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21"/>
  </p:notesMasterIdLst>
  <p:sldIdLst>
    <p:sldId id="256" r:id="rId3"/>
    <p:sldId id="701" r:id="rId4"/>
    <p:sldId id="702" r:id="rId5"/>
    <p:sldId id="703" r:id="rId6"/>
    <p:sldId id="297" r:id="rId7"/>
    <p:sldId id="314" r:id="rId8"/>
    <p:sldId id="704" r:id="rId9"/>
    <p:sldId id="257" r:id="rId10"/>
    <p:sldId id="705" r:id="rId11"/>
    <p:sldId id="1020" r:id="rId12"/>
    <p:sldId id="259" r:id="rId13"/>
    <p:sldId id="260" r:id="rId14"/>
    <p:sldId id="261" r:id="rId15"/>
    <p:sldId id="262" r:id="rId16"/>
    <p:sldId id="263" r:id="rId17"/>
    <p:sldId id="264" r:id="rId18"/>
    <p:sldId id="265" r:id="rId19"/>
    <p:sldId id="25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4" d="100"/>
          <a:sy n="64" d="100"/>
        </p:scale>
        <p:origin x="132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14/03/2024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25348"/>
            <a:ext cx="77724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143000" y="3624340"/>
            <a:ext cx="6858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2" y="1163987"/>
            <a:ext cx="9144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9144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a:blip r:embed="rId3"/>
          <a:stretch>
            <a:fillRect/>
          </a:stretch>
        </p:blipFill>
        <p:spPr>
          <a:xfrm>
            <a:off x="91281" y="68967"/>
            <a:ext cx="2295079" cy="1222882"/>
          </a:xfrm>
          <a:prstGeom prst="rect">
            <a:avLst/>
          </a:prstGeom>
          <a:noFill/>
        </p:spPr>
      </p:pic>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4"/>
          <a:stretch>
            <a:fillRect/>
          </a:stretch>
        </p:blipFill>
        <p:spPr>
          <a:xfrm flipV="1">
            <a:off x="-2" y="5648090"/>
            <a:ext cx="9144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5"/>
          <a:stretch>
            <a:fillRect/>
          </a:stretch>
        </p:blipFill>
        <p:spPr>
          <a:xfrm>
            <a:off x="171664" y="5953432"/>
            <a:ext cx="3108431" cy="649751"/>
          </a:xfrm>
          <a:prstGeom prst="rect">
            <a:avLst/>
          </a:prstGeom>
        </p:spPr>
      </p:pic>
      <p:sp>
        <p:nvSpPr>
          <p:cNvPr id="6" name="Picture Placeholder 4">
            <a:extLst>
              <a:ext uri="{FF2B5EF4-FFF2-40B4-BE49-F238E27FC236}">
                <a16:creationId xmlns:a16="http://schemas.microsoft.com/office/drawing/2014/main" id="{CFFAE2D4-0F5D-E2B3-7BD0-037BAC5D89CA}"/>
              </a:ext>
            </a:extLst>
          </p:cNvPr>
          <p:cNvSpPr>
            <a:spLocks noGrp="1"/>
          </p:cNvSpPr>
          <p:nvPr>
            <p:ph type="pic" sz="quarter" idx="10" hasCustomPrompt="1"/>
          </p:nvPr>
        </p:nvSpPr>
        <p:spPr>
          <a:xfrm>
            <a:off x="7843721" y="215994"/>
            <a:ext cx="964719" cy="918196"/>
          </a:xfrm>
        </p:spPr>
        <p:txBody>
          <a:bodyPr>
            <a:normAutofit/>
          </a:bodyPr>
          <a:lstStyle>
            <a:lvl1pPr>
              <a:defRPr sz="1600"/>
            </a:lvl1pPr>
          </a:lstStyle>
          <a:p>
            <a:r>
              <a:rPr lang="it-IT" dirty="0"/>
              <a:t>Your logo</a:t>
            </a:r>
            <a:endParaRPr lang="en-GB" dirty="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5" y="4971769"/>
            <a:ext cx="2949575"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58726" y="6680048"/>
            <a:ext cx="9353727"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9144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8575288" y="6434254"/>
            <a:ext cx="568712"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175393" y="6385196"/>
            <a:ext cx="8787735"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441145" y="5767556"/>
            <a:ext cx="8207872"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a:t>
            </a:r>
            <a:endParaRPr lang="fr-FR" sz="1300" i="1" dirty="0">
              <a:latin typeface="Arial Narrow" panose="020B0604020202020204" pitchFamily="34" charset="0"/>
              <a:cs typeface="Arial Narrow" panose="020B0604020202020204" pitchFamily="34" charset="0"/>
            </a:endParaRPr>
          </a:p>
        </p:txBody>
      </p:sp>
      <p:grpSp>
        <p:nvGrpSpPr>
          <p:cNvPr id="7" name="Group 6">
            <a:extLst>
              <a:ext uri="{FF2B5EF4-FFF2-40B4-BE49-F238E27FC236}">
                <a16:creationId xmlns:a16="http://schemas.microsoft.com/office/drawing/2014/main" id="{31722B7B-E8EE-53C3-A54E-7C93217D78C5}"/>
              </a:ext>
            </a:extLst>
          </p:cNvPr>
          <p:cNvGrpSpPr/>
          <p:nvPr userDrawn="1"/>
        </p:nvGrpSpPr>
        <p:grpSpPr>
          <a:xfrm>
            <a:off x="318846" y="2369469"/>
            <a:ext cx="8330171" cy="2899637"/>
            <a:chOff x="650906" y="2255351"/>
            <a:chExt cx="7645805" cy="2661417"/>
          </a:xfrm>
        </p:grpSpPr>
        <p:pic>
          <p:nvPicPr>
            <p:cNvPr id="6" name="Image 2">
              <a:extLst>
                <a:ext uri="{FF2B5EF4-FFF2-40B4-BE49-F238E27FC236}">
                  <a16:creationId xmlns:a16="http://schemas.microsoft.com/office/drawing/2014/main" id="{C8AE7CE5-F00B-A093-13C8-9ED208D6764C}"/>
                </a:ext>
              </a:extLst>
            </p:cNvPr>
            <p:cNvPicPr>
              <a:picLocks noChangeAspect="1"/>
            </p:cNvPicPr>
            <p:nvPr userDrawn="1"/>
          </p:nvPicPr>
          <p:blipFill>
            <a:blip r:embed="rId4"/>
            <a:stretch>
              <a:fillRect/>
            </a:stretch>
          </p:blipFill>
          <p:spPr>
            <a:xfrm>
              <a:off x="650906" y="2255351"/>
              <a:ext cx="4994886" cy="2661417"/>
            </a:xfrm>
            <a:prstGeom prst="rect">
              <a:avLst/>
            </a:prstGeom>
          </p:spPr>
        </p:pic>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6"/>
          <a:stretch>
            <a:fillRect/>
          </a:stretch>
        </p:blipFill>
        <p:spPr>
          <a:xfrm>
            <a:off x="1609602" y="144637"/>
            <a:ext cx="5870957" cy="1603387"/>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701800"/>
            <a:ext cx="8305800" cy="4714875"/>
          </a:xfrm>
          <a:prstGeom prst="rect">
            <a:avLst/>
          </a:prstGeom>
        </p:spPr>
        <p:txBody>
          <a:bodyPr>
            <a:normAutofit/>
          </a:bodyPr>
          <a:lstStyle>
            <a:lvl1pPr marL="342900" indent="-342900">
              <a:buClr>
                <a:schemeClr val="tx1"/>
              </a:buClr>
              <a:buFont typeface="Arial"/>
              <a:buChar char="•"/>
              <a:defRPr sz="2000">
                <a:solidFill>
                  <a:srgbClr val="000000"/>
                </a:solidFill>
                <a:latin typeface="+mn-lt"/>
              </a:defRPr>
            </a:lvl1pPr>
            <a:lvl2pPr marL="742950" indent="-285750">
              <a:buClr>
                <a:schemeClr val="tx1"/>
              </a:buClr>
              <a:buFont typeface="Arial"/>
              <a:buChar char="•"/>
              <a:defRPr sz="2000">
                <a:solidFill>
                  <a:srgbClr val="000000"/>
                </a:solidFill>
                <a:latin typeface="+mn-lt"/>
              </a:defRPr>
            </a:lvl2pPr>
            <a:lvl3pPr marL="1143000" indent="-228600">
              <a:buClr>
                <a:schemeClr val="tx1"/>
              </a:buClr>
              <a:buFont typeface="Arial"/>
              <a:buChar char="•"/>
              <a:defRPr sz="2000">
                <a:solidFill>
                  <a:srgbClr val="000000"/>
                </a:solidFill>
                <a:latin typeface="+mn-lt"/>
              </a:defRPr>
            </a:lvl3pPr>
            <a:lvl4pPr marL="1600200" indent="-228600">
              <a:buClr>
                <a:schemeClr val="tx1"/>
              </a:buClr>
              <a:buFont typeface="Arial"/>
              <a:buChar char="•"/>
              <a:defRPr sz="2000">
                <a:solidFill>
                  <a:srgbClr val="000000"/>
                </a:solidFill>
                <a:latin typeface="+mn-lt"/>
              </a:defRPr>
            </a:lvl4pPr>
            <a:lvl5pPr marL="2057400" indent="-228600">
              <a:buClr>
                <a:schemeClr val="tx1"/>
              </a:buClr>
              <a:buFont typeface="Arial"/>
              <a:buChar char="•"/>
              <a:defRPr sz="2000">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79512" y="6597353"/>
            <a:ext cx="7516688" cy="306687"/>
          </a:xfrm>
          <a:prstGeom prst="rect">
            <a:avLst/>
          </a:prstGeom>
        </p:spPr>
        <p:txBody>
          <a:bodyPr lIns="0" tIns="0" rIns="0" bIns="0"/>
          <a:lstStyle>
            <a:lvl1pPr algn="ctr">
              <a:defRPr sz="1200">
                <a:latin typeface="Calibri"/>
                <a:cs typeface="Calibri"/>
              </a:defRPr>
            </a:lvl1pPr>
          </a:lstStyle>
          <a:p>
            <a:r>
              <a:rPr lang="en-GB" dirty="0"/>
              <a:t>R. Losito                        The Muon Collider: Challenges In the design of muon colliders, </a:t>
            </a:r>
            <a:r>
              <a:rPr lang="en-GB" dirty="0" err="1"/>
              <a:t>Erice</a:t>
            </a:r>
            <a:r>
              <a:rPr lang="en-GB" dirty="0"/>
              <a:t>, Oct.. 2023 </a:t>
            </a:r>
          </a:p>
        </p:txBody>
      </p:sp>
      <p:sp>
        <p:nvSpPr>
          <p:cNvPr id="9" name="Espace réservé du numéro de diapositive 5"/>
          <p:cNvSpPr>
            <a:spLocks noGrp="1"/>
          </p:cNvSpPr>
          <p:nvPr>
            <p:ph type="sldNum" sz="quarter" idx="4"/>
          </p:nvPr>
        </p:nvSpPr>
        <p:spPr>
          <a:xfrm>
            <a:off x="7848600" y="6538914"/>
            <a:ext cx="457200" cy="365125"/>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75167"/>
            <a:ext cx="6781800" cy="753567"/>
          </a:xfrm>
          <a:prstGeom prst="rect">
            <a:avLst/>
          </a:prstGeom>
        </p:spPr>
        <p:txBody>
          <a:bodyPr vert="horz" lIns="0" tIns="0" rIns="0" bIns="0"/>
          <a:lstStyle>
            <a:lvl1pPr>
              <a:defRPr sz="36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2517534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6416676"/>
            <a:ext cx="6324600" cy="365125"/>
          </a:xfrm>
          <a:prstGeom prst="rect">
            <a:avLst/>
          </a:prstGeom>
        </p:spPr>
        <p:txBody>
          <a:bodyPr lIns="0" tIns="0" rIns="0" bIns="0"/>
          <a:lstStyle>
            <a:lvl1pPr>
              <a:defRPr sz="1200">
                <a:latin typeface="Arial Narrow"/>
                <a:cs typeface="Arial Narrow"/>
              </a:defRPr>
            </a:lvl1pPr>
          </a:lstStyle>
          <a:p>
            <a:r>
              <a:rPr lang="fr-FR"/>
              <a:t>IMCC&amp;Mucol annual meeting 2024</a:t>
            </a:r>
            <a:endParaRPr lang="en-GB" dirty="0"/>
          </a:p>
        </p:txBody>
      </p:sp>
      <p:sp>
        <p:nvSpPr>
          <p:cNvPr id="9" name="Espace réservé du numéro de diapositive 5"/>
          <p:cNvSpPr>
            <a:spLocks noGrp="1"/>
          </p:cNvSpPr>
          <p:nvPr>
            <p:ph type="sldNum" sz="quarter" idx="4"/>
          </p:nvPr>
        </p:nvSpPr>
        <p:spPr>
          <a:xfrm>
            <a:off x="7848600" y="6538915"/>
            <a:ext cx="457200" cy="365125"/>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75167"/>
            <a:ext cx="6781800" cy="1143000"/>
          </a:xfrm>
          <a:prstGeom prst="rect">
            <a:avLst/>
          </a:prstGeom>
        </p:spPr>
        <p:txBody>
          <a:bodyPr vert="horz" lIns="0" tIns="0" rIns="0" bIns="0"/>
          <a:lstStyle/>
          <a:p>
            <a:r>
              <a:rPr lang="fr-FR"/>
              <a:t>Modifiez le style du titre</a:t>
            </a:r>
            <a:endParaRPr lang="en-GB" dirty="0"/>
          </a:p>
        </p:txBody>
      </p:sp>
    </p:spTree>
    <p:extLst>
      <p:ext uri="{BB962C8B-B14F-4D97-AF65-F5344CB8AC3E}">
        <p14:creationId xmlns:p14="http://schemas.microsoft.com/office/powerpoint/2010/main" val="30489713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lide type 2">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114301" y="1701801"/>
            <a:ext cx="4136423" cy="4714875"/>
          </a:xfrm>
          <a:prstGeom prst="rect">
            <a:avLst/>
          </a:prstGeom>
        </p:spPr>
        <p:txBody>
          <a:bodyPr/>
          <a:lstStyle>
            <a:lvl1pPr>
              <a:defRPr>
                <a:solidFill>
                  <a:schemeClr val="bg2">
                    <a:lumMod val="25000"/>
                  </a:schemeClr>
                </a:solidFill>
                <a:latin typeface="Calibri Light" panose="020F0302020204030204" pitchFamily="34" charset="0"/>
                <a:cs typeface="Calibri Light" panose="020F0302020204030204" pitchFamily="34" charset="0"/>
              </a:defRPr>
            </a:lvl1pPr>
            <a:lvl2pPr>
              <a:defRPr>
                <a:solidFill>
                  <a:schemeClr val="bg2">
                    <a:lumMod val="25000"/>
                  </a:schemeClr>
                </a:solidFill>
                <a:latin typeface="Calibri Light" panose="020F0302020204030204" pitchFamily="34" charset="0"/>
                <a:cs typeface="Calibri Light" panose="020F0302020204030204" pitchFamily="34" charset="0"/>
              </a:defRPr>
            </a:lvl2pPr>
            <a:lvl3pPr>
              <a:defRPr>
                <a:solidFill>
                  <a:schemeClr val="bg2">
                    <a:lumMod val="25000"/>
                  </a:schemeClr>
                </a:solidFill>
                <a:latin typeface="Calibri Light" panose="020F0302020204030204" pitchFamily="34" charset="0"/>
                <a:cs typeface="Calibri Light" panose="020F0302020204030204" pitchFamily="34" charset="0"/>
              </a:defRPr>
            </a:lvl3pPr>
            <a:lvl4pPr>
              <a:defRPr>
                <a:solidFill>
                  <a:schemeClr val="bg2">
                    <a:lumMod val="25000"/>
                  </a:schemeClr>
                </a:solidFill>
                <a:latin typeface="Calibri Light" panose="020F0302020204030204" pitchFamily="34" charset="0"/>
                <a:cs typeface="Calibri Light" panose="020F0302020204030204" pitchFamily="34" charset="0"/>
              </a:defRPr>
            </a:lvl4pPr>
            <a:lvl5pPr>
              <a:defRPr>
                <a:solidFill>
                  <a:schemeClr val="bg2">
                    <a:lumMod val="25000"/>
                  </a:schemeClr>
                </a:solidFill>
                <a:latin typeface="Calibri Light" panose="020F0302020204030204" pitchFamily="34" charset="0"/>
                <a:cs typeface="Calibri Light" panose="020F0302020204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 name="Date Placeholder 2">
            <a:extLst>
              <a:ext uri="{FF2B5EF4-FFF2-40B4-BE49-F238E27FC236}">
                <a16:creationId xmlns:a16="http://schemas.microsoft.com/office/drawing/2014/main" id="{038C759D-E35F-02C4-F9B7-C467CE5F8DBE}"/>
              </a:ext>
            </a:extLst>
          </p:cNvPr>
          <p:cNvSpPr>
            <a:spLocks noGrp="1"/>
          </p:cNvSpPr>
          <p:nvPr>
            <p:ph type="dt" sz="half" idx="13"/>
          </p:nvPr>
        </p:nvSpPr>
        <p:spPr/>
        <p:txBody>
          <a:bodyPr/>
          <a:lstStyle/>
          <a:p>
            <a:pPr defTabSz="342900">
              <a:defRPr/>
            </a:pPr>
            <a:fld id="{68A52F3F-DC5C-4EC0-908D-6A4AB25B2639}" type="datetime1">
              <a:rPr lang="en-US" smtClean="0">
                <a:solidFill>
                  <a:srgbClr val="D2D2D2">
                    <a:lumMod val="50000"/>
                  </a:srgbClr>
                </a:solidFill>
              </a:rPr>
              <a:pPr defTabSz="342900">
                <a:defRPr/>
              </a:pPr>
              <a:t>3/14/2024</a:t>
            </a:fld>
            <a:endParaRPr lang="en-GB" dirty="0">
              <a:solidFill>
                <a:srgbClr val="D2D2D2">
                  <a:lumMod val="50000"/>
                </a:srgbClr>
              </a:solidFill>
            </a:endParaRPr>
          </a:p>
        </p:txBody>
      </p:sp>
      <p:sp>
        <p:nvSpPr>
          <p:cNvPr id="4" name="Footer Placeholder 3">
            <a:extLst>
              <a:ext uri="{FF2B5EF4-FFF2-40B4-BE49-F238E27FC236}">
                <a16:creationId xmlns:a16="http://schemas.microsoft.com/office/drawing/2014/main" id="{194E3031-5366-534C-291B-4EED5FE250AF}"/>
              </a:ext>
            </a:extLst>
          </p:cNvPr>
          <p:cNvSpPr>
            <a:spLocks noGrp="1"/>
          </p:cNvSpPr>
          <p:nvPr>
            <p:ph type="ftr" sz="quarter" idx="14"/>
          </p:nvPr>
        </p:nvSpPr>
        <p:spPr/>
        <p:txBody>
          <a:bodyPr/>
          <a:lstStyle/>
          <a:p>
            <a:pPr defTabSz="342900">
              <a:defRPr/>
            </a:pPr>
            <a:r>
              <a:rPr lang="en-GB">
                <a:solidFill>
                  <a:srgbClr val="D2D2D2">
                    <a:lumMod val="50000"/>
                  </a:srgbClr>
                </a:solidFill>
              </a:rPr>
              <a:t>Cooling Solenoids Optimization Program</a:t>
            </a:r>
            <a:endParaRPr lang="en-GB" dirty="0">
              <a:solidFill>
                <a:srgbClr val="D2D2D2">
                  <a:lumMod val="50000"/>
                </a:srgbClr>
              </a:solidFill>
            </a:endParaRPr>
          </a:p>
        </p:txBody>
      </p:sp>
      <p:sp>
        <p:nvSpPr>
          <p:cNvPr id="5" name="Slide Number Placeholder 4">
            <a:extLst>
              <a:ext uri="{FF2B5EF4-FFF2-40B4-BE49-F238E27FC236}">
                <a16:creationId xmlns:a16="http://schemas.microsoft.com/office/drawing/2014/main" id="{0A8591FC-B8D6-067C-01FB-4638482F6874}"/>
              </a:ext>
            </a:extLst>
          </p:cNvPr>
          <p:cNvSpPr>
            <a:spLocks noGrp="1"/>
          </p:cNvSpPr>
          <p:nvPr>
            <p:ph type="sldNum" sz="quarter" idx="15"/>
          </p:nvPr>
        </p:nvSpPr>
        <p:spPr/>
        <p:txBody>
          <a:bodyPr/>
          <a:lstStyle/>
          <a:p>
            <a:pPr defTabSz="342900">
              <a:defRPr/>
            </a:pPr>
            <a:fld id="{974172A1-1CBF-0B40-9234-7D4D80EC19EA}" type="slidenum">
              <a:rPr lang="en-GB" smtClean="0">
                <a:solidFill>
                  <a:prstClr val="white"/>
                </a:solidFill>
              </a:rPr>
              <a:pPr defTabSz="342900">
                <a:defRPr/>
              </a:pPr>
              <a:t>‹#›</a:t>
            </a:fld>
            <a:endParaRPr lang="en-GB" dirty="0">
              <a:solidFill>
                <a:prstClr val="white"/>
              </a:solidFill>
            </a:endParaRPr>
          </a:p>
        </p:txBody>
      </p:sp>
      <p:sp>
        <p:nvSpPr>
          <p:cNvPr id="2" name="Title 10">
            <a:extLst>
              <a:ext uri="{FF2B5EF4-FFF2-40B4-BE49-F238E27FC236}">
                <a16:creationId xmlns:a16="http://schemas.microsoft.com/office/drawing/2014/main" id="{71693B2D-13D6-F56E-871E-6AAA613552BE}"/>
              </a:ext>
            </a:extLst>
          </p:cNvPr>
          <p:cNvSpPr>
            <a:spLocks noGrp="1"/>
          </p:cNvSpPr>
          <p:nvPr>
            <p:ph type="title"/>
          </p:nvPr>
        </p:nvSpPr>
        <p:spPr>
          <a:xfrm>
            <a:off x="1143002" y="174281"/>
            <a:ext cx="7018639" cy="516599"/>
          </a:xfrm>
          <a:prstGeom prst="rect">
            <a:avLst/>
          </a:prstGeom>
        </p:spPr>
        <p:txBody>
          <a:bodyPr anchor="ctr"/>
          <a:lstStyle>
            <a:lvl1pPr>
              <a:defRPr>
                <a:solidFill>
                  <a:srgbClr val="C43B68"/>
                </a:solidFill>
                <a:latin typeface="Montserrat" panose="00000500000000000000" pitchFamily="2" charset="0"/>
              </a:defRPr>
            </a:lvl1pPr>
          </a:lstStyle>
          <a:p>
            <a:r>
              <a:rPr lang="en-US" dirty="0"/>
              <a:t>Click to edit Master title style</a:t>
            </a:r>
            <a:endParaRPr lang="en-GB" dirty="0"/>
          </a:p>
        </p:txBody>
      </p:sp>
    </p:spTree>
    <p:extLst>
      <p:ext uri="{BB962C8B-B14F-4D97-AF65-F5344CB8AC3E}">
        <p14:creationId xmlns:p14="http://schemas.microsoft.com/office/powerpoint/2010/main" val="15826935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Slide type 2">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38C759D-E35F-02C4-F9B7-C467CE5F8DBE}"/>
              </a:ext>
            </a:extLst>
          </p:cNvPr>
          <p:cNvSpPr>
            <a:spLocks noGrp="1"/>
          </p:cNvSpPr>
          <p:nvPr>
            <p:ph type="dt" sz="half" idx="13"/>
          </p:nvPr>
        </p:nvSpPr>
        <p:spPr/>
        <p:txBody>
          <a:bodyPr/>
          <a:lstStyle/>
          <a:p>
            <a:pPr defTabSz="342900">
              <a:defRPr/>
            </a:pPr>
            <a:fld id="{68A52F3F-DC5C-4EC0-908D-6A4AB25B2639}" type="datetime1">
              <a:rPr lang="en-US" smtClean="0">
                <a:solidFill>
                  <a:srgbClr val="D2D2D2">
                    <a:lumMod val="50000"/>
                  </a:srgbClr>
                </a:solidFill>
              </a:rPr>
              <a:pPr defTabSz="342900">
                <a:defRPr/>
              </a:pPr>
              <a:t>3/14/2024</a:t>
            </a:fld>
            <a:endParaRPr lang="en-GB" dirty="0">
              <a:solidFill>
                <a:srgbClr val="D2D2D2">
                  <a:lumMod val="50000"/>
                </a:srgbClr>
              </a:solidFill>
            </a:endParaRPr>
          </a:p>
        </p:txBody>
      </p:sp>
      <p:sp>
        <p:nvSpPr>
          <p:cNvPr id="4" name="Footer Placeholder 3">
            <a:extLst>
              <a:ext uri="{FF2B5EF4-FFF2-40B4-BE49-F238E27FC236}">
                <a16:creationId xmlns:a16="http://schemas.microsoft.com/office/drawing/2014/main" id="{194E3031-5366-534C-291B-4EED5FE250AF}"/>
              </a:ext>
            </a:extLst>
          </p:cNvPr>
          <p:cNvSpPr>
            <a:spLocks noGrp="1"/>
          </p:cNvSpPr>
          <p:nvPr>
            <p:ph type="ftr" sz="quarter" idx="14"/>
          </p:nvPr>
        </p:nvSpPr>
        <p:spPr/>
        <p:txBody>
          <a:bodyPr/>
          <a:lstStyle/>
          <a:p>
            <a:pPr defTabSz="342900">
              <a:defRPr/>
            </a:pPr>
            <a:r>
              <a:rPr lang="en-GB">
                <a:solidFill>
                  <a:srgbClr val="D2D2D2">
                    <a:lumMod val="50000"/>
                  </a:srgbClr>
                </a:solidFill>
              </a:rPr>
              <a:t>Cooling Solenoids Optimization Program</a:t>
            </a:r>
            <a:endParaRPr lang="en-GB" dirty="0">
              <a:solidFill>
                <a:srgbClr val="D2D2D2">
                  <a:lumMod val="50000"/>
                </a:srgbClr>
              </a:solidFill>
            </a:endParaRPr>
          </a:p>
        </p:txBody>
      </p:sp>
      <p:sp>
        <p:nvSpPr>
          <p:cNvPr id="5" name="Slide Number Placeholder 4">
            <a:extLst>
              <a:ext uri="{FF2B5EF4-FFF2-40B4-BE49-F238E27FC236}">
                <a16:creationId xmlns:a16="http://schemas.microsoft.com/office/drawing/2014/main" id="{0A8591FC-B8D6-067C-01FB-4638482F6874}"/>
              </a:ext>
            </a:extLst>
          </p:cNvPr>
          <p:cNvSpPr>
            <a:spLocks noGrp="1"/>
          </p:cNvSpPr>
          <p:nvPr>
            <p:ph type="sldNum" sz="quarter" idx="15"/>
          </p:nvPr>
        </p:nvSpPr>
        <p:spPr/>
        <p:txBody>
          <a:bodyPr/>
          <a:lstStyle/>
          <a:p>
            <a:pPr defTabSz="342900">
              <a:defRPr/>
            </a:pPr>
            <a:fld id="{974172A1-1CBF-0B40-9234-7D4D80EC19EA}" type="slidenum">
              <a:rPr lang="en-GB" smtClean="0">
                <a:solidFill>
                  <a:prstClr val="white"/>
                </a:solidFill>
              </a:rPr>
              <a:pPr defTabSz="342900">
                <a:defRPr/>
              </a:pPr>
              <a:t>‹#›</a:t>
            </a:fld>
            <a:endParaRPr lang="en-GB" dirty="0">
              <a:solidFill>
                <a:prstClr val="white"/>
              </a:solidFill>
            </a:endParaRPr>
          </a:p>
        </p:txBody>
      </p:sp>
      <p:sp>
        <p:nvSpPr>
          <p:cNvPr id="2" name="Title 10">
            <a:extLst>
              <a:ext uri="{FF2B5EF4-FFF2-40B4-BE49-F238E27FC236}">
                <a16:creationId xmlns:a16="http://schemas.microsoft.com/office/drawing/2014/main" id="{71693B2D-13D6-F56E-871E-6AAA613552BE}"/>
              </a:ext>
            </a:extLst>
          </p:cNvPr>
          <p:cNvSpPr>
            <a:spLocks noGrp="1"/>
          </p:cNvSpPr>
          <p:nvPr>
            <p:ph type="title"/>
          </p:nvPr>
        </p:nvSpPr>
        <p:spPr>
          <a:xfrm>
            <a:off x="1143002" y="174281"/>
            <a:ext cx="7018639" cy="516599"/>
          </a:xfrm>
          <a:prstGeom prst="rect">
            <a:avLst/>
          </a:prstGeom>
        </p:spPr>
        <p:txBody>
          <a:bodyPr anchor="ctr"/>
          <a:lstStyle>
            <a:lvl1pPr>
              <a:defRPr>
                <a:solidFill>
                  <a:srgbClr val="C43B68"/>
                </a:solidFill>
                <a:latin typeface="Montserrat" panose="00000500000000000000" pitchFamily="2" charset="0"/>
              </a:defRPr>
            </a:lvl1pPr>
          </a:lstStyle>
          <a:p>
            <a:r>
              <a:rPr lang="en-US" dirty="0"/>
              <a:t>Click to edit Master title style</a:t>
            </a:r>
            <a:endParaRPr lang="en-GB" dirty="0"/>
          </a:p>
        </p:txBody>
      </p:sp>
    </p:spTree>
    <p:extLst>
      <p:ext uri="{BB962C8B-B14F-4D97-AF65-F5344CB8AC3E}">
        <p14:creationId xmlns:p14="http://schemas.microsoft.com/office/powerpoint/2010/main" val="34457577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8188403" y="6465457"/>
            <a:ext cx="798706" cy="365125"/>
          </a:xfrm>
        </p:spPr>
        <p:txBody>
          <a:bodyPr/>
          <a:lstStyle/>
          <a:p>
            <a:fld id="{005C7FBA-D4E9-46CA-9321-3ADA2E368FCD}" type="slidenum">
              <a:rPr lang="en-GB" smtClean="0"/>
              <a:t>‹#›</a:t>
            </a:fld>
            <a:endParaRPr lang="en-GB"/>
          </a:p>
        </p:txBody>
      </p:sp>
      <p:sp>
        <p:nvSpPr>
          <p:cNvPr id="9" name="Title 1">
            <a:extLst>
              <a:ext uri="{FF2B5EF4-FFF2-40B4-BE49-F238E27FC236}">
                <a16:creationId xmlns:a16="http://schemas.microsoft.com/office/drawing/2014/main" id="{FC9B0DFD-BFB1-C774-1DB1-4DBC1CCC2731}"/>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 name="Picture Placeholder 4">
            <a:extLst>
              <a:ext uri="{FF2B5EF4-FFF2-40B4-BE49-F238E27FC236}">
                <a16:creationId xmlns:a16="http://schemas.microsoft.com/office/drawing/2014/main" id="{592C9EE7-9E58-CB42-D671-F1391B1A2E20}"/>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46" y="1735554"/>
            <a:ext cx="78867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628646" y="4130256"/>
            <a:ext cx="78867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0"/>
            <a:ext cx="9144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1795346" y="865735"/>
            <a:ext cx="7348655"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9144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4" y="6169002"/>
            <a:ext cx="9144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321192" y="6198904"/>
            <a:ext cx="2354896" cy="466827"/>
          </a:xfrm>
          <a:prstGeom prst="rect">
            <a:avLst/>
          </a:prstGeom>
        </p:spPr>
      </p:pic>
      <p:sp>
        <p:nvSpPr>
          <p:cNvPr id="5" name="Picture Placeholder 4">
            <a:extLst>
              <a:ext uri="{FF2B5EF4-FFF2-40B4-BE49-F238E27FC236}">
                <a16:creationId xmlns:a16="http://schemas.microsoft.com/office/drawing/2014/main" id="{3DD1E8B6-0A0D-2BB1-8F83-581531C0FE43}"/>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Picture Placeholder 4">
            <a:extLst>
              <a:ext uri="{FF2B5EF4-FFF2-40B4-BE49-F238E27FC236}">
                <a16:creationId xmlns:a16="http://schemas.microsoft.com/office/drawing/2014/main" id="{2386F18A-9B25-FB6E-85A1-79CA32C72E79}"/>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7884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1" y="2505075"/>
            <a:ext cx="7884315"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044CF02-64A5-6AC8-7F55-A18914197CC8}"/>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Picture Placeholder 4">
            <a:extLst>
              <a:ext uri="{FF2B5EF4-FFF2-40B4-BE49-F238E27FC236}">
                <a16:creationId xmlns:a16="http://schemas.microsoft.com/office/drawing/2014/main" id="{B626D1F9-831D-1152-C0B6-F29C400F70D0}"/>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5009" y="1482726"/>
            <a:ext cx="462915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628650" y="1482725"/>
            <a:ext cx="2949178"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628650" y="254476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Picture Placeholder 4">
            <a:extLst>
              <a:ext uri="{FF2B5EF4-FFF2-40B4-BE49-F238E27FC236}">
                <a16:creationId xmlns:a16="http://schemas.microsoft.com/office/drawing/2014/main" id="{C1CCAE05-83D2-151D-90F5-3719B66606BF}"/>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1766772" y="152482"/>
            <a:ext cx="5556618"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50" y="1482725"/>
            <a:ext cx="2949178"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482726"/>
            <a:ext cx="462915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8650" y="254476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Picture Placeholder 4">
            <a:extLst>
              <a:ext uri="{FF2B5EF4-FFF2-40B4-BE49-F238E27FC236}">
                <a16:creationId xmlns:a16="http://schemas.microsoft.com/office/drawing/2014/main" id="{10C438CD-A30C-D265-3D6C-E20BC99D4C99}"/>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1766772" y="152482"/>
            <a:ext cx="5556618"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07282" y="193330"/>
            <a:ext cx="5524335" cy="126755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37" y="6490163"/>
            <a:ext cx="1044033"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311228" y="6470572"/>
            <a:ext cx="6467707"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8168966" y="6465457"/>
            <a:ext cx="798706"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4"/>
          <a:stretch>
            <a:fillRect/>
          </a:stretch>
        </p:blipFill>
        <p:spPr>
          <a:xfrm>
            <a:off x="92692" y="193330"/>
            <a:ext cx="1686961" cy="898860"/>
          </a:xfrm>
          <a:prstGeom prst="rect">
            <a:avLst/>
          </a:prstGeom>
          <a:noFill/>
        </p:spPr>
      </p:pic>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5"/>
          <a:stretch>
            <a:fillRect/>
          </a:stretch>
        </p:blipFill>
        <p:spPr>
          <a:xfrm flipV="1">
            <a:off x="175583" y="1308111"/>
            <a:ext cx="8787735"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5"/>
          <a:stretch>
            <a:fillRect/>
          </a:stretch>
        </p:blipFill>
        <p:spPr>
          <a:xfrm flipV="1">
            <a:off x="175396" y="6423216"/>
            <a:ext cx="83439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6"/>
          <a:stretch>
            <a:fillRect/>
          </a:stretch>
        </p:blipFill>
        <p:spPr>
          <a:xfrm rot="21067063" flipH="1">
            <a:off x="8589847" y="6370168"/>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 id="2147483673" r:id="rId12"/>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p:nvPicPr>
        <p:blipFill>
          <a:blip r:embed="rId4"/>
          <a:stretch>
            <a:fillRect/>
          </a:stretch>
        </p:blipFill>
        <p:spPr>
          <a:xfrm>
            <a:off x="0" y="6180668"/>
            <a:ext cx="9144000" cy="677333"/>
          </a:xfrm>
          <a:prstGeom prst="rect">
            <a:avLst/>
          </a:prstGeom>
        </p:spPr>
      </p:pic>
      <p:pic>
        <p:nvPicPr>
          <p:cNvPr id="7" name="Image 6" descr="MCC-inernational-finalV01.png"/>
          <p:cNvPicPr>
            <a:picLocks noChangeAspect="1"/>
          </p:cNvPicPr>
          <p:nvPr/>
        </p:nvPicPr>
        <p:blipFill>
          <a:blip r:embed="rId5"/>
          <a:stretch>
            <a:fillRect/>
          </a:stretch>
        </p:blipFill>
        <p:spPr>
          <a:xfrm>
            <a:off x="0" y="1"/>
            <a:ext cx="533400" cy="711200"/>
          </a:xfrm>
          <a:prstGeom prst="rect">
            <a:avLst/>
          </a:prstGeom>
        </p:spPr>
      </p:pic>
      <p:pic>
        <p:nvPicPr>
          <p:cNvPr id="2" name="Picture 1" descr="Logo, company name&#10;&#10;Description automatically generated">
            <a:extLst>
              <a:ext uri="{FF2B5EF4-FFF2-40B4-BE49-F238E27FC236}">
                <a16:creationId xmlns:a16="http://schemas.microsoft.com/office/drawing/2014/main" id="{407409C6-6D6E-005D-5600-A13A38042E3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10600" y="1"/>
            <a:ext cx="533400" cy="704793"/>
          </a:xfrm>
          <a:prstGeom prst="rect">
            <a:avLst/>
          </a:prstGeom>
        </p:spPr>
      </p:pic>
      <p:sp>
        <p:nvSpPr>
          <p:cNvPr id="11" name="Espace réservé du numéro de diapositive 5">
            <a:extLst>
              <a:ext uri="{FF2B5EF4-FFF2-40B4-BE49-F238E27FC236}">
                <a16:creationId xmlns:a16="http://schemas.microsoft.com/office/drawing/2014/main" id="{905BF839-3FEB-CA89-7FE1-8C5D9B4917B3}"/>
              </a:ext>
            </a:extLst>
          </p:cNvPr>
          <p:cNvSpPr>
            <a:spLocks noGrp="1"/>
          </p:cNvSpPr>
          <p:nvPr>
            <p:ph type="sldNum" sz="quarter" idx="4"/>
          </p:nvPr>
        </p:nvSpPr>
        <p:spPr>
          <a:xfrm>
            <a:off x="7720468" y="6472242"/>
            <a:ext cx="457200" cy="385759"/>
          </a:xfrm>
          <a:prstGeom prst="rect">
            <a:avLst/>
          </a:prstGeom>
        </p:spPr>
        <p:txBody>
          <a:bodyPr vert="horz" lIns="91440" tIns="45720" rIns="91440" bIns="45720" rtlCol="0" anchor="ctr"/>
          <a:lstStyle>
            <a:lvl1pPr algn="r">
              <a:defRPr sz="900" b="1">
                <a:solidFill>
                  <a:schemeClr val="bg1"/>
                </a:solidFill>
                <a:latin typeface="Arial Narrow"/>
                <a:cs typeface="Arial Narrow"/>
              </a:defRPr>
            </a:lvl1pPr>
          </a:lstStyle>
          <a:p>
            <a:pPr defTabSz="342900">
              <a:defRPr/>
            </a:pPr>
            <a:fld id="{974172A1-1CBF-0B40-9234-7D4D80EC19EA}" type="slidenum">
              <a:rPr lang="en-GB" smtClean="0">
                <a:solidFill>
                  <a:prstClr val="white"/>
                </a:solidFill>
              </a:rPr>
              <a:pPr defTabSz="342900">
                <a:defRPr/>
              </a:pPr>
              <a:t>‹#›</a:t>
            </a:fld>
            <a:endParaRPr lang="en-GB" dirty="0">
              <a:solidFill>
                <a:prstClr val="white"/>
              </a:solidFill>
            </a:endParaRPr>
          </a:p>
        </p:txBody>
      </p:sp>
      <p:sp>
        <p:nvSpPr>
          <p:cNvPr id="15" name="Espace réservé du pied de page 4">
            <a:extLst>
              <a:ext uri="{FF2B5EF4-FFF2-40B4-BE49-F238E27FC236}">
                <a16:creationId xmlns:a16="http://schemas.microsoft.com/office/drawing/2014/main" id="{7A044CC3-4BDF-3655-B5B7-D2DCF4C2B18B}"/>
              </a:ext>
            </a:extLst>
          </p:cNvPr>
          <p:cNvSpPr>
            <a:spLocks noGrp="1"/>
          </p:cNvSpPr>
          <p:nvPr>
            <p:ph type="ftr" sz="quarter" idx="3"/>
          </p:nvPr>
        </p:nvSpPr>
        <p:spPr>
          <a:xfrm>
            <a:off x="2986088" y="6492876"/>
            <a:ext cx="3171825" cy="365125"/>
          </a:xfrm>
          <a:prstGeom prst="rect">
            <a:avLst/>
          </a:prstGeom>
        </p:spPr>
        <p:txBody>
          <a:bodyPr lIns="0" tIns="0" rIns="0" bIns="0"/>
          <a:lstStyle>
            <a:lvl1pPr>
              <a:defRPr sz="1200">
                <a:solidFill>
                  <a:schemeClr val="bg2">
                    <a:lumMod val="50000"/>
                  </a:schemeClr>
                </a:solidFill>
                <a:latin typeface="Arial Narrow"/>
                <a:cs typeface="Arial Narrow"/>
              </a:defRPr>
            </a:lvl1pPr>
          </a:lstStyle>
          <a:p>
            <a:pPr defTabSz="342900">
              <a:defRPr/>
            </a:pPr>
            <a:r>
              <a:rPr lang="en-GB">
                <a:solidFill>
                  <a:srgbClr val="D2D2D2">
                    <a:lumMod val="50000"/>
                  </a:srgbClr>
                </a:solidFill>
              </a:rPr>
              <a:t>Cooling Solenoids Optimization Program</a:t>
            </a:r>
            <a:endParaRPr lang="en-GB" dirty="0">
              <a:solidFill>
                <a:srgbClr val="D2D2D2">
                  <a:lumMod val="50000"/>
                </a:srgbClr>
              </a:solidFill>
            </a:endParaRPr>
          </a:p>
        </p:txBody>
      </p:sp>
      <p:sp>
        <p:nvSpPr>
          <p:cNvPr id="19" name="Date Placeholder 18">
            <a:extLst>
              <a:ext uri="{FF2B5EF4-FFF2-40B4-BE49-F238E27FC236}">
                <a16:creationId xmlns:a16="http://schemas.microsoft.com/office/drawing/2014/main" id="{EB531240-BDF7-F2D3-20FC-8ECCD9B95E16}"/>
              </a:ext>
            </a:extLst>
          </p:cNvPr>
          <p:cNvSpPr>
            <a:spLocks noGrp="1"/>
          </p:cNvSpPr>
          <p:nvPr>
            <p:ph type="dt" sz="half" idx="2"/>
          </p:nvPr>
        </p:nvSpPr>
        <p:spPr>
          <a:xfrm>
            <a:off x="114302" y="6507655"/>
            <a:ext cx="2057400" cy="365125"/>
          </a:xfrm>
          <a:prstGeom prst="rect">
            <a:avLst/>
          </a:prstGeom>
        </p:spPr>
        <p:txBody>
          <a:bodyPr vert="horz" lIns="91440" tIns="45720" rIns="91440" bIns="45720" rtlCol="0" anchor="ctr"/>
          <a:lstStyle>
            <a:lvl1pPr algn="l">
              <a:defRPr sz="900">
                <a:solidFill>
                  <a:schemeClr val="bg2">
                    <a:lumMod val="50000"/>
                  </a:schemeClr>
                </a:solidFill>
              </a:defRPr>
            </a:lvl1pPr>
          </a:lstStyle>
          <a:p>
            <a:pPr defTabSz="342900">
              <a:defRPr/>
            </a:pPr>
            <a:fld id="{9C9956CA-4FDB-460E-93E4-C5CAD9234AF9}" type="datetime1">
              <a:rPr lang="en-US" smtClean="0">
                <a:solidFill>
                  <a:srgbClr val="D2D2D2">
                    <a:lumMod val="50000"/>
                  </a:srgbClr>
                </a:solidFill>
              </a:rPr>
              <a:pPr defTabSz="342900">
                <a:defRPr/>
              </a:pPr>
              <a:t>3/14/2024</a:t>
            </a:fld>
            <a:endParaRPr lang="en-GB">
              <a:solidFill>
                <a:srgbClr val="D2D2D2">
                  <a:lumMod val="50000"/>
                </a:srgbClr>
              </a:solidFill>
            </a:endParaRPr>
          </a:p>
        </p:txBody>
      </p:sp>
      <p:sp>
        <p:nvSpPr>
          <p:cNvPr id="3" name="Rectangle 2">
            <a:extLst>
              <a:ext uri="{FF2B5EF4-FFF2-40B4-BE49-F238E27FC236}">
                <a16:creationId xmlns:a16="http://schemas.microsoft.com/office/drawing/2014/main" id="{51424A01-016C-8F3B-CCFD-18F3CBE9DB81}"/>
              </a:ext>
            </a:extLst>
          </p:cNvPr>
          <p:cNvSpPr/>
          <p:nvPr userDrawn="1"/>
        </p:nvSpPr>
        <p:spPr>
          <a:xfrm>
            <a:off x="0" y="716257"/>
            <a:ext cx="9144000"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734890774"/>
      </p:ext>
    </p:extLst>
  </p:cSld>
  <p:clrMap bg1="lt1" tx1="dk1" bg2="lt2" tx2="dk2" accent1="accent1" accent2="accent2" accent3="accent3" accent4="accent4" accent5="accent5" accent6="accent6" hlink="hlink" folHlink="folHlink"/>
  <p:sldLayoutIdLst>
    <p:sldLayoutId id="2147483675" r:id="rId1"/>
    <p:sldLayoutId id="2147483676" r:id="rId2"/>
  </p:sldLayoutIdLst>
  <p:hf hdr="0"/>
  <p:txStyles>
    <p:titleStyle>
      <a:lvl1pPr algn="ctr" defTabSz="342900" rtl="0" eaLnBrk="1" latinLnBrk="0" hangingPunct="1">
        <a:spcBef>
          <a:spcPct val="0"/>
        </a:spcBef>
        <a:buNone/>
        <a:defRPr sz="2100" b="1" kern="1200">
          <a:solidFill>
            <a:schemeClr val="tx1"/>
          </a:solidFill>
          <a:latin typeface="Arial Narrow"/>
          <a:ea typeface="+mj-ea"/>
          <a:cs typeface="Arial Narrow"/>
        </a:defRPr>
      </a:lvl1pPr>
    </p:titleStyle>
    <p:bodyStyle>
      <a:lvl1pPr marL="257175" indent="-257175" algn="l" defTabSz="342900" rtl="0" eaLnBrk="1" latinLnBrk="0" hangingPunct="1">
        <a:spcBef>
          <a:spcPct val="20000"/>
        </a:spcBef>
        <a:buClr>
          <a:schemeClr val="accent1"/>
        </a:buClr>
        <a:buFont typeface="Wingdings" charset="2"/>
        <a:buChar char="§"/>
        <a:defRPr sz="2100" kern="1200">
          <a:solidFill>
            <a:schemeClr val="tx1"/>
          </a:solidFill>
          <a:latin typeface="Arial Narrow"/>
          <a:ea typeface="+mn-ea"/>
          <a:cs typeface="Arial Narrow"/>
        </a:defRPr>
      </a:lvl1pPr>
      <a:lvl2pPr marL="557213" indent="-214313" algn="l" defTabSz="342900" rtl="0" eaLnBrk="1" latinLnBrk="0" hangingPunct="1">
        <a:spcBef>
          <a:spcPct val="20000"/>
        </a:spcBef>
        <a:buClr>
          <a:schemeClr val="accent1"/>
        </a:buClr>
        <a:buFont typeface="Wingdings" charset="2"/>
        <a:buChar char="§"/>
        <a:defRPr sz="1800" kern="1200">
          <a:solidFill>
            <a:schemeClr val="tx1"/>
          </a:solidFill>
          <a:latin typeface="Arial Narrow"/>
          <a:ea typeface="+mn-ea"/>
          <a:cs typeface="Arial Narrow"/>
        </a:defRPr>
      </a:lvl2pPr>
      <a:lvl3pPr marL="857250" indent="-171450" algn="l" defTabSz="342900" rtl="0" eaLnBrk="1" latinLnBrk="0" hangingPunct="1">
        <a:spcBef>
          <a:spcPct val="20000"/>
        </a:spcBef>
        <a:buClr>
          <a:schemeClr val="accent1"/>
        </a:buClr>
        <a:buFont typeface="Wingdings" charset="2"/>
        <a:buChar char="§"/>
        <a:defRPr sz="1500" kern="1200">
          <a:solidFill>
            <a:schemeClr val="tx1"/>
          </a:solidFill>
          <a:latin typeface="Arial Narrow"/>
          <a:ea typeface="+mn-ea"/>
          <a:cs typeface="Arial Narrow"/>
        </a:defRPr>
      </a:lvl3pPr>
      <a:lvl4pPr marL="1200150" indent="-171450" algn="l" defTabSz="342900" rtl="0" eaLnBrk="1" latinLnBrk="0" hangingPunct="1">
        <a:spcBef>
          <a:spcPct val="20000"/>
        </a:spcBef>
        <a:buClr>
          <a:schemeClr val="accent1"/>
        </a:buClr>
        <a:buFont typeface="Wingdings" charset="2"/>
        <a:buChar char="§"/>
        <a:defRPr sz="1500" kern="1200">
          <a:solidFill>
            <a:schemeClr val="tx1"/>
          </a:solidFill>
          <a:latin typeface="Arial Narrow"/>
          <a:ea typeface="+mn-ea"/>
          <a:cs typeface="Arial Narrow"/>
        </a:defRPr>
      </a:lvl4pPr>
      <a:lvl5pPr marL="1543050" indent="-171450" algn="l" defTabSz="342900" rtl="0" eaLnBrk="1" latinLnBrk="0" hangingPunct="1">
        <a:spcBef>
          <a:spcPct val="20000"/>
        </a:spcBef>
        <a:buClr>
          <a:schemeClr val="accent1"/>
        </a:buClr>
        <a:buFont typeface="Wingdings" charset="2"/>
        <a:buChar char="§"/>
        <a:defRPr sz="1500" kern="1200">
          <a:solidFill>
            <a:schemeClr val="tx1"/>
          </a:solidFill>
          <a:latin typeface="Arial Narrow"/>
          <a:ea typeface="+mn-ea"/>
          <a:cs typeface="Arial Narrow"/>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fr-FR"/>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4.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image" Target="../media/image16.tmp"/><Relationship Id="rId1" Type="http://schemas.openxmlformats.org/officeDocument/2006/relationships/slideLayout" Target="../slideLayouts/slideLayout11.xml"/><Relationship Id="rId4" Type="http://schemas.openxmlformats.org/officeDocument/2006/relationships/image" Target="../media/image18.tmp"/></Relationships>
</file>

<file path=ppt/slides/_rels/slide3.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20.tmp"/><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1.xml"/><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gi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lstStyle/>
          <a:p>
            <a:endParaRPr lang="en-GB"/>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p:txBody>
          <a:bodyPr/>
          <a:lstStyle/>
          <a:p>
            <a:endParaRPr lang="en-GB"/>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7987626" y="118533"/>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A4E7AB7B-8D84-E65B-41D6-30AAB9351FF0}"/>
              </a:ext>
            </a:extLst>
          </p:cNvPr>
          <p:cNvGrpSpPr/>
          <p:nvPr/>
        </p:nvGrpSpPr>
        <p:grpSpPr>
          <a:xfrm>
            <a:off x="4652321" y="1557170"/>
            <a:ext cx="4323370" cy="2129351"/>
            <a:chOff x="6203094" y="933227"/>
            <a:chExt cx="5764493" cy="2839134"/>
          </a:xfrm>
        </p:grpSpPr>
        <p:pic>
          <p:nvPicPr>
            <p:cNvPr id="18" name="Picture 17">
              <a:extLst>
                <a:ext uri="{FF2B5EF4-FFF2-40B4-BE49-F238E27FC236}">
                  <a16:creationId xmlns:a16="http://schemas.microsoft.com/office/drawing/2014/main" id="{BE60B3AE-E2E9-EE8D-BCA9-26024061305F}"/>
                </a:ext>
              </a:extLst>
            </p:cNvPr>
            <p:cNvPicPr>
              <a:picLocks noChangeAspect="1"/>
            </p:cNvPicPr>
            <p:nvPr/>
          </p:nvPicPr>
          <p:blipFill>
            <a:blip r:embed="rId2"/>
            <a:stretch>
              <a:fillRect/>
            </a:stretch>
          </p:blipFill>
          <p:spPr>
            <a:xfrm>
              <a:off x="6203094" y="933227"/>
              <a:ext cx="5685126" cy="2839134"/>
            </a:xfrm>
            <a:prstGeom prst="rect">
              <a:avLst/>
            </a:prstGeom>
            <a:solidFill>
              <a:srgbClr val="FFFFFF">
                <a:shade val="85000"/>
              </a:srgbClr>
            </a:solidFill>
            <a:ln w="28575" cap="sq">
              <a:solidFill>
                <a:srgbClr val="FFCC05"/>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1" name="TextBox 20">
              <a:extLst>
                <a:ext uri="{FF2B5EF4-FFF2-40B4-BE49-F238E27FC236}">
                  <a16:creationId xmlns:a16="http://schemas.microsoft.com/office/drawing/2014/main" id="{F9ADFD0A-0CE7-97C0-1390-E1A93D7762C1}"/>
                </a:ext>
              </a:extLst>
            </p:cNvPr>
            <p:cNvSpPr txBox="1"/>
            <p:nvPr/>
          </p:nvSpPr>
          <p:spPr>
            <a:xfrm>
              <a:off x="10516896" y="1644595"/>
              <a:ext cx="1450691" cy="400109"/>
            </a:xfrm>
            <a:prstGeom prst="rect">
              <a:avLst/>
            </a:prstGeom>
            <a:noFill/>
          </p:spPr>
          <p:txBody>
            <a:bodyPr wrap="square" rtlCol="0">
              <a:spAutoFit/>
            </a:bodyPr>
            <a:lstStyle/>
            <a:p>
              <a:pPr defTabSz="685800"/>
              <a:r>
                <a:rPr lang="en-US" sz="1350" b="1" dirty="0">
                  <a:solidFill>
                    <a:srgbClr val="FFCC05"/>
                  </a:solidFill>
                  <a:latin typeface="Montserrat" panose="00000500000000000000" pitchFamily="2" charset="0"/>
                </a:rPr>
                <a:t>US-MAP</a:t>
              </a:r>
              <a:endParaRPr lang="en-GB" sz="1350" b="1" dirty="0">
                <a:solidFill>
                  <a:srgbClr val="FFCC05"/>
                </a:solidFill>
                <a:latin typeface="Montserrat" panose="00000500000000000000" pitchFamily="2" charset="0"/>
              </a:endParaRPr>
            </a:p>
          </p:txBody>
        </p:sp>
      </p:grpSp>
      <p:sp>
        <p:nvSpPr>
          <p:cNvPr id="2" name="Date Placeholder 1">
            <a:extLst>
              <a:ext uri="{FF2B5EF4-FFF2-40B4-BE49-F238E27FC236}">
                <a16:creationId xmlns:a16="http://schemas.microsoft.com/office/drawing/2014/main" id="{EA6B9F32-A311-73DE-A37F-330DBE22D9A6}"/>
              </a:ext>
            </a:extLst>
          </p:cNvPr>
          <p:cNvSpPr>
            <a:spLocks noGrp="1"/>
          </p:cNvSpPr>
          <p:nvPr>
            <p:ph type="dt" sz="half" idx="13"/>
          </p:nvPr>
        </p:nvSpPr>
        <p:spPr/>
        <p:txBody>
          <a:bodyPr/>
          <a:lstStyle/>
          <a:p>
            <a:pPr defTabSz="342900">
              <a:defRPr/>
            </a:pPr>
            <a:fld id="{68A52F3F-DC5C-4EC0-908D-6A4AB25B2639}" type="datetime1">
              <a:rPr lang="en-US">
                <a:solidFill>
                  <a:srgbClr val="D2D2D2">
                    <a:lumMod val="50000"/>
                  </a:srgbClr>
                </a:solidFill>
                <a:latin typeface="Arial"/>
              </a:rPr>
              <a:pPr defTabSz="342900">
                <a:defRPr/>
              </a:pPr>
              <a:t>3/14/2024</a:t>
            </a:fld>
            <a:endParaRPr lang="en-GB" dirty="0">
              <a:solidFill>
                <a:srgbClr val="D2D2D2">
                  <a:lumMod val="50000"/>
                </a:srgbClr>
              </a:solidFill>
              <a:latin typeface="Arial"/>
            </a:endParaRPr>
          </a:p>
        </p:txBody>
      </p:sp>
      <p:sp>
        <p:nvSpPr>
          <p:cNvPr id="3" name="Footer Placeholder 2">
            <a:extLst>
              <a:ext uri="{FF2B5EF4-FFF2-40B4-BE49-F238E27FC236}">
                <a16:creationId xmlns:a16="http://schemas.microsoft.com/office/drawing/2014/main" id="{32C7BB0B-2EBD-D364-949D-014E2F702AF8}"/>
              </a:ext>
            </a:extLst>
          </p:cNvPr>
          <p:cNvSpPr>
            <a:spLocks noGrp="1"/>
          </p:cNvSpPr>
          <p:nvPr>
            <p:ph type="ftr" sz="quarter" idx="14"/>
          </p:nvPr>
        </p:nvSpPr>
        <p:spPr/>
        <p:txBody>
          <a:bodyPr/>
          <a:lstStyle/>
          <a:p>
            <a:pPr defTabSz="342900">
              <a:defRPr/>
            </a:pPr>
            <a:r>
              <a:rPr lang="en-GB">
                <a:solidFill>
                  <a:srgbClr val="D2D2D2">
                    <a:lumMod val="50000"/>
                  </a:srgbClr>
                </a:solidFill>
              </a:rPr>
              <a:t>Cooling Solenoids Optimization Program</a:t>
            </a:r>
            <a:endParaRPr lang="en-GB" dirty="0">
              <a:solidFill>
                <a:srgbClr val="D2D2D2">
                  <a:lumMod val="50000"/>
                </a:srgbClr>
              </a:solidFill>
            </a:endParaRPr>
          </a:p>
        </p:txBody>
      </p:sp>
      <p:sp>
        <p:nvSpPr>
          <p:cNvPr id="4" name="Slide Number Placeholder 3">
            <a:extLst>
              <a:ext uri="{FF2B5EF4-FFF2-40B4-BE49-F238E27FC236}">
                <a16:creationId xmlns:a16="http://schemas.microsoft.com/office/drawing/2014/main" id="{A4892097-3416-1A9C-D5E5-F53FB597DF67}"/>
              </a:ext>
            </a:extLst>
          </p:cNvPr>
          <p:cNvSpPr>
            <a:spLocks noGrp="1"/>
          </p:cNvSpPr>
          <p:nvPr>
            <p:ph type="sldNum" sz="quarter" idx="15"/>
          </p:nvPr>
        </p:nvSpPr>
        <p:spPr/>
        <p:txBody>
          <a:bodyPr/>
          <a:lstStyle/>
          <a:p>
            <a:pPr defTabSz="342900">
              <a:defRPr/>
            </a:pPr>
            <a:fld id="{974172A1-1CBF-0B40-9234-7D4D80EC19EA}" type="slidenum">
              <a:rPr lang="en-GB">
                <a:solidFill>
                  <a:prstClr val="white"/>
                </a:solidFill>
              </a:rPr>
              <a:pPr defTabSz="342900">
                <a:defRPr/>
              </a:pPr>
              <a:t>10</a:t>
            </a:fld>
            <a:endParaRPr lang="en-GB" dirty="0">
              <a:solidFill>
                <a:prstClr val="white"/>
              </a:solidFill>
            </a:endParaRPr>
          </a:p>
        </p:txBody>
      </p:sp>
      <p:sp>
        <p:nvSpPr>
          <p:cNvPr id="5" name="Title 4">
            <a:extLst>
              <a:ext uri="{FF2B5EF4-FFF2-40B4-BE49-F238E27FC236}">
                <a16:creationId xmlns:a16="http://schemas.microsoft.com/office/drawing/2014/main" id="{EC98A4C2-5698-8BF3-6F02-4175EA54A68D}"/>
              </a:ext>
            </a:extLst>
          </p:cNvPr>
          <p:cNvSpPr>
            <a:spLocks noGrp="1"/>
          </p:cNvSpPr>
          <p:nvPr>
            <p:ph type="title"/>
          </p:nvPr>
        </p:nvSpPr>
        <p:spPr/>
        <p:txBody>
          <a:bodyPr/>
          <a:lstStyle/>
          <a:p>
            <a:r>
              <a:rPr lang="en-US" sz="1500" dirty="0"/>
              <a:t>New Optics: </a:t>
            </a:r>
            <a:r>
              <a:rPr lang="it-IT" sz="1800" dirty="0">
                <a:solidFill>
                  <a:schemeClr val="accent6">
                    <a:lumMod val="60000"/>
                    <a:lumOff val="40000"/>
                  </a:schemeClr>
                </a:solidFill>
              </a:rPr>
              <a:t>Mechanical Calculations (Lattices)</a:t>
            </a:r>
            <a:endParaRPr lang="en-GB" sz="1800" dirty="0"/>
          </a:p>
        </p:txBody>
      </p:sp>
      <p:pic>
        <p:nvPicPr>
          <p:cNvPr id="7" name="Picture 6">
            <a:extLst>
              <a:ext uri="{FF2B5EF4-FFF2-40B4-BE49-F238E27FC236}">
                <a16:creationId xmlns:a16="http://schemas.microsoft.com/office/drawing/2014/main" id="{FF8FD521-3DA9-A0BA-4384-9CA9F85B7781}"/>
              </a:ext>
            </a:extLst>
          </p:cNvPr>
          <p:cNvPicPr>
            <a:picLocks noChangeAspect="1"/>
          </p:cNvPicPr>
          <p:nvPr/>
        </p:nvPicPr>
        <p:blipFill>
          <a:blip r:embed="rId3"/>
          <a:stretch>
            <a:fillRect/>
          </a:stretch>
        </p:blipFill>
        <p:spPr>
          <a:xfrm>
            <a:off x="233304" y="1523415"/>
            <a:ext cx="4263845" cy="21344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D13BC3D8-8F03-1429-A78C-10ED4CB15453}"/>
              </a:ext>
            </a:extLst>
          </p:cNvPr>
          <p:cNvPicPr>
            <a:picLocks noChangeAspect="1"/>
          </p:cNvPicPr>
          <p:nvPr/>
        </p:nvPicPr>
        <p:blipFill>
          <a:blip r:embed="rId4"/>
          <a:stretch>
            <a:fillRect/>
          </a:stretch>
        </p:blipFill>
        <p:spPr>
          <a:xfrm>
            <a:off x="233304" y="3806437"/>
            <a:ext cx="4263845" cy="21217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mc:AlternateContent xmlns:mc="http://schemas.openxmlformats.org/markup-compatibility/2006">
        <mc:Choice xmlns:a14="http://schemas.microsoft.com/office/drawing/2010/main" Requires="a14">
          <p:sp>
            <p:nvSpPr>
              <p:cNvPr id="13" name="CasellaDiTesto 3">
                <a:extLst>
                  <a:ext uri="{FF2B5EF4-FFF2-40B4-BE49-F238E27FC236}">
                    <a16:creationId xmlns:a16="http://schemas.microsoft.com/office/drawing/2014/main" id="{0FBD3376-A657-C8E2-AB1A-9BA353B60048}"/>
                  </a:ext>
                </a:extLst>
              </p:cNvPr>
              <p:cNvSpPr txBox="1"/>
              <p:nvPr/>
            </p:nvSpPr>
            <p:spPr>
              <a:xfrm>
                <a:off x="5213632" y="1505829"/>
                <a:ext cx="3732296" cy="434161"/>
              </a:xfrm>
              <a:prstGeom prst="roundRect">
                <a:avLst/>
              </a:prstGeom>
              <a:solidFill>
                <a:schemeClr val="bg1"/>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defTabSz="685800"/>
                <a:r>
                  <a:rPr lang="en-US" sz="1050" b="1" dirty="0">
                    <a:solidFill>
                      <a:srgbClr val="C83964"/>
                    </a:solidFill>
                    <a:latin typeface="Montserrat" panose="00000500000000000000" pitchFamily="2" charset="0"/>
                  </a:rPr>
                  <a:t>300 MPa </a:t>
                </a:r>
                <a:r>
                  <a:rPr lang="en-US" sz="900" dirty="0">
                    <a:solidFill>
                      <a:srgbClr val="C83964"/>
                    </a:solidFill>
                    <a:latin typeface="Montserrat" panose="00000500000000000000" pitchFamily="2" charset="0"/>
                  </a:rPr>
                  <a:t>hoop stress is current limit for FC solenoid, corresponds to peak </a:t>
                </a:r>
                <a14:m>
                  <m:oMath xmlns:m="http://schemas.openxmlformats.org/officeDocument/2006/math">
                    <m:r>
                      <a:rPr lang="en-US" sz="900" i="1">
                        <a:solidFill>
                          <a:srgbClr val="C83964"/>
                        </a:solidFill>
                        <a:latin typeface="Cambria Math" panose="02040503050406030204" pitchFamily="18" charset="0"/>
                      </a:rPr>
                      <m:t>~ </m:t>
                    </m:r>
                  </m:oMath>
                </a14:m>
                <a:r>
                  <a:rPr lang="en-US" sz="900" dirty="0">
                    <a:solidFill>
                      <a:srgbClr val="C83964"/>
                    </a:solidFill>
                    <a:latin typeface="Montserrat" panose="00000500000000000000" pitchFamily="2" charset="0"/>
                  </a:rPr>
                  <a:t>600 MPa in SS/alloy part of conductor</a:t>
                </a:r>
                <a:endParaRPr lang="en-GB" sz="1050" dirty="0">
                  <a:solidFill>
                    <a:srgbClr val="C83964"/>
                  </a:solidFill>
                  <a:latin typeface="Montserrat" panose="00000500000000000000" pitchFamily="2" charset="0"/>
                </a:endParaRPr>
              </a:p>
            </p:txBody>
          </p:sp>
        </mc:Choice>
        <mc:Fallback>
          <p:sp>
            <p:nvSpPr>
              <p:cNvPr id="13" name="CasellaDiTesto 3">
                <a:extLst>
                  <a:ext uri="{FF2B5EF4-FFF2-40B4-BE49-F238E27FC236}">
                    <a16:creationId xmlns:a16="http://schemas.microsoft.com/office/drawing/2014/main" id="{0FBD3376-A657-C8E2-AB1A-9BA353B60048}"/>
                  </a:ext>
                </a:extLst>
              </p:cNvPr>
              <p:cNvSpPr txBox="1">
                <a:spLocks noRot="1" noChangeAspect="1" noMove="1" noResize="1" noEditPoints="1" noAdjustHandles="1" noChangeArrowheads="1" noChangeShapeType="1" noTextEdit="1"/>
              </p:cNvSpPr>
              <p:nvPr/>
            </p:nvSpPr>
            <p:spPr>
              <a:xfrm>
                <a:off x="5213632" y="1505829"/>
                <a:ext cx="3732296" cy="434161"/>
              </a:xfrm>
              <a:prstGeom prst="roundRect">
                <a:avLst/>
              </a:prstGeom>
              <a:blipFill>
                <a:blip r:embed="rId5"/>
                <a:stretch>
                  <a:fillRect/>
                </a:stretch>
              </a:blipFill>
            </p:spPr>
            <p:txBody>
              <a:bodyPr/>
              <a:lstStyle/>
              <a:p>
                <a:r>
                  <a:rPr lang="en-GB">
                    <a:noFill/>
                  </a:rPr>
                  <a:t> </a:t>
                </a:r>
              </a:p>
            </p:txBody>
          </p:sp>
        </mc:Fallback>
      </mc:AlternateContent>
      <p:cxnSp>
        <p:nvCxnSpPr>
          <p:cNvPr id="10" name="Straight Connector 9">
            <a:extLst>
              <a:ext uri="{FF2B5EF4-FFF2-40B4-BE49-F238E27FC236}">
                <a16:creationId xmlns:a16="http://schemas.microsoft.com/office/drawing/2014/main" id="{8E06C71E-85E9-9272-E908-66D4D5E5CB9B}"/>
              </a:ext>
            </a:extLst>
          </p:cNvPr>
          <p:cNvCxnSpPr>
            <a:cxnSpLocks/>
          </p:cNvCxnSpPr>
          <p:nvPr/>
        </p:nvCxnSpPr>
        <p:spPr>
          <a:xfrm>
            <a:off x="492064" y="2874302"/>
            <a:ext cx="848362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Connettore 2 8">
            <a:extLst>
              <a:ext uri="{FF2B5EF4-FFF2-40B4-BE49-F238E27FC236}">
                <a16:creationId xmlns:a16="http://schemas.microsoft.com/office/drawing/2014/main" id="{3B3CAEA9-08A3-6B70-F650-7E9297E486CF}"/>
              </a:ext>
            </a:extLst>
          </p:cNvPr>
          <p:cNvCxnSpPr>
            <a:cxnSpLocks/>
          </p:cNvCxnSpPr>
          <p:nvPr/>
        </p:nvCxnSpPr>
        <p:spPr>
          <a:xfrm>
            <a:off x="5516545" y="1914452"/>
            <a:ext cx="0" cy="959850"/>
          </a:xfrm>
          <a:prstGeom prst="straightConnector1">
            <a:avLst/>
          </a:prstGeom>
          <a:ln w="47625">
            <a:tailEnd type="triangle"/>
          </a:ln>
        </p:spPr>
        <p:style>
          <a:lnRef idx="2">
            <a:schemeClr val="accent1"/>
          </a:lnRef>
          <a:fillRef idx="0">
            <a:schemeClr val="accent1"/>
          </a:fillRef>
          <a:effectRef idx="1">
            <a:schemeClr val="accent1"/>
          </a:effectRef>
          <a:fontRef idx="minor">
            <a:schemeClr val="tx1"/>
          </a:fontRef>
        </p:style>
      </p:cxnSp>
      <p:grpSp>
        <p:nvGrpSpPr>
          <p:cNvPr id="22" name="Group 21">
            <a:extLst>
              <a:ext uri="{FF2B5EF4-FFF2-40B4-BE49-F238E27FC236}">
                <a16:creationId xmlns:a16="http://schemas.microsoft.com/office/drawing/2014/main" id="{328277E3-F2E9-B627-8FEB-B25E2DE8BA4B}"/>
              </a:ext>
            </a:extLst>
          </p:cNvPr>
          <p:cNvGrpSpPr/>
          <p:nvPr/>
        </p:nvGrpSpPr>
        <p:grpSpPr>
          <a:xfrm>
            <a:off x="4646854" y="3807541"/>
            <a:ext cx="4299074" cy="2067371"/>
            <a:chOff x="6195804" y="3968531"/>
            <a:chExt cx="5732099" cy="2756494"/>
          </a:xfrm>
        </p:grpSpPr>
        <p:pic>
          <p:nvPicPr>
            <p:cNvPr id="19" name="Picture 18">
              <a:extLst>
                <a:ext uri="{FF2B5EF4-FFF2-40B4-BE49-F238E27FC236}">
                  <a16:creationId xmlns:a16="http://schemas.microsoft.com/office/drawing/2014/main" id="{24AD954E-D64E-9C4B-F884-EF7FE0A3349B}"/>
                </a:ext>
              </a:extLst>
            </p:cNvPr>
            <p:cNvPicPr>
              <a:picLocks noChangeAspect="1"/>
            </p:cNvPicPr>
            <p:nvPr/>
          </p:nvPicPr>
          <p:blipFill>
            <a:blip r:embed="rId6"/>
            <a:stretch>
              <a:fillRect/>
            </a:stretch>
          </p:blipFill>
          <p:spPr>
            <a:xfrm>
              <a:off x="6195804" y="3968531"/>
              <a:ext cx="5526115" cy="2756494"/>
            </a:xfrm>
            <a:prstGeom prst="rect">
              <a:avLst/>
            </a:prstGeom>
            <a:solidFill>
              <a:srgbClr val="FFFFFF">
                <a:shade val="85000"/>
              </a:srgbClr>
            </a:solidFill>
            <a:ln w="28575" cap="sq">
              <a:solidFill>
                <a:srgbClr val="FFCC05"/>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0" name="TextBox 19">
              <a:extLst>
                <a:ext uri="{FF2B5EF4-FFF2-40B4-BE49-F238E27FC236}">
                  <a16:creationId xmlns:a16="http://schemas.microsoft.com/office/drawing/2014/main" id="{AFAC7839-630A-CED8-F8A3-4DEFA22473B0}"/>
                </a:ext>
              </a:extLst>
            </p:cNvPr>
            <p:cNvSpPr txBox="1"/>
            <p:nvPr/>
          </p:nvSpPr>
          <p:spPr>
            <a:xfrm>
              <a:off x="10477212" y="5346779"/>
              <a:ext cx="1450691" cy="400109"/>
            </a:xfrm>
            <a:prstGeom prst="rect">
              <a:avLst/>
            </a:prstGeom>
            <a:noFill/>
          </p:spPr>
          <p:txBody>
            <a:bodyPr wrap="square" rtlCol="0">
              <a:spAutoFit/>
            </a:bodyPr>
            <a:lstStyle/>
            <a:p>
              <a:pPr defTabSz="685800"/>
              <a:r>
                <a:rPr lang="en-US" sz="1350" b="1" dirty="0">
                  <a:solidFill>
                    <a:srgbClr val="FFCC05"/>
                  </a:solidFill>
                  <a:latin typeface="Montserrat" panose="00000500000000000000" pitchFamily="2" charset="0"/>
                </a:rPr>
                <a:t>US-MAP</a:t>
              </a:r>
              <a:endParaRPr lang="en-GB" sz="1350" b="1" dirty="0">
                <a:solidFill>
                  <a:srgbClr val="FFCC05"/>
                </a:solidFill>
                <a:latin typeface="Montserrat" panose="00000500000000000000" pitchFamily="2" charset="0"/>
              </a:endParaRPr>
            </a:p>
          </p:txBody>
        </p:sp>
      </p:grpSp>
    </p:spTree>
    <p:extLst>
      <p:ext uri="{BB962C8B-B14F-4D97-AF65-F5344CB8AC3E}">
        <p14:creationId xmlns:p14="http://schemas.microsoft.com/office/powerpoint/2010/main" val="575997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D4DA2-A59D-7D7F-574D-60824B11931A}"/>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B16ADE13-C06E-3636-25ED-663FFFEC0D9A}"/>
              </a:ext>
            </a:extLst>
          </p:cNvPr>
          <p:cNvSpPr>
            <a:spLocks noGrp="1"/>
          </p:cNvSpPr>
          <p:nvPr>
            <p:ph type="body" idx="1"/>
          </p:nvPr>
        </p:nvSpPr>
        <p:spPr/>
        <p:txBody>
          <a:bodyPr/>
          <a:lstStyle/>
          <a:p>
            <a:endParaRPr lang="en-GB"/>
          </a:p>
        </p:txBody>
      </p:sp>
      <p:pic>
        <p:nvPicPr>
          <p:cNvPr id="5" name="Image 4">
            <a:extLst>
              <a:ext uri="{FF2B5EF4-FFF2-40B4-BE49-F238E27FC236}">
                <a16:creationId xmlns:a16="http://schemas.microsoft.com/office/drawing/2014/main" id="{2B14E7FE-DEA2-AFDF-6A4B-AEAA2208CAD4}"/>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1268258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907B01-5E21-C224-8914-13EE8B210E3C}"/>
              </a:ext>
            </a:extLst>
          </p:cNvPr>
          <p:cNvSpPr>
            <a:spLocks noGrp="1"/>
          </p:cNvSpPr>
          <p:nvPr>
            <p:ph sz="half" idx="1"/>
          </p:nvPr>
        </p:nvSpPr>
        <p:spPr/>
        <p:txBody>
          <a:bodyPr/>
          <a:lstStyle/>
          <a:p>
            <a:endParaRPr lang="en-GB"/>
          </a:p>
        </p:txBody>
      </p:sp>
      <p:sp>
        <p:nvSpPr>
          <p:cNvPr id="3" name="Content Placeholder 2">
            <a:extLst>
              <a:ext uri="{FF2B5EF4-FFF2-40B4-BE49-F238E27FC236}">
                <a16:creationId xmlns:a16="http://schemas.microsoft.com/office/drawing/2014/main" id="{D57D4A8A-B8B1-07AC-8C9F-765E0EA27A48}"/>
              </a:ext>
            </a:extLst>
          </p:cNvPr>
          <p:cNvSpPr>
            <a:spLocks noGrp="1"/>
          </p:cNvSpPr>
          <p:nvPr>
            <p:ph sz="half" idx="2"/>
          </p:nvPr>
        </p:nvSpPr>
        <p:spPr/>
        <p:txBody>
          <a:bodyPr/>
          <a:lstStyle/>
          <a:p>
            <a:endParaRPr lang="en-GB"/>
          </a:p>
        </p:txBody>
      </p:sp>
      <p:sp>
        <p:nvSpPr>
          <p:cNvPr id="4" name="Footer Placeholder 3">
            <a:extLst>
              <a:ext uri="{FF2B5EF4-FFF2-40B4-BE49-F238E27FC236}">
                <a16:creationId xmlns:a16="http://schemas.microsoft.com/office/drawing/2014/main" id="{348D4589-CCB3-686D-71F9-2A1367049AE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12</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p:txBody>
          <a:bodyPr/>
          <a:lstStyle/>
          <a:p>
            <a:endParaRPr lang="en-GB"/>
          </a:p>
        </p:txBody>
      </p:sp>
      <p:pic>
        <p:nvPicPr>
          <p:cNvPr id="8" name="Image 4">
            <a:extLst>
              <a:ext uri="{FF2B5EF4-FFF2-40B4-BE49-F238E27FC236}">
                <a16:creationId xmlns:a16="http://schemas.microsoft.com/office/drawing/2014/main" id="{DF93D6FA-2BF8-A08B-4711-9AB87FB3C484}"/>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3055832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367926-416E-69E3-441B-8C5152D14987}"/>
              </a:ext>
            </a:extLst>
          </p:cNvPr>
          <p:cNvSpPr>
            <a:spLocks noGrp="1"/>
          </p:cNvSpPr>
          <p:nvPr>
            <p:ph type="body" idx="1"/>
          </p:nvPr>
        </p:nvSpPr>
        <p:spPr/>
        <p:txBody>
          <a:bodyPr/>
          <a:lstStyle/>
          <a:p>
            <a:endParaRPr lang="en-GB"/>
          </a:p>
        </p:txBody>
      </p:sp>
      <p:sp>
        <p:nvSpPr>
          <p:cNvPr id="3" name="Content Placeholder 2">
            <a:extLst>
              <a:ext uri="{FF2B5EF4-FFF2-40B4-BE49-F238E27FC236}">
                <a16:creationId xmlns:a16="http://schemas.microsoft.com/office/drawing/2014/main" id="{9DCDB5ED-1EEE-93F8-86F3-877C9AC2443B}"/>
              </a:ext>
            </a:extLst>
          </p:cNvPr>
          <p:cNvSpPr>
            <a:spLocks noGrp="1"/>
          </p:cNvSpPr>
          <p:nvPr>
            <p:ph sz="half" idx="2"/>
          </p:nvPr>
        </p:nvSpPr>
        <p:spPr/>
        <p:txBody>
          <a:bodyPr/>
          <a:lstStyle/>
          <a:p>
            <a:endParaRPr lang="en-GB"/>
          </a:p>
        </p:txBody>
      </p:sp>
      <p:sp>
        <p:nvSpPr>
          <p:cNvPr id="4" name="Text Placeholder 3">
            <a:extLst>
              <a:ext uri="{FF2B5EF4-FFF2-40B4-BE49-F238E27FC236}">
                <a16:creationId xmlns:a16="http://schemas.microsoft.com/office/drawing/2014/main" id="{52345498-60C3-445A-60B9-2BF1586F8CCF}"/>
              </a:ext>
            </a:extLst>
          </p:cNvPr>
          <p:cNvSpPr>
            <a:spLocks noGrp="1"/>
          </p:cNvSpPr>
          <p:nvPr>
            <p:ph type="body" sz="quarter" idx="3"/>
          </p:nvPr>
        </p:nvSpPr>
        <p:spPr/>
        <p:txBody>
          <a:bodyPr/>
          <a:lstStyle/>
          <a:p>
            <a:endParaRPr lang="en-GB"/>
          </a:p>
        </p:txBody>
      </p:sp>
      <p:sp>
        <p:nvSpPr>
          <p:cNvPr id="5" name="Content Placeholder 4">
            <a:extLst>
              <a:ext uri="{FF2B5EF4-FFF2-40B4-BE49-F238E27FC236}">
                <a16:creationId xmlns:a16="http://schemas.microsoft.com/office/drawing/2014/main" id="{25339B8F-19BF-B13B-DB1F-B6D77701159D}"/>
              </a:ext>
            </a:extLst>
          </p:cNvPr>
          <p:cNvSpPr>
            <a:spLocks noGrp="1"/>
          </p:cNvSpPr>
          <p:nvPr>
            <p:ph sz="quarter" idx="4"/>
          </p:nvPr>
        </p:nvSpPr>
        <p:spPr/>
        <p:txBody>
          <a:bodyPr/>
          <a:lstStyle/>
          <a:p>
            <a:endParaRPr lang="en-GB"/>
          </a:p>
        </p:txBody>
      </p:sp>
      <p:sp>
        <p:nvSpPr>
          <p:cNvPr id="6" name="Footer Placeholder 5">
            <a:extLst>
              <a:ext uri="{FF2B5EF4-FFF2-40B4-BE49-F238E27FC236}">
                <a16:creationId xmlns:a16="http://schemas.microsoft.com/office/drawing/2014/main" id="{C780EDCF-6B6D-2178-6AEF-DD6C434ACAF9}"/>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46A139B2-9A70-B0D2-9B12-2BAD73516D4E}"/>
              </a:ext>
            </a:extLst>
          </p:cNvPr>
          <p:cNvSpPr>
            <a:spLocks noGrp="1"/>
          </p:cNvSpPr>
          <p:nvPr>
            <p:ph type="sldNum" sz="quarter" idx="12"/>
          </p:nvPr>
        </p:nvSpPr>
        <p:spPr/>
        <p:txBody>
          <a:bodyPr/>
          <a:lstStyle/>
          <a:p>
            <a:fld id="{005C7FBA-D4E9-46CA-9321-3ADA2E368FCD}" type="slidenum">
              <a:rPr lang="en-GB" smtClean="0"/>
              <a:t>13</a:t>
            </a:fld>
            <a:endParaRPr lang="en-GB"/>
          </a:p>
        </p:txBody>
      </p:sp>
      <p:sp>
        <p:nvSpPr>
          <p:cNvPr id="8" name="Title 7">
            <a:extLst>
              <a:ext uri="{FF2B5EF4-FFF2-40B4-BE49-F238E27FC236}">
                <a16:creationId xmlns:a16="http://schemas.microsoft.com/office/drawing/2014/main" id="{248DED00-42D4-70B2-0521-21E7E89E87FD}"/>
              </a:ext>
            </a:extLst>
          </p:cNvPr>
          <p:cNvSpPr>
            <a:spLocks noGrp="1"/>
          </p:cNvSpPr>
          <p:nvPr>
            <p:ph type="title"/>
          </p:nvPr>
        </p:nvSpPr>
        <p:spPr/>
        <p:txBody>
          <a:bodyPr/>
          <a:lstStyle/>
          <a:p>
            <a:endParaRPr lang="en-GB"/>
          </a:p>
        </p:txBody>
      </p:sp>
      <p:pic>
        <p:nvPicPr>
          <p:cNvPr id="10" name="Image 4">
            <a:extLst>
              <a:ext uri="{FF2B5EF4-FFF2-40B4-BE49-F238E27FC236}">
                <a16:creationId xmlns:a16="http://schemas.microsoft.com/office/drawing/2014/main" id="{9D23839E-E1AD-323F-94CC-A59C5AE4C8B1}"/>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5567700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FB4B76B-7145-719E-98DC-559B4C4F5614}"/>
              </a:ext>
            </a:extLst>
          </p:cNvPr>
          <p:cNvSpPr>
            <a:spLocks noGrp="1"/>
          </p:cNvSpPr>
          <p:nvPr>
            <p:ph type="body" idx="1"/>
          </p:nvPr>
        </p:nvSpPr>
        <p:spPr/>
        <p:txBody>
          <a:bodyPr/>
          <a:lstStyle/>
          <a:p>
            <a:endParaRPr lang="en-GB"/>
          </a:p>
        </p:txBody>
      </p:sp>
      <p:sp>
        <p:nvSpPr>
          <p:cNvPr id="3" name="Content Placeholder 2">
            <a:extLst>
              <a:ext uri="{FF2B5EF4-FFF2-40B4-BE49-F238E27FC236}">
                <a16:creationId xmlns:a16="http://schemas.microsoft.com/office/drawing/2014/main" id="{F5B853A5-DAB4-61D0-21D8-AFB8B89EC907}"/>
              </a:ext>
            </a:extLst>
          </p:cNvPr>
          <p:cNvSpPr>
            <a:spLocks noGrp="1"/>
          </p:cNvSpPr>
          <p:nvPr>
            <p:ph sz="half" idx="2"/>
          </p:nvPr>
        </p:nvSpPr>
        <p:spPr/>
        <p:txBody>
          <a:bodyPr/>
          <a:lstStyle/>
          <a:p>
            <a:endParaRPr lang="en-GB"/>
          </a:p>
        </p:txBody>
      </p:sp>
      <p:sp>
        <p:nvSpPr>
          <p:cNvPr id="4" name="Footer Placeholder 3">
            <a:extLst>
              <a:ext uri="{FF2B5EF4-FFF2-40B4-BE49-F238E27FC236}">
                <a16:creationId xmlns:a16="http://schemas.microsoft.com/office/drawing/2014/main" id="{D9297DAB-F68A-19A8-ABDC-3AD63BA2F15B}"/>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4452CB67-45EE-B2E6-1674-190C84D30EF0}"/>
              </a:ext>
            </a:extLst>
          </p:cNvPr>
          <p:cNvSpPr>
            <a:spLocks noGrp="1"/>
          </p:cNvSpPr>
          <p:nvPr>
            <p:ph type="sldNum" sz="quarter" idx="12"/>
          </p:nvPr>
        </p:nvSpPr>
        <p:spPr/>
        <p:txBody>
          <a:bodyPr/>
          <a:lstStyle/>
          <a:p>
            <a:fld id="{005C7FBA-D4E9-46CA-9321-3ADA2E368FCD}" type="slidenum">
              <a:rPr lang="en-GB" smtClean="0"/>
              <a:t>14</a:t>
            </a:fld>
            <a:endParaRPr lang="en-GB"/>
          </a:p>
        </p:txBody>
      </p:sp>
      <p:sp>
        <p:nvSpPr>
          <p:cNvPr id="6" name="Title 5">
            <a:extLst>
              <a:ext uri="{FF2B5EF4-FFF2-40B4-BE49-F238E27FC236}">
                <a16:creationId xmlns:a16="http://schemas.microsoft.com/office/drawing/2014/main" id="{4B4F4502-0B47-981B-5CE8-63D07D4E7BE8}"/>
              </a:ext>
            </a:extLst>
          </p:cNvPr>
          <p:cNvSpPr>
            <a:spLocks noGrp="1"/>
          </p:cNvSpPr>
          <p:nvPr>
            <p:ph type="title"/>
          </p:nvPr>
        </p:nvSpPr>
        <p:spPr/>
        <p:txBody>
          <a:bodyPr/>
          <a:lstStyle/>
          <a:p>
            <a:endParaRPr lang="en-GB"/>
          </a:p>
        </p:txBody>
      </p:sp>
      <p:pic>
        <p:nvPicPr>
          <p:cNvPr id="8" name="Image 4">
            <a:extLst>
              <a:ext uri="{FF2B5EF4-FFF2-40B4-BE49-F238E27FC236}">
                <a16:creationId xmlns:a16="http://schemas.microsoft.com/office/drawing/2014/main" id="{F4735931-09D1-08A5-D0C5-695A05553973}"/>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1135377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D1F70F7-B874-3ED4-07C0-6519226B3DEF}"/>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BC1E8D33-9801-EB98-605C-7C1ED5BDD2C1}"/>
              </a:ext>
            </a:extLst>
          </p:cNvPr>
          <p:cNvSpPr>
            <a:spLocks noGrp="1"/>
          </p:cNvSpPr>
          <p:nvPr>
            <p:ph type="sldNum" sz="quarter" idx="12"/>
          </p:nvPr>
        </p:nvSpPr>
        <p:spPr/>
        <p:txBody>
          <a:bodyPr/>
          <a:lstStyle/>
          <a:p>
            <a:fld id="{005C7FBA-D4E9-46CA-9321-3ADA2E368FCD}" type="slidenum">
              <a:rPr lang="en-GB" smtClean="0"/>
              <a:t>15</a:t>
            </a:fld>
            <a:endParaRPr lang="en-GB"/>
          </a:p>
        </p:txBody>
      </p:sp>
      <p:sp>
        <p:nvSpPr>
          <p:cNvPr id="4" name="Title 3">
            <a:extLst>
              <a:ext uri="{FF2B5EF4-FFF2-40B4-BE49-F238E27FC236}">
                <a16:creationId xmlns:a16="http://schemas.microsoft.com/office/drawing/2014/main" id="{7C89D684-B882-2778-E9DF-CA790D647896}"/>
              </a:ext>
            </a:extLst>
          </p:cNvPr>
          <p:cNvSpPr>
            <a:spLocks noGrp="1"/>
          </p:cNvSpPr>
          <p:nvPr>
            <p:ph type="title"/>
          </p:nvPr>
        </p:nvSpPr>
        <p:spPr/>
        <p:txBody>
          <a:bodyPr/>
          <a:lstStyle/>
          <a:p>
            <a:endParaRPr lang="en-GB"/>
          </a:p>
        </p:txBody>
      </p:sp>
      <p:pic>
        <p:nvPicPr>
          <p:cNvPr id="6" name="Image 4">
            <a:extLst>
              <a:ext uri="{FF2B5EF4-FFF2-40B4-BE49-F238E27FC236}">
                <a16:creationId xmlns:a16="http://schemas.microsoft.com/office/drawing/2014/main" id="{2DA18819-645E-1034-657A-B31A35240EF7}"/>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3985728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1BEF94-242C-3CBF-7C22-AF99A42710CC}"/>
              </a:ext>
            </a:extLst>
          </p:cNvPr>
          <p:cNvSpPr>
            <a:spLocks noGrp="1"/>
          </p:cNvSpPr>
          <p:nvPr>
            <p:ph idx="1"/>
          </p:nvPr>
        </p:nvSpPr>
        <p:spPr/>
        <p:txBody>
          <a:bodyPr/>
          <a:lstStyle/>
          <a:p>
            <a:endParaRPr lang="en-GB"/>
          </a:p>
        </p:txBody>
      </p:sp>
      <p:sp>
        <p:nvSpPr>
          <p:cNvPr id="3" name="Footer Placeholder 2">
            <a:extLst>
              <a:ext uri="{FF2B5EF4-FFF2-40B4-BE49-F238E27FC236}">
                <a16:creationId xmlns:a16="http://schemas.microsoft.com/office/drawing/2014/main" id="{87B9ED29-6910-612D-BDF1-A82EBED3DA51}"/>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1D11F16-88B0-4C09-A20A-09BFDDC33EAE}"/>
              </a:ext>
            </a:extLst>
          </p:cNvPr>
          <p:cNvSpPr>
            <a:spLocks noGrp="1"/>
          </p:cNvSpPr>
          <p:nvPr>
            <p:ph type="sldNum" sz="quarter" idx="12"/>
          </p:nvPr>
        </p:nvSpPr>
        <p:spPr/>
        <p:txBody>
          <a:bodyPr/>
          <a:lstStyle/>
          <a:p>
            <a:fld id="{005C7FBA-D4E9-46CA-9321-3ADA2E368FCD}" type="slidenum">
              <a:rPr lang="en-GB" smtClean="0"/>
              <a:t>16</a:t>
            </a:fld>
            <a:endParaRPr lang="en-GB"/>
          </a:p>
        </p:txBody>
      </p:sp>
      <p:sp>
        <p:nvSpPr>
          <p:cNvPr id="5" name="Title 4">
            <a:extLst>
              <a:ext uri="{FF2B5EF4-FFF2-40B4-BE49-F238E27FC236}">
                <a16:creationId xmlns:a16="http://schemas.microsoft.com/office/drawing/2014/main" id="{90259823-EF4C-D8B9-A315-2BC19EACA33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ABAD6EE6-631F-8DFC-DB9F-01609FF491D6}"/>
              </a:ext>
            </a:extLst>
          </p:cNvPr>
          <p:cNvSpPr>
            <a:spLocks noGrp="1"/>
          </p:cNvSpPr>
          <p:nvPr>
            <p:ph type="body" sz="half" idx="2"/>
          </p:nvPr>
        </p:nvSpPr>
        <p:spPr/>
        <p:txBody>
          <a:bodyPr/>
          <a:lstStyle/>
          <a:p>
            <a:endParaRPr lang="en-GB"/>
          </a:p>
        </p:txBody>
      </p:sp>
      <p:sp>
        <p:nvSpPr>
          <p:cNvPr id="8" name="Text Placeholder 7">
            <a:extLst>
              <a:ext uri="{FF2B5EF4-FFF2-40B4-BE49-F238E27FC236}">
                <a16:creationId xmlns:a16="http://schemas.microsoft.com/office/drawing/2014/main" id="{704B9671-A110-E3CA-A43C-59D62760B069}"/>
              </a:ext>
            </a:extLst>
          </p:cNvPr>
          <p:cNvSpPr>
            <a:spLocks noGrp="1"/>
          </p:cNvSpPr>
          <p:nvPr>
            <p:ph type="body" sz="quarter" idx="13"/>
          </p:nvPr>
        </p:nvSpPr>
        <p:spPr/>
        <p:txBody>
          <a:bodyPr/>
          <a:lstStyle/>
          <a:p>
            <a:endParaRPr lang="en-GB" dirty="0"/>
          </a:p>
        </p:txBody>
      </p:sp>
      <p:pic>
        <p:nvPicPr>
          <p:cNvPr id="9" name="Image 4">
            <a:extLst>
              <a:ext uri="{FF2B5EF4-FFF2-40B4-BE49-F238E27FC236}">
                <a16:creationId xmlns:a16="http://schemas.microsoft.com/office/drawing/2014/main" id="{EAB2B427-D641-4D61-7934-159BC6184D8A}"/>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29416980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4EB71-E7C8-B00C-4C72-A831EA6AF362}"/>
              </a:ext>
            </a:extLst>
          </p:cNvPr>
          <p:cNvSpPr>
            <a:spLocks noGrp="1"/>
          </p:cNvSpPr>
          <p:nvPr>
            <p:ph type="title"/>
          </p:nvPr>
        </p:nvSpPr>
        <p:spPr/>
        <p:txBody>
          <a:bodyPr/>
          <a:lstStyle/>
          <a:p>
            <a:endParaRPr lang="en-GB"/>
          </a:p>
        </p:txBody>
      </p:sp>
      <p:sp>
        <p:nvSpPr>
          <p:cNvPr id="3" name="Picture Placeholder 2">
            <a:extLst>
              <a:ext uri="{FF2B5EF4-FFF2-40B4-BE49-F238E27FC236}">
                <a16:creationId xmlns:a16="http://schemas.microsoft.com/office/drawing/2014/main" id="{B5E060C4-70A0-B642-C4CC-2DB340EAA7AD}"/>
              </a:ext>
            </a:extLst>
          </p:cNvPr>
          <p:cNvSpPr>
            <a:spLocks noGrp="1"/>
          </p:cNvSpPr>
          <p:nvPr>
            <p:ph type="pic" idx="1"/>
          </p:nvPr>
        </p:nvSpPr>
        <p:spPr/>
        <p:txBody>
          <a:bodyPr/>
          <a:lstStyle/>
          <a:p>
            <a:endParaRPr lang="en-GB"/>
          </a:p>
        </p:txBody>
      </p:sp>
      <p:sp>
        <p:nvSpPr>
          <p:cNvPr id="4" name="Text Placeholder 3">
            <a:extLst>
              <a:ext uri="{FF2B5EF4-FFF2-40B4-BE49-F238E27FC236}">
                <a16:creationId xmlns:a16="http://schemas.microsoft.com/office/drawing/2014/main" id="{2C120234-1D98-B9EF-2C98-F8C5E004DE45}"/>
              </a:ext>
            </a:extLst>
          </p:cNvPr>
          <p:cNvSpPr>
            <a:spLocks noGrp="1"/>
          </p:cNvSpPr>
          <p:nvPr>
            <p:ph type="body" sz="half" idx="2"/>
          </p:nvPr>
        </p:nvSpPr>
        <p:spPr/>
        <p:txBody>
          <a:bodyPr/>
          <a:lstStyle/>
          <a:p>
            <a:endParaRPr lang="en-GB"/>
          </a:p>
        </p:txBody>
      </p:sp>
      <p:sp>
        <p:nvSpPr>
          <p:cNvPr id="5" name="Footer Placeholder 4">
            <a:extLst>
              <a:ext uri="{FF2B5EF4-FFF2-40B4-BE49-F238E27FC236}">
                <a16:creationId xmlns:a16="http://schemas.microsoft.com/office/drawing/2014/main" id="{F5DBD2E0-57D0-440A-74E1-7C8931EBEF63}"/>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FE61C8EB-8673-9821-CC1F-8789F4802792}"/>
              </a:ext>
            </a:extLst>
          </p:cNvPr>
          <p:cNvSpPr>
            <a:spLocks noGrp="1"/>
          </p:cNvSpPr>
          <p:nvPr>
            <p:ph type="sldNum" sz="quarter" idx="12"/>
          </p:nvPr>
        </p:nvSpPr>
        <p:spPr/>
        <p:txBody>
          <a:bodyPr/>
          <a:lstStyle/>
          <a:p>
            <a:fld id="{005C7FBA-D4E9-46CA-9321-3ADA2E368FCD}" type="slidenum">
              <a:rPr lang="en-GB" smtClean="0"/>
              <a:t>17</a:t>
            </a:fld>
            <a:endParaRPr lang="en-GB"/>
          </a:p>
        </p:txBody>
      </p:sp>
      <p:sp>
        <p:nvSpPr>
          <p:cNvPr id="8" name="Text Placeholder 7">
            <a:extLst>
              <a:ext uri="{FF2B5EF4-FFF2-40B4-BE49-F238E27FC236}">
                <a16:creationId xmlns:a16="http://schemas.microsoft.com/office/drawing/2014/main" id="{2EB36717-C36B-8416-591F-68CDE3F8E69B}"/>
              </a:ext>
            </a:extLst>
          </p:cNvPr>
          <p:cNvSpPr>
            <a:spLocks noGrp="1"/>
          </p:cNvSpPr>
          <p:nvPr>
            <p:ph type="body" sz="quarter" idx="13"/>
          </p:nvPr>
        </p:nvSpPr>
        <p:spPr/>
        <p:txBody>
          <a:bodyPr/>
          <a:lstStyle/>
          <a:p>
            <a:endParaRPr lang="en-GB"/>
          </a:p>
        </p:txBody>
      </p:sp>
      <p:pic>
        <p:nvPicPr>
          <p:cNvPr id="9" name="Image 4">
            <a:extLst>
              <a:ext uri="{FF2B5EF4-FFF2-40B4-BE49-F238E27FC236}">
                <a16:creationId xmlns:a16="http://schemas.microsoft.com/office/drawing/2014/main" id="{D6940F31-B04C-50DA-9093-43D9386A853C}"/>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pic>
        <p:nvPicPr>
          <p:cNvPr id="10" name="Image 4">
            <a:extLst>
              <a:ext uri="{FF2B5EF4-FFF2-40B4-BE49-F238E27FC236}">
                <a16:creationId xmlns:a16="http://schemas.microsoft.com/office/drawing/2014/main" id="{2CC9F78F-C419-BECE-7027-CBFB810228DA}"/>
              </a:ext>
            </a:extLst>
          </p:cNvPr>
          <p:cNvPicPr>
            <a:picLocks noChangeAspect="1"/>
          </p:cNvPicPr>
          <p:nvPr/>
        </p:nvPicPr>
        <p:blipFill>
          <a:blip r:embed="rId2"/>
          <a:stretch>
            <a:fillRect/>
          </a:stretch>
        </p:blipFill>
        <p:spPr>
          <a:xfrm>
            <a:off x="8028181" y="159088"/>
            <a:ext cx="766904" cy="766904"/>
          </a:xfrm>
          <a:prstGeom prst="rect">
            <a:avLst/>
          </a:prstGeom>
        </p:spPr>
      </p:pic>
    </p:spTree>
    <p:extLst>
      <p:ext uri="{BB962C8B-B14F-4D97-AF65-F5344CB8AC3E}">
        <p14:creationId xmlns:p14="http://schemas.microsoft.com/office/powerpoint/2010/main" val="40140109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black and white math equation&#10;&#10;Description automatically generated with medium confidence">
            <a:extLst>
              <a:ext uri="{FF2B5EF4-FFF2-40B4-BE49-F238E27FC236}">
                <a16:creationId xmlns:a16="http://schemas.microsoft.com/office/drawing/2014/main" id="{97028780-62CD-7D29-3F45-018C3E4E55B6}"/>
              </a:ext>
            </a:extLst>
          </p:cNvPr>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3516535" y="3769652"/>
            <a:ext cx="2187130" cy="579170"/>
          </a:xfrm>
        </p:spPr>
      </p:pic>
      <p:sp>
        <p:nvSpPr>
          <p:cNvPr id="52" name="Espace réservé du pied de page 4"/>
          <p:cNvSpPr>
            <a:spLocks noGrp="1"/>
          </p:cNvSpPr>
          <p:nvPr>
            <p:ph type="ftr" sz="quarter" idx="3"/>
          </p:nvPr>
        </p:nvSpPr>
        <p:spPr>
          <a:prstGeom prst="rect">
            <a:avLst/>
          </a:prstGeom>
        </p:spPr>
        <p:txBody>
          <a:bodyPr vert="horz" lIns="0" tIns="0" rIns="0" bIns="0" rtlCol="0" anchor="ctr"/>
          <a:lstStyle>
            <a:lvl1pPr algn="ctr">
              <a:defRPr sz="1200">
                <a:latin typeface="Arial Narrow"/>
                <a:cs typeface="Arial Narrow"/>
              </a:defRPr>
            </a:lvl1pPr>
          </a:lstStyle>
          <a:p>
            <a:r>
              <a:rPr lang="en-GB">
                <a:latin typeface="Calibri"/>
                <a:cs typeface="Calibri"/>
              </a:rPr>
              <a:t>R. Losito                        The Muon Collider: Challenges In the design of muon colliders, Erice, Oct.. 2023 </a:t>
            </a:r>
            <a:endParaRPr lang="en-GB" dirty="0">
              <a:latin typeface="Calibri"/>
              <a:cs typeface="Calibri"/>
            </a:endParaRPr>
          </a:p>
        </p:txBody>
      </p:sp>
      <p:sp>
        <p:nvSpPr>
          <p:cNvPr id="2" name="Slide Number Placeholder 1">
            <a:extLst>
              <a:ext uri="{FF2B5EF4-FFF2-40B4-BE49-F238E27FC236}">
                <a16:creationId xmlns:a16="http://schemas.microsoft.com/office/drawing/2014/main" id="{2E13AC24-BD76-42BF-0F8A-314492D24C36}"/>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12" name="Titre 11"/>
          <p:cNvSpPr>
            <a:spLocks noGrp="1"/>
          </p:cNvSpPr>
          <p:nvPr>
            <p:ph type="title"/>
          </p:nvPr>
        </p:nvSpPr>
        <p:spPr/>
        <p:txBody>
          <a:bodyPr/>
          <a:lstStyle/>
          <a:p>
            <a:r>
              <a:rPr lang="en-GB" sz="3200" dirty="0">
                <a:latin typeface="Calibri"/>
                <a:cs typeface="Calibri"/>
              </a:rPr>
              <a:t>Initial Target Parameters</a:t>
            </a:r>
          </a:p>
        </p:txBody>
      </p:sp>
      <p:sp>
        <p:nvSpPr>
          <p:cNvPr id="5" name="Espace réservé du numéro de diapositive 3"/>
          <p:cNvSpPr txBox="1">
            <a:spLocks/>
          </p:cNvSpPr>
          <p:nvPr/>
        </p:nvSpPr>
        <p:spPr>
          <a:xfrm>
            <a:off x="7632576" y="5484565"/>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a:pPr/>
              <a:t>2</a:t>
            </a:fld>
            <a:endParaRPr lang="en-GB" dirty="0"/>
          </a:p>
        </p:txBody>
      </p:sp>
      <p:graphicFrame>
        <p:nvGraphicFramePr>
          <p:cNvPr id="6" name="Table 5"/>
          <p:cNvGraphicFramePr>
            <a:graphicFrameLocks noGrp="1"/>
          </p:cNvGraphicFramePr>
          <p:nvPr/>
        </p:nvGraphicFramePr>
        <p:xfrm>
          <a:off x="3203850" y="1628800"/>
          <a:ext cx="4470719" cy="4081272"/>
        </p:xfrm>
        <a:graphic>
          <a:graphicData uri="http://schemas.openxmlformats.org/drawingml/2006/table">
            <a:tbl>
              <a:tblPr firstRow="1" bandRow="1">
                <a:tableStyleId>{5C22544A-7EE6-4342-B048-85BDC9FD1C3A}</a:tableStyleId>
              </a:tblPr>
              <a:tblGrid>
                <a:gridCol w="1008111">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gridCol w="864096">
                  <a:extLst>
                    <a:ext uri="{9D8B030D-6E8A-4147-A177-3AD203B41FA5}">
                      <a16:colId xmlns:a16="http://schemas.microsoft.com/office/drawing/2014/main" val="20002"/>
                    </a:ext>
                  </a:extLst>
                </a:gridCol>
                <a:gridCol w="792088">
                  <a:extLst>
                    <a:ext uri="{9D8B030D-6E8A-4147-A177-3AD203B41FA5}">
                      <a16:colId xmlns:a16="http://schemas.microsoft.com/office/drawing/2014/main" val="20003"/>
                    </a:ext>
                  </a:extLst>
                </a:gridCol>
                <a:gridCol w="726304">
                  <a:extLst>
                    <a:ext uri="{9D8B030D-6E8A-4147-A177-3AD203B41FA5}">
                      <a16:colId xmlns:a16="http://schemas.microsoft.com/office/drawing/2014/main" val="20004"/>
                    </a:ext>
                  </a:extLst>
                </a:gridCol>
              </a:tblGrid>
              <a:tr h="288032">
                <a:tc>
                  <a:txBody>
                    <a:bodyPr/>
                    <a:lstStyle/>
                    <a:p>
                      <a:pPr algn="ctr"/>
                      <a:r>
                        <a:rPr lang="en-US" sz="1400" dirty="0">
                          <a:latin typeface="Calibri"/>
                          <a:cs typeface="Calibri"/>
                        </a:rPr>
                        <a:t>Parameter</a:t>
                      </a:r>
                    </a:p>
                  </a:txBody>
                  <a:tcPr marL="100489" marR="100489" marT="50292" marB="50292"/>
                </a:tc>
                <a:tc>
                  <a:txBody>
                    <a:bodyPr/>
                    <a:lstStyle/>
                    <a:p>
                      <a:pPr algn="ctr"/>
                      <a:r>
                        <a:rPr lang="en-US" sz="1400" dirty="0">
                          <a:latin typeface="Calibri"/>
                          <a:cs typeface="Calibri"/>
                        </a:rPr>
                        <a:t>Unit</a:t>
                      </a:r>
                    </a:p>
                  </a:txBody>
                  <a:tcPr marL="100489" marR="100489" marT="50292" marB="50292"/>
                </a:tc>
                <a:tc>
                  <a:txBody>
                    <a:bodyPr/>
                    <a:lstStyle/>
                    <a:p>
                      <a:pPr algn="ctr"/>
                      <a:r>
                        <a:rPr lang="en-US" sz="1400" dirty="0">
                          <a:solidFill>
                            <a:srgbClr val="000000"/>
                          </a:solidFill>
                          <a:latin typeface="Calibri"/>
                          <a:cs typeface="Calibri"/>
                        </a:rPr>
                        <a:t>3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14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extLst>
                  <a:ext uri="{0D108BD9-81ED-4DB2-BD59-A6C34878D82A}">
                    <a16:rowId xmlns:a16="http://schemas.microsoft.com/office/drawing/2014/main" val="10000"/>
                  </a:ext>
                </a:extLst>
              </a:tr>
              <a:tr h="288032">
                <a:tc>
                  <a:txBody>
                    <a:bodyPr/>
                    <a:lstStyle/>
                    <a:p>
                      <a:pPr algn="ctr"/>
                      <a:r>
                        <a:rPr lang="en-US" sz="1400" b="1" dirty="0">
                          <a:latin typeface="Calibri"/>
                          <a:cs typeface="Calibri"/>
                        </a:rPr>
                        <a:t>L</a:t>
                      </a:r>
                    </a:p>
                  </a:txBody>
                  <a:tcPr marL="100489" marR="100489" marT="50292" marB="50292"/>
                </a:tc>
                <a:tc>
                  <a:txBody>
                    <a:bodyPr/>
                    <a:lstStyle/>
                    <a:p>
                      <a:pPr algn="ctr"/>
                      <a:r>
                        <a:rPr lang="en-US" sz="1400" b="1" dirty="0">
                          <a:latin typeface="Calibri"/>
                          <a:cs typeface="Calibri"/>
                        </a:rPr>
                        <a:t>10</a:t>
                      </a:r>
                      <a:r>
                        <a:rPr lang="en-US" sz="1400" b="1" baseline="30000" dirty="0">
                          <a:latin typeface="Calibri"/>
                          <a:cs typeface="Calibri"/>
                        </a:rPr>
                        <a:t>34</a:t>
                      </a:r>
                      <a:r>
                        <a:rPr lang="en-US" sz="1400" b="1" baseline="0" dirty="0">
                          <a:latin typeface="Calibri"/>
                          <a:cs typeface="Calibri"/>
                        </a:rPr>
                        <a:t> cm</a:t>
                      </a:r>
                      <a:r>
                        <a:rPr lang="en-US" sz="1400" b="1" baseline="30000" dirty="0">
                          <a:latin typeface="Calibri"/>
                          <a:cs typeface="Calibri"/>
                        </a:rPr>
                        <a:t>-2</a:t>
                      </a:r>
                      <a:r>
                        <a:rPr lang="en-US" sz="1400" b="1" baseline="0" dirty="0">
                          <a:latin typeface="Calibri"/>
                          <a:cs typeface="Calibri"/>
                        </a:rPr>
                        <a:t>s</a:t>
                      </a:r>
                      <a:r>
                        <a:rPr lang="en-US" sz="1400" b="1" baseline="30000" dirty="0">
                          <a:latin typeface="Calibri"/>
                          <a:cs typeface="Calibri"/>
                        </a:rPr>
                        <a:t>-1</a:t>
                      </a:r>
                      <a:endParaRPr lang="en-US" sz="1400" b="1" dirty="0">
                        <a:latin typeface="Calibri"/>
                        <a:cs typeface="Calibri"/>
                      </a:endParaRPr>
                    </a:p>
                  </a:txBody>
                  <a:tcPr marL="100489" marR="100489" marT="50292" marB="50292"/>
                </a:tc>
                <a:tc>
                  <a:txBody>
                    <a:bodyPr/>
                    <a:lstStyle/>
                    <a:p>
                      <a:pPr algn="ctr"/>
                      <a:r>
                        <a:rPr lang="en-US" sz="1400" b="1" dirty="0">
                          <a:latin typeface="Calibri"/>
                          <a:cs typeface="Calibri"/>
                        </a:rPr>
                        <a:t>1.8</a:t>
                      </a:r>
                    </a:p>
                  </a:txBody>
                  <a:tcPr marL="100489" marR="100489" marT="50292" marB="50292">
                    <a:solidFill>
                      <a:srgbClr val="FDEADA"/>
                    </a:solidFill>
                  </a:tcPr>
                </a:tc>
                <a:tc>
                  <a:txBody>
                    <a:bodyPr/>
                    <a:lstStyle/>
                    <a:p>
                      <a:pPr algn="ctr"/>
                      <a:r>
                        <a:rPr lang="en-US" sz="1400" b="1" dirty="0">
                          <a:latin typeface="Calibri"/>
                          <a:cs typeface="Calibri"/>
                        </a:rPr>
                        <a:t>20</a:t>
                      </a:r>
                    </a:p>
                  </a:txBody>
                  <a:tcPr marL="100489" marR="100489" marT="50292" marB="50292">
                    <a:solidFill>
                      <a:srgbClr val="FDEADA"/>
                    </a:solidFill>
                  </a:tcPr>
                </a:tc>
                <a:tc>
                  <a:txBody>
                    <a:bodyPr/>
                    <a:lstStyle/>
                    <a:p>
                      <a:pPr algn="ctr"/>
                      <a:r>
                        <a:rPr lang="en-US" sz="1400" b="1" dirty="0">
                          <a:latin typeface="Calibri"/>
                          <a:cs typeface="Calibri"/>
                        </a:rPr>
                        <a:t>40</a:t>
                      </a:r>
                    </a:p>
                  </a:txBody>
                  <a:tcPr marL="100489" marR="100489" marT="50292" marB="50292">
                    <a:solidFill>
                      <a:srgbClr val="FDEADA"/>
                    </a:solidFill>
                  </a:tcPr>
                </a:tc>
                <a:extLst>
                  <a:ext uri="{0D108BD9-81ED-4DB2-BD59-A6C34878D82A}">
                    <a16:rowId xmlns:a16="http://schemas.microsoft.com/office/drawing/2014/main" val="10001"/>
                  </a:ext>
                </a:extLst>
              </a:tr>
              <a:tr h="288032">
                <a:tc>
                  <a:txBody>
                    <a:bodyPr/>
                    <a:lstStyle/>
                    <a:p>
                      <a:pPr algn="ctr"/>
                      <a:r>
                        <a:rPr lang="en-US" sz="1400" dirty="0">
                          <a:solidFill>
                            <a:srgbClr val="0000FF"/>
                          </a:solidFill>
                          <a:latin typeface="Calibri"/>
                          <a:cs typeface="Calibri"/>
                        </a:rPr>
                        <a:t>N</a:t>
                      </a:r>
                    </a:p>
                  </a:txBody>
                  <a:tcPr marL="100489" marR="100489" marT="50292" marB="50292"/>
                </a:tc>
                <a:tc>
                  <a:txBody>
                    <a:bodyPr/>
                    <a:lstStyle/>
                    <a:p>
                      <a:pPr algn="ctr"/>
                      <a:r>
                        <a:rPr lang="en-US" sz="1400" dirty="0">
                          <a:solidFill>
                            <a:srgbClr val="0000FF"/>
                          </a:solidFill>
                          <a:latin typeface="Calibri"/>
                          <a:cs typeface="Calibri"/>
                        </a:rPr>
                        <a:t>10</a:t>
                      </a:r>
                      <a:r>
                        <a:rPr lang="en-US" sz="1400" baseline="30000" dirty="0">
                          <a:solidFill>
                            <a:srgbClr val="0000FF"/>
                          </a:solidFill>
                          <a:latin typeface="Calibri"/>
                          <a:cs typeface="Calibri"/>
                        </a:rPr>
                        <a:t>12</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2.2</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FDEADA"/>
                    </a:solidFill>
                  </a:tcPr>
                </a:tc>
                <a:extLst>
                  <a:ext uri="{0D108BD9-81ED-4DB2-BD59-A6C34878D82A}">
                    <a16:rowId xmlns:a16="http://schemas.microsoft.com/office/drawing/2014/main" val="10002"/>
                  </a:ext>
                </a:extLst>
              </a:tr>
              <a:tr h="288032">
                <a:tc>
                  <a:txBody>
                    <a:bodyPr/>
                    <a:lstStyle/>
                    <a:p>
                      <a:pPr algn="ctr"/>
                      <a:r>
                        <a:rPr lang="en-US" sz="1400" dirty="0" err="1">
                          <a:solidFill>
                            <a:srgbClr val="0000FF"/>
                          </a:solidFill>
                          <a:latin typeface="Calibri"/>
                          <a:cs typeface="Calibri"/>
                        </a:rPr>
                        <a:t>f</a:t>
                      </a:r>
                      <a:r>
                        <a:rPr lang="en-US" sz="1400" baseline="-25000" dirty="0" err="1">
                          <a:solidFill>
                            <a:srgbClr val="0000FF"/>
                          </a:solidFill>
                          <a:latin typeface="Calibri"/>
                          <a:cs typeface="Calibri"/>
                        </a:rPr>
                        <a:t>r</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Hz</a:t>
                      </a:r>
                    </a:p>
                  </a:txBody>
                  <a:tcPr marL="100489" marR="100489" marT="50292" marB="50292"/>
                </a:tc>
                <a:tc>
                  <a:txBody>
                    <a:bodyPr/>
                    <a:lstStyle/>
                    <a:p>
                      <a:pPr algn="ctr"/>
                      <a:r>
                        <a:rPr lang="en-US" sz="1400" strike="noStrike" baseline="0" dirty="0">
                          <a:solidFill>
                            <a:srgbClr val="0000FF"/>
                          </a:solidFill>
                          <a:latin typeface="Calibri"/>
                          <a:cs typeface="Calibri"/>
                        </a:rPr>
                        <a:t>5</a:t>
                      </a:r>
                      <a:endParaRPr lang="en-US" sz="1400"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FDEADA"/>
                    </a:solidFill>
                  </a:tcPr>
                </a:tc>
                <a:extLst>
                  <a:ext uri="{0D108BD9-81ED-4DB2-BD59-A6C34878D82A}">
                    <a16:rowId xmlns:a16="http://schemas.microsoft.com/office/drawing/2014/main" val="10003"/>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err="1">
                          <a:solidFill>
                            <a:srgbClr val="0000FF"/>
                          </a:solidFill>
                          <a:latin typeface="Calibri"/>
                          <a:cs typeface="Calibri"/>
                        </a:rPr>
                        <a:t>P</a:t>
                      </a:r>
                      <a:r>
                        <a:rPr lang="en-US" sz="1400" b="1" baseline="-25000" dirty="0" err="1">
                          <a:solidFill>
                            <a:srgbClr val="0000FF"/>
                          </a:solidFill>
                          <a:latin typeface="Calibri"/>
                          <a:cs typeface="Calibri"/>
                        </a:rPr>
                        <a:t>beam</a:t>
                      </a:r>
                      <a:endParaRPr lang="en-US" sz="1400" b="1" dirty="0">
                        <a:solidFill>
                          <a:srgbClr val="0000FF"/>
                        </a:solidFill>
                        <a:latin typeface="Calibri"/>
                        <a:cs typeface="Calibri"/>
                      </a:endParaRPr>
                    </a:p>
                  </a:txBody>
                  <a:tcPr marL="100489" marR="100489" marT="50292" marB="50292"/>
                </a:tc>
                <a:tc>
                  <a:txBody>
                    <a:bodyPr/>
                    <a:lstStyle/>
                    <a:p>
                      <a:pPr algn="ctr"/>
                      <a:r>
                        <a:rPr lang="en-US" sz="1400" b="1" dirty="0">
                          <a:solidFill>
                            <a:srgbClr val="0000FF"/>
                          </a:solidFill>
                          <a:latin typeface="Calibri"/>
                          <a:cs typeface="Calibri"/>
                        </a:rPr>
                        <a:t>MW</a:t>
                      </a:r>
                    </a:p>
                  </a:txBody>
                  <a:tcPr marL="100489" marR="100489" marT="50292" marB="50292"/>
                </a:tc>
                <a:tc>
                  <a:txBody>
                    <a:bodyPr/>
                    <a:lstStyle/>
                    <a:p>
                      <a:pPr algn="ctr"/>
                      <a:r>
                        <a:rPr lang="en-US" sz="1400" b="1" dirty="0">
                          <a:solidFill>
                            <a:srgbClr val="0000FF"/>
                          </a:solidFill>
                          <a:latin typeface="Calibri"/>
                          <a:cs typeface="Calibri"/>
                        </a:rPr>
                        <a:t>5.3</a:t>
                      </a:r>
                    </a:p>
                  </a:txBody>
                  <a:tcPr marL="100489" marR="100489" marT="50292" marB="50292">
                    <a:solidFill>
                      <a:srgbClr val="FDEADA"/>
                    </a:solidFill>
                  </a:tcPr>
                </a:tc>
                <a:tc>
                  <a:txBody>
                    <a:bodyPr/>
                    <a:lstStyle/>
                    <a:p>
                      <a:pPr algn="ctr"/>
                      <a:r>
                        <a:rPr lang="en-US" sz="1400" b="1" strike="noStrike" dirty="0">
                          <a:solidFill>
                            <a:srgbClr val="0000FF"/>
                          </a:solidFill>
                          <a:latin typeface="Calibri"/>
                          <a:cs typeface="Calibri"/>
                        </a:rPr>
                        <a:t>14.4</a:t>
                      </a:r>
                      <a:endParaRPr lang="en-US" sz="1400" b="1"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b="1" dirty="0">
                          <a:solidFill>
                            <a:srgbClr val="0000FF"/>
                          </a:solidFill>
                          <a:latin typeface="Calibri"/>
                          <a:cs typeface="Calibri"/>
                        </a:rPr>
                        <a:t>20</a:t>
                      </a:r>
                    </a:p>
                  </a:txBody>
                  <a:tcPr marL="100489" marR="100489" marT="50292" marB="50292">
                    <a:solidFill>
                      <a:srgbClr val="FDEADA"/>
                    </a:solidFill>
                  </a:tcPr>
                </a:tc>
                <a:extLst>
                  <a:ext uri="{0D108BD9-81ED-4DB2-BD59-A6C34878D82A}">
                    <a16:rowId xmlns:a16="http://schemas.microsoft.com/office/drawing/2014/main" val="10004"/>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Calibri"/>
                          <a:cs typeface="Calibri"/>
                        </a:rPr>
                        <a:t>C</a:t>
                      </a:r>
                    </a:p>
                  </a:txBody>
                  <a:tcPr marL="100489" marR="100489" marT="50292" marB="50292"/>
                </a:tc>
                <a:tc>
                  <a:txBody>
                    <a:bodyPr/>
                    <a:lstStyle/>
                    <a:p>
                      <a:pPr algn="ctr"/>
                      <a:r>
                        <a:rPr lang="en-US" sz="1400" dirty="0">
                          <a:solidFill>
                            <a:srgbClr val="000000"/>
                          </a:solidFill>
                          <a:latin typeface="Calibri"/>
                          <a:cs typeface="Calibri"/>
                        </a:rPr>
                        <a:t>km</a:t>
                      </a:r>
                    </a:p>
                  </a:txBody>
                  <a:tcPr marL="100489" marR="100489" marT="50292" marB="50292"/>
                </a:tc>
                <a:tc>
                  <a:txBody>
                    <a:bodyPr/>
                    <a:lstStyle/>
                    <a:p>
                      <a:pPr algn="ctr"/>
                      <a:r>
                        <a:rPr lang="en-US" sz="1400"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14</a:t>
                      </a:r>
                    </a:p>
                  </a:txBody>
                  <a:tcPr marL="100489" marR="100489" marT="50292" marB="50292">
                    <a:solidFill>
                      <a:srgbClr val="FDEADA"/>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Calibri"/>
                          <a:cs typeface="Calibri"/>
                        </a:rPr>
                        <a:t>&lt;B&gt;</a:t>
                      </a:r>
                    </a:p>
                  </a:txBody>
                  <a:tcPr marL="100489" marR="100489" marT="50292" marB="50292"/>
                </a:tc>
                <a:tc>
                  <a:txBody>
                    <a:bodyPr/>
                    <a:lstStyle/>
                    <a:p>
                      <a:pPr algn="ctr"/>
                      <a:r>
                        <a:rPr lang="en-US" sz="1400" dirty="0">
                          <a:solidFill>
                            <a:srgbClr val="000000"/>
                          </a:solidFill>
                          <a:latin typeface="Calibri"/>
                          <a:cs typeface="Calibri"/>
                        </a:rPr>
                        <a:t>T</a:t>
                      </a:r>
                    </a:p>
                  </a:txBody>
                  <a:tcPr marL="100489" marR="100489" marT="50292" marB="50292"/>
                </a:tc>
                <a:tc>
                  <a:txBody>
                    <a:bodyPr/>
                    <a:lstStyle/>
                    <a:p>
                      <a:pPr algn="ctr"/>
                      <a:r>
                        <a:rPr lang="en-US" sz="1400" dirty="0">
                          <a:solidFill>
                            <a:srgbClr val="000000"/>
                          </a:solidFill>
                          <a:latin typeface="Calibri"/>
                          <a:cs typeface="Calibri"/>
                        </a:rPr>
                        <a:t>7</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10.5</a:t>
                      </a:r>
                    </a:p>
                  </a:txBody>
                  <a:tcPr marL="100489" marR="100489" marT="50292" marB="50292">
                    <a:solidFill>
                      <a:srgbClr val="FDEADA"/>
                    </a:solidFill>
                  </a:tcPr>
                </a:tc>
                <a:extLst>
                  <a:ext uri="{0D108BD9-81ED-4DB2-BD59-A6C34878D82A}">
                    <a16:rowId xmlns:a16="http://schemas.microsoft.com/office/drawing/2014/main" val="10006"/>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err="1">
                          <a:solidFill>
                            <a:srgbClr val="FF0000"/>
                          </a:solidFill>
                          <a:latin typeface="Calibri"/>
                          <a:cs typeface="Calibri"/>
                        </a:rPr>
                        <a:t>ε</a:t>
                      </a:r>
                      <a:r>
                        <a:rPr lang="en-US" sz="1400" baseline="-25000" dirty="0" err="1">
                          <a:solidFill>
                            <a:srgbClr val="FF0000"/>
                          </a:solidFill>
                          <a:latin typeface="Calibri"/>
                          <a:cs typeface="Calibri"/>
                        </a:rPr>
                        <a:t>L</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MeV m</a:t>
                      </a:r>
                    </a:p>
                  </a:txBody>
                  <a:tcPr marL="100489" marR="100489" marT="50292" marB="50292"/>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extLst>
                  <a:ext uri="{0D108BD9-81ED-4DB2-BD59-A6C34878D82A}">
                    <a16:rowId xmlns:a16="http://schemas.microsoft.com/office/drawing/2014/main" val="10007"/>
                  </a:ext>
                </a:extLst>
              </a:tr>
              <a:tr h="288032">
                <a:tc>
                  <a:txBody>
                    <a:bodyPr/>
                    <a:lstStyle/>
                    <a:p>
                      <a:pPr algn="ctr"/>
                      <a:r>
                        <a:rPr lang="en-US" sz="1400" dirty="0" err="1">
                          <a:solidFill>
                            <a:srgbClr val="FF0000"/>
                          </a:solidFill>
                          <a:latin typeface="Calibri"/>
                          <a:cs typeface="Calibri"/>
                        </a:rPr>
                        <a:t>σ</a:t>
                      </a:r>
                      <a:r>
                        <a:rPr lang="en-US" sz="1400" baseline="-25000" dirty="0" err="1">
                          <a:solidFill>
                            <a:srgbClr val="FF0000"/>
                          </a:solidFill>
                          <a:latin typeface="Calibri"/>
                          <a:cs typeface="Calibri"/>
                        </a:rPr>
                        <a:t>E</a:t>
                      </a:r>
                      <a:r>
                        <a:rPr lang="en-US" sz="1400" baseline="0" dirty="0">
                          <a:solidFill>
                            <a:srgbClr val="FF0000"/>
                          </a:solidFill>
                          <a:latin typeface="Calibri"/>
                          <a:cs typeface="Calibri"/>
                        </a:rPr>
                        <a:t> / E</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a:t>
                      </a:r>
                    </a:p>
                  </a:txBody>
                  <a:tcPr marL="100489" marR="100489" marT="50292" marB="50292"/>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extLst>
                  <a:ext uri="{0D108BD9-81ED-4DB2-BD59-A6C34878D82A}">
                    <a16:rowId xmlns:a16="http://schemas.microsoft.com/office/drawing/2014/main" val="10008"/>
                  </a:ext>
                </a:extLst>
              </a:tr>
              <a:tr h="288032">
                <a:tc>
                  <a:txBody>
                    <a:bodyPr/>
                    <a:lstStyle/>
                    <a:p>
                      <a:pPr algn="ctr"/>
                      <a:r>
                        <a:rPr lang="en-US" sz="1400" dirty="0" err="1">
                          <a:solidFill>
                            <a:srgbClr val="FF0000"/>
                          </a:solidFill>
                          <a:latin typeface="Calibri"/>
                          <a:cs typeface="Calibri"/>
                        </a:rPr>
                        <a:t>σ</a:t>
                      </a:r>
                      <a:r>
                        <a:rPr lang="en-US" sz="1400" baseline="-25000" dirty="0" err="1">
                          <a:solidFill>
                            <a:srgbClr val="FF0000"/>
                          </a:solidFill>
                          <a:latin typeface="Calibri"/>
                          <a:cs typeface="Calibri"/>
                        </a:rPr>
                        <a:t>z</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mm</a:t>
                      </a:r>
                    </a:p>
                  </a:txBody>
                  <a:tcPr marL="100489" marR="100489" marT="50292" marB="50292"/>
                </a:tc>
                <a:tc>
                  <a:txBody>
                    <a:bodyPr/>
                    <a:lstStyle/>
                    <a:p>
                      <a:pPr algn="ctr"/>
                      <a:r>
                        <a:rPr lang="en-US" sz="1400" dirty="0">
                          <a:solidFill>
                            <a:srgbClr val="FF0000"/>
                          </a:solidFill>
                          <a:latin typeface="Calibri"/>
                          <a:cs typeface="Calibri"/>
                        </a:rPr>
                        <a:t>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1.07</a:t>
                      </a:r>
                    </a:p>
                  </a:txBody>
                  <a:tcPr marL="100489" marR="100489" marT="50292" marB="50292">
                    <a:solidFill>
                      <a:srgbClr val="FDEADA"/>
                    </a:solidFill>
                  </a:tcPr>
                </a:tc>
                <a:extLst>
                  <a:ext uri="{0D108BD9-81ED-4DB2-BD59-A6C34878D82A}">
                    <a16:rowId xmlns:a16="http://schemas.microsoft.com/office/drawing/2014/main" val="10009"/>
                  </a:ext>
                </a:extLst>
              </a:tr>
              <a:tr h="288032">
                <a:tc>
                  <a:txBody>
                    <a:bodyPr/>
                    <a:lstStyle/>
                    <a:p>
                      <a:pPr algn="ctr"/>
                      <a:r>
                        <a:rPr lang="en-US" sz="1400" dirty="0">
                          <a:solidFill>
                            <a:srgbClr val="FF0000"/>
                          </a:solidFill>
                          <a:latin typeface="Calibri"/>
                          <a:cs typeface="Calibri"/>
                        </a:rPr>
                        <a:t>β</a:t>
                      </a:r>
                    </a:p>
                  </a:txBody>
                  <a:tcPr marL="100489" marR="100489" marT="50292" marB="50292"/>
                </a:tc>
                <a:tc>
                  <a:txBody>
                    <a:bodyPr/>
                    <a:lstStyle/>
                    <a:p>
                      <a:pPr algn="ctr"/>
                      <a:r>
                        <a:rPr lang="en-US" sz="1400" dirty="0">
                          <a:solidFill>
                            <a:srgbClr val="FF0000"/>
                          </a:solidFill>
                          <a:latin typeface="Calibri"/>
                          <a:cs typeface="Calibri"/>
                        </a:rPr>
                        <a:t>mm</a:t>
                      </a:r>
                    </a:p>
                  </a:txBody>
                  <a:tcPr marL="100489" marR="100489" marT="50292" marB="50292"/>
                </a:tc>
                <a:tc>
                  <a:txBody>
                    <a:bodyPr/>
                    <a:lstStyle/>
                    <a:p>
                      <a:pPr algn="ctr"/>
                      <a:r>
                        <a:rPr lang="en-US" sz="1400" dirty="0">
                          <a:solidFill>
                            <a:srgbClr val="FF0000"/>
                          </a:solidFill>
                          <a:latin typeface="Calibri"/>
                          <a:cs typeface="Calibri"/>
                        </a:rPr>
                        <a:t>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1.07</a:t>
                      </a:r>
                    </a:p>
                  </a:txBody>
                  <a:tcPr marL="100489" marR="100489" marT="50292" marB="50292">
                    <a:solidFill>
                      <a:srgbClr val="FDEADA"/>
                    </a:solidFill>
                  </a:tcPr>
                </a:tc>
                <a:extLst>
                  <a:ext uri="{0D108BD9-81ED-4DB2-BD59-A6C34878D82A}">
                    <a16:rowId xmlns:a16="http://schemas.microsoft.com/office/drawing/2014/main" val="10010"/>
                  </a:ext>
                </a:extLst>
              </a:tr>
              <a:tr h="288032">
                <a:tc>
                  <a:txBody>
                    <a:bodyPr/>
                    <a:lstStyle/>
                    <a:p>
                      <a:pPr algn="ctr"/>
                      <a:r>
                        <a:rPr lang="en-US" sz="1400" dirty="0" err="1">
                          <a:solidFill>
                            <a:srgbClr val="FF0000"/>
                          </a:solidFill>
                          <a:latin typeface="Calibri"/>
                          <a:cs typeface="Calibri"/>
                        </a:rPr>
                        <a:t>ε</a:t>
                      </a:r>
                      <a:endParaRPr lang="en-US" sz="1400" dirty="0">
                        <a:solidFill>
                          <a:srgbClr val="FF0000"/>
                        </a:solidFill>
                        <a:latin typeface="Calibri"/>
                        <a:cs typeface="Calibri"/>
                      </a:endParaRPr>
                    </a:p>
                  </a:txBody>
                  <a:tcPr marL="100489" marR="100489" marT="50292" marB="50292"/>
                </a:tc>
                <a:tc>
                  <a:txBody>
                    <a:bodyPr/>
                    <a:lstStyle/>
                    <a:p>
                      <a:pPr algn="ctr"/>
                      <a:r>
                        <a:rPr lang="en-US" sz="1400" dirty="0" err="1">
                          <a:solidFill>
                            <a:srgbClr val="FF0000"/>
                          </a:solidFill>
                          <a:latin typeface="Calibri"/>
                          <a:cs typeface="Calibri"/>
                        </a:rPr>
                        <a:t>μm</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extLst>
                  <a:ext uri="{0D108BD9-81ED-4DB2-BD59-A6C34878D82A}">
                    <a16:rowId xmlns:a16="http://schemas.microsoft.com/office/drawing/2014/main" val="10011"/>
                  </a:ext>
                </a:extLst>
              </a:tr>
              <a:tr h="288032">
                <a:tc>
                  <a:txBody>
                    <a:bodyPr/>
                    <a:lstStyle/>
                    <a:p>
                      <a:pPr algn="ctr"/>
                      <a:r>
                        <a:rPr lang="en-US" sz="1400" baseline="0" dirty="0" err="1">
                          <a:solidFill>
                            <a:srgbClr val="FF0000"/>
                          </a:solidFill>
                          <a:latin typeface="Calibri"/>
                          <a:cs typeface="Calibri"/>
                        </a:rPr>
                        <a:t>σ</a:t>
                      </a:r>
                      <a:r>
                        <a:rPr lang="en-US" sz="1400" baseline="-25000" dirty="0" err="1">
                          <a:solidFill>
                            <a:srgbClr val="FF0000"/>
                          </a:solidFill>
                          <a:latin typeface="Calibri"/>
                          <a:cs typeface="Calibri"/>
                        </a:rPr>
                        <a:t>x,y</a:t>
                      </a:r>
                      <a:endParaRPr lang="en-US" sz="1400" dirty="0">
                        <a:solidFill>
                          <a:srgbClr val="FF0000"/>
                        </a:solidFill>
                        <a:latin typeface="Calibri"/>
                        <a:cs typeface="Calibri"/>
                      </a:endParaRPr>
                    </a:p>
                  </a:txBody>
                  <a:tcPr marL="100489" marR="100489" marT="50292" marB="50292"/>
                </a:tc>
                <a:tc>
                  <a:txBody>
                    <a:bodyPr/>
                    <a:lstStyle/>
                    <a:p>
                      <a:pPr algn="ctr"/>
                      <a:r>
                        <a:rPr lang="en-US" sz="1400" dirty="0" err="1">
                          <a:solidFill>
                            <a:srgbClr val="FF0000"/>
                          </a:solidFill>
                          <a:latin typeface="Calibri"/>
                          <a:cs typeface="Calibri"/>
                        </a:rPr>
                        <a:t>μm</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3.0</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0.9</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0.63</a:t>
                      </a:r>
                    </a:p>
                  </a:txBody>
                  <a:tcPr marL="100489" marR="100489" marT="50292" marB="50292">
                    <a:solidFill>
                      <a:srgbClr val="FDEADA"/>
                    </a:solidFill>
                  </a:tcPr>
                </a:tc>
                <a:extLst>
                  <a:ext uri="{0D108BD9-81ED-4DB2-BD59-A6C34878D82A}">
                    <a16:rowId xmlns:a16="http://schemas.microsoft.com/office/drawing/2014/main" val="10012"/>
                  </a:ext>
                </a:extLst>
              </a:tr>
            </a:tbl>
          </a:graphicData>
        </a:graphic>
      </p:graphicFrame>
      <p:sp>
        <p:nvSpPr>
          <p:cNvPr id="7" name="TextBox 6"/>
          <p:cNvSpPr txBox="1"/>
          <p:nvPr/>
        </p:nvSpPr>
        <p:spPr>
          <a:xfrm>
            <a:off x="167790" y="2040122"/>
            <a:ext cx="2964051" cy="3333095"/>
          </a:xfrm>
          <a:prstGeom prst="rect">
            <a:avLst/>
          </a:prstGeom>
          <a:solidFill>
            <a:schemeClr val="accent5">
              <a:lumMod val="20000"/>
              <a:lumOff val="80000"/>
            </a:schemeClr>
          </a:solidFill>
        </p:spPr>
        <p:txBody>
          <a:bodyPr wrap="square" lIns="100459" tIns="50230" rIns="100459" bIns="50230" rtlCol="0">
            <a:spAutoFit/>
          </a:bodyPr>
          <a:lstStyle/>
          <a:p>
            <a:pPr algn="ctr"/>
            <a:r>
              <a:rPr lang="en-US" sz="1400" b="1" dirty="0">
                <a:latin typeface="Calibri"/>
                <a:cs typeface="Calibri"/>
              </a:rPr>
              <a:t>Target integrated luminosities</a:t>
            </a: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r>
              <a:rPr lang="en-US" sz="1400" b="1" dirty="0">
                <a:latin typeface="Calibri"/>
                <a:cs typeface="Calibri"/>
              </a:rPr>
              <a:t>Note: currently focus on 10 </a:t>
            </a:r>
            <a:r>
              <a:rPr lang="en-US" sz="1400" b="1" dirty="0" err="1">
                <a:latin typeface="Calibri"/>
                <a:cs typeface="Calibri"/>
              </a:rPr>
              <a:t>TeV</a:t>
            </a:r>
            <a:r>
              <a:rPr lang="en-US" sz="1400" b="1" dirty="0">
                <a:latin typeface="Calibri"/>
                <a:cs typeface="Calibri"/>
              </a:rPr>
              <a:t>, also explore 3 </a:t>
            </a:r>
            <a:r>
              <a:rPr lang="en-US" sz="1400" b="1" dirty="0" err="1">
                <a:latin typeface="Calibri"/>
                <a:cs typeface="Calibri"/>
              </a:rPr>
              <a:t>TeV</a:t>
            </a:r>
            <a:endParaRPr lang="en-US" sz="1400" dirty="0">
              <a:latin typeface="Calibri"/>
              <a:cs typeface="Calibri"/>
            </a:endParaRPr>
          </a:p>
          <a:p>
            <a:pPr marL="313936" indent="-313936">
              <a:buFont typeface="Arial"/>
              <a:buChar char="•"/>
            </a:pPr>
            <a:r>
              <a:rPr lang="en-US" sz="1400" dirty="0">
                <a:latin typeface="Calibri"/>
                <a:cs typeface="Calibri"/>
              </a:rPr>
              <a:t>Tentative parameters based on MAP study, might add margins</a:t>
            </a:r>
          </a:p>
          <a:p>
            <a:pPr marL="313936" indent="-313936">
              <a:buFont typeface="Arial"/>
              <a:buChar char="•"/>
            </a:pPr>
            <a:r>
              <a:rPr lang="en-US" sz="1400" dirty="0">
                <a:highlight>
                  <a:srgbClr val="FFFF00"/>
                </a:highlight>
                <a:latin typeface="Calibri"/>
                <a:cs typeface="Calibri"/>
              </a:rPr>
              <a:t>Achieve goal in 5 years </a:t>
            </a:r>
          </a:p>
          <a:p>
            <a:pPr marL="313936" indent="-313936">
              <a:buFont typeface="Arial"/>
              <a:buChar char="•"/>
            </a:pPr>
            <a:r>
              <a:rPr lang="en-US" sz="1400" dirty="0">
                <a:latin typeface="Calibri"/>
                <a:cs typeface="Calibri"/>
              </a:rPr>
              <a:t>FCC-</a:t>
            </a:r>
            <a:r>
              <a:rPr lang="en-US" sz="1400" dirty="0" err="1">
                <a:latin typeface="Calibri"/>
                <a:cs typeface="Calibri"/>
              </a:rPr>
              <a:t>hh</a:t>
            </a:r>
            <a:r>
              <a:rPr lang="en-US" sz="1400" dirty="0">
                <a:latin typeface="Calibri"/>
                <a:cs typeface="Calibri"/>
              </a:rPr>
              <a:t> to operate for 25 years</a:t>
            </a:r>
          </a:p>
          <a:p>
            <a:pPr marL="313936" indent="-313936">
              <a:buFont typeface="Arial"/>
              <a:buChar char="•"/>
            </a:pPr>
            <a:r>
              <a:rPr lang="en-US" sz="1400" b="1" i="1" dirty="0">
                <a:solidFill>
                  <a:srgbClr val="C00000"/>
                </a:solidFill>
                <a:latin typeface="Calibri"/>
                <a:cs typeface="Calibri"/>
              </a:rPr>
              <a:t>Aim to have two detectors</a:t>
            </a:r>
          </a:p>
        </p:txBody>
      </p:sp>
      <p:pic>
        <p:nvPicPr>
          <p:cNvPr id="8" name="Picture 7" descr="p0.tiff"/>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3529" y="2397665"/>
            <a:ext cx="2454495" cy="1370649"/>
          </a:xfrm>
          <a:prstGeom prst="rect">
            <a:avLst/>
          </a:prstGeom>
        </p:spPr>
      </p:pic>
      <p:sp>
        <p:nvSpPr>
          <p:cNvPr id="10" name="TextBox 9"/>
          <p:cNvSpPr txBox="1"/>
          <p:nvPr/>
        </p:nvSpPr>
        <p:spPr>
          <a:xfrm>
            <a:off x="7680323" y="1628801"/>
            <a:ext cx="1187624" cy="316885"/>
          </a:xfrm>
          <a:prstGeom prst="rect">
            <a:avLst/>
          </a:prstGeom>
          <a:solidFill>
            <a:schemeClr val="accent2">
              <a:lumMod val="20000"/>
              <a:lumOff val="80000"/>
            </a:schemeClr>
          </a:solidFill>
        </p:spPr>
        <p:txBody>
          <a:bodyPr wrap="square" lIns="100459" tIns="50230" rIns="100459" bIns="50230" rtlCol="0">
            <a:spAutoFit/>
          </a:bodyPr>
          <a:lstStyle/>
          <a:p>
            <a:r>
              <a:rPr lang="en-US" sz="1400" b="1" dirty="0">
                <a:latin typeface="Calibri"/>
                <a:cs typeface="Calibri"/>
              </a:rPr>
              <a:t>CLIC at 3 </a:t>
            </a:r>
            <a:r>
              <a:rPr lang="en-US" sz="1400" b="1" dirty="0" err="1">
                <a:latin typeface="Calibri"/>
                <a:cs typeface="Calibri"/>
              </a:rPr>
              <a:t>TeV</a:t>
            </a:r>
            <a:endParaRPr lang="en-US" sz="1400" b="1" dirty="0">
              <a:latin typeface="Calibri"/>
              <a:cs typeface="Calibri"/>
            </a:endParaRPr>
          </a:p>
        </p:txBody>
      </p:sp>
      <p:sp>
        <p:nvSpPr>
          <p:cNvPr id="13" name="TextBox 12"/>
          <p:cNvSpPr txBox="1"/>
          <p:nvPr/>
        </p:nvSpPr>
        <p:spPr>
          <a:xfrm>
            <a:off x="7715698" y="2883490"/>
            <a:ext cx="1035224" cy="316885"/>
          </a:xfrm>
          <a:prstGeom prst="rect">
            <a:avLst/>
          </a:prstGeom>
          <a:solidFill>
            <a:schemeClr val="accent2">
              <a:lumMod val="20000"/>
              <a:lumOff val="80000"/>
            </a:schemeClr>
          </a:solidFill>
        </p:spPr>
        <p:txBody>
          <a:bodyPr wrap="square" lIns="100459" tIns="50230" rIns="100459" bIns="50230" rtlCol="0">
            <a:spAutoFit/>
          </a:bodyPr>
          <a:lstStyle/>
          <a:p>
            <a:r>
              <a:rPr lang="en-US" sz="1400" b="1" dirty="0">
                <a:latin typeface="Calibri"/>
                <a:cs typeface="Calibri"/>
              </a:rPr>
              <a:t>28</a:t>
            </a:r>
          </a:p>
        </p:txBody>
      </p:sp>
      <p:sp>
        <p:nvSpPr>
          <p:cNvPr id="14" name="TextBox 13"/>
          <p:cNvSpPr txBox="1"/>
          <p:nvPr/>
        </p:nvSpPr>
        <p:spPr>
          <a:xfrm>
            <a:off x="7713240" y="1953687"/>
            <a:ext cx="1035225" cy="316885"/>
          </a:xfrm>
          <a:prstGeom prst="rect">
            <a:avLst/>
          </a:prstGeom>
          <a:solidFill>
            <a:schemeClr val="accent2">
              <a:lumMod val="20000"/>
              <a:lumOff val="80000"/>
            </a:schemeClr>
          </a:solidFill>
        </p:spPr>
        <p:txBody>
          <a:bodyPr wrap="square" lIns="100459" tIns="50230" rIns="100459" bIns="50230" rtlCol="0">
            <a:spAutoFit/>
          </a:bodyPr>
          <a:lstStyle/>
          <a:p>
            <a:r>
              <a:rPr lang="en-US" sz="1400" b="1" dirty="0">
                <a:latin typeface="Calibri"/>
                <a:cs typeface="Calibri"/>
              </a:rPr>
              <a:t>2 (6)</a:t>
            </a:r>
          </a:p>
        </p:txBody>
      </p:sp>
      <p:pic>
        <p:nvPicPr>
          <p:cNvPr id="17" name="Picture 16" descr="A black text on a white background&#10;&#10;Description automatically generated">
            <a:extLst>
              <a:ext uri="{FF2B5EF4-FFF2-40B4-BE49-F238E27FC236}">
                <a16:creationId xmlns:a16="http://schemas.microsoft.com/office/drawing/2014/main" id="{61371927-B442-8699-B97A-2FA940C897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12" y="5402325"/>
            <a:ext cx="5060118" cy="1265030"/>
          </a:xfrm>
          <a:prstGeom prst="rect">
            <a:avLst/>
          </a:prstGeom>
        </p:spPr>
      </p:pic>
    </p:spTree>
    <p:extLst>
      <p:ext uri="{BB962C8B-B14F-4D97-AF65-F5344CB8AC3E}">
        <p14:creationId xmlns:p14="http://schemas.microsoft.com/office/powerpoint/2010/main" val="3952516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table with numbers and symbols&#10;&#10;Description automatically generated">
            <a:extLst>
              <a:ext uri="{FF2B5EF4-FFF2-40B4-BE49-F238E27FC236}">
                <a16:creationId xmlns:a16="http://schemas.microsoft.com/office/drawing/2014/main" id="{425DE9EF-1C33-5E14-6D75-82CDD0F32B7F}"/>
              </a:ext>
            </a:extLst>
          </p:cNvPr>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646044" y="1548066"/>
            <a:ext cx="7315200" cy="5481627"/>
          </a:xfrm>
        </p:spPr>
      </p:pic>
      <p:sp>
        <p:nvSpPr>
          <p:cNvPr id="3" name="Footer Placeholder 2">
            <a:extLst>
              <a:ext uri="{FF2B5EF4-FFF2-40B4-BE49-F238E27FC236}">
                <a16:creationId xmlns:a16="http://schemas.microsoft.com/office/drawing/2014/main" id="{DD9428A7-5FBA-E244-8F6A-4ACD96E85150}"/>
              </a:ext>
            </a:extLst>
          </p:cNvPr>
          <p:cNvSpPr>
            <a:spLocks noGrp="1"/>
          </p:cNvSpPr>
          <p:nvPr>
            <p:ph type="ftr" sz="quarter" idx="3"/>
          </p:nvPr>
        </p:nvSpPr>
        <p:spPr/>
        <p:txBody>
          <a:bodyPr/>
          <a:lstStyle/>
          <a:p>
            <a:r>
              <a:rPr lang="en-GB"/>
              <a:t>R. Losito                        The Muon Collider: Challenges In the design of muon colliders, Erice, Oct.. 2023 </a:t>
            </a:r>
            <a:endParaRPr lang="en-GB" dirty="0"/>
          </a:p>
        </p:txBody>
      </p:sp>
      <p:sp>
        <p:nvSpPr>
          <p:cNvPr id="4" name="Slide Number Placeholder 3">
            <a:extLst>
              <a:ext uri="{FF2B5EF4-FFF2-40B4-BE49-F238E27FC236}">
                <a16:creationId xmlns:a16="http://schemas.microsoft.com/office/drawing/2014/main" id="{272AD92F-D816-B232-1EC5-4084C290F7B0}"/>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5" name="Title 4">
            <a:extLst>
              <a:ext uri="{FF2B5EF4-FFF2-40B4-BE49-F238E27FC236}">
                <a16:creationId xmlns:a16="http://schemas.microsoft.com/office/drawing/2014/main" id="{C3D5DE14-66A3-4CB1-AE43-2943B1B2C21E}"/>
              </a:ext>
            </a:extLst>
          </p:cNvPr>
          <p:cNvSpPr>
            <a:spLocks noGrp="1"/>
          </p:cNvSpPr>
          <p:nvPr>
            <p:ph type="title"/>
          </p:nvPr>
        </p:nvSpPr>
        <p:spPr/>
        <p:txBody>
          <a:bodyPr/>
          <a:lstStyle/>
          <a:p>
            <a:r>
              <a:rPr lang="it-IT" dirty="0" err="1"/>
              <a:t>Rectilinear</a:t>
            </a:r>
            <a:r>
              <a:rPr lang="it-IT" dirty="0"/>
              <a:t> </a:t>
            </a:r>
            <a:r>
              <a:rPr lang="it-IT" dirty="0" err="1"/>
              <a:t>cooling</a:t>
            </a:r>
            <a:endParaRPr lang="it-IT" dirty="0"/>
          </a:p>
        </p:txBody>
      </p:sp>
    </p:spTree>
    <p:extLst>
      <p:ext uri="{BB962C8B-B14F-4D97-AF65-F5344CB8AC3E}">
        <p14:creationId xmlns:p14="http://schemas.microsoft.com/office/powerpoint/2010/main" val="4156177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table with numbers and symbols&#10;&#10;Description automatically generated">
            <a:extLst>
              <a:ext uri="{FF2B5EF4-FFF2-40B4-BE49-F238E27FC236}">
                <a16:creationId xmlns:a16="http://schemas.microsoft.com/office/drawing/2014/main" id="{D75C2373-669B-06A8-A44D-F189A43F4F2F}"/>
              </a:ext>
            </a:extLst>
          </p:cNvPr>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79512" y="1560443"/>
            <a:ext cx="8881129" cy="4986385"/>
          </a:xfrm>
        </p:spPr>
      </p:pic>
      <p:sp>
        <p:nvSpPr>
          <p:cNvPr id="3" name="Footer Placeholder 2">
            <a:extLst>
              <a:ext uri="{FF2B5EF4-FFF2-40B4-BE49-F238E27FC236}">
                <a16:creationId xmlns:a16="http://schemas.microsoft.com/office/drawing/2014/main" id="{B385E661-F3AD-6AF1-E169-C0B132EAE35B}"/>
              </a:ext>
            </a:extLst>
          </p:cNvPr>
          <p:cNvSpPr>
            <a:spLocks noGrp="1"/>
          </p:cNvSpPr>
          <p:nvPr>
            <p:ph type="ftr" sz="quarter" idx="3"/>
          </p:nvPr>
        </p:nvSpPr>
        <p:spPr/>
        <p:txBody>
          <a:bodyPr/>
          <a:lstStyle/>
          <a:p>
            <a:r>
              <a:rPr lang="en-GB"/>
              <a:t>R. Losito                        The Muon Collider: Challenges In the design of muon colliders, Erice, Oct.. 2023 </a:t>
            </a:r>
            <a:endParaRPr lang="en-GB" dirty="0"/>
          </a:p>
        </p:txBody>
      </p:sp>
      <p:sp>
        <p:nvSpPr>
          <p:cNvPr id="4" name="Slide Number Placeholder 3">
            <a:extLst>
              <a:ext uri="{FF2B5EF4-FFF2-40B4-BE49-F238E27FC236}">
                <a16:creationId xmlns:a16="http://schemas.microsoft.com/office/drawing/2014/main" id="{F3FB9F67-2ABF-C38F-8024-6629CCB8D351}"/>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5" name="Title 4">
            <a:extLst>
              <a:ext uri="{FF2B5EF4-FFF2-40B4-BE49-F238E27FC236}">
                <a16:creationId xmlns:a16="http://schemas.microsoft.com/office/drawing/2014/main" id="{94EE292B-ECC6-AC30-9EEF-1A33AA910C9E}"/>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1996788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re 3"/>
          <p:cNvSpPr>
            <a:spLocks noGrp="1"/>
          </p:cNvSpPr>
          <p:nvPr>
            <p:ph type="title"/>
          </p:nvPr>
        </p:nvSpPr>
        <p:spPr/>
        <p:txBody>
          <a:bodyPr/>
          <a:lstStyle/>
          <a:p>
            <a:r>
              <a:rPr lang="fr-FR" dirty="0" err="1"/>
              <a:t>Geometry</a:t>
            </a:r>
            <a:r>
              <a:rPr lang="fr-FR" dirty="0"/>
              <a:t> of the </a:t>
            </a:r>
            <a:r>
              <a:rPr lang="fr-FR" dirty="0" err="1"/>
              <a:t>cavity</a:t>
            </a:r>
            <a:endParaRPr lang="fr-FR" dirty="0"/>
          </a:p>
        </p:txBody>
      </p:sp>
      <p:grpSp>
        <p:nvGrpSpPr>
          <p:cNvPr id="43" name="Groupe 42"/>
          <p:cNvGrpSpPr/>
          <p:nvPr/>
        </p:nvGrpSpPr>
        <p:grpSpPr>
          <a:xfrm>
            <a:off x="328519" y="1644248"/>
            <a:ext cx="8689058" cy="3951162"/>
            <a:chOff x="606590" y="422687"/>
            <a:chExt cx="11585410" cy="5268216"/>
          </a:xfrm>
        </p:grpSpPr>
        <p:sp>
          <p:nvSpPr>
            <p:cNvPr id="44" name="Rectangle 43"/>
            <p:cNvSpPr/>
            <p:nvPr/>
          </p:nvSpPr>
          <p:spPr>
            <a:xfrm>
              <a:off x="2342906" y="1032134"/>
              <a:ext cx="1274938" cy="33946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cxnSp>
          <p:nvCxnSpPr>
            <p:cNvPr id="45" name="Connecteur droit 44"/>
            <p:cNvCxnSpPr/>
            <p:nvPr/>
          </p:nvCxnSpPr>
          <p:spPr>
            <a:xfrm flipH="1">
              <a:off x="2342905" y="1032134"/>
              <a:ext cx="0" cy="3394661"/>
            </a:xfrm>
            <a:prstGeom prst="line">
              <a:avLst/>
            </a:prstGeom>
            <a:ln w="76200">
              <a:gradFill>
                <a:gsLst>
                  <a:gs pos="0">
                    <a:schemeClr val="accent1">
                      <a:lumMod val="40000"/>
                      <a:lumOff val="60000"/>
                    </a:schemeClr>
                  </a:gs>
                  <a:gs pos="49000">
                    <a:srgbClr val="FF0000"/>
                  </a:gs>
                  <a:gs pos="100000">
                    <a:schemeClr val="accent1">
                      <a:lumMod val="30000"/>
                      <a:lumOff val="7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flipH="1">
              <a:off x="3608488" y="1032134"/>
              <a:ext cx="0" cy="3394661"/>
            </a:xfrm>
            <a:prstGeom prst="line">
              <a:avLst/>
            </a:prstGeom>
            <a:ln w="76200">
              <a:gradFill>
                <a:gsLst>
                  <a:gs pos="0">
                    <a:schemeClr val="accent1">
                      <a:lumMod val="40000"/>
                      <a:lumOff val="60000"/>
                    </a:schemeClr>
                  </a:gs>
                  <a:gs pos="49000">
                    <a:srgbClr val="FF0000"/>
                  </a:gs>
                  <a:gs pos="100000">
                    <a:schemeClr val="accent1">
                      <a:lumMod val="30000"/>
                      <a:lumOff val="7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flipV="1">
              <a:off x="2716694" y="737704"/>
              <a:ext cx="490331"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a:off x="5398052" y="2230902"/>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a:off x="5398052" y="2281702"/>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0" name="Connecteur droit 49"/>
            <p:cNvCxnSpPr/>
            <p:nvPr/>
          </p:nvCxnSpPr>
          <p:spPr>
            <a:xfrm>
              <a:off x="5398052" y="2339128"/>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51" name="ZoneTexte 50"/>
                <p:cNvSpPr txBox="1"/>
                <p:nvPr/>
              </p:nvSpPr>
              <p:spPr>
                <a:xfrm>
                  <a:off x="2856157" y="427106"/>
                  <a:ext cx="209288" cy="3106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fr-FR" sz="1350" i="1">
                                <a:solidFill>
                                  <a:schemeClr val="accent6"/>
                                </a:solidFill>
                                <a:latin typeface="Cambria Math" panose="02040503050406030204" pitchFamily="18" charset="0"/>
                              </a:rPr>
                            </m:ctrlPr>
                          </m:accPr>
                          <m:e>
                            <m:r>
                              <a:rPr lang="fr-FR" sz="1350" i="1">
                                <a:solidFill>
                                  <a:schemeClr val="accent6"/>
                                </a:solidFill>
                                <a:latin typeface="Cambria Math" panose="02040503050406030204" pitchFamily="18" charset="0"/>
                              </a:rPr>
                              <m:t>𝐵</m:t>
                            </m:r>
                          </m:e>
                        </m:acc>
                      </m:oMath>
                    </m:oMathPara>
                  </a14:m>
                  <a:endParaRPr lang="fr-FR" sz="1350" dirty="0">
                    <a:solidFill>
                      <a:schemeClr val="accent6"/>
                    </a:solidFill>
                  </a:endParaRPr>
                </a:p>
              </p:txBody>
            </p:sp>
          </mc:Choice>
          <mc:Fallback>
            <p:sp>
              <p:nvSpPr>
                <p:cNvPr id="51" name="ZoneTexte 50"/>
                <p:cNvSpPr txBox="1">
                  <a:spLocks noRot="1" noChangeAspect="1" noMove="1" noResize="1" noEditPoints="1" noAdjustHandles="1" noChangeArrowheads="1" noChangeShapeType="1" noTextEdit="1"/>
                </p:cNvSpPr>
                <p:nvPr/>
              </p:nvSpPr>
              <p:spPr>
                <a:xfrm>
                  <a:off x="2856157" y="427106"/>
                  <a:ext cx="209288" cy="310684"/>
                </a:xfrm>
                <a:prstGeom prst="rect">
                  <a:avLst/>
                </a:prstGeom>
                <a:blipFill>
                  <a:blip r:embed="rId2"/>
                  <a:stretch>
                    <a:fillRect l="-28000" r="-24000" b="-7895"/>
                  </a:stretch>
                </a:blipFill>
              </p:spPr>
              <p:txBody>
                <a:bodyPr/>
                <a:lstStyle/>
                <a:p>
                  <a:r>
                    <a:rPr lang="en-GB">
                      <a:noFill/>
                    </a:rPr>
                    <a:t> </a:t>
                  </a:r>
                </a:p>
              </p:txBody>
            </p:sp>
          </mc:Fallback>
        </mc:AlternateContent>
        <p:sp>
          <p:nvSpPr>
            <p:cNvPr id="52" name="ZoneTexte 51"/>
            <p:cNvSpPr txBox="1"/>
            <p:nvPr/>
          </p:nvSpPr>
          <p:spPr>
            <a:xfrm>
              <a:off x="2036699" y="5013795"/>
              <a:ext cx="5754637" cy="677108"/>
            </a:xfrm>
            <a:prstGeom prst="rect">
              <a:avLst/>
            </a:prstGeom>
            <a:noFill/>
          </p:spPr>
          <p:txBody>
            <a:bodyPr wrap="square" rtlCol="0">
              <a:spAutoFit/>
            </a:bodyPr>
            <a:lstStyle/>
            <a:p>
              <a:r>
                <a:rPr lang="fr-FR" sz="1350" dirty="0"/>
                <a:t>Electrons are </a:t>
              </a:r>
              <a:r>
                <a:rPr lang="fr-FR" sz="1350" dirty="0" err="1"/>
                <a:t>emitted</a:t>
              </a:r>
              <a:r>
                <a:rPr lang="fr-FR" sz="1350" dirty="0"/>
                <a:t> by the high E </a:t>
              </a:r>
              <a:r>
                <a:rPr lang="fr-FR" sz="1350" dirty="0" err="1"/>
                <a:t>field</a:t>
              </a:r>
              <a:r>
                <a:rPr lang="fr-FR" sz="1350" dirty="0"/>
                <a:t> area of surface 1… and hit the high E </a:t>
              </a:r>
              <a:r>
                <a:rPr lang="fr-FR" sz="1350" dirty="0" err="1"/>
                <a:t>field</a:t>
              </a:r>
              <a:r>
                <a:rPr lang="fr-FR" sz="1350" dirty="0"/>
                <a:t> area of surface 2.</a:t>
              </a:r>
            </a:p>
          </p:txBody>
        </p:sp>
        <p:cxnSp>
          <p:nvCxnSpPr>
            <p:cNvPr id="53" name="Connecteur droit 52"/>
            <p:cNvCxnSpPr/>
            <p:nvPr/>
          </p:nvCxnSpPr>
          <p:spPr>
            <a:xfrm flipH="1" flipV="1">
              <a:off x="1117078" y="1541670"/>
              <a:ext cx="4939" cy="702364"/>
            </a:xfrm>
            <a:prstGeom prst="line">
              <a:avLst/>
            </a:prstGeom>
            <a:ln w="76200">
              <a:gradFill>
                <a:gsLst>
                  <a:gs pos="0">
                    <a:schemeClr val="accent1">
                      <a:lumMod val="40000"/>
                      <a:lumOff val="60000"/>
                    </a:schemeClr>
                  </a:gs>
                  <a:gs pos="100000">
                    <a:srgbClr val="FF0000"/>
                  </a:gs>
                </a:gsLst>
                <a:lin ang="5400000" scaled="1"/>
              </a:gra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54" name="ZoneTexte 53"/>
                <p:cNvSpPr txBox="1"/>
                <p:nvPr/>
              </p:nvSpPr>
              <p:spPr>
                <a:xfrm>
                  <a:off x="735681" y="1724955"/>
                  <a:ext cx="20347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1350" i="1">
                            <a:latin typeface="Cambria Math" panose="02040503050406030204" pitchFamily="18" charset="0"/>
                          </a:rPr>
                          <m:t>𝐸</m:t>
                        </m:r>
                      </m:oMath>
                    </m:oMathPara>
                  </a14:m>
                  <a:endParaRPr lang="fr-FR" sz="1350" dirty="0"/>
                </a:p>
              </p:txBody>
            </p:sp>
          </mc:Choice>
          <mc:Fallback>
            <p:sp>
              <p:nvSpPr>
                <p:cNvPr id="54" name="ZoneTexte 53"/>
                <p:cNvSpPr txBox="1">
                  <a:spLocks noRot="1" noChangeAspect="1" noMove="1" noResize="1" noEditPoints="1" noAdjustHandles="1" noChangeArrowheads="1" noChangeShapeType="1" noTextEdit="1"/>
                </p:cNvSpPr>
                <p:nvPr/>
              </p:nvSpPr>
              <p:spPr>
                <a:xfrm>
                  <a:off x="735681" y="1724955"/>
                  <a:ext cx="203475" cy="276999"/>
                </a:xfrm>
                <a:prstGeom prst="rect">
                  <a:avLst/>
                </a:prstGeom>
                <a:blipFill>
                  <a:blip r:embed="rId3"/>
                  <a:stretch>
                    <a:fillRect l="-28000" r="-20000" b="-5882"/>
                  </a:stretch>
                </a:blipFill>
              </p:spPr>
              <p:txBody>
                <a:bodyPr/>
                <a:lstStyle/>
                <a:p>
                  <a:r>
                    <a:rPr lang="en-GB">
                      <a:noFill/>
                    </a:rPr>
                    <a:t> </a:t>
                  </a:r>
                </a:p>
              </p:txBody>
            </p:sp>
          </mc:Fallback>
        </mc:AlternateContent>
        <p:sp>
          <p:nvSpPr>
            <p:cNvPr id="55" name="ZoneTexte 54"/>
            <p:cNvSpPr txBox="1"/>
            <p:nvPr/>
          </p:nvSpPr>
          <p:spPr>
            <a:xfrm>
              <a:off x="606590" y="2031351"/>
              <a:ext cx="573740" cy="338555"/>
            </a:xfrm>
            <a:prstGeom prst="rect">
              <a:avLst/>
            </a:prstGeom>
            <a:noFill/>
          </p:spPr>
          <p:txBody>
            <a:bodyPr wrap="square" rtlCol="0">
              <a:spAutoFit/>
            </a:bodyPr>
            <a:lstStyle/>
            <a:p>
              <a:r>
                <a:rPr lang="fr-FR" sz="1050" dirty="0"/>
                <a:t>min</a:t>
              </a:r>
            </a:p>
          </p:txBody>
        </p:sp>
        <p:sp>
          <p:nvSpPr>
            <p:cNvPr id="56" name="ZoneTexte 55"/>
            <p:cNvSpPr txBox="1"/>
            <p:nvPr/>
          </p:nvSpPr>
          <p:spPr>
            <a:xfrm>
              <a:off x="606590" y="1387782"/>
              <a:ext cx="573740" cy="338555"/>
            </a:xfrm>
            <a:prstGeom prst="rect">
              <a:avLst/>
            </a:prstGeom>
            <a:noFill/>
          </p:spPr>
          <p:txBody>
            <a:bodyPr wrap="square" rtlCol="0">
              <a:spAutoFit/>
            </a:bodyPr>
            <a:lstStyle/>
            <a:p>
              <a:r>
                <a:rPr lang="fr-FR" sz="1050" dirty="0"/>
                <a:t>max</a:t>
              </a:r>
            </a:p>
          </p:txBody>
        </p:sp>
        <p:grpSp>
          <p:nvGrpSpPr>
            <p:cNvPr id="57" name="Groupe 56"/>
            <p:cNvGrpSpPr/>
            <p:nvPr/>
          </p:nvGrpSpPr>
          <p:grpSpPr>
            <a:xfrm>
              <a:off x="4597251" y="1039719"/>
              <a:ext cx="2729629" cy="1352990"/>
              <a:chOff x="4597251" y="1039719"/>
              <a:chExt cx="2729629" cy="1352990"/>
            </a:xfrm>
            <a:noFill/>
          </p:grpSpPr>
          <p:sp>
            <p:nvSpPr>
              <p:cNvPr id="78" name="Forme libre 77"/>
              <p:cNvSpPr/>
              <p:nvPr/>
            </p:nvSpPr>
            <p:spPr>
              <a:xfrm rot="694746">
                <a:off x="5631737" y="1039719"/>
                <a:ext cx="1695143" cy="1352990"/>
              </a:xfrm>
              <a:custGeom>
                <a:avLst/>
                <a:gdLst>
                  <a:gd name="connsiteX0" fmla="*/ 0 w 2146853"/>
                  <a:gd name="connsiteY0" fmla="*/ 80324 h 1478892"/>
                  <a:gd name="connsiteX1" fmla="*/ 901148 w 2146853"/>
                  <a:gd name="connsiteY1" fmla="*/ 128915 h 1478892"/>
                  <a:gd name="connsiteX2" fmla="*/ 1532835 w 2146853"/>
                  <a:gd name="connsiteY2" fmla="*/ 1290689 h 1478892"/>
                  <a:gd name="connsiteX3" fmla="*/ 2146853 w 2146853"/>
                  <a:gd name="connsiteY3" fmla="*/ 1462967 h 1478892"/>
                </a:gdLst>
                <a:ahLst/>
                <a:cxnLst>
                  <a:cxn ang="0">
                    <a:pos x="connsiteX0" y="connsiteY0"/>
                  </a:cxn>
                  <a:cxn ang="0">
                    <a:pos x="connsiteX1" y="connsiteY1"/>
                  </a:cxn>
                  <a:cxn ang="0">
                    <a:pos x="connsiteX2" y="connsiteY2"/>
                  </a:cxn>
                  <a:cxn ang="0">
                    <a:pos x="connsiteX3" y="connsiteY3"/>
                  </a:cxn>
                </a:cxnLst>
                <a:rect l="l" t="t" r="r" b="b"/>
                <a:pathLst>
                  <a:path w="2146853" h="1478892">
                    <a:moveTo>
                      <a:pt x="0" y="80324"/>
                    </a:moveTo>
                    <a:cubicBezTo>
                      <a:pt x="322838" y="3756"/>
                      <a:pt x="645676" y="-72812"/>
                      <a:pt x="901148" y="128915"/>
                    </a:cubicBezTo>
                    <a:cubicBezTo>
                      <a:pt x="1156620" y="330642"/>
                      <a:pt x="1325218" y="1068347"/>
                      <a:pt x="1532835" y="1290689"/>
                    </a:cubicBezTo>
                    <a:cubicBezTo>
                      <a:pt x="1740453" y="1513031"/>
                      <a:pt x="1943653" y="1487999"/>
                      <a:pt x="2146853" y="1462967"/>
                    </a:cubicBezTo>
                  </a:path>
                </a:pathLst>
              </a:custGeom>
              <a:grpFill/>
              <a:ln w="57150">
                <a:gradFill>
                  <a:gsLst>
                    <a:gs pos="74000">
                      <a:srgbClr val="FFCCCC"/>
                    </a:gs>
                    <a:gs pos="0">
                      <a:schemeClr val="accent1">
                        <a:lumMod val="40000"/>
                        <a:lumOff val="60000"/>
                      </a:schemeClr>
                    </a:gs>
                    <a:gs pos="83000">
                      <a:srgbClr val="FF0000"/>
                    </a:gs>
                    <a:gs pos="100000">
                      <a:srgbClr val="FFCCC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79" name="Forme libre 78"/>
              <p:cNvSpPr/>
              <p:nvPr/>
            </p:nvSpPr>
            <p:spPr>
              <a:xfrm rot="20905254" flipH="1">
                <a:off x="4597251" y="1039719"/>
                <a:ext cx="1695143" cy="1352990"/>
              </a:xfrm>
              <a:custGeom>
                <a:avLst/>
                <a:gdLst>
                  <a:gd name="connsiteX0" fmla="*/ 0 w 2146853"/>
                  <a:gd name="connsiteY0" fmla="*/ 80324 h 1478892"/>
                  <a:gd name="connsiteX1" fmla="*/ 901148 w 2146853"/>
                  <a:gd name="connsiteY1" fmla="*/ 128915 h 1478892"/>
                  <a:gd name="connsiteX2" fmla="*/ 1532835 w 2146853"/>
                  <a:gd name="connsiteY2" fmla="*/ 1290689 h 1478892"/>
                  <a:gd name="connsiteX3" fmla="*/ 2146853 w 2146853"/>
                  <a:gd name="connsiteY3" fmla="*/ 1462967 h 1478892"/>
                </a:gdLst>
                <a:ahLst/>
                <a:cxnLst>
                  <a:cxn ang="0">
                    <a:pos x="connsiteX0" y="connsiteY0"/>
                  </a:cxn>
                  <a:cxn ang="0">
                    <a:pos x="connsiteX1" y="connsiteY1"/>
                  </a:cxn>
                  <a:cxn ang="0">
                    <a:pos x="connsiteX2" y="connsiteY2"/>
                  </a:cxn>
                  <a:cxn ang="0">
                    <a:pos x="connsiteX3" y="connsiteY3"/>
                  </a:cxn>
                </a:cxnLst>
                <a:rect l="l" t="t" r="r" b="b"/>
                <a:pathLst>
                  <a:path w="2146853" h="1478892">
                    <a:moveTo>
                      <a:pt x="0" y="80324"/>
                    </a:moveTo>
                    <a:cubicBezTo>
                      <a:pt x="322838" y="3756"/>
                      <a:pt x="645676" y="-72812"/>
                      <a:pt x="901148" y="128915"/>
                    </a:cubicBezTo>
                    <a:cubicBezTo>
                      <a:pt x="1156620" y="330642"/>
                      <a:pt x="1325218" y="1068347"/>
                      <a:pt x="1532835" y="1290689"/>
                    </a:cubicBezTo>
                    <a:cubicBezTo>
                      <a:pt x="1740453" y="1513031"/>
                      <a:pt x="1943653" y="1487999"/>
                      <a:pt x="2146853" y="1462967"/>
                    </a:cubicBezTo>
                  </a:path>
                </a:pathLst>
              </a:custGeom>
              <a:grpFill/>
              <a:ln w="57150">
                <a:gradFill>
                  <a:gsLst>
                    <a:gs pos="74000">
                      <a:srgbClr val="FFCCCC"/>
                    </a:gs>
                    <a:gs pos="0">
                      <a:schemeClr val="accent1">
                        <a:lumMod val="40000"/>
                        <a:lumOff val="60000"/>
                      </a:schemeClr>
                    </a:gs>
                    <a:gs pos="83000">
                      <a:srgbClr val="FF0000"/>
                    </a:gs>
                    <a:gs pos="100000">
                      <a:srgbClr val="FFCCC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grpSp>
        <p:cxnSp>
          <p:nvCxnSpPr>
            <p:cNvPr id="58" name="Connecteur droit 57"/>
            <p:cNvCxnSpPr/>
            <p:nvPr/>
          </p:nvCxnSpPr>
          <p:spPr>
            <a:xfrm>
              <a:off x="9347540" y="2177321"/>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9" name="Connecteur droit 58"/>
            <p:cNvCxnSpPr/>
            <p:nvPr/>
          </p:nvCxnSpPr>
          <p:spPr>
            <a:xfrm>
              <a:off x="9347540" y="2228121"/>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0" name="Connecteur droit 59"/>
            <p:cNvCxnSpPr/>
            <p:nvPr/>
          </p:nvCxnSpPr>
          <p:spPr>
            <a:xfrm>
              <a:off x="9347540" y="2285547"/>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grpSp>
          <p:nvGrpSpPr>
            <p:cNvPr id="61" name="Groupe 60"/>
            <p:cNvGrpSpPr/>
            <p:nvPr/>
          </p:nvGrpSpPr>
          <p:grpSpPr>
            <a:xfrm>
              <a:off x="8546739" y="1018825"/>
              <a:ext cx="2765846" cy="1838567"/>
              <a:chOff x="4597251" y="1026075"/>
              <a:chExt cx="2765846" cy="1884903"/>
            </a:xfrm>
            <a:noFill/>
          </p:grpSpPr>
          <p:sp>
            <p:nvSpPr>
              <p:cNvPr id="76" name="Forme libre 75"/>
              <p:cNvSpPr/>
              <p:nvPr/>
            </p:nvSpPr>
            <p:spPr>
              <a:xfrm rot="694746">
                <a:off x="5580903" y="1026075"/>
                <a:ext cx="1782194" cy="1884903"/>
              </a:xfrm>
              <a:custGeom>
                <a:avLst/>
                <a:gdLst>
                  <a:gd name="connsiteX0" fmla="*/ 0 w 2146853"/>
                  <a:gd name="connsiteY0" fmla="*/ 80324 h 1478892"/>
                  <a:gd name="connsiteX1" fmla="*/ 901148 w 2146853"/>
                  <a:gd name="connsiteY1" fmla="*/ 128915 h 1478892"/>
                  <a:gd name="connsiteX2" fmla="*/ 1532835 w 2146853"/>
                  <a:gd name="connsiteY2" fmla="*/ 1290689 h 1478892"/>
                  <a:gd name="connsiteX3" fmla="*/ 2146853 w 2146853"/>
                  <a:gd name="connsiteY3" fmla="*/ 1462967 h 1478892"/>
                </a:gdLst>
                <a:ahLst/>
                <a:cxnLst>
                  <a:cxn ang="0">
                    <a:pos x="connsiteX0" y="connsiteY0"/>
                  </a:cxn>
                  <a:cxn ang="0">
                    <a:pos x="connsiteX1" y="connsiteY1"/>
                  </a:cxn>
                  <a:cxn ang="0">
                    <a:pos x="connsiteX2" y="connsiteY2"/>
                  </a:cxn>
                  <a:cxn ang="0">
                    <a:pos x="connsiteX3" y="connsiteY3"/>
                  </a:cxn>
                </a:cxnLst>
                <a:rect l="l" t="t" r="r" b="b"/>
                <a:pathLst>
                  <a:path w="2146853" h="1478892">
                    <a:moveTo>
                      <a:pt x="0" y="80324"/>
                    </a:moveTo>
                    <a:cubicBezTo>
                      <a:pt x="322838" y="3756"/>
                      <a:pt x="645676" y="-72812"/>
                      <a:pt x="901148" y="128915"/>
                    </a:cubicBezTo>
                    <a:cubicBezTo>
                      <a:pt x="1156620" y="330642"/>
                      <a:pt x="1325218" y="1068347"/>
                      <a:pt x="1532835" y="1290689"/>
                    </a:cubicBezTo>
                    <a:cubicBezTo>
                      <a:pt x="1740453" y="1513031"/>
                      <a:pt x="1943653" y="1487999"/>
                      <a:pt x="2146853" y="1462967"/>
                    </a:cubicBezTo>
                  </a:path>
                </a:pathLst>
              </a:custGeom>
              <a:grpFill/>
              <a:ln w="57150">
                <a:gradFill>
                  <a:gsLst>
                    <a:gs pos="74000">
                      <a:srgbClr val="FFCCCC"/>
                    </a:gs>
                    <a:gs pos="0">
                      <a:schemeClr val="accent1">
                        <a:lumMod val="40000"/>
                        <a:lumOff val="60000"/>
                      </a:schemeClr>
                    </a:gs>
                    <a:gs pos="83000">
                      <a:srgbClr val="FF0000"/>
                    </a:gs>
                    <a:gs pos="100000">
                      <a:srgbClr val="FFCCC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77" name="Forme libre 76"/>
              <p:cNvSpPr/>
              <p:nvPr/>
            </p:nvSpPr>
            <p:spPr>
              <a:xfrm rot="20905254" flipH="1">
                <a:off x="4597251" y="1039719"/>
                <a:ext cx="1695143" cy="1352990"/>
              </a:xfrm>
              <a:custGeom>
                <a:avLst/>
                <a:gdLst>
                  <a:gd name="connsiteX0" fmla="*/ 0 w 2146853"/>
                  <a:gd name="connsiteY0" fmla="*/ 80324 h 1478892"/>
                  <a:gd name="connsiteX1" fmla="*/ 901148 w 2146853"/>
                  <a:gd name="connsiteY1" fmla="*/ 128915 h 1478892"/>
                  <a:gd name="connsiteX2" fmla="*/ 1532835 w 2146853"/>
                  <a:gd name="connsiteY2" fmla="*/ 1290689 h 1478892"/>
                  <a:gd name="connsiteX3" fmla="*/ 2146853 w 2146853"/>
                  <a:gd name="connsiteY3" fmla="*/ 1462967 h 1478892"/>
                </a:gdLst>
                <a:ahLst/>
                <a:cxnLst>
                  <a:cxn ang="0">
                    <a:pos x="connsiteX0" y="connsiteY0"/>
                  </a:cxn>
                  <a:cxn ang="0">
                    <a:pos x="connsiteX1" y="connsiteY1"/>
                  </a:cxn>
                  <a:cxn ang="0">
                    <a:pos x="connsiteX2" y="connsiteY2"/>
                  </a:cxn>
                  <a:cxn ang="0">
                    <a:pos x="connsiteX3" y="connsiteY3"/>
                  </a:cxn>
                </a:cxnLst>
                <a:rect l="l" t="t" r="r" b="b"/>
                <a:pathLst>
                  <a:path w="2146853" h="1478892">
                    <a:moveTo>
                      <a:pt x="0" y="80324"/>
                    </a:moveTo>
                    <a:cubicBezTo>
                      <a:pt x="322838" y="3756"/>
                      <a:pt x="645676" y="-72812"/>
                      <a:pt x="901148" y="128915"/>
                    </a:cubicBezTo>
                    <a:cubicBezTo>
                      <a:pt x="1156620" y="330642"/>
                      <a:pt x="1325218" y="1068347"/>
                      <a:pt x="1532835" y="1290689"/>
                    </a:cubicBezTo>
                    <a:cubicBezTo>
                      <a:pt x="1740453" y="1513031"/>
                      <a:pt x="1943653" y="1487999"/>
                      <a:pt x="2146853" y="1462967"/>
                    </a:cubicBezTo>
                  </a:path>
                </a:pathLst>
              </a:custGeom>
              <a:grpFill/>
              <a:ln w="57150">
                <a:gradFill>
                  <a:gsLst>
                    <a:gs pos="74000">
                      <a:srgbClr val="FFCCCC"/>
                    </a:gs>
                    <a:gs pos="0">
                      <a:schemeClr val="accent1">
                        <a:lumMod val="40000"/>
                        <a:lumOff val="60000"/>
                      </a:schemeClr>
                    </a:gs>
                    <a:gs pos="83000">
                      <a:srgbClr val="FF0000"/>
                    </a:gs>
                    <a:gs pos="100000">
                      <a:srgbClr val="FFCCC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grpSp>
        <p:cxnSp>
          <p:nvCxnSpPr>
            <p:cNvPr id="62" name="Connecteur droit 61"/>
            <p:cNvCxnSpPr/>
            <p:nvPr/>
          </p:nvCxnSpPr>
          <p:spPr>
            <a:xfrm>
              <a:off x="2412549" y="2656608"/>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3" name="Connecteur droit 62"/>
            <p:cNvCxnSpPr/>
            <p:nvPr/>
          </p:nvCxnSpPr>
          <p:spPr>
            <a:xfrm>
              <a:off x="2412549" y="2707408"/>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4" name="Connecteur droit 63"/>
            <p:cNvCxnSpPr/>
            <p:nvPr/>
          </p:nvCxnSpPr>
          <p:spPr>
            <a:xfrm>
              <a:off x="2412549" y="2764834"/>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5" name="Connecteur droit avec flèche 64"/>
            <p:cNvCxnSpPr/>
            <p:nvPr/>
          </p:nvCxnSpPr>
          <p:spPr>
            <a:xfrm flipV="1">
              <a:off x="5740399" y="737704"/>
              <a:ext cx="490331"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66" name="ZoneTexte 65"/>
                <p:cNvSpPr txBox="1"/>
                <p:nvPr/>
              </p:nvSpPr>
              <p:spPr>
                <a:xfrm>
                  <a:off x="5879862" y="427106"/>
                  <a:ext cx="209288" cy="3106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fr-FR" sz="1350" i="1">
                                <a:solidFill>
                                  <a:schemeClr val="accent6"/>
                                </a:solidFill>
                                <a:latin typeface="Cambria Math" panose="02040503050406030204" pitchFamily="18" charset="0"/>
                              </a:rPr>
                            </m:ctrlPr>
                          </m:accPr>
                          <m:e>
                            <m:r>
                              <a:rPr lang="fr-FR" sz="1350" i="1">
                                <a:solidFill>
                                  <a:schemeClr val="accent6"/>
                                </a:solidFill>
                                <a:latin typeface="Cambria Math" panose="02040503050406030204" pitchFamily="18" charset="0"/>
                              </a:rPr>
                              <m:t>𝐵</m:t>
                            </m:r>
                          </m:e>
                        </m:acc>
                      </m:oMath>
                    </m:oMathPara>
                  </a14:m>
                  <a:endParaRPr lang="fr-FR" sz="1350" dirty="0">
                    <a:solidFill>
                      <a:schemeClr val="accent6"/>
                    </a:solidFill>
                  </a:endParaRPr>
                </a:p>
              </p:txBody>
            </p:sp>
          </mc:Choice>
          <mc:Fallback>
            <p:sp>
              <p:nvSpPr>
                <p:cNvPr id="66" name="ZoneTexte 65"/>
                <p:cNvSpPr txBox="1">
                  <a:spLocks noRot="1" noChangeAspect="1" noMove="1" noResize="1" noEditPoints="1" noAdjustHandles="1" noChangeArrowheads="1" noChangeShapeType="1" noTextEdit="1"/>
                </p:cNvSpPr>
                <p:nvPr/>
              </p:nvSpPr>
              <p:spPr>
                <a:xfrm>
                  <a:off x="5879862" y="427106"/>
                  <a:ext cx="209288" cy="310684"/>
                </a:xfrm>
                <a:prstGeom prst="rect">
                  <a:avLst/>
                </a:prstGeom>
                <a:blipFill>
                  <a:blip r:embed="rId4"/>
                  <a:stretch>
                    <a:fillRect l="-28000" r="-24000" b="-7895"/>
                  </a:stretch>
                </a:blipFill>
              </p:spPr>
              <p:txBody>
                <a:bodyPr/>
                <a:lstStyle/>
                <a:p>
                  <a:r>
                    <a:rPr lang="en-GB">
                      <a:noFill/>
                    </a:rPr>
                    <a:t> </a:t>
                  </a:r>
                </a:p>
              </p:txBody>
            </p:sp>
          </mc:Fallback>
        </mc:AlternateContent>
        <p:cxnSp>
          <p:nvCxnSpPr>
            <p:cNvPr id="67" name="Connecteur droit avec flèche 66"/>
            <p:cNvCxnSpPr/>
            <p:nvPr/>
          </p:nvCxnSpPr>
          <p:spPr>
            <a:xfrm flipV="1">
              <a:off x="9698381" y="733285"/>
              <a:ext cx="490331"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68" name="ZoneTexte 67"/>
                <p:cNvSpPr txBox="1"/>
                <p:nvPr/>
              </p:nvSpPr>
              <p:spPr>
                <a:xfrm>
                  <a:off x="9837844" y="422687"/>
                  <a:ext cx="209288" cy="3106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fr-FR" sz="1350" i="1">
                                <a:solidFill>
                                  <a:schemeClr val="accent6"/>
                                </a:solidFill>
                                <a:latin typeface="Cambria Math" panose="02040503050406030204" pitchFamily="18" charset="0"/>
                              </a:rPr>
                            </m:ctrlPr>
                          </m:accPr>
                          <m:e>
                            <m:r>
                              <a:rPr lang="fr-FR" sz="1350" i="1">
                                <a:solidFill>
                                  <a:schemeClr val="accent6"/>
                                </a:solidFill>
                                <a:latin typeface="Cambria Math" panose="02040503050406030204" pitchFamily="18" charset="0"/>
                              </a:rPr>
                              <m:t>𝐵</m:t>
                            </m:r>
                          </m:e>
                        </m:acc>
                      </m:oMath>
                    </m:oMathPara>
                  </a14:m>
                  <a:endParaRPr lang="fr-FR" sz="1350" dirty="0">
                    <a:solidFill>
                      <a:schemeClr val="accent6"/>
                    </a:solidFill>
                  </a:endParaRPr>
                </a:p>
              </p:txBody>
            </p:sp>
          </mc:Choice>
          <mc:Fallback>
            <p:sp>
              <p:nvSpPr>
                <p:cNvPr id="68" name="ZoneTexte 67"/>
                <p:cNvSpPr txBox="1">
                  <a:spLocks noRot="1" noChangeAspect="1" noMove="1" noResize="1" noEditPoints="1" noAdjustHandles="1" noChangeArrowheads="1" noChangeShapeType="1" noTextEdit="1"/>
                </p:cNvSpPr>
                <p:nvPr/>
              </p:nvSpPr>
              <p:spPr>
                <a:xfrm>
                  <a:off x="9837844" y="422687"/>
                  <a:ext cx="209288" cy="310684"/>
                </a:xfrm>
                <a:prstGeom prst="rect">
                  <a:avLst/>
                </a:prstGeom>
                <a:blipFill>
                  <a:blip r:embed="rId5"/>
                  <a:stretch>
                    <a:fillRect l="-28000" r="-24000" b="-7895"/>
                  </a:stretch>
                </a:blipFill>
              </p:spPr>
              <p:txBody>
                <a:bodyPr/>
                <a:lstStyle/>
                <a:p>
                  <a:r>
                    <a:rPr lang="en-GB">
                      <a:noFill/>
                    </a:rPr>
                    <a:t> </a:t>
                  </a:r>
                </a:p>
              </p:txBody>
            </p:sp>
          </mc:Fallback>
        </mc:AlternateContent>
        <p:sp>
          <p:nvSpPr>
            <p:cNvPr id="69" name="Rectangle 68"/>
            <p:cNvSpPr/>
            <p:nvPr/>
          </p:nvSpPr>
          <p:spPr>
            <a:xfrm rot="16200000">
              <a:off x="1491817" y="2599738"/>
              <a:ext cx="1098763" cy="400109"/>
            </a:xfrm>
            <a:prstGeom prst="rect">
              <a:avLst/>
            </a:prstGeom>
          </p:spPr>
          <p:txBody>
            <a:bodyPr wrap="none">
              <a:spAutoFit/>
            </a:bodyPr>
            <a:lstStyle/>
            <a:p>
              <a:r>
                <a:rPr lang="fr-FR" sz="1350" dirty="0"/>
                <a:t>surface 1</a:t>
              </a:r>
            </a:p>
          </p:txBody>
        </p:sp>
        <p:sp>
          <p:nvSpPr>
            <p:cNvPr id="70" name="Rectangle 69"/>
            <p:cNvSpPr/>
            <p:nvPr/>
          </p:nvSpPr>
          <p:spPr>
            <a:xfrm rot="16200000">
              <a:off x="4446575" y="1491944"/>
              <a:ext cx="1098763" cy="400109"/>
            </a:xfrm>
            <a:prstGeom prst="rect">
              <a:avLst/>
            </a:prstGeom>
          </p:spPr>
          <p:txBody>
            <a:bodyPr wrap="none">
              <a:spAutoFit/>
            </a:bodyPr>
            <a:lstStyle/>
            <a:p>
              <a:r>
                <a:rPr lang="fr-FR" sz="1350" dirty="0"/>
                <a:t>surface 1</a:t>
              </a:r>
            </a:p>
          </p:txBody>
        </p:sp>
        <p:sp>
          <p:nvSpPr>
            <p:cNvPr id="71" name="Rectangle 70"/>
            <p:cNvSpPr/>
            <p:nvPr/>
          </p:nvSpPr>
          <p:spPr>
            <a:xfrm rot="16200000">
              <a:off x="8420594" y="1491943"/>
              <a:ext cx="1098763" cy="400109"/>
            </a:xfrm>
            <a:prstGeom prst="rect">
              <a:avLst/>
            </a:prstGeom>
          </p:spPr>
          <p:txBody>
            <a:bodyPr wrap="none">
              <a:spAutoFit/>
            </a:bodyPr>
            <a:lstStyle/>
            <a:p>
              <a:r>
                <a:rPr lang="fr-FR" sz="1350" dirty="0"/>
                <a:t>surface 1</a:t>
              </a:r>
            </a:p>
          </p:txBody>
        </p:sp>
        <p:sp>
          <p:nvSpPr>
            <p:cNvPr id="72" name="Rectangle 71"/>
            <p:cNvSpPr/>
            <p:nvPr/>
          </p:nvSpPr>
          <p:spPr>
            <a:xfrm rot="16200000" flipH="1">
              <a:off x="10346137" y="1516159"/>
              <a:ext cx="1098763" cy="400109"/>
            </a:xfrm>
            <a:prstGeom prst="rect">
              <a:avLst/>
            </a:prstGeom>
          </p:spPr>
          <p:txBody>
            <a:bodyPr wrap="none">
              <a:spAutoFit/>
            </a:bodyPr>
            <a:lstStyle/>
            <a:p>
              <a:r>
                <a:rPr lang="fr-FR" sz="1350" dirty="0"/>
                <a:t>surface 2</a:t>
              </a:r>
            </a:p>
          </p:txBody>
        </p:sp>
        <p:sp>
          <p:nvSpPr>
            <p:cNvPr id="73" name="Rectangle 72"/>
            <p:cNvSpPr/>
            <p:nvPr/>
          </p:nvSpPr>
          <p:spPr>
            <a:xfrm rot="16200000" flipH="1">
              <a:off x="6399984" y="1350171"/>
              <a:ext cx="1098763" cy="400109"/>
            </a:xfrm>
            <a:prstGeom prst="rect">
              <a:avLst/>
            </a:prstGeom>
          </p:spPr>
          <p:txBody>
            <a:bodyPr wrap="none">
              <a:spAutoFit/>
            </a:bodyPr>
            <a:lstStyle/>
            <a:p>
              <a:r>
                <a:rPr lang="fr-FR" sz="1350" dirty="0"/>
                <a:t>surface 2</a:t>
              </a:r>
            </a:p>
          </p:txBody>
        </p:sp>
        <p:sp>
          <p:nvSpPr>
            <p:cNvPr id="74" name="Rectangle 73"/>
            <p:cNvSpPr/>
            <p:nvPr/>
          </p:nvSpPr>
          <p:spPr>
            <a:xfrm rot="16200000" flipH="1">
              <a:off x="3358919" y="2564779"/>
              <a:ext cx="1098763" cy="400109"/>
            </a:xfrm>
            <a:prstGeom prst="rect">
              <a:avLst/>
            </a:prstGeom>
          </p:spPr>
          <p:txBody>
            <a:bodyPr wrap="none">
              <a:spAutoFit/>
            </a:bodyPr>
            <a:lstStyle/>
            <a:p>
              <a:r>
                <a:rPr lang="fr-FR" sz="1350" dirty="0"/>
                <a:t>surface 2</a:t>
              </a:r>
            </a:p>
          </p:txBody>
        </p:sp>
        <p:sp>
          <p:nvSpPr>
            <p:cNvPr id="75" name="ZoneTexte 74"/>
            <p:cNvSpPr txBox="1"/>
            <p:nvPr/>
          </p:nvSpPr>
          <p:spPr>
            <a:xfrm>
              <a:off x="7791336" y="3599206"/>
              <a:ext cx="4400664" cy="954108"/>
            </a:xfrm>
            <a:prstGeom prst="rect">
              <a:avLst/>
            </a:prstGeom>
            <a:noFill/>
          </p:spPr>
          <p:txBody>
            <a:bodyPr wrap="square" rtlCol="0">
              <a:spAutoFit/>
            </a:bodyPr>
            <a:lstStyle/>
            <a:p>
              <a:r>
                <a:rPr lang="fr-FR" sz="1350" dirty="0"/>
                <a:t>Electrons are </a:t>
              </a:r>
              <a:r>
                <a:rPr lang="fr-FR" sz="1350" dirty="0" err="1"/>
                <a:t>emitted</a:t>
              </a:r>
              <a:r>
                <a:rPr lang="fr-FR" sz="1350" dirty="0"/>
                <a:t> by the high E </a:t>
              </a:r>
              <a:r>
                <a:rPr lang="fr-FR" sz="1350" dirty="0" err="1"/>
                <a:t>field</a:t>
              </a:r>
              <a:r>
                <a:rPr lang="fr-FR" sz="1350" dirty="0"/>
                <a:t> area of surface 1… and </a:t>
              </a:r>
              <a:r>
                <a:rPr lang="fr-FR" sz="1350" b="1" dirty="0"/>
                <a:t>do not </a:t>
              </a:r>
              <a:r>
                <a:rPr lang="fr-FR" sz="1350" dirty="0"/>
                <a:t>hit the high E </a:t>
              </a:r>
              <a:r>
                <a:rPr lang="fr-FR" sz="1350" dirty="0" err="1"/>
                <a:t>field</a:t>
              </a:r>
              <a:r>
                <a:rPr lang="fr-FR" sz="1350" dirty="0"/>
                <a:t> area of surface 2.</a:t>
              </a:r>
            </a:p>
          </p:txBody>
        </p:sp>
      </p:grpSp>
      <p:sp>
        <p:nvSpPr>
          <p:cNvPr id="80" name="ZoneTexte 79"/>
          <p:cNvSpPr txBox="1"/>
          <p:nvPr/>
        </p:nvSpPr>
        <p:spPr>
          <a:xfrm>
            <a:off x="1008830" y="4699012"/>
            <a:ext cx="2911326" cy="300082"/>
          </a:xfrm>
          <a:prstGeom prst="rect">
            <a:avLst/>
          </a:prstGeom>
          <a:noFill/>
        </p:spPr>
        <p:txBody>
          <a:bodyPr wrap="square" rtlCol="0">
            <a:spAutoFit/>
          </a:bodyPr>
          <a:lstStyle/>
          <a:p>
            <a:r>
              <a:rPr lang="fr-FR" sz="1350" dirty="0" err="1"/>
              <a:t>Pillbox</a:t>
            </a:r>
            <a:r>
              <a:rPr lang="fr-FR" sz="1350" dirty="0"/>
              <a:t>. Large </a:t>
            </a:r>
            <a:r>
              <a:rPr lang="fr-FR" sz="1350" dirty="0" err="1"/>
              <a:t>emitting</a:t>
            </a:r>
            <a:r>
              <a:rPr lang="fr-FR" sz="1350" dirty="0"/>
              <a:t> area.</a:t>
            </a:r>
          </a:p>
        </p:txBody>
      </p:sp>
      <p:sp>
        <p:nvSpPr>
          <p:cNvPr id="81" name="ZoneTexte 80"/>
          <p:cNvSpPr txBox="1"/>
          <p:nvPr/>
        </p:nvSpPr>
        <p:spPr>
          <a:xfrm>
            <a:off x="3424127" y="3304678"/>
            <a:ext cx="1959128" cy="507831"/>
          </a:xfrm>
          <a:prstGeom prst="rect">
            <a:avLst/>
          </a:prstGeom>
          <a:noFill/>
        </p:spPr>
        <p:txBody>
          <a:bodyPr wrap="square" rtlCol="0">
            <a:spAutoFit/>
          </a:bodyPr>
          <a:lstStyle/>
          <a:p>
            <a:pPr algn="ctr"/>
            <a:r>
              <a:rPr lang="fr-FR" sz="1350" dirty="0" err="1"/>
              <a:t>Elliptical</a:t>
            </a:r>
            <a:r>
              <a:rPr lang="fr-FR" sz="1350" dirty="0"/>
              <a:t>.</a:t>
            </a:r>
          </a:p>
          <a:p>
            <a:pPr algn="ctr"/>
            <a:r>
              <a:rPr lang="fr-FR" sz="1350" dirty="0" err="1"/>
              <a:t>Smaller</a:t>
            </a:r>
            <a:r>
              <a:rPr lang="fr-FR" sz="1350" dirty="0"/>
              <a:t> </a:t>
            </a:r>
            <a:r>
              <a:rPr lang="fr-FR" sz="1350" dirty="0" err="1"/>
              <a:t>emitting</a:t>
            </a:r>
            <a:r>
              <a:rPr lang="fr-FR" sz="1350" dirty="0"/>
              <a:t> area.</a:t>
            </a:r>
          </a:p>
        </p:txBody>
      </p:sp>
      <p:sp>
        <p:nvSpPr>
          <p:cNvPr id="82" name="ZoneTexte 81"/>
          <p:cNvSpPr txBox="1"/>
          <p:nvPr/>
        </p:nvSpPr>
        <p:spPr>
          <a:xfrm>
            <a:off x="6671355" y="3432504"/>
            <a:ext cx="1142557" cy="300082"/>
          </a:xfrm>
          <a:prstGeom prst="rect">
            <a:avLst/>
          </a:prstGeom>
          <a:noFill/>
        </p:spPr>
        <p:txBody>
          <a:bodyPr wrap="none" rtlCol="0">
            <a:spAutoFit/>
          </a:bodyPr>
          <a:lstStyle/>
          <a:p>
            <a:r>
              <a:rPr lang="fr-FR" sz="1350" dirty="0" err="1"/>
              <a:t>Asymmetrical</a:t>
            </a:r>
            <a:endParaRPr lang="fr-FR" sz="1350" dirty="0"/>
          </a:p>
        </p:txBody>
      </p:sp>
      <p:sp>
        <p:nvSpPr>
          <p:cNvPr id="2" name="Espace réservé du pied de page 1">
            <a:extLst>
              <a:ext uri="{FF2B5EF4-FFF2-40B4-BE49-F238E27FC236}">
                <a16:creationId xmlns:a16="http://schemas.microsoft.com/office/drawing/2014/main" id="{A602317F-C817-402F-085D-AC0396AEB1C9}"/>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3032693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5745623" y="1642664"/>
            <a:ext cx="1947806" cy="300082"/>
          </a:xfrm>
          <a:prstGeom prst="rect">
            <a:avLst/>
          </a:prstGeom>
          <a:noFill/>
        </p:spPr>
        <p:txBody>
          <a:bodyPr wrap="square" rtlCol="0">
            <a:spAutoFit/>
          </a:bodyPr>
          <a:lstStyle/>
          <a:p>
            <a:r>
              <a:rPr lang="fr-FR" sz="1350" dirty="0" err="1"/>
              <a:t>With</a:t>
            </a:r>
            <a:r>
              <a:rPr lang="fr-FR" sz="1350" dirty="0"/>
              <a:t> </a:t>
            </a:r>
            <a:r>
              <a:rPr lang="fr-FR" sz="1350" dirty="0" err="1"/>
              <a:t>magnetic</a:t>
            </a:r>
            <a:r>
              <a:rPr lang="fr-FR" sz="1350" dirty="0"/>
              <a:t> </a:t>
            </a:r>
            <a:r>
              <a:rPr lang="fr-FR" sz="1350" dirty="0" err="1"/>
              <a:t>field</a:t>
            </a:r>
            <a:endParaRPr lang="fr-FR" sz="1350" dirty="0"/>
          </a:p>
        </p:txBody>
      </p:sp>
      <p:sp>
        <p:nvSpPr>
          <p:cNvPr id="5" name="ZoneTexte 4"/>
          <p:cNvSpPr txBox="1"/>
          <p:nvPr/>
        </p:nvSpPr>
        <p:spPr>
          <a:xfrm>
            <a:off x="1289245" y="1642664"/>
            <a:ext cx="1977657" cy="300082"/>
          </a:xfrm>
          <a:prstGeom prst="rect">
            <a:avLst/>
          </a:prstGeom>
          <a:noFill/>
        </p:spPr>
        <p:txBody>
          <a:bodyPr wrap="square" rtlCol="0">
            <a:spAutoFit/>
          </a:bodyPr>
          <a:lstStyle/>
          <a:p>
            <a:r>
              <a:rPr lang="fr-FR" sz="1350" dirty="0"/>
              <a:t>No </a:t>
            </a:r>
            <a:r>
              <a:rPr lang="fr-FR" sz="1350" dirty="0" err="1"/>
              <a:t>magnetic</a:t>
            </a:r>
            <a:r>
              <a:rPr lang="fr-FR" sz="1350" dirty="0"/>
              <a:t> </a:t>
            </a:r>
            <a:r>
              <a:rPr lang="fr-FR" sz="1350" dirty="0" err="1"/>
              <a:t>field</a:t>
            </a:r>
            <a:endParaRPr lang="fr-FR" sz="1350" dirty="0"/>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124" y="1987475"/>
            <a:ext cx="4176133" cy="2879779"/>
          </a:xfrm>
          <a:prstGeom prst="rect">
            <a:avLst/>
          </a:prstGeom>
        </p:spPr>
      </p:pic>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7533" y="2041569"/>
            <a:ext cx="4176133" cy="2879779"/>
          </a:xfrm>
          <a:prstGeom prst="rect">
            <a:avLst/>
          </a:prstGeom>
        </p:spPr>
      </p:pic>
      <p:cxnSp>
        <p:nvCxnSpPr>
          <p:cNvPr id="3" name="Connecteur droit avec flèche 2"/>
          <p:cNvCxnSpPr/>
          <p:nvPr/>
        </p:nvCxnSpPr>
        <p:spPr>
          <a:xfrm flipV="1">
            <a:off x="7537566" y="2671503"/>
            <a:ext cx="6235" cy="12593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ZoneTexte 6"/>
          <p:cNvSpPr txBox="1"/>
          <p:nvPr/>
        </p:nvSpPr>
        <p:spPr>
          <a:xfrm>
            <a:off x="7693429" y="2864773"/>
            <a:ext cx="628698" cy="300082"/>
          </a:xfrm>
          <a:prstGeom prst="rect">
            <a:avLst/>
          </a:prstGeom>
          <a:noFill/>
        </p:spPr>
        <p:txBody>
          <a:bodyPr wrap="none" rtlCol="0">
            <a:spAutoFit/>
          </a:bodyPr>
          <a:lstStyle/>
          <a:p>
            <a:r>
              <a:rPr lang="fr-FR" sz="1350" dirty="0"/>
              <a:t>B </a:t>
            </a:r>
            <a:r>
              <a:rPr lang="fr-FR" sz="1350" dirty="0" err="1"/>
              <a:t>field</a:t>
            </a:r>
            <a:endParaRPr lang="fr-FR" sz="1350" dirty="0"/>
          </a:p>
        </p:txBody>
      </p:sp>
      <p:sp>
        <p:nvSpPr>
          <p:cNvPr id="9" name="Titre 8"/>
          <p:cNvSpPr>
            <a:spLocks noGrp="1"/>
          </p:cNvSpPr>
          <p:nvPr>
            <p:ph type="title"/>
          </p:nvPr>
        </p:nvSpPr>
        <p:spPr/>
        <p:txBody>
          <a:bodyPr/>
          <a:lstStyle/>
          <a:p>
            <a:r>
              <a:rPr lang="fr-FR" dirty="0"/>
              <a:t>Simulation </a:t>
            </a:r>
            <a:r>
              <a:rPr lang="fr-FR" dirty="0" err="1"/>
              <a:t>between</a:t>
            </a:r>
            <a:r>
              <a:rPr lang="fr-FR" dirty="0"/>
              <a:t> </a:t>
            </a:r>
            <a:r>
              <a:rPr lang="fr-FR" dirty="0" err="1"/>
              <a:t>two</a:t>
            </a:r>
            <a:r>
              <a:rPr lang="fr-FR" dirty="0"/>
              <a:t> close plates </a:t>
            </a:r>
            <a:r>
              <a:rPr lang="fr-FR" dirty="0" err="1"/>
              <a:t>with</a:t>
            </a:r>
            <a:r>
              <a:rPr lang="fr-FR" dirty="0"/>
              <a:t> CST.</a:t>
            </a:r>
          </a:p>
        </p:txBody>
      </p:sp>
      <p:sp>
        <p:nvSpPr>
          <p:cNvPr id="2" name="Espace réservé du numéro de diapositive 2">
            <a:extLst>
              <a:ext uri="{FF2B5EF4-FFF2-40B4-BE49-F238E27FC236}">
                <a16:creationId xmlns:a16="http://schemas.microsoft.com/office/drawing/2014/main" id="{847A3652-B63D-0329-9CA2-4173ADD9C67A}"/>
              </a:ext>
            </a:extLst>
          </p:cNvPr>
          <p:cNvSpPr>
            <a:spLocks noGrp="1"/>
          </p:cNvSpPr>
          <p:nvPr>
            <p:ph type="sldNum" sz="quarter" idx="4"/>
          </p:nvPr>
        </p:nvSpPr>
        <p:spPr>
          <a:xfrm>
            <a:off x="7848600" y="5761436"/>
            <a:ext cx="457200" cy="273844"/>
          </a:xfrm>
        </p:spPr>
        <p:txBody>
          <a:bodyPr/>
          <a:lstStyle/>
          <a:p>
            <a:fld id="{974172A1-1CBF-0B40-9234-7D4D80EC19EA}" type="slidenum">
              <a:rPr lang="en-GB" smtClean="0"/>
              <a:pPr/>
              <a:t>6</a:t>
            </a:fld>
            <a:endParaRPr lang="en-GB" dirty="0"/>
          </a:p>
        </p:txBody>
      </p:sp>
      <p:sp>
        <p:nvSpPr>
          <p:cNvPr id="10" name="Espace réservé du pied de page 1">
            <a:extLst>
              <a:ext uri="{FF2B5EF4-FFF2-40B4-BE49-F238E27FC236}">
                <a16:creationId xmlns:a16="http://schemas.microsoft.com/office/drawing/2014/main" id="{12068AC8-F24F-E831-37BE-78DDE26BEB2D}"/>
              </a:ext>
            </a:extLst>
          </p:cNvPr>
          <p:cNvSpPr>
            <a:spLocks noGrp="1"/>
          </p:cNvSpPr>
          <p:nvPr>
            <p:ph type="ftr" sz="quarter" idx="3"/>
          </p:nvPr>
        </p:nvSpPr>
        <p:spPr>
          <a:xfrm>
            <a:off x="1371600" y="5669757"/>
            <a:ext cx="6324600" cy="273844"/>
          </a:xfrm>
        </p:spPr>
        <p:txBody>
          <a:bodyPr/>
          <a:lstStyle/>
          <a:p>
            <a:r>
              <a:rPr lang="fr-FR" dirty="0" err="1"/>
              <a:t>IMCC&amp;Mucol</a:t>
            </a:r>
            <a:r>
              <a:rPr lang="fr-FR" dirty="0"/>
              <a:t> </a:t>
            </a:r>
            <a:r>
              <a:rPr lang="fr-FR" dirty="0" err="1"/>
              <a:t>annual</a:t>
            </a:r>
            <a:r>
              <a:rPr lang="fr-FR" dirty="0"/>
              <a:t> meeting 2024</a:t>
            </a:r>
            <a:endParaRPr lang="en-GB" dirty="0"/>
          </a:p>
        </p:txBody>
      </p:sp>
    </p:spTree>
    <p:extLst>
      <p:ext uri="{BB962C8B-B14F-4D97-AF65-F5344CB8AC3E}">
        <p14:creationId xmlns:p14="http://schemas.microsoft.com/office/powerpoint/2010/main" val="2086430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547406D-1CE3-07F5-10FF-CAB94C43BA7F}"/>
              </a:ext>
            </a:extLst>
          </p:cNvPr>
          <p:cNvPicPr>
            <a:picLocks noGrp="1" noChangeAspect="1"/>
          </p:cNvPicPr>
          <p:nvPr>
            <p:ph sz="quarter" idx="12"/>
          </p:nvPr>
        </p:nvPicPr>
        <p:blipFill>
          <a:blip r:embed="rId2"/>
          <a:stretch>
            <a:fillRect/>
          </a:stretch>
        </p:blipFill>
        <p:spPr>
          <a:xfrm>
            <a:off x="1" y="954157"/>
            <a:ext cx="10130242" cy="5698261"/>
          </a:xfrm>
          <a:prstGeom prst="rect">
            <a:avLst/>
          </a:prstGeom>
        </p:spPr>
      </p:pic>
      <p:sp>
        <p:nvSpPr>
          <p:cNvPr id="3" name="Footer Placeholder 2">
            <a:extLst>
              <a:ext uri="{FF2B5EF4-FFF2-40B4-BE49-F238E27FC236}">
                <a16:creationId xmlns:a16="http://schemas.microsoft.com/office/drawing/2014/main" id="{55867FC5-7F5B-2B43-B81D-7C82FB6144AE}"/>
              </a:ext>
            </a:extLst>
          </p:cNvPr>
          <p:cNvSpPr>
            <a:spLocks noGrp="1"/>
          </p:cNvSpPr>
          <p:nvPr>
            <p:ph type="ftr" sz="quarter" idx="3"/>
          </p:nvPr>
        </p:nvSpPr>
        <p:spPr/>
        <p:txBody>
          <a:bodyPr/>
          <a:lstStyle/>
          <a:p>
            <a:r>
              <a:rPr lang="en-GB"/>
              <a:t>R. Losito                        The Muon Collider: Challenges In the design of muon colliders, Erice, Oct.. 2023 </a:t>
            </a:r>
            <a:endParaRPr lang="en-GB" dirty="0"/>
          </a:p>
        </p:txBody>
      </p:sp>
      <p:sp>
        <p:nvSpPr>
          <p:cNvPr id="4" name="Slide Number Placeholder 3">
            <a:extLst>
              <a:ext uri="{FF2B5EF4-FFF2-40B4-BE49-F238E27FC236}">
                <a16:creationId xmlns:a16="http://schemas.microsoft.com/office/drawing/2014/main" id="{C4FA3006-1300-2C35-084F-E1A934995FE9}"/>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5" name="Title 4">
            <a:extLst>
              <a:ext uri="{FF2B5EF4-FFF2-40B4-BE49-F238E27FC236}">
                <a16:creationId xmlns:a16="http://schemas.microsoft.com/office/drawing/2014/main" id="{C2FD464E-A11B-B12E-7B0A-5C99B827A95B}"/>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2285604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9C46C60-7282-FA68-96EB-E5BB53856EBB}"/>
              </a:ext>
            </a:extLst>
          </p:cNvPr>
          <p:cNvPicPr>
            <a:picLocks noGrp="1" noChangeAspect="1"/>
          </p:cNvPicPr>
          <p:nvPr>
            <p:ph idx="1"/>
          </p:nvPr>
        </p:nvPicPr>
        <p:blipFill>
          <a:blip r:embed="rId2"/>
          <a:stretch>
            <a:fillRect/>
          </a:stretch>
        </p:blipFill>
        <p:spPr>
          <a:xfrm>
            <a:off x="-50003" y="1401417"/>
            <a:ext cx="9037112" cy="5083375"/>
          </a:xfrm>
          <a:prstGeom prst="rect">
            <a:avLst/>
          </a:prstGeom>
        </p:spPr>
      </p:pic>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8</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endParaRPr lang="en-GB"/>
          </a:p>
        </p:txBody>
      </p:sp>
      <p:pic>
        <p:nvPicPr>
          <p:cNvPr id="7" name="Image 4">
            <a:extLst>
              <a:ext uri="{FF2B5EF4-FFF2-40B4-BE49-F238E27FC236}">
                <a16:creationId xmlns:a16="http://schemas.microsoft.com/office/drawing/2014/main" id="{18753516-13CC-9CFA-3024-D561D5CE8B93}"/>
              </a:ext>
            </a:extLst>
          </p:cNvPr>
          <p:cNvPicPr>
            <a:picLocks noGrp="1" noChangeAspect="1"/>
          </p:cNvPicPr>
          <p:nvPr>
            <p:ph type="pic" sz="quarter" idx="10"/>
          </p:nvPr>
        </p:nvPicPr>
        <p:blipFill>
          <a:blip r:embed="rId3"/>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985702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88A7A61-C3A7-B49F-AEB2-E64B9D8784EF}"/>
              </a:ext>
            </a:extLst>
          </p:cNvPr>
          <p:cNvPicPr>
            <a:picLocks noChangeAspect="1"/>
          </p:cNvPicPr>
          <p:nvPr/>
        </p:nvPicPr>
        <p:blipFill>
          <a:blip r:embed="rId2"/>
          <a:stretch>
            <a:fillRect/>
          </a:stretch>
        </p:blipFill>
        <p:spPr>
          <a:xfrm>
            <a:off x="155441" y="1530637"/>
            <a:ext cx="3963836" cy="19700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Date Placeholder 1">
            <a:extLst>
              <a:ext uri="{FF2B5EF4-FFF2-40B4-BE49-F238E27FC236}">
                <a16:creationId xmlns:a16="http://schemas.microsoft.com/office/drawing/2014/main" id="{53655F0C-4388-EBDE-2718-1C317E9DF637}"/>
              </a:ext>
            </a:extLst>
          </p:cNvPr>
          <p:cNvSpPr>
            <a:spLocks noGrp="1"/>
          </p:cNvSpPr>
          <p:nvPr>
            <p:ph type="dt" sz="half" idx="13"/>
          </p:nvPr>
        </p:nvSpPr>
        <p:spPr/>
        <p:txBody>
          <a:bodyPr/>
          <a:lstStyle/>
          <a:p>
            <a:pPr defTabSz="685800"/>
            <a:fld id="{45E60085-469C-41A4-A2F6-6BCB57D680C7}" type="datetime1">
              <a:rPr lang="en-US">
                <a:solidFill>
                  <a:srgbClr val="D2D2D2">
                    <a:lumMod val="50000"/>
                  </a:srgbClr>
                </a:solidFill>
                <a:latin typeface="Arial"/>
              </a:rPr>
              <a:pPr defTabSz="685800"/>
              <a:t>3/14/2024</a:t>
            </a:fld>
            <a:endParaRPr lang="en-US">
              <a:solidFill>
                <a:srgbClr val="D2D2D2">
                  <a:lumMod val="50000"/>
                </a:srgbClr>
              </a:solidFill>
              <a:latin typeface="Arial"/>
            </a:endParaRPr>
          </a:p>
        </p:txBody>
      </p:sp>
      <p:sp>
        <p:nvSpPr>
          <p:cNvPr id="3" name="Footer Placeholder 2">
            <a:extLst>
              <a:ext uri="{FF2B5EF4-FFF2-40B4-BE49-F238E27FC236}">
                <a16:creationId xmlns:a16="http://schemas.microsoft.com/office/drawing/2014/main" id="{650DDCA0-09EA-A36B-C9F8-BA96DF3A305B}"/>
              </a:ext>
            </a:extLst>
          </p:cNvPr>
          <p:cNvSpPr>
            <a:spLocks noGrp="1"/>
          </p:cNvSpPr>
          <p:nvPr>
            <p:ph type="ftr" sz="quarter" idx="14"/>
          </p:nvPr>
        </p:nvSpPr>
        <p:spPr/>
        <p:txBody>
          <a:bodyPr/>
          <a:lstStyle/>
          <a:p>
            <a:pPr defTabSz="685800"/>
            <a:r>
              <a:rPr lang="en-US">
                <a:solidFill>
                  <a:srgbClr val="D2D2D2">
                    <a:lumMod val="50000"/>
                  </a:srgbClr>
                </a:solidFill>
              </a:rPr>
              <a:t>Cooling Solenoids Optimization Program</a:t>
            </a:r>
          </a:p>
        </p:txBody>
      </p:sp>
      <p:sp>
        <p:nvSpPr>
          <p:cNvPr id="4" name="Slide Number Placeholder 3">
            <a:extLst>
              <a:ext uri="{FF2B5EF4-FFF2-40B4-BE49-F238E27FC236}">
                <a16:creationId xmlns:a16="http://schemas.microsoft.com/office/drawing/2014/main" id="{766D6CB1-9EEA-B1D0-25A5-7ABC50E2D9F5}"/>
              </a:ext>
            </a:extLst>
          </p:cNvPr>
          <p:cNvSpPr>
            <a:spLocks noGrp="1"/>
          </p:cNvSpPr>
          <p:nvPr>
            <p:ph type="sldNum" sz="quarter" idx="15"/>
          </p:nvPr>
        </p:nvSpPr>
        <p:spPr/>
        <p:txBody>
          <a:bodyPr/>
          <a:lstStyle/>
          <a:p>
            <a:pPr defTabSz="685800"/>
            <a:fld id="{B7C88BBE-1F50-414C-A873-64244792D046}" type="slidenum">
              <a:rPr lang="en-US">
                <a:solidFill>
                  <a:prstClr val="white"/>
                </a:solidFill>
              </a:rPr>
              <a:pPr defTabSz="685800"/>
              <a:t>9</a:t>
            </a:fld>
            <a:endParaRPr lang="en-US">
              <a:solidFill>
                <a:prstClr val="white"/>
              </a:solidFill>
            </a:endParaRPr>
          </a:p>
        </p:txBody>
      </p:sp>
      <p:sp>
        <p:nvSpPr>
          <p:cNvPr id="11" name="Title 10">
            <a:extLst>
              <a:ext uri="{FF2B5EF4-FFF2-40B4-BE49-F238E27FC236}">
                <a16:creationId xmlns:a16="http://schemas.microsoft.com/office/drawing/2014/main" id="{B081D9DD-36F1-1432-6609-EB20EECE087E}"/>
              </a:ext>
            </a:extLst>
          </p:cNvPr>
          <p:cNvSpPr>
            <a:spLocks noGrp="1"/>
          </p:cNvSpPr>
          <p:nvPr>
            <p:ph type="title"/>
          </p:nvPr>
        </p:nvSpPr>
        <p:spPr/>
        <p:txBody>
          <a:bodyPr/>
          <a:lstStyle/>
          <a:p>
            <a:r>
              <a:rPr lang="en-US" sz="1500" dirty="0"/>
              <a:t>New Optics: </a:t>
            </a:r>
            <a:r>
              <a:rPr lang="it-IT" sz="1800" dirty="0">
                <a:solidFill>
                  <a:schemeClr val="accent6">
                    <a:lumMod val="60000"/>
                    <a:lumOff val="40000"/>
                  </a:schemeClr>
                </a:solidFill>
              </a:rPr>
              <a:t>Magnetic Properties (</a:t>
            </a:r>
            <a:r>
              <a:rPr lang="it-IT" sz="1800" u="sng" dirty="0">
                <a:solidFill>
                  <a:schemeClr val="accent6">
                    <a:lumMod val="60000"/>
                    <a:lumOff val="40000"/>
                  </a:schemeClr>
                </a:solidFill>
              </a:rPr>
              <a:t>Lattices</a:t>
            </a:r>
            <a:r>
              <a:rPr lang="it-IT" sz="1800" dirty="0">
                <a:solidFill>
                  <a:schemeClr val="accent6">
                    <a:lumMod val="60000"/>
                    <a:lumOff val="40000"/>
                  </a:schemeClr>
                </a:solidFill>
              </a:rPr>
              <a:t>)</a:t>
            </a:r>
            <a:endParaRPr lang="en-GB" sz="1800" dirty="0"/>
          </a:p>
        </p:txBody>
      </p:sp>
      <p:pic>
        <p:nvPicPr>
          <p:cNvPr id="6" name="Picture 5">
            <a:extLst>
              <a:ext uri="{FF2B5EF4-FFF2-40B4-BE49-F238E27FC236}">
                <a16:creationId xmlns:a16="http://schemas.microsoft.com/office/drawing/2014/main" id="{E68DE7BC-5385-90BE-12BB-2A38BE98D198}"/>
              </a:ext>
            </a:extLst>
          </p:cNvPr>
          <p:cNvPicPr>
            <a:picLocks noChangeAspect="1"/>
          </p:cNvPicPr>
          <p:nvPr/>
        </p:nvPicPr>
        <p:blipFill>
          <a:blip r:embed="rId3"/>
          <a:stretch>
            <a:fillRect/>
          </a:stretch>
        </p:blipFill>
        <p:spPr>
          <a:xfrm>
            <a:off x="4250813" y="2659803"/>
            <a:ext cx="4787240" cy="24169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D7A70A43-E65D-CE77-53F1-849FDE800174}"/>
              </a:ext>
            </a:extLst>
          </p:cNvPr>
          <p:cNvPicPr>
            <a:picLocks noChangeAspect="1"/>
          </p:cNvPicPr>
          <p:nvPr/>
        </p:nvPicPr>
        <p:blipFill>
          <a:blip r:embed="rId4"/>
          <a:stretch>
            <a:fillRect/>
          </a:stretch>
        </p:blipFill>
        <p:spPr>
          <a:xfrm>
            <a:off x="134151" y="3706384"/>
            <a:ext cx="3973329" cy="19700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5" name="Straight Connector 14">
            <a:extLst>
              <a:ext uri="{FF2B5EF4-FFF2-40B4-BE49-F238E27FC236}">
                <a16:creationId xmlns:a16="http://schemas.microsoft.com/office/drawing/2014/main" id="{ACD5DA3C-D342-74C0-3399-272B842D7F66}"/>
              </a:ext>
            </a:extLst>
          </p:cNvPr>
          <p:cNvCxnSpPr>
            <a:cxnSpLocks/>
          </p:cNvCxnSpPr>
          <p:nvPr/>
        </p:nvCxnSpPr>
        <p:spPr>
          <a:xfrm>
            <a:off x="4607867" y="3790268"/>
            <a:ext cx="443018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Connettore 2 8">
            <a:extLst>
              <a:ext uri="{FF2B5EF4-FFF2-40B4-BE49-F238E27FC236}">
                <a16:creationId xmlns:a16="http://schemas.microsoft.com/office/drawing/2014/main" id="{6703120F-AE84-F285-8732-428F7EB4E3AB}"/>
              </a:ext>
            </a:extLst>
          </p:cNvPr>
          <p:cNvCxnSpPr>
            <a:cxnSpLocks/>
          </p:cNvCxnSpPr>
          <p:nvPr/>
        </p:nvCxnSpPr>
        <p:spPr>
          <a:xfrm flipH="1">
            <a:off x="5383226" y="2404852"/>
            <a:ext cx="534075" cy="1385417"/>
          </a:xfrm>
          <a:prstGeom prst="straightConnector1">
            <a:avLst/>
          </a:prstGeom>
          <a:ln w="47625">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6" name="CasellaDiTesto 3">
                <a:extLst>
                  <a:ext uri="{FF2B5EF4-FFF2-40B4-BE49-F238E27FC236}">
                    <a16:creationId xmlns:a16="http://schemas.microsoft.com/office/drawing/2014/main" id="{28DEFE18-45F9-E395-4F76-CF7C4C86DFEE}"/>
                  </a:ext>
                </a:extLst>
              </p:cNvPr>
              <p:cNvSpPr txBox="1"/>
              <p:nvPr/>
            </p:nvSpPr>
            <p:spPr>
              <a:xfrm>
                <a:off x="5852955" y="1938355"/>
                <a:ext cx="3135605" cy="561856"/>
              </a:xfrm>
              <a:prstGeom prst="roundRect">
                <a:avLst/>
              </a:prstGeom>
              <a:solidFill>
                <a:schemeClr val="bg1"/>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defTabSz="685800"/>
                <a:r>
                  <a:rPr lang="en-US" sz="1350" dirty="0">
                    <a:solidFill>
                      <a:srgbClr val="C83964"/>
                    </a:solidFill>
                    <a:latin typeface="Montserrat" panose="00000500000000000000" pitchFamily="2" charset="0"/>
                  </a:rPr>
                  <a:t>Above 17 T </a:t>
                </a:r>
                <a14:m>
                  <m:oMath xmlns:m="http://schemas.openxmlformats.org/officeDocument/2006/math">
                    <m:sSub>
                      <m:sSubPr>
                        <m:ctrlPr>
                          <a:rPr lang="en-US" sz="1350" i="1">
                            <a:solidFill>
                              <a:srgbClr val="C83964"/>
                            </a:solidFill>
                            <a:latin typeface="Cambria Math" panose="02040503050406030204" pitchFamily="18" charset="0"/>
                          </a:rPr>
                        </m:ctrlPr>
                      </m:sSubPr>
                      <m:e>
                        <m:r>
                          <m:rPr>
                            <m:sty m:val="p"/>
                          </m:rPr>
                          <a:rPr lang="en-US" sz="1350">
                            <a:solidFill>
                              <a:srgbClr val="C83964"/>
                            </a:solidFill>
                            <a:latin typeface="Cambria Math" panose="02040503050406030204" pitchFamily="18" charset="0"/>
                          </a:rPr>
                          <m:t>Nb</m:t>
                        </m:r>
                      </m:e>
                      <m:sub>
                        <m:r>
                          <a:rPr lang="en-US" sz="1350">
                            <a:solidFill>
                              <a:srgbClr val="C83964"/>
                            </a:solidFill>
                            <a:latin typeface="Cambria Math" panose="02040503050406030204" pitchFamily="18" charset="0"/>
                          </a:rPr>
                          <m:t>3</m:t>
                        </m:r>
                      </m:sub>
                    </m:sSub>
                    <m:r>
                      <m:rPr>
                        <m:sty m:val="p"/>
                      </m:rPr>
                      <a:rPr lang="en-US" sz="1350">
                        <a:solidFill>
                          <a:srgbClr val="C83964"/>
                        </a:solidFill>
                        <a:latin typeface="Cambria Math" panose="02040503050406030204" pitchFamily="18" charset="0"/>
                      </a:rPr>
                      <m:t>Sn</m:t>
                    </m:r>
                  </m:oMath>
                </a14:m>
                <a:r>
                  <a:rPr lang="en-GB" sz="1350" dirty="0">
                    <a:solidFill>
                      <a:srgbClr val="C83964"/>
                    </a:solidFill>
                    <a:latin typeface="Montserrat" panose="00000500000000000000" pitchFamily="2" charset="0"/>
                  </a:rPr>
                  <a:t> no longer convenient </a:t>
                </a:r>
                <a14:m>
                  <m:oMath xmlns:m="http://schemas.openxmlformats.org/officeDocument/2006/math">
                    <m:r>
                      <a:rPr lang="en-US" sz="1350" i="1">
                        <a:solidFill>
                          <a:srgbClr val="C83964"/>
                        </a:solidFill>
                        <a:latin typeface="Cambria Math" panose="02040503050406030204" pitchFamily="18" charset="0"/>
                      </a:rPr>
                      <m:t>→ </m:t>
                    </m:r>
                  </m:oMath>
                </a14:m>
                <a:r>
                  <a:rPr lang="en-GB" sz="1350" dirty="0">
                    <a:solidFill>
                      <a:srgbClr val="C83964"/>
                    </a:solidFill>
                    <a:latin typeface="Montserrat" panose="00000500000000000000" pitchFamily="2" charset="0"/>
                  </a:rPr>
                  <a:t>HTS solution</a:t>
                </a:r>
              </a:p>
            </p:txBody>
          </p:sp>
        </mc:Choice>
        <mc:Fallback>
          <p:sp>
            <p:nvSpPr>
              <p:cNvPr id="16" name="CasellaDiTesto 3">
                <a:extLst>
                  <a:ext uri="{FF2B5EF4-FFF2-40B4-BE49-F238E27FC236}">
                    <a16:creationId xmlns:a16="http://schemas.microsoft.com/office/drawing/2014/main" id="{28DEFE18-45F9-E395-4F76-CF7C4C86DFEE}"/>
                  </a:ext>
                </a:extLst>
              </p:cNvPr>
              <p:cNvSpPr txBox="1">
                <a:spLocks noRot="1" noChangeAspect="1" noMove="1" noResize="1" noEditPoints="1" noAdjustHandles="1" noChangeArrowheads="1" noChangeShapeType="1" noTextEdit="1"/>
              </p:cNvSpPr>
              <p:nvPr/>
            </p:nvSpPr>
            <p:spPr>
              <a:xfrm>
                <a:off x="5852955" y="1938355"/>
                <a:ext cx="3135605" cy="561856"/>
              </a:xfrm>
              <a:prstGeom prst="roundRect">
                <a:avLst/>
              </a:prstGeom>
              <a:blipFill>
                <a:blip r:embed="rId5"/>
                <a:stretch>
                  <a:fillRect b="-3125"/>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6" name="CasellaDiTesto 3">
                <a:extLst>
                  <a:ext uri="{FF2B5EF4-FFF2-40B4-BE49-F238E27FC236}">
                    <a16:creationId xmlns:a16="http://schemas.microsoft.com/office/drawing/2014/main" id="{9A3399B3-7745-233A-A6BD-25E191DA8BBC}"/>
                  </a:ext>
                </a:extLst>
              </p:cNvPr>
              <p:cNvSpPr txBox="1"/>
              <p:nvPr/>
            </p:nvSpPr>
            <p:spPr>
              <a:xfrm>
                <a:off x="3618075" y="1477127"/>
                <a:ext cx="3260920" cy="332006"/>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defTabSz="685800"/>
                <a:r>
                  <a:rPr lang="en-US" sz="1350" dirty="0">
                    <a:solidFill>
                      <a:srgbClr val="C83964"/>
                    </a:solidFill>
                    <a:latin typeface="Montserrat" panose="00000500000000000000" pitchFamily="2" charset="0"/>
                  </a:rPr>
                  <a:t>100 MJ/</a:t>
                </a:r>
                <a14:m>
                  <m:oMath xmlns:m="http://schemas.openxmlformats.org/officeDocument/2006/math">
                    <m:sSup>
                      <m:sSupPr>
                        <m:ctrlPr>
                          <a:rPr lang="en-US" sz="1350" i="1">
                            <a:solidFill>
                              <a:srgbClr val="C83964"/>
                            </a:solidFill>
                            <a:latin typeface="Cambria Math" panose="02040503050406030204" pitchFamily="18" charset="0"/>
                          </a:rPr>
                        </m:ctrlPr>
                      </m:sSupPr>
                      <m:e>
                        <m:r>
                          <m:rPr>
                            <m:sty m:val="p"/>
                          </m:rPr>
                          <a:rPr lang="en-US" sz="1350">
                            <a:solidFill>
                              <a:srgbClr val="C83964"/>
                            </a:solidFill>
                            <a:latin typeface="Cambria Math" panose="02040503050406030204" pitchFamily="18" charset="0"/>
                          </a:rPr>
                          <m:t>m</m:t>
                        </m:r>
                      </m:e>
                      <m:sup>
                        <m:r>
                          <a:rPr lang="en-US" sz="1350" i="1">
                            <a:solidFill>
                              <a:srgbClr val="C83964"/>
                            </a:solidFill>
                            <a:latin typeface="Cambria Math" panose="02040503050406030204" pitchFamily="18" charset="0"/>
                          </a:rPr>
                          <m:t>3</m:t>
                        </m:r>
                      </m:sup>
                    </m:sSup>
                  </m:oMath>
                </a14:m>
                <a:r>
                  <a:rPr lang="en-GB" sz="1350" dirty="0">
                    <a:solidFill>
                      <a:srgbClr val="C83964"/>
                    </a:solidFill>
                    <a:latin typeface="Montserrat" panose="00000500000000000000" pitchFamily="2" charset="0"/>
                  </a:rPr>
                  <a:t> typical </a:t>
                </a:r>
                <a:r>
                  <a:rPr lang="en-GB" sz="1350" dirty="0" err="1">
                    <a:solidFill>
                      <a:srgbClr val="C83964"/>
                    </a:solidFill>
                    <a:latin typeface="Montserrat" panose="00000500000000000000" pitchFamily="2" charset="0"/>
                  </a:rPr>
                  <a:t>HiLumi</a:t>
                </a:r>
                <a:r>
                  <a:rPr lang="en-GB" sz="1350" dirty="0">
                    <a:solidFill>
                      <a:srgbClr val="C83964"/>
                    </a:solidFill>
                    <a:latin typeface="Montserrat" panose="00000500000000000000" pitchFamily="2" charset="0"/>
                  </a:rPr>
                  <a:t> magnets</a:t>
                </a:r>
              </a:p>
            </p:txBody>
          </p:sp>
        </mc:Choice>
        <mc:Fallback>
          <p:sp>
            <p:nvSpPr>
              <p:cNvPr id="26" name="CasellaDiTesto 3">
                <a:extLst>
                  <a:ext uri="{FF2B5EF4-FFF2-40B4-BE49-F238E27FC236}">
                    <a16:creationId xmlns:a16="http://schemas.microsoft.com/office/drawing/2014/main" id="{9A3399B3-7745-233A-A6BD-25E191DA8BBC}"/>
                  </a:ext>
                </a:extLst>
              </p:cNvPr>
              <p:cNvSpPr txBox="1">
                <a:spLocks noRot="1" noChangeAspect="1" noMove="1" noResize="1" noEditPoints="1" noAdjustHandles="1" noChangeArrowheads="1" noChangeShapeType="1" noTextEdit="1"/>
              </p:cNvSpPr>
              <p:nvPr/>
            </p:nvSpPr>
            <p:spPr>
              <a:xfrm>
                <a:off x="3618075" y="1477127"/>
                <a:ext cx="3260920" cy="332006"/>
              </a:xfrm>
              <a:prstGeom prst="roundRect">
                <a:avLst/>
              </a:prstGeom>
              <a:blipFill>
                <a:blip r:embed="rId6"/>
                <a:stretch>
                  <a:fillRect b="-8475"/>
                </a:stretch>
              </a:blipFill>
            </p:spPr>
            <p:txBody>
              <a:bodyPr/>
              <a:lstStyle/>
              <a:p>
                <a:r>
                  <a:rPr lang="en-GB">
                    <a:noFill/>
                  </a:rPr>
                  <a:t> </a:t>
                </a:r>
              </a:p>
            </p:txBody>
          </p:sp>
        </mc:Fallback>
      </mc:AlternateContent>
      <p:cxnSp>
        <p:nvCxnSpPr>
          <p:cNvPr id="27" name="Connettore 2 8">
            <a:extLst>
              <a:ext uri="{FF2B5EF4-FFF2-40B4-BE49-F238E27FC236}">
                <a16:creationId xmlns:a16="http://schemas.microsoft.com/office/drawing/2014/main" id="{AB39B02C-BA75-64B8-AE6D-A71323E9D74E}"/>
              </a:ext>
            </a:extLst>
          </p:cNvPr>
          <p:cNvCxnSpPr>
            <a:cxnSpLocks/>
          </p:cNvCxnSpPr>
          <p:nvPr/>
        </p:nvCxnSpPr>
        <p:spPr>
          <a:xfrm flipH="1">
            <a:off x="3195376" y="1783594"/>
            <a:ext cx="482321" cy="876209"/>
          </a:xfrm>
          <a:prstGeom prst="straightConnector1">
            <a:avLst/>
          </a:prstGeom>
          <a:ln w="47625">
            <a:tailEnd type="triangle"/>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1C2401CD-C7B9-BC3A-5392-57B5179A367F}"/>
              </a:ext>
            </a:extLst>
          </p:cNvPr>
          <p:cNvCxnSpPr>
            <a:cxnSpLocks/>
          </p:cNvCxnSpPr>
          <p:nvPr/>
        </p:nvCxnSpPr>
        <p:spPr>
          <a:xfrm>
            <a:off x="584758" y="2659803"/>
            <a:ext cx="352272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EA1DD652-41F9-19B9-D086-847AA611BF8A}"/>
              </a:ext>
            </a:extLst>
          </p:cNvPr>
          <p:cNvCxnSpPr>
            <a:cxnSpLocks/>
          </p:cNvCxnSpPr>
          <p:nvPr/>
        </p:nvCxnSpPr>
        <p:spPr>
          <a:xfrm>
            <a:off x="596555" y="2751494"/>
            <a:ext cx="3522722" cy="0"/>
          </a:xfrm>
          <a:prstGeom prst="line">
            <a:avLst/>
          </a:prstGeom>
        </p:spPr>
        <p:style>
          <a:lnRef idx="1">
            <a:schemeClr val="accent6"/>
          </a:lnRef>
          <a:fillRef idx="0">
            <a:schemeClr val="accent6"/>
          </a:fillRef>
          <a:effectRef idx="0">
            <a:schemeClr val="accent6"/>
          </a:effectRef>
          <a:fontRef idx="minor">
            <a:schemeClr val="tx1"/>
          </a:fontRef>
        </p:style>
      </p:cxnSp>
      <p:sp>
        <p:nvSpPr>
          <p:cNvPr id="23" name="TextBox 22">
            <a:extLst>
              <a:ext uri="{FF2B5EF4-FFF2-40B4-BE49-F238E27FC236}">
                <a16:creationId xmlns:a16="http://schemas.microsoft.com/office/drawing/2014/main" id="{F568A6E1-2E95-4169-E414-0C24E64F7EB0}"/>
              </a:ext>
            </a:extLst>
          </p:cNvPr>
          <p:cNvSpPr txBox="1"/>
          <p:nvPr/>
        </p:nvSpPr>
        <p:spPr>
          <a:xfrm>
            <a:off x="656809" y="1815055"/>
            <a:ext cx="804890" cy="346249"/>
          </a:xfrm>
          <a:prstGeom prst="rect">
            <a:avLst/>
          </a:prstGeom>
          <a:noFill/>
        </p:spPr>
        <p:txBody>
          <a:bodyPr wrap="square" rtlCol="0">
            <a:spAutoFit/>
          </a:bodyPr>
          <a:lstStyle/>
          <a:p>
            <a:pPr defTabSz="685800"/>
            <a:r>
              <a:rPr lang="en-US" sz="825" dirty="0">
                <a:solidFill>
                  <a:srgbClr val="003296">
                    <a:lumMod val="50000"/>
                  </a:srgbClr>
                </a:solidFill>
                <a:latin typeface="Montserrat" panose="00000500000000000000" pitchFamily="2" charset="0"/>
              </a:rPr>
              <a:t>US-MAP maximum</a:t>
            </a:r>
            <a:endParaRPr lang="en-GB" sz="825" dirty="0">
              <a:solidFill>
                <a:srgbClr val="003296">
                  <a:lumMod val="50000"/>
                </a:srgbClr>
              </a:solidFill>
              <a:latin typeface="Montserrat" panose="00000500000000000000" pitchFamily="2" charset="0"/>
            </a:endParaRPr>
          </a:p>
        </p:txBody>
      </p:sp>
      <p:cxnSp>
        <p:nvCxnSpPr>
          <p:cNvPr id="25" name="Straight Arrow Connector 24">
            <a:extLst>
              <a:ext uri="{FF2B5EF4-FFF2-40B4-BE49-F238E27FC236}">
                <a16:creationId xmlns:a16="http://schemas.microsoft.com/office/drawing/2014/main" id="{4F77A398-1F77-DE0B-79DF-AA5128466E4B}"/>
              </a:ext>
            </a:extLst>
          </p:cNvPr>
          <p:cNvCxnSpPr/>
          <p:nvPr/>
        </p:nvCxnSpPr>
        <p:spPr>
          <a:xfrm>
            <a:off x="893345" y="2105962"/>
            <a:ext cx="153403" cy="64553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8" name="Straight Connector 27">
            <a:extLst>
              <a:ext uri="{FF2B5EF4-FFF2-40B4-BE49-F238E27FC236}">
                <a16:creationId xmlns:a16="http://schemas.microsoft.com/office/drawing/2014/main" id="{BC9D8AC0-3891-7E74-311B-372ECCDDC40B}"/>
              </a:ext>
            </a:extLst>
          </p:cNvPr>
          <p:cNvCxnSpPr>
            <a:cxnSpLocks/>
          </p:cNvCxnSpPr>
          <p:nvPr/>
        </p:nvCxnSpPr>
        <p:spPr>
          <a:xfrm>
            <a:off x="525790" y="4276133"/>
            <a:ext cx="3522722" cy="0"/>
          </a:xfrm>
          <a:prstGeom prst="line">
            <a:avLst/>
          </a:prstGeom>
        </p:spPr>
        <p:style>
          <a:lnRef idx="1">
            <a:schemeClr val="accent6"/>
          </a:lnRef>
          <a:fillRef idx="0">
            <a:schemeClr val="accent6"/>
          </a:fillRef>
          <a:effectRef idx="0">
            <a:schemeClr val="accent6"/>
          </a:effectRef>
          <a:fontRef idx="minor">
            <a:schemeClr val="tx1"/>
          </a:fontRef>
        </p:style>
      </p:cxnSp>
      <p:sp>
        <p:nvSpPr>
          <p:cNvPr id="29" name="TextBox 28">
            <a:extLst>
              <a:ext uri="{FF2B5EF4-FFF2-40B4-BE49-F238E27FC236}">
                <a16:creationId xmlns:a16="http://schemas.microsoft.com/office/drawing/2014/main" id="{64A17229-770A-BFA1-6B72-28EC942CC940}"/>
              </a:ext>
            </a:extLst>
          </p:cNvPr>
          <p:cNvSpPr txBox="1"/>
          <p:nvPr/>
        </p:nvSpPr>
        <p:spPr>
          <a:xfrm>
            <a:off x="567601" y="3699105"/>
            <a:ext cx="804890" cy="346249"/>
          </a:xfrm>
          <a:prstGeom prst="rect">
            <a:avLst/>
          </a:prstGeom>
          <a:noFill/>
        </p:spPr>
        <p:txBody>
          <a:bodyPr wrap="square" rtlCol="0">
            <a:spAutoFit/>
          </a:bodyPr>
          <a:lstStyle/>
          <a:p>
            <a:pPr defTabSz="685800"/>
            <a:r>
              <a:rPr lang="en-US" sz="825" dirty="0">
                <a:solidFill>
                  <a:srgbClr val="003296">
                    <a:lumMod val="50000"/>
                  </a:srgbClr>
                </a:solidFill>
                <a:latin typeface="Montserrat" panose="00000500000000000000" pitchFamily="2" charset="0"/>
              </a:rPr>
              <a:t>US-MAP maximum</a:t>
            </a:r>
            <a:endParaRPr lang="en-GB" sz="825" dirty="0">
              <a:solidFill>
                <a:srgbClr val="003296">
                  <a:lumMod val="50000"/>
                </a:srgbClr>
              </a:solidFill>
              <a:latin typeface="Montserrat" panose="00000500000000000000" pitchFamily="2" charset="0"/>
            </a:endParaRPr>
          </a:p>
        </p:txBody>
      </p:sp>
      <p:cxnSp>
        <p:nvCxnSpPr>
          <p:cNvPr id="30" name="Straight Arrow Connector 29">
            <a:extLst>
              <a:ext uri="{FF2B5EF4-FFF2-40B4-BE49-F238E27FC236}">
                <a16:creationId xmlns:a16="http://schemas.microsoft.com/office/drawing/2014/main" id="{76E622E2-AFC5-DE3B-2078-5F49C07A0CBC}"/>
              </a:ext>
            </a:extLst>
          </p:cNvPr>
          <p:cNvCxnSpPr>
            <a:cxnSpLocks/>
            <a:stCxn id="29" idx="2"/>
          </p:cNvCxnSpPr>
          <p:nvPr/>
        </p:nvCxnSpPr>
        <p:spPr>
          <a:xfrm>
            <a:off x="970046" y="4045354"/>
            <a:ext cx="172956" cy="23078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31" name="Straight Connector 30">
            <a:extLst>
              <a:ext uri="{FF2B5EF4-FFF2-40B4-BE49-F238E27FC236}">
                <a16:creationId xmlns:a16="http://schemas.microsoft.com/office/drawing/2014/main" id="{518DAED4-59B3-49C4-BE81-128A5B53976E}"/>
              </a:ext>
            </a:extLst>
          </p:cNvPr>
          <p:cNvCxnSpPr>
            <a:cxnSpLocks/>
          </p:cNvCxnSpPr>
          <p:nvPr/>
        </p:nvCxnSpPr>
        <p:spPr>
          <a:xfrm>
            <a:off x="4670380" y="3946825"/>
            <a:ext cx="4339469" cy="0"/>
          </a:xfrm>
          <a:prstGeom prst="line">
            <a:avLst/>
          </a:prstGeom>
        </p:spPr>
        <p:style>
          <a:lnRef idx="1">
            <a:schemeClr val="accent6"/>
          </a:lnRef>
          <a:fillRef idx="0">
            <a:schemeClr val="accent6"/>
          </a:fillRef>
          <a:effectRef idx="0">
            <a:schemeClr val="accent6"/>
          </a:effectRef>
          <a:fontRef idx="minor">
            <a:schemeClr val="tx1"/>
          </a:fontRef>
        </p:style>
      </p:cxnSp>
      <p:sp>
        <p:nvSpPr>
          <p:cNvPr id="32" name="TextBox 31">
            <a:extLst>
              <a:ext uri="{FF2B5EF4-FFF2-40B4-BE49-F238E27FC236}">
                <a16:creationId xmlns:a16="http://schemas.microsoft.com/office/drawing/2014/main" id="{0E4A3955-6C9D-6965-BE6F-63116B903A27}"/>
              </a:ext>
            </a:extLst>
          </p:cNvPr>
          <p:cNvSpPr txBox="1"/>
          <p:nvPr/>
        </p:nvSpPr>
        <p:spPr>
          <a:xfrm>
            <a:off x="4670380" y="3038961"/>
            <a:ext cx="804890" cy="346249"/>
          </a:xfrm>
          <a:prstGeom prst="rect">
            <a:avLst/>
          </a:prstGeom>
          <a:noFill/>
        </p:spPr>
        <p:txBody>
          <a:bodyPr wrap="square" rtlCol="0">
            <a:spAutoFit/>
          </a:bodyPr>
          <a:lstStyle/>
          <a:p>
            <a:pPr defTabSz="685800"/>
            <a:r>
              <a:rPr lang="en-US" sz="825" dirty="0">
                <a:solidFill>
                  <a:srgbClr val="003296">
                    <a:lumMod val="50000"/>
                  </a:srgbClr>
                </a:solidFill>
                <a:latin typeface="Montserrat" panose="00000500000000000000" pitchFamily="2" charset="0"/>
              </a:rPr>
              <a:t>US-MAP maximum</a:t>
            </a:r>
            <a:endParaRPr lang="en-GB" sz="825" dirty="0">
              <a:solidFill>
                <a:srgbClr val="003296">
                  <a:lumMod val="50000"/>
                </a:srgbClr>
              </a:solidFill>
              <a:latin typeface="Montserrat" panose="00000500000000000000" pitchFamily="2" charset="0"/>
            </a:endParaRPr>
          </a:p>
        </p:txBody>
      </p:sp>
      <p:cxnSp>
        <p:nvCxnSpPr>
          <p:cNvPr id="33" name="Straight Arrow Connector 32">
            <a:extLst>
              <a:ext uri="{FF2B5EF4-FFF2-40B4-BE49-F238E27FC236}">
                <a16:creationId xmlns:a16="http://schemas.microsoft.com/office/drawing/2014/main" id="{DE17933A-9A3A-0D32-F884-D9C9A04FC0ED}"/>
              </a:ext>
            </a:extLst>
          </p:cNvPr>
          <p:cNvCxnSpPr>
            <a:cxnSpLocks/>
          </p:cNvCxnSpPr>
          <p:nvPr/>
        </p:nvCxnSpPr>
        <p:spPr>
          <a:xfrm>
            <a:off x="4906916" y="3329867"/>
            <a:ext cx="165909" cy="61695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4064649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3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defRPr dirty="0" smtClean="0">
            <a:solidFill>
              <a:srgbClr val="C83964"/>
            </a:solidFill>
            <a:latin typeface="Montserrat" panose="00000500000000000000" pitchFamily="2"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53</TotalTime>
  <Words>520</Words>
  <Application>Microsoft Office PowerPoint</Application>
  <PresentationFormat>On-screen Show (4:3)</PresentationFormat>
  <Paragraphs>150</Paragraphs>
  <Slides>18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18</vt:i4>
      </vt:variant>
    </vt:vector>
  </HeadingPairs>
  <TitlesOfParts>
    <vt:vector size="27" baseType="lpstr">
      <vt:lpstr>Arial</vt:lpstr>
      <vt:lpstr>Arial Narrow</vt:lpstr>
      <vt:lpstr>Calibri</vt:lpstr>
      <vt:lpstr>Calibri Light</vt:lpstr>
      <vt:lpstr>Cambria Math</vt:lpstr>
      <vt:lpstr>Montserrat</vt:lpstr>
      <vt:lpstr>Wingdings</vt:lpstr>
      <vt:lpstr>Office Theme</vt:lpstr>
      <vt:lpstr>3_IMCC - 1</vt:lpstr>
      <vt:lpstr>PowerPoint Presentation</vt:lpstr>
      <vt:lpstr>Initial Target Parameters</vt:lpstr>
      <vt:lpstr>Rectilinear cooling</vt:lpstr>
      <vt:lpstr>PowerPoint Presentation</vt:lpstr>
      <vt:lpstr>Geometry of the cavity</vt:lpstr>
      <vt:lpstr>Simulation between two close plates with CST.</vt:lpstr>
      <vt:lpstr>PowerPoint Presentation</vt:lpstr>
      <vt:lpstr>PowerPoint Presentation</vt:lpstr>
      <vt:lpstr>New Optics: Magnetic Properties (Lattices)</vt:lpstr>
      <vt:lpstr>New Optics: Mechanical Calculations (Lattices)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Roberto Losito</cp:lastModifiedBy>
  <cp:revision>3</cp:revision>
  <dcterms:created xsi:type="dcterms:W3CDTF">2024-02-26T13:42:26Z</dcterms:created>
  <dcterms:modified xsi:type="dcterms:W3CDTF">2024-03-14T09:35:38Z</dcterms:modified>
</cp:coreProperties>
</file>