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8"/>
  </p:notesMasterIdLst>
  <p:sldIdLst>
    <p:sldId id="256" r:id="rId2"/>
    <p:sldId id="257" r:id="rId3"/>
    <p:sldId id="288" r:id="rId4"/>
    <p:sldId id="343" r:id="rId5"/>
    <p:sldId id="345" r:id="rId6"/>
    <p:sldId id="344" r:id="rId7"/>
    <p:sldId id="311" r:id="rId8"/>
    <p:sldId id="279" r:id="rId9"/>
    <p:sldId id="273" r:id="rId10"/>
    <p:sldId id="272" r:id="rId11"/>
    <p:sldId id="312" r:id="rId12"/>
    <p:sldId id="304" r:id="rId13"/>
    <p:sldId id="303" r:id="rId14"/>
    <p:sldId id="318" r:id="rId15"/>
    <p:sldId id="316" r:id="rId16"/>
    <p:sldId id="314" r:id="rId17"/>
    <p:sldId id="317" r:id="rId18"/>
    <p:sldId id="319" r:id="rId19"/>
    <p:sldId id="339" r:id="rId20"/>
    <p:sldId id="320" r:id="rId21"/>
    <p:sldId id="301" r:id="rId22"/>
    <p:sldId id="340" r:id="rId23"/>
    <p:sldId id="341" r:id="rId24"/>
    <p:sldId id="258" r:id="rId25"/>
    <p:sldId id="306" r:id="rId26"/>
    <p:sldId id="342"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4965"/>
    <a:srgbClr val="224C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11" autoAdjust="0"/>
    <p:restoredTop sz="97399" autoAdjust="0"/>
  </p:normalViewPr>
  <p:slideViewPr>
    <p:cSldViewPr snapToGrid="0">
      <p:cViewPr>
        <p:scale>
          <a:sx n="100" d="100"/>
          <a:sy n="100" d="100"/>
        </p:scale>
        <p:origin x="390" y="2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frsaurae\cernbox\WINDOWS\Desktop\MUON%20COLLIDER%20TARGET\3-WINDOW\Window%20parametric.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frsaurae\cernbox\WINDOWS\Desktop\MUON%20COLLIDER%20TARGET\3-WINDOW\Window%20parametric.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frsaurae\cernbox\WINDOWS\Desktop\MUON%20COLLIDER%20TARGET\3-WINDOW\Window%20parametric.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'Convective cooling'!$A$23</c:f>
              <c:strCache>
                <c:ptCount val="1"/>
                <c:pt idx="0">
                  <c:v>Safety Factor</c:v>
                </c:pt>
              </c:strCache>
            </c:strRef>
          </c:tx>
          <c:spPr>
            <a:solidFill>
              <a:schemeClr val="accent1"/>
            </a:solidFill>
            <a:ln>
              <a:noFill/>
            </a:ln>
            <a:effectLst/>
          </c:spPr>
          <c:invertIfNegative val="0"/>
          <c:cat>
            <c:numRef>
              <c:f>'Convective cooling'!$B$22:$D$22</c:f>
              <c:numCache>
                <c:formatCode>General</c:formatCode>
                <c:ptCount val="3"/>
                <c:pt idx="0">
                  <c:v>1</c:v>
                </c:pt>
                <c:pt idx="1">
                  <c:v>0.25</c:v>
                </c:pt>
                <c:pt idx="2">
                  <c:v>0.1</c:v>
                </c:pt>
              </c:numCache>
            </c:numRef>
          </c:cat>
          <c:val>
            <c:numRef>
              <c:f>'Convective cooling'!$B$23:$D$23</c:f>
              <c:numCache>
                <c:formatCode>General</c:formatCode>
                <c:ptCount val="3"/>
                <c:pt idx="0">
                  <c:v>0.72</c:v>
                </c:pt>
                <c:pt idx="1">
                  <c:v>1.33</c:v>
                </c:pt>
                <c:pt idx="2">
                  <c:v>0.88</c:v>
                </c:pt>
              </c:numCache>
            </c:numRef>
          </c:val>
          <c:extLst>
            <c:ext xmlns:c16="http://schemas.microsoft.com/office/drawing/2014/chart" uri="{C3380CC4-5D6E-409C-BE32-E72D297353CC}">
              <c16:uniqueId val="{00000000-E462-4FDD-8866-CA0F4FE180A4}"/>
            </c:ext>
          </c:extLst>
        </c:ser>
        <c:dLbls>
          <c:showLegendKey val="0"/>
          <c:showVal val="0"/>
          <c:showCatName val="0"/>
          <c:showSerName val="0"/>
          <c:showPercent val="0"/>
          <c:showBubbleSize val="0"/>
        </c:dLbls>
        <c:gapWidth val="219"/>
        <c:axId val="988351136"/>
        <c:axId val="988332416"/>
      </c:barChart>
      <c:lineChart>
        <c:grouping val="standard"/>
        <c:varyColors val="0"/>
        <c:ser>
          <c:idx val="1"/>
          <c:order val="1"/>
          <c:tx>
            <c:v>Temperature</c:v>
          </c:tx>
          <c:spPr>
            <a:ln w="28575" cap="rnd">
              <a:solidFill>
                <a:srgbClr val="FFC000"/>
              </a:solidFill>
              <a:round/>
            </a:ln>
            <a:effectLst/>
          </c:spPr>
          <c:marker>
            <c:symbol val="none"/>
          </c:marker>
          <c:val>
            <c:numRef>
              <c:f>'Convective cooling'!$B$24:$D$24</c:f>
              <c:numCache>
                <c:formatCode>General</c:formatCode>
                <c:ptCount val="3"/>
                <c:pt idx="0">
                  <c:v>677</c:v>
                </c:pt>
                <c:pt idx="1">
                  <c:v>317</c:v>
                </c:pt>
                <c:pt idx="2">
                  <c:v>121</c:v>
                </c:pt>
              </c:numCache>
            </c:numRef>
          </c:val>
          <c:smooth val="0"/>
          <c:extLst>
            <c:ext xmlns:c16="http://schemas.microsoft.com/office/drawing/2014/chart" uri="{C3380CC4-5D6E-409C-BE32-E72D297353CC}">
              <c16:uniqueId val="{00000001-E462-4FDD-8866-CA0F4FE180A4}"/>
            </c:ext>
          </c:extLst>
        </c:ser>
        <c:dLbls>
          <c:showLegendKey val="0"/>
          <c:showVal val="0"/>
          <c:showCatName val="0"/>
          <c:showSerName val="0"/>
          <c:showPercent val="0"/>
          <c:showBubbleSize val="0"/>
        </c:dLbls>
        <c:marker val="1"/>
        <c:smooth val="0"/>
        <c:axId val="2034332720"/>
        <c:axId val="2034347600"/>
      </c:lineChart>
      <c:catAx>
        <c:axId val="98835113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Window Thickness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88332416"/>
        <c:crosses val="autoZero"/>
        <c:auto val="1"/>
        <c:lblAlgn val="ctr"/>
        <c:lblOffset val="100"/>
        <c:noMultiLvlLbl val="0"/>
      </c:catAx>
      <c:valAx>
        <c:axId val="9883324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Safety Factor</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88351136"/>
        <c:crosses val="autoZero"/>
        <c:crossBetween val="between"/>
      </c:valAx>
      <c:valAx>
        <c:axId val="203434760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Temperature (</a:t>
                </a:r>
                <a:r>
                  <a:rPr lang="en-GB">
                    <a:latin typeface="Calibri" panose="020F0502020204030204" pitchFamily="34" charset="0"/>
                    <a:cs typeface="Calibri" panose="020F0502020204030204" pitchFamily="34" charset="0"/>
                  </a:rPr>
                  <a:t>°C)</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34332720"/>
        <c:crosses val="max"/>
        <c:crossBetween val="between"/>
      </c:valAx>
      <c:catAx>
        <c:axId val="2034332720"/>
        <c:scaling>
          <c:orientation val="minMax"/>
        </c:scaling>
        <c:delete val="1"/>
        <c:axPos val="b"/>
        <c:majorTickMark val="out"/>
        <c:minorTickMark val="none"/>
        <c:tickLblPos val="nextTo"/>
        <c:crossAx val="2034347600"/>
        <c:crosses val="autoZero"/>
        <c:auto val="1"/>
        <c:lblAlgn val="ctr"/>
        <c:lblOffset val="100"/>
        <c:noMultiLvlLbl val="0"/>
      </c:catAx>
      <c:spPr>
        <a:noFill/>
        <a:ln>
          <a:noFill/>
        </a:ln>
        <a:effectLst/>
      </c:spPr>
    </c:plotArea>
    <c:legend>
      <c:legendPos val="b"/>
      <c:layout>
        <c:manualLayout>
          <c:xMode val="edge"/>
          <c:yMode val="edge"/>
          <c:x val="0.11494804299213933"/>
          <c:y val="0.78979218641010973"/>
          <c:w val="0.75268375100003049"/>
          <c:h val="9.6197161224528274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Safety Factor</c:v>
          </c:tx>
          <c:spPr>
            <a:solidFill>
              <a:schemeClr val="accent1"/>
            </a:solidFill>
            <a:ln>
              <a:noFill/>
            </a:ln>
            <a:effectLst/>
          </c:spPr>
          <c:invertIfNegative val="0"/>
          <c:cat>
            <c:strRef>
              <c:f>'Convective cooling'!$N$25:$O$25</c:f>
              <c:strCache>
                <c:ptCount val="2"/>
                <c:pt idx="0">
                  <c:v>Titanium</c:v>
                </c:pt>
                <c:pt idx="1">
                  <c:v>Berylium</c:v>
                </c:pt>
              </c:strCache>
            </c:strRef>
          </c:cat>
          <c:val>
            <c:numRef>
              <c:f>'Convective cooling'!$N$26:$O$26</c:f>
              <c:numCache>
                <c:formatCode>0.00</c:formatCode>
                <c:ptCount val="2"/>
                <c:pt idx="0">
                  <c:v>1.3254786450662739</c:v>
                </c:pt>
                <c:pt idx="1">
                  <c:v>1.4148148148148147</c:v>
                </c:pt>
              </c:numCache>
            </c:numRef>
          </c:val>
          <c:extLst>
            <c:ext xmlns:c16="http://schemas.microsoft.com/office/drawing/2014/chart" uri="{C3380CC4-5D6E-409C-BE32-E72D297353CC}">
              <c16:uniqueId val="{00000000-A337-4FD6-9C97-76916ECE2E31}"/>
            </c:ext>
          </c:extLst>
        </c:ser>
        <c:dLbls>
          <c:showLegendKey val="0"/>
          <c:showVal val="0"/>
          <c:showCatName val="0"/>
          <c:showSerName val="0"/>
          <c:showPercent val="0"/>
          <c:showBubbleSize val="0"/>
        </c:dLbls>
        <c:gapWidth val="219"/>
        <c:axId val="1287404656"/>
        <c:axId val="1287402256"/>
      </c:barChart>
      <c:lineChart>
        <c:grouping val="standard"/>
        <c:varyColors val="0"/>
        <c:ser>
          <c:idx val="1"/>
          <c:order val="1"/>
          <c:tx>
            <c:v>Temperature</c:v>
          </c:tx>
          <c:spPr>
            <a:ln w="28575" cap="rnd">
              <a:solidFill>
                <a:srgbClr val="FFC000"/>
              </a:solidFill>
              <a:round/>
            </a:ln>
            <a:effectLst/>
          </c:spPr>
          <c:marker>
            <c:symbol val="none"/>
          </c:marker>
          <c:cat>
            <c:strRef>
              <c:f>'Convective cooling'!$N$25:$O$25</c:f>
              <c:strCache>
                <c:ptCount val="2"/>
                <c:pt idx="0">
                  <c:v>Titanium</c:v>
                </c:pt>
                <c:pt idx="1">
                  <c:v>Berylium</c:v>
                </c:pt>
              </c:strCache>
            </c:strRef>
          </c:cat>
          <c:val>
            <c:numRef>
              <c:f>'Convective cooling'!$N$27:$O$27</c:f>
              <c:numCache>
                <c:formatCode>General</c:formatCode>
                <c:ptCount val="2"/>
                <c:pt idx="0">
                  <c:v>317</c:v>
                </c:pt>
                <c:pt idx="1">
                  <c:v>175</c:v>
                </c:pt>
              </c:numCache>
            </c:numRef>
          </c:val>
          <c:smooth val="0"/>
          <c:extLst>
            <c:ext xmlns:c16="http://schemas.microsoft.com/office/drawing/2014/chart" uri="{C3380CC4-5D6E-409C-BE32-E72D297353CC}">
              <c16:uniqueId val="{00000001-A337-4FD6-9C97-76916ECE2E31}"/>
            </c:ext>
          </c:extLst>
        </c:ser>
        <c:dLbls>
          <c:showLegendKey val="0"/>
          <c:showVal val="0"/>
          <c:showCatName val="0"/>
          <c:showSerName val="0"/>
          <c:showPercent val="0"/>
          <c:showBubbleSize val="0"/>
        </c:dLbls>
        <c:marker val="1"/>
        <c:smooth val="0"/>
        <c:axId val="2059165840"/>
        <c:axId val="2059164880"/>
      </c:lineChart>
      <c:catAx>
        <c:axId val="128740465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Material</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87402256"/>
        <c:crosses val="autoZero"/>
        <c:auto val="1"/>
        <c:lblAlgn val="ctr"/>
        <c:lblOffset val="100"/>
        <c:noMultiLvlLbl val="0"/>
      </c:catAx>
      <c:valAx>
        <c:axId val="12874022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Safety Factor</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87404656"/>
        <c:crosses val="autoZero"/>
        <c:crossBetween val="between"/>
      </c:valAx>
      <c:valAx>
        <c:axId val="205916488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Temperature (</a:t>
                </a:r>
                <a:r>
                  <a:rPr lang="en-GB">
                    <a:latin typeface="Calibri" panose="020F0502020204030204" pitchFamily="34" charset="0"/>
                    <a:cs typeface="Calibri" panose="020F0502020204030204" pitchFamily="34" charset="0"/>
                  </a:rPr>
                  <a:t>°C)</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9165840"/>
        <c:crosses val="max"/>
        <c:crossBetween val="between"/>
      </c:valAx>
      <c:catAx>
        <c:axId val="2059165840"/>
        <c:scaling>
          <c:orientation val="minMax"/>
        </c:scaling>
        <c:delete val="1"/>
        <c:axPos val="b"/>
        <c:numFmt formatCode="General" sourceLinked="1"/>
        <c:majorTickMark val="out"/>
        <c:minorTickMark val="none"/>
        <c:tickLblPos val="nextTo"/>
        <c:crossAx val="2059164880"/>
        <c:crosses val="autoZero"/>
        <c:auto val="1"/>
        <c:lblAlgn val="ctr"/>
        <c:lblOffset val="100"/>
        <c:noMultiLvlLbl val="0"/>
      </c:catAx>
      <c:spPr>
        <a:noFill/>
        <a:ln>
          <a:noFill/>
        </a:ln>
        <a:effectLst/>
      </c:spPr>
    </c:plotArea>
    <c:legend>
      <c:legendPos val="b"/>
      <c:layout>
        <c:manualLayout>
          <c:xMode val="edge"/>
          <c:yMode val="edge"/>
          <c:x val="7.9061293607522246E-2"/>
          <c:y val="0.80452283869203711"/>
          <c:w val="0.84187741278495554"/>
          <c:h val="0.1003403295423740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v>Safety Factor</c:v>
          </c:tx>
          <c:spPr>
            <a:solidFill>
              <a:schemeClr val="accent1"/>
            </a:solidFill>
            <a:ln>
              <a:solidFill>
                <a:schemeClr val="accent1"/>
              </a:solidFill>
            </a:ln>
            <a:effectLst/>
          </c:spPr>
          <c:invertIfNegative val="0"/>
          <c:val>
            <c:numRef>
              <c:f>'Conduction cooling'!$M$24:$O$24</c:f>
              <c:numCache>
                <c:formatCode>General</c:formatCode>
                <c:ptCount val="3"/>
                <c:pt idx="0">
                  <c:v>1.1543844294992098</c:v>
                </c:pt>
                <c:pt idx="1">
                  <c:v>0.74979668629171914</c:v>
                </c:pt>
                <c:pt idx="2">
                  <c:v>0.43185650164186234</c:v>
                </c:pt>
              </c:numCache>
            </c:numRef>
          </c:val>
          <c:extLst>
            <c:ext xmlns:c16="http://schemas.microsoft.com/office/drawing/2014/chart" uri="{C3380CC4-5D6E-409C-BE32-E72D297353CC}">
              <c16:uniqueId val="{00000000-CEE8-4035-9F48-113FB1C7FB17}"/>
            </c:ext>
          </c:extLst>
        </c:ser>
        <c:dLbls>
          <c:showLegendKey val="0"/>
          <c:showVal val="0"/>
          <c:showCatName val="0"/>
          <c:showSerName val="0"/>
          <c:showPercent val="0"/>
          <c:showBubbleSize val="0"/>
        </c:dLbls>
        <c:gapWidth val="219"/>
        <c:axId val="988360256"/>
        <c:axId val="988343456"/>
      </c:barChart>
      <c:lineChart>
        <c:grouping val="stacked"/>
        <c:varyColors val="0"/>
        <c:ser>
          <c:idx val="0"/>
          <c:order val="0"/>
          <c:tx>
            <c:strRef>
              <c:f>'Conduction cooling'!$L$22</c:f>
              <c:strCache>
                <c:ptCount val="1"/>
                <c:pt idx="0">
                  <c:v>Max T</c:v>
                </c:pt>
              </c:strCache>
            </c:strRef>
          </c:tx>
          <c:spPr>
            <a:ln w="28575" cap="rnd">
              <a:solidFill>
                <a:srgbClr val="FFC000"/>
              </a:solidFill>
              <a:round/>
            </a:ln>
            <a:effectLst/>
          </c:spPr>
          <c:marker>
            <c:symbol val="circle"/>
            <c:size val="5"/>
            <c:spPr>
              <a:solidFill>
                <a:srgbClr val="FFC000"/>
              </a:solidFill>
              <a:ln w="9525">
                <a:solidFill>
                  <a:srgbClr val="FFC000"/>
                </a:solidFill>
              </a:ln>
              <a:effectLst/>
            </c:spPr>
          </c:marker>
          <c:cat>
            <c:strRef>
              <c:f>'Conduction cooling'!$M$21:$O$21</c:f>
              <c:strCache>
                <c:ptCount val="3"/>
                <c:pt idx="0">
                  <c:v>R12</c:v>
                </c:pt>
                <c:pt idx="1">
                  <c:v>R25</c:v>
                </c:pt>
                <c:pt idx="2">
                  <c:v>R55</c:v>
                </c:pt>
              </c:strCache>
            </c:strRef>
          </c:cat>
          <c:val>
            <c:numRef>
              <c:f>'Conduction cooling'!$M$22:$O$22</c:f>
              <c:numCache>
                <c:formatCode>General</c:formatCode>
                <c:ptCount val="3"/>
                <c:pt idx="0">
                  <c:v>248</c:v>
                </c:pt>
                <c:pt idx="1">
                  <c:v>524</c:v>
                </c:pt>
                <c:pt idx="2">
                  <c:v>714</c:v>
                </c:pt>
              </c:numCache>
            </c:numRef>
          </c:val>
          <c:smooth val="0"/>
          <c:extLst>
            <c:ext xmlns:c16="http://schemas.microsoft.com/office/drawing/2014/chart" uri="{C3380CC4-5D6E-409C-BE32-E72D297353CC}">
              <c16:uniqueId val="{00000001-CEE8-4035-9F48-113FB1C7FB17}"/>
            </c:ext>
          </c:extLst>
        </c:ser>
        <c:dLbls>
          <c:showLegendKey val="0"/>
          <c:showVal val="0"/>
          <c:showCatName val="0"/>
          <c:showSerName val="0"/>
          <c:showPercent val="0"/>
          <c:showBubbleSize val="0"/>
        </c:dLbls>
        <c:marker val="1"/>
        <c:smooth val="0"/>
        <c:axId val="978688496"/>
        <c:axId val="978665456"/>
      </c:lineChart>
      <c:catAx>
        <c:axId val="978688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78665456"/>
        <c:crosses val="autoZero"/>
        <c:auto val="1"/>
        <c:lblAlgn val="ctr"/>
        <c:lblOffset val="100"/>
        <c:noMultiLvlLbl val="0"/>
      </c:catAx>
      <c:valAx>
        <c:axId val="9786654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Temperature (</a:t>
                </a:r>
                <a:r>
                  <a:rPr lang="en-GB">
                    <a:latin typeface="Calibri" panose="020F0502020204030204" pitchFamily="34" charset="0"/>
                    <a:cs typeface="Calibri" panose="020F0502020204030204" pitchFamily="34" charset="0"/>
                  </a:rPr>
                  <a:t>˚C)</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78688496"/>
        <c:crosses val="autoZero"/>
        <c:crossBetween val="between"/>
      </c:valAx>
      <c:valAx>
        <c:axId val="988343456"/>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Safety Factor (steady)</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88360256"/>
        <c:crosses val="max"/>
        <c:crossBetween val="between"/>
      </c:valAx>
      <c:catAx>
        <c:axId val="988360256"/>
        <c:scaling>
          <c:orientation val="minMax"/>
        </c:scaling>
        <c:delete val="1"/>
        <c:axPos val="b"/>
        <c:majorTickMark val="out"/>
        <c:minorTickMark val="none"/>
        <c:tickLblPos val="nextTo"/>
        <c:crossAx val="98834345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13/03/2024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F486CE9-1877-45A3-9ABE-42D28D769CEF}" type="slidenum">
              <a:rPr lang="en-GB" smtClean="0"/>
              <a:t>1</a:t>
            </a:fld>
            <a:endParaRPr lang="en-GB"/>
          </a:p>
        </p:txBody>
      </p:sp>
    </p:spTree>
    <p:extLst>
      <p:ext uri="{BB962C8B-B14F-4D97-AF65-F5344CB8AC3E}">
        <p14:creationId xmlns:p14="http://schemas.microsoft.com/office/powerpoint/2010/main" val="2575830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A5F38DB-CAFA-D341-B4D5-64BB60628ED1}" type="slidenum">
              <a:rPr lang="en-US" smtClean="0"/>
              <a:t>8</a:t>
            </a:fld>
            <a:endParaRPr lang="en-US"/>
          </a:p>
        </p:txBody>
      </p:sp>
    </p:spTree>
    <p:extLst>
      <p:ext uri="{BB962C8B-B14F-4D97-AF65-F5344CB8AC3E}">
        <p14:creationId xmlns:p14="http://schemas.microsoft.com/office/powerpoint/2010/main" val="3064181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15</a:t>
            </a:fld>
            <a:endParaRPr lang="en-US"/>
          </a:p>
        </p:txBody>
      </p:sp>
    </p:spTree>
    <p:extLst>
      <p:ext uri="{BB962C8B-B14F-4D97-AF65-F5344CB8AC3E}">
        <p14:creationId xmlns:p14="http://schemas.microsoft.com/office/powerpoint/2010/main" val="647980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12192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a:blip r:embed="rId3"/>
          <a:stretch>
            <a:fillRect/>
          </a:stretch>
        </p:blipFill>
        <p:spPr>
          <a:xfrm>
            <a:off x="121709" y="68967"/>
            <a:ext cx="3060105" cy="1222882"/>
          </a:xfrm>
          <a:prstGeom prst="rect">
            <a:avLst/>
          </a:prstGeom>
          <a:noFill/>
        </p:spPr>
      </p:pic>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4"/>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5"/>
          <a:stretch>
            <a:fillRect/>
          </a:stretch>
        </p:blipFill>
        <p:spPr>
          <a:xfrm>
            <a:off x="228886" y="5953433"/>
            <a:ext cx="4144575" cy="649751"/>
          </a:xfrm>
          <a:prstGeom prst="rect">
            <a:avLst/>
          </a:prstGeom>
        </p:spPr>
      </p:pic>
      <p:sp>
        <p:nvSpPr>
          <p:cNvPr id="6" name="Picture Placeholder 4">
            <a:extLst>
              <a:ext uri="{FF2B5EF4-FFF2-40B4-BE49-F238E27FC236}">
                <a16:creationId xmlns:a16="http://schemas.microsoft.com/office/drawing/2014/main" id="{CFFAE2D4-0F5D-E2B3-7BD0-037BAC5D89CA}"/>
              </a:ext>
            </a:extLst>
          </p:cNvPr>
          <p:cNvSpPr>
            <a:spLocks noGrp="1"/>
          </p:cNvSpPr>
          <p:nvPr>
            <p:ph type="pic" sz="quarter" idx="10" hasCustomPrompt="1"/>
          </p:nvPr>
        </p:nvSpPr>
        <p:spPr>
          <a:xfrm>
            <a:off x="10458295" y="215994"/>
            <a:ext cx="1286292" cy="918196"/>
          </a:xfrm>
        </p:spPr>
        <p:txBody>
          <a:bodyPr>
            <a:normAutofit/>
          </a:bodyPr>
          <a:lstStyle>
            <a:lvl1pPr>
              <a:defRPr sz="1600"/>
            </a:lvl1pPr>
          </a:lstStyle>
          <a:p>
            <a:r>
              <a:rPr lang="it-IT" dirty="0"/>
              <a:t>Your logo</a:t>
            </a:r>
            <a:endParaRPr lang="en-GB" dirty="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4" y="5767557"/>
            <a:ext cx="10943829"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a:t>
            </a:r>
            <a:endParaRPr lang="fr-FR" sz="1300" i="1" dirty="0">
              <a:latin typeface="Arial Narrow" panose="020B0604020202020204" pitchFamily="34" charset="0"/>
              <a:cs typeface="Arial Narrow" panose="020B0604020202020204" pitchFamily="34" charset="0"/>
            </a:endParaRPr>
          </a:p>
        </p:txBody>
      </p:sp>
      <p:grpSp>
        <p:nvGrpSpPr>
          <p:cNvPr id="7" name="Group 6">
            <a:extLst>
              <a:ext uri="{FF2B5EF4-FFF2-40B4-BE49-F238E27FC236}">
                <a16:creationId xmlns:a16="http://schemas.microsoft.com/office/drawing/2014/main" id="{31722B7B-E8EE-53C3-A54E-7C93217D78C5}"/>
              </a:ext>
            </a:extLst>
          </p:cNvPr>
          <p:cNvGrpSpPr/>
          <p:nvPr userDrawn="1"/>
        </p:nvGrpSpPr>
        <p:grpSpPr>
          <a:xfrm>
            <a:off x="425129" y="2369470"/>
            <a:ext cx="11106895" cy="2899637"/>
            <a:chOff x="650906" y="2255351"/>
            <a:chExt cx="7645805" cy="2661417"/>
          </a:xfrm>
        </p:grpSpPr>
        <p:pic>
          <p:nvPicPr>
            <p:cNvPr id="6" name="Image 2">
              <a:extLst>
                <a:ext uri="{FF2B5EF4-FFF2-40B4-BE49-F238E27FC236}">
                  <a16:creationId xmlns:a16="http://schemas.microsoft.com/office/drawing/2014/main" id="{C8AE7CE5-F00B-A093-13C8-9ED208D6764C}"/>
                </a:ext>
              </a:extLst>
            </p:cNvPr>
            <p:cNvPicPr>
              <a:picLocks noChangeAspect="1"/>
            </p:cNvPicPr>
            <p:nvPr userDrawn="1"/>
          </p:nvPicPr>
          <p:blipFill>
            <a:blip r:embed="rId4"/>
            <a:stretch>
              <a:fillRect/>
            </a:stretch>
          </p:blipFill>
          <p:spPr>
            <a:xfrm>
              <a:off x="650906" y="2255351"/>
              <a:ext cx="4994886" cy="2661417"/>
            </a:xfrm>
            <a:prstGeom prst="rect">
              <a:avLst/>
            </a:prstGeom>
          </p:spPr>
        </p:pic>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6"/>
          <a:stretch>
            <a:fillRect/>
          </a:stretch>
        </p:blipFill>
        <p:spPr>
          <a:xfrm>
            <a:off x="2146137" y="144638"/>
            <a:ext cx="7827943" cy="1603387"/>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59369-A0C7-ADD0-3C89-A2505A2092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9532C8F5-57E2-FB02-EA48-0BDBD7A6CE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8B000921-4898-BC40-6F00-A89B3D02AAA4}"/>
              </a:ext>
            </a:extLst>
          </p:cNvPr>
          <p:cNvSpPr>
            <a:spLocks noGrp="1"/>
          </p:cNvSpPr>
          <p:nvPr>
            <p:ph type="dt" sz="half" idx="10"/>
          </p:nvPr>
        </p:nvSpPr>
        <p:spPr/>
        <p:txBody>
          <a:bodyPr/>
          <a:lstStyle/>
          <a:p>
            <a:endParaRPr lang="fr-FR"/>
          </a:p>
        </p:txBody>
      </p:sp>
      <p:sp>
        <p:nvSpPr>
          <p:cNvPr id="5" name="Footer Placeholder 4">
            <a:extLst>
              <a:ext uri="{FF2B5EF4-FFF2-40B4-BE49-F238E27FC236}">
                <a16:creationId xmlns:a16="http://schemas.microsoft.com/office/drawing/2014/main" id="{94866809-4202-3FC1-13D6-51C7B8A2C3FE}"/>
              </a:ext>
            </a:extLst>
          </p:cNvPr>
          <p:cNvSpPr>
            <a:spLocks noGrp="1"/>
          </p:cNvSpPr>
          <p:nvPr>
            <p:ph type="ftr" sz="quarter" idx="11"/>
          </p:nvPr>
        </p:nvSpPr>
        <p:spPr/>
        <p:txBody>
          <a:bodyPr/>
          <a:lstStyle/>
          <a:p>
            <a:r>
              <a:rPr lang="en-GB"/>
              <a:t>Target System | IMCC and MuCol Annual Meeting 2024</a:t>
            </a:r>
            <a:endParaRPr lang="fr-FR"/>
          </a:p>
        </p:txBody>
      </p:sp>
      <p:sp>
        <p:nvSpPr>
          <p:cNvPr id="6" name="Slide Number Placeholder 5">
            <a:extLst>
              <a:ext uri="{FF2B5EF4-FFF2-40B4-BE49-F238E27FC236}">
                <a16:creationId xmlns:a16="http://schemas.microsoft.com/office/drawing/2014/main" id="{DBB29FE8-2D09-BD89-0F37-CF7FE7A77614}"/>
              </a:ext>
            </a:extLst>
          </p:cNvPr>
          <p:cNvSpPr>
            <a:spLocks noGrp="1"/>
          </p:cNvSpPr>
          <p:nvPr>
            <p:ph type="sldNum" sz="quarter" idx="12"/>
          </p:nvPr>
        </p:nvSpPr>
        <p:spPr/>
        <p:txBody>
          <a:bodyPr/>
          <a:lstStyle/>
          <a:p>
            <a:fld id="{3EE4DB42-4B65-4BA7-8013-AD39BFE3D6F6}" type="slidenum">
              <a:rPr lang="fr-FR" smtClean="0"/>
              <a:t>‹#›</a:t>
            </a:fld>
            <a:endParaRPr lang="fr-FR"/>
          </a:p>
        </p:txBody>
      </p:sp>
    </p:spTree>
    <p:extLst>
      <p:ext uri="{BB962C8B-B14F-4D97-AF65-F5344CB8AC3E}">
        <p14:creationId xmlns:p14="http://schemas.microsoft.com/office/powerpoint/2010/main" val="419388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GB"/>
              <a:t>Target System | IMCC and MuCol Annual Meeting 2024</a:t>
            </a:r>
            <a:endParaRPr lang="en-US"/>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121888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355726"/>
            <a:ext cx="11074400" cy="5060949"/>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en-GB"/>
              <a:t>Target System | IMCC and MuCol Annual Meeting 2024</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8133394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40DDC3-B781-E0AB-FB9F-2B4BF19D9809}"/>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66209166-EF37-9745-34DA-B4CE33E55735}"/>
              </a:ext>
            </a:extLst>
          </p:cNvPr>
          <p:cNvSpPr>
            <a:spLocks noGrp="1"/>
          </p:cNvSpPr>
          <p:nvPr>
            <p:ph type="ftr" sz="quarter" idx="11"/>
          </p:nvPr>
        </p:nvSpPr>
        <p:spPr/>
        <p:txBody>
          <a:bodyPr/>
          <a:lstStyle/>
          <a:p>
            <a:r>
              <a:rPr lang="en-GB"/>
              <a:t>Target System | IMCC and MuCol Annual Meeting 2024</a:t>
            </a:r>
          </a:p>
        </p:txBody>
      </p:sp>
      <p:sp>
        <p:nvSpPr>
          <p:cNvPr id="4" name="Slide Number Placeholder 3">
            <a:extLst>
              <a:ext uri="{FF2B5EF4-FFF2-40B4-BE49-F238E27FC236}">
                <a16:creationId xmlns:a16="http://schemas.microsoft.com/office/drawing/2014/main" id="{9629636E-0D5C-CEA9-FC9E-6E8710306864}"/>
              </a:ext>
            </a:extLst>
          </p:cNvPr>
          <p:cNvSpPr>
            <a:spLocks noGrp="1"/>
          </p:cNvSpPr>
          <p:nvPr>
            <p:ph type="sldNum" sz="quarter" idx="12"/>
          </p:nvPr>
        </p:nvSpPr>
        <p:spPr/>
        <p:txBody>
          <a:bodyPr/>
          <a:lstStyle/>
          <a:p>
            <a:fld id="{E94E93CA-79CA-4700-89E1-2A64C4EB09B3}" type="slidenum">
              <a:rPr lang="en-GB" smtClean="0"/>
              <a:t>‹#›</a:t>
            </a:fld>
            <a:endParaRPr lang="en-GB"/>
          </a:p>
        </p:txBody>
      </p:sp>
    </p:spTree>
    <p:extLst>
      <p:ext uri="{BB962C8B-B14F-4D97-AF65-F5344CB8AC3E}">
        <p14:creationId xmlns:p14="http://schemas.microsoft.com/office/powerpoint/2010/main" val="1951384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10917871" y="6465458"/>
            <a:ext cx="1064941" cy="365125"/>
          </a:xfrm>
        </p:spPr>
        <p:txBody>
          <a:bodyPr/>
          <a:lstStyle/>
          <a:p>
            <a:fld id="{005C7FBA-D4E9-46CA-9321-3ADA2E368FCD}" type="slidenum">
              <a:rPr lang="en-GB" smtClean="0"/>
              <a:t>‹#›</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 name="Picture Placeholder 4">
            <a:extLst>
              <a:ext uri="{FF2B5EF4-FFF2-40B4-BE49-F238E27FC236}">
                <a16:creationId xmlns:a16="http://schemas.microsoft.com/office/drawing/2014/main" id="{592C9EE7-9E58-CB42-D671-F1391B1A2E20}"/>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3139861" cy="466827"/>
          </a:xfrm>
          <a:prstGeom prst="rect">
            <a:avLst/>
          </a:prstGeom>
        </p:spPr>
      </p:pic>
      <p:sp>
        <p:nvSpPr>
          <p:cNvPr id="5" name="Picture Placeholder 4">
            <a:extLst>
              <a:ext uri="{FF2B5EF4-FFF2-40B4-BE49-F238E27FC236}">
                <a16:creationId xmlns:a16="http://schemas.microsoft.com/office/drawing/2014/main" id="{3DD1E8B6-0A0D-2BB1-8F83-581531C0FE43}"/>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044CF02-64A5-6AC8-7F55-A18914197CC8}"/>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Picture Placeholder 4">
            <a:extLst>
              <a:ext uri="{FF2B5EF4-FFF2-40B4-BE49-F238E27FC236}">
                <a16:creationId xmlns:a16="http://schemas.microsoft.com/office/drawing/2014/main" id="{B626D1F9-831D-1152-C0B6-F29C400F70D0}"/>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Picture Placeholder 4">
            <a:extLst>
              <a:ext uri="{FF2B5EF4-FFF2-40B4-BE49-F238E27FC236}">
                <a16:creationId xmlns:a16="http://schemas.microsoft.com/office/drawing/2014/main" id="{C1CCAE05-83D2-151D-90F5-3719B66606BF}"/>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Picture Placeholder 4">
            <a:extLst>
              <a:ext uri="{FF2B5EF4-FFF2-40B4-BE49-F238E27FC236}">
                <a16:creationId xmlns:a16="http://schemas.microsoft.com/office/drawing/2014/main" id="{10C438CD-A30C-D265-3D6C-E20BC99D4C99}"/>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6"/>
          <a:stretch>
            <a:fillRect/>
          </a:stretch>
        </p:blipFill>
        <p:spPr>
          <a:xfrm>
            <a:off x="123590" y="193330"/>
            <a:ext cx="2249281" cy="898860"/>
          </a:xfrm>
          <a:prstGeom prst="rect">
            <a:avLst/>
          </a:prstGeom>
          <a:noFill/>
        </p:spPr>
      </p:pic>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7"/>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7"/>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8"/>
          <a:stretch>
            <a:fillRect/>
          </a:stretch>
        </p:blipFill>
        <p:spPr>
          <a:xfrm rot="21067063" flipH="1">
            <a:off x="11453129" y="6370168"/>
            <a:ext cx="694267"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 id="2147483673" r:id="rId12"/>
    <p:sldLayoutId id="2147483674" r:id="rId13"/>
    <p:sldLayoutId id="2147483675" r:id="rId14"/>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1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hyperlink" Target="https://indico.cern.ch/event/1250075/contributions/5342888/attachments/2668976/4625922/target_calzolari_annual_meeting_2023.pdf"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9.jpeg"/><Relationship Id="rId7" Type="http://schemas.openxmlformats.org/officeDocument/2006/relationships/image" Target="../media/image31.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12.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chart" Target="../charts/chart2.xm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9.jpeg"/><Relationship Id="rId7" Type="http://schemas.openxmlformats.org/officeDocument/2006/relationships/chart" Target="../charts/chart3.xml"/><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12.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12.png"/><Relationship Id="rId2" Type="http://schemas.openxmlformats.org/officeDocument/2006/relationships/image" Target="../media/image41.png"/><Relationship Id="rId1" Type="http://schemas.openxmlformats.org/officeDocument/2006/relationships/slideLayout" Target="../slideLayouts/slideLayout13.xml"/><Relationship Id="rId6" Type="http://schemas.openxmlformats.org/officeDocument/2006/relationships/image" Target="../media/image45.jpg"/><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9.jpeg"/><Relationship Id="rId7" Type="http://schemas.openxmlformats.org/officeDocument/2006/relationships/image" Target="../media/image45.jp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12.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3.xml"/><Relationship Id="rId5" Type="http://schemas.openxmlformats.org/officeDocument/2006/relationships/image" Target="../media/image55.png"/><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13.xml"/><Relationship Id="rId4" Type="http://schemas.openxmlformats.org/officeDocument/2006/relationships/image" Target="../media/image19.emf"/></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normAutofit/>
          </a:bodyPr>
          <a:lstStyle/>
          <a:p>
            <a:r>
              <a:rPr lang="en-US" b="1" dirty="0"/>
              <a:t>Target System</a:t>
            </a:r>
            <a:endParaRPr lang="en-GB" b="1"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lstStyle/>
          <a:p>
            <a:r>
              <a:rPr lang="en-GB" dirty="0"/>
              <a:t>IMCC and </a:t>
            </a:r>
            <a:r>
              <a:rPr lang="en-GB" dirty="0" err="1"/>
              <a:t>MuCol</a:t>
            </a:r>
            <a:r>
              <a:rPr lang="en-GB" dirty="0"/>
              <a:t> Annual Meeting 2024</a:t>
            </a:r>
          </a:p>
          <a:p>
            <a:r>
              <a:rPr lang="en-GB" dirty="0"/>
              <a:t>12-15 March 2024, CERN</a:t>
            </a:r>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3"/>
          <a:stretch>
            <a:fillRect/>
          </a:stretch>
        </p:blipFill>
        <p:spPr>
          <a:xfrm>
            <a:off x="10980920" y="76059"/>
            <a:ext cx="910841" cy="910841"/>
          </a:xfrm>
          <a:prstGeom prst="rect">
            <a:avLst/>
          </a:prstGeom>
        </p:spPr>
      </p:pic>
      <p:sp>
        <p:nvSpPr>
          <p:cNvPr id="7" name="Text Placeholder 6">
            <a:extLst>
              <a:ext uri="{FF2B5EF4-FFF2-40B4-BE49-F238E27FC236}">
                <a16:creationId xmlns:a16="http://schemas.microsoft.com/office/drawing/2014/main" id="{AAA07CCE-C8B2-19D0-C6A2-C9589FE94DE9}"/>
              </a:ext>
            </a:extLst>
          </p:cNvPr>
          <p:cNvSpPr>
            <a:spLocks noGrp="1"/>
          </p:cNvSpPr>
          <p:nvPr>
            <p:ph type="body" sz="quarter" idx="11"/>
          </p:nvPr>
        </p:nvSpPr>
        <p:spPr>
          <a:xfrm>
            <a:off x="5463348" y="4748434"/>
            <a:ext cx="6601226" cy="876279"/>
          </a:xfrm>
        </p:spPr>
        <p:txBody>
          <a:bodyPr>
            <a:noAutofit/>
          </a:bodyPr>
          <a:lstStyle/>
          <a:p>
            <a:pPr>
              <a:spcBef>
                <a:spcPts val="200"/>
              </a:spcBef>
            </a:pPr>
            <a:r>
              <a:rPr lang="en-US" sz="1100" dirty="0"/>
              <a:t>Rui Franqueira Ximenes | CERN-SY-STI-TCD</a:t>
            </a:r>
          </a:p>
          <a:p>
            <a:pPr>
              <a:spcBef>
                <a:spcPts val="200"/>
              </a:spcBef>
            </a:pPr>
            <a:r>
              <a:rPr lang="en-US" sz="1100" dirty="0"/>
              <a:t>rui.Franqueira.Ximenes@cern.ch</a:t>
            </a:r>
          </a:p>
          <a:p>
            <a:r>
              <a:rPr lang="en-US" sz="1100" dirty="0"/>
              <a:t>M. Calviani, D. Calzolari, A. Lechner, F. Saura, J. Manczak, </a:t>
            </a:r>
            <a:r>
              <a:rPr lang="en-GB" sz="1100" dirty="0"/>
              <a:t>C. Mucher </a:t>
            </a:r>
            <a:r>
              <a:rPr lang="en-US" sz="1100" dirty="0"/>
              <a:t>et al</a:t>
            </a:r>
            <a:br>
              <a:rPr lang="en-US" sz="1100" dirty="0"/>
            </a:br>
            <a:r>
              <a:rPr lang="en-US" sz="1100" dirty="0"/>
              <a:t>CERN – Systems Department, Sources Targets Interaction (STI), Targets Collimators Dumps (TCD)</a:t>
            </a:r>
          </a:p>
        </p:txBody>
      </p:sp>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F5448F87-5A0C-5F77-0427-9B43280EBB44}"/>
              </a:ext>
            </a:extLst>
          </p:cNvPr>
          <p:cNvSpPr>
            <a:spLocks noGrp="1"/>
          </p:cNvSpPr>
          <p:nvPr>
            <p:ph type="title"/>
          </p:nvPr>
        </p:nvSpPr>
        <p:spPr/>
        <p:txBody>
          <a:bodyPr/>
          <a:lstStyle/>
          <a:p>
            <a:r>
              <a:rPr lang="en-US" dirty="0"/>
              <a:t>C-Target</a:t>
            </a:r>
            <a:endParaRPr lang="en-GB" dirty="0"/>
          </a:p>
        </p:txBody>
      </p:sp>
      <p:sp>
        <p:nvSpPr>
          <p:cNvPr id="18" name="Text Placeholder 17">
            <a:extLst>
              <a:ext uri="{FF2B5EF4-FFF2-40B4-BE49-F238E27FC236}">
                <a16:creationId xmlns:a16="http://schemas.microsoft.com/office/drawing/2014/main" id="{D2C21086-CEF8-BEAD-E319-0532FD0E48BA}"/>
              </a:ext>
            </a:extLst>
          </p:cNvPr>
          <p:cNvSpPr>
            <a:spLocks noGrp="1"/>
          </p:cNvSpPr>
          <p:nvPr>
            <p:ph type="body" idx="1"/>
          </p:nvPr>
        </p:nvSpPr>
        <p:spPr/>
        <p:txBody>
          <a:bodyPr/>
          <a:lstStyle/>
          <a:p>
            <a:endParaRPr lang="en-GB" dirty="0"/>
          </a:p>
        </p:txBody>
      </p:sp>
      <p:sp>
        <p:nvSpPr>
          <p:cNvPr id="19" name="Picture Placeholder 18">
            <a:extLst>
              <a:ext uri="{FF2B5EF4-FFF2-40B4-BE49-F238E27FC236}">
                <a16:creationId xmlns:a16="http://schemas.microsoft.com/office/drawing/2014/main" id="{86EE0C43-FB53-91E2-3467-977BF79C780B}"/>
              </a:ext>
            </a:extLst>
          </p:cNvPr>
          <p:cNvSpPr>
            <a:spLocks noGrp="1"/>
          </p:cNvSpPr>
          <p:nvPr>
            <p:ph type="pic" sz="quarter" idx="10"/>
          </p:nvPr>
        </p:nvSpPr>
        <p:spPr/>
        <p:txBody>
          <a:bodyPr/>
          <a:lstStyle/>
          <a:p>
            <a:endParaRPr lang="en-GB"/>
          </a:p>
        </p:txBody>
      </p:sp>
      <p:sp>
        <p:nvSpPr>
          <p:cNvPr id="3" name="Footer Placeholder 2">
            <a:extLst>
              <a:ext uri="{FF2B5EF4-FFF2-40B4-BE49-F238E27FC236}">
                <a16:creationId xmlns:a16="http://schemas.microsoft.com/office/drawing/2014/main" id="{B54C9442-CB4E-CC6F-D3D0-C68199D44539}"/>
              </a:ext>
            </a:extLst>
          </p:cNvPr>
          <p:cNvSpPr>
            <a:spLocks noGrp="1"/>
          </p:cNvSpPr>
          <p:nvPr>
            <p:ph type="ftr" sz="quarter" idx="4294967295"/>
          </p:nvPr>
        </p:nvSpPr>
        <p:spPr>
          <a:xfrm>
            <a:off x="0" y="6470650"/>
            <a:ext cx="8623300" cy="365125"/>
          </a:xfrm>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5EB2AA1D-F8CB-9A9E-CD54-4ECA6CB2306C}"/>
              </a:ext>
            </a:extLst>
          </p:cNvPr>
          <p:cNvSpPr>
            <a:spLocks noGrp="1"/>
          </p:cNvSpPr>
          <p:nvPr>
            <p:ph type="sldNum" sz="quarter" idx="4294967295"/>
          </p:nvPr>
        </p:nvSpPr>
        <p:spPr>
          <a:xfrm>
            <a:off x="11126788" y="6465888"/>
            <a:ext cx="1065212" cy="365125"/>
          </a:xfrm>
        </p:spPr>
        <p:txBody>
          <a:bodyPr/>
          <a:lstStyle/>
          <a:p>
            <a:fld id="{005C7FBA-D4E9-46CA-9321-3ADA2E368FCD}" type="slidenum">
              <a:rPr lang="en-GB" smtClean="0"/>
              <a:t>10</a:t>
            </a:fld>
            <a:endParaRPr lang="en-GB"/>
          </a:p>
        </p:txBody>
      </p:sp>
      <p:pic>
        <p:nvPicPr>
          <p:cNvPr id="5" name="Image 4">
            <a:extLst>
              <a:ext uri="{FF2B5EF4-FFF2-40B4-BE49-F238E27FC236}">
                <a16:creationId xmlns:a16="http://schemas.microsoft.com/office/drawing/2014/main" id="{C3B5C858-11D7-E523-44DB-3F8EB17FA236}"/>
              </a:ext>
            </a:extLst>
          </p:cNvPr>
          <p:cNvPicPr>
            <a:picLocks noChangeAspect="1"/>
          </p:cNvPicPr>
          <p:nvPr/>
        </p:nvPicPr>
        <p:blipFill>
          <a:blip r:embed="rId2"/>
          <a:stretch>
            <a:fillRect/>
          </a:stretch>
        </p:blipFill>
        <p:spPr>
          <a:xfrm>
            <a:off x="10980920" y="76059"/>
            <a:ext cx="910841" cy="910841"/>
          </a:xfrm>
          <a:prstGeom prst="rect">
            <a:avLst/>
          </a:prstGeom>
        </p:spPr>
      </p:pic>
    </p:spTree>
    <p:extLst>
      <p:ext uri="{BB962C8B-B14F-4D97-AF65-F5344CB8AC3E}">
        <p14:creationId xmlns:p14="http://schemas.microsoft.com/office/powerpoint/2010/main" val="807873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82925B5-D16C-351D-5A38-947442B59BA0}"/>
              </a:ext>
            </a:extLst>
          </p:cNvPr>
          <p:cNvPicPr>
            <a:picLocks noChangeAspect="1"/>
          </p:cNvPicPr>
          <p:nvPr/>
        </p:nvPicPr>
        <p:blipFill rotWithShape="1">
          <a:blip r:embed="rId2"/>
          <a:srcRect b="4829"/>
          <a:stretch/>
        </p:blipFill>
        <p:spPr>
          <a:xfrm rot="10800000">
            <a:off x="465203" y="2795929"/>
            <a:ext cx="6992960" cy="3565309"/>
          </a:xfrm>
          <a:prstGeom prst="rect">
            <a:avLst/>
          </a:prstGeom>
        </p:spPr>
      </p:pic>
      <p:sp>
        <p:nvSpPr>
          <p:cNvPr id="2" name="Content Placeholder 1">
            <a:extLst>
              <a:ext uri="{FF2B5EF4-FFF2-40B4-BE49-F238E27FC236}">
                <a16:creationId xmlns:a16="http://schemas.microsoft.com/office/drawing/2014/main" id="{A449B9D9-507A-25B6-4E96-57E37445AE23}"/>
              </a:ext>
            </a:extLst>
          </p:cNvPr>
          <p:cNvSpPr>
            <a:spLocks noGrp="1"/>
          </p:cNvSpPr>
          <p:nvPr>
            <p:ph idx="1"/>
          </p:nvPr>
        </p:nvSpPr>
        <p:spPr>
          <a:xfrm>
            <a:off x="838200" y="1825625"/>
            <a:ext cx="6447003" cy="4351338"/>
          </a:xfrm>
        </p:spPr>
        <p:txBody>
          <a:bodyPr>
            <a:normAutofit/>
          </a:bodyPr>
          <a:lstStyle/>
          <a:p>
            <a:pPr marL="0" indent="0">
              <a:buNone/>
            </a:pPr>
            <a:r>
              <a:rPr lang="en-US" sz="2000" b="1" dirty="0"/>
              <a:t>Target Baseline parameters (recap)</a:t>
            </a:r>
          </a:p>
          <a:p>
            <a:r>
              <a:rPr lang="en-US" sz="2000" dirty="0"/>
              <a:t>Pion-yield studies (reported in at the 2023 annual meeting) + target engineering calculations converged into a set of baseline parameters </a:t>
            </a:r>
            <a:endParaRPr lang="en-GB" sz="2000" dirty="0"/>
          </a:p>
        </p:txBody>
      </p:sp>
      <p:sp>
        <p:nvSpPr>
          <p:cNvPr id="3" name="Footer Placeholder 2">
            <a:extLst>
              <a:ext uri="{FF2B5EF4-FFF2-40B4-BE49-F238E27FC236}">
                <a16:creationId xmlns:a16="http://schemas.microsoft.com/office/drawing/2014/main" id="{C7C65D23-32A4-FCC2-98A6-40501A96AE0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B004EFAC-440C-0E3E-D8F5-1F8296AB40B2}"/>
              </a:ext>
            </a:extLst>
          </p:cNvPr>
          <p:cNvSpPr>
            <a:spLocks noGrp="1"/>
          </p:cNvSpPr>
          <p:nvPr>
            <p:ph type="sldNum" sz="quarter" idx="12"/>
          </p:nvPr>
        </p:nvSpPr>
        <p:spPr/>
        <p:txBody>
          <a:bodyPr/>
          <a:lstStyle/>
          <a:p>
            <a:fld id="{005C7FBA-D4E9-46CA-9321-3ADA2E368FCD}" type="slidenum">
              <a:rPr lang="en-GB" smtClean="0"/>
              <a:t>11</a:t>
            </a:fld>
            <a:endParaRPr lang="en-GB"/>
          </a:p>
        </p:txBody>
      </p:sp>
      <p:sp>
        <p:nvSpPr>
          <p:cNvPr id="5" name="Title 4">
            <a:extLst>
              <a:ext uri="{FF2B5EF4-FFF2-40B4-BE49-F238E27FC236}">
                <a16:creationId xmlns:a16="http://schemas.microsoft.com/office/drawing/2014/main" id="{5FD855B8-B5D7-65E4-AF8E-605608EFDC3F}"/>
              </a:ext>
            </a:extLst>
          </p:cNvPr>
          <p:cNvSpPr>
            <a:spLocks noGrp="1"/>
          </p:cNvSpPr>
          <p:nvPr>
            <p:ph type="title"/>
          </p:nvPr>
        </p:nvSpPr>
        <p:spPr/>
        <p:txBody>
          <a:bodyPr/>
          <a:lstStyle/>
          <a:p>
            <a:r>
              <a:rPr lang="en-US" dirty="0"/>
              <a:t>C-Target</a:t>
            </a:r>
            <a:endParaRPr lang="en-GB" dirty="0"/>
          </a:p>
        </p:txBody>
      </p:sp>
      <p:sp>
        <p:nvSpPr>
          <p:cNvPr id="6" name="Picture Placeholder 5">
            <a:extLst>
              <a:ext uri="{FF2B5EF4-FFF2-40B4-BE49-F238E27FC236}">
                <a16:creationId xmlns:a16="http://schemas.microsoft.com/office/drawing/2014/main" id="{F14E09C9-FC1B-1D2C-5E59-A74BF366D3CB}"/>
              </a:ext>
            </a:extLst>
          </p:cNvPr>
          <p:cNvSpPr>
            <a:spLocks noGrp="1"/>
          </p:cNvSpPr>
          <p:nvPr>
            <p:ph type="pic" sz="quarter" idx="10"/>
          </p:nvPr>
        </p:nvSpPr>
        <p:spPr/>
        <p:txBody>
          <a:bodyPr/>
          <a:lstStyle/>
          <a:p>
            <a:endParaRPr lang="en-GB"/>
          </a:p>
        </p:txBody>
      </p:sp>
      <p:grpSp>
        <p:nvGrpSpPr>
          <p:cNvPr id="12" name="Group 11">
            <a:extLst>
              <a:ext uri="{FF2B5EF4-FFF2-40B4-BE49-F238E27FC236}">
                <a16:creationId xmlns:a16="http://schemas.microsoft.com/office/drawing/2014/main" id="{D3E27B72-6046-5374-4191-53A631F49202}"/>
              </a:ext>
            </a:extLst>
          </p:cNvPr>
          <p:cNvGrpSpPr/>
          <p:nvPr/>
        </p:nvGrpSpPr>
        <p:grpSpPr>
          <a:xfrm>
            <a:off x="8115494" y="1519777"/>
            <a:ext cx="3298052" cy="2094900"/>
            <a:chOff x="8574296" y="1722259"/>
            <a:chExt cx="3298052" cy="2094900"/>
          </a:xfrm>
        </p:grpSpPr>
        <p:pic>
          <p:nvPicPr>
            <p:cNvPr id="8" name="Picture 7">
              <a:extLst>
                <a:ext uri="{FF2B5EF4-FFF2-40B4-BE49-F238E27FC236}">
                  <a16:creationId xmlns:a16="http://schemas.microsoft.com/office/drawing/2014/main" id="{824A8413-CD82-9D35-DE77-A9E5A0D9FD64}"/>
                </a:ext>
              </a:extLst>
            </p:cNvPr>
            <p:cNvPicPr>
              <a:picLocks noChangeAspect="1"/>
            </p:cNvPicPr>
            <p:nvPr/>
          </p:nvPicPr>
          <p:blipFill>
            <a:blip r:embed="rId3"/>
            <a:stretch>
              <a:fillRect/>
            </a:stretch>
          </p:blipFill>
          <p:spPr>
            <a:xfrm>
              <a:off x="8574296" y="1722259"/>
              <a:ext cx="3298052" cy="2094900"/>
            </a:xfrm>
            <a:prstGeom prst="rect">
              <a:avLst/>
            </a:prstGeom>
          </p:spPr>
        </p:pic>
        <p:sp>
          <p:nvSpPr>
            <p:cNvPr id="9" name="Rectangle 8">
              <a:extLst>
                <a:ext uri="{FF2B5EF4-FFF2-40B4-BE49-F238E27FC236}">
                  <a16:creationId xmlns:a16="http://schemas.microsoft.com/office/drawing/2014/main" id="{23E5C680-1B3C-1941-743C-B0ED356682E5}"/>
                </a:ext>
              </a:extLst>
            </p:cNvPr>
            <p:cNvSpPr/>
            <p:nvPr/>
          </p:nvSpPr>
          <p:spPr>
            <a:xfrm>
              <a:off x="8628499" y="1957675"/>
              <a:ext cx="2473176" cy="1767431"/>
            </a:xfrm>
            <a:prstGeom prst="rect">
              <a:avLst/>
            </a:prstGeom>
            <a:noFill/>
            <a:ln w="38100">
              <a:solidFill>
                <a:srgbClr val="C4496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 name="Rectangle 10">
            <a:extLst>
              <a:ext uri="{FF2B5EF4-FFF2-40B4-BE49-F238E27FC236}">
                <a16:creationId xmlns:a16="http://schemas.microsoft.com/office/drawing/2014/main" id="{C8D94354-5E20-AF74-207A-E8FD2E35AB14}"/>
              </a:ext>
            </a:extLst>
          </p:cNvPr>
          <p:cNvSpPr/>
          <p:nvPr/>
        </p:nvSpPr>
        <p:spPr>
          <a:xfrm rot="21320230">
            <a:off x="1064912" y="4371288"/>
            <a:ext cx="5278385" cy="462464"/>
          </a:xfrm>
          <a:prstGeom prst="rect">
            <a:avLst/>
          </a:prstGeom>
          <a:noFill/>
          <a:ln w="38100">
            <a:solidFill>
              <a:srgbClr val="FFFF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00"/>
              </a:highlight>
            </a:endParaRPr>
          </a:p>
        </p:txBody>
      </p:sp>
      <p:sp>
        <p:nvSpPr>
          <p:cNvPr id="7" name="TextBox 6">
            <a:extLst>
              <a:ext uri="{FF2B5EF4-FFF2-40B4-BE49-F238E27FC236}">
                <a16:creationId xmlns:a16="http://schemas.microsoft.com/office/drawing/2014/main" id="{6E56A200-15FD-D90B-AB13-AA67A12AD23E}"/>
              </a:ext>
            </a:extLst>
          </p:cNvPr>
          <p:cNvSpPr txBox="1"/>
          <p:nvPr/>
        </p:nvSpPr>
        <p:spPr>
          <a:xfrm>
            <a:off x="2486099" y="6034571"/>
            <a:ext cx="8192402" cy="430887"/>
          </a:xfrm>
          <a:prstGeom prst="rect">
            <a:avLst/>
          </a:prstGeom>
          <a:noFill/>
        </p:spPr>
        <p:txBody>
          <a:bodyPr wrap="square" rtlCol="0">
            <a:spAutoFit/>
          </a:bodyPr>
          <a:lstStyle/>
          <a:p>
            <a:r>
              <a:rPr lang="en-US" sz="1100" dirty="0"/>
              <a:t>Pion yield studies by Daniele Calzolari:</a:t>
            </a:r>
          </a:p>
          <a:p>
            <a:r>
              <a:rPr lang="en-GB" sz="1100" dirty="0">
                <a:hlinkClick r:id="rId4"/>
              </a:rPr>
              <a:t>https://indico.cern.ch/event/1250075/contributions/5342888/attachments/2668976/4625922/target_calzolari_annual_meeting_2023.pdf</a:t>
            </a:r>
            <a:r>
              <a:rPr lang="en-GB" sz="1100" dirty="0"/>
              <a:t> </a:t>
            </a:r>
          </a:p>
        </p:txBody>
      </p:sp>
      <p:pic>
        <p:nvPicPr>
          <p:cNvPr id="13" name="Picture 12">
            <a:extLst>
              <a:ext uri="{FF2B5EF4-FFF2-40B4-BE49-F238E27FC236}">
                <a16:creationId xmlns:a16="http://schemas.microsoft.com/office/drawing/2014/main" id="{CEAD086F-D1C6-24AC-D1D2-DFC6EA1FBC17}"/>
              </a:ext>
            </a:extLst>
          </p:cNvPr>
          <p:cNvPicPr>
            <a:picLocks noChangeAspect="1"/>
          </p:cNvPicPr>
          <p:nvPr/>
        </p:nvPicPr>
        <p:blipFill>
          <a:blip r:embed="rId5"/>
          <a:stretch>
            <a:fillRect/>
          </a:stretch>
        </p:blipFill>
        <p:spPr>
          <a:xfrm>
            <a:off x="9558947" y="3769938"/>
            <a:ext cx="2167850" cy="2055109"/>
          </a:xfrm>
          <a:prstGeom prst="rect">
            <a:avLst/>
          </a:prstGeom>
          <a:ln>
            <a:noFill/>
          </a:ln>
          <a:effectLst>
            <a:outerShdw blurRad="292100" dist="139700" dir="2700000" algn="tl" rotWithShape="0">
              <a:srgbClr val="333333">
                <a:alpha val="65000"/>
              </a:srgbClr>
            </a:outerShdw>
          </a:effectLst>
        </p:spPr>
      </p:pic>
      <p:pic>
        <p:nvPicPr>
          <p:cNvPr id="14" name="Picture 13">
            <a:extLst>
              <a:ext uri="{FF2B5EF4-FFF2-40B4-BE49-F238E27FC236}">
                <a16:creationId xmlns:a16="http://schemas.microsoft.com/office/drawing/2014/main" id="{91231A96-AB08-49CB-BB45-959C859EA3D3}"/>
              </a:ext>
            </a:extLst>
          </p:cNvPr>
          <p:cNvPicPr>
            <a:picLocks noChangeAspect="1"/>
          </p:cNvPicPr>
          <p:nvPr/>
        </p:nvPicPr>
        <p:blipFill>
          <a:blip r:embed="rId6"/>
          <a:stretch>
            <a:fillRect/>
          </a:stretch>
        </p:blipFill>
        <p:spPr>
          <a:xfrm>
            <a:off x="7501852" y="3783497"/>
            <a:ext cx="2057096" cy="2066799"/>
          </a:xfrm>
          <a:prstGeom prst="rect">
            <a:avLst/>
          </a:prstGeom>
          <a:ln>
            <a:noFill/>
          </a:ln>
          <a:effectLst>
            <a:outerShdw blurRad="292100" dist="139700" dir="2700000" algn="tl" rotWithShape="0">
              <a:srgbClr val="333333">
                <a:alpha val="65000"/>
              </a:srgbClr>
            </a:outerShdw>
          </a:effectLst>
        </p:spPr>
      </p:pic>
      <p:sp>
        <p:nvSpPr>
          <p:cNvPr id="15" name="TextBox 14">
            <a:extLst>
              <a:ext uri="{FF2B5EF4-FFF2-40B4-BE49-F238E27FC236}">
                <a16:creationId xmlns:a16="http://schemas.microsoft.com/office/drawing/2014/main" id="{AE8C0EB4-2380-F58C-06C6-B985AD61D08A}"/>
              </a:ext>
            </a:extLst>
          </p:cNvPr>
          <p:cNvSpPr txBox="1"/>
          <p:nvPr/>
        </p:nvSpPr>
        <p:spPr bwMode="auto">
          <a:xfrm>
            <a:off x="8811815" y="5942518"/>
            <a:ext cx="2057096" cy="276999"/>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CERN’s CNGS Target</a:t>
            </a:r>
            <a:endParaRPr lang="en-GB" sz="900" i="1" dirty="0">
              <a:latin typeface="Arial" panose="020B0604020202020204" pitchFamily="34" charset="0"/>
              <a:cs typeface="Arial" panose="020B0604020202020204" pitchFamily="34" charset="0"/>
            </a:endParaRPr>
          </a:p>
        </p:txBody>
      </p:sp>
      <p:pic>
        <p:nvPicPr>
          <p:cNvPr id="17" name="Image 4">
            <a:extLst>
              <a:ext uri="{FF2B5EF4-FFF2-40B4-BE49-F238E27FC236}">
                <a16:creationId xmlns:a16="http://schemas.microsoft.com/office/drawing/2014/main" id="{45E5099B-186E-F224-1147-C0D103DB49CF}"/>
              </a:ext>
            </a:extLst>
          </p:cNvPr>
          <p:cNvPicPr>
            <a:picLocks noChangeAspect="1"/>
          </p:cNvPicPr>
          <p:nvPr/>
        </p:nvPicPr>
        <p:blipFill>
          <a:blip r:embed="rId7"/>
          <a:stretch>
            <a:fillRect/>
          </a:stretch>
        </p:blipFill>
        <p:spPr>
          <a:xfrm>
            <a:off x="10980920" y="76059"/>
            <a:ext cx="910841" cy="910841"/>
          </a:xfrm>
          <a:prstGeom prst="rect">
            <a:avLst/>
          </a:prstGeom>
        </p:spPr>
      </p:pic>
    </p:spTree>
    <p:extLst>
      <p:ext uri="{BB962C8B-B14F-4D97-AF65-F5344CB8AC3E}">
        <p14:creationId xmlns:p14="http://schemas.microsoft.com/office/powerpoint/2010/main" val="23374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21" descr="MUON-Slide-graphBase-pagebottom.jpg">
            <a:extLst>
              <a:ext uri="{FF2B5EF4-FFF2-40B4-BE49-F238E27FC236}">
                <a16:creationId xmlns:a16="http://schemas.microsoft.com/office/drawing/2014/main" id="{336B2DF4-6DFD-7B42-4C73-84AB30EAA227}"/>
              </a:ext>
            </a:extLst>
          </p:cNvPr>
          <p:cNvPicPr>
            <a:picLocks noChangeAspect="1"/>
          </p:cNvPicPr>
          <p:nvPr/>
        </p:nvPicPr>
        <p:blipFill>
          <a:blip r:embed="rId2"/>
          <a:stretch>
            <a:fillRect/>
          </a:stretch>
        </p:blipFill>
        <p:spPr>
          <a:xfrm>
            <a:off x="0" y="6155831"/>
            <a:ext cx="12192000" cy="702169"/>
          </a:xfrm>
          <a:prstGeom prst="rect">
            <a:avLst/>
          </a:prstGeom>
        </p:spPr>
      </p:pic>
      <p:grpSp>
        <p:nvGrpSpPr>
          <p:cNvPr id="35" name="Group 34">
            <a:extLst>
              <a:ext uri="{FF2B5EF4-FFF2-40B4-BE49-F238E27FC236}">
                <a16:creationId xmlns:a16="http://schemas.microsoft.com/office/drawing/2014/main" id="{1691E2CE-EF17-D01F-90D3-9FE68930BC54}"/>
              </a:ext>
            </a:extLst>
          </p:cNvPr>
          <p:cNvGrpSpPr/>
          <p:nvPr/>
        </p:nvGrpSpPr>
        <p:grpSpPr>
          <a:xfrm>
            <a:off x="1085002" y="4773075"/>
            <a:ext cx="5153674" cy="1877992"/>
            <a:chOff x="3067197" y="1574075"/>
            <a:chExt cx="5184945" cy="2491404"/>
          </a:xfrm>
        </p:grpSpPr>
        <p:pic>
          <p:nvPicPr>
            <p:cNvPr id="7" name="Picture 6">
              <a:extLst>
                <a:ext uri="{FF2B5EF4-FFF2-40B4-BE49-F238E27FC236}">
                  <a16:creationId xmlns:a16="http://schemas.microsoft.com/office/drawing/2014/main" id="{361385A0-743A-BBA1-868F-494838D799F7}"/>
                </a:ext>
              </a:extLst>
            </p:cNvPr>
            <p:cNvPicPr>
              <a:picLocks noChangeAspect="1"/>
            </p:cNvPicPr>
            <p:nvPr/>
          </p:nvPicPr>
          <p:blipFill>
            <a:blip r:embed="rId3"/>
            <a:stretch>
              <a:fillRect/>
            </a:stretch>
          </p:blipFill>
          <p:spPr>
            <a:xfrm>
              <a:off x="3067197" y="1574075"/>
              <a:ext cx="5061784" cy="2491404"/>
            </a:xfrm>
            <a:prstGeom prst="rect">
              <a:avLst/>
            </a:prstGeom>
          </p:spPr>
        </p:pic>
        <p:sp>
          <p:nvSpPr>
            <p:cNvPr id="12" name="TextBox 11">
              <a:extLst>
                <a:ext uri="{FF2B5EF4-FFF2-40B4-BE49-F238E27FC236}">
                  <a16:creationId xmlns:a16="http://schemas.microsoft.com/office/drawing/2014/main" id="{7AA922DD-8D07-40C3-4C96-87706DF0175D}"/>
                </a:ext>
              </a:extLst>
            </p:cNvPr>
            <p:cNvSpPr txBox="1"/>
            <p:nvPr/>
          </p:nvSpPr>
          <p:spPr>
            <a:xfrm>
              <a:off x="5106907" y="1729956"/>
              <a:ext cx="3145235" cy="347678"/>
            </a:xfrm>
            <a:prstGeom prst="rect">
              <a:avLst/>
            </a:prstGeom>
            <a:noFill/>
          </p:spPr>
          <p:txBody>
            <a:bodyPr wrap="square">
              <a:spAutoFit/>
            </a:bodyPr>
            <a:lstStyle/>
            <a:p>
              <a:pPr algn="ctr">
                <a:buClr>
                  <a:srgbClr val="FF3948"/>
                </a:buClr>
              </a:pPr>
              <a:r>
                <a:rPr lang="en-GB" sz="1200" i="1" dirty="0"/>
                <a:t>Vessel Temperature – Serpentine Concept</a:t>
              </a:r>
            </a:p>
          </p:txBody>
        </p:sp>
        <p:cxnSp>
          <p:nvCxnSpPr>
            <p:cNvPr id="15" name="Straight Arrow Connector 14">
              <a:extLst>
                <a:ext uri="{FF2B5EF4-FFF2-40B4-BE49-F238E27FC236}">
                  <a16:creationId xmlns:a16="http://schemas.microsoft.com/office/drawing/2014/main" id="{6712DC82-70DE-0361-0C39-0B1049E1B70A}"/>
                </a:ext>
              </a:extLst>
            </p:cNvPr>
            <p:cNvCxnSpPr>
              <a:cxnSpLocks/>
            </p:cNvCxnSpPr>
            <p:nvPr/>
          </p:nvCxnSpPr>
          <p:spPr>
            <a:xfrm flipV="1">
              <a:off x="7443962" y="3500778"/>
              <a:ext cx="0" cy="480288"/>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C5DE96D-9B8D-611A-9F3B-5A1C1CAA096A}"/>
                </a:ext>
              </a:extLst>
            </p:cNvPr>
            <p:cNvCxnSpPr>
              <a:cxnSpLocks/>
            </p:cNvCxnSpPr>
            <p:nvPr/>
          </p:nvCxnSpPr>
          <p:spPr>
            <a:xfrm>
              <a:off x="7311473" y="3477444"/>
              <a:ext cx="0" cy="5269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DC681C4B-45EE-FC4A-A221-F65EE16E00BF}"/>
              </a:ext>
            </a:extLst>
          </p:cNvPr>
          <p:cNvGrpSpPr/>
          <p:nvPr/>
        </p:nvGrpSpPr>
        <p:grpSpPr>
          <a:xfrm>
            <a:off x="7390937" y="1416511"/>
            <a:ext cx="4209709" cy="1921776"/>
            <a:chOff x="6949229" y="4078253"/>
            <a:chExt cx="3875190" cy="1769065"/>
          </a:xfrm>
        </p:grpSpPr>
        <p:grpSp>
          <p:nvGrpSpPr>
            <p:cNvPr id="6" name="Group 5">
              <a:extLst>
                <a:ext uri="{FF2B5EF4-FFF2-40B4-BE49-F238E27FC236}">
                  <a16:creationId xmlns:a16="http://schemas.microsoft.com/office/drawing/2014/main" id="{96AB538C-2C8D-32DE-44AD-ADD1F5E547E3}"/>
                </a:ext>
              </a:extLst>
            </p:cNvPr>
            <p:cNvGrpSpPr/>
            <p:nvPr/>
          </p:nvGrpSpPr>
          <p:grpSpPr>
            <a:xfrm>
              <a:off x="6949229" y="4078253"/>
              <a:ext cx="3875190" cy="1769065"/>
              <a:chOff x="6949229" y="4078253"/>
              <a:chExt cx="3875190" cy="1769065"/>
            </a:xfrm>
          </p:grpSpPr>
          <p:pic>
            <p:nvPicPr>
              <p:cNvPr id="2" name="Picture 1">
                <a:extLst>
                  <a:ext uri="{FF2B5EF4-FFF2-40B4-BE49-F238E27FC236}">
                    <a16:creationId xmlns:a16="http://schemas.microsoft.com/office/drawing/2014/main" id="{5FAFE9C3-27F2-E94A-A7D6-E0E9A9581AED}"/>
                  </a:ext>
                </a:extLst>
              </p:cNvPr>
              <p:cNvPicPr>
                <a:picLocks noChangeAspect="1"/>
              </p:cNvPicPr>
              <p:nvPr/>
            </p:nvPicPr>
            <p:blipFill>
              <a:blip r:embed="rId4"/>
              <a:stretch>
                <a:fillRect/>
              </a:stretch>
            </p:blipFill>
            <p:spPr>
              <a:xfrm>
                <a:off x="6949229" y="4165600"/>
                <a:ext cx="3502871" cy="1681718"/>
              </a:xfrm>
              <a:prstGeom prst="rect">
                <a:avLst/>
              </a:prstGeom>
            </p:spPr>
          </p:pic>
          <p:sp>
            <p:nvSpPr>
              <p:cNvPr id="11" name="TextBox 10">
                <a:extLst>
                  <a:ext uri="{FF2B5EF4-FFF2-40B4-BE49-F238E27FC236}">
                    <a16:creationId xmlns:a16="http://schemas.microsoft.com/office/drawing/2014/main" id="{E01E10F4-EA4B-16AE-A14A-AF1536373D6C}"/>
                  </a:ext>
                </a:extLst>
              </p:cNvPr>
              <p:cNvSpPr txBox="1"/>
              <p:nvPr/>
            </p:nvSpPr>
            <p:spPr>
              <a:xfrm>
                <a:off x="7384019" y="4078253"/>
                <a:ext cx="3306296" cy="424979"/>
              </a:xfrm>
              <a:prstGeom prst="rect">
                <a:avLst/>
              </a:prstGeom>
              <a:noFill/>
            </p:spPr>
            <p:txBody>
              <a:bodyPr wrap="square">
                <a:spAutoFit/>
              </a:bodyPr>
              <a:lstStyle/>
              <a:p>
                <a:pPr algn="ctr">
                  <a:buClr>
                    <a:srgbClr val="FF3948"/>
                  </a:buClr>
                </a:pPr>
                <a:r>
                  <a:rPr lang="en-GB" sz="1200" i="1" dirty="0"/>
                  <a:t>Vessel Temperature &amp; velocity vectors – Flow separator concept</a:t>
                </a:r>
              </a:p>
            </p:txBody>
          </p:sp>
          <p:cxnSp>
            <p:nvCxnSpPr>
              <p:cNvPr id="20" name="Straight Arrow Connector 19">
                <a:extLst>
                  <a:ext uri="{FF2B5EF4-FFF2-40B4-BE49-F238E27FC236}">
                    <a16:creationId xmlns:a16="http://schemas.microsoft.com/office/drawing/2014/main" id="{CE08FEC1-4302-924A-8535-03B2CE7E4E1D}"/>
                  </a:ext>
                </a:extLst>
              </p:cNvPr>
              <p:cNvCxnSpPr>
                <a:cxnSpLocks/>
              </p:cNvCxnSpPr>
              <p:nvPr/>
            </p:nvCxnSpPr>
            <p:spPr>
              <a:xfrm flipH="1">
                <a:off x="10386688" y="4803407"/>
                <a:ext cx="437731" cy="47648"/>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99608A4-A66B-CCE7-7EEB-F030103BA417}"/>
                  </a:ext>
                </a:extLst>
              </p:cNvPr>
              <p:cNvCxnSpPr>
                <a:cxnSpLocks/>
              </p:cNvCxnSpPr>
              <p:nvPr/>
            </p:nvCxnSpPr>
            <p:spPr>
              <a:xfrm flipV="1">
                <a:off x="10353777" y="5186987"/>
                <a:ext cx="336538" cy="5327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F7951AE4-BF23-15F5-264B-71957C58DE0D}"/>
                  </a:ext>
                </a:extLst>
              </p:cNvPr>
              <p:cNvCxnSpPr>
                <a:cxnSpLocks/>
              </p:cNvCxnSpPr>
              <p:nvPr/>
            </p:nvCxnSpPr>
            <p:spPr>
              <a:xfrm flipV="1">
                <a:off x="10226566" y="5364454"/>
                <a:ext cx="405612" cy="5327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B4D6A64-2E56-AA58-BECD-DDFFF99CFB29}"/>
                  </a:ext>
                </a:extLst>
              </p:cNvPr>
              <p:cNvCxnSpPr>
                <a:cxnSpLocks/>
              </p:cNvCxnSpPr>
              <p:nvPr/>
            </p:nvCxnSpPr>
            <p:spPr>
              <a:xfrm flipV="1">
                <a:off x="10439937" y="5023493"/>
                <a:ext cx="384482" cy="5300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316D46EB-3F10-971F-C52F-E2D49D5F4DE5}"/>
                  </a:ext>
                </a:extLst>
              </p:cNvPr>
              <p:cNvCxnSpPr>
                <a:cxnSpLocks/>
              </p:cNvCxnSpPr>
              <p:nvPr/>
            </p:nvCxnSpPr>
            <p:spPr>
              <a:xfrm flipH="1">
                <a:off x="10315315" y="4573023"/>
                <a:ext cx="443691" cy="57946"/>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BCCC5535-C2D4-6730-B3AB-37246762BA83}"/>
                  </a:ext>
                </a:extLst>
              </p:cNvPr>
              <p:cNvCxnSpPr>
                <a:cxnSpLocks/>
              </p:cNvCxnSpPr>
              <p:nvPr/>
            </p:nvCxnSpPr>
            <p:spPr>
              <a:xfrm flipH="1">
                <a:off x="10148694" y="4389300"/>
                <a:ext cx="443297" cy="60476"/>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grpSp>
        <p:cxnSp>
          <p:nvCxnSpPr>
            <p:cNvPr id="58" name="Straight Connector 57">
              <a:extLst>
                <a:ext uri="{FF2B5EF4-FFF2-40B4-BE49-F238E27FC236}">
                  <a16:creationId xmlns:a16="http://schemas.microsoft.com/office/drawing/2014/main" id="{D91E29BE-0A8C-7412-3AA6-CA3567D40EEA}"/>
                </a:ext>
              </a:extLst>
            </p:cNvPr>
            <p:cNvCxnSpPr>
              <a:cxnSpLocks/>
            </p:cNvCxnSpPr>
            <p:nvPr/>
          </p:nvCxnSpPr>
          <p:spPr>
            <a:xfrm flipV="1">
              <a:off x="8162925" y="4975464"/>
              <a:ext cx="2190852" cy="2445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A61C7CED-F770-9580-635A-A4AAA58D30B3}"/>
              </a:ext>
            </a:extLst>
          </p:cNvPr>
          <p:cNvGrpSpPr/>
          <p:nvPr/>
        </p:nvGrpSpPr>
        <p:grpSpPr>
          <a:xfrm>
            <a:off x="7324937" y="3452513"/>
            <a:ext cx="4668349" cy="3013941"/>
            <a:chOff x="6693043" y="2976021"/>
            <a:chExt cx="4668349" cy="3013941"/>
          </a:xfrm>
        </p:grpSpPr>
        <p:pic>
          <p:nvPicPr>
            <p:cNvPr id="45" name="Picture 44">
              <a:extLst>
                <a:ext uri="{FF2B5EF4-FFF2-40B4-BE49-F238E27FC236}">
                  <a16:creationId xmlns:a16="http://schemas.microsoft.com/office/drawing/2014/main" id="{A3A09AEA-9CD7-3FB3-DA6A-8F53802E4A97}"/>
                </a:ext>
              </a:extLst>
            </p:cNvPr>
            <p:cNvPicPr>
              <a:picLocks noChangeAspect="1"/>
            </p:cNvPicPr>
            <p:nvPr/>
          </p:nvPicPr>
          <p:blipFill>
            <a:blip r:embed="rId5"/>
            <a:stretch>
              <a:fillRect/>
            </a:stretch>
          </p:blipFill>
          <p:spPr>
            <a:xfrm>
              <a:off x="6818104" y="3178482"/>
              <a:ext cx="4136748" cy="2811480"/>
            </a:xfrm>
            <a:prstGeom prst="rect">
              <a:avLst/>
            </a:prstGeom>
          </p:spPr>
        </p:pic>
        <p:sp>
          <p:nvSpPr>
            <p:cNvPr id="63" name="TextBox 62">
              <a:extLst>
                <a:ext uri="{FF2B5EF4-FFF2-40B4-BE49-F238E27FC236}">
                  <a16:creationId xmlns:a16="http://schemas.microsoft.com/office/drawing/2014/main" id="{FE2D4168-8AB2-4FE7-F7E8-B7ABDB5424D6}"/>
                </a:ext>
              </a:extLst>
            </p:cNvPr>
            <p:cNvSpPr txBox="1"/>
            <p:nvPr/>
          </p:nvSpPr>
          <p:spPr>
            <a:xfrm>
              <a:off x="6693043" y="2976021"/>
              <a:ext cx="4668349" cy="276999"/>
            </a:xfrm>
            <a:prstGeom prst="rect">
              <a:avLst/>
            </a:prstGeom>
            <a:noFill/>
          </p:spPr>
          <p:txBody>
            <a:bodyPr wrap="square">
              <a:spAutoFit/>
            </a:bodyPr>
            <a:lstStyle/>
            <a:p>
              <a:pPr algn="ctr">
                <a:buClr>
                  <a:srgbClr val="FF3948"/>
                </a:buClr>
              </a:pPr>
              <a:r>
                <a:rPr lang="en-GB" sz="1200" i="1" dirty="0"/>
                <a:t>Map Mach number, pumping power, HTC, wall temperature f (P, mf)</a:t>
              </a:r>
            </a:p>
          </p:txBody>
        </p:sp>
      </p:grpSp>
      <p:sp>
        <p:nvSpPr>
          <p:cNvPr id="18" name="Content Placeholder 17">
            <a:extLst>
              <a:ext uri="{FF2B5EF4-FFF2-40B4-BE49-F238E27FC236}">
                <a16:creationId xmlns:a16="http://schemas.microsoft.com/office/drawing/2014/main" id="{EAC1CE38-71FA-F090-C9A5-F4817D9DDF4E}"/>
              </a:ext>
            </a:extLst>
          </p:cNvPr>
          <p:cNvSpPr>
            <a:spLocks noGrp="1"/>
          </p:cNvSpPr>
          <p:nvPr>
            <p:ph idx="1"/>
          </p:nvPr>
        </p:nvSpPr>
        <p:spPr>
          <a:xfrm>
            <a:off x="838200" y="1825625"/>
            <a:ext cx="6829436" cy="4351338"/>
          </a:xfrm>
        </p:spPr>
        <p:txBody>
          <a:bodyPr>
            <a:normAutofit/>
          </a:bodyPr>
          <a:lstStyle/>
          <a:p>
            <a:pPr marL="0" indent="0">
              <a:buClr>
                <a:schemeClr val="tx2"/>
              </a:buClr>
              <a:buNone/>
            </a:pPr>
            <a:r>
              <a:rPr lang="en-US" sz="1800" b="1" dirty="0">
                <a:solidFill>
                  <a:srgbClr val="224C9D"/>
                </a:solidFill>
              </a:rPr>
              <a:t>Target Cooling CFD</a:t>
            </a:r>
            <a:r>
              <a:rPr lang="en-US" sz="1800" dirty="0">
                <a:solidFill>
                  <a:srgbClr val="224C9D"/>
                </a:solidFill>
              </a:rPr>
              <a:t> </a:t>
            </a:r>
            <a:r>
              <a:rPr lang="en-US" sz="1800" b="1" dirty="0">
                <a:solidFill>
                  <a:srgbClr val="224C9D"/>
                </a:solidFill>
              </a:rPr>
              <a:t>study</a:t>
            </a:r>
          </a:p>
          <a:p>
            <a:pPr marL="285750" indent="-285750">
              <a:buClr>
                <a:schemeClr val="tx2"/>
              </a:buClr>
              <a:buFont typeface="Arial" panose="020B0604020202020204" pitchFamily="34" charset="0"/>
              <a:buChar char="•"/>
            </a:pPr>
            <a:r>
              <a:rPr lang="en-US" sz="1600" b="1" dirty="0">
                <a:latin typeface="Arial" panose="020B0604020202020204" pitchFamily="34" charset="0"/>
                <a:cs typeface="Arial" panose="020B0604020202020204" pitchFamily="34" charset="0"/>
              </a:rPr>
              <a:t>Flow separator: (Initial concept)</a:t>
            </a:r>
          </a:p>
          <a:p>
            <a:pPr marL="742950" lvl="1" indent="-285750">
              <a:buClr>
                <a:schemeClr val="tx2"/>
              </a:buClr>
              <a:buFont typeface="Arial" panose="020B0604020202020204" pitchFamily="34" charset="0"/>
              <a:buChar char="•"/>
            </a:pPr>
            <a:r>
              <a:rPr lang="en-US" sz="1600" dirty="0">
                <a:latin typeface="Arial" panose="020B0604020202020204" pitchFamily="34" charset="0"/>
                <a:cs typeface="Arial" panose="020B0604020202020204" pitchFamily="34" charset="0"/>
              </a:rPr>
              <a:t>Simple. Low pumping power</a:t>
            </a:r>
          </a:p>
          <a:p>
            <a:pPr marL="742950" lvl="1" indent="-285750">
              <a:buClr>
                <a:schemeClr val="tx2"/>
              </a:buClr>
              <a:buFont typeface="Arial" panose="020B0604020202020204" pitchFamily="34" charset="0"/>
              <a:buChar char="•"/>
            </a:pPr>
            <a:r>
              <a:rPr lang="en-US" sz="1600" b="1" dirty="0">
                <a:latin typeface="Arial" panose="020B0604020202020204" pitchFamily="34" charset="0"/>
                <a:cs typeface="Arial" panose="020B0604020202020204" pitchFamily="34" charset="0"/>
              </a:rPr>
              <a:t>High recirculation</a:t>
            </a:r>
            <a:r>
              <a:rPr lang="en-US" sz="1600" dirty="0">
                <a:latin typeface="Arial" panose="020B0604020202020204" pitchFamily="34" charset="0"/>
                <a:cs typeface="Arial" panose="020B0604020202020204" pitchFamily="34" charset="0"/>
              </a:rPr>
              <a:t> and hotspots </a:t>
            </a:r>
          </a:p>
          <a:p>
            <a:pPr marL="285750" indent="-285750">
              <a:buClr>
                <a:schemeClr val="tx2"/>
              </a:buClr>
              <a:buFont typeface="Arial" panose="020B0604020202020204" pitchFamily="34" charset="0"/>
              <a:buChar char="•"/>
            </a:pPr>
            <a:r>
              <a:rPr lang="en-US" sz="1600" b="1" dirty="0">
                <a:latin typeface="Arial" panose="020B0604020202020204" pitchFamily="34" charset="0"/>
                <a:cs typeface="Arial" panose="020B0604020202020204" pitchFamily="34" charset="0"/>
              </a:rPr>
              <a:t>Serpentine concept:</a:t>
            </a:r>
          </a:p>
          <a:p>
            <a:pPr marL="742950" lvl="1" indent="-285750">
              <a:buClr>
                <a:schemeClr val="tx2"/>
              </a:buClr>
            </a:pPr>
            <a:r>
              <a:rPr lang="en-US" sz="1600" b="1" dirty="0"/>
              <a:t>Mapped</a:t>
            </a:r>
            <a:r>
              <a:rPr lang="en-US" sz="1600" dirty="0"/>
              <a:t> HTC, Mach nr, pumping power and wall temperature    Vs mass flow &amp; pressure. </a:t>
            </a:r>
            <a:r>
              <a:rPr lang="en-US" sz="1600" b="1" dirty="0">
                <a:solidFill>
                  <a:srgbClr val="224C9D"/>
                </a:solidFill>
              </a:rPr>
              <a:t>He at 20 bar, 0.1 kg/s</a:t>
            </a:r>
          </a:p>
          <a:p>
            <a:pPr marL="742950" lvl="1" indent="-285750">
              <a:buClr>
                <a:schemeClr val="tx2"/>
              </a:buClr>
              <a:buFont typeface="Arial" panose="020B0604020202020204" pitchFamily="34" charset="0"/>
              <a:buChar char="•"/>
            </a:pPr>
            <a:r>
              <a:rPr lang="en-US" sz="1600" dirty="0">
                <a:latin typeface="Arial" panose="020B0604020202020204" pitchFamily="34" charset="0"/>
                <a:cs typeface="Arial" panose="020B0604020202020204" pitchFamily="34" charset="0"/>
              </a:rPr>
              <a:t>More complex. </a:t>
            </a:r>
            <a:r>
              <a:rPr lang="en-US" sz="1600" b="1" dirty="0">
                <a:latin typeface="Arial" panose="020B0604020202020204" pitchFamily="34" charset="0"/>
                <a:cs typeface="Arial" panose="020B0604020202020204" pitchFamily="34" charset="0"/>
              </a:rPr>
              <a:t>Pumping power </a:t>
            </a:r>
            <a:r>
              <a:rPr lang="en-US" sz="1600" dirty="0">
                <a:latin typeface="Arial" panose="020B0604020202020204" pitchFamily="34" charset="0"/>
                <a:cs typeface="Arial" panose="020B0604020202020204" pitchFamily="34" charset="0"/>
              </a:rPr>
              <a:t>around 37 kW</a:t>
            </a:r>
          </a:p>
          <a:p>
            <a:pPr marL="742950" lvl="1" indent="-285750">
              <a:buClr>
                <a:schemeClr val="tx2"/>
              </a:buClr>
              <a:buFont typeface="Arial" panose="020B0604020202020204" pitchFamily="34" charset="0"/>
              <a:buChar char="•"/>
            </a:pPr>
            <a:r>
              <a:rPr lang="en-US" sz="1600" dirty="0">
                <a:latin typeface="Arial" panose="020B0604020202020204" pitchFamily="34" charset="0"/>
                <a:cs typeface="Arial" panose="020B0604020202020204" pitchFamily="34" charset="0"/>
              </a:rPr>
              <a:t>Temperatures reduced by a factor of 2</a:t>
            </a:r>
          </a:p>
          <a:p>
            <a:pPr marL="742950" lvl="1" indent="-285750">
              <a:buClr>
                <a:schemeClr val="tx2"/>
              </a:buClr>
              <a:buFont typeface="Arial" panose="020B0604020202020204" pitchFamily="34" charset="0"/>
              <a:buChar char="•"/>
            </a:pPr>
            <a:r>
              <a:rPr lang="en-US" sz="1600" dirty="0">
                <a:latin typeface="Arial" panose="020B0604020202020204" pitchFamily="34" charset="0"/>
                <a:cs typeface="Arial" panose="020B0604020202020204" pitchFamily="34" charset="0"/>
              </a:rPr>
              <a:t>Thermo-structural static </a:t>
            </a:r>
            <a:r>
              <a:rPr lang="en-US" sz="1600" b="1" dirty="0">
                <a:latin typeface="Arial" panose="020B0604020202020204" pitchFamily="34" charset="0"/>
                <a:cs typeface="Arial" panose="020B0604020202020204" pitchFamily="34" charset="0"/>
              </a:rPr>
              <a:t>safety factor </a:t>
            </a:r>
            <a:r>
              <a:rPr lang="en-US" sz="1600" dirty="0">
                <a:latin typeface="Arial" panose="020B0604020202020204" pitchFamily="34" charset="0"/>
                <a:cs typeface="Arial" panose="020B0604020202020204" pitchFamily="34" charset="0"/>
              </a:rPr>
              <a:t>= 1.68 (cantilever fixation)</a:t>
            </a:r>
            <a:endParaRPr lang="en-US" sz="1600" dirty="0">
              <a:solidFill>
                <a:schemeClr val="tx2"/>
              </a:solidFill>
              <a:latin typeface="Arial" panose="020B0604020202020204" pitchFamily="34" charset="0"/>
              <a:cs typeface="Arial" panose="020B0604020202020204" pitchFamily="34" charset="0"/>
            </a:endParaRPr>
          </a:p>
          <a:p>
            <a:endParaRPr lang="en-GB" sz="1600" dirty="0"/>
          </a:p>
        </p:txBody>
      </p:sp>
      <p:sp>
        <p:nvSpPr>
          <p:cNvPr id="10" name="Title 9">
            <a:extLst>
              <a:ext uri="{FF2B5EF4-FFF2-40B4-BE49-F238E27FC236}">
                <a16:creationId xmlns:a16="http://schemas.microsoft.com/office/drawing/2014/main" id="{1125C150-A1F9-3A17-8331-0CFFF88546E2}"/>
              </a:ext>
            </a:extLst>
          </p:cNvPr>
          <p:cNvSpPr>
            <a:spLocks noGrp="1"/>
          </p:cNvSpPr>
          <p:nvPr>
            <p:ph type="title"/>
          </p:nvPr>
        </p:nvSpPr>
        <p:spPr/>
        <p:txBody>
          <a:bodyPr/>
          <a:lstStyle/>
          <a:p>
            <a:r>
              <a:rPr lang="en-US" dirty="0"/>
              <a:t>C-Target</a:t>
            </a:r>
            <a:endParaRPr lang="en-GB" dirty="0"/>
          </a:p>
        </p:txBody>
      </p:sp>
      <p:sp>
        <p:nvSpPr>
          <p:cNvPr id="19" name="Picture Placeholder 18">
            <a:extLst>
              <a:ext uri="{FF2B5EF4-FFF2-40B4-BE49-F238E27FC236}">
                <a16:creationId xmlns:a16="http://schemas.microsoft.com/office/drawing/2014/main" id="{9557F542-5CAA-FB1F-4878-A6DF90DC9802}"/>
              </a:ext>
            </a:extLst>
          </p:cNvPr>
          <p:cNvSpPr>
            <a:spLocks noGrp="1"/>
          </p:cNvSpPr>
          <p:nvPr>
            <p:ph type="pic" sz="quarter" idx="10"/>
          </p:nvPr>
        </p:nvSpPr>
        <p:spPr/>
        <p:txBody>
          <a:bodyPr/>
          <a:lstStyle/>
          <a:p>
            <a:endParaRPr lang="en-GB"/>
          </a:p>
        </p:txBody>
      </p:sp>
      <p:pic>
        <p:nvPicPr>
          <p:cNvPr id="13" name="Image 4">
            <a:extLst>
              <a:ext uri="{FF2B5EF4-FFF2-40B4-BE49-F238E27FC236}">
                <a16:creationId xmlns:a16="http://schemas.microsoft.com/office/drawing/2014/main" id="{7F9F8F97-921B-336C-8242-8CCBD91631EE}"/>
              </a:ext>
            </a:extLst>
          </p:cNvPr>
          <p:cNvPicPr>
            <a:picLocks noChangeAspect="1"/>
          </p:cNvPicPr>
          <p:nvPr/>
        </p:nvPicPr>
        <p:blipFill>
          <a:blip r:embed="rId6"/>
          <a:stretch>
            <a:fillRect/>
          </a:stretch>
        </p:blipFill>
        <p:spPr>
          <a:xfrm>
            <a:off x="10980920" y="76059"/>
            <a:ext cx="910841" cy="910841"/>
          </a:xfrm>
          <a:prstGeom prst="rect">
            <a:avLst/>
          </a:prstGeom>
        </p:spPr>
      </p:pic>
      <p:sp>
        <p:nvSpPr>
          <p:cNvPr id="14" name="Footer Placeholder 13">
            <a:extLst>
              <a:ext uri="{FF2B5EF4-FFF2-40B4-BE49-F238E27FC236}">
                <a16:creationId xmlns:a16="http://schemas.microsoft.com/office/drawing/2014/main" id="{2E15426C-7955-57CA-9B9E-414EDBBEF9D4}"/>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17" name="Slide Number Placeholder 16">
            <a:extLst>
              <a:ext uri="{FF2B5EF4-FFF2-40B4-BE49-F238E27FC236}">
                <a16:creationId xmlns:a16="http://schemas.microsoft.com/office/drawing/2014/main" id="{DD5EF89F-D7FD-762D-A716-E7AF62EC75A2}"/>
              </a:ext>
            </a:extLst>
          </p:cNvPr>
          <p:cNvSpPr>
            <a:spLocks noGrp="1"/>
          </p:cNvSpPr>
          <p:nvPr>
            <p:ph type="sldNum" sz="quarter" idx="12"/>
          </p:nvPr>
        </p:nvSpPr>
        <p:spPr/>
        <p:txBody>
          <a:bodyPr/>
          <a:lstStyle/>
          <a:p>
            <a:fld id="{005C7FBA-D4E9-46CA-9321-3ADA2E368FCD}" type="slidenum">
              <a:rPr lang="en-GB" smtClean="0"/>
              <a:t>12</a:t>
            </a:fld>
            <a:endParaRPr lang="en-GB"/>
          </a:p>
        </p:txBody>
      </p:sp>
    </p:spTree>
    <p:extLst>
      <p:ext uri="{BB962C8B-B14F-4D97-AF65-F5344CB8AC3E}">
        <p14:creationId xmlns:p14="http://schemas.microsoft.com/office/powerpoint/2010/main" val="4060429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21" descr="MUON-Slide-graphBase-pagebottom.jpg">
            <a:extLst>
              <a:ext uri="{FF2B5EF4-FFF2-40B4-BE49-F238E27FC236}">
                <a16:creationId xmlns:a16="http://schemas.microsoft.com/office/drawing/2014/main" id="{336B2DF4-6DFD-7B42-4C73-84AB30EAA227}"/>
              </a:ext>
            </a:extLst>
          </p:cNvPr>
          <p:cNvPicPr>
            <a:picLocks noChangeAspect="1"/>
          </p:cNvPicPr>
          <p:nvPr/>
        </p:nvPicPr>
        <p:blipFill>
          <a:blip r:embed="rId2"/>
          <a:stretch>
            <a:fillRect/>
          </a:stretch>
        </p:blipFill>
        <p:spPr>
          <a:xfrm>
            <a:off x="0" y="6155831"/>
            <a:ext cx="12192000" cy="702169"/>
          </a:xfrm>
          <a:prstGeom prst="rect">
            <a:avLst/>
          </a:prstGeom>
        </p:spPr>
      </p:pic>
      <p:pic>
        <p:nvPicPr>
          <p:cNvPr id="5" name="Image 17" descr="MCC-LogoFinal-V01.jpg">
            <a:extLst>
              <a:ext uri="{FF2B5EF4-FFF2-40B4-BE49-F238E27FC236}">
                <a16:creationId xmlns:a16="http://schemas.microsoft.com/office/drawing/2014/main" id="{CE376B13-9072-4268-75F2-705D1AAEA354}"/>
              </a:ext>
            </a:extLst>
          </p:cNvPr>
          <p:cNvPicPr>
            <a:picLocks noChangeAspect="1"/>
          </p:cNvPicPr>
          <p:nvPr/>
        </p:nvPicPr>
        <p:blipFill>
          <a:blip r:embed="rId3"/>
          <a:stretch>
            <a:fillRect/>
          </a:stretch>
        </p:blipFill>
        <p:spPr>
          <a:xfrm>
            <a:off x="106680" y="166908"/>
            <a:ext cx="978322" cy="962645"/>
          </a:xfrm>
          <a:prstGeom prst="rect">
            <a:avLst/>
          </a:prstGeom>
        </p:spPr>
      </p:pic>
      <p:pic>
        <p:nvPicPr>
          <p:cNvPr id="19" name="Picture 18">
            <a:extLst>
              <a:ext uri="{FF2B5EF4-FFF2-40B4-BE49-F238E27FC236}">
                <a16:creationId xmlns:a16="http://schemas.microsoft.com/office/drawing/2014/main" id="{A7FB0244-66FA-BC4E-0FF6-350F70D8B8CD}"/>
              </a:ext>
            </a:extLst>
          </p:cNvPr>
          <p:cNvPicPr>
            <a:picLocks noChangeAspect="1"/>
          </p:cNvPicPr>
          <p:nvPr/>
        </p:nvPicPr>
        <p:blipFill rotWithShape="1">
          <a:blip r:embed="rId4"/>
          <a:srcRect b="4829"/>
          <a:stretch/>
        </p:blipFill>
        <p:spPr>
          <a:xfrm rot="10800000">
            <a:off x="5106377" y="1438745"/>
            <a:ext cx="4783815" cy="2438993"/>
          </a:xfrm>
          <a:prstGeom prst="rect">
            <a:avLst/>
          </a:prstGeom>
        </p:spPr>
      </p:pic>
      <p:sp>
        <p:nvSpPr>
          <p:cNvPr id="6" name="Content Placeholder 5">
            <a:extLst>
              <a:ext uri="{FF2B5EF4-FFF2-40B4-BE49-F238E27FC236}">
                <a16:creationId xmlns:a16="http://schemas.microsoft.com/office/drawing/2014/main" id="{9744A97B-5C34-FCCE-1AC9-16E23A15572D}"/>
              </a:ext>
            </a:extLst>
          </p:cNvPr>
          <p:cNvSpPr>
            <a:spLocks noGrp="1"/>
          </p:cNvSpPr>
          <p:nvPr>
            <p:ph idx="1"/>
          </p:nvPr>
        </p:nvSpPr>
        <p:spPr>
          <a:xfrm>
            <a:off x="838200" y="1825625"/>
            <a:ext cx="4477774" cy="4678700"/>
          </a:xfrm>
        </p:spPr>
        <p:txBody>
          <a:bodyPr>
            <a:normAutofit lnSpcReduction="10000"/>
          </a:bodyPr>
          <a:lstStyle/>
          <a:p>
            <a:pPr marL="0" indent="0">
              <a:buClr>
                <a:srgbClr val="FF3948"/>
              </a:buClr>
              <a:buNone/>
            </a:pPr>
            <a:r>
              <a:rPr lang="en-US" sz="2000" b="1" dirty="0">
                <a:solidFill>
                  <a:srgbClr val="224C9D"/>
                </a:solidFill>
              </a:rPr>
              <a:t>Target Cooling CFD study</a:t>
            </a:r>
          </a:p>
          <a:p>
            <a:pPr marL="285750" indent="-285750">
              <a:buClr>
                <a:schemeClr val="tx2"/>
              </a:buClr>
              <a:buFont typeface="Arial" panose="020B0604020202020204" pitchFamily="34" charset="0"/>
              <a:buChar char="•"/>
            </a:pPr>
            <a:r>
              <a:rPr lang="en-US" sz="1800" dirty="0"/>
              <a:t>Possibility of </a:t>
            </a:r>
            <a:r>
              <a:rPr lang="en-US" sz="1800" b="1" dirty="0"/>
              <a:t>protecting</a:t>
            </a:r>
            <a:r>
              <a:rPr lang="en-US" sz="1800" dirty="0"/>
              <a:t> the titanium </a:t>
            </a:r>
            <a:r>
              <a:rPr lang="en-US" sz="1800" b="1" dirty="0"/>
              <a:t>vessel</a:t>
            </a:r>
            <a:r>
              <a:rPr lang="en-US" sz="1800" dirty="0"/>
              <a:t> from the target </a:t>
            </a:r>
            <a:r>
              <a:rPr lang="en-US" sz="1800" b="1" dirty="0"/>
              <a:t>radiative heat</a:t>
            </a:r>
            <a:r>
              <a:rPr lang="en-US" sz="1800" dirty="0"/>
              <a:t>  </a:t>
            </a:r>
          </a:p>
          <a:p>
            <a:pPr marL="285750" indent="-285750">
              <a:buClr>
                <a:schemeClr val="tx2"/>
              </a:buClr>
              <a:buFont typeface="Arial" panose="020B0604020202020204" pitchFamily="34" charset="0"/>
              <a:buChar char="•"/>
            </a:pPr>
            <a:r>
              <a:rPr lang="en-US" sz="1800" dirty="0"/>
              <a:t>Use of the carbon support substructure</a:t>
            </a:r>
          </a:p>
          <a:p>
            <a:pPr marL="285750" indent="-285750">
              <a:buClr>
                <a:schemeClr val="tx2"/>
              </a:buClr>
              <a:buFont typeface="Arial" panose="020B0604020202020204" pitchFamily="34" charset="0"/>
              <a:buChar char="•"/>
            </a:pPr>
            <a:r>
              <a:rPr lang="en-US" sz="1800" dirty="0"/>
              <a:t>Assumed</a:t>
            </a:r>
            <a:r>
              <a:rPr lang="en-US" sz="1800" b="1" dirty="0"/>
              <a:t> external serpentine cooling </a:t>
            </a:r>
            <a:r>
              <a:rPr lang="en-US" sz="1800" dirty="0"/>
              <a:t>with uniform HTC </a:t>
            </a:r>
          </a:p>
          <a:p>
            <a:pPr marL="285750" indent="-285750">
              <a:buClr>
                <a:schemeClr val="tx2"/>
              </a:buClr>
              <a:buFont typeface="Arial" panose="020B0604020202020204" pitchFamily="34" charset="0"/>
              <a:buChar char="•"/>
            </a:pPr>
            <a:r>
              <a:rPr lang="en-US" sz="1800" b="1" dirty="0"/>
              <a:t>Heat deposition </a:t>
            </a:r>
            <a:r>
              <a:rPr lang="en-US" sz="1800" dirty="0"/>
              <a:t>on internal thermal radiation shield (ITRS) was not included</a:t>
            </a:r>
          </a:p>
          <a:p>
            <a:pPr marL="285750" indent="-285750">
              <a:buClr>
                <a:schemeClr val="tx2"/>
              </a:buClr>
              <a:buFont typeface="Arial" panose="020B0604020202020204" pitchFamily="34" charset="0"/>
              <a:buChar char="•"/>
            </a:pPr>
            <a:r>
              <a:rPr lang="en-US" sz="1800" b="1" dirty="0"/>
              <a:t>No significant differences </a:t>
            </a:r>
            <a:r>
              <a:rPr lang="en-US" sz="1800" dirty="0"/>
              <a:t>were found because of the high emissivity of carbon</a:t>
            </a:r>
          </a:p>
          <a:p>
            <a:pPr marL="285750" indent="-285750">
              <a:buClr>
                <a:schemeClr val="tx2"/>
              </a:buClr>
              <a:buFont typeface="Arial" panose="020B0604020202020204" pitchFamily="34" charset="0"/>
              <a:buChar char="•"/>
            </a:pPr>
            <a:r>
              <a:rPr lang="en-US" sz="1800" b="1" dirty="0"/>
              <a:t>Low emissivity </a:t>
            </a:r>
            <a:r>
              <a:rPr lang="en-US" sz="1800" dirty="0"/>
              <a:t>surface: ↓T vessel but ↑↑ T target</a:t>
            </a:r>
          </a:p>
          <a:p>
            <a:pPr marL="285750" indent="-285750">
              <a:buClr>
                <a:schemeClr val="tx2"/>
              </a:buClr>
              <a:buFont typeface="Arial" panose="020B0604020202020204" pitchFamily="34" charset="0"/>
              <a:buChar char="•"/>
            </a:pPr>
            <a:r>
              <a:rPr lang="en-US" sz="1800" b="1" dirty="0"/>
              <a:t>Not a meaningful solution </a:t>
            </a:r>
            <a:r>
              <a:rPr lang="en-US" sz="1800" dirty="0"/>
              <a:t>to reduce the vessel temperature</a:t>
            </a:r>
          </a:p>
          <a:p>
            <a:pPr marL="742950" lvl="1" indent="-285750">
              <a:buClr>
                <a:schemeClr val="tx2"/>
              </a:buClr>
              <a:buFont typeface="Wingdings" panose="05000000000000000000" pitchFamily="2" charset="2"/>
              <a:buChar char="Ø"/>
            </a:pPr>
            <a:endParaRPr lang="en-US" sz="1800" dirty="0"/>
          </a:p>
          <a:p>
            <a:pPr marL="285750" indent="-285750">
              <a:buClr>
                <a:schemeClr val="tx2"/>
              </a:buClr>
              <a:buFont typeface="Arial" panose="020B0604020202020204" pitchFamily="34" charset="0"/>
              <a:buChar char="•"/>
            </a:pPr>
            <a:endParaRPr lang="en-US" sz="1800" dirty="0">
              <a:solidFill>
                <a:schemeClr val="tx2"/>
              </a:solidFill>
            </a:endParaRPr>
          </a:p>
          <a:p>
            <a:pPr marL="285750" indent="-285750">
              <a:buClr>
                <a:schemeClr val="tx2"/>
              </a:buClr>
              <a:buFont typeface="Arial" panose="020B0604020202020204" pitchFamily="34" charset="0"/>
              <a:buChar char="•"/>
            </a:pPr>
            <a:endParaRPr lang="en-US" sz="1800" dirty="0">
              <a:solidFill>
                <a:schemeClr val="tx2"/>
              </a:solidFill>
            </a:endParaRPr>
          </a:p>
          <a:p>
            <a:endParaRPr lang="en-GB" sz="1800" dirty="0"/>
          </a:p>
        </p:txBody>
      </p:sp>
      <p:sp>
        <p:nvSpPr>
          <p:cNvPr id="2" name="Title 1">
            <a:extLst>
              <a:ext uri="{FF2B5EF4-FFF2-40B4-BE49-F238E27FC236}">
                <a16:creationId xmlns:a16="http://schemas.microsoft.com/office/drawing/2014/main" id="{0D67E67A-FD23-DCEB-91CD-899F271B84ED}"/>
              </a:ext>
            </a:extLst>
          </p:cNvPr>
          <p:cNvSpPr>
            <a:spLocks noGrp="1"/>
          </p:cNvSpPr>
          <p:nvPr>
            <p:ph type="title"/>
          </p:nvPr>
        </p:nvSpPr>
        <p:spPr/>
        <p:txBody>
          <a:bodyPr/>
          <a:lstStyle/>
          <a:p>
            <a:r>
              <a:rPr lang="en-US" dirty="0"/>
              <a:t>C-Target</a:t>
            </a:r>
            <a:endParaRPr lang="en-GB" dirty="0"/>
          </a:p>
        </p:txBody>
      </p:sp>
      <p:sp>
        <p:nvSpPr>
          <p:cNvPr id="7" name="Picture Placeholder 6">
            <a:extLst>
              <a:ext uri="{FF2B5EF4-FFF2-40B4-BE49-F238E27FC236}">
                <a16:creationId xmlns:a16="http://schemas.microsoft.com/office/drawing/2014/main" id="{D4CDA0CC-209D-409A-1861-71AD697E828D}"/>
              </a:ext>
            </a:extLst>
          </p:cNvPr>
          <p:cNvSpPr>
            <a:spLocks noGrp="1"/>
          </p:cNvSpPr>
          <p:nvPr>
            <p:ph type="pic" sz="quarter" idx="10"/>
          </p:nvPr>
        </p:nvSpPr>
        <p:spPr/>
        <p:txBody>
          <a:bodyPr/>
          <a:lstStyle/>
          <a:p>
            <a:endParaRPr lang="en-GB"/>
          </a:p>
        </p:txBody>
      </p:sp>
      <p:pic>
        <p:nvPicPr>
          <p:cNvPr id="13" name="Image 4">
            <a:extLst>
              <a:ext uri="{FF2B5EF4-FFF2-40B4-BE49-F238E27FC236}">
                <a16:creationId xmlns:a16="http://schemas.microsoft.com/office/drawing/2014/main" id="{4279705A-E4F2-0364-3738-A2874F5DB315}"/>
              </a:ext>
            </a:extLst>
          </p:cNvPr>
          <p:cNvPicPr>
            <a:picLocks noChangeAspect="1"/>
          </p:cNvPicPr>
          <p:nvPr/>
        </p:nvPicPr>
        <p:blipFill>
          <a:blip r:embed="rId5"/>
          <a:stretch>
            <a:fillRect/>
          </a:stretch>
        </p:blipFill>
        <p:spPr>
          <a:xfrm>
            <a:off x="10980920" y="76059"/>
            <a:ext cx="910841" cy="910841"/>
          </a:xfrm>
          <a:prstGeom prst="rect">
            <a:avLst/>
          </a:prstGeom>
        </p:spPr>
      </p:pic>
      <p:grpSp>
        <p:nvGrpSpPr>
          <p:cNvPr id="15" name="Group 14">
            <a:extLst>
              <a:ext uri="{FF2B5EF4-FFF2-40B4-BE49-F238E27FC236}">
                <a16:creationId xmlns:a16="http://schemas.microsoft.com/office/drawing/2014/main" id="{F7314EEA-AF28-D320-0E97-FA0AC0A05F52}"/>
              </a:ext>
            </a:extLst>
          </p:cNvPr>
          <p:cNvGrpSpPr/>
          <p:nvPr/>
        </p:nvGrpSpPr>
        <p:grpSpPr>
          <a:xfrm>
            <a:off x="5764925" y="1471078"/>
            <a:ext cx="6526130" cy="4922648"/>
            <a:chOff x="5764925" y="1471078"/>
            <a:chExt cx="6526130" cy="4922648"/>
          </a:xfrm>
        </p:grpSpPr>
        <p:pic>
          <p:nvPicPr>
            <p:cNvPr id="8" name="Picture 7">
              <a:extLst>
                <a:ext uri="{FF2B5EF4-FFF2-40B4-BE49-F238E27FC236}">
                  <a16:creationId xmlns:a16="http://schemas.microsoft.com/office/drawing/2014/main" id="{4FF12AE0-1DF3-044E-60A7-25D7F4497F13}"/>
                </a:ext>
              </a:extLst>
            </p:cNvPr>
            <p:cNvPicPr>
              <a:picLocks noChangeAspect="1"/>
            </p:cNvPicPr>
            <p:nvPr/>
          </p:nvPicPr>
          <p:blipFill>
            <a:blip r:embed="rId6"/>
            <a:stretch>
              <a:fillRect/>
            </a:stretch>
          </p:blipFill>
          <p:spPr>
            <a:xfrm>
              <a:off x="5801000" y="3817386"/>
              <a:ext cx="2809987" cy="2279680"/>
            </a:xfrm>
            <a:prstGeom prst="rect">
              <a:avLst/>
            </a:prstGeom>
          </p:spPr>
        </p:pic>
        <p:pic>
          <p:nvPicPr>
            <p:cNvPr id="9" name="Picture 8">
              <a:extLst>
                <a:ext uri="{FF2B5EF4-FFF2-40B4-BE49-F238E27FC236}">
                  <a16:creationId xmlns:a16="http://schemas.microsoft.com/office/drawing/2014/main" id="{3523DA1F-59DD-2EE7-EA7D-7C05D21C5C37}"/>
                </a:ext>
              </a:extLst>
            </p:cNvPr>
            <p:cNvPicPr>
              <a:picLocks noChangeAspect="1"/>
            </p:cNvPicPr>
            <p:nvPr/>
          </p:nvPicPr>
          <p:blipFill>
            <a:blip r:embed="rId7"/>
            <a:stretch>
              <a:fillRect/>
            </a:stretch>
          </p:blipFill>
          <p:spPr>
            <a:xfrm>
              <a:off x="8783815" y="3936503"/>
              <a:ext cx="3016698" cy="2223634"/>
            </a:xfrm>
            <a:prstGeom prst="rect">
              <a:avLst/>
            </a:prstGeom>
          </p:spPr>
        </p:pic>
        <p:pic>
          <p:nvPicPr>
            <p:cNvPr id="10" name="Picture 9">
              <a:extLst>
                <a:ext uri="{FF2B5EF4-FFF2-40B4-BE49-F238E27FC236}">
                  <a16:creationId xmlns:a16="http://schemas.microsoft.com/office/drawing/2014/main" id="{141CE8EC-A811-E0BA-89DE-9C9B1DD9B409}"/>
                </a:ext>
              </a:extLst>
            </p:cNvPr>
            <p:cNvPicPr>
              <a:picLocks noChangeAspect="1"/>
            </p:cNvPicPr>
            <p:nvPr/>
          </p:nvPicPr>
          <p:blipFill rotWithShape="1">
            <a:blip r:embed="rId8"/>
            <a:srcRect l="29070"/>
            <a:stretch/>
          </p:blipFill>
          <p:spPr>
            <a:xfrm>
              <a:off x="10109199" y="1471078"/>
              <a:ext cx="1929335" cy="2084537"/>
            </a:xfrm>
            <a:prstGeom prst="rect">
              <a:avLst/>
            </a:prstGeom>
          </p:spPr>
        </p:pic>
        <p:sp>
          <p:nvSpPr>
            <p:cNvPr id="11" name="TextBox 10">
              <a:extLst>
                <a:ext uri="{FF2B5EF4-FFF2-40B4-BE49-F238E27FC236}">
                  <a16:creationId xmlns:a16="http://schemas.microsoft.com/office/drawing/2014/main" id="{367FA0A9-1959-CA60-F7A2-3B3DC714A8C8}"/>
                </a:ext>
              </a:extLst>
            </p:cNvPr>
            <p:cNvSpPr txBox="1"/>
            <p:nvPr/>
          </p:nvSpPr>
          <p:spPr>
            <a:xfrm>
              <a:off x="9422903" y="3578608"/>
              <a:ext cx="2868152" cy="246221"/>
            </a:xfrm>
            <a:prstGeom prst="rect">
              <a:avLst/>
            </a:prstGeom>
            <a:noFill/>
          </p:spPr>
          <p:txBody>
            <a:bodyPr wrap="square">
              <a:spAutoFit/>
            </a:bodyPr>
            <a:lstStyle/>
            <a:p>
              <a:pPr algn="ctr">
                <a:buClr>
                  <a:srgbClr val="FF3948"/>
                </a:buClr>
              </a:pPr>
              <a:r>
                <a:rPr lang="en-GB" sz="1000" i="1" dirty="0"/>
                <a:t>Vessel T – without ITRS</a:t>
              </a:r>
            </a:p>
          </p:txBody>
        </p:sp>
        <p:sp>
          <p:nvSpPr>
            <p:cNvPr id="12" name="TextBox 11">
              <a:extLst>
                <a:ext uri="{FF2B5EF4-FFF2-40B4-BE49-F238E27FC236}">
                  <a16:creationId xmlns:a16="http://schemas.microsoft.com/office/drawing/2014/main" id="{BC3F29B4-D500-6717-D62A-B53FEDE72998}"/>
                </a:ext>
              </a:extLst>
            </p:cNvPr>
            <p:cNvSpPr txBox="1"/>
            <p:nvPr/>
          </p:nvSpPr>
          <p:spPr>
            <a:xfrm>
              <a:off x="9044141" y="6147505"/>
              <a:ext cx="2868152" cy="246221"/>
            </a:xfrm>
            <a:prstGeom prst="rect">
              <a:avLst/>
            </a:prstGeom>
            <a:noFill/>
          </p:spPr>
          <p:txBody>
            <a:bodyPr wrap="square">
              <a:spAutoFit/>
            </a:bodyPr>
            <a:lstStyle/>
            <a:p>
              <a:pPr algn="ctr">
                <a:buClr>
                  <a:srgbClr val="FF3948"/>
                </a:buClr>
              </a:pPr>
              <a:r>
                <a:rPr lang="en-GB" sz="1000" i="1" dirty="0"/>
                <a:t>Vessel T – with large ITRS</a:t>
              </a:r>
            </a:p>
          </p:txBody>
        </p:sp>
        <p:sp>
          <p:nvSpPr>
            <p:cNvPr id="17" name="TextBox 16">
              <a:extLst>
                <a:ext uri="{FF2B5EF4-FFF2-40B4-BE49-F238E27FC236}">
                  <a16:creationId xmlns:a16="http://schemas.microsoft.com/office/drawing/2014/main" id="{5E0BC6A0-717A-C578-88B1-A7A7845750C0}"/>
                </a:ext>
              </a:extLst>
            </p:cNvPr>
            <p:cNvSpPr txBox="1"/>
            <p:nvPr/>
          </p:nvSpPr>
          <p:spPr>
            <a:xfrm>
              <a:off x="6064209" y="6130195"/>
              <a:ext cx="2868152" cy="246221"/>
            </a:xfrm>
            <a:prstGeom prst="rect">
              <a:avLst/>
            </a:prstGeom>
            <a:noFill/>
          </p:spPr>
          <p:txBody>
            <a:bodyPr wrap="square">
              <a:spAutoFit/>
            </a:bodyPr>
            <a:lstStyle/>
            <a:p>
              <a:pPr algn="ctr">
                <a:buClr>
                  <a:srgbClr val="FF3948"/>
                </a:buClr>
              </a:pPr>
              <a:r>
                <a:rPr lang="en-GB" sz="1000" i="1" dirty="0"/>
                <a:t>Vessel T – with medium ITRS</a:t>
              </a:r>
            </a:p>
          </p:txBody>
        </p:sp>
        <p:sp>
          <p:nvSpPr>
            <p:cNvPr id="20" name="TextBox 19">
              <a:extLst>
                <a:ext uri="{FF2B5EF4-FFF2-40B4-BE49-F238E27FC236}">
                  <a16:creationId xmlns:a16="http://schemas.microsoft.com/office/drawing/2014/main" id="{3C7CE05E-BED3-318B-822D-0E8F5FE25656}"/>
                </a:ext>
              </a:extLst>
            </p:cNvPr>
            <p:cNvSpPr txBox="1"/>
            <p:nvPr/>
          </p:nvSpPr>
          <p:spPr>
            <a:xfrm>
              <a:off x="5764925" y="3667768"/>
              <a:ext cx="2868152" cy="246221"/>
            </a:xfrm>
            <a:prstGeom prst="rect">
              <a:avLst/>
            </a:prstGeom>
            <a:noFill/>
          </p:spPr>
          <p:txBody>
            <a:bodyPr wrap="square">
              <a:spAutoFit/>
            </a:bodyPr>
            <a:lstStyle/>
            <a:p>
              <a:pPr algn="ctr">
                <a:buClr>
                  <a:srgbClr val="FF3948"/>
                </a:buClr>
              </a:pPr>
              <a:r>
                <a:rPr lang="en-GB" sz="1000" i="1" dirty="0"/>
                <a:t>Target vessel 3D concept</a:t>
              </a:r>
            </a:p>
          </p:txBody>
        </p:sp>
        <p:pic>
          <p:nvPicPr>
            <p:cNvPr id="14" name="Picture 13">
              <a:extLst>
                <a:ext uri="{FF2B5EF4-FFF2-40B4-BE49-F238E27FC236}">
                  <a16:creationId xmlns:a16="http://schemas.microsoft.com/office/drawing/2014/main" id="{A46FD6AA-5887-76F6-3EC0-7E250A143F93}"/>
                </a:ext>
              </a:extLst>
            </p:cNvPr>
            <p:cNvPicPr>
              <a:picLocks noChangeAspect="1"/>
            </p:cNvPicPr>
            <p:nvPr/>
          </p:nvPicPr>
          <p:blipFill rotWithShape="1">
            <a:blip r:embed="rId8"/>
            <a:srcRect r="81838" b="8028"/>
            <a:stretch/>
          </p:blipFill>
          <p:spPr>
            <a:xfrm>
              <a:off x="9584151" y="1623302"/>
              <a:ext cx="494017" cy="1917192"/>
            </a:xfrm>
            <a:prstGeom prst="rect">
              <a:avLst/>
            </a:prstGeom>
          </p:spPr>
        </p:pic>
      </p:grpSp>
      <p:sp>
        <p:nvSpPr>
          <p:cNvPr id="16" name="Footer Placeholder 15">
            <a:extLst>
              <a:ext uri="{FF2B5EF4-FFF2-40B4-BE49-F238E27FC236}">
                <a16:creationId xmlns:a16="http://schemas.microsoft.com/office/drawing/2014/main" id="{01C0C4DF-BACB-1E8A-7580-5A3F6C0A8B34}"/>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18" name="Slide Number Placeholder 17">
            <a:extLst>
              <a:ext uri="{FF2B5EF4-FFF2-40B4-BE49-F238E27FC236}">
                <a16:creationId xmlns:a16="http://schemas.microsoft.com/office/drawing/2014/main" id="{70480314-7163-7CA0-E6D8-E74B54F02784}"/>
              </a:ext>
            </a:extLst>
          </p:cNvPr>
          <p:cNvSpPr>
            <a:spLocks noGrp="1"/>
          </p:cNvSpPr>
          <p:nvPr>
            <p:ph type="sldNum" sz="quarter" idx="12"/>
          </p:nvPr>
        </p:nvSpPr>
        <p:spPr/>
        <p:txBody>
          <a:bodyPr/>
          <a:lstStyle/>
          <a:p>
            <a:fld id="{005C7FBA-D4E9-46CA-9321-3ADA2E368FCD}" type="slidenum">
              <a:rPr lang="en-GB" smtClean="0"/>
              <a:t>13</a:t>
            </a:fld>
            <a:endParaRPr lang="en-GB"/>
          </a:p>
        </p:txBody>
      </p:sp>
    </p:spTree>
    <p:extLst>
      <p:ext uri="{BB962C8B-B14F-4D97-AF65-F5344CB8AC3E}">
        <p14:creationId xmlns:p14="http://schemas.microsoft.com/office/powerpoint/2010/main" val="797771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F5448F87-5A0C-5F77-0427-9B43280EBB44}"/>
              </a:ext>
            </a:extLst>
          </p:cNvPr>
          <p:cNvSpPr>
            <a:spLocks noGrp="1"/>
          </p:cNvSpPr>
          <p:nvPr>
            <p:ph type="title"/>
          </p:nvPr>
        </p:nvSpPr>
        <p:spPr/>
        <p:txBody>
          <a:bodyPr/>
          <a:lstStyle/>
          <a:p>
            <a:r>
              <a:rPr lang="en-US" dirty="0"/>
              <a:t>P+ beam window</a:t>
            </a:r>
            <a:endParaRPr lang="en-GB" dirty="0"/>
          </a:p>
        </p:txBody>
      </p:sp>
      <p:sp>
        <p:nvSpPr>
          <p:cNvPr id="18" name="Text Placeholder 17">
            <a:extLst>
              <a:ext uri="{FF2B5EF4-FFF2-40B4-BE49-F238E27FC236}">
                <a16:creationId xmlns:a16="http://schemas.microsoft.com/office/drawing/2014/main" id="{D2C21086-CEF8-BEAD-E319-0532FD0E48BA}"/>
              </a:ext>
            </a:extLst>
          </p:cNvPr>
          <p:cNvSpPr>
            <a:spLocks noGrp="1"/>
          </p:cNvSpPr>
          <p:nvPr>
            <p:ph type="body" idx="1"/>
          </p:nvPr>
        </p:nvSpPr>
        <p:spPr/>
        <p:txBody>
          <a:bodyPr/>
          <a:lstStyle/>
          <a:p>
            <a:endParaRPr lang="en-GB" dirty="0"/>
          </a:p>
        </p:txBody>
      </p:sp>
      <p:sp>
        <p:nvSpPr>
          <p:cNvPr id="19" name="Picture Placeholder 18">
            <a:extLst>
              <a:ext uri="{FF2B5EF4-FFF2-40B4-BE49-F238E27FC236}">
                <a16:creationId xmlns:a16="http://schemas.microsoft.com/office/drawing/2014/main" id="{86EE0C43-FB53-91E2-3467-977BF79C780B}"/>
              </a:ext>
            </a:extLst>
          </p:cNvPr>
          <p:cNvSpPr>
            <a:spLocks noGrp="1"/>
          </p:cNvSpPr>
          <p:nvPr>
            <p:ph type="pic" sz="quarter" idx="10"/>
          </p:nvPr>
        </p:nvSpPr>
        <p:spPr/>
        <p:txBody>
          <a:bodyPr/>
          <a:lstStyle/>
          <a:p>
            <a:endParaRPr lang="en-GB"/>
          </a:p>
        </p:txBody>
      </p:sp>
      <p:sp>
        <p:nvSpPr>
          <p:cNvPr id="3" name="Footer Placeholder 2">
            <a:extLst>
              <a:ext uri="{FF2B5EF4-FFF2-40B4-BE49-F238E27FC236}">
                <a16:creationId xmlns:a16="http://schemas.microsoft.com/office/drawing/2014/main" id="{B54C9442-CB4E-CC6F-D3D0-C68199D44539}"/>
              </a:ext>
            </a:extLst>
          </p:cNvPr>
          <p:cNvSpPr>
            <a:spLocks noGrp="1"/>
          </p:cNvSpPr>
          <p:nvPr>
            <p:ph type="ftr" sz="quarter" idx="4294967295"/>
          </p:nvPr>
        </p:nvSpPr>
        <p:spPr>
          <a:xfrm>
            <a:off x="0" y="6470650"/>
            <a:ext cx="8623300" cy="365125"/>
          </a:xfrm>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5EB2AA1D-F8CB-9A9E-CD54-4ECA6CB2306C}"/>
              </a:ext>
            </a:extLst>
          </p:cNvPr>
          <p:cNvSpPr>
            <a:spLocks noGrp="1"/>
          </p:cNvSpPr>
          <p:nvPr>
            <p:ph type="sldNum" sz="quarter" idx="4294967295"/>
          </p:nvPr>
        </p:nvSpPr>
        <p:spPr>
          <a:xfrm>
            <a:off x="11126788" y="6465888"/>
            <a:ext cx="1065212" cy="365125"/>
          </a:xfrm>
        </p:spPr>
        <p:txBody>
          <a:bodyPr/>
          <a:lstStyle/>
          <a:p>
            <a:fld id="{005C7FBA-D4E9-46CA-9321-3ADA2E368FCD}" type="slidenum">
              <a:rPr lang="en-GB" smtClean="0"/>
              <a:t>14</a:t>
            </a:fld>
            <a:endParaRPr lang="en-GB"/>
          </a:p>
        </p:txBody>
      </p:sp>
      <p:pic>
        <p:nvPicPr>
          <p:cNvPr id="2" name="Image 4">
            <a:extLst>
              <a:ext uri="{FF2B5EF4-FFF2-40B4-BE49-F238E27FC236}">
                <a16:creationId xmlns:a16="http://schemas.microsoft.com/office/drawing/2014/main" id="{084F7213-4BC6-D8B1-F69E-8AED41D04B99}"/>
              </a:ext>
            </a:extLst>
          </p:cNvPr>
          <p:cNvPicPr>
            <a:picLocks noChangeAspect="1"/>
          </p:cNvPicPr>
          <p:nvPr/>
        </p:nvPicPr>
        <p:blipFill>
          <a:blip r:embed="rId2"/>
          <a:stretch>
            <a:fillRect/>
          </a:stretch>
        </p:blipFill>
        <p:spPr>
          <a:xfrm>
            <a:off x="10980920" y="76059"/>
            <a:ext cx="910841" cy="910841"/>
          </a:xfrm>
          <a:prstGeom prst="rect">
            <a:avLst/>
          </a:prstGeom>
        </p:spPr>
      </p:pic>
    </p:spTree>
    <p:extLst>
      <p:ext uri="{BB962C8B-B14F-4D97-AF65-F5344CB8AC3E}">
        <p14:creationId xmlns:p14="http://schemas.microsoft.com/office/powerpoint/2010/main" val="8265942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9A60A5E2-0715-0ACD-B8E2-617D8E5126EF}"/>
              </a:ext>
            </a:extLst>
          </p:cNvPr>
          <p:cNvSpPr>
            <a:spLocks noGrp="1"/>
          </p:cNvSpPr>
          <p:nvPr>
            <p:ph idx="1"/>
          </p:nvPr>
        </p:nvSpPr>
        <p:spPr>
          <a:xfrm>
            <a:off x="838201" y="1825625"/>
            <a:ext cx="7223842" cy="4351338"/>
          </a:xfrm>
        </p:spPr>
        <p:txBody>
          <a:bodyPr>
            <a:normAutofit/>
          </a:bodyPr>
          <a:lstStyle/>
          <a:p>
            <a:pPr marL="0" indent="0" algn="just">
              <a:buClr>
                <a:schemeClr val="tx2"/>
              </a:buClr>
              <a:buNone/>
            </a:pPr>
            <a:r>
              <a:rPr lang="en-US" sz="2000" b="1" dirty="0">
                <a:solidFill>
                  <a:srgbClr val="224C9D"/>
                </a:solidFill>
                <a:latin typeface="Arial" panose="020B0604020202020204" pitchFamily="34" charset="0"/>
                <a:cs typeface="Arial" panose="020B0604020202020204" pitchFamily="34" charset="0"/>
              </a:rPr>
              <a:t>Double layer window concept</a:t>
            </a:r>
          </a:p>
          <a:p>
            <a:pPr marL="285750" indent="-285750" algn="just">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Cooling</a:t>
            </a:r>
            <a:r>
              <a:rPr lang="en-US" sz="2000" b="1" dirty="0">
                <a:latin typeface="Arial" panose="020B0604020202020204" pitchFamily="34" charset="0"/>
                <a:cs typeface="Arial" panose="020B0604020202020204" pitchFamily="34" charset="0"/>
              </a:rPr>
              <a:t> helium</a:t>
            </a:r>
            <a:r>
              <a:rPr lang="en-US" sz="2000" dirty="0">
                <a:latin typeface="Arial" panose="020B0604020202020204" pitchFamily="34" charset="0"/>
                <a:cs typeface="Arial" panose="020B0604020202020204" pitchFamily="34" charset="0"/>
              </a:rPr>
              <a:t> at 1 bar &amp; 5 g/s </a:t>
            </a:r>
          </a:p>
          <a:p>
            <a:pPr marL="285750" indent="-285750" algn="just">
              <a:buClr>
                <a:schemeClr val="tx2"/>
              </a:buClr>
              <a:buFont typeface="Arial" panose="020B0604020202020204" pitchFamily="34" charset="0"/>
              <a:buChar char="•"/>
            </a:pPr>
            <a:r>
              <a:rPr lang="en-US" sz="2000" b="1" dirty="0">
                <a:latin typeface="Arial" panose="020B0604020202020204" pitchFamily="34" charset="0"/>
                <a:cs typeface="Arial" panose="020B0604020202020204" pitchFamily="34" charset="0"/>
              </a:rPr>
              <a:t>Parametric study </a:t>
            </a:r>
            <a:r>
              <a:rPr lang="en-US" sz="2000" dirty="0">
                <a:latin typeface="Arial" panose="020B0604020202020204" pitchFamily="34" charset="0"/>
                <a:cs typeface="Arial" panose="020B0604020202020204" pitchFamily="34" charset="0"/>
              </a:rPr>
              <a:t>for </a:t>
            </a:r>
            <a:r>
              <a:rPr lang="en-US" sz="2000" b="1" dirty="0">
                <a:latin typeface="Arial" panose="020B0604020202020204" pitchFamily="34" charset="0"/>
                <a:cs typeface="Arial" panose="020B0604020202020204" pitchFamily="34" charset="0"/>
              </a:rPr>
              <a:t>Ti &amp; Be windows </a:t>
            </a:r>
            <a:r>
              <a:rPr lang="en-US" sz="2000" dirty="0">
                <a:latin typeface="Arial" panose="020B0604020202020204" pitchFamily="34" charset="0"/>
                <a:cs typeface="Arial" panose="020B0604020202020204" pitchFamily="34" charset="0"/>
              </a:rPr>
              <a:t>(</a:t>
            </a:r>
            <a:r>
              <a:rPr lang="es-ES" sz="2000" dirty="0">
                <a:latin typeface="Arial" panose="020B0604020202020204" pitchFamily="34" charset="0"/>
                <a:cs typeface="Arial" panose="020B0604020202020204" pitchFamily="34" charset="0"/>
              </a:rPr>
              <a:t>0.1 - 1 mm) </a:t>
            </a:r>
          </a:p>
          <a:p>
            <a:pPr marL="742950" lvl="1" indent="-285750" algn="just">
              <a:buClr>
                <a:schemeClr val="tx2"/>
              </a:buClr>
              <a:buFont typeface="Arial" panose="020B0604020202020204" pitchFamily="34" charset="0"/>
              <a:buChar char="•"/>
            </a:pPr>
            <a:r>
              <a:rPr lang="en-US" sz="1800" b="1" dirty="0">
                <a:latin typeface="Arial" panose="020B0604020202020204" pitchFamily="34" charset="0"/>
                <a:cs typeface="Arial" panose="020B0604020202020204" pitchFamily="34" charset="0"/>
              </a:rPr>
              <a:t>More thickness</a:t>
            </a:r>
            <a:r>
              <a:rPr lang="en-US" sz="1800" dirty="0">
                <a:latin typeface="Arial" panose="020B0604020202020204" pitchFamily="34" charset="0"/>
                <a:cs typeface="Arial" panose="020B0604020202020204" pitchFamily="34" charset="0"/>
              </a:rPr>
              <a:t>, better </a:t>
            </a:r>
            <a:r>
              <a:rPr lang="en-US" sz="1800" b="1" dirty="0">
                <a:latin typeface="Arial" panose="020B0604020202020204" pitchFamily="34" charset="0"/>
                <a:cs typeface="Arial" panose="020B0604020202020204" pitchFamily="34" charset="0"/>
              </a:rPr>
              <a:t>mechanical resistance </a:t>
            </a:r>
            <a:r>
              <a:rPr lang="en-US" sz="1800" dirty="0">
                <a:latin typeface="Arial" panose="020B0604020202020204" pitchFamily="34" charset="0"/>
                <a:cs typeface="Arial" panose="020B0604020202020204" pitchFamily="34" charset="0"/>
              </a:rPr>
              <a:t>but higher energy deposited and </a:t>
            </a:r>
            <a:r>
              <a:rPr lang="en-US" sz="1800" b="1" dirty="0">
                <a:latin typeface="Arial" panose="020B0604020202020204" pitchFamily="34" charset="0"/>
                <a:cs typeface="Arial" panose="020B0604020202020204" pitchFamily="34" charset="0"/>
              </a:rPr>
              <a:t>temperature</a:t>
            </a:r>
          </a:p>
          <a:p>
            <a:pPr marL="742950" lvl="1" indent="-285750" algn="just">
              <a:buClr>
                <a:schemeClr val="tx2"/>
              </a:buClr>
              <a:buFont typeface="Arial" panose="020B0604020202020204" pitchFamily="34" charset="0"/>
              <a:buChar char="•"/>
            </a:pPr>
            <a:r>
              <a:rPr lang="en-US" sz="1800" b="1" dirty="0">
                <a:latin typeface="Arial" panose="020B0604020202020204" pitchFamily="34" charset="0"/>
                <a:cs typeface="Arial" panose="020B0604020202020204" pitchFamily="34" charset="0"/>
              </a:rPr>
              <a:t>250 microns </a:t>
            </a:r>
            <a:r>
              <a:rPr lang="en-US" sz="1800" dirty="0">
                <a:latin typeface="Arial" panose="020B0604020202020204" pitchFamily="34" charset="0"/>
                <a:cs typeface="Arial" panose="020B0604020202020204" pitchFamily="34" charset="0"/>
              </a:rPr>
              <a:t>best compromise</a:t>
            </a:r>
          </a:p>
          <a:p>
            <a:pPr marL="742950" lvl="1" indent="-285750" algn="just">
              <a:buClr>
                <a:schemeClr val="tx2"/>
              </a:buClr>
              <a:buFont typeface="Arial" panose="020B0604020202020204" pitchFamily="34" charset="0"/>
              <a:buChar char="•"/>
            </a:pPr>
            <a:r>
              <a:rPr lang="en-US" sz="1800" b="1" dirty="0">
                <a:latin typeface="Arial" panose="020B0604020202020204" pitchFamily="34" charset="0"/>
                <a:cs typeface="Arial" panose="020B0604020202020204" pitchFamily="34" charset="0"/>
              </a:rPr>
              <a:t>Beryllium</a:t>
            </a:r>
            <a:r>
              <a:rPr lang="en-US" sz="1800" dirty="0">
                <a:latin typeface="Arial" panose="020B0604020202020204" pitchFamily="34" charset="0"/>
                <a:cs typeface="Arial" panose="020B0604020202020204" pitchFamily="34" charset="0"/>
              </a:rPr>
              <a:t> has a </a:t>
            </a:r>
            <a:r>
              <a:rPr lang="en-US" sz="1800" b="1" dirty="0">
                <a:latin typeface="Arial" panose="020B0604020202020204" pitchFamily="34" charset="0"/>
                <a:cs typeface="Arial" panose="020B0604020202020204" pitchFamily="34" charset="0"/>
              </a:rPr>
              <a:t>higher safety factor &amp; less radiation damage</a:t>
            </a:r>
          </a:p>
          <a:p>
            <a:endParaRPr lang="en-GB" sz="2000"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r>
              <a:rPr lang="en-US" dirty="0"/>
              <a:t>18/23</a:t>
            </a:r>
          </a:p>
        </p:txBody>
      </p:sp>
      <p:sp>
        <p:nvSpPr>
          <p:cNvPr id="13" name="Title 2">
            <a:extLst>
              <a:ext uri="{FF2B5EF4-FFF2-40B4-BE49-F238E27FC236}">
                <a16:creationId xmlns:a16="http://schemas.microsoft.com/office/drawing/2014/main" id="{648BB471-483E-2C7B-64F7-4E7F97F0604A}"/>
              </a:ext>
            </a:extLst>
          </p:cNvPr>
          <p:cNvSpPr>
            <a:spLocks noGrp="1"/>
          </p:cNvSpPr>
          <p:nvPr>
            <p:ph type="title"/>
          </p:nvPr>
        </p:nvSpPr>
        <p:spPr bwMode="auto"/>
        <p:txBody>
          <a:bodyPr>
            <a:normAutofit/>
          </a:bodyPr>
          <a:lstStyle/>
          <a:p>
            <a:r>
              <a:rPr lang="en-US" dirty="0"/>
              <a:t>P+ beam window</a:t>
            </a:r>
          </a:p>
        </p:txBody>
      </p:sp>
      <p:sp>
        <p:nvSpPr>
          <p:cNvPr id="15" name="Picture Placeholder 14">
            <a:extLst>
              <a:ext uri="{FF2B5EF4-FFF2-40B4-BE49-F238E27FC236}">
                <a16:creationId xmlns:a16="http://schemas.microsoft.com/office/drawing/2014/main" id="{A53DA658-07E1-8BC0-0921-91F0A40C9A4D}"/>
              </a:ext>
            </a:extLst>
          </p:cNvPr>
          <p:cNvSpPr>
            <a:spLocks noGrp="1"/>
          </p:cNvSpPr>
          <p:nvPr>
            <p:ph type="pic" sz="quarter" idx="10"/>
          </p:nvPr>
        </p:nvSpPr>
        <p:spPr/>
        <p:txBody>
          <a:bodyPr/>
          <a:lstStyle/>
          <a:p>
            <a:endParaRPr lang="en-GB"/>
          </a:p>
        </p:txBody>
      </p:sp>
      <p:graphicFrame>
        <p:nvGraphicFramePr>
          <p:cNvPr id="23" name="Chart 22">
            <a:extLst>
              <a:ext uri="{FF2B5EF4-FFF2-40B4-BE49-F238E27FC236}">
                <a16:creationId xmlns:a16="http://schemas.microsoft.com/office/drawing/2014/main" id="{A852B050-0E8C-CCC0-10A1-050B7E913A79}"/>
              </a:ext>
            </a:extLst>
          </p:cNvPr>
          <p:cNvGraphicFramePr>
            <a:graphicFrameLocks/>
          </p:cNvGraphicFramePr>
          <p:nvPr>
            <p:extLst>
              <p:ext uri="{D42A27DB-BD31-4B8C-83A1-F6EECF244321}">
                <p14:modId xmlns:p14="http://schemas.microsoft.com/office/powerpoint/2010/main" val="3753076749"/>
              </p:ext>
            </p:extLst>
          </p:nvPr>
        </p:nvGraphicFramePr>
        <p:xfrm>
          <a:off x="715186" y="4318091"/>
          <a:ext cx="2916161" cy="22278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Chart 23">
            <a:extLst>
              <a:ext uri="{FF2B5EF4-FFF2-40B4-BE49-F238E27FC236}">
                <a16:creationId xmlns:a16="http://schemas.microsoft.com/office/drawing/2014/main" id="{9B5E132F-476C-7309-2894-66FE5CE3BC51}"/>
              </a:ext>
            </a:extLst>
          </p:cNvPr>
          <p:cNvGraphicFramePr>
            <a:graphicFrameLocks/>
          </p:cNvGraphicFramePr>
          <p:nvPr>
            <p:extLst>
              <p:ext uri="{D42A27DB-BD31-4B8C-83A1-F6EECF244321}">
                <p14:modId xmlns:p14="http://schemas.microsoft.com/office/powerpoint/2010/main" val="3894914415"/>
              </p:ext>
            </p:extLst>
          </p:nvPr>
        </p:nvGraphicFramePr>
        <p:xfrm>
          <a:off x="4023147" y="4318091"/>
          <a:ext cx="2607205" cy="2135871"/>
        </p:xfrm>
        <a:graphic>
          <a:graphicData uri="http://schemas.openxmlformats.org/drawingml/2006/chart">
            <c:chart xmlns:c="http://schemas.openxmlformats.org/drawingml/2006/chart" xmlns:r="http://schemas.openxmlformats.org/officeDocument/2006/relationships" r:id="rId4"/>
          </a:graphicData>
        </a:graphic>
      </p:graphicFrame>
      <p:sp>
        <p:nvSpPr>
          <p:cNvPr id="25" name="TextBox 24">
            <a:extLst>
              <a:ext uri="{FF2B5EF4-FFF2-40B4-BE49-F238E27FC236}">
                <a16:creationId xmlns:a16="http://schemas.microsoft.com/office/drawing/2014/main" id="{5CB48C68-FD92-FCC2-8475-472DC6D72D00}"/>
              </a:ext>
            </a:extLst>
          </p:cNvPr>
          <p:cNvSpPr txBox="1"/>
          <p:nvPr/>
        </p:nvSpPr>
        <p:spPr>
          <a:xfrm>
            <a:off x="1878283" y="6215021"/>
            <a:ext cx="4478954" cy="276999"/>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Parametric analysis in steady state. Thickness &amp; Material</a:t>
            </a:r>
          </a:p>
        </p:txBody>
      </p:sp>
      <p:grpSp>
        <p:nvGrpSpPr>
          <p:cNvPr id="11" name="Group 10">
            <a:extLst>
              <a:ext uri="{FF2B5EF4-FFF2-40B4-BE49-F238E27FC236}">
                <a16:creationId xmlns:a16="http://schemas.microsoft.com/office/drawing/2014/main" id="{C97CD77E-D91A-C77D-383B-00806AE47C91}"/>
              </a:ext>
            </a:extLst>
          </p:cNvPr>
          <p:cNvGrpSpPr/>
          <p:nvPr/>
        </p:nvGrpSpPr>
        <p:grpSpPr>
          <a:xfrm>
            <a:off x="7977925" y="1489543"/>
            <a:ext cx="4142804" cy="2212740"/>
            <a:chOff x="8163725" y="1234091"/>
            <a:chExt cx="4142804" cy="2212740"/>
          </a:xfrm>
        </p:grpSpPr>
        <p:pic>
          <p:nvPicPr>
            <p:cNvPr id="10" name="Picture 9">
              <a:extLst>
                <a:ext uri="{FF2B5EF4-FFF2-40B4-BE49-F238E27FC236}">
                  <a16:creationId xmlns:a16="http://schemas.microsoft.com/office/drawing/2014/main" id="{7BD2B7F4-22ED-0250-1083-8ED47C5B6BEE}"/>
                </a:ext>
              </a:extLst>
            </p:cNvPr>
            <p:cNvPicPr>
              <a:picLocks noChangeAspect="1"/>
            </p:cNvPicPr>
            <p:nvPr/>
          </p:nvPicPr>
          <p:blipFill rotWithShape="1">
            <a:blip r:embed="rId5"/>
            <a:srcRect t="19309"/>
            <a:stretch/>
          </p:blipFill>
          <p:spPr>
            <a:xfrm>
              <a:off x="8163725" y="1459981"/>
              <a:ext cx="2780432" cy="1797693"/>
            </a:xfrm>
            <a:prstGeom prst="rect">
              <a:avLst/>
            </a:prstGeom>
          </p:spPr>
        </p:pic>
        <p:sp>
          <p:nvSpPr>
            <p:cNvPr id="18" name="TextBox 17">
              <a:extLst>
                <a:ext uri="{FF2B5EF4-FFF2-40B4-BE49-F238E27FC236}">
                  <a16:creationId xmlns:a16="http://schemas.microsoft.com/office/drawing/2014/main" id="{439EB21E-5FAE-2587-EF92-B6F304576488}"/>
                </a:ext>
              </a:extLst>
            </p:cNvPr>
            <p:cNvSpPr txBox="1"/>
            <p:nvPr/>
          </p:nvSpPr>
          <p:spPr>
            <a:xfrm>
              <a:off x="9046066" y="1234091"/>
              <a:ext cx="2154945" cy="276999"/>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Convection  cooling concept</a:t>
              </a:r>
            </a:p>
          </p:txBody>
        </p:sp>
        <p:sp>
          <p:nvSpPr>
            <p:cNvPr id="27" name="TextBox 26">
              <a:extLst>
                <a:ext uri="{FF2B5EF4-FFF2-40B4-BE49-F238E27FC236}">
                  <a16:creationId xmlns:a16="http://schemas.microsoft.com/office/drawing/2014/main" id="{EA6D8758-3235-777B-FDF0-45796A816BDD}"/>
                </a:ext>
              </a:extLst>
            </p:cNvPr>
            <p:cNvSpPr txBox="1"/>
            <p:nvPr/>
          </p:nvSpPr>
          <p:spPr>
            <a:xfrm>
              <a:off x="10575547" y="2585057"/>
              <a:ext cx="1730982" cy="861774"/>
            </a:xfrm>
            <a:prstGeom prst="rect">
              <a:avLst/>
            </a:prstGeom>
            <a:noFill/>
          </p:spPr>
          <p:txBody>
            <a:bodyPr wrap="square" rtlCol="0">
              <a:spAutoFit/>
            </a:bodyPr>
            <a:lstStyle/>
            <a:p>
              <a:r>
                <a:rPr lang="en-US" sz="1000" b="1" dirty="0">
                  <a:solidFill>
                    <a:srgbClr val="7030A0"/>
                  </a:solidFill>
                  <a:latin typeface="Arial" panose="020B0604020202020204" pitchFamily="34" charset="0"/>
                  <a:cs typeface="Arial" panose="020B0604020202020204" pitchFamily="34" charset="0"/>
                </a:rPr>
                <a:t>Helium side</a:t>
              </a:r>
            </a:p>
            <a:p>
              <a:r>
                <a:rPr lang="en-US" sz="1000" dirty="0">
                  <a:solidFill>
                    <a:schemeClr val="tx2"/>
                  </a:solidFill>
                  <a:latin typeface="Arial" panose="020B0604020202020204" pitchFamily="34" charset="0"/>
                  <a:cs typeface="Arial" panose="020B0604020202020204" pitchFamily="34" charset="0"/>
                </a:rPr>
                <a:t>-1 bar</a:t>
              </a:r>
              <a:br>
                <a:rPr lang="en-US" sz="1000" dirty="0">
                  <a:solidFill>
                    <a:schemeClr val="tx2"/>
                  </a:solidFill>
                  <a:latin typeface="Arial" panose="020B0604020202020204" pitchFamily="34" charset="0"/>
                  <a:cs typeface="Arial" panose="020B0604020202020204" pitchFamily="34" charset="0"/>
                </a:rPr>
              </a:br>
              <a:r>
                <a:rPr lang="en-US" sz="1000" dirty="0">
                  <a:solidFill>
                    <a:schemeClr val="tx2"/>
                  </a:solidFill>
                  <a:latin typeface="Arial" panose="020B0604020202020204" pitchFamily="34" charset="0"/>
                  <a:cs typeface="Arial" panose="020B0604020202020204" pitchFamily="34" charset="0"/>
                </a:rPr>
                <a:t>-High Helium Temperature</a:t>
              </a:r>
              <a:br>
                <a:rPr lang="en-US" sz="1000" dirty="0">
                  <a:solidFill>
                    <a:schemeClr val="tx2"/>
                  </a:solidFill>
                  <a:latin typeface="Arial" panose="020B0604020202020204" pitchFamily="34" charset="0"/>
                  <a:cs typeface="Arial" panose="020B0604020202020204" pitchFamily="34" charset="0"/>
                </a:rPr>
              </a:br>
              <a:r>
                <a:rPr lang="en-US" sz="1000" dirty="0">
                  <a:solidFill>
                    <a:schemeClr val="tx2"/>
                  </a:solidFill>
                  <a:latin typeface="Arial" panose="020B0604020202020204" pitchFamily="34" charset="0"/>
                  <a:cs typeface="Arial" panose="020B0604020202020204" pitchFamily="34" charset="0"/>
                </a:rPr>
                <a:t>-Natural convection</a:t>
              </a:r>
              <a:br>
                <a:rPr lang="en-US" sz="1000" dirty="0">
                  <a:solidFill>
                    <a:schemeClr val="tx2"/>
                  </a:solidFill>
                  <a:latin typeface="Arial" panose="020B0604020202020204" pitchFamily="34" charset="0"/>
                  <a:cs typeface="Arial" panose="020B0604020202020204" pitchFamily="34" charset="0"/>
                </a:rPr>
              </a:br>
              <a:r>
                <a:rPr lang="en-US" sz="1000" dirty="0">
                  <a:solidFill>
                    <a:schemeClr val="tx2"/>
                  </a:solidFill>
                  <a:latin typeface="Arial" panose="020B0604020202020204" pitchFamily="34" charset="0"/>
                  <a:cs typeface="Arial" panose="020B0604020202020204" pitchFamily="34" charset="0"/>
                </a:rPr>
                <a:t>-Radiation</a:t>
              </a:r>
            </a:p>
          </p:txBody>
        </p:sp>
        <p:sp>
          <p:nvSpPr>
            <p:cNvPr id="28" name="TextBox 27">
              <a:extLst>
                <a:ext uri="{FF2B5EF4-FFF2-40B4-BE49-F238E27FC236}">
                  <a16:creationId xmlns:a16="http://schemas.microsoft.com/office/drawing/2014/main" id="{FC34EFCD-B76D-3159-B182-13EAA6BEC25B}"/>
                </a:ext>
              </a:extLst>
            </p:cNvPr>
            <p:cNvSpPr txBox="1"/>
            <p:nvPr/>
          </p:nvSpPr>
          <p:spPr>
            <a:xfrm>
              <a:off x="8793832" y="1507276"/>
              <a:ext cx="1127510" cy="553998"/>
            </a:xfrm>
            <a:prstGeom prst="rect">
              <a:avLst/>
            </a:prstGeom>
            <a:noFill/>
          </p:spPr>
          <p:txBody>
            <a:bodyPr wrap="square" rtlCol="0">
              <a:spAutoFit/>
            </a:bodyPr>
            <a:lstStyle/>
            <a:p>
              <a:r>
                <a:rPr lang="en-US" sz="1000" b="1" dirty="0">
                  <a:solidFill>
                    <a:srgbClr val="7030A0"/>
                  </a:solidFill>
                  <a:latin typeface="Arial" panose="020B0604020202020204" pitchFamily="34" charset="0"/>
                  <a:cs typeface="Arial" panose="020B0604020202020204" pitchFamily="34" charset="0"/>
                </a:rPr>
                <a:t>Vacuum side</a:t>
              </a:r>
            </a:p>
            <a:p>
              <a:r>
                <a:rPr lang="en-US" sz="1000" dirty="0">
                  <a:solidFill>
                    <a:schemeClr val="tx2"/>
                  </a:solidFill>
                  <a:latin typeface="Arial" panose="020B0604020202020204" pitchFamily="34" charset="0"/>
                  <a:cs typeface="Arial" panose="020B0604020202020204" pitchFamily="34" charset="0"/>
                </a:rPr>
                <a:t>-Vacuum</a:t>
              </a:r>
              <a:br>
                <a:rPr lang="en-US" sz="1000" dirty="0">
                  <a:solidFill>
                    <a:schemeClr val="tx2"/>
                  </a:solidFill>
                  <a:latin typeface="Arial" panose="020B0604020202020204" pitchFamily="34" charset="0"/>
                  <a:cs typeface="Arial" panose="020B0604020202020204" pitchFamily="34" charset="0"/>
                </a:rPr>
              </a:br>
              <a:r>
                <a:rPr lang="en-US" sz="1000" dirty="0">
                  <a:solidFill>
                    <a:schemeClr val="tx2"/>
                  </a:solidFill>
                  <a:latin typeface="Arial" panose="020B0604020202020204" pitchFamily="34" charset="0"/>
                  <a:cs typeface="Arial" panose="020B0604020202020204" pitchFamily="34" charset="0"/>
                </a:rPr>
                <a:t>-Radiation</a:t>
              </a:r>
            </a:p>
          </p:txBody>
        </p:sp>
        <p:sp>
          <p:nvSpPr>
            <p:cNvPr id="2" name="TextBox 1">
              <a:extLst>
                <a:ext uri="{FF2B5EF4-FFF2-40B4-BE49-F238E27FC236}">
                  <a16:creationId xmlns:a16="http://schemas.microsoft.com/office/drawing/2014/main" id="{E11014AE-D480-7336-64E6-66041F02934B}"/>
                </a:ext>
              </a:extLst>
            </p:cNvPr>
            <p:cNvSpPr txBox="1"/>
            <p:nvPr/>
          </p:nvSpPr>
          <p:spPr>
            <a:xfrm>
              <a:off x="9122284" y="3015944"/>
              <a:ext cx="1020428" cy="246221"/>
            </a:xfrm>
            <a:prstGeom prst="rect">
              <a:avLst/>
            </a:prstGeom>
            <a:noFill/>
          </p:spPr>
          <p:txBody>
            <a:bodyPr wrap="square" rtlCol="0">
              <a:spAutoFit/>
            </a:bodyPr>
            <a:lstStyle/>
            <a:p>
              <a:r>
                <a:rPr lang="en-US" sz="1000" dirty="0">
                  <a:solidFill>
                    <a:srgbClr val="0432FF"/>
                  </a:solidFill>
                  <a:latin typeface="Arial" panose="020B0604020202020204" pitchFamily="34" charset="0"/>
                  <a:cs typeface="Arial" panose="020B0604020202020204" pitchFamily="34" charset="0"/>
                </a:rPr>
                <a:t>1 bar, 5 g/s</a:t>
              </a:r>
            </a:p>
          </p:txBody>
        </p:sp>
        <p:sp>
          <p:nvSpPr>
            <p:cNvPr id="9" name="TextBox 8">
              <a:extLst>
                <a:ext uri="{FF2B5EF4-FFF2-40B4-BE49-F238E27FC236}">
                  <a16:creationId xmlns:a16="http://schemas.microsoft.com/office/drawing/2014/main" id="{190D2EEA-6079-7B69-1F13-C8C9808C47E9}"/>
                </a:ext>
              </a:extLst>
            </p:cNvPr>
            <p:cNvSpPr txBox="1"/>
            <p:nvPr/>
          </p:nvSpPr>
          <p:spPr>
            <a:xfrm>
              <a:off x="10644889" y="2025064"/>
              <a:ext cx="1512504" cy="230832"/>
            </a:xfrm>
            <a:prstGeom prst="rect">
              <a:avLst/>
            </a:prstGeom>
            <a:noFill/>
          </p:spPr>
          <p:txBody>
            <a:bodyPr wrap="square" rtlCol="0">
              <a:spAutoFit/>
            </a:bodyPr>
            <a:lstStyle/>
            <a:p>
              <a:r>
                <a:rPr lang="en-US" sz="900" dirty="0">
                  <a:solidFill>
                    <a:srgbClr val="FF0000"/>
                  </a:solidFill>
                  <a:latin typeface="Arial" panose="020B0604020202020204" pitchFamily="34" charset="0"/>
                  <a:cs typeface="Arial" panose="020B0604020202020204" pitchFamily="34" charset="0"/>
                </a:rPr>
                <a:t>116 W (0.25 mm)</a:t>
              </a:r>
            </a:p>
          </p:txBody>
        </p:sp>
      </p:grpSp>
      <p:pic>
        <p:nvPicPr>
          <p:cNvPr id="5" name="Picture 4">
            <a:extLst>
              <a:ext uri="{FF2B5EF4-FFF2-40B4-BE49-F238E27FC236}">
                <a16:creationId xmlns:a16="http://schemas.microsoft.com/office/drawing/2014/main" id="{E73F76CD-5063-DB7D-CE4B-22472C59C6D6}"/>
              </a:ext>
            </a:extLst>
          </p:cNvPr>
          <p:cNvPicPr>
            <a:picLocks noChangeAspect="1"/>
          </p:cNvPicPr>
          <p:nvPr/>
        </p:nvPicPr>
        <p:blipFill>
          <a:blip r:embed="rId6"/>
          <a:stretch>
            <a:fillRect/>
          </a:stretch>
        </p:blipFill>
        <p:spPr>
          <a:xfrm>
            <a:off x="6853281" y="4165630"/>
            <a:ext cx="4634990" cy="1969041"/>
          </a:xfrm>
          <a:prstGeom prst="rect">
            <a:avLst/>
          </a:prstGeom>
        </p:spPr>
      </p:pic>
      <p:sp>
        <p:nvSpPr>
          <p:cNvPr id="7" name="TextBox 6">
            <a:extLst>
              <a:ext uri="{FF2B5EF4-FFF2-40B4-BE49-F238E27FC236}">
                <a16:creationId xmlns:a16="http://schemas.microsoft.com/office/drawing/2014/main" id="{EA3DA58B-083B-4C69-BE4E-A844AC97B3E1}"/>
              </a:ext>
            </a:extLst>
          </p:cNvPr>
          <p:cNvSpPr txBox="1"/>
          <p:nvPr/>
        </p:nvSpPr>
        <p:spPr>
          <a:xfrm>
            <a:off x="6638887" y="6176963"/>
            <a:ext cx="5207200" cy="276999"/>
          </a:xfrm>
          <a:prstGeom prst="rect">
            <a:avLst/>
          </a:prstGeom>
          <a:noFill/>
        </p:spPr>
        <p:txBody>
          <a:bodyPr wrap="square" rtlCol="0">
            <a:spAutoFit/>
          </a:bodyPr>
          <a:lstStyle/>
          <a:p>
            <a:r>
              <a:rPr lang="en-GB" sz="1200" i="1" dirty="0">
                <a:latin typeface="Arial" panose="020B0604020202020204" pitchFamily="34" charset="0"/>
                <a:cs typeface="Arial" panose="020B0604020202020204" pitchFamily="34" charset="0"/>
              </a:rPr>
              <a:t>DPA on Ti windows for 1 MW and baseline proton beam parameters </a:t>
            </a:r>
            <a:endParaRPr lang="en-GB" sz="700" i="1" dirty="0">
              <a:latin typeface="Arial" panose="020B0604020202020204" pitchFamily="34" charset="0"/>
              <a:cs typeface="Arial" panose="020B0604020202020204" pitchFamily="34" charset="0"/>
            </a:endParaRPr>
          </a:p>
        </p:txBody>
      </p:sp>
      <p:pic>
        <p:nvPicPr>
          <p:cNvPr id="3" name="Image 4">
            <a:extLst>
              <a:ext uri="{FF2B5EF4-FFF2-40B4-BE49-F238E27FC236}">
                <a16:creationId xmlns:a16="http://schemas.microsoft.com/office/drawing/2014/main" id="{62DBE09A-7316-E6F0-02CD-C6C34BE41225}"/>
              </a:ext>
            </a:extLst>
          </p:cNvPr>
          <p:cNvPicPr>
            <a:picLocks noChangeAspect="1"/>
          </p:cNvPicPr>
          <p:nvPr/>
        </p:nvPicPr>
        <p:blipFill>
          <a:blip r:embed="rId7"/>
          <a:stretch>
            <a:fillRect/>
          </a:stretch>
        </p:blipFill>
        <p:spPr>
          <a:xfrm>
            <a:off x="10980920" y="76059"/>
            <a:ext cx="910841" cy="910841"/>
          </a:xfrm>
          <a:prstGeom prst="rect">
            <a:avLst/>
          </a:prstGeom>
        </p:spPr>
      </p:pic>
      <p:sp>
        <p:nvSpPr>
          <p:cNvPr id="4" name="Footer Placeholder 3">
            <a:extLst>
              <a:ext uri="{FF2B5EF4-FFF2-40B4-BE49-F238E27FC236}">
                <a16:creationId xmlns:a16="http://schemas.microsoft.com/office/drawing/2014/main" id="{454CBD8D-7C9C-1807-4F48-4EE05C80FCA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333116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21" descr="MUON-Slide-graphBase-pagebottom.jpg">
            <a:extLst>
              <a:ext uri="{FF2B5EF4-FFF2-40B4-BE49-F238E27FC236}">
                <a16:creationId xmlns:a16="http://schemas.microsoft.com/office/drawing/2014/main" id="{336B2DF4-6DFD-7B42-4C73-84AB30EAA227}"/>
              </a:ext>
            </a:extLst>
          </p:cNvPr>
          <p:cNvPicPr>
            <a:picLocks noChangeAspect="1"/>
          </p:cNvPicPr>
          <p:nvPr/>
        </p:nvPicPr>
        <p:blipFill>
          <a:blip r:embed="rId2"/>
          <a:stretch>
            <a:fillRect/>
          </a:stretch>
        </p:blipFill>
        <p:spPr>
          <a:xfrm>
            <a:off x="0" y="6155831"/>
            <a:ext cx="12192000" cy="702169"/>
          </a:xfrm>
          <a:prstGeom prst="rect">
            <a:avLst/>
          </a:prstGeom>
        </p:spPr>
      </p:pic>
      <p:pic>
        <p:nvPicPr>
          <p:cNvPr id="5" name="Image 17" descr="MCC-LogoFinal-V01.jpg">
            <a:extLst>
              <a:ext uri="{FF2B5EF4-FFF2-40B4-BE49-F238E27FC236}">
                <a16:creationId xmlns:a16="http://schemas.microsoft.com/office/drawing/2014/main" id="{CE376B13-9072-4268-75F2-705D1AAEA354}"/>
              </a:ext>
            </a:extLst>
          </p:cNvPr>
          <p:cNvPicPr>
            <a:picLocks noChangeAspect="1"/>
          </p:cNvPicPr>
          <p:nvPr/>
        </p:nvPicPr>
        <p:blipFill>
          <a:blip r:embed="rId3"/>
          <a:stretch>
            <a:fillRect/>
          </a:stretch>
        </p:blipFill>
        <p:spPr>
          <a:xfrm>
            <a:off x="106680" y="166908"/>
            <a:ext cx="978322" cy="962645"/>
          </a:xfrm>
          <a:prstGeom prst="rect">
            <a:avLst/>
          </a:prstGeom>
        </p:spPr>
      </p:pic>
      <p:pic>
        <p:nvPicPr>
          <p:cNvPr id="6" name="Picture 5">
            <a:extLst>
              <a:ext uri="{FF2B5EF4-FFF2-40B4-BE49-F238E27FC236}">
                <a16:creationId xmlns:a16="http://schemas.microsoft.com/office/drawing/2014/main" id="{D228694D-3150-D678-F005-6C6AD0FB92A1}"/>
              </a:ext>
            </a:extLst>
          </p:cNvPr>
          <p:cNvPicPr>
            <a:picLocks noChangeAspect="1"/>
          </p:cNvPicPr>
          <p:nvPr/>
        </p:nvPicPr>
        <p:blipFill rotWithShape="1">
          <a:blip r:embed="rId4"/>
          <a:srcRect t="5306"/>
          <a:stretch/>
        </p:blipFill>
        <p:spPr>
          <a:xfrm>
            <a:off x="6096000" y="1494908"/>
            <a:ext cx="1260552" cy="783157"/>
          </a:xfrm>
          <a:prstGeom prst="rect">
            <a:avLst/>
          </a:prstGeom>
          <a:effectLst>
            <a:outerShdw blurRad="50800" dist="38100" dir="2700000" algn="tl" rotWithShape="0">
              <a:prstClr val="black">
                <a:alpha val="40000"/>
              </a:prstClr>
            </a:outerShdw>
          </a:effectLst>
        </p:spPr>
      </p:pic>
      <p:grpSp>
        <p:nvGrpSpPr>
          <p:cNvPr id="56" name="Group 55">
            <a:extLst>
              <a:ext uri="{FF2B5EF4-FFF2-40B4-BE49-F238E27FC236}">
                <a16:creationId xmlns:a16="http://schemas.microsoft.com/office/drawing/2014/main" id="{A1101760-8ACA-4596-3646-4D05494C5D5F}"/>
              </a:ext>
            </a:extLst>
          </p:cNvPr>
          <p:cNvGrpSpPr/>
          <p:nvPr/>
        </p:nvGrpSpPr>
        <p:grpSpPr>
          <a:xfrm>
            <a:off x="7049247" y="4082445"/>
            <a:ext cx="4156635" cy="2418682"/>
            <a:chOff x="7842295" y="4080018"/>
            <a:chExt cx="3849330" cy="2239866"/>
          </a:xfrm>
        </p:grpSpPr>
        <p:pic>
          <p:nvPicPr>
            <p:cNvPr id="41" name="Picture 40">
              <a:extLst>
                <a:ext uri="{FF2B5EF4-FFF2-40B4-BE49-F238E27FC236}">
                  <a16:creationId xmlns:a16="http://schemas.microsoft.com/office/drawing/2014/main" id="{70A1D00D-E4EF-6FEB-738B-E71001E79014}"/>
                </a:ext>
              </a:extLst>
            </p:cNvPr>
            <p:cNvPicPr>
              <a:picLocks noChangeAspect="1"/>
            </p:cNvPicPr>
            <p:nvPr/>
          </p:nvPicPr>
          <p:blipFill rotWithShape="1">
            <a:blip r:embed="rId5"/>
            <a:srcRect l="1538"/>
            <a:stretch/>
          </p:blipFill>
          <p:spPr>
            <a:xfrm>
              <a:off x="7842295" y="4080018"/>
              <a:ext cx="3849330" cy="2011481"/>
            </a:xfrm>
            <a:prstGeom prst="rect">
              <a:avLst/>
            </a:prstGeom>
          </p:spPr>
        </p:pic>
        <p:grpSp>
          <p:nvGrpSpPr>
            <p:cNvPr id="42" name="Group 41">
              <a:extLst>
                <a:ext uri="{FF2B5EF4-FFF2-40B4-BE49-F238E27FC236}">
                  <a16:creationId xmlns:a16="http://schemas.microsoft.com/office/drawing/2014/main" id="{84005E8E-5DB2-357C-3048-BDA7833CC4FC}"/>
                </a:ext>
              </a:extLst>
            </p:cNvPr>
            <p:cNvGrpSpPr/>
            <p:nvPr/>
          </p:nvGrpSpPr>
          <p:grpSpPr>
            <a:xfrm>
              <a:off x="10430952" y="4277070"/>
              <a:ext cx="1119975" cy="364215"/>
              <a:chOff x="2669367" y="3254854"/>
              <a:chExt cx="978361" cy="318162"/>
            </a:xfrm>
          </p:grpSpPr>
          <p:sp>
            <p:nvSpPr>
              <p:cNvPr id="43" name="TextBox 6">
                <a:extLst>
                  <a:ext uri="{FF2B5EF4-FFF2-40B4-BE49-F238E27FC236}">
                    <a16:creationId xmlns:a16="http://schemas.microsoft.com/office/drawing/2014/main" id="{A5F1C207-E7EA-326E-6B91-1CDC0322A95E}"/>
                  </a:ext>
                </a:extLst>
              </p:cNvPr>
              <p:cNvSpPr txBox="1"/>
              <p:nvPr/>
            </p:nvSpPr>
            <p:spPr>
              <a:xfrm>
                <a:off x="2669367" y="3254854"/>
                <a:ext cx="978361" cy="318162"/>
              </a:xfrm>
              <a:prstGeom prst="rect">
                <a:avLst/>
              </a:prstGeom>
              <a:solidFill>
                <a:schemeClr val="lt1"/>
              </a:solidFill>
              <a:ln w="9525" cmpd="sng">
                <a:solidFill>
                  <a:schemeClr val="lt1">
                    <a:shade val="50000"/>
                  </a:schemeClr>
                </a:solid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n-GB" sz="900" b="1" dirty="0"/>
                  <a:t>Point max T </a:t>
                </a:r>
                <a:br>
                  <a:rPr lang="en-GB" sz="900" b="1" dirty="0"/>
                </a:br>
                <a:r>
                  <a:rPr lang="en-GB" sz="900" b="1" dirty="0"/>
                  <a:t>Point max stress </a:t>
                </a:r>
              </a:p>
            </p:txBody>
          </p:sp>
          <p:sp>
            <p:nvSpPr>
              <p:cNvPr id="44" name="Rectangle 43">
                <a:extLst>
                  <a:ext uri="{FF2B5EF4-FFF2-40B4-BE49-F238E27FC236}">
                    <a16:creationId xmlns:a16="http://schemas.microsoft.com/office/drawing/2014/main" id="{69066D84-6A3E-B4CF-285A-768A7DC9DB0A}"/>
                  </a:ext>
                </a:extLst>
              </p:cNvPr>
              <p:cNvSpPr/>
              <p:nvPr/>
            </p:nvSpPr>
            <p:spPr>
              <a:xfrm>
                <a:off x="3519758" y="3308182"/>
                <a:ext cx="67285" cy="60763"/>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GB" sz="900"/>
              </a:p>
            </p:txBody>
          </p:sp>
          <p:sp>
            <p:nvSpPr>
              <p:cNvPr id="45" name="Rectangle 44">
                <a:extLst>
                  <a:ext uri="{FF2B5EF4-FFF2-40B4-BE49-F238E27FC236}">
                    <a16:creationId xmlns:a16="http://schemas.microsoft.com/office/drawing/2014/main" id="{E2D546E4-BCD7-8097-E666-857E36E81263}"/>
                  </a:ext>
                </a:extLst>
              </p:cNvPr>
              <p:cNvSpPr/>
              <p:nvPr/>
            </p:nvSpPr>
            <p:spPr>
              <a:xfrm>
                <a:off x="3515242" y="3422273"/>
                <a:ext cx="71801" cy="67185"/>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GB" sz="900"/>
              </a:p>
            </p:txBody>
          </p:sp>
        </p:grpSp>
        <p:sp>
          <p:nvSpPr>
            <p:cNvPr id="46" name="TextBox 45">
              <a:extLst>
                <a:ext uri="{FF2B5EF4-FFF2-40B4-BE49-F238E27FC236}">
                  <a16:creationId xmlns:a16="http://schemas.microsoft.com/office/drawing/2014/main" id="{7B3C807D-3705-C26A-A806-BB4DC394DE2C}"/>
                </a:ext>
              </a:extLst>
            </p:cNvPr>
            <p:cNvSpPr txBox="1"/>
            <p:nvPr/>
          </p:nvSpPr>
          <p:spPr>
            <a:xfrm>
              <a:off x="8923246" y="6065968"/>
              <a:ext cx="2144324" cy="253916"/>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Window dynamic response</a:t>
              </a:r>
              <a:endParaRPr lang="en-GB" sz="1050" dirty="0">
                <a:latin typeface="Arial" panose="020B0604020202020204" pitchFamily="34" charset="0"/>
                <a:cs typeface="Arial" panose="020B0604020202020204" pitchFamily="34" charset="0"/>
              </a:endParaRPr>
            </a:p>
          </p:txBody>
        </p:sp>
      </p:grpSp>
      <p:grpSp>
        <p:nvGrpSpPr>
          <p:cNvPr id="15" name="Group 14">
            <a:extLst>
              <a:ext uri="{FF2B5EF4-FFF2-40B4-BE49-F238E27FC236}">
                <a16:creationId xmlns:a16="http://schemas.microsoft.com/office/drawing/2014/main" id="{72930CF2-A365-3537-624A-2A91ECF33CCD}"/>
              </a:ext>
            </a:extLst>
          </p:cNvPr>
          <p:cNvGrpSpPr/>
          <p:nvPr/>
        </p:nvGrpSpPr>
        <p:grpSpPr>
          <a:xfrm>
            <a:off x="6250718" y="1806763"/>
            <a:ext cx="5483603" cy="2389750"/>
            <a:chOff x="4875932" y="1473255"/>
            <a:chExt cx="3957374" cy="1724621"/>
          </a:xfrm>
        </p:grpSpPr>
        <p:pic>
          <p:nvPicPr>
            <p:cNvPr id="7" name="Picture 6">
              <a:extLst>
                <a:ext uri="{FF2B5EF4-FFF2-40B4-BE49-F238E27FC236}">
                  <a16:creationId xmlns:a16="http://schemas.microsoft.com/office/drawing/2014/main" id="{458C80E3-D4A9-EE94-F0BB-A47F1C80EB23}"/>
                </a:ext>
              </a:extLst>
            </p:cNvPr>
            <p:cNvPicPr>
              <a:picLocks noChangeAspect="1"/>
            </p:cNvPicPr>
            <p:nvPr/>
          </p:nvPicPr>
          <p:blipFill>
            <a:blip r:embed="rId6"/>
            <a:stretch>
              <a:fillRect/>
            </a:stretch>
          </p:blipFill>
          <p:spPr>
            <a:xfrm>
              <a:off x="5585437" y="1473255"/>
              <a:ext cx="3247869" cy="1231017"/>
            </a:xfrm>
            <a:prstGeom prst="rect">
              <a:avLst/>
            </a:prstGeom>
          </p:spPr>
        </p:pic>
        <p:grpSp>
          <p:nvGrpSpPr>
            <p:cNvPr id="11" name="Group 10">
              <a:extLst>
                <a:ext uri="{FF2B5EF4-FFF2-40B4-BE49-F238E27FC236}">
                  <a16:creationId xmlns:a16="http://schemas.microsoft.com/office/drawing/2014/main" id="{ADDBA324-AF3A-3D3E-7854-6E3F4EEA7DCA}"/>
                </a:ext>
              </a:extLst>
            </p:cNvPr>
            <p:cNvGrpSpPr/>
            <p:nvPr/>
          </p:nvGrpSpPr>
          <p:grpSpPr>
            <a:xfrm>
              <a:off x="4875932" y="1508802"/>
              <a:ext cx="3877444" cy="1689074"/>
              <a:chOff x="5296692" y="1036533"/>
              <a:chExt cx="3877444" cy="1689074"/>
            </a:xfrm>
          </p:grpSpPr>
          <p:cxnSp>
            <p:nvCxnSpPr>
              <p:cNvPr id="47" name="Straight Arrow Connector 46">
                <a:extLst>
                  <a:ext uri="{FF2B5EF4-FFF2-40B4-BE49-F238E27FC236}">
                    <a16:creationId xmlns:a16="http://schemas.microsoft.com/office/drawing/2014/main" id="{E032EEEA-0330-BDCD-5024-63008D04F317}"/>
                  </a:ext>
                </a:extLst>
              </p:cNvPr>
              <p:cNvCxnSpPr>
                <a:cxnSpLocks/>
              </p:cNvCxnSpPr>
              <p:nvPr/>
            </p:nvCxnSpPr>
            <p:spPr>
              <a:xfrm flipH="1">
                <a:off x="6045750" y="1339494"/>
                <a:ext cx="70594" cy="308829"/>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sp>
            <p:nvSpPr>
              <p:cNvPr id="50" name="TextBox 49">
                <a:extLst>
                  <a:ext uri="{FF2B5EF4-FFF2-40B4-BE49-F238E27FC236}">
                    <a16:creationId xmlns:a16="http://schemas.microsoft.com/office/drawing/2014/main" id="{275786BB-ED3E-4FF8-6F7F-3E9B2B3F2B61}"/>
                  </a:ext>
                </a:extLst>
              </p:cNvPr>
              <p:cNvSpPr txBox="1"/>
              <p:nvPr/>
            </p:nvSpPr>
            <p:spPr>
              <a:xfrm>
                <a:off x="5296692" y="1349589"/>
                <a:ext cx="776451" cy="244326"/>
              </a:xfrm>
              <a:prstGeom prst="rect">
                <a:avLst/>
              </a:prstGeom>
              <a:noFill/>
            </p:spPr>
            <p:txBody>
              <a:bodyPr wrap="square" rtlCol="0">
                <a:spAutoFit/>
              </a:bodyPr>
              <a:lstStyle/>
              <a:p>
                <a:pPr algn="ctr"/>
                <a:r>
                  <a:rPr lang="en-US" sz="800" dirty="0">
                    <a:solidFill>
                      <a:schemeClr val="accent2"/>
                    </a:solidFill>
                    <a:latin typeface="Arial" panose="020B0604020202020204" pitchFamily="34" charset="0"/>
                    <a:cs typeface="Arial" panose="020B0604020202020204" pitchFamily="34" charset="0"/>
                  </a:rPr>
                  <a:t>Radiative heat</a:t>
                </a:r>
              </a:p>
              <a:p>
                <a:pPr algn="ctr"/>
                <a:r>
                  <a:rPr lang="en-US" sz="800" dirty="0">
                    <a:solidFill>
                      <a:schemeClr val="accent2"/>
                    </a:solidFill>
                    <a:latin typeface="Arial" panose="020B0604020202020204" pitchFamily="34" charset="0"/>
                    <a:cs typeface="Arial" panose="020B0604020202020204" pitchFamily="34" charset="0"/>
                  </a:rPr>
                  <a:t>from target</a:t>
                </a:r>
              </a:p>
            </p:txBody>
          </p:sp>
          <p:grpSp>
            <p:nvGrpSpPr>
              <p:cNvPr id="39" name="Group 38">
                <a:extLst>
                  <a:ext uri="{FF2B5EF4-FFF2-40B4-BE49-F238E27FC236}">
                    <a16:creationId xmlns:a16="http://schemas.microsoft.com/office/drawing/2014/main" id="{492FC9CF-B652-2A29-30A2-7F6BEB146381}"/>
                  </a:ext>
                </a:extLst>
              </p:cNvPr>
              <p:cNvGrpSpPr/>
              <p:nvPr/>
            </p:nvGrpSpPr>
            <p:grpSpPr>
              <a:xfrm>
                <a:off x="5688294" y="1036533"/>
                <a:ext cx="3485842" cy="1689074"/>
                <a:chOff x="418188" y="1300021"/>
                <a:chExt cx="3485842" cy="1689074"/>
              </a:xfrm>
            </p:grpSpPr>
            <p:sp>
              <p:nvSpPr>
                <p:cNvPr id="22" name="TextBox 21">
                  <a:extLst>
                    <a:ext uri="{FF2B5EF4-FFF2-40B4-BE49-F238E27FC236}">
                      <a16:creationId xmlns:a16="http://schemas.microsoft.com/office/drawing/2014/main" id="{C5888E44-D59E-80B2-8BA3-91A2B92630C7}"/>
                    </a:ext>
                  </a:extLst>
                </p:cNvPr>
                <p:cNvSpPr txBox="1"/>
                <p:nvPr/>
              </p:nvSpPr>
              <p:spPr>
                <a:xfrm>
                  <a:off x="1151949" y="2126339"/>
                  <a:ext cx="856101" cy="230832"/>
                </a:xfrm>
                <a:prstGeom prst="rect">
                  <a:avLst/>
                </a:prstGeom>
                <a:noFill/>
              </p:spPr>
              <p:txBody>
                <a:bodyPr wrap="square" rtlCol="0">
                  <a:spAutoFit/>
                </a:bodyPr>
                <a:lstStyle/>
                <a:p>
                  <a:r>
                    <a:rPr lang="en-US" sz="900" dirty="0">
                      <a:solidFill>
                        <a:srgbClr val="00B050"/>
                      </a:solidFill>
                      <a:latin typeface="Arial" panose="020B0604020202020204" pitchFamily="34" charset="0"/>
                      <a:cs typeface="Arial" panose="020B0604020202020204" pitchFamily="34" charset="0"/>
                    </a:rPr>
                    <a:t>Window</a:t>
                  </a:r>
                </a:p>
              </p:txBody>
            </p:sp>
            <p:sp>
              <p:nvSpPr>
                <p:cNvPr id="23" name="TextBox 22">
                  <a:extLst>
                    <a:ext uri="{FF2B5EF4-FFF2-40B4-BE49-F238E27FC236}">
                      <a16:creationId xmlns:a16="http://schemas.microsoft.com/office/drawing/2014/main" id="{C2A64F1F-8668-0797-1C3A-4C56F3F51E14}"/>
                    </a:ext>
                  </a:extLst>
                </p:cNvPr>
                <p:cNvSpPr txBox="1"/>
                <p:nvPr/>
              </p:nvSpPr>
              <p:spPr>
                <a:xfrm>
                  <a:off x="418188" y="2353244"/>
                  <a:ext cx="856101" cy="215444"/>
                </a:xfrm>
                <a:prstGeom prst="rect">
                  <a:avLst/>
                </a:prstGeom>
                <a:noFill/>
              </p:spPr>
              <p:txBody>
                <a:bodyPr wrap="square" rtlCol="0">
                  <a:spAutoFit/>
                </a:bodyPr>
                <a:lstStyle/>
                <a:p>
                  <a:r>
                    <a:rPr lang="en-US" sz="800" dirty="0">
                      <a:solidFill>
                        <a:srgbClr val="FF0000"/>
                      </a:solidFill>
                      <a:latin typeface="Arial" panose="020B0604020202020204" pitchFamily="34" charset="0"/>
                      <a:cs typeface="Arial" panose="020B0604020202020204" pitchFamily="34" charset="0"/>
                    </a:rPr>
                    <a:t>Beam</a:t>
                  </a:r>
                </a:p>
              </p:txBody>
            </p:sp>
            <p:sp>
              <p:nvSpPr>
                <p:cNvPr id="24" name="TextBox 23">
                  <a:extLst>
                    <a:ext uri="{FF2B5EF4-FFF2-40B4-BE49-F238E27FC236}">
                      <a16:creationId xmlns:a16="http://schemas.microsoft.com/office/drawing/2014/main" id="{7659A92C-3FFD-8713-653F-00F8B5BE8366}"/>
                    </a:ext>
                  </a:extLst>
                </p:cNvPr>
                <p:cNvSpPr txBox="1"/>
                <p:nvPr/>
              </p:nvSpPr>
              <p:spPr>
                <a:xfrm>
                  <a:off x="2415126" y="1449094"/>
                  <a:ext cx="827228" cy="5078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Cooling Flow 2.5 bar,  0.5 g/s </a:t>
                  </a:r>
                </a:p>
              </p:txBody>
            </p:sp>
            <p:sp>
              <p:nvSpPr>
                <p:cNvPr id="25" name="TextBox 24">
                  <a:extLst>
                    <a:ext uri="{FF2B5EF4-FFF2-40B4-BE49-F238E27FC236}">
                      <a16:creationId xmlns:a16="http://schemas.microsoft.com/office/drawing/2014/main" id="{A9F29D0A-E764-F83F-18A4-B3BA7889ACD7}"/>
                    </a:ext>
                  </a:extLst>
                </p:cNvPr>
                <p:cNvSpPr txBox="1"/>
                <p:nvPr/>
              </p:nvSpPr>
              <p:spPr>
                <a:xfrm>
                  <a:off x="2250663" y="2322067"/>
                  <a:ext cx="644554" cy="230832"/>
                </a:xfrm>
                <a:prstGeom prst="rect">
                  <a:avLst/>
                </a:prstGeom>
                <a:noFill/>
              </p:spPr>
              <p:txBody>
                <a:bodyPr wrap="square" rtlCol="0">
                  <a:spAutoFit/>
                </a:bodyPr>
                <a:lstStyle/>
                <a:p>
                  <a:r>
                    <a:rPr lang="en-US" sz="900" dirty="0">
                      <a:solidFill>
                        <a:srgbClr val="00B050"/>
                      </a:solidFill>
                      <a:latin typeface="Arial" panose="020B0604020202020204" pitchFamily="34" charset="0"/>
                      <a:cs typeface="Arial" panose="020B0604020202020204" pitchFamily="34" charset="0"/>
                    </a:rPr>
                    <a:t>Support</a:t>
                  </a:r>
                </a:p>
              </p:txBody>
            </p:sp>
            <p:sp>
              <p:nvSpPr>
                <p:cNvPr id="26" name="TextBox 25">
                  <a:extLst>
                    <a:ext uri="{FF2B5EF4-FFF2-40B4-BE49-F238E27FC236}">
                      <a16:creationId xmlns:a16="http://schemas.microsoft.com/office/drawing/2014/main" id="{191D0EFB-2FD4-75A6-20DA-EBFCE188DBFD}"/>
                    </a:ext>
                  </a:extLst>
                </p:cNvPr>
                <p:cNvSpPr txBox="1"/>
                <p:nvPr/>
              </p:nvSpPr>
              <p:spPr>
                <a:xfrm>
                  <a:off x="1119036" y="1300021"/>
                  <a:ext cx="1368151" cy="923330"/>
                </a:xfrm>
                <a:prstGeom prst="rect">
                  <a:avLst/>
                </a:prstGeom>
                <a:noFill/>
              </p:spPr>
              <p:txBody>
                <a:bodyPr wrap="square" rtlCol="0">
                  <a:spAutoFit/>
                </a:bodyPr>
                <a:lstStyle/>
                <a:p>
                  <a:r>
                    <a:rPr lang="en-US" sz="900" b="1" dirty="0">
                      <a:solidFill>
                        <a:srgbClr val="7030A0"/>
                      </a:solidFill>
                      <a:latin typeface="Arial" panose="020B0604020202020204" pitchFamily="34" charset="0"/>
                      <a:cs typeface="Arial" panose="020B0604020202020204" pitchFamily="34" charset="0"/>
                    </a:rPr>
                    <a:t>Helium side</a:t>
                  </a:r>
                </a:p>
                <a:p>
                  <a:r>
                    <a:rPr lang="en-US" sz="900" dirty="0">
                      <a:solidFill>
                        <a:schemeClr val="tx2"/>
                      </a:solidFill>
                      <a:latin typeface="Arial" panose="020B0604020202020204" pitchFamily="34" charset="0"/>
                      <a:cs typeface="Arial" panose="020B0604020202020204" pitchFamily="34" charset="0"/>
                    </a:rPr>
                    <a:t>-1 bar</a:t>
                  </a:r>
                  <a:br>
                    <a:rPr lang="en-US" sz="900" dirty="0">
                      <a:solidFill>
                        <a:schemeClr val="tx2"/>
                      </a:solidFill>
                      <a:latin typeface="Arial" panose="020B0604020202020204" pitchFamily="34" charset="0"/>
                      <a:cs typeface="Arial" panose="020B0604020202020204" pitchFamily="34" charset="0"/>
                    </a:rPr>
                  </a:br>
                  <a:r>
                    <a:rPr lang="en-US" sz="900" dirty="0">
                      <a:solidFill>
                        <a:schemeClr val="tx2"/>
                      </a:solidFill>
                      <a:latin typeface="Arial" panose="020B0604020202020204" pitchFamily="34" charset="0"/>
                      <a:cs typeface="Arial" panose="020B0604020202020204" pitchFamily="34" charset="0"/>
                    </a:rPr>
                    <a:t>-High Helium Temperature</a:t>
                  </a:r>
                  <a:br>
                    <a:rPr lang="en-US" sz="900" dirty="0">
                      <a:solidFill>
                        <a:schemeClr val="tx2"/>
                      </a:solidFill>
                      <a:latin typeface="Arial" panose="020B0604020202020204" pitchFamily="34" charset="0"/>
                      <a:cs typeface="Arial" panose="020B0604020202020204" pitchFamily="34" charset="0"/>
                    </a:rPr>
                  </a:br>
                  <a:r>
                    <a:rPr lang="en-US" sz="900" dirty="0">
                      <a:solidFill>
                        <a:schemeClr val="tx2"/>
                      </a:solidFill>
                      <a:latin typeface="Arial" panose="020B0604020202020204" pitchFamily="34" charset="0"/>
                      <a:cs typeface="Arial" panose="020B0604020202020204" pitchFamily="34" charset="0"/>
                    </a:rPr>
                    <a:t>-Natural convection</a:t>
                  </a:r>
                  <a:br>
                    <a:rPr lang="en-US" sz="900" dirty="0">
                      <a:solidFill>
                        <a:schemeClr val="tx2"/>
                      </a:solidFill>
                      <a:latin typeface="Arial" panose="020B0604020202020204" pitchFamily="34" charset="0"/>
                      <a:cs typeface="Arial" panose="020B0604020202020204" pitchFamily="34" charset="0"/>
                    </a:rPr>
                  </a:br>
                  <a:r>
                    <a:rPr lang="en-US" sz="900" dirty="0">
                      <a:solidFill>
                        <a:schemeClr val="tx2"/>
                      </a:solidFill>
                      <a:latin typeface="Arial" panose="020B0604020202020204" pitchFamily="34" charset="0"/>
                      <a:cs typeface="Arial" panose="020B0604020202020204" pitchFamily="34" charset="0"/>
                    </a:rPr>
                    <a:t>-Radiation</a:t>
                  </a:r>
                </a:p>
              </p:txBody>
            </p:sp>
            <p:sp>
              <p:nvSpPr>
                <p:cNvPr id="27" name="TextBox 26">
                  <a:extLst>
                    <a:ext uri="{FF2B5EF4-FFF2-40B4-BE49-F238E27FC236}">
                      <a16:creationId xmlns:a16="http://schemas.microsoft.com/office/drawing/2014/main" id="{3F1A6F9C-A970-F879-9969-7C44F88B859C}"/>
                    </a:ext>
                  </a:extLst>
                </p:cNvPr>
                <p:cNvSpPr txBox="1"/>
                <p:nvPr/>
              </p:nvSpPr>
              <p:spPr>
                <a:xfrm>
                  <a:off x="1098343" y="2342764"/>
                  <a:ext cx="827229" cy="646331"/>
                </a:xfrm>
                <a:prstGeom prst="rect">
                  <a:avLst/>
                </a:prstGeom>
                <a:noFill/>
              </p:spPr>
              <p:txBody>
                <a:bodyPr wrap="square" rtlCol="0">
                  <a:spAutoFit/>
                </a:bodyPr>
                <a:lstStyle/>
                <a:p>
                  <a:r>
                    <a:rPr lang="en-US" sz="900" b="1" dirty="0">
                      <a:solidFill>
                        <a:srgbClr val="7030A0"/>
                      </a:solidFill>
                      <a:latin typeface="Arial" panose="020B0604020202020204" pitchFamily="34" charset="0"/>
                      <a:cs typeface="Arial" panose="020B0604020202020204" pitchFamily="34" charset="0"/>
                    </a:rPr>
                    <a:t>Vacuum side</a:t>
                  </a:r>
                </a:p>
                <a:p>
                  <a:r>
                    <a:rPr lang="en-US" sz="900" dirty="0">
                      <a:solidFill>
                        <a:schemeClr val="tx2"/>
                      </a:solidFill>
                      <a:latin typeface="Arial" panose="020B0604020202020204" pitchFamily="34" charset="0"/>
                      <a:cs typeface="Arial" panose="020B0604020202020204" pitchFamily="34" charset="0"/>
                    </a:rPr>
                    <a:t>-Vacuum</a:t>
                  </a:r>
                  <a:br>
                    <a:rPr lang="en-US" sz="900" dirty="0">
                      <a:solidFill>
                        <a:schemeClr val="tx2"/>
                      </a:solidFill>
                      <a:latin typeface="Arial" panose="020B0604020202020204" pitchFamily="34" charset="0"/>
                      <a:cs typeface="Arial" panose="020B0604020202020204" pitchFamily="34" charset="0"/>
                    </a:rPr>
                  </a:br>
                  <a:r>
                    <a:rPr lang="en-US" sz="900" dirty="0">
                      <a:solidFill>
                        <a:schemeClr val="tx2"/>
                      </a:solidFill>
                      <a:latin typeface="Arial" panose="020B0604020202020204" pitchFamily="34" charset="0"/>
                      <a:cs typeface="Arial" panose="020B0604020202020204" pitchFamily="34" charset="0"/>
                    </a:rPr>
                    <a:t>-Radiation</a:t>
                  </a:r>
                </a:p>
              </p:txBody>
            </p:sp>
            <p:sp>
              <p:nvSpPr>
                <p:cNvPr id="29" name="TextBox 28">
                  <a:extLst>
                    <a:ext uri="{FF2B5EF4-FFF2-40B4-BE49-F238E27FC236}">
                      <a16:creationId xmlns:a16="http://schemas.microsoft.com/office/drawing/2014/main" id="{EF6B6CEF-2D52-40C5-4678-B862B94977A0}"/>
                    </a:ext>
                  </a:extLst>
                </p:cNvPr>
                <p:cNvSpPr txBox="1"/>
                <p:nvPr/>
              </p:nvSpPr>
              <p:spPr>
                <a:xfrm>
                  <a:off x="1783911" y="2588337"/>
                  <a:ext cx="2120119"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Conduction cooling concept</a:t>
                  </a:r>
                </a:p>
              </p:txBody>
            </p:sp>
            <p:sp>
              <p:nvSpPr>
                <p:cNvPr id="37" name="TextBox 36">
                  <a:extLst>
                    <a:ext uri="{FF2B5EF4-FFF2-40B4-BE49-F238E27FC236}">
                      <a16:creationId xmlns:a16="http://schemas.microsoft.com/office/drawing/2014/main" id="{B379CF71-6231-94F0-C9C8-3D079B6CF1C9}"/>
                    </a:ext>
                  </a:extLst>
                </p:cNvPr>
                <p:cNvSpPr txBox="1"/>
                <p:nvPr/>
              </p:nvSpPr>
              <p:spPr>
                <a:xfrm>
                  <a:off x="984282" y="1965505"/>
                  <a:ext cx="856101" cy="338554"/>
                </a:xfrm>
                <a:prstGeom prst="rect">
                  <a:avLst/>
                </a:prstGeom>
                <a:noFill/>
              </p:spPr>
              <p:txBody>
                <a:bodyPr wrap="square" rtlCol="0">
                  <a:spAutoFit/>
                </a:bodyPr>
                <a:lstStyle/>
                <a:p>
                  <a:r>
                    <a:rPr lang="en-US" sz="800" dirty="0">
                      <a:solidFill>
                        <a:srgbClr val="FF0000"/>
                      </a:solidFill>
                      <a:latin typeface="Arial" panose="020B0604020202020204" pitchFamily="34" charset="0"/>
                      <a:cs typeface="Arial" panose="020B0604020202020204" pitchFamily="34" charset="0"/>
                    </a:rPr>
                    <a:t>44 W (0.25 mm)</a:t>
                  </a:r>
                </a:p>
              </p:txBody>
            </p:sp>
            <p:cxnSp>
              <p:nvCxnSpPr>
                <p:cNvPr id="38" name="Straight Arrow Connector 37">
                  <a:extLst>
                    <a:ext uri="{FF2B5EF4-FFF2-40B4-BE49-F238E27FC236}">
                      <a16:creationId xmlns:a16="http://schemas.microsoft.com/office/drawing/2014/main" id="{89362F4B-66C8-ABA5-73C4-CCC6504288F0}"/>
                    </a:ext>
                  </a:extLst>
                </p:cNvPr>
                <p:cNvCxnSpPr>
                  <a:cxnSpLocks/>
                </p:cNvCxnSpPr>
                <p:nvPr/>
              </p:nvCxnSpPr>
              <p:spPr>
                <a:xfrm flipV="1">
                  <a:off x="773252" y="2212289"/>
                  <a:ext cx="0" cy="38246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34" name="Straight Arrow Connector 33">
                <a:extLst>
                  <a:ext uri="{FF2B5EF4-FFF2-40B4-BE49-F238E27FC236}">
                    <a16:creationId xmlns:a16="http://schemas.microsoft.com/office/drawing/2014/main" id="{0196B0AD-C3EE-7826-5CFC-D6911EB4C4C0}"/>
                  </a:ext>
                </a:extLst>
              </p:cNvPr>
              <p:cNvCxnSpPr>
                <a:cxnSpLocks/>
              </p:cNvCxnSpPr>
              <p:nvPr/>
            </p:nvCxnSpPr>
            <p:spPr>
              <a:xfrm>
                <a:off x="6116344" y="1307077"/>
                <a:ext cx="0" cy="487273"/>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35" name="Straight Arrow Connector 34">
                <a:extLst>
                  <a:ext uri="{FF2B5EF4-FFF2-40B4-BE49-F238E27FC236}">
                    <a16:creationId xmlns:a16="http://schemas.microsoft.com/office/drawing/2014/main" id="{D6B80AF0-8B3F-1496-6EB5-37B115D81DE6}"/>
                  </a:ext>
                </a:extLst>
              </p:cNvPr>
              <p:cNvCxnSpPr>
                <a:cxnSpLocks/>
              </p:cNvCxnSpPr>
              <p:nvPr/>
            </p:nvCxnSpPr>
            <p:spPr>
              <a:xfrm>
                <a:off x="6116344" y="1307077"/>
                <a:ext cx="175861" cy="315471"/>
              </a:xfrm>
              <a:prstGeom prst="straightConnector1">
                <a:avLst/>
              </a:prstGeom>
              <a:ln w="38100">
                <a:tailEnd type="triangle"/>
              </a:ln>
            </p:spPr>
            <p:style>
              <a:lnRef idx="1">
                <a:schemeClr val="accent2"/>
              </a:lnRef>
              <a:fillRef idx="0">
                <a:schemeClr val="accent2"/>
              </a:fillRef>
              <a:effectRef idx="0">
                <a:schemeClr val="accent2"/>
              </a:effectRef>
              <a:fontRef idx="minor">
                <a:schemeClr val="tx1"/>
              </a:fontRef>
            </p:style>
          </p:cxnSp>
          <p:cxnSp>
            <p:nvCxnSpPr>
              <p:cNvPr id="53" name="Straight Arrow Connector 52">
                <a:extLst>
                  <a:ext uri="{FF2B5EF4-FFF2-40B4-BE49-F238E27FC236}">
                    <a16:creationId xmlns:a16="http://schemas.microsoft.com/office/drawing/2014/main" id="{4306E8AD-1370-4B78-3115-7511B62000FB}"/>
                  </a:ext>
                </a:extLst>
              </p:cNvPr>
              <p:cNvCxnSpPr>
                <a:cxnSpLocks/>
              </p:cNvCxnSpPr>
              <p:nvPr/>
            </p:nvCxnSpPr>
            <p:spPr>
              <a:xfrm flipH="1">
                <a:off x="7492980" y="1488088"/>
                <a:ext cx="401634" cy="383298"/>
              </a:xfrm>
              <a:prstGeom prst="straightConnector1">
                <a:avLst/>
              </a:prstGeom>
              <a:ln w="38100">
                <a:solidFill>
                  <a:srgbClr val="0070C0"/>
                </a:solidFill>
                <a:tailEnd type="triangle"/>
              </a:ln>
            </p:spPr>
            <p:style>
              <a:lnRef idx="1">
                <a:schemeClr val="accent2"/>
              </a:lnRef>
              <a:fillRef idx="0">
                <a:schemeClr val="accent2"/>
              </a:fillRef>
              <a:effectRef idx="0">
                <a:schemeClr val="accent2"/>
              </a:effectRef>
              <a:fontRef idx="minor">
                <a:schemeClr val="tx1"/>
              </a:fontRef>
            </p:style>
          </p:cxnSp>
        </p:grpSp>
      </p:grpSp>
      <p:graphicFrame>
        <p:nvGraphicFramePr>
          <p:cNvPr id="57" name="Chart 56">
            <a:extLst>
              <a:ext uri="{FF2B5EF4-FFF2-40B4-BE49-F238E27FC236}">
                <a16:creationId xmlns:a16="http://schemas.microsoft.com/office/drawing/2014/main" id="{17357068-6937-657F-A09A-E99732C18642}"/>
              </a:ext>
            </a:extLst>
          </p:cNvPr>
          <p:cNvGraphicFramePr>
            <a:graphicFrameLocks/>
          </p:cNvGraphicFramePr>
          <p:nvPr>
            <p:extLst>
              <p:ext uri="{D42A27DB-BD31-4B8C-83A1-F6EECF244321}">
                <p14:modId xmlns:p14="http://schemas.microsoft.com/office/powerpoint/2010/main" val="3354042300"/>
              </p:ext>
            </p:extLst>
          </p:nvPr>
        </p:nvGraphicFramePr>
        <p:xfrm>
          <a:off x="2458343" y="4688520"/>
          <a:ext cx="2529856" cy="2138371"/>
        </p:xfrm>
        <a:graphic>
          <a:graphicData uri="http://schemas.openxmlformats.org/drawingml/2006/chart">
            <c:chart xmlns:c="http://schemas.openxmlformats.org/drawingml/2006/chart" xmlns:r="http://schemas.openxmlformats.org/officeDocument/2006/relationships" r:id="rId7"/>
          </a:graphicData>
        </a:graphic>
      </p:graphicFrame>
      <p:sp>
        <p:nvSpPr>
          <p:cNvPr id="62" name="Content Placeholder 61">
            <a:extLst>
              <a:ext uri="{FF2B5EF4-FFF2-40B4-BE49-F238E27FC236}">
                <a16:creationId xmlns:a16="http://schemas.microsoft.com/office/drawing/2014/main" id="{DBB29BB1-BA6F-AD9B-85A1-0450C8D07497}"/>
              </a:ext>
            </a:extLst>
          </p:cNvPr>
          <p:cNvSpPr>
            <a:spLocks noGrp="1"/>
          </p:cNvSpPr>
          <p:nvPr>
            <p:ph idx="1"/>
          </p:nvPr>
        </p:nvSpPr>
        <p:spPr>
          <a:xfrm>
            <a:off x="838200" y="1825625"/>
            <a:ext cx="6075642" cy="4351338"/>
          </a:xfrm>
        </p:spPr>
        <p:txBody>
          <a:bodyPr>
            <a:normAutofit/>
          </a:bodyPr>
          <a:lstStyle/>
          <a:p>
            <a:pPr marL="0" indent="0">
              <a:buClr>
                <a:schemeClr val="tx2"/>
              </a:buClr>
              <a:buNone/>
            </a:pPr>
            <a:r>
              <a:rPr lang="en-US" b="1" dirty="0">
                <a:solidFill>
                  <a:srgbClr val="224C9D"/>
                </a:solidFill>
                <a:latin typeface="Arial" panose="020B0604020202020204" pitchFamily="34" charset="0"/>
                <a:cs typeface="Arial" panose="020B0604020202020204" pitchFamily="34" charset="0"/>
              </a:rPr>
              <a:t>Single window concept</a:t>
            </a:r>
          </a:p>
          <a:p>
            <a:pPr marL="285750" indent="-285750">
              <a:buClr>
                <a:schemeClr val="tx2"/>
              </a:buClr>
              <a:buFont typeface="Arial" panose="020B0604020202020204" pitchFamily="34" charset="0"/>
              <a:buChar char="•"/>
            </a:pPr>
            <a:r>
              <a:rPr lang="en-US" sz="2000" b="1" dirty="0">
                <a:latin typeface="Arial" panose="020B0604020202020204" pitchFamily="34" charset="0"/>
                <a:cs typeface="Arial" panose="020B0604020202020204" pitchFamily="34" charset="0"/>
              </a:rPr>
              <a:t>Conduction cooling </a:t>
            </a:r>
            <a:r>
              <a:rPr lang="en-US" sz="2000" dirty="0">
                <a:latin typeface="Arial" panose="020B0604020202020204" pitchFamily="34" charset="0"/>
                <a:cs typeface="Arial" panose="020B0604020202020204" pitchFamily="34" charset="0"/>
              </a:rPr>
              <a:t>from He cooled support</a:t>
            </a:r>
          </a:p>
          <a:p>
            <a:pPr marL="285750" indent="-285750">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Beryllium window</a:t>
            </a:r>
          </a:p>
          <a:p>
            <a:pPr marL="285750" indent="-285750">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Single beam </a:t>
            </a:r>
            <a:r>
              <a:rPr lang="en-US" sz="2000" b="1" dirty="0">
                <a:latin typeface="Arial" panose="020B0604020202020204" pitchFamily="34" charset="0"/>
                <a:cs typeface="Arial" panose="020B0604020202020204" pitchFamily="34" charset="0"/>
              </a:rPr>
              <a:t>shot</a:t>
            </a:r>
            <a:r>
              <a:rPr lang="en-US" sz="2000" dirty="0">
                <a:latin typeface="Arial" panose="020B0604020202020204" pitchFamily="34" charset="0"/>
                <a:cs typeface="Arial" panose="020B0604020202020204" pitchFamily="34" charset="0"/>
              </a:rPr>
              <a:t> far from failure (SF =1.17)</a:t>
            </a:r>
          </a:p>
          <a:p>
            <a:pPr marL="285750" indent="-285750">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Pulling window away from target helps reducing the radiative heating from the target</a:t>
            </a:r>
          </a:p>
          <a:p>
            <a:pPr marL="285750" indent="-285750">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Smaller </a:t>
            </a:r>
            <a:r>
              <a:rPr lang="en-US" sz="2000" b="1" dirty="0">
                <a:latin typeface="Arial" panose="020B0604020202020204" pitchFamily="34" charset="0"/>
                <a:cs typeface="Arial" panose="020B0604020202020204" pitchFamily="34" charset="0"/>
              </a:rPr>
              <a:t>window radius </a:t>
            </a:r>
            <a:r>
              <a:rPr lang="en-US" sz="2000" dirty="0">
                <a:latin typeface="Arial" panose="020B0604020202020204" pitchFamily="34" charset="0"/>
                <a:cs typeface="Arial" panose="020B0604020202020204" pitchFamily="34" charset="0"/>
              </a:rPr>
              <a:t>bring closer the heat sink to the beam and reduce maximum temperature</a:t>
            </a:r>
          </a:p>
          <a:p>
            <a:pPr marL="285750" indent="-285750">
              <a:buClr>
                <a:schemeClr val="tx2"/>
              </a:buClr>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endParaRPr lang="en-GB" sz="2000" dirty="0"/>
          </a:p>
        </p:txBody>
      </p:sp>
      <p:sp>
        <p:nvSpPr>
          <p:cNvPr id="61" name="Title 60">
            <a:extLst>
              <a:ext uri="{FF2B5EF4-FFF2-40B4-BE49-F238E27FC236}">
                <a16:creationId xmlns:a16="http://schemas.microsoft.com/office/drawing/2014/main" id="{FE1C3263-9F2D-903B-F6D3-8E9ADEF53B5C}"/>
              </a:ext>
            </a:extLst>
          </p:cNvPr>
          <p:cNvSpPr>
            <a:spLocks noGrp="1"/>
          </p:cNvSpPr>
          <p:nvPr>
            <p:ph type="title"/>
          </p:nvPr>
        </p:nvSpPr>
        <p:spPr/>
        <p:txBody>
          <a:bodyPr/>
          <a:lstStyle/>
          <a:p>
            <a:r>
              <a:rPr lang="en-US" dirty="0"/>
              <a:t>P+ beam window</a:t>
            </a:r>
            <a:endParaRPr lang="en-GB" dirty="0"/>
          </a:p>
        </p:txBody>
      </p:sp>
      <p:sp>
        <p:nvSpPr>
          <p:cNvPr id="63" name="Picture Placeholder 62">
            <a:extLst>
              <a:ext uri="{FF2B5EF4-FFF2-40B4-BE49-F238E27FC236}">
                <a16:creationId xmlns:a16="http://schemas.microsoft.com/office/drawing/2014/main" id="{0F959259-84CE-360A-8778-80BC23D33269}"/>
              </a:ext>
            </a:extLst>
          </p:cNvPr>
          <p:cNvSpPr>
            <a:spLocks noGrp="1"/>
          </p:cNvSpPr>
          <p:nvPr>
            <p:ph type="pic" sz="quarter" idx="10"/>
          </p:nvPr>
        </p:nvSpPr>
        <p:spPr/>
        <p:txBody>
          <a:bodyPr/>
          <a:lstStyle/>
          <a:p>
            <a:endParaRPr lang="en-GB"/>
          </a:p>
        </p:txBody>
      </p:sp>
      <p:pic>
        <p:nvPicPr>
          <p:cNvPr id="2" name="Image 4">
            <a:extLst>
              <a:ext uri="{FF2B5EF4-FFF2-40B4-BE49-F238E27FC236}">
                <a16:creationId xmlns:a16="http://schemas.microsoft.com/office/drawing/2014/main" id="{AA267B58-50C8-2368-0F7D-37D8AA60307D}"/>
              </a:ext>
            </a:extLst>
          </p:cNvPr>
          <p:cNvPicPr>
            <a:picLocks noChangeAspect="1"/>
          </p:cNvPicPr>
          <p:nvPr/>
        </p:nvPicPr>
        <p:blipFill>
          <a:blip r:embed="rId8"/>
          <a:stretch>
            <a:fillRect/>
          </a:stretch>
        </p:blipFill>
        <p:spPr>
          <a:xfrm>
            <a:off x="10980920" y="76059"/>
            <a:ext cx="910841" cy="910841"/>
          </a:xfrm>
          <a:prstGeom prst="rect">
            <a:avLst/>
          </a:prstGeom>
        </p:spPr>
      </p:pic>
      <p:sp>
        <p:nvSpPr>
          <p:cNvPr id="8" name="Footer Placeholder 7">
            <a:extLst>
              <a:ext uri="{FF2B5EF4-FFF2-40B4-BE49-F238E27FC236}">
                <a16:creationId xmlns:a16="http://schemas.microsoft.com/office/drawing/2014/main" id="{C96059E8-63F9-014B-5951-62BB6311CBB3}"/>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9" name="Slide Number Placeholder 8">
            <a:extLst>
              <a:ext uri="{FF2B5EF4-FFF2-40B4-BE49-F238E27FC236}">
                <a16:creationId xmlns:a16="http://schemas.microsoft.com/office/drawing/2014/main" id="{00475811-119D-2721-7271-0F0E3D2A9B5B}"/>
              </a:ext>
            </a:extLst>
          </p:cNvPr>
          <p:cNvSpPr>
            <a:spLocks noGrp="1"/>
          </p:cNvSpPr>
          <p:nvPr>
            <p:ph type="sldNum" sz="quarter" idx="12"/>
          </p:nvPr>
        </p:nvSpPr>
        <p:spPr/>
        <p:txBody>
          <a:bodyPr/>
          <a:lstStyle/>
          <a:p>
            <a:fld id="{005C7FBA-D4E9-46CA-9321-3ADA2E368FCD}" type="slidenum">
              <a:rPr lang="en-GB" smtClean="0"/>
              <a:t>16</a:t>
            </a:fld>
            <a:endParaRPr lang="en-GB"/>
          </a:p>
        </p:txBody>
      </p:sp>
    </p:spTree>
    <p:extLst>
      <p:ext uri="{BB962C8B-B14F-4D97-AF65-F5344CB8AC3E}">
        <p14:creationId xmlns:p14="http://schemas.microsoft.com/office/powerpoint/2010/main" val="22976764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21" descr="MUON-Slide-graphBase-pagebottom.jpg">
            <a:extLst>
              <a:ext uri="{FF2B5EF4-FFF2-40B4-BE49-F238E27FC236}">
                <a16:creationId xmlns:a16="http://schemas.microsoft.com/office/drawing/2014/main" id="{336B2DF4-6DFD-7B42-4C73-84AB30EAA227}"/>
              </a:ext>
            </a:extLst>
          </p:cNvPr>
          <p:cNvPicPr>
            <a:picLocks noChangeAspect="1"/>
          </p:cNvPicPr>
          <p:nvPr/>
        </p:nvPicPr>
        <p:blipFill>
          <a:blip r:embed="rId2"/>
          <a:stretch>
            <a:fillRect/>
          </a:stretch>
        </p:blipFill>
        <p:spPr>
          <a:xfrm>
            <a:off x="0" y="6155831"/>
            <a:ext cx="12192000" cy="702169"/>
          </a:xfrm>
          <a:prstGeom prst="rect">
            <a:avLst/>
          </a:prstGeom>
        </p:spPr>
      </p:pic>
      <p:pic>
        <p:nvPicPr>
          <p:cNvPr id="5" name="Image 17" descr="MCC-LogoFinal-V01.jpg">
            <a:extLst>
              <a:ext uri="{FF2B5EF4-FFF2-40B4-BE49-F238E27FC236}">
                <a16:creationId xmlns:a16="http://schemas.microsoft.com/office/drawing/2014/main" id="{CE376B13-9072-4268-75F2-705D1AAEA354}"/>
              </a:ext>
            </a:extLst>
          </p:cNvPr>
          <p:cNvPicPr>
            <a:picLocks noChangeAspect="1"/>
          </p:cNvPicPr>
          <p:nvPr/>
        </p:nvPicPr>
        <p:blipFill>
          <a:blip r:embed="rId3"/>
          <a:stretch>
            <a:fillRect/>
          </a:stretch>
        </p:blipFill>
        <p:spPr>
          <a:xfrm>
            <a:off x="106680" y="166908"/>
            <a:ext cx="978322" cy="962645"/>
          </a:xfrm>
          <a:prstGeom prst="rect">
            <a:avLst/>
          </a:prstGeom>
        </p:spPr>
      </p:pic>
      <p:pic>
        <p:nvPicPr>
          <p:cNvPr id="58" name="Picture 57">
            <a:extLst>
              <a:ext uri="{FF2B5EF4-FFF2-40B4-BE49-F238E27FC236}">
                <a16:creationId xmlns:a16="http://schemas.microsoft.com/office/drawing/2014/main" id="{D4804E53-99D8-E2EA-B58A-E435F48CC83E}"/>
              </a:ext>
            </a:extLst>
          </p:cNvPr>
          <p:cNvPicPr>
            <a:picLocks noChangeAspect="1"/>
          </p:cNvPicPr>
          <p:nvPr/>
        </p:nvPicPr>
        <p:blipFill>
          <a:blip r:embed="rId4"/>
          <a:stretch>
            <a:fillRect/>
          </a:stretch>
        </p:blipFill>
        <p:spPr>
          <a:xfrm>
            <a:off x="863868" y="3128908"/>
            <a:ext cx="1975167" cy="2952974"/>
          </a:xfrm>
          <a:prstGeom prst="rect">
            <a:avLst/>
          </a:prstGeom>
        </p:spPr>
      </p:pic>
      <p:pic>
        <p:nvPicPr>
          <p:cNvPr id="59" name="Picture 58">
            <a:extLst>
              <a:ext uri="{FF2B5EF4-FFF2-40B4-BE49-F238E27FC236}">
                <a16:creationId xmlns:a16="http://schemas.microsoft.com/office/drawing/2014/main" id="{336748D1-D185-0E69-D9FF-7AD8ADB42323}"/>
              </a:ext>
            </a:extLst>
          </p:cNvPr>
          <p:cNvPicPr>
            <a:picLocks noChangeAspect="1"/>
          </p:cNvPicPr>
          <p:nvPr/>
        </p:nvPicPr>
        <p:blipFill>
          <a:blip r:embed="rId5"/>
          <a:stretch>
            <a:fillRect/>
          </a:stretch>
        </p:blipFill>
        <p:spPr>
          <a:xfrm>
            <a:off x="3896870" y="3536281"/>
            <a:ext cx="2261883" cy="2269397"/>
          </a:xfrm>
          <a:prstGeom prst="rect">
            <a:avLst/>
          </a:prstGeom>
        </p:spPr>
      </p:pic>
      <p:pic>
        <p:nvPicPr>
          <p:cNvPr id="60" name="Picture 59">
            <a:extLst>
              <a:ext uri="{FF2B5EF4-FFF2-40B4-BE49-F238E27FC236}">
                <a16:creationId xmlns:a16="http://schemas.microsoft.com/office/drawing/2014/main" id="{2C53DE37-AFB7-3521-86C8-F4A27A543BBC}"/>
              </a:ext>
            </a:extLst>
          </p:cNvPr>
          <p:cNvPicPr>
            <a:picLocks noChangeAspect="1"/>
          </p:cNvPicPr>
          <p:nvPr/>
        </p:nvPicPr>
        <p:blipFill>
          <a:blip r:embed="rId6"/>
          <a:stretch>
            <a:fillRect/>
          </a:stretch>
        </p:blipFill>
        <p:spPr>
          <a:xfrm>
            <a:off x="6964627" y="3536429"/>
            <a:ext cx="3748918" cy="2147047"/>
          </a:xfrm>
          <a:prstGeom prst="rect">
            <a:avLst/>
          </a:prstGeom>
        </p:spPr>
      </p:pic>
      <p:sp>
        <p:nvSpPr>
          <p:cNvPr id="14" name="Content Placeholder 13">
            <a:extLst>
              <a:ext uri="{FF2B5EF4-FFF2-40B4-BE49-F238E27FC236}">
                <a16:creationId xmlns:a16="http://schemas.microsoft.com/office/drawing/2014/main" id="{3AC39300-97BC-A7F6-822C-EF2B19990E37}"/>
              </a:ext>
            </a:extLst>
          </p:cNvPr>
          <p:cNvSpPr>
            <a:spLocks noGrp="1"/>
          </p:cNvSpPr>
          <p:nvPr>
            <p:ph idx="1"/>
          </p:nvPr>
        </p:nvSpPr>
        <p:spPr/>
        <p:txBody>
          <a:bodyPr>
            <a:normAutofit/>
          </a:bodyPr>
          <a:lstStyle/>
          <a:p>
            <a:pPr marL="0" indent="0">
              <a:buClr>
                <a:schemeClr val="tx2"/>
              </a:buClr>
              <a:buNone/>
            </a:pPr>
            <a:r>
              <a:rPr lang="en-US" b="1" dirty="0">
                <a:solidFill>
                  <a:srgbClr val="224C9D"/>
                </a:solidFill>
                <a:latin typeface="Arial" panose="020B0604020202020204" pitchFamily="34" charset="0"/>
                <a:cs typeface="Arial" panose="020B0604020202020204" pitchFamily="34" charset="0"/>
              </a:rPr>
              <a:t>Beam dilution at the p+ window</a:t>
            </a:r>
          </a:p>
          <a:p>
            <a:pPr marL="285750" indent="-285750">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Still work to be done to assess the fatigue (at high temperature and after irradiation)</a:t>
            </a:r>
          </a:p>
          <a:p>
            <a:pPr marL="285750" indent="-285750">
              <a:buClr>
                <a:schemeClr val="tx2"/>
              </a:buClr>
              <a:buFont typeface="Arial" panose="020B0604020202020204" pitchFamily="34" charset="0"/>
              <a:buChar char="•"/>
            </a:pPr>
            <a:r>
              <a:rPr lang="en-US" sz="2000" b="1" dirty="0">
                <a:latin typeface="Arial" panose="020B0604020202020204" pitchFamily="34" charset="0"/>
                <a:cs typeface="Arial" panose="020B0604020202020204" pitchFamily="34" charset="0"/>
              </a:rPr>
              <a:t>Radiation damage </a:t>
            </a:r>
            <a:r>
              <a:rPr lang="en-US" sz="2000" dirty="0">
                <a:latin typeface="Arial" panose="020B0604020202020204" pitchFamily="34" charset="0"/>
                <a:cs typeface="Arial" panose="020B0604020202020204" pitchFamily="34" charset="0"/>
              </a:rPr>
              <a:t>is a challenge. Dilution mechanisms to be explored</a:t>
            </a:r>
          </a:p>
          <a:p>
            <a:endParaRPr lang="en-GB" sz="2000" dirty="0"/>
          </a:p>
        </p:txBody>
      </p:sp>
      <p:sp>
        <p:nvSpPr>
          <p:cNvPr id="12" name="Title 11">
            <a:extLst>
              <a:ext uri="{FF2B5EF4-FFF2-40B4-BE49-F238E27FC236}">
                <a16:creationId xmlns:a16="http://schemas.microsoft.com/office/drawing/2014/main" id="{C7E7E04C-6922-CECA-E03B-D50BB97ED215}"/>
              </a:ext>
            </a:extLst>
          </p:cNvPr>
          <p:cNvSpPr>
            <a:spLocks noGrp="1"/>
          </p:cNvSpPr>
          <p:nvPr>
            <p:ph type="title"/>
          </p:nvPr>
        </p:nvSpPr>
        <p:spPr/>
        <p:txBody>
          <a:bodyPr/>
          <a:lstStyle/>
          <a:p>
            <a:r>
              <a:rPr lang="en-US" dirty="0"/>
              <a:t>P+ beam window</a:t>
            </a:r>
            <a:endParaRPr lang="en-GB" dirty="0"/>
          </a:p>
        </p:txBody>
      </p:sp>
      <p:sp>
        <p:nvSpPr>
          <p:cNvPr id="16" name="Picture Placeholder 15">
            <a:extLst>
              <a:ext uri="{FF2B5EF4-FFF2-40B4-BE49-F238E27FC236}">
                <a16:creationId xmlns:a16="http://schemas.microsoft.com/office/drawing/2014/main" id="{3C54F181-F54C-E4AC-6AC3-7C0A9790E742}"/>
              </a:ext>
            </a:extLst>
          </p:cNvPr>
          <p:cNvSpPr>
            <a:spLocks noGrp="1"/>
          </p:cNvSpPr>
          <p:nvPr>
            <p:ph type="pic" sz="quarter" idx="10"/>
          </p:nvPr>
        </p:nvSpPr>
        <p:spPr/>
        <p:txBody>
          <a:bodyPr/>
          <a:lstStyle/>
          <a:p>
            <a:endParaRPr lang="en-GB"/>
          </a:p>
        </p:txBody>
      </p:sp>
      <p:pic>
        <p:nvPicPr>
          <p:cNvPr id="2" name="Image 4">
            <a:extLst>
              <a:ext uri="{FF2B5EF4-FFF2-40B4-BE49-F238E27FC236}">
                <a16:creationId xmlns:a16="http://schemas.microsoft.com/office/drawing/2014/main" id="{09046300-5791-523D-A10F-DA4FC353325A}"/>
              </a:ext>
            </a:extLst>
          </p:cNvPr>
          <p:cNvPicPr>
            <a:picLocks noChangeAspect="1"/>
          </p:cNvPicPr>
          <p:nvPr/>
        </p:nvPicPr>
        <p:blipFill>
          <a:blip r:embed="rId7"/>
          <a:stretch>
            <a:fillRect/>
          </a:stretch>
        </p:blipFill>
        <p:spPr>
          <a:xfrm>
            <a:off x="10980920" y="76059"/>
            <a:ext cx="910841" cy="910841"/>
          </a:xfrm>
          <a:prstGeom prst="rect">
            <a:avLst/>
          </a:prstGeom>
        </p:spPr>
      </p:pic>
      <p:sp>
        <p:nvSpPr>
          <p:cNvPr id="6" name="Footer Placeholder 5">
            <a:extLst>
              <a:ext uri="{FF2B5EF4-FFF2-40B4-BE49-F238E27FC236}">
                <a16:creationId xmlns:a16="http://schemas.microsoft.com/office/drawing/2014/main" id="{26CDEC3B-ADBB-1629-AC97-CB138C869D20}"/>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962CF15E-9BA5-2505-3A4E-DFD972871ED4}"/>
              </a:ext>
            </a:extLst>
          </p:cNvPr>
          <p:cNvSpPr>
            <a:spLocks noGrp="1"/>
          </p:cNvSpPr>
          <p:nvPr>
            <p:ph type="sldNum" sz="quarter" idx="12"/>
          </p:nvPr>
        </p:nvSpPr>
        <p:spPr/>
        <p:txBody>
          <a:bodyPr/>
          <a:lstStyle/>
          <a:p>
            <a:fld id="{005C7FBA-D4E9-46CA-9321-3ADA2E368FCD}" type="slidenum">
              <a:rPr lang="en-GB" smtClean="0"/>
              <a:t>17</a:t>
            </a:fld>
            <a:endParaRPr lang="en-GB"/>
          </a:p>
        </p:txBody>
      </p:sp>
    </p:spTree>
    <p:extLst>
      <p:ext uri="{BB962C8B-B14F-4D97-AF65-F5344CB8AC3E}">
        <p14:creationId xmlns:p14="http://schemas.microsoft.com/office/powerpoint/2010/main" val="40060002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F5448F87-5A0C-5F77-0427-9B43280EBB44}"/>
              </a:ext>
            </a:extLst>
          </p:cNvPr>
          <p:cNvSpPr>
            <a:spLocks noGrp="1"/>
          </p:cNvSpPr>
          <p:nvPr>
            <p:ph type="title"/>
          </p:nvPr>
        </p:nvSpPr>
        <p:spPr/>
        <p:txBody>
          <a:bodyPr/>
          <a:lstStyle/>
          <a:p>
            <a:r>
              <a:rPr lang="en-US" dirty="0"/>
              <a:t>Target Shielding</a:t>
            </a:r>
          </a:p>
        </p:txBody>
      </p:sp>
      <p:sp>
        <p:nvSpPr>
          <p:cNvPr id="18" name="Text Placeholder 17">
            <a:extLst>
              <a:ext uri="{FF2B5EF4-FFF2-40B4-BE49-F238E27FC236}">
                <a16:creationId xmlns:a16="http://schemas.microsoft.com/office/drawing/2014/main" id="{D2C21086-CEF8-BEAD-E319-0532FD0E48BA}"/>
              </a:ext>
            </a:extLst>
          </p:cNvPr>
          <p:cNvSpPr>
            <a:spLocks noGrp="1"/>
          </p:cNvSpPr>
          <p:nvPr>
            <p:ph type="body" idx="1"/>
          </p:nvPr>
        </p:nvSpPr>
        <p:spPr/>
        <p:txBody>
          <a:bodyPr/>
          <a:lstStyle/>
          <a:p>
            <a:endParaRPr lang="en-GB" dirty="0"/>
          </a:p>
        </p:txBody>
      </p:sp>
      <p:sp>
        <p:nvSpPr>
          <p:cNvPr id="19" name="Picture Placeholder 18">
            <a:extLst>
              <a:ext uri="{FF2B5EF4-FFF2-40B4-BE49-F238E27FC236}">
                <a16:creationId xmlns:a16="http://schemas.microsoft.com/office/drawing/2014/main" id="{86EE0C43-FB53-91E2-3467-977BF79C780B}"/>
              </a:ext>
            </a:extLst>
          </p:cNvPr>
          <p:cNvSpPr>
            <a:spLocks noGrp="1"/>
          </p:cNvSpPr>
          <p:nvPr>
            <p:ph type="pic" sz="quarter" idx="10"/>
          </p:nvPr>
        </p:nvSpPr>
        <p:spPr/>
        <p:txBody>
          <a:bodyPr/>
          <a:lstStyle/>
          <a:p>
            <a:endParaRPr lang="en-GB"/>
          </a:p>
        </p:txBody>
      </p:sp>
      <p:sp>
        <p:nvSpPr>
          <p:cNvPr id="3" name="Footer Placeholder 2">
            <a:extLst>
              <a:ext uri="{FF2B5EF4-FFF2-40B4-BE49-F238E27FC236}">
                <a16:creationId xmlns:a16="http://schemas.microsoft.com/office/drawing/2014/main" id="{B54C9442-CB4E-CC6F-D3D0-C68199D44539}"/>
              </a:ext>
            </a:extLst>
          </p:cNvPr>
          <p:cNvSpPr>
            <a:spLocks noGrp="1"/>
          </p:cNvSpPr>
          <p:nvPr>
            <p:ph type="ftr" sz="quarter" idx="4294967295"/>
          </p:nvPr>
        </p:nvSpPr>
        <p:spPr>
          <a:xfrm>
            <a:off x="0" y="6470650"/>
            <a:ext cx="8623300" cy="365125"/>
          </a:xfrm>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5EB2AA1D-F8CB-9A9E-CD54-4ECA6CB2306C}"/>
              </a:ext>
            </a:extLst>
          </p:cNvPr>
          <p:cNvSpPr>
            <a:spLocks noGrp="1"/>
          </p:cNvSpPr>
          <p:nvPr>
            <p:ph type="sldNum" sz="quarter" idx="4294967295"/>
          </p:nvPr>
        </p:nvSpPr>
        <p:spPr>
          <a:xfrm>
            <a:off x="11126788" y="6465888"/>
            <a:ext cx="1065212" cy="365125"/>
          </a:xfrm>
        </p:spPr>
        <p:txBody>
          <a:bodyPr/>
          <a:lstStyle/>
          <a:p>
            <a:fld id="{005C7FBA-D4E9-46CA-9321-3ADA2E368FCD}" type="slidenum">
              <a:rPr lang="en-GB" smtClean="0"/>
              <a:t>18</a:t>
            </a:fld>
            <a:endParaRPr lang="en-GB"/>
          </a:p>
        </p:txBody>
      </p:sp>
      <p:pic>
        <p:nvPicPr>
          <p:cNvPr id="2" name="Image 4">
            <a:extLst>
              <a:ext uri="{FF2B5EF4-FFF2-40B4-BE49-F238E27FC236}">
                <a16:creationId xmlns:a16="http://schemas.microsoft.com/office/drawing/2014/main" id="{96CDA3BB-14DD-A24E-F929-A928E1EE33D2}"/>
              </a:ext>
            </a:extLst>
          </p:cNvPr>
          <p:cNvPicPr>
            <a:picLocks noChangeAspect="1"/>
          </p:cNvPicPr>
          <p:nvPr/>
        </p:nvPicPr>
        <p:blipFill>
          <a:blip r:embed="rId2"/>
          <a:stretch>
            <a:fillRect/>
          </a:stretch>
        </p:blipFill>
        <p:spPr>
          <a:xfrm>
            <a:off x="10980920" y="76059"/>
            <a:ext cx="910841" cy="910841"/>
          </a:xfrm>
          <a:prstGeom prst="rect">
            <a:avLst/>
          </a:prstGeom>
        </p:spPr>
      </p:pic>
    </p:spTree>
    <p:extLst>
      <p:ext uri="{BB962C8B-B14F-4D97-AF65-F5344CB8AC3E}">
        <p14:creationId xmlns:p14="http://schemas.microsoft.com/office/powerpoint/2010/main" val="1529228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5EBC296-FB58-DF4D-83DD-9A6E2A3CF228}"/>
              </a:ext>
            </a:extLst>
          </p:cNvPr>
          <p:cNvSpPr>
            <a:spLocks noGrp="1"/>
          </p:cNvSpPr>
          <p:nvPr>
            <p:ph type="title"/>
          </p:nvPr>
        </p:nvSpPr>
        <p:spPr/>
        <p:txBody>
          <a:bodyPr/>
          <a:lstStyle/>
          <a:p>
            <a:r>
              <a:rPr lang="en-GB" dirty="0"/>
              <a:t>Target Shielding</a:t>
            </a:r>
          </a:p>
        </p:txBody>
      </p:sp>
      <p:sp>
        <p:nvSpPr>
          <p:cNvPr id="10" name="Slide Number Placeholder 2">
            <a:extLst>
              <a:ext uri="{FF2B5EF4-FFF2-40B4-BE49-F238E27FC236}">
                <a16:creationId xmlns:a16="http://schemas.microsoft.com/office/drawing/2014/main" id="{A7B29D37-D556-1909-87B5-A907D89C59F8}"/>
              </a:ext>
            </a:extLst>
          </p:cNvPr>
          <p:cNvSpPr txBox="1">
            <a:spLocks/>
          </p:cNvSpPr>
          <p:nvPr/>
        </p:nvSpPr>
        <p:spPr>
          <a:xfrm>
            <a:off x="10464800" y="6538914"/>
            <a:ext cx="609600" cy="365125"/>
          </a:xfrm>
          <a:prstGeom prst="rect">
            <a:avLst/>
          </a:prstGeom>
        </p:spPr>
        <p:txBody>
          <a:bodyPr vert="horz" lIns="121920" tIns="60960" rIns="121920" bIns="6096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z="1600"/>
              <a:pPr/>
              <a:t>19</a:t>
            </a:fld>
            <a:endParaRPr lang="en-GB" sz="1600" dirty="0"/>
          </a:p>
        </p:txBody>
      </p:sp>
      <p:pic>
        <p:nvPicPr>
          <p:cNvPr id="3" name="Picture 2">
            <a:extLst>
              <a:ext uri="{FF2B5EF4-FFF2-40B4-BE49-F238E27FC236}">
                <a16:creationId xmlns:a16="http://schemas.microsoft.com/office/drawing/2014/main" id="{D1245865-6D30-94A9-FCCB-FBD787C3EED8}"/>
              </a:ext>
            </a:extLst>
          </p:cNvPr>
          <p:cNvPicPr>
            <a:picLocks noChangeAspect="1"/>
          </p:cNvPicPr>
          <p:nvPr/>
        </p:nvPicPr>
        <p:blipFill>
          <a:blip r:embed="rId2"/>
          <a:stretch>
            <a:fillRect/>
          </a:stretch>
        </p:blipFill>
        <p:spPr>
          <a:xfrm>
            <a:off x="7531182" y="1135375"/>
            <a:ext cx="1983863" cy="1392727"/>
          </a:xfrm>
          <a:prstGeom prst="rect">
            <a:avLst/>
          </a:prstGeom>
        </p:spPr>
      </p:pic>
      <p:pic>
        <p:nvPicPr>
          <p:cNvPr id="5" name="Picture 4">
            <a:extLst>
              <a:ext uri="{FF2B5EF4-FFF2-40B4-BE49-F238E27FC236}">
                <a16:creationId xmlns:a16="http://schemas.microsoft.com/office/drawing/2014/main" id="{6605D1B6-05CB-CFB7-FCAD-54A221CA19DA}"/>
              </a:ext>
            </a:extLst>
          </p:cNvPr>
          <p:cNvPicPr>
            <a:picLocks noChangeAspect="1"/>
          </p:cNvPicPr>
          <p:nvPr/>
        </p:nvPicPr>
        <p:blipFill rotWithShape="1">
          <a:blip r:embed="rId3"/>
          <a:srcRect r="40087"/>
          <a:stretch/>
        </p:blipFill>
        <p:spPr>
          <a:xfrm>
            <a:off x="2831637" y="1746334"/>
            <a:ext cx="1728192" cy="1734532"/>
          </a:xfrm>
          <a:prstGeom prst="rect">
            <a:avLst/>
          </a:prstGeom>
        </p:spPr>
      </p:pic>
      <p:pic>
        <p:nvPicPr>
          <p:cNvPr id="9" name="Picture 8">
            <a:extLst>
              <a:ext uri="{FF2B5EF4-FFF2-40B4-BE49-F238E27FC236}">
                <a16:creationId xmlns:a16="http://schemas.microsoft.com/office/drawing/2014/main" id="{D6BC4906-6DC7-2B99-2951-88C540E93F08}"/>
              </a:ext>
            </a:extLst>
          </p:cNvPr>
          <p:cNvPicPr>
            <a:picLocks noChangeAspect="1"/>
          </p:cNvPicPr>
          <p:nvPr/>
        </p:nvPicPr>
        <p:blipFill rotWithShape="1">
          <a:blip r:embed="rId4"/>
          <a:srcRect t="17750"/>
          <a:stretch/>
        </p:blipFill>
        <p:spPr>
          <a:xfrm>
            <a:off x="634037" y="1742159"/>
            <a:ext cx="2016224" cy="1725583"/>
          </a:xfrm>
          <a:prstGeom prst="rect">
            <a:avLst/>
          </a:prstGeom>
        </p:spPr>
      </p:pic>
      <p:sp>
        <p:nvSpPr>
          <p:cNvPr id="8" name="TextBox 7">
            <a:extLst>
              <a:ext uri="{FF2B5EF4-FFF2-40B4-BE49-F238E27FC236}">
                <a16:creationId xmlns:a16="http://schemas.microsoft.com/office/drawing/2014/main" id="{8CF130CF-A67A-151C-3257-08ADED1DDC4C}"/>
              </a:ext>
            </a:extLst>
          </p:cNvPr>
          <p:cNvSpPr txBox="1"/>
          <p:nvPr/>
        </p:nvSpPr>
        <p:spPr bwMode="auto">
          <a:xfrm>
            <a:off x="507971" y="3722457"/>
            <a:ext cx="4832379" cy="2477601"/>
          </a:xfrm>
          <a:prstGeom prst="rect">
            <a:avLst/>
          </a:prstGeom>
          <a:noFill/>
        </p:spPr>
        <p:txBody>
          <a:bodyPr wrap="square" rtlCol="0">
            <a:spAutoFit/>
          </a:bodyPr>
          <a:lstStyle/>
          <a:p>
            <a:r>
              <a:rPr lang="en-US" sz="2400" b="1" dirty="0">
                <a:solidFill>
                  <a:srgbClr val="224C9D"/>
                </a:solidFill>
                <a:latin typeface="Arial" panose="020B0604020202020204" pitchFamily="34" charset="0"/>
                <a:cs typeface="Arial" panose="020B0604020202020204" pitchFamily="34" charset="0"/>
              </a:rPr>
              <a:t>Conceptual Design</a:t>
            </a:r>
          </a:p>
          <a:p>
            <a:pPr marL="228594" indent="-228594">
              <a:buFont typeface="Arial" panose="020B0604020202020204" pitchFamily="34" charset="0"/>
              <a:buChar char="•"/>
            </a:pPr>
            <a:r>
              <a:rPr lang="en-US" sz="2000" dirty="0">
                <a:latin typeface="Arial" panose="020B0604020202020204" pitchFamily="34" charset="0"/>
                <a:cs typeface="Arial" panose="020B0604020202020204" pitchFamily="34" charset="0"/>
              </a:rPr>
              <a:t>Holding the assembly (23 t).</a:t>
            </a:r>
          </a:p>
          <a:p>
            <a:pPr marL="838179" lvl="1" indent="-228594">
              <a:buFont typeface="Arial" panose="020B0604020202020204" pitchFamily="34" charset="0"/>
              <a:buChar char="•"/>
            </a:pPr>
            <a:r>
              <a:rPr lang="en-US" sz="2000" dirty="0">
                <a:latin typeface="Arial" panose="020B0604020202020204" pitchFamily="34" charset="0"/>
                <a:cs typeface="Arial" panose="020B0604020202020204" pitchFamily="34" charset="0"/>
              </a:rPr>
              <a:t>Self-holding assembly, e.g. puzzle-like shape. </a:t>
            </a:r>
          </a:p>
          <a:p>
            <a:pPr marL="838179" lvl="1" indent="-228594">
              <a:buFont typeface="Arial" panose="020B0604020202020204" pitchFamily="34" charset="0"/>
              <a:buChar char="•"/>
            </a:pPr>
            <a:r>
              <a:rPr lang="en-US" sz="2000" dirty="0">
                <a:latin typeface="Arial" panose="020B0604020202020204" pitchFamily="34" charset="0"/>
                <a:cs typeface="Arial" panose="020B0604020202020204" pitchFamily="34" charset="0"/>
              </a:rPr>
              <a:t>Alignment pins &amp; structural rods</a:t>
            </a:r>
          </a:p>
          <a:p>
            <a:pPr marL="228594" indent="-228594">
              <a:buFont typeface="Arial" panose="020B0604020202020204" pitchFamily="34" charset="0"/>
              <a:buChar char="•"/>
            </a:pPr>
            <a:r>
              <a:rPr lang="en-US" sz="2000" dirty="0">
                <a:latin typeface="Arial" panose="020B0604020202020204" pitchFamily="34" charset="0"/>
                <a:cs typeface="Arial" panose="020B0604020202020204" pitchFamily="34" charset="0"/>
              </a:rPr>
              <a:t>He distribution </a:t>
            </a:r>
          </a:p>
          <a:p>
            <a:pPr marL="228594" indent="-228594">
              <a:buFont typeface="Arial" panose="020B0604020202020204" pitchFamily="34" charset="0"/>
              <a:buChar char="•"/>
            </a:pPr>
            <a:r>
              <a:rPr lang="en-US" sz="2000" dirty="0">
                <a:latin typeface="Arial" panose="020B0604020202020204" pitchFamily="34" charset="0"/>
                <a:cs typeface="Arial" panose="020B0604020202020204" pitchFamily="34" charset="0"/>
              </a:rPr>
              <a:t>Water moderator &amp; neutron absorber</a:t>
            </a:r>
          </a:p>
          <a:p>
            <a:pPr marL="228594" indent="-228594">
              <a:buFont typeface="Arial" panose="020B0604020202020204" pitchFamily="34" charset="0"/>
              <a:buChar char="•"/>
            </a:pPr>
            <a:endParaRPr lang="en-GB" sz="1100" b="1" dirty="0">
              <a:latin typeface="Arial" panose="020B0604020202020204" pitchFamily="34" charset="0"/>
              <a:cs typeface="Arial" panose="020B0604020202020204" pitchFamily="34" charset="0"/>
            </a:endParaRPr>
          </a:p>
        </p:txBody>
      </p:sp>
      <p:pic>
        <p:nvPicPr>
          <p:cNvPr id="7" name="Picture 6" descr="A picture containing circle&#10;&#10;Description automatically generated">
            <a:extLst>
              <a:ext uri="{FF2B5EF4-FFF2-40B4-BE49-F238E27FC236}">
                <a16:creationId xmlns:a16="http://schemas.microsoft.com/office/drawing/2014/main" id="{B8F863AF-1888-A4EF-4D65-6C77DFC4BA21}"/>
              </a:ext>
            </a:extLst>
          </p:cNvPr>
          <p:cNvPicPr>
            <a:picLocks noChangeAspect="1"/>
          </p:cNvPicPr>
          <p:nvPr/>
        </p:nvPicPr>
        <p:blipFill rotWithShape="1">
          <a:blip r:embed="rId5"/>
          <a:srcRect l="27951" t="2535" r="20075" b="16316"/>
          <a:stretch/>
        </p:blipFill>
        <p:spPr>
          <a:xfrm>
            <a:off x="9791407" y="963664"/>
            <a:ext cx="2054636" cy="1649936"/>
          </a:xfrm>
          <a:prstGeom prst="rect">
            <a:avLst/>
          </a:prstGeom>
        </p:spPr>
      </p:pic>
      <p:grpSp>
        <p:nvGrpSpPr>
          <p:cNvPr id="34" name="Group 33">
            <a:extLst>
              <a:ext uri="{FF2B5EF4-FFF2-40B4-BE49-F238E27FC236}">
                <a16:creationId xmlns:a16="http://schemas.microsoft.com/office/drawing/2014/main" id="{2CABE89D-75E7-C7C4-5E14-5C3FFDE7EB84}"/>
              </a:ext>
            </a:extLst>
          </p:cNvPr>
          <p:cNvGrpSpPr/>
          <p:nvPr/>
        </p:nvGrpSpPr>
        <p:grpSpPr>
          <a:xfrm>
            <a:off x="5636272" y="2365312"/>
            <a:ext cx="5991389" cy="3916249"/>
            <a:chOff x="4227204" y="1773983"/>
            <a:chExt cx="4493542" cy="2937187"/>
          </a:xfrm>
        </p:grpSpPr>
        <p:pic>
          <p:nvPicPr>
            <p:cNvPr id="2" name="Picture 1" descr="A picture containing rectangle, square, pattern, tile&#10;&#10;Description automatically generated">
              <a:extLst>
                <a:ext uri="{FF2B5EF4-FFF2-40B4-BE49-F238E27FC236}">
                  <a16:creationId xmlns:a16="http://schemas.microsoft.com/office/drawing/2014/main" id="{33906796-6211-A312-AE32-FDF1FA7745F2}"/>
                </a:ext>
              </a:extLst>
            </p:cNvPr>
            <p:cNvPicPr>
              <a:picLocks noChangeAspect="1"/>
            </p:cNvPicPr>
            <p:nvPr/>
          </p:nvPicPr>
          <p:blipFill rotWithShape="1">
            <a:blip r:embed="rId6"/>
            <a:srcRect l="29535"/>
            <a:stretch/>
          </p:blipFill>
          <p:spPr>
            <a:xfrm>
              <a:off x="5294451" y="2210356"/>
              <a:ext cx="3426295" cy="2500814"/>
            </a:xfrm>
            <a:prstGeom prst="rect">
              <a:avLst/>
            </a:prstGeom>
          </p:spPr>
        </p:pic>
        <p:cxnSp>
          <p:nvCxnSpPr>
            <p:cNvPr id="11" name="Straight Arrow Connector 10">
              <a:extLst>
                <a:ext uri="{FF2B5EF4-FFF2-40B4-BE49-F238E27FC236}">
                  <a16:creationId xmlns:a16="http://schemas.microsoft.com/office/drawing/2014/main" id="{68552035-2E3F-8D3F-FEBA-A5008A952A72}"/>
                </a:ext>
              </a:extLst>
            </p:cNvPr>
            <p:cNvCxnSpPr>
              <a:cxnSpLocks/>
            </p:cNvCxnSpPr>
            <p:nvPr/>
          </p:nvCxnSpPr>
          <p:spPr bwMode="auto">
            <a:xfrm flipV="1">
              <a:off x="5004048" y="2672966"/>
              <a:ext cx="453173" cy="337144"/>
            </a:xfrm>
            <a:prstGeom prst="straightConnector1">
              <a:avLst/>
            </a:prstGeom>
            <a:ln w="38100">
              <a:solidFill>
                <a:srgbClr val="C44965"/>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3B6C8341-BCF8-DF52-2F5F-5064F9A8F9F5}"/>
                </a:ext>
              </a:extLst>
            </p:cNvPr>
            <p:cNvCxnSpPr>
              <a:cxnSpLocks/>
              <a:stCxn id="22" idx="3"/>
            </p:cNvCxnSpPr>
            <p:nvPr/>
          </p:nvCxnSpPr>
          <p:spPr bwMode="auto">
            <a:xfrm flipV="1">
              <a:off x="5430347" y="2402829"/>
              <a:ext cx="293783" cy="11723"/>
            </a:xfrm>
            <a:prstGeom prst="straightConnector1">
              <a:avLst/>
            </a:prstGeom>
            <a:ln w="38100">
              <a:solidFill>
                <a:srgbClr val="C44965"/>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66774C46-35FF-8DBA-C54B-A2512FAAE7ED}"/>
                </a:ext>
              </a:extLst>
            </p:cNvPr>
            <p:cNvCxnSpPr>
              <a:cxnSpLocks/>
            </p:cNvCxnSpPr>
            <p:nvPr/>
          </p:nvCxnSpPr>
          <p:spPr bwMode="auto">
            <a:xfrm flipV="1">
              <a:off x="5101662" y="4052769"/>
              <a:ext cx="406442" cy="247173"/>
            </a:xfrm>
            <a:prstGeom prst="straightConnector1">
              <a:avLst/>
            </a:prstGeom>
            <a:ln w="38100">
              <a:solidFill>
                <a:srgbClr val="C44965"/>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AD92EF3-2CA2-BB69-BA2C-16FA9D727E42}"/>
                </a:ext>
              </a:extLst>
            </p:cNvPr>
            <p:cNvCxnSpPr>
              <a:cxnSpLocks/>
            </p:cNvCxnSpPr>
            <p:nvPr/>
          </p:nvCxnSpPr>
          <p:spPr bwMode="auto">
            <a:xfrm flipV="1">
              <a:off x="5401802" y="3508632"/>
              <a:ext cx="314344" cy="132909"/>
            </a:xfrm>
            <a:prstGeom prst="straightConnector1">
              <a:avLst/>
            </a:prstGeom>
            <a:ln w="38100">
              <a:solidFill>
                <a:srgbClr val="C44965"/>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87C8720E-9584-84C9-3446-2E31197A6F74}"/>
                </a:ext>
              </a:extLst>
            </p:cNvPr>
            <p:cNvSpPr txBox="1"/>
            <p:nvPr/>
          </p:nvSpPr>
          <p:spPr bwMode="auto">
            <a:xfrm>
              <a:off x="4245262" y="4227934"/>
              <a:ext cx="1187471" cy="253916"/>
            </a:xfrm>
            <a:prstGeom prst="rect">
              <a:avLst/>
            </a:prstGeom>
            <a:noFill/>
          </p:spPr>
          <p:txBody>
            <a:bodyPr wrap="square" rtlCol="0">
              <a:spAutoFit/>
            </a:bodyPr>
            <a:lstStyle/>
            <a:p>
              <a:pPr algn="ctr"/>
              <a:r>
                <a:rPr lang="en-GB" sz="1600" b="1" dirty="0">
                  <a:solidFill>
                    <a:srgbClr val="0033A0"/>
                  </a:solidFill>
                </a:rPr>
                <a:t>He plenum</a:t>
              </a:r>
              <a:endParaRPr lang="en-GB" sz="1200" b="1" dirty="0">
                <a:solidFill>
                  <a:srgbClr val="0033A0"/>
                </a:solidFill>
              </a:endParaRPr>
            </a:p>
          </p:txBody>
        </p:sp>
        <p:sp>
          <p:nvSpPr>
            <p:cNvPr id="21" name="TextBox 20">
              <a:extLst>
                <a:ext uri="{FF2B5EF4-FFF2-40B4-BE49-F238E27FC236}">
                  <a16:creationId xmlns:a16="http://schemas.microsoft.com/office/drawing/2014/main" id="{7A8228A0-9E62-B7C8-90B5-43A48D551C8B}"/>
                </a:ext>
              </a:extLst>
            </p:cNvPr>
            <p:cNvSpPr txBox="1"/>
            <p:nvPr/>
          </p:nvSpPr>
          <p:spPr bwMode="auto">
            <a:xfrm>
              <a:off x="4320633" y="2974181"/>
              <a:ext cx="1187471" cy="253916"/>
            </a:xfrm>
            <a:prstGeom prst="rect">
              <a:avLst/>
            </a:prstGeom>
            <a:noFill/>
          </p:spPr>
          <p:txBody>
            <a:bodyPr wrap="square" rtlCol="0">
              <a:spAutoFit/>
            </a:bodyPr>
            <a:lstStyle/>
            <a:p>
              <a:pPr algn="ctr"/>
              <a:r>
                <a:rPr lang="en-GB" sz="1600" b="1" dirty="0">
                  <a:solidFill>
                    <a:srgbClr val="0033A0"/>
                  </a:solidFill>
                </a:rPr>
                <a:t>He return outlet</a:t>
              </a:r>
              <a:endParaRPr lang="en-GB" sz="1200" b="1" dirty="0">
                <a:solidFill>
                  <a:srgbClr val="0033A0"/>
                </a:solidFill>
              </a:endParaRPr>
            </a:p>
          </p:txBody>
        </p:sp>
        <p:sp>
          <p:nvSpPr>
            <p:cNvPr id="22" name="TextBox 21">
              <a:extLst>
                <a:ext uri="{FF2B5EF4-FFF2-40B4-BE49-F238E27FC236}">
                  <a16:creationId xmlns:a16="http://schemas.microsoft.com/office/drawing/2014/main" id="{87B3B42D-74C1-6EF3-06C5-5FC655517605}"/>
                </a:ext>
              </a:extLst>
            </p:cNvPr>
            <p:cNvSpPr txBox="1"/>
            <p:nvPr/>
          </p:nvSpPr>
          <p:spPr bwMode="auto">
            <a:xfrm>
              <a:off x="4242876" y="2287593"/>
              <a:ext cx="1187471" cy="253916"/>
            </a:xfrm>
            <a:prstGeom prst="rect">
              <a:avLst/>
            </a:prstGeom>
            <a:noFill/>
          </p:spPr>
          <p:txBody>
            <a:bodyPr wrap="square" rtlCol="0">
              <a:spAutoFit/>
            </a:bodyPr>
            <a:lstStyle/>
            <a:p>
              <a:pPr algn="ctr"/>
              <a:r>
                <a:rPr lang="en-GB" sz="1600" b="1" dirty="0">
                  <a:solidFill>
                    <a:srgbClr val="0033A0"/>
                  </a:solidFill>
                </a:rPr>
                <a:t>H2O moderator</a:t>
              </a:r>
              <a:endParaRPr lang="en-GB" sz="1200" b="1" dirty="0">
                <a:solidFill>
                  <a:srgbClr val="0033A0"/>
                </a:solidFill>
              </a:endParaRPr>
            </a:p>
          </p:txBody>
        </p:sp>
        <p:sp>
          <p:nvSpPr>
            <p:cNvPr id="23" name="TextBox 22">
              <a:extLst>
                <a:ext uri="{FF2B5EF4-FFF2-40B4-BE49-F238E27FC236}">
                  <a16:creationId xmlns:a16="http://schemas.microsoft.com/office/drawing/2014/main" id="{78EBB399-9318-D4C4-68A4-E8FA6E7C2D05}"/>
                </a:ext>
              </a:extLst>
            </p:cNvPr>
            <p:cNvSpPr txBox="1"/>
            <p:nvPr/>
          </p:nvSpPr>
          <p:spPr bwMode="auto">
            <a:xfrm>
              <a:off x="4242877" y="3507854"/>
              <a:ext cx="1187471" cy="438581"/>
            </a:xfrm>
            <a:prstGeom prst="rect">
              <a:avLst/>
            </a:prstGeom>
            <a:noFill/>
          </p:spPr>
          <p:txBody>
            <a:bodyPr wrap="square" rtlCol="0">
              <a:spAutoFit/>
            </a:bodyPr>
            <a:lstStyle/>
            <a:p>
              <a:pPr algn="ctr"/>
              <a:r>
                <a:rPr lang="en-GB" sz="1600" b="1" dirty="0">
                  <a:solidFill>
                    <a:srgbClr val="0033A0"/>
                  </a:solidFill>
                </a:rPr>
                <a:t>Inlet guide plate &amp; tubes</a:t>
              </a:r>
              <a:endParaRPr lang="en-GB" sz="1200" b="1" dirty="0">
                <a:solidFill>
                  <a:srgbClr val="0033A0"/>
                </a:solidFill>
              </a:endParaRPr>
            </a:p>
          </p:txBody>
        </p:sp>
        <p:sp>
          <p:nvSpPr>
            <p:cNvPr id="24" name="TextBox 23">
              <a:extLst>
                <a:ext uri="{FF2B5EF4-FFF2-40B4-BE49-F238E27FC236}">
                  <a16:creationId xmlns:a16="http://schemas.microsoft.com/office/drawing/2014/main" id="{80958DF4-0038-3ABE-51ED-6F2EB6569F1B}"/>
                </a:ext>
              </a:extLst>
            </p:cNvPr>
            <p:cNvSpPr txBox="1"/>
            <p:nvPr/>
          </p:nvSpPr>
          <p:spPr bwMode="auto">
            <a:xfrm>
              <a:off x="4227204" y="1773983"/>
              <a:ext cx="1187471" cy="253916"/>
            </a:xfrm>
            <a:prstGeom prst="rect">
              <a:avLst/>
            </a:prstGeom>
            <a:noFill/>
          </p:spPr>
          <p:txBody>
            <a:bodyPr wrap="square" rtlCol="0">
              <a:spAutoFit/>
            </a:bodyPr>
            <a:lstStyle/>
            <a:p>
              <a:pPr algn="ctr"/>
              <a:r>
                <a:rPr lang="en-GB" sz="1600" b="1" dirty="0">
                  <a:solidFill>
                    <a:srgbClr val="0033A0"/>
                  </a:solidFill>
                </a:rPr>
                <a:t>Boron carbide </a:t>
              </a:r>
              <a:endParaRPr lang="en-GB" sz="1200" b="1" dirty="0">
                <a:solidFill>
                  <a:srgbClr val="0033A0"/>
                </a:solidFill>
              </a:endParaRPr>
            </a:p>
          </p:txBody>
        </p:sp>
        <p:sp>
          <p:nvSpPr>
            <p:cNvPr id="33" name="Rectangle 32">
              <a:extLst>
                <a:ext uri="{FF2B5EF4-FFF2-40B4-BE49-F238E27FC236}">
                  <a16:creationId xmlns:a16="http://schemas.microsoft.com/office/drawing/2014/main" id="{4A273FD5-E547-1304-E812-419AF1698FE2}"/>
                </a:ext>
              </a:extLst>
            </p:cNvPr>
            <p:cNvSpPr/>
            <p:nvPr/>
          </p:nvSpPr>
          <p:spPr>
            <a:xfrm>
              <a:off x="5551822" y="2210356"/>
              <a:ext cx="3168924" cy="77237"/>
            </a:xfrm>
            <a:prstGeom prst="rect">
              <a:avLst/>
            </a:prstGeom>
            <a:solidFill>
              <a:srgbClr val="FFC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cxnSp>
          <p:nvCxnSpPr>
            <p:cNvPr id="25" name="Straight Arrow Connector 24">
              <a:extLst>
                <a:ext uri="{FF2B5EF4-FFF2-40B4-BE49-F238E27FC236}">
                  <a16:creationId xmlns:a16="http://schemas.microsoft.com/office/drawing/2014/main" id="{2F50C6D7-AAD3-B656-FE41-9795C6427380}"/>
                </a:ext>
              </a:extLst>
            </p:cNvPr>
            <p:cNvCxnSpPr>
              <a:cxnSpLocks/>
            </p:cNvCxnSpPr>
            <p:nvPr/>
          </p:nvCxnSpPr>
          <p:spPr bwMode="auto">
            <a:xfrm>
              <a:off x="5157304" y="2065654"/>
              <a:ext cx="638832" cy="193797"/>
            </a:xfrm>
            <a:prstGeom prst="straightConnector1">
              <a:avLst/>
            </a:prstGeom>
            <a:ln w="38100">
              <a:solidFill>
                <a:srgbClr val="C44965"/>
              </a:solidFill>
              <a:tailEnd type="triangle"/>
            </a:ln>
          </p:spPr>
          <p:style>
            <a:lnRef idx="2">
              <a:schemeClr val="accent1"/>
            </a:lnRef>
            <a:fillRef idx="0">
              <a:schemeClr val="accent1"/>
            </a:fillRef>
            <a:effectRef idx="1">
              <a:schemeClr val="accent1"/>
            </a:effectRef>
            <a:fontRef idx="minor">
              <a:schemeClr val="tx1"/>
            </a:fontRef>
          </p:style>
        </p:cxnSp>
      </p:grpSp>
      <p:pic>
        <p:nvPicPr>
          <p:cNvPr id="6" name="Image 4">
            <a:extLst>
              <a:ext uri="{FF2B5EF4-FFF2-40B4-BE49-F238E27FC236}">
                <a16:creationId xmlns:a16="http://schemas.microsoft.com/office/drawing/2014/main" id="{998F2D16-BCFE-5E54-ED4C-5991A71443FE}"/>
              </a:ext>
            </a:extLst>
          </p:cNvPr>
          <p:cNvPicPr>
            <a:picLocks noChangeAspect="1"/>
          </p:cNvPicPr>
          <p:nvPr/>
        </p:nvPicPr>
        <p:blipFill>
          <a:blip r:embed="rId7"/>
          <a:stretch>
            <a:fillRect/>
          </a:stretch>
        </p:blipFill>
        <p:spPr>
          <a:xfrm>
            <a:off x="10980920" y="76059"/>
            <a:ext cx="910841" cy="910841"/>
          </a:xfrm>
          <a:prstGeom prst="rect">
            <a:avLst/>
          </a:prstGeom>
        </p:spPr>
      </p:pic>
      <p:sp>
        <p:nvSpPr>
          <p:cNvPr id="12" name="Footer Placeholder 11">
            <a:extLst>
              <a:ext uri="{FF2B5EF4-FFF2-40B4-BE49-F238E27FC236}">
                <a16:creationId xmlns:a16="http://schemas.microsoft.com/office/drawing/2014/main" id="{B0296864-96A4-54C2-5C26-B25073338B07}"/>
              </a:ext>
            </a:extLst>
          </p:cNvPr>
          <p:cNvSpPr>
            <a:spLocks noGrp="1"/>
          </p:cNvSpPr>
          <p:nvPr>
            <p:ph type="ftr" sz="quarter" idx="3"/>
          </p:nvPr>
        </p:nvSpPr>
        <p:spPr/>
        <p:txBody>
          <a:bodyPr/>
          <a:lstStyle/>
          <a:p>
            <a:r>
              <a:rPr lang="en-GB"/>
              <a:t>Target System | IMCC and MuCol Annual Meeting 2024</a:t>
            </a:r>
            <a:endParaRPr lang="en-GB" dirty="0"/>
          </a:p>
        </p:txBody>
      </p:sp>
      <p:sp>
        <p:nvSpPr>
          <p:cNvPr id="15" name="Slide Number Placeholder 14">
            <a:extLst>
              <a:ext uri="{FF2B5EF4-FFF2-40B4-BE49-F238E27FC236}">
                <a16:creationId xmlns:a16="http://schemas.microsoft.com/office/drawing/2014/main" id="{D8D5A6B3-35A7-CBE7-E919-415BA95542C7}"/>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Tree>
    <p:extLst>
      <p:ext uri="{BB962C8B-B14F-4D97-AF65-F5344CB8AC3E}">
        <p14:creationId xmlns:p14="http://schemas.microsoft.com/office/powerpoint/2010/main" val="1973346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p:txBody>
          <a:bodyPr>
            <a:normAutofit/>
          </a:bodyPr>
          <a:lstStyle/>
          <a:p>
            <a:r>
              <a:rPr lang="en-US" sz="3200" dirty="0"/>
              <a:t>Target studies</a:t>
            </a:r>
          </a:p>
          <a:p>
            <a:r>
              <a:rPr lang="en-US" sz="3200" dirty="0"/>
              <a:t>Carbon Target system overview &amp; status update</a:t>
            </a:r>
          </a:p>
          <a:p>
            <a:pPr lvl="1"/>
            <a:r>
              <a:rPr lang="en-US" sz="2800" dirty="0"/>
              <a:t>C-Target </a:t>
            </a:r>
          </a:p>
          <a:p>
            <a:pPr lvl="1"/>
            <a:r>
              <a:rPr lang="en-US" sz="2800" dirty="0"/>
              <a:t>P+ Beam Window</a:t>
            </a:r>
          </a:p>
          <a:p>
            <a:pPr lvl="1"/>
            <a:r>
              <a:rPr lang="en-US" sz="2800" dirty="0"/>
              <a:t>Target Shielding</a:t>
            </a:r>
          </a:p>
          <a:p>
            <a:r>
              <a:rPr lang="en-US" sz="3200" dirty="0"/>
              <a:t>Conclusions and prospects</a:t>
            </a:r>
          </a:p>
          <a:p>
            <a:pPr lvl="1"/>
            <a:endParaRPr lang="en-GB" sz="2800" dirty="0"/>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p:txBody>
          <a:bodyPr/>
          <a:lstStyle/>
          <a:p>
            <a:r>
              <a:rPr lang="en-US" dirty="0"/>
              <a:t>Content</a:t>
            </a:r>
            <a:endParaRPr lang="en-GB" dirty="0"/>
          </a:p>
        </p:txBody>
      </p:sp>
      <p:sp>
        <p:nvSpPr>
          <p:cNvPr id="7" name="Picture Placeholder 6">
            <a:extLst>
              <a:ext uri="{FF2B5EF4-FFF2-40B4-BE49-F238E27FC236}">
                <a16:creationId xmlns:a16="http://schemas.microsoft.com/office/drawing/2014/main" id="{63F7BCEA-BE83-F7C8-66A1-81DF40EEF9EC}"/>
              </a:ext>
            </a:extLst>
          </p:cNvPr>
          <p:cNvSpPr>
            <a:spLocks noGrp="1"/>
          </p:cNvSpPr>
          <p:nvPr>
            <p:ph type="pic" sz="quarter" idx="10"/>
          </p:nvPr>
        </p:nvSpPr>
        <p:spPr/>
        <p:txBody>
          <a:bodyPr/>
          <a:lstStyle/>
          <a:p>
            <a:endParaRPr lang="en-GB"/>
          </a:p>
        </p:txBody>
      </p:sp>
      <p:pic>
        <p:nvPicPr>
          <p:cNvPr id="8" name="Image 4">
            <a:extLst>
              <a:ext uri="{FF2B5EF4-FFF2-40B4-BE49-F238E27FC236}">
                <a16:creationId xmlns:a16="http://schemas.microsoft.com/office/drawing/2014/main" id="{27108278-1C30-99AF-3260-86D5DC76E5F9}"/>
              </a:ext>
            </a:extLst>
          </p:cNvPr>
          <p:cNvPicPr>
            <a:picLocks noChangeAspect="1"/>
          </p:cNvPicPr>
          <p:nvPr/>
        </p:nvPicPr>
        <p:blipFill>
          <a:blip r:embed="rId2"/>
          <a:stretch>
            <a:fillRect/>
          </a:stretch>
        </p:blipFill>
        <p:spPr>
          <a:xfrm>
            <a:off x="10980920" y="76059"/>
            <a:ext cx="910841" cy="910841"/>
          </a:xfrm>
          <a:prstGeom prst="rect">
            <a:avLst/>
          </a:prstGeom>
        </p:spPr>
      </p:pic>
    </p:spTree>
    <p:extLst>
      <p:ext uri="{BB962C8B-B14F-4D97-AF65-F5344CB8AC3E}">
        <p14:creationId xmlns:p14="http://schemas.microsoft.com/office/powerpoint/2010/main" val="985702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21" descr="MUON-Slide-graphBase-pagebottom.jpg">
            <a:extLst>
              <a:ext uri="{FF2B5EF4-FFF2-40B4-BE49-F238E27FC236}">
                <a16:creationId xmlns:a16="http://schemas.microsoft.com/office/drawing/2014/main" id="{336B2DF4-6DFD-7B42-4C73-84AB30EAA227}"/>
              </a:ext>
            </a:extLst>
          </p:cNvPr>
          <p:cNvPicPr>
            <a:picLocks noChangeAspect="1"/>
          </p:cNvPicPr>
          <p:nvPr/>
        </p:nvPicPr>
        <p:blipFill>
          <a:blip r:embed="rId2"/>
          <a:stretch>
            <a:fillRect/>
          </a:stretch>
        </p:blipFill>
        <p:spPr>
          <a:xfrm>
            <a:off x="0" y="6155831"/>
            <a:ext cx="12192000" cy="702169"/>
          </a:xfrm>
          <a:prstGeom prst="rect">
            <a:avLst/>
          </a:prstGeom>
        </p:spPr>
      </p:pic>
      <p:pic>
        <p:nvPicPr>
          <p:cNvPr id="5" name="Image 17" descr="MCC-LogoFinal-V01.jpg">
            <a:extLst>
              <a:ext uri="{FF2B5EF4-FFF2-40B4-BE49-F238E27FC236}">
                <a16:creationId xmlns:a16="http://schemas.microsoft.com/office/drawing/2014/main" id="{CE376B13-9072-4268-75F2-705D1AAEA354}"/>
              </a:ext>
            </a:extLst>
          </p:cNvPr>
          <p:cNvPicPr>
            <a:picLocks noChangeAspect="1"/>
          </p:cNvPicPr>
          <p:nvPr/>
        </p:nvPicPr>
        <p:blipFill>
          <a:blip r:embed="rId3"/>
          <a:stretch>
            <a:fillRect/>
          </a:stretch>
        </p:blipFill>
        <p:spPr>
          <a:xfrm>
            <a:off x="106680" y="166908"/>
            <a:ext cx="978322" cy="962645"/>
          </a:xfrm>
          <a:prstGeom prst="rect">
            <a:avLst/>
          </a:prstGeom>
        </p:spPr>
      </p:pic>
      <p:pic>
        <p:nvPicPr>
          <p:cNvPr id="47" name="Picture 46">
            <a:extLst>
              <a:ext uri="{FF2B5EF4-FFF2-40B4-BE49-F238E27FC236}">
                <a16:creationId xmlns:a16="http://schemas.microsoft.com/office/drawing/2014/main" id="{5F9240B0-359F-9806-7DD3-AC413E27570B}"/>
              </a:ext>
            </a:extLst>
          </p:cNvPr>
          <p:cNvPicPr>
            <a:picLocks noChangeAspect="1"/>
          </p:cNvPicPr>
          <p:nvPr/>
        </p:nvPicPr>
        <p:blipFill>
          <a:blip r:embed="rId4"/>
          <a:stretch>
            <a:fillRect/>
          </a:stretch>
        </p:blipFill>
        <p:spPr>
          <a:xfrm>
            <a:off x="5728524" y="1461032"/>
            <a:ext cx="3777576" cy="1650386"/>
          </a:xfrm>
          <a:prstGeom prst="rect">
            <a:avLst/>
          </a:prstGeom>
        </p:spPr>
      </p:pic>
      <p:sp>
        <p:nvSpPr>
          <p:cNvPr id="48" name="TextBox 6">
            <a:extLst>
              <a:ext uri="{FF2B5EF4-FFF2-40B4-BE49-F238E27FC236}">
                <a16:creationId xmlns:a16="http://schemas.microsoft.com/office/drawing/2014/main" id="{F04427D9-D6FE-8AD0-81EA-C20178A27086}"/>
              </a:ext>
            </a:extLst>
          </p:cNvPr>
          <p:cNvSpPr txBox="1"/>
          <p:nvPr/>
        </p:nvSpPr>
        <p:spPr>
          <a:xfrm>
            <a:off x="6231089" y="3137077"/>
            <a:ext cx="3240360" cy="276999"/>
          </a:xfrm>
          <a:prstGeom prst="rect">
            <a:avLst/>
          </a:prstGeom>
          <a:noFill/>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200" i="1" dirty="0">
                <a:latin typeface="Arial" panose="020B0604020202020204" pitchFamily="34" charset="0"/>
                <a:cs typeface="Arial" panose="020B0604020202020204" pitchFamily="34" charset="0"/>
              </a:rPr>
              <a:t>Helium velocity on pipes across shielding</a:t>
            </a:r>
            <a:endParaRPr lang="en-GB" sz="1200" i="1" dirty="0">
              <a:latin typeface="Arial" panose="020B0604020202020204" pitchFamily="34" charset="0"/>
              <a:cs typeface="Arial" panose="020B0604020202020204" pitchFamily="34" charset="0"/>
            </a:endParaRPr>
          </a:p>
        </p:txBody>
      </p:sp>
      <p:grpSp>
        <p:nvGrpSpPr>
          <p:cNvPr id="67" name="Group 66">
            <a:extLst>
              <a:ext uri="{FF2B5EF4-FFF2-40B4-BE49-F238E27FC236}">
                <a16:creationId xmlns:a16="http://schemas.microsoft.com/office/drawing/2014/main" id="{3E6C0385-6FE6-69BF-62E7-B2479DD6F9F4}"/>
              </a:ext>
            </a:extLst>
          </p:cNvPr>
          <p:cNvGrpSpPr/>
          <p:nvPr/>
        </p:nvGrpSpPr>
        <p:grpSpPr>
          <a:xfrm>
            <a:off x="8643314" y="3913734"/>
            <a:ext cx="3503091" cy="2464979"/>
            <a:chOff x="6557340" y="3622406"/>
            <a:chExt cx="3940904" cy="2773049"/>
          </a:xfrm>
        </p:grpSpPr>
        <p:sp>
          <p:nvSpPr>
            <p:cNvPr id="49" name="TextBox 7">
              <a:extLst>
                <a:ext uri="{FF2B5EF4-FFF2-40B4-BE49-F238E27FC236}">
                  <a16:creationId xmlns:a16="http://schemas.microsoft.com/office/drawing/2014/main" id="{7E55EFB8-099B-678F-8F5F-59665D0016EC}"/>
                </a:ext>
              </a:extLst>
            </p:cNvPr>
            <p:cNvSpPr txBox="1"/>
            <p:nvPr/>
          </p:nvSpPr>
          <p:spPr>
            <a:xfrm>
              <a:off x="7251782" y="6083837"/>
              <a:ext cx="1999556" cy="311618"/>
            </a:xfrm>
            <a:prstGeom prst="rect">
              <a:avLst/>
            </a:prstGeom>
            <a:noFill/>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200" i="1" dirty="0">
                  <a:latin typeface="Arial" panose="020B0604020202020204" pitchFamily="34" charset="0"/>
                  <a:cs typeface="Arial" panose="020B0604020202020204" pitchFamily="34" charset="0"/>
                </a:rPr>
                <a:t>Pressure distribution</a:t>
              </a:r>
              <a:endParaRPr lang="en-GB" sz="1200" i="1" dirty="0">
                <a:latin typeface="Arial" panose="020B0604020202020204" pitchFamily="34" charset="0"/>
                <a:cs typeface="Arial" panose="020B0604020202020204" pitchFamily="34" charset="0"/>
              </a:endParaRPr>
            </a:p>
          </p:txBody>
        </p:sp>
        <p:pic>
          <p:nvPicPr>
            <p:cNvPr id="50" name="Picture 49">
              <a:extLst>
                <a:ext uri="{FF2B5EF4-FFF2-40B4-BE49-F238E27FC236}">
                  <a16:creationId xmlns:a16="http://schemas.microsoft.com/office/drawing/2014/main" id="{E2568E3A-7B92-B4BA-0BA8-8920F373F50D}"/>
                </a:ext>
              </a:extLst>
            </p:cNvPr>
            <p:cNvPicPr>
              <a:picLocks noChangeAspect="1"/>
            </p:cNvPicPr>
            <p:nvPr/>
          </p:nvPicPr>
          <p:blipFill rotWithShape="1">
            <a:blip r:embed="rId5"/>
            <a:srcRect t="13850" r="15844" b="10252"/>
            <a:stretch/>
          </p:blipFill>
          <p:spPr>
            <a:xfrm>
              <a:off x="7556185" y="3622406"/>
              <a:ext cx="2942059" cy="2533587"/>
            </a:xfrm>
            <a:prstGeom prst="rect">
              <a:avLst/>
            </a:prstGeom>
          </p:spPr>
        </p:pic>
        <p:pic>
          <p:nvPicPr>
            <p:cNvPr id="51" name="Picture 50">
              <a:extLst>
                <a:ext uri="{FF2B5EF4-FFF2-40B4-BE49-F238E27FC236}">
                  <a16:creationId xmlns:a16="http://schemas.microsoft.com/office/drawing/2014/main" id="{F20079BC-0930-3CB0-0D49-E9A631776EB2}"/>
                </a:ext>
              </a:extLst>
            </p:cNvPr>
            <p:cNvPicPr>
              <a:picLocks noChangeAspect="1"/>
            </p:cNvPicPr>
            <p:nvPr/>
          </p:nvPicPr>
          <p:blipFill>
            <a:blip r:embed="rId6"/>
            <a:stretch>
              <a:fillRect/>
            </a:stretch>
          </p:blipFill>
          <p:spPr>
            <a:xfrm>
              <a:off x="6557340" y="3718097"/>
              <a:ext cx="861978" cy="2227547"/>
            </a:xfrm>
            <a:prstGeom prst="rect">
              <a:avLst/>
            </a:prstGeom>
          </p:spPr>
        </p:pic>
        <p:cxnSp>
          <p:nvCxnSpPr>
            <p:cNvPr id="52" name="Straight Arrow Connector 51">
              <a:extLst>
                <a:ext uri="{FF2B5EF4-FFF2-40B4-BE49-F238E27FC236}">
                  <a16:creationId xmlns:a16="http://schemas.microsoft.com/office/drawing/2014/main" id="{AE7B9DF8-3326-6C88-2D2E-B6A6E1FFF861}"/>
                </a:ext>
              </a:extLst>
            </p:cNvPr>
            <p:cNvCxnSpPr>
              <a:cxnSpLocks/>
            </p:cNvCxnSpPr>
            <p:nvPr/>
          </p:nvCxnSpPr>
          <p:spPr>
            <a:xfrm flipH="1">
              <a:off x="9337525" y="5158257"/>
              <a:ext cx="288032"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D370A912-6982-2E3A-7C91-0FAA4B22EB50}"/>
                </a:ext>
              </a:extLst>
            </p:cNvPr>
            <p:cNvCxnSpPr>
              <a:cxnSpLocks/>
            </p:cNvCxnSpPr>
            <p:nvPr/>
          </p:nvCxnSpPr>
          <p:spPr>
            <a:xfrm flipH="1">
              <a:off x="9349137" y="4942233"/>
              <a:ext cx="288032"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5F1F8416-C1D7-81C8-0B0F-860F769BE9F3}"/>
                </a:ext>
              </a:extLst>
            </p:cNvPr>
            <p:cNvCxnSpPr>
              <a:cxnSpLocks/>
            </p:cNvCxnSpPr>
            <p:nvPr/>
          </p:nvCxnSpPr>
          <p:spPr>
            <a:xfrm flipH="1">
              <a:off x="9337525" y="4582193"/>
              <a:ext cx="288032"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C2990030-CE21-C2BB-B524-C3D2C42CDE10}"/>
                </a:ext>
              </a:extLst>
            </p:cNvPr>
            <p:cNvCxnSpPr>
              <a:cxnSpLocks/>
            </p:cNvCxnSpPr>
            <p:nvPr/>
          </p:nvCxnSpPr>
          <p:spPr>
            <a:xfrm flipH="1">
              <a:off x="9337525" y="4222153"/>
              <a:ext cx="288032"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8353B0A5-1A5F-A253-5905-6902DE55436D}"/>
                </a:ext>
              </a:extLst>
            </p:cNvPr>
            <p:cNvCxnSpPr>
              <a:cxnSpLocks/>
            </p:cNvCxnSpPr>
            <p:nvPr/>
          </p:nvCxnSpPr>
          <p:spPr>
            <a:xfrm flipH="1">
              <a:off x="9343265" y="3884795"/>
              <a:ext cx="288032"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BEC53078-E754-BC97-6E17-ACB008E78724}"/>
                </a:ext>
              </a:extLst>
            </p:cNvPr>
            <p:cNvCxnSpPr>
              <a:cxnSpLocks/>
            </p:cNvCxnSpPr>
            <p:nvPr/>
          </p:nvCxnSpPr>
          <p:spPr>
            <a:xfrm flipH="1">
              <a:off x="9930889" y="4150145"/>
              <a:ext cx="504056"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9F0C176A-E86E-2175-79B3-1BE0C9D7C5E0}"/>
                </a:ext>
              </a:extLst>
            </p:cNvPr>
            <p:cNvCxnSpPr>
              <a:cxnSpLocks/>
            </p:cNvCxnSpPr>
            <p:nvPr/>
          </p:nvCxnSpPr>
          <p:spPr>
            <a:xfrm>
              <a:off x="7295468" y="3790105"/>
              <a:ext cx="424637"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59" name="Picture 58" descr="A picture containing rectangle, square, pattern, tile&#10;&#10;Description automatically generated">
            <a:extLst>
              <a:ext uri="{FF2B5EF4-FFF2-40B4-BE49-F238E27FC236}">
                <a16:creationId xmlns:a16="http://schemas.microsoft.com/office/drawing/2014/main" id="{4F096489-1C01-12DB-38A5-E15938D23FB2}"/>
              </a:ext>
            </a:extLst>
          </p:cNvPr>
          <p:cNvPicPr>
            <a:picLocks noChangeAspect="1"/>
          </p:cNvPicPr>
          <p:nvPr/>
        </p:nvPicPr>
        <p:blipFill rotWithShape="1">
          <a:blip r:embed="rId7"/>
          <a:srcRect l="29535"/>
          <a:stretch/>
        </p:blipFill>
        <p:spPr>
          <a:xfrm>
            <a:off x="9490082" y="1422738"/>
            <a:ext cx="2431363" cy="1827132"/>
          </a:xfrm>
          <a:prstGeom prst="rect">
            <a:avLst/>
          </a:prstGeom>
        </p:spPr>
      </p:pic>
      <p:cxnSp>
        <p:nvCxnSpPr>
          <p:cNvPr id="60" name="Straight Arrow Connector 59">
            <a:extLst>
              <a:ext uri="{FF2B5EF4-FFF2-40B4-BE49-F238E27FC236}">
                <a16:creationId xmlns:a16="http://schemas.microsoft.com/office/drawing/2014/main" id="{6CC6276D-D4E6-1D31-3D35-A1FCB805F078}"/>
              </a:ext>
            </a:extLst>
          </p:cNvPr>
          <p:cNvCxnSpPr>
            <a:cxnSpLocks/>
          </p:cNvCxnSpPr>
          <p:nvPr/>
        </p:nvCxnSpPr>
        <p:spPr>
          <a:xfrm>
            <a:off x="10188623" y="2745728"/>
            <a:ext cx="274175"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84BC016C-D11A-6879-7BBF-12B712621601}"/>
              </a:ext>
            </a:extLst>
          </p:cNvPr>
          <p:cNvCxnSpPr>
            <a:cxnSpLocks/>
          </p:cNvCxnSpPr>
          <p:nvPr/>
        </p:nvCxnSpPr>
        <p:spPr>
          <a:xfrm>
            <a:off x="10188623" y="3063124"/>
            <a:ext cx="274175"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E8401740-D564-D81C-8260-D2356AEE8E2A}"/>
              </a:ext>
            </a:extLst>
          </p:cNvPr>
          <p:cNvCxnSpPr>
            <a:cxnSpLocks/>
          </p:cNvCxnSpPr>
          <p:nvPr/>
        </p:nvCxnSpPr>
        <p:spPr>
          <a:xfrm>
            <a:off x="10188623" y="2385688"/>
            <a:ext cx="274175"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38FE866E-527C-0C9F-7398-FDE5427A6C88}"/>
              </a:ext>
            </a:extLst>
          </p:cNvPr>
          <p:cNvCxnSpPr>
            <a:cxnSpLocks/>
          </p:cNvCxnSpPr>
          <p:nvPr/>
        </p:nvCxnSpPr>
        <p:spPr>
          <a:xfrm>
            <a:off x="10188623" y="1956906"/>
            <a:ext cx="274175"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280C2965-0D6C-1974-2184-AC2403FA9505}"/>
              </a:ext>
            </a:extLst>
          </p:cNvPr>
          <p:cNvCxnSpPr>
            <a:cxnSpLocks/>
          </p:cNvCxnSpPr>
          <p:nvPr/>
        </p:nvCxnSpPr>
        <p:spPr>
          <a:xfrm>
            <a:off x="9283483" y="2673720"/>
            <a:ext cx="375933" cy="0"/>
          </a:xfrm>
          <a:prstGeom prst="straightConnector1">
            <a:avLst/>
          </a:prstGeom>
          <a:ln w="28575">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EBD58E09-D85F-2B63-2958-75E119C58084}"/>
              </a:ext>
            </a:extLst>
          </p:cNvPr>
          <p:cNvCxnSpPr>
            <a:cxnSpLocks/>
          </p:cNvCxnSpPr>
          <p:nvPr/>
        </p:nvCxnSpPr>
        <p:spPr>
          <a:xfrm flipH="1">
            <a:off x="9322801" y="1748140"/>
            <a:ext cx="865822"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32">
            <a:extLst>
              <a:ext uri="{FF2B5EF4-FFF2-40B4-BE49-F238E27FC236}">
                <a16:creationId xmlns:a16="http://schemas.microsoft.com/office/drawing/2014/main" id="{7B699B72-8BA5-0701-9122-0F305A7A5E68}"/>
              </a:ext>
            </a:extLst>
          </p:cNvPr>
          <p:cNvSpPr txBox="1"/>
          <p:nvPr/>
        </p:nvSpPr>
        <p:spPr>
          <a:xfrm>
            <a:off x="10175954" y="3400327"/>
            <a:ext cx="1730310" cy="276999"/>
          </a:xfrm>
          <a:prstGeom prst="rect">
            <a:avLst/>
          </a:prstGeom>
          <a:noFill/>
        </p:spPr>
        <p:txBody>
          <a:bodyPr wrap="square" rtlCol="0">
            <a:spAutoFit/>
          </a:bodyPr>
          <a:ls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r>
              <a:rPr lang="en-US" sz="1200" i="1" dirty="0">
                <a:latin typeface="Arial" panose="020B0604020202020204" pitchFamily="34" charset="0"/>
                <a:cs typeface="Arial" panose="020B0604020202020204" pitchFamily="34" charset="0"/>
              </a:rPr>
              <a:t>Helium distribution </a:t>
            </a:r>
            <a:endParaRPr lang="en-GB" sz="1200" i="1" dirty="0">
              <a:latin typeface="Arial" panose="020B0604020202020204" pitchFamily="34" charset="0"/>
              <a:cs typeface="Arial" panose="020B0604020202020204" pitchFamily="34" charset="0"/>
            </a:endParaRPr>
          </a:p>
        </p:txBody>
      </p:sp>
      <p:sp>
        <p:nvSpPr>
          <p:cNvPr id="72" name="Content Placeholder 71">
            <a:extLst>
              <a:ext uri="{FF2B5EF4-FFF2-40B4-BE49-F238E27FC236}">
                <a16:creationId xmlns:a16="http://schemas.microsoft.com/office/drawing/2014/main" id="{75563DBC-7EA6-B2F8-4A91-839C9D201768}"/>
              </a:ext>
            </a:extLst>
          </p:cNvPr>
          <p:cNvSpPr>
            <a:spLocks noGrp="1"/>
          </p:cNvSpPr>
          <p:nvPr>
            <p:ph idx="1"/>
          </p:nvPr>
        </p:nvSpPr>
        <p:spPr>
          <a:xfrm>
            <a:off x="838199" y="1825624"/>
            <a:ext cx="7584209" cy="4781363"/>
          </a:xfrm>
        </p:spPr>
        <p:txBody>
          <a:bodyPr>
            <a:normAutofit fontScale="92500" lnSpcReduction="20000"/>
          </a:bodyPr>
          <a:lstStyle/>
          <a:p>
            <a:pPr marL="0" indent="0">
              <a:buClr>
                <a:srgbClr val="FF3948"/>
              </a:buClr>
              <a:buNone/>
            </a:pPr>
            <a:r>
              <a:rPr lang="en-US" sz="2200" b="1" dirty="0">
                <a:solidFill>
                  <a:srgbClr val="224C9D"/>
                </a:solidFill>
                <a:latin typeface="Arial" panose="020B0604020202020204" pitchFamily="34" charset="0"/>
                <a:cs typeface="Arial" panose="020B0604020202020204" pitchFamily="34" charset="0"/>
              </a:rPr>
              <a:t>Target Shielding CFD</a:t>
            </a:r>
          </a:p>
          <a:p>
            <a:pPr>
              <a:buClr>
                <a:srgbClr val="FF3948"/>
              </a:buClr>
            </a:pPr>
            <a:endParaRPr lang="en-US" sz="2000" b="1" dirty="0">
              <a:latin typeface="Arial" panose="020B0604020202020204" pitchFamily="34" charset="0"/>
              <a:cs typeface="Arial" panose="020B0604020202020204" pitchFamily="34" charset="0"/>
            </a:endParaRPr>
          </a:p>
          <a:p>
            <a:pPr marL="285750" indent="-285750">
              <a:buClr>
                <a:schemeClr val="tx2"/>
              </a:buClr>
              <a:buFont typeface="Arial" panose="020B0604020202020204" pitchFamily="34" charset="0"/>
              <a:buChar char="•"/>
            </a:pPr>
            <a:r>
              <a:rPr lang="en-US" sz="2000" b="1" dirty="0">
                <a:latin typeface="Arial" panose="020B0604020202020204" pitchFamily="34" charset="0"/>
                <a:cs typeface="Arial" panose="020B0604020202020204" pitchFamily="34" charset="0"/>
              </a:rPr>
              <a:t>RT Helium cooling</a:t>
            </a:r>
          </a:p>
          <a:p>
            <a:pPr marL="285750" indent="-285750">
              <a:buClr>
                <a:schemeClr val="tx2"/>
              </a:buClr>
              <a:buFont typeface="Arial" panose="020B0604020202020204" pitchFamily="34" charset="0"/>
              <a:buChar char="•"/>
            </a:pPr>
            <a:r>
              <a:rPr lang="en-US" sz="2000" b="1" dirty="0">
                <a:latin typeface="Arial" panose="020B0604020202020204" pitchFamily="34" charset="0"/>
                <a:cs typeface="Arial" panose="020B0604020202020204" pitchFamily="34" charset="0"/>
              </a:rPr>
              <a:t>Plenum optimization </a:t>
            </a:r>
            <a:r>
              <a:rPr lang="en-US" sz="2000" dirty="0">
                <a:latin typeface="Arial" panose="020B0604020202020204" pitchFamily="34" charset="0"/>
                <a:cs typeface="Arial" panose="020B0604020202020204" pitchFamily="34" charset="0"/>
              </a:rPr>
              <a:t>in view of:</a:t>
            </a:r>
          </a:p>
          <a:p>
            <a:pPr marL="285750" indent="-285750">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Study the effect of:</a:t>
            </a:r>
          </a:p>
          <a:p>
            <a:pPr marL="742950" lvl="1" indent="-285750">
              <a:buClr>
                <a:schemeClr val="tx2"/>
              </a:buClr>
              <a:buFont typeface="Wingdings" panose="05000000000000000000" pitchFamily="2" charset="2"/>
              <a:buChar char="Ø"/>
            </a:pPr>
            <a:r>
              <a:rPr lang="en-US" sz="2000" dirty="0">
                <a:latin typeface="Arial" panose="020B0604020202020204" pitchFamily="34" charset="0"/>
                <a:cs typeface="Arial" panose="020B0604020202020204" pitchFamily="34" charset="0"/>
              </a:rPr>
              <a:t>Having homogeneous flow</a:t>
            </a:r>
          </a:p>
          <a:p>
            <a:pPr marL="742950" lvl="1" indent="-285750">
              <a:buClr>
                <a:schemeClr val="tx2"/>
              </a:buClr>
              <a:buFont typeface="Wingdings" panose="05000000000000000000" pitchFamily="2" charset="2"/>
              <a:buChar char="Ø"/>
            </a:pPr>
            <a:r>
              <a:rPr lang="en-US" sz="2000" dirty="0">
                <a:latin typeface="Arial" panose="020B0604020202020204" pitchFamily="34" charset="0"/>
                <a:cs typeface="Arial" panose="020B0604020202020204" pitchFamily="34" charset="0"/>
              </a:rPr>
              <a:t>Study the effect of plenum size</a:t>
            </a:r>
          </a:p>
          <a:p>
            <a:pPr marL="742950" lvl="1" indent="-285750">
              <a:buClr>
                <a:schemeClr val="tx2"/>
              </a:buClr>
              <a:buFont typeface="Wingdings" panose="05000000000000000000" pitchFamily="2" charset="2"/>
              <a:buChar char="Ø"/>
            </a:pPr>
            <a:r>
              <a:rPr lang="en-US" sz="2000" dirty="0">
                <a:latin typeface="Arial" panose="020B0604020202020204" pitchFamily="34" charset="0"/>
                <a:cs typeface="Arial" panose="020B0604020202020204" pitchFamily="34" charset="0"/>
              </a:rPr>
              <a:t>Define location of cooling return</a:t>
            </a:r>
          </a:p>
          <a:p>
            <a:pPr marL="742950" lvl="1" indent="-285750">
              <a:buClr>
                <a:schemeClr val="tx2"/>
              </a:buClr>
              <a:buFont typeface="Wingdings" panose="05000000000000000000" pitchFamily="2" charset="2"/>
              <a:buChar char="Ø"/>
            </a:pPr>
            <a:endParaRPr lang="en-US" sz="2000" dirty="0">
              <a:latin typeface="Arial" panose="020B0604020202020204" pitchFamily="34" charset="0"/>
              <a:cs typeface="Arial" panose="020B0604020202020204" pitchFamily="34" charset="0"/>
            </a:endParaRPr>
          </a:p>
          <a:p>
            <a:pPr marL="285750" indent="-285750">
              <a:buClr>
                <a:schemeClr val="tx2"/>
              </a:buClr>
            </a:pPr>
            <a:r>
              <a:rPr lang="en-US" sz="2000" b="1" dirty="0">
                <a:latin typeface="Arial" panose="020B0604020202020204" pitchFamily="34" charset="0"/>
                <a:cs typeface="Arial" panose="020B0604020202020204" pitchFamily="34" charset="0"/>
              </a:rPr>
              <a:t>Pressure</a:t>
            </a: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loss</a:t>
            </a:r>
            <a:r>
              <a:rPr lang="en-US" sz="2000" dirty="0">
                <a:latin typeface="Arial" panose="020B0604020202020204" pitchFamily="34" charset="0"/>
                <a:cs typeface="Arial" panose="020B0604020202020204" pitchFamily="34" charset="0"/>
              </a:rPr>
              <a:t>: 52.4 kPa</a:t>
            </a:r>
          </a:p>
          <a:p>
            <a:pPr marL="285750" indent="-285750">
              <a:buClr>
                <a:schemeClr val="tx2"/>
              </a:buClr>
              <a:buFont typeface="Arial" panose="020B0604020202020204" pitchFamily="34" charset="0"/>
              <a:buChar char="•"/>
            </a:pPr>
            <a:r>
              <a:rPr lang="en-US" sz="2000" b="1" dirty="0">
                <a:latin typeface="Arial" panose="020B0604020202020204" pitchFamily="34" charset="0"/>
                <a:cs typeface="Arial" panose="020B0604020202020204" pitchFamily="34" charset="0"/>
              </a:rPr>
              <a:t>Not coupled </a:t>
            </a:r>
            <a:r>
              <a:rPr lang="en-US" sz="2000" dirty="0">
                <a:latin typeface="Arial" panose="020B0604020202020204" pitchFamily="34" charset="0"/>
                <a:cs typeface="Arial" panose="020B0604020202020204" pitchFamily="34" charset="0"/>
              </a:rPr>
              <a:t>with thermal solver</a:t>
            </a:r>
          </a:p>
          <a:p>
            <a:pPr marL="742950" lvl="1" indent="-285750">
              <a:buClr>
                <a:schemeClr val="tx2"/>
              </a:buClr>
              <a:buFont typeface="Wingdings" panose="05000000000000000000" pitchFamily="2" charset="2"/>
              <a:buChar char="Ø"/>
            </a:pPr>
            <a:r>
              <a:rPr lang="en-US" sz="2000" dirty="0">
                <a:latin typeface="Arial" panose="020B0604020202020204" pitchFamily="34" charset="0"/>
                <a:cs typeface="Arial" panose="020B0604020202020204" pitchFamily="34" charset="0"/>
              </a:rPr>
              <a:t>∆T on coolant is high, but the HTC change is not so important</a:t>
            </a:r>
          </a:p>
          <a:p>
            <a:pPr marL="285750" indent="-285750">
              <a:buClr>
                <a:schemeClr val="tx2"/>
              </a:buClr>
              <a:buFont typeface="Arial" panose="020B0604020202020204" pitchFamily="34" charset="0"/>
              <a:buChar char="•"/>
            </a:pPr>
            <a:r>
              <a:rPr lang="en-US" sz="2000" b="1" dirty="0">
                <a:latin typeface="Arial" panose="020B0604020202020204" pitchFamily="34" charset="0"/>
                <a:cs typeface="Arial" panose="020B0604020202020204" pitchFamily="34" charset="0"/>
              </a:rPr>
              <a:t>Useful insights </a:t>
            </a:r>
            <a:r>
              <a:rPr lang="en-US" sz="2000" dirty="0">
                <a:latin typeface="Arial" panose="020B0604020202020204" pitchFamily="34" charset="0"/>
                <a:cs typeface="Arial" panose="020B0604020202020204" pitchFamily="34" charset="0"/>
              </a:rPr>
              <a:t>to validate the use of analytical tools to estimate flow properties</a:t>
            </a:r>
          </a:p>
          <a:p>
            <a:pPr marL="742950" lvl="1" indent="-285750">
              <a:buClr>
                <a:schemeClr val="tx2"/>
              </a:buClr>
              <a:buFont typeface="Wingdings" panose="05000000000000000000" pitchFamily="2" charset="2"/>
              <a:buChar char="Ø"/>
            </a:pPr>
            <a:r>
              <a:rPr lang="en-US" sz="2000" dirty="0">
                <a:latin typeface="Arial" panose="020B0604020202020204" pitchFamily="34" charset="0"/>
                <a:cs typeface="Arial" panose="020B0604020202020204" pitchFamily="34" charset="0"/>
              </a:rPr>
              <a:t>Thermal analysis using </a:t>
            </a:r>
            <a:r>
              <a:rPr lang="en-US" sz="2000" b="1" dirty="0">
                <a:latin typeface="Arial" panose="020B0604020202020204" pitchFamily="34" charset="0"/>
                <a:cs typeface="Arial" panose="020B0604020202020204" pitchFamily="34" charset="0"/>
              </a:rPr>
              <a:t>fluid cell elements</a:t>
            </a:r>
            <a:r>
              <a:rPr lang="en-US" sz="2000" dirty="0">
                <a:latin typeface="Arial" panose="020B0604020202020204" pitchFamily="34" charset="0"/>
                <a:cs typeface="Arial" panose="020B0604020202020204" pitchFamily="34" charset="0"/>
              </a:rPr>
              <a:t> to capture fluid T change</a:t>
            </a:r>
          </a:p>
          <a:p>
            <a:pPr marL="285750" indent="-285750">
              <a:buClr>
                <a:schemeClr val="tx2"/>
              </a:buClr>
              <a:buFont typeface="Arial" panose="020B0604020202020204" pitchFamily="34" charset="0"/>
              <a:buChar char="•"/>
            </a:pPr>
            <a:endParaRPr lang="en-US" sz="2000" dirty="0">
              <a:solidFill>
                <a:schemeClr val="tx2"/>
              </a:solidFill>
              <a:latin typeface="Arial" panose="020B0604020202020204" pitchFamily="34" charset="0"/>
              <a:cs typeface="Arial" panose="020B0604020202020204" pitchFamily="34" charset="0"/>
            </a:endParaRPr>
          </a:p>
          <a:p>
            <a:pPr marL="285750" indent="-285750">
              <a:buClr>
                <a:schemeClr val="tx2"/>
              </a:buClr>
              <a:buFont typeface="Arial" panose="020B0604020202020204" pitchFamily="34" charset="0"/>
              <a:buChar char="•"/>
            </a:pPr>
            <a:endParaRPr lang="en-US" sz="2000" dirty="0">
              <a:solidFill>
                <a:schemeClr val="tx2"/>
              </a:solidFill>
              <a:latin typeface="Arial" panose="020B0604020202020204" pitchFamily="34" charset="0"/>
              <a:cs typeface="Arial" panose="020B0604020202020204" pitchFamily="34" charset="0"/>
            </a:endParaRPr>
          </a:p>
          <a:p>
            <a:endParaRPr lang="en-GB" dirty="0"/>
          </a:p>
        </p:txBody>
      </p:sp>
      <p:sp>
        <p:nvSpPr>
          <p:cNvPr id="71" name="Title 70">
            <a:extLst>
              <a:ext uri="{FF2B5EF4-FFF2-40B4-BE49-F238E27FC236}">
                <a16:creationId xmlns:a16="http://schemas.microsoft.com/office/drawing/2014/main" id="{EFA83E0E-471E-7676-5F6E-53E20A794931}"/>
              </a:ext>
            </a:extLst>
          </p:cNvPr>
          <p:cNvSpPr>
            <a:spLocks noGrp="1"/>
          </p:cNvSpPr>
          <p:nvPr>
            <p:ph type="title"/>
          </p:nvPr>
        </p:nvSpPr>
        <p:spPr/>
        <p:txBody>
          <a:bodyPr/>
          <a:lstStyle/>
          <a:p>
            <a:r>
              <a:rPr lang="en-GB" dirty="0"/>
              <a:t>Target Shielding</a:t>
            </a:r>
          </a:p>
        </p:txBody>
      </p:sp>
      <p:sp>
        <p:nvSpPr>
          <p:cNvPr id="73" name="Picture Placeholder 72">
            <a:extLst>
              <a:ext uri="{FF2B5EF4-FFF2-40B4-BE49-F238E27FC236}">
                <a16:creationId xmlns:a16="http://schemas.microsoft.com/office/drawing/2014/main" id="{84C7E6FA-313B-E391-095B-6A8EA76327F4}"/>
              </a:ext>
            </a:extLst>
          </p:cNvPr>
          <p:cNvSpPr>
            <a:spLocks noGrp="1"/>
          </p:cNvSpPr>
          <p:nvPr>
            <p:ph type="pic" sz="quarter" idx="10"/>
          </p:nvPr>
        </p:nvSpPr>
        <p:spPr/>
        <p:txBody>
          <a:bodyPr/>
          <a:lstStyle/>
          <a:p>
            <a:endParaRPr lang="en-GB"/>
          </a:p>
        </p:txBody>
      </p:sp>
      <p:pic>
        <p:nvPicPr>
          <p:cNvPr id="2" name="Image 4">
            <a:extLst>
              <a:ext uri="{FF2B5EF4-FFF2-40B4-BE49-F238E27FC236}">
                <a16:creationId xmlns:a16="http://schemas.microsoft.com/office/drawing/2014/main" id="{583D24F3-861C-E893-BD81-38F783760EF9}"/>
              </a:ext>
            </a:extLst>
          </p:cNvPr>
          <p:cNvPicPr>
            <a:picLocks noChangeAspect="1"/>
          </p:cNvPicPr>
          <p:nvPr/>
        </p:nvPicPr>
        <p:blipFill>
          <a:blip r:embed="rId8"/>
          <a:stretch>
            <a:fillRect/>
          </a:stretch>
        </p:blipFill>
        <p:spPr>
          <a:xfrm>
            <a:off x="10980920" y="76059"/>
            <a:ext cx="910841" cy="910841"/>
          </a:xfrm>
          <a:prstGeom prst="rect">
            <a:avLst/>
          </a:prstGeom>
        </p:spPr>
      </p:pic>
      <p:sp>
        <p:nvSpPr>
          <p:cNvPr id="6" name="Footer Placeholder 5">
            <a:extLst>
              <a:ext uri="{FF2B5EF4-FFF2-40B4-BE49-F238E27FC236}">
                <a16:creationId xmlns:a16="http://schemas.microsoft.com/office/drawing/2014/main" id="{E7821FDD-10CA-8E50-C1CB-776D47845FCF}"/>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E5C4DFBF-61DE-0320-EF53-EE7364C44C4F}"/>
              </a:ext>
            </a:extLst>
          </p:cNvPr>
          <p:cNvSpPr>
            <a:spLocks noGrp="1"/>
          </p:cNvSpPr>
          <p:nvPr>
            <p:ph type="sldNum" sz="quarter" idx="12"/>
          </p:nvPr>
        </p:nvSpPr>
        <p:spPr/>
        <p:txBody>
          <a:bodyPr/>
          <a:lstStyle/>
          <a:p>
            <a:fld id="{005C7FBA-D4E9-46CA-9321-3ADA2E368FCD}" type="slidenum">
              <a:rPr lang="en-GB" smtClean="0"/>
              <a:t>20</a:t>
            </a:fld>
            <a:endParaRPr lang="en-GB"/>
          </a:p>
        </p:txBody>
      </p:sp>
    </p:spTree>
    <p:extLst>
      <p:ext uri="{BB962C8B-B14F-4D97-AF65-F5344CB8AC3E}">
        <p14:creationId xmlns:p14="http://schemas.microsoft.com/office/powerpoint/2010/main" val="26530854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21" descr="MUON-Slide-graphBase-pagebottom.jpg">
            <a:extLst>
              <a:ext uri="{FF2B5EF4-FFF2-40B4-BE49-F238E27FC236}">
                <a16:creationId xmlns:a16="http://schemas.microsoft.com/office/drawing/2014/main" id="{336B2DF4-6DFD-7B42-4C73-84AB30EAA227}"/>
              </a:ext>
            </a:extLst>
          </p:cNvPr>
          <p:cNvPicPr>
            <a:picLocks noChangeAspect="1"/>
          </p:cNvPicPr>
          <p:nvPr/>
        </p:nvPicPr>
        <p:blipFill>
          <a:blip r:embed="rId2"/>
          <a:stretch>
            <a:fillRect/>
          </a:stretch>
        </p:blipFill>
        <p:spPr>
          <a:xfrm>
            <a:off x="0" y="6155831"/>
            <a:ext cx="12192000" cy="702169"/>
          </a:xfrm>
          <a:prstGeom prst="rect">
            <a:avLst/>
          </a:prstGeom>
        </p:spPr>
      </p:pic>
      <p:pic>
        <p:nvPicPr>
          <p:cNvPr id="10" name="Image 17" descr="MCC-LogoFinal-V01.jpg">
            <a:extLst>
              <a:ext uri="{FF2B5EF4-FFF2-40B4-BE49-F238E27FC236}">
                <a16:creationId xmlns:a16="http://schemas.microsoft.com/office/drawing/2014/main" id="{CE376B13-9072-4268-75F2-705D1AAEA354}"/>
              </a:ext>
            </a:extLst>
          </p:cNvPr>
          <p:cNvPicPr>
            <a:picLocks noChangeAspect="1"/>
          </p:cNvPicPr>
          <p:nvPr/>
        </p:nvPicPr>
        <p:blipFill>
          <a:blip r:embed="rId3"/>
          <a:stretch>
            <a:fillRect/>
          </a:stretch>
        </p:blipFill>
        <p:spPr>
          <a:xfrm>
            <a:off x="106680" y="166908"/>
            <a:ext cx="978322" cy="962645"/>
          </a:xfrm>
          <a:prstGeom prst="rect">
            <a:avLst/>
          </a:prstGeom>
        </p:spPr>
      </p:pic>
      <p:pic>
        <p:nvPicPr>
          <p:cNvPr id="2" name="Picture 1">
            <a:extLst>
              <a:ext uri="{FF2B5EF4-FFF2-40B4-BE49-F238E27FC236}">
                <a16:creationId xmlns:a16="http://schemas.microsoft.com/office/drawing/2014/main" id="{DAB20944-5687-DCB6-1E43-2782DFB4AA5E}"/>
              </a:ext>
            </a:extLst>
          </p:cNvPr>
          <p:cNvPicPr>
            <a:picLocks noChangeAspect="1"/>
          </p:cNvPicPr>
          <p:nvPr/>
        </p:nvPicPr>
        <p:blipFill rotWithShape="1">
          <a:blip r:embed="rId4"/>
          <a:srcRect t="1135"/>
          <a:stretch/>
        </p:blipFill>
        <p:spPr>
          <a:xfrm>
            <a:off x="6287858" y="1421668"/>
            <a:ext cx="5021492" cy="2175200"/>
          </a:xfrm>
          <a:prstGeom prst="rect">
            <a:avLst/>
          </a:prstGeom>
        </p:spPr>
      </p:pic>
      <p:sp>
        <p:nvSpPr>
          <p:cNvPr id="5" name="TextBox 4">
            <a:extLst>
              <a:ext uri="{FF2B5EF4-FFF2-40B4-BE49-F238E27FC236}">
                <a16:creationId xmlns:a16="http://schemas.microsoft.com/office/drawing/2014/main" id="{92AD37E7-C13A-3690-5B6E-5CCF943B0902}"/>
              </a:ext>
            </a:extLst>
          </p:cNvPr>
          <p:cNvSpPr txBox="1"/>
          <p:nvPr/>
        </p:nvSpPr>
        <p:spPr>
          <a:xfrm>
            <a:off x="670043" y="6239039"/>
            <a:ext cx="3376028" cy="553998"/>
          </a:xfrm>
          <a:prstGeom prst="rect">
            <a:avLst/>
          </a:prstGeom>
          <a:noFill/>
        </p:spPr>
        <p:txBody>
          <a:bodyPr wrap="square">
            <a:spAutoFit/>
          </a:bodyPr>
          <a:lstStyle/>
          <a:p>
            <a:pPr>
              <a:buClr>
                <a:srgbClr val="FF3948"/>
              </a:buClr>
            </a:pPr>
            <a:r>
              <a:rPr lang="en-GB" sz="1000" i="1" dirty="0"/>
              <a:t># Tungsten yield @ 500</a:t>
            </a:r>
            <a:r>
              <a:rPr lang="en-GB" sz="1000" i="1" dirty="0">
                <a:latin typeface="Calibri" panose="020F0502020204030204" pitchFamily="34" charset="0"/>
                <a:cs typeface="Calibri" panose="020F0502020204030204" pitchFamily="34" charset="0"/>
              </a:rPr>
              <a:t>°C = </a:t>
            </a:r>
            <a:r>
              <a:rPr lang="en-GB" sz="1000" i="1" dirty="0"/>
              <a:t> 854 MPa </a:t>
            </a:r>
          </a:p>
          <a:p>
            <a:pPr>
              <a:buClr>
                <a:srgbClr val="FF3948"/>
              </a:buClr>
            </a:pPr>
            <a:r>
              <a:rPr lang="en-GB" sz="1000" i="1" dirty="0"/>
              <a:t># Tungsten ultimate tensile stress @ 15°C  = 1432 MPa</a:t>
            </a:r>
            <a:br>
              <a:rPr lang="en-GB" sz="1000" i="1" dirty="0"/>
            </a:br>
            <a:endParaRPr lang="en-GB" sz="1000" i="1" dirty="0"/>
          </a:p>
        </p:txBody>
      </p:sp>
      <p:sp>
        <p:nvSpPr>
          <p:cNvPr id="6" name="TextBox 5">
            <a:extLst>
              <a:ext uri="{FF2B5EF4-FFF2-40B4-BE49-F238E27FC236}">
                <a16:creationId xmlns:a16="http://schemas.microsoft.com/office/drawing/2014/main" id="{D53E0FF0-30E4-CD6B-9610-0A42FF2F3C25}"/>
              </a:ext>
            </a:extLst>
          </p:cNvPr>
          <p:cNvSpPr txBox="1"/>
          <p:nvPr/>
        </p:nvSpPr>
        <p:spPr>
          <a:xfrm>
            <a:off x="5438865" y="5776793"/>
            <a:ext cx="2868152" cy="461665"/>
          </a:xfrm>
          <a:prstGeom prst="rect">
            <a:avLst/>
          </a:prstGeom>
          <a:noFill/>
        </p:spPr>
        <p:txBody>
          <a:bodyPr wrap="square">
            <a:spAutoFit/>
          </a:bodyPr>
          <a:lstStyle/>
          <a:p>
            <a:pPr algn="ctr">
              <a:buClr>
                <a:srgbClr val="FF3948"/>
              </a:buClr>
            </a:pPr>
            <a:r>
              <a:rPr lang="en-GB" sz="1200" i="1" dirty="0"/>
              <a:t>Max stress on external cooling pipe (169 MPa) </a:t>
            </a:r>
            <a:r>
              <a:rPr lang="en-GB" sz="1200" i="1" dirty="0" err="1"/>
              <a:t>center</a:t>
            </a:r>
            <a:endParaRPr lang="en-GB" sz="1200" i="1" dirty="0"/>
          </a:p>
        </p:txBody>
      </p:sp>
      <p:sp>
        <p:nvSpPr>
          <p:cNvPr id="7" name="TextBox 6">
            <a:extLst>
              <a:ext uri="{FF2B5EF4-FFF2-40B4-BE49-F238E27FC236}">
                <a16:creationId xmlns:a16="http://schemas.microsoft.com/office/drawing/2014/main" id="{D9B888C4-DB5D-7B23-E25F-EFBBCB0AA8E0}"/>
              </a:ext>
            </a:extLst>
          </p:cNvPr>
          <p:cNvSpPr txBox="1"/>
          <p:nvPr/>
        </p:nvSpPr>
        <p:spPr>
          <a:xfrm>
            <a:off x="9131098" y="5776793"/>
            <a:ext cx="2838430" cy="461665"/>
          </a:xfrm>
          <a:prstGeom prst="rect">
            <a:avLst/>
          </a:prstGeom>
          <a:noFill/>
        </p:spPr>
        <p:txBody>
          <a:bodyPr wrap="square">
            <a:spAutoFit/>
          </a:bodyPr>
          <a:lstStyle/>
          <a:p>
            <a:pPr algn="ctr">
              <a:buClr>
                <a:srgbClr val="FF3948"/>
              </a:buClr>
            </a:pPr>
            <a:r>
              <a:rPr lang="en-GB" sz="1200" i="1" dirty="0"/>
              <a:t>Min stress on internal cooling pipe (374 </a:t>
            </a:r>
            <a:r>
              <a:rPr lang="en-GB" sz="1200" i="1" dirty="0" err="1"/>
              <a:t>Mpa</a:t>
            </a:r>
            <a:r>
              <a:rPr lang="en-GB" sz="1200" i="1" dirty="0"/>
              <a:t>) </a:t>
            </a:r>
            <a:r>
              <a:rPr lang="en-GB" sz="1200" i="1" dirty="0" err="1"/>
              <a:t>center</a:t>
            </a:r>
            <a:endParaRPr lang="en-GB" sz="1200" i="1" dirty="0"/>
          </a:p>
        </p:txBody>
      </p:sp>
      <p:cxnSp>
        <p:nvCxnSpPr>
          <p:cNvPr id="8" name="Straight Arrow Connector 7">
            <a:extLst>
              <a:ext uri="{FF2B5EF4-FFF2-40B4-BE49-F238E27FC236}">
                <a16:creationId xmlns:a16="http://schemas.microsoft.com/office/drawing/2014/main" id="{3648E1AE-71A2-5463-5876-C8F75CE37E0C}"/>
              </a:ext>
            </a:extLst>
          </p:cNvPr>
          <p:cNvCxnSpPr>
            <a:cxnSpLocks/>
          </p:cNvCxnSpPr>
          <p:nvPr/>
        </p:nvCxnSpPr>
        <p:spPr>
          <a:xfrm flipV="1">
            <a:off x="6529809" y="3429000"/>
            <a:ext cx="686264" cy="3509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B3075B2-DEB3-09A4-011A-12C32904C888}"/>
              </a:ext>
            </a:extLst>
          </p:cNvPr>
          <p:cNvSpPr txBox="1"/>
          <p:nvPr/>
        </p:nvSpPr>
        <p:spPr>
          <a:xfrm>
            <a:off x="7798950" y="3354218"/>
            <a:ext cx="2664296" cy="276999"/>
          </a:xfrm>
          <a:prstGeom prst="rect">
            <a:avLst/>
          </a:prstGeom>
          <a:noFill/>
        </p:spPr>
        <p:txBody>
          <a:bodyPr wrap="square">
            <a:spAutoFit/>
          </a:bodyPr>
          <a:lstStyle/>
          <a:p>
            <a:pPr>
              <a:buClr>
                <a:srgbClr val="FF3948"/>
              </a:buClr>
            </a:pPr>
            <a:r>
              <a:rPr lang="en-GB" sz="1200" i="1" dirty="0"/>
              <a:t>Shielding Temperature &gt; 400 </a:t>
            </a:r>
            <a:r>
              <a:rPr lang="en-GB" sz="1200" i="1" dirty="0">
                <a:latin typeface="Calibri" panose="020F0502020204030204" pitchFamily="34" charset="0"/>
                <a:cs typeface="Calibri" panose="020F0502020204030204" pitchFamily="34" charset="0"/>
              </a:rPr>
              <a:t>°C</a:t>
            </a:r>
            <a:endParaRPr lang="en-GB" sz="1200" i="1" dirty="0"/>
          </a:p>
        </p:txBody>
      </p:sp>
      <p:pic>
        <p:nvPicPr>
          <p:cNvPr id="16" name="Picture 15">
            <a:extLst>
              <a:ext uri="{FF2B5EF4-FFF2-40B4-BE49-F238E27FC236}">
                <a16:creationId xmlns:a16="http://schemas.microsoft.com/office/drawing/2014/main" id="{A8A72474-FF08-349E-12F2-BAA35A234802}"/>
              </a:ext>
            </a:extLst>
          </p:cNvPr>
          <p:cNvPicPr>
            <a:picLocks noChangeAspect="1"/>
          </p:cNvPicPr>
          <p:nvPr/>
        </p:nvPicPr>
        <p:blipFill>
          <a:blip r:embed="rId5"/>
          <a:stretch>
            <a:fillRect/>
          </a:stretch>
        </p:blipFill>
        <p:spPr>
          <a:xfrm>
            <a:off x="5391559" y="3732596"/>
            <a:ext cx="3180451" cy="1967595"/>
          </a:xfrm>
          <a:prstGeom prst="rect">
            <a:avLst/>
          </a:prstGeom>
        </p:spPr>
      </p:pic>
      <p:pic>
        <p:nvPicPr>
          <p:cNvPr id="17" name="Picture 16">
            <a:extLst>
              <a:ext uri="{FF2B5EF4-FFF2-40B4-BE49-F238E27FC236}">
                <a16:creationId xmlns:a16="http://schemas.microsoft.com/office/drawing/2014/main" id="{A711BB1D-A7C0-70F0-45EA-FD2376C27EDD}"/>
              </a:ext>
            </a:extLst>
          </p:cNvPr>
          <p:cNvPicPr>
            <a:picLocks noChangeAspect="1"/>
          </p:cNvPicPr>
          <p:nvPr/>
        </p:nvPicPr>
        <p:blipFill>
          <a:blip r:embed="rId6"/>
          <a:stretch>
            <a:fillRect/>
          </a:stretch>
        </p:blipFill>
        <p:spPr>
          <a:xfrm>
            <a:off x="8572010" y="3617740"/>
            <a:ext cx="3397518" cy="2082452"/>
          </a:xfrm>
          <a:prstGeom prst="rect">
            <a:avLst/>
          </a:prstGeom>
        </p:spPr>
      </p:pic>
      <p:sp>
        <p:nvSpPr>
          <p:cNvPr id="19" name="Content Placeholder 18">
            <a:extLst>
              <a:ext uri="{FF2B5EF4-FFF2-40B4-BE49-F238E27FC236}">
                <a16:creationId xmlns:a16="http://schemas.microsoft.com/office/drawing/2014/main" id="{3F2990B7-E7F6-BA62-9FB1-819497FE7756}"/>
              </a:ext>
            </a:extLst>
          </p:cNvPr>
          <p:cNvSpPr>
            <a:spLocks noGrp="1"/>
          </p:cNvSpPr>
          <p:nvPr>
            <p:ph idx="1"/>
          </p:nvPr>
        </p:nvSpPr>
        <p:spPr>
          <a:xfrm>
            <a:off x="838200" y="1825625"/>
            <a:ext cx="4553359" cy="4351338"/>
          </a:xfrm>
        </p:spPr>
        <p:txBody>
          <a:bodyPr>
            <a:normAutofit fontScale="92500" lnSpcReduction="10000"/>
          </a:bodyPr>
          <a:lstStyle/>
          <a:p>
            <a:pPr marL="0" indent="0">
              <a:buClr>
                <a:srgbClr val="FF3948"/>
              </a:buClr>
              <a:buNone/>
            </a:pPr>
            <a:r>
              <a:rPr lang="en-US" b="1" dirty="0">
                <a:solidFill>
                  <a:srgbClr val="224C9D"/>
                </a:solidFill>
                <a:latin typeface="Arial" panose="020B0604020202020204" pitchFamily="34" charset="0"/>
                <a:cs typeface="Arial" panose="020B0604020202020204" pitchFamily="34" charset="0"/>
              </a:rPr>
              <a:t>Target shielding: thermo-mechanical study</a:t>
            </a:r>
          </a:p>
          <a:p>
            <a:pPr>
              <a:buClr>
                <a:srgbClr val="FF3948"/>
              </a:buClr>
            </a:pPr>
            <a:endParaRPr lang="en-US" sz="2000" u="sng" dirty="0">
              <a:latin typeface="Arial" panose="020B0604020202020204" pitchFamily="34" charset="0"/>
              <a:cs typeface="Arial" panose="020B0604020202020204" pitchFamily="34" charset="0"/>
            </a:endParaRPr>
          </a:p>
          <a:p>
            <a:pPr marL="285750" indent="-285750">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Only </a:t>
            </a:r>
            <a:r>
              <a:rPr lang="en-US" sz="2000" b="1" dirty="0">
                <a:latin typeface="Arial" panose="020B0604020202020204" pitchFamily="34" charset="0"/>
                <a:cs typeface="Arial" panose="020B0604020202020204" pitchFamily="34" charset="0"/>
              </a:rPr>
              <a:t>thermal load </a:t>
            </a:r>
            <a:r>
              <a:rPr lang="en-US" sz="2000" dirty="0">
                <a:latin typeface="Arial" panose="020B0604020202020204" pitchFamily="34" charset="0"/>
                <a:cs typeface="Arial" panose="020B0604020202020204" pitchFamily="34" charset="0"/>
              </a:rPr>
              <a:t>(weak springs BC)</a:t>
            </a:r>
          </a:p>
          <a:p>
            <a:pPr marL="285750" indent="-285750">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Longitudinally </a:t>
            </a:r>
            <a:r>
              <a:rPr lang="en-US" sz="2000" b="1" dirty="0">
                <a:latin typeface="Arial" panose="020B0604020202020204" pitchFamily="34" charset="0"/>
                <a:cs typeface="Arial" panose="020B0604020202020204" pitchFamily="34" charset="0"/>
              </a:rPr>
              <a:t>segmented slices </a:t>
            </a:r>
            <a:r>
              <a:rPr lang="en-US" sz="2000" dirty="0">
                <a:latin typeface="Arial" panose="020B0604020202020204" pitchFamily="34" charset="0"/>
                <a:cs typeface="Arial" panose="020B0604020202020204" pitchFamily="34" charset="0"/>
              </a:rPr>
              <a:t>(TCC ~100 W/m</a:t>
            </a:r>
            <a:r>
              <a:rPr lang="en-US" sz="2000" baseline="30000" dirty="0">
                <a:latin typeface="Arial" panose="020B0604020202020204" pitchFamily="34" charset="0"/>
                <a:cs typeface="Arial" panose="020B0604020202020204" pitchFamily="34" charset="0"/>
              </a:rPr>
              <a:t>2</a:t>
            </a:r>
            <a:r>
              <a:rPr lang="en-US" sz="2000" dirty="0">
                <a:latin typeface="Arial" panose="020B0604020202020204" pitchFamily="34" charset="0"/>
                <a:cs typeface="Arial" panose="020B0604020202020204" pitchFamily="34" charset="0"/>
              </a:rPr>
              <a:t>K  - frictional contacts)</a:t>
            </a:r>
          </a:p>
          <a:p>
            <a:pPr marL="285750" indent="-285750">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At T &lt; 400 °C , tungsten behaves as </a:t>
            </a:r>
            <a:r>
              <a:rPr lang="en-US" sz="2000" b="1" dirty="0">
                <a:latin typeface="Arial" panose="020B0604020202020204" pitchFamily="34" charset="0"/>
                <a:cs typeface="Arial" panose="020B0604020202020204" pitchFamily="34" charset="0"/>
              </a:rPr>
              <a:t>brittle </a:t>
            </a:r>
            <a:r>
              <a:rPr lang="en-US" sz="2000" dirty="0">
                <a:latin typeface="Arial" panose="020B0604020202020204" pitchFamily="34" charset="0"/>
                <a:cs typeface="Arial" panose="020B0604020202020204" pitchFamily="34" charset="0"/>
              </a:rPr>
              <a:t>(looking at failure via max principal stress)</a:t>
            </a:r>
          </a:p>
          <a:p>
            <a:pPr marL="285750" indent="-285750">
              <a:buClr>
                <a:schemeClr val="tx2"/>
              </a:buClr>
              <a:buFont typeface="Arial" panose="020B0604020202020204" pitchFamily="34" charset="0"/>
              <a:buChar char="•"/>
            </a:pPr>
            <a:r>
              <a:rPr lang="en-US" sz="2000" b="1" dirty="0">
                <a:latin typeface="Arial" panose="020B0604020202020204" pitchFamily="34" charset="0"/>
                <a:cs typeface="Arial" panose="020B0604020202020204" pitchFamily="34" charset="0"/>
              </a:rPr>
              <a:t>Temperatures</a:t>
            </a:r>
            <a:r>
              <a:rPr lang="en-US" sz="2000" dirty="0">
                <a:latin typeface="Arial" panose="020B0604020202020204" pitchFamily="34" charset="0"/>
                <a:cs typeface="Arial" panose="020B0604020202020204" pitchFamily="34" charset="0"/>
              </a:rPr>
              <a:t> in </a:t>
            </a:r>
            <a:r>
              <a:rPr lang="en-US" sz="2000" b="1" dirty="0">
                <a:latin typeface="Arial" panose="020B0604020202020204" pitchFamily="34" charset="0"/>
                <a:cs typeface="Arial" panose="020B0604020202020204" pitchFamily="34" charset="0"/>
              </a:rPr>
              <a:t>acceptable</a:t>
            </a:r>
            <a:r>
              <a:rPr lang="en-US" sz="2000" dirty="0">
                <a:latin typeface="Arial" panose="020B0604020202020204" pitchFamily="34" charset="0"/>
                <a:cs typeface="Arial" panose="020B0604020202020204" pitchFamily="34" charset="0"/>
              </a:rPr>
              <a:t> range</a:t>
            </a:r>
          </a:p>
          <a:p>
            <a:pPr marL="742950" lvl="1" indent="-285750">
              <a:buClr>
                <a:schemeClr val="tx2"/>
              </a:buClr>
              <a:buFont typeface="Arial" panose="020B0604020202020204" pitchFamily="34" charset="0"/>
              <a:buChar char="•"/>
            </a:pPr>
            <a:r>
              <a:rPr lang="en-US" sz="2000" dirty="0">
                <a:latin typeface="Arial" panose="020B0604020202020204" pitchFamily="34" charset="0"/>
                <a:cs typeface="Arial" panose="020B0604020202020204" pitchFamily="34" charset="0"/>
              </a:rPr>
              <a:t>Interface temperature with solenoid reasonable</a:t>
            </a:r>
          </a:p>
          <a:p>
            <a:pPr marL="285750" indent="-285750">
              <a:buClr>
                <a:schemeClr val="tx2"/>
              </a:buClr>
              <a:buFont typeface="Arial" panose="020B0604020202020204" pitchFamily="34" charset="0"/>
              <a:buChar char="•"/>
            </a:pPr>
            <a:r>
              <a:rPr lang="en-US" sz="2000" b="1" dirty="0">
                <a:latin typeface="Arial" panose="020B0604020202020204" pitchFamily="34" charset="0"/>
                <a:cs typeface="Arial" panose="020B0604020202020204" pitchFamily="34" charset="0"/>
              </a:rPr>
              <a:t>Slicing</a:t>
            </a:r>
            <a:r>
              <a:rPr lang="en-US" sz="2000" dirty="0">
                <a:latin typeface="Arial" panose="020B0604020202020204" pitchFamily="34" charset="0"/>
                <a:cs typeface="Arial" panose="020B0604020202020204" pitchFamily="34" charset="0"/>
              </a:rPr>
              <a:t> helps to </a:t>
            </a:r>
            <a:r>
              <a:rPr lang="en-US" sz="2000" b="1" dirty="0">
                <a:latin typeface="Arial" panose="020B0604020202020204" pitchFamily="34" charset="0"/>
                <a:cs typeface="Arial" panose="020B0604020202020204" pitchFamily="34" charset="0"/>
              </a:rPr>
              <a:t>decrease stresses</a:t>
            </a:r>
            <a:endParaRPr lang="en-US" sz="2000" dirty="0">
              <a:latin typeface="Arial" panose="020B0604020202020204" pitchFamily="34" charset="0"/>
              <a:cs typeface="Arial" panose="020B0604020202020204" pitchFamily="34" charset="0"/>
            </a:endParaRPr>
          </a:p>
          <a:p>
            <a:endParaRPr lang="en-GB" dirty="0"/>
          </a:p>
        </p:txBody>
      </p:sp>
      <p:sp>
        <p:nvSpPr>
          <p:cNvPr id="18" name="Title 17">
            <a:extLst>
              <a:ext uri="{FF2B5EF4-FFF2-40B4-BE49-F238E27FC236}">
                <a16:creationId xmlns:a16="http://schemas.microsoft.com/office/drawing/2014/main" id="{D2C55D85-BC20-76D2-4199-C4B171AFFE39}"/>
              </a:ext>
            </a:extLst>
          </p:cNvPr>
          <p:cNvSpPr>
            <a:spLocks noGrp="1"/>
          </p:cNvSpPr>
          <p:nvPr>
            <p:ph type="title"/>
          </p:nvPr>
        </p:nvSpPr>
        <p:spPr/>
        <p:txBody>
          <a:bodyPr/>
          <a:lstStyle/>
          <a:p>
            <a:r>
              <a:rPr lang="en-GB" dirty="0"/>
              <a:t>Target Shielding</a:t>
            </a:r>
          </a:p>
        </p:txBody>
      </p:sp>
      <p:sp>
        <p:nvSpPr>
          <p:cNvPr id="20" name="Picture Placeholder 19">
            <a:extLst>
              <a:ext uri="{FF2B5EF4-FFF2-40B4-BE49-F238E27FC236}">
                <a16:creationId xmlns:a16="http://schemas.microsoft.com/office/drawing/2014/main" id="{D0F750E0-EBBC-C488-4954-371F9ABFE1ED}"/>
              </a:ext>
            </a:extLst>
          </p:cNvPr>
          <p:cNvSpPr>
            <a:spLocks noGrp="1"/>
          </p:cNvSpPr>
          <p:nvPr>
            <p:ph type="pic" sz="quarter" idx="10"/>
          </p:nvPr>
        </p:nvSpPr>
        <p:spPr/>
        <p:txBody>
          <a:bodyPr/>
          <a:lstStyle/>
          <a:p>
            <a:endParaRPr lang="en-GB"/>
          </a:p>
        </p:txBody>
      </p:sp>
      <p:pic>
        <p:nvPicPr>
          <p:cNvPr id="3" name="Image 4">
            <a:extLst>
              <a:ext uri="{FF2B5EF4-FFF2-40B4-BE49-F238E27FC236}">
                <a16:creationId xmlns:a16="http://schemas.microsoft.com/office/drawing/2014/main" id="{4F4E5C32-CDF6-6267-F692-5FBC3D747AFD}"/>
              </a:ext>
            </a:extLst>
          </p:cNvPr>
          <p:cNvPicPr>
            <a:picLocks noChangeAspect="1"/>
          </p:cNvPicPr>
          <p:nvPr/>
        </p:nvPicPr>
        <p:blipFill>
          <a:blip r:embed="rId7"/>
          <a:stretch>
            <a:fillRect/>
          </a:stretch>
        </p:blipFill>
        <p:spPr>
          <a:xfrm>
            <a:off x="10980920" y="76059"/>
            <a:ext cx="910841" cy="910841"/>
          </a:xfrm>
          <a:prstGeom prst="rect">
            <a:avLst/>
          </a:prstGeom>
        </p:spPr>
      </p:pic>
      <p:sp>
        <p:nvSpPr>
          <p:cNvPr id="11" name="Footer Placeholder 10">
            <a:extLst>
              <a:ext uri="{FF2B5EF4-FFF2-40B4-BE49-F238E27FC236}">
                <a16:creationId xmlns:a16="http://schemas.microsoft.com/office/drawing/2014/main" id="{599CD01C-5DBB-4588-67A5-E969A8F5C7AE}"/>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13" name="Slide Number Placeholder 12">
            <a:extLst>
              <a:ext uri="{FF2B5EF4-FFF2-40B4-BE49-F238E27FC236}">
                <a16:creationId xmlns:a16="http://schemas.microsoft.com/office/drawing/2014/main" id="{8E42DDCF-D954-32E9-F974-5E2A87325AA4}"/>
              </a:ext>
            </a:extLst>
          </p:cNvPr>
          <p:cNvSpPr>
            <a:spLocks noGrp="1"/>
          </p:cNvSpPr>
          <p:nvPr>
            <p:ph type="sldNum" sz="quarter" idx="12"/>
          </p:nvPr>
        </p:nvSpPr>
        <p:spPr/>
        <p:txBody>
          <a:bodyPr/>
          <a:lstStyle/>
          <a:p>
            <a:fld id="{005C7FBA-D4E9-46CA-9321-3ADA2E368FCD}" type="slidenum">
              <a:rPr lang="en-GB" smtClean="0"/>
              <a:t>21</a:t>
            </a:fld>
            <a:endParaRPr lang="en-GB"/>
          </a:p>
        </p:txBody>
      </p:sp>
    </p:spTree>
    <p:extLst>
      <p:ext uri="{BB962C8B-B14F-4D97-AF65-F5344CB8AC3E}">
        <p14:creationId xmlns:p14="http://schemas.microsoft.com/office/powerpoint/2010/main" val="2586740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2F0F20-AE71-CFCB-0B92-4A819A4885AB}"/>
              </a:ext>
            </a:extLst>
          </p:cNvPr>
          <p:cNvSpPr>
            <a:spLocks noGrp="1"/>
          </p:cNvSpPr>
          <p:nvPr>
            <p:ph idx="1"/>
          </p:nvPr>
        </p:nvSpPr>
        <p:spPr>
          <a:xfrm>
            <a:off x="838200" y="1638300"/>
            <a:ext cx="10515600" cy="4699977"/>
          </a:xfrm>
        </p:spPr>
        <p:txBody>
          <a:bodyPr>
            <a:normAutofit fontScale="85000" lnSpcReduction="20000"/>
          </a:bodyPr>
          <a:lstStyle/>
          <a:p>
            <a:pPr marL="0" indent="0">
              <a:buNone/>
            </a:pPr>
            <a:r>
              <a:rPr lang="en-GB" b="1" dirty="0">
                <a:solidFill>
                  <a:srgbClr val="224C9D"/>
                </a:solidFill>
              </a:rPr>
              <a:t>Status/Updates</a:t>
            </a:r>
          </a:p>
          <a:p>
            <a:r>
              <a:rPr lang="en-GB" dirty="0"/>
              <a:t>Target vessel cooling ongoing and soon finalized. Further studies foreseen to better reduced Titanium vessel temperature.</a:t>
            </a:r>
          </a:p>
          <a:p>
            <a:r>
              <a:rPr lang="en-GB" dirty="0"/>
              <a:t>P+ Beam window advancing towards a single window cooled with He. </a:t>
            </a:r>
          </a:p>
          <a:p>
            <a:r>
              <a:rPr lang="en-GB" dirty="0"/>
              <a:t>Target shielding cooling study converging into a design proposal, although further refinement is still required. </a:t>
            </a:r>
          </a:p>
          <a:p>
            <a:endParaRPr lang="en-GB" dirty="0"/>
          </a:p>
          <a:p>
            <a:pPr marL="0" indent="0">
              <a:buNone/>
            </a:pPr>
            <a:r>
              <a:rPr lang="en-GB" b="1" dirty="0">
                <a:solidFill>
                  <a:srgbClr val="224C9D"/>
                </a:solidFill>
              </a:rPr>
              <a:t>What is in the pipeline to have a complete </a:t>
            </a:r>
            <a:r>
              <a:rPr lang="en-GB" b="1" u="sng" dirty="0">
                <a:solidFill>
                  <a:srgbClr val="224C9D"/>
                </a:solidFill>
              </a:rPr>
              <a:t>concept</a:t>
            </a:r>
            <a:r>
              <a:rPr lang="en-GB" b="1" dirty="0">
                <a:solidFill>
                  <a:srgbClr val="224C9D"/>
                </a:solidFill>
              </a:rPr>
              <a:t> for the C-Target system ?</a:t>
            </a:r>
          </a:p>
          <a:p>
            <a:r>
              <a:rPr lang="en-GB" dirty="0"/>
              <a:t>Dynamic response of the Target + supporting structure + target vessel</a:t>
            </a:r>
          </a:p>
          <a:p>
            <a:r>
              <a:rPr lang="en-GB" dirty="0"/>
              <a:t>Complete modelling of Target cooling, particularly with integrated piping</a:t>
            </a:r>
          </a:p>
          <a:p>
            <a:r>
              <a:rPr lang="en-GB" dirty="0"/>
              <a:t>Design of the target vessel support in the cryostat/target shielding.</a:t>
            </a:r>
          </a:p>
          <a:p>
            <a:r>
              <a:rPr lang="en-GB" dirty="0"/>
              <a:t>Conceptualization of the target alignment</a:t>
            </a:r>
          </a:p>
          <a:p>
            <a:r>
              <a:rPr lang="en-GB" dirty="0"/>
              <a:t>Complete target shielding cooling studies &amp; vessel design.</a:t>
            </a:r>
          </a:p>
          <a:p>
            <a:r>
              <a:rPr lang="en-GB" dirty="0"/>
              <a:t>Detail the structural assessment of the target shielding</a:t>
            </a:r>
          </a:p>
          <a:p>
            <a:endParaRPr lang="en-GB" dirty="0"/>
          </a:p>
          <a:p>
            <a:endParaRPr lang="en-GB" dirty="0"/>
          </a:p>
          <a:p>
            <a:endParaRPr lang="en-GB" dirty="0"/>
          </a:p>
        </p:txBody>
      </p:sp>
      <p:sp>
        <p:nvSpPr>
          <p:cNvPr id="3" name="Footer Placeholder 2">
            <a:extLst>
              <a:ext uri="{FF2B5EF4-FFF2-40B4-BE49-F238E27FC236}">
                <a16:creationId xmlns:a16="http://schemas.microsoft.com/office/drawing/2014/main" id="{2E933EF3-1731-3104-CD5A-C299F09D8690}"/>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7E49E2C0-6601-BAC1-2366-CFC44DB77513}"/>
              </a:ext>
            </a:extLst>
          </p:cNvPr>
          <p:cNvSpPr>
            <a:spLocks noGrp="1"/>
          </p:cNvSpPr>
          <p:nvPr>
            <p:ph type="sldNum" sz="quarter" idx="12"/>
          </p:nvPr>
        </p:nvSpPr>
        <p:spPr/>
        <p:txBody>
          <a:bodyPr/>
          <a:lstStyle/>
          <a:p>
            <a:fld id="{005C7FBA-D4E9-46CA-9321-3ADA2E368FCD}" type="slidenum">
              <a:rPr lang="en-GB" smtClean="0"/>
              <a:t>22</a:t>
            </a:fld>
            <a:endParaRPr lang="en-GB"/>
          </a:p>
        </p:txBody>
      </p:sp>
      <p:sp>
        <p:nvSpPr>
          <p:cNvPr id="5" name="Title 4">
            <a:extLst>
              <a:ext uri="{FF2B5EF4-FFF2-40B4-BE49-F238E27FC236}">
                <a16:creationId xmlns:a16="http://schemas.microsoft.com/office/drawing/2014/main" id="{95709C2E-2C76-D4CD-1FF0-E544EA73344D}"/>
              </a:ext>
            </a:extLst>
          </p:cNvPr>
          <p:cNvSpPr>
            <a:spLocks noGrp="1"/>
          </p:cNvSpPr>
          <p:nvPr>
            <p:ph type="title"/>
          </p:nvPr>
        </p:nvSpPr>
        <p:spPr/>
        <p:txBody>
          <a:bodyPr/>
          <a:lstStyle/>
          <a:p>
            <a:r>
              <a:rPr lang="en-US" dirty="0"/>
              <a:t>Conclusions &amp; Prospects</a:t>
            </a:r>
            <a:endParaRPr lang="en-GB" dirty="0"/>
          </a:p>
        </p:txBody>
      </p:sp>
      <p:sp>
        <p:nvSpPr>
          <p:cNvPr id="6" name="Picture Placeholder 5">
            <a:extLst>
              <a:ext uri="{FF2B5EF4-FFF2-40B4-BE49-F238E27FC236}">
                <a16:creationId xmlns:a16="http://schemas.microsoft.com/office/drawing/2014/main" id="{3D50BA56-F108-E1FF-F677-41346171237F}"/>
              </a:ext>
            </a:extLst>
          </p:cNvPr>
          <p:cNvSpPr>
            <a:spLocks noGrp="1"/>
          </p:cNvSpPr>
          <p:nvPr>
            <p:ph type="pic" sz="quarter" idx="10"/>
          </p:nvPr>
        </p:nvSpPr>
        <p:spPr/>
        <p:txBody>
          <a:bodyPr/>
          <a:lstStyle/>
          <a:p>
            <a:endParaRPr lang="en-GB"/>
          </a:p>
        </p:txBody>
      </p:sp>
      <p:pic>
        <p:nvPicPr>
          <p:cNvPr id="7" name="Image 4">
            <a:extLst>
              <a:ext uri="{FF2B5EF4-FFF2-40B4-BE49-F238E27FC236}">
                <a16:creationId xmlns:a16="http://schemas.microsoft.com/office/drawing/2014/main" id="{DEB2B431-F233-3C15-B95B-EAA8A3A86A5E}"/>
              </a:ext>
            </a:extLst>
          </p:cNvPr>
          <p:cNvPicPr>
            <a:picLocks noChangeAspect="1"/>
          </p:cNvPicPr>
          <p:nvPr/>
        </p:nvPicPr>
        <p:blipFill>
          <a:blip r:embed="rId2"/>
          <a:stretch>
            <a:fillRect/>
          </a:stretch>
        </p:blipFill>
        <p:spPr>
          <a:xfrm>
            <a:off x="10980920" y="76059"/>
            <a:ext cx="910841" cy="910841"/>
          </a:xfrm>
          <a:prstGeom prst="rect">
            <a:avLst/>
          </a:prstGeom>
        </p:spPr>
      </p:pic>
    </p:spTree>
    <p:extLst>
      <p:ext uri="{BB962C8B-B14F-4D97-AF65-F5344CB8AC3E}">
        <p14:creationId xmlns:p14="http://schemas.microsoft.com/office/powerpoint/2010/main" val="1743001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2F0F20-AE71-CFCB-0B92-4A819A4885AB}"/>
              </a:ext>
            </a:extLst>
          </p:cNvPr>
          <p:cNvSpPr>
            <a:spLocks noGrp="1"/>
          </p:cNvSpPr>
          <p:nvPr>
            <p:ph idx="1"/>
          </p:nvPr>
        </p:nvSpPr>
        <p:spPr>
          <a:xfrm>
            <a:off x="838200" y="1638300"/>
            <a:ext cx="10515600" cy="4827158"/>
          </a:xfrm>
        </p:spPr>
        <p:txBody>
          <a:bodyPr>
            <a:normAutofit fontScale="77500" lnSpcReduction="20000"/>
          </a:bodyPr>
          <a:lstStyle/>
          <a:p>
            <a:pPr marL="0" indent="0">
              <a:buNone/>
            </a:pPr>
            <a:r>
              <a:rPr lang="en-GB" sz="2400" b="1" dirty="0">
                <a:solidFill>
                  <a:srgbClr val="224C9D"/>
                </a:solidFill>
              </a:rPr>
              <a:t>What is in the pipeline to have a complete </a:t>
            </a:r>
            <a:r>
              <a:rPr lang="en-GB" sz="2400" b="1" u="sng" dirty="0">
                <a:solidFill>
                  <a:srgbClr val="224C9D"/>
                </a:solidFill>
              </a:rPr>
              <a:t>concept</a:t>
            </a:r>
            <a:r>
              <a:rPr lang="en-GB" sz="2400" b="1" dirty="0">
                <a:solidFill>
                  <a:srgbClr val="224C9D"/>
                </a:solidFill>
              </a:rPr>
              <a:t> for the C-Target system ?</a:t>
            </a:r>
          </a:p>
          <a:p>
            <a:r>
              <a:rPr lang="en-GB" dirty="0"/>
              <a:t>Detail the thermo-mechanical study of the window and do its conceptual design</a:t>
            </a:r>
          </a:p>
          <a:p>
            <a:r>
              <a:rPr lang="en-GB" dirty="0"/>
              <a:t>Installation/maintenance &amp; handling study of the target systems in the cryostat.</a:t>
            </a:r>
          </a:p>
          <a:p>
            <a:r>
              <a:rPr lang="en-GB" dirty="0"/>
              <a:t>More in-depth study on radiation damage and fatigue considerations for the target system components and materials. -&gt; Define R&amp;D needed</a:t>
            </a:r>
          </a:p>
          <a:p>
            <a:pPr marL="0" indent="0">
              <a:buNone/>
            </a:pPr>
            <a:r>
              <a:rPr lang="en-GB" b="1" dirty="0">
                <a:solidFill>
                  <a:srgbClr val="224C9D"/>
                </a:solidFill>
              </a:rPr>
              <a:t>What else?</a:t>
            </a:r>
          </a:p>
          <a:p>
            <a:r>
              <a:rPr lang="en-GB" sz="2400" dirty="0"/>
              <a:t> Definition of the radiation shielding and cooling requirements for the chicane</a:t>
            </a:r>
          </a:p>
          <a:p>
            <a:r>
              <a:rPr lang="en-GB" dirty="0"/>
              <a:t>Definition of the proton dump extraction</a:t>
            </a:r>
          </a:p>
          <a:p>
            <a:r>
              <a:rPr lang="en-GB" sz="2400" dirty="0"/>
              <a:t>Proton dump conceptual design.</a:t>
            </a:r>
          </a:p>
          <a:p>
            <a:r>
              <a:rPr lang="en-GB" sz="2400" dirty="0"/>
              <a:t>Studies on other frontend absorbers (as required such as masks, p+ absorber at the start of cooling section, etc)</a:t>
            </a:r>
          </a:p>
          <a:p>
            <a:r>
              <a:rPr lang="en-GB" dirty="0"/>
              <a:t>Support the studies for alternative target concepts (as required)</a:t>
            </a:r>
          </a:p>
          <a:p>
            <a:r>
              <a:rPr lang="en-GB" dirty="0"/>
              <a:t>Keep actively working on integration with the magnets team</a:t>
            </a:r>
          </a:p>
          <a:p>
            <a:pPr marL="0" indent="0">
              <a:buNone/>
            </a:pPr>
            <a:r>
              <a:rPr lang="en-GB" b="1" dirty="0"/>
              <a:t>Pursue alternative target options (Liquid Pb Target and Fluidized W Target)</a:t>
            </a:r>
          </a:p>
          <a:p>
            <a:pPr marL="0" indent="0" algn="ctr">
              <a:lnSpc>
                <a:spcPct val="170000"/>
              </a:lnSpc>
              <a:buNone/>
            </a:pPr>
            <a:r>
              <a:rPr lang="en-GB" sz="2100" b="1" dirty="0">
                <a:solidFill>
                  <a:srgbClr val="224C9D"/>
                </a:solidFill>
              </a:rPr>
              <a:t>Special thanks to Francisco and his key contributions these last 3 years </a:t>
            </a:r>
            <a:r>
              <a:rPr lang="en-GB" sz="2100" b="1" dirty="0">
                <a:solidFill>
                  <a:srgbClr val="224C9D"/>
                </a:solidFill>
                <a:sym typeface="Wingdings" panose="05000000000000000000" pitchFamily="2" charset="2"/>
              </a:rPr>
              <a:t></a:t>
            </a:r>
            <a:endParaRPr lang="en-GB" sz="2100" b="1" dirty="0">
              <a:solidFill>
                <a:srgbClr val="224C9D"/>
              </a:solidFill>
            </a:endParaRPr>
          </a:p>
          <a:p>
            <a:pPr marL="0" indent="0">
              <a:buNone/>
            </a:pPr>
            <a:endParaRPr lang="en-GB" dirty="0"/>
          </a:p>
        </p:txBody>
      </p:sp>
      <p:sp>
        <p:nvSpPr>
          <p:cNvPr id="3" name="Footer Placeholder 2">
            <a:extLst>
              <a:ext uri="{FF2B5EF4-FFF2-40B4-BE49-F238E27FC236}">
                <a16:creationId xmlns:a16="http://schemas.microsoft.com/office/drawing/2014/main" id="{2E933EF3-1731-3104-CD5A-C299F09D8690}"/>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7E49E2C0-6601-BAC1-2366-CFC44DB77513}"/>
              </a:ext>
            </a:extLst>
          </p:cNvPr>
          <p:cNvSpPr>
            <a:spLocks noGrp="1"/>
          </p:cNvSpPr>
          <p:nvPr>
            <p:ph type="sldNum" sz="quarter" idx="12"/>
          </p:nvPr>
        </p:nvSpPr>
        <p:spPr/>
        <p:txBody>
          <a:bodyPr/>
          <a:lstStyle/>
          <a:p>
            <a:fld id="{005C7FBA-D4E9-46CA-9321-3ADA2E368FCD}" type="slidenum">
              <a:rPr lang="en-GB" smtClean="0"/>
              <a:t>23</a:t>
            </a:fld>
            <a:endParaRPr lang="en-GB"/>
          </a:p>
        </p:txBody>
      </p:sp>
      <p:sp>
        <p:nvSpPr>
          <p:cNvPr id="5" name="Title 4">
            <a:extLst>
              <a:ext uri="{FF2B5EF4-FFF2-40B4-BE49-F238E27FC236}">
                <a16:creationId xmlns:a16="http://schemas.microsoft.com/office/drawing/2014/main" id="{95709C2E-2C76-D4CD-1FF0-E544EA73344D}"/>
              </a:ext>
            </a:extLst>
          </p:cNvPr>
          <p:cNvSpPr>
            <a:spLocks noGrp="1"/>
          </p:cNvSpPr>
          <p:nvPr>
            <p:ph type="title"/>
          </p:nvPr>
        </p:nvSpPr>
        <p:spPr/>
        <p:txBody>
          <a:bodyPr/>
          <a:lstStyle/>
          <a:p>
            <a:r>
              <a:rPr lang="en-US" dirty="0"/>
              <a:t>Conclusions &amp; Prospects</a:t>
            </a:r>
            <a:endParaRPr lang="en-GB" dirty="0"/>
          </a:p>
        </p:txBody>
      </p:sp>
      <p:sp>
        <p:nvSpPr>
          <p:cNvPr id="6" name="Picture Placeholder 5">
            <a:extLst>
              <a:ext uri="{FF2B5EF4-FFF2-40B4-BE49-F238E27FC236}">
                <a16:creationId xmlns:a16="http://schemas.microsoft.com/office/drawing/2014/main" id="{3D50BA56-F108-E1FF-F677-41346171237F}"/>
              </a:ext>
            </a:extLst>
          </p:cNvPr>
          <p:cNvSpPr>
            <a:spLocks noGrp="1"/>
          </p:cNvSpPr>
          <p:nvPr>
            <p:ph type="pic" sz="quarter" idx="10"/>
          </p:nvPr>
        </p:nvSpPr>
        <p:spPr/>
        <p:txBody>
          <a:bodyPr/>
          <a:lstStyle/>
          <a:p>
            <a:endParaRPr lang="en-GB"/>
          </a:p>
        </p:txBody>
      </p:sp>
      <p:pic>
        <p:nvPicPr>
          <p:cNvPr id="7" name="Image 4">
            <a:extLst>
              <a:ext uri="{FF2B5EF4-FFF2-40B4-BE49-F238E27FC236}">
                <a16:creationId xmlns:a16="http://schemas.microsoft.com/office/drawing/2014/main" id="{DEB2B431-F233-3C15-B95B-EAA8A3A86A5E}"/>
              </a:ext>
            </a:extLst>
          </p:cNvPr>
          <p:cNvPicPr>
            <a:picLocks noChangeAspect="1"/>
          </p:cNvPicPr>
          <p:nvPr/>
        </p:nvPicPr>
        <p:blipFill>
          <a:blip r:embed="rId2"/>
          <a:stretch>
            <a:fillRect/>
          </a:stretch>
        </p:blipFill>
        <p:spPr>
          <a:xfrm>
            <a:off x="10980920" y="76059"/>
            <a:ext cx="910841" cy="910841"/>
          </a:xfrm>
          <a:prstGeom prst="rect">
            <a:avLst/>
          </a:prstGeom>
        </p:spPr>
      </p:pic>
    </p:spTree>
    <p:extLst>
      <p:ext uri="{BB962C8B-B14F-4D97-AF65-F5344CB8AC3E}">
        <p14:creationId xmlns:p14="http://schemas.microsoft.com/office/powerpoint/2010/main" val="2751210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3" name="Content Placeholder 1">
            <a:extLst>
              <a:ext uri="{FF2B5EF4-FFF2-40B4-BE49-F238E27FC236}">
                <a16:creationId xmlns:a16="http://schemas.microsoft.com/office/drawing/2014/main" id="{C1DFE595-54AA-C73C-E748-B9922E677D50}"/>
              </a:ext>
            </a:extLst>
          </p:cNvPr>
          <p:cNvSpPr txBox="1">
            <a:spLocks/>
          </p:cNvSpPr>
          <p:nvPr/>
        </p:nvSpPr>
        <p:spPr>
          <a:xfrm>
            <a:off x="838200" y="1638301"/>
            <a:ext cx="10515600" cy="1028700"/>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GB" b="1" dirty="0">
              <a:solidFill>
                <a:srgbClr val="224C9D"/>
              </a:solidFill>
            </a:endParaRPr>
          </a:p>
          <a:p>
            <a:pPr marL="0" indent="0" algn="ctr">
              <a:buFont typeface="Arial" panose="020B0604020202020204" pitchFamily="34" charset="0"/>
              <a:buNone/>
            </a:pPr>
            <a:r>
              <a:rPr lang="en-GB" b="1" dirty="0">
                <a:solidFill>
                  <a:srgbClr val="224C9D"/>
                </a:solidFill>
              </a:rPr>
              <a:t>Many thanks!</a:t>
            </a:r>
          </a:p>
          <a:p>
            <a:pPr marL="0" indent="0" algn="ctr">
              <a:buFont typeface="Arial" panose="020B0604020202020204" pitchFamily="34" charset="0"/>
              <a:buNone/>
            </a:pPr>
            <a:r>
              <a:rPr lang="en-GB" sz="2000" dirty="0">
                <a:solidFill>
                  <a:srgbClr val="224C9D"/>
                </a:solidFill>
              </a:rPr>
              <a:t>Special thanks to Francisco and his key contributions these last 3 years </a:t>
            </a:r>
            <a:r>
              <a:rPr lang="en-GB" sz="2000" dirty="0">
                <a:solidFill>
                  <a:srgbClr val="224C9D"/>
                </a:solidFill>
                <a:sym typeface="Wingdings" panose="05000000000000000000" pitchFamily="2" charset="2"/>
              </a:rPr>
              <a:t></a:t>
            </a:r>
            <a:endParaRPr lang="en-GB" sz="2000" dirty="0">
              <a:solidFill>
                <a:srgbClr val="224C9D"/>
              </a:solidFill>
            </a:endParaRPr>
          </a:p>
          <a:p>
            <a:endParaRPr lang="en-GB" dirty="0"/>
          </a:p>
        </p:txBody>
      </p:sp>
    </p:spTree>
    <p:extLst>
      <p:ext uri="{BB962C8B-B14F-4D97-AF65-F5344CB8AC3E}">
        <p14:creationId xmlns:p14="http://schemas.microsoft.com/office/powerpoint/2010/main" val="4013983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5">
            <a:extLst>
              <a:ext uri="{FF2B5EF4-FFF2-40B4-BE49-F238E27FC236}">
                <a16:creationId xmlns:a16="http://schemas.microsoft.com/office/drawing/2014/main" id="{AB2DE27E-E5D9-63FD-230F-4757985D1062}"/>
              </a:ext>
            </a:extLst>
          </p:cNvPr>
          <p:cNvPicPr>
            <a:picLocks noChangeAspect="1"/>
          </p:cNvPicPr>
          <p:nvPr/>
        </p:nvPicPr>
        <p:blipFill>
          <a:blip r:embed="rId2"/>
          <a:stretch>
            <a:fillRect/>
          </a:stretch>
        </p:blipFill>
        <p:spPr>
          <a:xfrm>
            <a:off x="692075" y="3211264"/>
            <a:ext cx="5979989" cy="1369865"/>
          </a:xfrm>
          <a:prstGeom prst="rect">
            <a:avLst/>
          </a:prstGeom>
        </p:spPr>
      </p:pic>
      <p:sp>
        <p:nvSpPr>
          <p:cNvPr id="2" name="Content Placeholder 1">
            <a:extLst>
              <a:ext uri="{FF2B5EF4-FFF2-40B4-BE49-F238E27FC236}">
                <a16:creationId xmlns:a16="http://schemas.microsoft.com/office/drawing/2014/main" id="{8DC6FFB9-A3FD-7149-AD5C-8EDB71A757AA}"/>
              </a:ext>
            </a:extLst>
          </p:cNvPr>
          <p:cNvSpPr>
            <a:spLocks noGrp="1"/>
          </p:cNvSpPr>
          <p:nvPr>
            <p:ph sz="quarter" idx="12"/>
          </p:nvPr>
        </p:nvSpPr>
        <p:spPr>
          <a:xfrm>
            <a:off x="609600" y="4574375"/>
            <a:ext cx="11074400" cy="2118987"/>
          </a:xfrm>
        </p:spPr>
        <p:txBody>
          <a:bodyPr>
            <a:normAutofit fontScale="92500"/>
          </a:bodyPr>
          <a:lstStyle/>
          <a:p>
            <a:pPr marL="0" lvl="1" indent="0" algn="just">
              <a:spcBef>
                <a:spcPts val="400"/>
              </a:spcBef>
              <a:buClr>
                <a:srgbClr val="FF153A"/>
              </a:buClr>
              <a:buSzPct val="75000"/>
              <a:buNone/>
            </a:pPr>
            <a:r>
              <a:rPr lang="en-US" sz="2400" b="1" dirty="0">
                <a:solidFill>
                  <a:schemeClr val="tx1">
                    <a:lumMod val="65000"/>
                    <a:lumOff val="35000"/>
                  </a:schemeClr>
                </a:solidFill>
              </a:rPr>
              <a:t>Target Cooling</a:t>
            </a:r>
          </a:p>
          <a:p>
            <a:pPr marL="457189" lvl="1" indent="-457189" algn="just">
              <a:spcBef>
                <a:spcPts val="400"/>
              </a:spcBef>
              <a:buClr>
                <a:srgbClr val="FF153A"/>
              </a:buClr>
              <a:buSzPct val="75000"/>
              <a:buFont typeface="Wingdings" panose="05000000000000000000" pitchFamily="2" charset="2"/>
              <a:buChar char="v"/>
            </a:pPr>
            <a:r>
              <a:rPr lang="en-US" sz="2400" dirty="0">
                <a:solidFill>
                  <a:schemeClr val="tx1">
                    <a:lumMod val="65000"/>
                    <a:lumOff val="35000"/>
                  </a:schemeClr>
                </a:solidFill>
              </a:rPr>
              <a:t>Due to high T and sublimation of graphite, an enclosed ‘pressurized’ atmosphere is required. </a:t>
            </a:r>
          </a:p>
          <a:p>
            <a:pPr marL="457189" lvl="1" indent="-457189" algn="just">
              <a:spcBef>
                <a:spcPts val="400"/>
              </a:spcBef>
              <a:buClr>
                <a:srgbClr val="FF153A"/>
              </a:buClr>
              <a:buSzPct val="75000"/>
              <a:buFont typeface="Wingdings" panose="05000000000000000000" pitchFamily="2" charset="2"/>
              <a:buChar char="v"/>
            </a:pPr>
            <a:r>
              <a:rPr lang="en-US" sz="2400" dirty="0">
                <a:solidFill>
                  <a:schemeClr val="tx1">
                    <a:lumMod val="65000"/>
                    <a:lumOff val="35000"/>
                  </a:schemeClr>
                </a:solidFill>
              </a:rPr>
              <a:t>However, active cooling can be made indirectly. Heat dissipation mostly via radiation and natural convection. → target confinement / separation of cooling system is advantageous (maintenance, RP, disposal, cooling services requirements).</a:t>
            </a:r>
          </a:p>
        </p:txBody>
      </p:sp>
      <p:sp>
        <p:nvSpPr>
          <p:cNvPr id="3" name="Slide Number Placeholder 2">
            <a:extLst>
              <a:ext uri="{FF2B5EF4-FFF2-40B4-BE49-F238E27FC236}">
                <a16:creationId xmlns:a16="http://schemas.microsoft.com/office/drawing/2014/main" id="{2278DE7B-C655-C64D-AF3F-F4C262A51BA2}"/>
              </a:ext>
            </a:extLst>
          </p:cNvPr>
          <p:cNvSpPr>
            <a:spLocks noGrp="1"/>
          </p:cNvSpPr>
          <p:nvPr>
            <p:ph type="sldNum" sz="quarter" idx="4"/>
          </p:nvPr>
        </p:nvSpPr>
        <p:spPr/>
        <p:txBody>
          <a:bodyPr/>
          <a:lstStyle/>
          <a:p>
            <a:fld id="{974172A1-1CBF-0B40-9234-7D4D80EC19EA}" type="slidenum">
              <a:rPr lang="en-GB" smtClean="0"/>
              <a:pPr/>
              <a:t>25</a:t>
            </a:fld>
            <a:endParaRPr lang="en-GB" dirty="0"/>
          </a:p>
        </p:txBody>
      </p:sp>
      <p:sp>
        <p:nvSpPr>
          <p:cNvPr id="4" name="Title 3">
            <a:extLst>
              <a:ext uri="{FF2B5EF4-FFF2-40B4-BE49-F238E27FC236}">
                <a16:creationId xmlns:a16="http://schemas.microsoft.com/office/drawing/2014/main" id="{75EBC296-FB58-DF4D-83DD-9A6E2A3CF228}"/>
              </a:ext>
            </a:extLst>
          </p:cNvPr>
          <p:cNvSpPr>
            <a:spLocks noGrp="1"/>
          </p:cNvSpPr>
          <p:nvPr>
            <p:ph type="title"/>
          </p:nvPr>
        </p:nvSpPr>
        <p:spPr/>
        <p:txBody>
          <a:bodyPr/>
          <a:lstStyle/>
          <a:p>
            <a:r>
              <a:rPr lang="en-GB" dirty="0"/>
              <a:t>Carbon Target: engineering feasibility</a:t>
            </a:r>
          </a:p>
        </p:txBody>
      </p:sp>
      <p:sp>
        <p:nvSpPr>
          <p:cNvPr id="10" name="TextBox 9">
            <a:extLst>
              <a:ext uri="{FF2B5EF4-FFF2-40B4-BE49-F238E27FC236}">
                <a16:creationId xmlns:a16="http://schemas.microsoft.com/office/drawing/2014/main" id="{F8C64A18-A0A8-CB60-96F0-B8C54E2C4985}"/>
              </a:ext>
            </a:extLst>
          </p:cNvPr>
          <p:cNvSpPr txBox="1"/>
          <p:nvPr/>
        </p:nvSpPr>
        <p:spPr>
          <a:xfrm>
            <a:off x="371322" y="2230169"/>
            <a:ext cx="2419967" cy="738664"/>
          </a:xfrm>
          <a:prstGeom prst="rect">
            <a:avLst/>
          </a:prstGeom>
          <a:noFill/>
        </p:spPr>
        <p:txBody>
          <a:bodyPr wrap="square" rtlCol="0">
            <a:spAutoFit/>
          </a:bodyPr>
          <a:lstStyle/>
          <a:p>
            <a:r>
              <a:rPr lang="en-GB" sz="1400" i="1" dirty="0">
                <a:solidFill>
                  <a:schemeClr val="tx2"/>
                </a:solidFill>
              </a:rPr>
              <a:t>Maximum temperature and power deposition for </a:t>
            </a:r>
            <a:r>
              <a:rPr lang="en-GB" sz="1400" b="1" i="1" dirty="0">
                <a:solidFill>
                  <a:schemeClr val="accent1"/>
                </a:solidFill>
              </a:rPr>
              <a:t>1.5 MW</a:t>
            </a:r>
            <a:r>
              <a:rPr lang="en-GB" sz="1400" b="1" i="1" dirty="0">
                <a:solidFill>
                  <a:schemeClr val="tx2"/>
                </a:solidFill>
              </a:rPr>
              <a:t> </a:t>
            </a:r>
            <a:r>
              <a:rPr lang="en-GB" sz="1400" i="1" dirty="0">
                <a:solidFill>
                  <a:schemeClr val="tx2"/>
                </a:solidFill>
              </a:rPr>
              <a:t>as function of the beam sigma.</a:t>
            </a:r>
          </a:p>
        </p:txBody>
      </p:sp>
      <p:sp>
        <p:nvSpPr>
          <p:cNvPr id="14" name="Rectangle 13">
            <a:extLst>
              <a:ext uri="{FF2B5EF4-FFF2-40B4-BE49-F238E27FC236}">
                <a16:creationId xmlns:a16="http://schemas.microsoft.com/office/drawing/2014/main" id="{A9EAB3EE-F070-3ECD-E0CE-984FD6FB6444}"/>
              </a:ext>
            </a:extLst>
          </p:cNvPr>
          <p:cNvSpPr/>
          <p:nvPr/>
        </p:nvSpPr>
        <p:spPr>
          <a:xfrm>
            <a:off x="692075" y="4005856"/>
            <a:ext cx="6017829" cy="614768"/>
          </a:xfrm>
          <a:prstGeom prst="rect">
            <a:avLst/>
          </a:prstGeom>
          <a:noFill/>
          <a:ln w="38100">
            <a:solidFill>
              <a:srgbClr val="00B05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pic>
        <p:nvPicPr>
          <p:cNvPr id="17" name="Picture 16">
            <a:extLst>
              <a:ext uri="{FF2B5EF4-FFF2-40B4-BE49-F238E27FC236}">
                <a16:creationId xmlns:a16="http://schemas.microsoft.com/office/drawing/2014/main" id="{2AAA6659-1C4A-5169-FC1C-A633F2BBB062}"/>
              </a:ext>
            </a:extLst>
          </p:cNvPr>
          <p:cNvPicPr>
            <a:picLocks noChangeAspect="1"/>
          </p:cNvPicPr>
          <p:nvPr/>
        </p:nvPicPr>
        <p:blipFill>
          <a:blip r:embed="rId3"/>
          <a:stretch>
            <a:fillRect/>
          </a:stretch>
        </p:blipFill>
        <p:spPr>
          <a:xfrm>
            <a:off x="2846557" y="1724955"/>
            <a:ext cx="3925595" cy="1256451"/>
          </a:xfrm>
          <a:prstGeom prst="rect">
            <a:avLst/>
          </a:prstGeom>
          <a:ln w="38100">
            <a:solidFill>
              <a:srgbClr val="FFFF00"/>
            </a:solidFill>
          </a:ln>
          <a:effectLst>
            <a:outerShdw blurRad="50800" dist="38100" dir="2700000" algn="tl" rotWithShape="0">
              <a:prstClr val="black">
                <a:alpha val="40000"/>
              </a:prstClr>
            </a:outerShdw>
          </a:effectLst>
        </p:spPr>
      </p:pic>
      <p:sp>
        <p:nvSpPr>
          <p:cNvPr id="18" name="Rectangle 17">
            <a:extLst>
              <a:ext uri="{FF2B5EF4-FFF2-40B4-BE49-F238E27FC236}">
                <a16:creationId xmlns:a16="http://schemas.microsoft.com/office/drawing/2014/main" id="{B7C3B786-03E5-9AE4-2260-DA7B08E7A5F7}"/>
              </a:ext>
            </a:extLst>
          </p:cNvPr>
          <p:cNvSpPr/>
          <p:nvPr/>
        </p:nvSpPr>
        <p:spPr>
          <a:xfrm>
            <a:off x="1822896" y="3990247"/>
            <a:ext cx="576161" cy="240000"/>
          </a:xfrm>
          <a:prstGeom prst="rect">
            <a:avLst/>
          </a:prstGeom>
          <a:noFill/>
          <a:ln w="38100">
            <a:solidFill>
              <a:srgbClr val="FFFF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pic>
        <p:nvPicPr>
          <p:cNvPr id="19" name="Picture 18">
            <a:extLst>
              <a:ext uri="{FF2B5EF4-FFF2-40B4-BE49-F238E27FC236}">
                <a16:creationId xmlns:a16="http://schemas.microsoft.com/office/drawing/2014/main" id="{2AFFBFF1-5938-EF81-C54C-F747682294AB}"/>
              </a:ext>
            </a:extLst>
          </p:cNvPr>
          <p:cNvPicPr>
            <a:picLocks noChangeAspect="1"/>
          </p:cNvPicPr>
          <p:nvPr/>
        </p:nvPicPr>
        <p:blipFill>
          <a:blip r:embed="rId4"/>
          <a:stretch>
            <a:fillRect/>
          </a:stretch>
        </p:blipFill>
        <p:spPr>
          <a:xfrm>
            <a:off x="7830852" y="1437734"/>
            <a:ext cx="3560779" cy="1648801"/>
          </a:xfrm>
          <a:prstGeom prst="rect">
            <a:avLst/>
          </a:prstGeom>
        </p:spPr>
      </p:pic>
      <p:sp>
        <p:nvSpPr>
          <p:cNvPr id="20" name="Rectangle 19">
            <a:extLst>
              <a:ext uri="{FF2B5EF4-FFF2-40B4-BE49-F238E27FC236}">
                <a16:creationId xmlns:a16="http://schemas.microsoft.com/office/drawing/2014/main" id="{17482F5F-C99C-971E-AAEA-CFC40A3C54BE}"/>
              </a:ext>
            </a:extLst>
          </p:cNvPr>
          <p:cNvSpPr/>
          <p:nvPr/>
        </p:nvSpPr>
        <p:spPr>
          <a:xfrm>
            <a:off x="2846559" y="2271771"/>
            <a:ext cx="3925595" cy="384043"/>
          </a:xfrm>
          <a:prstGeom prst="rect">
            <a:avLst/>
          </a:prstGeom>
          <a:noFill/>
          <a:ln w="38100">
            <a:solidFill>
              <a:schemeClr val="accent5">
                <a:lumMod val="60000"/>
                <a:lumOff val="4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pic>
        <p:nvPicPr>
          <p:cNvPr id="36" name="Picture 35">
            <a:extLst>
              <a:ext uri="{FF2B5EF4-FFF2-40B4-BE49-F238E27FC236}">
                <a16:creationId xmlns:a16="http://schemas.microsoft.com/office/drawing/2014/main" id="{8F71F632-BDA0-A30A-1705-48D71A81C5EF}"/>
              </a:ext>
            </a:extLst>
          </p:cNvPr>
          <p:cNvPicPr>
            <a:picLocks noChangeAspect="1"/>
          </p:cNvPicPr>
          <p:nvPr/>
        </p:nvPicPr>
        <p:blipFill>
          <a:blip r:embed="rId5"/>
          <a:stretch>
            <a:fillRect/>
          </a:stretch>
        </p:blipFill>
        <p:spPr>
          <a:xfrm>
            <a:off x="7240399" y="3184576"/>
            <a:ext cx="4479316" cy="1743083"/>
          </a:xfrm>
          <a:prstGeom prst="rect">
            <a:avLst/>
          </a:prstGeom>
        </p:spPr>
      </p:pic>
      <p:cxnSp>
        <p:nvCxnSpPr>
          <p:cNvPr id="38" name="Straight Arrow Connector 37">
            <a:extLst>
              <a:ext uri="{FF2B5EF4-FFF2-40B4-BE49-F238E27FC236}">
                <a16:creationId xmlns:a16="http://schemas.microsoft.com/office/drawing/2014/main" id="{29B482C0-4F0D-BF5E-2310-3878C08C1259}"/>
              </a:ext>
            </a:extLst>
          </p:cNvPr>
          <p:cNvCxnSpPr>
            <a:cxnSpLocks/>
            <a:stCxn id="18" idx="0"/>
          </p:cNvCxnSpPr>
          <p:nvPr/>
        </p:nvCxnSpPr>
        <p:spPr>
          <a:xfrm flipV="1">
            <a:off x="2110977" y="3094023"/>
            <a:ext cx="979105" cy="896224"/>
          </a:xfrm>
          <a:prstGeom prst="straightConnector1">
            <a:avLst/>
          </a:prstGeom>
          <a:ln>
            <a:solidFill>
              <a:srgbClr val="FFFF0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28B90557-FF7D-27E9-EC8C-11BC635723DA}"/>
              </a:ext>
            </a:extLst>
          </p:cNvPr>
          <p:cNvCxnSpPr>
            <a:cxnSpLocks/>
          </p:cNvCxnSpPr>
          <p:nvPr/>
        </p:nvCxnSpPr>
        <p:spPr>
          <a:xfrm>
            <a:off x="6772152" y="2675380"/>
            <a:ext cx="737947" cy="1526808"/>
          </a:xfrm>
          <a:prstGeom prst="straightConnector1">
            <a:avLst/>
          </a:prstGeom>
          <a:ln>
            <a:solidFill>
              <a:srgbClr val="0070C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336F3F5E-9503-1894-662E-A69B5D6A7C1C}"/>
              </a:ext>
            </a:extLst>
          </p:cNvPr>
          <p:cNvSpPr txBox="1"/>
          <p:nvPr/>
        </p:nvSpPr>
        <p:spPr>
          <a:xfrm>
            <a:off x="3682069" y="1321736"/>
            <a:ext cx="3264472" cy="307777"/>
          </a:xfrm>
          <a:prstGeom prst="rect">
            <a:avLst/>
          </a:prstGeom>
          <a:noFill/>
        </p:spPr>
        <p:txBody>
          <a:bodyPr wrap="square" rtlCol="0">
            <a:spAutoFit/>
          </a:bodyPr>
          <a:lstStyle/>
          <a:p>
            <a:r>
              <a:rPr lang="en-GB" sz="1400" i="1" dirty="0">
                <a:solidFill>
                  <a:schemeClr val="tx2"/>
                </a:solidFill>
              </a:rPr>
              <a:t>Direct cooling considerations</a:t>
            </a:r>
          </a:p>
        </p:txBody>
      </p:sp>
      <p:sp>
        <p:nvSpPr>
          <p:cNvPr id="6" name="TextBox 5">
            <a:extLst>
              <a:ext uri="{FF2B5EF4-FFF2-40B4-BE49-F238E27FC236}">
                <a16:creationId xmlns:a16="http://schemas.microsoft.com/office/drawing/2014/main" id="{AB45BE69-2A4D-1514-8A98-788723367BC3}"/>
              </a:ext>
            </a:extLst>
          </p:cNvPr>
          <p:cNvSpPr txBox="1"/>
          <p:nvPr/>
        </p:nvSpPr>
        <p:spPr>
          <a:xfrm>
            <a:off x="10224460" y="4473883"/>
            <a:ext cx="1728192" cy="379656"/>
          </a:xfrm>
          <a:prstGeom prst="rect">
            <a:avLst/>
          </a:prstGeom>
          <a:noFill/>
        </p:spPr>
        <p:txBody>
          <a:bodyPr wrap="square" rtlCol="0">
            <a:spAutoFit/>
          </a:bodyPr>
          <a:lstStyle/>
          <a:p>
            <a:r>
              <a:rPr lang="en-GB" sz="1867" i="1" dirty="0">
                <a:solidFill>
                  <a:schemeClr val="accent3"/>
                </a:solidFill>
              </a:rPr>
              <a:t>Old concepts</a:t>
            </a:r>
            <a:endParaRPr lang="en-GB" sz="1067" i="1" dirty="0">
              <a:solidFill>
                <a:schemeClr val="accent6">
                  <a:lumMod val="60000"/>
                  <a:lumOff val="40000"/>
                </a:schemeClr>
              </a:solidFill>
            </a:endParaRPr>
          </a:p>
        </p:txBody>
      </p:sp>
    </p:spTree>
    <p:extLst>
      <p:ext uri="{BB962C8B-B14F-4D97-AF65-F5344CB8AC3E}">
        <p14:creationId xmlns:p14="http://schemas.microsoft.com/office/powerpoint/2010/main" val="92026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Rounded Corners 57">
            <a:extLst>
              <a:ext uri="{FF2B5EF4-FFF2-40B4-BE49-F238E27FC236}">
                <a16:creationId xmlns:a16="http://schemas.microsoft.com/office/drawing/2014/main" id="{7829BCA0-E269-105F-A83A-D22DA0EF7DA4}"/>
              </a:ext>
            </a:extLst>
          </p:cNvPr>
          <p:cNvSpPr/>
          <p:nvPr/>
        </p:nvSpPr>
        <p:spPr>
          <a:xfrm>
            <a:off x="1313063" y="3330098"/>
            <a:ext cx="10112403" cy="3507812"/>
          </a:xfrm>
          <a:prstGeom prst="roundRect">
            <a:avLst>
              <a:gd name="adj" fmla="val 0"/>
            </a:avLst>
          </a:prstGeom>
          <a:noFill/>
          <a:ln w="12700">
            <a:solidFill>
              <a:schemeClr val="tx1">
                <a:lumMod val="50000"/>
                <a:lumOff val="50000"/>
              </a:schemeClr>
            </a:solidFill>
            <a:prstDash val="lgDash"/>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r"/>
            <a:endParaRPr lang="en-US" sz="1867" dirty="0">
              <a:solidFill>
                <a:schemeClr val="tx1"/>
              </a:solidFill>
              <a:latin typeface="Arial Narrow" panose="020B0606020202030204" pitchFamily="34" charset="0"/>
            </a:endParaRPr>
          </a:p>
          <a:p>
            <a:pPr algn="r"/>
            <a:r>
              <a:rPr lang="en-US" sz="1867" b="1" dirty="0">
                <a:solidFill>
                  <a:srgbClr val="996633"/>
                </a:solidFill>
                <a:latin typeface="Arial Narrow" panose="020B0606020202030204" pitchFamily="34" charset="0"/>
              </a:rPr>
              <a:t>++ Other requirements</a:t>
            </a:r>
          </a:p>
          <a:p>
            <a:pPr algn="r"/>
            <a:endParaRPr lang="en-GB" sz="1867" dirty="0">
              <a:solidFill>
                <a:schemeClr val="tx1"/>
              </a:solidFill>
              <a:latin typeface="Arial Narrow" panose="020B0606020202030204" pitchFamily="34" charset="0"/>
            </a:endParaRPr>
          </a:p>
        </p:txBody>
      </p:sp>
      <p:sp>
        <p:nvSpPr>
          <p:cNvPr id="22" name="Rectangle: Rounded Corners 21">
            <a:extLst>
              <a:ext uri="{FF2B5EF4-FFF2-40B4-BE49-F238E27FC236}">
                <a16:creationId xmlns:a16="http://schemas.microsoft.com/office/drawing/2014/main" id="{6B39591D-53F1-A191-C552-EA317BCD9018}"/>
              </a:ext>
            </a:extLst>
          </p:cNvPr>
          <p:cNvSpPr/>
          <p:nvPr/>
        </p:nvSpPr>
        <p:spPr>
          <a:xfrm>
            <a:off x="2975539" y="971489"/>
            <a:ext cx="4992555" cy="2788177"/>
          </a:xfrm>
          <a:prstGeom prst="roundRect">
            <a:avLst>
              <a:gd name="adj" fmla="val 0"/>
            </a:avLst>
          </a:prstGeom>
          <a:noFill/>
          <a:ln w="12700">
            <a:solidFill>
              <a:schemeClr val="tx1">
                <a:lumMod val="50000"/>
                <a:lumOff val="50000"/>
              </a:schemeClr>
            </a:solidFill>
            <a:prstDash val="lgDash"/>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b="1" dirty="0">
                <a:solidFill>
                  <a:schemeClr val="accent2"/>
                </a:solidFill>
                <a:latin typeface="Arial Narrow" panose="020B0606020202030204" pitchFamily="34" charset="0"/>
              </a:rPr>
              <a:t>Target Physics requirements</a:t>
            </a:r>
            <a:endParaRPr lang="en-GB" sz="1867" b="1" dirty="0">
              <a:solidFill>
                <a:schemeClr val="accent2"/>
              </a:solidFill>
              <a:latin typeface="Arial Narrow" panose="020B0606020202030204" pitchFamily="34" charset="0"/>
            </a:endParaRPr>
          </a:p>
        </p:txBody>
      </p:sp>
      <p:sp>
        <p:nvSpPr>
          <p:cNvPr id="63" name="Rectangle: Rounded Corners 62">
            <a:extLst>
              <a:ext uri="{FF2B5EF4-FFF2-40B4-BE49-F238E27FC236}">
                <a16:creationId xmlns:a16="http://schemas.microsoft.com/office/drawing/2014/main" id="{3F9E0A1E-C172-2E5D-59BC-4FFAEF9FD027}"/>
              </a:ext>
            </a:extLst>
          </p:cNvPr>
          <p:cNvSpPr/>
          <p:nvPr/>
        </p:nvSpPr>
        <p:spPr>
          <a:xfrm>
            <a:off x="645346" y="2086867"/>
            <a:ext cx="2529741" cy="1807693"/>
          </a:xfrm>
          <a:custGeom>
            <a:avLst/>
            <a:gdLst>
              <a:gd name="connsiteX0" fmla="*/ 0 w 1474743"/>
              <a:gd name="connsiteY0" fmla="*/ 0 h 1134097"/>
              <a:gd name="connsiteX1" fmla="*/ 0 w 1474743"/>
              <a:gd name="connsiteY1" fmla="*/ 0 h 1134097"/>
              <a:gd name="connsiteX2" fmla="*/ 1474743 w 1474743"/>
              <a:gd name="connsiteY2" fmla="*/ 0 h 1134097"/>
              <a:gd name="connsiteX3" fmla="*/ 1474743 w 1474743"/>
              <a:gd name="connsiteY3" fmla="*/ 0 h 1134097"/>
              <a:gd name="connsiteX4" fmla="*/ 1474743 w 1474743"/>
              <a:gd name="connsiteY4" fmla="*/ 1134097 h 1134097"/>
              <a:gd name="connsiteX5" fmla="*/ 1474743 w 1474743"/>
              <a:gd name="connsiteY5" fmla="*/ 1134097 h 1134097"/>
              <a:gd name="connsiteX6" fmla="*/ 0 w 1474743"/>
              <a:gd name="connsiteY6" fmla="*/ 1134097 h 1134097"/>
              <a:gd name="connsiteX7" fmla="*/ 0 w 1474743"/>
              <a:gd name="connsiteY7" fmla="*/ 1134097 h 1134097"/>
              <a:gd name="connsiteX8" fmla="*/ 0 w 1474743"/>
              <a:gd name="connsiteY8" fmla="*/ 0 h 1134097"/>
              <a:gd name="connsiteX0" fmla="*/ 228600 w 1474743"/>
              <a:gd name="connsiteY0" fmla="*/ 0 h 1321133"/>
              <a:gd name="connsiteX1" fmla="*/ 0 w 1474743"/>
              <a:gd name="connsiteY1" fmla="*/ 187036 h 1321133"/>
              <a:gd name="connsiteX2" fmla="*/ 1474743 w 1474743"/>
              <a:gd name="connsiteY2" fmla="*/ 187036 h 1321133"/>
              <a:gd name="connsiteX3" fmla="*/ 1474743 w 1474743"/>
              <a:gd name="connsiteY3" fmla="*/ 187036 h 1321133"/>
              <a:gd name="connsiteX4" fmla="*/ 1474743 w 1474743"/>
              <a:gd name="connsiteY4" fmla="*/ 1321133 h 1321133"/>
              <a:gd name="connsiteX5" fmla="*/ 1474743 w 1474743"/>
              <a:gd name="connsiteY5" fmla="*/ 1321133 h 1321133"/>
              <a:gd name="connsiteX6" fmla="*/ 0 w 1474743"/>
              <a:gd name="connsiteY6" fmla="*/ 1321133 h 1321133"/>
              <a:gd name="connsiteX7" fmla="*/ 0 w 1474743"/>
              <a:gd name="connsiteY7" fmla="*/ 1321133 h 1321133"/>
              <a:gd name="connsiteX8" fmla="*/ 228600 w 1474743"/>
              <a:gd name="connsiteY8" fmla="*/ 0 h 1321133"/>
              <a:gd name="connsiteX0" fmla="*/ 609600 w 1855743"/>
              <a:gd name="connsiteY0" fmla="*/ 0 h 1321133"/>
              <a:gd name="connsiteX1" fmla="*/ 381000 w 1855743"/>
              <a:gd name="connsiteY1" fmla="*/ 187036 h 1321133"/>
              <a:gd name="connsiteX2" fmla="*/ 1855743 w 1855743"/>
              <a:gd name="connsiteY2" fmla="*/ 187036 h 1321133"/>
              <a:gd name="connsiteX3" fmla="*/ 1855743 w 1855743"/>
              <a:gd name="connsiteY3" fmla="*/ 187036 h 1321133"/>
              <a:gd name="connsiteX4" fmla="*/ 1855743 w 1855743"/>
              <a:gd name="connsiteY4" fmla="*/ 1321133 h 1321133"/>
              <a:gd name="connsiteX5" fmla="*/ 1855743 w 1855743"/>
              <a:gd name="connsiteY5" fmla="*/ 1321133 h 1321133"/>
              <a:gd name="connsiteX6" fmla="*/ 381000 w 1855743"/>
              <a:gd name="connsiteY6" fmla="*/ 1321133 h 1321133"/>
              <a:gd name="connsiteX7" fmla="*/ 0 w 1855743"/>
              <a:gd name="connsiteY7" fmla="*/ 212769 h 1321133"/>
              <a:gd name="connsiteX8" fmla="*/ 609600 w 1855743"/>
              <a:gd name="connsiteY8" fmla="*/ 0 h 1321133"/>
              <a:gd name="connsiteX0" fmla="*/ 609600 w 1855743"/>
              <a:gd name="connsiteY0" fmla="*/ 0 h 1321133"/>
              <a:gd name="connsiteX1" fmla="*/ 1855743 w 1855743"/>
              <a:gd name="connsiteY1" fmla="*/ 187036 h 1321133"/>
              <a:gd name="connsiteX2" fmla="*/ 1855743 w 1855743"/>
              <a:gd name="connsiteY2" fmla="*/ 187036 h 1321133"/>
              <a:gd name="connsiteX3" fmla="*/ 1855743 w 1855743"/>
              <a:gd name="connsiteY3" fmla="*/ 1321133 h 1321133"/>
              <a:gd name="connsiteX4" fmla="*/ 1855743 w 1855743"/>
              <a:gd name="connsiteY4" fmla="*/ 1321133 h 1321133"/>
              <a:gd name="connsiteX5" fmla="*/ 381000 w 1855743"/>
              <a:gd name="connsiteY5" fmla="*/ 1321133 h 1321133"/>
              <a:gd name="connsiteX6" fmla="*/ 0 w 1855743"/>
              <a:gd name="connsiteY6" fmla="*/ 212769 h 1321133"/>
              <a:gd name="connsiteX7" fmla="*/ 609600 w 1855743"/>
              <a:gd name="connsiteY7" fmla="*/ 0 h 1321133"/>
              <a:gd name="connsiteX0" fmla="*/ 609600 w 1855743"/>
              <a:gd name="connsiteY0" fmla="*/ 0 h 1355769"/>
              <a:gd name="connsiteX1" fmla="*/ 1855743 w 1855743"/>
              <a:gd name="connsiteY1" fmla="*/ 187036 h 1355769"/>
              <a:gd name="connsiteX2" fmla="*/ 1855743 w 1855743"/>
              <a:gd name="connsiteY2" fmla="*/ 187036 h 1355769"/>
              <a:gd name="connsiteX3" fmla="*/ 1855743 w 1855743"/>
              <a:gd name="connsiteY3" fmla="*/ 1321133 h 1355769"/>
              <a:gd name="connsiteX4" fmla="*/ 1412397 w 1855743"/>
              <a:gd name="connsiteY4" fmla="*/ 1355769 h 1355769"/>
              <a:gd name="connsiteX5" fmla="*/ 381000 w 1855743"/>
              <a:gd name="connsiteY5" fmla="*/ 1321133 h 1355769"/>
              <a:gd name="connsiteX6" fmla="*/ 0 w 1855743"/>
              <a:gd name="connsiteY6" fmla="*/ 212769 h 1355769"/>
              <a:gd name="connsiteX7" fmla="*/ 609600 w 1855743"/>
              <a:gd name="connsiteY7" fmla="*/ 0 h 1355769"/>
              <a:gd name="connsiteX0" fmla="*/ 609600 w 1855743"/>
              <a:gd name="connsiteY0" fmla="*/ 0 h 1321133"/>
              <a:gd name="connsiteX1" fmla="*/ 1855743 w 1855743"/>
              <a:gd name="connsiteY1" fmla="*/ 187036 h 1321133"/>
              <a:gd name="connsiteX2" fmla="*/ 1855743 w 1855743"/>
              <a:gd name="connsiteY2" fmla="*/ 187036 h 1321133"/>
              <a:gd name="connsiteX3" fmla="*/ 1855743 w 1855743"/>
              <a:gd name="connsiteY3" fmla="*/ 1321133 h 1321133"/>
              <a:gd name="connsiteX4" fmla="*/ 381000 w 1855743"/>
              <a:gd name="connsiteY4" fmla="*/ 1321133 h 1321133"/>
              <a:gd name="connsiteX5" fmla="*/ 0 w 1855743"/>
              <a:gd name="connsiteY5" fmla="*/ 212769 h 1321133"/>
              <a:gd name="connsiteX6" fmla="*/ 609600 w 1855743"/>
              <a:gd name="connsiteY6" fmla="*/ 0 h 1321133"/>
              <a:gd name="connsiteX0" fmla="*/ 609600 w 1855743"/>
              <a:gd name="connsiteY0" fmla="*/ 0 h 1355770"/>
              <a:gd name="connsiteX1" fmla="*/ 1855743 w 1855743"/>
              <a:gd name="connsiteY1" fmla="*/ 187036 h 1355770"/>
              <a:gd name="connsiteX2" fmla="*/ 1855743 w 1855743"/>
              <a:gd name="connsiteY2" fmla="*/ 187036 h 1355770"/>
              <a:gd name="connsiteX3" fmla="*/ 1426252 w 1855743"/>
              <a:gd name="connsiteY3" fmla="*/ 1355770 h 1355770"/>
              <a:gd name="connsiteX4" fmla="*/ 381000 w 1855743"/>
              <a:gd name="connsiteY4" fmla="*/ 1321133 h 1355770"/>
              <a:gd name="connsiteX5" fmla="*/ 0 w 1855743"/>
              <a:gd name="connsiteY5" fmla="*/ 212769 h 1355770"/>
              <a:gd name="connsiteX6" fmla="*/ 609600 w 1855743"/>
              <a:gd name="connsiteY6" fmla="*/ 0 h 1355770"/>
              <a:gd name="connsiteX0" fmla="*/ 609600 w 1855743"/>
              <a:gd name="connsiteY0" fmla="*/ 0 h 1355770"/>
              <a:gd name="connsiteX1" fmla="*/ 1855743 w 1855743"/>
              <a:gd name="connsiteY1" fmla="*/ 187036 h 1355770"/>
              <a:gd name="connsiteX2" fmla="*/ 1855743 w 1855743"/>
              <a:gd name="connsiteY2" fmla="*/ 187036 h 1355770"/>
              <a:gd name="connsiteX3" fmla="*/ 1426252 w 1855743"/>
              <a:gd name="connsiteY3" fmla="*/ 1355770 h 1355770"/>
              <a:gd name="connsiteX4" fmla="*/ 0 w 1855743"/>
              <a:gd name="connsiteY4" fmla="*/ 212769 h 1355770"/>
              <a:gd name="connsiteX5" fmla="*/ 609600 w 1855743"/>
              <a:gd name="connsiteY5" fmla="*/ 0 h 1355770"/>
              <a:gd name="connsiteX0" fmla="*/ 651163 w 1897306"/>
              <a:gd name="connsiteY0" fmla="*/ 0 h 1355770"/>
              <a:gd name="connsiteX1" fmla="*/ 1897306 w 1897306"/>
              <a:gd name="connsiteY1" fmla="*/ 187036 h 1355770"/>
              <a:gd name="connsiteX2" fmla="*/ 1897306 w 1897306"/>
              <a:gd name="connsiteY2" fmla="*/ 187036 h 1355770"/>
              <a:gd name="connsiteX3" fmla="*/ 1467815 w 1897306"/>
              <a:gd name="connsiteY3" fmla="*/ 1355770 h 1355770"/>
              <a:gd name="connsiteX4" fmla="*/ 0 w 1897306"/>
              <a:gd name="connsiteY4" fmla="*/ 261260 h 1355770"/>
              <a:gd name="connsiteX5" fmla="*/ 651163 w 1897306"/>
              <a:gd name="connsiteY5" fmla="*/ 0 h 1355770"/>
              <a:gd name="connsiteX0" fmla="*/ 651163 w 1897306"/>
              <a:gd name="connsiteY0" fmla="*/ 0 h 1355770"/>
              <a:gd name="connsiteX1" fmla="*/ 1897306 w 1897306"/>
              <a:gd name="connsiteY1" fmla="*/ 187036 h 1355770"/>
              <a:gd name="connsiteX2" fmla="*/ 1855742 w 1897306"/>
              <a:gd name="connsiteY2" fmla="*/ 166254 h 1355770"/>
              <a:gd name="connsiteX3" fmla="*/ 1467815 w 1897306"/>
              <a:gd name="connsiteY3" fmla="*/ 1355770 h 1355770"/>
              <a:gd name="connsiteX4" fmla="*/ 0 w 1897306"/>
              <a:gd name="connsiteY4" fmla="*/ 261260 h 1355770"/>
              <a:gd name="connsiteX5" fmla="*/ 651163 w 1897306"/>
              <a:gd name="connsiteY5" fmla="*/ 0 h 1355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97306" h="1355770">
                <a:moveTo>
                  <a:pt x="651163" y="0"/>
                </a:moveTo>
                <a:lnTo>
                  <a:pt x="1897306" y="187036"/>
                </a:lnTo>
                <a:lnTo>
                  <a:pt x="1855742" y="166254"/>
                </a:lnTo>
                <a:lnTo>
                  <a:pt x="1467815" y="1355770"/>
                </a:lnTo>
                <a:lnTo>
                  <a:pt x="0" y="261260"/>
                </a:lnTo>
                <a:lnTo>
                  <a:pt x="651163" y="0"/>
                </a:lnTo>
                <a:close/>
              </a:path>
            </a:pathLst>
          </a:custGeom>
          <a:gradFill flip="none" rotWithShape="1">
            <a:gsLst>
              <a:gs pos="100000">
                <a:schemeClr val="accent1">
                  <a:lumMod val="5000"/>
                  <a:lumOff val="95000"/>
                </a:schemeClr>
              </a:gs>
              <a:gs pos="0">
                <a:srgbClr val="86AFFF">
                  <a:lumMod val="70000"/>
                  <a:lumOff val="30000"/>
                </a:srgbClr>
              </a:gs>
            </a:gsLst>
            <a:lin ang="5400000" scaled="1"/>
            <a:tileRect/>
          </a:gradFill>
          <a:ln>
            <a:no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endParaRPr lang="en-GB" sz="1867" dirty="0">
              <a:solidFill>
                <a:schemeClr val="tx1"/>
              </a:solidFill>
              <a:latin typeface="Arial Narrow" panose="020B0606020202030204" pitchFamily="34" charset="0"/>
            </a:endParaRPr>
          </a:p>
        </p:txBody>
      </p:sp>
      <p:sp>
        <p:nvSpPr>
          <p:cNvPr id="9" name="Rectangle: Rounded Corners 8">
            <a:extLst>
              <a:ext uri="{FF2B5EF4-FFF2-40B4-BE49-F238E27FC236}">
                <a16:creationId xmlns:a16="http://schemas.microsoft.com/office/drawing/2014/main" id="{BA14C487-01E7-CCB2-04A1-1E2CAA5D403E}"/>
              </a:ext>
            </a:extLst>
          </p:cNvPr>
          <p:cNvSpPr/>
          <p:nvPr/>
        </p:nvSpPr>
        <p:spPr>
          <a:xfrm>
            <a:off x="3679006" y="1292013"/>
            <a:ext cx="3424991" cy="1728192"/>
          </a:xfrm>
          <a:prstGeom prst="roundRect">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tx1"/>
                </a:solidFill>
                <a:latin typeface="Arial Narrow" panose="020B0606020202030204" pitchFamily="34" charset="0"/>
              </a:rPr>
              <a:t>Solenoid / Double Horn</a:t>
            </a:r>
            <a:endParaRPr lang="en-GB" sz="1867" dirty="0">
              <a:solidFill>
                <a:schemeClr val="tx1"/>
              </a:solidFill>
              <a:latin typeface="Arial Narrow" panose="020B0606020202030204" pitchFamily="34" charset="0"/>
            </a:endParaRPr>
          </a:p>
        </p:txBody>
      </p:sp>
      <p:sp>
        <p:nvSpPr>
          <p:cNvPr id="8" name="Rectangle: Rounded Corners 7">
            <a:extLst>
              <a:ext uri="{FF2B5EF4-FFF2-40B4-BE49-F238E27FC236}">
                <a16:creationId xmlns:a16="http://schemas.microsoft.com/office/drawing/2014/main" id="{B6A56A5B-D88C-A93B-1155-6987DE6D22EA}"/>
              </a:ext>
            </a:extLst>
          </p:cNvPr>
          <p:cNvSpPr/>
          <p:nvPr/>
        </p:nvSpPr>
        <p:spPr>
          <a:xfrm>
            <a:off x="3551605" y="1676056"/>
            <a:ext cx="3648404" cy="1025429"/>
          </a:xfrm>
          <a:prstGeom prst="roundRect">
            <a:avLst/>
          </a:prstGeom>
          <a:solidFill>
            <a:schemeClr val="bg1">
              <a:lumMod val="8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tx1"/>
                </a:solidFill>
                <a:latin typeface="Arial Narrow" panose="020B0606020202030204" pitchFamily="34" charset="0"/>
              </a:rPr>
              <a:t>Shielding</a:t>
            </a:r>
            <a:endParaRPr lang="en-GB" sz="1867" dirty="0">
              <a:solidFill>
                <a:schemeClr val="tx1"/>
              </a:solidFill>
              <a:latin typeface="Arial Narrow" panose="020B0606020202030204" pitchFamily="34" charset="0"/>
            </a:endParaRPr>
          </a:p>
        </p:txBody>
      </p:sp>
      <p:sp>
        <p:nvSpPr>
          <p:cNvPr id="3" name="Slide Number Placeholder 2">
            <a:extLst>
              <a:ext uri="{FF2B5EF4-FFF2-40B4-BE49-F238E27FC236}">
                <a16:creationId xmlns:a16="http://schemas.microsoft.com/office/drawing/2014/main" id="{9D6EDBC9-F301-EDB5-88A3-7F492FEB96F3}"/>
              </a:ext>
            </a:extLst>
          </p:cNvPr>
          <p:cNvSpPr>
            <a:spLocks noGrp="1"/>
          </p:cNvSpPr>
          <p:nvPr>
            <p:ph type="sldNum" sz="quarter" idx="4"/>
          </p:nvPr>
        </p:nvSpPr>
        <p:spPr/>
        <p:txBody>
          <a:bodyPr/>
          <a:lstStyle/>
          <a:p>
            <a:fld id="{974172A1-1CBF-0B40-9234-7D4D80EC19EA}" type="slidenum">
              <a:rPr lang="en-GB" smtClean="0"/>
              <a:pPr/>
              <a:t>26</a:t>
            </a:fld>
            <a:endParaRPr lang="en-GB" dirty="0"/>
          </a:p>
        </p:txBody>
      </p:sp>
      <p:sp>
        <p:nvSpPr>
          <p:cNvPr id="4" name="Title 3">
            <a:extLst>
              <a:ext uri="{FF2B5EF4-FFF2-40B4-BE49-F238E27FC236}">
                <a16:creationId xmlns:a16="http://schemas.microsoft.com/office/drawing/2014/main" id="{D136A75A-F1B4-B7B7-181D-0B248ABF3E71}"/>
              </a:ext>
            </a:extLst>
          </p:cNvPr>
          <p:cNvSpPr>
            <a:spLocks noGrp="1"/>
          </p:cNvSpPr>
          <p:nvPr>
            <p:ph type="title"/>
          </p:nvPr>
        </p:nvSpPr>
        <p:spPr/>
        <p:txBody>
          <a:bodyPr/>
          <a:lstStyle/>
          <a:p>
            <a:r>
              <a:rPr lang="en-US" dirty="0"/>
              <a:t>Carbon target &amp; target systems considerations</a:t>
            </a:r>
            <a:endParaRPr lang="en-GB" dirty="0"/>
          </a:p>
        </p:txBody>
      </p:sp>
      <p:sp>
        <p:nvSpPr>
          <p:cNvPr id="6" name="TextBox 5">
            <a:extLst>
              <a:ext uri="{FF2B5EF4-FFF2-40B4-BE49-F238E27FC236}">
                <a16:creationId xmlns:a16="http://schemas.microsoft.com/office/drawing/2014/main" id="{DB4BB2D7-E4B3-0850-F670-7357E15C99E4}"/>
              </a:ext>
            </a:extLst>
          </p:cNvPr>
          <p:cNvSpPr txBox="1"/>
          <p:nvPr/>
        </p:nvSpPr>
        <p:spPr>
          <a:xfrm>
            <a:off x="3048000" y="-77458509"/>
            <a:ext cx="6096000" cy="461665"/>
          </a:xfrm>
          <a:prstGeom prst="rect">
            <a:avLst/>
          </a:prstGeom>
          <a:noFill/>
        </p:spPr>
        <p:txBody>
          <a:bodyPr wrap="square">
            <a:spAutoFit/>
          </a:bodyPr>
          <a:lstStyle/>
          <a:p>
            <a:endParaRPr lang="en-GB" sz="2400" dirty="0">
              <a:latin typeface="Arial Narrow" panose="020B0606020202030204" pitchFamily="34" charset="0"/>
            </a:endParaRPr>
          </a:p>
        </p:txBody>
      </p:sp>
      <p:sp>
        <p:nvSpPr>
          <p:cNvPr id="7" name="Rectangle: Rounded Corners 6">
            <a:extLst>
              <a:ext uri="{FF2B5EF4-FFF2-40B4-BE49-F238E27FC236}">
                <a16:creationId xmlns:a16="http://schemas.microsoft.com/office/drawing/2014/main" id="{A1A13D25-8654-4A61-C312-8E14BC3ED815}"/>
              </a:ext>
            </a:extLst>
          </p:cNvPr>
          <p:cNvSpPr/>
          <p:nvPr/>
        </p:nvSpPr>
        <p:spPr>
          <a:xfrm>
            <a:off x="3947648" y="2060099"/>
            <a:ext cx="2964328" cy="288032"/>
          </a:xfrm>
          <a:prstGeom prst="roundRect">
            <a:avLst/>
          </a:prstGeom>
          <a:solidFill>
            <a:schemeClr val="tx1">
              <a:lumMod val="75000"/>
              <a:lumOff val="2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67" dirty="0">
                <a:latin typeface="Arial Narrow" panose="020B0606020202030204" pitchFamily="34" charset="0"/>
              </a:rPr>
              <a:t>Carbon Target</a:t>
            </a:r>
            <a:endParaRPr lang="en-GB" sz="1867" dirty="0">
              <a:latin typeface="Arial Narrow" panose="020B0606020202030204" pitchFamily="34" charset="0"/>
            </a:endParaRPr>
          </a:p>
        </p:txBody>
      </p:sp>
      <p:grpSp>
        <p:nvGrpSpPr>
          <p:cNvPr id="57" name="Group 56">
            <a:extLst>
              <a:ext uri="{FF2B5EF4-FFF2-40B4-BE49-F238E27FC236}">
                <a16:creationId xmlns:a16="http://schemas.microsoft.com/office/drawing/2014/main" id="{FF728018-29B8-4921-9612-7BE3D963DB21}"/>
              </a:ext>
            </a:extLst>
          </p:cNvPr>
          <p:cNvGrpSpPr/>
          <p:nvPr/>
        </p:nvGrpSpPr>
        <p:grpSpPr>
          <a:xfrm>
            <a:off x="9552085" y="3954782"/>
            <a:ext cx="1767063" cy="2097503"/>
            <a:chOff x="7289735" y="2489353"/>
            <a:chExt cx="1325297" cy="1573127"/>
          </a:xfrm>
          <a:solidFill>
            <a:srgbClr val="996633"/>
          </a:solidFill>
        </p:grpSpPr>
        <p:sp>
          <p:nvSpPr>
            <p:cNvPr id="53" name="Rectangle: Rounded Corners 52">
              <a:extLst>
                <a:ext uri="{FF2B5EF4-FFF2-40B4-BE49-F238E27FC236}">
                  <a16:creationId xmlns:a16="http://schemas.microsoft.com/office/drawing/2014/main" id="{9D0623E9-E1C7-E6E9-8381-B6D80CAC16CB}"/>
                </a:ext>
              </a:extLst>
            </p:cNvPr>
            <p:cNvSpPr/>
            <p:nvPr/>
          </p:nvSpPr>
          <p:spPr>
            <a:xfrm>
              <a:off x="7289735" y="2489353"/>
              <a:ext cx="1318160" cy="236801"/>
            </a:xfrm>
            <a:prstGeom prst="roundRect">
              <a:avLst>
                <a:gd name="adj" fmla="val 0"/>
              </a:avLst>
            </a:prstGeom>
            <a:gr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Integration</a:t>
              </a:r>
              <a:endParaRPr lang="en-GB" sz="1867" dirty="0">
                <a:solidFill>
                  <a:schemeClr val="bg1"/>
                </a:solidFill>
                <a:latin typeface="Arial Narrow" panose="020B0606020202030204" pitchFamily="34" charset="0"/>
              </a:endParaRPr>
            </a:p>
          </p:txBody>
        </p:sp>
        <p:sp>
          <p:nvSpPr>
            <p:cNvPr id="54" name="Rectangle: Rounded Corners 53">
              <a:extLst>
                <a:ext uri="{FF2B5EF4-FFF2-40B4-BE49-F238E27FC236}">
                  <a16:creationId xmlns:a16="http://schemas.microsoft.com/office/drawing/2014/main" id="{106122F6-AA3B-0F6D-2212-ADBB2D07561E}"/>
                </a:ext>
              </a:extLst>
            </p:cNvPr>
            <p:cNvSpPr/>
            <p:nvPr/>
          </p:nvSpPr>
          <p:spPr>
            <a:xfrm>
              <a:off x="7296872" y="2789710"/>
              <a:ext cx="1318160" cy="690881"/>
            </a:xfrm>
            <a:prstGeom prst="roundRect">
              <a:avLst>
                <a:gd name="adj" fmla="val 0"/>
              </a:avLst>
            </a:prstGeom>
            <a:gr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Operation / Maintenance / Disposal</a:t>
              </a:r>
              <a:endParaRPr lang="en-GB" sz="1867" dirty="0">
                <a:solidFill>
                  <a:schemeClr val="bg1"/>
                </a:solidFill>
                <a:latin typeface="Arial Narrow" panose="020B0606020202030204" pitchFamily="34" charset="0"/>
              </a:endParaRPr>
            </a:p>
          </p:txBody>
        </p:sp>
        <p:sp>
          <p:nvSpPr>
            <p:cNvPr id="55" name="Rectangle: Rounded Corners 54">
              <a:extLst>
                <a:ext uri="{FF2B5EF4-FFF2-40B4-BE49-F238E27FC236}">
                  <a16:creationId xmlns:a16="http://schemas.microsoft.com/office/drawing/2014/main" id="{22A4C94A-21AD-0A4B-39DF-FEEE84ADBE8D}"/>
                </a:ext>
              </a:extLst>
            </p:cNvPr>
            <p:cNvSpPr/>
            <p:nvPr/>
          </p:nvSpPr>
          <p:spPr>
            <a:xfrm>
              <a:off x="7296872" y="3536602"/>
              <a:ext cx="1318160" cy="236801"/>
            </a:xfrm>
            <a:prstGeom prst="roundRect">
              <a:avLst>
                <a:gd name="adj" fmla="val 0"/>
              </a:avLst>
            </a:prstGeom>
            <a:gr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Radio Protection</a:t>
              </a:r>
              <a:endParaRPr lang="en-GB" sz="1867" dirty="0">
                <a:solidFill>
                  <a:schemeClr val="bg1"/>
                </a:solidFill>
                <a:latin typeface="Arial Narrow" panose="020B0606020202030204" pitchFamily="34" charset="0"/>
              </a:endParaRPr>
            </a:p>
          </p:txBody>
        </p:sp>
        <p:sp>
          <p:nvSpPr>
            <p:cNvPr id="56" name="Rectangle: Rounded Corners 55">
              <a:extLst>
                <a:ext uri="{FF2B5EF4-FFF2-40B4-BE49-F238E27FC236}">
                  <a16:creationId xmlns:a16="http://schemas.microsoft.com/office/drawing/2014/main" id="{79F5908F-D15A-2DAB-1081-00E894D3AA59}"/>
                </a:ext>
              </a:extLst>
            </p:cNvPr>
            <p:cNvSpPr/>
            <p:nvPr/>
          </p:nvSpPr>
          <p:spPr>
            <a:xfrm>
              <a:off x="7296872" y="3825679"/>
              <a:ext cx="1318160" cy="236801"/>
            </a:xfrm>
            <a:prstGeom prst="roundRect">
              <a:avLst>
                <a:gd name="adj" fmla="val 0"/>
              </a:avLst>
            </a:prstGeom>
            <a:grp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Services</a:t>
              </a:r>
              <a:endParaRPr lang="en-GB" sz="1867" dirty="0">
                <a:solidFill>
                  <a:schemeClr val="bg1"/>
                </a:solidFill>
                <a:latin typeface="Arial Narrow" panose="020B0606020202030204" pitchFamily="34" charset="0"/>
              </a:endParaRPr>
            </a:p>
          </p:txBody>
        </p:sp>
      </p:grpSp>
      <p:sp>
        <p:nvSpPr>
          <p:cNvPr id="23" name="Rectangle: Rounded Corners 22">
            <a:extLst>
              <a:ext uri="{FF2B5EF4-FFF2-40B4-BE49-F238E27FC236}">
                <a16:creationId xmlns:a16="http://schemas.microsoft.com/office/drawing/2014/main" id="{C944742D-F510-3976-843C-221997E85749}"/>
              </a:ext>
            </a:extLst>
          </p:cNvPr>
          <p:cNvSpPr/>
          <p:nvPr/>
        </p:nvSpPr>
        <p:spPr>
          <a:xfrm>
            <a:off x="1492412" y="1990741"/>
            <a:ext cx="7750533" cy="4780076"/>
          </a:xfrm>
          <a:custGeom>
            <a:avLst/>
            <a:gdLst>
              <a:gd name="connsiteX0" fmla="*/ 0 w 2595578"/>
              <a:gd name="connsiteY0" fmla="*/ 0 h 2594457"/>
              <a:gd name="connsiteX1" fmla="*/ 0 w 2595578"/>
              <a:gd name="connsiteY1" fmla="*/ 0 h 2594457"/>
              <a:gd name="connsiteX2" fmla="*/ 2595578 w 2595578"/>
              <a:gd name="connsiteY2" fmla="*/ 0 h 2594457"/>
              <a:gd name="connsiteX3" fmla="*/ 2595578 w 2595578"/>
              <a:gd name="connsiteY3" fmla="*/ 0 h 2594457"/>
              <a:gd name="connsiteX4" fmla="*/ 2595578 w 2595578"/>
              <a:gd name="connsiteY4" fmla="*/ 2594457 h 2594457"/>
              <a:gd name="connsiteX5" fmla="*/ 2595578 w 2595578"/>
              <a:gd name="connsiteY5" fmla="*/ 2594457 h 2594457"/>
              <a:gd name="connsiteX6" fmla="*/ 0 w 2595578"/>
              <a:gd name="connsiteY6" fmla="*/ 2594457 h 2594457"/>
              <a:gd name="connsiteX7" fmla="*/ 0 w 2595578"/>
              <a:gd name="connsiteY7" fmla="*/ 2594457 h 2594457"/>
              <a:gd name="connsiteX8" fmla="*/ 0 w 2595578"/>
              <a:gd name="connsiteY8" fmla="*/ 0 h 2594457"/>
              <a:gd name="connsiteX0" fmla="*/ 0 w 2597026"/>
              <a:gd name="connsiteY0" fmla="*/ 0 h 2594457"/>
              <a:gd name="connsiteX1" fmla="*/ 0 w 2597026"/>
              <a:gd name="connsiteY1" fmla="*/ 0 h 2594457"/>
              <a:gd name="connsiteX2" fmla="*/ 2595578 w 2597026"/>
              <a:gd name="connsiteY2" fmla="*/ 0 h 2594457"/>
              <a:gd name="connsiteX3" fmla="*/ 2595578 w 2597026"/>
              <a:gd name="connsiteY3" fmla="*/ 0 h 2594457"/>
              <a:gd name="connsiteX4" fmla="*/ 2597026 w 2597026"/>
              <a:gd name="connsiteY4" fmla="*/ 1464890 h 2594457"/>
              <a:gd name="connsiteX5" fmla="*/ 2595578 w 2597026"/>
              <a:gd name="connsiteY5" fmla="*/ 2594457 h 2594457"/>
              <a:gd name="connsiteX6" fmla="*/ 2595578 w 2597026"/>
              <a:gd name="connsiteY6" fmla="*/ 2594457 h 2594457"/>
              <a:gd name="connsiteX7" fmla="*/ 0 w 2597026"/>
              <a:gd name="connsiteY7" fmla="*/ 2594457 h 2594457"/>
              <a:gd name="connsiteX8" fmla="*/ 0 w 2597026"/>
              <a:gd name="connsiteY8" fmla="*/ 2594457 h 2594457"/>
              <a:gd name="connsiteX9" fmla="*/ 0 w 2597026"/>
              <a:gd name="connsiteY9" fmla="*/ 0 h 2594457"/>
              <a:gd name="connsiteX0" fmla="*/ 7629 w 2604655"/>
              <a:gd name="connsiteY0" fmla="*/ 0 h 2594457"/>
              <a:gd name="connsiteX1" fmla="*/ 7629 w 2604655"/>
              <a:gd name="connsiteY1" fmla="*/ 0 h 2594457"/>
              <a:gd name="connsiteX2" fmla="*/ 2603207 w 2604655"/>
              <a:gd name="connsiteY2" fmla="*/ 0 h 2594457"/>
              <a:gd name="connsiteX3" fmla="*/ 2603207 w 2604655"/>
              <a:gd name="connsiteY3" fmla="*/ 0 h 2594457"/>
              <a:gd name="connsiteX4" fmla="*/ 2604655 w 2604655"/>
              <a:gd name="connsiteY4" fmla="*/ 1464890 h 2594457"/>
              <a:gd name="connsiteX5" fmla="*/ 2603207 w 2604655"/>
              <a:gd name="connsiteY5" fmla="*/ 2594457 h 2594457"/>
              <a:gd name="connsiteX6" fmla="*/ 2603207 w 2604655"/>
              <a:gd name="connsiteY6" fmla="*/ 2594457 h 2594457"/>
              <a:gd name="connsiteX7" fmla="*/ 7629 w 2604655"/>
              <a:gd name="connsiteY7" fmla="*/ 2594457 h 2594457"/>
              <a:gd name="connsiteX8" fmla="*/ 7629 w 2604655"/>
              <a:gd name="connsiteY8" fmla="*/ 2594457 h 2594457"/>
              <a:gd name="connsiteX9" fmla="*/ 0 w 2604655"/>
              <a:gd name="connsiteY9" fmla="*/ 1437181 h 2594457"/>
              <a:gd name="connsiteX10" fmla="*/ 7629 w 2604655"/>
              <a:gd name="connsiteY10" fmla="*/ 0 h 2594457"/>
              <a:gd name="connsiteX0" fmla="*/ 7629 w 2604655"/>
              <a:gd name="connsiteY0" fmla="*/ 0 h 2594457"/>
              <a:gd name="connsiteX1" fmla="*/ 7629 w 2604655"/>
              <a:gd name="connsiteY1" fmla="*/ 0 h 2594457"/>
              <a:gd name="connsiteX2" fmla="*/ 2603207 w 2604655"/>
              <a:gd name="connsiteY2" fmla="*/ 0 h 2594457"/>
              <a:gd name="connsiteX3" fmla="*/ 2603207 w 2604655"/>
              <a:gd name="connsiteY3" fmla="*/ 0 h 2594457"/>
              <a:gd name="connsiteX4" fmla="*/ 2604655 w 2604655"/>
              <a:gd name="connsiteY4" fmla="*/ 1464890 h 2594457"/>
              <a:gd name="connsiteX5" fmla="*/ 2597728 w 2604655"/>
              <a:gd name="connsiteY5" fmla="*/ 1721200 h 2594457"/>
              <a:gd name="connsiteX6" fmla="*/ 2603207 w 2604655"/>
              <a:gd name="connsiteY6" fmla="*/ 2594457 h 2594457"/>
              <a:gd name="connsiteX7" fmla="*/ 2603207 w 2604655"/>
              <a:gd name="connsiteY7" fmla="*/ 2594457 h 2594457"/>
              <a:gd name="connsiteX8" fmla="*/ 7629 w 2604655"/>
              <a:gd name="connsiteY8" fmla="*/ 2594457 h 2594457"/>
              <a:gd name="connsiteX9" fmla="*/ 7629 w 2604655"/>
              <a:gd name="connsiteY9" fmla="*/ 2594457 h 2594457"/>
              <a:gd name="connsiteX10" fmla="*/ 0 w 2604655"/>
              <a:gd name="connsiteY10" fmla="*/ 1437181 h 2594457"/>
              <a:gd name="connsiteX11" fmla="*/ 7629 w 2604655"/>
              <a:gd name="connsiteY11" fmla="*/ 0 h 2594457"/>
              <a:gd name="connsiteX0" fmla="*/ 14555 w 2611581"/>
              <a:gd name="connsiteY0" fmla="*/ 0 h 2594457"/>
              <a:gd name="connsiteX1" fmla="*/ 14555 w 2611581"/>
              <a:gd name="connsiteY1" fmla="*/ 0 h 2594457"/>
              <a:gd name="connsiteX2" fmla="*/ 2610133 w 2611581"/>
              <a:gd name="connsiteY2" fmla="*/ 0 h 2594457"/>
              <a:gd name="connsiteX3" fmla="*/ 2610133 w 2611581"/>
              <a:gd name="connsiteY3" fmla="*/ 0 h 2594457"/>
              <a:gd name="connsiteX4" fmla="*/ 2611581 w 2611581"/>
              <a:gd name="connsiteY4" fmla="*/ 1464890 h 2594457"/>
              <a:gd name="connsiteX5" fmla="*/ 2604654 w 2611581"/>
              <a:gd name="connsiteY5" fmla="*/ 1721200 h 2594457"/>
              <a:gd name="connsiteX6" fmla="*/ 2610133 w 2611581"/>
              <a:gd name="connsiteY6" fmla="*/ 2594457 h 2594457"/>
              <a:gd name="connsiteX7" fmla="*/ 2610133 w 2611581"/>
              <a:gd name="connsiteY7" fmla="*/ 2594457 h 2594457"/>
              <a:gd name="connsiteX8" fmla="*/ 14555 w 2611581"/>
              <a:gd name="connsiteY8" fmla="*/ 2594457 h 2594457"/>
              <a:gd name="connsiteX9" fmla="*/ 14555 w 2611581"/>
              <a:gd name="connsiteY9" fmla="*/ 2594457 h 2594457"/>
              <a:gd name="connsiteX10" fmla="*/ 0 w 2611581"/>
              <a:gd name="connsiteY10" fmla="*/ 1700418 h 2594457"/>
              <a:gd name="connsiteX11" fmla="*/ 6926 w 2611581"/>
              <a:gd name="connsiteY11" fmla="*/ 1437181 h 2594457"/>
              <a:gd name="connsiteX12" fmla="*/ 14555 w 2611581"/>
              <a:gd name="connsiteY12" fmla="*/ 0 h 2594457"/>
              <a:gd name="connsiteX0" fmla="*/ 1614755 w 4211781"/>
              <a:gd name="connsiteY0" fmla="*/ 0 h 2594457"/>
              <a:gd name="connsiteX1" fmla="*/ 1614755 w 4211781"/>
              <a:gd name="connsiteY1" fmla="*/ 0 h 2594457"/>
              <a:gd name="connsiteX2" fmla="*/ 4210333 w 4211781"/>
              <a:gd name="connsiteY2" fmla="*/ 0 h 2594457"/>
              <a:gd name="connsiteX3" fmla="*/ 4210333 w 4211781"/>
              <a:gd name="connsiteY3" fmla="*/ 0 h 2594457"/>
              <a:gd name="connsiteX4" fmla="*/ 4211781 w 4211781"/>
              <a:gd name="connsiteY4" fmla="*/ 1464890 h 2594457"/>
              <a:gd name="connsiteX5" fmla="*/ 4204854 w 4211781"/>
              <a:gd name="connsiteY5" fmla="*/ 1721200 h 2594457"/>
              <a:gd name="connsiteX6" fmla="*/ 4210333 w 4211781"/>
              <a:gd name="connsiteY6" fmla="*/ 2594457 h 2594457"/>
              <a:gd name="connsiteX7" fmla="*/ 4210333 w 4211781"/>
              <a:gd name="connsiteY7" fmla="*/ 2594457 h 2594457"/>
              <a:gd name="connsiteX8" fmla="*/ 1614755 w 4211781"/>
              <a:gd name="connsiteY8" fmla="*/ 2594457 h 2594457"/>
              <a:gd name="connsiteX9" fmla="*/ 1614755 w 4211781"/>
              <a:gd name="connsiteY9" fmla="*/ 2594457 h 2594457"/>
              <a:gd name="connsiteX10" fmla="*/ 0 w 4211781"/>
              <a:gd name="connsiteY10" fmla="*/ 1894381 h 2594457"/>
              <a:gd name="connsiteX11" fmla="*/ 1607126 w 4211781"/>
              <a:gd name="connsiteY11" fmla="*/ 1437181 h 2594457"/>
              <a:gd name="connsiteX12" fmla="*/ 1614755 w 4211781"/>
              <a:gd name="connsiteY12" fmla="*/ 0 h 2594457"/>
              <a:gd name="connsiteX0" fmla="*/ 1614755 w 5811981"/>
              <a:gd name="connsiteY0" fmla="*/ 0 h 2594457"/>
              <a:gd name="connsiteX1" fmla="*/ 1614755 w 5811981"/>
              <a:gd name="connsiteY1" fmla="*/ 0 h 2594457"/>
              <a:gd name="connsiteX2" fmla="*/ 4210333 w 5811981"/>
              <a:gd name="connsiteY2" fmla="*/ 0 h 2594457"/>
              <a:gd name="connsiteX3" fmla="*/ 4210333 w 5811981"/>
              <a:gd name="connsiteY3" fmla="*/ 0 h 2594457"/>
              <a:gd name="connsiteX4" fmla="*/ 4211781 w 5811981"/>
              <a:gd name="connsiteY4" fmla="*/ 1464890 h 2594457"/>
              <a:gd name="connsiteX5" fmla="*/ 5811981 w 5811981"/>
              <a:gd name="connsiteY5" fmla="*/ 1873600 h 2594457"/>
              <a:gd name="connsiteX6" fmla="*/ 4210333 w 5811981"/>
              <a:gd name="connsiteY6" fmla="*/ 2594457 h 2594457"/>
              <a:gd name="connsiteX7" fmla="*/ 4210333 w 5811981"/>
              <a:gd name="connsiteY7" fmla="*/ 2594457 h 2594457"/>
              <a:gd name="connsiteX8" fmla="*/ 1614755 w 5811981"/>
              <a:gd name="connsiteY8" fmla="*/ 2594457 h 2594457"/>
              <a:gd name="connsiteX9" fmla="*/ 1614755 w 5811981"/>
              <a:gd name="connsiteY9" fmla="*/ 2594457 h 2594457"/>
              <a:gd name="connsiteX10" fmla="*/ 0 w 5811981"/>
              <a:gd name="connsiteY10" fmla="*/ 1894381 h 2594457"/>
              <a:gd name="connsiteX11" fmla="*/ 1607126 w 5811981"/>
              <a:gd name="connsiteY11" fmla="*/ 1437181 h 2594457"/>
              <a:gd name="connsiteX12" fmla="*/ 1614755 w 5811981"/>
              <a:gd name="connsiteY12" fmla="*/ 0 h 2594457"/>
              <a:gd name="connsiteX0" fmla="*/ 1614755 w 5811981"/>
              <a:gd name="connsiteY0" fmla="*/ 0 h 3585057"/>
              <a:gd name="connsiteX1" fmla="*/ 1614755 w 5811981"/>
              <a:gd name="connsiteY1" fmla="*/ 0 h 3585057"/>
              <a:gd name="connsiteX2" fmla="*/ 4210333 w 5811981"/>
              <a:gd name="connsiteY2" fmla="*/ 0 h 3585057"/>
              <a:gd name="connsiteX3" fmla="*/ 4210333 w 5811981"/>
              <a:gd name="connsiteY3" fmla="*/ 0 h 3585057"/>
              <a:gd name="connsiteX4" fmla="*/ 4211781 w 5811981"/>
              <a:gd name="connsiteY4" fmla="*/ 1464890 h 3585057"/>
              <a:gd name="connsiteX5" fmla="*/ 5811981 w 5811981"/>
              <a:gd name="connsiteY5" fmla="*/ 1873600 h 3585057"/>
              <a:gd name="connsiteX6" fmla="*/ 4210333 w 5811981"/>
              <a:gd name="connsiteY6" fmla="*/ 2594457 h 3585057"/>
              <a:gd name="connsiteX7" fmla="*/ 4210333 w 5811981"/>
              <a:gd name="connsiteY7" fmla="*/ 2594457 h 3585057"/>
              <a:gd name="connsiteX8" fmla="*/ 1614755 w 5811981"/>
              <a:gd name="connsiteY8" fmla="*/ 2594457 h 3585057"/>
              <a:gd name="connsiteX9" fmla="*/ 21482 w 5811981"/>
              <a:gd name="connsiteY9" fmla="*/ 3585057 h 3585057"/>
              <a:gd name="connsiteX10" fmla="*/ 0 w 5811981"/>
              <a:gd name="connsiteY10" fmla="*/ 1894381 h 3585057"/>
              <a:gd name="connsiteX11" fmla="*/ 1607126 w 5811981"/>
              <a:gd name="connsiteY11" fmla="*/ 1437181 h 3585057"/>
              <a:gd name="connsiteX12" fmla="*/ 1614755 w 5811981"/>
              <a:gd name="connsiteY12" fmla="*/ 0 h 3585057"/>
              <a:gd name="connsiteX0" fmla="*/ 1614755 w 6073770"/>
              <a:gd name="connsiteY0" fmla="*/ 0 h 3682039"/>
              <a:gd name="connsiteX1" fmla="*/ 1614755 w 6073770"/>
              <a:gd name="connsiteY1" fmla="*/ 0 h 3682039"/>
              <a:gd name="connsiteX2" fmla="*/ 4210333 w 6073770"/>
              <a:gd name="connsiteY2" fmla="*/ 0 h 3682039"/>
              <a:gd name="connsiteX3" fmla="*/ 4210333 w 6073770"/>
              <a:gd name="connsiteY3" fmla="*/ 0 h 3682039"/>
              <a:gd name="connsiteX4" fmla="*/ 4211781 w 6073770"/>
              <a:gd name="connsiteY4" fmla="*/ 1464890 h 3682039"/>
              <a:gd name="connsiteX5" fmla="*/ 5811981 w 6073770"/>
              <a:gd name="connsiteY5" fmla="*/ 1873600 h 3682039"/>
              <a:gd name="connsiteX6" fmla="*/ 4210333 w 6073770"/>
              <a:gd name="connsiteY6" fmla="*/ 2594457 h 3682039"/>
              <a:gd name="connsiteX7" fmla="*/ 6073770 w 6073770"/>
              <a:gd name="connsiteY7" fmla="*/ 3682039 h 3682039"/>
              <a:gd name="connsiteX8" fmla="*/ 1614755 w 6073770"/>
              <a:gd name="connsiteY8" fmla="*/ 2594457 h 3682039"/>
              <a:gd name="connsiteX9" fmla="*/ 21482 w 6073770"/>
              <a:gd name="connsiteY9" fmla="*/ 3585057 h 3682039"/>
              <a:gd name="connsiteX10" fmla="*/ 0 w 6073770"/>
              <a:gd name="connsiteY10" fmla="*/ 1894381 h 3682039"/>
              <a:gd name="connsiteX11" fmla="*/ 1607126 w 6073770"/>
              <a:gd name="connsiteY11" fmla="*/ 1437181 h 3682039"/>
              <a:gd name="connsiteX12" fmla="*/ 1614755 w 6073770"/>
              <a:gd name="connsiteY12" fmla="*/ 0 h 3682039"/>
              <a:gd name="connsiteX0" fmla="*/ 1614755 w 6385925"/>
              <a:gd name="connsiteY0" fmla="*/ 0 h 3682039"/>
              <a:gd name="connsiteX1" fmla="*/ 1614755 w 6385925"/>
              <a:gd name="connsiteY1" fmla="*/ 0 h 3682039"/>
              <a:gd name="connsiteX2" fmla="*/ 4210333 w 6385925"/>
              <a:gd name="connsiteY2" fmla="*/ 0 h 3682039"/>
              <a:gd name="connsiteX3" fmla="*/ 4210333 w 6385925"/>
              <a:gd name="connsiteY3" fmla="*/ 0 h 3682039"/>
              <a:gd name="connsiteX4" fmla="*/ 4211781 w 6385925"/>
              <a:gd name="connsiteY4" fmla="*/ 1464890 h 3682039"/>
              <a:gd name="connsiteX5" fmla="*/ 5811981 w 6385925"/>
              <a:gd name="connsiteY5" fmla="*/ 1873600 h 3682039"/>
              <a:gd name="connsiteX6" fmla="*/ 6073770 w 6385925"/>
              <a:gd name="connsiteY6" fmla="*/ 3682039 h 3682039"/>
              <a:gd name="connsiteX7" fmla="*/ 1614755 w 6385925"/>
              <a:gd name="connsiteY7" fmla="*/ 2594457 h 3682039"/>
              <a:gd name="connsiteX8" fmla="*/ 21482 w 6385925"/>
              <a:gd name="connsiteY8" fmla="*/ 3585057 h 3682039"/>
              <a:gd name="connsiteX9" fmla="*/ 0 w 6385925"/>
              <a:gd name="connsiteY9" fmla="*/ 1894381 h 3682039"/>
              <a:gd name="connsiteX10" fmla="*/ 1607126 w 6385925"/>
              <a:gd name="connsiteY10" fmla="*/ 1437181 h 3682039"/>
              <a:gd name="connsiteX11" fmla="*/ 1614755 w 6385925"/>
              <a:gd name="connsiteY11" fmla="*/ 0 h 3682039"/>
              <a:gd name="connsiteX0" fmla="*/ 1614755 w 6385925"/>
              <a:gd name="connsiteY0" fmla="*/ 0 h 3682039"/>
              <a:gd name="connsiteX1" fmla="*/ 1614755 w 6385925"/>
              <a:gd name="connsiteY1" fmla="*/ 0 h 3682039"/>
              <a:gd name="connsiteX2" fmla="*/ 4210333 w 6385925"/>
              <a:gd name="connsiteY2" fmla="*/ 0 h 3682039"/>
              <a:gd name="connsiteX3" fmla="*/ 4210333 w 6385925"/>
              <a:gd name="connsiteY3" fmla="*/ 0 h 3682039"/>
              <a:gd name="connsiteX4" fmla="*/ 4211781 w 6385925"/>
              <a:gd name="connsiteY4" fmla="*/ 1464890 h 3682039"/>
              <a:gd name="connsiteX5" fmla="*/ 5811981 w 6385925"/>
              <a:gd name="connsiteY5" fmla="*/ 1873600 h 3682039"/>
              <a:gd name="connsiteX6" fmla="*/ 6073770 w 6385925"/>
              <a:gd name="connsiteY6" fmla="*/ 3682039 h 3682039"/>
              <a:gd name="connsiteX7" fmla="*/ 21482 w 6385925"/>
              <a:gd name="connsiteY7" fmla="*/ 3585057 h 3682039"/>
              <a:gd name="connsiteX8" fmla="*/ 0 w 6385925"/>
              <a:gd name="connsiteY8" fmla="*/ 1894381 h 3682039"/>
              <a:gd name="connsiteX9" fmla="*/ 1607126 w 6385925"/>
              <a:gd name="connsiteY9" fmla="*/ 1437181 h 3682039"/>
              <a:gd name="connsiteX10" fmla="*/ 1614755 w 6385925"/>
              <a:gd name="connsiteY10" fmla="*/ 0 h 3682039"/>
              <a:gd name="connsiteX0" fmla="*/ 1614755 w 6189986"/>
              <a:gd name="connsiteY0" fmla="*/ 0 h 3585057"/>
              <a:gd name="connsiteX1" fmla="*/ 1614755 w 6189986"/>
              <a:gd name="connsiteY1" fmla="*/ 0 h 3585057"/>
              <a:gd name="connsiteX2" fmla="*/ 4210333 w 6189986"/>
              <a:gd name="connsiteY2" fmla="*/ 0 h 3585057"/>
              <a:gd name="connsiteX3" fmla="*/ 4210333 w 6189986"/>
              <a:gd name="connsiteY3" fmla="*/ 0 h 3585057"/>
              <a:gd name="connsiteX4" fmla="*/ 4211781 w 6189986"/>
              <a:gd name="connsiteY4" fmla="*/ 1464890 h 3585057"/>
              <a:gd name="connsiteX5" fmla="*/ 5811981 w 6189986"/>
              <a:gd name="connsiteY5" fmla="*/ 1873600 h 3585057"/>
              <a:gd name="connsiteX6" fmla="*/ 5789752 w 6189986"/>
              <a:gd name="connsiteY6" fmla="*/ 3578130 h 3585057"/>
              <a:gd name="connsiteX7" fmla="*/ 21482 w 6189986"/>
              <a:gd name="connsiteY7" fmla="*/ 3585057 h 3585057"/>
              <a:gd name="connsiteX8" fmla="*/ 0 w 6189986"/>
              <a:gd name="connsiteY8" fmla="*/ 1894381 h 3585057"/>
              <a:gd name="connsiteX9" fmla="*/ 1607126 w 6189986"/>
              <a:gd name="connsiteY9" fmla="*/ 1437181 h 3585057"/>
              <a:gd name="connsiteX10" fmla="*/ 1614755 w 6189986"/>
              <a:gd name="connsiteY10" fmla="*/ 0 h 3585057"/>
              <a:gd name="connsiteX0" fmla="*/ 1614755 w 5945791"/>
              <a:gd name="connsiteY0" fmla="*/ 0 h 3585057"/>
              <a:gd name="connsiteX1" fmla="*/ 1614755 w 5945791"/>
              <a:gd name="connsiteY1" fmla="*/ 0 h 3585057"/>
              <a:gd name="connsiteX2" fmla="*/ 4210333 w 5945791"/>
              <a:gd name="connsiteY2" fmla="*/ 0 h 3585057"/>
              <a:gd name="connsiteX3" fmla="*/ 4210333 w 5945791"/>
              <a:gd name="connsiteY3" fmla="*/ 0 h 3585057"/>
              <a:gd name="connsiteX4" fmla="*/ 4211781 w 5945791"/>
              <a:gd name="connsiteY4" fmla="*/ 1464890 h 3585057"/>
              <a:gd name="connsiteX5" fmla="*/ 5811981 w 5945791"/>
              <a:gd name="connsiteY5" fmla="*/ 1873600 h 3585057"/>
              <a:gd name="connsiteX6" fmla="*/ 5789752 w 5945791"/>
              <a:gd name="connsiteY6" fmla="*/ 3578130 h 3585057"/>
              <a:gd name="connsiteX7" fmla="*/ 21482 w 5945791"/>
              <a:gd name="connsiteY7" fmla="*/ 3585057 h 3585057"/>
              <a:gd name="connsiteX8" fmla="*/ 0 w 5945791"/>
              <a:gd name="connsiteY8" fmla="*/ 1894381 h 3585057"/>
              <a:gd name="connsiteX9" fmla="*/ 1607126 w 5945791"/>
              <a:gd name="connsiteY9" fmla="*/ 1437181 h 3585057"/>
              <a:gd name="connsiteX10" fmla="*/ 1614755 w 5945791"/>
              <a:gd name="connsiteY10" fmla="*/ 0 h 3585057"/>
              <a:gd name="connsiteX0" fmla="*/ 1614755 w 5812900"/>
              <a:gd name="connsiteY0" fmla="*/ 0 h 3585057"/>
              <a:gd name="connsiteX1" fmla="*/ 1614755 w 5812900"/>
              <a:gd name="connsiteY1" fmla="*/ 0 h 3585057"/>
              <a:gd name="connsiteX2" fmla="*/ 4210333 w 5812900"/>
              <a:gd name="connsiteY2" fmla="*/ 0 h 3585057"/>
              <a:gd name="connsiteX3" fmla="*/ 4210333 w 5812900"/>
              <a:gd name="connsiteY3" fmla="*/ 0 h 3585057"/>
              <a:gd name="connsiteX4" fmla="*/ 4211781 w 5812900"/>
              <a:gd name="connsiteY4" fmla="*/ 1464890 h 3585057"/>
              <a:gd name="connsiteX5" fmla="*/ 5811981 w 5812900"/>
              <a:gd name="connsiteY5" fmla="*/ 1873600 h 3585057"/>
              <a:gd name="connsiteX6" fmla="*/ 5789752 w 5812900"/>
              <a:gd name="connsiteY6" fmla="*/ 3578130 h 3585057"/>
              <a:gd name="connsiteX7" fmla="*/ 21482 w 5812900"/>
              <a:gd name="connsiteY7" fmla="*/ 3585057 h 3585057"/>
              <a:gd name="connsiteX8" fmla="*/ 0 w 5812900"/>
              <a:gd name="connsiteY8" fmla="*/ 1894381 h 3585057"/>
              <a:gd name="connsiteX9" fmla="*/ 1607126 w 5812900"/>
              <a:gd name="connsiteY9" fmla="*/ 1437181 h 3585057"/>
              <a:gd name="connsiteX10" fmla="*/ 1614755 w 5812900"/>
              <a:gd name="connsiteY10" fmla="*/ 0 h 3585057"/>
              <a:gd name="connsiteX0" fmla="*/ 1614755 w 5812900"/>
              <a:gd name="connsiteY0" fmla="*/ 0 h 3585057"/>
              <a:gd name="connsiteX1" fmla="*/ 1614755 w 5812900"/>
              <a:gd name="connsiteY1" fmla="*/ 0 h 3585057"/>
              <a:gd name="connsiteX2" fmla="*/ 4210333 w 5812900"/>
              <a:gd name="connsiteY2" fmla="*/ 0 h 3585057"/>
              <a:gd name="connsiteX3" fmla="*/ 4210333 w 5812900"/>
              <a:gd name="connsiteY3" fmla="*/ 0 h 3585057"/>
              <a:gd name="connsiteX4" fmla="*/ 4211781 w 5812900"/>
              <a:gd name="connsiteY4" fmla="*/ 1464890 h 3585057"/>
              <a:gd name="connsiteX5" fmla="*/ 5811981 w 5812900"/>
              <a:gd name="connsiteY5" fmla="*/ 1873600 h 3585057"/>
              <a:gd name="connsiteX6" fmla="*/ 5789752 w 5812900"/>
              <a:gd name="connsiteY6" fmla="*/ 3578130 h 3585057"/>
              <a:gd name="connsiteX7" fmla="*/ 21482 w 5812900"/>
              <a:gd name="connsiteY7" fmla="*/ 3585057 h 3585057"/>
              <a:gd name="connsiteX8" fmla="*/ 0 w 5812900"/>
              <a:gd name="connsiteY8" fmla="*/ 1894381 h 3585057"/>
              <a:gd name="connsiteX9" fmla="*/ 1607126 w 5812900"/>
              <a:gd name="connsiteY9" fmla="*/ 1437181 h 3585057"/>
              <a:gd name="connsiteX10" fmla="*/ 1614755 w 5812900"/>
              <a:gd name="connsiteY10" fmla="*/ 0 h 3585057"/>
              <a:gd name="connsiteX0" fmla="*/ 1614755 w 5812900"/>
              <a:gd name="connsiteY0" fmla="*/ 0 h 3585057"/>
              <a:gd name="connsiteX1" fmla="*/ 1614755 w 5812900"/>
              <a:gd name="connsiteY1" fmla="*/ 0 h 3585057"/>
              <a:gd name="connsiteX2" fmla="*/ 4210333 w 5812900"/>
              <a:gd name="connsiteY2" fmla="*/ 0 h 3585057"/>
              <a:gd name="connsiteX3" fmla="*/ 4210333 w 5812900"/>
              <a:gd name="connsiteY3" fmla="*/ 0 h 3585057"/>
              <a:gd name="connsiteX4" fmla="*/ 4211781 w 5812900"/>
              <a:gd name="connsiteY4" fmla="*/ 1464890 h 3585057"/>
              <a:gd name="connsiteX5" fmla="*/ 5811981 w 5812900"/>
              <a:gd name="connsiteY5" fmla="*/ 1873600 h 3585057"/>
              <a:gd name="connsiteX6" fmla="*/ 5789752 w 5812900"/>
              <a:gd name="connsiteY6" fmla="*/ 3578130 h 3585057"/>
              <a:gd name="connsiteX7" fmla="*/ 21482 w 5812900"/>
              <a:gd name="connsiteY7" fmla="*/ 3585057 h 3585057"/>
              <a:gd name="connsiteX8" fmla="*/ 0 w 5812900"/>
              <a:gd name="connsiteY8" fmla="*/ 1894381 h 3585057"/>
              <a:gd name="connsiteX9" fmla="*/ 1607126 w 5812900"/>
              <a:gd name="connsiteY9" fmla="*/ 1437181 h 3585057"/>
              <a:gd name="connsiteX10" fmla="*/ 1614755 w 5812900"/>
              <a:gd name="connsiteY10" fmla="*/ 0 h 3585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2900" h="3585057">
                <a:moveTo>
                  <a:pt x="1614755" y="0"/>
                </a:moveTo>
                <a:lnTo>
                  <a:pt x="1614755" y="0"/>
                </a:lnTo>
                <a:lnTo>
                  <a:pt x="4210333" y="0"/>
                </a:lnTo>
                <a:lnTo>
                  <a:pt x="4210333" y="0"/>
                </a:lnTo>
                <a:cubicBezTo>
                  <a:pt x="4210816" y="488297"/>
                  <a:pt x="4211298" y="976593"/>
                  <a:pt x="4211781" y="1464890"/>
                </a:cubicBezTo>
                <a:cubicBezTo>
                  <a:pt x="5062923" y="1661702"/>
                  <a:pt x="4995959" y="1656475"/>
                  <a:pt x="5811981" y="1873600"/>
                </a:cubicBezTo>
                <a:cubicBezTo>
                  <a:pt x="5817513" y="2229270"/>
                  <a:pt x="5796562" y="3173969"/>
                  <a:pt x="5789752" y="3578130"/>
                </a:cubicBezTo>
                <a:lnTo>
                  <a:pt x="21482" y="3585057"/>
                </a:lnTo>
                <a:lnTo>
                  <a:pt x="0" y="1894381"/>
                </a:lnTo>
                <a:lnTo>
                  <a:pt x="1607126" y="1437181"/>
                </a:lnTo>
                <a:lnTo>
                  <a:pt x="1614755" y="0"/>
                </a:lnTo>
                <a:close/>
              </a:path>
            </a:pathLst>
          </a:custGeom>
          <a:noFill/>
          <a:ln w="12700">
            <a:solidFill>
              <a:schemeClr val="tx1">
                <a:lumMod val="50000"/>
                <a:lumOff val="50000"/>
              </a:schemeClr>
            </a:solidFill>
            <a:prstDash val="lgDash"/>
          </a:ln>
          <a:effectLst/>
        </p:spPr>
        <p:style>
          <a:lnRef idx="1">
            <a:schemeClr val="accent1"/>
          </a:lnRef>
          <a:fillRef idx="3">
            <a:schemeClr val="accent1"/>
          </a:fillRef>
          <a:effectRef idx="2">
            <a:schemeClr val="accent1"/>
          </a:effectRef>
          <a:fontRef idx="minor">
            <a:schemeClr val="lt1"/>
          </a:fontRef>
        </p:style>
        <p:txBody>
          <a:bodyPr lIns="0" tIns="0" rIns="0" bIns="0" rtlCol="0" anchor="b" anchorCtr="0"/>
          <a:lstStyle/>
          <a:p>
            <a:pPr algn="ctr"/>
            <a:r>
              <a:rPr lang="en-US" sz="1867" b="1" dirty="0">
                <a:solidFill>
                  <a:srgbClr val="00B050"/>
                </a:solidFill>
                <a:latin typeface="Arial Narrow" panose="020B0606020202030204" pitchFamily="34" charset="0"/>
              </a:rPr>
              <a:t>Target Engineering requirements</a:t>
            </a: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US" sz="1867" dirty="0">
              <a:solidFill>
                <a:schemeClr val="tx1"/>
              </a:solidFill>
              <a:latin typeface="Arial Narrow" panose="020B0606020202030204" pitchFamily="34" charset="0"/>
            </a:endParaRPr>
          </a:p>
          <a:p>
            <a:pPr algn="ctr"/>
            <a:endParaRPr lang="en-GB" sz="1867" dirty="0">
              <a:solidFill>
                <a:schemeClr val="tx1"/>
              </a:solidFill>
              <a:latin typeface="Arial Narrow" panose="020B0606020202030204" pitchFamily="34" charset="0"/>
            </a:endParaRPr>
          </a:p>
        </p:txBody>
      </p:sp>
      <p:sp>
        <p:nvSpPr>
          <p:cNvPr id="64" name="Rectangle: Rounded Corners 62">
            <a:extLst>
              <a:ext uri="{FF2B5EF4-FFF2-40B4-BE49-F238E27FC236}">
                <a16:creationId xmlns:a16="http://schemas.microsoft.com/office/drawing/2014/main" id="{EE4D4868-25BB-FDCE-50F5-6A1B703832EB}"/>
              </a:ext>
            </a:extLst>
          </p:cNvPr>
          <p:cNvSpPr/>
          <p:nvPr/>
        </p:nvSpPr>
        <p:spPr>
          <a:xfrm>
            <a:off x="7611765" y="1930271"/>
            <a:ext cx="3554979" cy="1521365"/>
          </a:xfrm>
          <a:custGeom>
            <a:avLst/>
            <a:gdLst>
              <a:gd name="connsiteX0" fmla="*/ 0 w 1474743"/>
              <a:gd name="connsiteY0" fmla="*/ 0 h 1134097"/>
              <a:gd name="connsiteX1" fmla="*/ 0 w 1474743"/>
              <a:gd name="connsiteY1" fmla="*/ 0 h 1134097"/>
              <a:gd name="connsiteX2" fmla="*/ 1474743 w 1474743"/>
              <a:gd name="connsiteY2" fmla="*/ 0 h 1134097"/>
              <a:gd name="connsiteX3" fmla="*/ 1474743 w 1474743"/>
              <a:gd name="connsiteY3" fmla="*/ 0 h 1134097"/>
              <a:gd name="connsiteX4" fmla="*/ 1474743 w 1474743"/>
              <a:gd name="connsiteY4" fmla="*/ 1134097 h 1134097"/>
              <a:gd name="connsiteX5" fmla="*/ 1474743 w 1474743"/>
              <a:gd name="connsiteY5" fmla="*/ 1134097 h 1134097"/>
              <a:gd name="connsiteX6" fmla="*/ 0 w 1474743"/>
              <a:gd name="connsiteY6" fmla="*/ 1134097 h 1134097"/>
              <a:gd name="connsiteX7" fmla="*/ 0 w 1474743"/>
              <a:gd name="connsiteY7" fmla="*/ 1134097 h 1134097"/>
              <a:gd name="connsiteX8" fmla="*/ 0 w 1474743"/>
              <a:gd name="connsiteY8" fmla="*/ 0 h 1134097"/>
              <a:gd name="connsiteX0" fmla="*/ 228600 w 1474743"/>
              <a:gd name="connsiteY0" fmla="*/ 0 h 1321133"/>
              <a:gd name="connsiteX1" fmla="*/ 0 w 1474743"/>
              <a:gd name="connsiteY1" fmla="*/ 187036 h 1321133"/>
              <a:gd name="connsiteX2" fmla="*/ 1474743 w 1474743"/>
              <a:gd name="connsiteY2" fmla="*/ 187036 h 1321133"/>
              <a:gd name="connsiteX3" fmla="*/ 1474743 w 1474743"/>
              <a:gd name="connsiteY3" fmla="*/ 187036 h 1321133"/>
              <a:gd name="connsiteX4" fmla="*/ 1474743 w 1474743"/>
              <a:gd name="connsiteY4" fmla="*/ 1321133 h 1321133"/>
              <a:gd name="connsiteX5" fmla="*/ 1474743 w 1474743"/>
              <a:gd name="connsiteY5" fmla="*/ 1321133 h 1321133"/>
              <a:gd name="connsiteX6" fmla="*/ 0 w 1474743"/>
              <a:gd name="connsiteY6" fmla="*/ 1321133 h 1321133"/>
              <a:gd name="connsiteX7" fmla="*/ 0 w 1474743"/>
              <a:gd name="connsiteY7" fmla="*/ 1321133 h 1321133"/>
              <a:gd name="connsiteX8" fmla="*/ 228600 w 1474743"/>
              <a:gd name="connsiteY8" fmla="*/ 0 h 1321133"/>
              <a:gd name="connsiteX0" fmla="*/ 609600 w 1855743"/>
              <a:gd name="connsiteY0" fmla="*/ 0 h 1321133"/>
              <a:gd name="connsiteX1" fmla="*/ 381000 w 1855743"/>
              <a:gd name="connsiteY1" fmla="*/ 187036 h 1321133"/>
              <a:gd name="connsiteX2" fmla="*/ 1855743 w 1855743"/>
              <a:gd name="connsiteY2" fmla="*/ 187036 h 1321133"/>
              <a:gd name="connsiteX3" fmla="*/ 1855743 w 1855743"/>
              <a:gd name="connsiteY3" fmla="*/ 187036 h 1321133"/>
              <a:gd name="connsiteX4" fmla="*/ 1855743 w 1855743"/>
              <a:gd name="connsiteY4" fmla="*/ 1321133 h 1321133"/>
              <a:gd name="connsiteX5" fmla="*/ 1855743 w 1855743"/>
              <a:gd name="connsiteY5" fmla="*/ 1321133 h 1321133"/>
              <a:gd name="connsiteX6" fmla="*/ 381000 w 1855743"/>
              <a:gd name="connsiteY6" fmla="*/ 1321133 h 1321133"/>
              <a:gd name="connsiteX7" fmla="*/ 0 w 1855743"/>
              <a:gd name="connsiteY7" fmla="*/ 212769 h 1321133"/>
              <a:gd name="connsiteX8" fmla="*/ 609600 w 1855743"/>
              <a:gd name="connsiteY8" fmla="*/ 0 h 1321133"/>
              <a:gd name="connsiteX0" fmla="*/ 609600 w 1855743"/>
              <a:gd name="connsiteY0" fmla="*/ 0 h 1321133"/>
              <a:gd name="connsiteX1" fmla="*/ 1855743 w 1855743"/>
              <a:gd name="connsiteY1" fmla="*/ 187036 h 1321133"/>
              <a:gd name="connsiteX2" fmla="*/ 1855743 w 1855743"/>
              <a:gd name="connsiteY2" fmla="*/ 187036 h 1321133"/>
              <a:gd name="connsiteX3" fmla="*/ 1855743 w 1855743"/>
              <a:gd name="connsiteY3" fmla="*/ 1321133 h 1321133"/>
              <a:gd name="connsiteX4" fmla="*/ 1855743 w 1855743"/>
              <a:gd name="connsiteY4" fmla="*/ 1321133 h 1321133"/>
              <a:gd name="connsiteX5" fmla="*/ 381000 w 1855743"/>
              <a:gd name="connsiteY5" fmla="*/ 1321133 h 1321133"/>
              <a:gd name="connsiteX6" fmla="*/ 0 w 1855743"/>
              <a:gd name="connsiteY6" fmla="*/ 212769 h 1321133"/>
              <a:gd name="connsiteX7" fmla="*/ 609600 w 1855743"/>
              <a:gd name="connsiteY7" fmla="*/ 0 h 1321133"/>
              <a:gd name="connsiteX0" fmla="*/ 609600 w 1855743"/>
              <a:gd name="connsiteY0" fmla="*/ 0 h 1355769"/>
              <a:gd name="connsiteX1" fmla="*/ 1855743 w 1855743"/>
              <a:gd name="connsiteY1" fmla="*/ 187036 h 1355769"/>
              <a:gd name="connsiteX2" fmla="*/ 1855743 w 1855743"/>
              <a:gd name="connsiteY2" fmla="*/ 187036 h 1355769"/>
              <a:gd name="connsiteX3" fmla="*/ 1855743 w 1855743"/>
              <a:gd name="connsiteY3" fmla="*/ 1321133 h 1355769"/>
              <a:gd name="connsiteX4" fmla="*/ 1412397 w 1855743"/>
              <a:gd name="connsiteY4" fmla="*/ 1355769 h 1355769"/>
              <a:gd name="connsiteX5" fmla="*/ 381000 w 1855743"/>
              <a:gd name="connsiteY5" fmla="*/ 1321133 h 1355769"/>
              <a:gd name="connsiteX6" fmla="*/ 0 w 1855743"/>
              <a:gd name="connsiteY6" fmla="*/ 212769 h 1355769"/>
              <a:gd name="connsiteX7" fmla="*/ 609600 w 1855743"/>
              <a:gd name="connsiteY7" fmla="*/ 0 h 1355769"/>
              <a:gd name="connsiteX0" fmla="*/ 609600 w 1855743"/>
              <a:gd name="connsiteY0" fmla="*/ 0 h 1321133"/>
              <a:gd name="connsiteX1" fmla="*/ 1855743 w 1855743"/>
              <a:gd name="connsiteY1" fmla="*/ 187036 h 1321133"/>
              <a:gd name="connsiteX2" fmla="*/ 1855743 w 1855743"/>
              <a:gd name="connsiteY2" fmla="*/ 187036 h 1321133"/>
              <a:gd name="connsiteX3" fmla="*/ 1855743 w 1855743"/>
              <a:gd name="connsiteY3" fmla="*/ 1321133 h 1321133"/>
              <a:gd name="connsiteX4" fmla="*/ 381000 w 1855743"/>
              <a:gd name="connsiteY4" fmla="*/ 1321133 h 1321133"/>
              <a:gd name="connsiteX5" fmla="*/ 0 w 1855743"/>
              <a:gd name="connsiteY5" fmla="*/ 212769 h 1321133"/>
              <a:gd name="connsiteX6" fmla="*/ 609600 w 1855743"/>
              <a:gd name="connsiteY6" fmla="*/ 0 h 1321133"/>
              <a:gd name="connsiteX0" fmla="*/ 609600 w 1855743"/>
              <a:gd name="connsiteY0" fmla="*/ 0 h 1355770"/>
              <a:gd name="connsiteX1" fmla="*/ 1855743 w 1855743"/>
              <a:gd name="connsiteY1" fmla="*/ 187036 h 1355770"/>
              <a:gd name="connsiteX2" fmla="*/ 1855743 w 1855743"/>
              <a:gd name="connsiteY2" fmla="*/ 187036 h 1355770"/>
              <a:gd name="connsiteX3" fmla="*/ 1426252 w 1855743"/>
              <a:gd name="connsiteY3" fmla="*/ 1355770 h 1355770"/>
              <a:gd name="connsiteX4" fmla="*/ 381000 w 1855743"/>
              <a:gd name="connsiteY4" fmla="*/ 1321133 h 1355770"/>
              <a:gd name="connsiteX5" fmla="*/ 0 w 1855743"/>
              <a:gd name="connsiteY5" fmla="*/ 212769 h 1355770"/>
              <a:gd name="connsiteX6" fmla="*/ 609600 w 1855743"/>
              <a:gd name="connsiteY6" fmla="*/ 0 h 1355770"/>
              <a:gd name="connsiteX0" fmla="*/ 609600 w 1855743"/>
              <a:gd name="connsiteY0" fmla="*/ 0 h 1355770"/>
              <a:gd name="connsiteX1" fmla="*/ 1855743 w 1855743"/>
              <a:gd name="connsiteY1" fmla="*/ 187036 h 1355770"/>
              <a:gd name="connsiteX2" fmla="*/ 1855743 w 1855743"/>
              <a:gd name="connsiteY2" fmla="*/ 187036 h 1355770"/>
              <a:gd name="connsiteX3" fmla="*/ 1426252 w 1855743"/>
              <a:gd name="connsiteY3" fmla="*/ 1355770 h 1355770"/>
              <a:gd name="connsiteX4" fmla="*/ 0 w 1855743"/>
              <a:gd name="connsiteY4" fmla="*/ 212769 h 1355770"/>
              <a:gd name="connsiteX5" fmla="*/ 609600 w 1855743"/>
              <a:gd name="connsiteY5" fmla="*/ 0 h 1355770"/>
              <a:gd name="connsiteX0" fmla="*/ 651163 w 1897306"/>
              <a:gd name="connsiteY0" fmla="*/ 0 h 1355770"/>
              <a:gd name="connsiteX1" fmla="*/ 1897306 w 1897306"/>
              <a:gd name="connsiteY1" fmla="*/ 187036 h 1355770"/>
              <a:gd name="connsiteX2" fmla="*/ 1897306 w 1897306"/>
              <a:gd name="connsiteY2" fmla="*/ 187036 h 1355770"/>
              <a:gd name="connsiteX3" fmla="*/ 1467815 w 1897306"/>
              <a:gd name="connsiteY3" fmla="*/ 1355770 h 1355770"/>
              <a:gd name="connsiteX4" fmla="*/ 0 w 1897306"/>
              <a:gd name="connsiteY4" fmla="*/ 261260 h 1355770"/>
              <a:gd name="connsiteX5" fmla="*/ 651163 w 1897306"/>
              <a:gd name="connsiteY5" fmla="*/ 0 h 1355770"/>
              <a:gd name="connsiteX0" fmla="*/ 651163 w 1897306"/>
              <a:gd name="connsiteY0" fmla="*/ 0 h 1355770"/>
              <a:gd name="connsiteX1" fmla="*/ 1897306 w 1897306"/>
              <a:gd name="connsiteY1" fmla="*/ 187036 h 1355770"/>
              <a:gd name="connsiteX2" fmla="*/ 1855742 w 1897306"/>
              <a:gd name="connsiteY2" fmla="*/ 166254 h 1355770"/>
              <a:gd name="connsiteX3" fmla="*/ 1467815 w 1897306"/>
              <a:gd name="connsiteY3" fmla="*/ 1355770 h 1355770"/>
              <a:gd name="connsiteX4" fmla="*/ 0 w 1897306"/>
              <a:gd name="connsiteY4" fmla="*/ 261260 h 1355770"/>
              <a:gd name="connsiteX5" fmla="*/ 651163 w 1897306"/>
              <a:gd name="connsiteY5" fmla="*/ 0 h 1355770"/>
              <a:gd name="connsiteX0" fmla="*/ 651163 w 2479197"/>
              <a:gd name="connsiteY0" fmla="*/ 0 h 1355770"/>
              <a:gd name="connsiteX1" fmla="*/ 1897306 w 2479197"/>
              <a:gd name="connsiteY1" fmla="*/ 187036 h 1355770"/>
              <a:gd name="connsiteX2" fmla="*/ 2479197 w 2479197"/>
              <a:gd name="connsiteY2" fmla="*/ 180109 h 1355770"/>
              <a:gd name="connsiteX3" fmla="*/ 1467815 w 2479197"/>
              <a:gd name="connsiteY3" fmla="*/ 1355770 h 1355770"/>
              <a:gd name="connsiteX4" fmla="*/ 0 w 2479197"/>
              <a:gd name="connsiteY4" fmla="*/ 261260 h 1355770"/>
              <a:gd name="connsiteX5" fmla="*/ 651163 w 2479197"/>
              <a:gd name="connsiteY5" fmla="*/ 0 h 1355770"/>
              <a:gd name="connsiteX0" fmla="*/ 651163 w 2617742"/>
              <a:gd name="connsiteY0" fmla="*/ 318655 h 1674425"/>
              <a:gd name="connsiteX1" fmla="*/ 2617742 w 2617742"/>
              <a:gd name="connsiteY1" fmla="*/ 0 h 1674425"/>
              <a:gd name="connsiteX2" fmla="*/ 2479197 w 2617742"/>
              <a:gd name="connsiteY2" fmla="*/ 498764 h 1674425"/>
              <a:gd name="connsiteX3" fmla="*/ 1467815 w 2617742"/>
              <a:gd name="connsiteY3" fmla="*/ 1674425 h 1674425"/>
              <a:gd name="connsiteX4" fmla="*/ 0 w 2617742"/>
              <a:gd name="connsiteY4" fmla="*/ 579915 h 1674425"/>
              <a:gd name="connsiteX5" fmla="*/ 651163 w 2617742"/>
              <a:gd name="connsiteY5" fmla="*/ 318655 h 1674425"/>
              <a:gd name="connsiteX0" fmla="*/ 651163 w 2617742"/>
              <a:gd name="connsiteY0" fmla="*/ 318655 h 1674425"/>
              <a:gd name="connsiteX1" fmla="*/ 2617742 w 2617742"/>
              <a:gd name="connsiteY1" fmla="*/ 0 h 1674425"/>
              <a:gd name="connsiteX2" fmla="*/ 1467815 w 2617742"/>
              <a:gd name="connsiteY2" fmla="*/ 1674425 h 1674425"/>
              <a:gd name="connsiteX3" fmla="*/ 0 w 2617742"/>
              <a:gd name="connsiteY3" fmla="*/ 579915 h 1674425"/>
              <a:gd name="connsiteX4" fmla="*/ 651163 w 2617742"/>
              <a:gd name="connsiteY4" fmla="*/ 318655 h 1674425"/>
              <a:gd name="connsiteX0" fmla="*/ 651163 w 4134815"/>
              <a:gd name="connsiteY0" fmla="*/ 318655 h 579915"/>
              <a:gd name="connsiteX1" fmla="*/ 2617742 w 4134815"/>
              <a:gd name="connsiteY1" fmla="*/ 0 h 579915"/>
              <a:gd name="connsiteX2" fmla="*/ 4134815 w 4134815"/>
              <a:gd name="connsiteY2" fmla="*/ 302825 h 579915"/>
              <a:gd name="connsiteX3" fmla="*/ 0 w 4134815"/>
              <a:gd name="connsiteY3" fmla="*/ 579915 h 579915"/>
              <a:gd name="connsiteX4" fmla="*/ 651163 w 4134815"/>
              <a:gd name="connsiteY4" fmla="*/ 318655 h 579915"/>
              <a:gd name="connsiteX0" fmla="*/ 0 w 3483652"/>
              <a:gd name="connsiteY0" fmla="*/ 318655 h 919351"/>
              <a:gd name="connsiteX1" fmla="*/ 1966579 w 3483652"/>
              <a:gd name="connsiteY1" fmla="*/ 0 h 919351"/>
              <a:gd name="connsiteX2" fmla="*/ 3483652 w 3483652"/>
              <a:gd name="connsiteY2" fmla="*/ 302825 h 919351"/>
              <a:gd name="connsiteX3" fmla="*/ 2085109 w 3483652"/>
              <a:gd name="connsiteY3" fmla="*/ 919351 h 919351"/>
              <a:gd name="connsiteX4" fmla="*/ 0 w 3483652"/>
              <a:gd name="connsiteY4" fmla="*/ 318655 h 919351"/>
              <a:gd name="connsiteX0" fmla="*/ 0 w 2666234"/>
              <a:gd name="connsiteY0" fmla="*/ 318655 h 919351"/>
              <a:gd name="connsiteX1" fmla="*/ 1966579 w 2666234"/>
              <a:gd name="connsiteY1" fmla="*/ 0 h 919351"/>
              <a:gd name="connsiteX2" fmla="*/ 2666234 w 2666234"/>
              <a:gd name="connsiteY2" fmla="*/ 496788 h 919351"/>
              <a:gd name="connsiteX3" fmla="*/ 2085109 w 2666234"/>
              <a:gd name="connsiteY3" fmla="*/ 919351 h 919351"/>
              <a:gd name="connsiteX4" fmla="*/ 0 w 2666234"/>
              <a:gd name="connsiteY4" fmla="*/ 318655 h 919351"/>
              <a:gd name="connsiteX0" fmla="*/ 0 w 2666234"/>
              <a:gd name="connsiteY0" fmla="*/ 318655 h 1141024"/>
              <a:gd name="connsiteX1" fmla="*/ 1966579 w 2666234"/>
              <a:gd name="connsiteY1" fmla="*/ 0 h 1141024"/>
              <a:gd name="connsiteX2" fmla="*/ 2666234 w 2666234"/>
              <a:gd name="connsiteY2" fmla="*/ 496788 h 1141024"/>
              <a:gd name="connsiteX3" fmla="*/ 1212272 w 2666234"/>
              <a:gd name="connsiteY3" fmla="*/ 1141024 h 1141024"/>
              <a:gd name="connsiteX4" fmla="*/ 0 w 2666234"/>
              <a:gd name="connsiteY4" fmla="*/ 318655 h 11410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6234" h="1141024">
                <a:moveTo>
                  <a:pt x="0" y="318655"/>
                </a:moveTo>
                <a:lnTo>
                  <a:pt x="1966579" y="0"/>
                </a:lnTo>
                <a:lnTo>
                  <a:pt x="2666234" y="496788"/>
                </a:lnTo>
                <a:lnTo>
                  <a:pt x="1212272" y="1141024"/>
                </a:lnTo>
                <a:lnTo>
                  <a:pt x="0" y="318655"/>
                </a:lnTo>
                <a:close/>
              </a:path>
            </a:pathLst>
          </a:custGeom>
          <a:gradFill flip="none" rotWithShape="1">
            <a:gsLst>
              <a:gs pos="100000">
                <a:schemeClr val="accent1">
                  <a:lumMod val="5000"/>
                  <a:lumOff val="95000"/>
                </a:schemeClr>
              </a:gs>
              <a:gs pos="0">
                <a:srgbClr val="FE858E">
                  <a:lumMod val="70000"/>
                  <a:lumOff val="30000"/>
                </a:srgb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endParaRPr lang="en-GB" sz="1867" dirty="0">
              <a:solidFill>
                <a:schemeClr val="tx1"/>
              </a:solidFill>
              <a:latin typeface="Arial Narrow" panose="020B0606020202030204" pitchFamily="34" charset="0"/>
            </a:endParaRPr>
          </a:p>
        </p:txBody>
      </p:sp>
      <p:sp>
        <p:nvSpPr>
          <p:cNvPr id="10" name="Rectangle: Rounded Corners 9">
            <a:extLst>
              <a:ext uri="{FF2B5EF4-FFF2-40B4-BE49-F238E27FC236}">
                <a16:creationId xmlns:a16="http://schemas.microsoft.com/office/drawing/2014/main" id="{C0F0020E-80B5-A9E1-AD89-0C59203CA46F}"/>
              </a:ext>
            </a:extLst>
          </p:cNvPr>
          <p:cNvSpPr/>
          <p:nvPr/>
        </p:nvSpPr>
        <p:spPr>
          <a:xfrm>
            <a:off x="1505911" y="2029456"/>
            <a:ext cx="1680000" cy="360000"/>
          </a:xfrm>
          <a:prstGeom prst="roundRect">
            <a:avLst/>
          </a:prstGeom>
          <a:solidFill>
            <a:schemeClr val="accent5">
              <a:lumMod val="40000"/>
              <a:lumOff val="60000"/>
            </a:schemeClr>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Proton driver</a:t>
            </a:r>
            <a:endParaRPr lang="en-GB" sz="1867" dirty="0">
              <a:solidFill>
                <a:schemeClr val="bg1"/>
              </a:solidFill>
              <a:latin typeface="Arial Narrow" panose="020B0606020202030204" pitchFamily="34" charset="0"/>
            </a:endParaRPr>
          </a:p>
        </p:txBody>
      </p:sp>
      <p:sp>
        <p:nvSpPr>
          <p:cNvPr id="11" name="Rectangle: Rounded Corners 10">
            <a:extLst>
              <a:ext uri="{FF2B5EF4-FFF2-40B4-BE49-F238E27FC236}">
                <a16:creationId xmlns:a16="http://schemas.microsoft.com/office/drawing/2014/main" id="{6B7E83FB-8EEC-8D07-2255-FB297A02E05B}"/>
              </a:ext>
            </a:extLst>
          </p:cNvPr>
          <p:cNvSpPr/>
          <p:nvPr/>
        </p:nvSpPr>
        <p:spPr>
          <a:xfrm>
            <a:off x="7776074" y="1873419"/>
            <a:ext cx="2496277" cy="672075"/>
          </a:xfrm>
          <a:prstGeom prst="roundRect">
            <a:avLst/>
          </a:prstGeom>
          <a:solidFill>
            <a:schemeClr val="accent2">
              <a:lumMod val="40000"/>
              <a:lumOff val="6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tIns="0" bIns="0" rtlCol="0" anchor="ctr" anchorCtr="0"/>
          <a:lstStyle/>
          <a:p>
            <a:pPr algn="r"/>
            <a:r>
              <a:rPr lang="en-US" sz="1867" dirty="0">
                <a:solidFill>
                  <a:schemeClr val="tx1"/>
                </a:solidFill>
                <a:latin typeface="Arial Narrow" panose="020B0606020202030204" pitchFamily="34" charset="0"/>
              </a:rPr>
              <a:t>Cooling &amp; </a:t>
            </a:r>
          </a:p>
          <a:p>
            <a:pPr algn="r"/>
            <a:r>
              <a:rPr lang="en-US" sz="1867" dirty="0">
                <a:solidFill>
                  <a:schemeClr val="tx1"/>
                </a:solidFill>
                <a:latin typeface="Arial Narrow" panose="020B0606020202030204" pitchFamily="34" charset="0"/>
              </a:rPr>
              <a:t>Capture</a:t>
            </a:r>
            <a:endParaRPr lang="en-GB" sz="1867" dirty="0">
              <a:solidFill>
                <a:schemeClr val="tx1"/>
              </a:solidFill>
              <a:latin typeface="Arial Narrow" panose="020B0606020202030204" pitchFamily="34" charset="0"/>
            </a:endParaRPr>
          </a:p>
        </p:txBody>
      </p:sp>
      <p:sp>
        <p:nvSpPr>
          <p:cNvPr id="12" name="Rectangle: Rounded Corners 11">
            <a:extLst>
              <a:ext uri="{FF2B5EF4-FFF2-40B4-BE49-F238E27FC236}">
                <a16:creationId xmlns:a16="http://schemas.microsoft.com/office/drawing/2014/main" id="{F5C40503-5D6E-2A8F-1FBE-7B34F780DCE7}"/>
              </a:ext>
            </a:extLst>
          </p:cNvPr>
          <p:cNvSpPr/>
          <p:nvPr/>
        </p:nvSpPr>
        <p:spPr>
          <a:xfrm>
            <a:off x="7579666" y="2026380"/>
            <a:ext cx="1447791" cy="360000"/>
          </a:xfrm>
          <a:prstGeom prst="roundRect">
            <a:avLst/>
          </a:prstGeom>
          <a:solidFill>
            <a:schemeClr val="accent1">
              <a:lumMod val="60000"/>
              <a:lumOff val="40000"/>
            </a:schemeClr>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Production</a:t>
            </a:r>
            <a:endParaRPr lang="en-GB" sz="1867" dirty="0">
              <a:solidFill>
                <a:schemeClr val="bg1"/>
              </a:solidFill>
              <a:latin typeface="Arial Narrow" panose="020B0606020202030204" pitchFamily="34" charset="0"/>
            </a:endParaRPr>
          </a:p>
        </p:txBody>
      </p:sp>
      <p:cxnSp>
        <p:nvCxnSpPr>
          <p:cNvPr id="14" name="Straight Arrow Connector 13">
            <a:extLst>
              <a:ext uri="{FF2B5EF4-FFF2-40B4-BE49-F238E27FC236}">
                <a16:creationId xmlns:a16="http://schemas.microsoft.com/office/drawing/2014/main" id="{79EA5D7E-DB27-872C-5937-B55A8820EE85}"/>
              </a:ext>
            </a:extLst>
          </p:cNvPr>
          <p:cNvCxnSpPr>
            <a:cxnSpLocks/>
            <a:stCxn id="10" idx="3"/>
            <a:endCxn id="7" idx="1"/>
          </p:cNvCxnSpPr>
          <p:nvPr/>
        </p:nvCxnSpPr>
        <p:spPr>
          <a:xfrm flipV="1">
            <a:off x="3185912" y="2204115"/>
            <a:ext cx="761737" cy="5341"/>
          </a:xfrm>
          <a:prstGeom prst="straightConnector1">
            <a:avLst/>
          </a:prstGeom>
          <a:ln w="57150">
            <a:solidFill>
              <a:srgbClr val="C00000"/>
            </a:solidFill>
            <a:tailEnd type="stealth"/>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5239C764-15AE-4033-C64D-FA35FB494EC0}"/>
              </a:ext>
            </a:extLst>
          </p:cNvPr>
          <p:cNvCxnSpPr>
            <a:cxnSpLocks/>
            <a:stCxn id="7" idx="3"/>
            <a:endCxn id="12" idx="1"/>
          </p:cNvCxnSpPr>
          <p:nvPr/>
        </p:nvCxnSpPr>
        <p:spPr>
          <a:xfrm>
            <a:off x="6911977" y="2204116"/>
            <a:ext cx="667689" cy="2265"/>
          </a:xfrm>
          <a:prstGeom prst="straightConnector1">
            <a:avLst/>
          </a:prstGeom>
          <a:ln w="57150">
            <a:solidFill>
              <a:srgbClr val="C00000"/>
            </a:solidFill>
            <a:tailEnd type="stealth"/>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33" name="Rectangle: Rounded Corners 32">
            <a:extLst>
              <a:ext uri="{FF2B5EF4-FFF2-40B4-BE49-F238E27FC236}">
                <a16:creationId xmlns:a16="http://schemas.microsoft.com/office/drawing/2014/main" id="{944DC9B3-C601-DFAA-AD8D-503E54B93B09}"/>
              </a:ext>
            </a:extLst>
          </p:cNvPr>
          <p:cNvSpPr/>
          <p:nvPr/>
        </p:nvSpPr>
        <p:spPr>
          <a:xfrm>
            <a:off x="3693227" y="3641294"/>
            <a:ext cx="3394149" cy="1322985"/>
          </a:xfrm>
          <a:custGeom>
            <a:avLst/>
            <a:gdLst>
              <a:gd name="connsiteX0" fmla="*/ 0 w 1728192"/>
              <a:gd name="connsiteY0" fmla="*/ 0 h 900100"/>
              <a:gd name="connsiteX1" fmla="*/ 0 w 1728192"/>
              <a:gd name="connsiteY1" fmla="*/ 0 h 900100"/>
              <a:gd name="connsiteX2" fmla="*/ 1728192 w 1728192"/>
              <a:gd name="connsiteY2" fmla="*/ 0 h 900100"/>
              <a:gd name="connsiteX3" fmla="*/ 1728192 w 1728192"/>
              <a:gd name="connsiteY3" fmla="*/ 0 h 900100"/>
              <a:gd name="connsiteX4" fmla="*/ 1728192 w 1728192"/>
              <a:gd name="connsiteY4" fmla="*/ 900100 h 900100"/>
              <a:gd name="connsiteX5" fmla="*/ 1728192 w 1728192"/>
              <a:gd name="connsiteY5" fmla="*/ 900100 h 900100"/>
              <a:gd name="connsiteX6" fmla="*/ 0 w 1728192"/>
              <a:gd name="connsiteY6" fmla="*/ 900100 h 900100"/>
              <a:gd name="connsiteX7" fmla="*/ 0 w 1728192"/>
              <a:gd name="connsiteY7" fmla="*/ 900100 h 900100"/>
              <a:gd name="connsiteX8" fmla="*/ 0 w 1728192"/>
              <a:gd name="connsiteY8" fmla="*/ 0 h 900100"/>
              <a:gd name="connsiteX0" fmla="*/ 0 w 2039920"/>
              <a:gd name="connsiteY0" fmla="*/ 13854 h 900100"/>
              <a:gd name="connsiteX1" fmla="*/ 311728 w 2039920"/>
              <a:gd name="connsiteY1" fmla="*/ 0 h 900100"/>
              <a:gd name="connsiteX2" fmla="*/ 2039920 w 2039920"/>
              <a:gd name="connsiteY2" fmla="*/ 0 h 900100"/>
              <a:gd name="connsiteX3" fmla="*/ 2039920 w 2039920"/>
              <a:gd name="connsiteY3" fmla="*/ 0 h 900100"/>
              <a:gd name="connsiteX4" fmla="*/ 2039920 w 2039920"/>
              <a:gd name="connsiteY4" fmla="*/ 900100 h 900100"/>
              <a:gd name="connsiteX5" fmla="*/ 2039920 w 2039920"/>
              <a:gd name="connsiteY5" fmla="*/ 900100 h 900100"/>
              <a:gd name="connsiteX6" fmla="*/ 311728 w 2039920"/>
              <a:gd name="connsiteY6" fmla="*/ 900100 h 900100"/>
              <a:gd name="connsiteX7" fmla="*/ 311728 w 2039920"/>
              <a:gd name="connsiteY7" fmla="*/ 900100 h 900100"/>
              <a:gd name="connsiteX8" fmla="*/ 0 w 2039920"/>
              <a:gd name="connsiteY8" fmla="*/ 13854 h 900100"/>
              <a:gd name="connsiteX0" fmla="*/ 0 w 2427848"/>
              <a:gd name="connsiteY0" fmla="*/ 27709 h 913955"/>
              <a:gd name="connsiteX1" fmla="*/ 311728 w 2427848"/>
              <a:gd name="connsiteY1" fmla="*/ 13855 h 913955"/>
              <a:gd name="connsiteX2" fmla="*/ 2039920 w 2427848"/>
              <a:gd name="connsiteY2" fmla="*/ 13855 h 913955"/>
              <a:gd name="connsiteX3" fmla="*/ 2427848 w 2427848"/>
              <a:gd name="connsiteY3" fmla="*/ 0 h 913955"/>
              <a:gd name="connsiteX4" fmla="*/ 2039920 w 2427848"/>
              <a:gd name="connsiteY4" fmla="*/ 913955 h 913955"/>
              <a:gd name="connsiteX5" fmla="*/ 2039920 w 2427848"/>
              <a:gd name="connsiteY5" fmla="*/ 913955 h 913955"/>
              <a:gd name="connsiteX6" fmla="*/ 311728 w 2427848"/>
              <a:gd name="connsiteY6" fmla="*/ 913955 h 913955"/>
              <a:gd name="connsiteX7" fmla="*/ 311728 w 2427848"/>
              <a:gd name="connsiteY7" fmla="*/ 913955 h 913955"/>
              <a:gd name="connsiteX8" fmla="*/ 0 w 2427848"/>
              <a:gd name="connsiteY8" fmla="*/ 27709 h 913955"/>
              <a:gd name="connsiteX0" fmla="*/ 0 w 2427848"/>
              <a:gd name="connsiteY0" fmla="*/ 27709 h 913955"/>
              <a:gd name="connsiteX1" fmla="*/ 311728 w 2427848"/>
              <a:gd name="connsiteY1" fmla="*/ 13855 h 913955"/>
              <a:gd name="connsiteX2" fmla="*/ 2427848 w 2427848"/>
              <a:gd name="connsiteY2" fmla="*/ 0 h 913955"/>
              <a:gd name="connsiteX3" fmla="*/ 2039920 w 2427848"/>
              <a:gd name="connsiteY3" fmla="*/ 913955 h 913955"/>
              <a:gd name="connsiteX4" fmla="*/ 2039920 w 2427848"/>
              <a:gd name="connsiteY4" fmla="*/ 913955 h 913955"/>
              <a:gd name="connsiteX5" fmla="*/ 311728 w 2427848"/>
              <a:gd name="connsiteY5" fmla="*/ 913955 h 913955"/>
              <a:gd name="connsiteX6" fmla="*/ 311728 w 2427848"/>
              <a:gd name="connsiteY6" fmla="*/ 913955 h 913955"/>
              <a:gd name="connsiteX7" fmla="*/ 0 w 2427848"/>
              <a:gd name="connsiteY7" fmla="*/ 27709 h 913955"/>
              <a:gd name="connsiteX0" fmla="*/ 0 w 2545612"/>
              <a:gd name="connsiteY0" fmla="*/ 6927 h 913955"/>
              <a:gd name="connsiteX1" fmla="*/ 429492 w 2545612"/>
              <a:gd name="connsiteY1" fmla="*/ 13855 h 913955"/>
              <a:gd name="connsiteX2" fmla="*/ 2545612 w 2545612"/>
              <a:gd name="connsiteY2" fmla="*/ 0 h 913955"/>
              <a:gd name="connsiteX3" fmla="*/ 2157684 w 2545612"/>
              <a:gd name="connsiteY3" fmla="*/ 913955 h 913955"/>
              <a:gd name="connsiteX4" fmla="*/ 2157684 w 2545612"/>
              <a:gd name="connsiteY4" fmla="*/ 913955 h 913955"/>
              <a:gd name="connsiteX5" fmla="*/ 429492 w 2545612"/>
              <a:gd name="connsiteY5" fmla="*/ 913955 h 913955"/>
              <a:gd name="connsiteX6" fmla="*/ 429492 w 2545612"/>
              <a:gd name="connsiteY6" fmla="*/ 913955 h 913955"/>
              <a:gd name="connsiteX7" fmla="*/ 0 w 2545612"/>
              <a:gd name="connsiteY7" fmla="*/ 6927 h 913955"/>
              <a:gd name="connsiteX0" fmla="*/ 0 w 2545612"/>
              <a:gd name="connsiteY0" fmla="*/ 6927 h 913955"/>
              <a:gd name="connsiteX1" fmla="*/ 2545612 w 2545612"/>
              <a:gd name="connsiteY1" fmla="*/ 0 h 913955"/>
              <a:gd name="connsiteX2" fmla="*/ 2157684 w 2545612"/>
              <a:gd name="connsiteY2" fmla="*/ 913955 h 913955"/>
              <a:gd name="connsiteX3" fmla="*/ 2157684 w 2545612"/>
              <a:gd name="connsiteY3" fmla="*/ 913955 h 913955"/>
              <a:gd name="connsiteX4" fmla="*/ 429492 w 2545612"/>
              <a:gd name="connsiteY4" fmla="*/ 913955 h 913955"/>
              <a:gd name="connsiteX5" fmla="*/ 429492 w 2545612"/>
              <a:gd name="connsiteY5" fmla="*/ 913955 h 913955"/>
              <a:gd name="connsiteX6" fmla="*/ 0 w 2545612"/>
              <a:gd name="connsiteY6" fmla="*/ 6927 h 913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45612" h="913955">
                <a:moveTo>
                  <a:pt x="0" y="6927"/>
                </a:moveTo>
                <a:lnTo>
                  <a:pt x="2545612" y="0"/>
                </a:lnTo>
                <a:lnTo>
                  <a:pt x="2157684" y="913955"/>
                </a:lnTo>
                <a:lnTo>
                  <a:pt x="2157684" y="913955"/>
                </a:lnTo>
                <a:lnTo>
                  <a:pt x="429492" y="913955"/>
                </a:lnTo>
                <a:lnTo>
                  <a:pt x="429492" y="913955"/>
                </a:lnTo>
                <a:lnTo>
                  <a:pt x="0" y="6927"/>
                </a:lnTo>
                <a:close/>
              </a:path>
            </a:pathLst>
          </a:custGeom>
          <a:gradFill flip="none" rotWithShape="1">
            <a:gsLst>
              <a:gs pos="43000">
                <a:schemeClr val="bg1">
                  <a:lumMod val="95000"/>
                </a:schemeClr>
              </a:gs>
              <a:gs pos="0">
                <a:schemeClr val="bg1"/>
              </a:gs>
            </a:gsLst>
            <a:lin ang="5400000" scaled="1"/>
            <a:tileRect/>
          </a:gra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rgbClr val="007434"/>
                </a:solidFill>
                <a:latin typeface="Arial Narrow" panose="020B0606020202030204" pitchFamily="34" charset="0"/>
              </a:rPr>
              <a:t>Dynamic load</a:t>
            </a:r>
          </a:p>
          <a:p>
            <a:pPr algn="ctr"/>
            <a:r>
              <a:rPr lang="en-US" sz="1867" dirty="0">
                <a:solidFill>
                  <a:srgbClr val="007434"/>
                </a:solidFill>
                <a:latin typeface="Arial Narrow" panose="020B0606020202030204" pitchFamily="34" charset="0"/>
              </a:rPr>
              <a:t>High temperature &amp; average power</a:t>
            </a:r>
          </a:p>
          <a:p>
            <a:pPr algn="ctr"/>
            <a:r>
              <a:rPr lang="en-US" sz="1867" dirty="0">
                <a:solidFill>
                  <a:srgbClr val="007434"/>
                </a:solidFill>
                <a:latin typeface="Arial Narrow" panose="020B0606020202030204" pitchFamily="34" charset="0"/>
              </a:rPr>
              <a:t>Fatigue</a:t>
            </a:r>
          </a:p>
          <a:p>
            <a:pPr algn="ctr"/>
            <a:r>
              <a:rPr lang="en-US" sz="1867" dirty="0">
                <a:solidFill>
                  <a:srgbClr val="007434"/>
                </a:solidFill>
                <a:latin typeface="Arial Narrow" panose="020B0606020202030204" pitchFamily="34" charset="0"/>
              </a:rPr>
              <a:t>Radiation damage</a:t>
            </a:r>
            <a:endParaRPr lang="en-GB" sz="1867" dirty="0">
              <a:solidFill>
                <a:srgbClr val="007434"/>
              </a:solidFill>
              <a:latin typeface="Arial Narrow" panose="020B0606020202030204" pitchFamily="34" charset="0"/>
            </a:endParaRPr>
          </a:p>
        </p:txBody>
      </p:sp>
      <p:grpSp>
        <p:nvGrpSpPr>
          <p:cNvPr id="40" name="Group 39">
            <a:extLst>
              <a:ext uri="{FF2B5EF4-FFF2-40B4-BE49-F238E27FC236}">
                <a16:creationId xmlns:a16="http://schemas.microsoft.com/office/drawing/2014/main" id="{B1BB0373-8B95-1D57-D893-48479A88E57F}"/>
              </a:ext>
            </a:extLst>
          </p:cNvPr>
          <p:cNvGrpSpPr/>
          <p:nvPr/>
        </p:nvGrpSpPr>
        <p:grpSpPr>
          <a:xfrm>
            <a:off x="1612783" y="4516630"/>
            <a:ext cx="2304256" cy="2046775"/>
            <a:chOff x="920002" y="2522999"/>
            <a:chExt cx="1728192" cy="1535081"/>
          </a:xfrm>
        </p:grpSpPr>
        <p:sp>
          <p:nvSpPr>
            <p:cNvPr id="36" name="Rectangle: Rounded Corners 35">
              <a:extLst>
                <a:ext uri="{FF2B5EF4-FFF2-40B4-BE49-F238E27FC236}">
                  <a16:creationId xmlns:a16="http://schemas.microsoft.com/office/drawing/2014/main" id="{BD8B7F4D-9078-03A6-42A6-FEE5D8798ED2}"/>
                </a:ext>
              </a:extLst>
            </p:cNvPr>
            <p:cNvSpPr/>
            <p:nvPr/>
          </p:nvSpPr>
          <p:spPr>
            <a:xfrm>
              <a:off x="920002" y="2759288"/>
              <a:ext cx="1728192" cy="1298792"/>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r>
                <a:rPr lang="en-GB" sz="1867" dirty="0">
                  <a:solidFill>
                    <a:schemeClr val="tx1"/>
                  </a:solidFill>
                  <a:latin typeface="Arial Narrow" panose="020B0606020202030204" pitchFamily="34" charset="0"/>
                </a:rPr>
                <a:t>Sing/multiple rods</a:t>
              </a:r>
            </a:p>
            <a:p>
              <a:r>
                <a:rPr lang="en-GB" sz="1867" dirty="0">
                  <a:solidFill>
                    <a:schemeClr val="tx1"/>
                  </a:solidFill>
                  <a:latin typeface="Arial Narrow" panose="020B0606020202030204" pitchFamily="34" charset="0"/>
                </a:rPr>
                <a:t>Length / λ</a:t>
              </a:r>
            </a:p>
            <a:p>
              <a:r>
                <a:rPr lang="en-GB" sz="1867" dirty="0">
                  <a:solidFill>
                    <a:schemeClr val="tx1"/>
                  </a:solidFill>
                  <a:latin typeface="Arial Narrow" panose="020B0606020202030204" pitchFamily="34" charset="0"/>
                </a:rPr>
                <a:t>Diameter</a:t>
              </a:r>
            </a:p>
            <a:p>
              <a:r>
                <a:rPr lang="en-GB" sz="1867" dirty="0">
                  <a:solidFill>
                    <a:schemeClr val="tx1"/>
                  </a:solidFill>
                  <a:latin typeface="Arial Narrow" panose="020B0606020202030204" pitchFamily="34" charset="0"/>
                </a:rPr>
                <a:t>Tilt</a:t>
              </a:r>
            </a:p>
            <a:p>
              <a:r>
                <a:rPr lang="en-GB" sz="1867" dirty="0">
                  <a:solidFill>
                    <a:schemeClr val="tx1"/>
                  </a:solidFill>
                  <a:latin typeface="Arial Narrow" panose="020B0606020202030204" pitchFamily="34" charset="0"/>
                </a:rPr>
                <a:t>Target vessel size</a:t>
              </a:r>
            </a:p>
            <a:p>
              <a:r>
                <a:rPr lang="en-GB" sz="1867" dirty="0">
                  <a:solidFill>
                    <a:schemeClr val="tx1"/>
                  </a:solidFill>
                  <a:latin typeface="Arial Narrow" panose="020B0606020202030204" pitchFamily="34" charset="0"/>
                </a:rPr>
                <a:t>Beam windows</a:t>
              </a:r>
            </a:p>
          </p:txBody>
        </p:sp>
        <p:sp>
          <p:nvSpPr>
            <p:cNvPr id="37" name="Rectangle: Rounded Corners 36">
              <a:extLst>
                <a:ext uri="{FF2B5EF4-FFF2-40B4-BE49-F238E27FC236}">
                  <a16:creationId xmlns:a16="http://schemas.microsoft.com/office/drawing/2014/main" id="{232221B9-1D8E-5CC4-B248-6509437F4A59}"/>
                </a:ext>
              </a:extLst>
            </p:cNvPr>
            <p:cNvSpPr/>
            <p:nvPr/>
          </p:nvSpPr>
          <p:spPr>
            <a:xfrm>
              <a:off x="920002" y="2522999"/>
              <a:ext cx="1728192" cy="236801"/>
            </a:xfrm>
            <a:prstGeom prst="roundRect">
              <a:avLst>
                <a:gd name="adj" fmla="val 0"/>
              </a:avLst>
            </a:prstGeom>
            <a:solidFill>
              <a:srgbClr val="007434"/>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D</a:t>
              </a:r>
              <a:r>
                <a:rPr lang="en-GB" sz="1867" dirty="0" err="1">
                  <a:solidFill>
                    <a:schemeClr val="bg1"/>
                  </a:solidFill>
                  <a:latin typeface="Arial Narrow" panose="020B0606020202030204" pitchFamily="34" charset="0"/>
                </a:rPr>
                <a:t>esign</a:t>
              </a:r>
              <a:endParaRPr lang="en-GB" sz="1867" dirty="0">
                <a:solidFill>
                  <a:schemeClr val="bg1"/>
                </a:solidFill>
                <a:latin typeface="Arial Narrow" panose="020B0606020202030204" pitchFamily="34" charset="0"/>
              </a:endParaRPr>
            </a:p>
          </p:txBody>
        </p:sp>
      </p:grpSp>
      <p:grpSp>
        <p:nvGrpSpPr>
          <p:cNvPr id="41" name="Group 40">
            <a:extLst>
              <a:ext uri="{FF2B5EF4-FFF2-40B4-BE49-F238E27FC236}">
                <a16:creationId xmlns:a16="http://schemas.microsoft.com/office/drawing/2014/main" id="{A658ED92-CA29-DBFA-63CF-A10727A46F5E}"/>
              </a:ext>
            </a:extLst>
          </p:cNvPr>
          <p:cNvGrpSpPr/>
          <p:nvPr/>
        </p:nvGrpSpPr>
        <p:grpSpPr>
          <a:xfrm>
            <a:off x="4252501" y="5181077"/>
            <a:ext cx="2304256" cy="1512287"/>
            <a:chOff x="3491880" y="3628168"/>
            <a:chExt cx="1728192" cy="1134215"/>
          </a:xfrm>
        </p:grpSpPr>
        <p:sp>
          <p:nvSpPr>
            <p:cNvPr id="34" name="Rectangle: Rounded Corners 33">
              <a:extLst>
                <a:ext uri="{FF2B5EF4-FFF2-40B4-BE49-F238E27FC236}">
                  <a16:creationId xmlns:a16="http://schemas.microsoft.com/office/drawing/2014/main" id="{175C40B8-144E-39D3-6404-280919E7FAFD}"/>
                </a:ext>
              </a:extLst>
            </p:cNvPr>
            <p:cNvSpPr/>
            <p:nvPr/>
          </p:nvSpPr>
          <p:spPr>
            <a:xfrm>
              <a:off x="3491880" y="3862283"/>
              <a:ext cx="1728192" cy="900100"/>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r>
                <a:rPr lang="en-GB" sz="1867" dirty="0">
                  <a:solidFill>
                    <a:schemeClr val="tx1"/>
                  </a:solidFill>
                  <a:latin typeface="Arial Narrow" panose="020B0606020202030204" pitchFamily="34" charset="0"/>
                </a:rPr>
                <a:t>Material / alloy</a:t>
              </a:r>
            </a:p>
            <a:p>
              <a:r>
                <a:rPr lang="en-GB" sz="1867" dirty="0">
                  <a:solidFill>
                    <a:schemeClr val="tx1"/>
                  </a:solidFill>
                  <a:latin typeface="Arial Narrow" panose="020B0606020202030204" pitchFamily="34" charset="0"/>
                </a:rPr>
                <a:t>Availability</a:t>
              </a:r>
            </a:p>
            <a:p>
              <a:r>
                <a:rPr lang="en-GB" sz="1867" dirty="0">
                  <a:solidFill>
                    <a:schemeClr val="tx1"/>
                  </a:solidFill>
                  <a:latin typeface="Arial Narrow" panose="020B0606020202030204" pitchFamily="34" charset="0"/>
                </a:rPr>
                <a:t>Properties</a:t>
              </a:r>
            </a:p>
            <a:p>
              <a:r>
                <a:rPr lang="en-GB" sz="1867" dirty="0">
                  <a:solidFill>
                    <a:schemeClr val="tx1"/>
                  </a:solidFill>
                  <a:latin typeface="Arial Narrow" panose="020B0606020202030204" pitchFamily="34" charset="0"/>
                </a:rPr>
                <a:t>Radiation damage</a:t>
              </a:r>
            </a:p>
          </p:txBody>
        </p:sp>
        <p:sp>
          <p:nvSpPr>
            <p:cNvPr id="38" name="Rectangle: Rounded Corners 37">
              <a:extLst>
                <a:ext uri="{FF2B5EF4-FFF2-40B4-BE49-F238E27FC236}">
                  <a16:creationId xmlns:a16="http://schemas.microsoft.com/office/drawing/2014/main" id="{15EE8363-DB4F-1581-6EFB-35D020B464C7}"/>
                </a:ext>
              </a:extLst>
            </p:cNvPr>
            <p:cNvSpPr/>
            <p:nvPr/>
          </p:nvSpPr>
          <p:spPr>
            <a:xfrm>
              <a:off x="3491880" y="3628168"/>
              <a:ext cx="1728192" cy="236801"/>
            </a:xfrm>
            <a:prstGeom prst="roundRect">
              <a:avLst>
                <a:gd name="adj" fmla="val 0"/>
              </a:avLst>
            </a:prstGeom>
            <a:solidFill>
              <a:srgbClr val="007434"/>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Material</a:t>
              </a:r>
              <a:endParaRPr lang="en-GB" sz="1867" dirty="0">
                <a:solidFill>
                  <a:schemeClr val="bg1"/>
                </a:solidFill>
                <a:latin typeface="Arial Narrow" panose="020B0606020202030204" pitchFamily="34" charset="0"/>
              </a:endParaRPr>
            </a:p>
          </p:txBody>
        </p:sp>
      </p:grpSp>
      <p:grpSp>
        <p:nvGrpSpPr>
          <p:cNvPr id="42" name="Group 41">
            <a:extLst>
              <a:ext uri="{FF2B5EF4-FFF2-40B4-BE49-F238E27FC236}">
                <a16:creationId xmlns:a16="http://schemas.microsoft.com/office/drawing/2014/main" id="{9EB01B74-35D7-6C78-EB7A-D2F95A848335}"/>
              </a:ext>
            </a:extLst>
          </p:cNvPr>
          <p:cNvGrpSpPr/>
          <p:nvPr/>
        </p:nvGrpSpPr>
        <p:grpSpPr>
          <a:xfrm>
            <a:off x="6797633" y="4514404"/>
            <a:ext cx="2304256" cy="1779896"/>
            <a:chOff x="5292081" y="2821003"/>
            <a:chExt cx="1728192" cy="1334922"/>
          </a:xfrm>
        </p:grpSpPr>
        <p:sp>
          <p:nvSpPr>
            <p:cNvPr id="35" name="Rectangle: Rounded Corners 34">
              <a:extLst>
                <a:ext uri="{FF2B5EF4-FFF2-40B4-BE49-F238E27FC236}">
                  <a16:creationId xmlns:a16="http://schemas.microsoft.com/office/drawing/2014/main" id="{5F6BF92E-D433-97B9-486B-0E2EA25362F6}"/>
                </a:ext>
              </a:extLst>
            </p:cNvPr>
            <p:cNvSpPr/>
            <p:nvPr/>
          </p:nvSpPr>
          <p:spPr>
            <a:xfrm>
              <a:off x="5292081" y="3050244"/>
              <a:ext cx="1728192" cy="1105681"/>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r>
                <a:rPr lang="en-GB" sz="1867" dirty="0">
                  <a:solidFill>
                    <a:schemeClr val="tx1"/>
                  </a:solidFill>
                  <a:latin typeface="Arial Narrow" panose="020B0606020202030204" pitchFamily="34" charset="0"/>
                </a:rPr>
                <a:t>Type of cooling</a:t>
              </a:r>
            </a:p>
            <a:p>
              <a:r>
                <a:rPr lang="en-GB" sz="1867" dirty="0">
                  <a:solidFill>
                    <a:schemeClr val="tx1"/>
                  </a:solidFill>
                  <a:latin typeface="Arial Narrow" panose="020B0606020202030204" pitchFamily="34" charset="0"/>
                </a:rPr>
                <a:t>Passive/active</a:t>
              </a:r>
            </a:p>
            <a:p>
              <a:r>
                <a:rPr lang="en-GB" sz="1867" dirty="0">
                  <a:solidFill>
                    <a:schemeClr val="tx1"/>
                  </a:solidFill>
                  <a:latin typeface="Arial Narrow" panose="020B0606020202030204" pitchFamily="34" charset="0"/>
                </a:rPr>
                <a:t>Parameters</a:t>
              </a:r>
            </a:p>
            <a:p>
              <a:r>
                <a:rPr lang="en-GB" sz="1867" dirty="0">
                  <a:solidFill>
                    <a:schemeClr val="tx1"/>
                  </a:solidFill>
                  <a:latin typeface="Arial Narrow" panose="020B0606020202030204" pitchFamily="34" charset="0"/>
                </a:rPr>
                <a:t>Dedicated/shared</a:t>
              </a:r>
            </a:p>
          </p:txBody>
        </p:sp>
        <p:sp>
          <p:nvSpPr>
            <p:cNvPr id="39" name="Rectangle: Rounded Corners 38">
              <a:extLst>
                <a:ext uri="{FF2B5EF4-FFF2-40B4-BE49-F238E27FC236}">
                  <a16:creationId xmlns:a16="http://schemas.microsoft.com/office/drawing/2014/main" id="{CCA719CE-4798-34BC-18FC-BD81EE527351}"/>
                </a:ext>
              </a:extLst>
            </p:cNvPr>
            <p:cNvSpPr/>
            <p:nvPr/>
          </p:nvSpPr>
          <p:spPr>
            <a:xfrm>
              <a:off x="5292081" y="2821003"/>
              <a:ext cx="1728192" cy="236801"/>
            </a:xfrm>
            <a:prstGeom prst="roundRect">
              <a:avLst>
                <a:gd name="adj" fmla="val 0"/>
              </a:avLst>
            </a:prstGeom>
            <a:solidFill>
              <a:srgbClr val="007434"/>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pPr algn="ctr"/>
              <a:r>
                <a:rPr lang="en-US" sz="1867" dirty="0">
                  <a:solidFill>
                    <a:schemeClr val="bg1"/>
                  </a:solidFill>
                  <a:latin typeface="Arial Narrow" panose="020B0606020202030204" pitchFamily="34" charset="0"/>
                </a:rPr>
                <a:t>Cooling</a:t>
              </a:r>
              <a:endParaRPr lang="en-GB" sz="1867" dirty="0">
                <a:solidFill>
                  <a:schemeClr val="bg1"/>
                </a:solidFill>
                <a:latin typeface="Arial Narrow" panose="020B0606020202030204" pitchFamily="34" charset="0"/>
              </a:endParaRPr>
            </a:p>
          </p:txBody>
        </p:sp>
      </p:grpSp>
      <p:cxnSp>
        <p:nvCxnSpPr>
          <p:cNvPr id="43" name="Straight Arrow Connector 42">
            <a:extLst>
              <a:ext uri="{FF2B5EF4-FFF2-40B4-BE49-F238E27FC236}">
                <a16:creationId xmlns:a16="http://schemas.microsoft.com/office/drawing/2014/main" id="{B6C4E8B0-342A-C1EC-4C5D-0B80841FBCAE}"/>
              </a:ext>
            </a:extLst>
          </p:cNvPr>
          <p:cNvCxnSpPr>
            <a:cxnSpLocks/>
          </p:cNvCxnSpPr>
          <p:nvPr/>
        </p:nvCxnSpPr>
        <p:spPr>
          <a:xfrm flipH="1">
            <a:off x="3631897" y="4581128"/>
            <a:ext cx="637273" cy="849429"/>
          </a:xfrm>
          <a:prstGeom prst="straightConnector1">
            <a:avLst/>
          </a:prstGeom>
          <a:ln w="31750">
            <a:solidFill>
              <a:schemeClr val="tx1"/>
            </a:solidFill>
            <a:tailEnd type="arrow" w="lg" len="lg"/>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B86C04A6-BF3A-17F8-360C-49CBF95D34D5}"/>
              </a:ext>
            </a:extLst>
          </p:cNvPr>
          <p:cNvCxnSpPr>
            <a:cxnSpLocks/>
          </p:cNvCxnSpPr>
          <p:nvPr/>
        </p:nvCxnSpPr>
        <p:spPr>
          <a:xfrm>
            <a:off x="6431925" y="4581129"/>
            <a:ext cx="412383" cy="563695"/>
          </a:xfrm>
          <a:prstGeom prst="straightConnector1">
            <a:avLst/>
          </a:prstGeom>
          <a:ln w="31750">
            <a:solidFill>
              <a:schemeClr val="tx1"/>
            </a:solidFill>
            <a:tailEnd type="arrow" w="lg" len="lg"/>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E16DAB42-5D3B-4686-40EB-0641EE47E799}"/>
              </a:ext>
            </a:extLst>
          </p:cNvPr>
          <p:cNvCxnSpPr>
            <a:cxnSpLocks/>
          </p:cNvCxnSpPr>
          <p:nvPr/>
        </p:nvCxnSpPr>
        <p:spPr>
          <a:xfrm>
            <a:off x="5309017" y="4774141"/>
            <a:ext cx="258811" cy="502292"/>
          </a:xfrm>
          <a:prstGeom prst="straightConnector1">
            <a:avLst/>
          </a:prstGeom>
          <a:ln w="31750">
            <a:solidFill>
              <a:schemeClr val="tx1"/>
            </a:solidFill>
            <a:tailEnd type="arrow" w="lg" len="lg"/>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59" name="Rectangle: Rounded Corners 58">
            <a:extLst>
              <a:ext uri="{FF2B5EF4-FFF2-40B4-BE49-F238E27FC236}">
                <a16:creationId xmlns:a16="http://schemas.microsoft.com/office/drawing/2014/main" id="{F6A06406-7E96-E019-2461-B9492ED5EEFE}"/>
              </a:ext>
            </a:extLst>
          </p:cNvPr>
          <p:cNvSpPr/>
          <p:nvPr/>
        </p:nvSpPr>
        <p:spPr>
          <a:xfrm>
            <a:off x="623393" y="2385750"/>
            <a:ext cx="1966324" cy="1512129"/>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r>
              <a:rPr lang="en-GB" sz="1867" dirty="0">
                <a:solidFill>
                  <a:schemeClr val="accent4"/>
                </a:solidFill>
                <a:latin typeface="Arial Narrow" panose="020B0606020202030204" pitchFamily="34" charset="0"/>
              </a:rPr>
              <a:t>Pulse intensity</a:t>
            </a:r>
          </a:p>
          <a:p>
            <a:r>
              <a:rPr lang="en-GB" sz="1867" dirty="0">
                <a:solidFill>
                  <a:schemeClr val="accent4"/>
                </a:solidFill>
                <a:latin typeface="Arial Narrow" panose="020B0606020202030204" pitchFamily="34" charset="0"/>
              </a:rPr>
              <a:t>Pulse length</a:t>
            </a:r>
          </a:p>
          <a:p>
            <a:r>
              <a:rPr lang="en-GB" sz="1867" dirty="0">
                <a:solidFill>
                  <a:schemeClr val="accent4"/>
                </a:solidFill>
                <a:latin typeface="Arial Narrow" panose="020B0606020202030204" pitchFamily="34" charset="0"/>
              </a:rPr>
              <a:t>Pulse frequency</a:t>
            </a:r>
          </a:p>
          <a:p>
            <a:r>
              <a:rPr lang="en-GB" sz="1867" dirty="0">
                <a:solidFill>
                  <a:schemeClr val="accent4"/>
                </a:solidFill>
                <a:latin typeface="Arial Narrow" panose="020B0606020202030204" pitchFamily="34" charset="0"/>
              </a:rPr>
              <a:t>Beam size</a:t>
            </a:r>
          </a:p>
          <a:p>
            <a:r>
              <a:rPr lang="en-GB" sz="1867" dirty="0">
                <a:solidFill>
                  <a:schemeClr val="accent4"/>
                </a:solidFill>
                <a:latin typeface="Arial Narrow" panose="020B0606020202030204" pitchFamily="34" charset="0"/>
              </a:rPr>
              <a:t>Beam energy</a:t>
            </a:r>
          </a:p>
        </p:txBody>
      </p:sp>
      <p:sp>
        <p:nvSpPr>
          <p:cNvPr id="60" name="Rectangle: Rounded Corners 59">
            <a:extLst>
              <a:ext uri="{FF2B5EF4-FFF2-40B4-BE49-F238E27FC236}">
                <a16:creationId xmlns:a16="http://schemas.microsoft.com/office/drawing/2014/main" id="{6D15B623-1365-D2C7-1C94-85693DA3C0C1}"/>
              </a:ext>
            </a:extLst>
          </p:cNvPr>
          <p:cNvSpPr/>
          <p:nvPr/>
        </p:nvSpPr>
        <p:spPr>
          <a:xfrm>
            <a:off x="9232691" y="2568881"/>
            <a:ext cx="1932687" cy="902649"/>
          </a:xfrm>
          <a:prstGeom prst="roundRect">
            <a:avLst>
              <a:gd name="adj" fmla="val 0"/>
            </a:avLst>
          </a:prstGeom>
          <a:solidFill>
            <a:schemeClr val="bg1">
              <a:lumMod val="95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tIns="0" bIns="0" rtlCol="0" anchor="t" anchorCtr="0"/>
          <a:lstStyle/>
          <a:p>
            <a:r>
              <a:rPr lang="en-GB" sz="1867" dirty="0">
                <a:solidFill>
                  <a:schemeClr val="accent2"/>
                </a:solidFill>
                <a:latin typeface="Arial Narrow" panose="020B0606020202030204" pitchFamily="34" charset="0"/>
              </a:rPr>
              <a:t>Pion/Muon yield</a:t>
            </a:r>
          </a:p>
          <a:p>
            <a:r>
              <a:rPr lang="en-GB" sz="1867" dirty="0">
                <a:solidFill>
                  <a:schemeClr val="accent2"/>
                </a:solidFill>
                <a:latin typeface="Arial Narrow" panose="020B0606020202030204" pitchFamily="34" charset="0"/>
              </a:rPr>
              <a:t>Emittance</a:t>
            </a:r>
          </a:p>
          <a:p>
            <a:r>
              <a:rPr lang="en-GB" sz="1867" dirty="0">
                <a:solidFill>
                  <a:schemeClr val="accent2"/>
                </a:solidFill>
                <a:latin typeface="Arial Narrow" panose="020B0606020202030204" pitchFamily="34" charset="0"/>
              </a:rPr>
              <a:t>++…</a:t>
            </a:r>
          </a:p>
        </p:txBody>
      </p:sp>
      <p:sp>
        <p:nvSpPr>
          <p:cNvPr id="16" name="Rectangle 15">
            <a:extLst>
              <a:ext uri="{FF2B5EF4-FFF2-40B4-BE49-F238E27FC236}">
                <a16:creationId xmlns:a16="http://schemas.microsoft.com/office/drawing/2014/main" id="{C67B2EAC-34C0-FBAB-AA4D-D3FF50C8F3FA}"/>
              </a:ext>
            </a:extLst>
          </p:cNvPr>
          <p:cNvSpPr/>
          <p:nvPr/>
        </p:nvSpPr>
        <p:spPr>
          <a:xfrm>
            <a:off x="3165705" y="1902757"/>
            <a:ext cx="384043" cy="31468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867" i="1" dirty="0">
                <a:solidFill>
                  <a:schemeClr val="tx1"/>
                </a:solidFill>
              </a:rPr>
              <a:t>P+</a:t>
            </a:r>
            <a:endParaRPr lang="en-GB" sz="1867" i="1" dirty="0">
              <a:solidFill>
                <a:schemeClr val="tx1"/>
              </a:solidFill>
            </a:endParaRPr>
          </a:p>
        </p:txBody>
      </p:sp>
      <p:sp>
        <p:nvSpPr>
          <p:cNvPr id="17" name="Rectangle 16">
            <a:extLst>
              <a:ext uri="{FF2B5EF4-FFF2-40B4-BE49-F238E27FC236}">
                <a16:creationId xmlns:a16="http://schemas.microsoft.com/office/drawing/2014/main" id="{539B5CE9-6BF5-6172-B53D-C2AF34A9CC62}"/>
              </a:ext>
            </a:extLst>
          </p:cNvPr>
          <p:cNvSpPr/>
          <p:nvPr/>
        </p:nvSpPr>
        <p:spPr>
          <a:xfrm>
            <a:off x="7138048" y="1817423"/>
            <a:ext cx="384043" cy="31468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en-US" sz="1867" i="1" dirty="0">
                <a:solidFill>
                  <a:schemeClr val="tx1"/>
                </a:solidFill>
              </a:rPr>
              <a:t>µ</a:t>
            </a:r>
            <a:endParaRPr lang="en-GB" sz="1867" i="1" dirty="0">
              <a:solidFill>
                <a:schemeClr val="tx1"/>
              </a:solidFill>
            </a:endParaRPr>
          </a:p>
        </p:txBody>
      </p:sp>
    </p:spTree>
    <p:extLst>
      <p:ext uri="{BB962C8B-B14F-4D97-AF65-F5344CB8AC3E}">
        <p14:creationId xmlns:p14="http://schemas.microsoft.com/office/powerpoint/2010/main" val="3207774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3"/>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1"/>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7"/>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58"/>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22" grpId="0" animBg="1"/>
      <p:bldP spid="63" grpId="0" animBg="1"/>
      <p:bldP spid="9" grpId="0" animBg="1"/>
      <p:bldP spid="8" grpId="0" animBg="1"/>
      <p:bldP spid="7" grpId="0" animBg="1"/>
      <p:bldP spid="23" grpId="0" animBg="1"/>
      <p:bldP spid="64" grpId="0" animBg="1"/>
      <p:bldP spid="10" grpId="0" animBg="1"/>
      <p:bldP spid="11" grpId="0" animBg="1"/>
      <p:bldP spid="12" grpId="0" animBg="1"/>
      <p:bldP spid="33" grpId="0" animBg="1"/>
      <p:bldP spid="59" grpId="0" animBg="1"/>
      <p:bldP spid="60" grpId="0" animBg="1"/>
      <p:bldP spid="16"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2"/>
          </p:nvPr>
        </p:nvSpPr>
        <p:spPr>
          <a:xfrm>
            <a:off x="609600" y="3620779"/>
            <a:ext cx="11074400" cy="2795896"/>
          </a:xfrm>
          <a:prstGeom prst="roundRect">
            <a:avLst/>
          </a:prstGeom>
          <a:solidFill>
            <a:schemeClr val="accent3">
              <a:lumMod val="60000"/>
              <a:lumOff val="40000"/>
            </a:schemeClr>
          </a:solidFill>
          <a:ln w="57150">
            <a:solidFill>
              <a:srgbClr val="C44965"/>
            </a:solidFill>
          </a:ln>
        </p:spPr>
        <p:style>
          <a:lnRef idx="1">
            <a:schemeClr val="dk1"/>
          </a:lnRef>
          <a:fillRef idx="2">
            <a:schemeClr val="dk1"/>
          </a:fillRef>
          <a:effectRef idx="1">
            <a:schemeClr val="dk1"/>
          </a:effectRef>
          <a:fontRef idx="minor">
            <a:schemeClr val="dk1"/>
          </a:fontRef>
        </p:style>
        <p:txBody>
          <a:bodyPr/>
          <a:lstStyle/>
          <a:p>
            <a:pPr marL="0" indent="0" algn="ctr">
              <a:buNone/>
            </a:pPr>
            <a:r>
              <a:rPr lang="en-US" b="1" dirty="0">
                <a:solidFill>
                  <a:srgbClr val="224C9D"/>
                </a:solidFill>
              </a:rPr>
              <a:t>WP4.2 - Target system development</a:t>
            </a:r>
          </a:p>
          <a:p>
            <a:pPr>
              <a:spcBef>
                <a:spcPts val="400"/>
              </a:spcBef>
              <a:buFont typeface="Wingdings" panose="05000000000000000000" pitchFamily="2" charset="2"/>
              <a:buChar char="Ø"/>
            </a:pPr>
            <a:r>
              <a:rPr lang="en-US" sz="2667" dirty="0">
                <a:solidFill>
                  <a:srgbClr val="224C9D"/>
                </a:solidFill>
              </a:rPr>
              <a:t>Establish a baseline target</a:t>
            </a:r>
          </a:p>
          <a:p>
            <a:pPr>
              <a:spcBef>
                <a:spcPts val="400"/>
              </a:spcBef>
              <a:buFont typeface="Wingdings" panose="05000000000000000000" pitchFamily="2" charset="2"/>
              <a:buChar char="Ø"/>
            </a:pPr>
            <a:r>
              <a:rPr lang="en-US" sz="2667" dirty="0">
                <a:solidFill>
                  <a:srgbClr val="224C9D"/>
                </a:solidFill>
              </a:rPr>
              <a:t>Identify technological limits and R&amp;D. </a:t>
            </a:r>
          </a:p>
          <a:p>
            <a:pPr>
              <a:spcBef>
                <a:spcPts val="400"/>
              </a:spcBef>
              <a:buFont typeface="Wingdings" panose="05000000000000000000" pitchFamily="2" charset="2"/>
              <a:buChar char="Ø"/>
            </a:pPr>
            <a:r>
              <a:rPr lang="en-US" sz="2667" dirty="0">
                <a:solidFill>
                  <a:srgbClr val="224C9D"/>
                </a:solidFill>
              </a:rPr>
              <a:t>Define a system conceptual design</a:t>
            </a:r>
          </a:p>
          <a:p>
            <a:pPr>
              <a:spcBef>
                <a:spcPts val="400"/>
              </a:spcBef>
              <a:buFont typeface="Wingdings" panose="05000000000000000000" pitchFamily="2" charset="2"/>
              <a:buChar char="Ø"/>
            </a:pPr>
            <a:r>
              <a:rPr lang="en-GB" sz="2667" dirty="0">
                <a:solidFill>
                  <a:srgbClr val="224C9D"/>
                </a:solidFill>
              </a:rPr>
              <a:t>Estimate pion yield</a:t>
            </a:r>
            <a:r>
              <a:rPr lang="en-US" sz="2667" dirty="0">
                <a:solidFill>
                  <a:srgbClr val="224C9D"/>
                </a:solidFill>
              </a:rPr>
              <a:t>, </a:t>
            </a:r>
            <a:r>
              <a:rPr lang="en-GB" sz="2667" dirty="0">
                <a:solidFill>
                  <a:srgbClr val="224C9D"/>
                </a:solidFill>
              </a:rPr>
              <a:t>target lifetime</a:t>
            </a:r>
            <a:r>
              <a:rPr lang="en-US" sz="2667" dirty="0">
                <a:solidFill>
                  <a:srgbClr val="224C9D"/>
                </a:solidFill>
              </a:rPr>
              <a:t>, </a:t>
            </a:r>
            <a:r>
              <a:rPr lang="en-GB" sz="2667" dirty="0">
                <a:solidFill>
                  <a:srgbClr val="224C9D"/>
                </a:solidFill>
              </a:rPr>
              <a:t>heat load on the surrounding magnets</a:t>
            </a:r>
            <a:r>
              <a:rPr lang="en-US" sz="2667" dirty="0">
                <a:solidFill>
                  <a:srgbClr val="224C9D"/>
                </a:solidFill>
              </a:rPr>
              <a:t>.</a:t>
            </a:r>
          </a:p>
          <a:p>
            <a:pPr>
              <a:spcBef>
                <a:spcPts val="400"/>
              </a:spcBef>
              <a:buFont typeface="Wingdings" panose="05000000000000000000" pitchFamily="2" charset="2"/>
              <a:buChar char="Ø"/>
            </a:pPr>
            <a:r>
              <a:rPr lang="en-GB" sz="2667" dirty="0">
                <a:solidFill>
                  <a:srgbClr val="224C9D"/>
                </a:solidFill>
              </a:rPr>
              <a:t>Define the required shielding and associated magnet aperture</a:t>
            </a:r>
            <a:endParaRPr lang="en-GB" dirty="0">
              <a:solidFill>
                <a:srgbClr val="224C9D"/>
              </a:solidFill>
            </a:endParaRPr>
          </a:p>
        </p:txBody>
      </p:sp>
      <p:sp>
        <p:nvSpPr>
          <p:cNvPr id="3" name="Slide Number Placeholder 2"/>
          <p:cNvSpPr>
            <a:spLocks noGrp="1"/>
          </p:cNvSpPr>
          <p:nvPr>
            <p:ph type="sldNum" sz="quarter" idx="4"/>
          </p:nvPr>
        </p:nvSpPr>
        <p:spPr/>
        <p:txBody>
          <a:bodyPr/>
          <a:lstStyle/>
          <a:p>
            <a:fld id="{974172A1-1CBF-0B40-9234-7D4D80EC19EA}" type="slidenum">
              <a:rPr lang="en-GB" smtClean="0"/>
              <a:pPr/>
              <a:t>3</a:t>
            </a:fld>
            <a:endParaRPr lang="en-GB" dirty="0"/>
          </a:p>
        </p:txBody>
      </p:sp>
      <p:sp>
        <p:nvSpPr>
          <p:cNvPr id="5" name="Title 4"/>
          <p:cNvSpPr>
            <a:spLocks noGrp="1"/>
          </p:cNvSpPr>
          <p:nvPr>
            <p:ph type="title"/>
          </p:nvPr>
        </p:nvSpPr>
        <p:spPr/>
        <p:txBody>
          <a:bodyPr/>
          <a:lstStyle/>
          <a:p>
            <a:r>
              <a:rPr lang="en-US" dirty="0"/>
              <a:t>Target system</a:t>
            </a:r>
            <a:endParaRPr lang="en-GB" dirty="0"/>
          </a:p>
        </p:txBody>
      </p:sp>
      <p:grpSp>
        <p:nvGrpSpPr>
          <p:cNvPr id="2" name="Group 1">
            <a:extLst>
              <a:ext uri="{FF2B5EF4-FFF2-40B4-BE49-F238E27FC236}">
                <a16:creationId xmlns:a16="http://schemas.microsoft.com/office/drawing/2014/main" id="{66E7718D-1082-E0AE-03A2-DD79F37FE66B}"/>
              </a:ext>
            </a:extLst>
          </p:cNvPr>
          <p:cNvGrpSpPr/>
          <p:nvPr/>
        </p:nvGrpSpPr>
        <p:grpSpPr>
          <a:xfrm>
            <a:off x="376769" y="1568746"/>
            <a:ext cx="5784691" cy="1668475"/>
            <a:chOff x="5361794" y="748661"/>
            <a:chExt cx="1995535" cy="575571"/>
          </a:xfrm>
        </p:grpSpPr>
        <p:pic>
          <p:nvPicPr>
            <p:cNvPr id="4" name="Picture 3">
              <a:extLst>
                <a:ext uri="{FF2B5EF4-FFF2-40B4-BE49-F238E27FC236}">
                  <a16:creationId xmlns:a16="http://schemas.microsoft.com/office/drawing/2014/main" id="{A9B096F7-84F3-810F-C421-54D4F76336C3}"/>
                </a:ext>
              </a:extLst>
            </p:cNvPr>
            <p:cNvPicPr>
              <a:picLocks noChangeAspect="1"/>
            </p:cNvPicPr>
            <p:nvPr/>
          </p:nvPicPr>
          <p:blipFill>
            <a:blip r:embed="rId2"/>
            <a:stretch>
              <a:fillRect/>
            </a:stretch>
          </p:blipFill>
          <p:spPr>
            <a:xfrm>
              <a:off x="5361794" y="748661"/>
              <a:ext cx="1995535" cy="575571"/>
            </a:xfrm>
            <a:prstGeom prst="rect">
              <a:avLst/>
            </a:prstGeom>
            <a:ln>
              <a:noFill/>
            </a:ln>
            <a:effectLst>
              <a:outerShdw blurRad="292100" dist="139700" dir="2700000" algn="tl" rotWithShape="0">
                <a:srgbClr val="333333">
                  <a:alpha val="65000"/>
                </a:srgbClr>
              </a:outerShdw>
            </a:effectLst>
          </p:spPr>
        </p:pic>
        <p:sp>
          <p:nvSpPr>
            <p:cNvPr id="7" name="Rectangle 6">
              <a:extLst>
                <a:ext uri="{FF2B5EF4-FFF2-40B4-BE49-F238E27FC236}">
                  <a16:creationId xmlns:a16="http://schemas.microsoft.com/office/drawing/2014/main" id="{64056728-5CC8-D889-7AAB-C4057DF16B02}"/>
                </a:ext>
              </a:extLst>
            </p:cNvPr>
            <p:cNvSpPr/>
            <p:nvPr/>
          </p:nvSpPr>
          <p:spPr>
            <a:xfrm>
              <a:off x="5848000" y="908161"/>
              <a:ext cx="123662" cy="345787"/>
            </a:xfrm>
            <a:prstGeom prst="rect">
              <a:avLst/>
            </a:prstGeom>
            <a:noFill/>
            <a:ln w="38100">
              <a:solidFill>
                <a:srgbClr val="C44965"/>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grpSp>
      <p:pic>
        <p:nvPicPr>
          <p:cNvPr id="8" name="Picture 7">
            <a:extLst>
              <a:ext uri="{FF2B5EF4-FFF2-40B4-BE49-F238E27FC236}">
                <a16:creationId xmlns:a16="http://schemas.microsoft.com/office/drawing/2014/main" id="{A346DE58-623A-1F88-3AC4-7CB55F7FDC50}"/>
              </a:ext>
            </a:extLst>
          </p:cNvPr>
          <p:cNvPicPr>
            <a:picLocks noChangeAspect="1"/>
          </p:cNvPicPr>
          <p:nvPr/>
        </p:nvPicPr>
        <p:blipFill rotWithShape="1">
          <a:blip r:embed="rId3"/>
          <a:srcRect r="1499"/>
          <a:stretch/>
        </p:blipFill>
        <p:spPr bwMode="auto">
          <a:xfrm>
            <a:off x="6597758" y="1418167"/>
            <a:ext cx="5217473" cy="2080373"/>
          </a:xfrm>
          <a:prstGeom prst="rect">
            <a:avLst/>
          </a:prstGeom>
        </p:spPr>
      </p:pic>
      <p:sp>
        <p:nvSpPr>
          <p:cNvPr id="12" name="Rectangle 11">
            <a:extLst>
              <a:ext uri="{FF2B5EF4-FFF2-40B4-BE49-F238E27FC236}">
                <a16:creationId xmlns:a16="http://schemas.microsoft.com/office/drawing/2014/main" id="{FEBC5EFD-F04E-7861-F38D-7CE557F9CCC5}"/>
              </a:ext>
            </a:extLst>
          </p:cNvPr>
          <p:cNvSpPr/>
          <p:nvPr/>
        </p:nvSpPr>
        <p:spPr>
          <a:xfrm>
            <a:off x="6811618" y="1834936"/>
            <a:ext cx="2393750" cy="1594063"/>
          </a:xfrm>
          <a:custGeom>
            <a:avLst/>
            <a:gdLst>
              <a:gd name="connsiteX0" fmla="*/ 0 w 1921076"/>
              <a:gd name="connsiteY0" fmla="*/ 0 h 1594063"/>
              <a:gd name="connsiteX1" fmla="*/ 1921076 w 1921076"/>
              <a:gd name="connsiteY1" fmla="*/ 0 h 1594063"/>
              <a:gd name="connsiteX2" fmla="*/ 1921076 w 1921076"/>
              <a:gd name="connsiteY2" fmla="*/ 1594063 h 1594063"/>
              <a:gd name="connsiteX3" fmla="*/ 0 w 1921076"/>
              <a:gd name="connsiteY3" fmla="*/ 1594063 h 1594063"/>
              <a:gd name="connsiteX4" fmla="*/ 0 w 1921076"/>
              <a:gd name="connsiteY4" fmla="*/ 0 h 1594063"/>
              <a:gd name="connsiteX0" fmla="*/ 0 w 1921076"/>
              <a:gd name="connsiteY0" fmla="*/ 0 h 1594063"/>
              <a:gd name="connsiteX1" fmla="*/ 1921076 w 1921076"/>
              <a:gd name="connsiteY1" fmla="*/ 0 h 1594063"/>
              <a:gd name="connsiteX2" fmla="*/ 1921076 w 1921076"/>
              <a:gd name="connsiteY2" fmla="*/ 1594063 h 1594063"/>
              <a:gd name="connsiteX3" fmla="*/ 0 w 1921076"/>
              <a:gd name="connsiteY3" fmla="*/ 1594063 h 1594063"/>
              <a:gd name="connsiteX4" fmla="*/ 222 w 1921076"/>
              <a:gd name="connsiteY4" fmla="*/ 472543 h 1594063"/>
              <a:gd name="connsiteX5" fmla="*/ 0 w 1921076"/>
              <a:gd name="connsiteY5" fmla="*/ 0 h 1594063"/>
              <a:gd name="connsiteX0" fmla="*/ 5914 w 1926990"/>
              <a:gd name="connsiteY0" fmla="*/ 0 h 1594063"/>
              <a:gd name="connsiteX1" fmla="*/ 1926990 w 1926990"/>
              <a:gd name="connsiteY1" fmla="*/ 0 h 1594063"/>
              <a:gd name="connsiteX2" fmla="*/ 1926990 w 1926990"/>
              <a:gd name="connsiteY2" fmla="*/ 1594063 h 1594063"/>
              <a:gd name="connsiteX3" fmla="*/ 5914 w 1926990"/>
              <a:gd name="connsiteY3" fmla="*/ 1594063 h 1594063"/>
              <a:gd name="connsiteX4" fmla="*/ 0 w 1926990"/>
              <a:gd name="connsiteY4" fmla="*/ 1325574 h 1594063"/>
              <a:gd name="connsiteX5" fmla="*/ 6136 w 1926990"/>
              <a:gd name="connsiteY5" fmla="*/ 472543 h 1594063"/>
              <a:gd name="connsiteX6" fmla="*/ 5914 w 1926990"/>
              <a:gd name="connsiteY6" fmla="*/ 0 h 1594063"/>
              <a:gd name="connsiteX0" fmla="*/ 12183 w 1933259"/>
              <a:gd name="connsiteY0" fmla="*/ 0 h 1594063"/>
              <a:gd name="connsiteX1" fmla="*/ 1933259 w 1933259"/>
              <a:gd name="connsiteY1" fmla="*/ 0 h 1594063"/>
              <a:gd name="connsiteX2" fmla="*/ 1933259 w 1933259"/>
              <a:gd name="connsiteY2" fmla="*/ 1594063 h 1594063"/>
              <a:gd name="connsiteX3" fmla="*/ 12183 w 1933259"/>
              <a:gd name="connsiteY3" fmla="*/ 1594063 h 1594063"/>
              <a:gd name="connsiteX4" fmla="*/ 6269 w 1933259"/>
              <a:gd name="connsiteY4" fmla="*/ 1325574 h 1594063"/>
              <a:gd name="connsiteX5" fmla="*/ 132 w 1933259"/>
              <a:gd name="connsiteY5" fmla="*/ 742567 h 1594063"/>
              <a:gd name="connsiteX6" fmla="*/ 12405 w 1933259"/>
              <a:gd name="connsiteY6" fmla="*/ 472543 h 1594063"/>
              <a:gd name="connsiteX7" fmla="*/ 12183 w 1933259"/>
              <a:gd name="connsiteY7" fmla="*/ 0 h 1594063"/>
              <a:gd name="connsiteX0" fmla="*/ 466184 w 2387260"/>
              <a:gd name="connsiteY0" fmla="*/ 0 h 1594063"/>
              <a:gd name="connsiteX1" fmla="*/ 2387260 w 2387260"/>
              <a:gd name="connsiteY1" fmla="*/ 0 h 1594063"/>
              <a:gd name="connsiteX2" fmla="*/ 2387260 w 2387260"/>
              <a:gd name="connsiteY2" fmla="*/ 1594063 h 1594063"/>
              <a:gd name="connsiteX3" fmla="*/ 466184 w 2387260"/>
              <a:gd name="connsiteY3" fmla="*/ 1594063 h 1594063"/>
              <a:gd name="connsiteX4" fmla="*/ 460270 w 2387260"/>
              <a:gd name="connsiteY4" fmla="*/ 1325574 h 1594063"/>
              <a:gd name="connsiteX5" fmla="*/ 1 w 2387260"/>
              <a:gd name="connsiteY5" fmla="*/ 742567 h 1594063"/>
              <a:gd name="connsiteX6" fmla="*/ 466406 w 2387260"/>
              <a:gd name="connsiteY6" fmla="*/ 472543 h 1594063"/>
              <a:gd name="connsiteX7" fmla="*/ 466184 w 2387260"/>
              <a:gd name="connsiteY7" fmla="*/ 0 h 1594063"/>
              <a:gd name="connsiteX0" fmla="*/ 472674 w 2393750"/>
              <a:gd name="connsiteY0" fmla="*/ 0 h 1594063"/>
              <a:gd name="connsiteX1" fmla="*/ 2393750 w 2393750"/>
              <a:gd name="connsiteY1" fmla="*/ 0 h 1594063"/>
              <a:gd name="connsiteX2" fmla="*/ 2393750 w 2393750"/>
              <a:gd name="connsiteY2" fmla="*/ 1594063 h 1594063"/>
              <a:gd name="connsiteX3" fmla="*/ 472674 w 2393750"/>
              <a:gd name="connsiteY3" fmla="*/ 1594063 h 1594063"/>
              <a:gd name="connsiteX4" fmla="*/ 354 w 2393750"/>
              <a:gd name="connsiteY4" fmla="*/ 1129193 h 1594063"/>
              <a:gd name="connsiteX5" fmla="*/ 6491 w 2393750"/>
              <a:gd name="connsiteY5" fmla="*/ 742567 h 1594063"/>
              <a:gd name="connsiteX6" fmla="*/ 472896 w 2393750"/>
              <a:gd name="connsiteY6" fmla="*/ 472543 h 1594063"/>
              <a:gd name="connsiteX7" fmla="*/ 472674 w 2393750"/>
              <a:gd name="connsiteY7" fmla="*/ 0 h 1594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750" h="1594063">
                <a:moveTo>
                  <a:pt x="472674" y="0"/>
                </a:moveTo>
                <a:lnTo>
                  <a:pt x="2393750" y="0"/>
                </a:lnTo>
                <a:lnTo>
                  <a:pt x="2393750" y="1594063"/>
                </a:lnTo>
                <a:lnTo>
                  <a:pt x="472674" y="1594063"/>
                </a:lnTo>
                <a:lnTo>
                  <a:pt x="354" y="1129193"/>
                </a:lnTo>
                <a:cubicBezTo>
                  <a:pt x="-1654" y="987277"/>
                  <a:pt x="5468" y="884739"/>
                  <a:pt x="6491" y="742567"/>
                </a:cubicBezTo>
                <a:cubicBezTo>
                  <a:pt x="7514" y="600395"/>
                  <a:pt x="470888" y="596304"/>
                  <a:pt x="472896" y="472543"/>
                </a:cubicBezTo>
                <a:lnTo>
                  <a:pt x="472674" y="0"/>
                </a:lnTo>
                <a:close/>
              </a:path>
            </a:pathLst>
          </a:custGeom>
          <a:noFill/>
          <a:ln w="38100">
            <a:solidFill>
              <a:srgbClr val="C44965"/>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pic>
        <p:nvPicPr>
          <p:cNvPr id="11" name="Image 4">
            <a:extLst>
              <a:ext uri="{FF2B5EF4-FFF2-40B4-BE49-F238E27FC236}">
                <a16:creationId xmlns:a16="http://schemas.microsoft.com/office/drawing/2014/main" id="{F9035C95-1D32-4F2E-F00E-D9343DF90F40}"/>
              </a:ext>
            </a:extLst>
          </p:cNvPr>
          <p:cNvPicPr>
            <a:picLocks noChangeAspect="1"/>
          </p:cNvPicPr>
          <p:nvPr/>
        </p:nvPicPr>
        <p:blipFill>
          <a:blip r:embed="rId4"/>
          <a:stretch>
            <a:fillRect/>
          </a:stretch>
        </p:blipFill>
        <p:spPr>
          <a:xfrm>
            <a:off x="10980920" y="76059"/>
            <a:ext cx="910841" cy="910841"/>
          </a:xfrm>
          <a:prstGeom prst="rect">
            <a:avLst/>
          </a:prstGeom>
        </p:spPr>
      </p:pic>
      <p:sp>
        <p:nvSpPr>
          <p:cNvPr id="13" name="Footer Placeholder 12">
            <a:extLst>
              <a:ext uri="{FF2B5EF4-FFF2-40B4-BE49-F238E27FC236}">
                <a16:creationId xmlns:a16="http://schemas.microsoft.com/office/drawing/2014/main" id="{086607D1-800B-31D9-AFB4-92B36C415922}"/>
              </a:ext>
            </a:extLst>
          </p:cNvPr>
          <p:cNvSpPr>
            <a:spLocks noGrp="1"/>
          </p:cNvSpPr>
          <p:nvPr>
            <p:ph type="ftr" sz="quarter" idx="3"/>
          </p:nvPr>
        </p:nvSpPr>
        <p:spPr/>
        <p:txBody>
          <a:bodyPr/>
          <a:lstStyle/>
          <a:p>
            <a:r>
              <a:rPr lang="en-GB"/>
              <a:t>Target System | IMCC and MuCol Annual Meeting 2024</a:t>
            </a:r>
            <a:endParaRPr lang="en-GB" dirty="0"/>
          </a:p>
        </p:txBody>
      </p:sp>
    </p:spTree>
    <p:extLst>
      <p:ext uri="{BB962C8B-B14F-4D97-AF65-F5344CB8AC3E}">
        <p14:creationId xmlns:p14="http://schemas.microsoft.com/office/powerpoint/2010/main" val="4068657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4</a:t>
            </a:fld>
            <a:endParaRPr lang="en-GB" dirty="0"/>
          </a:p>
        </p:txBody>
      </p:sp>
      <p:sp>
        <p:nvSpPr>
          <p:cNvPr id="5" name="Title 4"/>
          <p:cNvSpPr>
            <a:spLocks noGrp="1"/>
          </p:cNvSpPr>
          <p:nvPr>
            <p:ph type="title"/>
          </p:nvPr>
        </p:nvSpPr>
        <p:spPr/>
        <p:txBody>
          <a:bodyPr/>
          <a:lstStyle/>
          <a:p>
            <a:r>
              <a:rPr lang="en-US" dirty="0" err="1"/>
              <a:t>Targetry</a:t>
            </a:r>
            <a:r>
              <a:rPr lang="en-US" dirty="0"/>
              <a:t> options</a:t>
            </a:r>
            <a:endParaRPr lang="en-GB" dirty="0"/>
          </a:p>
        </p:txBody>
      </p:sp>
      <p:pic>
        <p:nvPicPr>
          <p:cNvPr id="11" name="Image 4">
            <a:extLst>
              <a:ext uri="{FF2B5EF4-FFF2-40B4-BE49-F238E27FC236}">
                <a16:creationId xmlns:a16="http://schemas.microsoft.com/office/drawing/2014/main" id="{F9035C95-1D32-4F2E-F00E-D9343DF90F40}"/>
              </a:ext>
            </a:extLst>
          </p:cNvPr>
          <p:cNvPicPr>
            <a:picLocks noChangeAspect="1"/>
          </p:cNvPicPr>
          <p:nvPr/>
        </p:nvPicPr>
        <p:blipFill>
          <a:blip r:embed="rId2"/>
          <a:stretch>
            <a:fillRect/>
          </a:stretch>
        </p:blipFill>
        <p:spPr>
          <a:xfrm>
            <a:off x="10980920" y="76059"/>
            <a:ext cx="910841" cy="910841"/>
          </a:xfrm>
          <a:prstGeom prst="rect">
            <a:avLst/>
          </a:prstGeom>
        </p:spPr>
      </p:pic>
      <p:sp>
        <p:nvSpPr>
          <p:cNvPr id="13" name="Footer Placeholder 12">
            <a:extLst>
              <a:ext uri="{FF2B5EF4-FFF2-40B4-BE49-F238E27FC236}">
                <a16:creationId xmlns:a16="http://schemas.microsoft.com/office/drawing/2014/main" id="{086607D1-800B-31D9-AFB4-92B36C415922}"/>
              </a:ext>
            </a:extLst>
          </p:cNvPr>
          <p:cNvSpPr>
            <a:spLocks noGrp="1"/>
          </p:cNvSpPr>
          <p:nvPr>
            <p:ph type="ftr" sz="quarter" idx="3"/>
          </p:nvPr>
        </p:nvSpPr>
        <p:spPr/>
        <p:txBody>
          <a:bodyPr/>
          <a:lstStyle/>
          <a:p>
            <a:r>
              <a:rPr lang="en-GB"/>
              <a:t>Target System | IMCC and MuCol Annual Meeting 2024</a:t>
            </a:r>
            <a:endParaRPr lang="en-GB" dirty="0"/>
          </a:p>
        </p:txBody>
      </p:sp>
      <p:pic>
        <p:nvPicPr>
          <p:cNvPr id="16" name="Picture 15">
            <a:extLst>
              <a:ext uri="{FF2B5EF4-FFF2-40B4-BE49-F238E27FC236}">
                <a16:creationId xmlns:a16="http://schemas.microsoft.com/office/drawing/2014/main" id="{3CBB3CF6-73C4-1E69-86FE-73F99768EACF}"/>
              </a:ext>
            </a:extLst>
          </p:cNvPr>
          <p:cNvPicPr>
            <a:picLocks noChangeAspect="1"/>
          </p:cNvPicPr>
          <p:nvPr/>
        </p:nvPicPr>
        <p:blipFill>
          <a:blip r:embed="rId3"/>
          <a:stretch>
            <a:fillRect/>
          </a:stretch>
        </p:blipFill>
        <p:spPr>
          <a:xfrm>
            <a:off x="4588092" y="3428554"/>
            <a:ext cx="2057511" cy="2847305"/>
          </a:xfrm>
          <a:prstGeom prst="rect">
            <a:avLst/>
          </a:prstGeom>
        </p:spPr>
      </p:pic>
      <p:sp>
        <p:nvSpPr>
          <p:cNvPr id="19" name="Content Placeholder 18">
            <a:extLst>
              <a:ext uri="{FF2B5EF4-FFF2-40B4-BE49-F238E27FC236}">
                <a16:creationId xmlns:a16="http://schemas.microsoft.com/office/drawing/2014/main" id="{D6B49D26-239E-18C3-21FD-0D810493CACA}"/>
              </a:ext>
            </a:extLst>
          </p:cNvPr>
          <p:cNvSpPr>
            <a:spLocks noGrp="1"/>
          </p:cNvSpPr>
          <p:nvPr>
            <p:ph sz="quarter" idx="12"/>
          </p:nvPr>
        </p:nvSpPr>
        <p:spPr>
          <a:xfrm>
            <a:off x="609600" y="1499831"/>
            <a:ext cx="11282160" cy="1031874"/>
          </a:xfrm>
        </p:spPr>
        <p:txBody>
          <a:bodyPr>
            <a:normAutofit/>
          </a:bodyPr>
          <a:lstStyle/>
          <a:p>
            <a:pPr marL="0" indent="0">
              <a:buNone/>
            </a:pPr>
            <a:r>
              <a:rPr lang="en-US" sz="2000" dirty="0"/>
              <a:t>CERN leading C-Target system studies &amp; liquid-Pb option with ENEA. RAL &amp; Warwick University leading fluidized W option.</a:t>
            </a:r>
            <a:endParaRPr lang="en-GB" sz="2000" dirty="0"/>
          </a:p>
        </p:txBody>
      </p:sp>
      <p:pic>
        <p:nvPicPr>
          <p:cNvPr id="20" name="Picture 19">
            <a:extLst>
              <a:ext uri="{FF2B5EF4-FFF2-40B4-BE49-F238E27FC236}">
                <a16:creationId xmlns:a16="http://schemas.microsoft.com/office/drawing/2014/main" id="{AE787EFF-1300-4506-0BB8-D4D10C04DB8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70827" y="3429000"/>
            <a:ext cx="3711574" cy="2846860"/>
          </a:xfrm>
          <a:prstGeom prst="rect">
            <a:avLst/>
          </a:prstGeom>
          <a:noFill/>
        </p:spPr>
      </p:pic>
      <p:pic>
        <p:nvPicPr>
          <p:cNvPr id="21" name="Picture 20">
            <a:extLst>
              <a:ext uri="{FF2B5EF4-FFF2-40B4-BE49-F238E27FC236}">
                <a16:creationId xmlns:a16="http://schemas.microsoft.com/office/drawing/2014/main" id="{B90C7BA5-E446-1693-2AB1-6B3BD66E5195}"/>
              </a:ext>
            </a:extLst>
          </p:cNvPr>
          <p:cNvPicPr>
            <a:picLocks noChangeAspect="1"/>
          </p:cNvPicPr>
          <p:nvPr/>
        </p:nvPicPr>
        <p:blipFill rotWithShape="1">
          <a:blip r:embed="rId5"/>
          <a:srcRect b="4829"/>
          <a:stretch/>
        </p:blipFill>
        <p:spPr>
          <a:xfrm rot="10800000">
            <a:off x="680994" y="3270358"/>
            <a:ext cx="3337891" cy="1701799"/>
          </a:xfrm>
          <a:prstGeom prst="rect">
            <a:avLst/>
          </a:prstGeom>
        </p:spPr>
      </p:pic>
      <p:pic>
        <p:nvPicPr>
          <p:cNvPr id="22" name="Picture 21">
            <a:extLst>
              <a:ext uri="{FF2B5EF4-FFF2-40B4-BE49-F238E27FC236}">
                <a16:creationId xmlns:a16="http://schemas.microsoft.com/office/drawing/2014/main" id="{7116A4D2-692C-C85B-1EAD-9C30530CEDEE}"/>
              </a:ext>
            </a:extLst>
          </p:cNvPr>
          <p:cNvPicPr>
            <a:picLocks noChangeAspect="1"/>
          </p:cNvPicPr>
          <p:nvPr/>
        </p:nvPicPr>
        <p:blipFill>
          <a:blip r:embed="rId6"/>
          <a:stretch>
            <a:fillRect/>
          </a:stretch>
        </p:blipFill>
        <p:spPr>
          <a:xfrm>
            <a:off x="680994" y="4875832"/>
            <a:ext cx="3082145" cy="1414043"/>
          </a:xfrm>
          <a:prstGeom prst="roundRect">
            <a:avLst>
              <a:gd name="adj" fmla="val 8594"/>
            </a:avLst>
          </a:prstGeom>
          <a:solidFill>
            <a:srgbClr val="FFFFFF">
              <a:shade val="85000"/>
            </a:srgbClr>
          </a:solidFill>
          <a:ln w="28575">
            <a:solidFill>
              <a:srgbClr val="FF0000"/>
            </a:solidFill>
          </a:ln>
          <a:effectLst/>
        </p:spPr>
      </p:pic>
      <p:sp>
        <p:nvSpPr>
          <p:cNvPr id="23" name="Rectangle: Rounded Corners 22">
            <a:extLst>
              <a:ext uri="{FF2B5EF4-FFF2-40B4-BE49-F238E27FC236}">
                <a16:creationId xmlns:a16="http://schemas.microsoft.com/office/drawing/2014/main" id="{4AD0881B-90C9-5233-C7D0-62430791BE34}"/>
              </a:ext>
            </a:extLst>
          </p:cNvPr>
          <p:cNvSpPr/>
          <p:nvPr/>
        </p:nvSpPr>
        <p:spPr>
          <a:xfrm>
            <a:off x="300240" y="2238375"/>
            <a:ext cx="3848950" cy="4178301"/>
          </a:xfrm>
          <a:prstGeom prst="roundRect">
            <a:avLst>
              <a:gd name="adj" fmla="val 4554"/>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4" name="Rectangle: Rounded Corners 23">
            <a:extLst>
              <a:ext uri="{FF2B5EF4-FFF2-40B4-BE49-F238E27FC236}">
                <a16:creationId xmlns:a16="http://schemas.microsoft.com/office/drawing/2014/main" id="{082722E6-394C-53B1-13F1-29D005874BD2}"/>
              </a:ext>
            </a:extLst>
          </p:cNvPr>
          <p:cNvSpPr/>
          <p:nvPr/>
        </p:nvSpPr>
        <p:spPr>
          <a:xfrm>
            <a:off x="4294864" y="2238375"/>
            <a:ext cx="2886610" cy="4154898"/>
          </a:xfrm>
          <a:prstGeom prst="roundRect">
            <a:avLst>
              <a:gd name="adj" fmla="val 4554"/>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5" name="Rectangle: Rounded Corners 24">
            <a:extLst>
              <a:ext uri="{FF2B5EF4-FFF2-40B4-BE49-F238E27FC236}">
                <a16:creationId xmlns:a16="http://schemas.microsoft.com/office/drawing/2014/main" id="{CDEB1A30-EAC7-18E9-10C9-9EFF64831380}"/>
              </a:ext>
            </a:extLst>
          </p:cNvPr>
          <p:cNvSpPr/>
          <p:nvPr/>
        </p:nvSpPr>
        <p:spPr>
          <a:xfrm>
            <a:off x="7327147" y="2238375"/>
            <a:ext cx="4564613" cy="4154898"/>
          </a:xfrm>
          <a:prstGeom prst="roundRect">
            <a:avLst>
              <a:gd name="adj" fmla="val 4554"/>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80CCB168-0A12-A5B4-D5A4-31E8215C0554}"/>
              </a:ext>
            </a:extLst>
          </p:cNvPr>
          <p:cNvSpPr txBox="1"/>
          <p:nvPr/>
        </p:nvSpPr>
        <p:spPr>
          <a:xfrm>
            <a:off x="563815" y="2237485"/>
            <a:ext cx="3362700" cy="677108"/>
          </a:xfrm>
          <a:prstGeom prst="rect">
            <a:avLst/>
          </a:prstGeom>
          <a:noFill/>
        </p:spPr>
        <p:txBody>
          <a:bodyPr wrap="square" rtlCol="0">
            <a:spAutoFit/>
          </a:bodyPr>
          <a:lstStyle/>
          <a:p>
            <a:pPr algn="ctr"/>
            <a:r>
              <a:rPr lang="en-GB" sz="1900" b="1" spc="-5" dirty="0">
                <a:solidFill>
                  <a:srgbClr val="1E59AD"/>
                </a:solidFill>
                <a:latin typeface="Arial" panose="020B0604020202020204" pitchFamily="34" charset="0"/>
                <a:ea typeface="Arial" panose="020B0604020202020204" pitchFamily="34" charset="0"/>
                <a:cs typeface="Arial" panose="020B0604020202020204" pitchFamily="34" charset="0"/>
              </a:rPr>
              <a:t>C-Target &amp; target system</a:t>
            </a:r>
          </a:p>
          <a:p>
            <a:pPr algn="ctr"/>
            <a:r>
              <a:rPr lang="en-GB" sz="1900" spc="-5" dirty="0">
                <a:latin typeface="Arial" panose="020B0604020202020204" pitchFamily="34" charset="0"/>
                <a:ea typeface="Arial" panose="020B0604020202020204" pitchFamily="34" charset="0"/>
                <a:cs typeface="Arial" panose="020B0604020202020204" pitchFamily="34" charset="0"/>
              </a:rPr>
              <a:t>CERN</a:t>
            </a:r>
          </a:p>
        </p:txBody>
      </p:sp>
      <p:sp>
        <p:nvSpPr>
          <p:cNvPr id="28" name="TextBox 27">
            <a:extLst>
              <a:ext uri="{FF2B5EF4-FFF2-40B4-BE49-F238E27FC236}">
                <a16:creationId xmlns:a16="http://schemas.microsoft.com/office/drawing/2014/main" id="{D545F1A1-A3FB-11EB-A4A0-3CFF70641C72}"/>
              </a:ext>
            </a:extLst>
          </p:cNvPr>
          <p:cNvSpPr txBox="1"/>
          <p:nvPr/>
        </p:nvSpPr>
        <p:spPr>
          <a:xfrm>
            <a:off x="4164559" y="2237485"/>
            <a:ext cx="3362700" cy="677108"/>
          </a:xfrm>
          <a:prstGeom prst="rect">
            <a:avLst/>
          </a:prstGeom>
          <a:noFill/>
        </p:spPr>
        <p:txBody>
          <a:bodyPr wrap="square" rtlCol="0">
            <a:spAutoFit/>
          </a:bodyPr>
          <a:lstStyle/>
          <a:p>
            <a:pPr algn="ctr"/>
            <a:r>
              <a:rPr lang="en-GB" sz="1900" b="1" spc="-5" dirty="0">
                <a:solidFill>
                  <a:srgbClr val="1E59AD"/>
                </a:solidFill>
                <a:latin typeface="Arial" panose="020B0604020202020204" pitchFamily="34" charset="0"/>
                <a:ea typeface="Arial" panose="020B0604020202020204" pitchFamily="34" charset="0"/>
                <a:cs typeface="Arial" panose="020B0604020202020204" pitchFamily="34" charset="0"/>
              </a:rPr>
              <a:t>Liquid Pb Target</a:t>
            </a:r>
          </a:p>
          <a:p>
            <a:pPr algn="ctr"/>
            <a:r>
              <a:rPr lang="en-GB" sz="1900" spc="-5" dirty="0">
                <a:latin typeface="Arial" panose="020B0604020202020204" pitchFamily="34" charset="0"/>
                <a:ea typeface="Arial" panose="020B0604020202020204" pitchFamily="34" charset="0"/>
                <a:cs typeface="Arial" panose="020B0604020202020204" pitchFamily="34" charset="0"/>
              </a:rPr>
              <a:t>ENEA &amp; CERN</a:t>
            </a:r>
          </a:p>
        </p:txBody>
      </p:sp>
      <p:sp>
        <p:nvSpPr>
          <p:cNvPr id="29" name="TextBox 28">
            <a:extLst>
              <a:ext uri="{FF2B5EF4-FFF2-40B4-BE49-F238E27FC236}">
                <a16:creationId xmlns:a16="http://schemas.microsoft.com/office/drawing/2014/main" id="{1D02AF3A-EE48-1759-6A3F-14FD2B39CF25}"/>
              </a:ext>
            </a:extLst>
          </p:cNvPr>
          <p:cNvSpPr txBox="1"/>
          <p:nvPr/>
        </p:nvSpPr>
        <p:spPr>
          <a:xfrm>
            <a:off x="8073640" y="2246953"/>
            <a:ext cx="3362700" cy="677108"/>
          </a:xfrm>
          <a:prstGeom prst="rect">
            <a:avLst/>
          </a:prstGeom>
          <a:noFill/>
        </p:spPr>
        <p:txBody>
          <a:bodyPr wrap="square" rtlCol="0">
            <a:spAutoFit/>
          </a:bodyPr>
          <a:lstStyle/>
          <a:p>
            <a:pPr algn="ctr"/>
            <a:r>
              <a:rPr lang="en-GB" sz="1900" b="1" spc="-5" dirty="0">
                <a:solidFill>
                  <a:srgbClr val="1E59AD"/>
                </a:solidFill>
                <a:latin typeface="Arial" panose="020B0604020202020204" pitchFamily="34" charset="0"/>
                <a:ea typeface="Arial" panose="020B0604020202020204" pitchFamily="34" charset="0"/>
                <a:cs typeface="Arial" panose="020B0604020202020204" pitchFamily="34" charset="0"/>
              </a:rPr>
              <a:t>Fluidized W-Target</a:t>
            </a:r>
          </a:p>
          <a:p>
            <a:pPr algn="ctr"/>
            <a:r>
              <a:rPr lang="en-GB" sz="1900" spc="-5" dirty="0">
                <a:latin typeface="Arial" panose="020B0604020202020204" pitchFamily="34" charset="0"/>
                <a:ea typeface="Arial" panose="020B0604020202020204" pitchFamily="34" charset="0"/>
                <a:cs typeface="Arial" panose="020B0604020202020204" pitchFamily="34" charset="0"/>
              </a:rPr>
              <a:t>RAL &amp; Warwick Uni.</a:t>
            </a:r>
          </a:p>
        </p:txBody>
      </p:sp>
      <p:sp>
        <p:nvSpPr>
          <p:cNvPr id="30" name="TextBox 29">
            <a:extLst>
              <a:ext uri="{FF2B5EF4-FFF2-40B4-BE49-F238E27FC236}">
                <a16:creationId xmlns:a16="http://schemas.microsoft.com/office/drawing/2014/main" id="{3EE17913-8A2C-5EF0-DBDF-BDDB2B349AFE}"/>
              </a:ext>
            </a:extLst>
          </p:cNvPr>
          <p:cNvSpPr txBox="1"/>
          <p:nvPr/>
        </p:nvSpPr>
        <p:spPr>
          <a:xfrm>
            <a:off x="7474703" y="2905335"/>
            <a:ext cx="4267436" cy="307777"/>
          </a:xfrm>
          <a:prstGeom prst="rect">
            <a:avLst/>
          </a:prstGeom>
          <a:noFill/>
        </p:spPr>
        <p:txBody>
          <a:bodyPr wrap="square" rtlCol="0">
            <a:spAutoFit/>
          </a:bodyPr>
          <a:lstStyle/>
          <a:p>
            <a:pPr algn="ctr"/>
            <a:r>
              <a:rPr lang="en-GB" sz="1400" i="1" spc="-5" dirty="0">
                <a:solidFill>
                  <a:srgbClr val="C44965"/>
                </a:solidFill>
                <a:latin typeface="Arial" panose="020B0604020202020204" pitchFamily="34" charset="0"/>
                <a:ea typeface="Arial" panose="020B0604020202020204" pitchFamily="34" charset="0"/>
                <a:cs typeface="Arial" panose="020B0604020202020204" pitchFamily="34" charset="0"/>
              </a:rPr>
              <a:t>C. Densham, J.J. Back, W. Bishop, D. Wilcox, et al.</a:t>
            </a:r>
          </a:p>
        </p:txBody>
      </p:sp>
      <p:sp>
        <p:nvSpPr>
          <p:cNvPr id="31" name="TextBox 30">
            <a:extLst>
              <a:ext uri="{FF2B5EF4-FFF2-40B4-BE49-F238E27FC236}">
                <a16:creationId xmlns:a16="http://schemas.microsoft.com/office/drawing/2014/main" id="{020954D1-F14B-2A6A-256A-863EEA0BA784}"/>
              </a:ext>
            </a:extLst>
          </p:cNvPr>
          <p:cNvSpPr txBox="1"/>
          <p:nvPr/>
        </p:nvSpPr>
        <p:spPr>
          <a:xfrm>
            <a:off x="4472896" y="2850731"/>
            <a:ext cx="2568831" cy="523220"/>
          </a:xfrm>
          <a:prstGeom prst="rect">
            <a:avLst/>
          </a:prstGeom>
          <a:noFill/>
        </p:spPr>
        <p:txBody>
          <a:bodyPr wrap="square" rtlCol="0">
            <a:spAutoFit/>
          </a:bodyPr>
          <a:lstStyle/>
          <a:p>
            <a:pPr algn="ctr"/>
            <a:r>
              <a:rPr lang="it-IT" sz="1400" i="1" spc="-5" dirty="0">
                <a:solidFill>
                  <a:srgbClr val="C44965"/>
                </a:solidFill>
                <a:latin typeface="Arial" panose="020B0604020202020204" pitchFamily="34" charset="0"/>
                <a:ea typeface="Arial" panose="020B0604020202020204" pitchFamily="34" charset="0"/>
                <a:cs typeface="Arial" panose="020B0604020202020204" pitchFamily="34" charset="0"/>
              </a:rPr>
              <a:t>C. Carrelli, M. Tarantino, I.Di Piazza, P.C. Puviani et al. </a:t>
            </a:r>
            <a:endParaRPr lang="en-GB" sz="1400" i="1" spc="-5" dirty="0">
              <a:solidFill>
                <a:srgbClr val="C44965"/>
              </a:solidFill>
              <a:latin typeface="Arial" panose="020B0604020202020204" pitchFamily="34" charset="0"/>
              <a:ea typeface="Arial" panose="020B0604020202020204" pitchFamily="34" charset="0"/>
              <a:cs typeface="Arial" panose="020B0604020202020204" pitchFamily="34" charset="0"/>
            </a:endParaRPr>
          </a:p>
        </p:txBody>
      </p:sp>
      <p:sp>
        <p:nvSpPr>
          <p:cNvPr id="32" name="TextBox 31">
            <a:extLst>
              <a:ext uri="{FF2B5EF4-FFF2-40B4-BE49-F238E27FC236}">
                <a16:creationId xmlns:a16="http://schemas.microsoft.com/office/drawing/2014/main" id="{C62A4166-2765-EAC1-A72F-53AB44512C73}"/>
              </a:ext>
            </a:extLst>
          </p:cNvPr>
          <p:cNvSpPr txBox="1"/>
          <p:nvPr/>
        </p:nvSpPr>
        <p:spPr>
          <a:xfrm>
            <a:off x="284871" y="2849051"/>
            <a:ext cx="3848950" cy="523220"/>
          </a:xfrm>
          <a:prstGeom prst="rect">
            <a:avLst/>
          </a:prstGeom>
          <a:noFill/>
        </p:spPr>
        <p:txBody>
          <a:bodyPr wrap="square" rtlCol="0">
            <a:spAutoFit/>
          </a:bodyPr>
          <a:lstStyle/>
          <a:p>
            <a:pPr algn="ctr"/>
            <a:r>
              <a:rPr lang="it-IT" sz="1400" i="1" spc="-5" dirty="0">
                <a:solidFill>
                  <a:srgbClr val="C44965"/>
                </a:solidFill>
                <a:latin typeface="Arial" panose="020B0604020202020204" pitchFamily="34" charset="0"/>
                <a:ea typeface="Arial" panose="020B0604020202020204" pitchFamily="34" charset="0"/>
                <a:cs typeface="Arial" panose="020B0604020202020204" pitchFamily="34" charset="0"/>
              </a:rPr>
              <a:t>R. F. Ximenes, M. Calviani, D. Calzolari, A. Lechner, F. Saura, J. Manczak, C. Mucher et al</a:t>
            </a:r>
            <a:endParaRPr lang="en-GB" sz="1400" i="1" spc="-5" dirty="0">
              <a:solidFill>
                <a:srgbClr val="C44965"/>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6784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5</a:t>
            </a:fld>
            <a:endParaRPr lang="en-GB" dirty="0"/>
          </a:p>
        </p:txBody>
      </p:sp>
      <p:sp>
        <p:nvSpPr>
          <p:cNvPr id="5" name="Title 4"/>
          <p:cNvSpPr>
            <a:spLocks noGrp="1"/>
          </p:cNvSpPr>
          <p:nvPr>
            <p:ph type="title"/>
          </p:nvPr>
        </p:nvSpPr>
        <p:spPr/>
        <p:txBody>
          <a:bodyPr/>
          <a:lstStyle/>
          <a:p>
            <a:r>
              <a:rPr lang="en-US" dirty="0" err="1"/>
              <a:t>Targetry</a:t>
            </a:r>
            <a:r>
              <a:rPr lang="en-US" dirty="0"/>
              <a:t> options</a:t>
            </a:r>
            <a:endParaRPr lang="en-GB" dirty="0"/>
          </a:p>
        </p:txBody>
      </p:sp>
      <p:pic>
        <p:nvPicPr>
          <p:cNvPr id="11" name="Image 4">
            <a:extLst>
              <a:ext uri="{FF2B5EF4-FFF2-40B4-BE49-F238E27FC236}">
                <a16:creationId xmlns:a16="http://schemas.microsoft.com/office/drawing/2014/main" id="{F9035C95-1D32-4F2E-F00E-D9343DF90F40}"/>
              </a:ext>
            </a:extLst>
          </p:cNvPr>
          <p:cNvPicPr>
            <a:picLocks noChangeAspect="1"/>
          </p:cNvPicPr>
          <p:nvPr/>
        </p:nvPicPr>
        <p:blipFill>
          <a:blip r:embed="rId2"/>
          <a:stretch>
            <a:fillRect/>
          </a:stretch>
        </p:blipFill>
        <p:spPr>
          <a:xfrm>
            <a:off x="10980920" y="76059"/>
            <a:ext cx="910841" cy="910841"/>
          </a:xfrm>
          <a:prstGeom prst="rect">
            <a:avLst/>
          </a:prstGeom>
        </p:spPr>
      </p:pic>
      <p:sp>
        <p:nvSpPr>
          <p:cNvPr id="13" name="Footer Placeholder 12">
            <a:extLst>
              <a:ext uri="{FF2B5EF4-FFF2-40B4-BE49-F238E27FC236}">
                <a16:creationId xmlns:a16="http://schemas.microsoft.com/office/drawing/2014/main" id="{086607D1-800B-31D9-AFB4-92B36C415922}"/>
              </a:ext>
            </a:extLst>
          </p:cNvPr>
          <p:cNvSpPr>
            <a:spLocks noGrp="1"/>
          </p:cNvSpPr>
          <p:nvPr>
            <p:ph type="ftr" sz="quarter" idx="3"/>
          </p:nvPr>
        </p:nvSpPr>
        <p:spPr/>
        <p:txBody>
          <a:bodyPr/>
          <a:lstStyle/>
          <a:p>
            <a:r>
              <a:rPr lang="en-GB"/>
              <a:t>Target System | IMCC and MuCol Annual Meeting 2024</a:t>
            </a:r>
            <a:endParaRPr lang="en-GB" dirty="0"/>
          </a:p>
        </p:txBody>
      </p:sp>
      <p:sp>
        <p:nvSpPr>
          <p:cNvPr id="10" name="Content Placeholder 9">
            <a:extLst>
              <a:ext uri="{FF2B5EF4-FFF2-40B4-BE49-F238E27FC236}">
                <a16:creationId xmlns:a16="http://schemas.microsoft.com/office/drawing/2014/main" id="{5F694061-E36C-EEAA-B37C-0BCF7E2B3293}"/>
              </a:ext>
            </a:extLst>
          </p:cNvPr>
          <p:cNvSpPr>
            <a:spLocks noGrp="1"/>
          </p:cNvSpPr>
          <p:nvPr>
            <p:ph sz="quarter" idx="12"/>
          </p:nvPr>
        </p:nvSpPr>
        <p:spPr>
          <a:xfrm>
            <a:off x="609600" y="1540406"/>
            <a:ext cx="7809265" cy="4876269"/>
          </a:xfrm>
        </p:spPr>
        <p:txBody>
          <a:bodyPr>
            <a:normAutofit fontScale="77500" lnSpcReduction="20000"/>
          </a:bodyPr>
          <a:lstStyle/>
          <a:p>
            <a:pPr indent="0" algn="ctr">
              <a:spcAft>
                <a:spcPts val="1200"/>
              </a:spcAft>
              <a:buNone/>
            </a:pPr>
            <a:r>
              <a:rPr lang="en-US" sz="3100" b="1" dirty="0">
                <a:solidFill>
                  <a:srgbClr val="1E59AD"/>
                </a:solidFill>
                <a:latin typeface="Arial" panose="020B0604020202020204" pitchFamily="34" charset="0"/>
                <a:ea typeface="Arial" panose="020B0604020202020204" pitchFamily="34" charset="0"/>
                <a:cs typeface="Arial" panose="020B0604020202020204" pitchFamily="34" charset="0"/>
              </a:rPr>
              <a:t>Pb-Liquid Target</a:t>
            </a:r>
            <a:endParaRPr lang="en-GB" b="1" spc="-5" dirty="0">
              <a:solidFill>
                <a:srgbClr val="00B050"/>
              </a:solidFill>
              <a:latin typeface="Arial" panose="020B0604020202020204" pitchFamily="34" charset="0"/>
              <a:ea typeface="Arial" panose="020B0604020202020204" pitchFamily="34" charset="0"/>
              <a:cs typeface="Arial" panose="020B0604020202020204" pitchFamily="34" charset="0"/>
            </a:endParaRPr>
          </a:p>
          <a:p>
            <a:pPr indent="0">
              <a:lnSpc>
                <a:spcPct val="110000"/>
              </a:lnSpc>
              <a:spcBef>
                <a:spcPts val="1"/>
              </a:spcBef>
              <a:spcAft>
                <a:spcPts val="400"/>
              </a:spcAft>
              <a:buNone/>
            </a:pPr>
            <a:r>
              <a:rPr lang="en-GB" b="1" spc="-5" dirty="0">
                <a:solidFill>
                  <a:srgbClr val="00B050"/>
                </a:solidFill>
                <a:latin typeface="Arial" panose="020B0604020202020204" pitchFamily="34" charset="0"/>
                <a:ea typeface="Arial" panose="020B0604020202020204" pitchFamily="34" charset="0"/>
                <a:cs typeface="Arial" panose="020B0604020202020204" pitchFamily="34" charset="0"/>
              </a:rPr>
              <a:t>Opportunities</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rPr>
              <a:t>Known</a:t>
            </a:r>
            <a:r>
              <a:rPr lang="en-GB" spc="-5" dirty="0">
                <a:latin typeface="Arial" panose="020B0604020202020204" pitchFamily="34" charset="0"/>
                <a:ea typeface="Arial" panose="020B0604020202020204" pitchFamily="34" charset="0"/>
                <a:cs typeface="Arial" panose="020B0604020202020204" pitchFamily="34" charset="0"/>
              </a:rPr>
              <a:t> liquid-Pb / LBE </a:t>
            </a:r>
            <a:r>
              <a:rPr lang="en-GB" b="1" spc="-5" dirty="0">
                <a:latin typeface="Arial" panose="020B0604020202020204" pitchFamily="34" charset="0"/>
                <a:ea typeface="Arial" panose="020B0604020202020204" pitchFamily="34" charset="0"/>
                <a:cs typeface="Arial" panose="020B0604020202020204" pitchFamily="34" charset="0"/>
              </a:rPr>
              <a:t>thermo-hydraulics</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rPr>
              <a:t>Cooling</a:t>
            </a:r>
            <a:r>
              <a:rPr lang="en-GB" spc="-5" dirty="0">
                <a:latin typeface="Arial" panose="020B0604020202020204" pitchFamily="34" charset="0"/>
                <a:ea typeface="Arial" panose="020B0604020202020204" pitchFamily="34" charset="0"/>
                <a:cs typeface="Arial" panose="020B0604020202020204" pitchFamily="34" charset="0"/>
              </a:rPr>
              <a:t> outside vacuum chamber.</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rPr>
              <a:t>Radioisotopes</a:t>
            </a:r>
            <a:r>
              <a:rPr lang="en-GB" spc="-5" dirty="0">
                <a:latin typeface="Arial" panose="020B0604020202020204" pitchFamily="34" charset="0"/>
                <a:ea typeface="Arial" panose="020B0604020202020204" pitchFamily="34" charset="0"/>
                <a:cs typeface="Arial" panose="020B0604020202020204" pitchFamily="34" charset="0"/>
              </a:rPr>
              <a:t> mostly </a:t>
            </a:r>
            <a:r>
              <a:rPr lang="en-GB" b="1" spc="-5" dirty="0">
                <a:latin typeface="Arial" panose="020B0604020202020204" pitchFamily="34" charset="0"/>
                <a:ea typeface="Arial" panose="020B0604020202020204" pitchFamily="34" charset="0"/>
                <a:cs typeface="Arial" panose="020B0604020202020204" pitchFamily="34" charset="0"/>
              </a:rPr>
              <a:t>retained.</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rPr>
              <a:t>No degradation </a:t>
            </a:r>
            <a:r>
              <a:rPr lang="en-GB" spc="-5" dirty="0">
                <a:latin typeface="Arial" panose="020B0604020202020204" pitchFamily="34" charset="0"/>
                <a:ea typeface="Arial" panose="020B0604020202020204" pitchFamily="34" charset="0"/>
                <a:cs typeface="Arial" panose="020B0604020202020204" pitchFamily="34" charset="0"/>
              </a:rPr>
              <a:t>of target material.</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rPr>
              <a:t>Synergies</a:t>
            </a:r>
            <a:r>
              <a:rPr lang="en-GB" spc="-5" dirty="0">
                <a:latin typeface="Arial" panose="020B0604020202020204" pitchFamily="34" charset="0"/>
                <a:ea typeface="Arial" panose="020B0604020202020204" pitchFamily="34" charset="0"/>
                <a:cs typeface="Arial" panose="020B0604020202020204" pitchFamily="34" charset="0"/>
              </a:rPr>
              <a:t> between different projects at CERN such as </a:t>
            </a:r>
            <a:r>
              <a:rPr lang="en-GB" b="1" spc="-5" dirty="0" err="1">
                <a:latin typeface="Arial" panose="020B0604020202020204" pitchFamily="34" charset="0"/>
                <a:ea typeface="Arial" panose="020B0604020202020204" pitchFamily="34" charset="0"/>
                <a:cs typeface="Arial" panose="020B0604020202020204" pitchFamily="34" charset="0"/>
              </a:rPr>
              <a:t>FCCee</a:t>
            </a:r>
            <a:r>
              <a:rPr lang="en-GB" spc="-5" dirty="0">
                <a:latin typeface="Arial" panose="020B0604020202020204" pitchFamily="34" charset="0"/>
                <a:ea typeface="Arial" panose="020B0604020202020204" pitchFamily="34" charset="0"/>
                <a:cs typeface="Arial" panose="020B0604020202020204" pitchFamily="34" charset="0"/>
              </a:rPr>
              <a:t>.</a:t>
            </a:r>
          </a:p>
          <a:p>
            <a:pPr indent="0">
              <a:lnSpc>
                <a:spcPct val="110000"/>
              </a:lnSpc>
              <a:spcBef>
                <a:spcPts val="1"/>
              </a:spcBef>
              <a:spcAft>
                <a:spcPts val="400"/>
              </a:spcAft>
              <a:buNone/>
            </a:pPr>
            <a:r>
              <a:rPr lang="en-GB" b="1" spc="-5" dirty="0">
                <a:solidFill>
                  <a:srgbClr val="C00000"/>
                </a:solidFill>
                <a:latin typeface="Arial" panose="020B0604020202020204" pitchFamily="34" charset="0"/>
                <a:ea typeface="Arial" panose="020B0604020202020204" pitchFamily="34" charset="0"/>
                <a:cs typeface="Arial" panose="020B0604020202020204" pitchFamily="34" charset="0"/>
              </a:rPr>
              <a:t>Challenges</a:t>
            </a:r>
          </a:p>
          <a:p>
            <a:pPr marL="571500" indent="-342900">
              <a:lnSpc>
                <a:spcPct val="110000"/>
              </a:lnSpc>
              <a:spcBef>
                <a:spcPts val="1"/>
              </a:spcBef>
              <a:spcAft>
                <a:spcPts val="400"/>
              </a:spcAft>
            </a:pPr>
            <a:r>
              <a:rPr lang="en-GB"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Liquid-Pb containment </a:t>
            </a:r>
            <a:r>
              <a:rPr lang="en-GB" b="1"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vessel and windows </a:t>
            </a:r>
            <a:r>
              <a:rPr lang="en-GB"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(material, temperatures, DPA).</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MHD</a:t>
            </a:r>
            <a:r>
              <a:rPr lang="en-GB"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 interaction.</a:t>
            </a:r>
          </a:p>
          <a:p>
            <a:pPr marL="571500" indent="-342900">
              <a:lnSpc>
                <a:spcPct val="110000"/>
              </a:lnSpc>
              <a:spcBef>
                <a:spcPts val="1"/>
              </a:spcBef>
              <a:spcAft>
                <a:spcPts val="400"/>
              </a:spcAft>
            </a:pPr>
            <a:r>
              <a:rPr lang="en-GB"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Cavitation-induced </a:t>
            </a:r>
            <a:r>
              <a:rPr lang="en-GB" b="1"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erosion.</a:t>
            </a:r>
          </a:p>
          <a:p>
            <a:pPr marL="571500" indent="-342900">
              <a:lnSpc>
                <a:spcPct val="110000"/>
              </a:lnSpc>
              <a:spcBef>
                <a:spcPts val="1"/>
              </a:spcBef>
              <a:spcAft>
                <a:spcPts val="400"/>
              </a:spcAft>
            </a:pPr>
            <a:r>
              <a:rPr lang="en-GB" b="1"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Temperature and dynamic effects.</a:t>
            </a:r>
          </a:p>
          <a:p>
            <a:pPr marL="571500" indent="-342900">
              <a:lnSpc>
                <a:spcPct val="110000"/>
              </a:lnSpc>
              <a:spcBef>
                <a:spcPts val="1"/>
              </a:spcBef>
              <a:spcAft>
                <a:spcPts val="400"/>
              </a:spcAft>
            </a:pPr>
            <a:r>
              <a:rPr lang="en-GB"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Dynamic multi-phase flow </a:t>
            </a:r>
            <a:r>
              <a:rPr lang="en-GB" b="1"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rPr>
              <a:t>simulation complexity</a:t>
            </a:r>
            <a:endParaRPr lang="en-GB" sz="3200"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endParaRPr>
          </a:p>
          <a:p>
            <a:endParaRPr lang="en-GB" dirty="0"/>
          </a:p>
        </p:txBody>
      </p:sp>
      <p:pic>
        <p:nvPicPr>
          <p:cNvPr id="16" name="Picture 15">
            <a:extLst>
              <a:ext uri="{FF2B5EF4-FFF2-40B4-BE49-F238E27FC236}">
                <a16:creationId xmlns:a16="http://schemas.microsoft.com/office/drawing/2014/main" id="{3CBB3CF6-73C4-1E69-86FE-73F99768EACF}"/>
              </a:ext>
            </a:extLst>
          </p:cNvPr>
          <p:cNvPicPr>
            <a:picLocks noChangeAspect="1"/>
          </p:cNvPicPr>
          <p:nvPr/>
        </p:nvPicPr>
        <p:blipFill>
          <a:blip r:embed="rId3"/>
          <a:stretch>
            <a:fillRect/>
          </a:stretch>
        </p:blipFill>
        <p:spPr>
          <a:xfrm>
            <a:off x="8622065" y="1540406"/>
            <a:ext cx="2539237" cy="3513945"/>
          </a:xfrm>
          <a:prstGeom prst="rect">
            <a:avLst/>
          </a:prstGeom>
        </p:spPr>
      </p:pic>
      <p:sp>
        <p:nvSpPr>
          <p:cNvPr id="17" name="TextBox 16">
            <a:extLst>
              <a:ext uri="{FF2B5EF4-FFF2-40B4-BE49-F238E27FC236}">
                <a16:creationId xmlns:a16="http://schemas.microsoft.com/office/drawing/2014/main" id="{F95A2959-F7A7-5B9C-FBC5-93EDEAC650AD}"/>
              </a:ext>
            </a:extLst>
          </p:cNvPr>
          <p:cNvSpPr txBox="1"/>
          <p:nvPr/>
        </p:nvSpPr>
        <p:spPr>
          <a:xfrm>
            <a:off x="8219701" y="5057380"/>
            <a:ext cx="3362700" cy="1846659"/>
          </a:xfrm>
          <a:prstGeom prst="rect">
            <a:avLst/>
          </a:prstGeom>
          <a:noFill/>
        </p:spPr>
        <p:txBody>
          <a:bodyPr wrap="square" rtlCol="0">
            <a:spAutoFit/>
          </a:bodyPr>
          <a:lstStyle/>
          <a:p>
            <a:pPr marL="457200"/>
            <a:r>
              <a:rPr lang="en-GB" sz="1900" b="1" spc="-5" dirty="0">
                <a:solidFill>
                  <a:srgbClr val="1E59AD"/>
                </a:solidFill>
                <a:latin typeface="Arial" panose="020B0604020202020204" pitchFamily="34" charset="0"/>
                <a:ea typeface="Arial" panose="020B0604020202020204" pitchFamily="34" charset="0"/>
                <a:cs typeface="Arial" panose="020B0604020202020204" pitchFamily="34" charset="0"/>
              </a:rPr>
              <a:t>Conceptual designs</a:t>
            </a:r>
          </a:p>
          <a:p>
            <a:pPr marL="914400" indent="-457200">
              <a:buFont typeface="Arial" panose="020B0604020202020204" pitchFamily="34" charset="0"/>
              <a:buChar char="•"/>
            </a:pPr>
            <a:r>
              <a:rPr lang="en-GB" sz="1900" spc="-5" dirty="0">
                <a:latin typeface="Arial" panose="020B0604020202020204" pitchFamily="34" charset="0"/>
                <a:ea typeface="Arial" panose="020B0604020202020204" pitchFamily="34" charset="0"/>
                <a:cs typeface="Arial" panose="020B0604020202020204" pitchFamily="34" charset="0"/>
              </a:rPr>
              <a:t>Pipe flow.</a:t>
            </a:r>
          </a:p>
          <a:p>
            <a:pPr marL="914400" indent="-457200">
              <a:buFont typeface="Arial" panose="020B0604020202020204" pitchFamily="34" charset="0"/>
              <a:buChar char="•"/>
            </a:pPr>
            <a:r>
              <a:rPr lang="en-GB" sz="1900" b="1" spc="-5" dirty="0">
                <a:latin typeface="Arial" panose="020B0604020202020204" pitchFamily="34" charset="0"/>
                <a:ea typeface="Arial" panose="020B0604020202020204" pitchFamily="34" charset="0"/>
                <a:cs typeface="Arial" panose="020B0604020202020204" pitchFamily="34" charset="0"/>
              </a:rPr>
              <a:t>Vertical curtain.</a:t>
            </a:r>
            <a:endParaRPr lang="en-GB" sz="1900" spc="-5" dirty="0">
              <a:latin typeface="Arial" panose="020B0604020202020204" pitchFamily="34" charset="0"/>
              <a:ea typeface="Arial" panose="020B0604020202020204" pitchFamily="34" charset="0"/>
              <a:cs typeface="Arial" panose="020B0604020202020204" pitchFamily="34" charset="0"/>
            </a:endParaRPr>
          </a:p>
          <a:p>
            <a:pPr marL="914400" indent="-457200">
              <a:buFont typeface="Arial" panose="020B0604020202020204" pitchFamily="34" charset="0"/>
              <a:buChar char="•"/>
            </a:pPr>
            <a:r>
              <a:rPr lang="en-GB" sz="1900" spc="-5" dirty="0">
                <a:latin typeface="Arial" panose="020B0604020202020204" pitchFamily="34" charset="0"/>
                <a:ea typeface="Arial" panose="020B0604020202020204" pitchFamily="34" charset="0"/>
                <a:cs typeface="Arial" panose="020B0604020202020204" pitchFamily="34" charset="0"/>
              </a:rPr>
              <a:t>Jet stream.</a:t>
            </a:r>
            <a:endParaRPr lang="en-GB" sz="1900" b="1" spc="-5" dirty="0">
              <a:latin typeface="Arial" panose="020B0604020202020204" pitchFamily="34" charset="0"/>
              <a:ea typeface="Arial" panose="020B0604020202020204" pitchFamily="34" charset="0"/>
              <a:cs typeface="Arial" panose="020B0604020202020204" pitchFamily="34" charset="0"/>
            </a:endParaRPr>
          </a:p>
          <a:p>
            <a:pPr marL="457200"/>
            <a:endParaRPr lang="en-GB" sz="1900"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endParaRPr>
          </a:p>
          <a:p>
            <a:pPr marL="914400" indent="-457200">
              <a:buFont typeface="Arial" panose="020B0604020202020204" pitchFamily="34" charset="0"/>
              <a:buChar char="•"/>
            </a:pPr>
            <a:endParaRPr lang="en-GB" sz="1900"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endParaRPr>
          </a:p>
        </p:txBody>
      </p:sp>
      <p:sp>
        <p:nvSpPr>
          <p:cNvPr id="2" name="TextBox 1">
            <a:extLst>
              <a:ext uri="{FF2B5EF4-FFF2-40B4-BE49-F238E27FC236}">
                <a16:creationId xmlns:a16="http://schemas.microsoft.com/office/drawing/2014/main" id="{DACCF062-1D16-17D7-AEA4-98CD59F18A7A}"/>
              </a:ext>
            </a:extLst>
          </p:cNvPr>
          <p:cNvSpPr txBox="1"/>
          <p:nvPr/>
        </p:nvSpPr>
        <p:spPr>
          <a:xfrm>
            <a:off x="2095500" y="6108898"/>
            <a:ext cx="5070100" cy="307777"/>
          </a:xfrm>
          <a:prstGeom prst="rect">
            <a:avLst/>
          </a:prstGeom>
          <a:noFill/>
        </p:spPr>
        <p:txBody>
          <a:bodyPr wrap="square" rtlCol="0">
            <a:spAutoFit/>
          </a:bodyPr>
          <a:lstStyle/>
          <a:p>
            <a:pPr algn="ctr"/>
            <a:r>
              <a:rPr lang="it-IT" sz="1400" i="1" spc="-5" dirty="0">
                <a:solidFill>
                  <a:srgbClr val="C44965"/>
                </a:solidFill>
                <a:latin typeface="Arial" panose="020B0604020202020204" pitchFamily="34" charset="0"/>
                <a:ea typeface="Arial" panose="020B0604020202020204" pitchFamily="34" charset="0"/>
                <a:cs typeface="Arial" panose="020B0604020202020204" pitchFamily="34" charset="0"/>
              </a:rPr>
              <a:t>C. Carrelli, M. Tarantino, I.Di Piazza, P.C. Puviani et al. </a:t>
            </a:r>
            <a:endParaRPr lang="en-GB" sz="1400" i="1" spc="-5" dirty="0">
              <a:solidFill>
                <a:srgbClr val="C44965"/>
              </a:solidFill>
              <a:latin typeface="Arial" panose="020B0604020202020204" pitchFamily="34" charset="0"/>
              <a:ea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51024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974172A1-1CBF-0B40-9234-7D4D80EC19EA}" type="slidenum">
              <a:rPr lang="en-GB" smtClean="0"/>
              <a:pPr/>
              <a:t>6</a:t>
            </a:fld>
            <a:endParaRPr lang="en-GB" dirty="0"/>
          </a:p>
        </p:txBody>
      </p:sp>
      <p:sp>
        <p:nvSpPr>
          <p:cNvPr id="5" name="Title 4"/>
          <p:cNvSpPr>
            <a:spLocks noGrp="1"/>
          </p:cNvSpPr>
          <p:nvPr>
            <p:ph type="title"/>
          </p:nvPr>
        </p:nvSpPr>
        <p:spPr/>
        <p:txBody>
          <a:bodyPr/>
          <a:lstStyle/>
          <a:p>
            <a:r>
              <a:rPr lang="en-US" dirty="0" err="1"/>
              <a:t>Targetry</a:t>
            </a:r>
            <a:r>
              <a:rPr lang="en-US" dirty="0"/>
              <a:t> options</a:t>
            </a:r>
            <a:endParaRPr lang="en-GB" dirty="0"/>
          </a:p>
        </p:txBody>
      </p:sp>
      <p:pic>
        <p:nvPicPr>
          <p:cNvPr id="11" name="Image 4">
            <a:extLst>
              <a:ext uri="{FF2B5EF4-FFF2-40B4-BE49-F238E27FC236}">
                <a16:creationId xmlns:a16="http://schemas.microsoft.com/office/drawing/2014/main" id="{F9035C95-1D32-4F2E-F00E-D9343DF90F40}"/>
              </a:ext>
            </a:extLst>
          </p:cNvPr>
          <p:cNvPicPr>
            <a:picLocks noChangeAspect="1"/>
          </p:cNvPicPr>
          <p:nvPr/>
        </p:nvPicPr>
        <p:blipFill>
          <a:blip r:embed="rId2"/>
          <a:stretch>
            <a:fillRect/>
          </a:stretch>
        </p:blipFill>
        <p:spPr>
          <a:xfrm>
            <a:off x="10980920" y="76059"/>
            <a:ext cx="910841" cy="910841"/>
          </a:xfrm>
          <a:prstGeom prst="rect">
            <a:avLst/>
          </a:prstGeom>
        </p:spPr>
      </p:pic>
      <p:sp>
        <p:nvSpPr>
          <p:cNvPr id="13" name="Footer Placeholder 12">
            <a:extLst>
              <a:ext uri="{FF2B5EF4-FFF2-40B4-BE49-F238E27FC236}">
                <a16:creationId xmlns:a16="http://schemas.microsoft.com/office/drawing/2014/main" id="{086607D1-800B-31D9-AFB4-92B36C415922}"/>
              </a:ext>
            </a:extLst>
          </p:cNvPr>
          <p:cNvSpPr>
            <a:spLocks noGrp="1"/>
          </p:cNvSpPr>
          <p:nvPr>
            <p:ph type="ftr" sz="quarter" idx="3"/>
          </p:nvPr>
        </p:nvSpPr>
        <p:spPr/>
        <p:txBody>
          <a:bodyPr/>
          <a:lstStyle/>
          <a:p>
            <a:r>
              <a:rPr lang="en-GB"/>
              <a:t>Target System | IMCC and MuCol Annual Meeting 2024</a:t>
            </a:r>
            <a:endParaRPr lang="en-GB" dirty="0"/>
          </a:p>
        </p:txBody>
      </p:sp>
      <p:sp>
        <p:nvSpPr>
          <p:cNvPr id="10" name="Content Placeholder 9">
            <a:extLst>
              <a:ext uri="{FF2B5EF4-FFF2-40B4-BE49-F238E27FC236}">
                <a16:creationId xmlns:a16="http://schemas.microsoft.com/office/drawing/2014/main" id="{5F694061-E36C-EEAA-B37C-0BCF7E2B3293}"/>
              </a:ext>
            </a:extLst>
          </p:cNvPr>
          <p:cNvSpPr>
            <a:spLocks noGrp="1"/>
          </p:cNvSpPr>
          <p:nvPr>
            <p:ph sz="quarter" idx="12"/>
          </p:nvPr>
        </p:nvSpPr>
        <p:spPr>
          <a:xfrm>
            <a:off x="609601" y="1540406"/>
            <a:ext cx="6289300" cy="3831694"/>
          </a:xfrm>
        </p:spPr>
        <p:txBody>
          <a:bodyPr>
            <a:normAutofit fontScale="62500" lnSpcReduction="20000"/>
          </a:bodyPr>
          <a:lstStyle/>
          <a:p>
            <a:pPr indent="0" algn="ctr">
              <a:spcAft>
                <a:spcPts val="1200"/>
              </a:spcAft>
              <a:buNone/>
            </a:pPr>
            <a:r>
              <a:rPr lang="en-US" sz="4800" b="1" dirty="0">
                <a:solidFill>
                  <a:srgbClr val="1E59AD"/>
                </a:solidFill>
                <a:latin typeface="Arial" panose="020B0604020202020204" pitchFamily="34" charset="0"/>
                <a:ea typeface="Arial" panose="020B0604020202020204" pitchFamily="34" charset="0"/>
                <a:cs typeface="Arial" panose="020B0604020202020204" pitchFamily="34" charset="0"/>
              </a:rPr>
              <a:t>W-Fluidized Target</a:t>
            </a:r>
          </a:p>
          <a:p>
            <a:pPr indent="0">
              <a:lnSpc>
                <a:spcPct val="110000"/>
              </a:lnSpc>
              <a:spcBef>
                <a:spcPts val="1"/>
              </a:spcBef>
              <a:spcAft>
                <a:spcPts val="400"/>
              </a:spcAft>
              <a:buNone/>
            </a:pPr>
            <a:r>
              <a:rPr lang="en-GB" sz="3200" b="1" spc="-5" dirty="0">
                <a:solidFill>
                  <a:srgbClr val="00B050"/>
                </a:solidFill>
                <a:latin typeface="Arial" panose="020B0604020202020204" pitchFamily="34" charset="0"/>
                <a:ea typeface="Arial" panose="020B0604020202020204" pitchFamily="34" charset="0"/>
                <a:cs typeface="Arial" panose="020B0604020202020204" pitchFamily="34" charset="0"/>
              </a:rPr>
              <a:t>Advantages</a:t>
            </a:r>
          </a:p>
          <a:p>
            <a:pPr marL="685800" indent="-457200">
              <a:lnSpc>
                <a:spcPct val="110000"/>
              </a:lnSpc>
              <a:spcBef>
                <a:spcPts val="1"/>
              </a:spcBef>
              <a:spcAft>
                <a:spcPts val="400"/>
              </a:spcAft>
            </a:pPr>
            <a:r>
              <a:rPr lang="en-GB" sz="3200" b="1" spc="-5" dirty="0">
                <a:latin typeface="Arial" panose="020B0604020202020204" pitchFamily="34" charset="0"/>
                <a:ea typeface="Arial" panose="020B0604020202020204" pitchFamily="34" charset="0"/>
                <a:cs typeface="Arial" panose="020B0604020202020204" pitchFamily="34" charset="0"/>
              </a:rPr>
              <a:t>No cavitation, corrosion, radiochemistry damage.</a:t>
            </a:r>
          </a:p>
          <a:p>
            <a:pPr marL="685800" indent="-457200">
              <a:lnSpc>
                <a:spcPct val="110000"/>
              </a:lnSpc>
              <a:spcBef>
                <a:spcPts val="1"/>
              </a:spcBef>
              <a:spcAft>
                <a:spcPts val="400"/>
              </a:spcAft>
            </a:pPr>
            <a:r>
              <a:rPr lang="en-GB" sz="3200" spc="-5" dirty="0">
                <a:latin typeface="Arial" panose="020B0604020202020204" pitchFamily="34" charset="0"/>
                <a:ea typeface="Arial" panose="020B0604020202020204" pitchFamily="34" charset="0"/>
                <a:cs typeface="Arial" panose="020B0604020202020204" pitchFamily="34" charset="0"/>
              </a:rPr>
              <a:t>High </a:t>
            </a:r>
            <a:r>
              <a:rPr lang="en-GB" sz="3200" b="1" spc="-5" dirty="0">
                <a:latin typeface="Arial" panose="020B0604020202020204" pitchFamily="34" charset="0"/>
                <a:ea typeface="Arial" panose="020B0604020202020204" pitchFamily="34" charset="0"/>
                <a:cs typeface="Arial" panose="020B0604020202020204" pitchFamily="34" charset="0"/>
              </a:rPr>
              <a:t>thermal-shock resistance.</a:t>
            </a:r>
          </a:p>
          <a:p>
            <a:pPr marL="685800" indent="-457200">
              <a:lnSpc>
                <a:spcPct val="110000"/>
              </a:lnSpc>
              <a:spcBef>
                <a:spcPts val="1"/>
              </a:spcBef>
              <a:spcAft>
                <a:spcPts val="400"/>
              </a:spcAft>
            </a:pPr>
            <a:r>
              <a:rPr lang="en-GB" sz="3200" b="1" spc="-5" dirty="0">
                <a:latin typeface="Arial" panose="020B0604020202020204" pitchFamily="34" charset="0"/>
                <a:ea typeface="Arial" panose="020B0604020202020204" pitchFamily="34" charset="0"/>
                <a:cs typeface="Arial" panose="020B0604020202020204" pitchFamily="34" charset="0"/>
              </a:rPr>
              <a:t>Heat removal.</a:t>
            </a:r>
          </a:p>
          <a:p>
            <a:pPr indent="0">
              <a:lnSpc>
                <a:spcPct val="110000"/>
              </a:lnSpc>
              <a:spcBef>
                <a:spcPts val="1"/>
              </a:spcBef>
              <a:spcAft>
                <a:spcPts val="400"/>
              </a:spcAft>
              <a:buNone/>
            </a:pPr>
            <a:r>
              <a:rPr lang="en-GB" sz="3200" b="1" spc="-5" dirty="0">
                <a:solidFill>
                  <a:srgbClr val="C00000"/>
                </a:solidFill>
                <a:latin typeface="Arial" panose="020B0604020202020204" pitchFamily="34" charset="0"/>
                <a:ea typeface="Arial" panose="020B0604020202020204" pitchFamily="34" charset="0"/>
                <a:cs typeface="Arial" panose="020B0604020202020204" pitchFamily="34" charset="0"/>
              </a:rPr>
              <a:t>Challenges</a:t>
            </a:r>
          </a:p>
          <a:p>
            <a:pPr marL="685800" indent="-457200">
              <a:lnSpc>
                <a:spcPct val="110000"/>
              </a:lnSpc>
              <a:spcBef>
                <a:spcPts val="1"/>
              </a:spcBef>
              <a:spcAft>
                <a:spcPts val="400"/>
              </a:spcAft>
            </a:pPr>
            <a:r>
              <a:rPr lang="en-GB" sz="3200" b="1" spc="-5" dirty="0">
                <a:latin typeface="Arial" panose="020B0604020202020204" pitchFamily="34" charset="0"/>
                <a:ea typeface="Arial" panose="020B0604020202020204" pitchFamily="34" charset="0"/>
                <a:cs typeface="Arial" panose="020B0604020202020204" pitchFamily="34" charset="0"/>
              </a:rPr>
              <a:t>Erosion</a:t>
            </a:r>
            <a:r>
              <a:rPr lang="en-GB" sz="3200" spc="-5" dirty="0">
                <a:latin typeface="Arial" panose="020B0604020202020204" pitchFamily="34" charset="0"/>
                <a:ea typeface="Arial" panose="020B0604020202020204" pitchFamily="34" charset="0"/>
                <a:cs typeface="Arial" panose="020B0604020202020204" pitchFamily="34" charset="0"/>
              </a:rPr>
              <a:t> management &amp; powder </a:t>
            </a:r>
            <a:r>
              <a:rPr lang="en-GB" sz="3200" b="1" spc="-5" dirty="0">
                <a:latin typeface="Arial" panose="020B0604020202020204" pitchFamily="34" charset="0"/>
                <a:ea typeface="Arial" panose="020B0604020202020204" pitchFamily="34" charset="0"/>
                <a:cs typeface="Arial" panose="020B0604020202020204" pitchFamily="34" charset="0"/>
              </a:rPr>
              <a:t>handling.</a:t>
            </a:r>
          </a:p>
          <a:p>
            <a:pPr marL="685800" indent="-457200">
              <a:lnSpc>
                <a:spcPct val="110000"/>
              </a:lnSpc>
              <a:spcBef>
                <a:spcPts val="1"/>
              </a:spcBef>
              <a:spcAft>
                <a:spcPts val="400"/>
              </a:spcAft>
            </a:pPr>
            <a:r>
              <a:rPr lang="en-GB" sz="3200" spc="-5" dirty="0">
                <a:latin typeface="Arial" panose="020B0604020202020204" pitchFamily="34" charset="0"/>
                <a:ea typeface="Arial" panose="020B0604020202020204" pitchFamily="34" charset="0"/>
                <a:cs typeface="Arial" panose="020B0604020202020204" pitchFamily="34" charset="0"/>
              </a:rPr>
              <a:t>Reduced </a:t>
            </a:r>
            <a:r>
              <a:rPr lang="en-GB" sz="3200" b="1" spc="-5" dirty="0">
                <a:latin typeface="Arial" panose="020B0604020202020204" pitchFamily="34" charset="0"/>
                <a:ea typeface="Arial" panose="020B0604020202020204" pitchFamily="34" charset="0"/>
                <a:cs typeface="Arial" panose="020B0604020202020204" pitchFamily="34" charset="0"/>
              </a:rPr>
              <a:t>experience</a:t>
            </a:r>
            <a:r>
              <a:rPr lang="en-GB" sz="3200" spc="-5" dirty="0">
                <a:latin typeface="Arial" panose="020B0604020202020204" pitchFamily="34" charset="0"/>
                <a:ea typeface="Arial" panose="020B0604020202020204" pitchFamily="34" charset="0"/>
                <a:cs typeface="Arial" panose="020B0604020202020204" pitchFamily="34" charset="0"/>
              </a:rPr>
              <a:t> in operational facilities</a:t>
            </a:r>
          </a:p>
          <a:p>
            <a:pPr indent="0">
              <a:lnSpc>
                <a:spcPct val="110000"/>
              </a:lnSpc>
              <a:spcBef>
                <a:spcPts val="1"/>
              </a:spcBef>
              <a:spcAft>
                <a:spcPts val="400"/>
              </a:spcAft>
              <a:buNone/>
            </a:pPr>
            <a:r>
              <a:rPr lang="en-GB" sz="3200" b="1" spc="-5" dirty="0">
                <a:solidFill>
                  <a:srgbClr val="1E59AD"/>
                </a:solidFill>
                <a:latin typeface="Arial" panose="020B0604020202020204" pitchFamily="34" charset="0"/>
                <a:ea typeface="Arial" panose="020B0604020202020204" pitchFamily="34" charset="0"/>
                <a:cs typeface="Arial" panose="020B0604020202020204" pitchFamily="34" charset="0"/>
              </a:rPr>
              <a:t>Offline tests at RAL &amp; </a:t>
            </a:r>
            <a:r>
              <a:rPr lang="en-GB" sz="3200" b="1" spc="-5" dirty="0" err="1">
                <a:solidFill>
                  <a:srgbClr val="1E59AD"/>
                </a:solidFill>
                <a:latin typeface="Arial" panose="020B0604020202020204" pitchFamily="34" charset="0"/>
                <a:ea typeface="Arial" panose="020B0604020202020204" pitchFamily="34" charset="0"/>
                <a:cs typeface="Arial" panose="020B0604020202020204" pitchFamily="34" charset="0"/>
              </a:rPr>
              <a:t>HiRadMat</a:t>
            </a:r>
            <a:r>
              <a:rPr lang="en-GB" sz="3200" b="1" spc="-5" dirty="0">
                <a:solidFill>
                  <a:srgbClr val="1E59AD"/>
                </a:solidFill>
                <a:latin typeface="Arial" panose="020B0604020202020204" pitchFamily="34" charset="0"/>
                <a:ea typeface="Arial" panose="020B0604020202020204" pitchFamily="34" charset="0"/>
                <a:cs typeface="Arial" panose="020B0604020202020204" pitchFamily="34" charset="0"/>
              </a:rPr>
              <a:t> beam test</a:t>
            </a:r>
          </a:p>
          <a:p>
            <a:pPr marL="914400" indent="-457200">
              <a:lnSpc>
                <a:spcPct val="110000"/>
              </a:lnSpc>
              <a:spcBef>
                <a:spcPts val="1"/>
              </a:spcBef>
              <a:spcAft>
                <a:spcPts val="400"/>
              </a:spcAft>
              <a:buFont typeface="Arial" panose="020B0604020202020204" pitchFamily="34" charset="0"/>
              <a:buChar char="•"/>
            </a:pPr>
            <a:endParaRPr lang="en-GB" sz="3200" b="1" spc="-5" dirty="0">
              <a:solidFill>
                <a:srgbClr val="1E59AD"/>
              </a:solidFill>
              <a:latin typeface="Arial" panose="020B0604020202020204" pitchFamily="34" charset="0"/>
              <a:ea typeface="Arial" panose="020B0604020202020204" pitchFamily="34" charset="0"/>
              <a:cs typeface="Arial" panose="020B0604020202020204" pitchFamily="34" charset="0"/>
            </a:endParaRPr>
          </a:p>
          <a:p>
            <a:pPr marL="457200">
              <a:lnSpc>
                <a:spcPct val="110000"/>
              </a:lnSpc>
              <a:spcBef>
                <a:spcPts val="1"/>
              </a:spcBef>
              <a:spcAft>
                <a:spcPts val="400"/>
              </a:spcAft>
            </a:pPr>
            <a:endParaRPr lang="en-GB" sz="3200" spc="-5" dirty="0">
              <a:latin typeface="Arial" panose="020B0604020202020204" pitchFamily="34" charset="0"/>
              <a:ea typeface="Arial" panose="020B0604020202020204" pitchFamily="34" charset="0"/>
              <a:cs typeface="Arial" panose="020B0604020202020204" pitchFamily="34" charset="0"/>
              <a:sym typeface="Wingdings" panose="05000000000000000000" pitchFamily="2" charset="2"/>
            </a:endParaRPr>
          </a:p>
        </p:txBody>
      </p:sp>
      <p:pic>
        <p:nvPicPr>
          <p:cNvPr id="2" name="Picture 1">
            <a:extLst>
              <a:ext uri="{FF2B5EF4-FFF2-40B4-BE49-F238E27FC236}">
                <a16:creationId xmlns:a16="http://schemas.microsoft.com/office/drawing/2014/main" id="{05AD7FFB-3EFD-1DFC-A951-1DFE3F64175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7273" y="1551696"/>
            <a:ext cx="4415126" cy="3386500"/>
          </a:xfrm>
          <a:prstGeom prst="rect">
            <a:avLst/>
          </a:prstGeom>
          <a:noFill/>
        </p:spPr>
      </p:pic>
      <p:sp>
        <p:nvSpPr>
          <p:cNvPr id="4" name="docshape56">
            <a:extLst>
              <a:ext uri="{FF2B5EF4-FFF2-40B4-BE49-F238E27FC236}">
                <a16:creationId xmlns:a16="http://schemas.microsoft.com/office/drawing/2014/main" id="{3BB5722A-19D5-9301-9B17-450369010926}"/>
              </a:ext>
            </a:extLst>
          </p:cNvPr>
          <p:cNvSpPr txBox="1">
            <a:spLocks noChangeArrowheads="1"/>
          </p:cNvSpPr>
          <p:nvPr/>
        </p:nvSpPr>
        <p:spPr bwMode="auto">
          <a:xfrm>
            <a:off x="7362892" y="5153860"/>
            <a:ext cx="4086158" cy="1047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marR="8255">
              <a:lnSpc>
                <a:spcPct val="105000"/>
              </a:lnSpc>
              <a:spcBef>
                <a:spcPts val="135"/>
              </a:spcBef>
            </a:pPr>
            <a:r>
              <a:rPr lang="en-GB" sz="1200" i="1" dirty="0">
                <a:latin typeface="Arial" panose="020B0604020202020204" pitchFamily="34" charset="0"/>
                <a:cs typeface="Arial" panose="020B0604020202020204" pitchFamily="34" charset="0"/>
              </a:rPr>
              <a:t>Test rig built and operated at Rutherford Appleton Laboratory from 2009-2018</a:t>
            </a:r>
          </a:p>
        </p:txBody>
      </p:sp>
      <p:pic>
        <p:nvPicPr>
          <p:cNvPr id="6" name="Picture 5">
            <a:extLst>
              <a:ext uri="{FF2B5EF4-FFF2-40B4-BE49-F238E27FC236}">
                <a16:creationId xmlns:a16="http://schemas.microsoft.com/office/drawing/2014/main" id="{55CC8830-776E-D734-BAB4-6E6F90263752}"/>
              </a:ext>
            </a:extLst>
          </p:cNvPr>
          <p:cNvPicPr>
            <a:picLocks noChangeAspect="1"/>
          </p:cNvPicPr>
          <p:nvPr/>
        </p:nvPicPr>
        <p:blipFill rotWithShape="1">
          <a:blip r:embed="rId4"/>
          <a:srcRect r="886"/>
          <a:stretch/>
        </p:blipFill>
        <p:spPr>
          <a:xfrm>
            <a:off x="1658029" y="4917642"/>
            <a:ext cx="3319553" cy="1519586"/>
          </a:xfrm>
          <a:prstGeom prst="rect">
            <a:avLst/>
          </a:prstGeom>
        </p:spPr>
      </p:pic>
      <p:sp>
        <p:nvSpPr>
          <p:cNvPr id="7" name="docshape56">
            <a:extLst>
              <a:ext uri="{FF2B5EF4-FFF2-40B4-BE49-F238E27FC236}">
                <a16:creationId xmlns:a16="http://schemas.microsoft.com/office/drawing/2014/main" id="{907BAF23-079B-3626-613B-1B64C9DB52BE}"/>
              </a:ext>
            </a:extLst>
          </p:cNvPr>
          <p:cNvSpPr txBox="1">
            <a:spLocks noChangeArrowheads="1"/>
          </p:cNvSpPr>
          <p:nvPr/>
        </p:nvSpPr>
        <p:spPr bwMode="auto">
          <a:xfrm>
            <a:off x="5180782" y="5890823"/>
            <a:ext cx="3436238" cy="525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marR="8255">
              <a:lnSpc>
                <a:spcPct val="105000"/>
              </a:lnSpc>
              <a:spcBef>
                <a:spcPts val="135"/>
              </a:spcBef>
            </a:pPr>
            <a:r>
              <a:rPr lang="en-GB" sz="1200" i="1" dirty="0">
                <a:latin typeface="Arial" panose="020B0604020202020204" pitchFamily="34" charset="0"/>
                <a:cs typeface="Arial" panose="020B0604020202020204" pitchFamily="34" charset="0"/>
              </a:rPr>
              <a:t>Response of various size spherical tungsten particles to 2x10</a:t>
            </a:r>
            <a:r>
              <a:rPr lang="en-GB" sz="1200" i="1" baseline="30000" dirty="0">
                <a:latin typeface="Arial" panose="020B0604020202020204" pitchFamily="34" charset="0"/>
                <a:cs typeface="Arial" panose="020B0604020202020204" pitchFamily="34" charset="0"/>
              </a:rPr>
              <a:t>11</a:t>
            </a:r>
            <a:r>
              <a:rPr lang="en-GB" sz="1200" i="1" dirty="0">
                <a:latin typeface="Arial" panose="020B0604020202020204" pitchFamily="34" charset="0"/>
                <a:cs typeface="Arial" panose="020B0604020202020204" pitchFamily="34" charset="0"/>
              </a:rPr>
              <a:t> p+ at </a:t>
            </a:r>
            <a:r>
              <a:rPr lang="en-GB" sz="1200" i="1" dirty="0" err="1">
                <a:latin typeface="Arial" panose="020B0604020202020204" pitchFamily="34" charset="0"/>
                <a:cs typeface="Arial" panose="020B0604020202020204" pitchFamily="34" charset="0"/>
              </a:rPr>
              <a:t>HiRadMat</a:t>
            </a:r>
            <a:r>
              <a:rPr lang="en-GB" sz="1200" i="1" dirty="0">
                <a:latin typeface="Arial" panose="020B0604020202020204" pitchFamily="34" charset="0"/>
                <a:cs typeface="Arial" panose="020B0604020202020204" pitchFamily="34" charset="0"/>
              </a:rPr>
              <a:t> (CERN)</a:t>
            </a:r>
          </a:p>
        </p:txBody>
      </p:sp>
      <p:sp>
        <p:nvSpPr>
          <p:cNvPr id="8" name="TextBox 7">
            <a:extLst>
              <a:ext uri="{FF2B5EF4-FFF2-40B4-BE49-F238E27FC236}">
                <a16:creationId xmlns:a16="http://schemas.microsoft.com/office/drawing/2014/main" id="{1E888063-495B-935A-23D7-0CD5962F2C79}"/>
              </a:ext>
            </a:extLst>
          </p:cNvPr>
          <p:cNvSpPr txBox="1"/>
          <p:nvPr/>
        </p:nvSpPr>
        <p:spPr>
          <a:xfrm>
            <a:off x="9216516" y="5677435"/>
            <a:ext cx="2496567" cy="523220"/>
          </a:xfrm>
          <a:prstGeom prst="rect">
            <a:avLst/>
          </a:prstGeom>
          <a:noFill/>
        </p:spPr>
        <p:txBody>
          <a:bodyPr wrap="square" rtlCol="0">
            <a:spAutoFit/>
          </a:bodyPr>
          <a:lstStyle/>
          <a:p>
            <a:pPr algn="ctr"/>
            <a:r>
              <a:rPr lang="en-GB" sz="1400" i="1" spc="-5" dirty="0">
                <a:solidFill>
                  <a:srgbClr val="C44965"/>
                </a:solidFill>
                <a:latin typeface="Arial" panose="020B0604020202020204" pitchFamily="34" charset="0"/>
                <a:ea typeface="Arial" panose="020B0604020202020204" pitchFamily="34" charset="0"/>
                <a:cs typeface="Arial" panose="020B0604020202020204" pitchFamily="34" charset="0"/>
              </a:rPr>
              <a:t>C. Densham, J.J. Back, W. Bishop, D. Wilcox, et al.</a:t>
            </a:r>
          </a:p>
        </p:txBody>
      </p:sp>
    </p:spTree>
    <p:extLst>
      <p:ext uri="{BB962C8B-B14F-4D97-AF65-F5344CB8AC3E}">
        <p14:creationId xmlns:p14="http://schemas.microsoft.com/office/powerpoint/2010/main" val="1341707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7361236-E143-8961-2896-AA75F16A9D2C}"/>
              </a:ext>
            </a:extLst>
          </p:cNvPr>
          <p:cNvPicPr>
            <a:picLocks noChangeAspect="1"/>
          </p:cNvPicPr>
          <p:nvPr/>
        </p:nvPicPr>
        <p:blipFill>
          <a:blip r:embed="rId2"/>
          <a:stretch>
            <a:fillRect/>
          </a:stretch>
        </p:blipFill>
        <p:spPr>
          <a:xfrm>
            <a:off x="1214480" y="4187815"/>
            <a:ext cx="10067841" cy="2130775"/>
          </a:xfrm>
          <a:prstGeom prst="rect">
            <a:avLst/>
          </a:prstGeom>
        </p:spPr>
      </p:pic>
      <p:sp>
        <p:nvSpPr>
          <p:cNvPr id="3" name="Slide Number Placeholder 2">
            <a:extLst>
              <a:ext uri="{FF2B5EF4-FFF2-40B4-BE49-F238E27FC236}">
                <a16:creationId xmlns:a16="http://schemas.microsoft.com/office/drawing/2014/main" id="{689C3193-406E-F325-6CAF-DB4A07F5D46A}"/>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66414506-EB9F-70B6-044B-612E623F7483}"/>
              </a:ext>
            </a:extLst>
          </p:cNvPr>
          <p:cNvSpPr>
            <a:spLocks noGrp="1"/>
          </p:cNvSpPr>
          <p:nvPr>
            <p:ph type="title"/>
          </p:nvPr>
        </p:nvSpPr>
        <p:spPr/>
        <p:txBody>
          <a:bodyPr>
            <a:normAutofit fontScale="90000"/>
          </a:bodyPr>
          <a:lstStyle/>
          <a:p>
            <a:r>
              <a:rPr lang="en-US" dirty="0"/>
              <a:t>Carbon target </a:t>
            </a:r>
            <a:br>
              <a:rPr lang="en-US" dirty="0"/>
            </a:br>
            <a:r>
              <a:rPr lang="en-US" dirty="0"/>
              <a:t>&amp; target systems considerations</a:t>
            </a:r>
            <a:br>
              <a:rPr lang="en-US" dirty="0"/>
            </a:br>
            <a:endParaRPr lang="en-GB" dirty="0"/>
          </a:p>
        </p:txBody>
      </p:sp>
      <p:sp>
        <p:nvSpPr>
          <p:cNvPr id="7" name="Content Placeholder 1">
            <a:extLst>
              <a:ext uri="{FF2B5EF4-FFF2-40B4-BE49-F238E27FC236}">
                <a16:creationId xmlns:a16="http://schemas.microsoft.com/office/drawing/2014/main" id="{4F3D9A45-2E98-B1A3-6B01-2FABFCF7002A}"/>
              </a:ext>
            </a:extLst>
          </p:cNvPr>
          <p:cNvSpPr txBox="1">
            <a:spLocks/>
          </p:cNvSpPr>
          <p:nvPr/>
        </p:nvSpPr>
        <p:spPr>
          <a:xfrm>
            <a:off x="609600" y="1604798"/>
            <a:ext cx="11074400" cy="5088565"/>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lvl="1" indent="-457189" algn="just">
              <a:spcBef>
                <a:spcPts val="400"/>
              </a:spcBef>
              <a:buClr>
                <a:srgbClr val="FF153A"/>
              </a:buClr>
              <a:buSzPct val="75000"/>
              <a:buFont typeface="Wingdings" panose="05000000000000000000" pitchFamily="2" charset="2"/>
              <a:buChar char="Ø"/>
            </a:pPr>
            <a:r>
              <a:rPr lang="en-US" sz="2000" b="1" dirty="0">
                <a:solidFill>
                  <a:srgbClr val="224C9D"/>
                </a:solidFill>
                <a:latin typeface="Arial" panose="020B0604020202020204" pitchFamily="34" charset="0"/>
                <a:cs typeface="Arial" panose="020B0604020202020204" pitchFamily="34" charset="0"/>
              </a:rPr>
              <a:t>Energy deposition &amp; dpa studies </a:t>
            </a:r>
            <a:r>
              <a:rPr lang="en-US" sz="2000" dirty="0">
                <a:latin typeface="Arial" panose="020B0604020202020204" pitchFamily="34" charset="0"/>
                <a:cs typeface="Arial" panose="020B0604020202020204" pitchFamily="34" charset="0"/>
              </a:rPr>
              <a:t>on the Target, windows, shielding, magnets, chicane</a:t>
            </a:r>
          </a:p>
          <a:p>
            <a:pPr marL="457189" lvl="1" indent="-457189" algn="just">
              <a:spcBef>
                <a:spcPts val="400"/>
              </a:spcBef>
              <a:buClr>
                <a:srgbClr val="FF153A"/>
              </a:buClr>
              <a:buSzPct val="75000"/>
              <a:buFont typeface="Wingdings" panose="05000000000000000000" pitchFamily="2" charset="2"/>
              <a:buChar char="Ø"/>
            </a:pPr>
            <a:r>
              <a:rPr lang="en-US" sz="2000" dirty="0">
                <a:latin typeface="Arial" panose="020B0604020202020204" pitchFamily="34" charset="0"/>
                <a:cs typeface="Arial" panose="020B0604020202020204" pitchFamily="34" charset="0"/>
              </a:rPr>
              <a:t>Parameterization study in view of </a:t>
            </a:r>
            <a:r>
              <a:rPr lang="en-US" sz="2000" b="1" dirty="0">
                <a:solidFill>
                  <a:srgbClr val="224C9D"/>
                </a:solidFill>
                <a:latin typeface="Arial" panose="020B0604020202020204" pitchFamily="34" charset="0"/>
                <a:cs typeface="Arial" panose="020B0604020202020204" pitchFamily="34" charset="0"/>
              </a:rPr>
              <a:t>pion/muon yield optimization</a:t>
            </a:r>
          </a:p>
          <a:p>
            <a:pPr marL="457189" lvl="1" indent="-457189" algn="just">
              <a:spcBef>
                <a:spcPts val="400"/>
              </a:spcBef>
              <a:buClr>
                <a:srgbClr val="FF153A"/>
              </a:buClr>
              <a:buSzPct val="75000"/>
              <a:buFont typeface="Wingdings" panose="05000000000000000000" pitchFamily="2" charset="2"/>
              <a:buChar char="Ø"/>
            </a:pPr>
            <a:r>
              <a:rPr lang="en-US" sz="2000" b="1" dirty="0">
                <a:solidFill>
                  <a:srgbClr val="C44965"/>
                </a:solidFill>
                <a:latin typeface="Arial" panose="020B0604020202020204" pitchFamily="34" charset="0"/>
                <a:cs typeface="Arial" panose="020B0604020202020204" pitchFamily="34" charset="0"/>
              </a:rPr>
              <a:t>Conceptual Engineering study </a:t>
            </a:r>
            <a:r>
              <a:rPr lang="en-US" sz="2000" dirty="0">
                <a:latin typeface="Arial" panose="020B0604020202020204" pitchFamily="34" charset="0"/>
                <a:cs typeface="Arial" panose="020B0604020202020204" pitchFamily="34" charset="0"/>
              </a:rPr>
              <a:t>of Target &amp; Target Systems, shielding, p+ dump -&gt; feasibility</a:t>
            </a:r>
          </a:p>
          <a:p>
            <a:pPr marL="457189" lvl="1" indent="-457189" algn="just">
              <a:spcBef>
                <a:spcPts val="400"/>
              </a:spcBef>
              <a:buClr>
                <a:srgbClr val="FF153A"/>
              </a:buClr>
              <a:buSzPct val="75000"/>
              <a:buFont typeface="Arial" panose="020B0604020202020204" pitchFamily="34" charset="0"/>
              <a:buChar char="•"/>
            </a:pPr>
            <a:r>
              <a:rPr lang="en-US" sz="2000" b="1" dirty="0">
                <a:latin typeface="Arial" panose="020B0604020202020204" pitchFamily="34" charset="0"/>
                <a:cs typeface="Arial" panose="020B0604020202020204" pitchFamily="34" charset="0"/>
              </a:rPr>
              <a:t>++ iteration loops with p+ driver, magnets, cooling</a:t>
            </a:r>
          </a:p>
        </p:txBody>
      </p:sp>
      <p:sp>
        <p:nvSpPr>
          <p:cNvPr id="8" name="TextBox 7">
            <a:extLst>
              <a:ext uri="{FF2B5EF4-FFF2-40B4-BE49-F238E27FC236}">
                <a16:creationId xmlns:a16="http://schemas.microsoft.com/office/drawing/2014/main" id="{7B65DBAC-E6C8-ECE1-203E-F9C7CA669BC0}"/>
              </a:ext>
            </a:extLst>
          </p:cNvPr>
          <p:cNvSpPr txBox="1"/>
          <p:nvPr/>
        </p:nvSpPr>
        <p:spPr>
          <a:xfrm>
            <a:off x="1632143" y="3626639"/>
            <a:ext cx="2889376" cy="420564"/>
          </a:xfrm>
          <a:prstGeom prst="rect">
            <a:avLst/>
          </a:prstGeom>
          <a:noFill/>
        </p:spPr>
        <p:txBody>
          <a:bodyPr wrap="square" rtlCol="0">
            <a:spAutoFit/>
          </a:bodyPr>
          <a:lstStyle/>
          <a:p>
            <a:r>
              <a:rPr lang="en-US" sz="2133" b="1" dirty="0">
                <a:solidFill>
                  <a:schemeClr val="accent1"/>
                </a:solidFill>
              </a:rPr>
              <a:t>Production target</a:t>
            </a:r>
            <a:endParaRPr lang="en-GB" sz="2133" b="1" dirty="0">
              <a:solidFill>
                <a:schemeClr val="accent1"/>
              </a:solidFill>
            </a:endParaRPr>
          </a:p>
        </p:txBody>
      </p:sp>
      <p:sp>
        <p:nvSpPr>
          <p:cNvPr id="9" name="TextBox 8">
            <a:extLst>
              <a:ext uri="{FF2B5EF4-FFF2-40B4-BE49-F238E27FC236}">
                <a16:creationId xmlns:a16="http://schemas.microsoft.com/office/drawing/2014/main" id="{86CE95C3-5FB7-20F7-C868-342DFEAA2DF0}"/>
              </a:ext>
            </a:extLst>
          </p:cNvPr>
          <p:cNvSpPr txBox="1"/>
          <p:nvPr/>
        </p:nvSpPr>
        <p:spPr>
          <a:xfrm>
            <a:off x="4300963" y="4786995"/>
            <a:ext cx="1948226" cy="420564"/>
          </a:xfrm>
          <a:prstGeom prst="rect">
            <a:avLst/>
          </a:prstGeom>
          <a:noFill/>
        </p:spPr>
        <p:txBody>
          <a:bodyPr wrap="none" rtlCol="0">
            <a:spAutoFit/>
          </a:bodyPr>
          <a:lstStyle/>
          <a:p>
            <a:r>
              <a:rPr lang="en-US" sz="2133" b="1" dirty="0">
                <a:solidFill>
                  <a:schemeClr val="accent1"/>
                </a:solidFill>
              </a:rPr>
              <a:t>Tapering region</a:t>
            </a:r>
            <a:endParaRPr lang="en-GB" sz="2133" b="1" dirty="0">
              <a:solidFill>
                <a:schemeClr val="accent1"/>
              </a:solidFill>
            </a:endParaRPr>
          </a:p>
        </p:txBody>
      </p:sp>
      <p:sp>
        <p:nvSpPr>
          <p:cNvPr id="10" name="TextBox 9">
            <a:extLst>
              <a:ext uri="{FF2B5EF4-FFF2-40B4-BE49-F238E27FC236}">
                <a16:creationId xmlns:a16="http://schemas.microsoft.com/office/drawing/2014/main" id="{5B119FB2-CB69-18AF-C929-04D11174D1C7}"/>
              </a:ext>
            </a:extLst>
          </p:cNvPr>
          <p:cNvSpPr txBox="1"/>
          <p:nvPr/>
        </p:nvSpPr>
        <p:spPr>
          <a:xfrm>
            <a:off x="9186176" y="4522255"/>
            <a:ext cx="1075936" cy="420564"/>
          </a:xfrm>
          <a:prstGeom prst="rect">
            <a:avLst/>
          </a:prstGeom>
          <a:noFill/>
        </p:spPr>
        <p:txBody>
          <a:bodyPr wrap="none" rtlCol="0">
            <a:spAutoFit/>
          </a:bodyPr>
          <a:lstStyle/>
          <a:p>
            <a:r>
              <a:rPr lang="en-US" sz="2133" b="1" dirty="0">
                <a:solidFill>
                  <a:schemeClr val="accent1"/>
                </a:solidFill>
              </a:rPr>
              <a:t>Chicane</a:t>
            </a:r>
            <a:endParaRPr lang="en-GB" sz="2133" b="1" dirty="0">
              <a:solidFill>
                <a:schemeClr val="accent1"/>
              </a:solidFill>
            </a:endParaRPr>
          </a:p>
        </p:txBody>
      </p:sp>
      <p:sp>
        <p:nvSpPr>
          <p:cNvPr id="11" name="TextBox 10">
            <a:extLst>
              <a:ext uri="{FF2B5EF4-FFF2-40B4-BE49-F238E27FC236}">
                <a16:creationId xmlns:a16="http://schemas.microsoft.com/office/drawing/2014/main" id="{F65A634F-4DAB-45DF-5943-D4E099655B25}"/>
              </a:ext>
            </a:extLst>
          </p:cNvPr>
          <p:cNvSpPr txBox="1"/>
          <p:nvPr/>
        </p:nvSpPr>
        <p:spPr>
          <a:xfrm>
            <a:off x="5928131" y="3843429"/>
            <a:ext cx="1785104" cy="748795"/>
          </a:xfrm>
          <a:prstGeom prst="rect">
            <a:avLst/>
          </a:prstGeom>
          <a:noFill/>
        </p:spPr>
        <p:txBody>
          <a:bodyPr wrap="square" rtlCol="0">
            <a:spAutoFit/>
          </a:bodyPr>
          <a:lstStyle/>
          <a:p>
            <a:r>
              <a:rPr lang="en-US" sz="2133" b="1" dirty="0">
                <a:solidFill>
                  <a:schemeClr val="accent1"/>
                </a:solidFill>
              </a:rPr>
              <a:t>Eventually p+ dump</a:t>
            </a:r>
            <a:endParaRPr lang="en-GB" sz="2133" b="1" dirty="0">
              <a:solidFill>
                <a:schemeClr val="accent1"/>
              </a:solidFill>
            </a:endParaRPr>
          </a:p>
        </p:txBody>
      </p:sp>
      <p:cxnSp>
        <p:nvCxnSpPr>
          <p:cNvPr id="16" name="Straight Arrow Connector 15">
            <a:extLst>
              <a:ext uri="{FF2B5EF4-FFF2-40B4-BE49-F238E27FC236}">
                <a16:creationId xmlns:a16="http://schemas.microsoft.com/office/drawing/2014/main" id="{6812033F-BB29-BB2E-58F8-4DCE86F62266}"/>
              </a:ext>
            </a:extLst>
          </p:cNvPr>
          <p:cNvCxnSpPr>
            <a:cxnSpLocks/>
          </p:cNvCxnSpPr>
          <p:nvPr/>
        </p:nvCxnSpPr>
        <p:spPr>
          <a:xfrm flipH="1">
            <a:off x="5135893" y="4342697"/>
            <a:ext cx="622819" cy="1178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Star: 5 Points 17">
            <a:extLst>
              <a:ext uri="{FF2B5EF4-FFF2-40B4-BE49-F238E27FC236}">
                <a16:creationId xmlns:a16="http://schemas.microsoft.com/office/drawing/2014/main" id="{6B176F8A-C411-402F-687F-4ED19371D527}"/>
              </a:ext>
            </a:extLst>
          </p:cNvPr>
          <p:cNvSpPr/>
          <p:nvPr/>
        </p:nvSpPr>
        <p:spPr>
          <a:xfrm>
            <a:off x="4747774" y="4422138"/>
            <a:ext cx="340657" cy="340657"/>
          </a:xfrm>
          <a:prstGeom prst="star5">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2400"/>
          </a:p>
        </p:txBody>
      </p:sp>
      <p:sp>
        <p:nvSpPr>
          <p:cNvPr id="2" name="Rectangle 1">
            <a:extLst>
              <a:ext uri="{FF2B5EF4-FFF2-40B4-BE49-F238E27FC236}">
                <a16:creationId xmlns:a16="http://schemas.microsoft.com/office/drawing/2014/main" id="{E136920A-8CF5-00B8-8A4A-555F3FC655BA}"/>
              </a:ext>
            </a:extLst>
          </p:cNvPr>
          <p:cNvSpPr/>
          <p:nvPr/>
        </p:nvSpPr>
        <p:spPr>
          <a:xfrm>
            <a:off x="1487489" y="4358109"/>
            <a:ext cx="1349241" cy="1087116"/>
          </a:xfrm>
          <a:prstGeom prst="rect">
            <a:avLst/>
          </a:prstGeom>
          <a:solidFill>
            <a:srgbClr val="FF0066">
              <a:alpha val="30196"/>
            </a:srgbClr>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cxnSp>
        <p:nvCxnSpPr>
          <p:cNvPr id="13" name="Straight Arrow Connector 12">
            <a:extLst>
              <a:ext uri="{FF2B5EF4-FFF2-40B4-BE49-F238E27FC236}">
                <a16:creationId xmlns:a16="http://schemas.microsoft.com/office/drawing/2014/main" id="{00ABA83E-7722-7853-0C48-8E886719F1A2}"/>
              </a:ext>
            </a:extLst>
          </p:cNvPr>
          <p:cNvCxnSpPr>
            <a:cxnSpLocks/>
            <a:stCxn id="8" idx="2"/>
          </p:cNvCxnSpPr>
          <p:nvPr/>
        </p:nvCxnSpPr>
        <p:spPr>
          <a:xfrm flipH="1">
            <a:off x="2162108" y="4047203"/>
            <a:ext cx="914723" cy="9654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4" name="Image 4">
            <a:extLst>
              <a:ext uri="{FF2B5EF4-FFF2-40B4-BE49-F238E27FC236}">
                <a16:creationId xmlns:a16="http://schemas.microsoft.com/office/drawing/2014/main" id="{569F279A-6FD8-1E6A-40B7-B01C1ED52C3A}"/>
              </a:ext>
            </a:extLst>
          </p:cNvPr>
          <p:cNvPicPr>
            <a:picLocks noChangeAspect="1"/>
          </p:cNvPicPr>
          <p:nvPr/>
        </p:nvPicPr>
        <p:blipFill>
          <a:blip r:embed="rId3"/>
          <a:stretch>
            <a:fillRect/>
          </a:stretch>
        </p:blipFill>
        <p:spPr>
          <a:xfrm>
            <a:off x="10980920" y="76059"/>
            <a:ext cx="910841" cy="910841"/>
          </a:xfrm>
          <a:prstGeom prst="rect">
            <a:avLst/>
          </a:prstGeom>
        </p:spPr>
      </p:pic>
      <p:sp>
        <p:nvSpPr>
          <p:cNvPr id="15" name="Footer Placeholder 14">
            <a:extLst>
              <a:ext uri="{FF2B5EF4-FFF2-40B4-BE49-F238E27FC236}">
                <a16:creationId xmlns:a16="http://schemas.microsoft.com/office/drawing/2014/main" id="{8DA68F00-61FC-FC9D-7B81-F7C9B26AAD78}"/>
              </a:ext>
            </a:extLst>
          </p:cNvPr>
          <p:cNvSpPr>
            <a:spLocks noGrp="1"/>
          </p:cNvSpPr>
          <p:nvPr>
            <p:ph type="ftr" sz="quarter" idx="3"/>
          </p:nvPr>
        </p:nvSpPr>
        <p:spPr/>
        <p:txBody>
          <a:bodyPr/>
          <a:lstStyle/>
          <a:p>
            <a:r>
              <a:rPr lang="en-GB" dirty="0"/>
              <a:t>Target System | IMCC and </a:t>
            </a:r>
            <a:r>
              <a:rPr lang="en-GB" dirty="0" err="1"/>
              <a:t>MuCol</a:t>
            </a:r>
            <a:r>
              <a:rPr lang="en-GB" dirty="0"/>
              <a:t> Annual Meeting 2024</a:t>
            </a:r>
          </a:p>
        </p:txBody>
      </p:sp>
    </p:spTree>
    <p:extLst>
      <p:ext uri="{BB962C8B-B14F-4D97-AF65-F5344CB8AC3E}">
        <p14:creationId xmlns:p14="http://schemas.microsoft.com/office/powerpoint/2010/main" val="4047805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p:txBody>
          <a:bodyPr/>
          <a:lstStyle/>
          <a:p>
            <a:r>
              <a:rPr lang="en-US" dirty="0"/>
              <a:t>Carbon Target System</a:t>
            </a:r>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r>
              <a:rPr lang="en-US" dirty="0"/>
              <a:t>1/23</a:t>
            </a:r>
          </a:p>
        </p:txBody>
      </p:sp>
      <p:sp>
        <p:nvSpPr>
          <p:cNvPr id="4" name="TextBox 3">
            <a:extLst>
              <a:ext uri="{FF2B5EF4-FFF2-40B4-BE49-F238E27FC236}">
                <a16:creationId xmlns:a16="http://schemas.microsoft.com/office/drawing/2014/main" id="{9AEEBC80-E27F-509F-BC0E-6301B4A6B8FF}"/>
              </a:ext>
            </a:extLst>
          </p:cNvPr>
          <p:cNvSpPr txBox="1"/>
          <p:nvPr/>
        </p:nvSpPr>
        <p:spPr bwMode="auto">
          <a:xfrm>
            <a:off x="4069137" y="6192193"/>
            <a:ext cx="4460612" cy="276999"/>
          </a:xfrm>
          <a:prstGeom prst="rect">
            <a:avLst/>
          </a:prstGeom>
          <a:noFill/>
        </p:spPr>
        <p:txBody>
          <a:bodyPr wrap="square" rtlCol="0">
            <a:spAutoFit/>
          </a:bodyPr>
          <a:lstStyle/>
          <a:p>
            <a:r>
              <a:rPr lang="en-US" sz="1200" dirty="0">
                <a:solidFill>
                  <a:srgbClr val="0033A0"/>
                </a:solidFill>
              </a:rPr>
              <a:t>MuC target &amp; shielding schematic (not at scale) [units in mm]</a:t>
            </a:r>
            <a:endParaRPr lang="en-GB" sz="700" dirty="0">
              <a:solidFill>
                <a:srgbClr val="0033A0"/>
              </a:solidFill>
            </a:endParaRPr>
          </a:p>
        </p:txBody>
      </p:sp>
      <p:pic>
        <p:nvPicPr>
          <p:cNvPr id="11" name="Picture 10">
            <a:extLst>
              <a:ext uri="{FF2B5EF4-FFF2-40B4-BE49-F238E27FC236}">
                <a16:creationId xmlns:a16="http://schemas.microsoft.com/office/drawing/2014/main" id="{A7B2080B-C077-92E5-8AFE-9C8976D9793E}"/>
              </a:ext>
            </a:extLst>
          </p:cNvPr>
          <p:cNvPicPr>
            <a:picLocks noChangeAspect="1"/>
          </p:cNvPicPr>
          <p:nvPr/>
        </p:nvPicPr>
        <p:blipFill rotWithShape="1">
          <a:blip r:embed="rId3"/>
          <a:srcRect t="6535" b="5403"/>
          <a:stretch/>
        </p:blipFill>
        <p:spPr>
          <a:xfrm>
            <a:off x="1215108" y="1460884"/>
            <a:ext cx="9371066" cy="4782778"/>
          </a:xfrm>
          <a:prstGeom prst="roundRect">
            <a:avLst>
              <a:gd name="adj" fmla="val 8594"/>
            </a:avLst>
          </a:prstGeom>
          <a:solidFill>
            <a:srgbClr val="FFFFFF">
              <a:shade val="85000"/>
            </a:srgbClr>
          </a:solidFill>
          <a:ln w="28575">
            <a:noFill/>
          </a:ln>
          <a:effectLst/>
        </p:spPr>
      </p:pic>
      <p:pic>
        <p:nvPicPr>
          <p:cNvPr id="8" name="Image 4">
            <a:extLst>
              <a:ext uri="{FF2B5EF4-FFF2-40B4-BE49-F238E27FC236}">
                <a16:creationId xmlns:a16="http://schemas.microsoft.com/office/drawing/2014/main" id="{6E5B1FAF-92BE-92FE-6C12-709C903638BC}"/>
              </a:ext>
            </a:extLst>
          </p:cNvPr>
          <p:cNvPicPr>
            <a:picLocks noChangeAspect="1"/>
          </p:cNvPicPr>
          <p:nvPr/>
        </p:nvPicPr>
        <p:blipFill>
          <a:blip r:embed="rId4"/>
          <a:stretch>
            <a:fillRect/>
          </a:stretch>
        </p:blipFill>
        <p:spPr>
          <a:xfrm>
            <a:off x="10980920" y="76059"/>
            <a:ext cx="910841" cy="910841"/>
          </a:xfrm>
          <a:prstGeom prst="rect">
            <a:avLst/>
          </a:prstGeom>
        </p:spPr>
      </p:pic>
      <p:sp>
        <p:nvSpPr>
          <p:cNvPr id="9" name="Footer Placeholder 8">
            <a:extLst>
              <a:ext uri="{FF2B5EF4-FFF2-40B4-BE49-F238E27FC236}">
                <a16:creationId xmlns:a16="http://schemas.microsoft.com/office/drawing/2014/main" id="{0D9D5388-18E1-4361-4162-D3CC3592F990}"/>
              </a:ext>
            </a:extLst>
          </p:cNvPr>
          <p:cNvSpPr>
            <a:spLocks noGrp="1"/>
          </p:cNvSpPr>
          <p:nvPr>
            <p:ph type="ftr" sz="quarter" idx="11"/>
          </p:nvPr>
        </p:nvSpPr>
        <p:spPr/>
        <p:txBody>
          <a:bodyPr/>
          <a:lstStyle/>
          <a:p>
            <a:pPr>
              <a:defRPr/>
            </a:pPr>
            <a:r>
              <a:rPr lang="en-GB" dirty="0"/>
              <a:t>Target System | IMCC and </a:t>
            </a:r>
            <a:r>
              <a:rPr lang="en-GB" dirty="0" err="1"/>
              <a:t>MuCol</a:t>
            </a:r>
            <a:r>
              <a:rPr lang="en-GB" dirty="0"/>
              <a:t> Annual Meeting 2024</a:t>
            </a:r>
            <a:endParaRPr lang="en-US" dirty="0"/>
          </a:p>
        </p:txBody>
      </p:sp>
    </p:spTree>
    <p:extLst>
      <p:ext uri="{BB962C8B-B14F-4D97-AF65-F5344CB8AC3E}">
        <p14:creationId xmlns:p14="http://schemas.microsoft.com/office/powerpoint/2010/main" val="34643010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6315D9-4E5D-7FB7-B9D1-AD52A63F1114}"/>
              </a:ext>
            </a:extLst>
          </p:cNvPr>
          <p:cNvSpPr>
            <a:spLocks noGrp="1"/>
          </p:cNvSpPr>
          <p:nvPr>
            <p:ph idx="1"/>
          </p:nvPr>
        </p:nvSpPr>
        <p:spPr/>
        <p:txBody>
          <a:bodyPr/>
          <a:lstStyle/>
          <a:p>
            <a:endParaRPr lang="en-GB"/>
          </a:p>
        </p:txBody>
      </p:sp>
      <p:sp>
        <p:nvSpPr>
          <p:cNvPr id="3" name="Footer Placeholder 2">
            <a:extLst>
              <a:ext uri="{FF2B5EF4-FFF2-40B4-BE49-F238E27FC236}">
                <a16:creationId xmlns:a16="http://schemas.microsoft.com/office/drawing/2014/main" id="{FD3916C2-AEA8-8ACE-D422-2CB564AEBBE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Target System | IMCC and MuCol Annual Meeting 2024</a:t>
            </a:r>
            <a:endParaRPr lang="fr-FR" dirty="0">
              <a:latin typeface="Arial Narrow" panose="020B0604020202020204" pitchFamily="34" charset="0"/>
              <a:cs typeface="Arial Narrow" panose="020B0604020202020204" pitchFamily="34" charset="0"/>
            </a:endParaRPr>
          </a:p>
        </p:txBody>
      </p:sp>
      <p:sp>
        <p:nvSpPr>
          <p:cNvPr id="4" name="Slide Number Placeholder 3">
            <a:extLst>
              <a:ext uri="{FF2B5EF4-FFF2-40B4-BE49-F238E27FC236}">
                <a16:creationId xmlns:a16="http://schemas.microsoft.com/office/drawing/2014/main" id="{12723198-9F3C-F3F4-6F0D-28BB491F7531}"/>
              </a:ext>
            </a:extLst>
          </p:cNvPr>
          <p:cNvSpPr>
            <a:spLocks noGrp="1"/>
          </p:cNvSpPr>
          <p:nvPr>
            <p:ph type="sldNum" sz="quarter" idx="12"/>
          </p:nvPr>
        </p:nvSpPr>
        <p:spPr/>
        <p:txBody>
          <a:bodyPr/>
          <a:lstStyle/>
          <a:p>
            <a:fld id="{005C7FBA-D4E9-46CA-9321-3ADA2E368FCD}" type="slidenum">
              <a:rPr lang="en-GB" smtClean="0"/>
              <a:t>9</a:t>
            </a:fld>
            <a:endParaRPr lang="en-GB"/>
          </a:p>
        </p:txBody>
      </p:sp>
      <p:sp>
        <p:nvSpPr>
          <p:cNvPr id="5" name="Title 4">
            <a:extLst>
              <a:ext uri="{FF2B5EF4-FFF2-40B4-BE49-F238E27FC236}">
                <a16:creationId xmlns:a16="http://schemas.microsoft.com/office/drawing/2014/main" id="{F264AAF9-7300-6162-9AB3-C07480824177}"/>
              </a:ext>
            </a:extLst>
          </p:cNvPr>
          <p:cNvSpPr>
            <a:spLocks noGrp="1"/>
          </p:cNvSpPr>
          <p:nvPr>
            <p:ph type="title"/>
          </p:nvPr>
        </p:nvSpPr>
        <p:spPr/>
        <p:txBody>
          <a:bodyPr/>
          <a:lstStyle/>
          <a:p>
            <a:r>
              <a:rPr lang="en-US" dirty="0"/>
              <a:t>Carbon Target System</a:t>
            </a:r>
            <a:endParaRPr lang="en-GB" dirty="0"/>
          </a:p>
        </p:txBody>
      </p:sp>
      <p:sp>
        <p:nvSpPr>
          <p:cNvPr id="6" name="Picture Placeholder 5">
            <a:extLst>
              <a:ext uri="{FF2B5EF4-FFF2-40B4-BE49-F238E27FC236}">
                <a16:creationId xmlns:a16="http://schemas.microsoft.com/office/drawing/2014/main" id="{9EE3092B-2E34-2407-26D6-B58884622F14}"/>
              </a:ext>
            </a:extLst>
          </p:cNvPr>
          <p:cNvSpPr>
            <a:spLocks noGrp="1"/>
          </p:cNvSpPr>
          <p:nvPr>
            <p:ph type="pic" sz="quarter" idx="10"/>
          </p:nvPr>
        </p:nvSpPr>
        <p:spPr/>
        <p:txBody>
          <a:bodyPr/>
          <a:lstStyle/>
          <a:p>
            <a:endParaRPr lang="en-GB"/>
          </a:p>
        </p:txBody>
      </p:sp>
      <p:pic>
        <p:nvPicPr>
          <p:cNvPr id="7" name="Picture 6">
            <a:extLst>
              <a:ext uri="{FF2B5EF4-FFF2-40B4-BE49-F238E27FC236}">
                <a16:creationId xmlns:a16="http://schemas.microsoft.com/office/drawing/2014/main" id="{664A68F2-F462-D453-4B89-68749BFEA0A4}"/>
              </a:ext>
            </a:extLst>
          </p:cNvPr>
          <p:cNvPicPr>
            <a:picLocks noChangeAspect="1"/>
          </p:cNvPicPr>
          <p:nvPr/>
        </p:nvPicPr>
        <p:blipFill>
          <a:blip r:embed="rId2"/>
          <a:stretch>
            <a:fillRect/>
          </a:stretch>
        </p:blipFill>
        <p:spPr>
          <a:xfrm>
            <a:off x="867555" y="1521187"/>
            <a:ext cx="10456889" cy="4797466"/>
          </a:xfrm>
          <a:prstGeom prst="roundRect">
            <a:avLst>
              <a:gd name="adj" fmla="val 8594"/>
            </a:avLst>
          </a:prstGeom>
          <a:solidFill>
            <a:srgbClr val="FFFFFF">
              <a:shade val="85000"/>
            </a:srgbClr>
          </a:solidFill>
          <a:ln w="28575">
            <a:solidFill>
              <a:srgbClr val="FF0000"/>
            </a:solidFill>
          </a:ln>
          <a:effectLst/>
        </p:spPr>
      </p:pic>
      <p:pic>
        <p:nvPicPr>
          <p:cNvPr id="9" name="Image 4">
            <a:extLst>
              <a:ext uri="{FF2B5EF4-FFF2-40B4-BE49-F238E27FC236}">
                <a16:creationId xmlns:a16="http://schemas.microsoft.com/office/drawing/2014/main" id="{A9909AAC-4B5E-29EB-338F-009737A517B1}"/>
              </a:ext>
            </a:extLst>
          </p:cNvPr>
          <p:cNvPicPr>
            <a:picLocks noChangeAspect="1"/>
          </p:cNvPicPr>
          <p:nvPr/>
        </p:nvPicPr>
        <p:blipFill>
          <a:blip r:embed="rId3"/>
          <a:stretch>
            <a:fillRect/>
          </a:stretch>
        </p:blipFill>
        <p:spPr>
          <a:xfrm>
            <a:off x="10980920" y="76059"/>
            <a:ext cx="910841" cy="910841"/>
          </a:xfrm>
          <a:prstGeom prst="rect">
            <a:avLst/>
          </a:prstGeom>
        </p:spPr>
      </p:pic>
    </p:spTree>
    <p:extLst>
      <p:ext uri="{BB962C8B-B14F-4D97-AF65-F5344CB8AC3E}">
        <p14:creationId xmlns:p14="http://schemas.microsoft.com/office/powerpoint/2010/main" val="5354849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3772</TotalTime>
  <Words>2074</Words>
  <Application>Microsoft Office PowerPoint</Application>
  <PresentationFormat>Widescreen</PresentationFormat>
  <Paragraphs>351</Paragraphs>
  <Slides>26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Arial Narrow</vt:lpstr>
      <vt:lpstr>Calibri</vt:lpstr>
      <vt:lpstr>Wingdings</vt:lpstr>
      <vt:lpstr>Office Theme</vt:lpstr>
      <vt:lpstr>Target System</vt:lpstr>
      <vt:lpstr>Content</vt:lpstr>
      <vt:lpstr>Target system</vt:lpstr>
      <vt:lpstr>Targetry options</vt:lpstr>
      <vt:lpstr>Targetry options</vt:lpstr>
      <vt:lpstr>Targetry options</vt:lpstr>
      <vt:lpstr>Carbon target  &amp; target systems considerations </vt:lpstr>
      <vt:lpstr>Carbon Target System</vt:lpstr>
      <vt:lpstr>Carbon Target System</vt:lpstr>
      <vt:lpstr>C-Target</vt:lpstr>
      <vt:lpstr>C-Target</vt:lpstr>
      <vt:lpstr>C-Target</vt:lpstr>
      <vt:lpstr>C-Target</vt:lpstr>
      <vt:lpstr>P+ beam window</vt:lpstr>
      <vt:lpstr>P+ beam window</vt:lpstr>
      <vt:lpstr>P+ beam window</vt:lpstr>
      <vt:lpstr>P+ beam window</vt:lpstr>
      <vt:lpstr>Target Shielding</vt:lpstr>
      <vt:lpstr>Target Shielding</vt:lpstr>
      <vt:lpstr>Target Shielding</vt:lpstr>
      <vt:lpstr>Target Shielding</vt:lpstr>
      <vt:lpstr>Conclusions &amp; Prospects</vt:lpstr>
      <vt:lpstr>Conclusions &amp; Prospects</vt:lpstr>
      <vt:lpstr>PowerPoint Presentation</vt:lpstr>
      <vt:lpstr>Carbon Target: engineering feasibility</vt:lpstr>
      <vt:lpstr>Carbon target &amp; target systems considerations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Rui Franqueira Ximenes</cp:lastModifiedBy>
  <cp:revision>103</cp:revision>
  <dcterms:created xsi:type="dcterms:W3CDTF">2024-02-26T13:42:26Z</dcterms:created>
  <dcterms:modified xsi:type="dcterms:W3CDTF">2024-03-13T08:27:50Z</dcterms:modified>
</cp:coreProperties>
</file>