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52" r:id="rId1"/>
  </p:sldMasterIdLst>
  <p:notesMasterIdLst>
    <p:notesMasterId r:id="rId32"/>
  </p:notesMasterIdLst>
  <p:handoutMasterIdLst>
    <p:handoutMasterId r:id="rId33"/>
  </p:handoutMasterIdLst>
  <p:sldIdLst>
    <p:sldId id="264" r:id="rId2"/>
    <p:sldId id="1457" r:id="rId3"/>
    <p:sldId id="1466" r:id="rId4"/>
    <p:sldId id="1458" r:id="rId5"/>
    <p:sldId id="1467" r:id="rId6"/>
    <p:sldId id="1459" r:id="rId7"/>
    <p:sldId id="1464" r:id="rId8"/>
    <p:sldId id="1472" r:id="rId9"/>
    <p:sldId id="1460" r:id="rId10"/>
    <p:sldId id="1471" r:id="rId11"/>
    <p:sldId id="1468" r:id="rId12"/>
    <p:sldId id="1449" r:id="rId13"/>
    <p:sldId id="1453" r:id="rId14"/>
    <p:sldId id="1451" r:id="rId15"/>
    <p:sldId id="1452" r:id="rId16"/>
    <p:sldId id="1455" r:id="rId17"/>
    <p:sldId id="1469" r:id="rId18"/>
    <p:sldId id="1473" r:id="rId19"/>
    <p:sldId id="1474" r:id="rId20"/>
    <p:sldId id="1470" r:id="rId21"/>
    <p:sldId id="1448" r:id="rId22"/>
    <p:sldId id="1443" r:id="rId23"/>
    <p:sldId id="1456" r:id="rId24"/>
    <p:sldId id="1442" r:id="rId25"/>
    <p:sldId id="1435" r:id="rId26"/>
    <p:sldId id="1444" r:id="rId27"/>
    <p:sldId id="1446" r:id="rId28"/>
    <p:sldId id="1463" r:id="rId29"/>
    <p:sldId id="1475" r:id="rId30"/>
    <p:sldId id="1454" r:id="rId31"/>
  </p:sldIdLst>
  <p:sldSz cx="9144000" cy="5143500" type="screen16x9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387" userDrawn="1">
          <p15:clr>
            <a:srgbClr val="A4A3A4"/>
          </p15:clr>
        </p15:guide>
        <p15:guide id="3" pos="5375" userDrawn="1">
          <p15:clr>
            <a:srgbClr val="A4A3A4"/>
          </p15:clr>
        </p15:guide>
        <p15:guide id="4" pos="2880" userDrawn="1">
          <p15:clr>
            <a:srgbClr val="A4A3A4"/>
          </p15:clr>
        </p15:guide>
        <p15:guide id="5" orient="horz" pos="2028" userDrawn="1">
          <p15:clr>
            <a:srgbClr val="A4A3A4"/>
          </p15:clr>
        </p15:guide>
        <p15:guide id="6" pos="38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B7EB8"/>
    <a:srgbClr val="B9CDE5"/>
    <a:srgbClr val="FF3645"/>
    <a:srgbClr val="DAE8FC"/>
    <a:srgbClr val="0046D0"/>
    <a:srgbClr val="FF7D0A"/>
    <a:srgbClr val="FF0000"/>
    <a:srgbClr val="1F497D"/>
    <a:srgbClr val="FCD5B5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327F97BB-C833-4FB7-BDE5-3F7075034690}" styleName="Themed Style 2 - Accent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18603FDC-E32A-4AB5-989C-0864C3EAD2B8}" styleName="Themed Style 2 - Acc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607" autoAdjust="0"/>
    <p:restoredTop sz="94579" autoAdjust="0"/>
  </p:normalViewPr>
  <p:slideViewPr>
    <p:cSldViewPr snapToObjects="1" showGuides="1">
      <p:cViewPr varScale="1">
        <p:scale>
          <a:sx n="113" d="100"/>
          <a:sy n="113" d="100"/>
        </p:scale>
        <p:origin x="494" y="91"/>
      </p:cViewPr>
      <p:guideLst>
        <p:guide orient="horz" pos="1387"/>
        <p:guide pos="5375"/>
        <p:guide pos="2880"/>
        <p:guide orient="horz" pos="2028"/>
        <p:guide pos="385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D03EEF-9089-C744-8C93-EE73F8B15776}" type="datetimeFigureOut">
              <a:rPr lang="fr-FR" smtClean="0"/>
              <a:pPr/>
              <a:t>12/03/2024</a:t>
            </a:fld>
            <a:endParaRPr lang="en-GB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F8E451-F231-B046-B379-61FE019F64C0}" type="slidenum">
              <a:rPr lang="en-GB" smtClean="0"/>
              <a:pPr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557F9A8-E4A4-1C40-93CC-37CDF0C3283E}" type="datetimeFigureOut">
              <a:rPr lang="fr-FR" smtClean="0"/>
              <a:pPr/>
              <a:t>12/03/2024</a:t>
            </a:fld>
            <a:endParaRPr lang="en-GB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9393A5D-14D6-4646-84B9-A0E78F83D06C}" type="slidenum">
              <a:rPr lang="en-GB" smtClean="0"/>
              <a:pPr/>
              <a:t>‹N›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userDrawn="1">
  <p:cSld name="Title Slide with logo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620810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contenu 5"/>
          <p:cNvSpPr>
            <a:spLocks noGrp="1"/>
          </p:cNvSpPr>
          <p:nvPr>
            <p:ph sz="quarter" idx="12"/>
          </p:nvPr>
        </p:nvSpPr>
        <p:spPr>
          <a:xfrm>
            <a:off x="457200" y="1016794"/>
            <a:ext cx="8305800" cy="379571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‹N›</a:t>
            </a:fld>
            <a:endParaRPr lang="en-GB" dirty="0"/>
          </a:p>
        </p:txBody>
      </p:sp>
      <p:sp>
        <p:nvSpPr>
          <p:cNvPr id="10" name="Titre 6"/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blank" userDrawn="1">
  <p:cSld name="Last sli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7CD5AF30-E2AC-44BE-7211-9264A991651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 bwMode="auto">
          <a:xfrm>
            <a:off x="323528" y="1779662"/>
            <a:ext cx="8423920" cy="1305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42077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jpeg"/><Relationship Id="rId5" Type="http://schemas.openxmlformats.org/officeDocument/2006/relationships/image" Target="../media/image1.jpe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8" descr="MUON-Slide-graphBase-pagebottom.jpg"/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0" y="4705350"/>
            <a:ext cx="9144000" cy="508000"/>
          </a:xfrm>
          <a:prstGeom prst="rect">
            <a:avLst/>
          </a:prstGeom>
        </p:spPr>
      </p:pic>
      <p:pic>
        <p:nvPicPr>
          <p:cNvPr id="5" name="Image 4" descr="MCC-LogoCERN.jpg"/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8305800" y="209550"/>
            <a:ext cx="609600" cy="609600"/>
          </a:xfrm>
          <a:prstGeom prst="rect">
            <a:avLst/>
          </a:prstGeom>
        </p:spPr>
      </p:pic>
      <p:pic>
        <p:nvPicPr>
          <p:cNvPr id="2" name="Picture 1" descr="A picture containing text, font, graphics, graphic design&#10;&#10;Description automatically generated">
            <a:extLst>
              <a:ext uri="{FF2B5EF4-FFF2-40B4-BE49-F238E27FC236}">
                <a16:creationId xmlns:a16="http://schemas.microsoft.com/office/drawing/2014/main" id="{9C7895D8-1DF8-6FCF-0F4A-001A90607BE0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129201" y="133350"/>
            <a:ext cx="1346455" cy="666943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54" r:id="rId2"/>
    <p:sldLayoutId id="2147483676" r:id="rId3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tx1"/>
          </a:solidFill>
          <a:latin typeface="Arial Narrow"/>
          <a:ea typeface="+mj-ea"/>
          <a:cs typeface="Arial Narrow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800" kern="1200">
          <a:solidFill>
            <a:schemeClr val="tx1"/>
          </a:solidFill>
          <a:latin typeface="Arial Narrow"/>
          <a:ea typeface="+mn-ea"/>
          <a:cs typeface="Arial Narrow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400" kern="1200">
          <a:solidFill>
            <a:schemeClr val="tx1"/>
          </a:solidFill>
          <a:latin typeface="Arial Narrow"/>
          <a:ea typeface="+mn-ea"/>
          <a:cs typeface="Arial Narrow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/>
          </a:solidFill>
          <a:latin typeface="Arial Narrow"/>
          <a:ea typeface="+mn-ea"/>
          <a:cs typeface="Arial Narrow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/>
          </a:solidFill>
          <a:latin typeface="Arial Narrow"/>
          <a:ea typeface="+mn-ea"/>
          <a:cs typeface="Arial Narrow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/>
          </a:solidFill>
          <a:latin typeface="Arial Narrow"/>
          <a:ea typeface="+mn-ea"/>
          <a:cs typeface="Arial Narrow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1620" userDrawn="1">
          <p15:clr>
            <a:srgbClr val="F26B43"/>
          </p15:clr>
        </p15:guide>
        <p15:guide id="2" pos="288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1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2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7" Type="http://schemas.openxmlformats.org/officeDocument/2006/relationships/image" Target="../media/image7.png"/><Relationship Id="rId2" Type="http://schemas.openxmlformats.org/officeDocument/2006/relationships/image" Target="../media/image13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6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30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emf"/><Relationship Id="rId3" Type="http://schemas.openxmlformats.org/officeDocument/2006/relationships/image" Target="../media/image7.png"/><Relationship Id="rId7" Type="http://schemas.openxmlformats.org/officeDocument/2006/relationships/image" Target="../media/image33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4" Type="http://schemas.openxmlformats.org/officeDocument/2006/relationships/image" Target="../media/image25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5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6.emf"/><Relationship Id="rId4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40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24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24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2.emf"/><Relationship Id="rId4" Type="http://schemas.openxmlformats.org/officeDocument/2006/relationships/image" Target="../media/image34.emf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9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emf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F45A881D-5A10-004C-518A-69F390343DD0}"/>
              </a:ext>
            </a:extLst>
          </p:cNvPr>
          <p:cNvSpPr txBox="1">
            <a:spLocks/>
          </p:cNvSpPr>
          <p:nvPr/>
        </p:nvSpPr>
        <p:spPr>
          <a:xfrm>
            <a:off x="1547664" y="2499742"/>
            <a:ext cx="5472608" cy="2016565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1" indent="0">
              <a:buNone/>
              <a:defRPr/>
            </a:pPr>
            <a:r>
              <a:rPr lang="de-DE" sz="1800" dirty="0"/>
              <a:t>C. Bartoli</a:t>
            </a:r>
            <a:r>
              <a:rPr lang="de-DE" sz="1800" baseline="30000" dirty="0"/>
              <a:t>1</a:t>
            </a:r>
            <a:r>
              <a:rPr lang="de-DE" sz="1800" dirty="0"/>
              <a:t>, M. Breschi</a:t>
            </a:r>
            <a:r>
              <a:rPr lang="de-DE" sz="1800" baseline="30000" dirty="0"/>
              <a:t>1</a:t>
            </a:r>
            <a:r>
              <a:rPr lang="de-DE" sz="1800" dirty="0"/>
              <a:t>, A. Macchiagodena</a:t>
            </a:r>
            <a:r>
              <a:rPr lang="de-DE" sz="1800" baseline="30000" dirty="0"/>
              <a:t>1</a:t>
            </a:r>
            <a:r>
              <a:rPr lang="de-DE" sz="1800" dirty="0"/>
              <a:t>, P. L. Ribani</a:t>
            </a:r>
            <a:r>
              <a:rPr lang="de-DE" sz="1800" baseline="30000" dirty="0"/>
              <a:t>1</a:t>
            </a:r>
            <a:r>
              <a:rPr lang="de-DE" sz="1800" dirty="0"/>
              <a:t>, H. De Gersem</a:t>
            </a:r>
            <a:r>
              <a:rPr lang="de-DE" sz="1800" baseline="30000" dirty="0"/>
              <a:t>2</a:t>
            </a:r>
            <a:r>
              <a:rPr lang="de-DE" sz="1800" dirty="0"/>
              <a:t>, D. Moll</a:t>
            </a:r>
            <a:r>
              <a:rPr lang="de-DE" sz="1800" baseline="30000" dirty="0"/>
              <a:t>2</a:t>
            </a:r>
            <a:r>
              <a:rPr lang="de-DE" sz="1800" dirty="0"/>
              <a:t>, F. Boattini</a:t>
            </a:r>
            <a:r>
              <a:rPr lang="de-DE" sz="1800" baseline="30000" dirty="0"/>
              <a:t>3</a:t>
            </a:r>
            <a:r>
              <a:rPr lang="de-DE" sz="1800" dirty="0"/>
              <a:t>, L. Bottura</a:t>
            </a:r>
            <a:r>
              <a:rPr lang="de-DE" sz="1800" baseline="30000" dirty="0"/>
              <a:t>3</a:t>
            </a:r>
            <a:r>
              <a:rPr lang="de-DE" sz="1800" dirty="0"/>
              <a:t> </a:t>
            </a:r>
          </a:p>
          <a:p>
            <a:pPr marL="457200" lvl="1" indent="0">
              <a:buNone/>
              <a:defRPr/>
            </a:pPr>
            <a:endParaRPr lang="de-DE" sz="1800" dirty="0"/>
          </a:p>
          <a:p>
            <a:pPr marL="457200" lvl="1" indent="0">
              <a:buNone/>
              <a:defRPr/>
            </a:pPr>
            <a:r>
              <a:rPr lang="de-DE" sz="1800" b="1" baseline="30000" dirty="0"/>
              <a:t>1</a:t>
            </a:r>
            <a:r>
              <a:rPr lang="de-DE" sz="1800" b="1" dirty="0"/>
              <a:t>Alma Mater Studiorum – </a:t>
            </a:r>
            <a:r>
              <a:rPr lang="de-DE" sz="1800" b="1" dirty="0" err="1"/>
              <a:t>Università</a:t>
            </a:r>
            <a:r>
              <a:rPr lang="de-DE" sz="1800" b="1" dirty="0"/>
              <a:t> di Bologna, </a:t>
            </a:r>
            <a:r>
              <a:rPr lang="de-DE" sz="1800" b="1" dirty="0" err="1"/>
              <a:t>Italy</a:t>
            </a:r>
            <a:endParaRPr lang="de-DE" sz="1800" b="1" dirty="0"/>
          </a:p>
          <a:p>
            <a:pPr marL="457200" lvl="1" indent="0">
              <a:buNone/>
              <a:defRPr/>
            </a:pPr>
            <a:r>
              <a:rPr lang="de-DE" sz="1800" b="1" baseline="30000" dirty="0"/>
              <a:t>2</a:t>
            </a:r>
            <a:r>
              <a:rPr lang="de-DE" sz="1800" b="1" dirty="0"/>
              <a:t>University of Darmstadt, Germany</a:t>
            </a:r>
          </a:p>
          <a:p>
            <a:pPr marL="457200" lvl="1" indent="0">
              <a:buNone/>
              <a:defRPr/>
            </a:pPr>
            <a:r>
              <a:rPr lang="de-DE" sz="1800" b="1" baseline="30000" dirty="0"/>
              <a:t>3</a:t>
            </a:r>
            <a:r>
              <a:rPr lang="de-DE" sz="1800" b="1" dirty="0"/>
              <a:t>CERN, Geneva, </a:t>
            </a:r>
            <a:r>
              <a:rPr lang="de-DE" sz="1800" b="1" dirty="0" err="1"/>
              <a:t>Switzerland</a:t>
            </a:r>
            <a:endParaRPr lang="de-DE" sz="18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CCDDB18-0D64-F694-40C6-D0D32A01B46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61A74E79-AB8A-36D7-F2ED-1475D36B073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848600" y="6099101"/>
            <a:ext cx="457200" cy="273844"/>
          </a:xfrm>
        </p:spPr>
        <p:txBody>
          <a:bodyPr/>
          <a:lstStyle/>
          <a:p>
            <a:fld id="{974172A1-1CBF-0B40-9234-7D4D80EC19EA}" type="slidenum">
              <a:rPr lang="en-GB" smtClean="0"/>
              <a:pPr/>
              <a:t>10</a:t>
            </a:fld>
            <a:endParaRPr lang="en-GB" dirty="0"/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D2D3116E-5CF3-560A-3185-CB51AFB630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00814" y="206375"/>
            <a:ext cx="6904986" cy="857250"/>
          </a:xfrm>
        </p:spPr>
        <p:txBody>
          <a:bodyPr/>
          <a:lstStyle/>
          <a:p>
            <a:r>
              <a:rPr lang="de-DE" dirty="0"/>
              <a:t>Comparison between magnetic circuit and FEMM</a:t>
            </a:r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DF73186C-012D-5674-62E8-FF076111742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52990" y="921811"/>
            <a:ext cx="1115690" cy="623047"/>
          </a:xfrm>
          <a:prstGeom prst="rect">
            <a:avLst/>
          </a:prstGeom>
        </p:spPr>
      </p:pic>
      <p:sp>
        <p:nvSpPr>
          <p:cNvPr id="7" name="Inhaltsplatzhalter 1">
            <a:extLst>
              <a:ext uri="{FF2B5EF4-FFF2-40B4-BE49-F238E27FC236}">
                <a16:creationId xmlns:a16="http://schemas.microsoft.com/office/drawing/2014/main" id="{B19E556C-ADF0-3CBA-7E34-2E9B0784CDFB}"/>
              </a:ext>
            </a:extLst>
          </p:cNvPr>
          <p:cNvSpPr txBox="1">
            <a:spLocks/>
          </p:cNvSpPr>
          <p:nvPr/>
        </p:nvSpPr>
        <p:spPr>
          <a:xfrm>
            <a:off x="-14442" y="771550"/>
            <a:ext cx="3898682" cy="1107570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/>
              <a:t>A parametric study was launched to compare FEMM and magnetic circuit with different geometries. </a:t>
            </a:r>
          </a:p>
          <a:p>
            <a:r>
              <a:rPr lang="en-US" sz="2400" dirty="0"/>
              <a:t>175 configurations studied, computing the maximum error with 10 values of transport current on </a:t>
            </a:r>
            <a:r>
              <a:rPr lang="en-US" sz="2400" dirty="0" err="1"/>
              <a:t>Bgap</a:t>
            </a:r>
            <a:r>
              <a:rPr lang="en-US" sz="2400" dirty="0"/>
              <a:t>, </a:t>
            </a:r>
            <a:r>
              <a:rPr lang="en-US" sz="2400" dirty="0" err="1"/>
              <a:t>Etot</a:t>
            </a:r>
            <a:r>
              <a:rPr lang="en-US" sz="2400" dirty="0"/>
              <a:t>, </a:t>
            </a:r>
            <a:r>
              <a:rPr lang="en-US" sz="2400" dirty="0">
                <a:latin typeface="Symbol" panose="05050102010706020507" pitchFamily="18" charset="2"/>
              </a:rPr>
              <a:t>F</a:t>
            </a:r>
            <a:r>
              <a:rPr lang="en-US" sz="2400" dirty="0"/>
              <a:t>.</a:t>
            </a:r>
          </a:p>
          <a:p>
            <a:r>
              <a:rPr lang="en-US" sz="2400" dirty="0"/>
              <a:t>13% peak error on the flux</a:t>
            </a:r>
          </a:p>
          <a:p>
            <a:r>
              <a:rPr lang="en-US" sz="2400" dirty="0"/>
              <a:t>Computation time is reduced from 177 s to 1.5 s</a:t>
            </a:r>
          </a:p>
          <a:p>
            <a:endParaRPr lang="en-US" sz="2400" dirty="0"/>
          </a:p>
        </p:txBody>
      </p:sp>
      <p:pic>
        <p:nvPicPr>
          <p:cNvPr id="60" name="그림 11">
            <a:extLst>
              <a:ext uri="{FF2B5EF4-FFF2-40B4-BE49-F238E27FC236}">
                <a16:creationId xmlns:a16="http://schemas.microsoft.com/office/drawing/2014/main" id="{D695638E-31B8-64AC-43F0-C9B8AD6EF7A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0386" y="1635646"/>
            <a:ext cx="779550" cy="751630"/>
          </a:xfrm>
          <a:prstGeom prst="rect">
            <a:avLst/>
          </a:prstGeom>
        </p:spPr>
      </p:pic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FCE53327-3DD3-153E-99C8-90D2B32DD45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38858336"/>
              </p:ext>
            </p:extLst>
          </p:nvPr>
        </p:nvGraphicFramePr>
        <p:xfrm>
          <a:off x="4731156" y="991073"/>
          <a:ext cx="2808312" cy="1107570"/>
        </p:xfrm>
        <a:graphic>
          <a:graphicData uri="http://schemas.openxmlformats.org/drawingml/2006/table">
            <a:tbl>
              <a:tblPr>
                <a:tableStyleId>{18603FDC-E32A-4AB5-989C-0864C3EAD2B8}</a:tableStyleId>
              </a:tblPr>
              <a:tblGrid>
                <a:gridCol w="909880">
                  <a:extLst>
                    <a:ext uri="{9D8B030D-6E8A-4147-A177-3AD203B41FA5}">
                      <a16:colId xmlns:a16="http://schemas.microsoft.com/office/drawing/2014/main" val="1068691677"/>
                    </a:ext>
                  </a:extLst>
                </a:gridCol>
                <a:gridCol w="454157">
                  <a:extLst>
                    <a:ext uri="{9D8B030D-6E8A-4147-A177-3AD203B41FA5}">
                      <a16:colId xmlns:a16="http://schemas.microsoft.com/office/drawing/2014/main" val="727039651"/>
                    </a:ext>
                  </a:extLst>
                </a:gridCol>
                <a:gridCol w="668646">
                  <a:extLst>
                    <a:ext uri="{9D8B030D-6E8A-4147-A177-3AD203B41FA5}">
                      <a16:colId xmlns:a16="http://schemas.microsoft.com/office/drawing/2014/main" val="2838741088"/>
                    </a:ext>
                  </a:extLst>
                </a:gridCol>
                <a:gridCol w="775629">
                  <a:extLst>
                    <a:ext uri="{9D8B030D-6E8A-4147-A177-3AD203B41FA5}">
                      <a16:colId xmlns:a16="http://schemas.microsoft.com/office/drawing/2014/main" val="3214992038"/>
                    </a:ext>
                  </a:extLst>
                </a:gridCol>
              </a:tblGrid>
              <a:tr h="135391">
                <a:tc>
                  <a:txBody>
                    <a:bodyPr/>
                    <a:lstStyle/>
                    <a:p>
                      <a:pPr algn="ctr" fontAlgn="b"/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u="none" strike="noStrike">
                          <a:effectLst/>
                        </a:rPr>
                        <a:t>Min. (mm)</a:t>
                      </a:r>
                      <a:endParaRPr lang="en-US" sz="13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u="none" strike="noStrike" dirty="0">
                          <a:effectLst/>
                        </a:rPr>
                        <a:t>Max (mm)</a:t>
                      </a:r>
                      <a:endParaRPr lang="en-US" sz="13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u="none" strike="noStrike" dirty="0">
                          <a:effectLst/>
                        </a:rPr>
                        <a:t>Number of values</a:t>
                      </a:r>
                      <a:endParaRPr lang="en-US" sz="13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901143535"/>
                  </a:ext>
                </a:extLst>
              </a:tr>
              <a:tr h="23393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u="none" strike="noStrike">
                          <a:effectLst/>
                        </a:rPr>
                        <a:t>Gap width</a:t>
                      </a:r>
                      <a:endParaRPr lang="en-US" sz="13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u="none" strike="noStrike">
                          <a:effectLst/>
                        </a:rPr>
                        <a:t>80</a:t>
                      </a:r>
                      <a:endParaRPr lang="en-US" sz="13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u="none" strike="noStrike" dirty="0">
                          <a:effectLst/>
                        </a:rPr>
                        <a:t>120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u="none" strike="noStrike">
                          <a:effectLst/>
                        </a:rPr>
                        <a:t>5</a:t>
                      </a:r>
                      <a:endParaRPr lang="en-US" sz="13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908792208"/>
                  </a:ext>
                </a:extLst>
              </a:tr>
              <a:tr h="23393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u="none" strike="noStrike">
                          <a:effectLst/>
                        </a:rPr>
                        <a:t>Gap height</a:t>
                      </a:r>
                      <a:endParaRPr lang="en-US" sz="13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u="none" strike="noStrike">
                          <a:effectLst/>
                        </a:rPr>
                        <a:t>25</a:t>
                      </a:r>
                      <a:endParaRPr lang="en-US" sz="13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u="none" strike="noStrike" dirty="0">
                          <a:effectLst/>
                        </a:rPr>
                        <a:t>35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u="none" strike="noStrike" dirty="0">
                          <a:effectLst/>
                        </a:rPr>
                        <a:t>5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679578738"/>
                  </a:ext>
                </a:extLst>
              </a:tr>
              <a:tr h="23393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u="none" strike="noStrike">
                          <a:effectLst/>
                        </a:rPr>
                        <a:t>Coil width</a:t>
                      </a:r>
                      <a:endParaRPr lang="en-US" sz="13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u="none" strike="noStrike" dirty="0">
                          <a:effectLst/>
                        </a:rPr>
                        <a:t>39.5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u="none" strike="noStrike">
                          <a:effectLst/>
                        </a:rPr>
                        <a:t>69.5</a:t>
                      </a:r>
                      <a:endParaRPr lang="en-US" sz="13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u="none" strike="noStrike" dirty="0">
                          <a:effectLst/>
                        </a:rPr>
                        <a:t>7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227171148"/>
                  </a:ext>
                </a:extLst>
              </a:tr>
            </a:tbl>
          </a:graphicData>
        </a:graphic>
      </p:graphicFrame>
      <p:pic>
        <p:nvPicPr>
          <p:cNvPr id="25" name="Picture 24">
            <a:extLst>
              <a:ext uri="{FF2B5EF4-FFF2-40B4-BE49-F238E27FC236}">
                <a16:creationId xmlns:a16="http://schemas.microsoft.com/office/drawing/2014/main" id="{90FDEA33-92D3-0EBD-23B6-8C4648CB3F9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62564" y="2337887"/>
            <a:ext cx="4543846" cy="25938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800121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0FAF800-E31C-282E-E5B9-83312B02D66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C0F4821D-BBEC-1220-AD40-2762990621B4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457200" y="1016794"/>
            <a:ext cx="8003232" cy="3795712"/>
          </a:xfrm>
        </p:spPr>
        <p:txBody>
          <a:bodyPr/>
          <a:lstStyle/>
          <a:p>
            <a:r>
              <a:rPr lang="de-DE" dirty="0">
                <a:solidFill>
                  <a:schemeClr val="bg2">
                    <a:lumMod val="90000"/>
                  </a:schemeClr>
                </a:solidFill>
              </a:rPr>
              <a:t>Options </a:t>
            </a:r>
            <a:r>
              <a:rPr lang="de-DE" dirty="0" err="1">
                <a:solidFill>
                  <a:schemeClr val="bg2">
                    <a:lumMod val="90000"/>
                  </a:schemeClr>
                </a:solidFill>
              </a:rPr>
              <a:t>of</a:t>
            </a:r>
            <a:r>
              <a:rPr lang="de-DE" dirty="0">
                <a:solidFill>
                  <a:schemeClr val="bg2">
                    <a:lumMod val="90000"/>
                  </a:schemeClr>
                </a:solidFill>
              </a:rPr>
              <a:t> fast-</a:t>
            </a:r>
            <a:r>
              <a:rPr lang="de-DE" dirty="0" err="1">
                <a:solidFill>
                  <a:schemeClr val="bg2">
                    <a:lumMod val="90000"/>
                  </a:schemeClr>
                </a:solidFill>
              </a:rPr>
              <a:t>ramped</a:t>
            </a:r>
            <a:r>
              <a:rPr lang="de-DE" dirty="0">
                <a:solidFill>
                  <a:schemeClr val="bg2">
                    <a:lumMod val="90000"/>
                  </a:schemeClr>
                </a:solidFill>
              </a:rPr>
              <a:t> resistive </a:t>
            </a:r>
            <a:r>
              <a:rPr lang="de-DE" dirty="0" err="1">
                <a:solidFill>
                  <a:schemeClr val="bg2">
                    <a:lumMod val="90000"/>
                  </a:schemeClr>
                </a:solidFill>
              </a:rPr>
              <a:t>magnets</a:t>
            </a:r>
            <a:r>
              <a:rPr lang="de-DE" dirty="0">
                <a:solidFill>
                  <a:schemeClr val="bg2">
                    <a:lumMod val="90000"/>
                  </a:schemeClr>
                </a:solidFill>
              </a:rPr>
              <a:t> for </a:t>
            </a:r>
            <a:r>
              <a:rPr lang="de-DE" dirty="0" err="1">
                <a:solidFill>
                  <a:schemeClr val="bg2">
                    <a:lumMod val="90000"/>
                  </a:schemeClr>
                </a:solidFill>
              </a:rPr>
              <a:t>the</a:t>
            </a:r>
            <a:r>
              <a:rPr lang="de-DE" dirty="0">
                <a:solidFill>
                  <a:schemeClr val="bg2">
                    <a:lumMod val="90000"/>
                  </a:schemeClr>
                </a:solidFill>
              </a:rPr>
              <a:t> </a:t>
            </a:r>
            <a:r>
              <a:rPr lang="de-DE" dirty="0" err="1">
                <a:solidFill>
                  <a:schemeClr val="bg2">
                    <a:lumMod val="90000"/>
                  </a:schemeClr>
                </a:solidFill>
              </a:rPr>
              <a:t>accelerator</a:t>
            </a:r>
            <a:endParaRPr lang="de-DE" dirty="0">
              <a:solidFill>
                <a:schemeClr val="bg2">
                  <a:lumMod val="90000"/>
                </a:schemeClr>
              </a:solidFill>
            </a:endParaRPr>
          </a:p>
          <a:p>
            <a:r>
              <a:rPr lang="de-DE" dirty="0">
                <a:solidFill>
                  <a:schemeClr val="bg2">
                    <a:lumMod val="90000"/>
                  </a:schemeClr>
                </a:solidFill>
              </a:rPr>
              <a:t>Advances in </a:t>
            </a:r>
            <a:r>
              <a:rPr lang="de-DE" dirty="0" err="1">
                <a:solidFill>
                  <a:schemeClr val="bg2">
                    <a:lumMod val="90000"/>
                  </a:schemeClr>
                </a:solidFill>
              </a:rPr>
              <a:t>the</a:t>
            </a:r>
            <a:r>
              <a:rPr lang="de-DE" dirty="0">
                <a:solidFill>
                  <a:schemeClr val="bg2">
                    <a:lumMod val="90000"/>
                  </a:schemeClr>
                </a:solidFill>
              </a:rPr>
              <a:t> </a:t>
            </a:r>
            <a:r>
              <a:rPr lang="de-DE" dirty="0" err="1">
                <a:solidFill>
                  <a:schemeClr val="bg2">
                    <a:lumMod val="90000"/>
                  </a:schemeClr>
                </a:solidFill>
              </a:rPr>
              <a:t>modeling</a:t>
            </a:r>
            <a:r>
              <a:rPr lang="de-DE" dirty="0">
                <a:solidFill>
                  <a:schemeClr val="bg2">
                    <a:lumMod val="90000"/>
                  </a:schemeClr>
                </a:solidFill>
              </a:rPr>
              <a:t> </a:t>
            </a:r>
            <a:r>
              <a:rPr lang="de-DE" dirty="0" err="1">
                <a:solidFill>
                  <a:schemeClr val="bg2">
                    <a:lumMod val="90000"/>
                  </a:schemeClr>
                </a:solidFill>
              </a:rPr>
              <a:t>of</a:t>
            </a:r>
            <a:r>
              <a:rPr lang="de-DE" dirty="0">
                <a:solidFill>
                  <a:schemeClr val="bg2">
                    <a:lumMod val="90000"/>
                  </a:schemeClr>
                </a:solidFill>
              </a:rPr>
              <a:t> </a:t>
            </a:r>
            <a:r>
              <a:rPr lang="de-DE" dirty="0" err="1">
                <a:solidFill>
                  <a:schemeClr val="bg2">
                    <a:lumMod val="90000"/>
                  </a:schemeClr>
                </a:solidFill>
              </a:rPr>
              <a:t>the</a:t>
            </a:r>
            <a:r>
              <a:rPr lang="de-DE" dirty="0">
                <a:solidFill>
                  <a:schemeClr val="bg2">
                    <a:lumMod val="90000"/>
                  </a:schemeClr>
                </a:solidFill>
              </a:rPr>
              <a:t> H-type </a:t>
            </a:r>
            <a:r>
              <a:rPr lang="de-DE" dirty="0" err="1">
                <a:solidFill>
                  <a:schemeClr val="bg2">
                    <a:lumMod val="90000"/>
                  </a:schemeClr>
                </a:solidFill>
              </a:rPr>
              <a:t>magnet</a:t>
            </a:r>
            <a:endParaRPr lang="de-DE" dirty="0">
              <a:solidFill>
                <a:schemeClr val="bg2">
                  <a:lumMod val="90000"/>
                </a:schemeClr>
              </a:solidFill>
            </a:endParaRPr>
          </a:p>
          <a:p>
            <a:r>
              <a:rPr lang="de-DE" dirty="0"/>
              <a:t>Advances in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dynamic</a:t>
            </a:r>
            <a:r>
              <a:rPr lang="de-DE" dirty="0"/>
              <a:t> </a:t>
            </a:r>
            <a:r>
              <a:rPr lang="de-DE" dirty="0" err="1"/>
              <a:t>modeling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resistive </a:t>
            </a:r>
            <a:r>
              <a:rPr lang="de-DE" dirty="0" err="1"/>
              <a:t>magnets</a:t>
            </a:r>
            <a:endParaRPr lang="de-DE" dirty="0"/>
          </a:p>
          <a:p>
            <a:r>
              <a:rPr lang="de-DE" dirty="0" err="1">
                <a:solidFill>
                  <a:schemeClr val="bg2"/>
                </a:solidFill>
              </a:rPr>
              <a:t>Preliminary</a:t>
            </a:r>
            <a:r>
              <a:rPr lang="de-DE" dirty="0">
                <a:solidFill>
                  <a:schemeClr val="bg2"/>
                </a:solidFill>
              </a:rPr>
              <a:t> thermal </a:t>
            </a:r>
            <a:r>
              <a:rPr lang="de-DE" dirty="0" err="1">
                <a:solidFill>
                  <a:schemeClr val="bg2"/>
                </a:solidFill>
              </a:rPr>
              <a:t>analysis</a:t>
            </a:r>
            <a:r>
              <a:rPr lang="de-DE" dirty="0">
                <a:solidFill>
                  <a:schemeClr val="bg2"/>
                </a:solidFill>
              </a:rPr>
              <a:t> </a:t>
            </a:r>
            <a:r>
              <a:rPr lang="de-DE" dirty="0" err="1">
                <a:solidFill>
                  <a:schemeClr val="bg2"/>
                </a:solidFill>
              </a:rPr>
              <a:t>of</a:t>
            </a:r>
            <a:r>
              <a:rPr lang="de-DE" dirty="0">
                <a:solidFill>
                  <a:schemeClr val="bg2"/>
                </a:solidFill>
              </a:rPr>
              <a:t> </a:t>
            </a:r>
            <a:r>
              <a:rPr lang="de-DE" dirty="0" err="1">
                <a:solidFill>
                  <a:schemeClr val="bg2"/>
                </a:solidFill>
              </a:rPr>
              <a:t>the</a:t>
            </a:r>
            <a:r>
              <a:rPr lang="de-DE" dirty="0">
                <a:solidFill>
                  <a:schemeClr val="bg2"/>
                </a:solidFill>
              </a:rPr>
              <a:t> </a:t>
            </a:r>
            <a:r>
              <a:rPr lang="de-DE" dirty="0" err="1">
                <a:solidFill>
                  <a:schemeClr val="bg2"/>
                </a:solidFill>
              </a:rPr>
              <a:t>hourglass</a:t>
            </a:r>
            <a:r>
              <a:rPr lang="de-DE" dirty="0">
                <a:solidFill>
                  <a:schemeClr val="bg2"/>
                </a:solidFill>
              </a:rPr>
              <a:t> </a:t>
            </a:r>
            <a:r>
              <a:rPr lang="de-DE" dirty="0" err="1">
                <a:solidFill>
                  <a:schemeClr val="bg2"/>
                </a:solidFill>
              </a:rPr>
              <a:t>magnet</a:t>
            </a:r>
            <a:endParaRPr lang="de-DE" dirty="0">
              <a:solidFill>
                <a:schemeClr val="bg2"/>
              </a:solidFill>
            </a:endParaRPr>
          </a:p>
          <a:p>
            <a:pPr marL="0" indent="0">
              <a:buNone/>
            </a:pPr>
            <a:endParaRPr lang="de-DE" dirty="0"/>
          </a:p>
          <a:p>
            <a:endParaRPr lang="de-DE" dirty="0"/>
          </a:p>
          <a:p>
            <a:endParaRPr lang="de-DE" b="1" dirty="0"/>
          </a:p>
          <a:p>
            <a:endParaRPr lang="de-DE" b="1" dirty="0"/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C2AF0E6E-3EFD-32FC-51C5-4AF3967B33C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11</a:t>
            </a:fld>
            <a:endParaRPr lang="en-GB" dirty="0"/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FCB82AC5-371B-C35E-74C9-2718EE550D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Outline</a:t>
            </a:r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28E8840B-ECD0-5821-A2B9-93DE7A92753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52990" y="921811"/>
            <a:ext cx="1115690" cy="623047"/>
          </a:xfrm>
          <a:prstGeom prst="rect">
            <a:avLst/>
          </a:prstGeom>
        </p:spPr>
      </p:pic>
      <p:pic>
        <p:nvPicPr>
          <p:cNvPr id="5" name="그림 11">
            <a:extLst>
              <a:ext uri="{FF2B5EF4-FFF2-40B4-BE49-F238E27FC236}">
                <a16:creationId xmlns:a16="http://schemas.microsoft.com/office/drawing/2014/main" id="{A74C006B-C24C-06DA-12B1-D6C2D408B1B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0386" y="1635646"/>
            <a:ext cx="779550" cy="7516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166316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de-DE" dirty="0" err="1"/>
              <a:t>Objective</a:t>
            </a:r>
            <a:r>
              <a:rPr lang="de-DE" dirty="0"/>
              <a:t>: </a:t>
            </a:r>
            <a:r>
              <a:rPr lang="de-DE" dirty="0" err="1"/>
              <a:t>Simulate</a:t>
            </a:r>
            <a:r>
              <a:rPr lang="de-DE" dirty="0"/>
              <a:t> </a:t>
            </a:r>
            <a:r>
              <a:rPr lang="de-DE" b="1" dirty="0"/>
              <a:t>fast-</a:t>
            </a:r>
            <a:r>
              <a:rPr lang="de-DE" b="1" dirty="0" err="1"/>
              <a:t>ramped</a:t>
            </a:r>
            <a:r>
              <a:rPr lang="de-DE" b="1" dirty="0"/>
              <a:t> </a:t>
            </a:r>
            <a:r>
              <a:rPr lang="de-DE" b="1" dirty="0" err="1"/>
              <a:t>magnets</a:t>
            </a:r>
            <a:endParaRPr lang="de-DE" b="1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12</a:t>
            </a:fld>
            <a:endParaRPr lang="en-GB" dirty="0"/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Dynamic </a:t>
            </a:r>
            <a:r>
              <a:rPr lang="de-DE" dirty="0" err="1"/>
              <a:t>modeling</a:t>
            </a:r>
            <a:endParaRPr lang="de-DE" dirty="0"/>
          </a:p>
        </p:txBody>
      </p:sp>
      <p:sp>
        <p:nvSpPr>
          <p:cNvPr id="5" name="Inhaltsplatzhalter 1"/>
          <p:cNvSpPr txBox="1">
            <a:spLocks/>
          </p:cNvSpPr>
          <p:nvPr/>
        </p:nvSpPr>
        <p:spPr>
          <a:xfrm>
            <a:off x="330598" y="1578322"/>
            <a:ext cx="4608512" cy="3560539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de-DE" sz="2000" b="1" dirty="0"/>
              <a:t>PRESENT</a:t>
            </a:r>
          </a:p>
          <a:p>
            <a:pPr>
              <a:defRPr/>
            </a:pPr>
            <a:r>
              <a:rPr lang="de-DE" sz="2000" dirty="0"/>
              <a:t>2D FEM</a:t>
            </a:r>
          </a:p>
          <a:p>
            <a:pPr>
              <a:defRPr/>
            </a:pPr>
            <a:r>
              <a:rPr lang="de-DE" sz="2000" dirty="0"/>
              <a:t>Transient </a:t>
            </a:r>
            <a:r>
              <a:rPr lang="de-DE" sz="2000" dirty="0" err="1"/>
              <a:t>solver</a:t>
            </a:r>
            <a:endParaRPr lang="de-DE" sz="2000" dirty="0"/>
          </a:p>
          <a:p>
            <a:pPr>
              <a:defRPr/>
            </a:pPr>
            <a:r>
              <a:rPr lang="de-DE" sz="2000" dirty="0"/>
              <a:t>Circuit </a:t>
            </a:r>
            <a:r>
              <a:rPr lang="de-DE" sz="2000" dirty="0" err="1"/>
              <a:t>coupling</a:t>
            </a:r>
            <a:endParaRPr lang="de-DE" sz="2000" dirty="0"/>
          </a:p>
          <a:p>
            <a:pPr lvl="1">
              <a:defRPr/>
            </a:pPr>
            <a:r>
              <a:rPr lang="de-DE" sz="1800" dirty="0"/>
              <a:t>Magnet </a:t>
            </a:r>
            <a:r>
              <a:rPr lang="de-DE" sz="1800" dirty="0" err="1"/>
              <a:t>as</a:t>
            </a:r>
            <a:r>
              <a:rPr lang="de-DE" sz="1800" dirty="0"/>
              <a:t> multi-</a:t>
            </a:r>
            <a:r>
              <a:rPr lang="de-DE" sz="1800" dirty="0" err="1"/>
              <a:t>port</a:t>
            </a:r>
            <a:r>
              <a:rPr lang="de-DE" sz="1800" dirty="0"/>
              <a:t> </a:t>
            </a:r>
            <a:r>
              <a:rPr lang="de-DE" sz="1800" dirty="0" err="1"/>
              <a:t>element</a:t>
            </a:r>
            <a:endParaRPr lang="de-DE" sz="1800" dirty="0"/>
          </a:p>
          <a:p>
            <a:pPr>
              <a:defRPr/>
            </a:pPr>
            <a:r>
              <a:rPr lang="de-DE" sz="2000" dirty="0" err="1"/>
              <a:t>Calculation</a:t>
            </a:r>
            <a:r>
              <a:rPr lang="de-DE" sz="2000" dirty="0"/>
              <a:t> </a:t>
            </a:r>
            <a:r>
              <a:rPr lang="de-DE" sz="2000" dirty="0" err="1"/>
              <a:t>of</a:t>
            </a:r>
            <a:endParaRPr lang="de-DE" sz="2000" dirty="0"/>
          </a:p>
          <a:p>
            <a:pPr lvl="1">
              <a:defRPr/>
            </a:pPr>
            <a:r>
              <a:rPr lang="de-DE" sz="1800" dirty="0"/>
              <a:t>Coil </a:t>
            </a:r>
            <a:r>
              <a:rPr lang="de-DE" sz="1800" dirty="0" err="1"/>
              <a:t>losses</a:t>
            </a:r>
            <a:endParaRPr lang="de-DE" sz="1800" dirty="0"/>
          </a:p>
          <a:p>
            <a:pPr lvl="1">
              <a:defRPr/>
            </a:pPr>
            <a:r>
              <a:rPr lang="de-DE" sz="1800" dirty="0"/>
              <a:t>Core </a:t>
            </a:r>
            <a:r>
              <a:rPr lang="de-DE" sz="1800" dirty="0" err="1"/>
              <a:t>losses</a:t>
            </a:r>
            <a:r>
              <a:rPr lang="de-DE" sz="1800" dirty="0"/>
              <a:t> </a:t>
            </a:r>
          </a:p>
          <a:p>
            <a:pPr lvl="1">
              <a:defRPr/>
            </a:pPr>
            <a:r>
              <a:rPr lang="de-DE" sz="1800" dirty="0"/>
              <a:t>…</a:t>
            </a:r>
          </a:p>
        </p:txBody>
      </p:sp>
      <p:sp>
        <p:nvSpPr>
          <p:cNvPr id="10" name="Inhaltsplatzhalter 1"/>
          <p:cNvSpPr txBox="1">
            <a:spLocks/>
          </p:cNvSpPr>
          <p:nvPr/>
        </p:nvSpPr>
        <p:spPr>
          <a:xfrm>
            <a:off x="4340572" y="1531491"/>
            <a:ext cx="4608512" cy="3795712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de-DE" sz="2000" b="1" dirty="0"/>
              <a:t>FUTURE</a:t>
            </a:r>
          </a:p>
          <a:p>
            <a:pPr>
              <a:defRPr/>
            </a:pPr>
            <a:r>
              <a:rPr lang="de-DE" sz="2000" dirty="0" err="1"/>
              <a:t>Temperature</a:t>
            </a:r>
            <a:r>
              <a:rPr lang="de-DE" sz="2000" dirty="0"/>
              <a:t> </a:t>
            </a:r>
            <a:r>
              <a:rPr lang="de-DE" sz="2000" dirty="0" err="1"/>
              <a:t>effects</a:t>
            </a:r>
            <a:endParaRPr lang="de-DE" sz="2000" dirty="0"/>
          </a:p>
          <a:p>
            <a:pPr>
              <a:defRPr/>
            </a:pPr>
            <a:r>
              <a:rPr lang="de-DE" sz="2000" dirty="0"/>
              <a:t>Hysteresis</a:t>
            </a:r>
          </a:p>
          <a:p>
            <a:pPr>
              <a:defRPr/>
            </a:pPr>
            <a:r>
              <a:rPr lang="de-DE" sz="2000" dirty="0"/>
              <a:t>3D end </a:t>
            </a:r>
            <a:r>
              <a:rPr lang="de-DE" sz="2000" dirty="0" err="1"/>
              <a:t>effects</a:t>
            </a:r>
            <a:r>
              <a:rPr lang="de-DE" sz="2000" dirty="0"/>
              <a:t> </a:t>
            </a:r>
          </a:p>
        </p:txBody>
      </p:sp>
      <p:pic>
        <p:nvPicPr>
          <p:cNvPr id="12" name="Grafik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05337" y="2260294"/>
            <a:ext cx="2770349" cy="2327680"/>
          </a:xfrm>
          <a:prstGeom prst="rect">
            <a:avLst/>
          </a:prstGeom>
        </p:spPr>
      </p:pic>
      <p:pic>
        <p:nvPicPr>
          <p:cNvPr id="6" name="Grafik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52990" y="921811"/>
            <a:ext cx="1115690" cy="623047"/>
          </a:xfrm>
          <a:prstGeom prst="rect">
            <a:avLst/>
          </a:prstGeom>
        </p:spPr>
      </p:pic>
      <p:sp>
        <p:nvSpPr>
          <p:cNvPr id="7" name="Textfeld 6"/>
          <p:cNvSpPr txBox="1"/>
          <p:nvPr/>
        </p:nvSpPr>
        <p:spPr>
          <a:xfrm>
            <a:off x="7855372" y="1689558"/>
            <a:ext cx="115929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Software:</a:t>
            </a:r>
          </a:p>
          <a:p>
            <a:r>
              <a:rPr lang="de-DE" i="1" dirty="0"/>
              <a:t>Pyrit</a:t>
            </a:r>
          </a:p>
        </p:txBody>
      </p:sp>
      <p:pic>
        <p:nvPicPr>
          <p:cNvPr id="8" name="그림 11">
            <a:extLst>
              <a:ext uri="{FF2B5EF4-FFF2-40B4-BE49-F238E27FC236}">
                <a16:creationId xmlns:a16="http://schemas.microsoft.com/office/drawing/2014/main" id="{C4344247-9551-3C84-4F4F-24429AD965D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3615" y="875501"/>
            <a:ext cx="779550" cy="7516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52692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 dirty="0"/>
              <a:t>		</a:t>
            </a:r>
            <a:r>
              <a:rPr lang="de-DE" dirty="0" err="1"/>
              <a:t>Static</a:t>
            </a:r>
            <a:r>
              <a:rPr lang="de-DE" dirty="0"/>
              <a:t>						Transient</a:t>
            </a: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13</a:t>
            </a:fld>
            <a:endParaRPr lang="en-GB" dirty="0"/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Verification</a:t>
            </a:r>
            <a:endParaRPr lang="de-DE" dirty="0"/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52990" y="921811"/>
            <a:ext cx="1115690" cy="623047"/>
          </a:xfrm>
          <a:prstGeom prst="rect">
            <a:avLst/>
          </a:prstGeom>
        </p:spPr>
      </p:pic>
      <p:pic>
        <p:nvPicPr>
          <p:cNvPr id="9" name="Grafik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40372" y="1676152"/>
            <a:ext cx="2073655" cy="1584176"/>
          </a:xfrm>
          <a:prstGeom prst="rect">
            <a:avLst/>
          </a:prstGeom>
        </p:spPr>
      </p:pic>
      <p:sp>
        <p:nvSpPr>
          <p:cNvPr id="6" name="Textfeld 5"/>
          <p:cNvSpPr txBox="1"/>
          <p:nvPr/>
        </p:nvSpPr>
        <p:spPr>
          <a:xfrm>
            <a:off x="7680193" y="3349635"/>
            <a:ext cx="92852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H-Type</a:t>
            </a:r>
          </a:p>
          <a:p>
            <a:r>
              <a:rPr lang="de-DE" sz="1000" dirty="0">
                <a:solidFill>
                  <a:schemeClr val="bg2">
                    <a:lumMod val="90000"/>
                  </a:schemeClr>
                </a:solidFill>
              </a:rPr>
              <a:t>model_000</a:t>
            </a:r>
          </a:p>
        </p:txBody>
      </p:sp>
      <p:pic>
        <p:nvPicPr>
          <p:cNvPr id="10" name="Grafik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63524" y="1647056"/>
            <a:ext cx="3045621" cy="2539060"/>
          </a:xfrm>
          <a:prstGeom prst="rect">
            <a:avLst/>
          </a:prstGeom>
        </p:spPr>
      </p:pic>
      <p:pic>
        <p:nvPicPr>
          <p:cNvPr id="5" name="Grafik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74648" y="1582502"/>
            <a:ext cx="3449997" cy="2664296"/>
          </a:xfrm>
          <a:prstGeom prst="rect">
            <a:avLst/>
          </a:prstGeom>
        </p:spPr>
      </p:pic>
      <p:pic>
        <p:nvPicPr>
          <p:cNvPr id="12" name="그림 11">
            <a:extLst>
              <a:ext uri="{FF2B5EF4-FFF2-40B4-BE49-F238E27FC236}">
                <a16:creationId xmlns:a16="http://schemas.microsoft.com/office/drawing/2014/main" id="{8FB80BB7-A8E3-7DC1-B672-45E70861B3A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3615" y="875501"/>
            <a:ext cx="779550" cy="7516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818353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Inhaltsplatzhalter 1"/>
              <p:cNvSpPr>
                <a:spLocks noGrp="1"/>
              </p:cNvSpPr>
              <p:nvPr>
                <p:ph sz="quarter" idx="12"/>
              </p:nvPr>
            </p:nvSpPr>
            <p:spPr>
              <a:xfrm>
                <a:off x="457200" y="1016794"/>
                <a:ext cx="8511480" cy="3795712"/>
              </a:xfrm>
            </p:spPr>
            <p:txBody>
              <a:bodyPr/>
              <a:lstStyle/>
              <a:p>
                <a:r>
                  <a:rPr lang="de-DE" sz="2400" dirty="0"/>
                  <a:t>Hysteretic material </a:t>
                </a:r>
                <a:r>
                  <a:rPr lang="de-DE" sz="2400" dirty="0" err="1"/>
                  <a:t>model</a:t>
                </a:r>
                <a:r>
                  <a:rPr lang="de-DE" sz="2400" dirty="0"/>
                  <a:t>: </a:t>
                </a:r>
                <a14:m>
                  <m:oMath xmlns:m="http://schemas.openxmlformats.org/officeDocument/2006/math">
                    <m:r>
                      <a:rPr lang="de-DE" sz="2400" i="1">
                        <a:latin typeface="Cambria Math" panose="02040503050406030204" pitchFamily="18" charset="0"/>
                      </a:rPr>
                      <m:t>𝐻</m:t>
                    </m:r>
                    <m:r>
                      <a:rPr lang="de-DE" sz="2400" i="1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de-DE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sz="2400" i="1">
                            <a:latin typeface="Cambria Math" panose="02040503050406030204" pitchFamily="18" charset="0"/>
                          </a:rPr>
                          <m:t>𝐻</m:t>
                        </m:r>
                      </m:e>
                      <m:sub>
                        <m:r>
                          <a:rPr lang="de-DE" sz="2400" i="1">
                            <a:latin typeface="Cambria Math" panose="02040503050406030204" pitchFamily="18" charset="0"/>
                          </a:rPr>
                          <m:t>𝑟</m:t>
                        </m:r>
                      </m:sub>
                    </m:sSub>
                    <m:r>
                      <a:rPr lang="de-DE" sz="2400" i="1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de-DE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sz="2400" i="1">
                            <a:latin typeface="Cambria Math" panose="02040503050406030204" pitchFamily="18" charset="0"/>
                          </a:rPr>
                          <m:t>𝐻</m:t>
                        </m:r>
                      </m:e>
                      <m:sub>
                        <m:r>
                          <a:rPr lang="de-DE" sz="2400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endParaRPr lang="de-DE" sz="2400" dirty="0"/>
              </a:p>
              <a:p>
                <a:pPr lvl="1"/>
                <a:r>
                  <a:rPr lang="de-DE" sz="2000" dirty="0"/>
                  <a:t>Reversible: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DE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sz="2000" i="1">
                            <a:latin typeface="Cambria Math"/>
                          </a:rPr>
                          <m:t>𝐻</m:t>
                        </m:r>
                      </m:e>
                      <m:sub>
                        <m:r>
                          <a:rPr lang="de-DE" sz="2000" i="1">
                            <a:latin typeface="Cambria Math" panose="02040503050406030204" pitchFamily="18" charset="0"/>
                          </a:rPr>
                          <m:t>𝑟</m:t>
                        </m:r>
                      </m:sub>
                    </m:sSub>
                    <m:r>
                      <a:rPr lang="de-DE" sz="2000">
                        <a:latin typeface="Cambria Math"/>
                      </a:rPr>
                      <m:t>=</m:t>
                    </m:r>
                    <m:r>
                      <a:rPr lang="de-DE" sz="2000" i="1">
                        <a:latin typeface="Cambria Math"/>
                      </a:rPr>
                      <m:t>𝜈</m:t>
                    </m:r>
                    <m:d>
                      <m:dPr>
                        <m:ctrlPr>
                          <a:rPr lang="de-DE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de-DE" sz="2000" i="1">
                            <a:latin typeface="Cambria Math"/>
                          </a:rPr>
                          <m:t>𝐵</m:t>
                        </m:r>
                      </m:e>
                    </m:d>
                    <m:r>
                      <a:rPr lang="de-DE" sz="2000" i="1">
                        <a:latin typeface="Cambria Math"/>
                      </a:rPr>
                      <m:t>𝐵</m:t>
                    </m:r>
                  </m:oMath>
                </a14:m>
                <a:endParaRPr lang="de-DE" sz="2000" dirty="0"/>
              </a:p>
              <a:p>
                <a:pPr lvl="1"/>
                <a:r>
                  <a:rPr lang="de-DE" sz="2000" dirty="0"/>
                  <a:t>Irreversible: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DE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sz="2000" i="1">
                            <a:latin typeface="Cambria Math" panose="02040503050406030204" pitchFamily="18" charset="0"/>
                          </a:rPr>
                          <m:t>𝐻</m:t>
                        </m:r>
                      </m:e>
                      <m:sub>
                        <m:r>
                          <a:rPr lang="de-DE" sz="2000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de-DE" sz="2000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de-DE" sz="2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de-DE" sz="2000" i="1">
                            <a:latin typeface="Cambria Math" panose="02040503050406030204" pitchFamily="18" charset="0"/>
                          </a:rPr>
                          <m:t>𝑝</m:t>
                        </m:r>
                      </m:num>
                      <m:den>
                        <m:sSup>
                          <m:sSupPr>
                            <m:ctrlPr>
                              <a:rPr lang="de-DE" sz="20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d>
                              <m:dPr>
                                <m:begChr m:val="|"/>
                                <m:endChr m:val="|"/>
                                <m:ctrlPr>
                                  <a:rPr lang="de-DE" sz="2000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acc>
                                  <m:accPr>
                                    <m:chr m:val="̇"/>
                                    <m:ctrlPr>
                                      <a:rPr lang="de-DE" sz="2000" i="1">
                                        <a:latin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de-DE" sz="2000" i="1">
                                        <a:latin typeface="Cambria Math" panose="02040503050406030204" pitchFamily="18" charset="0"/>
                                      </a:rPr>
                                      <m:t>𝐵</m:t>
                                    </m:r>
                                  </m:e>
                                </m:acc>
                              </m:e>
                            </m:d>
                          </m:e>
                          <m:sup>
                            <m:r>
                              <a:rPr lang="de-DE" sz="2000" i="1">
                                <a:latin typeface="Cambria Math" panose="02040503050406030204" pitchFamily="18" charset="0"/>
                              </a:rPr>
                              <m:t>(2−</m:t>
                            </m:r>
                            <m:r>
                              <a:rPr lang="de-DE" sz="2000" i="1">
                                <a:latin typeface="Cambria Math" panose="02040503050406030204" pitchFamily="18" charset="0"/>
                              </a:rPr>
                              <m:t>𝑛</m:t>
                            </m:r>
                            <m:r>
                              <a:rPr lang="de-DE" sz="2000" i="1">
                                <a:latin typeface="Cambria Math" panose="02040503050406030204" pitchFamily="18" charset="0"/>
                              </a:rPr>
                              <m:t>)</m:t>
                            </m:r>
                          </m:sup>
                        </m:sSup>
                      </m:den>
                    </m:f>
                    <m:acc>
                      <m:accPr>
                        <m:chr m:val="̇"/>
                        <m:ctrlPr>
                          <a:rPr lang="de-DE" sz="2000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de-DE" sz="2000" i="1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</m:acc>
                  </m:oMath>
                </a14:m>
                <a:r>
                  <a:rPr lang="de-DE" sz="2000" dirty="0"/>
                  <a:t>, </a:t>
                </a:r>
                <a14:m>
                  <m:oMath xmlns:m="http://schemas.openxmlformats.org/officeDocument/2006/math">
                    <m:r>
                      <a:rPr lang="de-DE" sz="2000" i="1">
                        <a:latin typeface="Cambria Math" panose="02040503050406030204" pitchFamily="18" charset="0"/>
                      </a:rPr>
                      <m:t>𝑛</m:t>
                    </m:r>
                    <m:r>
                      <a:rPr lang="de-DE" sz="2000" i="1">
                        <a:latin typeface="Cambria Math" panose="02040503050406030204" pitchFamily="18" charset="0"/>
                      </a:rPr>
                      <m:t>∈[1,2]</m:t>
                    </m:r>
                  </m:oMath>
                </a14:m>
                <a:r>
                  <a:rPr lang="de-DE" sz="2000" dirty="0"/>
                  <a:t> </a:t>
                </a:r>
              </a:p>
              <a:p>
                <a:r>
                  <a:rPr lang="de-DE" sz="2400" dirty="0"/>
                  <a:t>Core </a:t>
                </a:r>
                <a:r>
                  <a:rPr lang="de-DE" sz="2400" dirty="0" err="1"/>
                  <a:t>loss</a:t>
                </a:r>
                <a:r>
                  <a:rPr lang="de-DE" sz="2400" dirty="0"/>
                  <a:t>:</a:t>
                </a:r>
                <a14:m>
                  <m:oMath xmlns:m="http://schemas.openxmlformats.org/officeDocument/2006/math">
                    <m:r>
                      <a:rPr lang="de-DE" sz="2400">
                        <a:latin typeface="Cambria Math" panose="02040503050406030204" pitchFamily="18" charset="0"/>
                      </a:rPr>
                      <m:t> </m:t>
                    </m:r>
                    <m:acc>
                      <m:accPr>
                        <m:chr m:val="̇"/>
                        <m:ctrlPr>
                          <a:rPr lang="de-DE" sz="2400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de-DE" sz="2400" i="1">
                            <a:latin typeface="Cambria Math" panose="02040503050406030204" pitchFamily="18" charset="0"/>
                          </a:rPr>
                          <m:t>𝑤</m:t>
                        </m:r>
                      </m:e>
                    </m:acc>
                    <m:r>
                      <a:rPr lang="de-DE" sz="2400" i="1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de-DE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sz="2400" i="1">
                            <a:latin typeface="Cambria Math" panose="02040503050406030204" pitchFamily="18" charset="0"/>
                          </a:rPr>
                          <m:t>𝐻</m:t>
                        </m:r>
                      </m:e>
                      <m:sub>
                        <m:r>
                          <a:rPr lang="de-DE" sz="2400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acc>
                      <m:accPr>
                        <m:chr m:val="̇"/>
                        <m:ctrlPr>
                          <a:rPr lang="de-DE" sz="2400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de-DE" sz="2400" i="1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</m:acc>
                    <m:r>
                      <a:rPr lang="de-DE" sz="24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de-DE" sz="2400" i="1">
                        <a:latin typeface="Cambria Math" panose="02040503050406030204" pitchFamily="18" charset="0"/>
                      </a:rPr>
                      <m:t>𝑝</m:t>
                    </m:r>
                    <m:sSup>
                      <m:sSupPr>
                        <m:ctrlPr>
                          <a:rPr lang="de-DE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begChr m:val="|"/>
                            <m:endChr m:val="|"/>
                            <m:ctrlPr>
                              <a:rPr lang="de-DE" sz="24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acc>
                              <m:accPr>
                                <m:chr m:val="̇"/>
                                <m:ctrlPr>
                                  <a:rPr lang="de-DE" sz="2400" i="1"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de-DE" sz="2400" i="1">
                                    <a:latin typeface="Cambria Math" panose="02040503050406030204" pitchFamily="18" charset="0"/>
                                  </a:rPr>
                                  <m:t>𝐵</m:t>
                                </m:r>
                              </m:e>
                            </m:acc>
                          </m:e>
                        </m:d>
                      </m:e>
                      <m:sup>
                        <m:r>
                          <a:rPr lang="de-DE" sz="2400" i="1">
                            <a:latin typeface="Cambria Math" panose="02040503050406030204" pitchFamily="18" charset="0"/>
                          </a:rPr>
                          <m:t>𝑛</m:t>
                        </m:r>
                      </m:sup>
                    </m:sSup>
                  </m:oMath>
                </a14:m>
                <a:r>
                  <a:rPr lang="de-DE" sz="2400" dirty="0"/>
                  <a:t> </a:t>
                </a:r>
              </a:p>
              <a:p>
                <a:pPr lvl="1"/>
                <a:r>
                  <a:rPr lang="de-DE" sz="2000" dirty="0"/>
                  <a:t>Steinmetz: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DE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̇"/>
                            <m:ctrlPr>
                              <a:rPr lang="de-DE" sz="2000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de-DE" sz="2000" i="1">
                                <a:latin typeface="Cambria Math" panose="02040503050406030204" pitchFamily="18" charset="0"/>
                              </a:rPr>
                              <m:t>𝑤</m:t>
                            </m:r>
                          </m:e>
                        </m:acc>
                      </m:e>
                      <m:sub>
                        <m:r>
                          <m:rPr>
                            <m:sty m:val="p"/>
                          </m:rPr>
                          <a:rPr lang="de-DE" sz="2000">
                            <a:latin typeface="Cambria Math" panose="02040503050406030204" pitchFamily="18" charset="0"/>
                          </a:rPr>
                          <m:t>avg</m:t>
                        </m:r>
                      </m:sub>
                    </m:sSub>
                    <m:r>
                      <a:rPr lang="de-DE" sz="20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de-DE" sz="2000" b="0" i="1" smtClean="0">
                        <a:latin typeface="Cambria Math" panose="02040503050406030204" pitchFamily="18" charset="0"/>
                      </a:rPr>
                      <m:t>𝑘</m:t>
                    </m:r>
                    <m:sSup>
                      <m:sSupPr>
                        <m:ctrlPr>
                          <a:rPr lang="de-DE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de-DE" sz="20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de-DE" sz="2000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de-DE" sz="2000" i="1">
                                    <a:latin typeface="Cambria Math" panose="02040503050406030204" pitchFamily="18" charset="0"/>
                                  </a:rPr>
                                  <m:t>𝑓</m:t>
                                </m:r>
                              </m:num>
                              <m:den>
                                <m:sSub>
                                  <m:sSubPr>
                                    <m:ctrlPr>
                                      <a:rPr lang="de-DE" sz="20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de-DE" sz="2000" i="1">
                                        <a:latin typeface="Cambria Math" panose="02040503050406030204" pitchFamily="18" charset="0"/>
                                      </a:rPr>
                                      <m:t>𝑓</m:t>
                                    </m:r>
                                  </m:e>
                                  <m:sub>
                                    <m:r>
                                      <a:rPr lang="de-DE" sz="2000" i="1"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</m:sub>
                                </m:sSub>
                              </m:den>
                            </m:f>
                          </m:e>
                        </m:d>
                      </m:e>
                      <m:sup>
                        <m:r>
                          <a:rPr lang="de-DE" sz="2000" i="1">
                            <a:latin typeface="Cambria Math" panose="02040503050406030204" pitchFamily="18" charset="0"/>
                          </a:rPr>
                          <m:t>𝑚</m:t>
                        </m:r>
                      </m:sup>
                    </m:sSup>
                    <m:sSup>
                      <m:sSupPr>
                        <m:ctrlPr>
                          <a:rPr lang="de-DE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de-DE" sz="200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de-DE" sz="2000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acc>
                                  <m:accPr>
                                    <m:chr m:val="̂"/>
                                    <m:ctrlPr>
                                      <a:rPr lang="de-DE" sz="2000" i="1">
                                        <a:latin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de-DE" sz="2000" i="1">
                                        <a:latin typeface="Cambria Math" panose="02040503050406030204" pitchFamily="18" charset="0"/>
                                      </a:rPr>
                                      <m:t>𝐵</m:t>
                                    </m:r>
                                  </m:e>
                                </m:acc>
                              </m:num>
                              <m:den>
                                <m:sSub>
                                  <m:sSubPr>
                                    <m:ctrlPr>
                                      <a:rPr lang="de-DE" sz="20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de-DE" sz="2000" i="1">
                                        <a:latin typeface="Cambria Math" panose="02040503050406030204" pitchFamily="18" charset="0"/>
                                      </a:rPr>
                                      <m:t>𝐵</m:t>
                                    </m:r>
                                  </m:e>
                                  <m:sub>
                                    <m:r>
                                      <a:rPr lang="de-DE" sz="2000" i="1"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</m:sub>
                                </m:sSub>
                              </m:den>
                            </m:f>
                          </m:e>
                        </m:d>
                      </m:e>
                      <m:sup>
                        <m:r>
                          <a:rPr lang="de-DE" sz="2000" i="1">
                            <a:latin typeface="Cambria Math" panose="02040503050406030204" pitchFamily="18" charset="0"/>
                          </a:rPr>
                          <m:t>𝑛</m:t>
                        </m:r>
                      </m:sup>
                    </m:sSup>
                  </m:oMath>
                </a14:m>
                <a:r>
                  <a:rPr lang="de-DE" sz="2000" dirty="0"/>
                  <a:t> </a:t>
                </a:r>
              </a:p>
            </p:txBody>
          </p:sp>
        </mc:Choice>
        <mc:Fallback xmlns="">
          <p:sp>
            <p:nvSpPr>
              <p:cNvPr id="2" name="Inhaltsplatzhalt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2"/>
              </p:nvPr>
            </p:nvSpPr>
            <p:spPr>
              <a:xfrm>
                <a:off x="457200" y="1016794"/>
                <a:ext cx="8511480" cy="3795712"/>
              </a:xfrm>
              <a:blipFill>
                <a:blip r:embed="rId2"/>
                <a:stretch>
                  <a:fillRect l="-931" t="-1125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Foliennummernplatzhalt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14</a:t>
            </a:fld>
            <a:endParaRPr lang="en-GB" dirty="0"/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Core </a:t>
            </a:r>
            <a:r>
              <a:rPr lang="de-DE" dirty="0" err="1"/>
              <a:t>losses</a:t>
            </a:r>
            <a:br>
              <a:rPr lang="de-DE" dirty="0"/>
            </a:br>
            <a:endParaRPr lang="de-DE" dirty="0"/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52990" y="921811"/>
            <a:ext cx="1115690" cy="623047"/>
          </a:xfrm>
          <a:prstGeom prst="rect">
            <a:avLst/>
          </a:prstGeom>
        </p:spPr>
      </p:pic>
      <p:pic>
        <p:nvPicPr>
          <p:cNvPr id="9" name="Grafik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64295" y="1656789"/>
            <a:ext cx="3104385" cy="2562552"/>
          </a:xfrm>
          <a:prstGeom prst="rect">
            <a:avLst/>
          </a:prstGeom>
        </p:spPr>
      </p:pic>
      <p:pic>
        <p:nvPicPr>
          <p:cNvPr id="5" name="그림 11">
            <a:extLst>
              <a:ext uri="{FF2B5EF4-FFF2-40B4-BE49-F238E27FC236}">
                <a16:creationId xmlns:a16="http://schemas.microsoft.com/office/drawing/2014/main" id="{AA496A92-375E-86FD-5757-BF04723A9CA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3615" y="875501"/>
            <a:ext cx="779550" cy="7516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33584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23FAB2-B03E-7EE4-BF1D-F75F46BFDC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Pulse duration &amp; losses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Inhaltsplatzhalter 9"/>
              <p:cNvSpPr>
                <a:spLocks noGrp="1"/>
              </p:cNvSpPr>
              <p:nvPr>
                <p:ph sz="quarter" idx="12"/>
              </p:nvPr>
            </p:nvSpPr>
            <p:spPr/>
            <p:txBody>
              <a:bodyPr/>
              <a:lstStyle/>
              <a:p>
                <a:r>
                  <a:rPr lang="de-DE" sz="2400" dirty="0"/>
                  <a:t>Long pulse </a:t>
                </a:r>
                <a14:m>
                  <m:oMath xmlns:m="http://schemas.openxmlformats.org/officeDocument/2006/math">
                    <m:r>
                      <a:rPr lang="de-DE" sz="2400" b="0" i="1" smtClean="0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de-DE" sz="2400" dirty="0"/>
                  <a:t> low </a:t>
                </a:r>
                <a:r>
                  <a:rPr lang="de-DE" sz="2400" dirty="0" err="1"/>
                  <a:t>core</a:t>
                </a:r>
                <a:r>
                  <a:rPr lang="de-DE" sz="2400" dirty="0"/>
                  <a:t> </a:t>
                </a:r>
                <a:r>
                  <a:rPr lang="de-DE" sz="2400" dirty="0" err="1"/>
                  <a:t>losses</a:t>
                </a:r>
                <a:endParaRPr lang="de-DE" sz="2400" dirty="0"/>
              </a:p>
              <a:p>
                <a:r>
                  <a:rPr lang="de-DE" sz="2400" dirty="0"/>
                  <a:t>Short pulse </a:t>
                </a:r>
                <a14:m>
                  <m:oMath xmlns:m="http://schemas.openxmlformats.org/officeDocument/2006/math">
                    <m:r>
                      <a:rPr lang="de-DE" sz="2400" i="1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de-DE" sz="2400" dirty="0"/>
                  <a:t> low </a:t>
                </a:r>
                <a:r>
                  <a:rPr lang="de-DE" sz="2400" dirty="0" err="1"/>
                  <a:t>coil</a:t>
                </a:r>
                <a:r>
                  <a:rPr lang="de-DE" sz="2400" dirty="0"/>
                  <a:t> </a:t>
                </a:r>
                <a:r>
                  <a:rPr lang="de-DE" sz="2400" dirty="0" err="1"/>
                  <a:t>losses</a:t>
                </a:r>
                <a:endParaRPr lang="de-DE" sz="2400" dirty="0"/>
              </a:p>
              <a:p>
                <a14:m>
                  <m:oMath xmlns:m="http://schemas.openxmlformats.org/officeDocument/2006/math">
                    <m:r>
                      <a:rPr lang="de-DE" sz="2400" b="0" i="1" smtClean="0">
                        <a:latin typeface="Cambria Math" panose="02040503050406030204" pitchFamily="18" charset="0"/>
                      </a:rPr>
                      <m:t>⇒</m:t>
                    </m:r>
                  </m:oMath>
                </a14:m>
                <a:r>
                  <a:rPr lang="de-DE" sz="2400" dirty="0"/>
                  <a:t> Total </a:t>
                </a:r>
                <a:r>
                  <a:rPr lang="de-DE" sz="2400" dirty="0" err="1"/>
                  <a:t>losses</a:t>
                </a:r>
                <a:r>
                  <a:rPr lang="de-DE" sz="2400" dirty="0"/>
                  <a:t> </a:t>
                </a:r>
                <a:r>
                  <a:rPr lang="de-DE" sz="2400" dirty="0" err="1"/>
                  <a:t>uneffected</a:t>
                </a:r>
                <a:r>
                  <a:rPr lang="de-DE" sz="2400" dirty="0"/>
                  <a:t>: 240 J/</a:t>
                </a:r>
                <a:r>
                  <a:rPr lang="de-DE" sz="2400" dirty="0" err="1"/>
                  <a:t>cycle</a:t>
                </a:r>
                <a:r>
                  <a:rPr lang="de-DE" sz="2400" dirty="0"/>
                  <a:t>/m</a:t>
                </a:r>
              </a:p>
            </p:txBody>
          </p:sp>
        </mc:Choice>
        <mc:Fallback xmlns="">
          <p:sp>
            <p:nvSpPr>
              <p:cNvPr id="10" name="Inhaltsplatzhalter 9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2"/>
              </p:nvPr>
            </p:nvSpPr>
            <p:spPr>
              <a:blipFill>
                <a:blip r:embed="rId2"/>
                <a:stretch>
                  <a:fillRect l="-954" t="-1125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Grafik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58794" y="2867248"/>
            <a:ext cx="2713351" cy="1811146"/>
          </a:xfrm>
          <a:prstGeom prst="rect">
            <a:avLst/>
          </a:prstGeom>
        </p:spPr>
      </p:pic>
      <p:pic>
        <p:nvPicPr>
          <p:cNvPr id="8" name="Grafik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52990" y="921811"/>
            <a:ext cx="1115690" cy="623047"/>
          </a:xfrm>
          <a:prstGeom prst="rect">
            <a:avLst/>
          </a:prstGeom>
        </p:spPr>
      </p:pic>
      <p:pic>
        <p:nvPicPr>
          <p:cNvPr id="7" name="Grafik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83451" y="2559866"/>
            <a:ext cx="2821756" cy="2329252"/>
          </a:xfrm>
          <a:prstGeom prst="rect">
            <a:avLst/>
          </a:prstGeom>
        </p:spPr>
      </p:pic>
      <p:pic>
        <p:nvPicPr>
          <p:cNvPr id="11" name="Grafik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131840" y="2513320"/>
            <a:ext cx="2859622" cy="2360509"/>
          </a:xfrm>
          <a:prstGeom prst="rect">
            <a:avLst/>
          </a:prstGeom>
        </p:spPr>
      </p:pic>
      <p:sp>
        <p:nvSpPr>
          <p:cNvPr id="12" name="Textfeld 11"/>
          <p:cNvSpPr txBox="1"/>
          <p:nvPr/>
        </p:nvSpPr>
        <p:spPr>
          <a:xfrm>
            <a:off x="6492057" y="2482386"/>
            <a:ext cx="19175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/>
              <a:t>Hourglass</a:t>
            </a:r>
            <a:r>
              <a:rPr lang="de-DE" dirty="0"/>
              <a:t> </a:t>
            </a:r>
            <a:r>
              <a:rPr lang="de-DE" sz="1000" dirty="0">
                <a:solidFill>
                  <a:schemeClr val="bg2">
                    <a:lumMod val="90000"/>
                  </a:schemeClr>
                </a:solidFill>
              </a:rPr>
              <a:t>model_002</a:t>
            </a:r>
          </a:p>
        </p:txBody>
      </p:sp>
      <p:sp>
        <p:nvSpPr>
          <p:cNvPr id="9" name="Foliennummernplatzhalter 2"/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</p:spPr>
        <p:txBody>
          <a:bodyPr/>
          <a:lstStyle/>
          <a:p>
            <a:fld id="{974172A1-1CBF-0B40-9234-7D4D80EC19EA}" type="slidenum">
              <a:rPr lang="en-GB" smtClean="0"/>
              <a:pPr/>
              <a:t>15</a:t>
            </a:fld>
            <a:endParaRPr lang="en-GB" dirty="0"/>
          </a:p>
        </p:txBody>
      </p:sp>
      <p:pic>
        <p:nvPicPr>
          <p:cNvPr id="5" name="그림 11">
            <a:extLst>
              <a:ext uri="{FF2B5EF4-FFF2-40B4-BE49-F238E27FC236}">
                <a16:creationId xmlns:a16="http://schemas.microsoft.com/office/drawing/2014/main" id="{F90E83C4-B481-5117-5004-3881271992EF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3615" y="875501"/>
            <a:ext cx="779550" cy="7516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12519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 dirty="0" err="1"/>
              <a:t>Losses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one</a:t>
            </a:r>
            <a:r>
              <a:rPr lang="de-DE" dirty="0"/>
              <a:t> </a:t>
            </a:r>
            <a:r>
              <a:rPr lang="de-DE" dirty="0" err="1"/>
              <a:t>cycle</a:t>
            </a:r>
            <a:r>
              <a:rPr lang="de-DE" dirty="0"/>
              <a:t> (J/m³)		 Max. </a:t>
            </a:r>
            <a:r>
              <a:rPr lang="de-DE" dirty="0" err="1"/>
              <a:t>stored</a:t>
            </a:r>
            <a:r>
              <a:rPr lang="de-DE" dirty="0"/>
              <a:t> </a:t>
            </a:r>
            <a:r>
              <a:rPr lang="de-DE" dirty="0" err="1"/>
              <a:t>energy</a:t>
            </a:r>
            <a:r>
              <a:rPr lang="de-DE" dirty="0"/>
              <a:t> (J/m³)</a:t>
            </a: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16</a:t>
            </a:fld>
            <a:endParaRPr lang="en-GB" dirty="0"/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Energy</a:t>
            </a:r>
            <a:r>
              <a:rPr lang="de-DE" dirty="0"/>
              <a:t> </a:t>
            </a:r>
            <a:r>
              <a:rPr lang="de-DE" dirty="0" err="1"/>
              <a:t>densities</a:t>
            </a:r>
            <a:endParaRPr lang="de-DE" dirty="0"/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1832" y="1487087"/>
            <a:ext cx="4155921" cy="2796681"/>
          </a:xfrm>
          <a:prstGeom prst="rect">
            <a:avLst/>
          </a:prstGeom>
        </p:spPr>
      </p:pic>
      <p:pic>
        <p:nvPicPr>
          <p:cNvPr id="6" name="Grafik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8987" y="4464308"/>
            <a:ext cx="7716327" cy="485843"/>
          </a:xfrm>
          <a:prstGeom prst="rect">
            <a:avLst/>
          </a:prstGeom>
        </p:spPr>
      </p:pic>
      <p:sp>
        <p:nvSpPr>
          <p:cNvPr id="8" name="Textfeld 7"/>
          <p:cNvSpPr txBox="1"/>
          <p:nvPr/>
        </p:nvSpPr>
        <p:spPr>
          <a:xfrm>
            <a:off x="-45356" y="4758207"/>
            <a:ext cx="88357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/>
              <a:t>5ms pulse</a:t>
            </a:r>
          </a:p>
        </p:txBody>
      </p:sp>
      <p:pic>
        <p:nvPicPr>
          <p:cNvPr id="10" name="Grafik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15536" y="1513480"/>
            <a:ext cx="4128464" cy="2770288"/>
          </a:xfrm>
          <a:prstGeom prst="rect">
            <a:avLst/>
          </a:prstGeom>
        </p:spPr>
      </p:pic>
      <p:pic>
        <p:nvPicPr>
          <p:cNvPr id="11" name="Grafik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104266" y="906458"/>
            <a:ext cx="1039734" cy="580630"/>
          </a:xfrm>
          <a:prstGeom prst="rect">
            <a:avLst/>
          </a:prstGeom>
        </p:spPr>
      </p:pic>
      <p:pic>
        <p:nvPicPr>
          <p:cNvPr id="7" name="그림 11">
            <a:extLst>
              <a:ext uri="{FF2B5EF4-FFF2-40B4-BE49-F238E27FC236}">
                <a16:creationId xmlns:a16="http://schemas.microsoft.com/office/drawing/2014/main" id="{12458F18-2C6F-CAEF-DD3C-374EC51545A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4309" y="1597424"/>
            <a:ext cx="779550" cy="7516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118541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B701C8D-3AAA-19FB-F96B-94F9EB69C4F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8E33EAAD-721C-0AB7-4B51-97A5FD5A3578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457200" y="1016794"/>
            <a:ext cx="8003232" cy="3795712"/>
          </a:xfrm>
        </p:spPr>
        <p:txBody>
          <a:bodyPr/>
          <a:lstStyle/>
          <a:p>
            <a:r>
              <a:rPr lang="de-DE" dirty="0">
                <a:solidFill>
                  <a:schemeClr val="bg2">
                    <a:lumMod val="90000"/>
                  </a:schemeClr>
                </a:solidFill>
              </a:rPr>
              <a:t>Options </a:t>
            </a:r>
            <a:r>
              <a:rPr lang="de-DE" dirty="0" err="1">
                <a:solidFill>
                  <a:schemeClr val="bg2">
                    <a:lumMod val="90000"/>
                  </a:schemeClr>
                </a:solidFill>
              </a:rPr>
              <a:t>of</a:t>
            </a:r>
            <a:r>
              <a:rPr lang="de-DE" dirty="0">
                <a:solidFill>
                  <a:schemeClr val="bg2">
                    <a:lumMod val="90000"/>
                  </a:schemeClr>
                </a:solidFill>
              </a:rPr>
              <a:t> fast-</a:t>
            </a:r>
            <a:r>
              <a:rPr lang="de-DE" dirty="0" err="1">
                <a:solidFill>
                  <a:schemeClr val="bg2">
                    <a:lumMod val="90000"/>
                  </a:schemeClr>
                </a:solidFill>
              </a:rPr>
              <a:t>ramped</a:t>
            </a:r>
            <a:r>
              <a:rPr lang="de-DE" dirty="0">
                <a:solidFill>
                  <a:schemeClr val="bg2">
                    <a:lumMod val="90000"/>
                  </a:schemeClr>
                </a:solidFill>
              </a:rPr>
              <a:t> resistive </a:t>
            </a:r>
            <a:r>
              <a:rPr lang="de-DE" dirty="0" err="1">
                <a:solidFill>
                  <a:schemeClr val="bg2">
                    <a:lumMod val="90000"/>
                  </a:schemeClr>
                </a:solidFill>
              </a:rPr>
              <a:t>magnets</a:t>
            </a:r>
            <a:r>
              <a:rPr lang="de-DE" dirty="0">
                <a:solidFill>
                  <a:schemeClr val="bg2">
                    <a:lumMod val="90000"/>
                  </a:schemeClr>
                </a:solidFill>
              </a:rPr>
              <a:t> for </a:t>
            </a:r>
            <a:r>
              <a:rPr lang="de-DE" dirty="0" err="1">
                <a:solidFill>
                  <a:schemeClr val="bg2">
                    <a:lumMod val="90000"/>
                  </a:schemeClr>
                </a:solidFill>
              </a:rPr>
              <a:t>the</a:t>
            </a:r>
            <a:r>
              <a:rPr lang="de-DE" dirty="0">
                <a:solidFill>
                  <a:schemeClr val="bg2">
                    <a:lumMod val="90000"/>
                  </a:schemeClr>
                </a:solidFill>
              </a:rPr>
              <a:t> </a:t>
            </a:r>
            <a:r>
              <a:rPr lang="de-DE" dirty="0" err="1">
                <a:solidFill>
                  <a:schemeClr val="bg2">
                    <a:lumMod val="90000"/>
                  </a:schemeClr>
                </a:solidFill>
              </a:rPr>
              <a:t>accelerator</a:t>
            </a:r>
            <a:endParaRPr lang="de-DE" dirty="0">
              <a:solidFill>
                <a:schemeClr val="bg2">
                  <a:lumMod val="90000"/>
                </a:schemeClr>
              </a:solidFill>
            </a:endParaRPr>
          </a:p>
          <a:p>
            <a:r>
              <a:rPr lang="de-DE" dirty="0">
                <a:solidFill>
                  <a:schemeClr val="bg2">
                    <a:lumMod val="90000"/>
                  </a:schemeClr>
                </a:solidFill>
              </a:rPr>
              <a:t>Advances in </a:t>
            </a:r>
            <a:r>
              <a:rPr lang="de-DE" dirty="0" err="1">
                <a:solidFill>
                  <a:schemeClr val="bg2">
                    <a:lumMod val="90000"/>
                  </a:schemeClr>
                </a:solidFill>
              </a:rPr>
              <a:t>the</a:t>
            </a:r>
            <a:r>
              <a:rPr lang="de-DE" dirty="0">
                <a:solidFill>
                  <a:schemeClr val="bg2">
                    <a:lumMod val="90000"/>
                  </a:schemeClr>
                </a:solidFill>
              </a:rPr>
              <a:t> </a:t>
            </a:r>
            <a:r>
              <a:rPr lang="de-DE" dirty="0" err="1">
                <a:solidFill>
                  <a:schemeClr val="bg2">
                    <a:lumMod val="90000"/>
                  </a:schemeClr>
                </a:solidFill>
              </a:rPr>
              <a:t>modeling</a:t>
            </a:r>
            <a:r>
              <a:rPr lang="de-DE" dirty="0">
                <a:solidFill>
                  <a:schemeClr val="bg2">
                    <a:lumMod val="90000"/>
                  </a:schemeClr>
                </a:solidFill>
              </a:rPr>
              <a:t> </a:t>
            </a:r>
            <a:r>
              <a:rPr lang="de-DE" dirty="0" err="1">
                <a:solidFill>
                  <a:schemeClr val="bg2">
                    <a:lumMod val="90000"/>
                  </a:schemeClr>
                </a:solidFill>
              </a:rPr>
              <a:t>of</a:t>
            </a:r>
            <a:r>
              <a:rPr lang="de-DE" dirty="0">
                <a:solidFill>
                  <a:schemeClr val="bg2">
                    <a:lumMod val="90000"/>
                  </a:schemeClr>
                </a:solidFill>
              </a:rPr>
              <a:t> </a:t>
            </a:r>
            <a:r>
              <a:rPr lang="de-DE" dirty="0" err="1">
                <a:solidFill>
                  <a:schemeClr val="bg2">
                    <a:lumMod val="90000"/>
                  </a:schemeClr>
                </a:solidFill>
              </a:rPr>
              <a:t>the</a:t>
            </a:r>
            <a:r>
              <a:rPr lang="de-DE" dirty="0">
                <a:solidFill>
                  <a:schemeClr val="bg2">
                    <a:lumMod val="90000"/>
                  </a:schemeClr>
                </a:solidFill>
              </a:rPr>
              <a:t> H-type </a:t>
            </a:r>
            <a:r>
              <a:rPr lang="de-DE" dirty="0" err="1">
                <a:solidFill>
                  <a:schemeClr val="bg2">
                    <a:lumMod val="90000"/>
                  </a:schemeClr>
                </a:solidFill>
              </a:rPr>
              <a:t>magnet</a:t>
            </a:r>
            <a:endParaRPr lang="de-DE" dirty="0">
              <a:solidFill>
                <a:schemeClr val="bg2">
                  <a:lumMod val="90000"/>
                </a:schemeClr>
              </a:solidFill>
            </a:endParaRPr>
          </a:p>
          <a:p>
            <a:r>
              <a:rPr lang="de-DE" dirty="0">
                <a:solidFill>
                  <a:schemeClr val="bg2">
                    <a:lumMod val="90000"/>
                  </a:schemeClr>
                </a:solidFill>
              </a:rPr>
              <a:t>Advances in </a:t>
            </a:r>
            <a:r>
              <a:rPr lang="de-DE" dirty="0" err="1">
                <a:solidFill>
                  <a:schemeClr val="bg2">
                    <a:lumMod val="90000"/>
                  </a:schemeClr>
                </a:solidFill>
              </a:rPr>
              <a:t>the</a:t>
            </a:r>
            <a:r>
              <a:rPr lang="de-DE" dirty="0">
                <a:solidFill>
                  <a:schemeClr val="bg2">
                    <a:lumMod val="90000"/>
                  </a:schemeClr>
                </a:solidFill>
              </a:rPr>
              <a:t> </a:t>
            </a:r>
            <a:r>
              <a:rPr lang="de-DE" dirty="0" err="1">
                <a:solidFill>
                  <a:schemeClr val="bg2">
                    <a:lumMod val="90000"/>
                  </a:schemeClr>
                </a:solidFill>
              </a:rPr>
              <a:t>dynamic</a:t>
            </a:r>
            <a:r>
              <a:rPr lang="de-DE" dirty="0">
                <a:solidFill>
                  <a:schemeClr val="bg2">
                    <a:lumMod val="90000"/>
                  </a:schemeClr>
                </a:solidFill>
              </a:rPr>
              <a:t> </a:t>
            </a:r>
            <a:r>
              <a:rPr lang="de-DE" dirty="0" err="1">
                <a:solidFill>
                  <a:schemeClr val="bg2">
                    <a:lumMod val="90000"/>
                  </a:schemeClr>
                </a:solidFill>
              </a:rPr>
              <a:t>modeling</a:t>
            </a:r>
            <a:r>
              <a:rPr lang="de-DE" dirty="0">
                <a:solidFill>
                  <a:schemeClr val="bg2">
                    <a:lumMod val="90000"/>
                  </a:schemeClr>
                </a:solidFill>
              </a:rPr>
              <a:t> </a:t>
            </a:r>
            <a:r>
              <a:rPr lang="de-DE" dirty="0" err="1">
                <a:solidFill>
                  <a:schemeClr val="bg2">
                    <a:lumMod val="90000"/>
                  </a:schemeClr>
                </a:solidFill>
              </a:rPr>
              <a:t>of</a:t>
            </a:r>
            <a:r>
              <a:rPr lang="de-DE" dirty="0">
                <a:solidFill>
                  <a:schemeClr val="bg2">
                    <a:lumMod val="90000"/>
                  </a:schemeClr>
                </a:solidFill>
              </a:rPr>
              <a:t> </a:t>
            </a:r>
            <a:r>
              <a:rPr lang="de-DE" dirty="0" err="1">
                <a:solidFill>
                  <a:schemeClr val="bg2">
                    <a:lumMod val="90000"/>
                  </a:schemeClr>
                </a:solidFill>
              </a:rPr>
              <a:t>the</a:t>
            </a:r>
            <a:r>
              <a:rPr lang="de-DE" dirty="0">
                <a:solidFill>
                  <a:schemeClr val="bg2">
                    <a:lumMod val="90000"/>
                  </a:schemeClr>
                </a:solidFill>
              </a:rPr>
              <a:t> resistive </a:t>
            </a:r>
            <a:r>
              <a:rPr lang="de-DE" dirty="0" err="1">
                <a:solidFill>
                  <a:schemeClr val="bg2">
                    <a:lumMod val="90000"/>
                  </a:schemeClr>
                </a:solidFill>
              </a:rPr>
              <a:t>magnets</a:t>
            </a:r>
            <a:endParaRPr lang="de-DE" dirty="0">
              <a:solidFill>
                <a:schemeClr val="bg2">
                  <a:lumMod val="90000"/>
                </a:schemeClr>
              </a:solidFill>
            </a:endParaRPr>
          </a:p>
          <a:p>
            <a:r>
              <a:rPr lang="de-DE" dirty="0" err="1"/>
              <a:t>Preliminary</a:t>
            </a:r>
            <a:r>
              <a:rPr lang="de-DE" dirty="0"/>
              <a:t> thermal </a:t>
            </a:r>
            <a:r>
              <a:rPr lang="de-DE" dirty="0" err="1"/>
              <a:t>analysis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hourglass</a:t>
            </a:r>
            <a:r>
              <a:rPr lang="de-DE" dirty="0"/>
              <a:t> </a:t>
            </a:r>
            <a:r>
              <a:rPr lang="de-DE" dirty="0" err="1"/>
              <a:t>magnet</a:t>
            </a:r>
            <a:endParaRPr lang="de-DE" dirty="0"/>
          </a:p>
          <a:p>
            <a:endParaRPr lang="de-DE" dirty="0"/>
          </a:p>
          <a:p>
            <a:endParaRPr lang="de-DE" dirty="0"/>
          </a:p>
          <a:p>
            <a:endParaRPr lang="de-DE" b="1" dirty="0"/>
          </a:p>
          <a:p>
            <a:endParaRPr lang="de-DE" b="1" dirty="0"/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C14FF023-EA42-C8E0-40AD-46EB2985902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17</a:t>
            </a:fld>
            <a:endParaRPr lang="en-GB" dirty="0"/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07197A1D-9FD3-CC44-5AE4-D7DDFF46DA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Outline</a:t>
            </a:r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4941CD0E-B796-A69F-D296-EF22B7105B6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52990" y="921811"/>
            <a:ext cx="1115690" cy="623047"/>
          </a:xfrm>
          <a:prstGeom prst="rect">
            <a:avLst/>
          </a:prstGeom>
        </p:spPr>
      </p:pic>
      <p:pic>
        <p:nvPicPr>
          <p:cNvPr id="5" name="그림 11">
            <a:extLst>
              <a:ext uri="{FF2B5EF4-FFF2-40B4-BE49-F238E27FC236}">
                <a16:creationId xmlns:a16="http://schemas.microsoft.com/office/drawing/2014/main" id="{9609B79E-D225-25C3-9AB4-3845B9926A1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0386" y="1635646"/>
            <a:ext cx="779550" cy="7516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279140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899A1E1-1C51-31E1-ACD1-42093696043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id="{28660458-E6D9-A8B0-5C01-66C154D32B7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18</a:t>
            </a:fld>
            <a:endParaRPr lang="en-GB" dirty="0"/>
          </a:p>
        </p:txBody>
      </p:sp>
      <p:pic>
        <p:nvPicPr>
          <p:cNvPr id="9" name="Grafik 10">
            <a:extLst>
              <a:ext uri="{FF2B5EF4-FFF2-40B4-BE49-F238E27FC236}">
                <a16:creationId xmlns:a16="http://schemas.microsoft.com/office/drawing/2014/main" id="{B55A8233-4BA8-A169-E6FD-50AF6936A7B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04266" y="906458"/>
            <a:ext cx="1039734" cy="580630"/>
          </a:xfrm>
          <a:prstGeom prst="rect">
            <a:avLst/>
          </a:prstGeom>
        </p:spPr>
      </p:pic>
      <p:pic>
        <p:nvPicPr>
          <p:cNvPr id="10" name="그림 11">
            <a:extLst>
              <a:ext uri="{FF2B5EF4-FFF2-40B4-BE49-F238E27FC236}">
                <a16:creationId xmlns:a16="http://schemas.microsoft.com/office/drawing/2014/main" id="{1A42F07D-6837-AE8B-7880-E89650B7B33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4309" y="1597424"/>
            <a:ext cx="779550" cy="751630"/>
          </a:xfrm>
          <a:prstGeom prst="rect">
            <a:avLst/>
          </a:prstGeom>
        </p:spPr>
      </p:pic>
      <p:sp>
        <p:nvSpPr>
          <p:cNvPr id="13" name="Titel 3">
            <a:extLst>
              <a:ext uri="{FF2B5EF4-FFF2-40B4-BE49-F238E27FC236}">
                <a16:creationId xmlns:a16="http://schemas.microsoft.com/office/drawing/2014/main" id="{F91C2AD3-E897-7A00-AF28-FBF0F2D69F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9032" y="194149"/>
            <a:ext cx="7321624" cy="857250"/>
          </a:xfrm>
        </p:spPr>
        <p:txBody>
          <a:bodyPr/>
          <a:lstStyle/>
          <a:p>
            <a:r>
              <a:rPr lang="de-DE" dirty="0"/>
              <a:t>Thermal model of the hourglass magnet</a:t>
            </a:r>
          </a:p>
        </p:txBody>
      </p:sp>
      <p:graphicFrame>
        <p:nvGraphicFramePr>
          <p:cNvPr id="32" name="Tabella 31">
            <a:extLst>
              <a:ext uri="{FF2B5EF4-FFF2-40B4-BE49-F238E27FC236}">
                <a16:creationId xmlns:a16="http://schemas.microsoft.com/office/drawing/2014/main" id="{F6CF619B-02D5-EC39-BE4B-70E540A9020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5913883"/>
              </p:ext>
            </p:extLst>
          </p:nvPr>
        </p:nvGraphicFramePr>
        <p:xfrm>
          <a:off x="603792" y="1949020"/>
          <a:ext cx="7272810" cy="731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54562">
                  <a:extLst>
                    <a:ext uri="{9D8B030D-6E8A-4147-A177-3AD203B41FA5}">
                      <a16:colId xmlns:a16="http://schemas.microsoft.com/office/drawing/2014/main" val="390931422"/>
                    </a:ext>
                  </a:extLst>
                </a:gridCol>
                <a:gridCol w="1454562">
                  <a:extLst>
                    <a:ext uri="{9D8B030D-6E8A-4147-A177-3AD203B41FA5}">
                      <a16:colId xmlns:a16="http://schemas.microsoft.com/office/drawing/2014/main" val="3227320146"/>
                    </a:ext>
                  </a:extLst>
                </a:gridCol>
                <a:gridCol w="1454562">
                  <a:extLst>
                    <a:ext uri="{9D8B030D-6E8A-4147-A177-3AD203B41FA5}">
                      <a16:colId xmlns:a16="http://schemas.microsoft.com/office/drawing/2014/main" val="4119715067"/>
                    </a:ext>
                  </a:extLst>
                </a:gridCol>
                <a:gridCol w="1454562">
                  <a:extLst>
                    <a:ext uri="{9D8B030D-6E8A-4147-A177-3AD203B41FA5}">
                      <a16:colId xmlns:a16="http://schemas.microsoft.com/office/drawing/2014/main" val="706729823"/>
                    </a:ext>
                  </a:extLst>
                </a:gridCol>
                <a:gridCol w="1454562">
                  <a:extLst>
                    <a:ext uri="{9D8B030D-6E8A-4147-A177-3AD203B41FA5}">
                      <a16:colId xmlns:a16="http://schemas.microsoft.com/office/drawing/2014/main" val="1728382518"/>
                    </a:ext>
                  </a:extLst>
                </a:gridCol>
              </a:tblGrid>
              <a:tr h="376934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Bar Width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Bar Thickness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Magnet Length</a:t>
                      </a:r>
                    </a:p>
                    <a:p>
                      <a:pPr algn="ctr"/>
                      <a:r>
                        <a:rPr lang="en-GB" sz="1200" dirty="0"/>
                        <a:t>(L)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Initial</a:t>
                      </a:r>
                    </a:p>
                    <a:p>
                      <a:pPr algn="ctr"/>
                      <a:r>
                        <a:rPr lang="en-GB" sz="1200" dirty="0"/>
                        <a:t> temperature (T</a:t>
                      </a:r>
                      <a:r>
                        <a:rPr lang="en-GB" sz="1200" baseline="-25000" dirty="0"/>
                        <a:t>i</a:t>
                      </a:r>
                      <a:r>
                        <a:rPr lang="en-GB" sz="1200" dirty="0"/>
                        <a:t>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Cooling edges temperature (T</a:t>
                      </a:r>
                      <a:r>
                        <a:rPr lang="en-GB" sz="1200" baseline="-25000" dirty="0"/>
                        <a:t>0</a:t>
                      </a:r>
                      <a:r>
                        <a:rPr lang="en-GB" sz="1200" dirty="0"/>
                        <a:t>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7802517"/>
                  </a:ext>
                </a:extLst>
              </a:tr>
              <a:tr h="226161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0.1403 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0.007 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1 - 2 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293 - 283 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293 K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26542141"/>
                  </a:ext>
                </a:extLst>
              </a:tr>
            </a:tbl>
          </a:graphicData>
        </a:graphic>
      </p:graphicFrame>
      <p:sp>
        <p:nvSpPr>
          <p:cNvPr id="34" name="Inhaltsplatzhalter 1">
            <a:extLst>
              <a:ext uri="{FF2B5EF4-FFF2-40B4-BE49-F238E27FC236}">
                <a16:creationId xmlns:a16="http://schemas.microsoft.com/office/drawing/2014/main" id="{81BB1750-796B-4B8B-ADBD-799E4B60E2D3}"/>
              </a:ext>
            </a:extLst>
          </p:cNvPr>
          <p:cNvSpPr txBox="1">
            <a:spLocks/>
          </p:cNvSpPr>
          <p:nvPr/>
        </p:nvSpPr>
        <p:spPr>
          <a:xfrm>
            <a:off x="-36512" y="764971"/>
            <a:ext cx="8063515" cy="1018734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US" sz="2000" dirty="0"/>
              <a:t>To study the conduction cooling from the magnet ends, a 1D model (THEA) was developed. Only one copper bar is simulated, neglecting the interaction with other magnet parts.</a:t>
            </a:r>
          </a:p>
        </p:txBody>
      </p:sp>
      <p:grpSp>
        <p:nvGrpSpPr>
          <p:cNvPr id="28" name="Gruppo 27">
            <a:extLst>
              <a:ext uri="{FF2B5EF4-FFF2-40B4-BE49-F238E27FC236}">
                <a16:creationId xmlns:a16="http://schemas.microsoft.com/office/drawing/2014/main" id="{9FC5789D-3DD1-3EB5-93F1-E95D7DA11AC1}"/>
              </a:ext>
            </a:extLst>
          </p:cNvPr>
          <p:cNvGrpSpPr/>
          <p:nvPr/>
        </p:nvGrpSpPr>
        <p:grpSpPr>
          <a:xfrm>
            <a:off x="135602" y="3075806"/>
            <a:ext cx="6308606" cy="1491764"/>
            <a:chOff x="279618" y="3168218"/>
            <a:chExt cx="6740654" cy="1779796"/>
          </a:xfrm>
        </p:grpSpPr>
        <p:pic>
          <p:nvPicPr>
            <p:cNvPr id="25" name="Grafik 3">
              <a:extLst>
                <a:ext uri="{FF2B5EF4-FFF2-40B4-BE49-F238E27FC236}">
                  <a16:creationId xmlns:a16="http://schemas.microsoft.com/office/drawing/2014/main" id="{C343532E-1575-22EB-A61F-8C66DC96B2D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295400" y="3420786"/>
              <a:ext cx="1970892" cy="1315559"/>
            </a:xfrm>
            <a:prstGeom prst="rect">
              <a:avLst/>
            </a:prstGeom>
          </p:spPr>
        </p:pic>
        <p:pic>
          <p:nvPicPr>
            <p:cNvPr id="5" name="Immagine 4">
              <a:extLst>
                <a:ext uri="{FF2B5EF4-FFF2-40B4-BE49-F238E27FC236}">
                  <a16:creationId xmlns:a16="http://schemas.microsoft.com/office/drawing/2014/main" id="{976C61EA-CFF1-600D-6B78-2D1D03B900E6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79618" y="4104518"/>
              <a:ext cx="1015782" cy="761458"/>
            </a:xfrm>
            <a:prstGeom prst="rect">
              <a:avLst/>
            </a:prstGeom>
          </p:spPr>
        </p:pic>
        <p:pic>
          <p:nvPicPr>
            <p:cNvPr id="6" name="Immagine 5">
              <a:extLst>
                <a:ext uri="{FF2B5EF4-FFF2-40B4-BE49-F238E27FC236}">
                  <a16:creationId xmlns:a16="http://schemas.microsoft.com/office/drawing/2014/main" id="{5A0BBD9B-9B62-50C1-DA18-6C75907B76B0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3419872" y="4078566"/>
              <a:ext cx="1015782" cy="787410"/>
            </a:xfrm>
            <a:prstGeom prst="rect">
              <a:avLst/>
            </a:prstGeom>
          </p:spPr>
        </p:pic>
        <p:pic>
          <p:nvPicPr>
            <p:cNvPr id="23" name="Immagine 22">
              <a:extLst>
                <a:ext uri="{FF2B5EF4-FFF2-40B4-BE49-F238E27FC236}">
                  <a16:creationId xmlns:a16="http://schemas.microsoft.com/office/drawing/2014/main" id="{0C7AEA62-FE95-935B-C615-0725999F7223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4340158" y="3168218"/>
              <a:ext cx="2680114" cy="1779796"/>
            </a:xfrm>
            <a:prstGeom prst="rect">
              <a:avLst/>
            </a:prstGeom>
          </p:spPr>
        </p:pic>
        <p:sp>
          <p:nvSpPr>
            <p:cNvPr id="24" name="Ovale 23">
              <a:extLst>
                <a:ext uri="{FF2B5EF4-FFF2-40B4-BE49-F238E27FC236}">
                  <a16:creationId xmlns:a16="http://schemas.microsoft.com/office/drawing/2014/main" id="{097C2567-7C6C-91A9-F29D-C16CC49DE2AA}"/>
                </a:ext>
              </a:extLst>
            </p:cNvPr>
            <p:cNvSpPr/>
            <p:nvPr/>
          </p:nvSpPr>
          <p:spPr>
            <a:xfrm rot="19820055">
              <a:off x="1949447" y="4034123"/>
              <a:ext cx="216024" cy="761458"/>
            </a:xfrm>
            <a:prstGeom prst="ellipse">
              <a:avLst/>
            </a:prstGeom>
            <a:solidFill>
              <a:schemeClr val="accent1">
                <a:alpha val="31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27" name="Connettore 2 26">
              <a:extLst>
                <a:ext uri="{FF2B5EF4-FFF2-40B4-BE49-F238E27FC236}">
                  <a16:creationId xmlns:a16="http://schemas.microsoft.com/office/drawing/2014/main" id="{64EA0522-A139-3C38-C06C-CC6455F9B124}"/>
                </a:ext>
              </a:extLst>
            </p:cNvPr>
            <p:cNvCxnSpPr>
              <a:stCxn id="24" idx="6"/>
            </p:cNvCxnSpPr>
            <p:nvPr/>
          </p:nvCxnSpPr>
          <p:spPr>
            <a:xfrm flipV="1">
              <a:off x="2151314" y="3867894"/>
              <a:ext cx="2276670" cy="493499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" name="Immagine 3">
            <a:extLst>
              <a:ext uri="{FF2B5EF4-FFF2-40B4-BE49-F238E27FC236}">
                <a16:creationId xmlns:a16="http://schemas.microsoft.com/office/drawing/2014/main" id="{A2D3BBCD-E6C6-EBA4-8A00-A953104DA6A9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444208" y="2824660"/>
            <a:ext cx="2831138" cy="2123354"/>
          </a:xfrm>
          <a:prstGeom prst="rect">
            <a:avLst/>
          </a:prstGeom>
          <a:solidFill>
            <a:schemeClr val="bg1"/>
          </a:solidFill>
        </p:spPr>
      </p:pic>
    </p:spTree>
    <p:extLst>
      <p:ext uri="{BB962C8B-B14F-4D97-AF65-F5344CB8AC3E}">
        <p14:creationId xmlns:p14="http://schemas.microsoft.com/office/powerpoint/2010/main" val="14655287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id="{FD777C28-3DC1-8BA9-D573-76BF519077C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19</a:t>
            </a:fld>
            <a:endParaRPr lang="en-GB" dirty="0"/>
          </a:p>
        </p:txBody>
      </p:sp>
      <p:pic>
        <p:nvPicPr>
          <p:cNvPr id="8" name="Immagine 7">
            <a:extLst>
              <a:ext uri="{FF2B5EF4-FFF2-40B4-BE49-F238E27FC236}">
                <a16:creationId xmlns:a16="http://schemas.microsoft.com/office/drawing/2014/main" id="{D0BC1CFF-5A74-40E9-2127-D24155C5B87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6800" r="8151"/>
          <a:stretch/>
        </p:blipFill>
        <p:spPr>
          <a:xfrm>
            <a:off x="251520" y="2159576"/>
            <a:ext cx="3096344" cy="2356390"/>
          </a:xfrm>
          <a:prstGeom prst="rect">
            <a:avLst/>
          </a:prstGeom>
        </p:spPr>
      </p:pic>
      <p:pic>
        <p:nvPicPr>
          <p:cNvPr id="9" name="Grafik 10">
            <a:extLst>
              <a:ext uri="{FF2B5EF4-FFF2-40B4-BE49-F238E27FC236}">
                <a16:creationId xmlns:a16="http://schemas.microsoft.com/office/drawing/2014/main" id="{919579F1-02BF-EE33-B527-55D453809D5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04266" y="906458"/>
            <a:ext cx="1039734" cy="580630"/>
          </a:xfrm>
          <a:prstGeom prst="rect">
            <a:avLst/>
          </a:prstGeom>
        </p:spPr>
      </p:pic>
      <p:pic>
        <p:nvPicPr>
          <p:cNvPr id="10" name="그림 11">
            <a:extLst>
              <a:ext uri="{FF2B5EF4-FFF2-40B4-BE49-F238E27FC236}">
                <a16:creationId xmlns:a16="http://schemas.microsoft.com/office/drawing/2014/main" id="{F5D7888F-757D-3EE9-9150-0CA4F9732BA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4309" y="1597424"/>
            <a:ext cx="779550" cy="751630"/>
          </a:xfrm>
          <a:prstGeom prst="rect">
            <a:avLst/>
          </a:prstGeom>
        </p:spPr>
      </p:pic>
      <p:sp>
        <p:nvSpPr>
          <p:cNvPr id="12" name="Inhaltsplatzhalter 1">
            <a:extLst>
              <a:ext uri="{FF2B5EF4-FFF2-40B4-BE49-F238E27FC236}">
                <a16:creationId xmlns:a16="http://schemas.microsoft.com/office/drawing/2014/main" id="{00A27752-97D3-E229-26A2-87875167B697}"/>
              </a:ext>
            </a:extLst>
          </p:cNvPr>
          <p:cNvSpPr txBox="1">
            <a:spLocks/>
          </p:cNvSpPr>
          <p:nvPr/>
        </p:nvSpPr>
        <p:spPr>
          <a:xfrm>
            <a:off x="805954" y="4536666"/>
            <a:ext cx="2739996" cy="670688"/>
          </a:xfrm>
          <a:prstGeom prst="rect">
            <a:avLst/>
          </a:prstGeom>
          <a:solidFill>
            <a:schemeClr val="bg1"/>
          </a:solidFill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800" dirty="0"/>
              <a:t>Pulse = 5 </a:t>
            </a:r>
            <a:r>
              <a:rPr lang="en-US" sz="1800" dirty="0" err="1"/>
              <a:t>ms</a:t>
            </a:r>
            <a:r>
              <a:rPr lang="en-US" sz="1800" dirty="0"/>
              <a:t>, ∆</a:t>
            </a:r>
            <a:r>
              <a:rPr lang="en-US" sz="1800" dirty="0" err="1"/>
              <a:t>T</a:t>
            </a:r>
            <a:r>
              <a:rPr lang="en-US" sz="1800" baseline="-25000" dirty="0" err="1"/>
              <a:t>max</a:t>
            </a:r>
            <a:r>
              <a:rPr lang="en-US" sz="1800" baseline="-25000" dirty="0"/>
              <a:t>  </a:t>
            </a:r>
            <a:r>
              <a:rPr lang="en-US" sz="1800" dirty="0"/>
              <a:t>= 41 K</a:t>
            </a:r>
          </a:p>
          <a:p>
            <a:pPr marL="0" indent="0">
              <a:buNone/>
            </a:pPr>
            <a:r>
              <a:rPr lang="en-US" sz="1800" dirty="0"/>
              <a:t>           P = 129 W/m</a:t>
            </a:r>
            <a:endParaRPr lang="de-DE" sz="1800" b="1" dirty="0"/>
          </a:p>
        </p:txBody>
      </p:sp>
      <p:sp>
        <p:nvSpPr>
          <p:cNvPr id="13" name="Titel 3">
            <a:extLst>
              <a:ext uri="{FF2B5EF4-FFF2-40B4-BE49-F238E27FC236}">
                <a16:creationId xmlns:a16="http://schemas.microsoft.com/office/drawing/2014/main" id="{F2A26613-8032-48B1-FCEB-52125F5B8B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857250"/>
          </a:xfrm>
        </p:spPr>
        <p:txBody>
          <a:bodyPr/>
          <a:lstStyle/>
          <a:p>
            <a:r>
              <a:rPr lang="de-DE" dirty="0"/>
              <a:t>Thermal </a:t>
            </a:r>
            <a:r>
              <a:rPr lang="de-DE" dirty="0" err="1"/>
              <a:t>model</a:t>
            </a:r>
            <a:r>
              <a:rPr lang="de-DE" dirty="0"/>
              <a:t> </a:t>
            </a:r>
            <a:r>
              <a:rPr lang="de-DE" dirty="0" err="1"/>
              <a:t>results</a:t>
            </a:r>
            <a:endParaRPr lang="de-DE" dirty="0"/>
          </a:p>
        </p:txBody>
      </p:sp>
      <p:sp>
        <p:nvSpPr>
          <p:cNvPr id="14" name="Inhaltsplatzhalter 1">
            <a:extLst>
              <a:ext uri="{FF2B5EF4-FFF2-40B4-BE49-F238E27FC236}">
                <a16:creationId xmlns:a16="http://schemas.microsoft.com/office/drawing/2014/main" id="{BD69922F-6485-B26D-F250-5283F34D6B1A}"/>
              </a:ext>
            </a:extLst>
          </p:cNvPr>
          <p:cNvSpPr txBox="1">
            <a:spLocks/>
          </p:cNvSpPr>
          <p:nvPr/>
        </p:nvSpPr>
        <p:spPr>
          <a:xfrm>
            <a:off x="-36512" y="764971"/>
            <a:ext cx="8310821" cy="1230715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US" sz="2000" dirty="0"/>
              <a:t>To reduce the computation time, the heat generated during the pulsed operation is averaged over the cycle and treated as a constant value. </a:t>
            </a:r>
          </a:p>
          <a:p>
            <a:pPr algn="just"/>
            <a:r>
              <a:rPr lang="en-US" sz="2000" dirty="0"/>
              <a:t>The analytical solution at steady </a:t>
            </a:r>
            <a:r>
              <a:rPr lang="it-IT" sz="2000" dirty="0"/>
              <a:t>state regime is in agreement with the </a:t>
            </a:r>
            <a:r>
              <a:rPr lang="en-US" sz="2000" dirty="0"/>
              <a:t>numerical</a:t>
            </a:r>
            <a:r>
              <a:rPr lang="it-IT" sz="2000" dirty="0"/>
              <a:t> </a:t>
            </a:r>
            <a:r>
              <a:rPr lang="en-US" sz="2000" dirty="0"/>
              <a:t>simulation.</a:t>
            </a:r>
          </a:p>
          <a:p>
            <a:endParaRPr lang="en-US" sz="2000" dirty="0"/>
          </a:p>
        </p:txBody>
      </p:sp>
      <p:sp>
        <p:nvSpPr>
          <p:cNvPr id="4" name="Inhaltsplatzhalter 1">
            <a:extLst>
              <a:ext uri="{FF2B5EF4-FFF2-40B4-BE49-F238E27FC236}">
                <a16:creationId xmlns:a16="http://schemas.microsoft.com/office/drawing/2014/main" id="{3532E557-485C-C59D-F911-CCFC22B6286E}"/>
              </a:ext>
            </a:extLst>
          </p:cNvPr>
          <p:cNvSpPr txBox="1">
            <a:spLocks/>
          </p:cNvSpPr>
          <p:nvPr/>
        </p:nvSpPr>
        <p:spPr>
          <a:xfrm>
            <a:off x="3881022" y="4491042"/>
            <a:ext cx="2739996" cy="722340"/>
          </a:xfrm>
          <a:prstGeom prst="rect">
            <a:avLst/>
          </a:prstGeom>
          <a:solidFill>
            <a:schemeClr val="bg1"/>
          </a:solidFill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1800" dirty="0"/>
              <a:t>Pulse = 5 </a:t>
            </a:r>
            <a:r>
              <a:rPr lang="en-US" sz="1800" dirty="0" err="1"/>
              <a:t>ms</a:t>
            </a:r>
            <a:r>
              <a:rPr lang="en-US" sz="1800" dirty="0"/>
              <a:t>, ∆</a:t>
            </a:r>
            <a:r>
              <a:rPr lang="en-US" sz="1800" dirty="0" err="1"/>
              <a:t>T</a:t>
            </a:r>
            <a:r>
              <a:rPr lang="en-US" sz="1800" baseline="-25000" dirty="0" err="1"/>
              <a:t>max</a:t>
            </a:r>
            <a:r>
              <a:rPr lang="en-US" sz="1800" baseline="-25000" dirty="0"/>
              <a:t>  </a:t>
            </a:r>
            <a:r>
              <a:rPr lang="en-US" sz="1800" dirty="0"/>
              <a:t>= 157 K</a:t>
            </a:r>
          </a:p>
          <a:p>
            <a:pPr marL="0" indent="0" algn="ctr">
              <a:buNone/>
            </a:pPr>
            <a:r>
              <a:rPr lang="en-US" sz="1800" dirty="0"/>
              <a:t> P = 129 W/m</a:t>
            </a:r>
          </a:p>
          <a:p>
            <a:pPr marL="0" indent="0" algn="ctr">
              <a:buNone/>
            </a:pPr>
            <a:r>
              <a:rPr lang="en-US" sz="1800" dirty="0"/>
              <a:t> </a:t>
            </a:r>
          </a:p>
          <a:p>
            <a:pPr algn="ctr"/>
            <a:endParaRPr lang="de-DE" sz="1800" b="1" dirty="0"/>
          </a:p>
        </p:txBody>
      </p:sp>
      <p:pic>
        <p:nvPicPr>
          <p:cNvPr id="5" name="Immagine 6">
            <a:extLst>
              <a:ext uri="{FF2B5EF4-FFF2-40B4-BE49-F238E27FC236}">
                <a16:creationId xmlns:a16="http://schemas.microsoft.com/office/drawing/2014/main" id="{775E7372-66E6-ED74-1374-47E545B1487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491880" y="1995686"/>
            <a:ext cx="3195354" cy="2396516"/>
          </a:xfrm>
          <a:prstGeom prst="rect">
            <a:avLst/>
          </a:prstGeom>
        </p:spPr>
      </p:pic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F48516E7-D3BA-3ABB-8DF7-3833524F3746}"/>
              </a:ext>
            </a:extLst>
          </p:cNvPr>
          <p:cNvSpPr txBox="1">
            <a:spLocks/>
          </p:cNvSpPr>
          <p:nvPr/>
        </p:nvSpPr>
        <p:spPr>
          <a:xfrm>
            <a:off x="626510" y="3230900"/>
            <a:ext cx="5994508" cy="610683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" charset="2"/>
              <a:buNone/>
            </a:pPr>
            <a:r>
              <a:rPr lang="de-DE" sz="2400" dirty="0">
                <a:solidFill>
                  <a:srgbClr val="FF0000"/>
                </a:solidFill>
              </a:rPr>
              <a:t>		L = 1 m					       L = 2 m</a:t>
            </a:r>
          </a:p>
        </p:txBody>
      </p:sp>
      <p:sp>
        <p:nvSpPr>
          <p:cNvPr id="7" name="Inhaltsplatzhalter 1">
            <a:extLst>
              <a:ext uri="{FF2B5EF4-FFF2-40B4-BE49-F238E27FC236}">
                <a16:creationId xmlns:a16="http://schemas.microsoft.com/office/drawing/2014/main" id="{E5A0598A-BCF3-321F-CCDA-201C05293FBE}"/>
              </a:ext>
            </a:extLst>
          </p:cNvPr>
          <p:cNvSpPr txBox="1">
            <a:spLocks/>
          </p:cNvSpPr>
          <p:nvPr/>
        </p:nvSpPr>
        <p:spPr>
          <a:xfrm>
            <a:off x="6660232" y="2493163"/>
            <a:ext cx="2512402" cy="1230715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/>
              <a:t>Temperature rise above 150 degrees for L = 2 m: challenging </a:t>
            </a:r>
            <a:r>
              <a:rPr lang="it-IT" sz="2000" dirty="0"/>
              <a:t>for conduction cooling from the magnet ends.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9146826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C3183E1-9BDE-3ED2-5884-19B8AACD976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B463F6AC-4D4A-7A8D-24E2-EE9DAABB7913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457200" y="1016794"/>
            <a:ext cx="8003232" cy="3795712"/>
          </a:xfrm>
        </p:spPr>
        <p:txBody>
          <a:bodyPr/>
          <a:lstStyle/>
          <a:p>
            <a:r>
              <a:rPr lang="de-DE" dirty="0"/>
              <a:t>Options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b="1" dirty="0"/>
              <a:t>fast-</a:t>
            </a:r>
            <a:r>
              <a:rPr lang="de-DE" b="1" dirty="0" err="1"/>
              <a:t>ramped</a:t>
            </a:r>
            <a:r>
              <a:rPr lang="de-DE" b="1" dirty="0"/>
              <a:t> resistive </a:t>
            </a:r>
            <a:r>
              <a:rPr lang="de-DE" b="1" dirty="0" err="1"/>
              <a:t>magnets</a:t>
            </a:r>
            <a:r>
              <a:rPr lang="de-DE" b="1" dirty="0"/>
              <a:t> </a:t>
            </a:r>
            <a:r>
              <a:rPr lang="de-DE" dirty="0"/>
              <a:t>for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accelerator</a:t>
            </a:r>
            <a:endParaRPr lang="de-DE" dirty="0"/>
          </a:p>
          <a:p>
            <a:r>
              <a:rPr lang="de-DE" dirty="0"/>
              <a:t>Advances in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modeling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H-type </a:t>
            </a:r>
            <a:r>
              <a:rPr lang="de-DE" dirty="0" err="1"/>
              <a:t>magnet</a:t>
            </a:r>
            <a:endParaRPr lang="de-DE" dirty="0"/>
          </a:p>
          <a:p>
            <a:r>
              <a:rPr lang="de-DE" dirty="0"/>
              <a:t>Advances in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dynamic</a:t>
            </a:r>
            <a:r>
              <a:rPr lang="de-DE" dirty="0"/>
              <a:t> </a:t>
            </a:r>
            <a:r>
              <a:rPr lang="de-DE" dirty="0" err="1"/>
              <a:t>modeling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resistive </a:t>
            </a:r>
            <a:r>
              <a:rPr lang="de-DE" dirty="0" err="1"/>
              <a:t>magnets</a:t>
            </a:r>
            <a:endParaRPr lang="de-DE" dirty="0"/>
          </a:p>
          <a:p>
            <a:r>
              <a:rPr lang="de-DE" dirty="0" err="1"/>
              <a:t>Preliminary</a:t>
            </a:r>
            <a:r>
              <a:rPr lang="de-DE" dirty="0"/>
              <a:t> thermal </a:t>
            </a:r>
            <a:r>
              <a:rPr lang="de-DE" dirty="0" err="1"/>
              <a:t>analysis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hourglass</a:t>
            </a:r>
            <a:r>
              <a:rPr lang="de-DE" dirty="0"/>
              <a:t> </a:t>
            </a:r>
            <a:r>
              <a:rPr lang="de-DE" dirty="0" err="1"/>
              <a:t>magnet</a:t>
            </a:r>
            <a:endParaRPr lang="de-DE" dirty="0"/>
          </a:p>
          <a:p>
            <a:endParaRPr lang="de-DE" dirty="0"/>
          </a:p>
          <a:p>
            <a:endParaRPr lang="de-DE" dirty="0"/>
          </a:p>
          <a:p>
            <a:endParaRPr lang="de-DE" b="1" dirty="0"/>
          </a:p>
          <a:p>
            <a:endParaRPr lang="de-DE" b="1" dirty="0"/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E2012FB9-7BCF-F8B3-3CEE-D92C71F3C9E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2</a:t>
            </a:fld>
            <a:endParaRPr lang="en-GB" dirty="0"/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3B1FB28F-EF1D-2EE1-9DB9-F8473F2938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Outline</a:t>
            </a:r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816D51A7-1295-D78B-3D07-37DBDF4BA5F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52990" y="921811"/>
            <a:ext cx="1115690" cy="623047"/>
          </a:xfrm>
          <a:prstGeom prst="rect">
            <a:avLst/>
          </a:prstGeom>
        </p:spPr>
      </p:pic>
      <p:pic>
        <p:nvPicPr>
          <p:cNvPr id="8" name="그림 11">
            <a:extLst>
              <a:ext uri="{FF2B5EF4-FFF2-40B4-BE49-F238E27FC236}">
                <a16:creationId xmlns:a16="http://schemas.microsoft.com/office/drawing/2014/main" id="{98A47991-563A-EFD9-86EB-B028FD8677A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12930" y="1707654"/>
            <a:ext cx="923566" cy="8904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681438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92859D5-07FD-CB83-2143-A7AD0D21323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FA71B0C6-93D6-479F-F60A-BD1F919770F6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62371" y="907548"/>
            <a:ext cx="8237190" cy="3795712"/>
          </a:xfrm>
        </p:spPr>
        <p:txBody>
          <a:bodyPr/>
          <a:lstStyle/>
          <a:p>
            <a:r>
              <a:rPr lang="de-DE" sz="2400" dirty="0"/>
              <a:t>The design of fast ramped resistive magnets for the Muon Collider accelerator is ongoing </a:t>
            </a:r>
          </a:p>
          <a:p>
            <a:r>
              <a:rPr lang="de-DE" sz="2400" dirty="0"/>
              <a:t>A magnetic circuit model of the H-type magnet was developed, which </a:t>
            </a:r>
            <a:r>
              <a:rPr lang="de-DE" sz="2400" dirty="0" err="1"/>
              <a:t>includes</a:t>
            </a:r>
            <a:r>
              <a:rPr lang="de-DE" sz="2400" dirty="0"/>
              <a:t> </a:t>
            </a:r>
            <a:r>
              <a:rPr lang="de-DE" sz="2400" dirty="0" err="1"/>
              <a:t>the</a:t>
            </a:r>
            <a:r>
              <a:rPr lang="de-DE" sz="2400" dirty="0"/>
              <a:t> </a:t>
            </a:r>
            <a:r>
              <a:rPr lang="de-DE" sz="2400" dirty="0" err="1"/>
              <a:t>analytical</a:t>
            </a:r>
            <a:r>
              <a:rPr lang="de-DE" sz="2400" dirty="0"/>
              <a:t> </a:t>
            </a:r>
            <a:r>
              <a:rPr lang="de-DE" sz="2400" dirty="0" err="1"/>
              <a:t>computation</a:t>
            </a:r>
            <a:r>
              <a:rPr lang="de-DE" sz="2400" dirty="0"/>
              <a:t> </a:t>
            </a:r>
            <a:r>
              <a:rPr lang="de-DE" sz="2400" dirty="0" err="1"/>
              <a:t>of</a:t>
            </a:r>
            <a:r>
              <a:rPr lang="de-DE" sz="2400" dirty="0"/>
              <a:t> </a:t>
            </a:r>
            <a:r>
              <a:rPr lang="de-DE" sz="2400" dirty="0" err="1"/>
              <a:t>the</a:t>
            </a:r>
            <a:r>
              <a:rPr lang="de-DE" sz="2400" dirty="0"/>
              <a:t> iron losses  </a:t>
            </a:r>
          </a:p>
          <a:p>
            <a:r>
              <a:rPr lang="de-DE" sz="2400" dirty="0"/>
              <a:t>Transient 2D FEM models of both H-type and hourglass type magnet were developed, which allow coupling with the external circuit</a:t>
            </a:r>
          </a:p>
          <a:p>
            <a:r>
              <a:rPr lang="de-DE" sz="2400" dirty="0"/>
              <a:t>In perspective, analytical formulae for the losses in </a:t>
            </a:r>
            <a:r>
              <a:rPr lang="de-DE" sz="2400" dirty="0" err="1"/>
              <a:t>the</a:t>
            </a:r>
            <a:r>
              <a:rPr lang="de-DE" sz="2400" dirty="0"/>
              <a:t> </a:t>
            </a:r>
            <a:r>
              <a:rPr lang="de-DE" sz="2400" dirty="0" err="1"/>
              <a:t>copper</a:t>
            </a:r>
            <a:r>
              <a:rPr lang="de-DE" sz="2400" dirty="0"/>
              <a:t> </a:t>
            </a:r>
            <a:r>
              <a:rPr lang="de-DE" sz="2400" dirty="0" err="1"/>
              <a:t>windings</a:t>
            </a:r>
            <a:r>
              <a:rPr lang="de-DE" sz="2400" dirty="0"/>
              <a:t> will be added to the circuit model </a:t>
            </a:r>
          </a:p>
          <a:p>
            <a:r>
              <a:rPr lang="de-DE" sz="2400" dirty="0"/>
              <a:t>Temperature effects, 3D end effects and </a:t>
            </a:r>
            <a:r>
              <a:rPr lang="de-DE" sz="2400" dirty="0" err="1"/>
              <a:t>hysteresis</a:t>
            </a:r>
            <a:r>
              <a:rPr lang="de-DE" sz="2400" dirty="0"/>
              <a:t> will be added to the FEM models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9542C6D8-5C3B-0A59-376B-0AB2BCF4F1B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20</a:t>
            </a:fld>
            <a:endParaRPr lang="en-GB" dirty="0"/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EAC8AA5F-C740-3510-EA33-B1D0AD207D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Conclusions</a:t>
            </a:r>
            <a:endParaRPr lang="de-DE" dirty="0"/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45EC9E2A-D0AA-498B-2D1A-9B9EF4FF437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52990" y="921811"/>
            <a:ext cx="1115690" cy="623047"/>
          </a:xfrm>
          <a:prstGeom prst="rect">
            <a:avLst/>
          </a:prstGeom>
        </p:spPr>
      </p:pic>
      <p:pic>
        <p:nvPicPr>
          <p:cNvPr id="8" name="그림 11">
            <a:extLst>
              <a:ext uri="{FF2B5EF4-FFF2-40B4-BE49-F238E27FC236}">
                <a16:creationId xmlns:a16="http://schemas.microsoft.com/office/drawing/2014/main" id="{213BDFAC-57B0-52AF-0F1D-49E29C91C9D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13762" y="1665696"/>
            <a:ext cx="779550" cy="7516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139927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51920" y="3292109"/>
            <a:ext cx="1857140" cy="1037102"/>
          </a:xfrm>
          <a:prstGeom prst="rect">
            <a:avLst/>
          </a:prstGeom>
        </p:spPr>
      </p:pic>
      <p:pic>
        <p:nvPicPr>
          <p:cNvPr id="3" name="그림 11">
            <a:extLst>
              <a:ext uri="{FF2B5EF4-FFF2-40B4-BE49-F238E27FC236}">
                <a16:creationId xmlns:a16="http://schemas.microsoft.com/office/drawing/2014/main" id="{3350114C-6AE9-DAE4-3325-6B249CD90EA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5776" y="3292109"/>
            <a:ext cx="1075626" cy="10371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509825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22</a:t>
            </a:fld>
            <a:endParaRPr lang="en-GB" dirty="0"/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Additional </a:t>
            </a:r>
            <a:r>
              <a:rPr lang="de-DE" dirty="0" err="1"/>
              <a:t>slides</a:t>
            </a:r>
            <a:endParaRPr lang="de-DE" dirty="0"/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52990" y="921811"/>
            <a:ext cx="1115690" cy="623047"/>
          </a:xfrm>
          <a:prstGeom prst="rect">
            <a:avLst/>
          </a:prstGeom>
        </p:spPr>
      </p:pic>
      <p:pic>
        <p:nvPicPr>
          <p:cNvPr id="6" name="그림 11">
            <a:extLst>
              <a:ext uri="{FF2B5EF4-FFF2-40B4-BE49-F238E27FC236}">
                <a16:creationId xmlns:a16="http://schemas.microsoft.com/office/drawing/2014/main" id="{16C8235D-5891-F0ED-13EF-F578B6B8C4B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3615" y="875501"/>
            <a:ext cx="779550" cy="7516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648442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 dirty="0" err="1"/>
              <a:t>Hourglass</a:t>
            </a:r>
            <a:r>
              <a:rPr lang="de-DE" dirty="0"/>
              <a:t>								H-Type</a:t>
            </a: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23</a:t>
            </a:fld>
            <a:endParaRPr lang="en-GB" dirty="0"/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Considered</a:t>
            </a:r>
            <a:r>
              <a:rPr lang="de-DE" dirty="0"/>
              <a:t> geometries</a:t>
            </a:r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4048" y="1563638"/>
            <a:ext cx="4074072" cy="3112402"/>
          </a:xfrm>
          <a:prstGeom prst="rect">
            <a:avLst/>
          </a:prstGeom>
        </p:spPr>
      </p:pic>
      <p:pic>
        <p:nvPicPr>
          <p:cNvPr id="7" name="Grafik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4885" y="1563638"/>
            <a:ext cx="4696758" cy="3147731"/>
          </a:xfrm>
          <a:prstGeom prst="rect">
            <a:avLst/>
          </a:prstGeom>
        </p:spPr>
      </p:pic>
      <p:pic>
        <p:nvPicPr>
          <p:cNvPr id="8" name="Grafik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52990" y="921811"/>
            <a:ext cx="1115690" cy="6230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87642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23FAB2-B03E-7EE4-BF1D-F75F46BFDC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Pulse duration</a:t>
            </a:r>
          </a:p>
        </p:txBody>
      </p:sp>
      <p:graphicFrame>
        <p:nvGraphicFramePr>
          <p:cNvPr id="4" name="Inhaltsplatzhalter 3"/>
          <p:cNvGraphicFramePr>
            <a:graphicFrameLocks noGrp="1"/>
          </p:cNvGraphicFramePr>
          <p:nvPr>
            <p:ph sz="quarter" idx="12"/>
            <p:extLst>
              <p:ext uri="{D42A27DB-BD31-4B8C-83A1-F6EECF244321}">
                <p14:modId xmlns:p14="http://schemas.microsoft.com/office/powerpoint/2010/main" val="2944677497"/>
              </p:ext>
            </p:extLst>
          </p:nvPr>
        </p:nvGraphicFramePr>
        <p:xfrm>
          <a:off x="323528" y="1441695"/>
          <a:ext cx="6347049" cy="2809419"/>
        </p:xfrm>
        <a:graphic>
          <a:graphicData uri="http://schemas.openxmlformats.org/drawingml/2006/table">
            <a:tbl>
              <a:tblPr firstRow="1" bandRow="1"/>
              <a:tblGrid>
                <a:gridCol w="1584176">
                  <a:extLst>
                    <a:ext uri="{9D8B030D-6E8A-4147-A177-3AD203B41FA5}">
                      <a16:colId xmlns:a16="http://schemas.microsoft.com/office/drawing/2014/main" val="3843114998"/>
                    </a:ext>
                  </a:extLst>
                </a:gridCol>
                <a:gridCol w="1079158">
                  <a:extLst>
                    <a:ext uri="{9D8B030D-6E8A-4147-A177-3AD203B41FA5}">
                      <a16:colId xmlns:a16="http://schemas.microsoft.com/office/drawing/2014/main" val="3055112591"/>
                    </a:ext>
                  </a:extLst>
                </a:gridCol>
                <a:gridCol w="1227905">
                  <a:extLst>
                    <a:ext uri="{9D8B030D-6E8A-4147-A177-3AD203B41FA5}">
                      <a16:colId xmlns:a16="http://schemas.microsoft.com/office/drawing/2014/main" val="3213111302"/>
                    </a:ext>
                  </a:extLst>
                </a:gridCol>
                <a:gridCol w="1227905">
                  <a:extLst>
                    <a:ext uri="{9D8B030D-6E8A-4147-A177-3AD203B41FA5}">
                      <a16:colId xmlns:a16="http://schemas.microsoft.com/office/drawing/2014/main" val="3034338055"/>
                    </a:ext>
                  </a:extLst>
                </a:gridCol>
                <a:gridCol w="1227905">
                  <a:extLst>
                    <a:ext uri="{9D8B030D-6E8A-4147-A177-3AD203B41FA5}">
                      <a16:colId xmlns:a16="http://schemas.microsoft.com/office/drawing/2014/main" val="646532547"/>
                    </a:ext>
                  </a:extLst>
                </a:gridCol>
              </a:tblGrid>
              <a:tr h="343926"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en-US" sz="800" dirty="0"/>
                        <a:t>Map Dipole</a:t>
                      </a:r>
                      <a:endParaRPr lang="en-GB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en-US" sz="800" b="1" dirty="0"/>
                        <a:t>Transient</a:t>
                      </a:r>
                      <a:endParaRPr lang="en-US" sz="800" b="1" baseline="0" dirty="0"/>
                    </a:p>
                    <a:p>
                      <a:pPr>
                        <a:defRPr/>
                      </a:pPr>
                      <a:r>
                        <a:rPr lang="en-US" sz="800" baseline="0" dirty="0"/>
                        <a:t>T=5ms</a:t>
                      </a:r>
                      <a:endParaRPr lang="en-GB" sz="8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en-US" sz="800" b="1" dirty="0"/>
                        <a:t>Harmonic</a:t>
                      </a:r>
                    </a:p>
                    <a:p>
                      <a:pPr>
                        <a:defRPr/>
                      </a:pPr>
                      <a:r>
                        <a:rPr lang="en-US" sz="800" dirty="0"/>
                        <a:t>f=200Hz</a:t>
                      </a:r>
                      <a:endParaRPr lang="en-GB" sz="8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en-GB" sz="800" b="1" dirty="0"/>
                        <a:t>Transient</a:t>
                      </a:r>
                    </a:p>
                    <a:p>
                      <a:pPr>
                        <a:defRPr/>
                      </a:pPr>
                      <a:r>
                        <a:rPr lang="en-GB" sz="800" dirty="0"/>
                        <a:t>T=2ms</a:t>
                      </a:r>
                      <a:endParaRPr sz="800" dirty="0"/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en-GB" sz="800" b="1" dirty="0"/>
                        <a:t>Harmonic</a:t>
                      </a:r>
                    </a:p>
                    <a:p>
                      <a:pPr>
                        <a:defRPr/>
                      </a:pPr>
                      <a:r>
                        <a:rPr lang="en-GB" sz="800" dirty="0"/>
                        <a:t>f=500Hz</a:t>
                      </a:r>
                      <a:endParaRPr sz="800" dirty="0"/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36405304"/>
                  </a:ext>
                </a:extLst>
              </a:tr>
              <a:tr h="206356"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en-US" sz="800" dirty="0" err="1"/>
                        <a:t>Bgap</a:t>
                      </a:r>
                      <a:r>
                        <a:rPr lang="en-US" sz="800" dirty="0"/>
                        <a:t> [T]</a:t>
                      </a:r>
                      <a:endParaRPr lang="en-GB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en-US" sz="800" dirty="0"/>
                        <a:t>1.8</a:t>
                      </a:r>
                      <a:endParaRPr lang="en-GB" sz="8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en-US" sz="800" dirty="0"/>
                        <a:t>1.8 (Static)</a:t>
                      </a:r>
                      <a:endParaRPr lang="en-GB" sz="8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en-GB" sz="800" dirty="0"/>
                        <a:t>1.8</a:t>
                      </a:r>
                      <a:endParaRPr sz="800" dirty="0"/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en-GB" sz="800" dirty="0"/>
                        <a:t>1.8 </a:t>
                      </a:r>
                      <a:r>
                        <a:rPr lang="en-US" sz="800" dirty="0"/>
                        <a:t>(Static)</a:t>
                      </a:r>
                      <a:endParaRPr sz="800" dirty="0"/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11694660"/>
                  </a:ext>
                </a:extLst>
              </a:tr>
              <a:tr h="206356"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en-US" sz="800" dirty="0" err="1"/>
                        <a:t>Mmf</a:t>
                      </a:r>
                      <a:r>
                        <a:rPr lang="en-US" sz="800" dirty="0"/>
                        <a:t> [</a:t>
                      </a:r>
                      <a:r>
                        <a:rPr lang="en-US" sz="800" dirty="0" err="1"/>
                        <a:t>kAt</a:t>
                      </a:r>
                      <a:r>
                        <a:rPr lang="en-US" sz="800" dirty="0"/>
                        <a:t>]</a:t>
                      </a:r>
                      <a:endParaRPr lang="en-GB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en-US" sz="800" dirty="0"/>
                        <a:t>47.4</a:t>
                      </a:r>
                      <a:endParaRPr lang="en-GB" sz="8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en-US" sz="800" dirty="0"/>
                        <a:t>47.4</a:t>
                      </a:r>
                      <a:endParaRPr lang="en-GB" sz="8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en-GB" sz="800" dirty="0"/>
                        <a:t>47.4</a:t>
                      </a:r>
                      <a:endParaRPr sz="800" dirty="0"/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en-GB" sz="800" dirty="0"/>
                        <a:t>47.4</a:t>
                      </a:r>
                      <a:endParaRPr sz="800" dirty="0"/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20486353"/>
                  </a:ext>
                </a:extLst>
              </a:tr>
              <a:tr h="525498"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en-US" sz="800" b="1" dirty="0"/>
                        <a:t>Core losses (yoke) </a:t>
                      </a:r>
                      <a:r>
                        <a:rPr lang="en-US" sz="800" dirty="0"/>
                        <a:t>[J/cycle-m] (M235-35A, </a:t>
                      </a:r>
                    </a:p>
                    <a:p>
                      <a:pPr>
                        <a:defRPr/>
                      </a:pPr>
                      <a:r>
                        <a:rPr lang="en-US" sz="800" dirty="0"/>
                        <a:t>k=9e-3, m=1.3, n=1.9)</a:t>
                      </a:r>
                      <a:endParaRPr lang="en-GB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en-GB" sz="800" b="1" dirty="0">
                          <a:solidFill>
                            <a:schemeClr val="tx1"/>
                          </a:solidFill>
                        </a:rPr>
                        <a:t>48.4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de-DE" sz="800" b="0" dirty="0">
                          <a:solidFill>
                            <a:schemeClr val="tx1"/>
                          </a:solidFill>
                        </a:rPr>
                        <a:t>64.3</a:t>
                      </a:r>
                      <a:endParaRPr lang="en-GB" sz="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de-DE" sz="800" dirty="0"/>
                        <a:t>83.4</a:t>
                      </a:r>
                      <a:endParaRPr sz="800" dirty="0"/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de-DE" sz="800" dirty="0"/>
                        <a:t>84.6</a:t>
                      </a:r>
                      <a:endParaRPr sz="800" dirty="0"/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13280145"/>
                  </a:ext>
                </a:extLst>
              </a:tr>
              <a:tr h="481497"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en-US" sz="800" b="1" dirty="0"/>
                        <a:t>Core losses (pole) </a:t>
                      </a:r>
                      <a:r>
                        <a:rPr lang="en-US" sz="800" dirty="0"/>
                        <a:t>[J/cycle-m] (M235-35A,</a:t>
                      </a:r>
                    </a:p>
                    <a:p>
                      <a:pPr>
                        <a:defRPr/>
                      </a:pPr>
                      <a:r>
                        <a:rPr lang="en-US" sz="800" dirty="0"/>
                        <a:t>k=9e-3,</a:t>
                      </a:r>
                      <a:r>
                        <a:rPr lang="en-US" sz="800" baseline="0" dirty="0"/>
                        <a:t> m=1.3, n=1.9</a:t>
                      </a:r>
                      <a:r>
                        <a:rPr lang="en-US" sz="800" dirty="0"/>
                        <a:t>)</a:t>
                      </a:r>
                      <a:endParaRPr lang="en-GB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501915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GB" sz="800" b="1" dirty="0"/>
                        <a:t>60.1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501915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de-DE" sz="800" dirty="0"/>
                        <a:t>71.6</a:t>
                      </a:r>
                      <a:endParaRPr lang="en-GB" sz="800" b="1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de-DE" sz="800" dirty="0"/>
                        <a:t>102.5</a:t>
                      </a:r>
                      <a:endParaRPr sz="800" dirty="0"/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de-DE" sz="800" dirty="0"/>
                        <a:t>94.3</a:t>
                      </a:r>
                      <a:endParaRPr sz="800" dirty="0"/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05295424"/>
                  </a:ext>
                </a:extLst>
              </a:tr>
              <a:tr h="343926"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en-US" sz="800" b="1" dirty="0"/>
                        <a:t>Coil Losses </a:t>
                      </a:r>
                      <a:r>
                        <a:rPr lang="en-US" sz="800" dirty="0"/>
                        <a:t>[J/cycle-m] </a:t>
                      </a:r>
                      <a:endParaRPr lang="en-GB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501915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GB" sz="800" dirty="0"/>
                        <a:t>56.2+47.3=103.5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501915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sz="800" dirty="0"/>
                        <a:t>60.5+52=112.5</a:t>
                      </a:r>
                      <a:endParaRPr lang="en-GB" sz="8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de-DE" sz="800" dirty="0"/>
                        <a:t>32.2+18.8=</a:t>
                      </a:r>
                      <a:r>
                        <a:rPr lang="de-DE" sz="800" b="1" dirty="0"/>
                        <a:t>51</a:t>
                      </a:r>
                      <a:endParaRPr sz="800" b="1" dirty="0"/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de-DE" sz="800" dirty="0"/>
                        <a:t>43.8+23.8=67.6</a:t>
                      </a:r>
                      <a:endParaRPr sz="800" dirty="0"/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33510377"/>
                  </a:ext>
                </a:extLst>
              </a:tr>
              <a:tr h="343926"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en-US" sz="800" b="1" dirty="0"/>
                        <a:t>Total losses </a:t>
                      </a:r>
                      <a:r>
                        <a:rPr lang="en-US" sz="800" dirty="0"/>
                        <a:t>[J/cycle-m] </a:t>
                      </a:r>
                      <a:endParaRPr lang="en-GB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501915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GB" sz="800" b="1" dirty="0"/>
                        <a:t>212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501915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GB" sz="800" dirty="0"/>
                        <a:t>248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de-DE" sz="800" dirty="0"/>
                        <a:t>238</a:t>
                      </a:r>
                      <a:endParaRPr sz="800" dirty="0"/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de-DE" sz="800" dirty="0"/>
                        <a:t>247</a:t>
                      </a:r>
                      <a:endParaRPr sz="800" dirty="0"/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357568"/>
                  </a:ext>
                </a:extLst>
              </a:tr>
              <a:tr h="343926"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en-US" sz="800" b="1" dirty="0"/>
                        <a:t>Stored energy </a:t>
                      </a:r>
                      <a:r>
                        <a:rPr lang="en-US" sz="800" dirty="0"/>
                        <a:t>(total / gap) [J/m]</a:t>
                      </a:r>
                      <a:endParaRPr lang="en-GB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501915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sz="800" dirty="0"/>
                        <a:t>6720 / 3800</a:t>
                      </a:r>
                      <a:endParaRPr lang="en-GB" sz="8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501915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sz="800" dirty="0"/>
                        <a:t>6720 / 3800 (Static)</a:t>
                      </a:r>
                      <a:endParaRPr lang="en-GB" sz="8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501915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sz="800" dirty="0"/>
                        <a:t>6720 / 3800</a:t>
                      </a:r>
                      <a:endParaRPr lang="en-GB" sz="800" dirty="0"/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501915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sz="800" dirty="0"/>
                        <a:t>6720 / 3800 (Static)</a:t>
                      </a:r>
                      <a:endParaRPr lang="en-GB" sz="800" dirty="0"/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925950"/>
                  </a:ext>
                </a:extLst>
              </a:tr>
            </a:tbl>
          </a:graphicData>
        </a:graphic>
      </p:graphicFrame>
      <p:pic>
        <p:nvPicPr>
          <p:cNvPr id="10" name="Grafik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01245" y="3663749"/>
            <a:ext cx="1759912" cy="1174731"/>
          </a:xfrm>
          <a:prstGeom prst="rect">
            <a:avLst/>
          </a:prstGeom>
        </p:spPr>
      </p:pic>
      <p:pic>
        <p:nvPicPr>
          <p:cNvPr id="9" name="Grafik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52990" y="921811"/>
            <a:ext cx="1115690" cy="623047"/>
          </a:xfrm>
          <a:prstGeom prst="rect">
            <a:avLst/>
          </a:prstGeom>
        </p:spPr>
      </p:pic>
      <p:pic>
        <p:nvPicPr>
          <p:cNvPr id="11" name="Grafik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84889" y="1545230"/>
            <a:ext cx="2392625" cy="1975021"/>
          </a:xfrm>
          <a:prstGeom prst="rect">
            <a:avLst/>
          </a:prstGeom>
        </p:spPr>
      </p:pic>
      <p:sp>
        <p:nvSpPr>
          <p:cNvPr id="7" name="Foliennummernplatzhalter 2"/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</p:spPr>
        <p:txBody>
          <a:bodyPr/>
          <a:lstStyle/>
          <a:p>
            <a:fld id="{974172A1-1CBF-0B40-9234-7D4D80EC19EA}" type="slidenum">
              <a:rPr lang="en-GB" smtClean="0"/>
              <a:pPr/>
              <a:t>24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4272061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Inhaltsplatzhalter 1"/>
              <p:cNvSpPr>
                <a:spLocks noGrp="1"/>
              </p:cNvSpPr>
              <p:nvPr>
                <p:ph sz="quarter" idx="12"/>
              </p:nvPr>
            </p:nvSpPr>
            <p:spPr/>
            <p:txBody>
              <a:bodyPr/>
              <a:lstStyle/>
              <a:p>
                <a:pPr>
                  <a:defRPr/>
                </a:pPr>
                <a:r>
                  <a:rPr lang="de-DE" sz="2400" dirty="0">
                    <a:ea typeface="Cambria Math"/>
                  </a:rPr>
                  <a:t>Magnet </a:t>
                </a:r>
                <a:r>
                  <a:rPr lang="de-DE" sz="2400" dirty="0" err="1">
                    <a:ea typeface="Cambria Math"/>
                  </a:rPr>
                  <a:t>as</a:t>
                </a:r>
                <a:r>
                  <a:rPr lang="de-DE" sz="2400" dirty="0">
                    <a:ea typeface="Cambria Math"/>
                  </a:rPr>
                  <a:t> N-</a:t>
                </a:r>
                <a:r>
                  <a:rPr lang="de-DE" sz="2400" dirty="0" err="1">
                    <a:ea typeface="Cambria Math"/>
                  </a:rPr>
                  <a:t>port</a:t>
                </a:r>
                <a:r>
                  <a:rPr lang="de-DE" sz="2400" dirty="0">
                    <a:ea typeface="Cambria Math"/>
                  </a:rPr>
                  <a:t> </a:t>
                </a:r>
                <a:r>
                  <a:rPr lang="de-DE" sz="2400" dirty="0" err="1">
                    <a:ea typeface="Cambria Math"/>
                  </a:rPr>
                  <a:t>element</a:t>
                </a:r>
                <a:endParaRPr lang="de-DE" sz="2400" dirty="0">
                  <a:ea typeface="Cambria Math"/>
                </a:endParaRPr>
              </a:p>
              <a:p>
                <a:pPr lvl="1">
                  <a:defRPr/>
                </a:pPr>
                <a:r>
                  <a:rPr lang="de-DE" sz="2000" dirty="0" err="1">
                    <a:ea typeface="Cambria Math"/>
                  </a:rPr>
                  <a:t>Unknowns</a:t>
                </a:r>
                <a:r>
                  <a:rPr lang="de-DE" sz="2000" dirty="0">
                    <a:ea typeface="Cambria Math"/>
                  </a:rPr>
                  <a:t>: </a:t>
                </a:r>
              </a:p>
              <a:p>
                <a:pPr lvl="2">
                  <a:defRPr/>
                </a:pPr>
                <a:r>
                  <a:rPr lang="de-DE" dirty="0">
                    <a:ea typeface="Cambria Math"/>
                  </a:rPr>
                  <a:t>N </a:t>
                </a:r>
                <a:r>
                  <a:rPr lang="de-DE" dirty="0" err="1">
                    <a:ea typeface="Cambria Math"/>
                  </a:rPr>
                  <a:t>voltages</a:t>
                </a:r>
                <a:r>
                  <a:rPr lang="de-DE" dirty="0">
                    <a:ea typeface="Cambria Math"/>
                  </a:rPr>
                  <a:t>, N </a:t>
                </a:r>
                <a:r>
                  <a:rPr lang="de-DE" dirty="0" err="1">
                    <a:ea typeface="Cambria Math"/>
                  </a:rPr>
                  <a:t>currents</a:t>
                </a:r>
                <a:endParaRPr lang="de-DE" dirty="0">
                  <a:ea typeface="Cambria Math"/>
                </a:endParaRPr>
              </a:p>
              <a:p>
                <a:pPr lvl="2">
                  <a:defRPr/>
                </a:pPr>
                <a:r>
                  <a:rPr lang="de-DE" dirty="0" err="1">
                    <a:ea typeface="Cambria Math"/>
                  </a:rPr>
                  <a:t>Magnetic</a:t>
                </a:r>
                <a:r>
                  <a:rPr lang="de-DE" dirty="0">
                    <a:ea typeface="Cambria Math"/>
                  </a:rPr>
                  <a:t> </a:t>
                </a:r>
                <a:r>
                  <a:rPr lang="de-DE" dirty="0" err="1">
                    <a:ea typeface="Cambria Math"/>
                  </a:rPr>
                  <a:t>vector</a:t>
                </a:r>
                <a:r>
                  <a:rPr lang="de-DE" dirty="0">
                    <a:ea typeface="Cambria Math"/>
                  </a:rPr>
                  <a:t> potential </a:t>
                </a:r>
                <a14:m>
                  <m:oMath xmlns:m="http://schemas.openxmlformats.org/officeDocument/2006/math">
                    <m:r>
                      <a:rPr lang="de-DE" b="0" i="1" smtClean="0">
                        <a:latin typeface="Cambria Math" panose="02040503050406030204" pitchFamily="18" charset="0"/>
                        <a:ea typeface="Cambria Math"/>
                      </a:rPr>
                      <m:t>𝐴</m:t>
                    </m:r>
                  </m:oMath>
                </a14:m>
                <a:r>
                  <a:rPr lang="de-DE" dirty="0">
                    <a:ea typeface="Cambria Math"/>
                  </a:rPr>
                  <a:t> (DOFs </a:t>
                </a:r>
                <a14:m>
                  <m:oMath xmlns:m="http://schemas.openxmlformats.org/officeDocument/2006/math">
                    <m:r>
                      <a:rPr lang="de-DE" i="1">
                        <a:latin typeface="Cambria Math" panose="02040503050406030204" pitchFamily="18" charset="0"/>
                        <a:ea typeface="Cambria Math"/>
                      </a:rPr>
                      <m:t>≫</m:t>
                    </m:r>
                  </m:oMath>
                </a14:m>
                <a:r>
                  <a:rPr lang="de-DE" dirty="0">
                    <a:ea typeface="Cambria Math"/>
                  </a:rPr>
                  <a:t> N)</a:t>
                </a:r>
              </a:p>
              <a:p>
                <a:pPr lvl="1">
                  <a:defRPr/>
                </a:pPr>
                <a:r>
                  <a:rPr lang="de-DE" sz="2000" dirty="0">
                    <a:ea typeface="Cambria Math"/>
                  </a:rPr>
                  <a:t>N </a:t>
                </a:r>
                <a:r>
                  <a:rPr lang="de-DE" sz="2000" dirty="0" err="1">
                    <a:ea typeface="Cambria Math"/>
                  </a:rPr>
                  <a:t>source</a:t>
                </a:r>
                <a:r>
                  <a:rPr lang="de-DE" sz="2000" dirty="0">
                    <a:ea typeface="Cambria Math"/>
                  </a:rPr>
                  <a:t> </a:t>
                </a:r>
                <a:r>
                  <a:rPr lang="de-DE" sz="2000" dirty="0" err="1">
                    <a:ea typeface="Cambria Math"/>
                  </a:rPr>
                  <a:t>equations</a:t>
                </a:r>
                <a:r>
                  <a:rPr lang="de-DE" sz="2000" dirty="0">
                    <a:ea typeface="Cambria Math"/>
                  </a:rPr>
                  <a:t> </a:t>
                </a:r>
                <a:r>
                  <a:rPr lang="de-DE" sz="2000" dirty="0" err="1">
                    <a:ea typeface="Cambria Math"/>
                  </a:rPr>
                  <a:t>required</a:t>
                </a:r>
                <a:r>
                  <a:rPr lang="de-DE" sz="2000" dirty="0">
                    <a:ea typeface="Cambria Math"/>
                  </a:rPr>
                  <a:t> </a:t>
                </a:r>
                <a14:m>
                  <m:oMath xmlns:m="http://schemas.openxmlformats.org/officeDocument/2006/math">
                    <m:r>
                      <a:rPr lang="de-DE" sz="2000" i="1">
                        <a:latin typeface="Cambria Math" panose="02040503050406030204" pitchFamily="18" charset="0"/>
                        <a:ea typeface="Cambria Math"/>
                      </a:rPr>
                      <m:t>⇒</m:t>
                    </m:r>
                  </m:oMath>
                </a14:m>
                <a:r>
                  <a:rPr lang="de-DE" sz="2000" dirty="0">
                    <a:ea typeface="Cambria Math"/>
                  </a:rPr>
                  <a:t> Current sources</a:t>
                </a:r>
              </a:p>
              <a:p>
                <a:pPr>
                  <a:defRPr/>
                </a:pPr>
                <a:r>
                  <a:rPr lang="de-DE" sz="1800" dirty="0"/>
                  <a:t>Transient: 			</a:t>
                </a:r>
                <a14:m>
                  <m:oMath xmlns:m="http://schemas.openxmlformats.org/officeDocument/2006/math">
                    <m:r>
                      <a:rPr lang="de-DE" sz="1800" b="1" i="1">
                        <a:latin typeface="Cambria Math"/>
                      </a:rPr>
                      <m:t>𝑴</m:t>
                    </m:r>
                    <m:acc>
                      <m:accPr>
                        <m:chr m:val="̇"/>
                        <m:ctrlPr>
                          <a:rPr lang="de-DE" sz="1800" i="1">
                            <a:latin typeface="Cambria Math" panose="02040503050406030204" pitchFamily="18" charset="0"/>
                            <a:ea typeface="Cambria Math"/>
                            <a:cs typeface="Cambria Math"/>
                          </a:rPr>
                        </m:ctrlPr>
                      </m:accPr>
                      <m:e>
                        <m:r>
                          <a:rPr lang="de-DE" sz="1800" b="1" i="1">
                            <a:latin typeface="Cambria Math"/>
                          </a:rPr>
                          <m:t>𝒚</m:t>
                        </m:r>
                      </m:e>
                    </m:acc>
                    <m:r>
                      <a:rPr lang="de-DE" sz="1800" i="1">
                        <a:latin typeface="Cambria Math"/>
                      </a:rPr>
                      <m:t>+</m:t>
                    </m:r>
                    <m:r>
                      <a:rPr lang="de-DE" sz="1800" b="1" i="1">
                        <a:latin typeface="Cambria Math"/>
                      </a:rPr>
                      <m:t>𝑲𝒚</m:t>
                    </m:r>
                    <m:r>
                      <a:rPr lang="de-DE" sz="1800" i="1">
                        <a:latin typeface="Cambria Math"/>
                      </a:rPr>
                      <m:t>=</m:t>
                    </m:r>
                    <m:r>
                      <a:rPr lang="de-DE" sz="1800" b="1" i="1">
                        <a:latin typeface="Cambria Math"/>
                      </a:rPr>
                      <m:t>𝒔</m:t>
                    </m:r>
                  </m:oMath>
                </a14:m>
                <a:r>
                  <a:rPr lang="de-DE" sz="1800" dirty="0"/>
                  <a:t>, 	 </a:t>
                </a:r>
                <a14:m>
                  <m:oMath xmlns:m="http://schemas.openxmlformats.org/officeDocument/2006/math">
                    <m:r>
                      <a:rPr lang="de-DE" sz="1800" smtClean="0">
                        <a:latin typeface="Cambria Math"/>
                      </a:rPr>
                      <m:t>𝐻</m:t>
                    </m:r>
                    <m:r>
                      <a:rPr lang="de-DE" sz="1800">
                        <a:latin typeface="Cambria Math"/>
                      </a:rPr>
                      <m:t>=</m:t>
                    </m:r>
                    <m:r>
                      <a:rPr lang="de-DE" sz="1800">
                        <a:latin typeface="Cambria Math"/>
                      </a:rPr>
                      <m:t>𝜈</m:t>
                    </m:r>
                    <m:d>
                      <m:dPr>
                        <m:ctrlPr>
                          <a:rPr lang="de-DE" sz="1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de-DE" sz="1800">
                            <a:latin typeface="Cambria Math"/>
                          </a:rPr>
                          <m:t>𝐵</m:t>
                        </m:r>
                      </m:e>
                    </m:d>
                    <m:r>
                      <a:rPr lang="de-DE" sz="1800">
                        <a:latin typeface="Cambria Math"/>
                      </a:rPr>
                      <m:t>𝐵</m:t>
                    </m:r>
                    <m:r>
                      <a:rPr lang="de-DE" sz="1800">
                        <a:latin typeface="Cambria Math"/>
                      </a:rPr>
                      <m:t>+</m:t>
                    </m:r>
                    <m:f>
                      <m:fPr>
                        <m:ctrlPr>
                          <a:rPr lang="en-US" sz="1800" i="1">
                            <a:latin typeface="Cambria Math" panose="02040503050406030204" pitchFamily="18" charset="0"/>
                            <a:ea typeface="Cambria Math"/>
                            <a:cs typeface="Cambria Math"/>
                          </a:rPr>
                        </m:ctrlPr>
                      </m:fPr>
                      <m:num>
                        <m:r>
                          <a:rPr lang="en-US" sz="1800">
                            <a:latin typeface="Cambria Math"/>
                          </a:rPr>
                          <m:t>𝜎</m:t>
                        </m:r>
                        <m:sSup>
                          <m:sSupPr>
                            <m:ctrlPr>
                              <a:rPr lang="de-DE" sz="18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de-DE" sz="1800">
                                <a:latin typeface="Cambria Math"/>
                              </a:rPr>
                              <m:t>𝑑</m:t>
                            </m:r>
                          </m:e>
                          <m:sup>
                            <m:r>
                              <a:rPr lang="de-DE" sz="1800" i="1"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de-DE" sz="1800">
                            <a:latin typeface="Cambria Math"/>
                          </a:rPr>
                          <m:t>12</m:t>
                        </m:r>
                      </m:den>
                    </m:f>
                    <m:acc>
                      <m:accPr>
                        <m:chr m:val="̇"/>
                        <m:ctrlPr>
                          <a:rPr lang="de-DE" sz="1800" i="1">
                            <a:latin typeface="Cambria Math" panose="02040503050406030204" pitchFamily="18" charset="0"/>
                            <a:ea typeface="Cambria Math"/>
                            <a:cs typeface="Cambria Math"/>
                          </a:rPr>
                        </m:ctrlPr>
                      </m:accPr>
                      <m:e>
                        <m:r>
                          <a:rPr lang="de-DE" sz="1800">
                            <a:latin typeface="Cambria Math"/>
                          </a:rPr>
                          <m:t>𝐵</m:t>
                        </m:r>
                      </m:e>
                    </m:acc>
                    <m:r>
                      <a:rPr lang="de-DE" sz="1800" b="0" i="1" smtClean="0">
                        <a:latin typeface="Cambria Math" panose="02040503050406030204" pitchFamily="18" charset="0"/>
                      </a:rPr>
                      <m:t>,</m:t>
                    </m:r>
                  </m:oMath>
                </a14:m>
                <a:r>
                  <a:rPr lang="en-GB" sz="1800" dirty="0"/>
                  <a:t>	</a:t>
                </a:r>
                <a14:m>
                  <m:oMath xmlns:m="http://schemas.openxmlformats.org/officeDocument/2006/math">
                    <m:r>
                      <a:rPr lang="de-DE" sz="1800">
                        <a:latin typeface="Cambria Math"/>
                      </a:rPr>
                      <m:t>𝐽</m:t>
                    </m:r>
                    <m:r>
                      <a:rPr lang="de-DE" sz="1800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de-DE" sz="1800" i="1">
                            <a:latin typeface="Cambria Math" panose="02040503050406030204" pitchFamily="18" charset="0"/>
                            <a:ea typeface="Cambria Math"/>
                            <a:cs typeface="Cambria Math"/>
                          </a:rPr>
                        </m:ctrlPr>
                      </m:sSubPr>
                      <m:e>
                        <m:r>
                          <a:rPr lang="de-DE" sz="1800">
                            <a:latin typeface="Cambria Math"/>
                          </a:rPr>
                          <m:t>𝐽</m:t>
                        </m:r>
                      </m:e>
                      <m:sub>
                        <m:r>
                          <a:rPr lang="de-DE" sz="1800">
                            <a:latin typeface="Cambria Math"/>
                          </a:rPr>
                          <m:t>𝑠</m:t>
                        </m:r>
                      </m:sub>
                    </m:sSub>
                    <m:r>
                      <a:rPr lang="de-DE" sz="1800">
                        <a:latin typeface="Cambria Math"/>
                      </a:rPr>
                      <m:t>−</m:t>
                    </m:r>
                    <m:r>
                      <a:rPr lang="de-DE" sz="1800">
                        <a:latin typeface="Cambria Math"/>
                      </a:rPr>
                      <m:t>𝜎</m:t>
                    </m:r>
                    <m:acc>
                      <m:accPr>
                        <m:chr m:val="̇"/>
                        <m:ctrlPr>
                          <a:rPr lang="de-DE" sz="1800" i="1">
                            <a:latin typeface="Cambria Math" panose="02040503050406030204" pitchFamily="18" charset="0"/>
                            <a:ea typeface="Cambria Math"/>
                            <a:cs typeface="Cambria Math"/>
                          </a:rPr>
                        </m:ctrlPr>
                      </m:accPr>
                      <m:e>
                        <m:r>
                          <a:rPr lang="de-DE" sz="1800">
                            <a:latin typeface="Cambria Math"/>
                          </a:rPr>
                          <m:t>𝐴</m:t>
                        </m:r>
                      </m:e>
                    </m:acc>
                  </m:oMath>
                </a14:m>
                <a:endParaRPr lang="de-DE" sz="1800" dirty="0"/>
              </a:p>
              <a:p>
                <a:pPr lvl="1"/>
                <a:r>
                  <a:rPr lang="de-DE" sz="1800" dirty="0"/>
                  <a:t>Static:			</a:t>
                </a:r>
                <a14:m>
                  <m:oMath xmlns:m="http://schemas.openxmlformats.org/officeDocument/2006/math">
                    <m:r>
                      <a:rPr lang="de-DE" sz="1800" b="1" i="1">
                        <a:latin typeface="Cambria Math"/>
                      </a:rPr>
                      <m:t>𝑲𝒚</m:t>
                    </m:r>
                    <m:r>
                      <a:rPr lang="de-DE" sz="1800" i="1">
                        <a:latin typeface="Cambria Math"/>
                      </a:rPr>
                      <m:t>=</m:t>
                    </m:r>
                    <m:r>
                      <a:rPr lang="de-DE" sz="1800" b="1" i="1">
                        <a:latin typeface="Cambria Math"/>
                      </a:rPr>
                      <m:t>𝒔</m:t>
                    </m:r>
                    <m:r>
                      <a:rPr lang="de-DE" sz="1800" i="1">
                        <a:latin typeface="Cambria Math" panose="02040503050406030204" pitchFamily="18" charset="0"/>
                      </a:rPr>
                      <m:t>,</m:t>
                    </m:r>
                  </m:oMath>
                </a14:m>
                <a:r>
                  <a:rPr lang="de-DE" sz="1800" dirty="0"/>
                  <a:t>		 	 </a:t>
                </a:r>
                <a14:m>
                  <m:oMath xmlns:m="http://schemas.openxmlformats.org/officeDocument/2006/math">
                    <m:r>
                      <a:rPr lang="de-DE" sz="1800">
                        <a:latin typeface="Cambria Math"/>
                      </a:rPr>
                      <m:t>𝐻</m:t>
                    </m:r>
                    <m:r>
                      <a:rPr lang="de-DE" sz="1800">
                        <a:latin typeface="Cambria Math"/>
                      </a:rPr>
                      <m:t>=</m:t>
                    </m:r>
                    <m:r>
                      <a:rPr lang="de-DE" sz="1800">
                        <a:latin typeface="Cambria Math"/>
                      </a:rPr>
                      <m:t>𝜈</m:t>
                    </m:r>
                    <m:r>
                      <a:rPr lang="de-DE" sz="1800">
                        <a:latin typeface="Cambria Math"/>
                      </a:rPr>
                      <m:t>(</m:t>
                    </m:r>
                    <m:r>
                      <a:rPr lang="de-DE" sz="1800">
                        <a:latin typeface="Cambria Math"/>
                      </a:rPr>
                      <m:t>𝐵</m:t>
                    </m:r>
                    <m:r>
                      <a:rPr lang="de-DE" sz="1800">
                        <a:latin typeface="Cambria Math"/>
                      </a:rPr>
                      <m:t>)</m:t>
                    </m:r>
                    <m:r>
                      <a:rPr lang="de-DE" sz="1800">
                        <a:latin typeface="Cambria Math"/>
                      </a:rPr>
                      <m:t>𝐵</m:t>
                    </m:r>
                  </m:oMath>
                </a14:m>
                <a:r>
                  <a:rPr lang="de-DE" sz="1800" dirty="0"/>
                  <a:t>, 			</a:t>
                </a:r>
                <a14:m>
                  <m:oMath xmlns:m="http://schemas.openxmlformats.org/officeDocument/2006/math">
                    <m:r>
                      <a:rPr lang="de-DE" sz="1800">
                        <a:latin typeface="Cambria Math"/>
                      </a:rPr>
                      <m:t>𝐽</m:t>
                    </m:r>
                    <m:r>
                      <a:rPr lang="de-DE" sz="1800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de-DE" sz="1800" i="1">
                            <a:latin typeface="Cambria Math" panose="02040503050406030204" pitchFamily="18" charset="0"/>
                            <a:ea typeface="Cambria Math"/>
                            <a:cs typeface="Cambria Math"/>
                          </a:rPr>
                        </m:ctrlPr>
                      </m:sSubPr>
                      <m:e>
                        <m:r>
                          <a:rPr lang="de-DE" sz="1800">
                            <a:latin typeface="Cambria Math"/>
                          </a:rPr>
                          <m:t>𝐽</m:t>
                        </m:r>
                      </m:e>
                      <m:sub>
                        <m:r>
                          <a:rPr lang="de-DE" sz="1800">
                            <a:latin typeface="Cambria Math"/>
                          </a:rPr>
                          <m:t>𝑠</m:t>
                        </m:r>
                      </m:sub>
                    </m:sSub>
                  </m:oMath>
                </a14:m>
                <a:endParaRPr lang="de-DE" sz="1800" dirty="0"/>
              </a:p>
              <a:p>
                <a:pPr lvl="1"/>
                <a:r>
                  <a:rPr lang="de-DE" sz="1800" dirty="0" err="1"/>
                  <a:t>Harmonic</a:t>
                </a:r>
                <a:r>
                  <a:rPr lang="de-DE" sz="1800" dirty="0"/>
                  <a:t>:	         </a:t>
                </a:r>
                <a14:m>
                  <m:oMath xmlns:m="http://schemas.openxmlformats.org/officeDocument/2006/math">
                    <m:r>
                      <a:rPr lang="de-DE" sz="1800" i="1">
                        <a:latin typeface="Cambria Math" panose="02040503050406030204" pitchFamily="18" charset="0"/>
                      </a:rPr>
                      <m:t>(</m:t>
                    </m:r>
                    <m:r>
                      <a:rPr lang="de-DE" sz="1800" i="1">
                        <a:latin typeface="Cambria Math" panose="02040503050406030204" pitchFamily="18" charset="0"/>
                      </a:rPr>
                      <m:t>𝑗</m:t>
                    </m:r>
                    <m:r>
                      <a:rPr lang="de-DE" sz="1800" i="1">
                        <a:latin typeface="Cambria Math" panose="02040503050406030204" pitchFamily="18" charset="0"/>
                      </a:rPr>
                      <m:t>𝜔</m:t>
                    </m:r>
                    <m:r>
                      <a:rPr lang="de-DE" sz="1800" b="1" i="1">
                        <a:latin typeface="Cambria Math" panose="02040503050406030204" pitchFamily="18" charset="0"/>
                      </a:rPr>
                      <m:t>𝑴</m:t>
                    </m:r>
                    <m:r>
                      <a:rPr lang="de-DE" sz="1800" i="1">
                        <a:latin typeface="Cambria Math" panose="02040503050406030204" pitchFamily="18" charset="0"/>
                      </a:rPr>
                      <m:t>+</m:t>
                    </m:r>
                    <m:r>
                      <a:rPr lang="de-DE" sz="1800" b="1" i="1">
                        <a:latin typeface="Cambria Math"/>
                      </a:rPr>
                      <m:t>𝑲</m:t>
                    </m:r>
                    <m:r>
                      <a:rPr lang="de-DE" sz="1800" i="1">
                        <a:latin typeface="Cambria Math" panose="02040503050406030204" pitchFamily="18" charset="0"/>
                      </a:rPr>
                      <m:t>)</m:t>
                    </m:r>
                    <m:r>
                      <a:rPr lang="de-DE" sz="1800" b="1" i="1">
                        <a:latin typeface="Cambria Math"/>
                      </a:rPr>
                      <m:t>𝒚</m:t>
                    </m:r>
                    <m:r>
                      <a:rPr lang="de-DE" sz="1800" i="1">
                        <a:latin typeface="Cambria Math"/>
                      </a:rPr>
                      <m:t>=</m:t>
                    </m:r>
                    <m:r>
                      <a:rPr lang="de-DE" sz="1800" b="1" i="1">
                        <a:latin typeface="Cambria Math"/>
                      </a:rPr>
                      <m:t>𝒔</m:t>
                    </m:r>
                  </m:oMath>
                </a14:m>
                <a:r>
                  <a:rPr lang="de-DE" sz="1800" dirty="0"/>
                  <a:t>,	 </a:t>
                </a:r>
                <a14:m>
                  <m:oMath xmlns:m="http://schemas.openxmlformats.org/officeDocument/2006/math">
                    <m:r>
                      <a:rPr lang="de-DE" sz="1800">
                        <a:latin typeface="Cambria Math"/>
                      </a:rPr>
                      <m:t>𝐻</m:t>
                    </m:r>
                    <m:r>
                      <a:rPr lang="de-DE" sz="1800">
                        <a:latin typeface="Cambria Math"/>
                      </a:rPr>
                      <m:t>=</m:t>
                    </m:r>
                    <m:r>
                      <a:rPr lang="de-DE" sz="1800">
                        <a:latin typeface="Cambria Math"/>
                      </a:rPr>
                      <m:t>𝜈</m:t>
                    </m:r>
                    <m:r>
                      <a:rPr lang="de-DE" sz="1800">
                        <a:latin typeface="Cambria Math"/>
                      </a:rPr>
                      <m:t>(</m:t>
                    </m:r>
                    <m:r>
                      <a:rPr lang="de-DE" sz="1800" i="1">
                        <a:latin typeface="Cambria Math" panose="02040503050406030204" pitchFamily="18" charset="0"/>
                      </a:rPr>
                      <m:t>𝜔</m:t>
                    </m:r>
                    <m:r>
                      <a:rPr lang="de-DE" sz="1800">
                        <a:latin typeface="Cambria Math"/>
                      </a:rPr>
                      <m:t>)</m:t>
                    </m:r>
                    <m:r>
                      <a:rPr lang="de-DE" sz="1800">
                        <a:latin typeface="Cambria Math"/>
                      </a:rPr>
                      <m:t>𝐵</m:t>
                    </m:r>
                  </m:oMath>
                </a14:m>
                <a:r>
                  <a:rPr lang="de-DE" sz="1800" dirty="0"/>
                  <a:t>, 			</a:t>
                </a:r>
                <a14:m>
                  <m:oMath xmlns:m="http://schemas.openxmlformats.org/officeDocument/2006/math">
                    <m:r>
                      <a:rPr lang="de-DE" sz="1800">
                        <a:latin typeface="Cambria Math"/>
                      </a:rPr>
                      <m:t>𝐽</m:t>
                    </m:r>
                    <m:r>
                      <a:rPr lang="de-DE" sz="1800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de-DE" sz="1800" i="1">
                            <a:latin typeface="Cambria Math" panose="02040503050406030204" pitchFamily="18" charset="0"/>
                            <a:ea typeface="Cambria Math"/>
                            <a:cs typeface="Cambria Math"/>
                          </a:rPr>
                        </m:ctrlPr>
                      </m:sSubPr>
                      <m:e>
                        <m:r>
                          <a:rPr lang="de-DE" sz="1800">
                            <a:latin typeface="Cambria Math"/>
                          </a:rPr>
                          <m:t>𝐽</m:t>
                        </m:r>
                      </m:e>
                      <m:sub>
                        <m:r>
                          <a:rPr lang="de-DE" sz="1800">
                            <a:latin typeface="Cambria Math"/>
                          </a:rPr>
                          <m:t>𝑠</m:t>
                        </m:r>
                      </m:sub>
                    </m:sSub>
                    <m:r>
                      <a:rPr lang="de-DE" sz="1800" i="1">
                        <a:latin typeface="Cambria Math" panose="02040503050406030204" pitchFamily="18" charset="0"/>
                      </a:rPr>
                      <m:t>−</m:t>
                    </m:r>
                    <m:r>
                      <a:rPr lang="de-DE" sz="1800" i="1">
                        <a:latin typeface="Cambria Math" panose="02040503050406030204" pitchFamily="18" charset="0"/>
                      </a:rPr>
                      <m:t>𝑗</m:t>
                    </m:r>
                    <m:r>
                      <a:rPr lang="de-DE" sz="1800" i="1">
                        <a:latin typeface="Cambria Math" panose="02040503050406030204" pitchFamily="18" charset="0"/>
                      </a:rPr>
                      <m:t>𝜔𝜎</m:t>
                    </m:r>
                    <m:r>
                      <a:rPr lang="de-DE" sz="1800" i="1">
                        <a:latin typeface="Cambria Math" panose="02040503050406030204" pitchFamily="18" charset="0"/>
                      </a:rPr>
                      <m:t>𝐴</m:t>
                    </m:r>
                  </m:oMath>
                </a14:m>
                <a:endParaRPr lang="de-DE" sz="1800" dirty="0"/>
              </a:p>
              <a:p>
                <a:endParaRPr lang="de-DE" sz="1600" dirty="0"/>
              </a:p>
            </p:txBody>
          </p:sp>
        </mc:Choice>
        <mc:Fallback xmlns="">
          <p:sp>
            <p:nvSpPr>
              <p:cNvPr id="2" name="Inhaltsplatzhalt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2"/>
              </p:nvPr>
            </p:nvSpPr>
            <p:spPr>
              <a:blipFill>
                <a:blip r:embed="rId2"/>
                <a:stretch>
                  <a:fillRect l="-954" t="-1125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Foliennummernplatzhalt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25</a:t>
            </a:fld>
            <a:endParaRPr lang="en-GB" dirty="0"/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Magnet </a:t>
            </a:r>
            <a:r>
              <a:rPr lang="de-DE" dirty="0" err="1"/>
              <a:t>simulation</a:t>
            </a:r>
            <a:endParaRPr lang="de-DE" dirty="0"/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83B9D5A2-2592-3744-18A4-DE1A916D666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5826453" y="635000"/>
            <a:ext cx="1822593" cy="2325953"/>
          </a:xfrm>
          <a:prstGeom prst="rect">
            <a:avLst/>
          </a:prstGeom>
        </p:spPr>
      </p:pic>
      <p:pic>
        <p:nvPicPr>
          <p:cNvPr id="7" name="Grafik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52990" y="921811"/>
            <a:ext cx="1115690" cy="6230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345093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Inhaltsplatzhalter 1"/>
              <p:cNvSpPr>
                <a:spLocks noGrp="1"/>
              </p:cNvSpPr>
              <p:nvPr>
                <p:ph sz="quarter" idx="12"/>
              </p:nvPr>
            </p:nvSpPr>
            <p:spPr/>
            <p:txBody>
              <a:bodyPr/>
              <a:lstStyle/>
              <a:p>
                <a:r>
                  <a:rPr lang="de-DE" sz="2400" dirty="0"/>
                  <a:t>Power </a:t>
                </a:r>
                <a:r>
                  <a:rPr lang="de-DE" sz="2400" dirty="0" err="1"/>
                  <a:t>density</a:t>
                </a:r>
                <a:r>
                  <a:rPr lang="de-DE" sz="2400" dirty="0"/>
                  <a:t>: </a:t>
                </a:r>
                <a14:m>
                  <m:oMath xmlns:m="http://schemas.openxmlformats.org/officeDocument/2006/math">
                    <m:acc>
                      <m:accPr>
                        <m:chr m:val="̇"/>
                        <m:ctrlPr>
                          <a:rPr lang="de-DE" sz="2400" i="1" dirty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de-DE" sz="2400" i="1" dirty="0">
                            <a:latin typeface="Cambria Math" panose="02040503050406030204" pitchFamily="18" charset="0"/>
                          </a:rPr>
                          <m:t>𝑤</m:t>
                        </m:r>
                      </m:e>
                    </m:acc>
                    <m:r>
                      <a:rPr lang="de-DE" sz="2400" i="1" dirty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de-DE" sz="2400" i="1" dirty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de-DE" sz="2400" i="1" dirty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de-DE" sz="2400" i="1" dirty="0">
                            <a:latin typeface="Cambria Math" panose="02040503050406030204" pitchFamily="18" charset="0"/>
                          </a:rPr>
                          <m:t>𝜎</m:t>
                        </m:r>
                      </m:den>
                    </m:f>
                    <m:sSup>
                      <m:sSupPr>
                        <m:ctrlPr>
                          <a:rPr lang="de-DE" sz="2400" i="1" dirty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begChr m:val="|"/>
                            <m:endChr m:val="|"/>
                            <m:ctrlPr>
                              <a:rPr lang="de-DE" sz="2400" i="1" dirty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de-DE" sz="2400" i="1" dirty="0">
                                <a:latin typeface="Cambria Math" panose="02040503050406030204" pitchFamily="18" charset="0"/>
                              </a:rPr>
                              <m:t>𝐽</m:t>
                            </m:r>
                          </m:e>
                        </m:d>
                      </m:e>
                      <m:sup>
                        <m:r>
                          <a:rPr lang="de-DE" sz="2400" i="1" dirty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de-DE" sz="2400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endParaRPr lang="de-DE" sz="2400" dirty="0"/>
              </a:p>
              <a:p>
                <a:r>
                  <a:rPr lang="de-DE" sz="2400" dirty="0" err="1"/>
                  <a:t>Statics</a:t>
                </a:r>
                <a:r>
                  <a:rPr lang="de-DE" sz="2400" dirty="0"/>
                  <a:t>:  </a:t>
                </a:r>
                <a14:m>
                  <m:oMath xmlns:m="http://schemas.openxmlformats.org/officeDocument/2006/math">
                    <m:r>
                      <a:rPr lang="de-DE" sz="2400" b="0" i="1" smtClean="0">
                        <a:latin typeface="Cambria Math" panose="02040503050406030204" pitchFamily="18" charset="0"/>
                      </a:rPr>
                      <m:t>𝐽</m:t>
                    </m:r>
                    <m:r>
                      <a:rPr lang="de-DE" sz="2400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de-DE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sz="2400" b="0" i="1" smtClean="0">
                            <a:latin typeface="Cambria Math" panose="02040503050406030204" pitchFamily="18" charset="0"/>
                          </a:rPr>
                          <m:t>𝐽</m:t>
                        </m:r>
                      </m:e>
                      <m:sub>
                        <m:r>
                          <a:rPr lang="de-DE" sz="2400" b="0" i="1" smtClean="0"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</m:sSub>
                    <m:r>
                      <a:rPr lang="de-DE" sz="2400" b="0" i="1" smtClean="0">
                        <a:latin typeface="Cambria Math" panose="02040503050406030204" pitchFamily="18" charset="0"/>
                      </a:rPr>
                      <m:t>∝</m:t>
                    </m:r>
                    <m:r>
                      <a:rPr lang="de-DE" sz="2400" b="0" i="1" smtClean="0">
                        <a:latin typeface="Cambria Math" panose="02040503050406030204" pitchFamily="18" charset="0"/>
                      </a:rPr>
                      <m:t>𝐼</m:t>
                    </m:r>
                    <m:r>
                      <a:rPr lang="de-DE" sz="2400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de-DE" sz="2400" b="0" i="1" smtClean="0">
                        <a:latin typeface="Cambria Math" panose="02040503050406030204" pitchFamily="18" charset="0"/>
                      </a:rPr>
                      <m:t>𝐺𝑉</m:t>
                    </m:r>
                  </m:oMath>
                </a14:m>
                <a:endParaRPr lang="de-DE" sz="2400" dirty="0"/>
              </a:p>
              <a:p>
                <a:r>
                  <a:rPr lang="de-DE" sz="2400" dirty="0"/>
                  <a:t>Dynamics: </a:t>
                </a:r>
                <a14:m>
                  <m:oMath xmlns:m="http://schemas.openxmlformats.org/officeDocument/2006/math">
                    <m:r>
                      <a:rPr lang="de-DE" sz="2400" b="0" i="1" smtClean="0">
                        <a:latin typeface="Cambria Math" panose="02040503050406030204" pitchFamily="18" charset="0"/>
                      </a:rPr>
                      <m:t>𝐽</m:t>
                    </m:r>
                    <m:r>
                      <a:rPr lang="de-DE" sz="2400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de-DE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sz="2400" b="0" i="1" smtClean="0">
                            <a:latin typeface="Cambria Math" panose="02040503050406030204" pitchFamily="18" charset="0"/>
                          </a:rPr>
                          <m:t>𝐽</m:t>
                        </m:r>
                      </m:e>
                      <m:sub>
                        <m:r>
                          <a:rPr lang="de-DE" sz="2400" b="0" i="1" smtClean="0"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</m:sSub>
                    <m:r>
                      <a:rPr lang="de-DE" sz="2400" b="0" i="1" smtClean="0">
                        <a:latin typeface="Cambria Math" panose="02040503050406030204" pitchFamily="18" charset="0"/>
                      </a:rPr>
                      <m:t>−</m:t>
                    </m:r>
                    <m:r>
                      <a:rPr lang="de-DE" sz="2400" b="0" i="1" smtClean="0">
                        <a:latin typeface="Cambria Math" panose="02040503050406030204" pitchFamily="18" charset="0"/>
                      </a:rPr>
                      <m:t>𝜎</m:t>
                    </m:r>
                    <m:acc>
                      <m:accPr>
                        <m:chr m:val="̇"/>
                        <m:ctrlPr>
                          <a:rPr lang="de-DE" sz="2400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de-DE" sz="2400" b="0" i="1" smtClean="0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</m:acc>
                  </m:oMath>
                </a14:m>
                <a:endParaRPr lang="de-DE" sz="2400" dirty="0"/>
              </a:p>
              <a:p>
                <a:pPr lvl="1"/>
                <a:r>
                  <a:rPr lang="de-DE" sz="2000" dirty="0"/>
                  <a:t>Skin </a:t>
                </a:r>
                <a:r>
                  <a:rPr lang="de-DE" sz="2000" dirty="0" err="1"/>
                  <a:t>effect</a:t>
                </a:r>
                <a:endParaRPr lang="de-DE" sz="2000" dirty="0"/>
              </a:p>
            </p:txBody>
          </p:sp>
        </mc:Choice>
        <mc:Fallback xmlns="">
          <p:sp>
            <p:nvSpPr>
              <p:cNvPr id="2" name="Inhaltsplatzhalt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2"/>
              </p:nvPr>
            </p:nvSpPr>
            <p:spPr>
              <a:blipFill>
                <a:blip r:embed="rId2"/>
                <a:stretch>
                  <a:fillRect l="-954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Foliennummernplatzhalt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26</a:t>
            </a:fld>
            <a:endParaRPr lang="en-GB" dirty="0"/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Coil </a:t>
            </a:r>
            <a:r>
              <a:rPr lang="de-DE" dirty="0" err="1"/>
              <a:t>losses</a:t>
            </a:r>
            <a:endParaRPr lang="de-DE" dirty="0"/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63688" y="3075806"/>
            <a:ext cx="2256142" cy="1895637"/>
          </a:xfrm>
          <a:prstGeom prst="rect">
            <a:avLst/>
          </a:prstGeom>
        </p:spPr>
      </p:pic>
      <p:pic>
        <p:nvPicPr>
          <p:cNvPr id="6" name="Grafik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76056" y="1903760"/>
            <a:ext cx="3456384" cy="2846697"/>
          </a:xfrm>
          <a:prstGeom prst="rect">
            <a:avLst/>
          </a:prstGeom>
        </p:spPr>
      </p:pic>
      <p:pic>
        <p:nvPicPr>
          <p:cNvPr id="8" name="Grafik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852990" y="921811"/>
            <a:ext cx="1115690" cy="6230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177942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Inhaltsplatzhalter 1"/>
              <p:cNvSpPr>
                <a:spLocks noGrp="1"/>
              </p:cNvSpPr>
              <p:nvPr>
                <p:ph sz="quarter" idx="12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r>
                      <a:rPr lang="de-DE" sz="2400" i="1" dirty="0">
                        <a:latin typeface="Cambria Math" panose="02040503050406030204" pitchFamily="18" charset="0"/>
                      </a:rPr>
                      <m:t>𝐵</m:t>
                    </m:r>
                  </m:oMath>
                </a14:m>
                <a:r>
                  <a:rPr lang="de-DE" sz="2400" dirty="0"/>
                  <a:t> </a:t>
                </a:r>
                <a:r>
                  <a:rPr lang="de-DE" sz="2400" dirty="0" err="1"/>
                  <a:t>and</a:t>
                </a:r>
                <a:r>
                  <a:rPr lang="de-DE" sz="2400" dirty="0"/>
                  <a:t> </a:t>
                </a:r>
                <a14:m>
                  <m:oMath xmlns:m="http://schemas.openxmlformats.org/officeDocument/2006/math">
                    <m:r>
                      <a:rPr lang="de-DE" sz="2400" i="1" dirty="0">
                        <a:latin typeface="Cambria Math" panose="02040503050406030204" pitchFamily="18" charset="0"/>
                      </a:rPr>
                      <m:t>𝐻</m:t>
                    </m:r>
                  </m:oMath>
                </a14:m>
                <a:r>
                  <a:rPr lang="de-DE" sz="2400" dirty="0"/>
                  <a:t>: pair on </a:t>
                </a:r>
                <a:r>
                  <a:rPr lang="de-DE" sz="2400" dirty="0" err="1"/>
                  <a:t>hysteresis</a:t>
                </a:r>
                <a:r>
                  <a:rPr lang="de-DE" sz="2400" dirty="0"/>
                  <a:t> </a:t>
                </a:r>
                <a:r>
                  <a:rPr lang="de-DE" sz="2400" dirty="0" err="1"/>
                  <a:t>loop</a:t>
                </a:r>
                <a:endParaRPr lang="de-DE" sz="2400" dirty="0"/>
              </a:p>
              <a:p>
                <a:pPr lvl="1"/>
                <a:r>
                  <a:rPr lang="de-DE" sz="2000" dirty="0" err="1"/>
                  <a:t>Distinct</a:t>
                </a:r>
                <a:r>
                  <a:rPr lang="de-DE" sz="2000" dirty="0"/>
                  <a:t> </a:t>
                </a:r>
                <a:r>
                  <a:rPr lang="de-DE" sz="2000" dirty="0" err="1"/>
                  <a:t>elements</a:t>
                </a:r>
                <a:r>
                  <a:rPr lang="de-DE" sz="2000" dirty="0"/>
                  <a:t> = </a:t>
                </a:r>
                <a:r>
                  <a:rPr lang="de-DE" sz="2000" dirty="0" err="1"/>
                  <a:t>distinct</a:t>
                </a:r>
                <a:r>
                  <a:rPr lang="de-DE" sz="2000" dirty="0"/>
                  <a:t> </a:t>
                </a:r>
                <a:r>
                  <a:rPr lang="de-DE" sz="2000" dirty="0" err="1"/>
                  <a:t>hysteresis</a:t>
                </a:r>
                <a:r>
                  <a:rPr lang="de-DE" sz="2000" dirty="0"/>
                  <a:t> </a:t>
                </a:r>
                <a:r>
                  <a:rPr lang="de-DE" sz="2000" dirty="0" err="1"/>
                  <a:t>loops</a:t>
                </a:r>
                <a:endParaRPr lang="de-DE" sz="2000" dirty="0"/>
              </a:p>
              <a:p>
                <a:r>
                  <a:rPr lang="de-DE" sz="2400" dirty="0"/>
                  <a:t>Steinmetz </a:t>
                </a:r>
                <a:r>
                  <a:rPr lang="de-DE" sz="2400" dirty="0" err="1"/>
                  <a:t>formula</a:t>
                </a:r>
                <a:r>
                  <a:rPr lang="de-DE" sz="2400" dirty="0"/>
                  <a:t>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DE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̇"/>
                            <m:ctrlPr>
                              <a:rPr lang="de-DE" sz="2400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de-DE" sz="2400" i="1">
                                <a:latin typeface="Cambria Math" panose="02040503050406030204" pitchFamily="18" charset="0"/>
                              </a:rPr>
                              <m:t>𝑤</m:t>
                            </m:r>
                          </m:e>
                        </m:acc>
                      </m:e>
                      <m:sub>
                        <m:r>
                          <m:rPr>
                            <m:sty m:val="p"/>
                          </m:rPr>
                          <a:rPr lang="de-DE" sz="2400">
                            <a:latin typeface="Cambria Math" panose="02040503050406030204" pitchFamily="18" charset="0"/>
                          </a:rPr>
                          <m:t>avg</m:t>
                        </m:r>
                      </m:sub>
                    </m:sSub>
                    <m:r>
                      <a:rPr lang="de-DE" sz="24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de-DE" sz="2400" i="1">
                        <a:latin typeface="Cambria Math" panose="02040503050406030204" pitchFamily="18" charset="0"/>
                      </a:rPr>
                      <m:t>𝑘</m:t>
                    </m:r>
                    <m:sSup>
                      <m:sSupPr>
                        <m:ctrlPr>
                          <a:rPr lang="de-DE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de-DE" sz="24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de-DE" sz="2400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de-DE" sz="2400" i="1">
                                    <a:latin typeface="Cambria Math" panose="02040503050406030204" pitchFamily="18" charset="0"/>
                                  </a:rPr>
                                  <m:t>𝑓</m:t>
                                </m:r>
                              </m:num>
                              <m:den>
                                <m:sSub>
                                  <m:sSubPr>
                                    <m:ctrlPr>
                                      <a:rPr lang="de-DE" sz="24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de-DE" sz="2400" i="1">
                                        <a:latin typeface="Cambria Math" panose="02040503050406030204" pitchFamily="18" charset="0"/>
                                      </a:rPr>
                                      <m:t>𝑓</m:t>
                                    </m:r>
                                  </m:e>
                                  <m:sub>
                                    <m:r>
                                      <a:rPr lang="de-DE" sz="2400" i="1"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</m:sub>
                                </m:sSub>
                              </m:den>
                            </m:f>
                          </m:e>
                        </m:d>
                      </m:e>
                      <m:sup>
                        <m:r>
                          <a:rPr lang="de-DE" sz="2400" i="1">
                            <a:latin typeface="Cambria Math" panose="02040503050406030204" pitchFamily="18" charset="0"/>
                          </a:rPr>
                          <m:t>𝑚</m:t>
                        </m:r>
                      </m:sup>
                    </m:sSup>
                    <m:sSup>
                      <m:sSupPr>
                        <m:ctrlPr>
                          <a:rPr lang="de-DE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de-DE" sz="24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de-DE" sz="2400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acc>
                                  <m:accPr>
                                    <m:chr m:val="̂"/>
                                    <m:ctrlPr>
                                      <a:rPr lang="de-DE" sz="2400" i="1">
                                        <a:latin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de-DE" sz="2400" i="1">
                                        <a:latin typeface="Cambria Math" panose="02040503050406030204" pitchFamily="18" charset="0"/>
                                      </a:rPr>
                                      <m:t>𝐵</m:t>
                                    </m:r>
                                  </m:e>
                                </m:acc>
                              </m:num>
                              <m:den>
                                <m:sSub>
                                  <m:sSubPr>
                                    <m:ctrlPr>
                                      <a:rPr lang="de-DE" sz="24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de-DE" sz="2400" i="1">
                                        <a:latin typeface="Cambria Math" panose="02040503050406030204" pitchFamily="18" charset="0"/>
                                      </a:rPr>
                                      <m:t>𝐵</m:t>
                                    </m:r>
                                  </m:e>
                                  <m:sub>
                                    <m:r>
                                      <a:rPr lang="de-DE" sz="2400" i="1"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</m:sub>
                                </m:sSub>
                              </m:den>
                            </m:f>
                          </m:e>
                        </m:d>
                      </m:e>
                      <m:sup>
                        <m:r>
                          <a:rPr lang="de-DE" sz="2400" i="1">
                            <a:latin typeface="Cambria Math" panose="02040503050406030204" pitchFamily="18" charset="0"/>
                          </a:rPr>
                          <m:t>𝑛</m:t>
                        </m:r>
                      </m:sup>
                    </m:sSup>
                  </m:oMath>
                </a14:m>
                <a:endParaRPr lang="de-DE" sz="2400" dirty="0"/>
              </a:p>
              <a:p>
                <a:pPr lvl="1"/>
                <a:r>
                  <a:rPr lang="de-DE" sz="2000" dirty="0"/>
                  <a:t>Post-</a:t>
                </a:r>
                <a:r>
                  <a:rPr lang="de-DE" sz="2000" dirty="0" err="1"/>
                  <a:t>processing</a:t>
                </a:r>
                <a:endParaRPr lang="de-DE" sz="2000" dirty="0"/>
              </a:p>
              <a:p>
                <a:pPr lvl="1"/>
                <a:r>
                  <a:rPr lang="de-DE" sz="2000" dirty="0" err="1"/>
                  <a:t>Only</a:t>
                </a:r>
                <a:r>
                  <a:rPr lang="de-DE" sz="2000" dirty="0"/>
                  <a:t> </a:t>
                </a:r>
                <a:r>
                  <a:rPr lang="de-DE" sz="2000" dirty="0" err="1"/>
                  <a:t>for</a:t>
                </a:r>
                <a:r>
                  <a:rPr lang="de-DE" sz="2000" dirty="0"/>
                  <a:t> </a:t>
                </a:r>
                <a:r>
                  <a:rPr lang="de-DE" sz="2000" dirty="0" err="1"/>
                  <a:t>sinusoidal</a:t>
                </a:r>
                <a:r>
                  <a:rPr lang="de-DE" sz="2000" dirty="0"/>
                  <a:t> </a:t>
                </a:r>
                <a:r>
                  <a:rPr lang="de-DE" sz="2000" dirty="0" err="1"/>
                  <a:t>quantities</a:t>
                </a:r>
                <a:endParaRPr lang="de-DE" sz="2000" dirty="0"/>
              </a:p>
              <a:p>
                <a:pPr lvl="1"/>
                <a:r>
                  <a:rPr lang="en-US" sz="2000" dirty="0"/>
                  <a:t>No phase lag or amplitude effect </a:t>
                </a:r>
              </a:p>
              <a:p>
                <a:pPr marL="457200" lvl="1" indent="0">
                  <a:buNone/>
                </a:pPr>
                <a:r>
                  <a:rPr lang="en-US" sz="2000" dirty="0"/>
                  <a:t>	attributed to hysteresis</a:t>
                </a:r>
              </a:p>
            </p:txBody>
          </p:sp>
        </mc:Choice>
        <mc:Fallback xmlns="">
          <p:sp>
            <p:nvSpPr>
              <p:cNvPr id="2" name="Inhaltsplatzhalt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2"/>
              </p:nvPr>
            </p:nvSpPr>
            <p:spPr>
              <a:blipFill>
                <a:blip r:embed="rId2"/>
                <a:stretch>
                  <a:fillRect l="-954" t="-1125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Foliennummernplatzhalt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27</a:t>
            </a:fld>
            <a:endParaRPr lang="en-GB" dirty="0"/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Core </a:t>
            </a:r>
            <a:r>
              <a:rPr lang="de-DE" dirty="0" err="1"/>
              <a:t>losses</a:t>
            </a:r>
            <a:r>
              <a:rPr lang="de-DE" dirty="0"/>
              <a:t> - post-</a:t>
            </a:r>
            <a:r>
              <a:rPr lang="de-DE" dirty="0" err="1"/>
              <a:t>processing</a:t>
            </a:r>
            <a:endParaRPr lang="de-DE" dirty="0"/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36096" y="2598290"/>
            <a:ext cx="3634308" cy="2567162"/>
          </a:xfrm>
          <a:prstGeom prst="rect">
            <a:avLst/>
          </a:prstGeom>
        </p:spPr>
      </p:pic>
      <p:pic>
        <p:nvPicPr>
          <p:cNvPr id="9" name="Grafik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78239" y="769864"/>
            <a:ext cx="2215034" cy="1828426"/>
          </a:xfrm>
          <a:prstGeom prst="rect">
            <a:avLst/>
          </a:prstGeom>
        </p:spPr>
      </p:pic>
      <p:pic>
        <p:nvPicPr>
          <p:cNvPr id="8" name="Grafik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852990" y="921811"/>
            <a:ext cx="1115690" cy="6230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330555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B536B0F-7BA8-F556-A1D2-9F22D571C79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id="{EC3FD438-277E-89BF-DA58-597C76CC4CE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28</a:t>
            </a:fld>
            <a:endParaRPr lang="en-GB" dirty="0"/>
          </a:p>
        </p:txBody>
      </p:sp>
      <p:pic>
        <p:nvPicPr>
          <p:cNvPr id="9" name="Grafik 10">
            <a:extLst>
              <a:ext uri="{FF2B5EF4-FFF2-40B4-BE49-F238E27FC236}">
                <a16:creationId xmlns:a16="http://schemas.microsoft.com/office/drawing/2014/main" id="{99470D77-DA30-9CC6-10F6-8C8BE53950A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04266" y="906458"/>
            <a:ext cx="1039734" cy="580630"/>
          </a:xfrm>
          <a:prstGeom prst="rect">
            <a:avLst/>
          </a:prstGeom>
        </p:spPr>
      </p:pic>
      <p:pic>
        <p:nvPicPr>
          <p:cNvPr id="10" name="그림 11">
            <a:extLst>
              <a:ext uri="{FF2B5EF4-FFF2-40B4-BE49-F238E27FC236}">
                <a16:creationId xmlns:a16="http://schemas.microsoft.com/office/drawing/2014/main" id="{54E69875-0EFB-0682-3F9C-25A5099067C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4309" y="1597424"/>
            <a:ext cx="779550" cy="751630"/>
          </a:xfrm>
          <a:prstGeom prst="rect">
            <a:avLst/>
          </a:prstGeom>
        </p:spPr>
      </p:pic>
      <p:sp>
        <p:nvSpPr>
          <p:cNvPr id="13" name="Titel 3">
            <a:extLst>
              <a:ext uri="{FF2B5EF4-FFF2-40B4-BE49-F238E27FC236}">
                <a16:creationId xmlns:a16="http://schemas.microsoft.com/office/drawing/2014/main" id="{5DE4FA4D-6760-A1F4-C2C3-84F69CB974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857250"/>
          </a:xfrm>
        </p:spPr>
        <p:txBody>
          <a:bodyPr/>
          <a:lstStyle/>
          <a:p>
            <a:r>
              <a:rPr lang="de-DE" dirty="0"/>
              <a:t>Thermal </a:t>
            </a:r>
            <a:r>
              <a:rPr lang="de-DE" dirty="0" err="1"/>
              <a:t>model</a:t>
            </a:r>
            <a:r>
              <a:rPr lang="de-DE" dirty="0"/>
              <a:t> </a:t>
            </a:r>
            <a:r>
              <a:rPr lang="de-DE" dirty="0" err="1"/>
              <a:t>assumptions</a:t>
            </a:r>
            <a:endParaRPr lang="de-DE" dirty="0"/>
          </a:p>
        </p:txBody>
      </p:sp>
      <p:sp>
        <p:nvSpPr>
          <p:cNvPr id="34" name="Inhaltsplatzhalter 1">
            <a:extLst>
              <a:ext uri="{FF2B5EF4-FFF2-40B4-BE49-F238E27FC236}">
                <a16:creationId xmlns:a16="http://schemas.microsoft.com/office/drawing/2014/main" id="{D8C8D66A-A4BA-5BE5-8C19-39A58B044101}"/>
              </a:ext>
            </a:extLst>
          </p:cNvPr>
          <p:cNvSpPr txBox="1">
            <a:spLocks/>
          </p:cNvSpPr>
          <p:nvPr/>
        </p:nvSpPr>
        <p:spPr>
          <a:xfrm>
            <a:off x="-36512" y="764971"/>
            <a:ext cx="8063515" cy="1872208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US" sz="2000" dirty="0"/>
              <a:t>To reduce the computation time, the heat generated during pulsing operation conditions is averaged in the cycle period and treated as a constant value. </a:t>
            </a:r>
          </a:p>
        </p:txBody>
      </p:sp>
      <p:pic>
        <p:nvPicPr>
          <p:cNvPr id="4" name="Immagine 3">
            <a:extLst>
              <a:ext uri="{FF2B5EF4-FFF2-40B4-BE49-F238E27FC236}">
                <a16:creationId xmlns:a16="http://schemas.microsoft.com/office/drawing/2014/main" id="{62723D7C-C23F-4EE7-CD8B-295A67A03BD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1560" y="1695698"/>
            <a:ext cx="3316242" cy="2487181"/>
          </a:xfrm>
          <a:prstGeom prst="rect">
            <a:avLst/>
          </a:prstGeom>
        </p:spPr>
      </p:pic>
      <p:cxnSp>
        <p:nvCxnSpPr>
          <p:cNvPr id="6" name="Connettore 2 5">
            <a:extLst>
              <a:ext uri="{FF2B5EF4-FFF2-40B4-BE49-F238E27FC236}">
                <a16:creationId xmlns:a16="http://schemas.microsoft.com/office/drawing/2014/main" id="{5A7522C0-B102-8192-AAF5-99DCC3EADF70}"/>
              </a:ext>
            </a:extLst>
          </p:cNvPr>
          <p:cNvCxnSpPr>
            <a:cxnSpLocks/>
          </p:cNvCxnSpPr>
          <p:nvPr/>
        </p:nvCxnSpPr>
        <p:spPr>
          <a:xfrm>
            <a:off x="3878087" y="2787774"/>
            <a:ext cx="808213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8" name="Immagine 7">
            <a:extLst>
              <a:ext uri="{FF2B5EF4-FFF2-40B4-BE49-F238E27FC236}">
                <a16:creationId xmlns:a16="http://schemas.microsoft.com/office/drawing/2014/main" id="{3AC7247F-E428-C548-F0A2-3F4F712C182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88024" y="1695698"/>
            <a:ext cx="3316242" cy="2487181"/>
          </a:xfrm>
          <a:prstGeom prst="rect">
            <a:avLst/>
          </a:prstGeom>
        </p:spPr>
      </p:pic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8CD0B063-9736-CF61-DAB5-73E603D05175}"/>
              </a:ext>
            </a:extLst>
          </p:cNvPr>
          <p:cNvSpPr txBox="1"/>
          <p:nvPr/>
        </p:nvSpPr>
        <p:spPr>
          <a:xfrm>
            <a:off x="1098603" y="4248996"/>
            <a:ext cx="34563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Pulse time = 5 </a:t>
            </a:r>
            <a:r>
              <a:rPr lang="en-GB" dirty="0" err="1"/>
              <a:t>ms</a:t>
            </a:r>
            <a:r>
              <a:rPr lang="en-GB" dirty="0"/>
              <a:t>, </a:t>
            </a:r>
          </a:p>
          <a:p>
            <a:r>
              <a:rPr lang="en-GB" dirty="0"/>
              <a:t>peak power loss = 5.175 kW/m</a:t>
            </a:r>
          </a:p>
        </p:txBody>
      </p:sp>
      <p:sp>
        <p:nvSpPr>
          <p:cNvPr id="15" name="CasellaDiTesto 14">
            <a:extLst>
              <a:ext uri="{FF2B5EF4-FFF2-40B4-BE49-F238E27FC236}">
                <a16:creationId xmlns:a16="http://schemas.microsoft.com/office/drawing/2014/main" id="{6CA77C01-8504-F64D-E751-FDE075605175}"/>
              </a:ext>
            </a:extLst>
          </p:cNvPr>
          <p:cNvSpPr txBox="1"/>
          <p:nvPr/>
        </p:nvSpPr>
        <p:spPr>
          <a:xfrm>
            <a:off x="5508104" y="2202418"/>
            <a:ext cx="21006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P= 129 W/m</a:t>
            </a:r>
          </a:p>
        </p:txBody>
      </p:sp>
    </p:spTree>
    <p:extLst>
      <p:ext uri="{BB962C8B-B14F-4D97-AF65-F5344CB8AC3E}">
        <p14:creationId xmlns:p14="http://schemas.microsoft.com/office/powerpoint/2010/main" val="68729153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80E9006-43C2-D0FE-36BD-81B7B3F23BD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id="{1C8A6B1B-9612-A501-93AC-9AE727B4394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29</a:t>
            </a:fld>
            <a:endParaRPr lang="en-GB" dirty="0"/>
          </a:p>
        </p:txBody>
      </p:sp>
      <p:pic>
        <p:nvPicPr>
          <p:cNvPr id="9" name="Grafik 10">
            <a:extLst>
              <a:ext uri="{FF2B5EF4-FFF2-40B4-BE49-F238E27FC236}">
                <a16:creationId xmlns:a16="http://schemas.microsoft.com/office/drawing/2014/main" id="{4771CA4E-1438-EF15-AD4E-7A123462122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04266" y="906458"/>
            <a:ext cx="1039734" cy="580630"/>
          </a:xfrm>
          <a:prstGeom prst="rect">
            <a:avLst/>
          </a:prstGeom>
        </p:spPr>
      </p:pic>
      <p:pic>
        <p:nvPicPr>
          <p:cNvPr id="10" name="그림 11">
            <a:extLst>
              <a:ext uri="{FF2B5EF4-FFF2-40B4-BE49-F238E27FC236}">
                <a16:creationId xmlns:a16="http://schemas.microsoft.com/office/drawing/2014/main" id="{D3DBB5F2-E8A3-600D-1267-EEE9FE0818D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4309" y="1597424"/>
            <a:ext cx="779550" cy="751630"/>
          </a:xfrm>
          <a:prstGeom prst="rect">
            <a:avLst/>
          </a:prstGeom>
        </p:spPr>
      </p:pic>
      <p:sp>
        <p:nvSpPr>
          <p:cNvPr id="13" name="Titel 3">
            <a:extLst>
              <a:ext uri="{FF2B5EF4-FFF2-40B4-BE49-F238E27FC236}">
                <a16:creationId xmlns:a16="http://schemas.microsoft.com/office/drawing/2014/main" id="{B1A7FBF1-1093-D6F7-2BFC-6AC11C1BDB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857250"/>
          </a:xfrm>
        </p:spPr>
        <p:txBody>
          <a:bodyPr/>
          <a:lstStyle/>
          <a:p>
            <a:r>
              <a:rPr lang="de-DE" dirty="0"/>
              <a:t>Thermal </a:t>
            </a:r>
            <a:r>
              <a:rPr lang="de-DE" dirty="0" err="1"/>
              <a:t>model</a:t>
            </a:r>
            <a:r>
              <a:rPr lang="de-DE" dirty="0"/>
              <a:t> </a:t>
            </a:r>
            <a:r>
              <a:rPr lang="de-DE" dirty="0" err="1"/>
              <a:t>results</a:t>
            </a:r>
            <a:endParaRPr lang="de-DE" dirty="0"/>
          </a:p>
        </p:txBody>
      </p:sp>
      <p:sp>
        <p:nvSpPr>
          <p:cNvPr id="14" name="Inhaltsplatzhalter 1">
            <a:extLst>
              <a:ext uri="{FF2B5EF4-FFF2-40B4-BE49-F238E27FC236}">
                <a16:creationId xmlns:a16="http://schemas.microsoft.com/office/drawing/2014/main" id="{FFA92421-0B49-0BFB-EEB4-7C07EF504EBF}"/>
              </a:ext>
            </a:extLst>
          </p:cNvPr>
          <p:cNvSpPr txBox="1">
            <a:spLocks/>
          </p:cNvSpPr>
          <p:nvPr/>
        </p:nvSpPr>
        <p:spPr>
          <a:xfrm>
            <a:off x="-36512" y="1059582"/>
            <a:ext cx="8063515" cy="1872208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US" sz="2000" dirty="0"/>
              <a:t>Magnet lengths above 1 </a:t>
            </a:r>
            <a:r>
              <a:rPr lang="it-IT" sz="2000" dirty="0"/>
              <a:t>m </a:t>
            </a:r>
            <a:r>
              <a:rPr lang="en-US" sz="2000" dirty="0"/>
              <a:t>determine temperature rises above 150 degrees and seem challenging </a:t>
            </a:r>
            <a:r>
              <a:rPr lang="it-IT" sz="2000" dirty="0"/>
              <a:t>for the conduction cooling from the magnet ends.</a:t>
            </a:r>
            <a:endParaRPr lang="en-US" sz="2000" dirty="0"/>
          </a:p>
        </p:txBody>
      </p:sp>
      <p:graphicFrame>
        <p:nvGraphicFramePr>
          <p:cNvPr id="2" name="Tabella 1">
            <a:extLst>
              <a:ext uri="{FF2B5EF4-FFF2-40B4-BE49-F238E27FC236}">
                <a16:creationId xmlns:a16="http://schemas.microsoft.com/office/drawing/2014/main" id="{A40D64C7-5A57-68B1-B897-8A14F5DD770F}"/>
              </a:ext>
            </a:extLst>
          </p:cNvPr>
          <p:cNvGraphicFramePr>
            <a:graphicFrameLocks noGrp="1"/>
          </p:cNvGraphicFramePr>
          <p:nvPr/>
        </p:nvGraphicFramePr>
        <p:xfrm>
          <a:off x="693323" y="1983294"/>
          <a:ext cx="7272810" cy="2103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54562">
                  <a:extLst>
                    <a:ext uri="{9D8B030D-6E8A-4147-A177-3AD203B41FA5}">
                      <a16:colId xmlns:a16="http://schemas.microsoft.com/office/drawing/2014/main" val="390931422"/>
                    </a:ext>
                  </a:extLst>
                </a:gridCol>
                <a:gridCol w="1454562">
                  <a:extLst>
                    <a:ext uri="{9D8B030D-6E8A-4147-A177-3AD203B41FA5}">
                      <a16:colId xmlns:a16="http://schemas.microsoft.com/office/drawing/2014/main" val="3227320146"/>
                    </a:ext>
                  </a:extLst>
                </a:gridCol>
                <a:gridCol w="1454562">
                  <a:extLst>
                    <a:ext uri="{9D8B030D-6E8A-4147-A177-3AD203B41FA5}">
                      <a16:colId xmlns:a16="http://schemas.microsoft.com/office/drawing/2014/main" val="4119715067"/>
                    </a:ext>
                  </a:extLst>
                </a:gridCol>
                <a:gridCol w="1454562">
                  <a:extLst>
                    <a:ext uri="{9D8B030D-6E8A-4147-A177-3AD203B41FA5}">
                      <a16:colId xmlns:a16="http://schemas.microsoft.com/office/drawing/2014/main" val="706729823"/>
                    </a:ext>
                  </a:extLst>
                </a:gridCol>
                <a:gridCol w="1454562">
                  <a:extLst>
                    <a:ext uri="{9D8B030D-6E8A-4147-A177-3AD203B41FA5}">
                      <a16:colId xmlns:a16="http://schemas.microsoft.com/office/drawing/2014/main" val="1728382518"/>
                    </a:ext>
                  </a:extLst>
                </a:gridCol>
              </a:tblGrid>
              <a:tr h="376934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Energy </a:t>
                      </a:r>
                    </a:p>
                    <a:p>
                      <a:pPr algn="ctr"/>
                      <a:r>
                        <a:rPr lang="en-GB" sz="1200" dirty="0"/>
                        <a:t>[J/cycle/m]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Pulse duration</a:t>
                      </a:r>
                    </a:p>
                    <a:p>
                      <a:pPr algn="ctr"/>
                      <a:r>
                        <a:rPr lang="en-GB" sz="1200" dirty="0"/>
                        <a:t>[</a:t>
                      </a:r>
                      <a:r>
                        <a:rPr lang="en-GB" sz="1200" dirty="0" err="1"/>
                        <a:t>ms</a:t>
                      </a:r>
                      <a:r>
                        <a:rPr lang="en-GB" sz="1200" dirty="0"/>
                        <a:t>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Conductor  length [m]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Initial</a:t>
                      </a:r>
                    </a:p>
                    <a:p>
                      <a:pPr algn="ctr"/>
                      <a:r>
                        <a:rPr lang="en-GB" sz="1200" dirty="0"/>
                        <a:t> temperature [K]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∆</a:t>
                      </a:r>
                      <a:r>
                        <a:rPr lang="en-US" sz="1200" dirty="0" err="1"/>
                        <a:t>T</a:t>
                      </a:r>
                      <a:r>
                        <a:rPr lang="en-US" sz="1200" baseline="-25000" dirty="0" err="1"/>
                        <a:t>max</a:t>
                      </a:r>
                      <a:r>
                        <a:rPr lang="en-US" sz="1200" baseline="-25000" dirty="0"/>
                        <a:t>  </a:t>
                      </a:r>
                      <a:r>
                        <a:rPr lang="en-US" sz="1200" baseline="0" dirty="0"/>
                        <a:t>[K]</a:t>
                      </a:r>
                      <a:endParaRPr lang="en-GB" sz="1200" baseline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7802517"/>
                  </a:ext>
                </a:extLst>
              </a:tr>
              <a:tr h="226161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12.75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2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1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293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20.3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26542141"/>
                  </a:ext>
                </a:extLst>
              </a:tr>
              <a:tr h="226161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25.875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5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/>
                        <a:t>1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/>
                        <a:t>293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41.3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21192758"/>
                  </a:ext>
                </a:extLst>
              </a:tr>
              <a:tr h="226161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12.75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2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/>
                        <a:t>2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/>
                        <a:t>293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77 </a:t>
                      </a:r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48383917"/>
                  </a:ext>
                </a:extLst>
              </a:tr>
              <a:tr h="226161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25.875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/>
                        <a:t>2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/>
                        <a:t>293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157 </a:t>
                      </a:r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86182531"/>
                  </a:ext>
                </a:extLst>
              </a:tr>
              <a:tr h="226161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12.75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2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1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/>
                        <a:t>283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20.3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022202"/>
                  </a:ext>
                </a:extLst>
              </a:tr>
              <a:tr h="226161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25.875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5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/>
                        <a:t>1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/>
                        <a:t>283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/>
                        <a:t>41.3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953793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641434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9A80B81-8648-5F97-6DE5-8B3579A51BB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37FAA5BC-1C03-613E-06BE-04C0E67C0C36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457200" y="1016794"/>
            <a:ext cx="8003232" cy="3795712"/>
          </a:xfrm>
        </p:spPr>
        <p:txBody>
          <a:bodyPr/>
          <a:lstStyle/>
          <a:p>
            <a:r>
              <a:rPr lang="de-DE" dirty="0"/>
              <a:t>Options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b="1" dirty="0"/>
              <a:t>fast-</a:t>
            </a:r>
            <a:r>
              <a:rPr lang="de-DE" b="1" dirty="0" err="1"/>
              <a:t>ramped</a:t>
            </a:r>
            <a:r>
              <a:rPr lang="de-DE" b="1" dirty="0"/>
              <a:t> resistive </a:t>
            </a:r>
            <a:r>
              <a:rPr lang="de-DE" b="1" dirty="0" err="1"/>
              <a:t>magnets</a:t>
            </a:r>
            <a:r>
              <a:rPr lang="de-DE" b="1" dirty="0"/>
              <a:t> </a:t>
            </a:r>
            <a:r>
              <a:rPr lang="de-DE" dirty="0"/>
              <a:t>for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accelerator</a:t>
            </a:r>
            <a:endParaRPr lang="de-DE" dirty="0"/>
          </a:p>
          <a:p>
            <a:r>
              <a:rPr lang="de-DE" dirty="0">
                <a:solidFill>
                  <a:schemeClr val="bg2">
                    <a:lumMod val="90000"/>
                  </a:schemeClr>
                </a:solidFill>
              </a:rPr>
              <a:t>Advances in </a:t>
            </a:r>
            <a:r>
              <a:rPr lang="de-DE" dirty="0" err="1">
                <a:solidFill>
                  <a:schemeClr val="bg2">
                    <a:lumMod val="90000"/>
                  </a:schemeClr>
                </a:solidFill>
              </a:rPr>
              <a:t>the</a:t>
            </a:r>
            <a:r>
              <a:rPr lang="de-DE" dirty="0">
                <a:solidFill>
                  <a:schemeClr val="bg2">
                    <a:lumMod val="90000"/>
                  </a:schemeClr>
                </a:solidFill>
              </a:rPr>
              <a:t> </a:t>
            </a:r>
            <a:r>
              <a:rPr lang="de-DE" dirty="0" err="1">
                <a:solidFill>
                  <a:schemeClr val="bg2">
                    <a:lumMod val="90000"/>
                  </a:schemeClr>
                </a:solidFill>
              </a:rPr>
              <a:t>modeling</a:t>
            </a:r>
            <a:r>
              <a:rPr lang="de-DE" dirty="0">
                <a:solidFill>
                  <a:schemeClr val="bg2">
                    <a:lumMod val="90000"/>
                  </a:schemeClr>
                </a:solidFill>
              </a:rPr>
              <a:t> </a:t>
            </a:r>
            <a:r>
              <a:rPr lang="de-DE" dirty="0" err="1">
                <a:solidFill>
                  <a:schemeClr val="bg2">
                    <a:lumMod val="90000"/>
                  </a:schemeClr>
                </a:solidFill>
              </a:rPr>
              <a:t>of</a:t>
            </a:r>
            <a:r>
              <a:rPr lang="de-DE" dirty="0">
                <a:solidFill>
                  <a:schemeClr val="bg2">
                    <a:lumMod val="90000"/>
                  </a:schemeClr>
                </a:solidFill>
              </a:rPr>
              <a:t> </a:t>
            </a:r>
            <a:r>
              <a:rPr lang="de-DE" dirty="0" err="1">
                <a:solidFill>
                  <a:schemeClr val="bg2">
                    <a:lumMod val="90000"/>
                  </a:schemeClr>
                </a:solidFill>
              </a:rPr>
              <a:t>the</a:t>
            </a:r>
            <a:r>
              <a:rPr lang="de-DE" dirty="0">
                <a:solidFill>
                  <a:schemeClr val="bg2">
                    <a:lumMod val="90000"/>
                  </a:schemeClr>
                </a:solidFill>
              </a:rPr>
              <a:t> H-type </a:t>
            </a:r>
            <a:r>
              <a:rPr lang="de-DE" dirty="0" err="1">
                <a:solidFill>
                  <a:schemeClr val="bg2">
                    <a:lumMod val="90000"/>
                  </a:schemeClr>
                </a:solidFill>
              </a:rPr>
              <a:t>magnet</a:t>
            </a:r>
            <a:endParaRPr lang="de-DE" dirty="0">
              <a:solidFill>
                <a:schemeClr val="bg2">
                  <a:lumMod val="90000"/>
                </a:schemeClr>
              </a:solidFill>
            </a:endParaRPr>
          </a:p>
          <a:p>
            <a:r>
              <a:rPr lang="de-DE" dirty="0">
                <a:solidFill>
                  <a:schemeClr val="bg2">
                    <a:lumMod val="90000"/>
                  </a:schemeClr>
                </a:solidFill>
              </a:rPr>
              <a:t>Advances in </a:t>
            </a:r>
            <a:r>
              <a:rPr lang="de-DE" dirty="0" err="1">
                <a:solidFill>
                  <a:schemeClr val="bg2">
                    <a:lumMod val="90000"/>
                  </a:schemeClr>
                </a:solidFill>
              </a:rPr>
              <a:t>the</a:t>
            </a:r>
            <a:r>
              <a:rPr lang="de-DE" dirty="0">
                <a:solidFill>
                  <a:schemeClr val="bg2">
                    <a:lumMod val="90000"/>
                  </a:schemeClr>
                </a:solidFill>
              </a:rPr>
              <a:t> </a:t>
            </a:r>
            <a:r>
              <a:rPr lang="de-DE" dirty="0" err="1">
                <a:solidFill>
                  <a:schemeClr val="bg2">
                    <a:lumMod val="90000"/>
                  </a:schemeClr>
                </a:solidFill>
              </a:rPr>
              <a:t>dynamic</a:t>
            </a:r>
            <a:r>
              <a:rPr lang="de-DE" dirty="0">
                <a:solidFill>
                  <a:schemeClr val="bg2">
                    <a:lumMod val="90000"/>
                  </a:schemeClr>
                </a:solidFill>
              </a:rPr>
              <a:t> </a:t>
            </a:r>
            <a:r>
              <a:rPr lang="de-DE" dirty="0" err="1">
                <a:solidFill>
                  <a:schemeClr val="bg2">
                    <a:lumMod val="90000"/>
                  </a:schemeClr>
                </a:solidFill>
              </a:rPr>
              <a:t>modeling</a:t>
            </a:r>
            <a:r>
              <a:rPr lang="de-DE" dirty="0">
                <a:solidFill>
                  <a:schemeClr val="bg2">
                    <a:lumMod val="90000"/>
                  </a:schemeClr>
                </a:solidFill>
              </a:rPr>
              <a:t> </a:t>
            </a:r>
            <a:r>
              <a:rPr lang="de-DE" dirty="0" err="1">
                <a:solidFill>
                  <a:schemeClr val="bg2">
                    <a:lumMod val="90000"/>
                  </a:schemeClr>
                </a:solidFill>
              </a:rPr>
              <a:t>of</a:t>
            </a:r>
            <a:r>
              <a:rPr lang="de-DE" dirty="0">
                <a:solidFill>
                  <a:schemeClr val="bg2">
                    <a:lumMod val="90000"/>
                  </a:schemeClr>
                </a:solidFill>
              </a:rPr>
              <a:t> </a:t>
            </a:r>
            <a:r>
              <a:rPr lang="de-DE" dirty="0" err="1">
                <a:solidFill>
                  <a:schemeClr val="bg2">
                    <a:lumMod val="90000"/>
                  </a:schemeClr>
                </a:solidFill>
              </a:rPr>
              <a:t>the</a:t>
            </a:r>
            <a:r>
              <a:rPr lang="de-DE" dirty="0">
                <a:solidFill>
                  <a:schemeClr val="bg2">
                    <a:lumMod val="90000"/>
                  </a:schemeClr>
                </a:solidFill>
              </a:rPr>
              <a:t> resistive </a:t>
            </a:r>
            <a:r>
              <a:rPr lang="de-DE" dirty="0" err="1">
                <a:solidFill>
                  <a:schemeClr val="bg2"/>
                </a:solidFill>
              </a:rPr>
              <a:t>magnets</a:t>
            </a:r>
            <a:endParaRPr lang="de-DE" dirty="0">
              <a:solidFill>
                <a:schemeClr val="bg2"/>
              </a:solidFill>
            </a:endParaRPr>
          </a:p>
          <a:p>
            <a:r>
              <a:rPr lang="de-DE" dirty="0" err="1">
                <a:solidFill>
                  <a:schemeClr val="bg2"/>
                </a:solidFill>
              </a:rPr>
              <a:t>Preliminary</a:t>
            </a:r>
            <a:r>
              <a:rPr lang="de-DE" dirty="0">
                <a:solidFill>
                  <a:schemeClr val="bg2"/>
                </a:solidFill>
              </a:rPr>
              <a:t> thermal </a:t>
            </a:r>
            <a:r>
              <a:rPr lang="de-DE" dirty="0" err="1">
                <a:solidFill>
                  <a:schemeClr val="bg2"/>
                </a:solidFill>
              </a:rPr>
              <a:t>analysis</a:t>
            </a:r>
            <a:r>
              <a:rPr lang="de-DE" dirty="0">
                <a:solidFill>
                  <a:schemeClr val="bg2"/>
                </a:solidFill>
              </a:rPr>
              <a:t> </a:t>
            </a:r>
            <a:r>
              <a:rPr lang="de-DE" dirty="0" err="1">
                <a:solidFill>
                  <a:schemeClr val="bg2"/>
                </a:solidFill>
              </a:rPr>
              <a:t>of</a:t>
            </a:r>
            <a:r>
              <a:rPr lang="de-DE" dirty="0">
                <a:solidFill>
                  <a:schemeClr val="bg2"/>
                </a:solidFill>
              </a:rPr>
              <a:t> </a:t>
            </a:r>
            <a:r>
              <a:rPr lang="de-DE" dirty="0" err="1">
                <a:solidFill>
                  <a:schemeClr val="bg2"/>
                </a:solidFill>
              </a:rPr>
              <a:t>the</a:t>
            </a:r>
            <a:r>
              <a:rPr lang="de-DE" dirty="0">
                <a:solidFill>
                  <a:schemeClr val="bg2"/>
                </a:solidFill>
              </a:rPr>
              <a:t> </a:t>
            </a:r>
            <a:r>
              <a:rPr lang="de-DE" dirty="0" err="1">
                <a:solidFill>
                  <a:schemeClr val="bg2"/>
                </a:solidFill>
              </a:rPr>
              <a:t>hourglass</a:t>
            </a:r>
            <a:r>
              <a:rPr lang="de-DE" dirty="0">
                <a:solidFill>
                  <a:schemeClr val="bg2"/>
                </a:solidFill>
              </a:rPr>
              <a:t> </a:t>
            </a:r>
            <a:r>
              <a:rPr lang="de-DE" dirty="0" err="1">
                <a:solidFill>
                  <a:schemeClr val="bg2"/>
                </a:solidFill>
              </a:rPr>
              <a:t>magnet</a:t>
            </a:r>
            <a:endParaRPr lang="de-DE" dirty="0">
              <a:solidFill>
                <a:schemeClr val="bg2"/>
              </a:solidFill>
            </a:endParaRPr>
          </a:p>
          <a:p>
            <a:endParaRPr lang="de-DE" dirty="0"/>
          </a:p>
          <a:p>
            <a:endParaRPr lang="de-DE" dirty="0"/>
          </a:p>
          <a:p>
            <a:endParaRPr lang="de-DE" b="1" dirty="0"/>
          </a:p>
          <a:p>
            <a:endParaRPr lang="de-DE" b="1" dirty="0"/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716AD5F5-E8FA-F2A9-77B0-B96DEC7883B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3</a:t>
            </a:fld>
            <a:endParaRPr lang="en-GB" dirty="0"/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8A40EB23-A2C7-0E49-F7A8-207C33A322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Outline</a:t>
            </a:r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E56FA38A-71FA-C04F-7D95-D7362476F9D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52990" y="921811"/>
            <a:ext cx="1115690" cy="623047"/>
          </a:xfrm>
          <a:prstGeom prst="rect">
            <a:avLst/>
          </a:prstGeom>
        </p:spPr>
      </p:pic>
      <p:pic>
        <p:nvPicPr>
          <p:cNvPr id="8" name="그림 11">
            <a:extLst>
              <a:ext uri="{FF2B5EF4-FFF2-40B4-BE49-F238E27FC236}">
                <a16:creationId xmlns:a16="http://schemas.microsoft.com/office/drawing/2014/main" id="{BA8E23BD-37BC-CA90-D2AD-0C8B8F451B2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12930" y="1707654"/>
            <a:ext cx="923566" cy="8904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543951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52990" y="921811"/>
            <a:ext cx="1115690" cy="623047"/>
          </a:xfrm>
          <a:prstGeom prst="rect">
            <a:avLst/>
          </a:prstGeom>
        </p:spPr>
      </p:pic>
      <p:pic>
        <p:nvPicPr>
          <p:cNvPr id="3" name="그림 11">
            <a:extLst>
              <a:ext uri="{FF2B5EF4-FFF2-40B4-BE49-F238E27FC236}">
                <a16:creationId xmlns:a16="http://schemas.microsoft.com/office/drawing/2014/main" id="{2D587D8C-6F56-A52A-C8DC-EE7AFACA8A3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2810" y="845794"/>
            <a:ext cx="779550" cy="7516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26668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C55E34D-5715-95F8-4C33-518113C07D0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E80121A1-B83D-1B3B-CA33-29891FADE8F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848600" y="6099101"/>
            <a:ext cx="457200" cy="273844"/>
          </a:xfrm>
        </p:spPr>
        <p:txBody>
          <a:bodyPr/>
          <a:lstStyle/>
          <a:p>
            <a:fld id="{974172A1-1CBF-0B40-9234-7D4D80EC19EA}" type="slidenum">
              <a:rPr lang="en-GB" smtClean="0"/>
              <a:pPr/>
              <a:t>4</a:t>
            </a:fld>
            <a:endParaRPr lang="en-GB" dirty="0"/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3AB4A81D-71B6-7F3A-CB7D-FC52EC0E44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Analyzed</a:t>
            </a:r>
            <a:r>
              <a:rPr lang="de-DE" dirty="0"/>
              <a:t> </a:t>
            </a:r>
            <a:r>
              <a:rPr lang="de-DE" dirty="0" err="1"/>
              <a:t>configurations</a:t>
            </a:r>
            <a:endParaRPr lang="de-DE" dirty="0"/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BBF5C7BF-9074-6B19-61B7-BE589C375DF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52990" y="921811"/>
            <a:ext cx="1115690" cy="623047"/>
          </a:xfrm>
          <a:prstGeom prst="rect">
            <a:avLst/>
          </a:prstGeom>
        </p:spPr>
      </p:pic>
      <p:pic>
        <p:nvPicPr>
          <p:cNvPr id="8" name="Immagine 7">
            <a:extLst>
              <a:ext uri="{FF2B5EF4-FFF2-40B4-BE49-F238E27FC236}">
                <a16:creationId xmlns:a16="http://schemas.microsoft.com/office/drawing/2014/main" id="{1D38278F-12F0-7C23-0345-92A475E34C8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1988" t="28391" r="29205" b="27510"/>
          <a:stretch/>
        </p:blipFill>
        <p:spPr>
          <a:xfrm>
            <a:off x="1542464" y="3104863"/>
            <a:ext cx="2070000" cy="1764185"/>
          </a:xfrm>
          <a:prstGeom prst="rect">
            <a:avLst/>
          </a:prstGeom>
        </p:spPr>
      </p:pic>
      <p:pic>
        <p:nvPicPr>
          <p:cNvPr id="11" name="Immagine 10">
            <a:extLst>
              <a:ext uri="{FF2B5EF4-FFF2-40B4-BE49-F238E27FC236}">
                <a16:creationId xmlns:a16="http://schemas.microsoft.com/office/drawing/2014/main" id="{A677CD6F-0B51-3889-1BA2-D3910B70BE82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30413" t="31724" r="28403" b="26746"/>
          <a:stretch/>
        </p:blipFill>
        <p:spPr>
          <a:xfrm>
            <a:off x="5140846" y="3207684"/>
            <a:ext cx="2196768" cy="1661364"/>
          </a:xfrm>
          <a:prstGeom prst="rect">
            <a:avLst/>
          </a:prstGeom>
        </p:spPr>
      </p:pic>
      <p:sp>
        <p:nvSpPr>
          <p:cNvPr id="14" name="Inhaltsplatzhalter 1">
            <a:extLst>
              <a:ext uri="{FF2B5EF4-FFF2-40B4-BE49-F238E27FC236}">
                <a16:creationId xmlns:a16="http://schemas.microsoft.com/office/drawing/2014/main" id="{3CCAC1F9-0341-E911-7DBC-8F07A836C8DF}"/>
              </a:ext>
            </a:extLst>
          </p:cNvPr>
          <p:cNvSpPr txBox="1">
            <a:spLocks/>
          </p:cNvSpPr>
          <p:nvPr/>
        </p:nvSpPr>
        <p:spPr>
          <a:xfrm>
            <a:off x="-540568" y="3545243"/>
            <a:ext cx="8305800" cy="610683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" charset="2"/>
              <a:buNone/>
            </a:pPr>
            <a:r>
              <a:rPr lang="de-DE" dirty="0">
                <a:solidFill>
                  <a:srgbClr val="FF0000"/>
                </a:solidFill>
              </a:rPr>
              <a:t>		</a:t>
            </a:r>
            <a:r>
              <a:rPr lang="de-DE" dirty="0" err="1">
                <a:solidFill>
                  <a:srgbClr val="FF0000"/>
                </a:solidFill>
              </a:rPr>
              <a:t>Hourglass</a:t>
            </a:r>
            <a:r>
              <a:rPr lang="de-DE" dirty="0">
                <a:solidFill>
                  <a:srgbClr val="FF0000"/>
                </a:solidFill>
              </a:rPr>
              <a:t>						H-magnet</a:t>
            </a:r>
          </a:p>
        </p:txBody>
      </p:sp>
      <p:sp>
        <p:nvSpPr>
          <p:cNvPr id="15" name="Inhaltsplatzhalter 1">
            <a:extLst>
              <a:ext uri="{FF2B5EF4-FFF2-40B4-BE49-F238E27FC236}">
                <a16:creationId xmlns:a16="http://schemas.microsoft.com/office/drawing/2014/main" id="{0ADBD066-8D1D-FC55-EA46-59AFE2B5C537}"/>
              </a:ext>
            </a:extLst>
          </p:cNvPr>
          <p:cNvSpPr txBox="1">
            <a:spLocks/>
          </p:cNvSpPr>
          <p:nvPr/>
        </p:nvSpPr>
        <p:spPr>
          <a:xfrm>
            <a:off x="142470" y="1081616"/>
            <a:ext cx="8101938" cy="926483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/>
              <a:t>	Magnet specifications: 1) Magnetic field in the aperture 1.8 T						    		    2) Good field region (30 mm * 100 mm) 							    3) 1 </a:t>
            </a:r>
            <a:r>
              <a:rPr lang="en-US" sz="2400" dirty="0" err="1"/>
              <a:t>ms</a:t>
            </a:r>
            <a:r>
              <a:rPr lang="en-US" sz="2400" dirty="0"/>
              <a:t> ramp from </a:t>
            </a:r>
            <a:r>
              <a:rPr lang="en-US" sz="2400" dirty="0">
                <a:latin typeface="Symbol" panose="05050102010706020507" pitchFamily="18" charset="2"/>
              </a:rPr>
              <a:t>-</a:t>
            </a:r>
            <a:r>
              <a:rPr lang="en-US" sz="2400" dirty="0"/>
              <a:t>1.8 to + 1.8 T </a:t>
            </a:r>
            <a:endParaRPr lang="en-US" sz="1600" dirty="0"/>
          </a:p>
          <a:p>
            <a:r>
              <a:rPr lang="de-DE" sz="2400" dirty="0" err="1"/>
              <a:t>Two</a:t>
            </a:r>
            <a:r>
              <a:rPr lang="de-DE" sz="2400" dirty="0"/>
              <a:t> </a:t>
            </a:r>
            <a:r>
              <a:rPr lang="de-DE" sz="2400" dirty="0" err="1"/>
              <a:t>magnet</a:t>
            </a:r>
            <a:r>
              <a:rPr lang="de-DE" sz="2400" dirty="0"/>
              <a:t> </a:t>
            </a:r>
            <a:r>
              <a:rPr lang="de-DE" sz="2400" dirty="0" err="1"/>
              <a:t>configurations</a:t>
            </a:r>
            <a:r>
              <a:rPr lang="de-DE" sz="2400" dirty="0"/>
              <a:t> </a:t>
            </a:r>
            <a:r>
              <a:rPr lang="de-DE" sz="2400" dirty="0" err="1"/>
              <a:t>identified</a:t>
            </a:r>
            <a:r>
              <a:rPr lang="de-DE" sz="2400" dirty="0"/>
              <a:t> </a:t>
            </a:r>
            <a:r>
              <a:rPr lang="de-DE" sz="2400" dirty="0" err="1"/>
              <a:t>by</a:t>
            </a:r>
            <a:r>
              <a:rPr lang="de-DE" sz="2400" dirty="0"/>
              <a:t> </a:t>
            </a:r>
            <a:r>
              <a:rPr lang="de-DE" sz="2400" dirty="0" err="1"/>
              <a:t>optimization</a:t>
            </a:r>
            <a:r>
              <a:rPr lang="de-DE" sz="2400" dirty="0"/>
              <a:t> </a:t>
            </a:r>
            <a:r>
              <a:rPr lang="de-DE" sz="2400" dirty="0" err="1"/>
              <a:t>of</a:t>
            </a:r>
            <a:r>
              <a:rPr lang="de-DE" sz="2400" dirty="0"/>
              <a:t> </a:t>
            </a:r>
            <a:r>
              <a:rPr lang="de-DE" sz="2400" dirty="0" err="1"/>
              <a:t>the</a:t>
            </a:r>
            <a:r>
              <a:rPr lang="de-DE" sz="2400" dirty="0"/>
              <a:t> total </a:t>
            </a:r>
            <a:r>
              <a:rPr lang="de-DE" sz="2400" dirty="0" err="1"/>
              <a:t>magnet</a:t>
            </a:r>
            <a:r>
              <a:rPr lang="de-DE" sz="2400" dirty="0"/>
              <a:t> </a:t>
            </a:r>
            <a:r>
              <a:rPr lang="de-DE" sz="2400" dirty="0" err="1"/>
              <a:t>energy</a:t>
            </a:r>
            <a:endParaRPr lang="de-DE" sz="2400" b="1" dirty="0"/>
          </a:p>
          <a:p>
            <a:endParaRPr lang="en-US" sz="2400" dirty="0"/>
          </a:p>
          <a:p>
            <a:endParaRPr lang="de-DE" sz="2400" b="1" dirty="0"/>
          </a:p>
        </p:txBody>
      </p:sp>
      <p:sp>
        <p:nvSpPr>
          <p:cNvPr id="16" name="Inhaltsplatzhalter 1">
            <a:extLst>
              <a:ext uri="{FF2B5EF4-FFF2-40B4-BE49-F238E27FC236}">
                <a16:creationId xmlns:a16="http://schemas.microsoft.com/office/drawing/2014/main" id="{5BC43E36-BC11-7C18-BCE8-4ACCA3890257}"/>
              </a:ext>
            </a:extLst>
          </p:cNvPr>
          <p:cNvSpPr txBox="1">
            <a:spLocks/>
          </p:cNvSpPr>
          <p:nvPr/>
        </p:nvSpPr>
        <p:spPr>
          <a:xfrm>
            <a:off x="3207604" y="2791638"/>
            <a:ext cx="2120410" cy="469638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" charset="2"/>
              <a:buNone/>
            </a:pPr>
            <a:r>
              <a:rPr lang="de-DE" sz="2000" dirty="0" err="1"/>
              <a:t>Vacoflux</a:t>
            </a:r>
            <a:r>
              <a:rPr lang="de-DE" sz="2000" dirty="0"/>
              <a:t> 48 </a:t>
            </a:r>
            <a:r>
              <a:rPr lang="de-DE" sz="2000" dirty="0" err="1"/>
              <a:t>or</a:t>
            </a:r>
            <a:r>
              <a:rPr lang="de-DE" sz="2000" dirty="0"/>
              <a:t> M235-35A						</a:t>
            </a:r>
          </a:p>
        </p:txBody>
      </p:sp>
      <p:sp>
        <p:nvSpPr>
          <p:cNvPr id="19" name="Inhaltsplatzhalter 1">
            <a:extLst>
              <a:ext uri="{FF2B5EF4-FFF2-40B4-BE49-F238E27FC236}">
                <a16:creationId xmlns:a16="http://schemas.microsoft.com/office/drawing/2014/main" id="{9FACCF2C-D6D1-C1F9-76CD-4BC6C91AD588}"/>
              </a:ext>
            </a:extLst>
          </p:cNvPr>
          <p:cNvSpPr txBox="1">
            <a:spLocks/>
          </p:cNvSpPr>
          <p:nvPr/>
        </p:nvSpPr>
        <p:spPr>
          <a:xfrm>
            <a:off x="5437490" y="2494180"/>
            <a:ext cx="1869420" cy="610683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" charset="2"/>
              <a:buNone/>
            </a:pPr>
            <a:r>
              <a:rPr lang="de-DE" sz="2000" dirty="0"/>
              <a:t>		</a:t>
            </a:r>
            <a:r>
              <a:rPr lang="de-DE" sz="2000" dirty="0" err="1"/>
              <a:t>Vacoflux</a:t>
            </a:r>
            <a:r>
              <a:rPr lang="de-DE" sz="2000" dirty="0"/>
              <a:t> 48						</a:t>
            </a:r>
          </a:p>
        </p:txBody>
      </p:sp>
      <p:sp>
        <p:nvSpPr>
          <p:cNvPr id="20" name="Inhaltsplatzhalter 1">
            <a:extLst>
              <a:ext uri="{FF2B5EF4-FFF2-40B4-BE49-F238E27FC236}">
                <a16:creationId xmlns:a16="http://schemas.microsoft.com/office/drawing/2014/main" id="{F1030ACF-2A29-A49A-7CF8-E13A348C0F5D}"/>
              </a:ext>
            </a:extLst>
          </p:cNvPr>
          <p:cNvSpPr txBox="1">
            <a:spLocks/>
          </p:cNvSpPr>
          <p:nvPr/>
        </p:nvSpPr>
        <p:spPr>
          <a:xfrm>
            <a:off x="3207604" y="4074545"/>
            <a:ext cx="1237338" cy="418940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" charset="2"/>
              <a:buNone/>
            </a:pPr>
            <a:r>
              <a:rPr lang="de-DE" sz="2000" dirty="0"/>
              <a:t>M235-35A					</a:t>
            </a:r>
          </a:p>
        </p:txBody>
      </p:sp>
      <p:sp>
        <p:nvSpPr>
          <p:cNvPr id="21" name="Inhaltsplatzhalter 1">
            <a:extLst>
              <a:ext uri="{FF2B5EF4-FFF2-40B4-BE49-F238E27FC236}">
                <a16:creationId xmlns:a16="http://schemas.microsoft.com/office/drawing/2014/main" id="{F8B59381-0549-C883-B2B1-D7E04F6D8A58}"/>
              </a:ext>
            </a:extLst>
          </p:cNvPr>
          <p:cNvSpPr txBox="1">
            <a:spLocks/>
          </p:cNvSpPr>
          <p:nvPr/>
        </p:nvSpPr>
        <p:spPr>
          <a:xfrm>
            <a:off x="7068462" y="4074545"/>
            <a:ext cx="1237338" cy="418940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" charset="2"/>
              <a:buNone/>
            </a:pPr>
            <a:r>
              <a:rPr lang="de-DE" sz="2000" dirty="0"/>
              <a:t>M235-35A					</a:t>
            </a:r>
          </a:p>
        </p:txBody>
      </p:sp>
      <p:cxnSp>
        <p:nvCxnSpPr>
          <p:cNvPr id="23" name="Connettore 2 22">
            <a:extLst>
              <a:ext uri="{FF2B5EF4-FFF2-40B4-BE49-F238E27FC236}">
                <a16:creationId xmlns:a16="http://schemas.microsoft.com/office/drawing/2014/main" id="{51EE34F7-8BCD-0F4C-91C9-0DC716242BDD}"/>
              </a:ext>
            </a:extLst>
          </p:cNvPr>
          <p:cNvCxnSpPr>
            <a:cxnSpLocks/>
          </p:cNvCxnSpPr>
          <p:nvPr/>
        </p:nvCxnSpPr>
        <p:spPr>
          <a:xfrm flipH="1">
            <a:off x="2577464" y="3159562"/>
            <a:ext cx="630140" cy="276284"/>
          </a:xfrm>
          <a:prstGeom prst="straightConnector1">
            <a:avLst/>
          </a:prstGeom>
          <a:ln w="28575">
            <a:solidFill>
              <a:schemeClr val="accent5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Connettore 2 23">
            <a:extLst>
              <a:ext uri="{FF2B5EF4-FFF2-40B4-BE49-F238E27FC236}">
                <a16:creationId xmlns:a16="http://schemas.microsoft.com/office/drawing/2014/main" id="{983536A7-5776-924E-6188-54A55A49DFAD}"/>
              </a:ext>
            </a:extLst>
          </p:cNvPr>
          <p:cNvCxnSpPr>
            <a:cxnSpLocks/>
          </p:cNvCxnSpPr>
          <p:nvPr/>
        </p:nvCxnSpPr>
        <p:spPr>
          <a:xfrm flipH="1">
            <a:off x="6296192" y="3138193"/>
            <a:ext cx="76008" cy="321276"/>
          </a:xfrm>
          <a:prstGeom prst="straightConnector1">
            <a:avLst/>
          </a:prstGeom>
          <a:ln w="28575">
            <a:solidFill>
              <a:schemeClr val="accent5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Connettore 2 26">
            <a:extLst>
              <a:ext uri="{FF2B5EF4-FFF2-40B4-BE49-F238E27FC236}">
                <a16:creationId xmlns:a16="http://schemas.microsoft.com/office/drawing/2014/main" id="{C0DF2ED7-0B21-7C9E-39AC-0A65BF463175}"/>
              </a:ext>
            </a:extLst>
          </p:cNvPr>
          <p:cNvCxnSpPr>
            <a:cxnSpLocks/>
          </p:cNvCxnSpPr>
          <p:nvPr/>
        </p:nvCxnSpPr>
        <p:spPr>
          <a:xfrm flipH="1">
            <a:off x="2915816" y="4299942"/>
            <a:ext cx="291788" cy="0"/>
          </a:xfrm>
          <a:prstGeom prst="straightConnector1">
            <a:avLst/>
          </a:prstGeom>
          <a:ln w="28575">
            <a:solidFill>
              <a:schemeClr val="accent5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Connettore 2 30">
            <a:extLst>
              <a:ext uri="{FF2B5EF4-FFF2-40B4-BE49-F238E27FC236}">
                <a16:creationId xmlns:a16="http://schemas.microsoft.com/office/drawing/2014/main" id="{D8AD281B-B54D-B22A-D3E4-71B015714E84}"/>
              </a:ext>
            </a:extLst>
          </p:cNvPr>
          <p:cNvCxnSpPr>
            <a:cxnSpLocks/>
          </p:cNvCxnSpPr>
          <p:nvPr/>
        </p:nvCxnSpPr>
        <p:spPr>
          <a:xfrm flipH="1">
            <a:off x="6804248" y="4295431"/>
            <a:ext cx="291788" cy="0"/>
          </a:xfrm>
          <a:prstGeom prst="straightConnector1">
            <a:avLst/>
          </a:prstGeom>
          <a:ln w="28575">
            <a:solidFill>
              <a:schemeClr val="accent5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2" name="그림 11">
            <a:extLst>
              <a:ext uri="{FF2B5EF4-FFF2-40B4-BE49-F238E27FC236}">
                <a16:creationId xmlns:a16="http://schemas.microsoft.com/office/drawing/2014/main" id="{A5698616-C9C7-578F-9680-48E5F051FA6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75929" y="1768397"/>
            <a:ext cx="797568" cy="7690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92919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FC17F20-E22A-36D0-3F32-01F068E7938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B6712E62-3E38-CC61-BDC2-D0C98147D2C8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457200" y="1016794"/>
            <a:ext cx="8003232" cy="3795712"/>
          </a:xfrm>
        </p:spPr>
        <p:txBody>
          <a:bodyPr/>
          <a:lstStyle/>
          <a:p>
            <a:r>
              <a:rPr lang="de-DE" dirty="0">
                <a:solidFill>
                  <a:schemeClr val="bg2">
                    <a:lumMod val="90000"/>
                  </a:schemeClr>
                </a:solidFill>
              </a:rPr>
              <a:t>Options </a:t>
            </a:r>
            <a:r>
              <a:rPr lang="de-DE" dirty="0" err="1">
                <a:solidFill>
                  <a:schemeClr val="bg2">
                    <a:lumMod val="90000"/>
                  </a:schemeClr>
                </a:solidFill>
              </a:rPr>
              <a:t>of</a:t>
            </a:r>
            <a:r>
              <a:rPr lang="de-DE" dirty="0">
                <a:solidFill>
                  <a:schemeClr val="bg2">
                    <a:lumMod val="90000"/>
                  </a:schemeClr>
                </a:solidFill>
              </a:rPr>
              <a:t> fast-</a:t>
            </a:r>
            <a:r>
              <a:rPr lang="de-DE" dirty="0" err="1">
                <a:solidFill>
                  <a:schemeClr val="bg2">
                    <a:lumMod val="90000"/>
                  </a:schemeClr>
                </a:solidFill>
              </a:rPr>
              <a:t>ramped</a:t>
            </a:r>
            <a:r>
              <a:rPr lang="de-DE" dirty="0">
                <a:solidFill>
                  <a:schemeClr val="bg2">
                    <a:lumMod val="90000"/>
                  </a:schemeClr>
                </a:solidFill>
              </a:rPr>
              <a:t> resistive </a:t>
            </a:r>
            <a:r>
              <a:rPr lang="de-DE" dirty="0" err="1">
                <a:solidFill>
                  <a:schemeClr val="bg2">
                    <a:lumMod val="90000"/>
                  </a:schemeClr>
                </a:solidFill>
              </a:rPr>
              <a:t>magnets</a:t>
            </a:r>
            <a:r>
              <a:rPr lang="de-DE" dirty="0">
                <a:solidFill>
                  <a:schemeClr val="bg2">
                    <a:lumMod val="90000"/>
                  </a:schemeClr>
                </a:solidFill>
              </a:rPr>
              <a:t> for </a:t>
            </a:r>
            <a:r>
              <a:rPr lang="de-DE" dirty="0" err="1">
                <a:solidFill>
                  <a:schemeClr val="bg2">
                    <a:lumMod val="90000"/>
                  </a:schemeClr>
                </a:solidFill>
              </a:rPr>
              <a:t>the</a:t>
            </a:r>
            <a:r>
              <a:rPr lang="de-DE" dirty="0">
                <a:solidFill>
                  <a:schemeClr val="bg2">
                    <a:lumMod val="90000"/>
                  </a:schemeClr>
                </a:solidFill>
              </a:rPr>
              <a:t> </a:t>
            </a:r>
            <a:r>
              <a:rPr lang="de-DE" dirty="0" err="1">
                <a:solidFill>
                  <a:schemeClr val="bg2">
                    <a:lumMod val="90000"/>
                  </a:schemeClr>
                </a:solidFill>
              </a:rPr>
              <a:t>accelerator</a:t>
            </a:r>
            <a:endParaRPr lang="de-DE" dirty="0">
              <a:solidFill>
                <a:schemeClr val="bg2">
                  <a:lumMod val="90000"/>
                </a:schemeClr>
              </a:solidFill>
            </a:endParaRPr>
          </a:p>
          <a:p>
            <a:r>
              <a:rPr lang="de-DE" dirty="0"/>
              <a:t>Advances in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modeling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H-type </a:t>
            </a:r>
            <a:r>
              <a:rPr lang="de-DE" dirty="0" err="1"/>
              <a:t>magnet</a:t>
            </a:r>
            <a:endParaRPr lang="de-DE" dirty="0"/>
          </a:p>
          <a:p>
            <a:r>
              <a:rPr lang="de-DE" dirty="0">
                <a:solidFill>
                  <a:schemeClr val="bg2">
                    <a:lumMod val="90000"/>
                  </a:schemeClr>
                </a:solidFill>
              </a:rPr>
              <a:t>Advances in </a:t>
            </a:r>
            <a:r>
              <a:rPr lang="de-DE" dirty="0" err="1">
                <a:solidFill>
                  <a:schemeClr val="bg2">
                    <a:lumMod val="90000"/>
                  </a:schemeClr>
                </a:solidFill>
              </a:rPr>
              <a:t>the</a:t>
            </a:r>
            <a:r>
              <a:rPr lang="de-DE" dirty="0">
                <a:solidFill>
                  <a:schemeClr val="bg2">
                    <a:lumMod val="90000"/>
                  </a:schemeClr>
                </a:solidFill>
              </a:rPr>
              <a:t> </a:t>
            </a:r>
            <a:r>
              <a:rPr lang="de-DE" dirty="0" err="1">
                <a:solidFill>
                  <a:schemeClr val="bg2">
                    <a:lumMod val="90000"/>
                  </a:schemeClr>
                </a:solidFill>
              </a:rPr>
              <a:t>dynamic</a:t>
            </a:r>
            <a:r>
              <a:rPr lang="de-DE" dirty="0">
                <a:solidFill>
                  <a:schemeClr val="bg2">
                    <a:lumMod val="90000"/>
                  </a:schemeClr>
                </a:solidFill>
              </a:rPr>
              <a:t> </a:t>
            </a:r>
            <a:r>
              <a:rPr lang="de-DE" dirty="0" err="1">
                <a:solidFill>
                  <a:schemeClr val="bg2">
                    <a:lumMod val="90000"/>
                  </a:schemeClr>
                </a:solidFill>
              </a:rPr>
              <a:t>modeling</a:t>
            </a:r>
            <a:r>
              <a:rPr lang="de-DE" dirty="0">
                <a:solidFill>
                  <a:schemeClr val="bg2">
                    <a:lumMod val="90000"/>
                  </a:schemeClr>
                </a:solidFill>
              </a:rPr>
              <a:t> </a:t>
            </a:r>
            <a:r>
              <a:rPr lang="de-DE" dirty="0" err="1">
                <a:solidFill>
                  <a:schemeClr val="bg2">
                    <a:lumMod val="90000"/>
                  </a:schemeClr>
                </a:solidFill>
              </a:rPr>
              <a:t>of</a:t>
            </a:r>
            <a:r>
              <a:rPr lang="de-DE" dirty="0">
                <a:solidFill>
                  <a:schemeClr val="bg2">
                    <a:lumMod val="90000"/>
                  </a:schemeClr>
                </a:solidFill>
              </a:rPr>
              <a:t> </a:t>
            </a:r>
            <a:r>
              <a:rPr lang="de-DE" dirty="0" err="1">
                <a:solidFill>
                  <a:schemeClr val="bg2">
                    <a:lumMod val="90000"/>
                  </a:schemeClr>
                </a:solidFill>
              </a:rPr>
              <a:t>the</a:t>
            </a:r>
            <a:r>
              <a:rPr lang="de-DE" dirty="0">
                <a:solidFill>
                  <a:schemeClr val="bg2">
                    <a:lumMod val="90000"/>
                  </a:schemeClr>
                </a:solidFill>
              </a:rPr>
              <a:t> resistive </a:t>
            </a:r>
            <a:r>
              <a:rPr lang="de-DE" dirty="0" err="1">
                <a:solidFill>
                  <a:schemeClr val="bg2">
                    <a:lumMod val="90000"/>
                  </a:schemeClr>
                </a:solidFill>
              </a:rPr>
              <a:t>magnets</a:t>
            </a:r>
            <a:endParaRPr lang="de-DE" dirty="0">
              <a:solidFill>
                <a:schemeClr val="bg2">
                  <a:lumMod val="90000"/>
                </a:schemeClr>
              </a:solidFill>
            </a:endParaRPr>
          </a:p>
          <a:p>
            <a:r>
              <a:rPr lang="de-DE" dirty="0" err="1">
                <a:solidFill>
                  <a:schemeClr val="bg2"/>
                </a:solidFill>
              </a:rPr>
              <a:t>Preliminary</a:t>
            </a:r>
            <a:r>
              <a:rPr lang="de-DE" dirty="0">
                <a:solidFill>
                  <a:schemeClr val="bg2"/>
                </a:solidFill>
              </a:rPr>
              <a:t> thermal </a:t>
            </a:r>
            <a:r>
              <a:rPr lang="de-DE" dirty="0" err="1">
                <a:solidFill>
                  <a:schemeClr val="bg2"/>
                </a:solidFill>
              </a:rPr>
              <a:t>analysis</a:t>
            </a:r>
            <a:r>
              <a:rPr lang="de-DE" dirty="0">
                <a:solidFill>
                  <a:schemeClr val="bg2"/>
                </a:solidFill>
              </a:rPr>
              <a:t> </a:t>
            </a:r>
            <a:r>
              <a:rPr lang="de-DE" dirty="0" err="1">
                <a:solidFill>
                  <a:schemeClr val="bg2"/>
                </a:solidFill>
              </a:rPr>
              <a:t>of</a:t>
            </a:r>
            <a:r>
              <a:rPr lang="de-DE" dirty="0">
                <a:solidFill>
                  <a:schemeClr val="bg2"/>
                </a:solidFill>
              </a:rPr>
              <a:t> </a:t>
            </a:r>
            <a:r>
              <a:rPr lang="de-DE" dirty="0" err="1">
                <a:solidFill>
                  <a:schemeClr val="bg2"/>
                </a:solidFill>
              </a:rPr>
              <a:t>the</a:t>
            </a:r>
            <a:r>
              <a:rPr lang="de-DE" dirty="0">
                <a:solidFill>
                  <a:schemeClr val="bg2"/>
                </a:solidFill>
              </a:rPr>
              <a:t> </a:t>
            </a:r>
            <a:r>
              <a:rPr lang="de-DE" dirty="0" err="1">
                <a:solidFill>
                  <a:schemeClr val="bg2"/>
                </a:solidFill>
              </a:rPr>
              <a:t>hourglass</a:t>
            </a:r>
            <a:r>
              <a:rPr lang="de-DE" dirty="0">
                <a:solidFill>
                  <a:schemeClr val="bg2"/>
                </a:solidFill>
              </a:rPr>
              <a:t> </a:t>
            </a:r>
            <a:r>
              <a:rPr lang="de-DE" dirty="0" err="1">
                <a:solidFill>
                  <a:schemeClr val="bg2"/>
                </a:solidFill>
              </a:rPr>
              <a:t>magnet</a:t>
            </a:r>
            <a:endParaRPr lang="de-DE" dirty="0">
              <a:solidFill>
                <a:schemeClr val="bg2"/>
              </a:solidFill>
            </a:endParaRPr>
          </a:p>
          <a:p>
            <a:pPr marL="0" indent="0">
              <a:buNone/>
            </a:pPr>
            <a:endParaRPr lang="de-DE" dirty="0"/>
          </a:p>
          <a:p>
            <a:endParaRPr lang="de-DE" dirty="0"/>
          </a:p>
          <a:p>
            <a:endParaRPr lang="de-DE" b="1" dirty="0"/>
          </a:p>
          <a:p>
            <a:endParaRPr lang="de-DE" b="1" dirty="0"/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D194054-6EA9-158B-A0F1-365459AC689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5</a:t>
            </a:fld>
            <a:endParaRPr lang="en-GB" dirty="0"/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14539D1B-698C-3678-964F-2C0A0B0633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Outline</a:t>
            </a:r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25388F1F-83B4-269B-73B7-58B862C832D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52990" y="921811"/>
            <a:ext cx="1115690" cy="623047"/>
          </a:xfrm>
          <a:prstGeom prst="rect">
            <a:avLst/>
          </a:prstGeom>
        </p:spPr>
      </p:pic>
      <p:pic>
        <p:nvPicPr>
          <p:cNvPr id="8" name="그림 11">
            <a:extLst>
              <a:ext uri="{FF2B5EF4-FFF2-40B4-BE49-F238E27FC236}">
                <a16:creationId xmlns:a16="http://schemas.microsoft.com/office/drawing/2014/main" id="{65A71FA1-8187-1C51-6D43-6F2145D843D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12930" y="1707654"/>
            <a:ext cx="923566" cy="8904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09958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4150F2B-2AAB-F010-41E0-38620E6CFE2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10AEF944-A2BE-EA99-FA87-D4414969706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848600" y="6099101"/>
            <a:ext cx="457200" cy="273844"/>
          </a:xfrm>
        </p:spPr>
        <p:txBody>
          <a:bodyPr/>
          <a:lstStyle/>
          <a:p>
            <a:fld id="{974172A1-1CBF-0B40-9234-7D4D80EC19EA}" type="slidenum">
              <a:rPr lang="en-GB" smtClean="0"/>
              <a:pPr/>
              <a:t>6</a:t>
            </a:fld>
            <a:endParaRPr lang="en-GB" dirty="0"/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EDCD6E36-A7CC-F21C-9475-F3E603D059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Magnetic</a:t>
            </a:r>
            <a:r>
              <a:rPr lang="de-DE" dirty="0"/>
              <a:t> </a:t>
            </a:r>
            <a:r>
              <a:rPr lang="de-DE" dirty="0" err="1"/>
              <a:t>circuit</a:t>
            </a:r>
            <a:r>
              <a:rPr lang="de-DE" dirty="0"/>
              <a:t> </a:t>
            </a:r>
            <a:r>
              <a:rPr lang="de-DE" dirty="0" err="1"/>
              <a:t>model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H-type </a:t>
            </a:r>
            <a:r>
              <a:rPr lang="de-DE" dirty="0" err="1"/>
              <a:t>magnet</a:t>
            </a:r>
            <a:endParaRPr lang="de-DE" dirty="0"/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36908AD5-6EE4-0BA2-9CC2-DCC8C47B911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52990" y="921811"/>
            <a:ext cx="1115690" cy="623047"/>
          </a:xfrm>
          <a:prstGeom prst="rect">
            <a:avLst/>
          </a:prstGeom>
        </p:spPr>
      </p:pic>
      <p:pic>
        <p:nvPicPr>
          <p:cNvPr id="56" name="Immagine 55">
            <a:extLst>
              <a:ext uri="{FF2B5EF4-FFF2-40B4-BE49-F238E27FC236}">
                <a16:creationId xmlns:a16="http://schemas.microsoft.com/office/drawing/2014/main" id="{52D74EF4-D3DD-63B8-B19E-1D1C22680C8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8065" b="6319"/>
          <a:stretch/>
        </p:blipFill>
        <p:spPr>
          <a:xfrm>
            <a:off x="683568" y="2590471"/>
            <a:ext cx="3322350" cy="2399942"/>
          </a:xfrm>
          <a:prstGeom prst="rect">
            <a:avLst/>
          </a:prstGeom>
        </p:spPr>
      </p:pic>
      <p:pic>
        <p:nvPicPr>
          <p:cNvPr id="57" name="Immagine 56" descr="Immagine che contiene cerchio, schermata&#10;&#10;Descrizione generata automaticamente">
            <a:extLst>
              <a:ext uri="{FF2B5EF4-FFF2-40B4-BE49-F238E27FC236}">
                <a16:creationId xmlns:a16="http://schemas.microsoft.com/office/drawing/2014/main" id="{2D72D8D3-AD90-6BA6-769B-9D40EA69B979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759" b="536"/>
          <a:stretch/>
        </p:blipFill>
        <p:spPr>
          <a:xfrm>
            <a:off x="4995828" y="625889"/>
            <a:ext cx="2816532" cy="4540664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58" name="Inhaltsplatzhalter 1">
            <a:extLst>
              <a:ext uri="{FF2B5EF4-FFF2-40B4-BE49-F238E27FC236}">
                <a16:creationId xmlns:a16="http://schemas.microsoft.com/office/drawing/2014/main" id="{DEEB9C81-5743-5437-C7BA-9ACAD489BD57}"/>
              </a:ext>
            </a:extLst>
          </p:cNvPr>
          <p:cNvSpPr txBox="1">
            <a:spLocks/>
          </p:cNvSpPr>
          <p:nvPr/>
        </p:nvSpPr>
        <p:spPr>
          <a:xfrm>
            <a:off x="-36512" y="843558"/>
            <a:ext cx="5400600" cy="926483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2400" dirty="0"/>
              <a:t>To reduce the computation time wrt the FEM model, an equivalent circuit model of the H-type magnet was developed</a:t>
            </a:r>
            <a:endParaRPr lang="de-DE" sz="2400" dirty="0"/>
          </a:p>
          <a:p>
            <a:r>
              <a:rPr lang="de-DE" sz="2400" dirty="0"/>
              <a:t>The </a:t>
            </a:r>
            <a:r>
              <a:rPr lang="de-DE" sz="2400" dirty="0" err="1"/>
              <a:t>circuit</a:t>
            </a:r>
            <a:r>
              <a:rPr lang="de-DE" sz="2400" dirty="0"/>
              <a:t> was </a:t>
            </a:r>
            <a:r>
              <a:rPr lang="de-DE" sz="2400" dirty="0" err="1"/>
              <a:t>solved</a:t>
            </a:r>
            <a:r>
              <a:rPr lang="de-DE" sz="2400" dirty="0"/>
              <a:t> </a:t>
            </a:r>
            <a:r>
              <a:rPr lang="de-DE" sz="2400" dirty="0" err="1"/>
              <a:t>with</a:t>
            </a:r>
            <a:r>
              <a:rPr lang="de-DE" sz="2400" dirty="0"/>
              <a:t> </a:t>
            </a:r>
            <a:r>
              <a:rPr lang="de-DE" sz="2400" dirty="0" err="1"/>
              <a:t>mesh</a:t>
            </a:r>
            <a:r>
              <a:rPr lang="de-DE" sz="2400" dirty="0"/>
              <a:t> </a:t>
            </a:r>
            <a:r>
              <a:rPr lang="de-DE" sz="2400" dirty="0" err="1"/>
              <a:t>analysis</a:t>
            </a:r>
            <a:endParaRPr lang="it-IT" sz="2400" dirty="0"/>
          </a:p>
        </p:txBody>
      </p:sp>
      <p:pic>
        <p:nvPicPr>
          <p:cNvPr id="60" name="그림 11">
            <a:extLst>
              <a:ext uri="{FF2B5EF4-FFF2-40B4-BE49-F238E27FC236}">
                <a16:creationId xmlns:a16="http://schemas.microsoft.com/office/drawing/2014/main" id="{C368317F-6690-D60B-4BEF-AEA51319298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0386" y="1635646"/>
            <a:ext cx="779550" cy="7516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86661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23817E7-97BD-640A-AAA2-9A9396CEEFD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27057997-04E2-6B68-A609-92297A28574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196" t="8000" r="3673" b="2400"/>
          <a:stretch/>
        </p:blipFill>
        <p:spPr>
          <a:xfrm>
            <a:off x="4320140" y="2260294"/>
            <a:ext cx="4082222" cy="279233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457DE3C9-D52B-7D3B-E1DD-FD92F8F1A85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013" t="8000" r="3230"/>
          <a:stretch/>
        </p:blipFill>
        <p:spPr>
          <a:xfrm>
            <a:off x="179512" y="2274659"/>
            <a:ext cx="4058040" cy="2831490"/>
          </a:xfrm>
          <a:prstGeom prst="rect">
            <a:avLst/>
          </a:prstGeom>
        </p:spPr>
      </p:pic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665AC508-91DB-CFF2-3727-22A33E9C5E1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848600" y="6099101"/>
            <a:ext cx="457200" cy="273844"/>
          </a:xfrm>
        </p:spPr>
        <p:txBody>
          <a:bodyPr/>
          <a:lstStyle/>
          <a:p>
            <a:fld id="{974172A1-1CBF-0B40-9234-7D4D80EC19EA}" type="slidenum">
              <a:rPr lang="en-GB" smtClean="0"/>
              <a:pPr/>
              <a:t>7</a:t>
            </a:fld>
            <a:endParaRPr lang="en-GB" dirty="0"/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36763CA2-DC6B-0E09-410D-9C1B887E98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Magnetic</a:t>
            </a:r>
            <a:r>
              <a:rPr lang="de-DE" dirty="0"/>
              <a:t> </a:t>
            </a:r>
            <a:r>
              <a:rPr lang="de-DE" dirty="0" err="1"/>
              <a:t>circuit</a:t>
            </a:r>
            <a:r>
              <a:rPr lang="de-DE" dirty="0"/>
              <a:t> </a:t>
            </a:r>
            <a:r>
              <a:rPr lang="de-DE" dirty="0" err="1"/>
              <a:t>model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H-type </a:t>
            </a:r>
            <a:r>
              <a:rPr lang="de-DE" dirty="0" err="1"/>
              <a:t>magnet</a:t>
            </a:r>
            <a:endParaRPr lang="de-DE" dirty="0"/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EEE41538-0954-5884-CAFC-A98F0F53C48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52990" y="921811"/>
            <a:ext cx="1115690" cy="623047"/>
          </a:xfrm>
          <a:prstGeom prst="rect">
            <a:avLst/>
          </a:prstGeom>
        </p:spPr>
      </p:pic>
      <p:pic>
        <p:nvPicPr>
          <p:cNvPr id="60" name="그림 11">
            <a:extLst>
              <a:ext uri="{FF2B5EF4-FFF2-40B4-BE49-F238E27FC236}">
                <a16:creationId xmlns:a16="http://schemas.microsoft.com/office/drawing/2014/main" id="{5C90CA67-DDD2-252E-239A-58B84274CDF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0386" y="1635646"/>
            <a:ext cx="779550" cy="751630"/>
          </a:xfrm>
          <a:prstGeom prst="rect">
            <a:avLst/>
          </a:prstGeom>
        </p:spPr>
      </p:pic>
      <p:sp>
        <p:nvSpPr>
          <p:cNvPr id="7" name="Inhaltsplatzhalter 1">
            <a:extLst>
              <a:ext uri="{FF2B5EF4-FFF2-40B4-BE49-F238E27FC236}">
                <a16:creationId xmlns:a16="http://schemas.microsoft.com/office/drawing/2014/main" id="{2A78718E-71D3-E97D-93CF-E4B2896D4706}"/>
              </a:ext>
            </a:extLst>
          </p:cNvPr>
          <p:cNvSpPr txBox="1">
            <a:spLocks/>
          </p:cNvSpPr>
          <p:nvPr/>
        </p:nvSpPr>
        <p:spPr>
          <a:xfrm>
            <a:off x="-36512" y="843558"/>
            <a:ext cx="7776864" cy="926483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/>
              <a:t>The field in the gap and the total flux linked to the winding were computed with both the magnetic circuit and a 2D FEM model (FEMM), obtaining a good agreement.</a:t>
            </a:r>
          </a:p>
        </p:txBody>
      </p:sp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53037310-7326-5209-CAC0-FA55A9107D61}"/>
              </a:ext>
            </a:extLst>
          </p:cNvPr>
          <p:cNvSpPr txBox="1">
            <a:spLocks/>
          </p:cNvSpPr>
          <p:nvPr/>
        </p:nvSpPr>
        <p:spPr>
          <a:xfrm>
            <a:off x="1403648" y="3164973"/>
            <a:ext cx="8305800" cy="610683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" charset="2"/>
              <a:buNone/>
            </a:pPr>
            <a:r>
              <a:rPr lang="de-DE" sz="2400" dirty="0">
                <a:solidFill>
                  <a:srgbClr val="FF0000"/>
                </a:solidFill>
              </a:rPr>
              <a:t>		      Field				Flux</a:t>
            </a:r>
          </a:p>
        </p:txBody>
      </p:sp>
    </p:spTree>
    <p:extLst>
      <p:ext uri="{BB962C8B-B14F-4D97-AF65-F5344CB8AC3E}">
        <p14:creationId xmlns:p14="http://schemas.microsoft.com/office/powerpoint/2010/main" val="121238817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23817E7-97BD-640A-AAA2-9A9396CEEFD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665AC508-91DB-CFF2-3727-22A33E9C5E1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848600" y="6099101"/>
            <a:ext cx="457200" cy="273844"/>
          </a:xfrm>
        </p:spPr>
        <p:txBody>
          <a:bodyPr/>
          <a:lstStyle/>
          <a:p>
            <a:fld id="{974172A1-1CBF-0B40-9234-7D4D80EC19EA}" type="slidenum">
              <a:rPr lang="en-GB" smtClean="0"/>
              <a:pPr/>
              <a:t>8</a:t>
            </a:fld>
            <a:endParaRPr lang="en-GB" dirty="0"/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36763CA2-DC6B-0E09-410D-9C1B887E98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Analytical assessment of iron losses</a:t>
            </a:r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EEE41538-0954-5884-CAFC-A98F0F53C48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52990" y="921811"/>
            <a:ext cx="1115690" cy="623047"/>
          </a:xfrm>
          <a:prstGeom prst="rect">
            <a:avLst/>
          </a:prstGeom>
        </p:spPr>
      </p:pic>
      <p:pic>
        <p:nvPicPr>
          <p:cNvPr id="60" name="그림 11">
            <a:extLst>
              <a:ext uri="{FF2B5EF4-FFF2-40B4-BE49-F238E27FC236}">
                <a16:creationId xmlns:a16="http://schemas.microsoft.com/office/drawing/2014/main" id="{5C90CA67-DDD2-252E-239A-58B84274CDF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0386" y="1635646"/>
            <a:ext cx="779550" cy="751630"/>
          </a:xfrm>
          <a:prstGeom prst="rect">
            <a:avLst/>
          </a:prstGeom>
        </p:spPr>
      </p:pic>
      <p:sp>
        <p:nvSpPr>
          <p:cNvPr id="7" name="Inhaltsplatzhalter 1">
            <a:extLst>
              <a:ext uri="{FF2B5EF4-FFF2-40B4-BE49-F238E27FC236}">
                <a16:creationId xmlns:a16="http://schemas.microsoft.com/office/drawing/2014/main" id="{2A78718E-71D3-E97D-93CF-E4B2896D4706}"/>
              </a:ext>
            </a:extLst>
          </p:cNvPr>
          <p:cNvSpPr txBox="1">
            <a:spLocks/>
          </p:cNvSpPr>
          <p:nvPr/>
        </p:nvSpPr>
        <p:spPr>
          <a:xfrm>
            <a:off x="35496" y="771550"/>
            <a:ext cx="7776864" cy="926483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/>
              <a:t>The losses measured in the two selected ferromagnetic materials were fitted by </a:t>
            </a:r>
            <a:r>
              <a:rPr lang="en-US" sz="2400" dirty="0" err="1"/>
              <a:t>Bertotti</a:t>
            </a:r>
            <a:r>
              <a:rPr lang="en-US" sz="2400" dirty="0"/>
              <a:t> formula to retrieve the values of </a:t>
            </a:r>
            <a:r>
              <a:rPr lang="en-US" sz="2400" i="1" dirty="0"/>
              <a:t>k</a:t>
            </a:r>
            <a:r>
              <a:rPr lang="en-US" sz="2400" i="1" baseline="-25000" dirty="0"/>
              <a:t>hyst</a:t>
            </a:r>
            <a:r>
              <a:rPr lang="en-US" sz="2400" dirty="0"/>
              <a:t>, </a:t>
            </a:r>
            <a:r>
              <a:rPr lang="en-US" sz="2400" i="1" dirty="0" err="1"/>
              <a:t>k</a:t>
            </a:r>
            <a:r>
              <a:rPr lang="en-US" sz="2400" i="1" baseline="-25000" dirty="0" err="1"/>
              <a:t>eddy</a:t>
            </a:r>
            <a:r>
              <a:rPr lang="en-US" sz="2400" dirty="0"/>
              <a:t>, and </a:t>
            </a:r>
            <a:r>
              <a:rPr lang="en-US" sz="2400" i="1" dirty="0" err="1"/>
              <a:t>k</a:t>
            </a:r>
            <a:r>
              <a:rPr lang="en-US" sz="2400" i="1" baseline="-25000" dirty="0" err="1"/>
              <a:t>addit</a:t>
            </a:r>
            <a:r>
              <a:rPr lang="en-US" sz="2400" dirty="0"/>
              <a:t> parameters.</a:t>
            </a:r>
          </a:p>
          <a:p>
            <a:endParaRPr lang="en-US" sz="2400" dirty="0"/>
          </a:p>
        </p:txBody>
      </p:sp>
      <p:pic>
        <p:nvPicPr>
          <p:cNvPr id="9" name="Immagine 4" descr="Immagine che contiene testo, schermata, linea, Diagramma&#10;&#10;Descrizione generata automaticamente">
            <a:extLst>
              <a:ext uri="{FF2B5EF4-FFF2-40B4-BE49-F238E27FC236}">
                <a16:creationId xmlns:a16="http://schemas.microsoft.com/office/drawing/2014/main" id="{6F0E36DA-4897-011A-4470-07E1681B4F3C}"/>
              </a:ext>
            </a:extLst>
          </p:cNvPr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04"/>
          <a:stretch/>
        </p:blipFill>
        <p:spPr>
          <a:xfrm>
            <a:off x="3466011" y="2499742"/>
            <a:ext cx="3482253" cy="2583163"/>
          </a:xfrm>
          <a:prstGeom prst="rect">
            <a:avLst/>
          </a:prstGeom>
        </p:spPr>
      </p:pic>
      <p:pic>
        <p:nvPicPr>
          <p:cNvPr id="10" name="Immagine 3">
            <a:extLst>
              <a:ext uri="{FF2B5EF4-FFF2-40B4-BE49-F238E27FC236}">
                <a16:creationId xmlns:a16="http://schemas.microsoft.com/office/drawing/2014/main" id="{EB0C3DCB-0DE4-0309-32FD-BBB94E9446D9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59"/>
          <a:stretch/>
        </p:blipFill>
        <p:spPr>
          <a:xfrm>
            <a:off x="-36512" y="2499742"/>
            <a:ext cx="3481058" cy="2583164"/>
          </a:xfrm>
          <a:prstGeom prst="rect">
            <a:avLst/>
          </a:prstGeom>
        </p:spPr>
      </p:pic>
      <p:pic>
        <p:nvPicPr>
          <p:cNvPr id="11" name="Immagine 8">
            <a:extLst>
              <a:ext uri="{FF2B5EF4-FFF2-40B4-BE49-F238E27FC236}">
                <a16:creationId xmlns:a16="http://schemas.microsoft.com/office/drawing/2014/main" id="{BB9C40EF-A6B9-81C0-045C-5888B5BA65DE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19737" r="19906" b="-2991"/>
          <a:stretch/>
        </p:blipFill>
        <p:spPr>
          <a:xfrm>
            <a:off x="662935" y="1995686"/>
            <a:ext cx="6910110" cy="401704"/>
          </a:xfrm>
          <a:prstGeom prst="rect">
            <a:avLst/>
          </a:prstGeom>
        </p:spPr>
      </p:pic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53037310-7326-5209-CAC0-FA55A9107D61}"/>
              </a:ext>
            </a:extLst>
          </p:cNvPr>
          <p:cNvSpPr txBox="1">
            <a:spLocks/>
          </p:cNvSpPr>
          <p:nvPr/>
        </p:nvSpPr>
        <p:spPr>
          <a:xfrm>
            <a:off x="-900608" y="3557990"/>
            <a:ext cx="2880320" cy="610683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" charset="2"/>
              <a:buNone/>
            </a:pPr>
            <a:r>
              <a:rPr lang="de-DE" sz="2400" dirty="0">
                <a:solidFill>
                  <a:srgbClr val="FF0000"/>
                </a:solidFill>
              </a:rPr>
              <a:t>		      Vacoflux 48				</a:t>
            </a:r>
          </a:p>
        </p:txBody>
      </p:sp>
      <p:sp>
        <p:nvSpPr>
          <p:cNvPr id="12" name="Inhaltsplatzhalter 1">
            <a:extLst>
              <a:ext uri="{FF2B5EF4-FFF2-40B4-BE49-F238E27FC236}">
                <a16:creationId xmlns:a16="http://schemas.microsoft.com/office/drawing/2014/main" id="{193E85CC-05F4-AC0E-ACBA-B622A729CA57}"/>
              </a:ext>
            </a:extLst>
          </p:cNvPr>
          <p:cNvSpPr txBox="1">
            <a:spLocks/>
          </p:cNvSpPr>
          <p:nvPr/>
        </p:nvSpPr>
        <p:spPr>
          <a:xfrm>
            <a:off x="4067944" y="3570562"/>
            <a:ext cx="1512168" cy="610683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" charset="2"/>
              <a:buNone/>
            </a:pPr>
            <a:r>
              <a:rPr lang="de-DE" sz="2400" dirty="0">
                <a:solidFill>
                  <a:srgbClr val="FF0000"/>
                </a:solidFill>
              </a:rPr>
              <a:t>M235-35A</a:t>
            </a:r>
          </a:p>
        </p:txBody>
      </p:sp>
      <p:sp>
        <p:nvSpPr>
          <p:cNvPr id="13" name="Inhaltsplatzhalter 1">
            <a:extLst>
              <a:ext uri="{FF2B5EF4-FFF2-40B4-BE49-F238E27FC236}">
                <a16:creationId xmlns:a16="http://schemas.microsoft.com/office/drawing/2014/main" id="{4FF18F39-9B0B-B750-DF0A-5A87B308FAAF}"/>
              </a:ext>
            </a:extLst>
          </p:cNvPr>
          <p:cNvSpPr txBox="1">
            <a:spLocks/>
          </p:cNvSpPr>
          <p:nvPr/>
        </p:nvSpPr>
        <p:spPr>
          <a:xfrm>
            <a:off x="6833320" y="2954032"/>
            <a:ext cx="2294995" cy="926483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/>
              <a:t>The parameters were found at    </a:t>
            </a:r>
            <a:r>
              <a:rPr lang="en-US" sz="2400" i="1" dirty="0"/>
              <a:t>f</a:t>
            </a:r>
            <a:r>
              <a:rPr lang="en-US" sz="2400" dirty="0"/>
              <a:t> = 400 Hz</a:t>
            </a:r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79008488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CCDDB18-0D64-F694-40C6-D0D32A01B46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61A74E79-AB8A-36D7-F2ED-1475D36B073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848600" y="6099101"/>
            <a:ext cx="457200" cy="273844"/>
          </a:xfrm>
        </p:spPr>
        <p:txBody>
          <a:bodyPr/>
          <a:lstStyle/>
          <a:p>
            <a:fld id="{974172A1-1CBF-0B40-9234-7D4D80EC19EA}" type="slidenum">
              <a:rPr lang="en-GB" smtClean="0"/>
              <a:pPr/>
              <a:t>9</a:t>
            </a:fld>
            <a:endParaRPr lang="en-GB" dirty="0"/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D2D3116E-5CF3-560A-3185-CB51AFB630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Magnetic</a:t>
            </a:r>
            <a:r>
              <a:rPr lang="de-DE" dirty="0"/>
              <a:t> </a:t>
            </a:r>
            <a:r>
              <a:rPr lang="de-DE" dirty="0" err="1"/>
              <a:t>circuit</a:t>
            </a:r>
            <a:r>
              <a:rPr lang="de-DE" dirty="0"/>
              <a:t> </a:t>
            </a:r>
            <a:r>
              <a:rPr lang="de-DE" dirty="0" err="1"/>
              <a:t>model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H-type </a:t>
            </a:r>
            <a:r>
              <a:rPr lang="de-DE" dirty="0" err="1"/>
              <a:t>magnet</a:t>
            </a:r>
            <a:endParaRPr lang="de-DE" dirty="0"/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DF73186C-012D-5674-62E8-FF076111742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52990" y="921811"/>
            <a:ext cx="1115690" cy="623047"/>
          </a:xfrm>
          <a:prstGeom prst="rect">
            <a:avLst/>
          </a:prstGeom>
        </p:spPr>
      </p:pic>
      <p:sp>
        <p:nvSpPr>
          <p:cNvPr id="7" name="Inhaltsplatzhalter 1">
            <a:extLst>
              <a:ext uri="{FF2B5EF4-FFF2-40B4-BE49-F238E27FC236}">
                <a16:creationId xmlns:a16="http://schemas.microsoft.com/office/drawing/2014/main" id="{B19E556C-ADF0-3CBA-7E34-2E9B0784CDFB}"/>
              </a:ext>
            </a:extLst>
          </p:cNvPr>
          <p:cNvSpPr txBox="1">
            <a:spLocks/>
          </p:cNvSpPr>
          <p:nvPr/>
        </p:nvSpPr>
        <p:spPr>
          <a:xfrm>
            <a:off x="-36512" y="843558"/>
            <a:ext cx="7889502" cy="926483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/>
              <a:t>The magnetic energy and total losses in the iron were also computed with the FEMM model and the magnetic circuit.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EA69A246-34A4-85F1-4FD9-CF138943BA9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999" t="8000" r="3219" b="2400"/>
          <a:stretch/>
        </p:blipFill>
        <p:spPr>
          <a:xfrm>
            <a:off x="35496" y="1851670"/>
            <a:ext cx="4258776" cy="2894012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9C96082C-6148-7A18-39D9-04222B6E9E79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999" t="7734" r="3219"/>
          <a:stretch/>
        </p:blipFill>
        <p:spPr>
          <a:xfrm>
            <a:off x="4294272" y="1844104"/>
            <a:ext cx="4332728" cy="3031902"/>
          </a:xfrm>
          <a:prstGeom prst="rect">
            <a:avLst/>
          </a:prstGeom>
        </p:spPr>
      </p:pic>
      <p:sp>
        <p:nvSpPr>
          <p:cNvPr id="8" name="Inhaltsplatzhalter 1">
            <a:extLst>
              <a:ext uri="{FF2B5EF4-FFF2-40B4-BE49-F238E27FC236}">
                <a16:creationId xmlns:a16="http://schemas.microsoft.com/office/drawing/2014/main" id="{67692458-8B2D-EEBA-9BD2-75CC9E46468A}"/>
              </a:ext>
            </a:extLst>
          </p:cNvPr>
          <p:cNvSpPr txBox="1">
            <a:spLocks/>
          </p:cNvSpPr>
          <p:nvPr/>
        </p:nvSpPr>
        <p:spPr>
          <a:xfrm>
            <a:off x="-180528" y="3068118"/>
            <a:ext cx="6984776" cy="610683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" charset="2"/>
              <a:buNone/>
            </a:pPr>
            <a:r>
              <a:rPr lang="de-DE" sz="2400" dirty="0">
                <a:solidFill>
                  <a:srgbClr val="FF0000"/>
                </a:solidFill>
              </a:rPr>
              <a:t>		Energy					                    Iron losses</a:t>
            </a:r>
          </a:p>
        </p:txBody>
      </p:sp>
      <p:pic>
        <p:nvPicPr>
          <p:cNvPr id="60" name="그림 11">
            <a:extLst>
              <a:ext uri="{FF2B5EF4-FFF2-40B4-BE49-F238E27FC236}">
                <a16:creationId xmlns:a16="http://schemas.microsoft.com/office/drawing/2014/main" id="{D695638E-31B8-64AC-43F0-C9B8AD6EF7A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0386" y="1635646"/>
            <a:ext cx="779550" cy="751630"/>
          </a:xfrm>
          <a:prstGeom prst="rect">
            <a:avLst/>
          </a:prstGeom>
        </p:spPr>
      </p:pic>
      <p:sp>
        <p:nvSpPr>
          <p:cNvPr id="12" name="Inhaltsplatzhalter 1">
            <a:extLst>
              <a:ext uri="{FF2B5EF4-FFF2-40B4-BE49-F238E27FC236}">
                <a16:creationId xmlns:a16="http://schemas.microsoft.com/office/drawing/2014/main" id="{27763C2E-931E-1684-DBC9-A82B4DF4989A}"/>
              </a:ext>
            </a:extLst>
          </p:cNvPr>
          <p:cNvSpPr txBox="1">
            <a:spLocks/>
          </p:cNvSpPr>
          <p:nvPr/>
        </p:nvSpPr>
        <p:spPr>
          <a:xfrm>
            <a:off x="6966624" y="1492596"/>
            <a:ext cx="1660376" cy="926483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800" dirty="0"/>
              <a:t>FEMM linearization</a:t>
            </a: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746591ED-5D16-E4E0-9EE9-C18FC4015E1F}"/>
              </a:ext>
            </a:extLst>
          </p:cNvPr>
          <p:cNvSpPr/>
          <p:nvPr/>
        </p:nvSpPr>
        <p:spPr>
          <a:xfrm rot="19010329">
            <a:off x="6861292" y="2314240"/>
            <a:ext cx="1152128" cy="501088"/>
          </a:xfrm>
          <a:prstGeom prst="ellipse">
            <a:avLst/>
          </a:prstGeom>
          <a:solidFill>
            <a:schemeClr val="accent1">
              <a:alpha val="26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D2745D4A-EA4D-60BB-E1B8-C12199C54425}"/>
              </a:ext>
            </a:extLst>
          </p:cNvPr>
          <p:cNvCxnSpPr/>
          <p:nvPr/>
        </p:nvCxnSpPr>
        <p:spPr>
          <a:xfrm>
            <a:off x="7437357" y="2094101"/>
            <a:ext cx="0" cy="293175"/>
          </a:xfrm>
          <a:prstGeom prst="straightConnector1">
            <a:avLst/>
          </a:prstGeom>
          <a:ln w="15875">
            <a:solidFill>
              <a:schemeClr val="tx1"/>
            </a:solidFill>
            <a:tailEnd type="stealt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82145305"/>
      </p:ext>
    </p:extLst>
  </p:cSld>
  <p:clrMapOvr>
    <a:masterClrMapping/>
  </p:clrMapOvr>
</p:sld>
</file>

<file path=ppt/theme/theme1.xml><?xml version="1.0" encoding="utf-8"?>
<a:theme xmlns:a="http://schemas.openxmlformats.org/drawingml/2006/main" name="1_IMCC - 1">
  <a:themeElements>
    <a:clrScheme name="IMCC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645"/>
      </a:accent1>
      <a:accent2>
        <a:srgbClr val="BF3A68"/>
      </a:accent2>
      <a:accent3>
        <a:srgbClr val="803E8B"/>
      </a:accent3>
      <a:accent4>
        <a:srgbClr val="4042AD"/>
      </a:accent4>
      <a:accent5>
        <a:srgbClr val="0046D0"/>
      </a:accent5>
      <a:accent6>
        <a:srgbClr val="003296"/>
      </a:accent6>
      <a:hlink>
        <a:srgbClr val="FF5A73"/>
      </a:hlink>
      <a:folHlink>
        <a:srgbClr val="87AFEC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667</TotalTime>
  <Words>1536</Words>
  <Application>Microsoft Office PowerPoint</Application>
  <PresentationFormat>Presentazione su schermo (16:9)</PresentationFormat>
  <Paragraphs>292</Paragraphs>
  <Slides>30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6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30</vt:i4>
      </vt:variant>
    </vt:vector>
  </HeadingPairs>
  <TitlesOfParts>
    <vt:vector size="37" baseType="lpstr">
      <vt:lpstr>Arial</vt:lpstr>
      <vt:lpstr>Arial Narrow</vt:lpstr>
      <vt:lpstr>Calibri</vt:lpstr>
      <vt:lpstr>Cambria Math</vt:lpstr>
      <vt:lpstr>Symbol</vt:lpstr>
      <vt:lpstr>Wingdings</vt:lpstr>
      <vt:lpstr>1_IMCC - 1</vt:lpstr>
      <vt:lpstr>Presentazione standard di PowerPoint</vt:lpstr>
      <vt:lpstr>Outline</vt:lpstr>
      <vt:lpstr>Outline</vt:lpstr>
      <vt:lpstr>Analyzed configurations</vt:lpstr>
      <vt:lpstr>Outline</vt:lpstr>
      <vt:lpstr>Magnetic circuit model of the H-type magnet</vt:lpstr>
      <vt:lpstr>Magnetic circuit model of the H-type magnet</vt:lpstr>
      <vt:lpstr>Analytical assessment of iron losses</vt:lpstr>
      <vt:lpstr>Magnetic circuit model of the H-type magnet</vt:lpstr>
      <vt:lpstr>Comparison between magnetic circuit and FEMM</vt:lpstr>
      <vt:lpstr>Outline</vt:lpstr>
      <vt:lpstr>Dynamic modeling</vt:lpstr>
      <vt:lpstr>Verification</vt:lpstr>
      <vt:lpstr>Core losses </vt:lpstr>
      <vt:lpstr>Pulse duration &amp; losses</vt:lpstr>
      <vt:lpstr>Energy densities</vt:lpstr>
      <vt:lpstr>Outline</vt:lpstr>
      <vt:lpstr>Thermal model of the hourglass magnet</vt:lpstr>
      <vt:lpstr>Thermal model results</vt:lpstr>
      <vt:lpstr>Conclusions</vt:lpstr>
      <vt:lpstr>Presentazione standard di PowerPoint</vt:lpstr>
      <vt:lpstr>Additional slides</vt:lpstr>
      <vt:lpstr>Considered geometries</vt:lpstr>
      <vt:lpstr>Pulse duration</vt:lpstr>
      <vt:lpstr>Magnet simulation</vt:lpstr>
      <vt:lpstr>Coil losses</vt:lpstr>
      <vt:lpstr>Core losses - post-processing</vt:lpstr>
      <vt:lpstr>Thermal model assumptions</vt:lpstr>
      <vt:lpstr>Thermal model results</vt:lpstr>
      <vt:lpstr>Presentazione standard di PowerPoint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Dominik Moll</dc:creator>
  <cp:lastModifiedBy>Marco Breschi</cp:lastModifiedBy>
  <cp:revision>915</cp:revision>
  <dcterms:created xsi:type="dcterms:W3CDTF">2021-05-17T12:13:58Z</dcterms:created>
  <dcterms:modified xsi:type="dcterms:W3CDTF">2024-03-12T21:49:13Z</dcterms:modified>
</cp:coreProperties>
</file>