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1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2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drawings/drawing1.xml" ContentType="application/vnd.openxmlformats-officedocument.drawingml.chartshapes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7" r:id="rId2"/>
    <p:sldId id="286" r:id="rId3"/>
    <p:sldId id="261" r:id="rId4"/>
    <p:sldId id="282" r:id="rId5"/>
    <p:sldId id="263" r:id="rId6"/>
    <p:sldId id="264" r:id="rId7"/>
    <p:sldId id="265" r:id="rId8"/>
    <p:sldId id="266" r:id="rId9"/>
    <p:sldId id="267" r:id="rId10"/>
    <p:sldId id="284" r:id="rId11"/>
    <p:sldId id="288" r:id="rId12"/>
    <p:sldId id="289" r:id="rId13"/>
    <p:sldId id="290" r:id="rId14"/>
    <p:sldId id="291" r:id="rId1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7D31"/>
    <a:srgbClr val="4875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Geen stijl, tabel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56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OttenSJ\Documents\utwente%20postdoc\MuCol\fast%20ramp%20magnet\matlab\231106%20six-cable%20array%20AC%20loss%20(improved%20BH)\231107%20fast%20ramp%20magnet%20simulation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1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OttenSJ\Documents\utwente%20postdoc\MuCol\fast%20ramp%20magnet\matlab\231106%20six-cable%20array%20AC%20loss%20(improved%20BH)\231107%20fast%20ramp%20magnet%20simulations.xlsx" TargetMode="Externa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chartUserShapes" Target="../drawings/drawing1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OttenSJ\Documents\utwente%20postdoc\MuCol\fast%20ramp%20magnet\comsol\240308%20Breschi%20design\240308%20ac%20loss%20with%20marco%20breschi's%20core%20layout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OttenSJ\Documents\utwente%20postdoc\MuCol\fast%20ramp%20magnet\comsol\240308%20Breschi%20design\240308%20ac%20loss%20with%20marco%20breschi's%20core%20layout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600" b="1" dirty="0"/>
              <a:t>AC loss for ramp from -36 kA  to + 36 kA for different ramp rates at 20 K</a:t>
            </a:r>
          </a:p>
        </c:rich>
      </c:tx>
      <c:layout>
        <c:manualLayout>
          <c:xMode val="edge"/>
          <c:yMode val="edge"/>
          <c:x val="0.17001900624490907"/>
          <c:y val="6.319147690686648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1151375747575771"/>
          <c:y val="0.24882755278000226"/>
          <c:w val="0.73170447607635747"/>
          <c:h val="0.50476166547614432"/>
        </c:manualLayout>
      </c:layout>
      <c:scatterChart>
        <c:scatterStyle val="smoothMarker"/>
        <c:varyColors val="0"/>
        <c:ser>
          <c:idx val="0"/>
          <c:order val="0"/>
          <c:tx>
            <c:strRef>
              <c:f>'AC loss'!$A$4</c:f>
              <c:strCache>
                <c:ptCount val="1"/>
                <c:pt idx="0">
                  <c:v>AC loss for ramp from -36 kA  to + 36 kA for different ramp rates at 20 K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'AC loss'!$A$12:$A$20</c:f>
              <c:numCache>
                <c:formatCode>General</c:formatCode>
                <c:ptCount val="9"/>
                <c:pt idx="0">
                  <c:v>100</c:v>
                </c:pt>
                <c:pt idx="1">
                  <c:v>200</c:v>
                </c:pt>
                <c:pt idx="2">
                  <c:v>300</c:v>
                </c:pt>
                <c:pt idx="3">
                  <c:v>400</c:v>
                </c:pt>
                <c:pt idx="4">
                  <c:v>500</c:v>
                </c:pt>
                <c:pt idx="5">
                  <c:v>1000</c:v>
                </c:pt>
                <c:pt idx="6">
                  <c:v>2000</c:v>
                </c:pt>
                <c:pt idx="7">
                  <c:v>3000</c:v>
                </c:pt>
                <c:pt idx="8">
                  <c:v>4000</c:v>
                </c:pt>
              </c:numCache>
            </c:numRef>
          </c:xVal>
          <c:yVal>
            <c:numRef>
              <c:f>'AC loss'!$D$12:$D$20</c:f>
              <c:numCache>
                <c:formatCode>General</c:formatCode>
                <c:ptCount val="9"/>
                <c:pt idx="0">
                  <c:v>12.086600000000001</c:v>
                </c:pt>
                <c:pt idx="1">
                  <c:v>12.160299999999999</c:v>
                </c:pt>
                <c:pt idx="2">
                  <c:v>12.2027</c:v>
                </c:pt>
                <c:pt idx="3">
                  <c:v>12.2325</c:v>
                </c:pt>
                <c:pt idx="4">
                  <c:v>12.2575</c:v>
                </c:pt>
                <c:pt idx="5">
                  <c:v>12.3271</c:v>
                </c:pt>
                <c:pt idx="6">
                  <c:v>12.396699999999999</c:v>
                </c:pt>
                <c:pt idx="7">
                  <c:v>12.436999999999999</c:v>
                </c:pt>
                <c:pt idx="8">
                  <c:v>12.462300000000001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B723-48E5-8A05-D137DD713B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45772136"/>
        <c:axId val="745772464"/>
      </c:scatterChart>
      <c:valAx>
        <c:axId val="745772136"/>
        <c:scaling>
          <c:orientation val="minMax"/>
          <c:max val="40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nl-NL" sz="1600" b="1"/>
                  <a:t>ramp rate [T/s]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5772464"/>
        <c:crosses val="autoZero"/>
        <c:crossBetween val="midCat"/>
      </c:valAx>
      <c:valAx>
        <c:axId val="745772464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nl-NL" sz="1600" b="1"/>
                  <a:t>AC loss [J/m]</a:t>
                </a:r>
              </a:p>
            </c:rich>
          </c:tx>
          <c:layout>
            <c:manualLayout>
              <c:xMode val="edge"/>
              <c:yMode val="edge"/>
              <c:x val="1.4061853998980902E-2"/>
              <c:y val="0.3354442577914548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577213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9051850173375873"/>
          <c:y val="4.2533360977336898E-2"/>
          <c:w val="0.76958545941709722"/>
          <c:h val="0.75973710661301264"/>
        </c:manualLayout>
      </c:layout>
      <c:scatterChart>
        <c:scatterStyle val="smoothMarker"/>
        <c:varyColors val="0"/>
        <c:ser>
          <c:idx val="0"/>
          <c:order val="0"/>
          <c:tx>
            <c:strRef>
              <c:f>'AC loss'!$B$45</c:f>
              <c:strCache>
                <c:ptCount val="1"/>
                <c:pt idx="0">
                  <c:v>sub-cable 1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'AC loss'!$A$46:$A$51</c:f>
              <c:numCache>
                <c:formatCode>General</c:formatCode>
                <c:ptCount val="6"/>
                <c:pt idx="0">
                  <c:v>15</c:v>
                </c:pt>
                <c:pt idx="1">
                  <c:v>20</c:v>
                </c:pt>
                <c:pt idx="2">
                  <c:v>25</c:v>
                </c:pt>
                <c:pt idx="3">
                  <c:v>30</c:v>
                </c:pt>
                <c:pt idx="4">
                  <c:v>35</c:v>
                </c:pt>
                <c:pt idx="5">
                  <c:v>40</c:v>
                </c:pt>
              </c:numCache>
            </c:numRef>
          </c:xVal>
          <c:yVal>
            <c:numRef>
              <c:f>'AC loss'!$B$46:$B$51</c:f>
              <c:numCache>
                <c:formatCode>0</c:formatCode>
                <c:ptCount val="6"/>
                <c:pt idx="0">
                  <c:v>10773.6368927929</c:v>
                </c:pt>
                <c:pt idx="1">
                  <c:v>9373.6222872019698</c:v>
                </c:pt>
                <c:pt idx="2">
                  <c:v>7863.3460037484601</c:v>
                </c:pt>
                <c:pt idx="3">
                  <c:v>6394.6781029469503</c:v>
                </c:pt>
                <c:pt idx="4">
                  <c:v>5094.3588412301597</c:v>
                </c:pt>
                <c:pt idx="5">
                  <c:v>4040.1301988929399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C17C-4767-976B-520AED092776}"/>
            </c:ext>
          </c:extLst>
        </c:ser>
        <c:ser>
          <c:idx val="1"/>
          <c:order val="1"/>
          <c:tx>
            <c:strRef>
              <c:f>'AC loss'!$C$45</c:f>
              <c:strCache>
                <c:ptCount val="1"/>
                <c:pt idx="0">
                  <c:v>sub-cable 2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'AC loss'!$A$46:$A$51</c:f>
              <c:numCache>
                <c:formatCode>General</c:formatCode>
                <c:ptCount val="6"/>
                <c:pt idx="0">
                  <c:v>15</c:v>
                </c:pt>
                <c:pt idx="1">
                  <c:v>20</c:v>
                </c:pt>
                <c:pt idx="2">
                  <c:v>25</c:v>
                </c:pt>
                <c:pt idx="3">
                  <c:v>30</c:v>
                </c:pt>
                <c:pt idx="4">
                  <c:v>35</c:v>
                </c:pt>
                <c:pt idx="5">
                  <c:v>40</c:v>
                </c:pt>
              </c:numCache>
            </c:numRef>
          </c:xVal>
          <c:yVal>
            <c:numRef>
              <c:f>'AC loss'!$C$46:$C$51</c:f>
              <c:numCache>
                <c:formatCode>0</c:formatCode>
                <c:ptCount val="6"/>
                <c:pt idx="0">
                  <c:v>11033.149662493201</c:v>
                </c:pt>
                <c:pt idx="1">
                  <c:v>9703.1489122016501</c:v>
                </c:pt>
                <c:pt idx="2">
                  <c:v>8234.7455294048395</c:v>
                </c:pt>
                <c:pt idx="3">
                  <c:v>6790.2840881080601</c:v>
                </c:pt>
                <c:pt idx="4">
                  <c:v>5474.10530272713</c:v>
                </c:pt>
                <c:pt idx="5">
                  <c:v>4385.7726165295999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C17C-4767-976B-520AED092776}"/>
            </c:ext>
          </c:extLst>
        </c:ser>
        <c:ser>
          <c:idx val="2"/>
          <c:order val="2"/>
          <c:tx>
            <c:strRef>
              <c:f>'AC loss'!$D$45</c:f>
              <c:strCache>
                <c:ptCount val="1"/>
                <c:pt idx="0">
                  <c:v>sub-cable 3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'AC loss'!$A$46:$A$51</c:f>
              <c:numCache>
                <c:formatCode>General</c:formatCode>
                <c:ptCount val="6"/>
                <c:pt idx="0">
                  <c:v>15</c:v>
                </c:pt>
                <c:pt idx="1">
                  <c:v>20</c:v>
                </c:pt>
                <c:pt idx="2">
                  <c:v>25</c:v>
                </c:pt>
                <c:pt idx="3">
                  <c:v>30</c:v>
                </c:pt>
                <c:pt idx="4">
                  <c:v>35</c:v>
                </c:pt>
                <c:pt idx="5">
                  <c:v>40</c:v>
                </c:pt>
              </c:numCache>
            </c:numRef>
          </c:xVal>
          <c:yVal>
            <c:numRef>
              <c:f>'AC loss'!$D$46:$D$51</c:f>
              <c:numCache>
                <c:formatCode>0</c:formatCode>
                <c:ptCount val="6"/>
                <c:pt idx="0">
                  <c:v>11200.429841634699</c:v>
                </c:pt>
                <c:pt idx="1">
                  <c:v>9912.4789381653009</c:v>
                </c:pt>
                <c:pt idx="2">
                  <c:v>8488.4957310567406</c:v>
                </c:pt>
                <c:pt idx="3">
                  <c:v>7082.5011423919104</c:v>
                </c:pt>
                <c:pt idx="4">
                  <c:v>5777.4568100577299</c:v>
                </c:pt>
                <c:pt idx="5">
                  <c:v>4671.6976318594998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C17C-4767-976B-520AED092776}"/>
            </c:ext>
          </c:extLst>
        </c:ser>
        <c:ser>
          <c:idx val="3"/>
          <c:order val="3"/>
          <c:tx>
            <c:strRef>
              <c:f>'AC loss'!$E$45</c:f>
              <c:strCache>
                <c:ptCount val="1"/>
                <c:pt idx="0">
                  <c:v>sub-cable 4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'AC loss'!$A$46:$A$51</c:f>
              <c:numCache>
                <c:formatCode>General</c:formatCode>
                <c:ptCount val="6"/>
                <c:pt idx="0">
                  <c:v>15</c:v>
                </c:pt>
                <c:pt idx="1">
                  <c:v>20</c:v>
                </c:pt>
                <c:pt idx="2">
                  <c:v>25</c:v>
                </c:pt>
                <c:pt idx="3">
                  <c:v>30</c:v>
                </c:pt>
                <c:pt idx="4">
                  <c:v>35</c:v>
                </c:pt>
                <c:pt idx="5">
                  <c:v>40</c:v>
                </c:pt>
              </c:numCache>
            </c:numRef>
          </c:xVal>
          <c:yVal>
            <c:numRef>
              <c:f>'AC loss'!$E$46:$E$51</c:f>
              <c:numCache>
                <c:formatCode>0</c:formatCode>
                <c:ptCount val="6"/>
                <c:pt idx="0">
                  <c:v>11312.731081505801</c:v>
                </c:pt>
                <c:pt idx="1">
                  <c:v>10051.119625887301</c:v>
                </c:pt>
                <c:pt idx="2">
                  <c:v>8660.8032985136306</c:v>
                </c:pt>
                <c:pt idx="3">
                  <c:v>7289.3810812054899</c:v>
                </c:pt>
                <c:pt idx="4">
                  <c:v>6015.7708858804699</c:v>
                </c:pt>
                <c:pt idx="5">
                  <c:v>4907.8576293009801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C17C-4767-976B-520AED092776}"/>
            </c:ext>
          </c:extLst>
        </c:ser>
        <c:ser>
          <c:idx val="4"/>
          <c:order val="4"/>
          <c:tx>
            <c:strRef>
              <c:f>'AC loss'!$F$45</c:f>
              <c:strCache>
                <c:ptCount val="1"/>
                <c:pt idx="0">
                  <c:v>sub-cable 5</c:v>
                </c:pt>
              </c:strCache>
            </c:strRef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'AC loss'!$A$46:$A$51</c:f>
              <c:numCache>
                <c:formatCode>General</c:formatCode>
                <c:ptCount val="6"/>
                <c:pt idx="0">
                  <c:v>15</c:v>
                </c:pt>
                <c:pt idx="1">
                  <c:v>20</c:v>
                </c:pt>
                <c:pt idx="2">
                  <c:v>25</c:v>
                </c:pt>
                <c:pt idx="3">
                  <c:v>30</c:v>
                </c:pt>
                <c:pt idx="4">
                  <c:v>35</c:v>
                </c:pt>
                <c:pt idx="5">
                  <c:v>40</c:v>
                </c:pt>
              </c:numCache>
            </c:numRef>
          </c:xVal>
          <c:yVal>
            <c:numRef>
              <c:f>'AC loss'!$F$46:$F$51</c:f>
              <c:numCache>
                <c:formatCode>0</c:formatCode>
                <c:ptCount val="6"/>
                <c:pt idx="0">
                  <c:v>11369.632800556499</c:v>
                </c:pt>
                <c:pt idx="1">
                  <c:v>10117.397748170401</c:v>
                </c:pt>
                <c:pt idx="2">
                  <c:v>8742.7436283556308</c:v>
                </c:pt>
                <c:pt idx="3">
                  <c:v>7393.5474516309896</c:v>
                </c:pt>
                <c:pt idx="4">
                  <c:v>6136.8599569128701</c:v>
                </c:pt>
                <c:pt idx="5">
                  <c:v>5033.3984074816699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C17C-4767-976B-520AED092776}"/>
            </c:ext>
          </c:extLst>
        </c:ser>
        <c:ser>
          <c:idx val="5"/>
          <c:order val="5"/>
          <c:tx>
            <c:strRef>
              <c:f>'AC loss'!$G$45</c:f>
              <c:strCache>
                <c:ptCount val="1"/>
                <c:pt idx="0">
                  <c:v>sub-cable 6</c:v>
                </c:pt>
              </c:strCache>
            </c:strRef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xVal>
            <c:numRef>
              <c:f>'AC loss'!$A$46:$A$51</c:f>
              <c:numCache>
                <c:formatCode>General</c:formatCode>
                <c:ptCount val="6"/>
                <c:pt idx="0">
                  <c:v>15</c:v>
                </c:pt>
                <c:pt idx="1">
                  <c:v>20</c:v>
                </c:pt>
                <c:pt idx="2">
                  <c:v>25</c:v>
                </c:pt>
                <c:pt idx="3">
                  <c:v>30</c:v>
                </c:pt>
                <c:pt idx="4">
                  <c:v>35</c:v>
                </c:pt>
                <c:pt idx="5">
                  <c:v>40</c:v>
                </c:pt>
              </c:numCache>
            </c:numRef>
          </c:xVal>
          <c:yVal>
            <c:numRef>
              <c:f>'AC loss'!$G$46:$G$51</c:f>
              <c:numCache>
                <c:formatCode>0</c:formatCode>
                <c:ptCount val="6"/>
                <c:pt idx="0">
                  <c:v>11328.8780497609</c:v>
                </c:pt>
                <c:pt idx="1">
                  <c:v>10064.312309004101</c:v>
                </c:pt>
                <c:pt idx="2">
                  <c:v>8675.2456925739098</c:v>
                </c:pt>
                <c:pt idx="3">
                  <c:v>7307.58143456773</c:v>
                </c:pt>
                <c:pt idx="4">
                  <c:v>6036.8462255006598</c:v>
                </c:pt>
                <c:pt idx="5">
                  <c:v>4931.9481452826803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C17C-4767-976B-520AED092776}"/>
            </c:ext>
          </c:extLst>
        </c:ser>
        <c:ser>
          <c:idx val="6"/>
          <c:order val="6"/>
          <c:tx>
            <c:v>applied current</c:v>
          </c:tx>
          <c:spPr>
            <a:ln w="19050" cap="rnd">
              <a:solidFill>
                <a:schemeClr val="tx1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Lit>
              <c:formatCode>General</c:formatCode>
              <c:ptCount val="2"/>
              <c:pt idx="0">
                <c:v>0</c:v>
              </c:pt>
              <c:pt idx="1">
                <c:v>45</c:v>
              </c:pt>
            </c:numLit>
          </c:xVal>
          <c:yVal>
            <c:numLit>
              <c:formatCode>General</c:formatCode>
              <c:ptCount val="2"/>
              <c:pt idx="0">
                <c:v>6000</c:v>
              </c:pt>
              <c:pt idx="1">
                <c:v>6000</c:v>
              </c:pt>
            </c:numLit>
          </c:yVal>
          <c:smooth val="1"/>
          <c:extLst>
            <c:ext xmlns:c16="http://schemas.microsoft.com/office/drawing/2014/chart" uri="{C3380CC4-5D6E-409C-BE32-E72D297353CC}">
              <c16:uniqueId val="{00000006-C17C-4767-976B-520AED09277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87329856"/>
        <c:axId val="787331496"/>
      </c:scatterChart>
      <c:valAx>
        <c:axId val="787329856"/>
        <c:scaling>
          <c:orientation val="minMax"/>
          <c:max val="4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nl-NL" sz="1600" b="1"/>
                  <a:t>temperature [K]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87331496"/>
        <c:crosses val="autoZero"/>
        <c:crossBetween val="midCat"/>
      </c:valAx>
      <c:valAx>
        <c:axId val="7873314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nl-NL" sz="1600" b="1"/>
                  <a:t>sub-cable Ic [A]</a:t>
                </a:r>
              </a:p>
            </c:rich>
          </c:tx>
          <c:layout>
            <c:manualLayout>
              <c:xMode val="edge"/>
              <c:yMode val="edge"/>
              <c:x val="1.6350835593911456E-2"/>
              <c:y val="0.246747459256117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8732985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20532290509287146"/>
          <c:y val="0.20173265947904459"/>
          <c:w val="0.28892032621818509"/>
          <c:h val="0.46767594452685413"/>
        </c:manualLayout>
      </c:layout>
      <c:overlay val="1"/>
      <c:spPr>
        <a:solidFill>
          <a:schemeClr val="bg1"/>
        </a:solidFill>
        <a:ln>
          <a:solidFill>
            <a:schemeClr val="bg1">
              <a:lumMod val="50000"/>
            </a:schemeClr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7778248883934028"/>
          <c:y val="4.1976044949509038E-2"/>
          <c:w val="0.78294705142964527"/>
          <c:h val="0.76288527920741955"/>
        </c:manualLayout>
      </c:layout>
      <c:scatterChart>
        <c:scatterStyle val="smoothMarker"/>
        <c:varyColors val="0"/>
        <c:ser>
          <c:idx val="0"/>
          <c:order val="0"/>
          <c:tx>
            <c:strRef>
              <c:f>'AC loss'!$B$27</c:f>
              <c:strCache>
                <c:ptCount val="1"/>
                <c:pt idx="0">
                  <c:v>sub-cable 1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'AC loss'!$A$28:$A$33</c:f>
              <c:numCache>
                <c:formatCode>General</c:formatCode>
                <c:ptCount val="6"/>
                <c:pt idx="0">
                  <c:v>15</c:v>
                </c:pt>
                <c:pt idx="1">
                  <c:v>20</c:v>
                </c:pt>
                <c:pt idx="2">
                  <c:v>25</c:v>
                </c:pt>
                <c:pt idx="3">
                  <c:v>30</c:v>
                </c:pt>
                <c:pt idx="4">
                  <c:v>35</c:v>
                </c:pt>
                <c:pt idx="5">
                  <c:v>40</c:v>
                </c:pt>
              </c:numCache>
            </c:numRef>
          </c:xVal>
          <c:yVal>
            <c:numRef>
              <c:f>'AC loss'!$B$28:$B$33</c:f>
              <c:numCache>
                <c:formatCode>General</c:formatCode>
                <c:ptCount val="6"/>
                <c:pt idx="0">
                  <c:v>5.4863999999999997</c:v>
                </c:pt>
                <c:pt idx="1">
                  <c:v>5.1444999999999999</c:v>
                </c:pt>
                <c:pt idx="2">
                  <c:v>4.758</c:v>
                </c:pt>
                <c:pt idx="3">
                  <c:v>4.3655999999999997</c:v>
                </c:pt>
                <c:pt idx="4">
                  <c:v>3.9969000000000001</c:v>
                </c:pt>
                <c:pt idx="5">
                  <c:v>34.714213374084203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6601-46CD-922F-BDC1B325E744}"/>
            </c:ext>
          </c:extLst>
        </c:ser>
        <c:ser>
          <c:idx val="1"/>
          <c:order val="1"/>
          <c:tx>
            <c:strRef>
              <c:f>'AC loss'!$C$27</c:f>
              <c:strCache>
                <c:ptCount val="1"/>
                <c:pt idx="0">
                  <c:v>sub-cable 2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'AC loss'!$A$28:$A$33</c:f>
              <c:numCache>
                <c:formatCode>General</c:formatCode>
                <c:ptCount val="6"/>
                <c:pt idx="0">
                  <c:v>15</c:v>
                </c:pt>
                <c:pt idx="1">
                  <c:v>20</c:v>
                </c:pt>
                <c:pt idx="2">
                  <c:v>25</c:v>
                </c:pt>
                <c:pt idx="3">
                  <c:v>30</c:v>
                </c:pt>
                <c:pt idx="4">
                  <c:v>35</c:v>
                </c:pt>
                <c:pt idx="5">
                  <c:v>40</c:v>
                </c:pt>
              </c:numCache>
            </c:numRef>
          </c:xVal>
          <c:yVal>
            <c:numRef>
              <c:f>'AC loss'!$C$28:$C$33</c:f>
              <c:numCache>
                <c:formatCode>General</c:formatCode>
                <c:ptCount val="6"/>
                <c:pt idx="0">
                  <c:v>3.5095000000000001</c:v>
                </c:pt>
                <c:pt idx="1">
                  <c:v>3.3248000000000002</c:v>
                </c:pt>
                <c:pt idx="2">
                  <c:v>3.0958999999999999</c:v>
                </c:pt>
                <c:pt idx="3">
                  <c:v>2.8658999999999999</c:v>
                </c:pt>
                <c:pt idx="4">
                  <c:v>2.6846999999999999</c:v>
                </c:pt>
                <c:pt idx="5">
                  <c:v>5.3475686580454598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6601-46CD-922F-BDC1B325E744}"/>
            </c:ext>
          </c:extLst>
        </c:ser>
        <c:ser>
          <c:idx val="2"/>
          <c:order val="2"/>
          <c:tx>
            <c:strRef>
              <c:f>'AC loss'!$D$27</c:f>
              <c:strCache>
                <c:ptCount val="1"/>
                <c:pt idx="0">
                  <c:v>sub-cable 3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'AC loss'!$A$28:$A$33</c:f>
              <c:numCache>
                <c:formatCode>General</c:formatCode>
                <c:ptCount val="6"/>
                <c:pt idx="0">
                  <c:v>15</c:v>
                </c:pt>
                <c:pt idx="1">
                  <c:v>20</c:v>
                </c:pt>
                <c:pt idx="2">
                  <c:v>25</c:v>
                </c:pt>
                <c:pt idx="3">
                  <c:v>30</c:v>
                </c:pt>
                <c:pt idx="4">
                  <c:v>35</c:v>
                </c:pt>
                <c:pt idx="5">
                  <c:v>40</c:v>
                </c:pt>
              </c:numCache>
            </c:numRef>
          </c:xVal>
          <c:yVal>
            <c:numRef>
              <c:f>'AC loss'!$D$28:$D$33</c:f>
              <c:numCache>
                <c:formatCode>General</c:formatCode>
                <c:ptCount val="6"/>
                <c:pt idx="0">
                  <c:v>2.0640000000000001</c:v>
                </c:pt>
                <c:pt idx="1">
                  <c:v>2.0169999999999999</c:v>
                </c:pt>
                <c:pt idx="2">
                  <c:v>1.9407000000000001</c:v>
                </c:pt>
                <c:pt idx="3">
                  <c:v>1.8393999999999999</c:v>
                </c:pt>
                <c:pt idx="4">
                  <c:v>1.7726999999999999</c:v>
                </c:pt>
                <c:pt idx="5">
                  <c:v>2.19618456447725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6601-46CD-922F-BDC1B325E744}"/>
            </c:ext>
          </c:extLst>
        </c:ser>
        <c:ser>
          <c:idx val="3"/>
          <c:order val="3"/>
          <c:tx>
            <c:strRef>
              <c:f>'AC loss'!$E$27</c:f>
              <c:strCache>
                <c:ptCount val="1"/>
                <c:pt idx="0">
                  <c:v>sub-cable 4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'AC loss'!$A$28:$A$33</c:f>
              <c:numCache>
                <c:formatCode>General</c:formatCode>
                <c:ptCount val="6"/>
                <c:pt idx="0">
                  <c:v>15</c:v>
                </c:pt>
                <c:pt idx="1">
                  <c:v>20</c:v>
                </c:pt>
                <c:pt idx="2">
                  <c:v>25</c:v>
                </c:pt>
                <c:pt idx="3">
                  <c:v>30</c:v>
                </c:pt>
                <c:pt idx="4">
                  <c:v>35</c:v>
                </c:pt>
                <c:pt idx="5">
                  <c:v>40</c:v>
                </c:pt>
              </c:numCache>
            </c:numRef>
          </c:xVal>
          <c:yVal>
            <c:numRef>
              <c:f>'AC loss'!$E$28:$E$33</c:f>
              <c:numCache>
                <c:formatCode>General</c:formatCode>
                <c:ptCount val="6"/>
                <c:pt idx="0">
                  <c:v>0.93830000000000002</c:v>
                </c:pt>
                <c:pt idx="1">
                  <c:v>0.98350000000000004</c:v>
                </c:pt>
                <c:pt idx="2">
                  <c:v>1.0146999999999999</c:v>
                </c:pt>
                <c:pt idx="3">
                  <c:v>1.0330999999999999</c:v>
                </c:pt>
                <c:pt idx="4">
                  <c:v>1.0794999999999999</c:v>
                </c:pt>
                <c:pt idx="5">
                  <c:v>1.25301527619245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6601-46CD-922F-BDC1B325E744}"/>
            </c:ext>
          </c:extLst>
        </c:ser>
        <c:ser>
          <c:idx val="4"/>
          <c:order val="4"/>
          <c:tx>
            <c:strRef>
              <c:f>'AC loss'!$F$27</c:f>
              <c:strCache>
                <c:ptCount val="1"/>
                <c:pt idx="0">
                  <c:v>sub-cable 5</c:v>
                </c:pt>
              </c:strCache>
            </c:strRef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'AC loss'!$A$28:$A$33</c:f>
              <c:numCache>
                <c:formatCode>General</c:formatCode>
                <c:ptCount val="6"/>
                <c:pt idx="0">
                  <c:v>15</c:v>
                </c:pt>
                <c:pt idx="1">
                  <c:v>20</c:v>
                </c:pt>
                <c:pt idx="2">
                  <c:v>25</c:v>
                </c:pt>
                <c:pt idx="3">
                  <c:v>30</c:v>
                </c:pt>
                <c:pt idx="4">
                  <c:v>35</c:v>
                </c:pt>
                <c:pt idx="5">
                  <c:v>40</c:v>
                </c:pt>
              </c:numCache>
            </c:numRef>
          </c:xVal>
          <c:yVal>
            <c:numRef>
              <c:f>'AC loss'!$F$28:$F$33</c:f>
              <c:numCache>
                <c:formatCode>General</c:formatCode>
                <c:ptCount val="6"/>
                <c:pt idx="0">
                  <c:v>0.1139</c:v>
                </c:pt>
                <c:pt idx="1">
                  <c:v>0.1986</c:v>
                </c:pt>
                <c:pt idx="2">
                  <c:v>0.32369999999999999</c:v>
                </c:pt>
                <c:pt idx="3">
                  <c:v>0.51480000000000004</c:v>
                </c:pt>
                <c:pt idx="4">
                  <c:v>0.70179999999999998</c:v>
                </c:pt>
                <c:pt idx="5">
                  <c:v>0.911670803366605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6601-46CD-922F-BDC1B325E744}"/>
            </c:ext>
          </c:extLst>
        </c:ser>
        <c:ser>
          <c:idx val="5"/>
          <c:order val="5"/>
          <c:tx>
            <c:strRef>
              <c:f>'AC loss'!$G$27</c:f>
              <c:strCache>
                <c:ptCount val="1"/>
                <c:pt idx="0">
                  <c:v>sub-cable 6</c:v>
                </c:pt>
              </c:strCache>
            </c:strRef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xVal>
            <c:numRef>
              <c:f>'AC loss'!$A$28:$A$33</c:f>
              <c:numCache>
                <c:formatCode>General</c:formatCode>
                <c:ptCount val="6"/>
                <c:pt idx="0">
                  <c:v>15</c:v>
                </c:pt>
                <c:pt idx="1">
                  <c:v>20</c:v>
                </c:pt>
                <c:pt idx="2">
                  <c:v>25</c:v>
                </c:pt>
                <c:pt idx="3">
                  <c:v>30</c:v>
                </c:pt>
                <c:pt idx="4">
                  <c:v>35</c:v>
                </c:pt>
                <c:pt idx="5">
                  <c:v>40</c:v>
                </c:pt>
              </c:numCache>
            </c:numRef>
          </c:xVal>
          <c:yVal>
            <c:numRef>
              <c:f>'AC loss'!$G$28:$G$33</c:f>
              <c:numCache>
                <c:formatCode>General</c:formatCode>
                <c:ptCount val="6"/>
                <c:pt idx="0">
                  <c:v>0.55510000000000004</c:v>
                </c:pt>
                <c:pt idx="1">
                  <c:v>0.65969999999999995</c:v>
                </c:pt>
                <c:pt idx="2">
                  <c:v>0.76359999999999995</c:v>
                </c:pt>
                <c:pt idx="3">
                  <c:v>0.86380000000000001</c:v>
                </c:pt>
                <c:pt idx="4">
                  <c:v>1.0086999999999999</c:v>
                </c:pt>
                <c:pt idx="5">
                  <c:v>1.1756138209340801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6601-46CD-922F-BDC1B325E744}"/>
            </c:ext>
          </c:extLst>
        </c:ser>
        <c:ser>
          <c:idx val="6"/>
          <c:order val="6"/>
          <c:tx>
            <c:strRef>
              <c:f>'AC loss'!$H$27</c:f>
              <c:strCache>
                <c:ptCount val="1"/>
                <c:pt idx="0">
                  <c:v>total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'AC loss'!$A$28:$A$33</c:f>
              <c:numCache>
                <c:formatCode>General</c:formatCode>
                <c:ptCount val="6"/>
                <c:pt idx="0">
                  <c:v>15</c:v>
                </c:pt>
                <c:pt idx="1">
                  <c:v>20</c:v>
                </c:pt>
                <c:pt idx="2">
                  <c:v>25</c:v>
                </c:pt>
                <c:pt idx="3">
                  <c:v>30</c:v>
                </c:pt>
                <c:pt idx="4">
                  <c:v>35</c:v>
                </c:pt>
                <c:pt idx="5">
                  <c:v>40</c:v>
                </c:pt>
              </c:numCache>
            </c:numRef>
          </c:xVal>
          <c:yVal>
            <c:numRef>
              <c:f>'AC loss'!$H$28:$H$33</c:f>
              <c:numCache>
                <c:formatCode>General</c:formatCode>
                <c:ptCount val="6"/>
                <c:pt idx="0">
                  <c:v>12.667199999999998</c:v>
                </c:pt>
                <c:pt idx="1">
                  <c:v>12.328099999999999</c:v>
                </c:pt>
                <c:pt idx="2">
                  <c:v>11.896599999999999</c:v>
                </c:pt>
                <c:pt idx="3">
                  <c:v>11.482599999999998</c:v>
                </c:pt>
                <c:pt idx="4">
                  <c:v>11.244299999999999</c:v>
                </c:pt>
                <c:pt idx="5">
                  <c:v>45.598266497100049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6601-46CD-922F-BDC1B325E74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87329856"/>
        <c:axId val="787331496"/>
      </c:scatterChart>
      <c:valAx>
        <c:axId val="787329856"/>
        <c:scaling>
          <c:orientation val="minMax"/>
          <c:max val="4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nl-NL" sz="1600" b="1"/>
                  <a:t>temperature [K]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87331496"/>
        <c:crosses val="autoZero"/>
        <c:crossBetween val="midCat"/>
      </c:valAx>
      <c:valAx>
        <c:axId val="787331496"/>
        <c:scaling>
          <c:orientation val="minMax"/>
          <c:max val="14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nl-NL" sz="1600" b="1"/>
                  <a:t>AC loss [J/m/cycle]</a:t>
                </a:r>
              </a:p>
            </c:rich>
          </c:tx>
          <c:layout>
            <c:manualLayout>
              <c:xMode val="edge"/>
              <c:yMode val="edge"/>
              <c:x val="3.9086523151478113E-2"/>
              <c:y val="0.1998053625330652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8732985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18517181505032099"/>
          <c:y val="0.19128320207327251"/>
          <c:w val="0.2520941342516162"/>
          <c:h val="0.48216940592933633"/>
        </c:manualLayout>
      </c:layout>
      <c:overlay val="1"/>
      <c:spPr>
        <a:solidFill>
          <a:schemeClr val="bg1"/>
        </a:solidFill>
        <a:ln>
          <a:solidFill>
            <a:schemeClr val="bg1">
              <a:lumMod val="50000"/>
            </a:schemeClr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en-US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7173181425351181"/>
          <c:y val="5.2515678443271242E-2"/>
          <c:w val="0.78677552569559195"/>
          <c:h val="0.71730239756325642"/>
        </c:manualLayout>
      </c:layout>
      <c:scatterChart>
        <c:scatterStyle val="smoothMarker"/>
        <c:varyColors val="0"/>
        <c:ser>
          <c:idx val="0"/>
          <c:order val="0"/>
          <c:tx>
            <c:v>matlab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'AC loss'!$A$28:$A$33</c:f>
              <c:numCache>
                <c:formatCode>General</c:formatCode>
                <c:ptCount val="6"/>
                <c:pt idx="0">
                  <c:v>15</c:v>
                </c:pt>
                <c:pt idx="1">
                  <c:v>20</c:v>
                </c:pt>
                <c:pt idx="2">
                  <c:v>25</c:v>
                </c:pt>
                <c:pt idx="3">
                  <c:v>30</c:v>
                </c:pt>
                <c:pt idx="4">
                  <c:v>35</c:v>
                </c:pt>
                <c:pt idx="5">
                  <c:v>40</c:v>
                </c:pt>
              </c:numCache>
            </c:numRef>
          </c:xVal>
          <c:yVal>
            <c:numRef>
              <c:f>'AC loss'!$H$28:$H$33</c:f>
              <c:numCache>
                <c:formatCode>General</c:formatCode>
                <c:ptCount val="6"/>
                <c:pt idx="0">
                  <c:v>12.667199999999998</c:v>
                </c:pt>
                <c:pt idx="1">
                  <c:v>12.328099999999999</c:v>
                </c:pt>
                <c:pt idx="2">
                  <c:v>11.896599999999999</c:v>
                </c:pt>
                <c:pt idx="3">
                  <c:v>11.482599999999998</c:v>
                </c:pt>
                <c:pt idx="4">
                  <c:v>11.244299999999999</c:v>
                </c:pt>
                <c:pt idx="5">
                  <c:v>45.598266497100049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645A-4C19-9356-0CE1E4CE6B4C}"/>
            </c:ext>
          </c:extLst>
        </c:ser>
        <c:ser>
          <c:idx val="1"/>
          <c:order val="1"/>
          <c:tx>
            <c:v>Tiemo and Fedor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squar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'AC loss'!$A$46:$A$51</c:f>
              <c:numCache>
                <c:formatCode>General</c:formatCode>
                <c:ptCount val="6"/>
                <c:pt idx="0">
                  <c:v>15</c:v>
                </c:pt>
                <c:pt idx="1">
                  <c:v>20</c:v>
                </c:pt>
                <c:pt idx="2">
                  <c:v>25</c:v>
                </c:pt>
                <c:pt idx="3">
                  <c:v>30</c:v>
                </c:pt>
                <c:pt idx="4">
                  <c:v>35</c:v>
                </c:pt>
                <c:pt idx="5">
                  <c:v>40</c:v>
                </c:pt>
              </c:numCache>
            </c:numRef>
          </c:xVal>
          <c:yVal>
            <c:numRef>
              <c:f>'AC loss'!$T$46:$T$53</c:f>
              <c:numCache>
                <c:formatCode>0.00E+00</c:formatCode>
                <c:ptCount val="8"/>
                <c:pt idx="0">
                  <c:v>14.427862381050886</c:v>
                </c:pt>
                <c:pt idx="1">
                  <c:v>12.691690873599677</c:v>
                </c:pt>
                <c:pt idx="2">
                  <c:v>10.793161702814242</c:v>
                </c:pt>
                <c:pt idx="3">
                  <c:v>8.9321379753160013</c:v>
                </c:pt>
                <c:pt idx="4">
                  <c:v>7.2404081437480716</c:v>
                </c:pt>
                <c:pt idx="5">
                  <c:v>5.8256331096185026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645A-4C19-9356-0CE1E4CE6B4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87329856"/>
        <c:axId val="787331496"/>
      </c:scatterChart>
      <c:valAx>
        <c:axId val="787329856"/>
        <c:scaling>
          <c:orientation val="minMax"/>
          <c:max val="4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nl-NL" sz="1600" b="1"/>
                  <a:t>temperature [K]</a:t>
                </a:r>
              </a:p>
            </c:rich>
          </c:tx>
          <c:layout>
            <c:manualLayout>
              <c:xMode val="edge"/>
              <c:yMode val="edge"/>
              <c:x val="0.44939174974846796"/>
              <c:y val="0.8750492978222401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87331496"/>
        <c:crosses val="autoZero"/>
        <c:crossBetween val="midCat"/>
      </c:valAx>
      <c:valAx>
        <c:axId val="787331496"/>
        <c:scaling>
          <c:orientation val="minMax"/>
          <c:max val="16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nl-NL" sz="1600" b="1"/>
                  <a:t>AC loss [J/m/cycle]</a:t>
                </a:r>
              </a:p>
            </c:rich>
          </c:tx>
          <c:layout>
            <c:manualLayout>
              <c:xMode val="edge"/>
              <c:yMode val="edge"/>
              <c:x val="2.1712537964885526E-2"/>
              <c:y val="0.119265070809045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8732985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en-US"/>
    </a:p>
  </c:txPr>
  <c:externalData r:id="rId3">
    <c:autoUpdate val="0"/>
  </c:externalData>
  <c:userShapes r:id="rId4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sz="1800" b="1" noProof="0" dirty="0"/>
              <a:t>full magnet hysteresis loss for 5 Hz</a:t>
            </a:r>
            <a:r>
              <a:rPr lang="en-US" sz="2000" b="1" noProof="0" dirty="0"/>
              <a:t> </a:t>
            </a:r>
            <a:r>
              <a:rPr lang="en-US" sz="1800" b="1" noProof="0" dirty="0"/>
              <a:t>repetition</a:t>
            </a:r>
            <a:endParaRPr lang="en-US" sz="1600" b="1" noProof="0" dirty="0"/>
          </a:p>
        </c:rich>
      </c:tx>
      <c:layout>
        <c:manualLayout>
          <c:xMode val="edge"/>
          <c:yMode val="edge"/>
          <c:x val="0.1116539249085723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6852794692275366"/>
          <c:y val="0.17316448381379365"/>
          <c:w val="0.74949453222100015"/>
          <c:h val="0.63488464879791195"/>
        </c:manualLayout>
      </c:layout>
      <c:scatterChart>
        <c:scatterStyle val="smoothMarker"/>
        <c:varyColors val="0"/>
        <c:ser>
          <c:idx val="0"/>
          <c:order val="0"/>
          <c:tx>
            <c:v>Unibo/CERN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'AC loss'!$A$12:$A$18</c:f>
              <c:numCache>
                <c:formatCode>General</c:formatCode>
                <c:ptCount val="7"/>
                <c:pt idx="0">
                  <c:v>15</c:v>
                </c:pt>
                <c:pt idx="1">
                  <c:v>20</c:v>
                </c:pt>
                <c:pt idx="2">
                  <c:v>25</c:v>
                </c:pt>
                <c:pt idx="3">
                  <c:v>30</c:v>
                </c:pt>
                <c:pt idx="4">
                  <c:v>35</c:v>
                </c:pt>
                <c:pt idx="5">
                  <c:v>40</c:v>
                </c:pt>
                <c:pt idx="6">
                  <c:v>45</c:v>
                </c:pt>
              </c:numCache>
            </c:numRef>
          </c:xVal>
          <c:yVal>
            <c:numRef>
              <c:f>'AC loss'!$V$12:$V$18</c:f>
              <c:numCache>
                <c:formatCode>0.00E+00</c:formatCode>
                <c:ptCount val="7"/>
                <c:pt idx="0">
                  <c:v>434.6441765229805</c:v>
                </c:pt>
                <c:pt idx="1">
                  <c:v>384.05248064803629</c:v>
                </c:pt>
                <c:pt idx="2">
                  <c:v>329.52446573470354</c:v>
                </c:pt>
                <c:pt idx="3">
                  <c:v>277.10931012439448</c:v>
                </c:pt>
                <c:pt idx="4">
                  <c:v>229.95286390643361</c:v>
                </c:pt>
                <c:pt idx="5">
                  <c:v>189.88347274741412</c:v>
                </c:pt>
                <c:pt idx="6">
                  <c:v>156.70269476427157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DDC4-40F4-89CE-2EFCAA4E48EA}"/>
            </c:ext>
          </c:extLst>
        </c:ser>
        <c:ser>
          <c:idx val="1"/>
          <c:order val="1"/>
          <c:tx>
            <c:v>FNAL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squar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'AC loss'!$A$44:$A$50</c:f>
              <c:numCache>
                <c:formatCode>General</c:formatCode>
                <c:ptCount val="7"/>
                <c:pt idx="0">
                  <c:v>15</c:v>
                </c:pt>
                <c:pt idx="1">
                  <c:v>20</c:v>
                </c:pt>
                <c:pt idx="2">
                  <c:v>25</c:v>
                </c:pt>
                <c:pt idx="3">
                  <c:v>30</c:v>
                </c:pt>
                <c:pt idx="4">
                  <c:v>35</c:v>
                </c:pt>
                <c:pt idx="5">
                  <c:v>40</c:v>
                </c:pt>
                <c:pt idx="6">
                  <c:v>45</c:v>
                </c:pt>
              </c:numCache>
            </c:numRef>
          </c:xVal>
          <c:yVal>
            <c:numRef>
              <c:f>'AC loss'!$D$44:$D$50</c:f>
              <c:numCache>
                <c:formatCode>0.00E+00</c:formatCode>
                <c:ptCount val="7"/>
                <c:pt idx="0">
                  <c:v>410.81076957297711</c:v>
                </c:pt>
                <c:pt idx="1">
                  <c:v>363.51892979559744</c:v>
                </c:pt>
                <c:pt idx="2">
                  <c:v>312.52397306787498</c:v>
                </c:pt>
                <c:pt idx="3">
                  <c:v>263.53676748840417</c:v>
                </c:pt>
                <c:pt idx="4">
                  <c:v>219.49402121921665</c:v>
                </c:pt>
                <c:pt idx="5">
                  <c:v>182.01900594046376</c:v>
                </c:pt>
                <c:pt idx="6">
                  <c:v>150.9377758005397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DDC4-40F4-89CE-2EFCAA4E48E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87329856"/>
        <c:axId val="787331496"/>
      </c:scatterChart>
      <c:valAx>
        <c:axId val="78732985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nl-NL" sz="1600" b="1"/>
                  <a:t>temperature [K]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87331496"/>
        <c:crosses val="autoZero"/>
        <c:crossBetween val="midCat"/>
      </c:valAx>
      <c:valAx>
        <c:axId val="7873314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nl-NL" sz="1600" b="1"/>
                  <a:t>AC loss [W/m]</a:t>
                </a:r>
              </a:p>
            </c:rich>
          </c:tx>
          <c:layout>
            <c:manualLayout>
              <c:xMode val="edge"/>
              <c:yMode val="edge"/>
              <c:x val="2.2711624954174377E-3"/>
              <c:y val="0.3033556933913789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8732985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27032552939879156"/>
          <c:y val="0.54207520789729458"/>
          <c:w val="0.2707135713932628"/>
          <c:h val="0.18883224277369839"/>
        </c:manualLayout>
      </c:layout>
      <c:overlay val="1"/>
      <c:spPr>
        <a:solidFill>
          <a:schemeClr val="bg1"/>
        </a:solidFill>
        <a:ln>
          <a:solidFill>
            <a:schemeClr val="bg1">
              <a:lumMod val="50000"/>
            </a:schemeClr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nl-NL" sz="1800" b="1"/>
              <a:t>power consumption with ideal Carnot cooling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99345276121979"/>
          <c:y val="0.17006266777162124"/>
          <c:w val="0.65797866037434516"/>
          <c:h val="0.63798640608567359"/>
        </c:manualLayout>
      </c:layout>
      <c:scatterChart>
        <c:scatterStyle val="smoothMarker"/>
        <c:varyColors val="0"/>
        <c:ser>
          <c:idx val="0"/>
          <c:order val="0"/>
          <c:tx>
            <c:v>min. refrigerator power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'AC loss'!$A$12:$A$18</c:f>
              <c:numCache>
                <c:formatCode>General</c:formatCode>
                <c:ptCount val="7"/>
                <c:pt idx="0">
                  <c:v>15</c:v>
                </c:pt>
                <c:pt idx="1">
                  <c:v>20</c:v>
                </c:pt>
                <c:pt idx="2">
                  <c:v>25</c:v>
                </c:pt>
                <c:pt idx="3">
                  <c:v>30</c:v>
                </c:pt>
                <c:pt idx="4">
                  <c:v>35</c:v>
                </c:pt>
                <c:pt idx="5">
                  <c:v>40</c:v>
                </c:pt>
                <c:pt idx="6">
                  <c:v>45</c:v>
                </c:pt>
              </c:numCache>
            </c:numRef>
          </c:xVal>
          <c:yVal>
            <c:numRef>
              <c:f>'AC loss'!$X$12:$X$18</c:f>
              <c:numCache>
                <c:formatCode>0.00E+00</c:formatCode>
                <c:ptCount val="7"/>
                <c:pt idx="0">
                  <c:v>8258.2393539366294</c:v>
                </c:pt>
                <c:pt idx="1">
                  <c:v>5376.7347290725083</c:v>
                </c:pt>
                <c:pt idx="2">
                  <c:v>3624.7691230817391</c:v>
                </c:pt>
                <c:pt idx="3">
                  <c:v>2493.9837911195505</c:v>
                </c:pt>
                <c:pt idx="4">
                  <c:v>1741.0716838629974</c:v>
                </c:pt>
                <c:pt idx="5">
                  <c:v>1234.2425728581918</c:v>
                </c:pt>
                <c:pt idx="6">
                  <c:v>887.98193699753881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65E1-48E3-AAAC-AFAFA4B81AC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87329856"/>
        <c:axId val="787331496"/>
      </c:scatterChart>
      <c:scatterChart>
        <c:scatterStyle val="smoothMarker"/>
        <c:varyColors val="0"/>
        <c:ser>
          <c:idx val="1"/>
          <c:order val="1"/>
          <c:tx>
            <c:strRef>
              <c:f>'AC loss'!$W$10</c:f>
              <c:strCache>
                <c:ptCount val="1"/>
                <c:pt idx="0">
                  <c:v>COP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diamond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'AC loss'!$A$12:$A$18</c:f>
              <c:numCache>
                <c:formatCode>General</c:formatCode>
                <c:ptCount val="7"/>
                <c:pt idx="0">
                  <c:v>15</c:v>
                </c:pt>
                <c:pt idx="1">
                  <c:v>20</c:v>
                </c:pt>
                <c:pt idx="2">
                  <c:v>25</c:v>
                </c:pt>
                <c:pt idx="3">
                  <c:v>30</c:v>
                </c:pt>
                <c:pt idx="4">
                  <c:v>35</c:v>
                </c:pt>
                <c:pt idx="5">
                  <c:v>40</c:v>
                </c:pt>
                <c:pt idx="6">
                  <c:v>45</c:v>
                </c:pt>
              </c:numCache>
            </c:numRef>
          </c:xVal>
          <c:yVal>
            <c:numRef>
              <c:f>'AC loss'!$W$12:$W$18</c:f>
              <c:numCache>
                <c:formatCode>0.00%</c:formatCode>
                <c:ptCount val="7"/>
                <c:pt idx="0">
                  <c:v>5.2631578947368418E-2</c:v>
                </c:pt>
                <c:pt idx="1">
                  <c:v>7.1428571428571425E-2</c:v>
                </c:pt>
                <c:pt idx="2">
                  <c:v>9.0909090909090912E-2</c:v>
                </c:pt>
                <c:pt idx="3">
                  <c:v>0.1111111111111111</c:v>
                </c:pt>
                <c:pt idx="4">
                  <c:v>0.13207547169811321</c:v>
                </c:pt>
                <c:pt idx="5">
                  <c:v>0.15384615384615385</c:v>
                </c:pt>
                <c:pt idx="6">
                  <c:v>0.17647058823529413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65E1-48E3-AAAC-AFAFA4B81AC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12016384"/>
        <c:axId val="912016056"/>
      </c:scatterChart>
      <c:valAx>
        <c:axId val="78732985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nl-NL" sz="1600" b="1"/>
                  <a:t>temperature [K]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87331496"/>
        <c:crosses val="autoZero"/>
        <c:crossBetween val="midCat"/>
      </c:valAx>
      <c:valAx>
        <c:axId val="787331496"/>
        <c:scaling>
          <c:orientation val="minMax"/>
          <c:max val="1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nl-NL" sz="1600" b="1"/>
                  <a:t>min. refrigerator power  [W/m] </a:t>
                </a:r>
              </a:p>
            </c:rich>
          </c:tx>
          <c:layout>
            <c:manualLayout>
              <c:xMode val="edge"/>
              <c:yMode val="edge"/>
              <c:x val="9.7403245246714711E-3"/>
              <c:y val="0.1379830614922089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87329856"/>
        <c:crosses val="autoZero"/>
        <c:crossBetween val="midCat"/>
      </c:valAx>
      <c:valAx>
        <c:axId val="912016056"/>
        <c:scaling>
          <c:orientation val="minMax"/>
          <c:max val="0.2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nl-NL" sz="1600" b="1" dirty="0" err="1"/>
                  <a:t>Carnot</a:t>
                </a:r>
                <a:r>
                  <a:rPr lang="nl-NL" sz="1600" b="1" dirty="0"/>
                  <a:t> COP</a:t>
                </a:r>
              </a:p>
            </c:rich>
          </c:tx>
          <c:layout>
            <c:manualLayout>
              <c:xMode val="edge"/>
              <c:yMode val="edge"/>
              <c:x val="0.95393281907686289"/>
              <c:y val="0.3425988482211098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%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12016384"/>
        <c:crosses val="max"/>
        <c:crossBetween val="midCat"/>
      </c:valAx>
      <c:valAx>
        <c:axId val="91201638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91201605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18104076148823461"/>
          <c:y val="0.66356720066435193"/>
          <c:w val="0.3667793408669105"/>
          <c:h val="0.13041397968234653"/>
        </c:manualLayout>
      </c:layout>
      <c:overlay val="1"/>
      <c:spPr>
        <a:solidFill>
          <a:schemeClr val="bg1"/>
        </a:solidFill>
        <a:ln>
          <a:solidFill>
            <a:schemeClr val="bg1">
              <a:lumMod val="50000"/>
            </a:schemeClr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0.67423</cdr:x>
      <cdr:y>0.2678</cdr:y>
    </cdr:from>
    <cdr:to>
      <cdr:x>0.86176</cdr:x>
      <cdr:y>0.37124</cdr:y>
    </cdr:to>
    <cdr:sp macro="" textlink="">
      <cdr:nvSpPr>
        <cdr:cNvPr id="2" name="Tekstvak 1">
          <a:extLst xmlns:a="http://schemas.openxmlformats.org/drawingml/2006/main">
            <a:ext uri="{FF2B5EF4-FFF2-40B4-BE49-F238E27FC236}">
              <a16:creationId xmlns:a16="http://schemas.microsoft.com/office/drawing/2014/main" id="{60711E83-A047-4963-9DA7-13FA38584C4F}"/>
            </a:ext>
          </a:extLst>
        </cdr:cNvPr>
        <cdr:cNvSpPr txBox="1"/>
      </cdr:nvSpPr>
      <cdr:spPr>
        <a:xfrm xmlns:a="http://schemas.openxmlformats.org/drawingml/2006/main">
          <a:off x="3943671" y="956231"/>
          <a:ext cx="1096926" cy="3693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600" b="1" dirty="0">
              <a:solidFill>
                <a:srgbClr val="4875C5"/>
              </a:solidFill>
            </a:rPr>
            <a:t>numerical</a:t>
          </a:r>
        </a:p>
      </cdr:txBody>
    </cdr:sp>
  </cdr:relSizeAnchor>
  <cdr:relSizeAnchor xmlns:cdr="http://schemas.openxmlformats.org/drawingml/2006/chartDrawing">
    <cdr:from>
      <cdr:x>0.48736</cdr:x>
      <cdr:y>0.41708</cdr:y>
    </cdr:from>
    <cdr:to>
      <cdr:x>0.71989</cdr:x>
      <cdr:y>0.60888</cdr:y>
    </cdr:to>
    <cdr:sp macro="" textlink="">
      <cdr:nvSpPr>
        <cdr:cNvPr id="3" name="Tekstvak 2">
          <a:extLst xmlns:a="http://schemas.openxmlformats.org/drawingml/2006/main">
            <a:ext uri="{FF2B5EF4-FFF2-40B4-BE49-F238E27FC236}">
              <a16:creationId xmlns:a16="http://schemas.microsoft.com/office/drawing/2014/main" id="{A2E2F56B-DA1F-4B73-B2F1-EFA0CE9ACBF0}"/>
            </a:ext>
          </a:extLst>
        </cdr:cNvPr>
        <cdr:cNvSpPr txBox="1"/>
      </cdr:nvSpPr>
      <cdr:spPr>
        <a:xfrm xmlns:a="http://schemas.openxmlformats.org/drawingml/2006/main">
          <a:off x="2850653" y="1489269"/>
          <a:ext cx="1360081" cy="68485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600" b="1" dirty="0">
              <a:solidFill>
                <a:srgbClr val="ED7D31"/>
              </a:solidFill>
            </a:rPr>
            <a:t>critical state</a:t>
          </a:r>
        </a:p>
        <a:p xmlns:a="http://schemas.openxmlformats.org/drawingml/2006/main">
          <a:r>
            <a:rPr lang="en-GB" sz="1600" b="1" dirty="0">
              <a:solidFill>
                <a:srgbClr val="ED7D31"/>
              </a:solidFill>
            </a:rPr>
            <a:t>formula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8CED8E-5760-426A-BFB1-7EF9B867ADBC}" type="datetimeFigureOut">
              <a:rPr lang="en-GB" smtClean="0"/>
              <a:t>11/03/2024</a:t>
            </a:fld>
            <a:endParaRPr lang="en-GB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BCDFBD-7E7B-44DB-8CEE-1324E7160B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9038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643600-BF6C-43C6-B55C-7DE2746509E0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01254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FC9E70C-A8F8-409D-946B-D537CCA1D0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981DC960-9D44-4362-A6DC-C69E5ED222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GB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33818CC-1EA8-4360-8BB6-57340891ED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CABCC-AD13-4048-B64D-72705ED5A2C8}" type="datetime1">
              <a:rPr lang="en-GB" smtClean="0"/>
              <a:t>11/03/2024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8AF0101-6085-4F2F-9007-DE76AC4506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B54B44E-A991-4678-BC25-97DDFD2E02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583AC86E-E8F6-4FF1-87CA-2D8E366178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78353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FE19491-EEB5-4E08-BA84-0504B3076C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EC49565-F5C6-45DE-9D72-64334B4FA3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A6601EA-98E1-4E87-A9CF-9272149031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0077C-556B-4A90-8DE0-294CA0F22437}" type="datetime1">
              <a:rPr lang="en-GB" smtClean="0"/>
              <a:t>11/03/2024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2F4D581-9B7A-4C34-988B-819D440640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9329449-F64A-45BC-9DFE-83E7E5D5AD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AC86E-E8F6-4FF1-87CA-2D8E366178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9939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F7296D1A-B94B-45C7-94AE-4498BC35884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1BEDEBD6-4AEF-4E79-92AA-D4A3F43996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104DC92-9D7E-4D17-BFAD-463FF3EDB7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BD819-DFCE-4E30-A236-5B91C40AEDF3}" type="datetime1">
              <a:rPr lang="en-GB" smtClean="0"/>
              <a:t>11/03/2024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784B2BE-C7E5-4C05-AEF5-D4346C7CF4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EA7EC4D-4DC4-4B8B-B210-70AB12AF5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AC86E-E8F6-4FF1-87CA-2D8E366178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3598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5EFAF6-81A5-468E-A7EA-2D8B4C745F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F938A52-F92B-4D3F-BB71-D04B425A87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0D121A2-1144-4061-9C71-FAD8FEB47A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10DCD-4BF3-4D42-BAA0-7F17A02DCED1}" type="datetime1">
              <a:rPr lang="en-GB" smtClean="0"/>
              <a:t>11/03/2024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8322FF1-50C0-4D00-A452-428890BB41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5101620-D334-4ED2-9FCC-67F73C023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86132"/>
            <a:ext cx="2743200" cy="365125"/>
          </a:xfrm>
        </p:spPr>
        <p:txBody>
          <a:bodyPr/>
          <a:lstStyle>
            <a:lvl1pPr>
              <a:defRPr sz="1600"/>
            </a:lvl1pPr>
          </a:lstStyle>
          <a:p>
            <a:fld id="{583AC86E-E8F6-4FF1-87CA-2D8E366178D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150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164533-2EAE-4CBA-977C-A80908F3D2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6847F18-7CB6-4EC7-805B-C98889CA29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623B796-5F38-42CE-A0B2-683FFA8E35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91066-D4D3-4367-B136-9AB3E9A7AE43}" type="datetime1">
              <a:rPr lang="en-GB" smtClean="0"/>
              <a:t>11/03/2024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4936767-44A2-4BC8-9FC2-6A3AE2273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27B2D4C-718B-4EB4-B4AA-643E1F7220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AC86E-E8F6-4FF1-87CA-2D8E366178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8712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3222DD5-C691-48AF-BE3C-15D019466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234D978-0AF5-442C-8FA6-195D64C668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F1FD08F-F44E-4822-82A6-419743574F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27057E37-5DDD-4B78-AD15-7B85FC563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BC229-D865-4725-8A2E-86A68A75640C}" type="datetime1">
              <a:rPr lang="en-GB" smtClean="0"/>
              <a:t>11/03/2024</a:t>
            </a:fld>
            <a:endParaRPr lang="en-GB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0F937A7-2DBC-4392-80D1-B40F8A203E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F9FED1B-5D02-4E20-9311-3190E14F9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AC86E-E8F6-4FF1-87CA-2D8E366178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6128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3C0642A-9DBF-4F2E-8869-22947D8BDD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4D882F7-7212-48A9-915E-053ED928B7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712E50BD-07AC-4850-919E-53BE9B5A4B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AC410895-50D0-411A-B0F3-BB95C16794F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735BB78E-3D77-4368-A433-3DF3B50DB6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E7AD0B91-8D01-40E1-B0AD-488E9A1AAC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8FCDF-9409-4661-A33F-4125E2CBAE3B}" type="datetime1">
              <a:rPr lang="en-GB" smtClean="0"/>
              <a:t>11/03/2024</a:t>
            </a:fld>
            <a:endParaRPr lang="en-GB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8E41DECF-9CF1-47C7-960C-5D39055A3C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30AACBED-156C-4EA8-A58C-F64EF16D55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AC86E-E8F6-4FF1-87CA-2D8E366178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0412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9976215-ACE2-48F7-A39B-B3B9D5F4AC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5062B7A3-E540-4F4D-AC9B-32DB768D1C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F4A54-211C-4B4E-8768-E3B8E90729B2}" type="datetime1">
              <a:rPr lang="en-GB" smtClean="0"/>
              <a:t>11/03/2024</a:t>
            </a:fld>
            <a:endParaRPr lang="en-GB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454A32DD-A72C-4A25-BFCB-6A8278A26D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07854060-BA9E-41C4-BE97-671587B744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AC86E-E8F6-4FF1-87CA-2D8E366178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0204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0362B6A3-3190-4CA4-A88C-28E76FBFA0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78197-EEEF-44B4-BAC0-F67C9D9F3B51}" type="datetime1">
              <a:rPr lang="en-GB" smtClean="0"/>
              <a:t>11/03/2024</a:t>
            </a:fld>
            <a:endParaRPr lang="en-GB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7CC46486-EECF-47C7-A58D-B64E9A67D4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AD9B0C27-D526-47DF-9871-ECE237A875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AC86E-E8F6-4FF1-87CA-2D8E366178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7180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772B02-C2CD-4C10-B53D-607D640783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78E0A75-7F69-41CA-B5EE-B4DF523D95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DC6898F4-67B5-43AB-ABCF-58A7D9CD3D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EEB34D8-3C11-45D3-86AC-2678A82C8B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B31AC-E918-46EB-9768-6E18EEF80073}" type="datetime1">
              <a:rPr lang="en-GB" smtClean="0"/>
              <a:t>11/03/2024</a:t>
            </a:fld>
            <a:endParaRPr lang="en-GB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377A799-3251-49AF-82D3-7539A96ADA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D097821F-D609-4363-8EDE-FFC5E8159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AC86E-E8F6-4FF1-87CA-2D8E366178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7684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796328-9C4F-4904-B747-D1DF151A21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120F32EA-2B88-4671-A9EF-A81AE95A4B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698E4BA-7C71-4421-9293-6C3FB20370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038B3B8-8E71-45FF-B4F5-17A7023531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66C09-EA15-4585-AEF4-F1D6F9D5708E}" type="datetime1">
              <a:rPr lang="en-GB" smtClean="0"/>
              <a:t>11/03/2024</a:t>
            </a:fld>
            <a:endParaRPr lang="en-GB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E8DCEAB-E835-4122-B302-A94B9DF350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57ECB082-E3F9-4A4B-89A9-3A7534EBCA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AC86E-E8F6-4FF1-87CA-2D8E366178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1723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22529B32-061E-41A7-99C5-D85A7D6A99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2BE9AD0-9594-4396-8551-967BEC3B14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2E0FB7C-19AF-4532-9757-80533964DB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7BB13B-6B8A-4E3D-B491-21D1148B132D}" type="datetime1">
              <a:rPr lang="en-GB" smtClean="0"/>
              <a:t>11/03/2024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5B19C95-61EC-4DAF-8C1E-B4766DE73A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C2585AC-CDB0-487C-8D3B-9588FBB698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8800" y="646727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3AC86E-E8F6-4FF1-87CA-2D8E366178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1199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18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7" Type="http://schemas.openxmlformats.org/officeDocument/2006/relationships/hyperlink" Target="https://indico.cern.ch/event/1374333/" TargetMode="Externa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4.emf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doi.org/10.1109/TASC.2024.3364120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chart" Target="../charts/char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chart" Target="../charts/char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15.png"/><Relationship Id="rId4" Type="http://schemas.openxmlformats.org/officeDocument/2006/relationships/hyperlink" Target="https://doi.org/10.1088/1361-6668/acb08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6F67FFF-40EB-49C2-9F29-E1C430EECA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00899" y="1122363"/>
            <a:ext cx="9367101" cy="2387600"/>
          </a:xfrm>
        </p:spPr>
        <p:txBody>
          <a:bodyPr>
            <a:normAutofit/>
          </a:bodyPr>
          <a:lstStyle/>
          <a:p>
            <a:r>
              <a:rPr lang="en-GB" sz="4800" dirty="0">
                <a:solidFill>
                  <a:srgbClr val="002060"/>
                </a:solidFill>
                <a:latin typeface="+mn-lt"/>
              </a:rPr>
              <a:t>AC loss calculation for RCS 1.8 T magnet (</a:t>
            </a:r>
            <a:r>
              <a:rPr lang="en-GB" sz="4800" i="1" dirty="0">
                <a:solidFill>
                  <a:srgbClr val="002060"/>
                </a:solidFill>
                <a:latin typeface="+mn-lt"/>
              </a:rPr>
              <a:t>Re</a:t>
            </a:r>
            <a:r>
              <a:rPr lang="en-GB" sz="4800" dirty="0">
                <a:solidFill>
                  <a:srgbClr val="002060"/>
                </a:solidFill>
                <a:latin typeface="+mn-lt"/>
              </a:rPr>
              <a:t>BCO-HTS option)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884704F3-4535-483F-ACB9-12E769AA6D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84446" y="4017381"/>
            <a:ext cx="9144000" cy="1968076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70000"/>
              </a:lnSpc>
            </a:pPr>
            <a:r>
              <a:rPr lang="en-GB" u="sng" dirty="0"/>
              <a:t>Simon Otten</a:t>
            </a:r>
            <a:r>
              <a:rPr lang="en-GB" dirty="0"/>
              <a:t>, Anna Kario, Herman ten Kate</a:t>
            </a:r>
          </a:p>
          <a:p>
            <a:pPr>
              <a:lnSpc>
                <a:spcPct val="170000"/>
              </a:lnSpc>
            </a:pPr>
            <a:r>
              <a:rPr lang="en-GB" dirty="0"/>
              <a:t>With contributions of: H. Piekarz, M. Breschi and F. Boattini</a:t>
            </a:r>
          </a:p>
          <a:p>
            <a:pPr>
              <a:lnSpc>
                <a:spcPct val="170000"/>
              </a:lnSpc>
            </a:pPr>
            <a:r>
              <a:rPr lang="en-GB" dirty="0"/>
              <a:t>Muon Collider Collaboration Meeting, CERN, 13</a:t>
            </a:r>
            <a:r>
              <a:rPr lang="en-GB" baseline="30000" dirty="0"/>
              <a:t>th</a:t>
            </a:r>
            <a:r>
              <a:rPr lang="en-GB" dirty="0"/>
              <a:t> of March 2024</a:t>
            </a:r>
          </a:p>
        </p:txBody>
      </p:sp>
      <p:pic>
        <p:nvPicPr>
          <p:cNvPr id="5" name="Picture 9">
            <a:extLst>
              <a:ext uri="{FF2B5EF4-FFF2-40B4-BE49-F238E27FC236}">
                <a16:creationId xmlns:a16="http://schemas.microsoft.com/office/drawing/2014/main" id="{171ABBA5-C5D3-EB8C-E0C5-EF0AB394BE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22" t="21011" r="8835" b="73373"/>
          <a:stretch>
            <a:fillRect/>
          </a:stretch>
        </p:blipFill>
        <p:spPr bwMode="auto">
          <a:xfrm>
            <a:off x="8154186" y="60324"/>
            <a:ext cx="3958440" cy="642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A3D63A6-DB0F-4DD7-8802-E95534A4D9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583AC86E-E8F6-4FF1-87CA-2D8E366178DA}" type="slidenum">
              <a:rPr lang="en-GB" sz="1600" smtClean="0"/>
              <a:t>1</a:t>
            </a:fld>
            <a:endParaRPr lang="en-GB" sz="16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16BAB1F-95AD-DBA1-8C71-636A59DACD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735" y="93854"/>
            <a:ext cx="1318711" cy="102850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C074F8C-CB4C-4EC0-146E-6EAA7C85C7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4446" y="225775"/>
            <a:ext cx="817212" cy="896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39415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8F965D-3B55-481D-BD10-08E47D5CF3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8750" y="6743"/>
            <a:ext cx="11694996" cy="1323638"/>
          </a:xfrm>
        </p:spPr>
        <p:txBody>
          <a:bodyPr>
            <a:normAutofit/>
          </a:bodyPr>
          <a:lstStyle/>
          <a:p>
            <a:r>
              <a:rPr lang="en-GB" sz="3800" b="1" dirty="0">
                <a:solidFill>
                  <a:srgbClr val="002060"/>
                </a:solidFill>
              </a:rPr>
              <a:t>Hysteresis loss reduction by changing conductor position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7DC829E-684A-4594-8413-2DEF8D9B74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6999968"/>
            <a:ext cx="10515600" cy="4351338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3CE384E5-8C19-4681-A0BE-2C4035C78C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750" y="2496479"/>
            <a:ext cx="5941221" cy="407494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kstvak 4">
                <a:extLst>
                  <a:ext uri="{FF2B5EF4-FFF2-40B4-BE49-F238E27FC236}">
                    <a16:creationId xmlns:a16="http://schemas.microsoft.com/office/drawing/2014/main" id="{8B425841-BC33-477A-B57D-BB533F13A4C9}"/>
                  </a:ext>
                </a:extLst>
              </p:cNvPr>
              <p:cNvSpPr txBox="1"/>
              <p:nvPr/>
            </p:nvSpPr>
            <p:spPr>
              <a:xfrm>
                <a:off x="397149" y="1239170"/>
                <a:ext cx="5764422" cy="1182953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GB" sz="2000" b="1" dirty="0"/>
                  <a:t>Cable position optimized for minimum perpendicular magnetic field in COMSOL: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⊥,</m:t>
                        </m:r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max</m:t>
                        </m:r>
                      </m:sub>
                    </m:sSub>
                  </m:oMath>
                </a14:m>
                <a:r>
                  <a:rPr lang="en-GB" sz="2000" dirty="0"/>
                  <a:t> reduced from 0.43 T to 0.19 T (</a:t>
                </a:r>
                <a:r>
                  <a:rPr lang="en-GB" sz="2800" b="1" baseline="-18000" dirty="0"/>
                  <a:t>~</a:t>
                </a:r>
                <a:r>
                  <a:rPr lang="en-GB" sz="2000" b="1" baseline="-18000" dirty="0"/>
                  <a:t> </a:t>
                </a:r>
                <a:r>
                  <a:rPr lang="en-GB" sz="2000" dirty="0"/>
                  <a:t>50% effect)</a:t>
                </a:r>
              </a:p>
            </p:txBody>
          </p:sp>
        </mc:Choice>
        <mc:Fallback>
          <p:sp>
            <p:nvSpPr>
              <p:cNvPr id="5" name="Tekstvak 4">
                <a:extLst>
                  <a:ext uri="{FF2B5EF4-FFF2-40B4-BE49-F238E27FC236}">
                    <a16:creationId xmlns:a16="http://schemas.microsoft.com/office/drawing/2014/main" id="{8B425841-BC33-477A-B57D-BB533F13A4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149" y="1239170"/>
                <a:ext cx="5764422" cy="1182953"/>
              </a:xfrm>
              <a:prstGeom prst="rect">
                <a:avLst/>
              </a:prstGeom>
              <a:blipFill>
                <a:blip r:embed="rId3"/>
                <a:stretch>
                  <a:fillRect l="-1057" t="-2577" r="-1797" b="-118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3" name="Groep 12">
            <a:extLst>
              <a:ext uri="{FF2B5EF4-FFF2-40B4-BE49-F238E27FC236}">
                <a16:creationId xmlns:a16="http://schemas.microsoft.com/office/drawing/2014/main" id="{55219C28-D610-4FD6-85BF-3CFA9C532EBC}"/>
              </a:ext>
            </a:extLst>
          </p:cNvPr>
          <p:cNvGrpSpPr/>
          <p:nvPr/>
        </p:nvGrpSpPr>
        <p:grpSpPr>
          <a:xfrm>
            <a:off x="6427578" y="2341694"/>
            <a:ext cx="5764422" cy="4516305"/>
            <a:chOff x="3432175" y="1431925"/>
            <a:chExt cx="5327650" cy="3994150"/>
          </a:xfrm>
        </p:grpSpPr>
        <p:pic>
          <p:nvPicPr>
            <p:cNvPr id="6" name="Afbeelding 5">
              <a:extLst>
                <a:ext uri="{FF2B5EF4-FFF2-40B4-BE49-F238E27FC236}">
                  <a16:creationId xmlns:a16="http://schemas.microsoft.com/office/drawing/2014/main" id="{FC9BA980-55BE-425C-880E-4498F11F0D0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32175" y="1431925"/>
              <a:ext cx="5327650" cy="39941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kstvak 10">
              <a:extLst>
                <a:ext uri="{FF2B5EF4-FFF2-40B4-BE49-F238E27FC236}">
                  <a16:creationId xmlns:a16="http://schemas.microsoft.com/office/drawing/2014/main" id="{E70ADF47-B4CC-4BDB-A1C0-E70636C76E89}"/>
                </a:ext>
              </a:extLst>
            </p:cNvPr>
            <p:cNvSpPr txBox="1"/>
            <p:nvPr/>
          </p:nvSpPr>
          <p:spPr>
            <a:xfrm>
              <a:off x="6537324" y="2657776"/>
              <a:ext cx="1328739" cy="2643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200" b="1">
                  <a:solidFill>
                    <a:srgbClr val="D95319"/>
                  </a:solidFill>
                </a:rPr>
                <a:t>1 kT/s ramp</a:t>
              </a:r>
            </a:p>
          </p:txBody>
        </p:sp>
        <p:cxnSp>
          <p:nvCxnSpPr>
            <p:cNvPr id="8" name="Rechte verbindingslijn met pijl 7">
              <a:extLst>
                <a:ext uri="{FF2B5EF4-FFF2-40B4-BE49-F238E27FC236}">
                  <a16:creationId xmlns:a16="http://schemas.microsoft.com/office/drawing/2014/main" id="{960BB868-8F48-4AA2-9FD6-30CEBDDDB78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257925" y="2419116"/>
              <a:ext cx="352424" cy="286987"/>
            </a:xfrm>
            <a:prstGeom prst="straightConnector1">
              <a:avLst/>
            </a:prstGeom>
            <a:ln>
              <a:solidFill>
                <a:srgbClr val="D95319"/>
              </a:solidFill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9" name="Tekstvak 27">
              <a:extLst>
                <a:ext uri="{FF2B5EF4-FFF2-40B4-BE49-F238E27FC236}">
                  <a16:creationId xmlns:a16="http://schemas.microsoft.com/office/drawing/2014/main" id="{AC91CC2F-5C1E-4E58-8876-0BB2C4360785}"/>
                </a:ext>
              </a:extLst>
            </p:cNvPr>
            <p:cNvSpPr txBox="1"/>
            <p:nvPr/>
          </p:nvSpPr>
          <p:spPr>
            <a:xfrm>
              <a:off x="4735512" y="2800624"/>
              <a:ext cx="1238250" cy="2643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200" b="1">
                  <a:solidFill>
                    <a:srgbClr val="0072BD"/>
                  </a:solidFill>
                </a:rPr>
                <a:t>-36 kA</a:t>
              </a:r>
            </a:p>
          </p:txBody>
        </p:sp>
        <p:sp>
          <p:nvSpPr>
            <p:cNvPr id="10" name="Tekstvak 28">
              <a:extLst>
                <a:ext uri="{FF2B5EF4-FFF2-40B4-BE49-F238E27FC236}">
                  <a16:creationId xmlns:a16="http://schemas.microsoft.com/office/drawing/2014/main" id="{BC875712-3ACE-4C80-AE9F-FC5BEC125C7D}"/>
                </a:ext>
              </a:extLst>
            </p:cNvPr>
            <p:cNvSpPr txBox="1"/>
            <p:nvPr/>
          </p:nvSpPr>
          <p:spPr>
            <a:xfrm>
              <a:off x="7212013" y="1768648"/>
              <a:ext cx="1238250" cy="2643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200" b="1">
                  <a:solidFill>
                    <a:srgbClr val="0072BD"/>
                  </a:solidFill>
                </a:rPr>
                <a:t>+36 kA</a:t>
              </a:r>
            </a:p>
          </p:txBody>
        </p:sp>
        <p:sp>
          <p:nvSpPr>
            <p:cNvPr id="11" name="Tekstvak 29">
              <a:extLst>
                <a:ext uri="{FF2B5EF4-FFF2-40B4-BE49-F238E27FC236}">
                  <a16:creationId xmlns:a16="http://schemas.microsoft.com/office/drawing/2014/main" id="{441F20F2-1A4E-4B06-B9FF-3FF0EAF1AF32}"/>
                </a:ext>
              </a:extLst>
            </p:cNvPr>
            <p:cNvSpPr txBox="1"/>
            <p:nvPr/>
          </p:nvSpPr>
          <p:spPr>
            <a:xfrm>
              <a:off x="7173913" y="2106448"/>
              <a:ext cx="1238250" cy="2643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200" b="1">
                  <a:solidFill>
                    <a:srgbClr val="D95319"/>
                  </a:solidFill>
                </a:rPr>
                <a:t>+1.71 T</a:t>
              </a:r>
            </a:p>
          </p:txBody>
        </p:sp>
        <p:sp>
          <p:nvSpPr>
            <p:cNvPr id="12" name="Tekstvak 30">
              <a:extLst>
                <a:ext uri="{FF2B5EF4-FFF2-40B4-BE49-F238E27FC236}">
                  <a16:creationId xmlns:a16="http://schemas.microsoft.com/office/drawing/2014/main" id="{9A6CB8FE-B9E5-4EDB-8606-836A461AE440}"/>
                </a:ext>
              </a:extLst>
            </p:cNvPr>
            <p:cNvSpPr txBox="1"/>
            <p:nvPr/>
          </p:nvSpPr>
          <p:spPr>
            <a:xfrm>
              <a:off x="4741862" y="2463196"/>
              <a:ext cx="1238250" cy="26432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200" b="1">
                  <a:solidFill>
                    <a:srgbClr val="D95319"/>
                  </a:solidFill>
                </a:rPr>
                <a:t>-1.71</a:t>
              </a:r>
              <a:r>
                <a:rPr lang="en-GB" sz="1200" b="1" baseline="0">
                  <a:solidFill>
                    <a:srgbClr val="D95319"/>
                  </a:solidFill>
                </a:rPr>
                <a:t> </a:t>
              </a:r>
              <a:r>
                <a:rPr lang="en-GB" sz="1200" b="1">
                  <a:solidFill>
                    <a:srgbClr val="D95319"/>
                  </a:solidFill>
                </a:rPr>
                <a:t>T</a:t>
              </a:r>
            </a:p>
          </p:txBody>
        </p:sp>
      </p:grpSp>
      <p:sp>
        <p:nvSpPr>
          <p:cNvPr id="14" name="Tekstvak 13">
            <a:extLst>
              <a:ext uri="{FF2B5EF4-FFF2-40B4-BE49-F238E27FC236}">
                <a16:creationId xmlns:a16="http://schemas.microsoft.com/office/drawing/2014/main" id="{12335955-CFB0-4DDA-9F4D-E09F7E1E1614}"/>
              </a:ext>
            </a:extLst>
          </p:cNvPr>
          <p:cNvSpPr txBox="1"/>
          <p:nvPr/>
        </p:nvSpPr>
        <p:spPr>
          <a:xfrm>
            <a:off x="6499488" y="1234480"/>
            <a:ext cx="5504258" cy="118494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000" b="1" dirty="0"/>
              <a:t>AC loss per half cycle reduced from 12.3 to 7.6 J/m</a:t>
            </a:r>
          </a:p>
          <a:p>
            <a:pPr algn="ctr">
              <a:spcBef>
                <a:spcPts val="1200"/>
              </a:spcBef>
              <a:spcAft>
                <a:spcPts val="600"/>
              </a:spcAft>
            </a:pPr>
            <a:r>
              <a:rPr lang="en-GB" sz="2000" b="1" dirty="0"/>
              <a:t> </a:t>
            </a:r>
            <a:r>
              <a:rPr lang="en-GB" sz="2400" b="1" dirty="0">
                <a:solidFill>
                  <a:srgbClr val="00B050"/>
                </a:solidFill>
              </a:rPr>
              <a:t>(-38% !)</a:t>
            </a:r>
          </a:p>
          <a:p>
            <a:pPr algn="ctr">
              <a:spcBef>
                <a:spcPts val="1200"/>
              </a:spcBef>
              <a:spcAft>
                <a:spcPts val="600"/>
              </a:spcAft>
            </a:pPr>
            <a:endParaRPr lang="en-GB" sz="100" b="1" dirty="0">
              <a:solidFill>
                <a:srgbClr val="00B050"/>
              </a:solidFill>
            </a:endParaRPr>
          </a:p>
        </p:txBody>
      </p:sp>
      <p:pic>
        <p:nvPicPr>
          <p:cNvPr id="15" name="Picture 9">
            <a:extLst>
              <a:ext uri="{FF2B5EF4-FFF2-40B4-BE49-F238E27FC236}">
                <a16:creationId xmlns:a16="http://schemas.microsoft.com/office/drawing/2014/main" id="{D5859FA1-543F-1605-8C27-50803EC4B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22" t="21011" r="8835" b="73373"/>
          <a:stretch>
            <a:fillRect/>
          </a:stretch>
        </p:blipFill>
        <p:spPr bwMode="auto">
          <a:xfrm>
            <a:off x="9297988" y="60325"/>
            <a:ext cx="2814637" cy="45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ijdelijke aanduiding voor dianummer 15">
            <a:extLst>
              <a:ext uri="{FF2B5EF4-FFF2-40B4-BE49-F238E27FC236}">
                <a16:creationId xmlns:a16="http://schemas.microsoft.com/office/drawing/2014/main" id="{5844C0DC-F4B8-4F4C-B9EB-BAD860BBA9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AC86E-E8F6-4FF1-87CA-2D8E366178DA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32608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A95248A-BEAB-4392-A131-10EF41111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459" y="60325"/>
            <a:ext cx="10796341" cy="1325563"/>
          </a:xfrm>
        </p:spPr>
        <p:txBody>
          <a:bodyPr>
            <a:normAutofit/>
          </a:bodyPr>
          <a:lstStyle/>
          <a:p>
            <a:r>
              <a:rPr lang="en-GB" sz="4000" b="1" dirty="0">
                <a:solidFill>
                  <a:srgbClr val="002060"/>
                </a:solidFill>
              </a:rPr>
              <a:t>Outline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C7CD008-9E42-403C-8F27-8B339FA511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7459" y="1825625"/>
            <a:ext cx="11634541" cy="4351338"/>
          </a:xfrm>
        </p:spPr>
        <p:txBody>
          <a:bodyPr>
            <a:normAutofit/>
          </a:bodyPr>
          <a:lstStyle/>
          <a:p>
            <a:r>
              <a:rPr lang="en-GB" sz="3200" dirty="0"/>
              <a:t>Hysteresis loss calculations, 2 case studies:</a:t>
            </a:r>
          </a:p>
          <a:p>
            <a:pPr marL="0" indent="0">
              <a:buNone/>
            </a:pPr>
            <a:endParaRPr lang="en-GB" sz="3200" dirty="0"/>
          </a:p>
          <a:p>
            <a:pPr marL="914400" lvl="1" indent="-457200">
              <a:buFont typeface="+mj-lt"/>
              <a:buAutoNum type="arabicPeriod"/>
            </a:pPr>
            <a:r>
              <a:rPr lang="en-GB" sz="2800" i="1" dirty="0"/>
              <a:t>Re</a:t>
            </a:r>
            <a:r>
              <a:rPr lang="en-GB" sz="2800" dirty="0"/>
              <a:t>BCO-HTS magnet design by FNAL 	        (H. Piekarz et al.)</a:t>
            </a:r>
            <a:br>
              <a:rPr lang="en-GB" sz="2800" dirty="0"/>
            </a:br>
            <a:endParaRPr lang="en-GB" sz="2800" dirty="0"/>
          </a:p>
          <a:p>
            <a:pPr marL="914400" lvl="1" indent="-457200">
              <a:buFont typeface="+mj-lt"/>
              <a:buAutoNum type="arabicPeriod"/>
            </a:pPr>
            <a:r>
              <a:rPr lang="en-GB" sz="2800" dirty="0"/>
              <a:t>Modified magnet design by </a:t>
            </a:r>
            <a:r>
              <a:rPr lang="en-GB" sz="2800" dirty="0" err="1"/>
              <a:t>Unibo</a:t>
            </a:r>
            <a:r>
              <a:rPr lang="en-GB" sz="2800" dirty="0"/>
              <a:t>/CERN    (M. Breschi, F. Boattini et al.)</a:t>
            </a:r>
          </a:p>
          <a:p>
            <a:pPr lvl="1"/>
            <a:endParaRPr lang="en-GB" sz="2800" dirty="0"/>
          </a:p>
          <a:p>
            <a:r>
              <a:rPr lang="en-GB" sz="3200" dirty="0"/>
              <a:t>Outlook: possible methods for AC loss reduction</a:t>
            </a:r>
          </a:p>
          <a:p>
            <a:pPr lvl="1"/>
            <a:endParaRPr lang="en-GB" sz="2800" dirty="0"/>
          </a:p>
          <a:p>
            <a:endParaRPr lang="en-GB" sz="3200" dirty="0"/>
          </a:p>
          <a:p>
            <a:pPr lvl="1"/>
            <a:endParaRPr lang="en-GB" sz="2800" dirty="0"/>
          </a:p>
          <a:p>
            <a:pPr lvl="1"/>
            <a:endParaRPr lang="en-GB" sz="2800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9D52F9D0-3D97-455D-9CA5-8DBD7FC7E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AC86E-E8F6-4FF1-87CA-2D8E366178DA}" type="slidenum">
              <a:rPr lang="en-GB" smtClean="0"/>
              <a:t>11</a:t>
            </a:fld>
            <a:endParaRPr lang="en-GB"/>
          </a:p>
        </p:txBody>
      </p:sp>
      <p:sp>
        <p:nvSpPr>
          <p:cNvPr id="5" name="Pijl: rechts 4">
            <a:extLst>
              <a:ext uri="{FF2B5EF4-FFF2-40B4-BE49-F238E27FC236}">
                <a16:creationId xmlns:a16="http://schemas.microsoft.com/office/drawing/2014/main" id="{9630C9ED-6810-4B70-89E9-0807DEC50F93}"/>
              </a:ext>
            </a:extLst>
          </p:cNvPr>
          <p:cNvSpPr/>
          <p:nvPr/>
        </p:nvSpPr>
        <p:spPr>
          <a:xfrm>
            <a:off x="248366" y="3848192"/>
            <a:ext cx="618185" cy="306204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9">
            <a:extLst>
              <a:ext uri="{FF2B5EF4-FFF2-40B4-BE49-F238E27FC236}">
                <a16:creationId xmlns:a16="http://schemas.microsoft.com/office/drawing/2014/main" id="{D02DE0E6-6778-47D8-BDA6-7445DFCDAC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22" t="21011" r="8835" b="73373"/>
          <a:stretch>
            <a:fillRect/>
          </a:stretch>
        </p:blipFill>
        <p:spPr bwMode="auto">
          <a:xfrm>
            <a:off x="9297988" y="60325"/>
            <a:ext cx="2814637" cy="45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226013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C0046A-5053-4147-B622-B206848B0D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1508" y="10168"/>
            <a:ext cx="11062292" cy="1235274"/>
          </a:xfrm>
        </p:spPr>
        <p:txBody>
          <a:bodyPr>
            <a:normAutofit/>
          </a:bodyPr>
          <a:lstStyle/>
          <a:p>
            <a:r>
              <a:rPr lang="en-GB" sz="4000" b="1" dirty="0">
                <a:solidFill>
                  <a:srgbClr val="002060"/>
                </a:solidFill>
              </a:rPr>
              <a:t>Modification of 1.8 T resistive magnet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EA6612B3-E812-44C3-BCC6-99D2427D8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AC86E-E8F6-4FF1-87CA-2D8E366178DA}" type="slidenum">
              <a:rPr lang="en-GB" smtClean="0"/>
              <a:t>12</a:t>
            </a:fld>
            <a:endParaRPr lang="en-GB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8F2C6399-BF77-4EC8-A9E9-FA3CDA9BD01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3771" t="17526" r="14967" b="4387"/>
          <a:stretch/>
        </p:blipFill>
        <p:spPr>
          <a:xfrm>
            <a:off x="348792" y="1799635"/>
            <a:ext cx="5405156" cy="3085993"/>
          </a:xfrm>
          <a:prstGeom prst="rect">
            <a:avLst/>
          </a:prstGeom>
        </p:spPr>
      </p:pic>
      <p:sp>
        <p:nvSpPr>
          <p:cNvPr id="8" name="Rechthoek 7">
            <a:extLst>
              <a:ext uri="{FF2B5EF4-FFF2-40B4-BE49-F238E27FC236}">
                <a16:creationId xmlns:a16="http://schemas.microsoft.com/office/drawing/2014/main" id="{186DEF8C-FAF8-4219-B9A7-FCCEB541FF24}"/>
              </a:ext>
            </a:extLst>
          </p:cNvPr>
          <p:cNvSpPr/>
          <p:nvPr/>
        </p:nvSpPr>
        <p:spPr>
          <a:xfrm>
            <a:off x="291509" y="1663043"/>
            <a:ext cx="5468268" cy="326130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F516B0F5-A14F-447D-9960-628874A771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2780" y="2180587"/>
            <a:ext cx="5819220" cy="3967461"/>
          </a:xfrm>
          <a:prstGeom prst="rect">
            <a:avLst/>
          </a:prstGeom>
        </p:spPr>
      </p:pic>
      <p:sp>
        <p:nvSpPr>
          <p:cNvPr id="10" name="Tekstvak 9">
            <a:extLst>
              <a:ext uri="{FF2B5EF4-FFF2-40B4-BE49-F238E27FC236}">
                <a16:creationId xmlns:a16="http://schemas.microsoft.com/office/drawing/2014/main" id="{E42CB61D-86DB-4343-8E33-40A527EA13BE}"/>
              </a:ext>
            </a:extLst>
          </p:cNvPr>
          <p:cNvSpPr txBox="1"/>
          <p:nvPr/>
        </p:nvSpPr>
        <p:spPr>
          <a:xfrm>
            <a:off x="291508" y="1147826"/>
            <a:ext cx="4804223" cy="4027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H-type resistive magnet by Breschi et al. </a:t>
            </a: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BDA28335-3A41-4679-9246-72145D30043C}"/>
              </a:ext>
            </a:extLst>
          </p:cNvPr>
          <p:cNvSpPr txBox="1"/>
          <p:nvPr/>
        </p:nvSpPr>
        <p:spPr>
          <a:xfrm>
            <a:off x="6527840" y="1129470"/>
            <a:ext cx="5534950" cy="101566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000" b="1" dirty="0"/>
              <a:t>Modified magnet: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Same core geometry and material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Cu conductor replaced by </a:t>
            </a:r>
            <a:r>
              <a:rPr lang="en-GB" sz="2000" i="1" dirty="0"/>
              <a:t>Re</a:t>
            </a:r>
            <a:r>
              <a:rPr lang="en-GB" sz="2000" dirty="0"/>
              <a:t>BCO-HTS conductor</a:t>
            </a:r>
          </a:p>
        </p:txBody>
      </p:sp>
      <p:pic>
        <p:nvPicPr>
          <p:cNvPr id="12" name="Afbeelding 11">
            <a:extLst>
              <a:ext uri="{FF2B5EF4-FFF2-40B4-BE49-F238E27FC236}">
                <a16:creationId xmlns:a16="http://schemas.microsoft.com/office/drawing/2014/main" id="{E522C015-7AA5-410B-89BC-9EDEF4DA420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58069" y="5229439"/>
            <a:ext cx="1969771" cy="1477328"/>
          </a:xfrm>
          <a:prstGeom prst="rect">
            <a:avLst/>
          </a:prstGeom>
        </p:spPr>
      </p:pic>
      <p:cxnSp>
        <p:nvCxnSpPr>
          <p:cNvPr id="14" name="Rechte verbindingslijn met pijl 13">
            <a:extLst>
              <a:ext uri="{FF2B5EF4-FFF2-40B4-BE49-F238E27FC236}">
                <a16:creationId xmlns:a16="http://schemas.microsoft.com/office/drawing/2014/main" id="{0B135434-32D7-4BF2-8878-2F878F0091BA}"/>
              </a:ext>
            </a:extLst>
          </p:cNvPr>
          <p:cNvCxnSpPr>
            <a:cxnSpLocks/>
          </p:cNvCxnSpPr>
          <p:nvPr/>
        </p:nvCxnSpPr>
        <p:spPr>
          <a:xfrm flipH="1">
            <a:off x="6096000" y="6356896"/>
            <a:ext cx="2556670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echte verbindingslijn met pijl 14">
            <a:extLst>
              <a:ext uri="{FF2B5EF4-FFF2-40B4-BE49-F238E27FC236}">
                <a16:creationId xmlns:a16="http://schemas.microsoft.com/office/drawing/2014/main" id="{3BA1D8AF-8AC6-4757-9ECD-14D87F3AFD85}"/>
              </a:ext>
            </a:extLst>
          </p:cNvPr>
          <p:cNvCxnSpPr>
            <a:cxnSpLocks/>
          </p:cNvCxnSpPr>
          <p:nvPr/>
        </p:nvCxnSpPr>
        <p:spPr>
          <a:xfrm>
            <a:off x="8652670" y="5744652"/>
            <a:ext cx="0" cy="612244"/>
          </a:xfrm>
          <a:prstGeom prst="straightConnector1">
            <a:avLst/>
          </a:prstGeom>
          <a:ln w="381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kstvak 20">
            <a:extLst>
              <a:ext uri="{FF2B5EF4-FFF2-40B4-BE49-F238E27FC236}">
                <a16:creationId xmlns:a16="http://schemas.microsoft.com/office/drawing/2014/main" id="{8EAD4367-AB7A-4A0C-A1B5-490995F2A274}"/>
              </a:ext>
            </a:extLst>
          </p:cNvPr>
          <p:cNvSpPr txBox="1"/>
          <p:nvPr/>
        </p:nvSpPr>
        <p:spPr>
          <a:xfrm>
            <a:off x="6847907" y="6299362"/>
            <a:ext cx="48689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4x cooling pipe with </a:t>
            </a:r>
            <a:r>
              <a:rPr lang="en-GB" i="1" dirty="0"/>
              <a:t>Re</a:t>
            </a:r>
            <a:r>
              <a:rPr lang="en-GB" dirty="0"/>
              <a:t>BCO conductor (12x2 mm)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31BF1221-A9D8-48A8-A021-3DEBFC368D07}"/>
              </a:ext>
            </a:extLst>
          </p:cNvPr>
          <p:cNvSpPr txBox="1"/>
          <p:nvPr/>
        </p:nvSpPr>
        <p:spPr>
          <a:xfrm>
            <a:off x="5095732" y="5754603"/>
            <a:ext cx="9525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5.44 kA</a:t>
            </a:r>
          </a:p>
        </p:txBody>
      </p:sp>
      <p:pic>
        <p:nvPicPr>
          <p:cNvPr id="23" name="Picture 9">
            <a:extLst>
              <a:ext uri="{FF2B5EF4-FFF2-40B4-BE49-F238E27FC236}">
                <a16:creationId xmlns:a16="http://schemas.microsoft.com/office/drawing/2014/main" id="{06438502-6C52-402B-A9E1-7C79FB2E84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22" t="21011" r="8835" b="73373"/>
          <a:stretch>
            <a:fillRect/>
          </a:stretch>
        </p:blipFill>
        <p:spPr bwMode="auto">
          <a:xfrm>
            <a:off x="9297988" y="60325"/>
            <a:ext cx="2814637" cy="45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kstvak 23">
            <a:extLst>
              <a:ext uri="{FF2B5EF4-FFF2-40B4-BE49-F238E27FC236}">
                <a16:creationId xmlns:a16="http://schemas.microsoft.com/office/drawing/2014/main" id="{C9FC3E13-A6DA-4B38-B4B6-AB4FEC293F3A}"/>
              </a:ext>
            </a:extLst>
          </p:cNvPr>
          <p:cNvSpPr txBox="1"/>
          <p:nvPr/>
        </p:nvSpPr>
        <p:spPr>
          <a:xfrm>
            <a:off x="291509" y="5101025"/>
            <a:ext cx="438437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/>
              <a:t>Conductor loss estimation 2 kW/m</a:t>
            </a:r>
            <a:br>
              <a:rPr lang="en-GB" sz="2000" dirty="0"/>
            </a:br>
            <a:endParaRPr lang="en-GB" sz="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(F. Boattini et al., “</a:t>
            </a:r>
            <a:r>
              <a:rPr lang="en-US" sz="1600" dirty="0"/>
              <a:t>Recent progress on the models of power converters and resistive magnets”, </a:t>
            </a:r>
            <a:r>
              <a:rPr lang="en-US" sz="1600" dirty="0">
                <a:hlinkClick r:id="rId7"/>
              </a:rPr>
              <a:t>https://indico.cern.ch/event/1374333/</a:t>
            </a:r>
            <a:r>
              <a:rPr lang="en-US" sz="1600" dirty="0"/>
              <a:t> )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7802990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AF6373-56B8-4911-B862-6B2C407C2E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5440" y="1"/>
            <a:ext cx="10698701" cy="1188720"/>
          </a:xfrm>
        </p:spPr>
        <p:txBody>
          <a:bodyPr>
            <a:normAutofit/>
          </a:bodyPr>
          <a:lstStyle/>
          <a:p>
            <a:r>
              <a:rPr lang="en-GB" sz="4000" b="1" dirty="0">
                <a:solidFill>
                  <a:srgbClr val="002060"/>
                </a:solidFill>
              </a:rPr>
              <a:t>Comparison of AC hysteresis loss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C3A7604-85C9-4F68-B9C9-52490DF940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3265" y="7566485"/>
            <a:ext cx="10515600" cy="796194"/>
          </a:xfrm>
        </p:spPr>
        <p:txBody>
          <a:bodyPr/>
          <a:lstStyle/>
          <a:p>
            <a:r>
              <a:rPr lang="en-GB" dirty="0" err="1"/>
              <a:t>ascf</a:t>
            </a:r>
            <a:endParaRPr lang="en-GB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378B5A5F-8A0B-47B4-88A3-7BC79BA967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AC86E-E8F6-4FF1-87CA-2D8E366178DA}" type="slidenum">
              <a:rPr lang="en-GB" smtClean="0"/>
              <a:t>13</a:t>
            </a:fld>
            <a:endParaRPr lang="en-GB"/>
          </a:p>
        </p:txBody>
      </p:sp>
      <p:graphicFrame>
        <p:nvGraphicFramePr>
          <p:cNvPr id="5" name="Grafiek 4">
            <a:extLst>
              <a:ext uri="{FF2B5EF4-FFF2-40B4-BE49-F238E27FC236}">
                <a16:creationId xmlns:a16="http://schemas.microsoft.com/office/drawing/2014/main" id="{10313982-899D-4D02-85EA-E6A91D961BE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82485023"/>
              </p:ext>
            </p:extLst>
          </p:nvPr>
        </p:nvGraphicFramePr>
        <p:xfrm>
          <a:off x="194491" y="2418403"/>
          <a:ext cx="5591850" cy="42502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kstvak 5">
            <a:extLst>
              <a:ext uri="{FF2B5EF4-FFF2-40B4-BE49-F238E27FC236}">
                <a16:creationId xmlns:a16="http://schemas.microsoft.com/office/drawing/2014/main" id="{A73A6E30-C0FB-41D9-AA76-0F9B037E243B}"/>
              </a:ext>
            </a:extLst>
          </p:cNvPr>
          <p:cNvSpPr txBox="1"/>
          <p:nvPr/>
        </p:nvSpPr>
        <p:spPr>
          <a:xfrm>
            <a:off x="425016" y="1402740"/>
            <a:ext cx="5130800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000" b="1" dirty="0"/>
              <a:t>Similar loss level for both designs (within 10%)</a:t>
            </a:r>
          </a:p>
          <a:p>
            <a:r>
              <a:rPr lang="en-GB" sz="1600" dirty="0"/>
              <a:t>(critical state estimation)</a:t>
            </a:r>
            <a:endParaRPr lang="en-GB" sz="2000" dirty="0"/>
          </a:p>
        </p:txBody>
      </p:sp>
      <p:graphicFrame>
        <p:nvGraphicFramePr>
          <p:cNvPr id="7" name="Grafiek 6">
            <a:extLst>
              <a:ext uri="{FF2B5EF4-FFF2-40B4-BE49-F238E27FC236}">
                <a16:creationId xmlns:a16="http://schemas.microsoft.com/office/drawing/2014/main" id="{38B8E48C-489A-4A40-8E3C-78FC38C95D0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53430986"/>
              </p:ext>
            </p:extLst>
          </p:nvPr>
        </p:nvGraphicFramePr>
        <p:xfrm>
          <a:off x="5933440" y="2428240"/>
          <a:ext cx="6064069" cy="42263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8" name="Picture 9">
            <a:extLst>
              <a:ext uri="{FF2B5EF4-FFF2-40B4-BE49-F238E27FC236}">
                <a16:creationId xmlns:a16="http://schemas.microsoft.com/office/drawing/2014/main" id="{06E6923C-B07A-40EC-96DF-FBBBD989F6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22" t="21011" r="8835" b="73373"/>
          <a:stretch>
            <a:fillRect/>
          </a:stretch>
        </p:blipFill>
        <p:spPr bwMode="auto">
          <a:xfrm>
            <a:off x="9297988" y="60325"/>
            <a:ext cx="2814637" cy="45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kstvak 8">
            <a:extLst>
              <a:ext uri="{FF2B5EF4-FFF2-40B4-BE49-F238E27FC236}">
                <a16:creationId xmlns:a16="http://schemas.microsoft.com/office/drawing/2014/main" id="{F7B583F0-25DB-4CC8-9E60-CFFF919EFD4B}"/>
              </a:ext>
            </a:extLst>
          </p:cNvPr>
          <p:cNvSpPr txBox="1"/>
          <p:nvPr/>
        </p:nvSpPr>
        <p:spPr>
          <a:xfrm>
            <a:off x="6131065" y="1402740"/>
            <a:ext cx="4246880" cy="7078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000" b="1" dirty="0"/>
              <a:t>Minimum refrigeration power exceeds loss of resistive option for </a:t>
            </a:r>
            <a:r>
              <a:rPr lang="en-GB" sz="2000" b="1" i="1" dirty="0"/>
              <a:t>T</a:t>
            </a:r>
            <a:r>
              <a:rPr lang="en-GB" sz="2000" b="1" baseline="-25000" dirty="0"/>
              <a:t>c</a:t>
            </a:r>
            <a:r>
              <a:rPr lang="en-GB" sz="2000" b="1" dirty="0"/>
              <a:t> &lt; 30 K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kstvak 9">
                <a:extLst>
                  <a:ext uri="{FF2B5EF4-FFF2-40B4-BE49-F238E27FC236}">
                    <a16:creationId xmlns:a16="http://schemas.microsoft.com/office/drawing/2014/main" id="{BDCAA5A6-CE17-40EF-998D-BE140BE6CBCC}"/>
                  </a:ext>
                </a:extLst>
              </p:cNvPr>
              <p:cNvSpPr txBox="1"/>
              <p:nvPr/>
            </p:nvSpPr>
            <p:spPr>
              <a:xfrm>
                <a:off x="10460979" y="1760722"/>
                <a:ext cx="1808897" cy="6576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COP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0" name="Tekstvak 9">
                <a:extLst>
                  <a:ext uri="{FF2B5EF4-FFF2-40B4-BE49-F238E27FC236}">
                    <a16:creationId xmlns:a16="http://schemas.microsoft.com/office/drawing/2014/main" id="{BDCAA5A6-CE17-40EF-998D-BE140BE6CB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60979" y="1760722"/>
                <a:ext cx="1808897" cy="65768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205065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9012AD-FB3F-4C10-A8DF-DAF4408C10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240" y="18255"/>
            <a:ext cx="10515600" cy="1668305"/>
          </a:xfrm>
        </p:spPr>
        <p:txBody>
          <a:bodyPr>
            <a:normAutofit/>
          </a:bodyPr>
          <a:lstStyle/>
          <a:p>
            <a:r>
              <a:rPr lang="en-GB" sz="4000" b="1" dirty="0">
                <a:solidFill>
                  <a:srgbClr val="002060"/>
                </a:solidFill>
              </a:rPr>
              <a:t>Conclusion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845C3D7-E6A7-4496-A6A0-578B86433F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3239" y="1825625"/>
            <a:ext cx="11589385" cy="4351338"/>
          </a:xfrm>
        </p:spPr>
        <p:txBody>
          <a:bodyPr/>
          <a:lstStyle/>
          <a:p>
            <a:r>
              <a:rPr lang="en-GB" dirty="0"/>
              <a:t>Hysteresis loss estimate of considered designs is </a:t>
            </a:r>
            <a:r>
              <a:rPr lang="en-GB" b="1" dirty="0">
                <a:solidFill>
                  <a:srgbClr val="C00000"/>
                </a:solidFill>
              </a:rPr>
              <a:t>0.2 – 0.5 kW/m in the cold</a:t>
            </a:r>
          </a:p>
          <a:p>
            <a:endParaRPr lang="en-GB" b="1" dirty="0">
              <a:solidFill>
                <a:srgbClr val="C00000"/>
              </a:solidFill>
            </a:endParaRPr>
          </a:p>
          <a:p>
            <a:r>
              <a:rPr lang="en-GB" i="1" dirty="0"/>
              <a:t>Re</a:t>
            </a:r>
            <a:r>
              <a:rPr lang="en-GB" dirty="0"/>
              <a:t>BCO conductor loss is below resistive Cu option (2 kW/m), however, refrigerator power is excessive for </a:t>
            </a:r>
            <a:r>
              <a:rPr lang="en-GB" i="1" dirty="0"/>
              <a:t>T</a:t>
            </a:r>
            <a:r>
              <a:rPr lang="en-GB" dirty="0"/>
              <a:t> &lt; 30 K and needs to be included</a:t>
            </a:r>
          </a:p>
          <a:p>
            <a:endParaRPr lang="en-GB" dirty="0"/>
          </a:p>
          <a:p>
            <a:r>
              <a:rPr lang="en-GB" dirty="0"/>
              <a:t>Outlook: possible ways to reduce loss of the </a:t>
            </a:r>
            <a:r>
              <a:rPr lang="en-GB" i="1" dirty="0"/>
              <a:t>Re</a:t>
            </a:r>
            <a:r>
              <a:rPr lang="en-GB" dirty="0"/>
              <a:t>BCO-HTS option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dirty="0"/>
              <a:t>Adapt magnet layout to reduce perpendicular field on coated conductor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dirty="0"/>
              <a:t>Adaptation of the conductor layout, e.g. </a:t>
            </a:r>
            <a:r>
              <a:rPr lang="en-GB" dirty="0" err="1"/>
              <a:t>filamentization</a:t>
            </a:r>
            <a:endParaRPr lang="en-GB" dirty="0"/>
          </a:p>
          <a:p>
            <a:pPr marL="971550" lvl="1" indent="-514350">
              <a:buFont typeface="+mj-lt"/>
              <a:buAutoNum type="arabicPeriod"/>
            </a:pPr>
            <a:r>
              <a:rPr lang="en-GB" dirty="0"/>
              <a:t>Increasing operation temperature for lower refrigerator power</a:t>
            </a:r>
            <a:r>
              <a:rPr lang="en-GB" sz="2200" dirty="0"/>
              <a:t>.</a:t>
            </a:r>
            <a:endParaRPr lang="en-GB" b="1" dirty="0">
              <a:solidFill>
                <a:srgbClr val="C00000"/>
              </a:solidFill>
            </a:endParaRPr>
          </a:p>
          <a:p>
            <a:endParaRPr lang="en-GB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14E19BC0-4C3B-408A-B0C5-8101D12FDB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AC86E-E8F6-4FF1-87CA-2D8E366178DA}" type="slidenum">
              <a:rPr lang="en-GB" smtClean="0"/>
              <a:t>14</a:t>
            </a:fld>
            <a:endParaRPr lang="en-GB"/>
          </a:p>
        </p:txBody>
      </p:sp>
      <p:pic>
        <p:nvPicPr>
          <p:cNvPr id="5" name="Picture 9">
            <a:extLst>
              <a:ext uri="{FF2B5EF4-FFF2-40B4-BE49-F238E27FC236}">
                <a16:creationId xmlns:a16="http://schemas.microsoft.com/office/drawing/2014/main" id="{B3FF00A9-0492-492E-A261-E29DBD6DAA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22" t="21011" r="8835" b="73373"/>
          <a:stretch>
            <a:fillRect/>
          </a:stretch>
        </p:blipFill>
        <p:spPr bwMode="auto">
          <a:xfrm>
            <a:off x="9297988" y="60325"/>
            <a:ext cx="2814637" cy="45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851583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A95248A-BEAB-4392-A131-10EF41111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6823" y="18255"/>
            <a:ext cx="10696977" cy="1325563"/>
          </a:xfrm>
        </p:spPr>
        <p:txBody>
          <a:bodyPr>
            <a:normAutofit/>
          </a:bodyPr>
          <a:lstStyle/>
          <a:p>
            <a:r>
              <a:rPr lang="en-GB" sz="4000" dirty="0">
                <a:solidFill>
                  <a:srgbClr val="002060"/>
                </a:solidFill>
                <a:latin typeface="+mn-lt"/>
              </a:rPr>
              <a:t>Outline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C7CD008-9E42-403C-8F27-8B339FA511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964159" cy="4351338"/>
          </a:xfrm>
        </p:spPr>
        <p:txBody>
          <a:bodyPr>
            <a:normAutofit/>
          </a:bodyPr>
          <a:lstStyle/>
          <a:p>
            <a:r>
              <a:rPr lang="en-GB" sz="3200" dirty="0"/>
              <a:t>Hysteresis loss calculations, 2 case studies:</a:t>
            </a:r>
          </a:p>
          <a:p>
            <a:pPr marL="0" indent="0">
              <a:buNone/>
            </a:pPr>
            <a:endParaRPr lang="en-GB" sz="3200" dirty="0"/>
          </a:p>
          <a:p>
            <a:pPr marL="914400" lvl="1" indent="-457200">
              <a:buFont typeface="+mj-lt"/>
              <a:buAutoNum type="arabicPeriod"/>
            </a:pPr>
            <a:r>
              <a:rPr lang="en-GB" sz="2800" i="1" dirty="0"/>
              <a:t>Re</a:t>
            </a:r>
            <a:r>
              <a:rPr lang="en-GB" sz="2800" dirty="0"/>
              <a:t>BCO-HTS magnet design by FNAL 	(H. Piekarz et al.)</a:t>
            </a:r>
            <a:br>
              <a:rPr lang="en-GB" sz="2800" dirty="0"/>
            </a:br>
            <a:endParaRPr lang="en-GB" sz="2800" dirty="0"/>
          </a:p>
          <a:p>
            <a:pPr marL="914400" lvl="1" indent="-457200">
              <a:buFont typeface="+mj-lt"/>
              <a:buAutoNum type="arabicPeriod"/>
            </a:pPr>
            <a:r>
              <a:rPr lang="en-GB" sz="2800" dirty="0"/>
              <a:t>Modified magnet design by </a:t>
            </a:r>
            <a:r>
              <a:rPr lang="en-GB" sz="2800" dirty="0" err="1"/>
              <a:t>Unibo</a:t>
            </a:r>
            <a:r>
              <a:rPr lang="en-GB" sz="2800" dirty="0"/>
              <a:t>/CERN </a:t>
            </a:r>
            <a:br>
              <a:rPr lang="en-GB" sz="2800" dirty="0"/>
            </a:br>
            <a:r>
              <a:rPr lang="en-GB" sz="2800" dirty="0"/>
              <a:t>						(M. Breschi, F. Boattini et al.)</a:t>
            </a:r>
          </a:p>
          <a:p>
            <a:pPr lvl="1"/>
            <a:endParaRPr lang="en-GB" sz="2800" dirty="0"/>
          </a:p>
          <a:p>
            <a:r>
              <a:rPr lang="en-GB" sz="3200" dirty="0"/>
              <a:t>Outlook: possible methods for AC loss reduction</a:t>
            </a:r>
          </a:p>
          <a:p>
            <a:pPr lvl="1"/>
            <a:endParaRPr lang="en-GB" sz="2800" dirty="0"/>
          </a:p>
          <a:p>
            <a:endParaRPr lang="en-GB" sz="3200" dirty="0"/>
          </a:p>
          <a:p>
            <a:pPr lvl="1"/>
            <a:endParaRPr lang="en-GB" sz="2800" dirty="0"/>
          </a:p>
          <a:p>
            <a:pPr lvl="1"/>
            <a:endParaRPr lang="en-GB" sz="2800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9D52F9D0-3D97-455D-9CA5-8DBD7FC7E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AC86E-E8F6-4FF1-87CA-2D8E366178DA}" type="slidenum">
              <a:rPr lang="en-GB" smtClean="0"/>
              <a:t>2</a:t>
            </a:fld>
            <a:endParaRPr lang="en-GB"/>
          </a:p>
        </p:txBody>
      </p:sp>
      <p:sp>
        <p:nvSpPr>
          <p:cNvPr id="5" name="Pijl: rechts 4">
            <a:extLst>
              <a:ext uri="{FF2B5EF4-FFF2-40B4-BE49-F238E27FC236}">
                <a16:creationId xmlns:a16="http://schemas.microsoft.com/office/drawing/2014/main" id="{9630C9ED-6810-4B70-89E9-0807DEC50F93}"/>
              </a:ext>
            </a:extLst>
          </p:cNvPr>
          <p:cNvSpPr/>
          <p:nvPr/>
        </p:nvSpPr>
        <p:spPr>
          <a:xfrm>
            <a:off x="656823" y="2995783"/>
            <a:ext cx="618185" cy="306204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9">
            <a:extLst>
              <a:ext uri="{FF2B5EF4-FFF2-40B4-BE49-F238E27FC236}">
                <a16:creationId xmlns:a16="http://schemas.microsoft.com/office/drawing/2014/main" id="{A1642D50-D5E0-4797-AEC1-3D6D672F39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22" t="21011" r="8835" b="73373"/>
          <a:stretch>
            <a:fillRect/>
          </a:stretch>
        </p:blipFill>
        <p:spPr bwMode="auto">
          <a:xfrm>
            <a:off x="9297988" y="60325"/>
            <a:ext cx="2814637" cy="45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60765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Afbeelding 51">
            <a:extLst>
              <a:ext uri="{FF2B5EF4-FFF2-40B4-BE49-F238E27FC236}">
                <a16:creationId xmlns:a16="http://schemas.microsoft.com/office/drawing/2014/main" id="{1E7185CC-60AB-4413-B60B-A8D889CDC8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89611" y="2639369"/>
            <a:ext cx="5334000" cy="4000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E7ECEEE9-54FC-41F0-8DE3-4C8170B7F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2486" y="6931"/>
            <a:ext cx="10901313" cy="1192713"/>
          </a:xfrm>
        </p:spPr>
        <p:txBody>
          <a:bodyPr>
            <a:normAutofit/>
          </a:bodyPr>
          <a:lstStyle/>
          <a:p>
            <a:r>
              <a:rPr lang="en-GB" sz="3600" b="1" dirty="0">
                <a:solidFill>
                  <a:srgbClr val="002060"/>
                </a:solidFill>
              </a:rPr>
              <a:t>Conceptual magnet design by H. Piekarz et al. (Fermilab)</a:t>
            </a:r>
          </a:p>
        </p:txBody>
      </p:sp>
      <p:pic>
        <p:nvPicPr>
          <p:cNvPr id="4" name="Picture 1" descr="Diagram&#10;&#10;Description automatically generated">
            <a:extLst>
              <a:ext uri="{FF2B5EF4-FFF2-40B4-BE49-F238E27FC236}">
                <a16:creationId xmlns:a16="http://schemas.microsoft.com/office/drawing/2014/main" id="{324BB649-B4DF-49DF-B4C3-B8DC66A42C02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56" y="2329747"/>
            <a:ext cx="5573052" cy="463381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2C1B5BCF-B9DD-485E-89A8-CE569A5A4CA2}"/>
              </a:ext>
            </a:extLst>
          </p:cNvPr>
          <p:cNvSpPr txBox="1"/>
          <p:nvPr/>
        </p:nvSpPr>
        <p:spPr>
          <a:xfrm>
            <a:off x="732710" y="6267908"/>
            <a:ext cx="3723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Image by H. Piekarz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5515C17E-6FE3-4537-917D-F139A4043808}"/>
              </a:ext>
            </a:extLst>
          </p:cNvPr>
          <p:cNvSpPr txBox="1"/>
          <p:nvPr/>
        </p:nvSpPr>
        <p:spPr>
          <a:xfrm>
            <a:off x="523869" y="1004184"/>
            <a:ext cx="4295745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Magnet cross-section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Warm core with H-shaped hole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30 mm pole gap for beam pipe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Target gap field ± 2 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i="1" dirty="0"/>
              <a:t>Re</a:t>
            </a:r>
            <a:r>
              <a:rPr lang="en-GB" dirty="0"/>
              <a:t>BCO coils  72 kA-turns</a:t>
            </a:r>
            <a:endParaRPr lang="en-GB" sz="1600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191A5661-4157-475A-877F-34C3F96CC023}"/>
              </a:ext>
            </a:extLst>
          </p:cNvPr>
          <p:cNvSpPr txBox="1"/>
          <p:nvPr/>
        </p:nvSpPr>
        <p:spPr>
          <a:xfrm>
            <a:off x="1734953" y="2844206"/>
            <a:ext cx="24440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accent1"/>
                </a:solidFill>
              </a:rPr>
              <a:t>water-cooled iron core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C7ED2FF3-6AA6-4D91-8BAA-0AF61DCEF684}"/>
              </a:ext>
            </a:extLst>
          </p:cNvPr>
          <p:cNvSpPr txBox="1"/>
          <p:nvPr/>
        </p:nvSpPr>
        <p:spPr>
          <a:xfrm>
            <a:off x="3204678" y="4564547"/>
            <a:ext cx="12516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solidFill>
                  <a:srgbClr val="C00000"/>
                </a:solidFill>
              </a:rPr>
              <a:t>HTS coils</a:t>
            </a:r>
          </a:p>
          <a:p>
            <a:pPr algn="ctr"/>
            <a:r>
              <a:rPr lang="en-GB" sz="1200" b="1" dirty="0">
                <a:solidFill>
                  <a:srgbClr val="C00000"/>
                </a:solidFill>
              </a:rPr>
              <a:t>72 kA-turns</a:t>
            </a:r>
          </a:p>
        </p:txBody>
      </p:sp>
      <p:cxnSp>
        <p:nvCxnSpPr>
          <p:cNvPr id="10" name="Rechte verbindingslijn met pijl 9">
            <a:extLst>
              <a:ext uri="{FF2B5EF4-FFF2-40B4-BE49-F238E27FC236}">
                <a16:creationId xmlns:a16="http://schemas.microsoft.com/office/drawing/2014/main" id="{767B3D69-DDC8-4FB1-B151-24162AC03A1B}"/>
              </a:ext>
            </a:extLst>
          </p:cNvPr>
          <p:cNvCxnSpPr>
            <a:cxnSpLocks/>
          </p:cNvCxnSpPr>
          <p:nvPr/>
        </p:nvCxnSpPr>
        <p:spPr>
          <a:xfrm flipV="1">
            <a:off x="3825540" y="4362170"/>
            <a:ext cx="0" cy="249394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echte verbindingslijn met pijl 12">
            <a:extLst>
              <a:ext uri="{FF2B5EF4-FFF2-40B4-BE49-F238E27FC236}">
                <a16:creationId xmlns:a16="http://schemas.microsoft.com/office/drawing/2014/main" id="{158A13AF-2DBF-4034-B864-00280207D21E}"/>
              </a:ext>
            </a:extLst>
          </p:cNvPr>
          <p:cNvCxnSpPr>
            <a:cxnSpLocks/>
          </p:cNvCxnSpPr>
          <p:nvPr/>
        </p:nvCxnSpPr>
        <p:spPr>
          <a:xfrm rot="10800000" flipV="1">
            <a:off x="3819190" y="4978120"/>
            <a:ext cx="0" cy="249394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kstvak 24">
            <a:extLst>
              <a:ext uri="{FF2B5EF4-FFF2-40B4-BE49-F238E27FC236}">
                <a16:creationId xmlns:a16="http://schemas.microsoft.com/office/drawing/2014/main" id="{0AA2A0E7-4ABF-421F-8D30-F1FDBBC4ADA3}"/>
              </a:ext>
            </a:extLst>
          </p:cNvPr>
          <p:cNvSpPr txBox="1"/>
          <p:nvPr/>
        </p:nvSpPr>
        <p:spPr>
          <a:xfrm>
            <a:off x="8211292" y="1558182"/>
            <a:ext cx="32906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Sub-cable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2-mm-wire REBCO tapes (12x)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Two layers, six tapes per layer</a:t>
            </a:r>
          </a:p>
        </p:txBody>
      </p:sp>
      <p:pic>
        <p:nvPicPr>
          <p:cNvPr id="27" name="Afbeelding 26">
            <a:extLst>
              <a:ext uri="{FF2B5EF4-FFF2-40B4-BE49-F238E27FC236}">
                <a16:creationId xmlns:a16="http://schemas.microsoft.com/office/drawing/2014/main" id="{BFCF19A8-B7B6-4081-B86A-8C49F83BEAE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4784" r="38479"/>
          <a:stretch/>
        </p:blipFill>
        <p:spPr>
          <a:xfrm>
            <a:off x="5816600" y="2643077"/>
            <a:ext cx="1426131" cy="4000500"/>
          </a:xfrm>
          <a:prstGeom prst="rect">
            <a:avLst/>
          </a:prstGeom>
        </p:spPr>
      </p:pic>
      <p:cxnSp>
        <p:nvCxnSpPr>
          <p:cNvPr id="31" name="Rechte verbindingslijn 30">
            <a:extLst>
              <a:ext uri="{FF2B5EF4-FFF2-40B4-BE49-F238E27FC236}">
                <a16:creationId xmlns:a16="http://schemas.microsoft.com/office/drawing/2014/main" id="{2D10455F-4FFD-4799-BE69-4F67A20BE0D3}"/>
              </a:ext>
            </a:extLst>
          </p:cNvPr>
          <p:cNvCxnSpPr>
            <a:cxnSpLocks/>
          </p:cNvCxnSpPr>
          <p:nvPr/>
        </p:nvCxnSpPr>
        <p:spPr>
          <a:xfrm flipV="1">
            <a:off x="3865554" y="3074486"/>
            <a:ext cx="2528896" cy="583716"/>
          </a:xfrm>
          <a:prstGeom prst="line">
            <a:avLst/>
          </a:prstGeom>
          <a:ln w="1270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hthoek 34">
            <a:extLst>
              <a:ext uri="{FF2B5EF4-FFF2-40B4-BE49-F238E27FC236}">
                <a16:creationId xmlns:a16="http://schemas.microsoft.com/office/drawing/2014/main" id="{E1E6D338-88EA-4E61-99D0-9EC1F93A4FB8}"/>
              </a:ext>
            </a:extLst>
          </p:cNvPr>
          <p:cNvSpPr/>
          <p:nvPr/>
        </p:nvSpPr>
        <p:spPr>
          <a:xfrm>
            <a:off x="6413500" y="3074486"/>
            <a:ext cx="598257" cy="3008814"/>
          </a:xfrm>
          <a:prstGeom prst="rect">
            <a:avLst/>
          </a:prstGeom>
          <a:noFill/>
          <a:ln w="12700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6" name="Rechte verbindingslijn 35">
            <a:extLst>
              <a:ext uri="{FF2B5EF4-FFF2-40B4-BE49-F238E27FC236}">
                <a16:creationId xmlns:a16="http://schemas.microsoft.com/office/drawing/2014/main" id="{F311EEBB-955C-48DD-8344-957F7182B1E1}"/>
              </a:ext>
            </a:extLst>
          </p:cNvPr>
          <p:cNvCxnSpPr>
            <a:cxnSpLocks/>
          </p:cNvCxnSpPr>
          <p:nvPr/>
        </p:nvCxnSpPr>
        <p:spPr>
          <a:xfrm>
            <a:off x="3875079" y="4395806"/>
            <a:ext cx="2519371" cy="1687494"/>
          </a:xfrm>
          <a:prstGeom prst="line">
            <a:avLst/>
          </a:prstGeom>
          <a:ln w="1270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Pijl: rechts 38">
            <a:extLst>
              <a:ext uri="{FF2B5EF4-FFF2-40B4-BE49-F238E27FC236}">
                <a16:creationId xmlns:a16="http://schemas.microsoft.com/office/drawing/2014/main" id="{BCB5E8B3-C783-43D6-82E6-BA9AFDB41F9C}"/>
              </a:ext>
            </a:extLst>
          </p:cNvPr>
          <p:cNvSpPr/>
          <p:nvPr/>
        </p:nvSpPr>
        <p:spPr>
          <a:xfrm>
            <a:off x="6961934" y="5114010"/>
            <a:ext cx="1426131" cy="328509"/>
          </a:xfrm>
          <a:prstGeom prst="rightArrow">
            <a:avLst>
              <a:gd name="adj1" fmla="val 21429"/>
              <a:gd name="adj2" fmla="val 51380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ekstvak 39">
            <a:extLst>
              <a:ext uri="{FF2B5EF4-FFF2-40B4-BE49-F238E27FC236}">
                <a16:creationId xmlns:a16="http://schemas.microsoft.com/office/drawing/2014/main" id="{0BA608BD-5CD8-4171-B532-474456EBEE2F}"/>
              </a:ext>
            </a:extLst>
          </p:cNvPr>
          <p:cNvSpPr txBox="1"/>
          <p:nvPr/>
        </p:nvSpPr>
        <p:spPr>
          <a:xfrm>
            <a:off x="5578439" y="1621722"/>
            <a:ext cx="229754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HTS coil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2x6 sub-cables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6 kA per sub-cable</a:t>
            </a:r>
          </a:p>
        </p:txBody>
      </p:sp>
      <p:sp>
        <p:nvSpPr>
          <p:cNvPr id="42" name="Tekstvak 41">
            <a:extLst>
              <a:ext uri="{FF2B5EF4-FFF2-40B4-BE49-F238E27FC236}">
                <a16:creationId xmlns:a16="http://schemas.microsoft.com/office/drawing/2014/main" id="{878FF8A6-E26D-4F03-9CEF-46F39508EE3B}"/>
              </a:ext>
            </a:extLst>
          </p:cNvPr>
          <p:cNvSpPr txBox="1"/>
          <p:nvPr/>
        </p:nvSpPr>
        <p:spPr>
          <a:xfrm>
            <a:off x="8951772" y="3875295"/>
            <a:ext cx="20545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stainless steel    cooling pipe</a:t>
            </a:r>
          </a:p>
          <a:p>
            <a:pPr marL="171450" indent="-171450" algn="ctr">
              <a:buFont typeface="Arial" panose="020B0604020202020204" pitchFamily="34" charset="0"/>
              <a:buChar char="•"/>
            </a:pPr>
            <a:r>
              <a:rPr lang="en-GB" sz="1600" dirty="0"/>
              <a:t>3.5 mm inner radius</a:t>
            </a:r>
          </a:p>
          <a:p>
            <a:pPr marL="171450" indent="-171450" algn="ctr">
              <a:buFont typeface="Arial" panose="020B0604020202020204" pitchFamily="34" charset="0"/>
              <a:buChar char="•"/>
            </a:pPr>
            <a:r>
              <a:rPr lang="en-GB" sz="1600" dirty="0"/>
              <a:t>4.0 mm outer radius</a:t>
            </a:r>
          </a:p>
        </p:txBody>
      </p:sp>
      <p:cxnSp>
        <p:nvCxnSpPr>
          <p:cNvPr id="43" name="Rechte verbindingslijn met pijl 42">
            <a:extLst>
              <a:ext uri="{FF2B5EF4-FFF2-40B4-BE49-F238E27FC236}">
                <a16:creationId xmlns:a16="http://schemas.microsoft.com/office/drawing/2014/main" id="{07DD9B22-CE81-412C-9B90-D6ED29DE20D1}"/>
              </a:ext>
            </a:extLst>
          </p:cNvPr>
          <p:cNvCxnSpPr>
            <a:cxnSpLocks/>
          </p:cNvCxnSpPr>
          <p:nvPr/>
        </p:nvCxnSpPr>
        <p:spPr>
          <a:xfrm flipH="1" flipV="1">
            <a:off x="8869622" y="3745428"/>
            <a:ext cx="287609" cy="21517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kstvak 47">
            <a:extLst>
              <a:ext uri="{FF2B5EF4-FFF2-40B4-BE49-F238E27FC236}">
                <a16:creationId xmlns:a16="http://schemas.microsoft.com/office/drawing/2014/main" id="{4E06A3FE-0843-454D-A63A-7542D93DD18F}"/>
              </a:ext>
            </a:extLst>
          </p:cNvPr>
          <p:cNvSpPr txBox="1"/>
          <p:nvPr/>
        </p:nvSpPr>
        <p:spPr>
          <a:xfrm>
            <a:off x="11238710" y="2643077"/>
            <a:ext cx="9532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/>
              <a:t>Re</a:t>
            </a:r>
            <a:r>
              <a:rPr lang="en-GB" sz="1600" dirty="0"/>
              <a:t>BCO tapes</a:t>
            </a:r>
          </a:p>
        </p:txBody>
      </p:sp>
      <p:cxnSp>
        <p:nvCxnSpPr>
          <p:cNvPr id="49" name="Rechte verbindingslijn met pijl 48">
            <a:extLst>
              <a:ext uri="{FF2B5EF4-FFF2-40B4-BE49-F238E27FC236}">
                <a16:creationId xmlns:a16="http://schemas.microsoft.com/office/drawing/2014/main" id="{52A9F454-B87F-44A8-B658-90CD7D6DE875}"/>
              </a:ext>
            </a:extLst>
          </p:cNvPr>
          <p:cNvCxnSpPr>
            <a:cxnSpLocks/>
          </p:cNvCxnSpPr>
          <p:nvPr/>
        </p:nvCxnSpPr>
        <p:spPr>
          <a:xfrm flipH="1">
            <a:off x="10911896" y="2898278"/>
            <a:ext cx="237887" cy="37036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ijdelijke aanduiding voor inhoud 53">
            <a:extLst>
              <a:ext uri="{FF2B5EF4-FFF2-40B4-BE49-F238E27FC236}">
                <a16:creationId xmlns:a16="http://schemas.microsoft.com/office/drawing/2014/main" id="{57FE8B26-8A56-4208-943B-31F6CC7AD2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8105" y="6998407"/>
            <a:ext cx="10515600" cy="4351338"/>
          </a:xfrm>
        </p:spPr>
        <p:txBody>
          <a:bodyPr/>
          <a:lstStyle/>
          <a:p>
            <a:endParaRPr lang="en-GB"/>
          </a:p>
        </p:txBody>
      </p:sp>
      <p:pic>
        <p:nvPicPr>
          <p:cNvPr id="3" name="Picture 9">
            <a:extLst>
              <a:ext uri="{FF2B5EF4-FFF2-40B4-BE49-F238E27FC236}">
                <a16:creationId xmlns:a16="http://schemas.microsoft.com/office/drawing/2014/main" id="{ED863218-E881-AB90-B540-E7107FA8C2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22" t="21011" r="8835" b="73373"/>
          <a:stretch>
            <a:fillRect/>
          </a:stretch>
        </p:blipFill>
        <p:spPr bwMode="auto">
          <a:xfrm>
            <a:off x="9297988" y="60325"/>
            <a:ext cx="2814637" cy="45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5D64B74-2A28-4D58-BADC-A6B3165EB3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AC86E-E8F6-4FF1-87CA-2D8E366178DA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20311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E14EFC5-FF4B-4896-B87D-4F888B8314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3420" y="6743"/>
            <a:ext cx="10515600" cy="1325563"/>
          </a:xfrm>
        </p:spPr>
        <p:txBody>
          <a:bodyPr>
            <a:normAutofit/>
          </a:bodyPr>
          <a:lstStyle/>
          <a:p>
            <a:r>
              <a:rPr lang="en-GB" sz="4000" b="1" dirty="0">
                <a:solidFill>
                  <a:srgbClr val="002060"/>
                </a:solidFill>
              </a:rPr>
              <a:t>AC hysteresis loss calculation approach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71ED74B-6C2C-4BDB-8105-613E3914E5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3420" y="1829234"/>
            <a:ext cx="4817884" cy="4100225"/>
          </a:xfrm>
        </p:spPr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GB" sz="2400" b="1" dirty="0"/>
              <a:t>Two steps: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000" dirty="0"/>
              <a:t>Magnetostatic FEM: </a:t>
            </a:r>
          </a:p>
          <a:p>
            <a:pPr lvl="1"/>
            <a:r>
              <a:rPr lang="en-GB" sz="2000" dirty="0"/>
              <a:t>calculate core magnetic field as function of current</a:t>
            </a:r>
          </a:p>
          <a:p>
            <a:pPr marL="514350" indent="-514350">
              <a:buFont typeface="+mj-lt"/>
              <a:buAutoNum type="arabicPeriod"/>
            </a:pPr>
            <a:endParaRPr lang="en-GB" sz="2000" dirty="0"/>
          </a:p>
          <a:p>
            <a:pPr marL="514350" indent="-514350">
              <a:buFont typeface="+mj-lt"/>
              <a:buAutoNum type="arabicPeriod"/>
            </a:pPr>
            <a:r>
              <a:rPr lang="en-GB" sz="2000" dirty="0"/>
              <a:t>Network model: </a:t>
            </a:r>
          </a:p>
          <a:p>
            <a:pPr lvl="1"/>
            <a:r>
              <a:rPr lang="en-GB" sz="2000" dirty="0"/>
              <a:t>calculate AC loss for six parallel REBCO cables with applied magnetic field and current </a:t>
            </a:r>
          </a:p>
          <a:p>
            <a:pPr marL="457200" lvl="1" indent="0">
              <a:buNone/>
            </a:pPr>
            <a:br>
              <a:rPr lang="en-GB" sz="2000" dirty="0"/>
            </a:br>
            <a:r>
              <a:rPr lang="en-GB" sz="1600" dirty="0">
                <a:hlinkClick r:id="rId2"/>
              </a:rPr>
              <a:t>https://doi.org/10.1109/TASC.2024.3364120</a:t>
            </a:r>
            <a:endParaRPr lang="en-GB" sz="2000" dirty="0"/>
          </a:p>
        </p:txBody>
      </p:sp>
      <p:sp>
        <p:nvSpPr>
          <p:cNvPr id="4" name="Tekstvak 8">
            <a:extLst>
              <a:ext uri="{FF2B5EF4-FFF2-40B4-BE49-F238E27FC236}">
                <a16:creationId xmlns:a16="http://schemas.microsoft.com/office/drawing/2014/main" id="{3240199D-53C9-4056-A3E1-3D0D9A43197A}"/>
              </a:ext>
            </a:extLst>
          </p:cNvPr>
          <p:cNvSpPr txBox="1"/>
          <p:nvPr/>
        </p:nvSpPr>
        <p:spPr>
          <a:xfrm>
            <a:off x="5975483" y="1829234"/>
            <a:ext cx="5647766" cy="4807236"/>
          </a:xfrm>
          <a:prstGeom prst="rect">
            <a:avLst/>
          </a:prstGeom>
          <a:solidFill>
            <a:schemeClr val="lt1"/>
          </a:solidFill>
          <a:ln w="9525" cmpd="sng">
            <a:solidFill>
              <a:schemeClr val="lt1">
                <a:shade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i="0" dirty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Network model assumptions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i="0" dirty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2D geometry based on cross-section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i="0" dirty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each</a:t>
            </a:r>
            <a:r>
              <a:rPr lang="en-US" sz="1800" b="0" i="0" baseline="0" dirty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 sub-cable has 12 strands in 2 layers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layer radii are 4.05 and 4.15 mm</a:t>
            </a:r>
            <a:endParaRPr lang="en-US" sz="1800" b="0" i="0" baseline="0" dirty="0">
              <a:solidFill>
                <a:schemeClr val="dk1"/>
              </a:solidFill>
              <a:effectLst/>
              <a:latin typeface="+mn-lt"/>
              <a:ea typeface="+mn-ea"/>
              <a:cs typeface="+mn-c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i="0" baseline="0" dirty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tape width 2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i="0" dirty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0.5 mm gaps between tapes within a layer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i="0" dirty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gaps in successive layers are never aligned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zero tape thickness</a:t>
            </a:r>
            <a:endParaRPr lang="en-US" sz="1800" b="0" i="0" dirty="0">
              <a:solidFill>
                <a:schemeClr val="dk1"/>
              </a:solidFill>
              <a:effectLst/>
              <a:latin typeface="+mn-lt"/>
              <a:ea typeface="+mn-ea"/>
              <a:cs typeface="+mn-c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aseline="0" dirty="0"/>
              <a:t>40</a:t>
            </a:r>
            <a:r>
              <a:rPr lang="en-US" sz="1800" dirty="0"/>
              <a:t> elements per tape</a:t>
            </a:r>
            <a:endParaRPr lang="en-US" sz="1800" b="0" i="0" baseline="0" dirty="0">
              <a:solidFill>
                <a:schemeClr val="dk1"/>
              </a:solidFill>
              <a:effectLst/>
              <a:latin typeface="+mn-lt"/>
              <a:ea typeface="+mn-ea"/>
              <a:cs typeface="+mn-c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i="0" kern="1200" dirty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angle dependent</a:t>
            </a:r>
            <a:r>
              <a:rPr lang="en-US" sz="1800" b="0" i="0" kern="1200" baseline="0" dirty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800" b="0" i="1" kern="1200" baseline="0" dirty="0" err="1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J</a:t>
            </a:r>
            <a:r>
              <a:rPr lang="en-US" sz="1800" b="0" i="0" kern="1200" baseline="-25000" dirty="0" err="1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c</a:t>
            </a:r>
            <a:r>
              <a:rPr lang="en-US" sz="1800" b="0" i="0" kern="1200" baseline="0" dirty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(</a:t>
            </a:r>
            <a:r>
              <a:rPr lang="en-US" sz="1800" b="1" i="0" kern="1200" baseline="0" dirty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B</a:t>
            </a:r>
            <a:r>
              <a:rPr lang="en-US" sz="1800" b="0" i="0" kern="1200" baseline="0" dirty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) for </a:t>
            </a:r>
            <a:r>
              <a:rPr lang="en-US" sz="1800" b="0" i="0" kern="1200" baseline="0" dirty="0" err="1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SuperPower</a:t>
            </a:r>
            <a:r>
              <a:rPr lang="en-US" sz="1800" b="0" i="0" kern="1200" baseline="0" dirty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 tape (Robinson database)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power law E(J) relation with </a:t>
            </a:r>
            <a:r>
              <a:rPr lang="en-US" sz="1800" b="0" i="1" kern="1200" dirty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n</a:t>
            </a:r>
            <a:r>
              <a:rPr lang="en-US" sz="1800" b="0" i="0" kern="1200" dirty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 = 30</a:t>
            </a:r>
            <a:endParaRPr lang="en-US" sz="1800" b="0" i="0" dirty="0">
              <a:solidFill>
                <a:schemeClr val="dk1"/>
              </a:solidFill>
              <a:effectLst/>
              <a:latin typeface="+mn-lt"/>
              <a:ea typeface="+mn-ea"/>
              <a:cs typeface="+mn-c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i="0" dirty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each tape carries the same current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i="0" dirty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no coupling loss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i="0" dirty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no current redistribution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no eddy current loss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i="0" dirty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no core loss</a:t>
            </a:r>
            <a:endParaRPr lang="en-US" sz="1400" b="0" i="0" dirty="0">
              <a:solidFill>
                <a:schemeClr val="dk1"/>
              </a:solidFill>
              <a:effectLst/>
              <a:latin typeface="+mn-lt"/>
              <a:ea typeface="+mn-ea"/>
              <a:cs typeface="+mn-cs"/>
            </a:endParaRPr>
          </a:p>
        </p:txBody>
      </p:sp>
      <p:pic>
        <p:nvPicPr>
          <p:cNvPr id="5" name="Picture 9">
            <a:extLst>
              <a:ext uri="{FF2B5EF4-FFF2-40B4-BE49-F238E27FC236}">
                <a16:creationId xmlns:a16="http://schemas.microsoft.com/office/drawing/2014/main" id="{2C8463C2-4D8B-7715-8E3F-FAB990212A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22" t="21011" r="8835" b="73373"/>
          <a:stretch>
            <a:fillRect/>
          </a:stretch>
        </p:blipFill>
        <p:spPr bwMode="auto">
          <a:xfrm>
            <a:off x="9297988" y="60325"/>
            <a:ext cx="2814637" cy="45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739735E-9C07-4619-A20D-7362EA696A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AC86E-E8F6-4FF1-87CA-2D8E366178DA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99504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F8E3F4-27D9-457B-BFA1-64D9A8016D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8835" y="-8496"/>
            <a:ext cx="10515600" cy="1325563"/>
          </a:xfrm>
        </p:spPr>
        <p:txBody>
          <a:bodyPr>
            <a:normAutofit/>
          </a:bodyPr>
          <a:lstStyle/>
          <a:p>
            <a:r>
              <a:rPr lang="en-GB" sz="4000" b="1" dirty="0">
                <a:solidFill>
                  <a:srgbClr val="002060"/>
                </a:solidFill>
              </a:rPr>
              <a:t>Core - magnetic field calculation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8229F9C-4DC0-4A61-976F-0DF2F26B1B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8835" y="5624119"/>
            <a:ext cx="11284670" cy="1044575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/>
          <a:p>
            <a:r>
              <a:rPr lang="en-GB" sz="2400" dirty="0"/>
              <a:t>Core magnetic field calculated by subtraction of the cable’s magnetic field</a:t>
            </a:r>
          </a:p>
          <a:p>
            <a:r>
              <a:rPr lang="en-GB" sz="2400" dirty="0"/>
              <a:t>Calculation done at I = 1, 2, 3, …, 40 kA to generate interpolation data</a:t>
            </a: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13DFEF95-C97E-47D9-9C62-7C759CE0587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02"/>
          <a:stretch/>
        </p:blipFill>
        <p:spPr bwMode="auto">
          <a:xfrm>
            <a:off x="231403" y="1317067"/>
            <a:ext cx="13163395" cy="3935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CC4C5768-CC6A-4CC6-AB29-7707D226E1C3}"/>
              </a:ext>
            </a:extLst>
          </p:cNvPr>
          <p:cNvSpPr txBox="1"/>
          <p:nvPr/>
        </p:nvSpPr>
        <p:spPr>
          <a:xfrm>
            <a:off x="2009774" y="2343150"/>
            <a:ext cx="1152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I </a:t>
            </a:r>
            <a:r>
              <a:rPr lang="en-GB" dirty="0"/>
              <a:t>= 36 kA</a:t>
            </a:r>
          </a:p>
        </p:txBody>
      </p:sp>
      <p:pic>
        <p:nvPicPr>
          <p:cNvPr id="4" name="Picture 9">
            <a:extLst>
              <a:ext uri="{FF2B5EF4-FFF2-40B4-BE49-F238E27FC236}">
                <a16:creationId xmlns:a16="http://schemas.microsoft.com/office/drawing/2014/main" id="{30830D19-0A7A-457A-F69C-689E65CDE8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22" t="21011" r="8835" b="73373"/>
          <a:stretch>
            <a:fillRect/>
          </a:stretch>
        </p:blipFill>
        <p:spPr bwMode="auto">
          <a:xfrm>
            <a:off x="9297988" y="60325"/>
            <a:ext cx="2814637" cy="45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0433798-495E-4033-A30F-8D944BD53C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AC86E-E8F6-4FF1-87CA-2D8E366178DA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1885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211BA0-622E-4E7F-A11C-36D2A2A93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5943" y="0"/>
            <a:ext cx="10601358" cy="1325563"/>
          </a:xfrm>
        </p:spPr>
        <p:txBody>
          <a:bodyPr>
            <a:normAutofit/>
          </a:bodyPr>
          <a:lstStyle/>
          <a:p>
            <a:r>
              <a:rPr lang="en-GB" sz="4000" b="1" dirty="0">
                <a:solidFill>
                  <a:srgbClr val="002060"/>
                </a:solidFill>
              </a:rPr>
              <a:t>Some magnetic field plots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D79A3DD-C93C-48B7-8E60-99C5BF5625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6295231"/>
            <a:ext cx="10515600" cy="395288"/>
          </a:xfrm>
        </p:spPr>
        <p:txBody>
          <a:bodyPr>
            <a:normAutofit fontScale="92500" lnSpcReduction="20000"/>
          </a:bodyPr>
          <a:lstStyle/>
          <a:p>
            <a:endParaRPr lang="en-GB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D0D5D624-3324-4538-9A64-00C73CD2964B}"/>
              </a:ext>
            </a:extLst>
          </p:cNvPr>
          <p:cNvSpPr txBox="1"/>
          <p:nvPr/>
        </p:nvSpPr>
        <p:spPr>
          <a:xfrm>
            <a:off x="365943" y="1390319"/>
            <a:ext cx="4845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Magnetic field expelled at low amplitudes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EF286046-07CC-4826-AB53-C991860A8495}"/>
              </a:ext>
            </a:extLst>
          </p:cNvPr>
          <p:cNvSpPr txBox="1"/>
          <p:nvPr/>
        </p:nvSpPr>
        <p:spPr>
          <a:xfrm>
            <a:off x="6178141" y="1370875"/>
            <a:ext cx="50774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Magnetic field penetrates at high amplitudes</a:t>
            </a:r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3E6A15F7-3837-48CE-90A9-A80F7B6C064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341" r="17412"/>
          <a:stretch/>
        </p:blipFill>
        <p:spPr>
          <a:xfrm>
            <a:off x="2701705" y="1917145"/>
            <a:ext cx="2771775" cy="4946196"/>
          </a:xfrm>
          <a:prstGeom prst="rect">
            <a:avLst/>
          </a:pr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113CE94E-9720-4D4C-9C8D-71E0E22446F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783" r="17066"/>
          <a:stretch/>
        </p:blipFill>
        <p:spPr>
          <a:xfrm>
            <a:off x="-28836" y="1917145"/>
            <a:ext cx="2847975" cy="4946196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A1148E0A-7BFD-485F-9097-F6694A55DDD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2514" r="17391"/>
          <a:stretch/>
        </p:blipFill>
        <p:spPr>
          <a:xfrm>
            <a:off x="5326893" y="1875669"/>
            <a:ext cx="2852758" cy="5029147"/>
          </a:xfrm>
          <a:prstGeom prst="rect">
            <a:avLst/>
          </a:prstGeom>
        </p:spPr>
      </p:pic>
      <p:pic>
        <p:nvPicPr>
          <p:cNvPr id="15" name="Afbeelding 14">
            <a:extLst>
              <a:ext uri="{FF2B5EF4-FFF2-40B4-BE49-F238E27FC236}">
                <a16:creationId xmlns:a16="http://schemas.microsoft.com/office/drawing/2014/main" id="{64E599DD-7633-4AD8-940B-07026182C87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5000" r="17679"/>
          <a:stretch/>
        </p:blipFill>
        <p:spPr>
          <a:xfrm>
            <a:off x="8084052" y="1795460"/>
            <a:ext cx="2771775" cy="5087714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279013C6-D6A9-4415-B902-62BE0AFADE16}"/>
              </a:ext>
            </a:extLst>
          </p:cNvPr>
          <p:cNvSpPr txBox="1"/>
          <p:nvPr/>
        </p:nvSpPr>
        <p:spPr>
          <a:xfrm>
            <a:off x="10810199" y="5648900"/>
            <a:ext cx="1368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sub-cable 1</a:t>
            </a:r>
          </a:p>
          <a:p>
            <a:pPr algn="ctr"/>
            <a:r>
              <a:rPr lang="en-GB" sz="1600" dirty="0"/>
              <a:t>|B| = 0.43 T</a:t>
            </a:r>
            <a:r>
              <a:rPr lang="en-GB" dirty="0"/>
              <a:t> </a:t>
            </a:r>
          </a:p>
        </p:txBody>
      </p:sp>
      <p:sp>
        <p:nvSpPr>
          <p:cNvPr id="12" name="Pijl: rechts 11">
            <a:extLst>
              <a:ext uri="{FF2B5EF4-FFF2-40B4-BE49-F238E27FC236}">
                <a16:creationId xmlns:a16="http://schemas.microsoft.com/office/drawing/2014/main" id="{F2E035C0-A487-4EAA-BF73-BFB6D1BCB782}"/>
              </a:ext>
            </a:extLst>
          </p:cNvPr>
          <p:cNvSpPr/>
          <p:nvPr/>
        </p:nvSpPr>
        <p:spPr>
          <a:xfrm>
            <a:off x="9819538" y="5713290"/>
            <a:ext cx="1036290" cy="328509"/>
          </a:xfrm>
          <a:prstGeom prst="rightArrow">
            <a:avLst>
              <a:gd name="adj1" fmla="val 21429"/>
              <a:gd name="adj2" fmla="val 51380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D5AE7E71-3FDC-4815-9C72-DCAC6EAA5577}"/>
              </a:ext>
            </a:extLst>
          </p:cNvPr>
          <p:cNvSpPr txBox="1"/>
          <p:nvPr/>
        </p:nvSpPr>
        <p:spPr>
          <a:xfrm>
            <a:off x="10810199" y="4979659"/>
            <a:ext cx="1368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sub-cable 2</a:t>
            </a:r>
          </a:p>
          <a:p>
            <a:pPr algn="ctr"/>
            <a:r>
              <a:rPr lang="en-GB" sz="1600" dirty="0"/>
              <a:t>|B| = 0.27 T</a:t>
            </a:r>
            <a:r>
              <a:rPr lang="en-GB" dirty="0"/>
              <a:t> </a:t>
            </a: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2C76E715-A56E-4647-9F83-BF8EFFB26F61}"/>
              </a:ext>
            </a:extLst>
          </p:cNvPr>
          <p:cNvSpPr txBox="1"/>
          <p:nvPr/>
        </p:nvSpPr>
        <p:spPr>
          <a:xfrm>
            <a:off x="10810199" y="4310419"/>
            <a:ext cx="1368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sub-cable 3</a:t>
            </a:r>
          </a:p>
          <a:p>
            <a:pPr algn="ctr"/>
            <a:r>
              <a:rPr lang="en-GB" sz="1600" dirty="0"/>
              <a:t>|B| = 0.17 T</a:t>
            </a:r>
            <a:r>
              <a:rPr lang="en-GB" dirty="0"/>
              <a:t> 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7D186A86-B31E-4812-B042-E027B7762D1F}"/>
              </a:ext>
            </a:extLst>
          </p:cNvPr>
          <p:cNvSpPr txBox="1"/>
          <p:nvPr/>
        </p:nvSpPr>
        <p:spPr>
          <a:xfrm>
            <a:off x="10810199" y="3641179"/>
            <a:ext cx="1368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sub-cable 4</a:t>
            </a:r>
          </a:p>
          <a:p>
            <a:pPr algn="ctr"/>
            <a:r>
              <a:rPr lang="en-GB" sz="1600" dirty="0"/>
              <a:t>|B| = 0.08 T</a:t>
            </a:r>
            <a:r>
              <a:rPr lang="en-GB" dirty="0"/>
              <a:t> 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22EAC137-3341-4D93-BBDC-B15BE6A6CE01}"/>
              </a:ext>
            </a:extLst>
          </p:cNvPr>
          <p:cNvSpPr txBox="1"/>
          <p:nvPr/>
        </p:nvSpPr>
        <p:spPr>
          <a:xfrm>
            <a:off x="10810199" y="2971939"/>
            <a:ext cx="1368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sub-cable 5</a:t>
            </a:r>
          </a:p>
          <a:p>
            <a:pPr algn="ctr"/>
            <a:r>
              <a:rPr lang="en-GB" sz="1600" dirty="0"/>
              <a:t>|B| = 0.07 T</a:t>
            </a:r>
            <a:r>
              <a:rPr lang="en-GB" dirty="0"/>
              <a:t> </a:t>
            </a: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F2BD5C78-0109-4305-A0BD-85172EE24F5D}"/>
              </a:ext>
            </a:extLst>
          </p:cNvPr>
          <p:cNvSpPr txBox="1"/>
          <p:nvPr/>
        </p:nvSpPr>
        <p:spPr>
          <a:xfrm>
            <a:off x="10810199" y="2302699"/>
            <a:ext cx="1368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sub-cable 6</a:t>
            </a:r>
          </a:p>
          <a:p>
            <a:pPr algn="ctr"/>
            <a:r>
              <a:rPr lang="en-GB" sz="1600" dirty="0"/>
              <a:t>|B| = 0.19 T</a:t>
            </a:r>
            <a:r>
              <a:rPr lang="en-GB" dirty="0"/>
              <a:t> </a:t>
            </a:r>
          </a:p>
        </p:txBody>
      </p:sp>
      <p:sp>
        <p:nvSpPr>
          <p:cNvPr id="20" name="Pijl: rechts 19">
            <a:extLst>
              <a:ext uri="{FF2B5EF4-FFF2-40B4-BE49-F238E27FC236}">
                <a16:creationId xmlns:a16="http://schemas.microsoft.com/office/drawing/2014/main" id="{74A3159E-6082-4DC2-A349-E45FBF6FDC97}"/>
              </a:ext>
            </a:extLst>
          </p:cNvPr>
          <p:cNvSpPr/>
          <p:nvPr/>
        </p:nvSpPr>
        <p:spPr>
          <a:xfrm>
            <a:off x="9839317" y="5083915"/>
            <a:ext cx="1036290" cy="328509"/>
          </a:xfrm>
          <a:prstGeom prst="rightArrow">
            <a:avLst>
              <a:gd name="adj1" fmla="val 21429"/>
              <a:gd name="adj2" fmla="val 51380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Pijl: rechts 20">
            <a:extLst>
              <a:ext uri="{FF2B5EF4-FFF2-40B4-BE49-F238E27FC236}">
                <a16:creationId xmlns:a16="http://schemas.microsoft.com/office/drawing/2014/main" id="{E3CDA185-F3C0-4343-9E5C-F8C666A0EBB7}"/>
              </a:ext>
            </a:extLst>
          </p:cNvPr>
          <p:cNvSpPr/>
          <p:nvPr/>
        </p:nvSpPr>
        <p:spPr>
          <a:xfrm>
            <a:off x="9845136" y="4426620"/>
            <a:ext cx="1036290" cy="328509"/>
          </a:xfrm>
          <a:prstGeom prst="rightArrow">
            <a:avLst>
              <a:gd name="adj1" fmla="val 21429"/>
              <a:gd name="adj2" fmla="val 51380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Pijl: rechts 21">
            <a:extLst>
              <a:ext uri="{FF2B5EF4-FFF2-40B4-BE49-F238E27FC236}">
                <a16:creationId xmlns:a16="http://schemas.microsoft.com/office/drawing/2014/main" id="{832F0C09-5B0B-4613-816E-D81217D347DF}"/>
              </a:ext>
            </a:extLst>
          </p:cNvPr>
          <p:cNvSpPr/>
          <p:nvPr/>
        </p:nvSpPr>
        <p:spPr>
          <a:xfrm>
            <a:off x="9836995" y="3755365"/>
            <a:ext cx="1036290" cy="328509"/>
          </a:xfrm>
          <a:prstGeom prst="rightArrow">
            <a:avLst>
              <a:gd name="adj1" fmla="val 21429"/>
              <a:gd name="adj2" fmla="val 51380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Pijl: rechts 22">
            <a:extLst>
              <a:ext uri="{FF2B5EF4-FFF2-40B4-BE49-F238E27FC236}">
                <a16:creationId xmlns:a16="http://schemas.microsoft.com/office/drawing/2014/main" id="{AFCFED22-298B-4383-89A0-8F0D844C93B0}"/>
              </a:ext>
            </a:extLst>
          </p:cNvPr>
          <p:cNvSpPr/>
          <p:nvPr/>
        </p:nvSpPr>
        <p:spPr>
          <a:xfrm>
            <a:off x="9821874" y="3077130"/>
            <a:ext cx="1036290" cy="328509"/>
          </a:xfrm>
          <a:prstGeom prst="rightArrow">
            <a:avLst>
              <a:gd name="adj1" fmla="val 21429"/>
              <a:gd name="adj2" fmla="val 51380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" name="Pijl: rechts 23">
            <a:extLst>
              <a:ext uri="{FF2B5EF4-FFF2-40B4-BE49-F238E27FC236}">
                <a16:creationId xmlns:a16="http://schemas.microsoft.com/office/drawing/2014/main" id="{7CA2B204-C6B1-48A3-AD34-B4EB963364D7}"/>
              </a:ext>
            </a:extLst>
          </p:cNvPr>
          <p:cNvSpPr/>
          <p:nvPr/>
        </p:nvSpPr>
        <p:spPr>
          <a:xfrm>
            <a:off x="9806753" y="2419835"/>
            <a:ext cx="1036290" cy="328509"/>
          </a:xfrm>
          <a:prstGeom prst="rightArrow">
            <a:avLst>
              <a:gd name="adj1" fmla="val 21429"/>
              <a:gd name="adj2" fmla="val 51380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9">
            <a:extLst>
              <a:ext uri="{FF2B5EF4-FFF2-40B4-BE49-F238E27FC236}">
                <a16:creationId xmlns:a16="http://schemas.microsoft.com/office/drawing/2014/main" id="{D589819F-8F59-7910-26DF-118D615F88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22" t="21011" r="8835" b="73373"/>
          <a:stretch>
            <a:fillRect/>
          </a:stretch>
        </p:blipFill>
        <p:spPr bwMode="auto">
          <a:xfrm>
            <a:off x="9297988" y="60325"/>
            <a:ext cx="2814637" cy="45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jdelijke aanduiding voor dianummer 9">
            <a:extLst>
              <a:ext uri="{FF2B5EF4-FFF2-40B4-BE49-F238E27FC236}">
                <a16:creationId xmlns:a16="http://schemas.microsoft.com/office/drawing/2014/main" id="{D4BBFE52-6501-4E84-882A-E1150FED61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AC86E-E8F6-4FF1-87CA-2D8E366178DA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71007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ep 20">
            <a:extLst>
              <a:ext uri="{FF2B5EF4-FFF2-40B4-BE49-F238E27FC236}">
                <a16:creationId xmlns:a16="http://schemas.microsoft.com/office/drawing/2014/main" id="{7E835426-0C90-4CFB-A908-A327E53769F2}"/>
              </a:ext>
            </a:extLst>
          </p:cNvPr>
          <p:cNvGrpSpPr/>
          <p:nvPr/>
        </p:nvGrpSpPr>
        <p:grpSpPr>
          <a:xfrm>
            <a:off x="50420" y="1187777"/>
            <a:ext cx="6942491" cy="5576019"/>
            <a:chOff x="0" y="0"/>
            <a:chExt cx="5327650" cy="3994150"/>
          </a:xfrm>
        </p:grpSpPr>
        <p:pic>
          <p:nvPicPr>
            <p:cNvPr id="23" name="Afbeelding 22">
              <a:extLst>
                <a:ext uri="{FF2B5EF4-FFF2-40B4-BE49-F238E27FC236}">
                  <a16:creationId xmlns:a16="http://schemas.microsoft.com/office/drawing/2014/main" id="{88DDE1FE-F0E6-4E3D-8CF3-9ECCEF3D8C7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327650" cy="39941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4" name="Tekstvak 10">
              <a:extLst>
                <a:ext uri="{FF2B5EF4-FFF2-40B4-BE49-F238E27FC236}">
                  <a16:creationId xmlns:a16="http://schemas.microsoft.com/office/drawing/2014/main" id="{E70ADF47-B4CC-4BDB-A1C0-E70636C76E89}"/>
                </a:ext>
              </a:extLst>
            </p:cNvPr>
            <p:cNvSpPr txBox="1"/>
            <p:nvPr/>
          </p:nvSpPr>
          <p:spPr>
            <a:xfrm>
              <a:off x="3121951" y="1216671"/>
              <a:ext cx="1328739" cy="2304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b="1" dirty="0">
                  <a:solidFill>
                    <a:srgbClr val="D95319"/>
                  </a:solidFill>
                </a:rPr>
                <a:t>1 </a:t>
              </a:r>
              <a:r>
                <a:rPr lang="en-GB" sz="1400" b="1" dirty="0" err="1">
                  <a:solidFill>
                    <a:srgbClr val="D95319"/>
                  </a:solidFill>
                </a:rPr>
                <a:t>kT</a:t>
              </a:r>
              <a:r>
                <a:rPr lang="en-GB" sz="1400" b="1" dirty="0">
                  <a:solidFill>
                    <a:srgbClr val="D95319"/>
                  </a:solidFill>
                </a:rPr>
                <a:t>/s ramp</a:t>
              </a:r>
            </a:p>
          </p:txBody>
        </p:sp>
        <p:cxnSp>
          <p:nvCxnSpPr>
            <p:cNvPr id="26" name="Rechte verbindingslijn met pijl 25">
              <a:extLst>
                <a:ext uri="{FF2B5EF4-FFF2-40B4-BE49-F238E27FC236}">
                  <a16:creationId xmlns:a16="http://schemas.microsoft.com/office/drawing/2014/main" id="{960BB868-8F48-4AA2-9FD6-30CEBDDDB78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832100" y="983028"/>
              <a:ext cx="352424" cy="287238"/>
            </a:xfrm>
            <a:prstGeom prst="straightConnector1">
              <a:avLst/>
            </a:prstGeom>
            <a:ln>
              <a:solidFill>
                <a:srgbClr val="D95319"/>
              </a:solidFill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33" name="Tekstvak 27">
              <a:extLst>
                <a:ext uri="{FF2B5EF4-FFF2-40B4-BE49-F238E27FC236}">
                  <a16:creationId xmlns:a16="http://schemas.microsoft.com/office/drawing/2014/main" id="{AC91CC2F-5C1E-4E58-8876-0BB2C4360785}"/>
                </a:ext>
              </a:extLst>
            </p:cNvPr>
            <p:cNvSpPr txBox="1"/>
            <p:nvPr/>
          </p:nvSpPr>
          <p:spPr>
            <a:xfrm>
              <a:off x="1309687" y="1370096"/>
              <a:ext cx="1238250" cy="2304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b="1" dirty="0">
                  <a:solidFill>
                    <a:srgbClr val="0072BD"/>
                  </a:solidFill>
                </a:rPr>
                <a:t>-36 kA</a:t>
              </a:r>
            </a:p>
          </p:txBody>
        </p:sp>
        <p:sp>
          <p:nvSpPr>
            <p:cNvPr id="34" name="Tekstvak 28">
              <a:extLst>
                <a:ext uri="{FF2B5EF4-FFF2-40B4-BE49-F238E27FC236}">
                  <a16:creationId xmlns:a16="http://schemas.microsoft.com/office/drawing/2014/main" id="{BC875712-3ACE-4C80-AE9F-FC5BEC125C7D}"/>
                </a:ext>
              </a:extLst>
            </p:cNvPr>
            <p:cNvSpPr txBox="1"/>
            <p:nvPr/>
          </p:nvSpPr>
          <p:spPr>
            <a:xfrm>
              <a:off x="3786188" y="334461"/>
              <a:ext cx="1238250" cy="2304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b="1" dirty="0">
                  <a:solidFill>
                    <a:srgbClr val="0072BD"/>
                  </a:solidFill>
                </a:rPr>
                <a:t>+36 kA</a:t>
              </a:r>
            </a:p>
          </p:txBody>
        </p:sp>
        <p:sp>
          <p:nvSpPr>
            <p:cNvPr id="35" name="Tekstvak 29">
              <a:extLst>
                <a:ext uri="{FF2B5EF4-FFF2-40B4-BE49-F238E27FC236}">
                  <a16:creationId xmlns:a16="http://schemas.microsoft.com/office/drawing/2014/main" id="{441F20F2-1A4E-4B06-B9FF-3FF0EAF1AF32}"/>
                </a:ext>
              </a:extLst>
            </p:cNvPr>
            <p:cNvSpPr txBox="1"/>
            <p:nvPr/>
          </p:nvSpPr>
          <p:spPr>
            <a:xfrm>
              <a:off x="3748088" y="660870"/>
              <a:ext cx="1238250" cy="2304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b="1">
                  <a:solidFill>
                    <a:srgbClr val="D95319"/>
                  </a:solidFill>
                </a:rPr>
                <a:t>+1.70 T</a:t>
              </a:r>
            </a:p>
          </p:txBody>
        </p:sp>
        <p:sp>
          <p:nvSpPr>
            <p:cNvPr id="36" name="Tekstvak 30">
              <a:extLst>
                <a:ext uri="{FF2B5EF4-FFF2-40B4-BE49-F238E27FC236}">
                  <a16:creationId xmlns:a16="http://schemas.microsoft.com/office/drawing/2014/main" id="{9A6CB8FE-B9E5-4EDB-8606-836A461AE440}"/>
                </a:ext>
              </a:extLst>
            </p:cNvPr>
            <p:cNvSpPr txBox="1"/>
            <p:nvPr/>
          </p:nvSpPr>
          <p:spPr>
            <a:xfrm>
              <a:off x="1316037" y="1032373"/>
              <a:ext cx="1238250" cy="2304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b="1" dirty="0">
                  <a:solidFill>
                    <a:srgbClr val="D95319"/>
                  </a:solidFill>
                </a:rPr>
                <a:t>-1.70</a:t>
              </a:r>
              <a:r>
                <a:rPr lang="en-GB" sz="1400" b="1" baseline="0" dirty="0">
                  <a:solidFill>
                    <a:srgbClr val="D95319"/>
                  </a:solidFill>
                </a:rPr>
                <a:t> </a:t>
              </a:r>
              <a:r>
                <a:rPr lang="en-GB" sz="1400" b="1" dirty="0">
                  <a:solidFill>
                    <a:srgbClr val="D95319"/>
                  </a:solidFill>
                </a:rPr>
                <a:t>T</a:t>
              </a:r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B03E6197-48E5-46A2-8642-73C98DE89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9940" y="0"/>
            <a:ext cx="11023860" cy="1325563"/>
          </a:xfrm>
        </p:spPr>
        <p:txBody>
          <a:bodyPr>
            <a:normAutofit/>
          </a:bodyPr>
          <a:lstStyle/>
          <a:p>
            <a:r>
              <a:rPr lang="en-GB" sz="4000" b="1" dirty="0">
                <a:solidFill>
                  <a:srgbClr val="002060"/>
                </a:solidFill>
              </a:rPr>
              <a:t>AC loss for a ramp from -36 to +36 kA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89B76E3-9A29-451D-819A-47A0362464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17187" y="5300132"/>
            <a:ext cx="4863225" cy="1226857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r>
              <a:rPr lang="en-GB" sz="2000" dirty="0"/>
              <a:t>12.3 J/m per quarter magnet </a:t>
            </a:r>
          </a:p>
          <a:p>
            <a:r>
              <a:rPr lang="en-GB" sz="2000" dirty="0"/>
              <a:t>--&gt;   49 J/m for the full magnet </a:t>
            </a:r>
          </a:p>
          <a:p>
            <a:r>
              <a:rPr lang="en-GB" sz="2000" dirty="0"/>
              <a:t>--&gt;   </a:t>
            </a:r>
            <a:r>
              <a:rPr lang="en-GB" sz="3200" b="1" baseline="-18000" dirty="0"/>
              <a:t>~</a:t>
            </a:r>
            <a:r>
              <a:rPr lang="en-GB" sz="2000" b="1" dirty="0"/>
              <a:t> 0.5 kW/m</a:t>
            </a:r>
            <a:r>
              <a:rPr lang="en-GB" sz="2000" dirty="0"/>
              <a:t> with 5 Hz repetition rate!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2F86F731-B9BB-4965-A2B8-306D7F5DF901}"/>
              </a:ext>
            </a:extLst>
          </p:cNvPr>
          <p:cNvSpPr txBox="1"/>
          <p:nvPr/>
        </p:nvSpPr>
        <p:spPr>
          <a:xfrm>
            <a:off x="7515225" y="1595146"/>
            <a:ext cx="46767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Negligible dependence on ramp rate </a:t>
            </a:r>
          </a:p>
          <a:p>
            <a:r>
              <a:rPr lang="en-GB" sz="1600" dirty="0"/>
              <a:t>(hysteresis only!)</a:t>
            </a:r>
          </a:p>
        </p:txBody>
      </p:sp>
      <p:sp>
        <p:nvSpPr>
          <p:cNvPr id="6" name="Tijdelijke aanduiding voor inhoud 2">
            <a:extLst>
              <a:ext uri="{FF2B5EF4-FFF2-40B4-BE49-F238E27FC236}">
                <a16:creationId xmlns:a16="http://schemas.microsoft.com/office/drawing/2014/main" id="{EEC53424-681C-4D97-81B5-00AFE080EEAD}"/>
              </a:ext>
            </a:extLst>
          </p:cNvPr>
          <p:cNvSpPr txBox="1">
            <a:spLocks/>
          </p:cNvSpPr>
          <p:nvPr/>
        </p:nvSpPr>
        <p:spPr>
          <a:xfrm>
            <a:off x="8253657" y="893940"/>
            <a:ext cx="3736419" cy="668834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Used </a:t>
            </a:r>
            <a:r>
              <a:rPr lang="en-GB" dirty="0" err="1"/>
              <a:t>Jc</a:t>
            </a:r>
            <a:r>
              <a:rPr lang="en-GB" dirty="0"/>
              <a:t>(B) data of </a:t>
            </a:r>
            <a:r>
              <a:rPr lang="en-GB" dirty="0" err="1"/>
              <a:t>SuperPower</a:t>
            </a:r>
            <a:r>
              <a:rPr lang="en-GB" dirty="0"/>
              <a:t> AP tape measured at 20 K.</a:t>
            </a:r>
          </a:p>
        </p:txBody>
      </p:sp>
      <p:cxnSp>
        <p:nvCxnSpPr>
          <p:cNvPr id="16" name="Rechte verbindingslijn met pijl 15">
            <a:extLst>
              <a:ext uri="{FF2B5EF4-FFF2-40B4-BE49-F238E27FC236}">
                <a16:creationId xmlns:a16="http://schemas.microsoft.com/office/drawing/2014/main" id="{D097E0EB-D58F-4887-8C48-D449562E58E2}"/>
              </a:ext>
            </a:extLst>
          </p:cNvPr>
          <p:cNvCxnSpPr>
            <a:cxnSpLocks/>
          </p:cNvCxnSpPr>
          <p:nvPr/>
        </p:nvCxnSpPr>
        <p:spPr>
          <a:xfrm>
            <a:off x="3385989" y="4545834"/>
            <a:ext cx="923925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0" name="Rechte verbindingslijn 19">
            <a:extLst>
              <a:ext uri="{FF2B5EF4-FFF2-40B4-BE49-F238E27FC236}">
                <a16:creationId xmlns:a16="http://schemas.microsoft.com/office/drawing/2014/main" id="{519E8D18-37A5-4FC0-AC0C-35386DED1558}"/>
              </a:ext>
            </a:extLst>
          </p:cNvPr>
          <p:cNvCxnSpPr>
            <a:cxnSpLocks/>
          </p:cNvCxnSpPr>
          <p:nvPr/>
        </p:nvCxnSpPr>
        <p:spPr>
          <a:xfrm>
            <a:off x="3392339" y="4404405"/>
            <a:ext cx="0" cy="1791455"/>
          </a:xfrm>
          <a:prstGeom prst="line">
            <a:avLst/>
          </a:prstGeom>
          <a:ln w="25400" cap="flat" cmpd="sng" algn="ctr">
            <a:solidFill>
              <a:schemeClr val="accent6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2" name="Rechte verbindingslijn 21">
            <a:extLst>
              <a:ext uri="{FF2B5EF4-FFF2-40B4-BE49-F238E27FC236}">
                <a16:creationId xmlns:a16="http://schemas.microsoft.com/office/drawing/2014/main" id="{5515FE02-3500-4082-AD32-1D0426BC9344}"/>
              </a:ext>
            </a:extLst>
          </p:cNvPr>
          <p:cNvCxnSpPr>
            <a:cxnSpLocks/>
          </p:cNvCxnSpPr>
          <p:nvPr/>
        </p:nvCxnSpPr>
        <p:spPr>
          <a:xfrm>
            <a:off x="4309914" y="4404405"/>
            <a:ext cx="0" cy="1012825"/>
          </a:xfrm>
          <a:prstGeom prst="line">
            <a:avLst/>
          </a:prstGeom>
          <a:ln w="25400" cap="flat" cmpd="sng" algn="ctr">
            <a:solidFill>
              <a:schemeClr val="accent6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5" name="Tekstvak 24">
            <a:extLst>
              <a:ext uri="{FF2B5EF4-FFF2-40B4-BE49-F238E27FC236}">
                <a16:creationId xmlns:a16="http://schemas.microsoft.com/office/drawing/2014/main" id="{9B61F9CA-0BCA-4B04-AC47-D6219BC96505}"/>
              </a:ext>
            </a:extLst>
          </p:cNvPr>
          <p:cNvSpPr txBox="1"/>
          <p:nvPr/>
        </p:nvSpPr>
        <p:spPr>
          <a:xfrm>
            <a:off x="2390627" y="4502659"/>
            <a:ext cx="12382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i="1" dirty="0">
                <a:solidFill>
                  <a:srgbClr val="70AD47"/>
                </a:solidFill>
              </a:rPr>
              <a:t>t</a:t>
            </a:r>
            <a:r>
              <a:rPr lang="en-GB" sz="1400" b="1" baseline="-25000" dirty="0">
                <a:solidFill>
                  <a:srgbClr val="70AD47"/>
                </a:solidFill>
              </a:rPr>
              <a:t>ramp</a:t>
            </a:r>
            <a:r>
              <a:rPr lang="en-GB" sz="1400" b="1" dirty="0">
                <a:solidFill>
                  <a:srgbClr val="70AD47"/>
                </a:solidFill>
              </a:rPr>
              <a:t> = 6 </a:t>
            </a:r>
            <a:r>
              <a:rPr lang="en-GB" sz="1400" b="1" dirty="0" err="1">
                <a:solidFill>
                  <a:srgbClr val="70AD47"/>
                </a:solidFill>
              </a:rPr>
              <a:t>ms</a:t>
            </a:r>
            <a:endParaRPr lang="en-GB" sz="1400" b="1" dirty="0">
              <a:solidFill>
                <a:srgbClr val="70AD47"/>
              </a:solidFill>
            </a:endParaRPr>
          </a:p>
        </p:txBody>
      </p:sp>
      <p:sp>
        <p:nvSpPr>
          <p:cNvPr id="27" name="Tekstvak 26">
            <a:extLst>
              <a:ext uri="{FF2B5EF4-FFF2-40B4-BE49-F238E27FC236}">
                <a16:creationId xmlns:a16="http://schemas.microsoft.com/office/drawing/2014/main" id="{5FEBFD3C-80FF-44AD-A2D5-12AA40884FB9}"/>
              </a:ext>
            </a:extLst>
          </p:cNvPr>
          <p:cNvSpPr txBox="1"/>
          <p:nvPr/>
        </p:nvSpPr>
        <p:spPr>
          <a:xfrm>
            <a:off x="2390627" y="5031757"/>
            <a:ext cx="11239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70AD47"/>
                </a:solidFill>
              </a:rPr>
              <a:t>integration window for Q</a:t>
            </a:r>
          </a:p>
        </p:txBody>
      </p:sp>
      <p:graphicFrame>
        <p:nvGraphicFramePr>
          <p:cNvPr id="37" name="Grafiek 36">
            <a:extLst>
              <a:ext uri="{FF2B5EF4-FFF2-40B4-BE49-F238E27FC236}">
                <a16:creationId xmlns:a16="http://schemas.microsoft.com/office/drawing/2014/main" id="{F210A43A-8C8C-42F9-AFEE-9EB42D9E460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56549628"/>
              </p:ext>
            </p:extLst>
          </p:nvPr>
        </p:nvGraphicFramePr>
        <p:xfrm>
          <a:off x="7311535" y="2118576"/>
          <a:ext cx="4515763" cy="31442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4" name="Picture 9">
            <a:extLst>
              <a:ext uri="{FF2B5EF4-FFF2-40B4-BE49-F238E27FC236}">
                <a16:creationId xmlns:a16="http://schemas.microsoft.com/office/drawing/2014/main" id="{48EC2281-4C1C-6978-AE9E-3BBA3DB6E8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22" t="21011" r="8835" b="73373"/>
          <a:stretch>
            <a:fillRect/>
          </a:stretch>
        </p:blipFill>
        <p:spPr bwMode="auto">
          <a:xfrm>
            <a:off x="9297988" y="60325"/>
            <a:ext cx="2814637" cy="45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65A82B21-EE0E-4D6A-B909-262A81866C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AC86E-E8F6-4FF1-87CA-2D8E366178DA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13892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A58B41-ABF0-4030-AE19-6FD66B78A8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2473" y="16534"/>
            <a:ext cx="8995515" cy="1325563"/>
          </a:xfrm>
        </p:spPr>
        <p:txBody>
          <a:bodyPr>
            <a:normAutofit/>
          </a:bodyPr>
          <a:lstStyle/>
          <a:p>
            <a:r>
              <a:rPr lang="en-GB" sz="4000" b="1" dirty="0">
                <a:solidFill>
                  <a:srgbClr val="002060"/>
                </a:solidFill>
              </a:rPr>
              <a:t>AC loss as a function of temperature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196CBED6-DC16-4B40-85CC-B2E94B8495B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02473" y="5752053"/>
                <a:ext cx="11692247" cy="926919"/>
              </a:xfrm>
              <a:solidFill>
                <a:schemeClr val="bg1">
                  <a:lumMod val="95000"/>
                </a:schemeClr>
              </a:solidFill>
            </p:spPr>
            <p:txBody>
              <a:bodyPr>
                <a:norm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en-GB" sz="2000" dirty="0"/>
                  <a:t>Total AC loss decreases with temperature because saturated tapes dominate AC loss</a:t>
                </a:r>
              </a:p>
              <a:p>
                <a:pPr>
                  <a:spcAft>
                    <a:spcPts val="600"/>
                  </a:spcAft>
                </a:pPr>
                <a:r>
                  <a:rPr lang="en-GB" sz="2000" dirty="0"/>
                  <a:t>Note: critical current is defined as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∬"/>
                        <m:limLoc m:val="undOvr"/>
                        <m:subHide m:val="on"/>
                        <m:supHide m:val="on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000" b="1" i="0" smtClean="0">
                            <a:latin typeface="Cambria Math" panose="02040503050406030204" pitchFamily="18" charset="0"/>
                          </a:rPr>
                          <m:t>𝐁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)</m:t>
                        </m:r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d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nary>
                  </m:oMath>
                </a14:m>
                <a:r>
                  <a:rPr lang="en-GB" sz="2000" dirty="0"/>
                  <a:t> at 36 kA applied current (so </a:t>
                </a:r>
                <a:r>
                  <a:rPr lang="en-GB" sz="2000" u="sng" dirty="0"/>
                  <a:t>not</a:t>
                </a:r>
                <a:r>
                  <a:rPr lang="en-GB" sz="2000" dirty="0"/>
                  <a:t> the load line intersection)</a:t>
                </a:r>
              </a:p>
            </p:txBody>
          </p:sp>
        </mc:Choice>
        <mc:Fallback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196CBED6-DC16-4B40-85CC-B2E94B8495B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02473" y="5752053"/>
                <a:ext cx="11692247" cy="926919"/>
              </a:xfrm>
              <a:blipFill>
                <a:blip r:embed="rId2"/>
                <a:stretch>
                  <a:fillRect l="-469" t="-19079" r="-261" b="-9342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Grafiek 4">
            <a:extLst>
              <a:ext uri="{FF2B5EF4-FFF2-40B4-BE49-F238E27FC236}">
                <a16:creationId xmlns:a16="http://schemas.microsoft.com/office/drawing/2014/main" id="{0DE47147-7F24-452F-89E4-7ECAB71AEC0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33575492"/>
              </p:ext>
            </p:extLst>
          </p:nvPr>
        </p:nvGraphicFramePr>
        <p:xfrm>
          <a:off x="223233" y="1835780"/>
          <a:ext cx="5437031" cy="36801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Grafiek 5">
            <a:extLst>
              <a:ext uri="{FF2B5EF4-FFF2-40B4-BE49-F238E27FC236}">
                <a16:creationId xmlns:a16="http://schemas.microsoft.com/office/drawing/2014/main" id="{1582C280-43DA-4974-A607-2F1483C43E2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87216618"/>
              </p:ext>
            </p:extLst>
          </p:nvPr>
        </p:nvGraphicFramePr>
        <p:xfrm>
          <a:off x="6290688" y="1811349"/>
          <a:ext cx="5523643" cy="37289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Tekstvak 6">
            <a:extLst>
              <a:ext uri="{FF2B5EF4-FFF2-40B4-BE49-F238E27FC236}">
                <a16:creationId xmlns:a16="http://schemas.microsoft.com/office/drawing/2014/main" id="{212F640F-5B1F-4724-B28C-7B2FA0517161}"/>
              </a:ext>
            </a:extLst>
          </p:cNvPr>
          <p:cNvSpPr txBox="1"/>
          <p:nvPr/>
        </p:nvSpPr>
        <p:spPr>
          <a:xfrm>
            <a:off x="302473" y="1307049"/>
            <a:ext cx="57935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Sub-cable critical current as function of temperature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5A7E7BB0-06D5-4563-9B8C-4561EAAD00D7}"/>
              </a:ext>
            </a:extLst>
          </p:cNvPr>
          <p:cNvSpPr txBox="1"/>
          <p:nvPr/>
        </p:nvSpPr>
        <p:spPr>
          <a:xfrm>
            <a:off x="6641154" y="1307049"/>
            <a:ext cx="54714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Hysteresis AC loss as function of temperature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8BF34FA6-8BA1-4BB5-9E54-D8E0F88E66FE}"/>
              </a:ext>
            </a:extLst>
          </p:cNvPr>
          <p:cNvSpPr txBox="1"/>
          <p:nvPr/>
        </p:nvSpPr>
        <p:spPr>
          <a:xfrm>
            <a:off x="3199236" y="3383453"/>
            <a:ext cx="18753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6 kA sub-cable current</a:t>
            </a:r>
          </a:p>
        </p:txBody>
      </p:sp>
      <p:pic>
        <p:nvPicPr>
          <p:cNvPr id="4" name="Picture 9">
            <a:extLst>
              <a:ext uri="{FF2B5EF4-FFF2-40B4-BE49-F238E27FC236}">
                <a16:creationId xmlns:a16="http://schemas.microsoft.com/office/drawing/2014/main" id="{0F02ABE0-47C9-8F55-6E46-72E2571279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22" t="21011" r="8835" b="73373"/>
          <a:stretch>
            <a:fillRect/>
          </a:stretch>
        </p:blipFill>
        <p:spPr bwMode="auto">
          <a:xfrm>
            <a:off x="9297988" y="60325"/>
            <a:ext cx="2814637" cy="45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jdelijke aanduiding voor dianummer 9">
            <a:extLst>
              <a:ext uri="{FF2B5EF4-FFF2-40B4-BE49-F238E27FC236}">
                <a16:creationId xmlns:a16="http://schemas.microsoft.com/office/drawing/2014/main" id="{A1471381-7F4B-45EC-9A5A-C6E3F25650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AC86E-E8F6-4FF1-87CA-2D8E366178DA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7489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469E52-1E22-4E86-8853-B84C62C2E9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1996" y="6744"/>
            <a:ext cx="10616808" cy="1325562"/>
          </a:xfrm>
        </p:spPr>
        <p:txBody>
          <a:bodyPr>
            <a:normAutofit/>
          </a:bodyPr>
          <a:lstStyle/>
          <a:p>
            <a:r>
              <a:rPr lang="en-GB" sz="4000" b="1" dirty="0">
                <a:solidFill>
                  <a:srgbClr val="002060"/>
                </a:solidFill>
              </a:rPr>
              <a:t>Comparison with simple analytical loss estimate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17784CB8-D1FC-4982-AF6D-6D8122BBAE1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29938" y="5103605"/>
                <a:ext cx="11666850" cy="1515490"/>
              </a:xfrm>
              <a:solidFill>
                <a:schemeClr val="bg1">
                  <a:lumMod val="95000"/>
                </a:schemeClr>
              </a:solidFill>
            </p:spPr>
            <p:txBody>
              <a:bodyPr>
                <a:normAutofit fontScale="25000" lnSpcReduction="20000"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en-GB" sz="8000" dirty="0"/>
                  <a:t>Simple and easy calculation yielding similar loss with some 20-30 % possible deviation</a:t>
                </a:r>
              </a:p>
              <a:p>
                <a:pPr>
                  <a:spcAft>
                    <a:spcPts val="600"/>
                  </a:spcAft>
                </a:pPr>
                <a:r>
                  <a:rPr lang="en-GB" sz="8000" dirty="0"/>
                  <a:t>Reasons for discrepancy:</a:t>
                </a:r>
              </a:p>
              <a:p>
                <a:pPr marL="914400" lvl="1" indent="-457200">
                  <a:spcAft>
                    <a:spcPts val="600"/>
                  </a:spcAft>
                  <a:buFont typeface="+mj-lt"/>
                  <a:buAutoNum type="arabicPeriod"/>
                </a:pPr>
                <a:r>
                  <a:rPr lang="en-GB" sz="8000" dirty="0"/>
                  <a:t>Formula assumes saturated tapes, not true at low amplitudes</a:t>
                </a:r>
              </a:p>
              <a:p>
                <a:pPr marL="914400" lvl="1" indent="-457200">
                  <a:spcAft>
                    <a:spcPts val="600"/>
                  </a:spcAft>
                  <a:buFont typeface="+mj-lt"/>
                  <a:buAutoNum type="arabicPeriod"/>
                </a:pPr>
                <a:r>
                  <a:rPr lang="en-GB" sz="8000" dirty="0"/>
                  <a:t>Formula does not take into account transport current, and thus underestimates the loss for high </a:t>
                </a:r>
                <a14:m>
                  <m:oMath xmlns:m="http://schemas.openxmlformats.org/officeDocument/2006/math">
                    <m:r>
                      <a:rPr lang="en-US" sz="8000" b="0" i="1" smtClean="0"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sz="8000" b="0" i="1" smtClean="0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sz="8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8000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80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endParaRPr lang="en-GB" sz="8000" dirty="0"/>
              </a:p>
              <a:p>
                <a:pPr lvl="1"/>
                <a:endParaRPr lang="en-GB" sz="1800" dirty="0"/>
              </a:p>
            </p:txBody>
          </p:sp>
        </mc:Choice>
        <mc:Fallback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17784CB8-D1FC-4982-AF6D-6D8122BBAE1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9938" y="5103605"/>
                <a:ext cx="11666850" cy="1515490"/>
              </a:xfrm>
              <a:blipFill>
                <a:blip r:embed="rId2"/>
                <a:stretch>
                  <a:fillRect l="-470" t="-7229" b="-241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Grafiek 3">
            <a:extLst>
              <a:ext uri="{FF2B5EF4-FFF2-40B4-BE49-F238E27FC236}">
                <a16:creationId xmlns:a16="http://schemas.microsoft.com/office/drawing/2014/main" id="{B6ED373F-D881-41B8-972D-52F322132D1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67933982"/>
              </p:ext>
            </p:extLst>
          </p:nvPr>
        </p:nvGraphicFramePr>
        <p:xfrm>
          <a:off x="6096000" y="1803181"/>
          <a:ext cx="5849155" cy="32810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kstvak 3">
                <a:extLst>
                  <a:ext uri="{FF2B5EF4-FFF2-40B4-BE49-F238E27FC236}">
                    <a16:creationId xmlns:a16="http://schemas.microsoft.com/office/drawing/2014/main" id="{D4D7B902-4EAC-4E7F-B11A-3EFED9F021A3}"/>
                  </a:ext>
                </a:extLst>
              </p:cNvPr>
              <p:cNvSpPr txBox="1"/>
              <p:nvPr/>
            </p:nvSpPr>
            <p:spPr>
              <a:xfrm>
                <a:off x="421996" y="1332306"/>
                <a:ext cx="5290648" cy="2856292"/>
              </a:xfrm>
              <a:prstGeom prst="rect">
                <a:avLst/>
              </a:prstGeom>
              <a:solidFill>
                <a:schemeClr val="lt1"/>
              </a:solidFill>
              <a:ln w="15875" cmpd="sng">
                <a:solidFill>
                  <a:schemeClr val="lt1">
                    <a:shade val="50000"/>
                  </a:schemeClr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square" rtlCol="0" anchor="t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Aft>
                    <a:spcPts val="600"/>
                  </a:spcAft>
                </a:pPr>
                <a:r>
                  <a:rPr lang="en-US" sz="1800" b="1" i="0" dirty="0">
                    <a:solidFill>
                      <a:schemeClr val="dk1"/>
                    </a:solidFill>
                    <a:effectLst/>
                    <a:latin typeface="+mn-lt"/>
                    <a:ea typeface="+mn-ea"/>
                    <a:cs typeface="+mn-cs"/>
                  </a:rPr>
                  <a:t>Formula</a:t>
                </a:r>
                <a:r>
                  <a:rPr lang="en-US" sz="1800" b="1" i="0" baseline="0" dirty="0">
                    <a:solidFill>
                      <a:schemeClr val="dk1"/>
                    </a:solidFill>
                    <a:effectLst/>
                    <a:latin typeface="+mn-lt"/>
                    <a:ea typeface="+mn-ea"/>
                    <a:cs typeface="+mn-cs"/>
                  </a:rPr>
                  <a:t> by F. Gömöry et al. for saturated twisted tapes in perpendicular B-field:</a:t>
                </a:r>
                <a:endParaRPr lang="en-US" sz="1800" b="1" i="0" dirty="0">
                  <a:solidFill>
                    <a:schemeClr val="dk1"/>
                  </a:solidFill>
                  <a:effectLst/>
                  <a:latin typeface="+mn-lt"/>
                  <a:ea typeface="+mn-ea"/>
                  <a:cs typeface="+mn-cs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sk-SK" sz="2000" i="1">
                              <a:solidFill>
                                <a:schemeClr val="dk1"/>
                              </a:solidFill>
                              <a:effectLst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chemeClr val="dk1"/>
                              </a:solidFill>
                              <a:effectLst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𝑄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chemeClr val="dk1"/>
                              </a:solidFill>
                              <a:effectLst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h</m:t>
                          </m:r>
                          <m:r>
                            <a:rPr lang="en-US" sz="2000" b="0" i="1">
                              <a:solidFill>
                                <a:schemeClr val="dk1"/>
                              </a:solidFill>
                              <a:effectLst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𝐶𝑂𝑅𝑇</m:t>
                          </m:r>
                          <m:r>
                            <a:rPr lang="en-US" sz="2000" b="0" i="1">
                              <a:solidFill>
                                <a:schemeClr val="dk1"/>
                              </a:solidFill>
                              <a:effectLst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,</m:t>
                          </m:r>
                          <m:r>
                            <a:rPr lang="en-US" sz="2000" b="0" i="1">
                              <a:solidFill>
                                <a:schemeClr val="dk1"/>
                              </a:solidFill>
                              <a:effectLst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𝑢𝑛𝑖</m:t>
                          </m:r>
                        </m:sub>
                      </m:sSub>
                      <m:r>
                        <a:rPr lang="sk-SK" sz="2000" i="1">
                          <a:solidFill>
                            <a:schemeClr val="dk1"/>
                          </a:solidFill>
                          <a:effectLst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</m:t>
                      </m:r>
                      <m:sSub>
                        <m:sSubPr>
                          <m:ctrlPr>
                            <a:rPr lang="en-US" sz="2000" i="1">
                              <a:solidFill>
                                <a:schemeClr val="dk1"/>
                              </a:solidFill>
                              <a:effectLst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chemeClr val="dk1"/>
                              </a:solidFill>
                              <a:effectLst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𝐵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chemeClr val="dk1"/>
                              </a:solidFill>
                              <a:effectLst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𝑚𝑎𝑥</m:t>
                          </m:r>
                        </m:sub>
                      </m:sSub>
                      <m:r>
                        <a:rPr lang="en-US" sz="2000" i="1">
                          <a:solidFill>
                            <a:schemeClr val="dk1"/>
                          </a:solidFill>
                          <a:effectLst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𝑁</m:t>
                      </m:r>
                      <m:sSub>
                        <m:sSubPr>
                          <m:ctrlPr>
                            <a:rPr lang="sk-SK" sz="2000" i="1">
                              <a:solidFill>
                                <a:schemeClr val="dk1"/>
                              </a:solidFill>
                              <a:effectLst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chemeClr val="dk1"/>
                              </a:solidFill>
                              <a:effectLst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𝐼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chemeClr val="dk1"/>
                              </a:solidFill>
                              <a:effectLst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𝑐</m:t>
                          </m:r>
                        </m:sub>
                      </m:sSub>
                      <m:f>
                        <m:fPr>
                          <m:ctrlPr>
                            <a:rPr lang="sk-SK" sz="2000" i="1">
                              <a:solidFill>
                                <a:schemeClr val="dk1"/>
                              </a:solidFill>
                              <a:effectLst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lang="en-US" sz="2000" b="0" i="1">
                              <a:solidFill>
                                <a:schemeClr val="dk1"/>
                              </a:solidFill>
                              <a:effectLst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𝑤</m:t>
                          </m:r>
                        </m:num>
                        <m:den>
                          <m:r>
                            <a:rPr lang="sk-SK" sz="2000" i="1">
                              <a:solidFill>
                                <a:schemeClr val="dk1"/>
                              </a:solidFill>
                              <a:effectLst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𝜋</m:t>
                          </m:r>
                          <m:func>
                            <m:funcPr>
                              <m:ctrlPr>
                                <a:rPr lang="en-US" sz="2000" b="0" i="1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cos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sz="2000" b="0" i="1" smtClean="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dPr>
                                <m:e>
                                  <m:r>
                                    <a:rPr lang="en-US" sz="2000" b="0" i="1" smtClean="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𝛼</m:t>
                                  </m:r>
                                </m:e>
                              </m:d>
                            </m:e>
                          </m:func>
                        </m:den>
                      </m:f>
                    </m:oMath>
                  </m:oMathPara>
                </a14:m>
                <a:endParaRPr lang="nl-NL" sz="1800" dirty="0"/>
              </a:p>
              <a:p>
                <a:endParaRPr lang="nl-NL" sz="18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baseline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baseline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1800" b="0" i="1" baseline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nl-NL" sz="1800" baseline="0" dirty="0"/>
                  <a:t> is </a:t>
                </a:r>
                <a:r>
                  <a:rPr lang="nl-NL" sz="1800" baseline="0" dirty="0" err="1"/>
                  <a:t>critical</a:t>
                </a:r>
                <a:r>
                  <a:rPr lang="nl-NL" sz="1800" baseline="0" dirty="0"/>
                  <a:t> </a:t>
                </a:r>
                <a:r>
                  <a:rPr lang="nl-NL" sz="1800" baseline="0" dirty="0" err="1"/>
                  <a:t>current</a:t>
                </a:r>
                <a:r>
                  <a:rPr lang="nl-NL" sz="1800" baseline="0" dirty="0"/>
                  <a:t> per tape, </a:t>
                </a:r>
                <a:r>
                  <a:rPr lang="nl-NL" sz="1800" baseline="0" dirty="0" err="1"/>
                  <a:t>so</a:t>
                </a:r>
                <a:r>
                  <a:rPr lang="nl-NL" sz="1800" baseline="0" dirty="0"/>
                  <a:t> </a:t>
                </a:r>
                <a14:m>
                  <m:oMath xmlns:m="http://schemas.openxmlformats.org/officeDocument/2006/math">
                    <m:r>
                      <a:rPr lang="en-US" sz="1800" b="0" i="1" baseline="0">
                        <a:latin typeface="Cambria Math" panose="02040503050406030204" pitchFamily="18" charset="0"/>
                      </a:rPr>
                      <m:t>𝑁</m:t>
                    </m:r>
                    <m:sSub>
                      <m:sSubPr>
                        <m:ctrlPr>
                          <a:rPr lang="en-US" sz="1800" b="0" i="1" baseline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baseline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1800" b="0" i="1" baseline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nl-NL" sz="1800" baseline="0" dirty="0"/>
                  <a:t> is </a:t>
                </a:r>
                <a:r>
                  <a:rPr lang="nl-NL" sz="1800" baseline="0" dirty="0" err="1"/>
                  <a:t>critical</a:t>
                </a:r>
                <a:r>
                  <a:rPr lang="nl-NL" sz="1800" baseline="0" dirty="0"/>
                  <a:t> </a:t>
                </a:r>
                <a:r>
                  <a:rPr lang="nl-NL" sz="1800" baseline="0" dirty="0" err="1"/>
                  <a:t>current</a:t>
                </a:r>
                <a:r>
                  <a:rPr lang="nl-NL" sz="1800" baseline="0" dirty="0"/>
                  <a:t> per sub-</a:t>
                </a:r>
                <a:r>
                  <a:rPr lang="nl-NL" sz="1800" baseline="0" dirty="0" err="1"/>
                  <a:t>cable</a:t>
                </a:r>
                <a:endParaRPr lang="nl-NL" sz="1800" baseline="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1800" b="0" i="1" baseline="0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nl-NL" sz="1800" baseline="0" dirty="0"/>
                  <a:t> is </a:t>
                </a:r>
                <a:r>
                  <a:rPr lang="nl-NL" sz="1800" baseline="0" dirty="0" err="1"/>
                  <a:t>lay</a:t>
                </a:r>
                <a:r>
                  <a:rPr lang="nl-NL" sz="1800" baseline="0" dirty="0"/>
                  <a:t> </a:t>
                </a:r>
                <a:r>
                  <a:rPr lang="nl-NL" sz="1800" baseline="0" dirty="0" err="1"/>
                  <a:t>angle</a:t>
                </a:r>
                <a:r>
                  <a:rPr lang="nl-NL" sz="1800" baseline="0" dirty="0"/>
                  <a:t>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b="0" i="1" baseline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b="0" i="1" baseline="0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  <m:sup>
                        <m:r>
                          <a:rPr lang="en-US" sz="1800" b="0" i="1" baseline="0" smtClean="0">
                            <a:latin typeface="Cambria Math" panose="02040503050406030204" pitchFamily="18" charset="0"/>
                          </a:rPr>
                          <m:t>∘</m:t>
                        </m:r>
                      </m:sup>
                    </m:sSup>
                    <m:r>
                      <a:rPr lang="en-US" sz="1800" b="0" i="1" baseline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nl-NL" sz="1800" baseline="0" dirty="0"/>
                  <a:t> straight tape)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1800" b="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b="0" i="1">
                            <a:latin typeface="Cambria Math" panose="02040503050406030204" pitchFamily="18" charset="0"/>
                          </a:rPr>
                          <m:t>𝑤</m:t>
                        </m:r>
                      </m:num>
                      <m:den>
                        <m:r>
                          <a:rPr lang="en-US" sz="1800" b="0" i="1">
                            <a:latin typeface="Cambria Math" panose="02040503050406030204" pitchFamily="18" charset="0"/>
                          </a:rPr>
                          <m:t>𝜋</m:t>
                        </m:r>
                        <m:func>
                          <m:funcPr>
                            <m:ctrlPr>
                              <a:rPr lang="en-US" sz="1800" b="0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1800" b="0" i="0">
                                <a:latin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d>
                              <m:dPr>
                                <m:ctrlPr>
                                  <a:rPr lang="en-US" sz="1800" b="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1800" b="0" i="1">
                                    <a:latin typeface="Cambria Math" panose="02040503050406030204" pitchFamily="18" charset="0"/>
                                  </a:rPr>
                                  <m:t>𝛼</m:t>
                                </m:r>
                              </m:e>
                            </m:d>
                          </m:e>
                        </m:func>
                      </m:den>
                    </m:f>
                  </m:oMath>
                </a14:m>
                <a:r>
                  <a:rPr lang="nl-NL" sz="1800" dirty="0"/>
                  <a:t>  is </a:t>
                </a:r>
                <a:r>
                  <a:rPr lang="nl-NL" sz="1800" dirty="0" err="1"/>
                  <a:t>effective</a:t>
                </a:r>
                <a:r>
                  <a:rPr lang="nl-NL" sz="1800" dirty="0"/>
                  <a:t> tape</a:t>
                </a:r>
                <a:r>
                  <a:rPr lang="nl-NL" sz="1800" baseline="0" dirty="0"/>
                  <a:t> </a:t>
                </a:r>
                <a:r>
                  <a:rPr lang="nl-NL" sz="1800" baseline="0" dirty="0" err="1"/>
                  <a:t>width</a:t>
                </a:r>
                <a:r>
                  <a:rPr lang="nl-NL" sz="1800" baseline="0" dirty="0"/>
                  <a:t>.</a:t>
                </a:r>
                <a:br>
                  <a:rPr lang="nl-NL" sz="1600" baseline="0" dirty="0"/>
                </a:br>
                <a:endParaRPr lang="nl-NL" sz="1600" baseline="0" dirty="0"/>
              </a:p>
              <a:p>
                <a:r>
                  <a:rPr lang="nl-NL" sz="1500" dirty="0"/>
                  <a:t>See Solovyov et al. </a:t>
                </a:r>
                <a:r>
                  <a:rPr lang="nl-NL" sz="1500" dirty="0">
                    <a:hlinkClick r:id="rId4"/>
                  </a:rPr>
                  <a:t>https://doi.org/10.1088/1361-6668/acb08e</a:t>
                </a:r>
                <a:r>
                  <a:rPr lang="nl-NL" sz="1500" dirty="0"/>
                  <a:t> </a:t>
                </a:r>
              </a:p>
            </p:txBody>
          </p:sp>
        </mc:Choice>
        <mc:Fallback>
          <p:sp>
            <p:nvSpPr>
              <p:cNvPr id="5" name="Tekstvak 3">
                <a:extLst>
                  <a:ext uri="{FF2B5EF4-FFF2-40B4-BE49-F238E27FC236}">
                    <a16:creationId xmlns:a16="http://schemas.microsoft.com/office/drawing/2014/main" id="{D4D7B902-4EAC-4E7F-B11A-3EFED9F021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996" y="1332306"/>
                <a:ext cx="5290648" cy="2856292"/>
              </a:xfrm>
              <a:prstGeom prst="rect">
                <a:avLst/>
              </a:prstGeom>
              <a:blipFill>
                <a:blip r:embed="rId5"/>
                <a:stretch>
                  <a:fillRect l="-804" t="-1062" b="-15499"/>
                </a:stretch>
              </a:blipFill>
              <a:ln w="15875" cmpd="sng">
                <a:solidFill>
                  <a:schemeClr val="lt1">
                    <a:shade val="50000"/>
                  </a:schemeClr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kstvak 5">
            <a:extLst>
              <a:ext uri="{FF2B5EF4-FFF2-40B4-BE49-F238E27FC236}">
                <a16:creationId xmlns:a16="http://schemas.microsoft.com/office/drawing/2014/main" id="{DF56501F-FB9C-43BD-9837-BD476672DFCC}"/>
              </a:ext>
            </a:extLst>
          </p:cNvPr>
          <p:cNvSpPr txBox="1"/>
          <p:nvPr/>
        </p:nvSpPr>
        <p:spPr>
          <a:xfrm>
            <a:off x="6768869" y="1299197"/>
            <a:ext cx="57935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Hysteresis AC for the quarter magnet (6 sub-cables)</a:t>
            </a:r>
          </a:p>
        </p:txBody>
      </p:sp>
      <p:pic>
        <p:nvPicPr>
          <p:cNvPr id="7" name="Picture 9">
            <a:extLst>
              <a:ext uri="{FF2B5EF4-FFF2-40B4-BE49-F238E27FC236}">
                <a16:creationId xmlns:a16="http://schemas.microsoft.com/office/drawing/2014/main" id="{FC0AFDD3-717A-A1AA-1B8F-A892154017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22" t="21011" r="8835" b="73373"/>
          <a:stretch>
            <a:fillRect/>
          </a:stretch>
        </p:blipFill>
        <p:spPr bwMode="auto">
          <a:xfrm>
            <a:off x="9297988" y="60325"/>
            <a:ext cx="2814637" cy="45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jdelijke aanduiding voor dianummer 7">
            <a:extLst>
              <a:ext uri="{FF2B5EF4-FFF2-40B4-BE49-F238E27FC236}">
                <a16:creationId xmlns:a16="http://schemas.microsoft.com/office/drawing/2014/main" id="{85F10048-C462-4C37-AD65-D24AAB913A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AC86E-E8F6-4FF1-87CA-2D8E366178DA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83892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1636</TotalTime>
  <Words>1157</Words>
  <Application>Microsoft Office PowerPoint</Application>
  <PresentationFormat>Widescreen</PresentationFormat>
  <Paragraphs>186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Cambria Math</vt:lpstr>
      <vt:lpstr>Kantoorthema</vt:lpstr>
      <vt:lpstr>AC loss calculation for RCS 1.8 T magnet (ReBCO-HTS option)</vt:lpstr>
      <vt:lpstr>Outline</vt:lpstr>
      <vt:lpstr>Conceptual magnet design by H. Piekarz et al. (Fermilab)</vt:lpstr>
      <vt:lpstr>AC hysteresis loss calculation approach</vt:lpstr>
      <vt:lpstr>Core - magnetic field calculation</vt:lpstr>
      <vt:lpstr>Some magnetic field plots</vt:lpstr>
      <vt:lpstr>AC loss for a ramp from -36 to +36 kA</vt:lpstr>
      <vt:lpstr>AC loss as a function of temperature</vt:lpstr>
      <vt:lpstr>Comparison with simple analytical loss estimate</vt:lpstr>
      <vt:lpstr>Hysteresis loss reduction by changing conductor position</vt:lpstr>
      <vt:lpstr>Outline</vt:lpstr>
      <vt:lpstr>Modification of 1.8 T resistive magnet</vt:lpstr>
      <vt:lpstr>Comparison of AC hysteresis loss</vt:lpstr>
      <vt:lpstr>Conclusion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 loss calculations for RCS 1.8 T magnet (HTS option)</dc:title>
  <dc:creator>Otten, Simon (UT-TNW)</dc:creator>
  <cp:lastModifiedBy>Herman Ten Kate</cp:lastModifiedBy>
  <cp:revision>96</cp:revision>
  <dcterms:created xsi:type="dcterms:W3CDTF">2024-02-26T09:28:41Z</dcterms:created>
  <dcterms:modified xsi:type="dcterms:W3CDTF">2024-03-12T11:23:47Z</dcterms:modified>
</cp:coreProperties>
</file>