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1449" r:id="rId3"/>
    <p:sldId id="1450" r:id="rId4"/>
    <p:sldId id="1452" r:id="rId5"/>
    <p:sldId id="267" r:id="rId6"/>
    <p:sldId id="953" r:id="rId7"/>
    <p:sldId id="949" r:id="rId8"/>
    <p:sldId id="261" r:id="rId9"/>
    <p:sldId id="266" r:id="rId10"/>
    <p:sldId id="954" r:id="rId11"/>
    <p:sldId id="955" r:id="rId12"/>
    <p:sldId id="956" r:id="rId13"/>
    <p:sldId id="258" r:id="rId14"/>
    <p:sldId id="1453" r:id="rId15"/>
    <p:sldId id="951" r:id="rId16"/>
    <p:sldId id="952" r:id="rId17"/>
    <p:sldId id="948" r:id="rId18"/>
    <p:sldId id="268" r:id="rId19"/>
    <p:sldId id="270" r:id="rId20"/>
    <p:sldId id="269" r:id="rId21"/>
    <p:sldId id="1433" r:id="rId22"/>
    <p:sldId id="1434" r:id="rId23"/>
    <p:sldId id="1435" r:id="rId24"/>
    <p:sldId id="1447" r:id="rId25"/>
    <p:sldId id="1431" r:id="rId26"/>
    <p:sldId id="1436" r:id="rId27"/>
    <p:sldId id="1426" r:id="rId28"/>
    <p:sldId id="1425" r:id="rId29"/>
    <p:sldId id="1439" r:id="rId30"/>
    <p:sldId id="1448"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2" d="100"/>
          <a:sy n="82" d="100"/>
        </p:scale>
        <p:origin x="600" y="4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13/03/2024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121709" y="5845679"/>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4" y="5767557"/>
            <a:ext cx="10943829" cy="492443"/>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spTree>
    <p:extLst>
      <p:ext uri="{BB962C8B-B14F-4D97-AF65-F5344CB8AC3E}">
        <p14:creationId xmlns:p14="http://schemas.microsoft.com/office/powerpoint/2010/main" val="23001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355726"/>
            <a:ext cx="11074400" cy="5060949"/>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en-GB"/>
              <a:t>2nd Muon Collider Community Meeting, 2021</a:t>
            </a:r>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727200" y="275167"/>
            <a:ext cx="9042400" cy="1143000"/>
          </a:xfrm>
          <a:prstGeom prst="rect">
            <a:avLst/>
          </a:prstGeom>
        </p:spPr>
        <p:txBody>
          <a:bodyPr vert="horz" lIns="0" tIns="0" rIns="0" bIns="0"/>
          <a:lstStyle/>
          <a:p>
            <a:r>
              <a:rPr lang="fr-FR" dirty="0"/>
              <a:t>Cliquez et modifiez le titre</a:t>
            </a:r>
            <a:endParaRPr lang="en-GB" dirty="0"/>
          </a:p>
        </p:txBody>
      </p:sp>
    </p:spTree>
    <p:extLst>
      <p:ext uri="{BB962C8B-B14F-4D97-AF65-F5344CB8AC3E}">
        <p14:creationId xmlns:p14="http://schemas.microsoft.com/office/powerpoint/2010/main" val="1149324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a:t>
            </a:r>
            <a:r>
              <a:rPr lang="fr-FR" dirty="0" err="1">
                <a:latin typeface="Arial Narrow" panose="020B0604020202020204" pitchFamily="34" charset="0"/>
                <a:cs typeface="Arial Narrow" panose="020B0604020202020204" pitchFamily="34" charset="0"/>
              </a:rPr>
              <a:t>name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fr-FR" dirty="0" err="1">
                <a:latin typeface="Arial Narrow" panose="020B0604020202020204" pitchFamily="34" charset="0"/>
                <a:cs typeface="Arial Narrow" panose="020B0604020202020204" pitchFamily="34" charset="0"/>
              </a:rPr>
              <a:t>Title</a:t>
            </a:r>
            <a:r>
              <a:rPr lang="fr-FR" dirty="0">
                <a:latin typeface="Arial Narrow" panose="020B0604020202020204" pitchFamily="34" charset="0"/>
                <a:cs typeface="Arial Narrow" panose="020B0604020202020204" pitchFamily="34" charset="0"/>
              </a:rPr>
              <a:t> of </a:t>
            </a:r>
            <a:r>
              <a:rPr lang="fr-FR" dirty="0" err="1">
                <a:latin typeface="Arial Narrow" panose="020B0604020202020204" pitchFamily="34" charset="0"/>
                <a:cs typeface="Arial Narrow" panose="020B0604020202020204" pitchFamily="34" charset="0"/>
              </a:rPr>
              <a:t>presentation</a:t>
            </a:r>
            <a:r>
              <a:rPr lang="fr-FR" dirty="0">
                <a:latin typeface="Arial Narrow" panose="020B0604020202020204" pitchFamily="34" charset="0"/>
                <a:cs typeface="Arial Narrow" panose="020B0604020202020204" pitchFamily="34" charset="0"/>
              </a:rPr>
              <a:t>  / Name of </a:t>
            </a:r>
            <a:r>
              <a:rPr lang="fr-FR" dirty="0" err="1">
                <a:latin typeface="Arial Narrow" panose="020B0604020202020204" pitchFamily="34" charset="0"/>
                <a:cs typeface="Arial Narrow" panose="020B0604020202020204" pitchFamily="34" charset="0"/>
              </a:rPr>
              <a:t>lecturer</a:t>
            </a:r>
            <a:r>
              <a:rPr lang="fr-FR" dirty="0">
                <a:latin typeface="Arial Narrow" panose="020B0604020202020204" pitchFamily="34" charset="0"/>
                <a:cs typeface="Arial Narrow" panose="020B0604020202020204" pitchFamily="34" charset="0"/>
              </a:rPr>
              <a:t> / Name of institution or </a:t>
            </a:r>
            <a:r>
              <a:rPr lang="fr-FR" dirty="0" err="1">
                <a:latin typeface="Arial Narrow" panose="020B0604020202020204" pitchFamily="34" charset="0"/>
                <a:cs typeface="Arial Narrow" panose="020B0604020202020204" pitchFamily="34" charset="0"/>
              </a:rPr>
              <a:t>laboratory</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3"/>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3"/>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4"/>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6"/>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 id="2147483672" r:id="rId11"/>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30.jpg"/><Relationship Id="rId5" Type="http://schemas.openxmlformats.org/officeDocument/2006/relationships/image" Target="../media/image29.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30.jpg"/><Relationship Id="rId5" Type="http://schemas.openxmlformats.org/officeDocument/2006/relationships/image" Target="../media/image29.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12" Type="http://schemas.openxmlformats.org/officeDocument/2006/relationships/image" Target="../media/image30.jp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16.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1.xml"/><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8.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image" Target="../media/image47.png"/><Relationship Id="rId1" Type="http://schemas.openxmlformats.org/officeDocument/2006/relationships/slideLayout" Target="../slideLayouts/slideLayout11.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s>
</file>

<file path=ppt/slides/_rels/slide2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g"/><Relationship Id="rId1" Type="http://schemas.openxmlformats.org/officeDocument/2006/relationships/slideLayout" Target="../slideLayouts/slideLayout11.xml"/><Relationship Id="rId4" Type="http://schemas.openxmlformats.org/officeDocument/2006/relationships/image" Target="../media/image59.png"/></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1.xml"/><Relationship Id="rId5" Type="http://schemas.openxmlformats.org/officeDocument/2006/relationships/image" Target="../media/image66.png"/><Relationship Id="rId4" Type="http://schemas.openxmlformats.org/officeDocument/2006/relationships/image" Target="../media/image65.png"/></Relationships>
</file>

<file path=ppt/slides/_rels/slide2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1.xml"/><Relationship Id="rId4" Type="http://schemas.openxmlformats.org/officeDocument/2006/relationships/image" Target="../media/image69.png"/></Relationships>
</file>

<file path=ppt/slides/_rels/slide2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1.xml"/><Relationship Id="rId4" Type="http://schemas.openxmlformats.org/officeDocument/2006/relationships/image" Target="../media/image72.PNG"/></Relationships>
</file>

<file path=ppt/slides/_rels/slide2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11.xml"/><Relationship Id="rId4" Type="http://schemas.openxmlformats.org/officeDocument/2006/relationships/image" Target="../media/image7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hyperlink" Target="https://cds.cern.ch/record/1334336/files/65.pdf" TargetMode="External"/><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17.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Magnets and Powering System Cost Evaluation and Plan for the Accelerators</a:t>
            </a:r>
            <a:endParaRPr lang="en-GB" dirty="0"/>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4104168" y="4971770"/>
            <a:ext cx="5878033" cy="606425"/>
          </a:xfrm>
        </p:spPr>
        <p:txBody>
          <a:bodyPr/>
          <a:lstStyle/>
          <a:p>
            <a:r>
              <a:rPr lang="en-US" dirty="0"/>
              <a:t>Fulvio Boattini (CERN)</a:t>
            </a:r>
            <a:endParaRPr lang="en-GB" dirty="0"/>
          </a:p>
        </p:txBody>
      </p:sp>
      <p:sp>
        <p:nvSpPr>
          <p:cNvPr id="4" name="Subtitle 3">
            <a:extLst>
              <a:ext uri="{FF2B5EF4-FFF2-40B4-BE49-F238E27FC236}">
                <a16:creationId xmlns:a16="http://schemas.microsoft.com/office/drawing/2014/main" id="{9614304A-ABED-216D-7A4A-524B5A711E0D}"/>
              </a:ext>
            </a:extLst>
          </p:cNvPr>
          <p:cNvSpPr txBox="1">
            <a:spLocks noGrp="1"/>
          </p:cNvSpPr>
          <p:nvPr>
            <p:ph type="subTitle" idx="1"/>
          </p:nvPr>
        </p:nvSpPr>
        <p:spPr>
          <a:xfrm>
            <a:off x="1524000" y="3624263"/>
            <a:ext cx="9144000" cy="885371"/>
          </a:xfrm>
          <a:prstGeom prst="rect">
            <a:avLst/>
          </a:prstGeom>
          <a:noFill/>
        </p:spPr>
        <p:txBody>
          <a:bodyPr wrap="square" rtlCol="0">
            <a:spAutoFit/>
          </a:bodyPr>
          <a:lstStyle/>
          <a:p>
            <a:r>
              <a:rPr lang="en-GB" sz="2400" dirty="0"/>
              <a:t>IMCC and </a:t>
            </a:r>
            <a:r>
              <a:rPr lang="en-GB" sz="2400" dirty="0" err="1"/>
              <a:t>MuCol</a:t>
            </a:r>
            <a:r>
              <a:rPr lang="en-GB" sz="2400" dirty="0"/>
              <a:t> Annual Meeting 2024</a:t>
            </a:r>
          </a:p>
          <a:p>
            <a:r>
              <a:rPr lang="en-GB" sz="2400" dirty="0"/>
              <a:t>CERN, 14/03/2024</a:t>
            </a:r>
          </a:p>
        </p:txBody>
      </p:sp>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16A75C60-B944-7140-8698-7D3B64FD4AD7}"/>
              </a:ext>
            </a:extLst>
          </p:cNvPr>
          <p:cNvPicPr>
            <a:picLocks noChangeAspect="1"/>
          </p:cNvPicPr>
          <p:nvPr/>
        </p:nvPicPr>
        <p:blipFill>
          <a:blip r:embed="rId2"/>
          <a:stretch>
            <a:fillRect/>
          </a:stretch>
        </p:blipFill>
        <p:spPr>
          <a:xfrm>
            <a:off x="47625" y="2875429"/>
            <a:ext cx="12144375" cy="3387698"/>
          </a:xfrm>
          <a:prstGeom prst="rect">
            <a:avLst/>
          </a:prstGeom>
        </p:spPr>
      </p:pic>
      <p:sp>
        <p:nvSpPr>
          <p:cNvPr id="4" name="Foliennummernplatzhalter 3">
            <a:extLst>
              <a:ext uri="{FF2B5EF4-FFF2-40B4-BE49-F238E27FC236}">
                <a16:creationId xmlns:a16="http://schemas.microsoft.com/office/drawing/2014/main" id="{D66E54EC-3C8C-A6BE-993E-600504B91923}"/>
              </a:ext>
            </a:extLst>
          </p:cNvPr>
          <p:cNvSpPr>
            <a:spLocks noGrp="1"/>
          </p:cNvSpPr>
          <p:nvPr>
            <p:ph type="sldNum" sz="quarter" idx="13"/>
          </p:nvPr>
        </p:nvSpPr>
        <p:spPr>
          <a:xfrm>
            <a:off x="10917871" y="6465458"/>
            <a:ext cx="1064941" cy="365125"/>
          </a:xfrm>
        </p:spPr>
        <p:txBody>
          <a:bodyPr/>
          <a:lstStyle/>
          <a:p>
            <a:fld id="{005C7FBA-D4E9-46CA-9321-3ADA2E368FCD}" type="slidenum">
              <a:rPr lang="en-GB" smtClean="0"/>
              <a:t>10</a:t>
            </a:fld>
            <a:endParaRPr lang="en-GB"/>
          </a:p>
        </p:txBody>
      </p:sp>
      <p:sp>
        <p:nvSpPr>
          <p:cNvPr id="5" name="Titel 4">
            <a:extLst>
              <a:ext uri="{FF2B5EF4-FFF2-40B4-BE49-F238E27FC236}">
                <a16:creationId xmlns:a16="http://schemas.microsoft.com/office/drawing/2014/main" id="{76615FA2-518B-545D-B2CD-D4E26C38B38C}"/>
              </a:ext>
            </a:extLst>
          </p:cNvPr>
          <p:cNvSpPr>
            <a:spLocks noGrp="1"/>
          </p:cNvSpPr>
          <p:nvPr>
            <p:ph type="title"/>
          </p:nvPr>
        </p:nvSpPr>
        <p:spPr>
          <a:xfrm>
            <a:off x="2355696" y="152484"/>
            <a:ext cx="7408824" cy="1325563"/>
          </a:xfrm>
        </p:spPr>
        <p:txBody>
          <a:bodyPr/>
          <a:lstStyle/>
          <a:p>
            <a:r>
              <a:rPr lang="en-US" dirty="0"/>
              <a:t>Planning </a:t>
            </a:r>
            <a:endParaRPr lang="en-GB" dirty="0"/>
          </a:p>
        </p:txBody>
      </p:sp>
      <p:sp>
        <p:nvSpPr>
          <p:cNvPr id="18" name="Rectangle: Rounded Corners 17">
            <a:extLst>
              <a:ext uri="{FF2B5EF4-FFF2-40B4-BE49-F238E27FC236}">
                <a16:creationId xmlns:a16="http://schemas.microsoft.com/office/drawing/2014/main" id="{3B791790-3607-7EEF-CA94-F77BBB1D15E8}"/>
              </a:ext>
            </a:extLst>
          </p:cNvPr>
          <p:cNvSpPr/>
          <p:nvPr/>
        </p:nvSpPr>
        <p:spPr>
          <a:xfrm>
            <a:off x="4444843" y="5142156"/>
            <a:ext cx="1036972" cy="248163"/>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ED70DD64-204E-CE96-6584-464A4551623C}"/>
              </a:ext>
            </a:extLst>
          </p:cNvPr>
          <p:cNvSpPr txBox="1"/>
          <p:nvPr/>
        </p:nvSpPr>
        <p:spPr>
          <a:xfrm>
            <a:off x="239222" y="1458625"/>
            <a:ext cx="3671574" cy="1169551"/>
          </a:xfrm>
          <a:prstGeom prst="rect">
            <a:avLst/>
          </a:prstGeom>
          <a:solidFill>
            <a:schemeClr val="bg1"/>
          </a:solidFill>
        </p:spPr>
        <p:txBody>
          <a:bodyPr wrap="square" rtlCol="0">
            <a:spAutoFit/>
          </a:bodyPr>
          <a:lstStyle/>
          <a:p>
            <a:r>
              <a:rPr lang="en-US" sz="1400" dirty="0"/>
              <a:t>Capacitors are not a big cost figure.</a:t>
            </a:r>
            <a:br>
              <a:rPr lang="en-US" sz="1400" dirty="0"/>
            </a:br>
            <a:r>
              <a:rPr lang="en-US" sz="1400" dirty="0"/>
              <a:t>Nevertheless, it can be important to optimize the volume particularly if installation in the tunnel is foreseen.</a:t>
            </a:r>
          </a:p>
          <a:p>
            <a:r>
              <a:rPr lang="en-US" sz="1400" dirty="0"/>
              <a:t>Budget estimate: 200kEu</a:t>
            </a:r>
          </a:p>
        </p:txBody>
      </p:sp>
      <p:cxnSp>
        <p:nvCxnSpPr>
          <p:cNvPr id="23" name="Straight Connector 22">
            <a:extLst>
              <a:ext uri="{FF2B5EF4-FFF2-40B4-BE49-F238E27FC236}">
                <a16:creationId xmlns:a16="http://schemas.microsoft.com/office/drawing/2014/main" id="{270C8016-EF5B-D979-19EA-540BB2227FCA}"/>
              </a:ext>
            </a:extLst>
          </p:cNvPr>
          <p:cNvCxnSpPr>
            <a:cxnSpLocks/>
            <a:stCxn id="20" idx="2"/>
            <a:endCxn id="18" idx="0"/>
          </p:cNvCxnSpPr>
          <p:nvPr/>
        </p:nvCxnSpPr>
        <p:spPr>
          <a:xfrm>
            <a:off x="2075009" y="2628176"/>
            <a:ext cx="2888320" cy="251398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120905B-FE2E-9FDC-4FCF-6E4C9C8145D5}"/>
              </a:ext>
            </a:extLst>
          </p:cNvPr>
          <p:cNvSpPr txBox="1"/>
          <p:nvPr/>
        </p:nvSpPr>
        <p:spPr>
          <a:xfrm>
            <a:off x="7928733" y="1680378"/>
            <a:ext cx="3671574" cy="523220"/>
          </a:xfrm>
          <a:prstGeom prst="rect">
            <a:avLst/>
          </a:prstGeom>
          <a:solidFill>
            <a:schemeClr val="bg1"/>
          </a:solidFill>
        </p:spPr>
        <p:txBody>
          <a:bodyPr wrap="square" rtlCol="0">
            <a:spAutoFit/>
          </a:bodyPr>
          <a:lstStyle/>
          <a:p>
            <a:r>
              <a:rPr lang="en-US" sz="1400" dirty="0"/>
              <a:t>Test of one full scale Power Cell on dummy load</a:t>
            </a:r>
          </a:p>
          <a:p>
            <a:r>
              <a:rPr lang="en-US" sz="1400" dirty="0"/>
              <a:t>Budget estimate: 100kEu</a:t>
            </a:r>
          </a:p>
        </p:txBody>
      </p:sp>
      <p:cxnSp>
        <p:nvCxnSpPr>
          <p:cNvPr id="32" name="Straight Connector 31">
            <a:extLst>
              <a:ext uri="{FF2B5EF4-FFF2-40B4-BE49-F238E27FC236}">
                <a16:creationId xmlns:a16="http://schemas.microsoft.com/office/drawing/2014/main" id="{F519EE69-B316-286F-2DB0-CF13584A1481}"/>
              </a:ext>
            </a:extLst>
          </p:cNvPr>
          <p:cNvCxnSpPr>
            <a:cxnSpLocks/>
            <a:stCxn id="31" idx="2"/>
          </p:cNvCxnSpPr>
          <p:nvPr/>
        </p:nvCxnSpPr>
        <p:spPr>
          <a:xfrm flipH="1">
            <a:off x="5481815" y="2203598"/>
            <a:ext cx="4282705" cy="333371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5" name="Rectangle: Rounded Corners 34">
            <a:extLst>
              <a:ext uri="{FF2B5EF4-FFF2-40B4-BE49-F238E27FC236}">
                <a16:creationId xmlns:a16="http://schemas.microsoft.com/office/drawing/2014/main" id="{5C91D593-5803-7565-C243-A9F6B9367F90}"/>
              </a:ext>
            </a:extLst>
          </p:cNvPr>
          <p:cNvSpPr/>
          <p:nvPr/>
        </p:nvSpPr>
        <p:spPr>
          <a:xfrm>
            <a:off x="4444844" y="5413235"/>
            <a:ext cx="1036971" cy="248163"/>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Rounded Corners 44">
            <a:extLst>
              <a:ext uri="{FF2B5EF4-FFF2-40B4-BE49-F238E27FC236}">
                <a16:creationId xmlns:a16="http://schemas.microsoft.com/office/drawing/2014/main" id="{22E5BF75-3450-FBCE-B4E8-443A907EE22D}"/>
              </a:ext>
            </a:extLst>
          </p:cNvPr>
          <p:cNvSpPr/>
          <p:nvPr/>
        </p:nvSpPr>
        <p:spPr>
          <a:xfrm>
            <a:off x="4444843" y="3883111"/>
            <a:ext cx="1036972" cy="248163"/>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a:extLst>
              <a:ext uri="{FF2B5EF4-FFF2-40B4-BE49-F238E27FC236}">
                <a16:creationId xmlns:a16="http://schemas.microsoft.com/office/drawing/2014/main" id="{04DFE176-96B6-7C8E-8CBF-F1B49F82B782}"/>
              </a:ext>
            </a:extLst>
          </p:cNvPr>
          <p:cNvSpPr txBox="1"/>
          <p:nvPr/>
        </p:nvSpPr>
        <p:spPr>
          <a:xfrm>
            <a:off x="4052396" y="1704209"/>
            <a:ext cx="2785262" cy="307777"/>
          </a:xfrm>
          <a:prstGeom prst="rect">
            <a:avLst/>
          </a:prstGeom>
          <a:solidFill>
            <a:schemeClr val="bg1"/>
          </a:solidFill>
        </p:spPr>
        <p:txBody>
          <a:bodyPr wrap="square" rtlCol="0">
            <a:spAutoFit/>
          </a:bodyPr>
          <a:lstStyle/>
          <a:p>
            <a:r>
              <a:rPr lang="en-US" sz="1400" dirty="0"/>
              <a:t>To be reviewed by magnets experts</a:t>
            </a:r>
            <a:endParaRPr lang="en-GB" sz="1400" dirty="0"/>
          </a:p>
        </p:txBody>
      </p:sp>
      <p:cxnSp>
        <p:nvCxnSpPr>
          <p:cNvPr id="47" name="Straight Connector 46">
            <a:extLst>
              <a:ext uri="{FF2B5EF4-FFF2-40B4-BE49-F238E27FC236}">
                <a16:creationId xmlns:a16="http://schemas.microsoft.com/office/drawing/2014/main" id="{B91D4516-42C1-B189-D62F-4782B6138258}"/>
              </a:ext>
            </a:extLst>
          </p:cNvPr>
          <p:cNvCxnSpPr>
            <a:cxnSpLocks/>
            <a:stCxn id="46" idx="2"/>
            <a:endCxn id="45" idx="0"/>
          </p:cNvCxnSpPr>
          <p:nvPr/>
        </p:nvCxnSpPr>
        <p:spPr>
          <a:xfrm flipH="1">
            <a:off x="4963329" y="2011986"/>
            <a:ext cx="481698" cy="187112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51" name="Footer Placeholder 1">
            <a:extLst>
              <a:ext uri="{FF2B5EF4-FFF2-40B4-BE49-F238E27FC236}">
                <a16:creationId xmlns:a16="http://schemas.microsoft.com/office/drawing/2014/main" id="{61E9A716-8C2D-746E-4087-DB5C39BE1427}"/>
              </a:ext>
            </a:extLst>
          </p:cNvPr>
          <p:cNvSpPr txBox="1">
            <a:spLocks/>
          </p:cNvSpPr>
          <p:nvPr/>
        </p:nvSpPr>
        <p:spPr>
          <a:xfrm>
            <a:off x="1748305" y="6470573"/>
            <a:ext cx="8623609"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Magnets and Powering System Cost Evaluation and Plan for the Accelerators</a:t>
            </a:r>
            <a:r>
              <a:rPr lang="fr-FR">
                <a:latin typeface="Arial Narrow" panose="020B0604020202020204" pitchFamily="34" charset="0"/>
                <a:cs typeface="Arial Narrow" panose="020B0604020202020204" pitchFamily="34" charset="0"/>
              </a:rPr>
              <a:t> / Fulvio Boattini/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89286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B461844-79F5-D647-AAE3-7E6D34B056F9}"/>
              </a:ext>
            </a:extLst>
          </p:cNvPr>
          <p:cNvPicPr>
            <a:picLocks noChangeAspect="1"/>
          </p:cNvPicPr>
          <p:nvPr/>
        </p:nvPicPr>
        <p:blipFill>
          <a:blip r:embed="rId2"/>
          <a:stretch>
            <a:fillRect/>
          </a:stretch>
        </p:blipFill>
        <p:spPr>
          <a:xfrm>
            <a:off x="9311" y="2790885"/>
            <a:ext cx="12144375" cy="3387698"/>
          </a:xfrm>
          <a:prstGeom prst="rect">
            <a:avLst/>
          </a:prstGeom>
        </p:spPr>
      </p:pic>
      <p:sp>
        <p:nvSpPr>
          <p:cNvPr id="4" name="Foliennummernplatzhalter 3">
            <a:extLst>
              <a:ext uri="{FF2B5EF4-FFF2-40B4-BE49-F238E27FC236}">
                <a16:creationId xmlns:a16="http://schemas.microsoft.com/office/drawing/2014/main" id="{D66E54EC-3C8C-A6BE-993E-600504B91923}"/>
              </a:ext>
            </a:extLst>
          </p:cNvPr>
          <p:cNvSpPr>
            <a:spLocks noGrp="1"/>
          </p:cNvSpPr>
          <p:nvPr>
            <p:ph type="sldNum" sz="quarter" idx="13"/>
          </p:nvPr>
        </p:nvSpPr>
        <p:spPr>
          <a:xfrm>
            <a:off x="10917871" y="6465458"/>
            <a:ext cx="1064941" cy="365125"/>
          </a:xfrm>
        </p:spPr>
        <p:txBody>
          <a:bodyPr/>
          <a:lstStyle/>
          <a:p>
            <a:fld id="{005C7FBA-D4E9-46CA-9321-3ADA2E368FCD}" type="slidenum">
              <a:rPr lang="en-GB" smtClean="0"/>
              <a:t>11</a:t>
            </a:fld>
            <a:endParaRPr lang="en-GB"/>
          </a:p>
        </p:txBody>
      </p:sp>
      <p:sp>
        <p:nvSpPr>
          <p:cNvPr id="5" name="Titel 4">
            <a:extLst>
              <a:ext uri="{FF2B5EF4-FFF2-40B4-BE49-F238E27FC236}">
                <a16:creationId xmlns:a16="http://schemas.microsoft.com/office/drawing/2014/main" id="{76615FA2-518B-545D-B2CD-D4E26C38B38C}"/>
              </a:ext>
            </a:extLst>
          </p:cNvPr>
          <p:cNvSpPr>
            <a:spLocks noGrp="1"/>
          </p:cNvSpPr>
          <p:nvPr>
            <p:ph type="title"/>
          </p:nvPr>
        </p:nvSpPr>
        <p:spPr>
          <a:xfrm>
            <a:off x="2355696" y="152484"/>
            <a:ext cx="7408824" cy="1325563"/>
          </a:xfrm>
        </p:spPr>
        <p:txBody>
          <a:bodyPr/>
          <a:lstStyle/>
          <a:p>
            <a:r>
              <a:rPr lang="en-US" dirty="0"/>
              <a:t>Planning </a:t>
            </a:r>
            <a:endParaRPr lang="en-GB" dirty="0"/>
          </a:p>
        </p:txBody>
      </p:sp>
      <p:sp>
        <p:nvSpPr>
          <p:cNvPr id="21" name="TextBox 20">
            <a:extLst>
              <a:ext uri="{FF2B5EF4-FFF2-40B4-BE49-F238E27FC236}">
                <a16:creationId xmlns:a16="http://schemas.microsoft.com/office/drawing/2014/main" id="{EA50BC00-5721-5BA6-5F05-59ED8D518140}"/>
              </a:ext>
            </a:extLst>
          </p:cNvPr>
          <p:cNvSpPr txBox="1"/>
          <p:nvPr/>
        </p:nvSpPr>
        <p:spPr>
          <a:xfrm>
            <a:off x="6288504" y="1739567"/>
            <a:ext cx="2897608" cy="307777"/>
          </a:xfrm>
          <a:prstGeom prst="rect">
            <a:avLst/>
          </a:prstGeom>
          <a:solidFill>
            <a:schemeClr val="bg1"/>
          </a:solidFill>
        </p:spPr>
        <p:txBody>
          <a:bodyPr wrap="square" rtlCol="0">
            <a:spAutoFit/>
          </a:bodyPr>
          <a:lstStyle/>
          <a:p>
            <a:r>
              <a:rPr lang="en-US" sz="1400" dirty="0"/>
              <a:t>To be reviewed by magnets experts</a:t>
            </a:r>
            <a:endParaRPr lang="en-GB" sz="1400" dirty="0"/>
          </a:p>
        </p:txBody>
      </p:sp>
      <p:sp>
        <p:nvSpPr>
          <p:cNvPr id="7" name="Rectangle: Rounded Corners 6">
            <a:extLst>
              <a:ext uri="{FF2B5EF4-FFF2-40B4-BE49-F238E27FC236}">
                <a16:creationId xmlns:a16="http://schemas.microsoft.com/office/drawing/2014/main" id="{63A2C25B-45AB-98C8-9E04-97D84E299224}"/>
              </a:ext>
            </a:extLst>
          </p:cNvPr>
          <p:cNvSpPr/>
          <p:nvPr/>
        </p:nvSpPr>
        <p:spPr>
          <a:xfrm>
            <a:off x="6096000" y="4274658"/>
            <a:ext cx="1722427" cy="22860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5532C5C6-8243-C3D9-6EEE-8D4A5CB86140}"/>
              </a:ext>
            </a:extLst>
          </p:cNvPr>
          <p:cNvCxnSpPr>
            <a:cxnSpLocks/>
            <a:stCxn id="21" idx="2"/>
            <a:endCxn id="7" idx="0"/>
          </p:cNvCxnSpPr>
          <p:nvPr/>
        </p:nvCxnSpPr>
        <p:spPr>
          <a:xfrm flipH="1">
            <a:off x="6957214" y="2047344"/>
            <a:ext cx="780094" cy="222731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Rectangle: Rounded Corners 17">
            <a:extLst>
              <a:ext uri="{FF2B5EF4-FFF2-40B4-BE49-F238E27FC236}">
                <a16:creationId xmlns:a16="http://schemas.microsoft.com/office/drawing/2014/main" id="{3B791790-3607-7EEF-CA94-F77BBB1D15E8}"/>
              </a:ext>
            </a:extLst>
          </p:cNvPr>
          <p:cNvSpPr/>
          <p:nvPr/>
        </p:nvSpPr>
        <p:spPr>
          <a:xfrm>
            <a:off x="6096000" y="5758431"/>
            <a:ext cx="3090112" cy="363992"/>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ED70DD64-204E-CE96-6584-464A4551623C}"/>
              </a:ext>
            </a:extLst>
          </p:cNvPr>
          <p:cNvSpPr txBox="1"/>
          <p:nvPr/>
        </p:nvSpPr>
        <p:spPr>
          <a:xfrm>
            <a:off x="1050758" y="1781791"/>
            <a:ext cx="4413584" cy="523220"/>
          </a:xfrm>
          <a:prstGeom prst="rect">
            <a:avLst/>
          </a:prstGeom>
          <a:solidFill>
            <a:schemeClr val="bg1"/>
          </a:solidFill>
        </p:spPr>
        <p:txBody>
          <a:bodyPr wrap="square" rtlCol="0">
            <a:spAutoFit/>
          </a:bodyPr>
          <a:lstStyle/>
          <a:p>
            <a:r>
              <a:rPr lang="en-US" sz="1400" dirty="0"/>
              <a:t>Large number of power converters and buildings. </a:t>
            </a:r>
          </a:p>
          <a:p>
            <a:r>
              <a:rPr lang="en-US" sz="1400" dirty="0"/>
              <a:t>Difficult to keep the target.</a:t>
            </a:r>
            <a:endParaRPr lang="en-GB" sz="1400" dirty="0"/>
          </a:p>
        </p:txBody>
      </p:sp>
      <p:cxnSp>
        <p:nvCxnSpPr>
          <p:cNvPr id="2" name="Straight Connector 1">
            <a:extLst>
              <a:ext uri="{FF2B5EF4-FFF2-40B4-BE49-F238E27FC236}">
                <a16:creationId xmlns:a16="http://schemas.microsoft.com/office/drawing/2014/main" id="{CC03860C-FCB3-7483-6238-B2C7130F22D4}"/>
              </a:ext>
            </a:extLst>
          </p:cNvPr>
          <p:cNvCxnSpPr>
            <a:cxnSpLocks/>
            <a:stCxn id="20" idx="2"/>
            <a:endCxn id="18" idx="1"/>
          </p:cNvCxnSpPr>
          <p:nvPr/>
        </p:nvCxnSpPr>
        <p:spPr>
          <a:xfrm>
            <a:off x="3257550" y="2305011"/>
            <a:ext cx="2838450" cy="363541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Footer Placeholder 1">
            <a:extLst>
              <a:ext uri="{FF2B5EF4-FFF2-40B4-BE49-F238E27FC236}">
                <a16:creationId xmlns:a16="http://schemas.microsoft.com/office/drawing/2014/main" id="{DA1C3D9D-351C-2E5D-5233-8AD3627D33BD}"/>
              </a:ext>
            </a:extLst>
          </p:cNvPr>
          <p:cNvSpPr txBox="1">
            <a:spLocks/>
          </p:cNvSpPr>
          <p:nvPr/>
        </p:nvSpPr>
        <p:spPr>
          <a:xfrm>
            <a:off x="1748305" y="6470573"/>
            <a:ext cx="8623609"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Magnets and Powering System Cost Evaluation and Plan for the Accelerators</a:t>
            </a:r>
            <a:r>
              <a:rPr lang="fr-FR">
                <a:latin typeface="Arial Narrow" panose="020B0604020202020204" pitchFamily="34" charset="0"/>
                <a:cs typeface="Arial Narrow" panose="020B0604020202020204" pitchFamily="34" charset="0"/>
              </a:rPr>
              <a:t> / Fulvio Boattini/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04329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CF9EEF-2615-CFC3-7F65-285EA53A24F7}"/>
              </a:ext>
            </a:extLst>
          </p:cNvPr>
          <p:cNvSpPr>
            <a:spLocks noGrp="1"/>
          </p:cNvSpPr>
          <p:nvPr>
            <p:ph idx="1"/>
          </p:nvPr>
        </p:nvSpPr>
        <p:spPr/>
        <p:txBody>
          <a:bodyPr>
            <a:normAutofit/>
          </a:bodyPr>
          <a:lstStyle/>
          <a:p>
            <a:r>
              <a:rPr lang="en-US" sz="2000" dirty="0"/>
              <a:t>The powering system and </a:t>
            </a:r>
            <a:r>
              <a:rPr lang="en-US" sz="2000" dirty="0" err="1"/>
              <a:t>nc</a:t>
            </a:r>
            <a:r>
              <a:rPr lang="en-US" sz="2000" dirty="0"/>
              <a:t> magnets of the accelerator are very much connected, and a global optimization should be pursued. Work is in progress.</a:t>
            </a:r>
          </a:p>
          <a:p>
            <a:r>
              <a:rPr lang="en-US" sz="2000" dirty="0"/>
              <a:t>The NC magnets cost model is a first test based on existing literature. No experts’ eye verified it (carefully).</a:t>
            </a:r>
          </a:p>
          <a:p>
            <a:r>
              <a:rPr lang="en-US" sz="2000" dirty="0"/>
              <a:t>Preliminary evaluations, point to the SC magnets and Power Converters as the main cost factors among those presented here. Accelerators shows to be the biggest contributor. As the optimization proceed, data can radically change.</a:t>
            </a:r>
          </a:p>
          <a:p>
            <a:r>
              <a:rPr lang="en-US" sz="2000" dirty="0"/>
              <a:t>The pc cost model has a granularity in the selection of the components that may bring to a non cost optimal solution. The model should be improved in this respect. A cross check with FCC cost models for pc will be helpful.</a:t>
            </a:r>
          </a:p>
          <a:p>
            <a:r>
              <a:rPr lang="en-US" sz="2000" dirty="0"/>
              <a:t>A lot of uncertainty still exists on the “cahier de charge” of the Power Converters, particularly concerning the accuracy that is required to the control. This can greatly influence the topology and cost of the pc. More precise data should be provided.</a:t>
            </a:r>
          </a:p>
          <a:p>
            <a:endParaRPr lang="en-GB" sz="2000" dirty="0"/>
          </a:p>
        </p:txBody>
      </p:sp>
      <p:sp>
        <p:nvSpPr>
          <p:cNvPr id="3" name="Title 2">
            <a:extLst>
              <a:ext uri="{FF2B5EF4-FFF2-40B4-BE49-F238E27FC236}">
                <a16:creationId xmlns:a16="http://schemas.microsoft.com/office/drawing/2014/main" id="{35B8F54E-43AD-0BC9-7F9A-36D17420FE31}"/>
              </a:ext>
            </a:extLst>
          </p:cNvPr>
          <p:cNvSpPr>
            <a:spLocks noGrp="1"/>
          </p:cNvSpPr>
          <p:nvPr>
            <p:ph type="title"/>
          </p:nvPr>
        </p:nvSpPr>
        <p:spPr/>
        <p:txBody>
          <a:bodyPr/>
          <a:lstStyle/>
          <a:p>
            <a:r>
              <a:rPr lang="en-US" dirty="0"/>
              <a:t>Conclusions</a:t>
            </a:r>
            <a:endParaRPr lang="en-GB" dirty="0"/>
          </a:p>
        </p:txBody>
      </p:sp>
      <p:sp>
        <p:nvSpPr>
          <p:cNvPr id="5" name="Slide Number Placeholder 4">
            <a:extLst>
              <a:ext uri="{FF2B5EF4-FFF2-40B4-BE49-F238E27FC236}">
                <a16:creationId xmlns:a16="http://schemas.microsoft.com/office/drawing/2014/main" id="{0B854563-5070-749A-6BB6-8995F0222F94}"/>
              </a:ext>
            </a:extLst>
          </p:cNvPr>
          <p:cNvSpPr>
            <a:spLocks noGrp="1"/>
          </p:cNvSpPr>
          <p:nvPr>
            <p:ph type="sldNum" sz="quarter" idx="13"/>
          </p:nvPr>
        </p:nvSpPr>
        <p:spPr/>
        <p:txBody>
          <a:bodyPr/>
          <a:lstStyle/>
          <a:p>
            <a:fld id="{005C7FBA-D4E9-46CA-9321-3ADA2E368FCD}" type="slidenum">
              <a:rPr lang="en-GB" smtClean="0"/>
              <a:pPr/>
              <a:t>12</a:t>
            </a:fld>
            <a:endParaRPr lang="en-GB" dirty="0"/>
          </a:p>
        </p:txBody>
      </p:sp>
      <p:sp>
        <p:nvSpPr>
          <p:cNvPr id="7" name="Footer Placeholder 1">
            <a:extLst>
              <a:ext uri="{FF2B5EF4-FFF2-40B4-BE49-F238E27FC236}">
                <a16:creationId xmlns:a16="http://schemas.microsoft.com/office/drawing/2014/main" id="{AB8F56B5-AB5A-BBA5-9DC2-A027E6C8851C}"/>
              </a:ext>
            </a:extLst>
          </p:cNvPr>
          <p:cNvSpPr txBox="1">
            <a:spLocks/>
          </p:cNvSpPr>
          <p:nvPr/>
        </p:nvSpPr>
        <p:spPr>
          <a:xfrm>
            <a:off x="1748305" y="6470573"/>
            <a:ext cx="8623609"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Magnets and Powering System Cost Evaluation and Plan for the Accelerators</a:t>
            </a:r>
            <a:r>
              <a:rPr lang="fr-FR">
                <a:latin typeface="Arial Narrow" panose="020B0604020202020204" pitchFamily="34" charset="0"/>
                <a:cs typeface="Arial Narrow" panose="020B0604020202020204" pitchFamily="34" charset="0"/>
              </a:rPr>
              <a:t> / Fulvio Boattini/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260764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11"/>
          </p:nvPr>
        </p:nvSpPr>
        <p:spPr/>
        <p:txBody>
          <a:bodyPr/>
          <a:lstStyle/>
          <a:p>
            <a:r>
              <a:rPr lang="en-US" dirty="0"/>
              <a:t>Magnets and Powering System Cost Evaluation and Plan for the Accelerators</a:t>
            </a:r>
            <a:r>
              <a:rPr lang="fr-FR" dirty="0">
                <a:latin typeface="Arial Narrow" panose="020B0604020202020204" pitchFamily="34" charset="0"/>
                <a:cs typeface="Arial Narrow" panose="020B0604020202020204" pitchFamily="34" charset="0"/>
              </a:rPr>
              <a:t> / Fulvio Boattini/ CERN</a:t>
            </a:r>
          </a:p>
        </p:txBody>
      </p:sp>
    </p:spTree>
    <p:extLst>
      <p:ext uri="{BB962C8B-B14F-4D97-AF65-F5344CB8AC3E}">
        <p14:creationId xmlns:p14="http://schemas.microsoft.com/office/powerpoint/2010/main" val="40139830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7528E8-209E-6164-E388-4EA015F389E4}"/>
              </a:ext>
            </a:extLst>
          </p:cNvPr>
          <p:cNvSpPr>
            <a:spLocks noGrp="1"/>
          </p:cNvSpPr>
          <p:nvPr>
            <p:ph type="title"/>
          </p:nvPr>
        </p:nvSpPr>
        <p:spPr>
          <a:xfrm>
            <a:off x="2244610" y="2908300"/>
            <a:ext cx="7365780" cy="1267554"/>
          </a:xfrm>
        </p:spPr>
        <p:txBody>
          <a:bodyPr/>
          <a:lstStyle/>
          <a:p>
            <a:r>
              <a:rPr lang="en-US" dirty="0"/>
              <a:t>Spare Slides</a:t>
            </a:r>
            <a:endParaRPr lang="en-GB" dirty="0"/>
          </a:p>
        </p:txBody>
      </p:sp>
      <p:sp>
        <p:nvSpPr>
          <p:cNvPr id="4" name="Footer Placeholder 3">
            <a:extLst>
              <a:ext uri="{FF2B5EF4-FFF2-40B4-BE49-F238E27FC236}">
                <a16:creationId xmlns:a16="http://schemas.microsoft.com/office/drawing/2014/main" id="{93769292-D4ED-1AAC-CA8F-06D2FCC05790}"/>
              </a:ext>
            </a:extLst>
          </p:cNvPr>
          <p:cNvSpPr>
            <a:spLocks noGrp="1"/>
          </p:cNvSpPr>
          <p:nvPr>
            <p:ph type="ftr" sz="quarter" idx="12"/>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3FEA1EB6-1EE7-1AA0-6515-22F4CC8AFBC8}"/>
              </a:ext>
            </a:extLst>
          </p:cNvPr>
          <p:cNvSpPr>
            <a:spLocks noGrp="1"/>
          </p:cNvSpPr>
          <p:nvPr>
            <p:ph type="sldNum" sz="quarter" idx="13"/>
          </p:nvPr>
        </p:nvSpPr>
        <p:spPr/>
        <p:txBody>
          <a:bodyPr/>
          <a:lstStyle/>
          <a:p>
            <a:fld id="{005C7FBA-D4E9-46CA-9321-3ADA2E368FCD}" type="slidenum">
              <a:rPr lang="en-GB" smtClean="0"/>
              <a:pPr/>
              <a:t>14</a:t>
            </a:fld>
            <a:endParaRPr lang="en-GB" dirty="0"/>
          </a:p>
        </p:txBody>
      </p:sp>
    </p:spTree>
    <p:extLst>
      <p:ext uri="{BB962C8B-B14F-4D97-AF65-F5344CB8AC3E}">
        <p14:creationId xmlns:p14="http://schemas.microsoft.com/office/powerpoint/2010/main" val="3919905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A045D1AF-C7B4-0511-3BBB-FA812B3642BC}"/>
              </a:ext>
            </a:extLst>
          </p:cNvPr>
          <p:cNvSpPr/>
          <p:nvPr/>
        </p:nvSpPr>
        <p:spPr>
          <a:xfrm>
            <a:off x="3663615" y="2946549"/>
            <a:ext cx="3844091" cy="2559160"/>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 name="Footer Placeholder 3">
            <a:extLst>
              <a:ext uri="{FF2B5EF4-FFF2-40B4-BE49-F238E27FC236}">
                <a16:creationId xmlns:a16="http://schemas.microsoft.com/office/drawing/2014/main" id="{B7B8C12A-F802-0121-3F41-CC2F3723EE5A}"/>
              </a:ext>
            </a:extLst>
          </p:cNvPr>
          <p:cNvSpPr>
            <a:spLocks noGrp="1"/>
          </p:cNvSpPr>
          <p:nvPr>
            <p:ph type="ftr" sz="quarter" idx="12"/>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DAAC5A13-ACD2-ADF4-A905-0D488F23118B}"/>
              </a:ext>
            </a:extLst>
          </p:cNvPr>
          <p:cNvSpPr>
            <a:spLocks noGrp="1"/>
          </p:cNvSpPr>
          <p:nvPr>
            <p:ph type="sldNum" sz="quarter" idx="13"/>
          </p:nvPr>
        </p:nvSpPr>
        <p:spPr/>
        <p:txBody>
          <a:bodyPr/>
          <a:lstStyle/>
          <a:p>
            <a:fld id="{005C7FBA-D4E9-46CA-9321-3ADA2E368FCD}" type="slidenum">
              <a:rPr lang="en-GB" smtClean="0"/>
              <a:pPr/>
              <a:t>15</a:t>
            </a:fld>
            <a:endParaRPr lang="en-GB" dirty="0"/>
          </a:p>
        </p:txBody>
      </p:sp>
      <p:pic>
        <p:nvPicPr>
          <p:cNvPr id="6" name="Picture 5" descr="A diagram of a power line&#10;&#10;Description automatically generated">
            <a:extLst>
              <a:ext uri="{FF2B5EF4-FFF2-40B4-BE49-F238E27FC236}">
                <a16:creationId xmlns:a16="http://schemas.microsoft.com/office/drawing/2014/main" id="{679834CD-00A6-2B30-28F5-4695333BCB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19" y="3146669"/>
            <a:ext cx="3114087" cy="3045690"/>
          </a:xfrm>
          <a:prstGeom prst="rect">
            <a:avLst/>
          </a:prstGeom>
        </p:spPr>
      </p:pic>
      <p:pic>
        <p:nvPicPr>
          <p:cNvPr id="7" name="Picture 6" descr="A diagram of a circuit&#10;&#10;Description automatically generated">
            <a:extLst>
              <a:ext uri="{FF2B5EF4-FFF2-40B4-BE49-F238E27FC236}">
                <a16:creationId xmlns:a16="http://schemas.microsoft.com/office/drawing/2014/main" id="{B9E885C6-9C22-7DAB-364A-5BB6B827C236}"/>
              </a:ext>
            </a:extLst>
          </p:cNvPr>
          <p:cNvPicPr>
            <a:picLocks noChangeAspect="1"/>
          </p:cNvPicPr>
          <p:nvPr/>
        </p:nvPicPr>
        <p:blipFill>
          <a:blip r:embed="rId3"/>
          <a:stretch>
            <a:fillRect/>
          </a:stretch>
        </p:blipFill>
        <p:spPr>
          <a:xfrm>
            <a:off x="3951029" y="3203203"/>
            <a:ext cx="2359536" cy="1161334"/>
          </a:xfrm>
          <a:prstGeom prst="rect">
            <a:avLst/>
          </a:prstGeom>
        </p:spPr>
      </p:pic>
      <p:pic>
        <p:nvPicPr>
          <p:cNvPr id="8" name="Picture 7" descr="A diagram of a circuit&#10;&#10;Description automatically generated">
            <a:extLst>
              <a:ext uri="{FF2B5EF4-FFF2-40B4-BE49-F238E27FC236}">
                <a16:creationId xmlns:a16="http://schemas.microsoft.com/office/drawing/2014/main" id="{F510B6D1-7BCA-A9CA-A392-137B9E180B6E}"/>
              </a:ext>
            </a:extLst>
          </p:cNvPr>
          <p:cNvPicPr>
            <a:picLocks noChangeAspect="1"/>
          </p:cNvPicPr>
          <p:nvPr/>
        </p:nvPicPr>
        <p:blipFill>
          <a:blip r:embed="rId3"/>
          <a:stretch>
            <a:fillRect/>
          </a:stretch>
        </p:blipFill>
        <p:spPr>
          <a:xfrm>
            <a:off x="4422266" y="3596605"/>
            <a:ext cx="2359536" cy="1161334"/>
          </a:xfrm>
          <a:prstGeom prst="rect">
            <a:avLst/>
          </a:prstGeom>
        </p:spPr>
      </p:pic>
      <p:pic>
        <p:nvPicPr>
          <p:cNvPr id="9" name="Picture 8" descr="A diagram of a circuit&#10;&#10;Description automatically generated">
            <a:extLst>
              <a:ext uri="{FF2B5EF4-FFF2-40B4-BE49-F238E27FC236}">
                <a16:creationId xmlns:a16="http://schemas.microsoft.com/office/drawing/2014/main" id="{0864438A-9F89-A120-DD1B-320800132857}"/>
              </a:ext>
            </a:extLst>
          </p:cNvPr>
          <p:cNvPicPr>
            <a:picLocks noChangeAspect="1"/>
          </p:cNvPicPr>
          <p:nvPr/>
        </p:nvPicPr>
        <p:blipFill>
          <a:blip r:embed="rId3"/>
          <a:stretch>
            <a:fillRect/>
          </a:stretch>
        </p:blipFill>
        <p:spPr>
          <a:xfrm>
            <a:off x="4893503" y="4053243"/>
            <a:ext cx="2359536" cy="1161334"/>
          </a:xfrm>
          <a:prstGeom prst="rect">
            <a:avLst/>
          </a:prstGeom>
        </p:spPr>
      </p:pic>
      <p:sp>
        <p:nvSpPr>
          <p:cNvPr id="10" name="TextBox 9">
            <a:extLst>
              <a:ext uri="{FF2B5EF4-FFF2-40B4-BE49-F238E27FC236}">
                <a16:creationId xmlns:a16="http://schemas.microsoft.com/office/drawing/2014/main" id="{BCA43267-CD4E-E252-D0C3-56F49DD6B4FC}"/>
              </a:ext>
            </a:extLst>
          </p:cNvPr>
          <p:cNvSpPr txBox="1"/>
          <p:nvPr/>
        </p:nvSpPr>
        <p:spPr>
          <a:xfrm>
            <a:off x="3951029" y="2644181"/>
            <a:ext cx="2893595" cy="288220"/>
          </a:xfrm>
          <a:prstGeom prst="rect">
            <a:avLst/>
          </a:prstGeom>
          <a:solidFill>
            <a:schemeClr val="bg1"/>
          </a:solidFill>
        </p:spPr>
        <p:txBody>
          <a:bodyPr wrap="square">
            <a:spAutoFit/>
          </a:bodyPr>
          <a:lstStyle/>
          <a:p>
            <a:r>
              <a:rPr lang="en-US" sz="1273" dirty="0"/>
              <a:t>Several cells are powering one sector</a:t>
            </a:r>
          </a:p>
        </p:txBody>
      </p:sp>
      <p:cxnSp>
        <p:nvCxnSpPr>
          <p:cNvPr id="13" name="Straight Connector 12">
            <a:extLst>
              <a:ext uri="{FF2B5EF4-FFF2-40B4-BE49-F238E27FC236}">
                <a16:creationId xmlns:a16="http://schemas.microsoft.com/office/drawing/2014/main" id="{D7F88CC4-4337-8096-E558-5C11C93CD3E2}"/>
              </a:ext>
            </a:extLst>
          </p:cNvPr>
          <p:cNvCxnSpPr>
            <a:cxnSpLocks/>
            <a:stCxn id="11" idx="1"/>
            <a:endCxn id="20" idx="3"/>
          </p:cNvCxnSpPr>
          <p:nvPr/>
        </p:nvCxnSpPr>
        <p:spPr>
          <a:xfrm flipH="1" flipV="1">
            <a:off x="1820774" y="3747420"/>
            <a:ext cx="1842841" cy="478709"/>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15" name="Picture 14" descr="A machine with wires and wires&#10;&#10;Description automatically generated">
            <a:extLst>
              <a:ext uri="{FF2B5EF4-FFF2-40B4-BE49-F238E27FC236}">
                <a16:creationId xmlns:a16="http://schemas.microsoft.com/office/drawing/2014/main" id="{989B0B49-A9D3-C8C9-E948-6A7CFAEA7CE1}"/>
              </a:ext>
            </a:extLst>
          </p:cNvPr>
          <p:cNvPicPr>
            <a:picLocks noChangeAspect="1"/>
          </p:cNvPicPr>
          <p:nvPr/>
        </p:nvPicPr>
        <p:blipFill>
          <a:blip r:embed="rId4"/>
          <a:stretch>
            <a:fillRect/>
          </a:stretch>
        </p:blipFill>
        <p:spPr>
          <a:xfrm>
            <a:off x="8461241" y="4406745"/>
            <a:ext cx="1344097" cy="1283462"/>
          </a:xfrm>
          <a:prstGeom prst="rect">
            <a:avLst/>
          </a:prstGeom>
        </p:spPr>
      </p:pic>
      <p:pic>
        <p:nvPicPr>
          <p:cNvPr id="16" name="Picture 15" descr="A machine with wires and wires&#10;&#10;Description automatically generated">
            <a:extLst>
              <a:ext uri="{FF2B5EF4-FFF2-40B4-BE49-F238E27FC236}">
                <a16:creationId xmlns:a16="http://schemas.microsoft.com/office/drawing/2014/main" id="{A0ED134F-539F-D2EB-CEB7-76C5B46552FC}"/>
              </a:ext>
            </a:extLst>
          </p:cNvPr>
          <p:cNvPicPr>
            <a:picLocks noChangeAspect="1"/>
          </p:cNvPicPr>
          <p:nvPr/>
        </p:nvPicPr>
        <p:blipFill>
          <a:blip r:embed="rId4"/>
          <a:stretch>
            <a:fillRect/>
          </a:stretch>
        </p:blipFill>
        <p:spPr>
          <a:xfrm>
            <a:off x="8946131" y="4625319"/>
            <a:ext cx="1344097" cy="1283462"/>
          </a:xfrm>
          <a:prstGeom prst="rect">
            <a:avLst/>
          </a:prstGeom>
        </p:spPr>
      </p:pic>
      <p:pic>
        <p:nvPicPr>
          <p:cNvPr id="17" name="Picture 16" descr="A machine with wires and wires&#10;&#10;Description automatically generated">
            <a:extLst>
              <a:ext uri="{FF2B5EF4-FFF2-40B4-BE49-F238E27FC236}">
                <a16:creationId xmlns:a16="http://schemas.microsoft.com/office/drawing/2014/main" id="{E22236E3-B76F-D144-72A5-9752DAB06455}"/>
              </a:ext>
            </a:extLst>
          </p:cNvPr>
          <p:cNvPicPr>
            <a:picLocks noChangeAspect="1"/>
          </p:cNvPicPr>
          <p:nvPr/>
        </p:nvPicPr>
        <p:blipFill>
          <a:blip r:embed="rId4"/>
          <a:stretch>
            <a:fillRect/>
          </a:stretch>
        </p:blipFill>
        <p:spPr>
          <a:xfrm>
            <a:off x="9431021" y="4843893"/>
            <a:ext cx="1344097" cy="1283462"/>
          </a:xfrm>
          <a:prstGeom prst="rect">
            <a:avLst/>
          </a:prstGeom>
        </p:spPr>
      </p:pic>
      <p:sp>
        <p:nvSpPr>
          <p:cNvPr id="18" name="Rectangle: Rounded Corners 17">
            <a:extLst>
              <a:ext uri="{FF2B5EF4-FFF2-40B4-BE49-F238E27FC236}">
                <a16:creationId xmlns:a16="http://schemas.microsoft.com/office/drawing/2014/main" id="{7D9953BD-BCFA-1DD9-70A4-F19291566F7C}"/>
              </a:ext>
            </a:extLst>
          </p:cNvPr>
          <p:cNvSpPr/>
          <p:nvPr/>
        </p:nvSpPr>
        <p:spPr>
          <a:xfrm>
            <a:off x="8266357" y="4268685"/>
            <a:ext cx="2676363" cy="1968258"/>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 name="TextBox 18">
            <a:extLst>
              <a:ext uri="{FF2B5EF4-FFF2-40B4-BE49-F238E27FC236}">
                <a16:creationId xmlns:a16="http://schemas.microsoft.com/office/drawing/2014/main" id="{EFFC4E29-59B3-97DD-4E82-4604FD94861D}"/>
              </a:ext>
            </a:extLst>
          </p:cNvPr>
          <p:cNvSpPr txBox="1"/>
          <p:nvPr/>
        </p:nvSpPr>
        <p:spPr>
          <a:xfrm>
            <a:off x="8266357" y="3959072"/>
            <a:ext cx="2893595" cy="288220"/>
          </a:xfrm>
          <a:prstGeom prst="rect">
            <a:avLst/>
          </a:prstGeom>
          <a:solidFill>
            <a:schemeClr val="bg1"/>
          </a:solidFill>
        </p:spPr>
        <p:txBody>
          <a:bodyPr wrap="square">
            <a:spAutoFit/>
          </a:bodyPr>
          <a:lstStyle/>
          <a:p>
            <a:r>
              <a:rPr lang="en-US" sz="1273" dirty="0"/>
              <a:t>Several stacks build up one power cell</a:t>
            </a:r>
          </a:p>
        </p:txBody>
      </p:sp>
      <p:sp>
        <p:nvSpPr>
          <p:cNvPr id="20" name="Rectangle: Rounded Corners 19">
            <a:extLst>
              <a:ext uri="{FF2B5EF4-FFF2-40B4-BE49-F238E27FC236}">
                <a16:creationId xmlns:a16="http://schemas.microsoft.com/office/drawing/2014/main" id="{9B346195-CA01-DA53-92C5-69BB693FC9E2}"/>
              </a:ext>
            </a:extLst>
          </p:cNvPr>
          <p:cNvSpPr/>
          <p:nvPr/>
        </p:nvSpPr>
        <p:spPr>
          <a:xfrm>
            <a:off x="1534025" y="3596605"/>
            <a:ext cx="286749" cy="301629"/>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4" name="Straight Connector 23">
            <a:extLst>
              <a:ext uri="{FF2B5EF4-FFF2-40B4-BE49-F238E27FC236}">
                <a16:creationId xmlns:a16="http://schemas.microsoft.com/office/drawing/2014/main" id="{5B6BE8DE-6A32-0FF9-1D4D-6E5FA40B3F77}"/>
              </a:ext>
            </a:extLst>
          </p:cNvPr>
          <p:cNvCxnSpPr>
            <a:cxnSpLocks/>
            <a:stCxn id="18" idx="1"/>
            <a:endCxn id="9" idx="3"/>
          </p:cNvCxnSpPr>
          <p:nvPr/>
        </p:nvCxnSpPr>
        <p:spPr>
          <a:xfrm flipH="1" flipV="1">
            <a:off x="7253039" y="4633910"/>
            <a:ext cx="1013318" cy="61890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335C0750-ABD1-EA14-4907-AC1CE0CE2B7A}"/>
              </a:ext>
            </a:extLst>
          </p:cNvPr>
          <p:cNvPicPr>
            <a:picLocks noChangeAspect="1"/>
          </p:cNvPicPr>
          <p:nvPr/>
        </p:nvPicPr>
        <p:blipFill>
          <a:blip r:embed="rId5"/>
          <a:stretch>
            <a:fillRect/>
          </a:stretch>
        </p:blipFill>
        <p:spPr>
          <a:xfrm>
            <a:off x="78176" y="1481403"/>
            <a:ext cx="3460571" cy="1281916"/>
          </a:xfrm>
          <a:prstGeom prst="rect">
            <a:avLst/>
          </a:prstGeom>
          <a:ln w="28575">
            <a:solidFill>
              <a:schemeClr val="accent1"/>
            </a:solidFill>
            <a:prstDash val="dash"/>
          </a:ln>
        </p:spPr>
      </p:pic>
      <p:sp>
        <p:nvSpPr>
          <p:cNvPr id="31" name="Rectangle: Rounded Corners 30">
            <a:extLst>
              <a:ext uri="{FF2B5EF4-FFF2-40B4-BE49-F238E27FC236}">
                <a16:creationId xmlns:a16="http://schemas.microsoft.com/office/drawing/2014/main" id="{BF531397-76B3-F24E-069B-B543238F051A}"/>
              </a:ext>
            </a:extLst>
          </p:cNvPr>
          <p:cNvSpPr/>
          <p:nvPr/>
        </p:nvSpPr>
        <p:spPr>
          <a:xfrm>
            <a:off x="6604477" y="4022511"/>
            <a:ext cx="619631" cy="1432136"/>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Rectangle: Rounded Corners 37">
            <a:extLst>
              <a:ext uri="{FF2B5EF4-FFF2-40B4-BE49-F238E27FC236}">
                <a16:creationId xmlns:a16="http://schemas.microsoft.com/office/drawing/2014/main" id="{AD07824E-E15E-25B9-5E6A-BCBC917B9295}"/>
              </a:ext>
            </a:extLst>
          </p:cNvPr>
          <p:cNvSpPr/>
          <p:nvPr/>
        </p:nvSpPr>
        <p:spPr>
          <a:xfrm>
            <a:off x="5529316" y="3986774"/>
            <a:ext cx="619631" cy="1432136"/>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1" name="Straight Connector 40">
            <a:extLst>
              <a:ext uri="{FF2B5EF4-FFF2-40B4-BE49-F238E27FC236}">
                <a16:creationId xmlns:a16="http://schemas.microsoft.com/office/drawing/2014/main" id="{28D7F694-8B11-EC20-66FC-062668197229}"/>
              </a:ext>
            </a:extLst>
          </p:cNvPr>
          <p:cNvCxnSpPr>
            <a:cxnSpLocks/>
            <a:stCxn id="38" idx="1"/>
            <a:endCxn id="27" idx="2"/>
          </p:cNvCxnSpPr>
          <p:nvPr/>
        </p:nvCxnSpPr>
        <p:spPr>
          <a:xfrm flipH="1" flipV="1">
            <a:off x="1808462" y="2763319"/>
            <a:ext cx="3720854" cy="1939523"/>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731044E-E430-4E1E-45AB-6C0AE3168A8E}"/>
              </a:ext>
            </a:extLst>
          </p:cNvPr>
          <p:cNvCxnSpPr>
            <a:cxnSpLocks/>
            <a:stCxn id="27" idx="2"/>
          </p:cNvCxnSpPr>
          <p:nvPr/>
        </p:nvCxnSpPr>
        <p:spPr>
          <a:xfrm flipH="1">
            <a:off x="1677399" y="2763319"/>
            <a:ext cx="131063" cy="43988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50" name="Picture 49" descr="A round metal object with a wire&#10;&#10;Description automatically generated">
            <a:extLst>
              <a:ext uri="{FF2B5EF4-FFF2-40B4-BE49-F238E27FC236}">
                <a16:creationId xmlns:a16="http://schemas.microsoft.com/office/drawing/2014/main" id="{0926D3A4-ECDE-24C7-F843-7BAD69EC71D8}"/>
              </a:ext>
            </a:extLst>
          </p:cNvPr>
          <p:cNvPicPr>
            <a:picLocks noChangeAspect="1"/>
          </p:cNvPicPr>
          <p:nvPr/>
        </p:nvPicPr>
        <p:blipFill rotWithShape="1">
          <a:blip r:embed="rId6">
            <a:extLst>
              <a:ext uri="{28A0092B-C50C-407E-A947-70E740481C1C}">
                <a14:useLocalDpi xmlns:a14="http://schemas.microsoft.com/office/drawing/2010/main" val="0"/>
              </a:ext>
            </a:extLst>
          </a:blip>
          <a:srcRect l="6730" t="12919" r="10851" b="12238"/>
          <a:stretch/>
        </p:blipFill>
        <p:spPr>
          <a:xfrm>
            <a:off x="8293094" y="2173187"/>
            <a:ext cx="1252803" cy="989371"/>
          </a:xfrm>
          <a:prstGeom prst="rect">
            <a:avLst/>
          </a:prstGeom>
        </p:spPr>
      </p:pic>
      <p:pic>
        <p:nvPicPr>
          <p:cNvPr id="51" name="Picture 50" descr="A round metal object with a wire&#10;&#10;Description automatically generated">
            <a:extLst>
              <a:ext uri="{FF2B5EF4-FFF2-40B4-BE49-F238E27FC236}">
                <a16:creationId xmlns:a16="http://schemas.microsoft.com/office/drawing/2014/main" id="{45910379-2AC8-BFF7-6D63-BEE4CCD12273}"/>
              </a:ext>
            </a:extLst>
          </p:cNvPr>
          <p:cNvPicPr>
            <a:picLocks noChangeAspect="1"/>
          </p:cNvPicPr>
          <p:nvPr/>
        </p:nvPicPr>
        <p:blipFill rotWithShape="1">
          <a:blip r:embed="rId6">
            <a:extLst>
              <a:ext uri="{28A0092B-C50C-407E-A947-70E740481C1C}">
                <a14:useLocalDpi xmlns:a14="http://schemas.microsoft.com/office/drawing/2010/main" val="0"/>
              </a:ext>
            </a:extLst>
          </a:blip>
          <a:srcRect l="6730" t="12919" r="10851" b="12238"/>
          <a:stretch/>
        </p:blipFill>
        <p:spPr>
          <a:xfrm>
            <a:off x="8919495" y="2439826"/>
            <a:ext cx="1252803" cy="989371"/>
          </a:xfrm>
          <a:prstGeom prst="rect">
            <a:avLst/>
          </a:prstGeom>
        </p:spPr>
      </p:pic>
      <p:pic>
        <p:nvPicPr>
          <p:cNvPr id="52" name="Picture 51" descr="A round metal object with a wire&#10;&#10;Description automatically generated">
            <a:extLst>
              <a:ext uri="{FF2B5EF4-FFF2-40B4-BE49-F238E27FC236}">
                <a16:creationId xmlns:a16="http://schemas.microsoft.com/office/drawing/2014/main" id="{FF33AAD0-D097-BD94-0F38-AC9F430F0E1D}"/>
              </a:ext>
            </a:extLst>
          </p:cNvPr>
          <p:cNvPicPr>
            <a:picLocks noChangeAspect="1"/>
          </p:cNvPicPr>
          <p:nvPr/>
        </p:nvPicPr>
        <p:blipFill rotWithShape="1">
          <a:blip r:embed="rId6">
            <a:extLst>
              <a:ext uri="{28A0092B-C50C-407E-A947-70E740481C1C}">
                <a14:useLocalDpi xmlns:a14="http://schemas.microsoft.com/office/drawing/2010/main" val="0"/>
              </a:ext>
            </a:extLst>
          </a:blip>
          <a:srcRect l="6730" t="12919" r="10851" b="12238"/>
          <a:stretch/>
        </p:blipFill>
        <p:spPr>
          <a:xfrm>
            <a:off x="9545896" y="2706465"/>
            <a:ext cx="1252803" cy="989371"/>
          </a:xfrm>
          <a:prstGeom prst="rect">
            <a:avLst/>
          </a:prstGeom>
        </p:spPr>
      </p:pic>
      <p:sp>
        <p:nvSpPr>
          <p:cNvPr id="54" name="Rectangle: Rounded Corners 53">
            <a:extLst>
              <a:ext uri="{FF2B5EF4-FFF2-40B4-BE49-F238E27FC236}">
                <a16:creationId xmlns:a16="http://schemas.microsoft.com/office/drawing/2014/main" id="{5E3BE429-9E8E-9F80-591D-5A33ACE8AD07}"/>
              </a:ext>
            </a:extLst>
          </p:cNvPr>
          <p:cNvSpPr/>
          <p:nvPr/>
        </p:nvSpPr>
        <p:spPr>
          <a:xfrm>
            <a:off x="8282399" y="1879831"/>
            <a:ext cx="2676363" cy="1968258"/>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 name="TextBox 54">
            <a:extLst>
              <a:ext uri="{FF2B5EF4-FFF2-40B4-BE49-F238E27FC236}">
                <a16:creationId xmlns:a16="http://schemas.microsoft.com/office/drawing/2014/main" id="{58CA8E71-0DD1-F24F-2990-3BF3AA393ABB}"/>
              </a:ext>
            </a:extLst>
          </p:cNvPr>
          <p:cNvSpPr txBox="1"/>
          <p:nvPr/>
        </p:nvSpPr>
        <p:spPr>
          <a:xfrm>
            <a:off x="8282399" y="1570218"/>
            <a:ext cx="3147600" cy="288220"/>
          </a:xfrm>
          <a:prstGeom prst="rect">
            <a:avLst/>
          </a:prstGeom>
          <a:solidFill>
            <a:schemeClr val="bg1"/>
          </a:solidFill>
        </p:spPr>
        <p:txBody>
          <a:bodyPr wrap="square">
            <a:spAutoFit/>
          </a:bodyPr>
          <a:lstStyle/>
          <a:p>
            <a:r>
              <a:rPr lang="en-US" sz="1273" dirty="0"/>
              <a:t>Several IGBTs and DIODEs build up one stack</a:t>
            </a:r>
          </a:p>
        </p:txBody>
      </p:sp>
      <p:sp>
        <p:nvSpPr>
          <p:cNvPr id="56" name="Arc 55">
            <a:extLst>
              <a:ext uri="{FF2B5EF4-FFF2-40B4-BE49-F238E27FC236}">
                <a16:creationId xmlns:a16="http://schemas.microsoft.com/office/drawing/2014/main" id="{7CAC7F0B-283C-C236-B901-F89850A07836}"/>
              </a:ext>
            </a:extLst>
          </p:cNvPr>
          <p:cNvSpPr/>
          <p:nvPr/>
        </p:nvSpPr>
        <p:spPr>
          <a:xfrm>
            <a:off x="10301227" y="2947452"/>
            <a:ext cx="1436425" cy="2387154"/>
          </a:xfrm>
          <a:prstGeom prst="arc">
            <a:avLst>
              <a:gd name="adj1" fmla="val 16071654"/>
              <a:gd name="adj2" fmla="val 5565009"/>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 name="TextBox 56">
            <a:extLst>
              <a:ext uri="{FF2B5EF4-FFF2-40B4-BE49-F238E27FC236}">
                <a16:creationId xmlns:a16="http://schemas.microsoft.com/office/drawing/2014/main" id="{9B56BDEC-20F5-55A1-FB3B-133E0AD6FD57}"/>
              </a:ext>
            </a:extLst>
          </p:cNvPr>
          <p:cNvSpPr txBox="1"/>
          <p:nvPr/>
        </p:nvSpPr>
        <p:spPr>
          <a:xfrm>
            <a:off x="0" y="1160636"/>
            <a:ext cx="4632158" cy="288220"/>
          </a:xfrm>
          <a:prstGeom prst="rect">
            <a:avLst/>
          </a:prstGeom>
          <a:solidFill>
            <a:schemeClr val="bg1"/>
          </a:solidFill>
        </p:spPr>
        <p:txBody>
          <a:bodyPr wrap="square">
            <a:spAutoFit/>
          </a:bodyPr>
          <a:lstStyle/>
          <a:p>
            <a:r>
              <a:rPr lang="en-US" sz="1273" dirty="0"/>
              <a:t>Several capacitor containers required for the </a:t>
            </a:r>
            <a:r>
              <a:rPr lang="en-US" sz="1273" dirty="0" err="1"/>
              <a:t>Cboost</a:t>
            </a:r>
            <a:r>
              <a:rPr lang="en-US" sz="1273" dirty="0"/>
              <a:t> and </a:t>
            </a:r>
            <a:r>
              <a:rPr lang="en-US" sz="1273" dirty="0" err="1"/>
              <a:t>Cpreload</a:t>
            </a:r>
            <a:endParaRPr lang="en-US" sz="1273" dirty="0"/>
          </a:p>
        </p:txBody>
      </p:sp>
      <p:sp>
        <p:nvSpPr>
          <p:cNvPr id="61" name="Title 2">
            <a:extLst>
              <a:ext uri="{FF2B5EF4-FFF2-40B4-BE49-F238E27FC236}">
                <a16:creationId xmlns:a16="http://schemas.microsoft.com/office/drawing/2014/main" id="{64DA069C-207F-E176-2B52-E86192665DA9}"/>
              </a:ext>
            </a:extLst>
          </p:cNvPr>
          <p:cNvSpPr txBox="1">
            <a:spLocks/>
          </p:cNvSpPr>
          <p:nvPr/>
        </p:nvSpPr>
        <p:spPr>
          <a:xfrm>
            <a:off x="742276" y="329816"/>
            <a:ext cx="10418784" cy="890901"/>
          </a:xfrm>
          <a:prstGeom prst="rect">
            <a:avLst/>
          </a:prstGeom>
          <a:solidFill>
            <a:schemeClr val="bg1">
              <a:alpha val="95000"/>
            </a:schemeClr>
          </a:solidFill>
        </p:spPr>
        <p:txBody>
          <a:bodyPr vert="horz" lIns="91440" tIns="45720" rIns="91440" bIns="45720" rtlCol="0" anchor="ctr">
            <a:normAutofit fontScale="90000" lnSpcReduction="10000"/>
          </a:bodyPr>
          <a:lst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r>
              <a:rPr lang="en-US"/>
              <a:t>Cost Models: Power converters. Bottom-up model</a:t>
            </a:r>
            <a:br>
              <a:rPr lang="en-US"/>
            </a:br>
            <a:r>
              <a:rPr lang="en-US">
                <a:highlight>
                  <a:srgbClr val="FFFF00"/>
                </a:highlight>
              </a:rPr>
              <a:t>Capital costs</a:t>
            </a:r>
            <a:endParaRPr lang="en-GB" dirty="0"/>
          </a:p>
        </p:txBody>
      </p:sp>
    </p:spTree>
    <p:extLst>
      <p:ext uri="{BB962C8B-B14F-4D97-AF65-F5344CB8AC3E}">
        <p14:creationId xmlns:p14="http://schemas.microsoft.com/office/powerpoint/2010/main" val="29300030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A045D1AF-C7B4-0511-3BBB-FA812B3642BC}"/>
              </a:ext>
            </a:extLst>
          </p:cNvPr>
          <p:cNvSpPr/>
          <p:nvPr/>
        </p:nvSpPr>
        <p:spPr>
          <a:xfrm>
            <a:off x="3663615" y="2946549"/>
            <a:ext cx="3844091" cy="2559160"/>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 name="Footer Placeholder 3">
            <a:extLst>
              <a:ext uri="{FF2B5EF4-FFF2-40B4-BE49-F238E27FC236}">
                <a16:creationId xmlns:a16="http://schemas.microsoft.com/office/drawing/2014/main" id="{B7B8C12A-F802-0121-3F41-CC2F3723EE5A}"/>
              </a:ext>
            </a:extLst>
          </p:cNvPr>
          <p:cNvSpPr>
            <a:spLocks noGrp="1"/>
          </p:cNvSpPr>
          <p:nvPr>
            <p:ph type="ftr" sz="quarter" idx="12"/>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DAAC5A13-ACD2-ADF4-A905-0D488F23118B}"/>
              </a:ext>
            </a:extLst>
          </p:cNvPr>
          <p:cNvSpPr>
            <a:spLocks noGrp="1"/>
          </p:cNvSpPr>
          <p:nvPr>
            <p:ph type="sldNum" sz="quarter" idx="13"/>
          </p:nvPr>
        </p:nvSpPr>
        <p:spPr/>
        <p:txBody>
          <a:bodyPr/>
          <a:lstStyle/>
          <a:p>
            <a:fld id="{005C7FBA-D4E9-46CA-9321-3ADA2E368FCD}" type="slidenum">
              <a:rPr lang="en-GB" smtClean="0"/>
              <a:pPr/>
              <a:t>16</a:t>
            </a:fld>
            <a:endParaRPr lang="en-GB" dirty="0"/>
          </a:p>
        </p:txBody>
      </p:sp>
      <p:pic>
        <p:nvPicPr>
          <p:cNvPr id="6" name="Picture 5" descr="A diagram of a power line&#10;&#10;Description automatically generated">
            <a:extLst>
              <a:ext uri="{FF2B5EF4-FFF2-40B4-BE49-F238E27FC236}">
                <a16:creationId xmlns:a16="http://schemas.microsoft.com/office/drawing/2014/main" id="{679834CD-00A6-2B30-28F5-4695333BCB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19" y="3146669"/>
            <a:ext cx="3114087" cy="3045690"/>
          </a:xfrm>
          <a:prstGeom prst="rect">
            <a:avLst/>
          </a:prstGeom>
        </p:spPr>
      </p:pic>
      <p:pic>
        <p:nvPicPr>
          <p:cNvPr id="7" name="Picture 6" descr="A diagram of a circuit&#10;&#10;Description automatically generated">
            <a:extLst>
              <a:ext uri="{FF2B5EF4-FFF2-40B4-BE49-F238E27FC236}">
                <a16:creationId xmlns:a16="http://schemas.microsoft.com/office/drawing/2014/main" id="{B9E885C6-9C22-7DAB-364A-5BB6B827C236}"/>
              </a:ext>
            </a:extLst>
          </p:cNvPr>
          <p:cNvPicPr>
            <a:picLocks noChangeAspect="1"/>
          </p:cNvPicPr>
          <p:nvPr/>
        </p:nvPicPr>
        <p:blipFill>
          <a:blip r:embed="rId3"/>
          <a:stretch>
            <a:fillRect/>
          </a:stretch>
        </p:blipFill>
        <p:spPr>
          <a:xfrm>
            <a:off x="3951029" y="3203203"/>
            <a:ext cx="2359536" cy="1161334"/>
          </a:xfrm>
          <a:prstGeom prst="rect">
            <a:avLst/>
          </a:prstGeom>
        </p:spPr>
      </p:pic>
      <p:pic>
        <p:nvPicPr>
          <p:cNvPr id="8" name="Picture 7" descr="A diagram of a circuit&#10;&#10;Description automatically generated">
            <a:extLst>
              <a:ext uri="{FF2B5EF4-FFF2-40B4-BE49-F238E27FC236}">
                <a16:creationId xmlns:a16="http://schemas.microsoft.com/office/drawing/2014/main" id="{F510B6D1-7BCA-A9CA-A392-137B9E180B6E}"/>
              </a:ext>
            </a:extLst>
          </p:cNvPr>
          <p:cNvPicPr>
            <a:picLocks noChangeAspect="1"/>
          </p:cNvPicPr>
          <p:nvPr/>
        </p:nvPicPr>
        <p:blipFill>
          <a:blip r:embed="rId3"/>
          <a:stretch>
            <a:fillRect/>
          </a:stretch>
        </p:blipFill>
        <p:spPr>
          <a:xfrm>
            <a:off x="4422266" y="3596605"/>
            <a:ext cx="2359536" cy="1161334"/>
          </a:xfrm>
          <a:prstGeom prst="rect">
            <a:avLst/>
          </a:prstGeom>
        </p:spPr>
      </p:pic>
      <p:pic>
        <p:nvPicPr>
          <p:cNvPr id="9" name="Picture 8" descr="A diagram of a circuit&#10;&#10;Description automatically generated">
            <a:extLst>
              <a:ext uri="{FF2B5EF4-FFF2-40B4-BE49-F238E27FC236}">
                <a16:creationId xmlns:a16="http://schemas.microsoft.com/office/drawing/2014/main" id="{0864438A-9F89-A120-DD1B-320800132857}"/>
              </a:ext>
            </a:extLst>
          </p:cNvPr>
          <p:cNvPicPr>
            <a:picLocks noChangeAspect="1"/>
          </p:cNvPicPr>
          <p:nvPr/>
        </p:nvPicPr>
        <p:blipFill>
          <a:blip r:embed="rId3"/>
          <a:stretch>
            <a:fillRect/>
          </a:stretch>
        </p:blipFill>
        <p:spPr>
          <a:xfrm>
            <a:off x="4893503" y="4053243"/>
            <a:ext cx="2359536" cy="1161334"/>
          </a:xfrm>
          <a:prstGeom prst="rect">
            <a:avLst/>
          </a:prstGeom>
        </p:spPr>
      </p:pic>
      <p:sp>
        <p:nvSpPr>
          <p:cNvPr id="10" name="TextBox 9">
            <a:extLst>
              <a:ext uri="{FF2B5EF4-FFF2-40B4-BE49-F238E27FC236}">
                <a16:creationId xmlns:a16="http://schemas.microsoft.com/office/drawing/2014/main" id="{BCA43267-CD4E-E252-D0C3-56F49DD6B4FC}"/>
              </a:ext>
            </a:extLst>
          </p:cNvPr>
          <p:cNvSpPr txBox="1"/>
          <p:nvPr/>
        </p:nvSpPr>
        <p:spPr>
          <a:xfrm>
            <a:off x="3951029" y="2644181"/>
            <a:ext cx="2893595" cy="288220"/>
          </a:xfrm>
          <a:prstGeom prst="rect">
            <a:avLst/>
          </a:prstGeom>
          <a:solidFill>
            <a:schemeClr val="bg1"/>
          </a:solidFill>
        </p:spPr>
        <p:txBody>
          <a:bodyPr wrap="square">
            <a:spAutoFit/>
          </a:bodyPr>
          <a:lstStyle/>
          <a:p>
            <a:r>
              <a:rPr lang="en-US" sz="1273" dirty="0"/>
              <a:t>Several cells are powering one sector</a:t>
            </a:r>
          </a:p>
        </p:txBody>
      </p:sp>
      <p:cxnSp>
        <p:nvCxnSpPr>
          <p:cNvPr id="13" name="Straight Connector 12">
            <a:extLst>
              <a:ext uri="{FF2B5EF4-FFF2-40B4-BE49-F238E27FC236}">
                <a16:creationId xmlns:a16="http://schemas.microsoft.com/office/drawing/2014/main" id="{D7F88CC4-4337-8096-E558-5C11C93CD3E2}"/>
              </a:ext>
            </a:extLst>
          </p:cNvPr>
          <p:cNvCxnSpPr>
            <a:cxnSpLocks/>
            <a:stCxn id="11" idx="1"/>
            <a:endCxn id="20" idx="3"/>
          </p:cNvCxnSpPr>
          <p:nvPr/>
        </p:nvCxnSpPr>
        <p:spPr>
          <a:xfrm flipH="1" flipV="1">
            <a:off x="1820774" y="3747420"/>
            <a:ext cx="1842841" cy="478709"/>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15" name="Picture 14" descr="A machine with wires and wires&#10;&#10;Description automatically generated">
            <a:extLst>
              <a:ext uri="{FF2B5EF4-FFF2-40B4-BE49-F238E27FC236}">
                <a16:creationId xmlns:a16="http://schemas.microsoft.com/office/drawing/2014/main" id="{989B0B49-A9D3-C8C9-E948-6A7CFAEA7CE1}"/>
              </a:ext>
            </a:extLst>
          </p:cNvPr>
          <p:cNvPicPr>
            <a:picLocks noChangeAspect="1"/>
          </p:cNvPicPr>
          <p:nvPr/>
        </p:nvPicPr>
        <p:blipFill>
          <a:blip r:embed="rId4"/>
          <a:stretch>
            <a:fillRect/>
          </a:stretch>
        </p:blipFill>
        <p:spPr>
          <a:xfrm>
            <a:off x="8461241" y="4406745"/>
            <a:ext cx="1344097" cy="1283462"/>
          </a:xfrm>
          <a:prstGeom prst="rect">
            <a:avLst/>
          </a:prstGeom>
        </p:spPr>
      </p:pic>
      <p:pic>
        <p:nvPicPr>
          <p:cNvPr id="16" name="Picture 15" descr="A machine with wires and wires&#10;&#10;Description automatically generated">
            <a:extLst>
              <a:ext uri="{FF2B5EF4-FFF2-40B4-BE49-F238E27FC236}">
                <a16:creationId xmlns:a16="http://schemas.microsoft.com/office/drawing/2014/main" id="{A0ED134F-539F-D2EB-CEB7-76C5B46552FC}"/>
              </a:ext>
            </a:extLst>
          </p:cNvPr>
          <p:cNvPicPr>
            <a:picLocks noChangeAspect="1"/>
          </p:cNvPicPr>
          <p:nvPr/>
        </p:nvPicPr>
        <p:blipFill>
          <a:blip r:embed="rId4"/>
          <a:stretch>
            <a:fillRect/>
          </a:stretch>
        </p:blipFill>
        <p:spPr>
          <a:xfrm>
            <a:off x="8946131" y="4625319"/>
            <a:ext cx="1344097" cy="1283462"/>
          </a:xfrm>
          <a:prstGeom prst="rect">
            <a:avLst/>
          </a:prstGeom>
        </p:spPr>
      </p:pic>
      <p:pic>
        <p:nvPicPr>
          <p:cNvPr id="17" name="Picture 16" descr="A machine with wires and wires&#10;&#10;Description automatically generated">
            <a:extLst>
              <a:ext uri="{FF2B5EF4-FFF2-40B4-BE49-F238E27FC236}">
                <a16:creationId xmlns:a16="http://schemas.microsoft.com/office/drawing/2014/main" id="{E22236E3-B76F-D144-72A5-9752DAB06455}"/>
              </a:ext>
            </a:extLst>
          </p:cNvPr>
          <p:cNvPicPr>
            <a:picLocks noChangeAspect="1"/>
          </p:cNvPicPr>
          <p:nvPr/>
        </p:nvPicPr>
        <p:blipFill>
          <a:blip r:embed="rId4"/>
          <a:stretch>
            <a:fillRect/>
          </a:stretch>
        </p:blipFill>
        <p:spPr>
          <a:xfrm>
            <a:off x="9431021" y="4843893"/>
            <a:ext cx="1344097" cy="1283462"/>
          </a:xfrm>
          <a:prstGeom prst="rect">
            <a:avLst/>
          </a:prstGeom>
        </p:spPr>
      </p:pic>
      <p:sp>
        <p:nvSpPr>
          <p:cNvPr id="18" name="Rectangle: Rounded Corners 17">
            <a:extLst>
              <a:ext uri="{FF2B5EF4-FFF2-40B4-BE49-F238E27FC236}">
                <a16:creationId xmlns:a16="http://schemas.microsoft.com/office/drawing/2014/main" id="{7D9953BD-BCFA-1DD9-70A4-F19291566F7C}"/>
              </a:ext>
            </a:extLst>
          </p:cNvPr>
          <p:cNvSpPr/>
          <p:nvPr/>
        </p:nvSpPr>
        <p:spPr>
          <a:xfrm>
            <a:off x="8266357" y="4268685"/>
            <a:ext cx="2676363" cy="1968258"/>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9" name="TextBox 18">
            <a:extLst>
              <a:ext uri="{FF2B5EF4-FFF2-40B4-BE49-F238E27FC236}">
                <a16:creationId xmlns:a16="http://schemas.microsoft.com/office/drawing/2014/main" id="{EFFC4E29-59B3-97DD-4E82-4604FD94861D}"/>
              </a:ext>
            </a:extLst>
          </p:cNvPr>
          <p:cNvSpPr txBox="1"/>
          <p:nvPr/>
        </p:nvSpPr>
        <p:spPr>
          <a:xfrm>
            <a:off x="8266357" y="3959072"/>
            <a:ext cx="2893595" cy="288220"/>
          </a:xfrm>
          <a:prstGeom prst="rect">
            <a:avLst/>
          </a:prstGeom>
          <a:solidFill>
            <a:schemeClr val="bg1"/>
          </a:solidFill>
        </p:spPr>
        <p:txBody>
          <a:bodyPr wrap="square">
            <a:spAutoFit/>
          </a:bodyPr>
          <a:lstStyle/>
          <a:p>
            <a:r>
              <a:rPr lang="en-US" sz="1273" dirty="0"/>
              <a:t>Several stacks build up one power cell</a:t>
            </a:r>
          </a:p>
        </p:txBody>
      </p:sp>
      <p:sp>
        <p:nvSpPr>
          <p:cNvPr id="20" name="Rectangle: Rounded Corners 19">
            <a:extLst>
              <a:ext uri="{FF2B5EF4-FFF2-40B4-BE49-F238E27FC236}">
                <a16:creationId xmlns:a16="http://schemas.microsoft.com/office/drawing/2014/main" id="{9B346195-CA01-DA53-92C5-69BB693FC9E2}"/>
              </a:ext>
            </a:extLst>
          </p:cNvPr>
          <p:cNvSpPr/>
          <p:nvPr/>
        </p:nvSpPr>
        <p:spPr>
          <a:xfrm>
            <a:off x="1534025" y="3596605"/>
            <a:ext cx="286749" cy="301629"/>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4" name="Straight Connector 23">
            <a:extLst>
              <a:ext uri="{FF2B5EF4-FFF2-40B4-BE49-F238E27FC236}">
                <a16:creationId xmlns:a16="http://schemas.microsoft.com/office/drawing/2014/main" id="{5B6BE8DE-6A32-0FF9-1D4D-6E5FA40B3F77}"/>
              </a:ext>
            </a:extLst>
          </p:cNvPr>
          <p:cNvCxnSpPr>
            <a:cxnSpLocks/>
            <a:stCxn id="18" idx="1"/>
            <a:endCxn id="9" idx="3"/>
          </p:cNvCxnSpPr>
          <p:nvPr/>
        </p:nvCxnSpPr>
        <p:spPr>
          <a:xfrm flipH="1" flipV="1">
            <a:off x="7253039" y="4633910"/>
            <a:ext cx="1013318" cy="61890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335C0750-ABD1-EA14-4907-AC1CE0CE2B7A}"/>
              </a:ext>
            </a:extLst>
          </p:cNvPr>
          <p:cNvPicPr>
            <a:picLocks noChangeAspect="1"/>
          </p:cNvPicPr>
          <p:nvPr/>
        </p:nvPicPr>
        <p:blipFill>
          <a:blip r:embed="rId5"/>
          <a:stretch>
            <a:fillRect/>
          </a:stretch>
        </p:blipFill>
        <p:spPr>
          <a:xfrm>
            <a:off x="78176" y="1481403"/>
            <a:ext cx="3460571" cy="1281916"/>
          </a:xfrm>
          <a:prstGeom prst="rect">
            <a:avLst/>
          </a:prstGeom>
          <a:ln w="28575">
            <a:solidFill>
              <a:schemeClr val="accent1"/>
            </a:solidFill>
            <a:prstDash val="dash"/>
          </a:ln>
        </p:spPr>
      </p:pic>
      <p:sp>
        <p:nvSpPr>
          <p:cNvPr id="31" name="Rectangle: Rounded Corners 30">
            <a:extLst>
              <a:ext uri="{FF2B5EF4-FFF2-40B4-BE49-F238E27FC236}">
                <a16:creationId xmlns:a16="http://schemas.microsoft.com/office/drawing/2014/main" id="{BF531397-76B3-F24E-069B-B543238F051A}"/>
              </a:ext>
            </a:extLst>
          </p:cNvPr>
          <p:cNvSpPr/>
          <p:nvPr/>
        </p:nvSpPr>
        <p:spPr>
          <a:xfrm>
            <a:off x="6604477" y="4022511"/>
            <a:ext cx="619631" cy="1432136"/>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 name="Rectangle: Rounded Corners 37">
            <a:extLst>
              <a:ext uri="{FF2B5EF4-FFF2-40B4-BE49-F238E27FC236}">
                <a16:creationId xmlns:a16="http://schemas.microsoft.com/office/drawing/2014/main" id="{AD07824E-E15E-25B9-5E6A-BCBC917B9295}"/>
              </a:ext>
            </a:extLst>
          </p:cNvPr>
          <p:cNvSpPr/>
          <p:nvPr/>
        </p:nvSpPr>
        <p:spPr>
          <a:xfrm>
            <a:off x="5529316" y="3986774"/>
            <a:ext cx="619631" cy="1432136"/>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41" name="Straight Connector 40">
            <a:extLst>
              <a:ext uri="{FF2B5EF4-FFF2-40B4-BE49-F238E27FC236}">
                <a16:creationId xmlns:a16="http://schemas.microsoft.com/office/drawing/2014/main" id="{28D7F694-8B11-EC20-66FC-062668197229}"/>
              </a:ext>
            </a:extLst>
          </p:cNvPr>
          <p:cNvCxnSpPr>
            <a:cxnSpLocks/>
            <a:stCxn id="38" idx="1"/>
            <a:endCxn id="27" idx="2"/>
          </p:cNvCxnSpPr>
          <p:nvPr/>
        </p:nvCxnSpPr>
        <p:spPr>
          <a:xfrm flipH="1" flipV="1">
            <a:off x="1808462" y="2763319"/>
            <a:ext cx="3720854" cy="1939523"/>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F731044E-E430-4E1E-45AB-6C0AE3168A8E}"/>
              </a:ext>
            </a:extLst>
          </p:cNvPr>
          <p:cNvCxnSpPr>
            <a:cxnSpLocks/>
            <a:stCxn id="27" idx="2"/>
          </p:cNvCxnSpPr>
          <p:nvPr/>
        </p:nvCxnSpPr>
        <p:spPr>
          <a:xfrm flipH="1">
            <a:off x="1677399" y="2763319"/>
            <a:ext cx="131063" cy="439884"/>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pic>
        <p:nvPicPr>
          <p:cNvPr id="50" name="Picture 49" descr="A round metal object with a wire&#10;&#10;Description automatically generated">
            <a:extLst>
              <a:ext uri="{FF2B5EF4-FFF2-40B4-BE49-F238E27FC236}">
                <a16:creationId xmlns:a16="http://schemas.microsoft.com/office/drawing/2014/main" id="{0926D3A4-ECDE-24C7-F843-7BAD69EC71D8}"/>
              </a:ext>
            </a:extLst>
          </p:cNvPr>
          <p:cNvPicPr>
            <a:picLocks noChangeAspect="1"/>
          </p:cNvPicPr>
          <p:nvPr/>
        </p:nvPicPr>
        <p:blipFill rotWithShape="1">
          <a:blip r:embed="rId6">
            <a:extLst>
              <a:ext uri="{28A0092B-C50C-407E-A947-70E740481C1C}">
                <a14:useLocalDpi xmlns:a14="http://schemas.microsoft.com/office/drawing/2010/main" val="0"/>
              </a:ext>
            </a:extLst>
          </a:blip>
          <a:srcRect l="6730" t="12919" r="10851" b="12238"/>
          <a:stretch/>
        </p:blipFill>
        <p:spPr>
          <a:xfrm>
            <a:off x="8293094" y="2173187"/>
            <a:ext cx="1252803" cy="989371"/>
          </a:xfrm>
          <a:prstGeom prst="rect">
            <a:avLst/>
          </a:prstGeom>
        </p:spPr>
      </p:pic>
      <p:pic>
        <p:nvPicPr>
          <p:cNvPr id="51" name="Picture 50" descr="A round metal object with a wire&#10;&#10;Description automatically generated">
            <a:extLst>
              <a:ext uri="{FF2B5EF4-FFF2-40B4-BE49-F238E27FC236}">
                <a16:creationId xmlns:a16="http://schemas.microsoft.com/office/drawing/2014/main" id="{45910379-2AC8-BFF7-6D63-BEE4CCD12273}"/>
              </a:ext>
            </a:extLst>
          </p:cNvPr>
          <p:cNvPicPr>
            <a:picLocks noChangeAspect="1"/>
          </p:cNvPicPr>
          <p:nvPr/>
        </p:nvPicPr>
        <p:blipFill rotWithShape="1">
          <a:blip r:embed="rId6">
            <a:extLst>
              <a:ext uri="{28A0092B-C50C-407E-A947-70E740481C1C}">
                <a14:useLocalDpi xmlns:a14="http://schemas.microsoft.com/office/drawing/2010/main" val="0"/>
              </a:ext>
            </a:extLst>
          </a:blip>
          <a:srcRect l="6730" t="12919" r="10851" b="12238"/>
          <a:stretch/>
        </p:blipFill>
        <p:spPr>
          <a:xfrm>
            <a:off x="8919495" y="2439826"/>
            <a:ext cx="1252803" cy="989371"/>
          </a:xfrm>
          <a:prstGeom prst="rect">
            <a:avLst/>
          </a:prstGeom>
        </p:spPr>
      </p:pic>
      <p:pic>
        <p:nvPicPr>
          <p:cNvPr id="52" name="Picture 51" descr="A round metal object with a wire&#10;&#10;Description automatically generated">
            <a:extLst>
              <a:ext uri="{FF2B5EF4-FFF2-40B4-BE49-F238E27FC236}">
                <a16:creationId xmlns:a16="http://schemas.microsoft.com/office/drawing/2014/main" id="{FF33AAD0-D097-BD94-0F38-AC9F430F0E1D}"/>
              </a:ext>
            </a:extLst>
          </p:cNvPr>
          <p:cNvPicPr>
            <a:picLocks noChangeAspect="1"/>
          </p:cNvPicPr>
          <p:nvPr/>
        </p:nvPicPr>
        <p:blipFill rotWithShape="1">
          <a:blip r:embed="rId6">
            <a:extLst>
              <a:ext uri="{28A0092B-C50C-407E-A947-70E740481C1C}">
                <a14:useLocalDpi xmlns:a14="http://schemas.microsoft.com/office/drawing/2010/main" val="0"/>
              </a:ext>
            </a:extLst>
          </a:blip>
          <a:srcRect l="6730" t="12919" r="10851" b="12238"/>
          <a:stretch/>
        </p:blipFill>
        <p:spPr>
          <a:xfrm>
            <a:off x="9545896" y="2706465"/>
            <a:ext cx="1252803" cy="989371"/>
          </a:xfrm>
          <a:prstGeom prst="rect">
            <a:avLst/>
          </a:prstGeom>
        </p:spPr>
      </p:pic>
      <p:sp>
        <p:nvSpPr>
          <p:cNvPr id="54" name="Rectangle: Rounded Corners 53">
            <a:extLst>
              <a:ext uri="{FF2B5EF4-FFF2-40B4-BE49-F238E27FC236}">
                <a16:creationId xmlns:a16="http://schemas.microsoft.com/office/drawing/2014/main" id="{5E3BE429-9E8E-9F80-591D-5A33ACE8AD07}"/>
              </a:ext>
            </a:extLst>
          </p:cNvPr>
          <p:cNvSpPr/>
          <p:nvPr/>
        </p:nvSpPr>
        <p:spPr>
          <a:xfrm>
            <a:off x="8282399" y="1879831"/>
            <a:ext cx="2676363" cy="1968258"/>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5" name="TextBox 54">
            <a:extLst>
              <a:ext uri="{FF2B5EF4-FFF2-40B4-BE49-F238E27FC236}">
                <a16:creationId xmlns:a16="http://schemas.microsoft.com/office/drawing/2014/main" id="{58CA8E71-0DD1-F24F-2990-3BF3AA393ABB}"/>
              </a:ext>
            </a:extLst>
          </p:cNvPr>
          <p:cNvSpPr txBox="1"/>
          <p:nvPr/>
        </p:nvSpPr>
        <p:spPr>
          <a:xfrm>
            <a:off x="8282399" y="1570218"/>
            <a:ext cx="3147600" cy="288220"/>
          </a:xfrm>
          <a:prstGeom prst="rect">
            <a:avLst/>
          </a:prstGeom>
          <a:solidFill>
            <a:schemeClr val="bg1"/>
          </a:solidFill>
        </p:spPr>
        <p:txBody>
          <a:bodyPr wrap="square">
            <a:spAutoFit/>
          </a:bodyPr>
          <a:lstStyle/>
          <a:p>
            <a:r>
              <a:rPr lang="en-US" sz="1273" dirty="0"/>
              <a:t>Several IGBTs and DIODEs build up one stack</a:t>
            </a:r>
          </a:p>
        </p:txBody>
      </p:sp>
      <p:sp>
        <p:nvSpPr>
          <p:cNvPr id="56" name="Arc 55">
            <a:extLst>
              <a:ext uri="{FF2B5EF4-FFF2-40B4-BE49-F238E27FC236}">
                <a16:creationId xmlns:a16="http://schemas.microsoft.com/office/drawing/2014/main" id="{7CAC7F0B-283C-C236-B901-F89850A07836}"/>
              </a:ext>
            </a:extLst>
          </p:cNvPr>
          <p:cNvSpPr/>
          <p:nvPr/>
        </p:nvSpPr>
        <p:spPr>
          <a:xfrm>
            <a:off x="10301227" y="2947452"/>
            <a:ext cx="1436425" cy="2387154"/>
          </a:xfrm>
          <a:prstGeom prst="arc">
            <a:avLst>
              <a:gd name="adj1" fmla="val 16071654"/>
              <a:gd name="adj2" fmla="val 5565009"/>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 name="TextBox 56">
            <a:extLst>
              <a:ext uri="{FF2B5EF4-FFF2-40B4-BE49-F238E27FC236}">
                <a16:creationId xmlns:a16="http://schemas.microsoft.com/office/drawing/2014/main" id="{9B56BDEC-20F5-55A1-FB3B-133E0AD6FD57}"/>
              </a:ext>
            </a:extLst>
          </p:cNvPr>
          <p:cNvSpPr txBox="1"/>
          <p:nvPr/>
        </p:nvSpPr>
        <p:spPr>
          <a:xfrm>
            <a:off x="0" y="1160636"/>
            <a:ext cx="4632158" cy="288220"/>
          </a:xfrm>
          <a:prstGeom prst="rect">
            <a:avLst/>
          </a:prstGeom>
          <a:solidFill>
            <a:schemeClr val="bg1"/>
          </a:solidFill>
        </p:spPr>
        <p:txBody>
          <a:bodyPr wrap="square">
            <a:spAutoFit/>
          </a:bodyPr>
          <a:lstStyle/>
          <a:p>
            <a:r>
              <a:rPr lang="en-US" sz="1273" dirty="0"/>
              <a:t>Several capacitor containers required for the </a:t>
            </a:r>
            <a:r>
              <a:rPr lang="en-US" sz="1273" dirty="0" err="1"/>
              <a:t>Cboost</a:t>
            </a:r>
            <a:r>
              <a:rPr lang="en-US" sz="1273" dirty="0"/>
              <a:t> and </a:t>
            </a:r>
            <a:r>
              <a:rPr lang="en-US" sz="1273" dirty="0" err="1"/>
              <a:t>Cpreload</a:t>
            </a:r>
            <a:endParaRPr lang="en-US" sz="1273" dirty="0"/>
          </a:p>
        </p:txBody>
      </p:sp>
      <p:sp>
        <p:nvSpPr>
          <p:cNvPr id="2" name="TextBox 1">
            <a:extLst>
              <a:ext uri="{FF2B5EF4-FFF2-40B4-BE49-F238E27FC236}">
                <a16:creationId xmlns:a16="http://schemas.microsoft.com/office/drawing/2014/main" id="{3FAC0034-F72D-9A40-7779-4C4CEE65939E}"/>
              </a:ext>
            </a:extLst>
          </p:cNvPr>
          <p:cNvSpPr txBox="1"/>
          <p:nvPr/>
        </p:nvSpPr>
        <p:spPr>
          <a:xfrm>
            <a:off x="3631650" y="1568532"/>
            <a:ext cx="1261853" cy="484107"/>
          </a:xfrm>
          <a:prstGeom prst="rect">
            <a:avLst/>
          </a:prstGeom>
          <a:solidFill>
            <a:schemeClr val="bg1"/>
          </a:solidFill>
        </p:spPr>
        <p:txBody>
          <a:bodyPr wrap="square">
            <a:spAutoFit/>
          </a:bodyPr>
          <a:lstStyle/>
          <a:p>
            <a:r>
              <a:rPr lang="en-US" sz="1273" dirty="0">
                <a:solidFill>
                  <a:srgbClr val="FF0000"/>
                </a:solidFill>
              </a:rPr>
              <a:t>Cost x joule</a:t>
            </a:r>
          </a:p>
          <a:p>
            <a:r>
              <a:rPr lang="en-US" sz="1273" dirty="0">
                <a:solidFill>
                  <a:srgbClr val="FF0000"/>
                </a:solidFill>
              </a:rPr>
              <a:t>Surface x joule</a:t>
            </a:r>
          </a:p>
        </p:txBody>
      </p:sp>
      <p:sp>
        <p:nvSpPr>
          <p:cNvPr id="3" name="TextBox 2">
            <a:extLst>
              <a:ext uri="{FF2B5EF4-FFF2-40B4-BE49-F238E27FC236}">
                <a16:creationId xmlns:a16="http://schemas.microsoft.com/office/drawing/2014/main" id="{9813079F-7205-FE73-DF07-85B94A1D0A9F}"/>
              </a:ext>
            </a:extLst>
          </p:cNvPr>
          <p:cNvSpPr txBox="1"/>
          <p:nvPr/>
        </p:nvSpPr>
        <p:spPr>
          <a:xfrm>
            <a:off x="4120057" y="2228632"/>
            <a:ext cx="2931206" cy="484107"/>
          </a:xfrm>
          <a:prstGeom prst="rect">
            <a:avLst/>
          </a:prstGeom>
          <a:solidFill>
            <a:schemeClr val="bg1"/>
          </a:solidFill>
        </p:spPr>
        <p:txBody>
          <a:bodyPr wrap="square">
            <a:spAutoFit/>
          </a:bodyPr>
          <a:lstStyle/>
          <a:p>
            <a:r>
              <a:rPr lang="en-US" sz="1273" dirty="0">
                <a:solidFill>
                  <a:srgbClr val="FF0000"/>
                </a:solidFill>
              </a:rPr>
              <a:t>N</a:t>
            </a:r>
            <a:r>
              <a:rPr lang="en-US" sz="1273" baseline="30000" dirty="0">
                <a:solidFill>
                  <a:srgbClr val="FF0000"/>
                </a:solidFill>
              </a:rPr>
              <a:t>o</a:t>
            </a:r>
            <a:r>
              <a:rPr lang="en-US" sz="1273" dirty="0">
                <a:solidFill>
                  <a:srgbClr val="FF0000"/>
                </a:solidFill>
              </a:rPr>
              <a:t> of Power Cells depends upon total voltage / current in the magnets</a:t>
            </a:r>
          </a:p>
        </p:txBody>
      </p:sp>
      <p:sp>
        <p:nvSpPr>
          <p:cNvPr id="22" name="Title 2">
            <a:extLst>
              <a:ext uri="{FF2B5EF4-FFF2-40B4-BE49-F238E27FC236}">
                <a16:creationId xmlns:a16="http://schemas.microsoft.com/office/drawing/2014/main" id="{E48A2DAE-BB65-27BD-5867-BC588336CB33}"/>
              </a:ext>
            </a:extLst>
          </p:cNvPr>
          <p:cNvSpPr txBox="1">
            <a:spLocks/>
          </p:cNvSpPr>
          <p:nvPr/>
        </p:nvSpPr>
        <p:spPr>
          <a:xfrm>
            <a:off x="742276" y="329816"/>
            <a:ext cx="10418784" cy="890901"/>
          </a:xfrm>
          <a:prstGeom prst="rect">
            <a:avLst/>
          </a:prstGeom>
          <a:solidFill>
            <a:schemeClr val="bg1">
              <a:alpha val="95000"/>
            </a:schemeClr>
          </a:solidFill>
        </p:spPr>
        <p:txBody>
          <a:bodyPr vert="horz" lIns="91440" tIns="45720" rIns="91440" bIns="45720" rtlCol="0" anchor="ctr">
            <a:normAutofit fontScale="90000" lnSpcReduction="10000"/>
          </a:bodyPr>
          <a:lst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a:lstStyle>
          <a:p>
            <a:r>
              <a:rPr lang="en-US"/>
              <a:t>Cost Models: Power converters. Bottom-up model</a:t>
            </a:r>
            <a:br>
              <a:rPr lang="en-US"/>
            </a:br>
            <a:r>
              <a:rPr lang="en-US">
                <a:highlight>
                  <a:srgbClr val="FFFF00"/>
                </a:highlight>
              </a:rPr>
              <a:t>Capital costs</a:t>
            </a:r>
            <a:endParaRPr lang="en-GB" dirty="0"/>
          </a:p>
        </p:txBody>
      </p:sp>
    </p:spTree>
    <p:extLst>
      <p:ext uri="{BB962C8B-B14F-4D97-AF65-F5344CB8AC3E}">
        <p14:creationId xmlns:p14="http://schemas.microsoft.com/office/powerpoint/2010/main" val="37407871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42082B7-F13F-15AA-8242-8075C781EA43}"/>
              </a:ext>
            </a:extLst>
          </p:cNvPr>
          <p:cNvSpPr>
            <a:spLocks noGrp="1"/>
          </p:cNvSpPr>
          <p:nvPr>
            <p:ph type="sldNum" sz="quarter" idx="12"/>
          </p:nvPr>
        </p:nvSpPr>
        <p:spPr/>
        <p:txBody>
          <a:bodyPr/>
          <a:lstStyle/>
          <a:p>
            <a:fld id="{3478A56A-6164-B14D-A8F7-980D09C4DD92}" type="slidenum">
              <a:rPr lang="en-US" smtClean="0"/>
              <a:pPr/>
              <a:t>17</a:t>
            </a:fld>
            <a:endParaRPr lang="en-US" dirty="0"/>
          </a:p>
        </p:txBody>
      </p:sp>
      <p:pic>
        <p:nvPicPr>
          <p:cNvPr id="8" name="Picture 7" descr="A diagram of a circuit&#10;&#10;Description automatically generated">
            <a:extLst>
              <a:ext uri="{FF2B5EF4-FFF2-40B4-BE49-F238E27FC236}">
                <a16:creationId xmlns:a16="http://schemas.microsoft.com/office/drawing/2014/main" id="{767E63A2-0A96-248B-272C-B36BB570F745}"/>
              </a:ext>
            </a:extLst>
          </p:cNvPr>
          <p:cNvPicPr>
            <a:picLocks noChangeAspect="1"/>
          </p:cNvPicPr>
          <p:nvPr/>
        </p:nvPicPr>
        <p:blipFill>
          <a:blip r:embed="rId2"/>
          <a:stretch>
            <a:fillRect/>
          </a:stretch>
        </p:blipFill>
        <p:spPr>
          <a:xfrm>
            <a:off x="550425" y="1468375"/>
            <a:ext cx="3854064" cy="1896923"/>
          </a:xfrm>
          <a:prstGeom prst="rect">
            <a:avLst/>
          </a:prstGeom>
        </p:spPr>
      </p:pic>
      <p:sp>
        <p:nvSpPr>
          <p:cNvPr id="11" name="Rectangle: Rounded Corners 10">
            <a:extLst>
              <a:ext uri="{FF2B5EF4-FFF2-40B4-BE49-F238E27FC236}">
                <a16:creationId xmlns:a16="http://schemas.microsoft.com/office/drawing/2014/main" id="{3F0ACE43-B13C-8383-E22D-6437375BF346}"/>
              </a:ext>
            </a:extLst>
          </p:cNvPr>
          <p:cNvSpPr/>
          <p:nvPr/>
        </p:nvSpPr>
        <p:spPr>
          <a:xfrm>
            <a:off x="3464849" y="1655256"/>
            <a:ext cx="423361" cy="602535"/>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36"/>
          </a:p>
        </p:txBody>
      </p:sp>
      <p:cxnSp>
        <p:nvCxnSpPr>
          <p:cNvPr id="12" name="Straight Connector 11">
            <a:extLst>
              <a:ext uri="{FF2B5EF4-FFF2-40B4-BE49-F238E27FC236}">
                <a16:creationId xmlns:a16="http://schemas.microsoft.com/office/drawing/2014/main" id="{F952D075-4573-DFB6-010D-941DF4C07EE4}"/>
              </a:ext>
            </a:extLst>
          </p:cNvPr>
          <p:cNvCxnSpPr>
            <a:cxnSpLocks/>
            <a:stCxn id="11" idx="3"/>
          </p:cNvCxnSpPr>
          <p:nvPr/>
        </p:nvCxnSpPr>
        <p:spPr>
          <a:xfrm flipV="1">
            <a:off x="3888210" y="1694234"/>
            <a:ext cx="1044737" cy="262290"/>
          </a:xfrm>
          <a:prstGeom prst="line">
            <a:avLst/>
          </a:prstGeom>
          <a:ln w="19050">
            <a:solidFill>
              <a:srgbClr val="FF0000"/>
            </a:solidFill>
          </a:ln>
        </p:spPr>
        <p:style>
          <a:lnRef idx="2">
            <a:schemeClr val="accent1"/>
          </a:lnRef>
          <a:fillRef idx="0">
            <a:schemeClr val="accent1"/>
          </a:fillRef>
          <a:effectRef idx="1">
            <a:schemeClr val="accent1"/>
          </a:effectRef>
          <a:fontRef idx="minor">
            <a:schemeClr val="tx1"/>
          </a:fontRef>
        </p:style>
      </p:cxnSp>
      <p:grpSp>
        <p:nvGrpSpPr>
          <p:cNvPr id="47" name="Group 46">
            <a:extLst>
              <a:ext uri="{FF2B5EF4-FFF2-40B4-BE49-F238E27FC236}">
                <a16:creationId xmlns:a16="http://schemas.microsoft.com/office/drawing/2014/main" id="{B41E1E5D-9A66-F5F0-EA9C-5863F5CE6C5B}"/>
              </a:ext>
            </a:extLst>
          </p:cNvPr>
          <p:cNvGrpSpPr/>
          <p:nvPr/>
        </p:nvGrpSpPr>
        <p:grpSpPr>
          <a:xfrm>
            <a:off x="4932947" y="1155023"/>
            <a:ext cx="2608371" cy="1300173"/>
            <a:chOff x="6366919" y="679022"/>
            <a:chExt cx="3856883" cy="1806177"/>
          </a:xfrm>
        </p:grpSpPr>
        <p:pic>
          <p:nvPicPr>
            <p:cNvPr id="10" name="Picture 9">
              <a:extLst>
                <a:ext uri="{FF2B5EF4-FFF2-40B4-BE49-F238E27FC236}">
                  <a16:creationId xmlns:a16="http://schemas.microsoft.com/office/drawing/2014/main" id="{3C416B47-2683-0CB3-461D-DE10D88C8EA3}"/>
                </a:ext>
              </a:extLst>
            </p:cNvPr>
            <p:cNvPicPr>
              <a:picLocks noChangeAspect="1"/>
            </p:cNvPicPr>
            <p:nvPr/>
          </p:nvPicPr>
          <p:blipFill>
            <a:blip r:embed="rId3"/>
            <a:stretch>
              <a:fillRect/>
            </a:stretch>
          </p:blipFill>
          <p:spPr>
            <a:xfrm>
              <a:off x="6366919" y="679022"/>
              <a:ext cx="3856883" cy="1806177"/>
            </a:xfrm>
            <a:prstGeom prst="rect">
              <a:avLst/>
            </a:prstGeom>
          </p:spPr>
        </p:pic>
        <p:sp>
          <p:nvSpPr>
            <p:cNvPr id="16" name="Rectangle 15">
              <a:extLst>
                <a:ext uri="{FF2B5EF4-FFF2-40B4-BE49-F238E27FC236}">
                  <a16:creationId xmlns:a16="http://schemas.microsoft.com/office/drawing/2014/main" id="{B4D682EA-1432-4021-C3BD-C631DAFD6491}"/>
                </a:ext>
              </a:extLst>
            </p:cNvPr>
            <p:cNvSpPr/>
            <p:nvPr/>
          </p:nvSpPr>
          <p:spPr>
            <a:xfrm>
              <a:off x="6790281" y="1195842"/>
              <a:ext cx="2285289" cy="977920"/>
            </a:xfrm>
            <a:prstGeom prst="rect">
              <a:avLst/>
            </a:prstGeom>
            <a:solidFill>
              <a:srgbClr val="00B050">
                <a:alpha val="32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36" dirty="0">
                  <a:solidFill>
                    <a:srgbClr val="FF0000"/>
                  </a:solidFill>
                </a:rPr>
                <a:t>Safe Operating Area</a:t>
              </a:r>
              <a:endParaRPr lang="en-GB" sz="1636" dirty="0">
                <a:solidFill>
                  <a:srgbClr val="FF0000"/>
                </a:solidFill>
              </a:endParaRPr>
            </a:p>
          </p:txBody>
        </p:sp>
      </p:grpSp>
      <p:pic>
        <p:nvPicPr>
          <p:cNvPr id="18" name="Picture 17">
            <a:extLst>
              <a:ext uri="{FF2B5EF4-FFF2-40B4-BE49-F238E27FC236}">
                <a16:creationId xmlns:a16="http://schemas.microsoft.com/office/drawing/2014/main" id="{0C83CB74-1431-0620-4F85-6B2C7B346441}"/>
              </a:ext>
            </a:extLst>
          </p:cNvPr>
          <p:cNvPicPr>
            <a:picLocks noChangeAspect="1"/>
          </p:cNvPicPr>
          <p:nvPr/>
        </p:nvPicPr>
        <p:blipFill>
          <a:blip r:embed="rId4"/>
          <a:stretch>
            <a:fillRect/>
          </a:stretch>
        </p:blipFill>
        <p:spPr>
          <a:xfrm>
            <a:off x="5012055" y="2645204"/>
            <a:ext cx="2167890" cy="459105"/>
          </a:xfrm>
          <a:prstGeom prst="rect">
            <a:avLst/>
          </a:prstGeom>
        </p:spPr>
      </p:pic>
      <p:pic>
        <p:nvPicPr>
          <p:cNvPr id="20" name="Picture 19">
            <a:extLst>
              <a:ext uri="{FF2B5EF4-FFF2-40B4-BE49-F238E27FC236}">
                <a16:creationId xmlns:a16="http://schemas.microsoft.com/office/drawing/2014/main" id="{2630FF51-2E80-008A-2CB5-FA8FF978DFA8}"/>
              </a:ext>
            </a:extLst>
          </p:cNvPr>
          <p:cNvPicPr>
            <a:picLocks noChangeAspect="1"/>
          </p:cNvPicPr>
          <p:nvPr/>
        </p:nvPicPr>
        <p:blipFill>
          <a:blip r:embed="rId5"/>
          <a:stretch>
            <a:fillRect/>
          </a:stretch>
        </p:blipFill>
        <p:spPr>
          <a:xfrm>
            <a:off x="5027813" y="3809321"/>
            <a:ext cx="2145030" cy="457200"/>
          </a:xfrm>
          <a:prstGeom prst="rect">
            <a:avLst/>
          </a:prstGeom>
        </p:spPr>
      </p:pic>
      <p:pic>
        <p:nvPicPr>
          <p:cNvPr id="22" name="Picture 21">
            <a:extLst>
              <a:ext uri="{FF2B5EF4-FFF2-40B4-BE49-F238E27FC236}">
                <a16:creationId xmlns:a16="http://schemas.microsoft.com/office/drawing/2014/main" id="{1CB75B6F-FC93-2F78-FD61-76DFDC13CD07}"/>
              </a:ext>
            </a:extLst>
          </p:cNvPr>
          <p:cNvPicPr>
            <a:picLocks noChangeAspect="1"/>
          </p:cNvPicPr>
          <p:nvPr/>
        </p:nvPicPr>
        <p:blipFill>
          <a:blip r:embed="rId6"/>
          <a:stretch>
            <a:fillRect/>
          </a:stretch>
        </p:blipFill>
        <p:spPr>
          <a:xfrm>
            <a:off x="360133" y="3450416"/>
            <a:ext cx="3586595" cy="1005381"/>
          </a:xfrm>
          <a:prstGeom prst="rect">
            <a:avLst/>
          </a:prstGeom>
        </p:spPr>
      </p:pic>
      <p:pic>
        <p:nvPicPr>
          <p:cNvPr id="24" name="Picture 23">
            <a:extLst>
              <a:ext uri="{FF2B5EF4-FFF2-40B4-BE49-F238E27FC236}">
                <a16:creationId xmlns:a16="http://schemas.microsoft.com/office/drawing/2014/main" id="{86190D44-579D-94DD-3CF8-4B7CC88C929C}"/>
              </a:ext>
            </a:extLst>
          </p:cNvPr>
          <p:cNvPicPr>
            <a:picLocks noChangeAspect="1"/>
          </p:cNvPicPr>
          <p:nvPr/>
        </p:nvPicPr>
        <p:blipFill>
          <a:blip r:embed="rId7"/>
          <a:stretch>
            <a:fillRect/>
          </a:stretch>
        </p:blipFill>
        <p:spPr>
          <a:xfrm>
            <a:off x="360133" y="4475870"/>
            <a:ext cx="3586595" cy="1025652"/>
          </a:xfrm>
          <a:prstGeom prst="rect">
            <a:avLst/>
          </a:prstGeom>
        </p:spPr>
      </p:pic>
      <p:pic>
        <p:nvPicPr>
          <p:cNvPr id="26" name="Picture 25">
            <a:extLst>
              <a:ext uri="{FF2B5EF4-FFF2-40B4-BE49-F238E27FC236}">
                <a16:creationId xmlns:a16="http://schemas.microsoft.com/office/drawing/2014/main" id="{2D8A9372-91E3-37EC-33B3-B6F679499763}"/>
              </a:ext>
            </a:extLst>
          </p:cNvPr>
          <p:cNvPicPr>
            <a:picLocks noChangeAspect="1"/>
          </p:cNvPicPr>
          <p:nvPr/>
        </p:nvPicPr>
        <p:blipFill>
          <a:blip r:embed="rId8"/>
          <a:stretch>
            <a:fillRect/>
          </a:stretch>
        </p:blipFill>
        <p:spPr>
          <a:xfrm>
            <a:off x="343228" y="5583163"/>
            <a:ext cx="3586595" cy="1028659"/>
          </a:xfrm>
          <a:prstGeom prst="rect">
            <a:avLst/>
          </a:prstGeom>
        </p:spPr>
      </p:pic>
      <p:sp>
        <p:nvSpPr>
          <p:cNvPr id="27" name="TextBox 26">
            <a:extLst>
              <a:ext uri="{FF2B5EF4-FFF2-40B4-BE49-F238E27FC236}">
                <a16:creationId xmlns:a16="http://schemas.microsoft.com/office/drawing/2014/main" id="{3D0CD500-BF18-25CC-1013-2ED16B595323}"/>
              </a:ext>
            </a:extLst>
          </p:cNvPr>
          <p:cNvSpPr txBox="1"/>
          <p:nvPr/>
        </p:nvSpPr>
        <p:spPr>
          <a:xfrm>
            <a:off x="573865" y="3421313"/>
            <a:ext cx="1398564" cy="260199"/>
          </a:xfrm>
          <a:prstGeom prst="rect">
            <a:avLst/>
          </a:prstGeom>
          <a:noFill/>
        </p:spPr>
        <p:txBody>
          <a:bodyPr wrap="square">
            <a:spAutoFit/>
          </a:bodyPr>
          <a:lstStyle/>
          <a:p>
            <a:pPr marL="206378" indent="-206378"/>
            <a:r>
              <a:rPr lang="en-US" sz="1091" dirty="0"/>
              <a:t>Current in magnet</a:t>
            </a:r>
          </a:p>
        </p:txBody>
      </p:sp>
      <p:sp>
        <p:nvSpPr>
          <p:cNvPr id="28" name="TextBox 27">
            <a:extLst>
              <a:ext uri="{FF2B5EF4-FFF2-40B4-BE49-F238E27FC236}">
                <a16:creationId xmlns:a16="http://schemas.microsoft.com/office/drawing/2014/main" id="{E1F88C48-3630-7D6F-B527-C65FB599F88F}"/>
              </a:ext>
            </a:extLst>
          </p:cNvPr>
          <p:cNvSpPr txBox="1"/>
          <p:nvPr/>
        </p:nvSpPr>
        <p:spPr>
          <a:xfrm>
            <a:off x="573865" y="5148521"/>
            <a:ext cx="1398564" cy="260199"/>
          </a:xfrm>
          <a:prstGeom prst="rect">
            <a:avLst/>
          </a:prstGeom>
          <a:noFill/>
        </p:spPr>
        <p:txBody>
          <a:bodyPr wrap="square">
            <a:spAutoFit/>
          </a:bodyPr>
          <a:lstStyle/>
          <a:p>
            <a:pPr marL="206378" indent="-206378"/>
            <a:r>
              <a:rPr lang="en-US" sz="1091" dirty="0"/>
              <a:t>Voltage </a:t>
            </a:r>
            <a:r>
              <a:rPr lang="en-US" sz="1091" dirty="0" err="1"/>
              <a:t>Cpreload</a:t>
            </a:r>
            <a:endParaRPr lang="en-US" sz="1091" dirty="0"/>
          </a:p>
        </p:txBody>
      </p:sp>
      <p:sp>
        <p:nvSpPr>
          <p:cNvPr id="29" name="TextBox 28">
            <a:extLst>
              <a:ext uri="{FF2B5EF4-FFF2-40B4-BE49-F238E27FC236}">
                <a16:creationId xmlns:a16="http://schemas.microsoft.com/office/drawing/2014/main" id="{2696065C-FD89-76E6-8537-B88405E35C5C}"/>
              </a:ext>
            </a:extLst>
          </p:cNvPr>
          <p:cNvSpPr txBox="1"/>
          <p:nvPr/>
        </p:nvSpPr>
        <p:spPr>
          <a:xfrm>
            <a:off x="573865" y="6204756"/>
            <a:ext cx="1398564" cy="260199"/>
          </a:xfrm>
          <a:prstGeom prst="rect">
            <a:avLst/>
          </a:prstGeom>
          <a:noFill/>
        </p:spPr>
        <p:txBody>
          <a:bodyPr wrap="square">
            <a:spAutoFit/>
          </a:bodyPr>
          <a:lstStyle/>
          <a:p>
            <a:pPr marL="206378" indent="-206378"/>
            <a:r>
              <a:rPr lang="en-US" sz="1091" dirty="0"/>
              <a:t>Voltage </a:t>
            </a:r>
            <a:r>
              <a:rPr lang="en-US" sz="1091" dirty="0" err="1"/>
              <a:t>Cboost</a:t>
            </a:r>
            <a:endParaRPr lang="en-US" sz="1091" dirty="0"/>
          </a:p>
        </p:txBody>
      </p:sp>
      <p:sp>
        <p:nvSpPr>
          <p:cNvPr id="30" name="TextBox 29">
            <a:extLst>
              <a:ext uri="{FF2B5EF4-FFF2-40B4-BE49-F238E27FC236}">
                <a16:creationId xmlns:a16="http://schemas.microsoft.com/office/drawing/2014/main" id="{88EB9E76-C0A6-C11C-E2E5-5E529977C3CF}"/>
              </a:ext>
            </a:extLst>
          </p:cNvPr>
          <p:cNvSpPr txBox="1"/>
          <p:nvPr/>
        </p:nvSpPr>
        <p:spPr>
          <a:xfrm>
            <a:off x="2374956" y="3960344"/>
            <a:ext cx="1398564" cy="428066"/>
          </a:xfrm>
          <a:prstGeom prst="rect">
            <a:avLst/>
          </a:prstGeom>
          <a:noFill/>
        </p:spPr>
        <p:txBody>
          <a:bodyPr wrap="square">
            <a:spAutoFit/>
          </a:bodyPr>
          <a:lstStyle/>
          <a:p>
            <a:pPr marL="206378" indent="-206378"/>
            <a:r>
              <a:rPr lang="en-US" sz="1091" dirty="0"/>
              <a:t>Min = -5450A</a:t>
            </a:r>
          </a:p>
          <a:p>
            <a:pPr marL="206378" indent="-206378"/>
            <a:r>
              <a:rPr lang="en-US" sz="1091" dirty="0"/>
              <a:t>Max = 5450A</a:t>
            </a:r>
          </a:p>
        </p:txBody>
      </p:sp>
      <p:sp>
        <p:nvSpPr>
          <p:cNvPr id="31" name="TextBox 30">
            <a:extLst>
              <a:ext uri="{FF2B5EF4-FFF2-40B4-BE49-F238E27FC236}">
                <a16:creationId xmlns:a16="http://schemas.microsoft.com/office/drawing/2014/main" id="{E72C9BC2-235D-FAB1-B366-3523BCE941CE}"/>
              </a:ext>
            </a:extLst>
          </p:cNvPr>
          <p:cNvSpPr txBox="1"/>
          <p:nvPr/>
        </p:nvSpPr>
        <p:spPr>
          <a:xfrm>
            <a:off x="1806168" y="4602348"/>
            <a:ext cx="1398564" cy="428066"/>
          </a:xfrm>
          <a:prstGeom prst="rect">
            <a:avLst/>
          </a:prstGeom>
          <a:noFill/>
        </p:spPr>
        <p:txBody>
          <a:bodyPr wrap="square">
            <a:spAutoFit/>
          </a:bodyPr>
          <a:lstStyle/>
          <a:p>
            <a:pPr marL="206378" indent="-206378"/>
            <a:r>
              <a:rPr lang="en-US" sz="1091" dirty="0"/>
              <a:t>Min = 90V</a:t>
            </a:r>
          </a:p>
          <a:p>
            <a:pPr marL="206378" indent="-206378"/>
            <a:r>
              <a:rPr lang="en-US" sz="1091" dirty="0"/>
              <a:t>Max = 560V</a:t>
            </a:r>
          </a:p>
        </p:txBody>
      </p:sp>
      <p:sp>
        <p:nvSpPr>
          <p:cNvPr id="32" name="TextBox 31">
            <a:extLst>
              <a:ext uri="{FF2B5EF4-FFF2-40B4-BE49-F238E27FC236}">
                <a16:creationId xmlns:a16="http://schemas.microsoft.com/office/drawing/2014/main" id="{F2A9FB25-7BD6-BE78-A08A-9D3926E58E56}"/>
              </a:ext>
            </a:extLst>
          </p:cNvPr>
          <p:cNvSpPr txBox="1"/>
          <p:nvPr/>
        </p:nvSpPr>
        <p:spPr>
          <a:xfrm>
            <a:off x="2505449" y="5682826"/>
            <a:ext cx="1398564" cy="428066"/>
          </a:xfrm>
          <a:prstGeom prst="rect">
            <a:avLst/>
          </a:prstGeom>
          <a:noFill/>
        </p:spPr>
        <p:txBody>
          <a:bodyPr wrap="square">
            <a:spAutoFit/>
          </a:bodyPr>
          <a:lstStyle/>
          <a:p>
            <a:pPr marL="206378" indent="-206378"/>
            <a:r>
              <a:rPr lang="en-US" sz="1091" dirty="0"/>
              <a:t>Min = 3000V</a:t>
            </a:r>
          </a:p>
          <a:p>
            <a:pPr marL="206378" indent="-206378"/>
            <a:r>
              <a:rPr lang="en-US" sz="1091" dirty="0"/>
              <a:t>Max = 3600V</a:t>
            </a:r>
          </a:p>
        </p:txBody>
      </p:sp>
      <p:pic>
        <p:nvPicPr>
          <p:cNvPr id="34" name="Picture 33">
            <a:extLst>
              <a:ext uri="{FF2B5EF4-FFF2-40B4-BE49-F238E27FC236}">
                <a16:creationId xmlns:a16="http://schemas.microsoft.com/office/drawing/2014/main" id="{365F6276-996C-FA93-068A-AD5C542B6097}"/>
              </a:ext>
            </a:extLst>
          </p:cNvPr>
          <p:cNvPicPr>
            <a:picLocks noChangeAspect="1"/>
          </p:cNvPicPr>
          <p:nvPr/>
        </p:nvPicPr>
        <p:blipFill>
          <a:blip r:embed="rId9"/>
          <a:stretch>
            <a:fillRect/>
          </a:stretch>
        </p:blipFill>
        <p:spPr>
          <a:xfrm>
            <a:off x="5016730" y="3033296"/>
            <a:ext cx="2162175" cy="451485"/>
          </a:xfrm>
          <a:prstGeom prst="rect">
            <a:avLst/>
          </a:prstGeom>
        </p:spPr>
      </p:pic>
      <p:pic>
        <p:nvPicPr>
          <p:cNvPr id="36" name="Picture 35">
            <a:extLst>
              <a:ext uri="{FF2B5EF4-FFF2-40B4-BE49-F238E27FC236}">
                <a16:creationId xmlns:a16="http://schemas.microsoft.com/office/drawing/2014/main" id="{F009C108-5A74-1DD0-CD89-AA757451DB87}"/>
              </a:ext>
            </a:extLst>
          </p:cNvPr>
          <p:cNvPicPr>
            <a:picLocks noChangeAspect="1"/>
          </p:cNvPicPr>
          <p:nvPr/>
        </p:nvPicPr>
        <p:blipFill>
          <a:blip r:embed="rId10"/>
          <a:stretch>
            <a:fillRect/>
          </a:stretch>
        </p:blipFill>
        <p:spPr>
          <a:xfrm>
            <a:off x="5027813" y="4214986"/>
            <a:ext cx="2145030" cy="432435"/>
          </a:xfrm>
          <a:prstGeom prst="rect">
            <a:avLst/>
          </a:prstGeom>
        </p:spPr>
      </p:pic>
      <p:sp>
        <p:nvSpPr>
          <p:cNvPr id="37" name="TextBox 36">
            <a:extLst>
              <a:ext uri="{FF2B5EF4-FFF2-40B4-BE49-F238E27FC236}">
                <a16:creationId xmlns:a16="http://schemas.microsoft.com/office/drawing/2014/main" id="{6DD23496-99D1-F73B-A76F-E5BAA8A2A379}"/>
              </a:ext>
            </a:extLst>
          </p:cNvPr>
          <p:cNvSpPr txBox="1"/>
          <p:nvPr/>
        </p:nvSpPr>
        <p:spPr>
          <a:xfrm>
            <a:off x="5167386" y="2645206"/>
            <a:ext cx="762743" cy="260199"/>
          </a:xfrm>
          <a:prstGeom prst="rect">
            <a:avLst/>
          </a:prstGeom>
          <a:noFill/>
        </p:spPr>
        <p:txBody>
          <a:bodyPr wrap="square">
            <a:spAutoFit/>
          </a:bodyPr>
          <a:lstStyle/>
          <a:p>
            <a:pPr marL="206378" indent="-206378"/>
            <a:r>
              <a:rPr lang="en-US" sz="1091" dirty="0"/>
              <a:t>Is1=5.5kA</a:t>
            </a:r>
          </a:p>
        </p:txBody>
      </p:sp>
      <p:sp>
        <p:nvSpPr>
          <p:cNvPr id="38" name="TextBox 37">
            <a:extLst>
              <a:ext uri="{FF2B5EF4-FFF2-40B4-BE49-F238E27FC236}">
                <a16:creationId xmlns:a16="http://schemas.microsoft.com/office/drawing/2014/main" id="{2237BDD0-8C07-B574-0286-2E88508474A8}"/>
              </a:ext>
            </a:extLst>
          </p:cNvPr>
          <p:cNvSpPr txBox="1"/>
          <p:nvPr/>
        </p:nvSpPr>
        <p:spPr>
          <a:xfrm>
            <a:off x="5936559" y="3084293"/>
            <a:ext cx="951519" cy="260199"/>
          </a:xfrm>
          <a:prstGeom prst="rect">
            <a:avLst/>
          </a:prstGeom>
          <a:noFill/>
        </p:spPr>
        <p:txBody>
          <a:bodyPr wrap="square">
            <a:spAutoFit/>
          </a:bodyPr>
          <a:lstStyle/>
          <a:p>
            <a:pPr marL="206378" indent="-206378"/>
            <a:r>
              <a:rPr lang="en-US" sz="1091" dirty="0"/>
              <a:t>Is2=-5.5kA</a:t>
            </a:r>
          </a:p>
        </p:txBody>
      </p:sp>
      <p:sp>
        <p:nvSpPr>
          <p:cNvPr id="39" name="TextBox 38">
            <a:extLst>
              <a:ext uri="{FF2B5EF4-FFF2-40B4-BE49-F238E27FC236}">
                <a16:creationId xmlns:a16="http://schemas.microsoft.com/office/drawing/2014/main" id="{1ABE2870-F315-07F6-C39B-DFC5AE482650}"/>
              </a:ext>
            </a:extLst>
          </p:cNvPr>
          <p:cNvSpPr txBox="1"/>
          <p:nvPr/>
        </p:nvSpPr>
        <p:spPr>
          <a:xfrm>
            <a:off x="5201309" y="3888801"/>
            <a:ext cx="1285260" cy="260199"/>
          </a:xfrm>
          <a:prstGeom prst="rect">
            <a:avLst/>
          </a:prstGeom>
          <a:noFill/>
        </p:spPr>
        <p:txBody>
          <a:bodyPr wrap="square">
            <a:spAutoFit/>
          </a:bodyPr>
          <a:lstStyle/>
          <a:p>
            <a:pPr marL="206378" indent="-206378"/>
            <a:r>
              <a:rPr lang="en-US" sz="1091" dirty="0"/>
              <a:t>Vce1=2.9kV</a:t>
            </a:r>
          </a:p>
        </p:txBody>
      </p:sp>
      <p:sp>
        <p:nvSpPr>
          <p:cNvPr id="42" name="Oval 41">
            <a:extLst>
              <a:ext uri="{FF2B5EF4-FFF2-40B4-BE49-F238E27FC236}">
                <a16:creationId xmlns:a16="http://schemas.microsoft.com/office/drawing/2014/main" id="{AC7AB4B4-931A-28C8-5034-F4D919AB9705}"/>
              </a:ext>
            </a:extLst>
          </p:cNvPr>
          <p:cNvSpPr/>
          <p:nvPr/>
        </p:nvSpPr>
        <p:spPr>
          <a:xfrm>
            <a:off x="6172520" y="2604263"/>
            <a:ext cx="157127" cy="157530"/>
          </a:xfrm>
          <a:prstGeom prst="ellipse">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36"/>
          </a:p>
        </p:txBody>
      </p:sp>
      <p:sp>
        <p:nvSpPr>
          <p:cNvPr id="43" name="Oval 42">
            <a:extLst>
              <a:ext uri="{FF2B5EF4-FFF2-40B4-BE49-F238E27FC236}">
                <a16:creationId xmlns:a16="http://schemas.microsoft.com/office/drawing/2014/main" id="{EEA03F30-F46A-F8AF-ECDD-3FC4F49C87C5}"/>
              </a:ext>
            </a:extLst>
          </p:cNvPr>
          <p:cNvSpPr/>
          <p:nvPr/>
        </p:nvSpPr>
        <p:spPr>
          <a:xfrm>
            <a:off x="5988996" y="3763191"/>
            <a:ext cx="157127" cy="157530"/>
          </a:xfrm>
          <a:prstGeom prst="ellipse">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36"/>
          </a:p>
        </p:txBody>
      </p:sp>
      <p:sp>
        <p:nvSpPr>
          <p:cNvPr id="52" name="Oval 51">
            <a:extLst>
              <a:ext uri="{FF2B5EF4-FFF2-40B4-BE49-F238E27FC236}">
                <a16:creationId xmlns:a16="http://schemas.microsoft.com/office/drawing/2014/main" id="{79E00EA8-1E38-077D-7226-51C6E3C50F5A}"/>
              </a:ext>
            </a:extLst>
          </p:cNvPr>
          <p:cNvSpPr/>
          <p:nvPr/>
        </p:nvSpPr>
        <p:spPr>
          <a:xfrm>
            <a:off x="5968054" y="3323401"/>
            <a:ext cx="157127" cy="157530"/>
          </a:xfrm>
          <a:prstGeom prst="ellipse">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36"/>
          </a:p>
        </p:txBody>
      </p:sp>
      <p:sp>
        <p:nvSpPr>
          <p:cNvPr id="53" name="Oval 52">
            <a:extLst>
              <a:ext uri="{FF2B5EF4-FFF2-40B4-BE49-F238E27FC236}">
                <a16:creationId xmlns:a16="http://schemas.microsoft.com/office/drawing/2014/main" id="{0351A367-0216-0884-8458-15FF15E9247F}"/>
              </a:ext>
            </a:extLst>
          </p:cNvPr>
          <p:cNvSpPr/>
          <p:nvPr/>
        </p:nvSpPr>
        <p:spPr>
          <a:xfrm>
            <a:off x="6090571" y="4170197"/>
            <a:ext cx="157127" cy="157530"/>
          </a:xfrm>
          <a:prstGeom prst="ellipse">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36"/>
          </a:p>
        </p:txBody>
      </p:sp>
      <p:cxnSp>
        <p:nvCxnSpPr>
          <p:cNvPr id="77" name="Straight Arrow Connector 76">
            <a:extLst>
              <a:ext uri="{FF2B5EF4-FFF2-40B4-BE49-F238E27FC236}">
                <a16:creationId xmlns:a16="http://schemas.microsoft.com/office/drawing/2014/main" id="{BADA17D3-8AC3-0DFF-1936-B3DFF7FDCABE}"/>
              </a:ext>
            </a:extLst>
          </p:cNvPr>
          <p:cNvCxnSpPr/>
          <p:nvPr/>
        </p:nvCxnSpPr>
        <p:spPr>
          <a:xfrm>
            <a:off x="665483" y="3890374"/>
            <a:ext cx="3198091" cy="0"/>
          </a:xfrm>
          <a:prstGeom prst="straightConnector1">
            <a:avLst/>
          </a:prstGeom>
          <a:ln>
            <a:solidFill>
              <a:srgbClr val="FF0000"/>
            </a:solidFill>
            <a:prstDash val="sysDash"/>
            <a:headEnd type="triangle"/>
            <a:tailEnd type="triangle"/>
          </a:ln>
        </p:spPr>
        <p:style>
          <a:lnRef idx="2">
            <a:schemeClr val="accent1"/>
          </a:lnRef>
          <a:fillRef idx="0">
            <a:schemeClr val="accent1"/>
          </a:fillRef>
          <a:effectRef idx="1">
            <a:schemeClr val="accent1"/>
          </a:effectRef>
          <a:fontRef idx="minor">
            <a:schemeClr val="tx1"/>
          </a:fontRef>
        </p:style>
      </p:cxnSp>
      <p:sp>
        <p:nvSpPr>
          <p:cNvPr id="78" name="TextBox 77">
            <a:extLst>
              <a:ext uri="{FF2B5EF4-FFF2-40B4-BE49-F238E27FC236}">
                <a16:creationId xmlns:a16="http://schemas.microsoft.com/office/drawing/2014/main" id="{2987B9CF-35BC-724E-19D0-BB7C32AD82CB}"/>
              </a:ext>
            </a:extLst>
          </p:cNvPr>
          <p:cNvSpPr txBox="1"/>
          <p:nvPr/>
        </p:nvSpPr>
        <p:spPr>
          <a:xfrm>
            <a:off x="1335901" y="3652667"/>
            <a:ext cx="1398564" cy="260199"/>
          </a:xfrm>
          <a:prstGeom prst="rect">
            <a:avLst/>
          </a:prstGeom>
          <a:noFill/>
        </p:spPr>
        <p:txBody>
          <a:bodyPr wrap="square">
            <a:spAutoFit/>
          </a:bodyPr>
          <a:lstStyle/>
          <a:p>
            <a:pPr marL="206378" indent="-206378"/>
            <a:r>
              <a:rPr lang="en-US" sz="1091" dirty="0" err="1"/>
              <a:t>Toscill</a:t>
            </a:r>
            <a:r>
              <a:rPr lang="en-US" sz="1091" dirty="0"/>
              <a:t>=12ms</a:t>
            </a:r>
          </a:p>
        </p:txBody>
      </p:sp>
      <p:pic>
        <p:nvPicPr>
          <p:cNvPr id="57" name="Picture 56" descr="A machine with wires and wires&#10;&#10;Description automatically generated">
            <a:extLst>
              <a:ext uri="{FF2B5EF4-FFF2-40B4-BE49-F238E27FC236}">
                <a16:creationId xmlns:a16="http://schemas.microsoft.com/office/drawing/2014/main" id="{C30BE36A-2542-EE35-0ACE-1129977624F1}"/>
              </a:ext>
            </a:extLst>
          </p:cNvPr>
          <p:cNvPicPr>
            <a:picLocks noChangeAspect="1"/>
          </p:cNvPicPr>
          <p:nvPr/>
        </p:nvPicPr>
        <p:blipFill>
          <a:blip r:embed="rId11"/>
          <a:stretch>
            <a:fillRect/>
          </a:stretch>
        </p:blipFill>
        <p:spPr>
          <a:xfrm>
            <a:off x="8461241" y="4406745"/>
            <a:ext cx="1344097" cy="1283462"/>
          </a:xfrm>
          <a:prstGeom prst="rect">
            <a:avLst/>
          </a:prstGeom>
        </p:spPr>
      </p:pic>
      <p:pic>
        <p:nvPicPr>
          <p:cNvPr id="58" name="Picture 57" descr="A machine with wires and wires&#10;&#10;Description automatically generated">
            <a:extLst>
              <a:ext uri="{FF2B5EF4-FFF2-40B4-BE49-F238E27FC236}">
                <a16:creationId xmlns:a16="http://schemas.microsoft.com/office/drawing/2014/main" id="{3332FAB1-C7F1-5A2B-E90D-56C271FC4F93}"/>
              </a:ext>
            </a:extLst>
          </p:cNvPr>
          <p:cNvPicPr>
            <a:picLocks noChangeAspect="1"/>
          </p:cNvPicPr>
          <p:nvPr/>
        </p:nvPicPr>
        <p:blipFill>
          <a:blip r:embed="rId11"/>
          <a:stretch>
            <a:fillRect/>
          </a:stretch>
        </p:blipFill>
        <p:spPr>
          <a:xfrm>
            <a:off x="8946131" y="4625319"/>
            <a:ext cx="1344097" cy="1283462"/>
          </a:xfrm>
          <a:prstGeom prst="rect">
            <a:avLst/>
          </a:prstGeom>
        </p:spPr>
      </p:pic>
      <p:pic>
        <p:nvPicPr>
          <p:cNvPr id="59" name="Picture 58" descr="A machine with wires and wires&#10;&#10;Description automatically generated">
            <a:extLst>
              <a:ext uri="{FF2B5EF4-FFF2-40B4-BE49-F238E27FC236}">
                <a16:creationId xmlns:a16="http://schemas.microsoft.com/office/drawing/2014/main" id="{F1032FDE-1EFD-DE5C-1FB6-98479E82F33E}"/>
              </a:ext>
            </a:extLst>
          </p:cNvPr>
          <p:cNvPicPr>
            <a:picLocks noChangeAspect="1"/>
          </p:cNvPicPr>
          <p:nvPr/>
        </p:nvPicPr>
        <p:blipFill>
          <a:blip r:embed="rId11"/>
          <a:stretch>
            <a:fillRect/>
          </a:stretch>
        </p:blipFill>
        <p:spPr>
          <a:xfrm>
            <a:off x="9431021" y="4843893"/>
            <a:ext cx="1344097" cy="1283462"/>
          </a:xfrm>
          <a:prstGeom prst="rect">
            <a:avLst/>
          </a:prstGeom>
        </p:spPr>
      </p:pic>
      <p:sp>
        <p:nvSpPr>
          <p:cNvPr id="60" name="Rectangle: Rounded Corners 59">
            <a:extLst>
              <a:ext uri="{FF2B5EF4-FFF2-40B4-BE49-F238E27FC236}">
                <a16:creationId xmlns:a16="http://schemas.microsoft.com/office/drawing/2014/main" id="{D25BA484-19C9-0686-1CB0-55EAEEB2B05D}"/>
              </a:ext>
            </a:extLst>
          </p:cNvPr>
          <p:cNvSpPr/>
          <p:nvPr/>
        </p:nvSpPr>
        <p:spPr>
          <a:xfrm>
            <a:off x="8266357" y="4268685"/>
            <a:ext cx="2676363" cy="1968258"/>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1" name="TextBox 60">
            <a:extLst>
              <a:ext uri="{FF2B5EF4-FFF2-40B4-BE49-F238E27FC236}">
                <a16:creationId xmlns:a16="http://schemas.microsoft.com/office/drawing/2014/main" id="{2D79B05E-DFAC-A417-4056-E9F9CD593612}"/>
              </a:ext>
            </a:extLst>
          </p:cNvPr>
          <p:cNvSpPr txBox="1"/>
          <p:nvPr/>
        </p:nvSpPr>
        <p:spPr>
          <a:xfrm>
            <a:off x="8266357" y="3959072"/>
            <a:ext cx="2893595" cy="288220"/>
          </a:xfrm>
          <a:prstGeom prst="rect">
            <a:avLst/>
          </a:prstGeom>
          <a:solidFill>
            <a:schemeClr val="bg1"/>
          </a:solidFill>
        </p:spPr>
        <p:txBody>
          <a:bodyPr wrap="square">
            <a:spAutoFit/>
          </a:bodyPr>
          <a:lstStyle/>
          <a:p>
            <a:r>
              <a:rPr lang="en-US" sz="1273" dirty="0"/>
              <a:t>Several stacks build up one power cell</a:t>
            </a:r>
          </a:p>
        </p:txBody>
      </p:sp>
      <p:pic>
        <p:nvPicPr>
          <p:cNvPr id="62" name="Picture 61" descr="A round metal object with a wire&#10;&#10;Description automatically generated">
            <a:extLst>
              <a:ext uri="{FF2B5EF4-FFF2-40B4-BE49-F238E27FC236}">
                <a16:creationId xmlns:a16="http://schemas.microsoft.com/office/drawing/2014/main" id="{DA3AD390-6AF7-C564-DE0A-90CB6A25684E}"/>
              </a:ext>
            </a:extLst>
          </p:cNvPr>
          <p:cNvPicPr>
            <a:picLocks noChangeAspect="1"/>
          </p:cNvPicPr>
          <p:nvPr/>
        </p:nvPicPr>
        <p:blipFill rotWithShape="1">
          <a:blip r:embed="rId12">
            <a:extLst>
              <a:ext uri="{28A0092B-C50C-407E-A947-70E740481C1C}">
                <a14:useLocalDpi xmlns:a14="http://schemas.microsoft.com/office/drawing/2010/main" val="0"/>
              </a:ext>
            </a:extLst>
          </a:blip>
          <a:srcRect l="6730" t="12919" r="10851" b="12238"/>
          <a:stretch/>
        </p:blipFill>
        <p:spPr>
          <a:xfrm>
            <a:off x="8293094" y="2173187"/>
            <a:ext cx="1252803" cy="989371"/>
          </a:xfrm>
          <a:prstGeom prst="rect">
            <a:avLst/>
          </a:prstGeom>
        </p:spPr>
      </p:pic>
      <p:pic>
        <p:nvPicPr>
          <p:cNvPr id="65" name="Picture 64" descr="A round metal object with a wire&#10;&#10;Description automatically generated">
            <a:extLst>
              <a:ext uri="{FF2B5EF4-FFF2-40B4-BE49-F238E27FC236}">
                <a16:creationId xmlns:a16="http://schemas.microsoft.com/office/drawing/2014/main" id="{2237478B-78D9-A364-C96A-2C2E8C852521}"/>
              </a:ext>
            </a:extLst>
          </p:cNvPr>
          <p:cNvPicPr>
            <a:picLocks noChangeAspect="1"/>
          </p:cNvPicPr>
          <p:nvPr/>
        </p:nvPicPr>
        <p:blipFill rotWithShape="1">
          <a:blip r:embed="rId12">
            <a:extLst>
              <a:ext uri="{28A0092B-C50C-407E-A947-70E740481C1C}">
                <a14:useLocalDpi xmlns:a14="http://schemas.microsoft.com/office/drawing/2010/main" val="0"/>
              </a:ext>
            </a:extLst>
          </a:blip>
          <a:srcRect l="6730" t="12919" r="10851" b="12238"/>
          <a:stretch/>
        </p:blipFill>
        <p:spPr>
          <a:xfrm>
            <a:off x="8919495" y="2439826"/>
            <a:ext cx="1252803" cy="989371"/>
          </a:xfrm>
          <a:prstGeom prst="rect">
            <a:avLst/>
          </a:prstGeom>
        </p:spPr>
      </p:pic>
      <p:pic>
        <p:nvPicPr>
          <p:cNvPr id="66" name="Picture 65" descr="A round metal object with a wire&#10;&#10;Description automatically generated">
            <a:extLst>
              <a:ext uri="{FF2B5EF4-FFF2-40B4-BE49-F238E27FC236}">
                <a16:creationId xmlns:a16="http://schemas.microsoft.com/office/drawing/2014/main" id="{2A3E79F8-E55A-E1C7-6EE1-16293F4FB1D7}"/>
              </a:ext>
            </a:extLst>
          </p:cNvPr>
          <p:cNvPicPr>
            <a:picLocks noChangeAspect="1"/>
          </p:cNvPicPr>
          <p:nvPr/>
        </p:nvPicPr>
        <p:blipFill rotWithShape="1">
          <a:blip r:embed="rId12">
            <a:extLst>
              <a:ext uri="{28A0092B-C50C-407E-A947-70E740481C1C}">
                <a14:useLocalDpi xmlns:a14="http://schemas.microsoft.com/office/drawing/2010/main" val="0"/>
              </a:ext>
            </a:extLst>
          </a:blip>
          <a:srcRect l="6730" t="12919" r="10851" b="12238"/>
          <a:stretch/>
        </p:blipFill>
        <p:spPr>
          <a:xfrm>
            <a:off x="9545896" y="2706465"/>
            <a:ext cx="1252803" cy="989371"/>
          </a:xfrm>
          <a:prstGeom prst="rect">
            <a:avLst/>
          </a:prstGeom>
        </p:spPr>
      </p:pic>
      <p:sp>
        <p:nvSpPr>
          <p:cNvPr id="67" name="Rectangle: Rounded Corners 66">
            <a:extLst>
              <a:ext uri="{FF2B5EF4-FFF2-40B4-BE49-F238E27FC236}">
                <a16:creationId xmlns:a16="http://schemas.microsoft.com/office/drawing/2014/main" id="{5A87872E-94B9-898C-6FCD-CB702170FF80}"/>
              </a:ext>
            </a:extLst>
          </p:cNvPr>
          <p:cNvSpPr/>
          <p:nvPr/>
        </p:nvSpPr>
        <p:spPr>
          <a:xfrm>
            <a:off x="8282399" y="1879831"/>
            <a:ext cx="2676363" cy="1968258"/>
          </a:xfrm>
          <a:prstGeom prst="roundRect">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8" name="TextBox 67">
            <a:extLst>
              <a:ext uri="{FF2B5EF4-FFF2-40B4-BE49-F238E27FC236}">
                <a16:creationId xmlns:a16="http://schemas.microsoft.com/office/drawing/2014/main" id="{C2F6AD90-E165-1596-FC5E-4DF5829D2C04}"/>
              </a:ext>
            </a:extLst>
          </p:cNvPr>
          <p:cNvSpPr txBox="1"/>
          <p:nvPr/>
        </p:nvSpPr>
        <p:spPr>
          <a:xfrm>
            <a:off x="8282399" y="1570218"/>
            <a:ext cx="3147600" cy="288220"/>
          </a:xfrm>
          <a:prstGeom prst="rect">
            <a:avLst/>
          </a:prstGeom>
          <a:solidFill>
            <a:schemeClr val="bg1"/>
          </a:solidFill>
        </p:spPr>
        <p:txBody>
          <a:bodyPr wrap="square">
            <a:spAutoFit/>
          </a:bodyPr>
          <a:lstStyle/>
          <a:p>
            <a:r>
              <a:rPr lang="en-US" sz="1273" dirty="0"/>
              <a:t>Several IGBTs and DIODEs build up one stack</a:t>
            </a:r>
          </a:p>
        </p:txBody>
      </p:sp>
      <p:sp>
        <p:nvSpPr>
          <p:cNvPr id="69" name="Arc 68">
            <a:extLst>
              <a:ext uri="{FF2B5EF4-FFF2-40B4-BE49-F238E27FC236}">
                <a16:creationId xmlns:a16="http://schemas.microsoft.com/office/drawing/2014/main" id="{E6BCBF99-B78D-4B2A-44A9-EEB3D2706B58}"/>
              </a:ext>
            </a:extLst>
          </p:cNvPr>
          <p:cNvSpPr/>
          <p:nvPr/>
        </p:nvSpPr>
        <p:spPr>
          <a:xfrm>
            <a:off x="10301227" y="2947452"/>
            <a:ext cx="1436425" cy="2387154"/>
          </a:xfrm>
          <a:prstGeom prst="arc">
            <a:avLst>
              <a:gd name="adj1" fmla="val 16071654"/>
              <a:gd name="adj2" fmla="val 5565009"/>
            </a:avLst>
          </a:prstGeom>
          <a:ln w="28575">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1" name="TextBox 70">
            <a:extLst>
              <a:ext uri="{FF2B5EF4-FFF2-40B4-BE49-F238E27FC236}">
                <a16:creationId xmlns:a16="http://schemas.microsoft.com/office/drawing/2014/main" id="{0F6395C5-F624-C058-43B4-C2D4D3AE1C86}"/>
              </a:ext>
            </a:extLst>
          </p:cNvPr>
          <p:cNvSpPr txBox="1"/>
          <p:nvPr/>
        </p:nvSpPr>
        <p:spPr>
          <a:xfrm>
            <a:off x="4461677" y="4904696"/>
            <a:ext cx="3147600" cy="679994"/>
          </a:xfrm>
          <a:prstGeom prst="rect">
            <a:avLst/>
          </a:prstGeom>
          <a:solidFill>
            <a:schemeClr val="bg1"/>
          </a:solidFill>
        </p:spPr>
        <p:txBody>
          <a:bodyPr wrap="square">
            <a:spAutoFit/>
          </a:bodyPr>
          <a:lstStyle/>
          <a:p>
            <a:r>
              <a:rPr lang="en-US" sz="1273" dirty="0">
                <a:solidFill>
                  <a:srgbClr val="FF0000"/>
                </a:solidFill>
              </a:rPr>
              <a:t>The Number of IGBTs and Diodes, depend upon the levels of commutated current and voltage of the power cell</a:t>
            </a:r>
          </a:p>
        </p:txBody>
      </p:sp>
      <p:sp>
        <p:nvSpPr>
          <p:cNvPr id="72" name="TextBox 71">
            <a:extLst>
              <a:ext uri="{FF2B5EF4-FFF2-40B4-BE49-F238E27FC236}">
                <a16:creationId xmlns:a16="http://schemas.microsoft.com/office/drawing/2014/main" id="{767F7120-CA3C-A54B-64E6-326ABE2FFCDF}"/>
              </a:ext>
            </a:extLst>
          </p:cNvPr>
          <p:cNvSpPr txBox="1"/>
          <p:nvPr/>
        </p:nvSpPr>
        <p:spPr>
          <a:xfrm>
            <a:off x="105569" y="1425356"/>
            <a:ext cx="1700599" cy="288220"/>
          </a:xfrm>
          <a:prstGeom prst="rect">
            <a:avLst/>
          </a:prstGeom>
          <a:solidFill>
            <a:schemeClr val="bg1"/>
          </a:solidFill>
        </p:spPr>
        <p:txBody>
          <a:bodyPr wrap="square">
            <a:spAutoFit/>
          </a:bodyPr>
          <a:lstStyle/>
          <a:p>
            <a:r>
              <a:rPr lang="en-US" sz="1273" dirty="0"/>
              <a:t>Power Cell</a:t>
            </a:r>
          </a:p>
        </p:txBody>
      </p:sp>
      <p:sp>
        <p:nvSpPr>
          <p:cNvPr id="80" name="Title 2">
            <a:extLst>
              <a:ext uri="{FF2B5EF4-FFF2-40B4-BE49-F238E27FC236}">
                <a16:creationId xmlns:a16="http://schemas.microsoft.com/office/drawing/2014/main" id="{74590871-8959-9CBD-DA87-A94D102E8151}"/>
              </a:ext>
            </a:extLst>
          </p:cNvPr>
          <p:cNvSpPr>
            <a:spLocks noGrp="1"/>
          </p:cNvSpPr>
          <p:nvPr>
            <p:ph type="title"/>
          </p:nvPr>
        </p:nvSpPr>
        <p:spPr>
          <a:xfrm>
            <a:off x="742276" y="329816"/>
            <a:ext cx="10418784" cy="890901"/>
          </a:xfrm>
          <a:solidFill>
            <a:schemeClr val="bg1">
              <a:alpha val="95000"/>
            </a:schemeClr>
          </a:solidFill>
        </p:spPr>
        <p:txBody>
          <a:bodyPr>
            <a:normAutofit fontScale="90000"/>
          </a:bodyPr>
          <a:lstStyle/>
          <a:p>
            <a:r>
              <a:rPr lang="en-US" dirty="0"/>
              <a:t>Cost Models: Power converters. Bottom-up model</a:t>
            </a:r>
            <a:br>
              <a:rPr lang="en-US" dirty="0"/>
            </a:br>
            <a:r>
              <a:rPr lang="en-US" dirty="0">
                <a:highlight>
                  <a:srgbClr val="FFFF00"/>
                </a:highlight>
              </a:rPr>
              <a:t>Capital costs</a:t>
            </a:r>
            <a:endParaRPr lang="en-GB" dirty="0"/>
          </a:p>
        </p:txBody>
      </p:sp>
    </p:spTree>
    <p:extLst>
      <p:ext uri="{BB962C8B-B14F-4D97-AF65-F5344CB8AC3E}">
        <p14:creationId xmlns:p14="http://schemas.microsoft.com/office/powerpoint/2010/main" val="1938015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0761DD-A828-4927-8BF7-DD12FF73DEF5}"/>
              </a:ext>
            </a:extLst>
          </p:cNvPr>
          <p:cNvSpPr>
            <a:spLocks noGrp="1"/>
          </p:cNvSpPr>
          <p:nvPr>
            <p:ph type="title"/>
          </p:nvPr>
        </p:nvSpPr>
        <p:spPr>
          <a:xfrm>
            <a:off x="1212921" y="159712"/>
            <a:ext cx="9450596" cy="1267554"/>
          </a:xfrm>
        </p:spPr>
        <p:txBody>
          <a:bodyPr/>
          <a:lstStyle/>
          <a:p>
            <a:r>
              <a:rPr lang="en-US" dirty="0"/>
              <a:t>Backup Slide1: Capacitor costs and surface</a:t>
            </a:r>
            <a:endParaRPr lang="en-GB" dirty="0"/>
          </a:p>
        </p:txBody>
      </p:sp>
      <p:sp>
        <p:nvSpPr>
          <p:cNvPr id="4" name="Footer Placeholder 3">
            <a:extLst>
              <a:ext uri="{FF2B5EF4-FFF2-40B4-BE49-F238E27FC236}">
                <a16:creationId xmlns:a16="http://schemas.microsoft.com/office/drawing/2014/main" id="{3278CD58-0DB5-A6BF-D0EF-1B32C3FDC115}"/>
              </a:ext>
            </a:extLst>
          </p:cNvPr>
          <p:cNvSpPr>
            <a:spLocks noGrp="1"/>
          </p:cNvSpPr>
          <p:nvPr>
            <p:ph type="ftr" sz="quarter" idx="12"/>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3C2B43EC-7A96-77F6-1776-1008AEEB06D8}"/>
              </a:ext>
            </a:extLst>
          </p:cNvPr>
          <p:cNvSpPr>
            <a:spLocks noGrp="1"/>
          </p:cNvSpPr>
          <p:nvPr>
            <p:ph type="sldNum" sz="quarter" idx="13"/>
          </p:nvPr>
        </p:nvSpPr>
        <p:spPr/>
        <p:txBody>
          <a:bodyPr/>
          <a:lstStyle/>
          <a:p>
            <a:fld id="{005C7FBA-D4E9-46CA-9321-3ADA2E368FCD}" type="slidenum">
              <a:rPr lang="en-GB" smtClean="0"/>
              <a:pPr/>
              <a:t>18</a:t>
            </a:fld>
            <a:endParaRPr lang="en-GB" dirty="0"/>
          </a:p>
        </p:txBody>
      </p:sp>
      <p:sp>
        <p:nvSpPr>
          <p:cNvPr id="8" name="Inhaltsplatzhalter 1">
            <a:extLst>
              <a:ext uri="{FF2B5EF4-FFF2-40B4-BE49-F238E27FC236}">
                <a16:creationId xmlns:a16="http://schemas.microsoft.com/office/drawing/2014/main" id="{E2187235-D873-62B2-4CEC-371A325B0820}"/>
              </a:ext>
            </a:extLst>
          </p:cNvPr>
          <p:cNvSpPr txBox="1">
            <a:spLocks/>
          </p:cNvSpPr>
          <p:nvPr/>
        </p:nvSpPr>
        <p:spPr>
          <a:xfrm>
            <a:off x="5938219" y="1427266"/>
            <a:ext cx="6305550" cy="3881334"/>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HP: </a:t>
            </a:r>
          </a:p>
          <a:p>
            <a:pPr marL="0" indent="0">
              <a:buNone/>
            </a:pPr>
            <a:r>
              <a:rPr lang="en-US" sz="1200" dirty="0"/>
              <a:t>All capacitors are stored in Marine Containers 12m(long) x 2.7m(wide) x 2.5m(high)</a:t>
            </a:r>
          </a:p>
          <a:p>
            <a:pPr marL="0" indent="0">
              <a:buNone/>
            </a:pPr>
            <a:r>
              <a:rPr lang="en-US" sz="1200" dirty="0"/>
              <a:t>Available surface for capacitors in one container is 32.4m2 but only 42% of it is occupied by capacitors (POPS experience).</a:t>
            </a:r>
          </a:p>
          <a:p>
            <a:pPr marL="0" indent="0">
              <a:buNone/>
            </a:pPr>
            <a:r>
              <a:rPr lang="en-US" sz="1200" dirty="0"/>
              <a:t>PP film capacitors dimensions and cost are taken from the POPS experience;</a:t>
            </a:r>
          </a:p>
          <a:p>
            <a:pPr marL="0" indent="0">
              <a:buNone/>
            </a:pPr>
            <a:r>
              <a:rPr lang="en-US" sz="1200" dirty="0"/>
              <a:t>ELCO capacitors dimensions and costs are taken from the SIRIUS experience;</a:t>
            </a:r>
          </a:p>
          <a:p>
            <a:pPr marL="0" indent="0">
              <a:buNone/>
            </a:pPr>
            <a:r>
              <a:rPr lang="en-US" sz="1200" dirty="0"/>
              <a:t>Four ELCO’s chassis are piled up in the container.</a:t>
            </a:r>
          </a:p>
          <a:p>
            <a:pPr marL="0" indent="0">
              <a:buNone/>
            </a:pPr>
            <a:r>
              <a:rPr lang="en-US" sz="1200" dirty="0"/>
              <a:t>PP film capacitors are derated differently if the applications requires voltage polarity reversal or not. Switched resonance doesn’t require it.</a:t>
            </a:r>
          </a:p>
          <a:p>
            <a:pPr marL="0" indent="0">
              <a:buNone/>
            </a:pPr>
            <a:r>
              <a:rPr lang="en-US" sz="1200" dirty="0"/>
              <a:t>ELCOs cannot reverse polarity.</a:t>
            </a:r>
          </a:p>
          <a:p>
            <a:pPr marL="0" indent="0">
              <a:buNone/>
            </a:pPr>
            <a:r>
              <a:rPr lang="en-US" sz="1200" dirty="0"/>
              <a:t>The cost model for capacitors returns the cost per joule and the occupied surface x joule. Nevertheless, since the capacitors are installed in containers, the cost of the land is not factored in.</a:t>
            </a:r>
          </a:p>
          <a:p>
            <a:pPr marL="0" indent="0">
              <a:buNone/>
            </a:pPr>
            <a:endParaRPr lang="en-GB" sz="1200" dirty="0"/>
          </a:p>
        </p:txBody>
      </p:sp>
      <p:pic>
        <p:nvPicPr>
          <p:cNvPr id="17" name="Picture 16">
            <a:extLst>
              <a:ext uri="{FF2B5EF4-FFF2-40B4-BE49-F238E27FC236}">
                <a16:creationId xmlns:a16="http://schemas.microsoft.com/office/drawing/2014/main" id="{8F1D6C00-EACC-D904-C044-06921CC56ACF}"/>
              </a:ext>
            </a:extLst>
          </p:cNvPr>
          <p:cNvPicPr>
            <a:picLocks noChangeAspect="1"/>
          </p:cNvPicPr>
          <p:nvPr/>
        </p:nvPicPr>
        <p:blipFill>
          <a:blip r:embed="rId2"/>
          <a:stretch>
            <a:fillRect/>
          </a:stretch>
        </p:blipFill>
        <p:spPr>
          <a:xfrm>
            <a:off x="38101" y="1412223"/>
            <a:ext cx="5900118" cy="4184042"/>
          </a:xfrm>
          <a:prstGeom prst="rect">
            <a:avLst/>
          </a:prstGeom>
        </p:spPr>
      </p:pic>
      <p:pic>
        <p:nvPicPr>
          <p:cNvPr id="18" name="Picture 17">
            <a:extLst>
              <a:ext uri="{FF2B5EF4-FFF2-40B4-BE49-F238E27FC236}">
                <a16:creationId xmlns:a16="http://schemas.microsoft.com/office/drawing/2014/main" id="{18BC701F-1D23-2888-19B2-3B60FDB3C97A}"/>
              </a:ext>
            </a:extLst>
          </p:cNvPr>
          <p:cNvPicPr>
            <a:picLocks noChangeAspect="1"/>
          </p:cNvPicPr>
          <p:nvPr/>
        </p:nvPicPr>
        <p:blipFill>
          <a:blip r:embed="rId3"/>
          <a:stretch>
            <a:fillRect/>
          </a:stretch>
        </p:blipFill>
        <p:spPr>
          <a:xfrm>
            <a:off x="5938218" y="4635868"/>
            <a:ext cx="4836461" cy="1791594"/>
          </a:xfrm>
          <a:prstGeom prst="rect">
            <a:avLst/>
          </a:prstGeom>
        </p:spPr>
      </p:pic>
      <p:sp>
        <p:nvSpPr>
          <p:cNvPr id="19" name="TextBox 18">
            <a:extLst>
              <a:ext uri="{FF2B5EF4-FFF2-40B4-BE49-F238E27FC236}">
                <a16:creationId xmlns:a16="http://schemas.microsoft.com/office/drawing/2014/main" id="{0DD700C3-731C-4364-A089-EE8490C58C85}"/>
              </a:ext>
            </a:extLst>
          </p:cNvPr>
          <p:cNvSpPr txBox="1"/>
          <p:nvPr/>
        </p:nvSpPr>
        <p:spPr>
          <a:xfrm>
            <a:off x="2100911" y="5987352"/>
            <a:ext cx="3995089" cy="307777"/>
          </a:xfrm>
          <a:prstGeom prst="rect">
            <a:avLst/>
          </a:prstGeom>
          <a:noFill/>
        </p:spPr>
        <p:txBody>
          <a:bodyPr wrap="square">
            <a:spAutoFit/>
          </a:bodyPr>
          <a:lstStyle/>
          <a:p>
            <a:r>
              <a:rPr lang="en-GB" sz="1400" dirty="0"/>
              <a:t>POPS container 12mx2.7mx2.5m; 26tons; 0.5MCHF;</a:t>
            </a:r>
          </a:p>
        </p:txBody>
      </p:sp>
    </p:spTree>
    <p:extLst>
      <p:ext uri="{BB962C8B-B14F-4D97-AF65-F5344CB8AC3E}">
        <p14:creationId xmlns:p14="http://schemas.microsoft.com/office/powerpoint/2010/main" val="2441253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EF4CF53-51C8-498B-E0B9-5F5A3BEB331B}"/>
              </a:ext>
            </a:extLst>
          </p:cNvPr>
          <p:cNvSpPr>
            <a:spLocks noGrp="1"/>
          </p:cNvSpPr>
          <p:nvPr>
            <p:ph type="ftr" sz="quarter" idx="12"/>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199415BC-117B-08D4-7010-17AF3477C591}"/>
              </a:ext>
            </a:extLst>
          </p:cNvPr>
          <p:cNvSpPr>
            <a:spLocks noGrp="1"/>
          </p:cNvSpPr>
          <p:nvPr>
            <p:ph type="sldNum" sz="quarter" idx="13"/>
          </p:nvPr>
        </p:nvSpPr>
        <p:spPr/>
        <p:txBody>
          <a:bodyPr/>
          <a:lstStyle/>
          <a:p>
            <a:fld id="{005C7FBA-D4E9-46CA-9321-3ADA2E368FCD}" type="slidenum">
              <a:rPr lang="en-GB" smtClean="0"/>
              <a:pPr/>
              <a:t>19</a:t>
            </a:fld>
            <a:endParaRPr lang="en-GB" dirty="0"/>
          </a:p>
        </p:txBody>
      </p:sp>
      <p:sp>
        <p:nvSpPr>
          <p:cNvPr id="6" name="Title 2">
            <a:extLst>
              <a:ext uri="{FF2B5EF4-FFF2-40B4-BE49-F238E27FC236}">
                <a16:creationId xmlns:a16="http://schemas.microsoft.com/office/drawing/2014/main" id="{1718C494-7521-DD33-1F0B-1FF7A87CDE2B}"/>
              </a:ext>
            </a:extLst>
          </p:cNvPr>
          <p:cNvSpPr>
            <a:spLocks noGrp="1"/>
          </p:cNvSpPr>
          <p:nvPr>
            <p:ph type="title"/>
          </p:nvPr>
        </p:nvSpPr>
        <p:spPr>
          <a:xfrm>
            <a:off x="1212921" y="159712"/>
            <a:ext cx="9450596" cy="1267554"/>
          </a:xfrm>
        </p:spPr>
        <p:txBody>
          <a:bodyPr>
            <a:normAutofit/>
          </a:bodyPr>
          <a:lstStyle/>
          <a:p>
            <a:r>
              <a:rPr lang="en-US" sz="3200" dirty="0"/>
              <a:t>Backup Slide2: Power converters cost and surface</a:t>
            </a:r>
            <a:endParaRPr lang="en-GB" sz="3200" dirty="0"/>
          </a:p>
        </p:txBody>
      </p:sp>
      <p:pic>
        <p:nvPicPr>
          <p:cNvPr id="9" name="Picture 8">
            <a:extLst>
              <a:ext uri="{FF2B5EF4-FFF2-40B4-BE49-F238E27FC236}">
                <a16:creationId xmlns:a16="http://schemas.microsoft.com/office/drawing/2014/main" id="{817DD41C-E6E2-8F1C-C3D9-CDBC670FB175}"/>
              </a:ext>
            </a:extLst>
          </p:cNvPr>
          <p:cNvPicPr>
            <a:picLocks noChangeAspect="1"/>
          </p:cNvPicPr>
          <p:nvPr/>
        </p:nvPicPr>
        <p:blipFill>
          <a:blip r:embed="rId2"/>
          <a:stretch>
            <a:fillRect/>
          </a:stretch>
        </p:blipFill>
        <p:spPr>
          <a:xfrm>
            <a:off x="0" y="3307929"/>
            <a:ext cx="12192000" cy="3028335"/>
          </a:xfrm>
          <a:prstGeom prst="rect">
            <a:avLst/>
          </a:prstGeom>
        </p:spPr>
      </p:pic>
      <p:sp>
        <p:nvSpPr>
          <p:cNvPr id="8" name="Inhaltsplatzhalter 1">
            <a:extLst>
              <a:ext uri="{FF2B5EF4-FFF2-40B4-BE49-F238E27FC236}">
                <a16:creationId xmlns:a16="http://schemas.microsoft.com/office/drawing/2014/main" id="{FAF85825-1348-AD7E-1D6A-DFD1A74B5CF3}"/>
              </a:ext>
            </a:extLst>
          </p:cNvPr>
          <p:cNvSpPr txBox="1">
            <a:spLocks/>
          </p:cNvSpPr>
          <p:nvPr/>
        </p:nvSpPr>
        <p:spPr>
          <a:xfrm>
            <a:off x="5113020" y="3403172"/>
            <a:ext cx="3520440" cy="348194"/>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Define performance of the IGBTs and diodes</a:t>
            </a:r>
          </a:p>
          <a:p>
            <a:pPr marL="0" indent="0">
              <a:buNone/>
            </a:pPr>
            <a:endParaRPr lang="en-GB" sz="1200" dirty="0"/>
          </a:p>
        </p:txBody>
      </p:sp>
      <p:sp>
        <p:nvSpPr>
          <p:cNvPr id="11" name="Right Brace 10">
            <a:extLst>
              <a:ext uri="{FF2B5EF4-FFF2-40B4-BE49-F238E27FC236}">
                <a16:creationId xmlns:a16="http://schemas.microsoft.com/office/drawing/2014/main" id="{53932E6B-9456-812A-838F-BFED30457913}"/>
              </a:ext>
            </a:extLst>
          </p:cNvPr>
          <p:cNvSpPr/>
          <p:nvPr/>
        </p:nvSpPr>
        <p:spPr>
          <a:xfrm>
            <a:off x="4762500" y="3317026"/>
            <a:ext cx="312420" cy="424394"/>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Inhaltsplatzhalter 1">
            <a:extLst>
              <a:ext uri="{FF2B5EF4-FFF2-40B4-BE49-F238E27FC236}">
                <a16:creationId xmlns:a16="http://schemas.microsoft.com/office/drawing/2014/main" id="{31F2EEDE-03FC-ACF0-A0A8-E2623AFE477E}"/>
              </a:ext>
            </a:extLst>
          </p:cNvPr>
          <p:cNvSpPr txBox="1">
            <a:spLocks/>
          </p:cNvSpPr>
          <p:nvPr/>
        </p:nvSpPr>
        <p:spPr>
          <a:xfrm>
            <a:off x="5113020" y="4425563"/>
            <a:ext cx="4518660" cy="348194"/>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Define number of stacks and mechanical dimensions</a:t>
            </a:r>
          </a:p>
          <a:p>
            <a:pPr marL="0" indent="0">
              <a:buNone/>
            </a:pPr>
            <a:endParaRPr lang="en-GB" sz="1200" dirty="0"/>
          </a:p>
        </p:txBody>
      </p:sp>
      <p:sp>
        <p:nvSpPr>
          <p:cNvPr id="13" name="Right Brace 12">
            <a:extLst>
              <a:ext uri="{FF2B5EF4-FFF2-40B4-BE49-F238E27FC236}">
                <a16:creationId xmlns:a16="http://schemas.microsoft.com/office/drawing/2014/main" id="{1831E3E9-70BF-AB7E-0F25-B152057BEBA5}"/>
              </a:ext>
            </a:extLst>
          </p:cNvPr>
          <p:cNvSpPr/>
          <p:nvPr/>
        </p:nvSpPr>
        <p:spPr>
          <a:xfrm>
            <a:off x="4762500" y="3865666"/>
            <a:ext cx="312420" cy="1414994"/>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Right Brace 13">
            <a:extLst>
              <a:ext uri="{FF2B5EF4-FFF2-40B4-BE49-F238E27FC236}">
                <a16:creationId xmlns:a16="http://schemas.microsoft.com/office/drawing/2014/main" id="{0ABD51A5-53CE-B3D4-E1E5-A85161BA78D4}"/>
              </a:ext>
            </a:extLst>
          </p:cNvPr>
          <p:cNvSpPr/>
          <p:nvPr/>
        </p:nvSpPr>
        <p:spPr>
          <a:xfrm>
            <a:off x="4762500" y="5394960"/>
            <a:ext cx="312420" cy="883920"/>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 name="Inhaltsplatzhalter 1">
            <a:extLst>
              <a:ext uri="{FF2B5EF4-FFF2-40B4-BE49-F238E27FC236}">
                <a16:creationId xmlns:a16="http://schemas.microsoft.com/office/drawing/2014/main" id="{0B19ECA1-3B2B-46D8-A1F5-A9DCE845FCDA}"/>
              </a:ext>
            </a:extLst>
          </p:cNvPr>
          <p:cNvSpPr txBox="1">
            <a:spLocks/>
          </p:cNvSpPr>
          <p:nvPr/>
        </p:nvSpPr>
        <p:spPr>
          <a:xfrm>
            <a:off x="5113020" y="5677538"/>
            <a:ext cx="4518660" cy="348194"/>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Define cost of the stacks</a:t>
            </a:r>
          </a:p>
          <a:p>
            <a:pPr marL="0" indent="0">
              <a:buNone/>
            </a:pPr>
            <a:endParaRPr lang="en-GB" sz="1200" dirty="0"/>
          </a:p>
        </p:txBody>
      </p:sp>
      <p:pic>
        <p:nvPicPr>
          <p:cNvPr id="2" name="Picture 1" descr="A machine with wires and wires&#10;&#10;Description automatically generated">
            <a:extLst>
              <a:ext uri="{FF2B5EF4-FFF2-40B4-BE49-F238E27FC236}">
                <a16:creationId xmlns:a16="http://schemas.microsoft.com/office/drawing/2014/main" id="{70285C34-4CB1-6593-C128-CC6863BA687C}"/>
              </a:ext>
            </a:extLst>
          </p:cNvPr>
          <p:cNvPicPr>
            <a:picLocks noChangeAspect="1"/>
          </p:cNvPicPr>
          <p:nvPr/>
        </p:nvPicPr>
        <p:blipFill>
          <a:blip r:embed="rId3"/>
          <a:stretch>
            <a:fillRect/>
          </a:stretch>
        </p:blipFill>
        <p:spPr>
          <a:xfrm>
            <a:off x="5775960" y="1492931"/>
            <a:ext cx="1748348" cy="1669476"/>
          </a:xfrm>
          <a:prstGeom prst="rect">
            <a:avLst/>
          </a:prstGeom>
        </p:spPr>
      </p:pic>
      <p:sp>
        <p:nvSpPr>
          <p:cNvPr id="7" name="Inhaltsplatzhalter 1">
            <a:extLst>
              <a:ext uri="{FF2B5EF4-FFF2-40B4-BE49-F238E27FC236}">
                <a16:creationId xmlns:a16="http://schemas.microsoft.com/office/drawing/2014/main" id="{ECA39AFB-FB7D-D52A-19B1-BDC88DA3D782}"/>
              </a:ext>
            </a:extLst>
          </p:cNvPr>
          <p:cNvSpPr txBox="1">
            <a:spLocks/>
          </p:cNvSpPr>
          <p:nvPr/>
        </p:nvSpPr>
        <p:spPr>
          <a:xfrm>
            <a:off x="83820" y="1589037"/>
            <a:ext cx="5219700" cy="348194"/>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Cost and dimensions computation for the IGBT stacks</a:t>
            </a:r>
          </a:p>
          <a:p>
            <a:pPr marL="0" indent="0">
              <a:buNone/>
            </a:pPr>
            <a:endParaRPr lang="en-GB" sz="1600" dirty="0"/>
          </a:p>
        </p:txBody>
      </p:sp>
      <p:sp>
        <p:nvSpPr>
          <p:cNvPr id="10" name="Inhaltsplatzhalter 1">
            <a:extLst>
              <a:ext uri="{FF2B5EF4-FFF2-40B4-BE49-F238E27FC236}">
                <a16:creationId xmlns:a16="http://schemas.microsoft.com/office/drawing/2014/main" id="{3E0E5358-4FBE-4955-978F-230522F47392}"/>
              </a:ext>
            </a:extLst>
          </p:cNvPr>
          <p:cNvSpPr txBox="1">
            <a:spLocks/>
          </p:cNvSpPr>
          <p:nvPr/>
        </p:nvSpPr>
        <p:spPr>
          <a:xfrm>
            <a:off x="83820" y="1937231"/>
            <a:ext cx="4419600" cy="348194"/>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HP: press-pack component selected</a:t>
            </a:r>
          </a:p>
          <a:p>
            <a:pPr marL="0" indent="0">
              <a:buNone/>
            </a:pPr>
            <a:endParaRPr lang="en-GB" sz="1600" dirty="0"/>
          </a:p>
        </p:txBody>
      </p:sp>
      <p:sp>
        <p:nvSpPr>
          <p:cNvPr id="16" name="Inhaltsplatzhalter 1">
            <a:extLst>
              <a:ext uri="{FF2B5EF4-FFF2-40B4-BE49-F238E27FC236}">
                <a16:creationId xmlns:a16="http://schemas.microsoft.com/office/drawing/2014/main" id="{097FF597-A00D-7B9B-205D-BD459733E5DD}"/>
              </a:ext>
            </a:extLst>
          </p:cNvPr>
          <p:cNvSpPr txBox="1">
            <a:spLocks/>
          </p:cNvSpPr>
          <p:nvPr/>
        </p:nvSpPr>
        <p:spPr>
          <a:xfrm>
            <a:off x="83820" y="2300764"/>
            <a:ext cx="4991100" cy="497200"/>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dirty="0"/>
              <a:t>Granularity is poor as very few sizes exists. For this reason, we may have excessive cost estimation</a:t>
            </a:r>
          </a:p>
          <a:p>
            <a:pPr marL="0" indent="0">
              <a:buNone/>
            </a:pPr>
            <a:endParaRPr lang="en-GB" sz="1600" dirty="0"/>
          </a:p>
        </p:txBody>
      </p:sp>
      <p:grpSp>
        <p:nvGrpSpPr>
          <p:cNvPr id="19" name="Group 18">
            <a:extLst>
              <a:ext uri="{FF2B5EF4-FFF2-40B4-BE49-F238E27FC236}">
                <a16:creationId xmlns:a16="http://schemas.microsoft.com/office/drawing/2014/main" id="{756391B2-B951-EFB5-EBB0-78F25A919F13}"/>
              </a:ext>
            </a:extLst>
          </p:cNvPr>
          <p:cNvGrpSpPr/>
          <p:nvPr/>
        </p:nvGrpSpPr>
        <p:grpSpPr>
          <a:xfrm>
            <a:off x="8225348" y="1466274"/>
            <a:ext cx="2981325" cy="1638301"/>
            <a:chOff x="0" y="0"/>
            <a:chExt cx="2981325" cy="1638301"/>
          </a:xfrm>
        </p:grpSpPr>
        <p:sp>
          <p:nvSpPr>
            <p:cNvPr id="20" name="Rectangle 19">
              <a:extLst>
                <a:ext uri="{FF2B5EF4-FFF2-40B4-BE49-F238E27FC236}">
                  <a16:creationId xmlns:a16="http://schemas.microsoft.com/office/drawing/2014/main" id="{92763426-17E1-ED8B-8B6A-4D4C0FD9F17A}"/>
                </a:ext>
              </a:extLst>
            </p:cNvPr>
            <p:cNvSpPr/>
            <p:nvPr/>
          </p:nvSpPr>
          <p:spPr>
            <a:xfrm>
              <a:off x="1302026" y="266701"/>
              <a:ext cx="1073426" cy="1371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Stacks</a:t>
              </a:r>
              <a:r>
                <a:rPr lang="en-GB" sz="1100" baseline="0"/>
                <a:t> cabinet</a:t>
              </a:r>
              <a:endParaRPr lang="en-GB" sz="1100"/>
            </a:p>
          </p:txBody>
        </p:sp>
        <p:sp>
          <p:nvSpPr>
            <p:cNvPr id="21" name="Rectangle 20">
              <a:extLst>
                <a:ext uri="{FF2B5EF4-FFF2-40B4-BE49-F238E27FC236}">
                  <a16:creationId xmlns:a16="http://schemas.microsoft.com/office/drawing/2014/main" id="{50485908-4402-B470-80CC-A8E4A6934651}"/>
                </a:ext>
              </a:extLst>
            </p:cNvPr>
            <p:cNvSpPr/>
            <p:nvPr/>
          </p:nvSpPr>
          <p:spPr>
            <a:xfrm>
              <a:off x="698638" y="266701"/>
              <a:ext cx="593862" cy="1371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dirty="0"/>
                <a:t>DC caps cable input</a:t>
              </a:r>
            </a:p>
          </p:txBody>
        </p:sp>
        <p:sp>
          <p:nvSpPr>
            <p:cNvPr id="22" name="Rectangle 21">
              <a:extLst>
                <a:ext uri="{FF2B5EF4-FFF2-40B4-BE49-F238E27FC236}">
                  <a16:creationId xmlns:a16="http://schemas.microsoft.com/office/drawing/2014/main" id="{41762747-48C7-30F0-E163-11DEBDAA2D13}"/>
                </a:ext>
              </a:extLst>
            </p:cNvPr>
            <p:cNvSpPr/>
            <p:nvPr/>
          </p:nvSpPr>
          <p:spPr>
            <a:xfrm>
              <a:off x="2384977" y="266701"/>
              <a:ext cx="593862" cy="1371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Mags cable output</a:t>
              </a:r>
            </a:p>
          </p:txBody>
        </p:sp>
        <p:sp>
          <p:nvSpPr>
            <p:cNvPr id="23" name="Rectangle 22">
              <a:extLst>
                <a:ext uri="{FF2B5EF4-FFF2-40B4-BE49-F238E27FC236}">
                  <a16:creationId xmlns:a16="http://schemas.microsoft.com/office/drawing/2014/main" id="{95D3232F-EA6A-2F04-65DA-B63946A63A6F}"/>
                </a:ext>
              </a:extLst>
            </p:cNvPr>
            <p:cNvSpPr/>
            <p:nvPr/>
          </p:nvSpPr>
          <p:spPr>
            <a:xfrm rot="16200000">
              <a:off x="1220338" y="653188"/>
              <a:ext cx="547688" cy="27953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24" name="Rectangle 23">
              <a:extLst>
                <a:ext uri="{FF2B5EF4-FFF2-40B4-BE49-F238E27FC236}">
                  <a16:creationId xmlns:a16="http://schemas.microsoft.com/office/drawing/2014/main" id="{D560534E-AAB0-29EE-10C8-A72066E1A1E8}"/>
                </a:ext>
              </a:extLst>
            </p:cNvPr>
            <p:cNvSpPr/>
            <p:nvPr/>
          </p:nvSpPr>
          <p:spPr>
            <a:xfrm rot="16200000">
              <a:off x="1536321" y="654844"/>
              <a:ext cx="547688" cy="276225"/>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25" name="Rectangle 24">
              <a:extLst>
                <a:ext uri="{FF2B5EF4-FFF2-40B4-BE49-F238E27FC236}">
                  <a16:creationId xmlns:a16="http://schemas.microsoft.com/office/drawing/2014/main" id="{CE917E6A-86DE-743D-A645-48571CE04660}"/>
                </a:ext>
              </a:extLst>
            </p:cNvPr>
            <p:cNvSpPr/>
            <p:nvPr/>
          </p:nvSpPr>
          <p:spPr>
            <a:xfrm rot="16200000">
              <a:off x="1852303" y="653188"/>
              <a:ext cx="547688" cy="27953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26" name="Rectangle 25">
              <a:extLst>
                <a:ext uri="{FF2B5EF4-FFF2-40B4-BE49-F238E27FC236}">
                  <a16:creationId xmlns:a16="http://schemas.microsoft.com/office/drawing/2014/main" id="{6B70897A-4AB8-9008-5194-4965A334FE70}"/>
                </a:ext>
              </a:extLst>
            </p:cNvPr>
            <p:cNvSpPr/>
            <p:nvPr/>
          </p:nvSpPr>
          <p:spPr>
            <a:xfrm rot="16200000">
              <a:off x="1220339" y="1215163"/>
              <a:ext cx="547688" cy="27953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27" name="Rectangle 26">
              <a:extLst>
                <a:ext uri="{FF2B5EF4-FFF2-40B4-BE49-F238E27FC236}">
                  <a16:creationId xmlns:a16="http://schemas.microsoft.com/office/drawing/2014/main" id="{ED2F5301-42CC-E77D-906C-A5165A5FE7F7}"/>
                </a:ext>
              </a:extLst>
            </p:cNvPr>
            <p:cNvSpPr/>
            <p:nvPr/>
          </p:nvSpPr>
          <p:spPr>
            <a:xfrm rot="16200000">
              <a:off x="1536322" y="1216819"/>
              <a:ext cx="547688" cy="276225"/>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28" name="Rectangle 27">
              <a:extLst>
                <a:ext uri="{FF2B5EF4-FFF2-40B4-BE49-F238E27FC236}">
                  <a16:creationId xmlns:a16="http://schemas.microsoft.com/office/drawing/2014/main" id="{D6258D44-F883-1062-5118-21B3F924B87B}"/>
                </a:ext>
              </a:extLst>
            </p:cNvPr>
            <p:cNvSpPr/>
            <p:nvPr/>
          </p:nvSpPr>
          <p:spPr>
            <a:xfrm rot="16200000">
              <a:off x="1852304" y="1215163"/>
              <a:ext cx="547688" cy="27953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29" name="Rectangle 28">
              <a:extLst>
                <a:ext uri="{FF2B5EF4-FFF2-40B4-BE49-F238E27FC236}">
                  <a16:creationId xmlns:a16="http://schemas.microsoft.com/office/drawing/2014/main" id="{941079F6-9DCA-27D7-FCF0-71A6D75E4401}"/>
                </a:ext>
              </a:extLst>
            </p:cNvPr>
            <p:cNvSpPr/>
            <p:nvPr/>
          </p:nvSpPr>
          <p:spPr>
            <a:xfrm>
              <a:off x="1" y="0"/>
              <a:ext cx="2981324" cy="257175"/>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1100"/>
                <a:t>One power Cell</a:t>
              </a:r>
            </a:p>
          </p:txBody>
        </p:sp>
        <p:sp>
          <p:nvSpPr>
            <p:cNvPr id="30" name="Rectangle 29">
              <a:extLst>
                <a:ext uri="{FF2B5EF4-FFF2-40B4-BE49-F238E27FC236}">
                  <a16:creationId xmlns:a16="http://schemas.microsoft.com/office/drawing/2014/main" id="{E55C2976-27CF-D18F-736C-5324B53F87A9}"/>
                </a:ext>
              </a:extLst>
            </p:cNvPr>
            <p:cNvSpPr/>
            <p:nvPr/>
          </p:nvSpPr>
          <p:spPr>
            <a:xfrm>
              <a:off x="0" y="266701"/>
              <a:ext cx="717688" cy="1371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Control cabinet</a:t>
              </a:r>
            </a:p>
          </p:txBody>
        </p:sp>
      </p:grpSp>
    </p:spTree>
    <p:extLst>
      <p:ext uri="{BB962C8B-B14F-4D97-AF65-F5344CB8AC3E}">
        <p14:creationId xmlns:p14="http://schemas.microsoft.com/office/powerpoint/2010/main" val="3449291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4112405-E21F-DD49-89EF-D29E512A273D}"/>
              </a:ext>
            </a:extLst>
          </p:cNvPr>
          <p:cNvSpPr>
            <a:spLocks noGrp="1"/>
          </p:cNvSpPr>
          <p:nvPr>
            <p:ph idx="1"/>
          </p:nvPr>
        </p:nvSpPr>
        <p:spPr>
          <a:xfrm>
            <a:off x="838200" y="1825625"/>
            <a:ext cx="10515600" cy="2565901"/>
          </a:xfrm>
        </p:spPr>
        <p:txBody>
          <a:bodyPr/>
          <a:lstStyle/>
          <a:p>
            <a:pPr marL="0" indent="0">
              <a:buNone/>
            </a:pPr>
            <a:r>
              <a:rPr lang="en-US" dirty="0"/>
              <a:t>Outline of the presentation</a:t>
            </a:r>
          </a:p>
          <a:p>
            <a:r>
              <a:rPr lang="en-GB" dirty="0"/>
              <a:t>Presentation of the cost model for Power Converters and Magnets;</a:t>
            </a:r>
          </a:p>
          <a:p>
            <a:r>
              <a:rPr lang="en-GB" dirty="0"/>
              <a:t>Cost computation (</a:t>
            </a:r>
            <a:r>
              <a:rPr lang="en-GB" dirty="0" err="1"/>
              <a:t>pu</a:t>
            </a:r>
            <a:r>
              <a:rPr lang="en-GB" dirty="0"/>
              <a:t> values)</a:t>
            </a:r>
          </a:p>
          <a:p>
            <a:r>
              <a:rPr lang="en-GB" dirty="0"/>
              <a:t>Planning proposal</a:t>
            </a:r>
          </a:p>
          <a:p>
            <a:r>
              <a:rPr lang="en-GB" dirty="0"/>
              <a:t>Conclusions</a:t>
            </a:r>
          </a:p>
        </p:txBody>
      </p:sp>
      <p:sp>
        <p:nvSpPr>
          <p:cNvPr id="5" name="Slide Number Placeholder 4">
            <a:extLst>
              <a:ext uri="{FF2B5EF4-FFF2-40B4-BE49-F238E27FC236}">
                <a16:creationId xmlns:a16="http://schemas.microsoft.com/office/drawing/2014/main" id="{B631C1C2-EBC1-5B2B-0EAD-343D3DD5A933}"/>
              </a:ext>
            </a:extLst>
          </p:cNvPr>
          <p:cNvSpPr>
            <a:spLocks noGrp="1"/>
          </p:cNvSpPr>
          <p:nvPr>
            <p:ph type="sldNum" sz="quarter" idx="13"/>
          </p:nvPr>
        </p:nvSpPr>
        <p:spPr/>
        <p:txBody>
          <a:bodyPr/>
          <a:lstStyle/>
          <a:p>
            <a:fld id="{005C7FBA-D4E9-46CA-9321-3ADA2E368FCD}" type="slidenum">
              <a:rPr lang="en-GB" smtClean="0"/>
              <a:pPr/>
              <a:t>2</a:t>
            </a:fld>
            <a:endParaRPr lang="en-GB" dirty="0"/>
          </a:p>
        </p:txBody>
      </p:sp>
      <p:sp>
        <p:nvSpPr>
          <p:cNvPr id="6" name="Footer Placeholder 1">
            <a:extLst>
              <a:ext uri="{FF2B5EF4-FFF2-40B4-BE49-F238E27FC236}">
                <a16:creationId xmlns:a16="http://schemas.microsoft.com/office/drawing/2014/main" id="{69C9F1AA-C7BE-D5D0-A9E1-1791B3448EDE}"/>
              </a:ext>
            </a:extLst>
          </p:cNvPr>
          <p:cNvSpPr txBox="1">
            <a:spLocks/>
          </p:cNvSpPr>
          <p:nvPr/>
        </p:nvSpPr>
        <p:spPr>
          <a:xfrm>
            <a:off x="1748305" y="6470573"/>
            <a:ext cx="8623609"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Magnets and Powering System Cost Evaluation and Plan for the Accelerators</a:t>
            </a:r>
            <a:r>
              <a:rPr lang="fr-FR">
                <a:latin typeface="Arial Narrow" panose="020B0604020202020204" pitchFamily="34" charset="0"/>
                <a:cs typeface="Arial Narrow" panose="020B0604020202020204" pitchFamily="34" charset="0"/>
              </a:rPr>
              <a:t> / Fulvio Boattini/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8958623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0EF4CF53-51C8-498B-E0B9-5F5A3BEB331B}"/>
              </a:ext>
            </a:extLst>
          </p:cNvPr>
          <p:cNvSpPr>
            <a:spLocks noGrp="1"/>
          </p:cNvSpPr>
          <p:nvPr>
            <p:ph type="ftr" sz="quarter" idx="12"/>
          </p:nvPr>
        </p:nvSpPr>
        <p:spPr/>
        <p:txBody>
          <a:bodyPr/>
          <a:lstStyle/>
          <a:p>
            <a:r>
              <a:rPr lang="fr-FR">
                <a:latin typeface="Arial Narrow" panose="020B0604020202020204" pitchFamily="34" charset="0"/>
                <a:cs typeface="Arial Narrow" panose="020B0604020202020204" pitchFamily="34" charset="0"/>
              </a:rPr>
              <a:t>Title of presentation  / Name of lecturer / Name of institution or laboratory</a:t>
            </a:r>
            <a:endParaRPr lang="fr-FR" dirty="0">
              <a:latin typeface="Arial Narrow" panose="020B0604020202020204" pitchFamily="34" charset="0"/>
              <a:cs typeface="Arial Narrow" panose="020B0604020202020204" pitchFamily="34" charset="0"/>
            </a:endParaRPr>
          </a:p>
        </p:txBody>
      </p:sp>
      <p:sp>
        <p:nvSpPr>
          <p:cNvPr id="5" name="Slide Number Placeholder 4">
            <a:extLst>
              <a:ext uri="{FF2B5EF4-FFF2-40B4-BE49-F238E27FC236}">
                <a16:creationId xmlns:a16="http://schemas.microsoft.com/office/drawing/2014/main" id="{199415BC-117B-08D4-7010-17AF3477C591}"/>
              </a:ext>
            </a:extLst>
          </p:cNvPr>
          <p:cNvSpPr>
            <a:spLocks noGrp="1"/>
          </p:cNvSpPr>
          <p:nvPr>
            <p:ph type="sldNum" sz="quarter" idx="13"/>
          </p:nvPr>
        </p:nvSpPr>
        <p:spPr/>
        <p:txBody>
          <a:bodyPr/>
          <a:lstStyle/>
          <a:p>
            <a:fld id="{005C7FBA-D4E9-46CA-9321-3ADA2E368FCD}" type="slidenum">
              <a:rPr lang="en-GB" smtClean="0"/>
              <a:pPr/>
              <a:t>20</a:t>
            </a:fld>
            <a:endParaRPr lang="en-GB" dirty="0"/>
          </a:p>
        </p:txBody>
      </p:sp>
      <p:sp>
        <p:nvSpPr>
          <p:cNvPr id="6" name="Title 2">
            <a:extLst>
              <a:ext uri="{FF2B5EF4-FFF2-40B4-BE49-F238E27FC236}">
                <a16:creationId xmlns:a16="http://schemas.microsoft.com/office/drawing/2014/main" id="{1718C494-7521-DD33-1F0B-1FF7A87CDE2B}"/>
              </a:ext>
            </a:extLst>
          </p:cNvPr>
          <p:cNvSpPr>
            <a:spLocks noGrp="1"/>
          </p:cNvSpPr>
          <p:nvPr>
            <p:ph type="title"/>
          </p:nvPr>
        </p:nvSpPr>
        <p:spPr>
          <a:xfrm>
            <a:off x="1212921" y="159712"/>
            <a:ext cx="9450596" cy="1267554"/>
          </a:xfrm>
        </p:spPr>
        <p:txBody>
          <a:bodyPr>
            <a:normAutofit/>
          </a:bodyPr>
          <a:lstStyle/>
          <a:p>
            <a:r>
              <a:rPr lang="en-US" sz="3200" dirty="0"/>
              <a:t>Backup Slide2: Power converters cost and surface</a:t>
            </a:r>
            <a:endParaRPr lang="en-GB" sz="3200" dirty="0"/>
          </a:p>
        </p:txBody>
      </p:sp>
      <p:pic>
        <p:nvPicPr>
          <p:cNvPr id="30" name="Picture 29">
            <a:extLst>
              <a:ext uri="{FF2B5EF4-FFF2-40B4-BE49-F238E27FC236}">
                <a16:creationId xmlns:a16="http://schemas.microsoft.com/office/drawing/2014/main" id="{33E490BC-C762-39CE-066C-C0BA14031080}"/>
              </a:ext>
            </a:extLst>
          </p:cNvPr>
          <p:cNvPicPr>
            <a:picLocks noChangeAspect="1"/>
          </p:cNvPicPr>
          <p:nvPr/>
        </p:nvPicPr>
        <p:blipFill>
          <a:blip r:embed="rId2"/>
          <a:stretch>
            <a:fillRect/>
          </a:stretch>
        </p:blipFill>
        <p:spPr>
          <a:xfrm>
            <a:off x="133624" y="3135343"/>
            <a:ext cx="6625633" cy="3686175"/>
          </a:xfrm>
          <a:prstGeom prst="rect">
            <a:avLst/>
          </a:prstGeom>
        </p:spPr>
      </p:pic>
      <p:sp>
        <p:nvSpPr>
          <p:cNvPr id="31" name="Inhaltsplatzhalter 1">
            <a:extLst>
              <a:ext uri="{FF2B5EF4-FFF2-40B4-BE49-F238E27FC236}">
                <a16:creationId xmlns:a16="http://schemas.microsoft.com/office/drawing/2014/main" id="{CE979256-F91B-C501-B33F-D0325E65CC78}"/>
              </a:ext>
            </a:extLst>
          </p:cNvPr>
          <p:cNvSpPr txBox="1">
            <a:spLocks/>
          </p:cNvSpPr>
          <p:nvPr/>
        </p:nvSpPr>
        <p:spPr>
          <a:xfrm>
            <a:off x="5183966" y="4101035"/>
            <a:ext cx="5173978" cy="365125"/>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Define the cost and dimensions of one power cell with cabinet and stacks</a:t>
            </a:r>
          </a:p>
          <a:p>
            <a:pPr marL="0" indent="0">
              <a:buNone/>
            </a:pPr>
            <a:endParaRPr lang="en-GB" sz="1200" dirty="0"/>
          </a:p>
        </p:txBody>
      </p:sp>
      <p:sp>
        <p:nvSpPr>
          <p:cNvPr id="32" name="Right Brace 31">
            <a:extLst>
              <a:ext uri="{FF2B5EF4-FFF2-40B4-BE49-F238E27FC236}">
                <a16:creationId xmlns:a16="http://schemas.microsoft.com/office/drawing/2014/main" id="{1EA117A9-42B5-3909-14A3-973C89B207AE}"/>
              </a:ext>
            </a:extLst>
          </p:cNvPr>
          <p:cNvSpPr/>
          <p:nvPr/>
        </p:nvSpPr>
        <p:spPr>
          <a:xfrm>
            <a:off x="4757103" y="3117698"/>
            <a:ext cx="312420" cy="2314154"/>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3" name="Right Brace 32">
            <a:extLst>
              <a:ext uri="{FF2B5EF4-FFF2-40B4-BE49-F238E27FC236}">
                <a16:creationId xmlns:a16="http://schemas.microsoft.com/office/drawing/2014/main" id="{8B39EC2F-0822-E990-11CC-1B9FB399DF59}"/>
              </a:ext>
            </a:extLst>
          </p:cNvPr>
          <p:cNvSpPr/>
          <p:nvPr/>
        </p:nvSpPr>
        <p:spPr>
          <a:xfrm>
            <a:off x="4757103" y="5449498"/>
            <a:ext cx="312420" cy="419100"/>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5" name="Inhaltsplatzhalter 1">
            <a:extLst>
              <a:ext uri="{FF2B5EF4-FFF2-40B4-BE49-F238E27FC236}">
                <a16:creationId xmlns:a16="http://schemas.microsoft.com/office/drawing/2014/main" id="{43530F86-43F2-06FF-D44E-5DC59B76D298}"/>
              </a:ext>
            </a:extLst>
          </p:cNvPr>
          <p:cNvSpPr txBox="1">
            <a:spLocks/>
          </p:cNvSpPr>
          <p:nvPr/>
        </p:nvSpPr>
        <p:spPr>
          <a:xfrm>
            <a:off x="5130626" y="5503473"/>
            <a:ext cx="5173978" cy="365125"/>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Define the number of sectors in the accelerator and the number of power cells required in each sector</a:t>
            </a:r>
          </a:p>
          <a:p>
            <a:pPr marL="0" indent="0">
              <a:buNone/>
            </a:pPr>
            <a:endParaRPr lang="en-GB" sz="1200" dirty="0"/>
          </a:p>
        </p:txBody>
      </p:sp>
      <p:sp>
        <p:nvSpPr>
          <p:cNvPr id="36" name="Right Brace 35">
            <a:extLst>
              <a:ext uri="{FF2B5EF4-FFF2-40B4-BE49-F238E27FC236}">
                <a16:creationId xmlns:a16="http://schemas.microsoft.com/office/drawing/2014/main" id="{D50D1BC6-9E15-9C84-1D29-C75306817589}"/>
              </a:ext>
            </a:extLst>
          </p:cNvPr>
          <p:cNvSpPr/>
          <p:nvPr/>
        </p:nvSpPr>
        <p:spPr>
          <a:xfrm>
            <a:off x="4757103" y="5980345"/>
            <a:ext cx="312420" cy="808639"/>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7" name="Inhaltsplatzhalter 1">
            <a:extLst>
              <a:ext uri="{FF2B5EF4-FFF2-40B4-BE49-F238E27FC236}">
                <a16:creationId xmlns:a16="http://schemas.microsoft.com/office/drawing/2014/main" id="{0EDB932F-4364-B0C2-8402-78D27607D3EC}"/>
              </a:ext>
            </a:extLst>
          </p:cNvPr>
          <p:cNvSpPr txBox="1">
            <a:spLocks/>
          </p:cNvSpPr>
          <p:nvPr/>
        </p:nvSpPr>
        <p:spPr>
          <a:xfrm>
            <a:off x="5130626" y="6034321"/>
            <a:ext cx="5173978" cy="611516"/>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Compute the cost of all required power cells and the cost of the building.</a:t>
            </a:r>
          </a:p>
          <a:p>
            <a:pPr marL="0" indent="0">
              <a:buNone/>
            </a:pPr>
            <a:r>
              <a:rPr lang="en-US" sz="1200" dirty="0"/>
              <a:t>The total cost is the sum of the two</a:t>
            </a:r>
          </a:p>
          <a:p>
            <a:pPr marL="0" indent="0">
              <a:buNone/>
            </a:pPr>
            <a:endParaRPr lang="en-GB" sz="1200" dirty="0"/>
          </a:p>
        </p:txBody>
      </p:sp>
      <p:grpSp>
        <p:nvGrpSpPr>
          <p:cNvPr id="38" name="Group 37">
            <a:extLst>
              <a:ext uri="{FF2B5EF4-FFF2-40B4-BE49-F238E27FC236}">
                <a16:creationId xmlns:a16="http://schemas.microsoft.com/office/drawing/2014/main" id="{DC869B78-1390-23F4-273C-430F5D4AEE17}"/>
              </a:ext>
            </a:extLst>
          </p:cNvPr>
          <p:cNvGrpSpPr/>
          <p:nvPr/>
        </p:nvGrpSpPr>
        <p:grpSpPr>
          <a:xfrm>
            <a:off x="200025" y="1288739"/>
            <a:ext cx="2981325" cy="1638301"/>
            <a:chOff x="0" y="0"/>
            <a:chExt cx="2981325" cy="1638301"/>
          </a:xfrm>
        </p:grpSpPr>
        <p:sp>
          <p:nvSpPr>
            <p:cNvPr id="39" name="Rectangle 38">
              <a:extLst>
                <a:ext uri="{FF2B5EF4-FFF2-40B4-BE49-F238E27FC236}">
                  <a16:creationId xmlns:a16="http://schemas.microsoft.com/office/drawing/2014/main" id="{7410BAA1-B3FA-4646-8D6B-91BCE090A9F4}"/>
                </a:ext>
              </a:extLst>
            </p:cNvPr>
            <p:cNvSpPr/>
            <p:nvPr/>
          </p:nvSpPr>
          <p:spPr>
            <a:xfrm>
              <a:off x="1302026" y="266701"/>
              <a:ext cx="1073426" cy="1371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Stacks</a:t>
              </a:r>
              <a:r>
                <a:rPr lang="en-GB" sz="1100" baseline="0"/>
                <a:t> cabinet</a:t>
              </a:r>
              <a:endParaRPr lang="en-GB" sz="1100"/>
            </a:p>
          </p:txBody>
        </p:sp>
        <p:sp>
          <p:nvSpPr>
            <p:cNvPr id="40" name="Rectangle 39">
              <a:extLst>
                <a:ext uri="{FF2B5EF4-FFF2-40B4-BE49-F238E27FC236}">
                  <a16:creationId xmlns:a16="http://schemas.microsoft.com/office/drawing/2014/main" id="{DE5EC80F-19A7-428C-9BEC-63C617FF98F7}"/>
                </a:ext>
              </a:extLst>
            </p:cNvPr>
            <p:cNvSpPr/>
            <p:nvPr/>
          </p:nvSpPr>
          <p:spPr>
            <a:xfrm>
              <a:off x="698638" y="266701"/>
              <a:ext cx="593862" cy="1371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dirty="0"/>
                <a:t>DC caps cable input</a:t>
              </a:r>
            </a:p>
          </p:txBody>
        </p:sp>
        <p:sp>
          <p:nvSpPr>
            <p:cNvPr id="41" name="Rectangle 40">
              <a:extLst>
                <a:ext uri="{FF2B5EF4-FFF2-40B4-BE49-F238E27FC236}">
                  <a16:creationId xmlns:a16="http://schemas.microsoft.com/office/drawing/2014/main" id="{5319C08B-7F57-49CF-B55B-4F5643D4E041}"/>
                </a:ext>
              </a:extLst>
            </p:cNvPr>
            <p:cNvSpPr/>
            <p:nvPr/>
          </p:nvSpPr>
          <p:spPr>
            <a:xfrm>
              <a:off x="2384977" y="266701"/>
              <a:ext cx="593862" cy="1371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Mags cable output</a:t>
              </a:r>
            </a:p>
          </p:txBody>
        </p:sp>
        <p:sp>
          <p:nvSpPr>
            <p:cNvPr id="42" name="Rectangle 41">
              <a:extLst>
                <a:ext uri="{FF2B5EF4-FFF2-40B4-BE49-F238E27FC236}">
                  <a16:creationId xmlns:a16="http://schemas.microsoft.com/office/drawing/2014/main" id="{B733CAC7-61C7-4DC6-B011-F5787C4345E5}"/>
                </a:ext>
              </a:extLst>
            </p:cNvPr>
            <p:cNvSpPr/>
            <p:nvPr/>
          </p:nvSpPr>
          <p:spPr>
            <a:xfrm rot="16200000">
              <a:off x="1220338" y="653188"/>
              <a:ext cx="547688" cy="27953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43" name="Rectangle 42">
              <a:extLst>
                <a:ext uri="{FF2B5EF4-FFF2-40B4-BE49-F238E27FC236}">
                  <a16:creationId xmlns:a16="http://schemas.microsoft.com/office/drawing/2014/main" id="{599A712E-9B6B-4797-A834-68027F911420}"/>
                </a:ext>
              </a:extLst>
            </p:cNvPr>
            <p:cNvSpPr/>
            <p:nvPr/>
          </p:nvSpPr>
          <p:spPr>
            <a:xfrm rot="16200000">
              <a:off x="1536321" y="654844"/>
              <a:ext cx="547688" cy="276225"/>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44" name="Rectangle 43">
              <a:extLst>
                <a:ext uri="{FF2B5EF4-FFF2-40B4-BE49-F238E27FC236}">
                  <a16:creationId xmlns:a16="http://schemas.microsoft.com/office/drawing/2014/main" id="{DB1FD454-1860-4598-A9A9-48E5402F30F5}"/>
                </a:ext>
              </a:extLst>
            </p:cNvPr>
            <p:cNvSpPr/>
            <p:nvPr/>
          </p:nvSpPr>
          <p:spPr>
            <a:xfrm rot="16200000">
              <a:off x="1852303" y="653188"/>
              <a:ext cx="547688" cy="27953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45" name="Rectangle 44">
              <a:extLst>
                <a:ext uri="{FF2B5EF4-FFF2-40B4-BE49-F238E27FC236}">
                  <a16:creationId xmlns:a16="http://schemas.microsoft.com/office/drawing/2014/main" id="{AC3DAA43-4B94-4634-B0F7-C434BB9302C8}"/>
                </a:ext>
              </a:extLst>
            </p:cNvPr>
            <p:cNvSpPr/>
            <p:nvPr/>
          </p:nvSpPr>
          <p:spPr>
            <a:xfrm rot="16200000">
              <a:off x="1220339" y="1215163"/>
              <a:ext cx="547688" cy="27953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46" name="Rectangle 45">
              <a:extLst>
                <a:ext uri="{FF2B5EF4-FFF2-40B4-BE49-F238E27FC236}">
                  <a16:creationId xmlns:a16="http://schemas.microsoft.com/office/drawing/2014/main" id="{29C54A53-540B-4CE3-A92E-EFFE50F551EC}"/>
                </a:ext>
              </a:extLst>
            </p:cNvPr>
            <p:cNvSpPr/>
            <p:nvPr/>
          </p:nvSpPr>
          <p:spPr>
            <a:xfrm rot="16200000">
              <a:off x="1536322" y="1216819"/>
              <a:ext cx="547688" cy="276225"/>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47" name="Rectangle 46">
              <a:extLst>
                <a:ext uri="{FF2B5EF4-FFF2-40B4-BE49-F238E27FC236}">
                  <a16:creationId xmlns:a16="http://schemas.microsoft.com/office/drawing/2014/main" id="{6BE8B76F-EF66-4F4F-9129-7626DA91AB5F}"/>
                </a:ext>
              </a:extLst>
            </p:cNvPr>
            <p:cNvSpPr/>
            <p:nvPr/>
          </p:nvSpPr>
          <p:spPr>
            <a:xfrm rot="16200000">
              <a:off x="1852304" y="1215163"/>
              <a:ext cx="547688" cy="279538"/>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STACK</a:t>
              </a:r>
            </a:p>
          </p:txBody>
        </p:sp>
        <p:sp>
          <p:nvSpPr>
            <p:cNvPr id="48" name="Rectangle 47">
              <a:extLst>
                <a:ext uri="{FF2B5EF4-FFF2-40B4-BE49-F238E27FC236}">
                  <a16:creationId xmlns:a16="http://schemas.microsoft.com/office/drawing/2014/main" id="{CC44836C-B2EF-4E45-8DF0-82D16F40A567}"/>
                </a:ext>
              </a:extLst>
            </p:cNvPr>
            <p:cNvSpPr/>
            <p:nvPr/>
          </p:nvSpPr>
          <p:spPr>
            <a:xfrm>
              <a:off x="1" y="0"/>
              <a:ext cx="2981324" cy="257175"/>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GB" sz="1100"/>
                <a:t>One power Cell</a:t>
              </a:r>
            </a:p>
          </p:txBody>
        </p:sp>
        <p:sp>
          <p:nvSpPr>
            <p:cNvPr id="49" name="Rectangle 48">
              <a:extLst>
                <a:ext uri="{FF2B5EF4-FFF2-40B4-BE49-F238E27FC236}">
                  <a16:creationId xmlns:a16="http://schemas.microsoft.com/office/drawing/2014/main" id="{20C18365-6A21-4288-8D83-5C12EA0D9C4C}"/>
                </a:ext>
              </a:extLst>
            </p:cNvPr>
            <p:cNvSpPr/>
            <p:nvPr/>
          </p:nvSpPr>
          <p:spPr>
            <a:xfrm>
              <a:off x="0" y="266701"/>
              <a:ext cx="717688" cy="13716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r>
                <a:rPr lang="en-GB" sz="1100"/>
                <a:t>Control cabinet</a:t>
              </a:r>
            </a:p>
          </p:txBody>
        </p:sp>
      </p:grpSp>
      <p:sp>
        <p:nvSpPr>
          <p:cNvPr id="50" name="Inhaltsplatzhalter 1">
            <a:extLst>
              <a:ext uri="{FF2B5EF4-FFF2-40B4-BE49-F238E27FC236}">
                <a16:creationId xmlns:a16="http://schemas.microsoft.com/office/drawing/2014/main" id="{DC262755-78B2-23CE-54A6-28F4290B5C4C}"/>
              </a:ext>
            </a:extLst>
          </p:cNvPr>
          <p:cNvSpPr txBox="1">
            <a:spLocks/>
          </p:cNvSpPr>
          <p:nvPr/>
        </p:nvSpPr>
        <p:spPr>
          <a:xfrm>
            <a:off x="3550426" y="1464772"/>
            <a:ext cx="8406470" cy="365125"/>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Once the cost and dimensions of the stacks are known, the model proceeds by defining the size and cost of the hosting cabinet and accessory hardware. One cabinet corresponds to one power cell.</a:t>
            </a:r>
          </a:p>
          <a:p>
            <a:pPr marL="0" indent="0">
              <a:buNone/>
            </a:pPr>
            <a:r>
              <a:rPr lang="en-US" sz="1200" dirty="0"/>
              <a:t>In addition the cost model also evaluate the cost of the building surface included with services (cooling and electric auxiliaries) that are required to operate the power cells.</a:t>
            </a:r>
          </a:p>
          <a:p>
            <a:pPr marL="0" indent="0">
              <a:buNone/>
            </a:pPr>
            <a:r>
              <a:rPr lang="en-US" sz="1200" dirty="0"/>
              <a:t>These costs are based on the construction of the B245 for the POPSB power converter (2018 CERN) </a:t>
            </a:r>
          </a:p>
          <a:p>
            <a:pPr marL="0" indent="0">
              <a:buNone/>
            </a:pPr>
            <a:endParaRPr lang="en-GB" sz="1200" dirty="0"/>
          </a:p>
        </p:txBody>
      </p:sp>
      <p:pic>
        <p:nvPicPr>
          <p:cNvPr id="8204" name="Rectangle 1">
            <a:extLst>
              <a:ext uri="{FF2B5EF4-FFF2-40B4-BE49-F238E27FC236}">
                <a16:creationId xmlns:a16="http://schemas.microsoft.com/office/drawing/2014/main" id="{CE161804-9825-66A4-C9FE-7D555011B868}"/>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508300" y="78236763"/>
            <a:ext cx="17225963" cy="21972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2311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B644C4-C8D5-7E85-A0F0-C5DF0ED491AB}"/>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
        <p:nvSpPr>
          <p:cNvPr id="5" name="Title 3">
            <a:extLst>
              <a:ext uri="{FF2B5EF4-FFF2-40B4-BE49-F238E27FC236}">
                <a16:creationId xmlns:a16="http://schemas.microsoft.com/office/drawing/2014/main" id="{2CDB7B0A-9B5D-0DA8-CECA-6269992D2179}"/>
              </a:ext>
            </a:extLst>
          </p:cNvPr>
          <p:cNvSpPr>
            <a:spLocks noGrp="1"/>
          </p:cNvSpPr>
          <p:nvPr>
            <p:ph type="title"/>
          </p:nvPr>
        </p:nvSpPr>
        <p:spPr>
          <a:xfrm>
            <a:off x="2447595" y="356659"/>
            <a:ext cx="9042400" cy="657556"/>
          </a:xfrm>
        </p:spPr>
        <p:txBody>
          <a:bodyPr/>
          <a:lstStyle/>
          <a:p>
            <a:r>
              <a:rPr lang="en-US" dirty="0"/>
              <a:t>Setting the stage: some important definitions </a:t>
            </a:r>
            <a:endParaRPr lang="de-DE" dirty="0"/>
          </a:p>
        </p:txBody>
      </p:sp>
      <p:sp>
        <p:nvSpPr>
          <p:cNvPr id="6" name="TextBox 5">
            <a:extLst>
              <a:ext uri="{FF2B5EF4-FFF2-40B4-BE49-F238E27FC236}">
                <a16:creationId xmlns:a16="http://schemas.microsoft.com/office/drawing/2014/main" id="{A9085CF2-A510-0B6E-C6AF-4E3C3D2D5AE6}"/>
              </a:ext>
            </a:extLst>
          </p:cNvPr>
          <p:cNvSpPr txBox="1"/>
          <p:nvPr/>
        </p:nvSpPr>
        <p:spPr>
          <a:xfrm>
            <a:off x="126592" y="4539417"/>
            <a:ext cx="5105312" cy="912814"/>
          </a:xfrm>
          <a:prstGeom prst="rect">
            <a:avLst/>
          </a:prstGeom>
          <a:noFill/>
        </p:spPr>
        <p:txBody>
          <a:bodyPr wrap="square" rtlCol="0">
            <a:spAutoFit/>
          </a:bodyPr>
          <a:lstStyle/>
          <a:p>
            <a:r>
              <a:rPr lang="en-US" sz="1333" dirty="0"/>
              <a:t>The </a:t>
            </a:r>
            <a:r>
              <a:rPr lang="en-US" sz="1333" dirty="0" err="1"/>
              <a:t>Bref</a:t>
            </a:r>
            <a:r>
              <a:rPr lang="en-US" sz="1333" dirty="0"/>
              <a:t> is created by the connection of two different sinusoids named here Preload and Ramp. The power electronic does that.</a:t>
            </a:r>
          </a:p>
          <a:p>
            <a:pPr marL="228594" indent="-228594">
              <a:buFont typeface="Arial" panose="020B0604020202020204" pitchFamily="34" charset="0"/>
              <a:buChar char="•"/>
            </a:pPr>
            <a:r>
              <a:rPr lang="en-US" sz="1333" dirty="0"/>
              <a:t>Playing with the Preload circuit </a:t>
            </a:r>
            <a:r>
              <a:rPr lang="en-US" sz="1333" dirty="0" err="1"/>
              <a:t>Tpulse</a:t>
            </a:r>
            <a:r>
              <a:rPr lang="en-US" sz="1333" dirty="0"/>
              <a:t> can be varied;</a:t>
            </a:r>
          </a:p>
          <a:p>
            <a:pPr marL="228594" indent="-228594">
              <a:buFont typeface="Arial" panose="020B0604020202020204" pitchFamily="34" charset="0"/>
              <a:buChar char="•"/>
            </a:pPr>
            <a:r>
              <a:rPr lang="en-US" sz="1333" dirty="0"/>
              <a:t>Playing with the Boost circuit, </a:t>
            </a:r>
            <a:r>
              <a:rPr lang="en-US" sz="1333" dirty="0" err="1"/>
              <a:t>Bref_dot</a:t>
            </a:r>
            <a:r>
              <a:rPr lang="en-US" sz="1333" dirty="0"/>
              <a:t> max can be changed;</a:t>
            </a:r>
          </a:p>
        </p:txBody>
      </p:sp>
      <p:pic>
        <p:nvPicPr>
          <p:cNvPr id="11" name="Picture 10">
            <a:extLst>
              <a:ext uri="{FF2B5EF4-FFF2-40B4-BE49-F238E27FC236}">
                <a16:creationId xmlns:a16="http://schemas.microsoft.com/office/drawing/2014/main" id="{B5138816-32D3-F1F0-9B10-15565114D404}"/>
              </a:ext>
            </a:extLst>
          </p:cNvPr>
          <p:cNvPicPr>
            <a:picLocks noChangeAspect="1"/>
          </p:cNvPicPr>
          <p:nvPr/>
        </p:nvPicPr>
        <p:blipFill>
          <a:blip r:embed="rId2"/>
          <a:stretch>
            <a:fillRect/>
          </a:stretch>
        </p:blipFill>
        <p:spPr>
          <a:xfrm>
            <a:off x="23664" y="1604798"/>
            <a:ext cx="4847861" cy="1385724"/>
          </a:xfrm>
          <a:prstGeom prst="rect">
            <a:avLst/>
          </a:prstGeom>
        </p:spPr>
      </p:pic>
      <p:pic>
        <p:nvPicPr>
          <p:cNvPr id="13" name="Picture 12">
            <a:extLst>
              <a:ext uri="{FF2B5EF4-FFF2-40B4-BE49-F238E27FC236}">
                <a16:creationId xmlns:a16="http://schemas.microsoft.com/office/drawing/2014/main" id="{6F64311D-CB6B-159D-F102-9BEECC1B5950}"/>
              </a:ext>
            </a:extLst>
          </p:cNvPr>
          <p:cNvPicPr>
            <a:picLocks noChangeAspect="1"/>
          </p:cNvPicPr>
          <p:nvPr/>
        </p:nvPicPr>
        <p:blipFill>
          <a:blip r:embed="rId3"/>
          <a:stretch>
            <a:fillRect/>
          </a:stretch>
        </p:blipFill>
        <p:spPr>
          <a:xfrm>
            <a:off x="0" y="3133545"/>
            <a:ext cx="4847861" cy="1380775"/>
          </a:xfrm>
          <a:prstGeom prst="rect">
            <a:avLst/>
          </a:prstGeom>
        </p:spPr>
      </p:pic>
      <p:sp>
        <p:nvSpPr>
          <p:cNvPr id="14" name="TextBox 13">
            <a:extLst>
              <a:ext uri="{FF2B5EF4-FFF2-40B4-BE49-F238E27FC236}">
                <a16:creationId xmlns:a16="http://schemas.microsoft.com/office/drawing/2014/main" id="{23399960-A4ED-4A67-CC36-48F1F262E482}"/>
              </a:ext>
            </a:extLst>
          </p:cNvPr>
          <p:cNvSpPr txBox="1"/>
          <p:nvPr/>
        </p:nvSpPr>
        <p:spPr>
          <a:xfrm>
            <a:off x="335360" y="2554201"/>
            <a:ext cx="960107" cy="307777"/>
          </a:xfrm>
          <a:prstGeom prst="rect">
            <a:avLst/>
          </a:prstGeom>
          <a:noFill/>
        </p:spPr>
        <p:txBody>
          <a:bodyPr wrap="square" rtlCol="0">
            <a:spAutoFit/>
          </a:bodyPr>
          <a:lstStyle/>
          <a:p>
            <a:r>
              <a:rPr lang="en-US" sz="1400" dirty="0"/>
              <a:t>Preload</a:t>
            </a:r>
            <a:endParaRPr lang="en-GB" sz="1400" dirty="0"/>
          </a:p>
        </p:txBody>
      </p:sp>
      <p:sp>
        <p:nvSpPr>
          <p:cNvPr id="15" name="TextBox 14">
            <a:extLst>
              <a:ext uri="{FF2B5EF4-FFF2-40B4-BE49-F238E27FC236}">
                <a16:creationId xmlns:a16="http://schemas.microsoft.com/office/drawing/2014/main" id="{4EFBC9EA-238C-162D-1C84-8E6179ADDD5F}"/>
              </a:ext>
            </a:extLst>
          </p:cNvPr>
          <p:cNvSpPr txBox="1"/>
          <p:nvPr/>
        </p:nvSpPr>
        <p:spPr>
          <a:xfrm>
            <a:off x="4043603" y="1602208"/>
            <a:ext cx="960107" cy="307777"/>
          </a:xfrm>
          <a:prstGeom prst="rect">
            <a:avLst/>
          </a:prstGeom>
          <a:noFill/>
        </p:spPr>
        <p:txBody>
          <a:bodyPr wrap="square" rtlCol="0">
            <a:spAutoFit/>
          </a:bodyPr>
          <a:lstStyle/>
          <a:p>
            <a:r>
              <a:rPr lang="en-US" sz="1400" dirty="0"/>
              <a:t>Preload</a:t>
            </a:r>
            <a:endParaRPr lang="en-GB" sz="1400" dirty="0"/>
          </a:p>
        </p:txBody>
      </p:sp>
      <p:sp>
        <p:nvSpPr>
          <p:cNvPr id="16" name="TextBox 15">
            <a:extLst>
              <a:ext uri="{FF2B5EF4-FFF2-40B4-BE49-F238E27FC236}">
                <a16:creationId xmlns:a16="http://schemas.microsoft.com/office/drawing/2014/main" id="{20B153A1-E18F-6231-5DAB-646CB11BB2ED}"/>
              </a:ext>
            </a:extLst>
          </p:cNvPr>
          <p:cNvSpPr txBox="1"/>
          <p:nvPr/>
        </p:nvSpPr>
        <p:spPr>
          <a:xfrm>
            <a:off x="2238827" y="1770074"/>
            <a:ext cx="960107" cy="307777"/>
          </a:xfrm>
          <a:prstGeom prst="rect">
            <a:avLst/>
          </a:prstGeom>
          <a:noFill/>
        </p:spPr>
        <p:txBody>
          <a:bodyPr wrap="square" rtlCol="0">
            <a:spAutoFit/>
          </a:bodyPr>
          <a:lstStyle/>
          <a:p>
            <a:r>
              <a:rPr lang="en-US" sz="1400" dirty="0"/>
              <a:t>Ramp</a:t>
            </a:r>
            <a:endParaRPr lang="en-GB" sz="1400" dirty="0"/>
          </a:p>
        </p:txBody>
      </p:sp>
      <p:sp>
        <p:nvSpPr>
          <p:cNvPr id="17" name="TextBox 16">
            <a:extLst>
              <a:ext uri="{FF2B5EF4-FFF2-40B4-BE49-F238E27FC236}">
                <a16:creationId xmlns:a16="http://schemas.microsoft.com/office/drawing/2014/main" id="{A1C611B3-4864-0D75-0373-50475374784B}"/>
              </a:ext>
            </a:extLst>
          </p:cNvPr>
          <p:cNvSpPr txBox="1"/>
          <p:nvPr/>
        </p:nvSpPr>
        <p:spPr>
          <a:xfrm>
            <a:off x="347597" y="1604798"/>
            <a:ext cx="960107" cy="307777"/>
          </a:xfrm>
          <a:prstGeom prst="rect">
            <a:avLst/>
          </a:prstGeom>
          <a:noFill/>
        </p:spPr>
        <p:txBody>
          <a:bodyPr wrap="square" rtlCol="0">
            <a:spAutoFit/>
          </a:bodyPr>
          <a:lstStyle/>
          <a:p>
            <a:r>
              <a:rPr lang="en-US" sz="1400" i="1" u="sng" dirty="0" err="1"/>
              <a:t>Bref</a:t>
            </a:r>
            <a:endParaRPr lang="en-GB" sz="1400" i="1" u="sng" dirty="0"/>
          </a:p>
        </p:txBody>
      </p:sp>
      <p:sp>
        <p:nvSpPr>
          <p:cNvPr id="18" name="TextBox 17">
            <a:extLst>
              <a:ext uri="{FF2B5EF4-FFF2-40B4-BE49-F238E27FC236}">
                <a16:creationId xmlns:a16="http://schemas.microsoft.com/office/drawing/2014/main" id="{C6855DEB-51BD-8613-9344-A4E823C24D63}"/>
              </a:ext>
            </a:extLst>
          </p:cNvPr>
          <p:cNvSpPr txBox="1"/>
          <p:nvPr/>
        </p:nvSpPr>
        <p:spPr>
          <a:xfrm>
            <a:off x="309265" y="3095043"/>
            <a:ext cx="960107" cy="307777"/>
          </a:xfrm>
          <a:prstGeom prst="rect">
            <a:avLst/>
          </a:prstGeom>
          <a:noFill/>
        </p:spPr>
        <p:txBody>
          <a:bodyPr wrap="square" rtlCol="0">
            <a:spAutoFit/>
          </a:bodyPr>
          <a:lstStyle/>
          <a:p>
            <a:r>
              <a:rPr lang="en-US" sz="1400" i="1" u="sng" dirty="0" err="1"/>
              <a:t>Bref</a:t>
            </a:r>
            <a:r>
              <a:rPr lang="en-US" sz="1400" i="1" u="sng" dirty="0"/>
              <a:t> dot</a:t>
            </a:r>
            <a:endParaRPr lang="en-GB" sz="1400" i="1" u="sng" dirty="0"/>
          </a:p>
        </p:txBody>
      </p:sp>
      <p:cxnSp>
        <p:nvCxnSpPr>
          <p:cNvPr id="19" name="Straight Arrow Connector 18">
            <a:extLst>
              <a:ext uri="{FF2B5EF4-FFF2-40B4-BE49-F238E27FC236}">
                <a16:creationId xmlns:a16="http://schemas.microsoft.com/office/drawing/2014/main" id="{C5A7603B-0998-2FB9-51E6-7CD2745B6084}"/>
              </a:ext>
            </a:extLst>
          </p:cNvPr>
          <p:cNvCxnSpPr>
            <a:cxnSpLocks/>
            <a:endCxn id="11" idx="3"/>
          </p:cNvCxnSpPr>
          <p:nvPr/>
        </p:nvCxnSpPr>
        <p:spPr>
          <a:xfrm>
            <a:off x="431371" y="2297660"/>
            <a:ext cx="4440155" cy="0"/>
          </a:xfrm>
          <a:prstGeom prst="straightConnector1">
            <a:avLst/>
          </a:prstGeom>
          <a:ln w="19050">
            <a:solidFill>
              <a:srgbClr val="000000"/>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D6A4849-50B9-F44F-023A-9419AA65B70D}"/>
              </a:ext>
            </a:extLst>
          </p:cNvPr>
          <p:cNvSpPr txBox="1"/>
          <p:nvPr/>
        </p:nvSpPr>
        <p:spPr>
          <a:xfrm>
            <a:off x="2916007" y="2269569"/>
            <a:ext cx="960107" cy="307777"/>
          </a:xfrm>
          <a:prstGeom prst="rect">
            <a:avLst/>
          </a:prstGeom>
          <a:noFill/>
        </p:spPr>
        <p:txBody>
          <a:bodyPr wrap="square" rtlCol="0">
            <a:spAutoFit/>
          </a:bodyPr>
          <a:lstStyle/>
          <a:p>
            <a:r>
              <a:rPr lang="en-US" sz="1400" dirty="0" err="1"/>
              <a:t>T</a:t>
            </a:r>
            <a:r>
              <a:rPr lang="en-US" sz="1400" baseline="-25000" dirty="0" err="1"/>
              <a:t>pulse</a:t>
            </a:r>
            <a:endParaRPr lang="en-GB" sz="1400" dirty="0"/>
          </a:p>
        </p:txBody>
      </p:sp>
      <p:sp>
        <p:nvSpPr>
          <p:cNvPr id="23" name="TextBox 22">
            <a:extLst>
              <a:ext uri="{FF2B5EF4-FFF2-40B4-BE49-F238E27FC236}">
                <a16:creationId xmlns:a16="http://schemas.microsoft.com/office/drawing/2014/main" id="{014FC0CF-AED1-449C-A48F-00E37CCAADFA}"/>
              </a:ext>
            </a:extLst>
          </p:cNvPr>
          <p:cNvSpPr txBox="1"/>
          <p:nvPr/>
        </p:nvSpPr>
        <p:spPr>
          <a:xfrm>
            <a:off x="3599723" y="3233600"/>
            <a:ext cx="1152128" cy="307777"/>
          </a:xfrm>
          <a:prstGeom prst="rect">
            <a:avLst/>
          </a:prstGeom>
          <a:noFill/>
        </p:spPr>
        <p:txBody>
          <a:bodyPr wrap="square" rtlCol="0">
            <a:spAutoFit/>
          </a:bodyPr>
          <a:lstStyle/>
          <a:p>
            <a:r>
              <a:rPr lang="en-US" sz="1400" dirty="0" err="1"/>
              <a:t>Bref_dot</a:t>
            </a:r>
            <a:r>
              <a:rPr lang="en-US" sz="1400" baseline="-25000" dirty="0" err="1"/>
              <a:t>max</a:t>
            </a:r>
            <a:endParaRPr lang="en-GB" sz="1400" dirty="0"/>
          </a:p>
        </p:txBody>
      </p:sp>
      <p:cxnSp>
        <p:nvCxnSpPr>
          <p:cNvPr id="25" name="Straight Arrow Connector 24">
            <a:extLst>
              <a:ext uri="{FF2B5EF4-FFF2-40B4-BE49-F238E27FC236}">
                <a16:creationId xmlns:a16="http://schemas.microsoft.com/office/drawing/2014/main" id="{52D80919-BCCD-8CF0-1C2B-1932BB694B28}"/>
              </a:ext>
            </a:extLst>
          </p:cNvPr>
          <p:cNvCxnSpPr>
            <a:cxnSpLocks/>
            <a:stCxn id="23" idx="1"/>
          </p:cNvCxnSpPr>
          <p:nvPr/>
        </p:nvCxnSpPr>
        <p:spPr>
          <a:xfrm flipH="1" flipV="1">
            <a:off x="2635251" y="3200400"/>
            <a:ext cx="964472" cy="1870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29" name="Picture 28">
            <a:extLst>
              <a:ext uri="{FF2B5EF4-FFF2-40B4-BE49-F238E27FC236}">
                <a16:creationId xmlns:a16="http://schemas.microsoft.com/office/drawing/2014/main" id="{62E7CFC5-C784-782E-536B-9F624C20C6AC}"/>
              </a:ext>
            </a:extLst>
          </p:cNvPr>
          <p:cNvPicPr>
            <a:picLocks noChangeAspect="1"/>
          </p:cNvPicPr>
          <p:nvPr/>
        </p:nvPicPr>
        <p:blipFill>
          <a:blip r:embed="rId4"/>
          <a:stretch>
            <a:fillRect/>
          </a:stretch>
        </p:blipFill>
        <p:spPr>
          <a:xfrm>
            <a:off x="6360750" y="1589513"/>
            <a:ext cx="4805901" cy="1416295"/>
          </a:xfrm>
          <a:prstGeom prst="rect">
            <a:avLst/>
          </a:prstGeom>
        </p:spPr>
      </p:pic>
      <p:pic>
        <p:nvPicPr>
          <p:cNvPr id="31" name="Picture 30">
            <a:extLst>
              <a:ext uri="{FF2B5EF4-FFF2-40B4-BE49-F238E27FC236}">
                <a16:creationId xmlns:a16="http://schemas.microsoft.com/office/drawing/2014/main" id="{49753836-D675-0762-EB65-39F80CFE583D}"/>
              </a:ext>
            </a:extLst>
          </p:cNvPr>
          <p:cNvPicPr>
            <a:picLocks noChangeAspect="1"/>
          </p:cNvPicPr>
          <p:nvPr/>
        </p:nvPicPr>
        <p:blipFill>
          <a:blip r:embed="rId5"/>
          <a:stretch>
            <a:fillRect/>
          </a:stretch>
        </p:blipFill>
        <p:spPr>
          <a:xfrm>
            <a:off x="6480044" y="3095044"/>
            <a:ext cx="4686608" cy="1390864"/>
          </a:xfrm>
          <a:prstGeom prst="rect">
            <a:avLst/>
          </a:prstGeom>
        </p:spPr>
      </p:pic>
      <p:sp>
        <p:nvSpPr>
          <p:cNvPr id="32" name="TextBox 31">
            <a:extLst>
              <a:ext uri="{FF2B5EF4-FFF2-40B4-BE49-F238E27FC236}">
                <a16:creationId xmlns:a16="http://schemas.microsoft.com/office/drawing/2014/main" id="{5448CEEF-713D-2E0D-EDEA-AB9C4C5AE0FA}"/>
              </a:ext>
            </a:extLst>
          </p:cNvPr>
          <p:cNvSpPr txBox="1"/>
          <p:nvPr/>
        </p:nvSpPr>
        <p:spPr>
          <a:xfrm>
            <a:off x="6738819" y="1604797"/>
            <a:ext cx="1373405" cy="307777"/>
          </a:xfrm>
          <a:prstGeom prst="rect">
            <a:avLst/>
          </a:prstGeom>
          <a:noFill/>
        </p:spPr>
        <p:txBody>
          <a:bodyPr wrap="square" rtlCol="0">
            <a:spAutoFit/>
          </a:bodyPr>
          <a:lstStyle/>
          <a:p>
            <a:r>
              <a:rPr lang="en-US" sz="1400" i="1" u="sng" dirty="0" err="1"/>
              <a:t>Mmf</a:t>
            </a:r>
            <a:r>
              <a:rPr lang="en-US" sz="1400" i="1" u="sng" dirty="0"/>
              <a:t> current</a:t>
            </a:r>
            <a:endParaRPr lang="en-GB" sz="1400" i="1" u="sng" dirty="0"/>
          </a:p>
        </p:txBody>
      </p:sp>
      <p:sp>
        <p:nvSpPr>
          <p:cNvPr id="33" name="TextBox 32">
            <a:extLst>
              <a:ext uri="{FF2B5EF4-FFF2-40B4-BE49-F238E27FC236}">
                <a16:creationId xmlns:a16="http://schemas.microsoft.com/office/drawing/2014/main" id="{568DFCD3-86C8-C55F-DBF9-2E764D5A398A}"/>
              </a:ext>
            </a:extLst>
          </p:cNvPr>
          <p:cNvSpPr txBox="1"/>
          <p:nvPr/>
        </p:nvSpPr>
        <p:spPr>
          <a:xfrm>
            <a:off x="6672064" y="3021092"/>
            <a:ext cx="2138331" cy="307777"/>
          </a:xfrm>
          <a:prstGeom prst="rect">
            <a:avLst/>
          </a:prstGeom>
          <a:noFill/>
        </p:spPr>
        <p:txBody>
          <a:bodyPr wrap="square" rtlCol="0">
            <a:spAutoFit/>
          </a:bodyPr>
          <a:lstStyle/>
          <a:p>
            <a:r>
              <a:rPr lang="en-US" sz="1400" i="1" u="sng" dirty="0" err="1"/>
              <a:t>Mmf</a:t>
            </a:r>
            <a:r>
              <a:rPr lang="en-US" sz="1400" i="1" u="sng" dirty="0"/>
              <a:t> current harmonics</a:t>
            </a:r>
            <a:endParaRPr lang="en-GB" sz="1400" i="1" u="sng" dirty="0"/>
          </a:p>
        </p:txBody>
      </p:sp>
      <p:sp>
        <p:nvSpPr>
          <p:cNvPr id="34" name="TextBox 33">
            <a:extLst>
              <a:ext uri="{FF2B5EF4-FFF2-40B4-BE49-F238E27FC236}">
                <a16:creationId xmlns:a16="http://schemas.microsoft.com/office/drawing/2014/main" id="{A3D5BE35-242F-215B-C4CC-2851BD316908}"/>
              </a:ext>
            </a:extLst>
          </p:cNvPr>
          <p:cNvSpPr txBox="1"/>
          <p:nvPr/>
        </p:nvSpPr>
        <p:spPr>
          <a:xfrm>
            <a:off x="6480044" y="4514319"/>
            <a:ext cx="5280585" cy="502573"/>
          </a:xfrm>
          <a:prstGeom prst="rect">
            <a:avLst/>
          </a:prstGeom>
          <a:noFill/>
        </p:spPr>
        <p:txBody>
          <a:bodyPr wrap="square" rtlCol="0">
            <a:spAutoFit/>
          </a:bodyPr>
          <a:lstStyle/>
          <a:p>
            <a:r>
              <a:rPr lang="en-US" sz="1333" dirty="0"/>
              <a:t>The first harmonic of the magnet current has a </a:t>
            </a:r>
            <a:r>
              <a:rPr lang="en-US" sz="1333" dirty="0">
                <a:highlight>
                  <a:srgbClr val="FFFF00"/>
                </a:highlight>
              </a:rPr>
              <a:t>frequency of 1/</a:t>
            </a:r>
            <a:r>
              <a:rPr lang="en-US" sz="1333" dirty="0" err="1">
                <a:highlight>
                  <a:srgbClr val="FFFF00"/>
                </a:highlight>
              </a:rPr>
              <a:t>T</a:t>
            </a:r>
            <a:r>
              <a:rPr lang="en-US" sz="1333" baseline="-25000" dirty="0" err="1">
                <a:highlight>
                  <a:srgbClr val="FFFF00"/>
                </a:highlight>
              </a:rPr>
              <a:t>pulse</a:t>
            </a:r>
            <a:r>
              <a:rPr lang="en-US" sz="1333" baseline="-25000" dirty="0">
                <a:highlight>
                  <a:srgbClr val="FFFF00"/>
                </a:highlight>
              </a:rPr>
              <a:t> </a:t>
            </a:r>
          </a:p>
          <a:p>
            <a:r>
              <a:rPr lang="en-US" sz="1333" dirty="0"/>
              <a:t>The next most important harmonic is the second.</a:t>
            </a:r>
          </a:p>
        </p:txBody>
      </p:sp>
      <p:sp>
        <p:nvSpPr>
          <p:cNvPr id="35" name="TextBox 34">
            <a:extLst>
              <a:ext uri="{FF2B5EF4-FFF2-40B4-BE49-F238E27FC236}">
                <a16:creationId xmlns:a16="http://schemas.microsoft.com/office/drawing/2014/main" id="{4184C0EC-1C9E-7E28-9A91-6E0157533643}"/>
              </a:ext>
            </a:extLst>
          </p:cNvPr>
          <p:cNvSpPr txBox="1"/>
          <p:nvPr/>
        </p:nvSpPr>
        <p:spPr>
          <a:xfrm>
            <a:off x="6480044" y="5145912"/>
            <a:ext cx="5280585" cy="502573"/>
          </a:xfrm>
          <a:prstGeom prst="rect">
            <a:avLst/>
          </a:prstGeom>
          <a:noFill/>
        </p:spPr>
        <p:txBody>
          <a:bodyPr wrap="square" rtlCol="0">
            <a:spAutoFit/>
          </a:bodyPr>
          <a:lstStyle/>
          <a:p>
            <a:r>
              <a:rPr lang="en-US" sz="1333" dirty="0"/>
              <a:t>The magnet losses reported in this presentation are computed with AC simulation with the </a:t>
            </a:r>
            <a:r>
              <a:rPr lang="en-US" sz="1333" dirty="0">
                <a:highlight>
                  <a:srgbClr val="FFFF00"/>
                </a:highlight>
              </a:rPr>
              <a:t>first harmonic only</a:t>
            </a:r>
          </a:p>
        </p:txBody>
      </p:sp>
      <p:sp>
        <p:nvSpPr>
          <p:cNvPr id="36" name="TextBox 35">
            <a:extLst>
              <a:ext uri="{FF2B5EF4-FFF2-40B4-BE49-F238E27FC236}">
                <a16:creationId xmlns:a16="http://schemas.microsoft.com/office/drawing/2014/main" id="{803BE546-932F-7FDC-CE9A-956E6FFB6C53}"/>
              </a:ext>
            </a:extLst>
          </p:cNvPr>
          <p:cNvSpPr txBox="1"/>
          <p:nvPr/>
        </p:nvSpPr>
        <p:spPr>
          <a:xfrm>
            <a:off x="6523766" y="5707162"/>
            <a:ext cx="5140852" cy="318100"/>
          </a:xfrm>
          <a:prstGeom prst="rect">
            <a:avLst/>
          </a:prstGeom>
          <a:noFill/>
        </p:spPr>
        <p:txBody>
          <a:bodyPr wrap="square" rtlCol="0">
            <a:spAutoFit/>
          </a:bodyPr>
          <a:lstStyle/>
          <a:p>
            <a:r>
              <a:rPr lang="en-US" sz="1467" dirty="0">
                <a:solidFill>
                  <a:schemeClr val="accent1"/>
                </a:solidFill>
              </a:rPr>
              <a:t>Transient simulation necessary to simulate proper losses</a:t>
            </a:r>
          </a:p>
        </p:txBody>
      </p:sp>
      <p:sp>
        <p:nvSpPr>
          <p:cNvPr id="2" name="TextBox 1">
            <a:extLst>
              <a:ext uri="{FF2B5EF4-FFF2-40B4-BE49-F238E27FC236}">
                <a16:creationId xmlns:a16="http://schemas.microsoft.com/office/drawing/2014/main" id="{C7159078-EDC2-C2D4-B49C-F9DFAFBAF31F}"/>
              </a:ext>
            </a:extLst>
          </p:cNvPr>
          <p:cNvSpPr txBox="1"/>
          <p:nvPr/>
        </p:nvSpPr>
        <p:spPr>
          <a:xfrm>
            <a:off x="158557" y="5714400"/>
            <a:ext cx="5140852" cy="318100"/>
          </a:xfrm>
          <a:prstGeom prst="rect">
            <a:avLst/>
          </a:prstGeom>
          <a:noFill/>
        </p:spPr>
        <p:txBody>
          <a:bodyPr wrap="square" rtlCol="0">
            <a:spAutoFit/>
          </a:bodyPr>
          <a:lstStyle/>
          <a:p>
            <a:r>
              <a:rPr lang="en-US" sz="1467" dirty="0">
                <a:solidFill>
                  <a:schemeClr val="accent1"/>
                </a:solidFill>
              </a:rPr>
              <a:t>Short </a:t>
            </a:r>
            <a:r>
              <a:rPr lang="en-US" sz="1467" dirty="0" err="1">
                <a:solidFill>
                  <a:schemeClr val="accent1"/>
                </a:solidFill>
              </a:rPr>
              <a:t>T</a:t>
            </a:r>
            <a:r>
              <a:rPr lang="en-US" sz="1467" baseline="-25000" dirty="0" err="1">
                <a:solidFill>
                  <a:schemeClr val="accent1"/>
                </a:solidFill>
              </a:rPr>
              <a:t>pulse</a:t>
            </a:r>
            <a:r>
              <a:rPr lang="en-US" sz="1467" dirty="0">
                <a:solidFill>
                  <a:schemeClr val="accent1"/>
                </a:solidFill>
              </a:rPr>
              <a:t> requires high power in the converter</a:t>
            </a:r>
          </a:p>
        </p:txBody>
      </p:sp>
    </p:spTree>
    <p:extLst>
      <p:ext uri="{BB962C8B-B14F-4D97-AF65-F5344CB8AC3E}">
        <p14:creationId xmlns:p14="http://schemas.microsoft.com/office/powerpoint/2010/main" val="1509827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6680942-1A9A-2277-EAA8-246E09D85C37}"/>
              </a:ext>
            </a:extLst>
          </p:cNvPr>
          <p:cNvSpPr>
            <a:spLocks noGrp="1"/>
          </p:cNvSpPr>
          <p:nvPr>
            <p:ph type="sldNum" sz="quarter" idx="4"/>
          </p:nvPr>
        </p:nvSpPr>
        <p:spPr/>
        <p:txBody>
          <a:bodyPr/>
          <a:lstStyle/>
          <a:p>
            <a:fld id="{974172A1-1CBF-0B40-9234-7D4D80EC19EA}" type="slidenum">
              <a:rPr lang="en-GB" smtClean="0"/>
              <a:pPr/>
              <a:t>22</a:t>
            </a:fld>
            <a:endParaRPr lang="en-GB" dirty="0"/>
          </a:p>
        </p:txBody>
      </p:sp>
      <p:sp>
        <p:nvSpPr>
          <p:cNvPr id="5" name="Title 3">
            <a:extLst>
              <a:ext uri="{FF2B5EF4-FFF2-40B4-BE49-F238E27FC236}">
                <a16:creationId xmlns:a16="http://schemas.microsoft.com/office/drawing/2014/main" id="{744A9DBB-2E85-BE42-1643-8D3CE9278EE4}"/>
              </a:ext>
            </a:extLst>
          </p:cNvPr>
          <p:cNvSpPr>
            <a:spLocks noGrp="1"/>
          </p:cNvSpPr>
          <p:nvPr>
            <p:ph type="title"/>
          </p:nvPr>
        </p:nvSpPr>
        <p:spPr>
          <a:xfrm>
            <a:off x="2116236" y="372131"/>
            <a:ext cx="9042400" cy="657556"/>
          </a:xfrm>
        </p:spPr>
        <p:txBody>
          <a:bodyPr/>
          <a:lstStyle/>
          <a:p>
            <a:r>
              <a:rPr lang="en-US" dirty="0"/>
              <a:t>Setting the stage: some important definitions </a:t>
            </a:r>
            <a:endParaRPr lang="de-DE" dirty="0"/>
          </a:p>
        </p:txBody>
      </p:sp>
      <p:sp>
        <p:nvSpPr>
          <p:cNvPr id="6" name="TextBox 5">
            <a:extLst>
              <a:ext uri="{FF2B5EF4-FFF2-40B4-BE49-F238E27FC236}">
                <a16:creationId xmlns:a16="http://schemas.microsoft.com/office/drawing/2014/main" id="{CB9EAAC3-B139-3523-2A4C-233C31AA8E26}"/>
              </a:ext>
            </a:extLst>
          </p:cNvPr>
          <p:cNvSpPr txBox="1"/>
          <p:nvPr/>
        </p:nvSpPr>
        <p:spPr>
          <a:xfrm>
            <a:off x="92116" y="1151681"/>
            <a:ext cx="5016083" cy="502573"/>
          </a:xfrm>
          <a:prstGeom prst="rect">
            <a:avLst/>
          </a:prstGeom>
          <a:noFill/>
        </p:spPr>
        <p:txBody>
          <a:bodyPr wrap="square" rtlCol="0">
            <a:spAutoFit/>
          </a:bodyPr>
          <a:lstStyle/>
          <a:p>
            <a:r>
              <a:rPr lang="en-US" sz="1333" dirty="0"/>
              <a:t>Losses are calculated by considering the energy lost per cycle and per meter or the average power losses</a:t>
            </a:r>
          </a:p>
        </p:txBody>
      </p:sp>
      <p:pic>
        <p:nvPicPr>
          <p:cNvPr id="12" name="Picture 11" descr="A diagram of a graph&#10;&#10;Description automatically generated">
            <a:extLst>
              <a:ext uri="{FF2B5EF4-FFF2-40B4-BE49-F238E27FC236}">
                <a16:creationId xmlns:a16="http://schemas.microsoft.com/office/drawing/2014/main" id="{B6E879B8-6E43-D78E-8699-4F919E8468C1}"/>
              </a:ext>
            </a:extLst>
          </p:cNvPr>
          <p:cNvPicPr>
            <a:picLocks noChangeAspect="1"/>
          </p:cNvPicPr>
          <p:nvPr/>
        </p:nvPicPr>
        <p:blipFill>
          <a:blip r:embed="rId2"/>
          <a:stretch>
            <a:fillRect/>
          </a:stretch>
        </p:blipFill>
        <p:spPr>
          <a:xfrm>
            <a:off x="163301" y="1869201"/>
            <a:ext cx="4367808" cy="2136831"/>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C840F16-B19F-08F8-43A8-E5A9F2A5FEB3}"/>
                  </a:ext>
                </a:extLst>
              </p:cNvPr>
              <p:cNvSpPr txBox="1"/>
              <p:nvPr/>
            </p:nvSpPr>
            <p:spPr>
              <a:xfrm>
                <a:off x="5056651" y="1653811"/>
                <a:ext cx="2473754" cy="1201739"/>
              </a:xfrm>
              <a:prstGeom prst="rect">
                <a:avLst/>
              </a:prstGeom>
              <a:noFill/>
            </p:spPr>
            <p:txBody>
              <a:bodyPr wrap="none" lIns="0" tIns="0" rIns="0" bIns="0" rtlCol="0">
                <a:spAutoFit/>
              </a:bodyPr>
              <a:lstStyle/>
              <a:p>
                <a14:m>
                  <m:oMath xmlns:m="http://schemas.openxmlformats.org/officeDocument/2006/math">
                    <m:sSub>
                      <m:sSubPr>
                        <m:ctrlPr>
                          <a:rPr lang="en-GB" sz="2400" i="1">
                            <a:latin typeface="Cambria Math" panose="02040503050406030204" pitchFamily="18" charset="0"/>
                          </a:rPr>
                        </m:ctrlPr>
                      </m:sSubPr>
                      <m:e>
                        <m:r>
                          <a:rPr lang="en-US" sz="2400" i="1">
                            <a:latin typeface="Cambria Math" panose="02040503050406030204" pitchFamily="18" charset="0"/>
                          </a:rPr>
                          <m:t>𝐸</m:t>
                        </m:r>
                      </m:e>
                      <m:sub>
                        <m:r>
                          <a:rPr lang="en-US" sz="2400" i="1">
                            <a:latin typeface="Cambria Math" panose="02040503050406030204" pitchFamily="18" charset="0"/>
                          </a:rPr>
                          <m:t>𝑙𝑜𝑠𝑠</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𝑃</m:t>
                        </m:r>
                      </m:e>
                      <m:sub>
                        <m:r>
                          <a:rPr lang="en-US" sz="2400" i="1">
                            <a:latin typeface="Cambria Math" panose="02040503050406030204" pitchFamily="18" charset="0"/>
                          </a:rPr>
                          <m:t>𝑎𝑐</m:t>
                        </m:r>
                      </m:sub>
                    </m:sSub>
                  </m:oMath>
                </a14:m>
                <a:r>
                  <a:rPr lang="en-US" sz="2400" dirty="0"/>
                  <a:t> </a:t>
                </a:r>
                <a14:m>
                  <m:oMath xmlns:m="http://schemas.openxmlformats.org/officeDocument/2006/math">
                    <m:r>
                      <a:rPr lang="en-US" sz="2400" i="1">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𝑇</m:t>
                        </m:r>
                      </m:e>
                      <m:sub>
                        <m:r>
                          <a:rPr lang="en-US" sz="2400" i="1">
                            <a:latin typeface="Cambria Math" panose="02040503050406030204" pitchFamily="18" charset="0"/>
                          </a:rPr>
                          <m:t>𝑝𝑢𝑙𝑠𝑒</m:t>
                        </m:r>
                      </m:sub>
                    </m:sSub>
                  </m:oMath>
                </a14:m>
                <a:endParaRPr lang="en-GB" sz="2400" dirty="0"/>
              </a:p>
              <a:p>
                <a:pPr/>
                <a14:m>
                  <m:oMathPara xmlns:m="http://schemas.openxmlformats.org/officeDocument/2006/math">
                    <m:oMathParaPr>
                      <m:jc m:val="left"/>
                    </m:oMathParaPr>
                    <m:oMath xmlns:m="http://schemas.openxmlformats.org/officeDocument/2006/math">
                      <m:sSub>
                        <m:sSubPr>
                          <m:ctrlPr>
                            <a:rPr lang="en-GB" sz="2400" i="1">
                              <a:latin typeface="Cambria Math" panose="02040503050406030204" pitchFamily="18" charset="0"/>
                            </a:rPr>
                          </m:ctrlPr>
                        </m:sSubPr>
                        <m:e>
                          <m:r>
                            <a:rPr lang="en-US" sz="2400" i="1">
                              <a:latin typeface="Cambria Math" panose="02040503050406030204" pitchFamily="18" charset="0"/>
                            </a:rPr>
                            <m:t>𝑃</m:t>
                          </m:r>
                        </m:e>
                        <m:sub>
                          <m:r>
                            <a:rPr lang="en-US" sz="2400" i="1">
                              <a:latin typeface="Cambria Math" panose="02040503050406030204" pitchFamily="18" charset="0"/>
                            </a:rPr>
                            <m:t>𝑙𝑜𝑠𝑠</m:t>
                          </m:r>
                        </m:sub>
                      </m:sSub>
                      <m:r>
                        <a:rPr lang="en-US" sz="2400" i="1">
                          <a:latin typeface="Cambria Math" panose="02040503050406030204" pitchFamily="18" charset="0"/>
                        </a:rPr>
                        <m:t>=</m:t>
                      </m:r>
                      <m:sSub>
                        <m:sSubPr>
                          <m:ctrlPr>
                            <a:rPr lang="en-GB" sz="2400" i="1">
                              <a:latin typeface="Cambria Math" panose="02040503050406030204" pitchFamily="18" charset="0"/>
                            </a:rPr>
                          </m:ctrlPr>
                        </m:sSubPr>
                        <m:e>
                          <m:r>
                            <a:rPr lang="en-US" sz="2400" i="1">
                              <a:latin typeface="Cambria Math" panose="02040503050406030204" pitchFamily="18" charset="0"/>
                            </a:rPr>
                            <m:t>𝑃</m:t>
                          </m:r>
                        </m:e>
                        <m:sub>
                          <m:r>
                            <a:rPr lang="en-US" sz="2400" i="1">
                              <a:latin typeface="Cambria Math" panose="02040503050406030204" pitchFamily="18" charset="0"/>
                            </a:rPr>
                            <m:t>𝑎𝑐</m:t>
                          </m:r>
                        </m:sub>
                      </m:sSub>
                      <m:r>
                        <a:rPr lang="en-US" sz="2400" i="1">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ea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𝑇</m:t>
                              </m:r>
                            </m:e>
                            <m:sub>
                              <m:r>
                                <a:rPr lang="en-US" sz="2400" i="1">
                                  <a:latin typeface="Cambria Math" panose="02040503050406030204" pitchFamily="18" charset="0"/>
                                </a:rPr>
                                <m:t>𝑝𝑢𝑙𝑠𝑒</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𝑇</m:t>
                              </m:r>
                            </m:e>
                            <m:sub>
                              <m:r>
                                <a:rPr lang="en-US" sz="2400" i="1">
                                  <a:latin typeface="Cambria Math" panose="02040503050406030204" pitchFamily="18" charset="0"/>
                                </a:rPr>
                                <m:t>𝑟𝑒𝑝𝑒𝑡</m:t>
                              </m:r>
                            </m:sub>
                          </m:sSub>
                        </m:den>
                      </m:f>
                    </m:oMath>
                  </m:oMathPara>
                </a14:m>
                <a:endParaRPr lang="en-GB" sz="2400" dirty="0"/>
              </a:p>
            </p:txBody>
          </p:sp>
        </mc:Choice>
        <mc:Fallback xmlns="">
          <p:sp>
            <p:nvSpPr>
              <p:cNvPr id="13" name="TextBox 12">
                <a:extLst>
                  <a:ext uri="{FF2B5EF4-FFF2-40B4-BE49-F238E27FC236}">
                    <a16:creationId xmlns:a16="http://schemas.microsoft.com/office/drawing/2014/main" id="{8C840F16-B19F-08F8-43A8-E5A9F2A5FEB3}"/>
                  </a:ext>
                </a:extLst>
              </p:cNvPr>
              <p:cNvSpPr txBox="1">
                <a:spLocks noRot="1" noChangeAspect="1" noMove="1" noResize="1" noEditPoints="1" noAdjustHandles="1" noChangeArrowheads="1" noChangeShapeType="1" noTextEdit="1"/>
              </p:cNvSpPr>
              <p:nvPr/>
            </p:nvSpPr>
            <p:spPr>
              <a:xfrm>
                <a:off x="5056651" y="1653811"/>
                <a:ext cx="2473754" cy="1201739"/>
              </a:xfrm>
              <a:prstGeom prst="rect">
                <a:avLst/>
              </a:prstGeom>
              <a:blipFill>
                <a:blip r:embed="rId3"/>
                <a:stretch>
                  <a:fillRect l="-4444" r="-49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D0F92006-5A32-2F00-9941-8131DB5F2DEA}"/>
                  </a:ext>
                </a:extLst>
              </p:cNvPr>
              <p:cNvSpPr txBox="1"/>
              <p:nvPr/>
            </p:nvSpPr>
            <p:spPr>
              <a:xfrm>
                <a:off x="61574" y="4160924"/>
                <a:ext cx="8280445" cy="313612"/>
              </a:xfrm>
              <a:prstGeom prst="rect">
                <a:avLst/>
              </a:prstGeom>
              <a:noFill/>
            </p:spPr>
            <p:txBody>
              <a:bodyPr wrap="square" rtlCol="0">
                <a:spAutoFit/>
              </a:bodyPr>
              <a:lstStyle/>
              <a:p>
                <a:r>
                  <a:rPr lang="en-US" sz="1333" dirty="0"/>
                  <a:t>Conductor current density used for magnet design is defined as </a:t>
                </a:r>
                <a14:m>
                  <m:oMath xmlns:m="http://schemas.openxmlformats.org/officeDocument/2006/math">
                    <m:sSub>
                      <m:sSubPr>
                        <m:ctrlPr>
                          <a:rPr lang="en-US" sz="1333" i="1">
                            <a:latin typeface="Cambria Math" panose="02040503050406030204" pitchFamily="18" charset="0"/>
                          </a:rPr>
                        </m:ctrlPr>
                      </m:sSubPr>
                      <m:e>
                        <m:r>
                          <a:rPr lang="en-US" sz="1333" i="1">
                            <a:latin typeface="Cambria Math" panose="02040503050406030204" pitchFamily="18" charset="0"/>
                            <a:ea typeface="Cambria Math" panose="02040503050406030204" pitchFamily="18" charset="0"/>
                          </a:rPr>
                          <m:t>𝜎</m:t>
                        </m:r>
                      </m:e>
                      <m:sub>
                        <m:r>
                          <a:rPr lang="en-US" sz="1333" i="1">
                            <a:latin typeface="Cambria Math" panose="02040503050406030204" pitchFamily="18" charset="0"/>
                          </a:rPr>
                          <m:t>𝑝𝑢𝑙𝑠𝑒</m:t>
                        </m:r>
                      </m:sub>
                    </m:sSub>
                  </m:oMath>
                </a14:m>
                <a:r>
                  <a:rPr lang="en-US" sz="1333" dirty="0"/>
                  <a:t> this relates to the </a:t>
                </a:r>
                <a14:m>
                  <m:oMath xmlns:m="http://schemas.openxmlformats.org/officeDocument/2006/math">
                    <m:sSub>
                      <m:sSubPr>
                        <m:ctrlPr>
                          <a:rPr lang="en-US" sz="1333" i="1">
                            <a:latin typeface="Cambria Math" panose="02040503050406030204" pitchFamily="18" charset="0"/>
                          </a:rPr>
                        </m:ctrlPr>
                      </m:sSubPr>
                      <m:e>
                        <m:r>
                          <a:rPr lang="en-US" sz="1333" i="1">
                            <a:latin typeface="Cambria Math" panose="02040503050406030204" pitchFamily="18" charset="0"/>
                            <a:ea typeface="Cambria Math" panose="02040503050406030204" pitchFamily="18" charset="0"/>
                          </a:rPr>
                          <m:t>𝜎</m:t>
                        </m:r>
                      </m:e>
                      <m:sub>
                        <m:r>
                          <a:rPr lang="en-US" sz="1333" i="1">
                            <a:latin typeface="Cambria Math" panose="02040503050406030204" pitchFamily="18" charset="0"/>
                            <a:ea typeface="Cambria Math" panose="02040503050406030204" pitchFamily="18" charset="0"/>
                          </a:rPr>
                          <m:t>𝑟𝑚𝑠</m:t>
                        </m:r>
                      </m:sub>
                    </m:sSub>
                    <m:r>
                      <a:rPr lang="en-US" sz="1333" i="1">
                        <a:latin typeface="Cambria Math" panose="02040503050406030204" pitchFamily="18" charset="0"/>
                      </a:rPr>
                      <m:t>:</m:t>
                    </m:r>
                  </m:oMath>
                </a14:m>
                <a:r>
                  <a:rPr lang="en-US" sz="1333" dirty="0"/>
                  <a:t> </a:t>
                </a:r>
              </a:p>
            </p:txBody>
          </p:sp>
        </mc:Choice>
        <mc:Fallback xmlns="">
          <p:sp>
            <p:nvSpPr>
              <p:cNvPr id="14" name="TextBox 13">
                <a:extLst>
                  <a:ext uri="{FF2B5EF4-FFF2-40B4-BE49-F238E27FC236}">
                    <a16:creationId xmlns:a16="http://schemas.microsoft.com/office/drawing/2014/main" id="{D0F92006-5A32-2F00-9941-8131DB5F2DEA}"/>
                  </a:ext>
                </a:extLst>
              </p:cNvPr>
              <p:cNvSpPr txBox="1">
                <a:spLocks noRot="1" noChangeAspect="1" noMove="1" noResize="1" noEditPoints="1" noAdjustHandles="1" noChangeArrowheads="1" noChangeShapeType="1" noTextEdit="1"/>
              </p:cNvSpPr>
              <p:nvPr/>
            </p:nvSpPr>
            <p:spPr>
              <a:xfrm>
                <a:off x="61574" y="4160924"/>
                <a:ext cx="8280445" cy="313612"/>
              </a:xfrm>
              <a:prstGeom prst="rect">
                <a:avLst/>
              </a:prstGeom>
              <a:blipFill>
                <a:blip r:embed="rId4"/>
                <a:stretch>
                  <a:fillRect l="-147" t="-3922" b="-156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EE2B3DD-B342-6ED3-A727-77BE14D89430}"/>
                  </a:ext>
                </a:extLst>
              </p:cNvPr>
              <p:cNvSpPr txBox="1"/>
              <p:nvPr/>
            </p:nvSpPr>
            <p:spPr>
              <a:xfrm>
                <a:off x="55339" y="4502938"/>
                <a:ext cx="3648405" cy="1183529"/>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𝜎</m:t>
                          </m:r>
                        </m:e>
                        <m:sub>
                          <m:r>
                            <a:rPr lang="en-US" sz="2400" i="1">
                              <a:latin typeface="Cambria Math" panose="02040503050406030204" pitchFamily="18" charset="0"/>
                            </a:rPr>
                            <m:t>𝑝𝑢𝑙𝑠𝑒</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𝜎</m:t>
                          </m:r>
                        </m:e>
                        <m:sub>
                          <m:r>
                            <a:rPr lang="en-US" sz="2400" i="1">
                              <a:latin typeface="Cambria Math" panose="02040503050406030204" pitchFamily="18" charset="0"/>
                              <a:ea typeface="Cambria Math" panose="02040503050406030204" pitchFamily="18" charset="0"/>
                            </a:rPr>
                            <m:t>𝑟𝑚𝑠</m:t>
                          </m:r>
                        </m:sub>
                      </m:sSub>
                      <m:r>
                        <a:rPr lang="en-US" sz="2400" i="1">
                          <a:latin typeface="Cambria Math" panose="02040503050406030204" pitchFamily="18" charset="0"/>
                          <a:ea typeface="Cambria Math" panose="02040503050406030204" pitchFamily="18" charset="0"/>
                        </a:rPr>
                        <m:t>∙</m:t>
                      </m:r>
                      <m:rad>
                        <m:radPr>
                          <m:degHide m:val="on"/>
                          <m:ctrlPr>
                            <a:rPr lang="en-US" sz="2400" i="1">
                              <a:latin typeface="Cambria Math" panose="02040503050406030204" pitchFamily="18" charset="0"/>
                              <a:ea typeface="Cambria Math" panose="02040503050406030204" pitchFamily="18" charset="0"/>
                            </a:rPr>
                          </m:ctrlPr>
                        </m:radPr>
                        <m:deg/>
                        <m:e>
                          <m:f>
                            <m:fPr>
                              <m:ctrlPr>
                                <a:rPr lang="en-US" sz="2400" i="1">
                                  <a:latin typeface="Cambria Math" panose="02040503050406030204" pitchFamily="18" charset="0"/>
                                  <a:ea typeface="Cambria Math" panose="02040503050406030204" pitchFamily="18" charset="0"/>
                                </a:rPr>
                              </m:ctrlPr>
                            </m:fPr>
                            <m:num>
                              <m:sSub>
                                <m:sSubPr>
                                  <m:ctrlPr>
                                    <a:rPr lang="en-US" sz="2400" i="1">
                                      <a:latin typeface="Cambria Math" panose="02040503050406030204" pitchFamily="18" charset="0"/>
                                    </a:rPr>
                                  </m:ctrlPr>
                                </m:sSubPr>
                                <m:e>
                                  <m:r>
                                    <a:rPr lang="en-US" sz="2400" i="1">
                                      <a:latin typeface="Cambria Math" panose="02040503050406030204" pitchFamily="18" charset="0"/>
                                    </a:rPr>
                                    <m:t>𝑇</m:t>
                                  </m:r>
                                </m:e>
                                <m:sub>
                                  <m:r>
                                    <a:rPr lang="en-US" sz="2400" i="1">
                                      <a:latin typeface="Cambria Math" panose="02040503050406030204" pitchFamily="18" charset="0"/>
                                    </a:rPr>
                                    <m:t>𝑟𝑒𝑝𝑒𝑡</m:t>
                                  </m:r>
                                </m:sub>
                              </m:sSub>
                            </m:num>
                            <m:den>
                              <m:sSub>
                                <m:sSubPr>
                                  <m:ctrlPr>
                                    <a:rPr lang="en-US" sz="2400" i="1">
                                      <a:latin typeface="Cambria Math" panose="02040503050406030204" pitchFamily="18" charset="0"/>
                                    </a:rPr>
                                  </m:ctrlPr>
                                </m:sSubPr>
                                <m:e>
                                  <m:r>
                                    <a:rPr lang="en-US" sz="2400" i="1">
                                      <a:latin typeface="Cambria Math" panose="02040503050406030204" pitchFamily="18" charset="0"/>
                                    </a:rPr>
                                    <m:t>𝑇</m:t>
                                  </m:r>
                                </m:e>
                                <m:sub>
                                  <m:r>
                                    <a:rPr lang="en-US" sz="2400" i="1">
                                      <a:latin typeface="Cambria Math" panose="02040503050406030204" pitchFamily="18" charset="0"/>
                                    </a:rPr>
                                    <m:t>𝑝𝑢𝑙𝑠𝑒</m:t>
                                  </m:r>
                                </m:sub>
                              </m:sSub>
                            </m:den>
                          </m:f>
                        </m:e>
                      </m:rad>
                    </m:oMath>
                  </m:oMathPara>
                </a14:m>
                <a:endParaRPr lang="en-GB" sz="2400" dirty="0"/>
              </a:p>
            </p:txBody>
          </p:sp>
        </mc:Choice>
        <mc:Fallback xmlns="">
          <p:sp>
            <p:nvSpPr>
              <p:cNvPr id="16" name="TextBox 15">
                <a:extLst>
                  <a:ext uri="{FF2B5EF4-FFF2-40B4-BE49-F238E27FC236}">
                    <a16:creationId xmlns:a16="http://schemas.microsoft.com/office/drawing/2014/main" id="{EEE2B3DD-B342-6ED3-A727-77BE14D89430}"/>
                  </a:ext>
                </a:extLst>
              </p:cNvPr>
              <p:cNvSpPr txBox="1">
                <a:spLocks noRot="1" noChangeAspect="1" noMove="1" noResize="1" noEditPoints="1" noAdjustHandles="1" noChangeArrowheads="1" noChangeShapeType="1" noTextEdit="1"/>
              </p:cNvSpPr>
              <p:nvPr/>
            </p:nvSpPr>
            <p:spPr>
              <a:xfrm>
                <a:off x="55339" y="4502938"/>
                <a:ext cx="3648405" cy="1183529"/>
              </a:xfrm>
              <a:prstGeom prst="rect">
                <a:avLst/>
              </a:prstGeom>
              <a:blipFill>
                <a:blip r:embed="rId5"/>
                <a:stretch>
                  <a:fillRect/>
                </a:stretch>
              </a:blipFill>
            </p:spPr>
            <p:txBody>
              <a:bodyPr/>
              <a:lstStyle/>
              <a:p>
                <a:r>
                  <a:rPr lang="en-GB">
                    <a:noFill/>
                  </a:rPr>
                  <a:t> </a:t>
                </a:r>
              </a:p>
            </p:txBody>
          </p:sp>
        </mc:Fallback>
      </mc:AlternateContent>
      <p:cxnSp>
        <p:nvCxnSpPr>
          <p:cNvPr id="17" name="Straight Arrow Connector 16">
            <a:extLst>
              <a:ext uri="{FF2B5EF4-FFF2-40B4-BE49-F238E27FC236}">
                <a16:creationId xmlns:a16="http://schemas.microsoft.com/office/drawing/2014/main" id="{D9179B17-A995-B4E5-6862-9EBECC87173E}"/>
              </a:ext>
            </a:extLst>
          </p:cNvPr>
          <p:cNvCxnSpPr>
            <a:cxnSpLocks/>
          </p:cNvCxnSpPr>
          <p:nvPr/>
        </p:nvCxnSpPr>
        <p:spPr>
          <a:xfrm flipV="1">
            <a:off x="3304250" y="4838092"/>
            <a:ext cx="679516" cy="2343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16A134FE-7364-34AA-8250-D1C2094B891D}"/>
                  </a:ext>
                </a:extLst>
              </p:cNvPr>
              <p:cNvSpPr txBox="1"/>
              <p:nvPr/>
            </p:nvSpPr>
            <p:spPr>
              <a:xfrm>
                <a:off x="3918996" y="4642503"/>
                <a:ext cx="8280445" cy="313612"/>
              </a:xfrm>
              <a:prstGeom prst="rect">
                <a:avLst/>
              </a:prstGeom>
              <a:noFill/>
            </p:spPr>
            <p:txBody>
              <a:bodyPr wrap="square" rtlCol="0">
                <a:spAutoFit/>
              </a:bodyPr>
              <a:lstStyle/>
              <a:p>
                <a:r>
                  <a:rPr lang="en-US" sz="1333" dirty="0"/>
                  <a:t>Water cooled conductors: </a:t>
                </a:r>
                <a14:m>
                  <m:oMath xmlns:m="http://schemas.openxmlformats.org/officeDocument/2006/math">
                    <m:sSub>
                      <m:sSubPr>
                        <m:ctrlPr>
                          <a:rPr lang="en-US" sz="1333" i="1">
                            <a:latin typeface="Cambria Math" panose="02040503050406030204" pitchFamily="18" charset="0"/>
                          </a:rPr>
                        </m:ctrlPr>
                      </m:sSubPr>
                      <m:e>
                        <m:r>
                          <a:rPr lang="en-US" sz="1333" i="1">
                            <a:latin typeface="Cambria Math" panose="02040503050406030204" pitchFamily="18" charset="0"/>
                            <a:ea typeface="Cambria Math" panose="02040503050406030204" pitchFamily="18" charset="0"/>
                          </a:rPr>
                          <m:t>𝜎</m:t>
                        </m:r>
                      </m:e>
                      <m:sub>
                        <m:r>
                          <a:rPr lang="en-US" sz="1333" i="1">
                            <a:latin typeface="Cambria Math" panose="02040503050406030204" pitchFamily="18" charset="0"/>
                            <a:ea typeface="Cambria Math" panose="02040503050406030204" pitchFamily="18" charset="0"/>
                          </a:rPr>
                          <m:t>𝑟𝑚𝑠</m:t>
                        </m:r>
                      </m:sub>
                    </m:sSub>
                    <m:r>
                      <a:rPr lang="en-US" sz="1333">
                        <a:latin typeface="Cambria Math" panose="02040503050406030204" pitchFamily="18" charset="0"/>
                        <a:ea typeface="Cambria Math" panose="02040503050406030204" pitchFamily="18" charset="0"/>
                      </a:rPr>
                      <m:t>=5</m:t>
                    </m:r>
                    <m:f>
                      <m:fPr>
                        <m:type m:val="skw"/>
                        <m:ctrlPr>
                          <a:rPr lang="en-US" sz="1333" i="1">
                            <a:latin typeface="Cambria Math" panose="02040503050406030204" pitchFamily="18" charset="0"/>
                            <a:ea typeface="Cambria Math" panose="02040503050406030204" pitchFamily="18" charset="0"/>
                          </a:rPr>
                        </m:ctrlPr>
                      </m:fPr>
                      <m:num>
                        <m:r>
                          <a:rPr lang="en-US" sz="1333" i="1">
                            <a:latin typeface="Cambria Math" panose="02040503050406030204" pitchFamily="18" charset="0"/>
                            <a:ea typeface="Cambria Math" panose="02040503050406030204" pitchFamily="18" charset="0"/>
                          </a:rPr>
                          <m:t>𝐴</m:t>
                        </m:r>
                      </m:num>
                      <m:den>
                        <m:sSup>
                          <m:sSupPr>
                            <m:ctrlPr>
                              <a:rPr lang="en-US" sz="1333" i="1">
                                <a:latin typeface="Cambria Math" panose="02040503050406030204" pitchFamily="18" charset="0"/>
                                <a:ea typeface="Cambria Math" panose="02040503050406030204" pitchFamily="18" charset="0"/>
                              </a:rPr>
                            </m:ctrlPr>
                          </m:sSupPr>
                          <m:e>
                            <m:r>
                              <a:rPr lang="en-US" sz="1333" i="1">
                                <a:latin typeface="Cambria Math" panose="02040503050406030204" pitchFamily="18" charset="0"/>
                                <a:ea typeface="Cambria Math" panose="02040503050406030204" pitchFamily="18" charset="0"/>
                              </a:rPr>
                              <m:t>𝑚𝑚</m:t>
                            </m:r>
                          </m:e>
                          <m:sup>
                            <m:r>
                              <a:rPr lang="en-US" sz="1333" i="1">
                                <a:latin typeface="Cambria Math" panose="02040503050406030204" pitchFamily="18" charset="0"/>
                                <a:ea typeface="Cambria Math" panose="02040503050406030204" pitchFamily="18" charset="0"/>
                              </a:rPr>
                              <m:t>2</m:t>
                            </m:r>
                          </m:sup>
                        </m:sSup>
                      </m:den>
                    </m:f>
                  </m:oMath>
                </a14:m>
                <a:r>
                  <a:rPr lang="en-US" sz="1333" dirty="0"/>
                  <a:t>; </a:t>
                </a:r>
                <a:r>
                  <a:rPr lang="en-US" sz="1333" dirty="0" err="1"/>
                  <a:t>T</a:t>
                </a:r>
                <a:r>
                  <a:rPr lang="en-US" sz="1333" baseline="-25000" dirty="0" err="1"/>
                  <a:t>pulse</a:t>
                </a:r>
                <a:r>
                  <a:rPr lang="en-US" sz="1333" dirty="0"/>
                  <a:t> = 5ms and </a:t>
                </a:r>
                <a:r>
                  <a:rPr lang="en-US" sz="1333" dirty="0" err="1"/>
                  <a:t>T</a:t>
                </a:r>
                <a:r>
                  <a:rPr lang="en-US" sz="1333" baseline="-25000" dirty="0" err="1"/>
                  <a:t>repet</a:t>
                </a:r>
                <a:r>
                  <a:rPr lang="en-US" sz="1333" dirty="0"/>
                  <a:t> = 200ms  </a:t>
                </a:r>
                <a:r>
                  <a:rPr lang="en-US" sz="1333" dirty="0">
                    <a:sym typeface="Wingdings" panose="05000000000000000000" pitchFamily="2" charset="2"/>
                  </a:rPr>
                  <a:t> </a:t>
                </a:r>
                <a14:m>
                  <m:oMath xmlns:m="http://schemas.openxmlformats.org/officeDocument/2006/math">
                    <m:sSub>
                      <m:sSubPr>
                        <m:ctrlPr>
                          <a:rPr lang="en-US" sz="1333" i="1">
                            <a:highlight>
                              <a:srgbClr val="FFFF00"/>
                            </a:highlight>
                            <a:latin typeface="Cambria Math" panose="02040503050406030204" pitchFamily="18" charset="0"/>
                          </a:rPr>
                        </m:ctrlPr>
                      </m:sSubPr>
                      <m:e>
                        <m:r>
                          <a:rPr lang="en-US" sz="1333" i="1">
                            <a:highlight>
                              <a:srgbClr val="FFFF00"/>
                            </a:highlight>
                            <a:latin typeface="Cambria Math" panose="02040503050406030204" pitchFamily="18" charset="0"/>
                            <a:ea typeface="Cambria Math" panose="02040503050406030204" pitchFamily="18" charset="0"/>
                          </a:rPr>
                          <m:t>𝜎</m:t>
                        </m:r>
                      </m:e>
                      <m:sub>
                        <m:r>
                          <a:rPr lang="en-US" sz="1333" i="1">
                            <a:highlight>
                              <a:srgbClr val="FFFF00"/>
                            </a:highlight>
                            <a:latin typeface="Cambria Math" panose="02040503050406030204" pitchFamily="18" charset="0"/>
                            <a:ea typeface="Cambria Math" panose="02040503050406030204" pitchFamily="18" charset="0"/>
                          </a:rPr>
                          <m:t>𝑝𝑢𝑙𝑠𝑒</m:t>
                        </m:r>
                      </m:sub>
                    </m:sSub>
                    <m:r>
                      <a:rPr lang="en-US" sz="1333">
                        <a:highlight>
                          <a:srgbClr val="FFFF00"/>
                        </a:highlight>
                        <a:latin typeface="Cambria Math" panose="02040503050406030204" pitchFamily="18" charset="0"/>
                        <a:ea typeface="Cambria Math" panose="02040503050406030204" pitchFamily="18" charset="0"/>
                      </a:rPr>
                      <m:t>=</m:t>
                    </m:r>
                    <m:r>
                      <a:rPr lang="en-US" sz="1333" i="1">
                        <a:highlight>
                          <a:srgbClr val="FFFF00"/>
                        </a:highlight>
                        <a:latin typeface="Cambria Math" panose="02040503050406030204" pitchFamily="18" charset="0"/>
                        <a:ea typeface="Cambria Math" panose="02040503050406030204" pitchFamily="18" charset="0"/>
                      </a:rPr>
                      <m:t>31.6</m:t>
                    </m:r>
                    <m:f>
                      <m:fPr>
                        <m:type m:val="skw"/>
                        <m:ctrlPr>
                          <a:rPr lang="en-US" sz="1333" i="1">
                            <a:highlight>
                              <a:srgbClr val="FFFF00"/>
                            </a:highlight>
                            <a:latin typeface="Cambria Math" panose="02040503050406030204" pitchFamily="18" charset="0"/>
                            <a:ea typeface="Cambria Math" panose="02040503050406030204" pitchFamily="18" charset="0"/>
                          </a:rPr>
                        </m:ctrlPr>
                      </m:fPr>
                      <m:num>
                        <m:r>
                          <a:rPr lang="en-US" sz="1333" i="1">
                            <a:highlight>
                              <a:srgbClr val="FFFF00"/>
                            </a:highlight>
                            <a:latin typeface="Cambria Math" panose="02040503050406030204" pitchFamily="18" charset="0"/>
                            <a:ea typeface="Cambria Math" panose="02040503050406030204" pitchFamily="18" charset="0"/>
                          </a:rPr>
                          <m:t>𝐴</m:t>
                        </m:r>
                      </m:num>
                      <m:den>
                        <m:sSup>
                          <m:sSupPr>
                            <m:ctrlPr>
                              <a:rPr lang="en-US" sz="1333" i="1">
                                <a:highlight>
                                  <a:srgbClr val="FFFF00"/>
                                </a:highlight>
                                <a:latin typeface="Cambria Math" panose="02040503050406030204" pitchFamily="18" charset="0"/>
                                <a:ea typeface="Cambria Math" panose="02040503050406030204" pitchFamily="18" charset="0"/>
                              </a:rPr>
                            </m:ctrlPr>
                          </m:sSupPr>
                          <m:e>
                            <m:r>
                              <a:rPr lang="en-US" sz="1333" i="1">
                                <a:highlight>
                                  <a:srgbClr val="FFFF00"/>
                                </a:highlight>
                                <a:latin typeface="Cambria Math" panose="02040503050406030204" pitchFamily="18" charset="0"/>
                                <a:ea typeface="Cambria Math" panose="02040503050406030204" pitchFamily="18" charset="0"/>
                              </a:rPr>
                              <m:t>𝑚𝑚</m:t>
                            </m:r>
                          </m:e>
                          <m:sup>
                            <m:r>
                              <a:rPr lang="en-US" sz="1333" i="1">
                                <a:highlight>
                                  <a:srgbClr val="FFFF00"/>
                                </a:highlight>
                                <a:latin typeface="Cambria Math" panose="02040503050406030204" pitchFamily="18" charset="0"/>
                                <a:ea typeface="Cambria Math" panose="02040503050406030204" pitchFamily="18" charset="0"/>
                              </a:rPr>
                              <m:t>2</m:t>
                            </m:r>
                          </m:sup>
                        </m:sSup>
                      </m:den>
                    </m:f>
                  </m:oMath>
                </a14:m>
                <a:endParaRPr lang="en-US" sz="1333" dirty="0">
                  <a:highlight>
                    <a:srgbClr val="FFFF00"/>
                  </a:highlight>
                </a:endParaRPr>
              </a:p>
            </p:txBody>
          </p:sp>
        </mc:Choice>
        <mc:Fallback xmlns="">
          <p:sp>
            <p:nvSpPr>
              <p:cNvPr id="20" name="TextBox 19">
                <a:extLst>
                  <a:ext uri="{FF2B5EF4-FFF2-40B4-BE49-F238E27FC236}">
                    <a16:creationId xmlns:a16="http://schemas.microsoft.com/office/drawing/2014/main" id="{16A134FE-7364-34AA-8250-D1C2094B891D}"/>
                  </a:ext>
                </a:extLst>
              </p:cNvPr>
              <p:cNvSpPr txBox="1">
                <a:spLocks noRot="1" noChangeAspect="1" noMove="1" noResize="1" noEditPoints="1" noAdjustHandles="1" noChangeArrowheads="1" noChangeShapeType="1" noTextEdit="1"/>
              </p:cNvSpPr>
              <p:nvPr/>
            </p:nvSpPr>
            <p:spPr>
              <a:xfrm>
                <a:off x="3918996" y="4642503"/>
                <a:ext cx="8280445" cy="313612"/>
              </a:xfrm>
              <a:prstGeom prst="rect">
                <a:avLst/>
              </a:prstGeom>
              <a:blipFill>
                <a:blip r:embed="rId6"/>
                <a:stretch>
                  <a:fillRect l="-221" t="-92157" b="-152941"/>
                </a:stretch>
              </a:blipFill>
            </p:spPr>
            <p:txBody>
              <a:bodyPr/>
              <a:lstStyle/>
              <a:p>
                <a:r>
                  <a:rPr lang="en-GB">
                    <a:noFill/>
                  </a:rPr>
                  <a:t> </a:t>
                </a:r>
              </a:p>
            </p:txBody>
          </p:sp>
        </mc:Fallback>
      </mc:AlternateContent>
      <p:cxnSp>
        <p:nvCxnSpPr>
          <p:cNvPr id="21" name="Straight Arrow Connector 20">
            <a:extLst>
              <a:ext uri="{FF2B5EF4-FFF2-40B4-BE49-F238E27FC236}">
                <a16:creationId xmlns:a16="http://schemas.microsoft.com/office/drawing/2014/main" id="{F2AE85A5-CE13-A311-45A9-BE04C9AFE6C4}"/>
              </a:ext>
            </a:extLst>
          </p:cNvPr>
          <p:cNvCxnSpPr>
            <a:cxnSpLocks/>
          </p:cNvCxnSpPr>
          <p:nvPr/>
        </p:nvCxnSpPr>
        <p:spPr>
          <a:xfrm>
            <a:off x="3304249" y="5228522"/>
            <a:ext cx="672075" cy="19558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00BE5F6-7D1B-3352-CDF3-53261313C298}"/>
                  </a:ext>
                </a:extLst>
              </p:cNvPr>
              <p:cNvSpPr txBox="1"/>
              <p:nvPr/>
            </p:nvSpPr>
            <p:spPr>
              <a:xfrm>
                <a:off x="3911555" y="5228522"/>
                <a:ext cx="8280445" cy="313612"/>
              </a:xfrm>
              <a:prstGeom prst="rect">
                <a:avLst/>
              </a:prstGeom>
              <a:noFill/>
            </p:spPr>
            <p:txBody>
              <a:bodyPr wrap="square" rtlCol="0">
                <a:spAutoFit/>
              </a:bodyPr>
              <a:lstStyle/>
              <a:p>
                <a:r>
                  <a:rPr lang="en-US" sz="1333" dirty="0"/>
                  <a:t>Air cooled conductors: </a:t>
                </a:r>
                <a14:m>
                  <m:oMath xmlns:m="http://schemas.openxmlformats.org/officeDocument/2006/math">
                    <m:sSub>
                      <m:sSubPr>
                        <m:ctrlPr>
                          <a:rPr lang="en-US" sz="1333" i="1">
                            <a:latin typeface="Cambria Math" panose="02040503050406030204" pitchFamily="18" charset="0"/>
                          </a:rPr>
                        </m:ctrlPr>
                      </m:sSubPr>
                      <m:e>
                        <m:r>
                          <a:rPr lang="en-US" sz="1333" i="1">
                            <a:latin typeface="Cambria Math" panose="02040503050406030204" pitchFamily="18" charset="0"/>
                            <a:ea typeface="Cambria Math" panose="02040503050406030204" pitchFamily="18" charset="0"/>
                          </a:rPr>
                          <m:t>𝜎</m:t>
                        </m:r>
                      </m:e>
                      <m:sub>
                        <m:r>
                          <a:rPr lang="en-US" sz="1333" i="1">
                            <a:latin typeface="Cambria Math" panose="02040503050406030204" pitchFamily="18" charset="0"/>
                            <a:ea typeface="Cambria Math" panose="02040503050406030204" pitchFamily="18" charset="0"/>
                          </a:rPr>
                          <m:t>𝑟𝑚𝑠</m:t>
                        </m:r>
                      </m:sub>
                    </m:sSub>
                    <m:r>
                      <a:rPr lang="en-US" sz="1333">
                        <a:latin typeface="Cambria Math" panose="02040503050406030204" pitchFamily="18" charset="0"/>
                        <a:ea typeface="Cambria Math" panose="02040503050406030204" pitchFamily="18" charset="0"/>
                      </a:rPr>
                      <m:t>=</m:t>
                    </m:r>
                    <m:r>
                      <a:rPr lang="en-US" sz="1333" i="1">
                        <a:latin typeface="Cambria Math" panose="02040503050406030204" pitchFamily="18" charset="0"/>
                        <a:ea typeface="Cambria Math" panose="02040503050406030204" pitchFamily="18" charset="0"/>
                      </a:rPr>
                      <m:t>2</m:t>
                    </m:r>
                    <m:f>
                      <m:fPr>
                        <m:type m:val="skw"/>
                        <m:ctrlPr>
                          <a:rPr lang="en-US" sz="1333" i="1">
                            <a:latin typeface="Cambria Math" panose="02040503050406030204" pitchFamily="18" charset="0"/>
                            <a:ea typeface="Cambria Math" panose="02040503050406030204" pitchFamily="18" charset="0"/>
                          </a:rPr>
                        </m:ctrlPr>
                      </m:fPr>
                      <m:num>
                        <m:r>
                          <a:rPr lang="en-US" sz="1333" i="1">
                            <a:latin typeface="Cambria Math" panose="02040503050406030204" pitchFamily="18" charset="0"/>
                            <a:ea typeface="Cambria Math" panose="02040503050406030204" pitchFamily="18" charset="0"/>
                          </a:rPr>
                          <m:t>𝐴</m:t>
                        </m:r>
                      </m:num>
                      <m:den>
                        <m:sSup>
                          <m:sSupPr>
                            <m:ctrlPr>
                              <a:rPr lang="en-US" sz="1333" i="1">
                                <a:latin typeface="Cambria Math" panose="02040503050406030204" pitchFamily="18" charset="0"/>
                                <a:ea typeface="Cambria Math" panose="02040503050406030204" pitchFamily="18" charset="0"/>
                              </a:rPr>
                            </m:ctrlPr>
                          </m:sSupPr>
                          <m:e>
                            <m:r>
                              <a:rPr lang="en-US" sz="1333" i="1">
                                <a:latin typeface="Cambria Math" panose="02040503050406030204" pitchFamily="18" charset="0"/>
                                <a:ea typeface="Cambria Math" panose="02040503050406030204" pitchFamily="18" charset="0"/>
                              </a:rPr>
                              <m:t>𝑚𝑚</m:t>
                            </m:r>
                          </m:e>
                          <m:sup>
                            <m:r>
                              <a:rPr lang="en-US" sz="1333" i="1">
                                <a:latin typeface="Cambria Math" panose="02040503050406030204" pitchFamily="18" charset="0"/>
                                <a:ea typeface="Cambria Math" panose="02040503050406030204" pitchFamily="18" charset="0"/>
                              </a:rPr>
                              <m:t>2</m:t>
                            </m:r>
                          </m:sup>
                        </m:sSup>
                      </m:den>
                    </m:f>
                  </m:oMath>
                </a14:m>
                <a:r>
                  <a:rPr lang="en-US" sz="1333" dirty="0"/>
                  <a:t>; </a:t>
                </a:r>
                <a:r>
                  <a:rPr lang="en-US" sz="1333" dirty="0" err="1"/>
                  <a:t>T</a:t>
                </a:r>
                <a:r>
                  <a:rPr lang="en-US" sz="1333" baseline="-25000" dirty="0" err="1"/>
                  <a:t>pulse</a:t>
                </a:r>
                <a:r>
                  <a:rPr lang="en-US" sz="1333" dirty="0"/>
                  <a:t> = 5ms and </a:t>
                </a:r>
                <a:r>
                  <a:rPr lang="en-US" sz="1333" dirty="0" err="1"/>
                  <a:t>T</a:t>
                </a:r>
                <a:r>
                  <a:rPr lang="en-US" sz="1333" baseline="-25000" dirty="0" err="1"/>
                  <a:t>repet</a:t>
                </a:r>
                <a:r>
                  <a:rPr lang="en-US" sz="1333" dirty="0"/>
                  <a:t> = 200ms  </a:t>
                </a:r>
                <a:r>
                  <a:rPr lang="en-US" sz="1333" dirty="0">
                    <a:sym typeface="Wingdings" panose="05000000000000000000" pitchFamily="2" charset="2"/>
                  </a:rPr>
                  <a:t> </a:t>
                </a:r>
                <a14:m>
                  <m:oMath xmlns:m="http://schemas.openxmlformats.org/officeDocument/2006/math">
                    <m:sSub>
                      <m:sSubPr>
                        <m:ctrlPr>
                          <a:rPr lang="en-US" sz="1333" i="1">
                            <a:highlight>
                              <a:srgbClr val="FFFF00"/>
                            </a:highlight>
                            <a:latin typeface="Cambria Math" panose="02040503050406030204" pitchFamily="18" charset="0"/>
                          </a:rPr>
                        </m:ctrlPr>
                      </m:sSubPr>
                      <m:e>
                        <m:r>
                          <a:rPr lang="en-US" sz="1333" i="1">
                            <a:highlight>
                              <a:srgbClr val="FFFF00"/>
                            </a:highlight>
                            <a:latin typeface="Cambria Math" panose="02040503050406030204" pitchFamily="18" charset="0"/>
                            <a:ea typeface="Cambria Math" panose="02040503050406030204" pitchFamily="18" charset="0"/>
                          </a:rPr>
                          <m:t>𝜎</m:t>
                        </m:r>
                      </m:e>
                      <m:sub>
                        <m:r>
                          <a:rPr lang="en-US" sz="1333" i="1">
                            <a:highlight>
                              <a:srgbClr val="FFFF00"/>
                            </a:highlight>
                            <a:latin typeface="Cambria Math" panose="02040503050406030204" pitchFamily="18" charset="0"/>
                            <a:ea typeface="Cambria Math" panose="02040503050406030204" pitchFamily="18" charset="0"/>
                          </a:rPr>
                          <m:t>𝑝𝑢𝑙𝑠𝑒</m:t>
                        </m:r>
                      </m:sub>
                    </m:sSub>
                    <m:r>
                      <a:rPr lang="en-US" sz="1333">
                        <a:highlight>
                          <a:srgbClr val="FFFF00"/>
                        </a:highlight>
                        <a:latin typeface="Cambria Math" panose="02040503050406030204" pitchFamily="18" charset="0"/>
                        <a:ea typeface="Cambria Math" panose="02040503050406030204" pitchFamily="18" charset="0"/>
                      </a:rPr>
                      <m:t>=</m:t>
                    </m:r>
                    <m:r>
                      <a:rPr lang="en-US" sz="1333" i="1">
                        <a:highlight>
                          <a:srgbClr val="FFFF00"/>
                        </a:highlight>
                        <a:latin typeface="Cambria Math" panose="02040503050406030204" pitchFamily="18" charset="0"/>
                        <a:ea typeface="Cambria Math" panose="02040503050406030204" pitchFamily="18" charset="0"/>
                      </a:rPr>
                      <m:t>12.6</m:t>
                    </m:r>
                    <m:f>
                      <m:fPr>
                        <m:type m:val="skw"/>
                        <m:ctrlPr>
                          <a:rPr lang="en-US" sz="1333" i="1">
                            <a:highlight>
                              <a:srgbClr val="FFFF00"/>
                            </a:highlight>
                            <a:latin typeface="Cambria Math" panose="02040503050406030204" pitchFamily="18" charset="0"/>
                            <a:ea typeface="Cambria Math" panose="02040503050406030204" pitchFamily="18" charset="0"/>
                          </a:rPr>
                        </m:ctrlPr>
                      </m:fPr>
                      <m:num>
                        <m:r>
                          <a:rPr lang="en-US" sz="1333" i="1">
                            <a:highlight>
                              <a:srgbClr val="FFFF00"/>
                            </a:highlight>
                            <a:latin typeface="Cambria Math" panose="02040503050406030204" pitchFamily="18" charset="0"/>
                            <a:ea typeface="Cambria Math" panose="02040503050406030204" pitchFamily="18" charset="0"/>
                          </a:rPr>
                          <m:t>𝐴</m:t>
                        </m:r>
                      </m:num>
                      <m:den>
                        <m:sSup>
                          <m:sSupPr>
                            <m:ctrlPr>
                              <a:rPr lang="en-US" sz="1333" i="1">
                                <a:highlight>
                                  <a:srgbClr val="FFFF00"/>
                                </a:highlight>
                                <a:latin typeface="Cambria Math" panose="02040503050406030204" pitchFamily="18" charset="0"/>
                                <a:ea typeface="Cambria Math" panose="02040503050406030204" pitchFamily="18" charset="0"/>
                              </a:rPr>
                            </m:ctrlPr>
                          </m:sSupPr>
                          <m:e>
                            <m:r>
                              <a:rPr lang="en-US" sz="1333" i="1">
                                <a:highlight>
                                  <a:srgbClr val="FFFF00"/>
                                </a:highlight>
                                <a:latin typeface="Cambria Math" panose="02040503050406030204" pitchFamily="18" charset="0"/>
                                <a:ea typeface="Cambria Math" panose="02040503050406030204" pitchFamily="18" charset="0"/>
                              </a:rPr>
                              <m:t>𝑚𝑚</m:t>
                            </m:r>
                          </m:e>
                          <m:sup>
                            <m:r>
                              <a:rPr lang="en-US" sz="1333" i="1">
                                <a:highlight>
                                  <a:srgbClr val="FFFF00"/>
                                </a:highlight>
                                <a:latin typeface="Cambria Math" panose="02040503050406030204" pitchFamily="18" charset="0"/>
                                <a:ea typeface="Cambria Math" panose="02040503050406030204" pitchFamily="18" charset="0"/>
                              </a:rPr>
                              <m:t>2</m:t>
                            </m:r>
                          </m:sup>
                        </m:sSup>
                      </m:den>
                    </m:f>
                  </m:oMath>
                </a14:m>
                <a:endParaRPr lang="en-US" sz="1333" dirty="0">
                  <a:highlight>
                    <a:srgbClr val="FFFF00"/>
                  </a:highlight>
                </a:endParaRPr>
              </a:p>
            </p:txBody>
          </p:sp>
        </mc:Choice>
        <mc:Fallback xmlns="">
          <p:sp>
            <p:nvSpPr>
              <p:cNvPr id="22" name="TextBox 21">
                <a:extLst>
                  <a:ext uri="{FF2B5EF4-FFF2-40B4-BE49-F238E27FC236}">
                    <a16:creationId xmlns:a16="http://schemas.microsoft.com/office/drawing/2014/main" id="{E00BE5F6-7D1B-3352-CDF3-53261313C298}"/>
                  </a:ext>
                </a:extLst>
              </p:cNvPr>
              <p:cNvSpPr txBox="1">
                <a:spLocks noRot="1" noChangeAspect="1" noMove="1" noResize="1" noEditPoints="1" noAdjustHandles="1" noChangeArrowheads="1" noChangeShapeType="1" noTextEdit="1"/>
              </p:cNvSpPr>
              <p:nvPr/>
            </p:nvSpPr>
            <p:spPr>
              <a:xfrm>
                <a:off x="3911555" y="5228522"/>
                <a:ext cx="8280445" cy="313612"/>
              </a:xfrm>
              <a:prstGeom prst="rect">
                <a:avLst/>
              </a:prstGeom>
              <a:blipFill>
                <a:blip r:embed="rId7"/>
                <a:stretch>
                  <a:fillRect l="-221" t="-92157" b="-152941"/>
                </a:stretch>
              </a:blipFill>
            </p:spPr>
            <p:txBody>
              <a:bodyPr/>
              <a:lstStyle/>
              <a:p>
                <a:r>
                  <a:rPr lang="en-GB">
                    <a:noFill/>
                  </a:rPr>
                  <a:t> </a:t>
                </a:r>
              </a:p>
            </p:txBody>
          </p:sp>
        </mc:Fallback>
      </mc:AlternateContent>
      <p:cxnSp>
        <p:nvCxnSpPr>
          <p:cNvPr id="25" name="Straight Arrow Connector 24">
            <a:extLst>
              <a:ext uri="{FF2B5EF4-FFF2-40B4-BE49-F238E27FC236}">
                <a16:creationId xmlns:a16="http://schemas.microsoft.com/office/drawing/2014/main" id="{DB3649B8-0535-7DD3-02C0-06ADD6D8F6D9}"/>
              </a:ext>
            </a:extLst>
          </p:cNvPr>
          <p:cNvCxnSpPr>
            <a:cxnSpLocks/>
          </p:cNvCxnSpPr>
          <p:nvPr/>
        </p:nvCxnSpPr>
        <p:spPr>
          <a:xfrm>
            <a:off x="9788755" y="4076169"/>
            <a:ext cx="676045" cy="5663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Rectangle: Rounded Corners 27">
            <a:extLst>
              <a:ext uri="{FF2B5EF4-FFF2-40B4-BE49-F238E27FC236}">
                <a16:creationId xmlns:a16="http://schemas.microsoft.com/office/drawing/2014/main" id="{52755186-FC55-81DE-17DA-6719F2BDE746}"/>
              </a:ext>
            </a:extLst>
          </p:cNvPr>
          <p:cNvSpPr/>
          <p:nvPr/>
        </p:nvSpPr>
        <p:spPr>
          <a:xfrm>
            <a:off x="9552384" y="4642503"/>
            <a:ext cx="1824203" cy="910540"/>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30" name="TextBox 29">
            <a:extLst>
              <a:ext uri="{FF2B5EF4-FFF2-40B4-BE49-F238E27FC236}">
                <a16:creationId xmlns:a16="http://schemas.microsoft.com/office/drawing/2014/main" id="{F88A77D3-4630-99CB-F09D-875C1BBCC866}"/>
              </a:ext>
            </a:extLst>
          </p:cNvPr>
          <p:cNvSpPr txBox="1"/>
          <p:nvPr/>
        </p:nvSpPr>
        <p:spPr>
          <a:xfrm>
            <a:off x="8447902" y="3674077"/>
            <a:ext cx="1990295" cy="543867"/>
          </a:xfrm>
          <a:prstGeom prst="rect">
            <a:avLst/>
          </a:prstGeom>
          <a:noFill/>
        </p:spPr>
        <p:txBody>
          <a:bodyPr wrap="square">
            <a:spAutoFit/>
          </a:bodyPr>
          <a:lstStyle/>
          <a:p>
            <a:r>
              <a:rPr lang="en-US" sz="1467" dirty="0"/>
              <a:t>Magnetic dimension of the magnet</a:t>
            </a:r>
            <a:endParaRPr lang="en-GB" sz="1467"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981F76C-08BE-488F-DC09-EFFBA58EBDBE}"/>
                  </a:ext>
                </a:extLst>
              </p:cNvPr>
              <p:cNvSpPr txBox="1"/>
              <p:nvPr/>
            </p:nvSpPr>
            <p:spPr>
              <a:xfrm>
                <a:off x="7795861" y="1588007"/>
                <a:ext cx="4183228" cy="413318"/>
              </a:xfrm>
              <a:prstGeom prst="rect">
                <a:avLst/>
              </a:prstGeom>
              <a:noFill/>
            </p:spPr>
            <p:txBody>
              <a:bodyPr wrap="square">
                <a:spAutoFit/>
              </a:bodyPr>
              <a:lstStyle/>
              <a:p>
                <a14:m>
                  <m:oMath xmlns:m="http://schemas.openxmlformats.org/officeDocument/2006/math">
                    <m:sSub>
                      <m:sSubPr>
                        <m:ctrlPr>
                          <a:rPr lang="en-GB" sz="2133" i="1">
                            <a:latin typeface="Cambria Math" panose="02040503050406030204" pitchFamily="18" charset="0"/>
                          </a:rPr>
                        </m:ctrlPr>
                      </m:sSubPr>
                      <m:e>
                        <m:r>
                          <a:rPr lang="en-US" sz="2133" i="1">
                            <a:latin typeface="Cambria Math" panose="02040503050406030204" pitchFamily="18" charset="0"/>
                          </a:rPr>
                          <m:t>𝑃</m:t>
                        </m:r>
                      </m:e>
                      <m:sub>
                        <m:r>
                          <a:rPr lang="en-US" sz="2133" i="1">
                            <a:latin typeface="Cambria Math" panose="02040503050406030204" pitchFamily="18" charset="0"/>
                          </a:rPr>
                          <m:t>𝑎𝑐</m:t>
                        </m:r>
                      </m:sub>
                    </m:sSub>
                  </m:oMath>
                </a14:m>
                <a:r>
                  <a:rPr lang="en-GB" sz="1600" dirty="0"/>
                  <a:t> </a:t>
                </a:r>
                <a:r>
                  <a:rPr lang="en-GB" sz="1467" dirty="0"/>
                  <a:t>decreases </a:t>
                </a:r>
                <a:r>
                  <a:rPr lang="en-GB" sz="1467" u="sng" dirty="0"/>
                  <a:t>less</a:t>
                </a:r>
                <a:r>
                  <a:rPr lang="en-GB" sz="1467" dirty="0"/>
                  <a:t> than linearly with </a:t>
                </a:r>
                <a:r>
                  <a:rPr lang="en-GB" sz="1467" dirty="0" err="1"/>
                  <a:t>T</a:t>
                </a:r>
                <a:r>
                  <a:rPr lang="en-GB" sz="1467" baseline="-25000" dirty="0" err="1"/>
                  <a:t>pulse</a:t>
                </a:r>
                <a:r>
                  <a:rPr lang="en-GB" sz="1467" dirty="0"/>
                  <a:t> </a:t>
                </a:r>
                <a:endParaRPr lang="en-GB" sz="1600" dirty="0"/>
              </a:p>
            </p:txBody>
          </p:sp>
        </mc:Choice>
        <mc:Fallback xmlns="">
          <p:sp>
            <p:nvSpPr>
              <p:cNvPr id="4" name="TextBox 3">
                <a:extLst>
                  <a:ext uri="{FF2B5EF4-FFF2-40B4-BE49-F238E27FC236}">
                    <a16:creationId xmlns:a16="http://schemas.microsoft.com/office/drawing/2014/main" id="{1981F76C-08BE-488F-DC09-EFFBA58EBDBE}"/>
                  </a:ext>
                </a:extLst>
              </p:cNvPr>
              <p:cNvSpPr txBox="1">
                <a:spLocks noRot="1" noChangeAspect="1" noMove="1" noResize="1" noEditPoints="1" noAdjustHandles="1" noChangeArrowheads="1" noChangeShapeType="1" noTextEdit="1"/>
              </p:cNvSpPr>
              <p:nvPr/>
            </p:nvSpPr>
            <p:spPr>
              <a:xfrm>
                <a:off x="7795861" y="1588007"/>
                <a:ext cx="4183228" cy="413318"/>
              </a:xfrm>
              <a:prstGeom prst="rect">
                <a:avLst/>
              </a:prstGeom>
              <a:blipFill>
                <a:blip r:embed="rId8"/>
                <a:stretch>
                  <a:fillRect l="-146" b="-1323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2ED7BAE-3B39-7BED-EF0F-0A5259A00C4E}"/>
                  </a:ext>
                </a:extLst>
              </p:cNvPr>
              <p:cNvSpPr txBox="1"/>
              <p:nvPr/>
            </p:nvSpPr>
            <p:spPr>
              <a:xfrm>
                <a:off x="7795861" y="1909424"/>
                <a:ext cx="4183228" cy="413318"/>
              </a:xfrm>
              <a:prstGeom prst="rect">
                <a:avLst/>
              </a:prstGeom>
              <a:noFill/>
            </p:spPr>
            <p:txBody>
              <a:bodyPr wrap="square">
                <a:spAutoFit/>
              </a:bodyPr>
              <a:lstStyle/>
              <a:p>
                <a14:m>
                  <m:oMath xmlns:m="http://schemas.openxmlformats.org/officeDocument/2006/math">
                    <m:sSub>
                      <m:sSubPr>
                        <m:ctrlPr>
                          <a:rPr lang="en-GB" sz="2133" i="1">
                            <a:latin typeface="Cambria Math" panose="02040503050406030204" pitchFamily="18" charset="0"/>
                          </a:rPr>
                        </m:ctrlPr>
                      </m:sSubPr>
                      <m:e>
                        <m:r>
                          <a:rPr lang="en-US" sz="2133" i="1">
                            <a:latin typeface="Cambria Math" panose="02040503050406030204" pitchFamily="18" charset="0"/>
                          </a:rPr>
                          <m:t>𝐸</m:t>
                        </m:r>
                      </m:e>
                      <m:sub>
                        <m:r>
                          <a:rPr lang="en-US" sz="2133" i="1">
                            <a:latin typeface="Cambria Math" panose="02040503050406030204" pitchFamily="18" charset="0"/>
                          </a:rPr>
                          <m:t>𝑙𝑜𝑠𝑠</m:t>
                        </m:r>
                      </m:sub>
                    </m:sSub>
                  </m:oMath>
                </a14:m>
                <a:r>
                  <a:rPr lang="en-GB" sz="1600" dirty="0"/>
                  <a:t> </a:t>
                </a:r>
                <a:r>
                  <a:rPr lang="en-GB" sz="1467" dirty="0"/>
                  <a:t>increases linearly with </a:t>
                </a:r>
                <a:r>
                  <a:rPr lang="en-GB" sz="1467" dirty="0" err="1"/>
                  <a:t>T</a:t>
                </a:r>
                <a:r>
                  <a:rPr lang="en-GB" sz="1467" baseline="-25000" dirty="0" err="1"/>
                  <a:t>pulse</a:t>
                </a:r>
                <a:r>
                  <a:rPr lang="en-GB" sz="1467" dirty="0"/>
                  <a:t> </a:t>
                </a:r>
                <a:endParaRPr lang="en-GB" sz="1600" dirty="0"/>
              </a:p>
            </p:txBody>
          </p:sp>
        </mc:Choice>
        <mc:Fallback xmlns="">
          <p:sp>
            <p:nvSpPr>
              <p:cNvPr id="7" name="TextBox 6">
                <a:extLst>
                  <a:ext uri="{FF2B5EF4-FFF2-40B4-BE49-F238E27FC236}">
                    <a16:creationId xmlns:a16="http://schemas.microsoft.com/office/drawing/2014/main" id="{C2ED7BAE-3B39-7BED-EF0F-0A5259A00C4E}"/>
                  </a:ext>
                </a:extLst>
              </p:cNvPr>
              <p:cNvSpPr txBox="1">
                <a:spLocks noRot="1" noChangeAspect="1" noMove="1" noResize="1" noEditPoints="1" noAdjustHandles="1" noChangeArrowheads="1" noChangeShapeType="1" noTextEdit="1"/>
              </p:cNvSpPr>
              <p:nvPr/>
            </p:nvSpPr>
            <p:spPr>
              <a:xfrm>
                <a:off x="7795861" y="1909424"/>
                <a:ext cx="4183228" cy="413318"/>
              </a:xfrm>
              <a:prstGeom prst="rect">
                <a:avLst/>
              </a:prstGeom>
              <a:blipFill>
                <a:blip r:embed="rId9"/>
                <a:stretch>
                  <a:fillRect l="-146" b="-1323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6BD0484D-F320-EDAC-23AA-DFC2A051071D}"/>
                  </a:ext>
                </a:extLst>
              </p:cNvPr>
              <p:cNvSpPr txBox="1"/>
              <p:nvPr/>
            </p:nvSpPr>
            <p:spPr>
              <a:xfrm>
                <a:off x="7795861" y="1176388"/>
                <a:ext cx="4183228" cy="42056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133" i="1">
                          <a:latin typeface="Cambria Math" panose="02040503050406030204" pitchFamily="18" charset="0"/>
                        </a:rPr>
                        <m:t>𝐶𝑜𝑝𝑝𝑒𝑟</m:t>
                      </m:r>
                      <m:r>
                        <a:rPr lang="en-US" sz="2133" i="1">
                          <a:latin typeface="Cambria Math" panose="02040503050406030204" pitchFamily="18" charset="0"/>
                        </a:rPr>
                        <m:t> </m:t>
                      </m:r>
                      <m:r>
                        <a:rPr lang="en-US" sz="2133" i="1">
                          <a:latin typeface="Cambria Math" panose="02040503050406030204" pitchFamily="18" charset="0"/>
                        </a:rPr>
                        <m:t>𝑐𝑜𝑛𝑑𝑢𝑐𝑡𝑜𝑟𝑠</m:t>
                      </m:r>
                      <m:r>
                        <a:rPr lang="en-US" sz="2133" i="1">
                          <a:latin typeface="Cambria Math" panose="02040503050406030204" pitchFamily="18" charset="0"/>
                        </a:rPr>
                        <m:t>:</m:t>
                      </m:r>
                    </m:oMath>
                  </m:oMathPara>
                </a14:m>
                <a:endParaRPr lang="en-GB" sz="1600" dirty="0"/>
              </a:p>
            </p:txBody>
          </p:sp>
        </mc:Choice>
        <mc:Fallback xmlns="">
          <p:sp>
            <p:nvSpPr>
              <p:cNvPr id="10" name="TextBox 9">
                <a:extLst>
                  <a:ext uri="{FF2B5EF4-FFF2-40B4-BE49-F238E27FC236}">
                    <a16:creationId xmlns:a16="http://schemas.microsoft.com/office/drawing/2014/main" id="{6BD0484D-F320-EDAC-23AA-DFC2A051071D}"/>
                  </a:ext>
                </a:extLst>
              </p:cNvPr>
              <p:cNvSpPr txBox="1">
                <a:spLocks noRot="1" noChangeAspect="1" noMove="1" noResize="1" noEditPoints="1" noAdjustHandles="1" noChangeArrowheads="1" noChangeShapeType="1" noTextEdit="1"/>
              </p:cNvSpPr>
              <p:nvPr/>
            </p:nvSpPr>
            <p:spPr>
              <a:xfrm>
                <a:off x="7795861" y="1176388"/>
                <a:ext cx="4183228" cy="420564"/>
              </a:xfrm>
              <a:prstGeom prst="rect">
                <a:avLst/>
              </a:prstGeom>
              <a:blipFill>
                <a:blip r:embed="rId10"/>
                <a:stretch>
                  <a:fillRect l="-729" b="-1304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B03558C-640E-E4C6-8816-C33E5C1573ED}"/>
                  </a:ext>
                </a:extLst>
              </p:cNvPr>
              <p:cNvSpPr txBox="1"/>
              <p:nvPr/>
            </p:nvSpPr>
            <p:spPr>
              <a:xfrm>
                <a:off x="7795861" y="2788424"/>
                <a:ext cx="4183228" cy="413318"/>
              </a:xfrm>
              <a:prstGeom prst="rect">
                <a:avLst/>
              </a:prstGeom>
              <a:noFill/>
            </p:spPr>
            <p:txBody>
              <a:bodyPr wrap="square">
                <a:spAutoFit/>
              </a:bodyPr>
              <a:lstStyle/>
              <a:p>
                <a14:m>
                  <m:oMath xmlns:m="http://schemas.openxmlformats.org/officeDocument/2006/math">
                    <m:sSub>
                      <m:sSubPr>
                        <m:ctrlPr>
                          <a:rPr lang="en-GB" sz="2133" i="1">
                            <a:latin typeface="Cambria Math" panose="02040503050406030204" pitchFamily="18" charset="0"/>
                          </a:rPr>
                        </m:ctrlPr>
                      </m:sSubPr>
                      <m:e>
                        <m:r>
                          <a:rPr lang="en-US" sz="2133" i="1">
                            <a:latin typeface="Cambria Math" panose="02040503050406030204" pitchFamily="18" charset="0"/>
                          </a:rPr>
                          <m:t>𝑃</m:t>
                        </m:r>
                      </m:e>
                      <m:sub>
                        <m:r>
                          <a:rPr lang="en-US" sz="2133" i="1">
                            <a:latin typeface="Cambria Math" panose="02040503050406030204" pitchFamily="18" charset="0"/>
                          </a:rPr>
                          <m:t>𝑎𝑐</m:t>
                        </m:r>
                      </m:sub>
                    </m:sSub>
                  </m:oMath>
                </a14:m>
                <a:r>
                  <a:rPr lang="en-GB" sz="1600" dirty="0"/>
                  <a:t> </a:t>
                </a:r>
                <a:r>
                  <a:rPr lang="en-GB" sz="1467" dirty="0"/>
                  <a:t>decreases </a:t>
                </a:r>
                <a:r>
                  <a:rPr lang="en-GB" sz="1467" u="sng" dirty="0"/>
                  <a:t>more</a:t>
                </a:r>
                <a:r>
                  <a:rPr lang="en-GB" sz="1467" dirty="0"/>
                  <a:t> than linearly with </a:t>
                </a:r>
                <a:r>
                  <a:rPr lang="en-GB" sz="1467" dirty="0" err="1"/>
                  <a:t>T</a:t>
                </a:r>
                <a:r>
                  <a:rPr lang="en-GB" sz="1467" baseline="-25000" dirty="0" err="1"/>
                  <a:t>pulse</a:t>
                </a:r>
                <a:r>
                  <a:rPr lang="en-GB" sz="1467" dirty="0"/>
                  <a:t> </a:t>
                </a:r>
                <a:endParaRPr lang="en-GB" sz="1600" dirty="0"/>
              </a:p>
            </p:txBody>
          </p:sp>
        </mc:Choice>
        <mc:Fallback xmlns="">
          <p:sp>
            <p:nvSpPr>
              <p:cNvPr id="11" name="TextBox 10">
                <a:extLst>
                  <a:ext uri="{FF2B5EF4-FFF2-40B4-BE49-F238E27FC236}">
                    <a16:creationId xmlns:a16="http://schemas.microsoft.com/office/drawing/2014/main" id="{7B03558C-640E-E4C6-8816-C33E5C1573ED}"/>
                  </a:ext>
                </a:extLst>
              </p:cNvPr>
              <p:cNvSpPr txBox="1">
                <a:spLocks noRot="1" noChangeAspect="1" noMove="1" noResize="1" noEditPoints="1" noAdjustHandles="1" noChangeArrowheads="1" noChangeShapeType="1" noTextEdit="1"/>
              </p:cNvSpPr>
              <p:nvPr/>
            </p:nvSpPr>
            <p:spPr>
              <a:xfrm>
                <a:off x="7795861" y="2788424"/>
                <a:ext cx="4183228" cy="413318"/>
              </a:xfrm>
              <a:prstGeom prst="rect">
                <a:avLst/>
              </a:prstGeom>
              <a:blipFill>
                <a:blip r:embed="rId11"/>
                <a:stretch>
                  <a:fillRect l="-146" b="-1323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99BAD796-7301-DEAB-0A44-AE7509440A1B}"/>
                  </a:ext>
                </a:extLst>
              </p:cNvPr>
              <p:cNvSpPr txBox="1"/>
              <p:nvPr/>
            </p:nvSpPr>
            <p:spPr>
              <a:xfrm>
                <a:off x="7795861" y="3121591"/>
                <a:ext cx="4183228" cy="413318"/>
              </a:xfrm>
              <a:prstGeom prst="rect">
                <a:avLst/>
              </a:prstGeom>
              <a:noFill/>
            </p:spPr>
            <p:txBody>
              <a:bodyPr wrap="square">
                <a:spAutoFit/>
              </a:bodyPr>
              <a:lstStyle/>
              <a:p>
                <a14:m>
                  <m:oMath xmlns:m="http://schemas.openxmlformats.org/officeDocument/2006/math">
                    <m:sSub>
                      <m:sSubPr>
                        <m:ctrlPr>
                          <a:rPr lang="en-GB" sz="2133" i="1">
                            <a:latin typeface="Cambria Math" panose="02040503050406030204" pitchFamily="18" charset="0"/>
                          </a:rPr>
                        </m:ctrlPr>
                      </m:sSubPr>
                      <m:e>
                        <m:r>
                          <a:rPr lang="en-US" sz="2133" i="1">
                            <a:latin typeface="Cambria Math" panose="02040503050406030204" pitchFamily="18" charset="0"/>
                          </a:rPr>
                          <m:t>𝐸</m:t>
                        </m:r>
                      </m:e>
                      <m:sub>
                        <m:r>
                          <a:rPr lang="en-US" sz="2133" i="1">
                            <a:latin typeface="Cambria Math" panose="02040503050406030204" pitchFamily="18" charset="0"/>
                          </a:rPr>
                          <m:t>𝑙𝑜𝑠𝑠</m:t>
                        </m:r>
                      </m:sub>
                    </m:sSub>
                  </m:oMath>
                </a14:m>
                <a:r>
                  <a:rPr lang="en-GB" sz="1600" dirty="0"/>
                  <a:t> </a:t>
                </a:r>
                <a:r>
                  <a:rPr lang="en-GB" sz="1467" dirty="0"/>
                  <a:t>increases linearly with </a:t>
                </a:r>
                <a:r>
                  <a:rPr lang="en-GB" sz="1467" dirty="0" err="1"/>
                  <a:t>T</a:t>
                </a:r>
                <a:r>
                  <a:rPr lang="en-GB" sz="1467" baseline="-25000" dirty="0" err="1"/>
                  <a:t>pulse</a:t>
                </a:r>
                <a:r>
                  <a:rPr lang="en-GB" sz="1467" dirty="0"/>
                  <a:t> </a:t>
                </a:r>
                <a:endParaRPr lang="en-GB" sz="1600" dirty="0"/>
              </a:p>
            </p:txBody>
          </p:sp>
        </mc:Choice>
        <mc:Fallback xmlns="">
          <p:sp>
            <p:nvSpPr>
              <p:cNvPr id="15" name="TextBox 14">
                <a:extLst>
                  <a:ext uri="{FF2B5EF4-FFF2-40B4-BE49-F238E27FC236}">
                    <a16:creationId xmlns:a16="http://schemas.microsoft.com/office/drawing/2014/main" id="{99BAD796-7301-DEAB-0A44-AE7509440A1B}"/>
                  </a:ext>
                </a:extLst>
              </p:cNvPr>
              <p:cNvSpPr txBox="1">
                <a:spLocks noRot="1" noChangeAspect="1" noMove="1" noResize="1" noEditPoints="1" noAdjustHandles="1" noChangeArrowheads="1" noChangeShapeType="1" noTextEdit="1"/>
              </p:cNvSpPr>
              <p:nvPr/>
            </p:nvSpPr>
            <p:spPr>
              <a:xfrm>
                <a:off x="7795861" y="3121591"/>
                <a:ext cx="4183228" cy="413318"/>
              </a:xfrm>
              <a:prstGeom prst="rect">
                <a:avLst/>
              </a:prstGeom>
              <a:blipFill>
                <a:blip r:embed="rId12"/>
                <a:stretch>
                  <a:fillRect l="-146" b="-1323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2D9DEF30-FDFC-FC76-0936-162D633E86FE}"/>
                  </a:ext>
                </a:extLst>
              </p:cNvPr>
              <p:cNvSpPr txBox="1"/>
              <p:nvPr/>
            </p:nvSpPr>
            <p:spPr>
              <a:xfrm>
                <a:off x="7795861" y="2376805"/>
                <a:ext cx="4183228" cy="420564"/>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a:rPr lang="en-US" sz="2133" i="1">
                          <a:latin typeface="Cambria Math" panose="02040503050406030204" pitchFamily="18" charset="0"/>
                        </a:rPr>
                        <m:t>𝐼𝑟𝑜𝑛</m:t>
                      </m:r>
                      <m:r>
                        <a:rPr lang="en-US" sz="2133" i="1">
                          <a:latin typeface="Cambria Math" panose="02040503050406030204" pitchFamily="18" charset="0"/>
                        </a:rPr>
                        <m:t>:</m:t>
                      </m:r>
                    </m:oMath>
                  </m:oMathPara>
                </a14:m>
                <a:endParaRPr lang="en-GB" sz="1600" dirty="0"/>
              </a:p>
            </p:txBody>
          </p:sp>
        </mc:Choice>
        <mc:Fallback xmlns="">
          <p:sp>
            <p:nvSpPr>
              <p:cNvPr id="18" name="TextBox 17">
                <a:extLst>
                  <a:ext uri="{FF2B5EF4-FFF2-40B4-BE49-F238E27FC236}">
                    <a16:creationId xmlns:a16="http://schemas.microsoft.com/office/drawing/2014/main" id="{2D9DEF30-FDFC-FC76-0936-162D633E86FE}"/>
                  </a:ext>
                </a:extLst>
              </p:cNvPr>
              <p:cNvSpPr txBox="1">
                <a:spLocks noRot="1" noChangeAspect="1" noMove="1" noResize="1" noEditPoints="1" noAdjustHandles="1" noChangeArrowheads="1" noChangeShapeType="1" noTextEdit="1"/>
              </p:cNvSpPr>
              <p:nvPr/>
            </p:nvSpPr>
            <p:spPr>
              <a:xfrm>
                <a:off x="7795861" y="2376805"/>
                <a:ext cx="4183228" cy="420564"/>
              </a:xfrm>
              <a:prstGeom prst="rect">
                <a:avLst/>
              </a:prstGeom>
              <a:blipFill>
                <a:blip r:embed="rId13"/>
                <a:stretch>
                  <a:fillRect l="-146"/>
                </a:stretch>
              </a:blipFill>
            </p:spPr>
            <p:txBody>
              <a:bodyPr/>
              <a:lstStyle/>
              <a:p>
                <a:r>
                  <a:rPr lang="en-GB">
                    <a:noFill/>
                  </a:rPr>
                  <a:t> </a:t>
                </a:r>
              </a:p>
            </p:txBody>
          </p:sp>
        </mc:Fallback>
      </mc:AlternateContent>
    </p:spTree>
    <p:extLst>
      <p:ext uri="{BB962C8B-B14F-4D97-AF65-F5344CB8AC3E}">
        <p14:creationId xmlns:p14="http://schemas.microsoft.com/office/powerpoint/2010/main" val="3601548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59CECDF-EFF6-141C-ACB0-03BA16851738}"/>
              </a:ext>
            </a:extLst>
          </p:cNvPr>
          <p:cNvSpPr>
            <a:spLocks noGrp="1"/>
          </p:cNvSpPr>
          <p:nvPr>
            <p:ph type="sldNum" sz="quarter" idx="4"/>
          </p:nvPr>
        </p:nvSpPr>
        <p:spPr/>
        <p:txBody>
          <a:bodyPr/>
          <a:lstStyle/>
          <a:p>
            <a:fld id="{974172A1-1CBF-0B40-9234-7D4D80EC19EA}" type="slidenum">
              <a:rPr lang="en-GB" smtClean="0"/>
              <a:pPr/>
              <a:t>23</a:t>
            </a:fld>
            <a:endParaRPr lang="en-GB" dirty="0"/>
          </a:p>
        </p:txBody>
      </p:sp>
      <p:sp>
        <p:nvSpPr>
          <p:cNvPr id="7" name="Title 3">
            <a:extLst>
              <a:ext uri="{FF2B5EF4-FFF2-40B4-BE49-F238E27FC236}">
                <a16:creationId xmlns:a16="http://schemas.microsoft.com/office/drawing/2014/main" id="{E58753C7-0620-BE55-9B4A-EDD416615B5F}"/>
              </a:ext>
            </a:extLst>
          </p:cNvPr>
          <p:cNvSpPr txBox="1">
            <a:spLocks/>
          </p:cNvSpPr>
          <p:nvPr/>
        </p:nvSpPr>
        <p:spPr>
          <a:xfrm>
            <a:off x="0" y="356659"/>
            <a:ext cx="11489995" cy="657556"/>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3733" dirty="0"/>
              <a:t>Setting the stage: Power Converters – magnets connection</a:t>
            </a:r>
            <a:endParaRPr lang="de-DE" sz="3733" dirty="0"/>
          </a:p>
        </p:txBody>
      </p:sp>
      <p:pic>
        <p:nvPicPr>
          <p:cNvPr id="11" name="Picture 10" descr="A diagram of a computer connection&#10;&#10;Description automatically generated">
            <a:extLst>
              <a:ext uri="{FF2B5EF4-FFF2-40B4-BE49-F238E27FC236}">
                <a16:creationId xmlns:a16="http://schemas.microsoft.com/office/drawing/2014/main" id="{0F31DA06-20B3-F994-BACD-2A790D563810}"/>
              </a:ext>
            </a:extLst>
          </p:cNvPr>
          <p:cNvPicPr>
            <a:picLocks noChangeAspect="1"/>
          </p:cNvPicPr>
          <p:nvPr/>
        </p:nvPicPr>
        <p:blipFill>
          <a:blip r:embed="rId2"/>
          <a:stretch>
            <a:fillRect/>
          </a:stretch>
        </p:blipFill>
        <p:spPr>
          <a:xfrm>
            <a:off x="143340" y="1988840"/>
            <a:ext cx="6144683" cy="3394995"/>
          </a:xfrm>
          <a:prstGeom prst="rect">
            <a:avLst/>
          </a:prstGeom>
        </p:spPr>
      </p:pic>
      <p:cxnSp>
        <p:nvCxnSpPr>
          <p:cNvPr id="13" name="Straight Arrow Connector 12">
            <a:extLst>
              <a:ext uri="{FF2B5EF4-FFF2-40B4-BE49-F238E27FC236}">
                <a16:creationId xmlns:a16="http://schemas.microsoft.com/office/drawing/2014/main" id="{F0585E3E-9CB1-83B6-E6C5-25BBC9A15058}"/>
              </a:ext>
            </a:extLst>
          </p:cNvPr>
          <p:cNvCxnSpPr>
            <a:cxnSpLocks/>
          </p:cNvCxnSpPr>
          <p:nvPr/>
        </p:nvCxnSpPr>
        <p:spPr>
          <a:xfrm flipH="1">
            <a:off x="3887755" y="2660915"/>
            <a:ext cx="288032" cy="6720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2" name="Group 21">
            <a:extLst>
              <a:ext uri="{FF2B5EF4-FFF2-40B4-BE49-F238E27FC236}">
                <a16:creationId xmlns:a16="http://schemas.microsoft.com/office/drawing/2014/main" id="{E237F085-2B62-7117-5820-A0D1C53CC5BB}"/>
              </a:ext>
            </a:extLst>
          </p:cNvPr>
          <p:cNvGrpSpPr/>
          <p:nvPr/>
        </p:nvGrpSpPr>
        <p:grpSpPr>
          <a:xfrm>
            <a:off x="3983765" y="2510367"/>
            <a:ext cx="384043" cy="246559"/>
            <a:chOff x="2987824" y="1882775"/>
            <a:chExt cx="288032" cy="184919"/>
          </a:xfrm>
        </p:grpSpPr>
        <p:cxnSp>
          <p:nvCxnSpPr>
            <p:cNvPr id="16" name="Straight Connector 15">
              <a:extLst>
                <a:ext uri="{FF2B5EF4-FFF2-40B4-BE49-F238E27FC236}">
                  <a16:creationId xmlns:a16="http://schemas.microsoft.com/office/drawing/2014/main" id="{057766C1-4E4C-5D50-9643-2F2F1B8998A6}"/>
                </a:ext>
              </a:extLst>
            </p:cNvPr>
            <p:cNvCxnSpPr/>
            <p:nvPr/>
          </p:nvCxnSpPr>
          <p:spPr>
            <a:xfrm>
              <a:off x="2987824" y="1923678"/>
              <a:ext cx="288032" cy="144016"/>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70D43024-9A4E-87A6-1732-9C890D07ADC6}"/>
                </a:ext>
              </a:extLst>
            </p:cNvPr>
            <p:cNvCxnSpPr>
              <a:cxnSpLocks/>
            </p:cNvCxnSpPr>
            <p:nvPr/>
          </p:nvCxnSpPr>
          <p:spPr>
            <a:xfrm>
              <a:off x="3070163" y="1906414"/>
              <a:ext cx="179152" cy="92447"/>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59E573E1-2B3C-FD32-E7A7-A23919D1CC5A}"/>
                </a:ext>
              </a:extLst>
            </p:cNvPr>
            <p:cNvCxnSpPr>
              <a:cxnSpLocks/>
            </p:cNvCxnSpPr>
            <p:nvPr/>
          </p:nvCxnSpPr>
          <p:spPr>
            <a:xfrm>
              <a:off x="3133725" y="1882775"/>
              <a:ext cx="115379" cy="60722"/>
            </a:xfrm>
            <a:prstGeom prst="line">
              <a:avLst/>
            </a:prstGeom>
          </p:spPr>
          <p:style>
            <a:lnRef idx="2">
              <a:schemeClr val="accent1"/>
            </a:lnRef>
            <a:fillRef idx="0">
              <a:schemeClr val="accent1"/>
            </a:fillRef>
            <a:effectRef idx="1">
              <a:schemeClr val="accent1"/>
            </a:effectRef>
            <a:fontRef idx="minor">
              <a:schemeClr val="tx1"/>
            </a:fontRef>
          </p:style>
        </p:cxnSp>
      </p:grpSp>
      <p:sp>
        <p:nvSpPr>
          <p:cNvPr id="23" name="TextBox 22">
            <a:extLst>
              <a:ext uri="{FF2B5EF4-FFF2-40B4-BE49-F238E27FC236}">
                <a16:creationId xmlns:a16="http://schemas.microsoft.com/office/drawing/2014/main" id="{8306E726-BC4B-BBE8-01AD-97770F27D053}"/>
              </a:ext>
            </a:extLst>
          </p:cNvPr>
          <p:cNvSpPr txBox="1"/>
          <p:nvPr/>
        </p:nvSpPr>
        <p:spPr>
          <a:xfrm>
            <a:off x="4132676" y="2748625"/>
            <a:ext cx="1763861" cy="461665"/>
          </a:xfrm>
          <a:prstGeom prst="rect">
            <a:avLst/>
          </a:prstGeom>
          <a:noFill/>
        </p:spPr>
        <p:txBody>
          <a:bodyPr wrap="square" rtlCol="0">
            <a:spAutoFit/>
          </a:bodyPr>
          <a:lstStyle/>
          <a:p>
            <a:r>
              <a:rPr lang="en-GB" sz="2400" dirty="0">
                <a:solidFill>
                  <a:srgbClr val="FF0000"/>
                </a:solidFill>
              </a:rPr>
              <a:t>~5000V</a:t>
            </a:r>
          </a:p>
        </p:txBody>
      </p:sp>
      <p:cxnSp>
        <p:nvCxnSpPr>
          <p:cNvPr id="24" name="Straight Arrow Connector 23">
            <a:extLst>
              <a:ext uri="{FF2B5EF4-FFF2-40B4-BE49-F238E27FC236}">
                <a16:creationId xmlns:a16="http://schemas.microsoft.com/office/drawing/2014/main" id="{28BF5E27-FC12-1574-7957-823ED9F97036}"/>
              </a:ext>
            </a:extLst>
          </p:cNvPr>
          <p:cNvCxnSpPr>
            <a:cxnSpLocks/>
          </p:cNvCxnSpPr>
          <p:nvPr/>
        </p:nvCxnSpPr>
        <p:spPr>
          <a:xfrm flipH="1">
            <a:off x="4042949" y="3901139"/>
            <a:ext cx="288032" cy="6720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25" name="Group 24">
            <a:extLst>
              <a:ext uri="{FF2B5EF4-FFF2-40B4-BE49-F238E27FC236}">
                <a16:creationId xmlns:a16="http://schemas.microsoft.com/office/drawing/2014/main" id="{482BF435-003C-32E0-E730-32444167F95C}"/>
              </a:ext>
            </a:extLst>
          </p:cNvPr>
          <p:cNvGrpSpPr/>
          <p:nvPr/>
        </p:nvGrpSpPr>
        <p:grpSpPr>
          <a:xfrm>
            <a:off x="4138960" y="3750591"/>
            <a:ext cx="384043" cy="246559"/>
            <a:chOff x="2987824" y="1882775"/>
            <a:chExt cx="288032" cy="184919"/>
          </a:xfrm>
        </p:grpSpPr>
        <p:cxnSp>
          <p:nvCxnSpPr>
            <p:cNvPr id="26" name="Straight Connector 25">
              <a:extLst>
                <a:ext uri="{FF2B5EF4-FFF2-40B4-BE49-F238E27FC236}">
                  <a16:creationId xmlns:a16="http://schemas.microsoft.com/office/drawing/2014/main" id="{432B70E7-E712-9190-5887-48F24F152BD9}"/>
                </a:ext>
              </a:extLst>
            </p:cNvPr>
            <p:cNvCxnSpPr/>
            <p:nvPr/>
          </p:nvCxnSpPr>
          <p:spPr>
            <a:xfrm>
              <a:off x="2987824" y="1923678"/>
              <a:ext cx="288032" cy="144016"/>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DEF549C2-ECCB-FF8E-3156-593DEAE7AA78}"/>
                </a:ext>
              </a:extLst>
            </p:cNvPr>
            <p:cNvCxnSpPr>
              <a:cxnSpLocks/>
            </p:cNvCxnSpPr>
            <p:nvPr/>
          </p:nvCxnSpPr>
          <p:spPr>
            <a:xfrm>
              <a:off x="3070163" y="1906414"/>
              <a:ext cx="179152" cy="92447"/>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715CC235-C405-0351-4806-9FAC7E0E4429}"/>
                </a:ext>
              </a:extLst>
            </p:cNvPr>
            <p:cNvCxnSpPr>
              <a:cxnSpLocks/>
            </p:cNvCxnSpPr>
            <p:nvPr/>
          </p:nvCxnSpPr>
          <p:spPr>
            <a:xfrm>
              <a:off x="3133725" y="1882775"/>
              <a:ext cx="115379" cy="60722"/>
            </a:xfrm>
            <a:prstGeom prst="line">
              <a:avLst/>
            </a:prstGeom>
          </p:spPr>
          <p:style>
            <a:lnRef idx="2">
              <a:schemeClr val="accent1"/>
            </a:lnRef>
            <a:fillRef idx="0">
              <a:schemeClr val="accent1"/>
            </a:fillRef>
            <a:effectRef idx="1">
              <a:schemeClr val="accent1"/>
            </a:effectRef>
            <a:fontRef idx="minor">
              <a:schemeClr val="tx1"/>
            </a:fontRef>
          </p:style>
        </p:cxnSp>
      </p:grpSp>
      <p:sp>
        <p:nvSpPr>
          <p:cNvPr id="29" name="TextBox 28">
            <a:extLst>
              <a:ext uri="{FF2B5EF4-FFF2-40B4-BE49-F238E27FC236}">
                <a16:creationId xmlns:a16="http://schemas.microsoft.com/office/drawing/2014/main" id="{0D27846E-B264-DF67-CE89-B4526C9ECE93}"/>
              </a:ext>
            </a:extLst>
          </p:cNvPr>
          <p:cNvSpPr txBox="1"/>
          <p:nvPr/>
        </p:nvSpPr>
        <p:spPr>
          <a:xfrm>
            <a:off x="4064563" y="4061662"/>
            <a:ext cx="2319469" cy="461665"/>
          </a:xfrm>
          <a:prstGeom prst="rect">
            <a:avLst/>
          </a:prstGeom>
          <a:noFill/>
        </p:spPr>
        <p:txBody>
          <a:bodyPr wrap="square" rtlCol="0">
            <a:spAutoFit/>
          </a:bodyPr>
          <a:lstStyle/>
          <a:p>
            <a:r>
              <a:rPr lang="en-GB" sz="2400" dirty="0">
                <a:solidFill>
                  <a:srgbClr val="FF0000"/>
                </a:solidFill>
              </a:rPr>
              <a:t>~1’000’000V</a:t>
            </a:r>
          </a:p>
        </p:txBody>
      </p:sp>
      <p:sp>
        <p:nvSpPr>
          <p:cNvPr id="30" name="TextBox 29">
            <a:extLst>
              <a:ext uri="{FF2B5EF4-FFF2-40B4-BE49-F238E27FC236}">
                <a16:creationId xmlns:a16="http://schemas.microsoft.com/office/drawing/2014/main" id="{4A1C5456-8728-A1F2-BE7E-383FF72AB9C2}"/>
              </a:ext>
            </a:extLst>
          </p:cNvPr>
          <p:cNvSpPr txBox="1"/>
          <p:nvPr/>
        </p:nvSpPr>
        <p:spPr>
          <a:xfrm>
            <a:off x="181105" y="971220"/>
            <a:ext cx="11675535" cy="502573"/>
          </a:xfrm>
          <a:prstGeom prst="rect">
            <a:avLst/>
          </a:prstGeom>
          <a:noFill/>
        </p:spPr>
        <p:txBody>
          <a:bodyPr wrap="square" rtlCol="0">
            <a:spAutoFit/>
          </a:bodyPr>
          <a:lstStyle/>
          <a:p>
            <a:r>
              <a:rPr lang="en-US" sz="1333" dirty="0"/>
              <a:t>Cell-load connection (SPS): the voltage to ground is limited by the PC voltage </a:t>
            </a:r>
            <a:r>
              <a:rPr lang="en-US" sz="1333" dirty="0">
                <a:sym typeface="Wingdings" panose="05000000000000000000" pitchFamily="2" charset="2"/>
              </a:rPr>
              <a:t> can connect all mags of the accelerator in one single sector  current will be the same everywhere</a:t>
            </a:r>
            <a:endParaRPr lang="en-US" sz="1333" dirty="0"/>
          </a:p>
        </p:txBody>
      </p:sp>
      <p:sp>
        <p:nvSpPr>
          <p:cNvPr id="31" name="TextBox 30">
            <a:extLst>
              <a:ext uri="{FF2B5EF4-FFF2-40B4-BE49-F238E27FC236}">
                <a16:creationId xmlns:a16="http://schemas.microsoft.com/office/drawing/2014/main" id="{D415343A-59F6-37E6-438F-4130511978B5}"/>
              </a:ext>
            </a:extLst>
          </p:cNvPr>
          <p:cNvSpPr txBox="1"/>
          <p:nvPr/>
        </p:nvSpPr>
        <p:spPr>
          <a:xfrm>
            <a:off x="181103" y="1486354"/>
            <a:ext cx="11675535" cy="502573"/>
          </a:xfrm>
          <a:prstGeom prst="rect">
            <a:avLst/>
          </a:prstGeom>
          <a:noFill/>
        </p:spPr>
        <p:txBody>
          <a:bodyPr wrap="square" rtlCol="0">
            <a:spAutoFit/>
          </a:bodyPr>
          <a:lstStyle/>
          <a:p>
            <a:r>
              <a:rPr lang="en-US" sz="1333" dirty="0"/>
              <a:t>Unified cell connection (LHC): the voltage to ground is the sum of series connected PC </a:t>
            </a:r>
            <a:r>
              <a:rPr lang="en-US" sz="1333" dirty="0">
                <a:sym typeface="Wingdings" panose="05000000000000000000" pitchFamily="2" charset="2"/>
              </a:rPr>
              <a:t> must divide in several sectors  current will not be the same everywhere (control problem is harder)</a:t>
            </a:r>
            <a:endParaRPr lang="en-US" sz="1333" dirty="0"/>
          </a:p>
        </p:txBody>
      </p:sp>
      <p:sp>
        <p:nvSpPr>
          <p:cNvPr id="32" name="TextBox 31">
            <a:extLst>
              <a:ext uri="{FF2B5EF4-FFF2-40B4-BE49-F238E27FC236}">
                <a16:creationId xmlns:a16="http://schemas.microsoft.com/office/drawing/2014/main" id="{50C6977C-D1DC-DDE4-5D92-24500F9DA056}"/>
              </a:ext>
            </a:extLst>
          </p:cNvPr>
          <p:cNvSpPr txBox="1"/>
          <p:nvPr/>
        </p:nvSpPr>
        <p:spPr>
          <a:xfrm>
            <a:off x="7056107" y="2603517"/>
            <a:ext cx="4566095" cy="502573"/>
          </a:xfrm>
          <a:prstGeom prst="rect">
            <a:avLst/>
          </a:prstGeom>
          <a:noFill/>
        </p:spPr>
        <p:txBody>
          <a:bodyPr wrap="square" rtlCol="0">
            <a:spAutoFit/>
          </a:bodyPr>
          <a:lstStyle/>
          <a:p>
            <a:r>
              <a:rPr lang="en-US" sz="1333" dirty="0"/>
              <a:t>Should be distributed into the tunnel to minimize cabling (and cable losses)</a:t>
            </a:r>
          </a:p>
        </p:txBody>
      </p:sp>
      <p:sp>
        <p:nvSpPr>
          <p:cNvPr id="33" name="Arrow: Right 32">
            <a:extLst>
              <a:ext uri="{FF2B5EF4-FFF2-40B4-BE49-F238E27FC236}">
                <a16:creationId xmlns:a16="http://schemas.microsoft.com/office/drawing/2014/main" id="{81ABCE49-102C-9552-3EBD-1B67A307AD36}"/>
              </a:ext>
            </a:extLst>
          </p:cNvPr>
          <p:cNvSpPr/>
          <p:nvPr/>
        </p:nvSpPr>
        <p:spPr>
          <a:xfrm rot="19545801">
            <a:off x="6097764" y="2975491"/>
            <a:ext cx="1023800" cy="32159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pic>
        <p:nvPicPr>
          <p:cNvPr id="37" name="Picture 36" descr="A diagram of a magnet&#10;&#10;Description automatically generated">
            <a:extLst>
              <a:ext uri="{FF2B5EF4-FFF2-40B4-BE49-F238E27FC236}">
                <a16:creationId xmlns:a16="http://schemas.microsoft.com/office/drawing/2014/main" id="{FE788F0B-536A-69C2-8171-3AC843990BD7}"/>
              </a:ext>
            </a:extLst>
          </p:cNvPr>
          <p:cNvPicPr>
            <a:picLocks noChangeAspect="1"/>
          </p:cNvPicPr>
          <p:nvPr/>
        </p:nvPicPr>
        <p:blipFill>
          <a:blip r:embed="rId3"/>
          <a:stretch>
            <a:fillRect/>
          </a:stretch>
        </p:blipFill>
        <p:spPr>
          <a:xfrm>
            <a:off x="6789283" y="3445844"/>
            <a:ext cx="4566095" cy="1232845"/>
          </a:xfrm>
          <a:prstGeom prst="rect">
            <a:avLst/>
          </a:prstGeom>
        </p:spPr>
      </p:pic>
      <p:sp>
        <p:nvSpPr>
          <p:cNvPr id="38" name="TextBox 37">
            <a:extLst>
              <a:ext uri="{FF2B5EF4-FFF2-40B4-BE49-F238E27FC236}">
                <a16:creationId xmlns:a16="http://schemas.microsoft.com/office/drawing/2014/main" id="{88144BA9-7DD5-49AE-738A-848F8240D3BD}"/>
              </a:ext>
            </a:extLst>
          </p:cNvPr>
          <p:cNvSpPr txBox="1"/>
          <p:nvPr/>
        </p:nvSpPr>
        <p:spPr>
          <a:xfrm>
            <a:off x="815414" y="5680460"/>
            <a:ext cx="10539964" cy="502573"/>
          </a:xfrm>
          <a:prstGeom prst="rect">
            <a:avLst/>
          </a:prstGeom>
          <a:noFill/>
        </p:spPr>
        <p:txBody>
          <a:bodyPr wrap="square" rtlCol="0">
            <a:spAutoFit/>
          </a:bodyPr>
          <a:lstStyle/>
          <a:p>
            <a:r>
              <a:rPr lang="en-US" sz="1333" dirty="0"/>
              <a:t>Interleaving connection makes the impedances of each circuit the same. We can treat the single circuit as if the same current was flowing and the same voltage applied (ideal case). We could treat FEM computation as current controlled in each circuit.</a:t>
            </a:r>
          </a:p>
        </p:txBody>
      </p:sp>
      <p:sp>
        <p:nvSpPr>
          <p:cNvPr id="39" name="TextBox 38">
            <a:extLst>
              <a:ext uri="{FF2B5EF4-FFF2-40B4-BE49-F238E27FC236}">
                <a16:creationId xmlns:a16="http://schemas.microsoft.com/office/drawing/2014/main" id="{BFED5AEA-F74F-184B-1C57-E437D0E14853}"/>
              </a:ext>
            </a:extLst>
          </p:cNvPr>
          <p:cNvSpPr txBox="1"/>
          <p:nvPr/>
        </p:nvSpPr>
        <p:spPr>
          <a:xfrm>
            <a:off x="6783165" y="4822023"/>
            <a:ext cx="4566095" cy="297454"/>
          </a:xfrm>
          <a:prstGeom prst="rect">
            <a:avLst/>
          </a:prstGeom>
          <a:noFill/>
        </p:spPr>
        <p:txBody>
          <a:bodyPr wrap="square" rtlCol="0">
            <a:spAutoFit/>
          </a:bodyPr>
          <a:lstStyle/>
          <a:p>
            <a:r>
              <a:rPr lang="en-US" sz="1333" dirty="0"/>
              <a:t>…an MMC but at much higher frequency!</a:t>
            </a:r>
          </a:p>
        </p:txBody>
      </p:sp>
    </p:spTree>
    <p:extLst>
      <p:ext uri="{BB962C8B-B14F-4D97-AF65-F5344CB8AC3E}">
        <p14:creationId xmlns:p14="http://schemas.microsoft.com/office/powerpoint/2010/main" val="41707396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A4437D2-FFD0-7316-2B41-A6A56974220C}"/>
              </a:ext>
            </a:extLst>
          </p:cNvPr>
          <p:cNvSpPr>
            <a:spLocks noGrp="1"/>
          </p:cNvSpPr>
          <p:nvPr>
            <p:ph type="sldNum" sz="quarter" idx="4"/>
          </p:nvPr>
        </p:nvSpPr>
        <p:spPr/>
        <p:txBody>
          <a:bodyPr/>
          <a:lstStyle/>
          <a:p>
            <a:fld id="{974172A1-1CBF-0B40-9234-7D4D80EC19EA}" type="slidenum">
              <a:rPr lang="en-GB" smtClean="0"/>
              <a:pPr/>
              <a:t>24</a:t>
            </a:fld>
            <a:endParaRPr lang="en-GB" dirty="0"/>
          </a:p>
        </p:txBody>
      </p:sp>
      <p:sp>
        <p:nvSpPr>
          <p:cNvPr id="4" name="Title 3">
            <a:extLst>
              <a:ext uri="{FF2B5EF4-FFF2-40B4-BE49-F238E27FC236}">
                <a16:creationId xmlns:a16="http://schemas.microsoft.com/office/drawing/2014/main" id="{7BE857F4-A9E8-6548-2408-449BDD1E8631}"/>
              </a:ext>
            </a:extLst>
          </p:cNvPr>
          <p:cNvSpPr>
            <a:spLocks noGrp="1"/>
          </p:cNvSpPr>
          <p:nvPr>
            <p:ph type="title"/>
          </p:nvPr>
        </p:nvSpPr>
        <p:spPr>
          <a:xfrm>
            <a:off x="1727200" y="275167"/>
            <a:ext cx="9505685" cy="1143000"/>
          </a:xfrm>
        </p:spPr>
        <p:txBody>
          <a:bodyPr/>
          <a:lstStyle/>
          <a:p>
            <a:r>
              <a:rPr lang="en-US" dirty="0"/>
              <a:t>MMC: a similar topology for a different application</a:t>
            </a:r>
            <a:endParaRPr lang="en-GB" dirty="0"/>
          </a:p>
        </p:txBody>
      </p:sp>
      <p:pic>
        <p:nvPicPr>
          <p:cNvPr id="6" name="Picture 5" descr="A large warehouse with many metal structures&#10;&#10;Description automatically generated with medium confidence">
            <a:extLst>
              <a:ext uri="{FF2B5EF4-FFF2-40B4-BE49-F238E27FC236}">
                <a16:creationId xmlns:a16="http://schemas.microsoft.com/office/drawing/2014/main" id="{7F8C483E-5FD0-8C2A-2208-663F13D68E38}"/>
              </a:ext>
            </a:extLst>
          </p:cNvPr>
          <p:cNvPicPr>
            <a:picLocks noChangeAspect="1"/>
          </p:cNvPicPr>
          <p:nvPr/>
        </p:nvPicPr>
        <p:blipFill>
          <a:blip r:embed="rId2"/>
          <a:stretch>
            <a:fillRect/>
          </a:stretch>
        </p:blipFill>
        <p:spPr>
          <a:xfrm>
            <a:off x="239350" y="2852936"/>
            <a:ext cx="4846801" cy="2726800"/>
          </a:xfrm>
          <a:prstGeom prst="rect">
            <a:avLst/>
          </a:prstGeom>
        </p:spPr>
      </p:pic>
      <p:sp>
        <p:nvSpPr>
          <p:cNvPr id="7" name="TextBox 6">
            <a:extLst>
              <a:ext uri="{FF2B5EF4-FFF2-40B4-BE49-F238E27FC236}">
                <a16:creationId xmlns:a16="http://schemas.microsoft.com/office/drawing/2014/main" id="{20B41144-D074-7A0E-A492-90E94DB64B96}"/>
              </a:ext>
            </a:extLst>
          </p:cNvPr>
          <p:cNvSpPr txBox="1"/>
          <p:nvPr/>
        </p:nvSpPr>
        <p:spPr>
          <a:xfrm>
            <a:off x="7344139" y="1412776"/>
            <a:ext cx="5056413" cy="1816266"/>
          </a:xfrm>
          <a:prstGeom prst="rect">
            <a:avLst/>
          </a:prstGeom>
          <a:noFill/>
        </p:spPr>
        <p:txBody>
          <a:bodyPr wrap="square" rtlCol="0">
            <a:spAutoFit/>
          </a:bodyPr>
          <a:lstStyle/>
          <a:p>
            <a:r>
              <a:rPr lang="en-US" sz="1867" dirty="0"/>
              <a:t>640 </a:t>
            </a:r>
            <a:r>
              <a:rPr lang="en-US" sz="1867" dirty="0" err="1"/>
              <a:t>kVdc</a:t>
            </a:r>
            <a:endParaRPr lang="en-US" sz="1867" dirty="0"/>
          </a:p>
          <a:p>
            <a:r>
              <a:rPr lang="en-US" sz="1867" dirty="0"/>
              <a:t>2 GW</a:t>
            </a:r>
          </a:p>
          <a:p>
            <a:r>
              <a:rPr lang="en-US" sz="1867" dirty="0"/>
              <a:t>Hundreds of connected cells</a:t>
            </a:r>
          </a:p>
          <a:p>
            <a:endParaRPr lang="en-US" sz="1867" dirty="0"/>
          </a:p>
          <a:p>
            <a:endParaRPr lang="en-US" sz="1867" dirty="0"/>
          </a:p>
          <a:p>
            <a:r>
              <a:rPr lang="en-US" sz="1867" dirty="0"/>
              <a:t>Basic cell:</a:t>
            </a:r>
          </a:p>
        </p:txBody>
      </p:sp>
      <p:pic>
        <p:nvPicPr>
          <p:cNvPr id="8" name="Picture 7">
            <a:extLst>
              <a:ext uri="{FF2B5EF4-FFF2-40B4-BE49-F238E27FC236}">
                <a16:creationId xmlns:a16="http://schemas.microsoft.com/office/drawing/2014/main" id="{4BF7AC36-9469-C457-4053-A6240965A6E9}"/>
              </a:ext>
            </a:extLst>
          </p:cNvPr>
          <p:cNvPicPr>
            <a:picLocks noChangeAspect="1"/>
          </p:cNvPicPr>
          <p:nvPr/>
        </p:nvPicPr>
        <p:blipFill rotWithShape="1">
          <a:blip r:embed="rId3"/>
          <a:srcRect l="51050" t="52800" r="651" b="5200"/>
          <a:stretch/>
        </p:blipFill>
        <p:spPr>
          <a:xfrm>
            <a:off x="7152117" y="3366959"/>
            <a:ext cx="4080768" cy="2661371"/>
          </a:xfrm>
          <a:prstGeom prst="rect">
            <a:avLst/>
          </a:prstGeom>
        </p:spPr>
      </p:pic>
      <p:pic>
        <p:nvPicPr>
          <p:cNvPr id="9" name="Picture 8" descr="A diagram of a computer connection&#10;&#10;Description automatically generated">
            <a:extLst>
              <a:ext uri="{FF2B5EF4-FFF2-40B4-BE49-F238E27FC236}">
                <a16:creationId xmlns:a16="http://schemas.microsoft.com/office/drawing/2014/main" id="{E5FE643E-B4A8-7B76-CC7C-38C14CD10945}"/>
              </a:ext>
            </a:extLst>
          </p:cNvPr>
          <p:cNvPicPr>
            <a:picLocks noChangeAspect="1"/>
          </p:cNvPicPr>
          <p:nvPr/>
        </p:nvPicPr>
        <p:blipFill rotWithShape="1">
          <a:blip r:embed="rId4"/>
          <a:srcRect l="9152" t="66333"/>
          <a:stretch/>
        </p:blipFill>
        <p:spPr>
          <a:xfrm>
            <a:off x="143339" y="1220755"/>
            <a:ext cx="6095763" cy="1248139"/>
          </a:xfrm>
          <a:prstGeom prst="rect">
            <a:avLst/>
          </a:prstGeom>
        </p:spPr>
      </p:pic>
    </p:spTree>
    <p:extLst>
      <p:ext uri="{BB962C8B-B14F-4D97-AF65-F5344CB8AC3E}">
        <p14:creationId xmlns:p14="http://schemas.microsoft.com/office/powerpoint/2010/main" val="24663201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diagram of a number of parallel circuits&#10;&#10;Description automatically generated">
            <a:extLst>
              <a:ext uri="{FF2B5EF4-FFF2-40B4-BE49-F238E27FC236}">
                <a16:creationId xmlns:a16="http://schemas.microsoft.com/office/drawing/2014/main" id="{3D5E6FFD-2804-3FB8-A92D-39B71A1917C0}"/>
              </a:ext>
            </a:extLst>
          </p:cNvPr>
          <p:cNvPicPr>
            <a:picLocks noChangeAspect="1"/>
          </p:cNvPicPr>
          <p:nvPr/>
        </p:nvPicPr>
        <p:blipFill>
          <a:blip r:embed="rId2"/>
          <a:stretch>
            <a:fillRect/>
          </a:stretch>
        </p:blipFill>
        <p:spPr>
          <a:xfrm>
            <a:off x="3172596" y="2400021"/>
            <a:ext cx="3706376" cy="2279908"/>
          </a:xfrm>
          <a:prstGeom prst="rect">
            <a:avLst/>
          </a:prstGeom>
        </p:spPr>
      </p:pic>
      <p:sp>
        <p:nvSpPr>
          <p:cNvPr id="3" name="Slide Number Placeholder 2">
            <a:extLst>
              <a:ext uri="{FF2B5EF4-FFF2-40B4-BE49-F238E27FC236}">
                <a16:creationId xmlns:a16="http://schemas.microsoft.com/office/drawing/2014/main" id="{6E26E2E6-9073-8880-B768-AA30100C9F0A}"/>
              </a:ext>
            </a:extLst>
          </p:cNvPr>
          <p:cNvSpPr>
            <a:spLocks noGrp="1"/>
          </p:cNvSpPr>
          <p:nvPr>
            <p:ph type="sldNum" sz="quarter" idx="4"/>
          </p:nvPr>
        </p:nvSpPr>
        <p:spPr/>
        <p:txBody>
          <a:bodyPr/>
          <a:lstStyle/>
          <a:p>
            <a:fld id="{974172A1-1CBF-0B40-9234-7D4D80EC19EA}" type="slidenum">
              <a:rPr lang="en-GB" smtClean="0"/>
              <a:pPr/>
              <a:t>25</a:t>
            </a:fld>
            <a:endParaRPr lang="en-GB" dirty="0"/>
          </a:p>
        </p:txBody>
      </p:sp>
      <p:sp>
        <p:nvSpPr>
          <p:cNvPr id="4" name="Title 3">
            <a:extLst>
              <a:ext uri="{FF2B5EF4-FFF2-40B4-BE49-F238E27FC236}">
                <a16:creationId xmlns:a16="http://schemas.microsoft.com/office/drawing/2014/main" id="{51F5FC2E-6B55-78FC-140F-5853DAD06CB5}"/>
              </a:ext>
            </a:extLst>
          </p:cNvPr>
          <p:cNvSpPr>
            <a:spLocks noGrp="1"/>
          </p:cNvSpPr>
          <p:nvPr>
            <p:ph type="title"/>
          </p:nvPr>
        </p:nvSpPr>
        <p:spPr>
          <a:xfrm>
            <a:off x="2447595" y="326176"/>
            <a:ext cx="9042400" cy="614153"/>
          </a:xfrm>
        </p:spPr>
        <p:txBody>
          <a:bodyPr>
            <a:normAutofit fontScale="90000"/>
          </a:bodyPr>
          <a:lstStyle/>
          <a:p>
            <a:r>
              <a:rPr lang="en-US" sz="3200" dirty="0"/>
              <a:t>Optimization of power converters and dipole magnets</a:t>
            </a:r>
            <a:endParaRPr lang="de-DE" sz="3200" dirty="0"/>
          </a:p>
        </p:txBody>
      </p:sp>
      <p:sp>
        <p:nvSpPr>
          <p:cNvPr id="15" name="TextBox 14">
            <a:extLst>
              <a:ext uri="{FF2B5EF4-FFF2-40B4-BE49-F238E27FC236}">
                <a16:creationId xmlns:a16="http://schemas.microsoft.com/office/drawing/2014/main" id="{D0DECCB9-9C5B-B355-1398-BE0F7AFD9C55}"/>
              </a:ext>
            </a:extLst>
          </p:cNvPr>
          <p:cNvSpPr txBox="1"/>
          <p:nvPr/>
        </p:nvSpPr>
        <p:spPr>
          <a:xfrm>
            <a:off x="431371" y="5351931"/>
            <a:ext cx="7872875" cy="1221168"/>
          </a:xfrm>
          <a:prstGeom prst="rect">
            <a:avLst/>
          </a:prstGeom>
          <a:noFill/>
        </p:spPr>
        <p:txBody>
          <a:bodyPr wrap="square" rtlCol="0">
            <a:spAutoFit/>
          </a:bodyPr>
          <a:lstStyle/>
          <a:p>
            <a:r>
              <a:rPr lang="en-US" sz="1467" dirty="0"/>
              <a:t>The ultimate goal of the optimization is minimizing the overall costs. The following costs are included:</a:t>
            </a:r>
          </a:p>
          <a:p>
            <a:pPr marL="380990" indent="-380990">
              <a:buFont typeface="Arial" panose="020B0604020202020204" pitchFamily="34" charset="0"/>
              <a:buChar char="•"/>
            </a:pPr>
            <a:r>
              <a:rPr lang="en-US" sz="1467" dirty="0"/>
              <a:t>Magnet costs (material + manufacturing)</a:t>
            </a:r>
          </a:p>
          <a:p>
            <a:pPr marL="380990" indent="-380990">
              <a:buFont typeface="Arial" panose="020B0604020202020204" pitchFamily="34" charset="0"/>
              <a:buChar char="•"/>
            </a:pPr>
            <a:r>
              <a:rPr lang="en-US" sz="1467" dirty="0"/>
              <a:t>Capacitor costs including containers</a:t>
            </a:r>
          </a:p>
          <a:p>
            <a:pPr marL="380990" indent="-380990">
              <a:buFont typeface="Arial" panose="020B0604020202020204" pitchFamily="34" charset="0"/>
              <a:buChar char="•"/>
            </a:pPr>
            <a:r>
              <a:rPr lang="en-US" sz="1467" dirty="0"/>
              <a:t>Power electronics cost including peripherals and building (no cables)</a:t>
            </a:r>
          </a:p>
          <a:p>
            <a:pPr marL="380990" indent="-380990">
              <a:buFont typeface="Arial" panose="020B0604020202020204" pitchFamily="34" charset="0"/>
              <a:buChar char="•"/>
            </a:pPr>
            <a:r>
              <a:rPr lang="en-US" sz="1467" dirty="0"/>
              <a:t>Operational costs (Losses in magnets and IGBTs) for 20 years of operation with 6000h per year</a:t>
            </a:r>
          </a:p>
        </p:txBody>
      </p:sp>
      <p:pic>
        <p:nvPicPr>
          <p:cNvPr id="24" name="Picture 23">
            <a:extLst>
              <a:ext uri="{FF2B5EF4-FFF2-40B4-BE49-F238E27FC236}">
                <a16:creationId xmlns:a16="http://schemas.microsoft.com/office/drawing/2014/main" id="{53F542AA-A312-B6D1-A2C3-281EEE91BA79}"/>
              </a:ext>
            </a:extLst>
          </p:cNvPr>
          <p:cNvPicPr>
            <a:picLocks noChangeAspect="1"/>
          </p:cNvPicPr>
          <p:nvPr/>
        </p:nvPicPr>
        <p:blipFill>
          <a:blip r:embed="rId3"/>
          <a:stretch>
            <a:fillRect/>
          </a:stretch>
        </p:blipFill>
        <p:spPr>
          <a:xfrm>
            <a:off x="7941451" y="1375999"/>
            <a:ext cx="4141096" cy="4799720"/>
          </a:xfrm>
          <a:prstGeom prst="rect">
            <a:avLst/>
          </a:prstGeom>
        </p:spPr>
      </p:pic>
      <p:sp>
        <p:nvSpPr>
          <p:cNvPr id="2" name="Rectangle: Rounded Corners 1">
            <a:extLst>
              <a:ext uri="{FF2B5EF4-FFF2-40B4-BE49-F238E27FC236}">
                <a16:creationId xmlns:a16="http://schemas.microsoft.com/office/drawing/2014/main" id="{DA70B5EB-9BED-40A0-54B0-82AEAB54D66F}"/>
              </a:ext>
            </a:extLst>
          </p:cNvPr>
          <p:cNvSpPr/>
          <p:nvPr/>
        </p:nvSpPr>
        <p:spPr>
          <a:xfrm>
            <a:off x="8880309" y="3332989"/>
            <a:ext cx="2304256" cy="672075"/>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pic>
        <p:nvPicPr>
          <p:cNvPr id="5" name="Picture 4">
            <a:extLst>
              <a:ext uri="{FF2B5EF4-FFF2-40B4-BE49-F238E27FC236}">
                <a16:creationId xmlns:a16="http://schemas.microsoft.com/office/drawing/2014/main" id="{5A03DCA5-61EF-1C4C-D95F-ED1BC55C1AF9}"/>
              </a:ext>
            </a:extLst>
          </p:cNvPr>
          <p:cNvPicPr>
            <a:picLocks noChangeAspect="1"/>
          </p:cNvPicPr>
          <p:nvPr/>
        </p:nvPicPr>
        <p:blipFill>
          <a:blip r:embed="rId4"/>
          <a:stretch>
            <a:fillRect/>
          </a:stretch>
        </p:blipFill>
        <p:spPr>
          <a:xfrm>
            <a:off x="111901" y="1124744"/>
            <a:ext cx="2659696" cy="2041960"/>
          </a:xfrm>
          <a:prstGeom prst="rect">
            <a:avLst/>
          </a:prstGeom>
        </p:spPr>
      </p:pic>
      <p:pic>
        <p:nvPicPr>
          <p:cNvPr id="6" name="Picture 5">
            <a:extLst>
              <a:ext uri="{FF2B5EF4-FFF2-40B4-BE49-F238E27FC236}">
                <a16:creationId xmlns:a16="http://schemas.microsoft.com/office/drawing/2014/main" id="{52E49E7F-FE40-D703-DFAA-15ABB21F22A6}"/>
              </a:ext>
            </a:extLst>
          </p:cNvPr>
          <p:cNvPicPr>
            <a:picLocks noChangeAspect="1"/>
          </p:cNvPicPr>
          <p:nvPr/>
        </p:nvPicPr>
        <p:blipFill>
          <a:blip r:embed="rId5"/>
          <a:stretch>
            <a:fillRect/>
          </a:stretch>
        </p:blipFill>
        <p:spPr>
          <a:xfrm>
            <a:off x="100590" y="3125624"/>
            <a:ext cx="2658909" cy="2240915"/>
          </a:xfrm>
          <a:prstGeom prst="rect">
            <a:avLst/>
          </a:prstGeom>
        </p:spPr>
      </p:pic>
      <p:sp>
        <p:nvSpPr>
          <p:cNvPr id="16" name="TextBox 15">
            <a:extLst>
              <a:ext uri="{FF2B5EF4-FFF2-40B4-BE49-F238E27FC236}">
                <a16:creationId xmlns:a16="http://schemas.microsoft.com/office/drawing/2014/main" id="{8E196CAD-6FBE-A0F3-62B8-C916275B59B3}"/>
              </a:ext>
            </a:extLst>
          </p:cNvPr>
          <p:cNvSpPr txBox="1"/>
          <p:nvPr/>
        </p:nvSpPr>
        <p:spPr>
          <a:xfrm>
            <a:off x="2611527" y="863601"/>
            <a:ext cx="7150407" cy="1384418"/>
          </a:xfrm>
          <a:prstGeom prst="rect">
            <a:avLst/>
          </a:prstGeom>
          <a:noFill/>
        </p:spPr>
        <p:txBody>
          <a:bodyPr wrap="square">
            <a:spAutoFit/>
          </a:bodyPr>
          <a:lstStyle/>
          <a:p>
            <a:r>
              <a:rPr lang="en-GB" sz="933" dirty="0" err="1"/>
              <a:t>base_input_parameters</a:t>
            </a:r>
            <a:r>
              <a:rPr lang="en-GB" sz="933" dirty="0"/>
              <a:t>={'Maximum B field in air[T]': 1.8,'Maximum B field in joke[T]': 1.4,</a:t>
            </a:r>
          </a:p>
          <a:p>
            <a:r>
              <a:rPr lang="en-GB" sz="933" dirty="0"/>
              <a:t>                               'B field ratio in poles[Bp/</a:t>
            </a:r>
            <a:r>
              <a:rPr lang="en-GB" sz="933" dirty="0" err="1"/>
              <a:t>Bg</a:t>
            </a:r>
            <a:r>
              <a:rPr lang="en-GB" sz="933" dirty="0"/>
              <a:t>]':0.6 ,'Total length of normal conducting dipoles [m]':2540,</a:t>
            </a:r>
          </a:p>
          <a:p>
            <a:r>
              <a:rPr lang="en-GB" sz="933" dirty="0"/>
              <a:t>                               'Number of sectors for powering': 48,'Number of parallel circuits': 8,</a:t>
            </a:r>
          </a:p>
          <a:p>
            <a:r>
              <a:rPr lang="en-GB" sz="933" dirty="0"/>
              <a:t>                               'Acceleration ramping time [s]':0.0011, 'Pulse cycling time [s]':0.2,'Pulse duration time [s]':0.007,</a:t>
            </a:r>
          </a:p>
          <a:p>
            <a:r>
              <a:rPr lang="en-GB" sz="933" dirty="0"/>
              <a:t>                               'RMS current density [A/mm2]':5,'Conductor thickness [m]':0.003,'Insulation thickness [m]':0.001,</a:t>
            </a:r>
          </a:p>
          <a:p>
            <a:r>
              <a:rPr lang="en-GB" sz="933" dirty="0"/>
              <a:t>                               'Joke steel type':"steel_M235_35A.json",'Poles steel type':"steel_M235_35A.json",'gap height [m]':0.03,</a:t>
            </a:r>
          </a:p>
          <a:p>
            <a:r>
              <a:rPr lang="en-GB" sz="933" dirty="0"/>
              <a:t>                               'gap width [m]':0.1,'Aspect ratio of conductor </a:t>
            </a:r>
            <a:r>
              <a:rPr lang="en-GB" sz="933" dirty="0" err="1"/>
              <a:t>hc</a:t>
            </a:r>
            <a:r>
              <a:rPr lang="en-GB" sz="933" dirty="0"/>
              <a:t>/wc':1,</a:t>
            </a:r>
          </a:p>
          <a:p>
            <a:r>
              <a:rPr lang="en-GB" sz="933" dirty="0"/>
              <a:t>                               'Aspect ratio of the conductor window h1i/w1i':3,'Cooling water flow in conductor [m3/h]':0.1,</a:t>
            </a:r>
          </a:p>
          <a:p>
            <a:r>
              <a:rPr lang="en-GB" sz="933" dirty="0"/>
              <a:t>                               'Cooling water speed in conductor [m/s]':3,'Filling factor of conductor window':0.5</a:t>
            </a:r>
          </a:p>
        </p:txBody>
      </p:sp>
      <p:cxnSp>
        <p:nvCxnSpPr>
          <p:cNvPr id="18" name="Straight Arrow Connector 17">
            <a:extLst>
              <a:ext uri="{FF2B5EF4-FFF2-40B4-BE49-F238E27FC236}">
                <a16:creationId xmlns:a16="http://schemas.microsoft.com/office/drawing/2014/main" id="{1F3F9B1D-4399-6186-36D4-66036914A3CD}"/>
              </a:ext>
            </a:extLst>
          </p:cNvPr>
          <p:cNvCxnSpPr>
            <a:cxnSpLocks/>
            <a:endCxn id="2" idx="1"/>
          </p:cNvCxnSpPr>
          <p:nvPr/>
        </p:nvCxnSpPr>
        <p:spPr>
          <a:xfrm>
            <a:off x="7248128" y="3669027"/>
            <a:ext cx="163218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45B22E76-E788-EB41-8F86-22278E6F8ED0}"/>
              </a:ext>
            </a:extLst>
          </p:cNvPr>
          <p:cNvCxnSpPr>
            <a:cxnSpLocks/>
            <a:endCxn id="16" idx="2"/>
          </p:cNvCxnSpPr>
          <p:nvPr/>
        </p:nvCxnSpPr>
        <p:spPr>
          <a:xfrm flipH="1" flipV="1">
            <a:off x="6186731" y="2248019"/>
            <a:ext cx="1061397" cy="1421009"/>
          </a:xfrm>
          <a:prstGeom prst="line">
            <a:avLst/>
          </a:prstGeom>
        </p:spPr>
        <p:style>
          <a:lnRef idx="2">
            <a:schemeClr val="accent1"/>
          </a:lnRef>
          <a:fillRef idx="0">
            <a:schemeClr val="accent1"/>
          </a:fillRef>
          <a:effectRef idx="1">
            <a:schemeClr val="accent1"/>
          </a:effectRef>
          <a:fontRef idx="minor">
            <a:schemeClr val="tx1"/>
          </a:fontRef>
        </p:style>
      </p:cxnSp>
      <p:sp>
        <p:nvSpPr>
          <p:cNvPr id="35" name="Rectangle: Rounded Corners 34">
            <a:extLst>
              <a:ext uri="{FF2B5EF4-FFF2-40B4-BE49-F238E27FC236}">
                <a16:creationId xmlns:a16="http://schemas.microsoft.com/office/drawing/2014/main" id="{25FCD953-2769-C29C-70A6-531517A3223B}"/>
              </a:ext>
            </a:extLst>
          </p:cNvPr>
          <p:cNvSpPr/>
          <p:nvPr/>
        </p:nvSpPr>
        <p:spPr>
          <a:xfrm>
            <a:off x="2638149" y="863601"/>
            <a:ext cx="6626203" cy="1415771"/>
          </a:xfrm>
          <a:prstGeom prst="roundRect">
            <a:avLst/>
          </a:prstGeom>
          <a:no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36" name="TextBox 35">
            <a:extLst>
              <a:ext uri="{FF2B5EF4-FFF2-40B4-BE49-F238E27FC236}">
                <a16:creationId xmlns:a16="http://schemas.microsoft.com/office/drawing/2014/main" id="{497825CB-0699-E8B2-2BD6-E629921E5B97}"/>
              </a:ext>
            </a:extLst>
          </p:cNvPr>
          <p:cNvSpPr txBox="1"/>
          <p:nvPr/>
        </p:nvSpPr>
        <p:spPr>
          <a:xfrm>
            <a:off x="2927648" y="4756527"/>
            <a:ext cx="4141096" cy="318100"/>
          </a:xfrm>
          <a:prstGeom prst="rect">
            <a:avLst/>
          </a:prstGeom>
          <a:noFill/>
        </p:spPr>
        <p:txBody>
          <a:bodyPr wrap="square" rtlCol="0">
            <a:spAutoFit/>
          </a:bodyPr>
          <a:lstStyle/>
          <a:p>
            <a:r>
              <a:rPr lang="en-US" sz="1467" dirty="0">
                <a:highlight>
                  <a:srgbClr val="FFFF00"/>
                </a:highlight>
              </a:rPr>
              <a:t>All based on FEMM computing…very slow</a:t>
            </a:r>
          </a:p>
        </p:txBody>
      </p:sp>
    </p:spTree>
    <p:extLst>
      <p:ext uri="{BB962C8B-B14F-4D97-AF65-F5344CB8AC3E}">
        <p14:creationId xmlns:p14="http://schemas.microsoft.com/office/powerpoint/2010/main" val="16412229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40A6F27-8FC5-DBC5-2B76-29600235F3CE}"/>
              </a:ext>
            </a:extLst>
          </p:cNvPr>
          <p:cNvSpPr>
            <a:spLocks noGrp="1"/>
          </p:cNvSpPr>
          <p:nvPr>
            <p:ph type="sldNum" sz="quarter" idx="4"/>
          </p:nvPr>
        </p:nvSpPr>
        <p:spPr/>
        <p:txBody>
          <a:bodyPr/>
          <a:lstStyle/>
          <a:p>
            <a:fld id="{974172A1-1CBF-0B40-9234-7D4D80EC19EA}" type="slidenum">
              <a:rPr lang="en-GB" smtClean="0"/>
              <a:pPr/>
              <a:t>26</a:t>
            </a:fld>
            <a:endParaRPr lang="en-GB" dirty="0"/>
          </a:p>
        </p:txBody>
      </p:sp>
      <p:sp>
        <p:nvSpPr>
          <p:cNvPr id="5" name="Title 3">
            <a:extLst>
              <a:ext uri="{FF2B5EF4-FFF2-40B4-BE49-F238E27FC236}">
                <a16:creationId xmlns:a16="http://schemas.microsoft.com/office/drawing/2014/main" id="{E03EEBA2-82AA-5A24-67EB-A02F88B55FFB}"/>
              </a:ext>
            </a:extLst>
          </p:cNvPr>
          <p:cNvSpPr txBox="1">
            <a:spLocks/>
          </p:cNvSpPr>
          <p:nvPr/>
        </p:nvSpPr>
        <p:spPr>
          <a:xfrm>
            <a:off x="31229" y="356659"/>
            <a:ext cx="11489995" cy="657556"/>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3733" dirty="0"/>
              <a:t>Optimization: </a:t>
            </a:r>
            <a:r>
              <a:rPr lang="en-US" sz="3733" dirty="0">
                <a:highlight>
                  <a:srgbClr val="FFFF00"/>
                </a:highlight>
              </a:rPr>
              <a:t>minimize the losses </a:t>
            </a:r>
            <a:r>
              <a:rPr lang="en-US" sz="3733" dirty="0"/>
              <a:t>of magnets only</a:t>
            </a:r>
            <a:endParaRPr lang="de-DE" sz="3733" dirty="0"/>
          </a:p>
        </p:txBody>
      </p:sp>
      <p:sp>
        <p:nvSpPr>
          <p:cNvPr id="6" name="TextBox 5">
            <a:extLst>
              <a:ext uri="{FF2B5EF4-FFF2-40B4-BE49-F238E27FC236}">
                <a16:creationId xmlns:a16="http://schemas.microsoft.com/office/drawing/2014/main" id="{C5B024C4-3745-2046-A67A-CC7DC669AA69}"/>
              </a:ext>
            </a:extLst>
          </p:cNvPr>
          <p:cNvSpPr txBox="1"/>
          <p:nvPr/>
        </p:nvSpPr>
        <p:spPr>
          <a:xfrm>
            <a:off x="181106" y="1073812"/>
            <a:ext cx="4378725" cy="297454"/>
          </a:xfrm>
          <a:prstGeom prst="rect">
            <a:avLst/>
          </a:prstGeom>
          <a:noFill/>
        </p:spPr>
        <p:txBody>
          <a:bodyPr wrap="square" rtlCol="0">
            <a:spAutoFit/>
          </a:bodyPr>
          <a:lstStyle/>
          <a:p>
            <a:r>
              <a:rPr lang="en-US" sz="1333" dirty="0"/>
              <a:t>Benchmark: Hourglass type with 30x100mm gap</a:t>
            </a:r>
          </a:p>
        </p:txBody>
      </p:sp>
      <p:pic>
        <p:nvPicPr>
          <p:cNvPr id="8" name="Picture 7">
            <a:extLst>
              <a:ext uri="{FF2B5EF4-FFF2-40B4-BE49-F238E27FC236}">
                <a16:creationId xmlns:a16="http://schemas.microsoft.com/office/drawing/2014/main" id="{D48EA73E-BB07-4C33-0C2E-D307F5AA9B1C}"/>
              </a:ext>
            </a:extLst>
          </p:cNvPr>
          <p:cNvPicPr>
            <a:picLocks noChangeAspect="1"/>
          </p:cNvPicPr>
          <p:nvPr/>
        </p:nvPicPr>
        <p:blipFill>
          <a:blip r:embed="rId2"/>
          <a:stretch>
            <a:fillRect/>
          </a:stretch>
        </p:blipFill>
        <p:spPr>
          <a:xfrm>
            <a:off x="8542080" y="4382909"/>
            <a:ext cx="3112899" cy="2213103"/>
          </a:xfrm>
          <a:prstGeom prst="rect">
            <a:avLst/>
          </a:prstGeom>
        </p:spPr>
      </p:pic>
      <p:sp>
        <p:nvSpPr>
          <p:cNvPr id="9" name="TextBox 8">
            <a:extLst>
              <a:ext uri="{FF2B5EF4-FFF2-40B4-BE49-F238E27FC236}">
                <a16:creationId xmlns:a16="http://schemas.microsoft.com/office/drawing/2014/main" id="{9D1FB18E-9850-9344-9AE8-2771BFD77CAB}"/>
              </a:ext>
            </a:extLst>
          </p:cNvPr>
          <p:cNvSpPr txBox="1"/>
          <p:nvPr/>
        </p:nvSpPr>
        <p:spPr>
          <a:xfrm>
            <a:off x="6480043" y="4224789"/>
            <a:ext cx="2496277" cy="2758897"/>
          </a:xfrm>
          <a:prstGeom prst="rect">
            <a:avLst/>
          </a:prstGeom>
          <a:noFill/>
        </p:spPr>
        <p:txBody>
          <a:bodyPr wrap="square" rtlCol="0">
            <a:spAutoFit/>
          </a:bodyPr>
          <a:lstStyle/>
          <a:p>
            <a:r>
              <a:rPr lang="en-US" sz="1333" dirty="0"/>
              <a:t>h1=500 mm</a:t>
            </a:r>
          </a:p>
          <a:p>
            <a:r>
              <a:rPr lang="en-US" sz="1333" dirty="0"/>
              <a:t>w1=738 mm</a:t>
            </a:r>
          </a:p>
          <a:p>
            <a:r>
              <a:rPr lang="en-US" sz="1333" dirty="0" err="1"/>
              <a:t>wj</a:t>
            </a:r>
            <a:r>
              <a:rPr lang="en-US" sz="1333" dirty="0"/>
              <a:t>= 163mm</a:t>
            </a:r>
          </a:p>
          <a:p>
            <a:r>
              <a:rPr lang="en-US" sz="1333" dirty="0" err="1"/>
              <a:t>hc</a:t>
            </a:r>
            <a:r>
              <a:rPr lang="en-US" sz="1333" dirty="0"/>
              <a:t>=16.5 mm</a:t>
            </a:r>
          </a:p>
          <a:p>
            <a:r>
              <a:rPr lang="en-US" sz="1333" dirty="0" err="1"/>
              <a:t>sc</a:t>
            </a:r>
            <a:r>
              <a:rPr lang="en-US" sz="1333" dirty="0"/>
              <a:t>= 3.8 mm</a:t>
            </a:r>
          </a:p>
          <a:p>
            <a:r>
              <a:rPr lang="en-US" sz="1333" dirty="0"/>
              <a:t>sis=4.8 mm</a:t>
            </a:r>
          </a:p>
          <a:p>
            <a:r>
              <a:rPr lang="en-US" sz="1333" dirty="0" err="1"/>
              <a:t>T</a:t>
            </a:r>
            <a:r>
              <a:rPr lang="en-US" sz="1333" baseline="-25000" dirty="0" err="1"/>
              <a:t>pulse</a:t>
            </a:r>
            <a:r>
              <a:rPr lang="en-US" sz="1333" dirty="0"/>
              <a:t>= 2 </a:t>
            </a:r>
            <a:r>
              <a:rPr lang="en-US" sz="1333" dirty="0" err="1"/>
              <a:t>ms</a:t>
            </a:r>
            <a:endParaRPr lang="en-US" sz="1333" dirty="0"/>
          </a:p>
          <a:p>
            <a:r>
              <a:rPr lang="el-GR" sz="1333" dirty="0">
                <a:latin typeface="Grandview" panose="020B0502040204020203" pitchFamily="34" charset="0"/>
              </a:rPr>
              <a:t>σ</a:t>
            </a:r>
            <a:r>
              <a:rPr lang="en-US" sz="1333" baseline="-25000" dirty="0">
                <a:latin typeface="Grandview" panose="020B0502040204020203" pitchFamily="34" charset="0"/>
              </a:rPr>
              <a:t>rms</a:t>
            </a:r>
            <a:r>
              <a:rPr lang="en-US" sz="1333" dirty="0">
                <a:latin typeface="Grandview" panose="020B0502040204020203" pitchFamily="34" charset="0"/>
              </a:rPr>
              <a:t>= 3 A</a:t>
            </a:r>
          </a:p>
          <a:p>
            <a:r>
              <a:rPr lang="en-US" sz="1333" dirty="0" err="1">
                <a:latin typeface="Grandview" panose="020B0502040204020203" pitchFamily="34" charset="0"/>
              </a:rPr>
              <a:t>mmf</a:t>
            </a:r>
            <a:r>
              <a:rPr lang="en-US" sz="1333" dirty="0">
                <a:latin typeface="Grandview" panose="020B0502040204020203" pitchFamily="34" charset="0"/>
              </a:rPr>
              <a:t>= 46115 At</a:t>
            </a:r>
          </a:p>
          <a:p>
            <a:r>
              <a:rPr lang="en-US" sz="1333" dirty="0" err="1">
                <a:latin typeface="Grandview" panose="020B0502040204020203" pitchFamily="34" charset="0"/>
              </a:rPr>
              <a:t>E</a:t>
            </a:r>
            <a:r>
              <a:rPr lang="en-US" sz="1333" baseline="-25000" dirty="0" err="1">
                <a:latin typeface="Grandview" panose="020B0502040204020203" pitchFamily="34" charset="0"/>
              </a:rPr>
              <a:t>lossIron</a:t>
            </a:r>
            <a:r>
              <a:rPr lang="en-US" sz="1333" dirty="0">
                <a:latin typeface="Grandview" panose="020B0502040204020203" pitchFamily="34" charset="0"/>
              </a:rPr>
              <a:t>= 136 J/m/pulse</a:t>
            </a:r>
          </a:p>
          <a:p>
            <a:r>
              <a:rPr lang="en-US" sz="1333" dirty="0" err="1">
                <a:latin typeface="Grandview" panose="020B0502040204020203" pitchFamily="34" charset="0"/>
              </a:rPr>
              <a:t>E</a:t>
            </a:r>
            <a:r>
              <a:rPr lang="en-US" sz="1333" baseline="-25000" dirty="0" err="1">
                <a:latin typeface="Grandview" panose="020B0502040204020203" pitchFamily="34" charset="0"/>
              </a:rPr>
              <a:t>losscu</a:t>
            </a:r>
            <a:r>
              <a:rPr lang="en-US" sz="1333" dirty="0">
                <a:latin typeface="Grandview" panose="020B0502040204020203" pitchFamily="34" charset="0"/>
              </a:rPr>
              <a:t>= 161 J/m/pulse</a:t>
            </a:r>
          </a:p>
          <a:p>
            <a:r>
              <a:rPr lang="en-US" sz="1333" dirty="0" err="1">
                <a:latin typeface="Grandview" panose="020B0502040204020203" pitchFamily="34" charset="0"/>
              </a:rPr>
              <a:t>NRG</a:t>
            </a:r>
            <a:r>
              <a:rPr lang="en-US" sz="1333" baseline="-25000" dirty="0" err="1">
                <a:latin typeface="Grandview" panose="020B0502040204020203" pitchFamily="34" charset="0"/>
              </a:rPr>
              <a:t>stored</a:t>
            </a:r>
            <a:r>
              <a:rPr lang="en-US" sz="1333" dirty="0">
                <a:latin typeface="Grandview" panose="020B0502040204020203" pitchFamily="34" charset="0"/>
              </a:rPr>
              <a:t>= 7577 J/m</a:t>
            </a:r>
            <a:endParaRPr lang="en-US" sz="1333" dirty="0"/>
          </a:p>
          <a:p>
            <a:endParaRPr lang="en-US" sz="1333" dirty="0"/>
          </a:p>
        </p:txBody>
      </p:sp>
      <p:sp>
        <p:nvSpPr>
          <p:cNvPr id="10" name="TextBox 9">
            <a:extLst>
              <a:ext uri="{FF2B5EF4-FFF2-40B4-BE49-F238E27FC236}">
                <a16:creationId xmlns:a16="http://schemas.microsoft.com/office/drawing/2014/main" id="{39CADB25-8493-B0F1-2D57-C1375DD9FDA9}"/>
              </a:ext>
            </a:extLst>
          </p:cNvPr>
          <p:cNvSpPr txBox="1"/>
          <p:nvPr/>
        </p:nvSpPr>
        <p:spPr>
          <a:xfrm>
            <a:off x="7860655" y="3949885"/>
            <a:ext cx="4378725" cy="297454"/>
          </a:xfrm>
          <a:prstGeom prst="rect">
            <a:avLst/>
          </a:prstGeom>
          <a:noFill/>
        </p:spPr>
        <p:txBody>
          <a:bodyPr wrap="square" rtlCol="0">
            <a:spAutoFit/>
          </a:bodyPr>
          <a:lstStyle/>
          <a:p>
            <a:r>
              <a:rPr lang="en-US" sz="1333" dirty="0"/>
              <a:t>Optimization Losses only: </a:t>
            </a:r>
            <a:r>
              <a:rPr lang="en-US" sz="1333" dirty="0" err="1"/>
              <a:t>sc</a:t>
            </a:r>
            <a:r>
              <a:rPr lang="en-US" sz="1333" dirty="0"/>
              <a:t>, sis, water cooling section </a:t>
            </a:r>
          </a:p>
        </p:txBody>
      </p:sp>
      <p:pic>
        <p:nvPicPr>
          <p:cNvPr id="12" name="Picture 11">
            <a:extLst>
              <a:ext uri="{FF2B5EF4-FFF2-40B4-BE49-F238E27FC236}">
                <a16:creationId xmlns:a16="http://schemas.microsoft.com/office/drawing/2014/main" id="{1936D899-8C6B-2204-3E67-BE0EB074284E}"/>
              </a:ext>
            </a:extLst>
          </p:cNvPr>
          <p:cNvPicPr>
            <a:picLocks noChangeAspect="1"/>
          </p:cNvPicPr>
          <p:nvPr/>
        </p:nvPicPr>
        <p:blipFill>
          <a:blip r:embed="rId3"/>
          <a:stretch>
            <a:fillRect/>
          </a:stretch>
        </p:blipFill>
        <p:spPr>
          <a:xfrm>
            <a:off x="8527189" y="1623690"/>
            <a:ext cx="3112899" cy="1997332"/>
          </a:xfrm>
          <a:prstGeom prst="rect">
            <a:avLst/>
          </a:prstGeom>
        </p:spPr>
      </p:pic>
      <p:sp>
        <p:nvSpPr>
          <p:cNvPr id="13" name="TextBox 12">
            <a:extLst>
              <a:ext uri="{FF2B5EF4-FFF2-40B4-BE49-F238E27FC236}">
                <a16:creationId xmlns:a16="http://schemas.microsoft.com/office/drawing/2014/main" id="{7AA562FA-A4DC-5108-F229-7C8809EBEC68}"/>
              </a:ext>
            </a:extLst>
          </p:cNvPr>
          <p:cNvSpPr txBox="1"/>
          <p:nvPr/>
        </p:nvSpPr>
        <p:spPr>
          <a:xfrm>
            <a:off x="7824192" y="1237958"/>
            <a:ext cx="4378725" cy="297454"/>
          </a:xfrm>
          <a:prstGeom prst="rect">
            <a:avLst/>
          </a:prstGeom>
          <a:noFill/>
        </p:spPr>
        <p:txBody>
          <a:bodyPr wrap="square" rtlCol="0">
            <a:spAutoFit/>
          </a:bodyPr>
          <a:lstStyle/>
          <a:p>
            <a:r>
              <a:rPr lang="en-US" sz="1333" dirty="0"/>
              <a:t>Optimization Losses only: </a:t>
            </a:r>
            <a:r>
              <a:rPr lang="en-US" sz="1333" dirty="0" err="1"/>
              <a:t>Bratio_pole</a:t>
            </a:r>
            <a:r>
              <a:rPr lang="en-US" sz="1333" dirty="0"/>
              <a:t>, </a:t>
            </a:r>
            <a:r>
              <a:rPr lang="en-US" sz="1333" dirty="0" err="1"/>
              <a:t>AsRatwdw</a:t>
            </a:r>
            <a:r>
              <a:rPr lang="en-US" sz="1333" dirty="0"/>
              <a:t> </a:t>
            </a:r>
          </a:p>
        </p:txBody>
      </p:sp>
      <p:sp>
        <p:nvSpPr>
          <p:cNvPr id="14" name="TextBox 13">
            <a:extLst>
              <a:ext uri="{FF2B5EF4-FFF2-40B4-BE49-F238E27FC236}">
                <a16:creationId xmlns:a16="http://schemas.microsoft.com/office/drawing/2014/main" id="{665361EC-9E7A-539F-4553-B2DED1C6506C}"/>
              </a:ext>
            </a:extLst>
          </p:cNvPr>
          <p:cNvSpPr txBox="1"/>
          <p:nvPr/>
        </p:nvSpPr>
        <p:spPr>
          <a:xfrm>
            <a:off x="6480043" y="1454949"/>
            <a:ext cx="2496277" cy="2758897"/>
          </a:xfrm>
          <a:prstGeom prst="rect">
            <a:avLst/>
          </a:prstGeom>
          <a:noFill/>
        </p:spPr>
        <p:txBody>
          <a:bodyPr wrap="square" rtlCol="0">
            <a:spAutoFit/>
          </a:bodyPr>
          <a:lstStyle/>
          <a:p>
            <a:r>
              <a:rPr lang="en-US" sz="1333" dirty="0"/>
              <a:t>h1=560 mm</a:t>
            </a:r>
          </a:p>
          <a:p>
            <a:r>
              <a:rPr lang="en-US" sz="1333" dirty="0"/>
              <a:t>w1=800 mm</a:t>
            </a:r>
          </a:p>
          <a:p>
            <a:r>
              <a:rPr lang="en-US" sz="1333" dirty="0" err="1"/>
              <a:t>wj</a:t>
            </a:r>
            <a:r>
              <a:rPr lang="en-US" sz="1333" dirty="0"/>
              <a:t>= 163mm</a:t>
            </a:r>
          </a:p>
          <a:p>
            <a:r>
              <a:rPr lang="en-US" sz="1333" dirty="0" err="1"/>
              <a:t>hc</a:t>
            </a:r>
            <a:r>
              <a:rPr lang="en-US" sz="1333" dirty="0"/>
              <a:t>=12.5 mm</a:t>
            </a:r>
          </a:p>
          <a:p>
            <a:r>
              <a:rPr lang="en-US" sz="1333" dirty="0" err="1"/>
              <a:t>sc</a:t>
            </a:r>
            <a:r>
              <a:rPr lang="en-US" sz="1333" dirty="0"/>
              <a:t>= 2 mm</a:t>
            </a:r>
          </a:p>
          <a:p>
            <a:r>
              <a:rPr lang="en-US" sz="1333" dirty="0"/>
              <a:t>sis=15 mm</a:t>
            </a:r>
          </a:p>
          <a:p>
            <a:r>
              <a:rPr lang="en-US" sz="1333" dirty="0" err="1"/>
              <a:t>T</a:t>
            </a:r>
            <a:r>
              <a:rPr lang="en-US" sz="1333" baseline="-25000" dirty="0" err="1"/>
              <a:t>pulse</a:t>
            </a:r>
            <a:r>
              <a:rPr lang="en-US" sz="1333" dirty="0"/>
              <a:t>= 2 </a:t>
            </a:r>
            <a:r>
              <a:rPr lang="en-US" sz="1333" dirty="0" err="1"/>
              <a:t>ms</a:t>
            </a:r>
            <a:endParaRPr lang="en-US" sz="1333" dirty="0"/>
          </a:p>
          <a:p>
            <a:r>
              <a:rPr lang="el-GR" sz="1333" dirty="0">
                <a:latin typeface="Grandview" panose="020B0502040204020203" pitchFamily="34" charset="0"/>
              </a:rPr>
              <a:t>σ</a:t>
            </a:r>
            <a:r>
              <a:rPr lang="en-US" sz="1333" baseline="-25000" dirty="0">
                <a:latin typeface="Grandview" panose="020B0502040204020203" pitchFamily="34" charset="0"/>
              </a:rPr>
              <a:t>rms</a:t>
            </a:r>
            <a:r>
              <a:rPr lang="en-US" sz="1333" dirty="0">
                <a:latin typeface="Grandview" panose="020B0502040204020203" pitchFamily="34" charset="0"/>
              </a:rPr>
              <a:t>= 7 A</a:t>
            </a:r>
          </a:p>
          <a:p>
            <a:r>
              <a:rPr lang="en-US" sz="1333" dirty="0" err="1">
                <a:latin typeface="Grandview" panose="020B0502040204020203" pitchFamily="34" charset="0"/>
              </a:rPr>
              <a:t>mmf</a:t>
            </a:r>
            <a:r>
              <a:rPr lang="en-US" sz="1333" dirty="0">
                <a:latin typeface="Grandview" panose="020B0502040204020203" pitchFamily="34" charset="0"/>
              </a:rPr>
              <a:t>= 47270 At</a:t>
            </a:r>
          </a:p>
          <a:p>
            <a:r>
              <a:rPr lang="en-US" sz="1333" dirty="0" err="1">
                <a:latin typeface="Grandview" panose="020B0502040204020203" pitchFamily="34" charset="0"/>
              </a:rPr>
              <a:t>E</a:t>
            </a:r>
            <a:r>
              <a:rPr lang="en-US" sz="1333" baseline="-25000" dirty="0" err="1">
                <a:latin typeface="Grandview" panose="020B0502040204020203" pitchFamily="34" charset="0"/>
              </a:rPr>
              <a:t>lossIron</a:t>
            </a:r>
            <a:r>
              <a:rPr lang="en-US" sz="1333" dirty="0">
                <a:latin typeface="Grandview" panose="020B0502040204020203" pitchFamily="34" charset="0"/>
              </a:rPr>
              <a:t>= 160 J/m/pulse</a:t>
            </a:r>
          </a:p>
          <a:p>
            <a:r>
              <a:rPr lang="en-US" sz="1333" dirty="0" err="1">
                <a:latin typeface="Grandview" panose="020B0502040204020203" pitchFamily="34" charset="0"/>
              </a:rPr>
              <a:t>E</a:t>
            </a:r>
            <a:r>
              <a:rPr lang="en-US" sz="1333" baseline="-25000" dirty="0" err="1">
                <a:latin typeface="Grandview" panose="020B0502040204020203" pitchFamily="34" charset="0"/>
              </a:rPr>
              <a:t>losscu</a:t>
            </a:r>
            <a:r>
              <a:rPr lang="en-US" sz="1333" dirty="0">
                <a:latin typeface="Grandview" panose="020B0502040204020203" pitchFamily="34" charset="0"/>
              </a:rPr>
              <a:t>= 196 J/m/pulse</a:t>
            </a:r>
          </a:p>
          <a:p>
            <a:r>
              <a:rPr lang="en-US" sz="1333" dirty="0" err="1">
                <a:latin typeface="Grandview" panose="020B0502040204020203" pitchFamily="34" charset="0"/>
              </a:rPr>
              <a:t>NRG</a:t>
            </a:r>
            <a:r>
              <a:rPr lang="en-US" sz="1333" baseline="-25000" dirty="0" err="1">
                <a:latin typeface="Grandview" panose="020B0502040204020203" pitchFamily="34" charset="0"/>
              </a:rPr>
              <a:t>stored</a:t>
            </a:r>
            <a:r>
              <a:rPr lang="en-US" sz="1333" dirty="0">
                <a:latin typeface="Grandview" panose="020B0502040204020203" pitchFamily="34" charset="0"/>
              </a:rPr>
              <a:t>= 7654 J/m</a:t>
            </a:r>
            <a:endParaRPr lang="en-US" sz="1333" dirty="0"/>
          </a:p>
          <a:p>
            <a:endParaRPr lang="en-US" sz="1333" dirty="0"/>
          </a:p>
        </p:txBody>
      </p:sp>
      <p:pic>
        <p:nvPicPr>
          <p:cNvPr id="16" name="Picture 15">
            <a:extLst>
              <a:ext uri="{FF2B5EF4-FFF2-40B4-BE49-F238E27FC236}">
                <a16:creationId xmlns:a16="http://schemas.microsoft.com/office/drawing/2014/main" id="{86D5E967-BCE2-D122-E109-A30952C41812}"/>
              </a:ext>
            </a:extLst>
          </p:cNvPr>
          <p:cNvPicPr>
            <a:picLocks noChangeAspect="1"/>
          </p:cNvPicPr>
          <p:nvPr/>
        </p:nvPicPr>
        <p:blipFill>
          <a:blip r:embed="rId4"/>
          <a:stretch>
            <a:fillRect/>
          </a:stretch>
        </p:blipFill>
        <p:spPr>
          <a:xfrm>
            <a:off x="158296" y="1430567"/>
            <a:ext cx="4401536" cy="2785439"/>
          </a:xfrm>
          <a:prstGeom prst="rect">
            <a:avLst/>
          </a:prstGeom>
        </p:spPr>
      </p:pic>
      <p:sp>
        <p:nvSpPr>
          <p:cNvPr id="17" name="TextBox 16">
            <a:extLst>
              <a:ext uri="{FF2B5EF4-FFF2-40B4-BE49-F238E27FC236}">
                <a16:creationId xmlns:a16="http://schemas.microsoft.com/office/drawing/2014/main" id="{C15A1585-5A5D-C376-364A-931AAD3329E1}"/>
              </a:ext>
            </a:extLst>
          </p:cNvPr>
          <p:cNvSpPr txBox="1"/>
          <p:nvPr/>
        </p:nvSpPr>
        <p:spPr>
          <a:xfrm>
            <a:off x="31230" y="4237326"/>
            <a:ext cx="2496277" cy="2758897"/>
          </a:xfrm>
          <a:prstGeom prst="rect">
            <a:avLst/>
          </a:prstGeom>
          <a:noFill/>
        </p:spPr>
        <p:txBody>
          <a:bodyPr wrap="square" rtlCol="0">
            <a:spAutoFit/>
          </a:bodyPr>
          <a:lstStyle/>
          <a:p>
            <a:r>
              <a:rPr lang="en-US" sz="1333" dirty="0"/>
              <a:t>h1=570 mm</a:t>
            </a:r>
          </a:p>
          <a:p>
            <a:r>
              <a:rPr lang="en-US" sz="1333" dirty="0"/>
              <a:t>w1=850 mm</a:t>
            </a:r>
          </a:p>
          <a:p>
            <a:r>
              <a:rPr lang="en-US" sz="1333" dirty="0" err="1"/>
              <a:t>wj</a:t>
            </a:r>
            <a:r>
              <a:rPr lang="en-US" sz="1333" dirty="0"/>
              <a:t>= 163mm</a:t>
            </a:r>
          </a:p>
          <a:p>
            <a:r>
              <a:rPr lang="en-US" sz="1333" dirty="0" err="1"/>
              <a:t>hc</a:t>
            </a:r>
            <a:r>
              <a:rPr lang="en-US" sz="1333" dirty="0"/>
              <a:t>=140 mm</a:t>
            </a:r>
          </a:p>
          <a:p>
            <a:r>
              <a:rPr lang="en-US" sz="1333" dirty="0" err="1"/>
              <a:t>sc</a:t>
            </a:r>
            <a:r>
              <a:rPr lang="en-US" sz="1333" dirty="0"/>
              <a:t>= 2x3.5 mm</a:t>
            </a:r>
          </a:p>
          <a:p>
            <a:r>
              <a:rPr lang="en-US" sz="1333" dirty="0"/>
              <a:t>sis=10 mm</a:t>
            </a:r>
          </a:p>
          <a:p>
            <a:r>
              <a:rPr lang="en-US" sz="1333" dirty="0" err="1"/>
              <a:t>T</a:t>
            </a:r>
            <a:r>
              <a:rPr lang="en-US" sz="1333" baseline="-25000" dirty="0" err="1"/>
              <a:t>pulse</a:t>
            </a:r>
            <a:r>
              <a:rPr lang="en-US" sz="1333" dirty="0"/>
              <a:t>= 2 </a:t>
            </a:r>
            <a:r>
              <a:rPr lang="en-US" sz="1333" dirty="0" err="1"/>
              <a:t>ms</a:t>
            </a:r>
            <a:endParaRPr lang="en-US" sz="1333" dirty="0"/>
          </a:p>
          <a:p>
            <a:r>
              <a:rPr lang="el-GR" sz="1333" dirty="0">
                <a:latin typeface="Grandview" panose="020B0502040204020203" pitchFamily="34" charset="0"/>
              </a:rPr>
              <a:t>σ</a:t>
            </a:r>
            <a:r>
              <a:rPr lang="en-US" sz="1333" baseline="-25000" dirty="0">
                <a:latin typeface="Grandview" panose="020B0502040204020203" pitchFamily="34" charset="0"/>
              </a:rPr>
              <a:t>rms</a:t>
            </a:r>
            <a:r>
              <a:rPr lang="en-US" sz="1333" dirty="0">
                <a:latin typeface="Grandview" panose="020B0502040204020203" pitchFamily="34" charset="0"/>
              </a:rPr>
              <a:t>= 2.7 A</a:t>
            </a:r>
          </a:p>
          <a:p>
            <a:r>
              <a:rPr lang="en-US" sz="1333" dirty="0" err="1">
                <a:latin typeface="Grandview" panose="020B0502040204020203" pitchFamily="34" charset="0"/>
              </a:rPr>
              <a:t>mmf</a:t>
            </a:r>
            <a:r>
              <a:rPr lang="en-US" sz="1333" dirty="0">
                <a:latin typeface="Grandview" panose="020B0502040204020203" pitchFamily="34" charset="0"/>
              </a:rPr>
              <a:t>= 53000 At</a:t>
            </a:r>
          </a:p>
          <a:p>
            <a:r>
              <a:rPr lang="en-US" sz="1333" dirty="0" err="1">
                <a:latin typeface="Grandview" panose="020B0502040204020203" pitchFamily="34" charset="0"/>
              </a:rPr>
              <a:t>E</a:t>
            </a:r>
            <a:r>
              <a:rPr lang="en-US" sz="1333" baseline="-25000" dirty="0" err="1">
                <a:latin typeface="Grandview" panose="020B0502040204020203" pitchFamily="34" charset="0"/>
              </a:rPr>
              <a:t>lossIron</a:t>
            </a:r>
            <a:r>
              <a:rPr lang="en-US" sz="1333" dirty="0">
                <a:latin typeface="Grandview" panose="020B0502040204020203" pitchFamily="34" charset="0"/>
              </a:rPr>
              <a:t>= 153 J/m/pulse</a:t>
            </a:r>
          </a:p>
          <a:p>
            <a:r>
              <a:rPr lang="en-US" sz="1333" dirty="0" err="1">
                <a:latin typeface="Grandview" panose="020B0502040204020203" pitchFamily="34" charset="0"/>
              </a:rPr>
              <a:t>E</a:t>
            </a:r>
            <a:r>
              <a:rPr lang="en-US" sz="1333" baseline="-25000" dirty="0" err="1">
                <a:latin typeface="Grandview" panose="020B0502040204020203" pitchFamily="34" charset="0"/>
              </a:rPr>
              <a:t>losscu</a:t>
            </a:r>
            <a:r>
              <a:rPr lang="en-US" sz="1333" dirty="0">
                <a:latin typeface="Grandview" panose="020B0502040204020203" pitchFamily="34" charset="0"/>
              </a:rPr>
              <a:t>= 91 J/m/pulse</a:t>
            </a:r>
          </a:p>
          <a:p>
            <a:r>
              <a:rPr lang="en-US" sz="1333" dirty="0" err="1">
                <a:latin typeface="Grandview" panose="020B0502040204020203" pitchFamily="34" charset="0"/>
              </a:rPr>
              <a:t>NRG</a:t>
            </a:r>
            <a:r>
              <a:rPr lang="en-US" sz="1333" baseline="-25000" dirty="0" err="1">
                <a:latin typeface="Grandview" panose="020B0502040204020203" pitchFamily="34" charset="0"/>
              </a:rPr>
              <a:t>stored</a:t>
            </a:r>
            <a:r>
              <a:rPr lang="en-US" sz="1333" dirty="0">
                <a:latin typeface="Grandview" panose="020B0502040204020203" pitchFamily="34" charset="0"/>
              </a:rPr>
              <a:t>= 7084 J/m</a:t>
            </a:r>
            <a:endParaRPr lang="en-US" sz="1333" dirty="0"/>
          </a:p>
          <a:p>
            <a:endParaRPr lang="en-US" sz="1333" dirty="0"/>
          </a:p>
        </p:txBody>
      </p:sp>
      <p:sp>
        <p:nvSpPr>
          <p:cNvPr id="18" name="Content Placeholder 2">
            <a:extLst>
              <a:ext uri="{FF2B5EF4-FFF2-40B4-BE49-F238E27FC236}">
                <a16:creationId xmlns:a16="http://schemas.microsoft.com/office/drawing/2014/main" id="{DA59F2E5-DFFA-08DC-9071-48AA81674670}"/>
              </a:ext>
            </a:extLst>
          </p:cNvPr>
          <p:cNvSpPr txBox="1">
            <a:spLocks/>
          </p:cNvSpPr>
          <p:nvPr/>
        </p:nvSpPr>
        <p:spPr>
          <a:xfrm>
            <a:off x="2173420" y="4530604"/>
            <a:ext cx="3936437" cy="1089437"/>
          </a:xfrm>
          <a:prstGeom prst="rect">
            <a:avLst/>
          </a:prstGeom>
        </p:spPr>
        <p:txBody>
          <a:bodyPr vert="horz" lIns="91256" tIns="45628" rIns="91256" bIns="45628"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None/>
            </a:pPr>
            <a:r>
              <a:rPr lang="en-US" sz="1467" dirty="0"/>
              <a:t>We can have two dipole topologies:</a:t>
            </a:r>
          </a:p>
          <a:p>
            <a:pPr marL="457189" indent="-457189">
              <a:buAutoNum type="arabicParenR"/>
            </a:pPr>
            <a:r>
              <a:rPr lang="en-US" sz="1467" dirty="0"/>
              <a:t>Air cooled with flat conductors</a:t>
            </a:r>
          </a:p>
          <a:p>
            <a:pPr marL="457189" indent="-457189">
              <a:buAutoNum type="arabicParenR"/>
            </a:pPr>
            <a:r>
              <a:rPr lang="en-US" sz="1467" dirty="0"/>
              <a:t>Water cooled with hollow conductors</a:t>
            </a:r>
          </a:p>
          <a:p>
            <a:pPr marL="0" indent="0">
              <a:buNone/>
            </a:pPr>
            <a:endParaRPr lang="en-US" sz="1467" dirty="0"/>
          </a:p>
        </p:txBody>
      </p:sp>
      <p:cxnSp>
        <p:nvCxnSpPr>
          <p:cNvPr id="20" name="Straight Connector 19">
            <a:extLst>
              <a:ext uri="{FF2B5EF4-FFF2-40B4-BE49-F238E27FC236}">
                <a16:creationId xmlns:a16="http://schemas.microsoft.com/office/drawing/2014/main" id="{FAED7267-61DE-1958-ED34-F44068DE6696}"/>
              </a:ext>
            </a:extLst>
          </p:cNvPr>
          <p:cNvCxnSpPr>
            <a:cxnSpLocks/>
          </p:cNvCxnSpPr>
          <p:nvPr/>
        </p:nvCxnSpPr>
        <p:spPr>
          <a:xfrm flipH="1">
            <a:off x="1898617" y="4965171"/>
            <a:ext cx="27480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149C9F29-E261-EF1D-E9C6-3C1959B32F0D}"/>
              </a:ext>
            </a:extLst>
          </p:cNvPr>
          <p:cNvCxnSpPr/>
          <p:nvPr/>
        </p:nvCxnSpPr>
        <p:spPr>
          <a:xfrm flipV="1">
            <a:off x="5615947" y="2622355"/>
            <a:ext cx="0" cy="2534837"/>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6739CA0E-49A8-7B1D-132B-D091775A8D7F}"/>
              </a:ext>
            </a:extLst>
          </p:cNvPr>
          <p:cNvCxnSpPr/>
          <p:nvPr/>
        </p:nvCxnSpPr>
        <p:spPr>
          <a:xfrm>
            <a:off x="5615947" y="2622355"/>
            <a:ext cx="86409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5F898304-E691-3B67-58CD-436E538D0B36}"/>
              </a:ext>
            </a:extLst>
          </p:cNvPr>
          <p:cNvCxnSpPr/>
          <p:nvPr/>
        </p:nvCxnSpPr>
        <p:spPr>
          <a:xfrm>
            <a:off x="5615947" y="4965171"/>
            <a:ext cx="86409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14729837-7CD8-C8C8-0268-7EACAF1318E1}"/>
              </a:ext>
            </a:extLst>
          </p:cNvPr>
          <p:cNvCxnSpPr/>
          <p:nvPr/>
        </p:nvCxnSpPr>
        <p:spPr>
          <a:xfrm flipV="1">
            <a:off x="1898617" y="4216006"/>
            <a:ext cx="0" cy="74916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44A2B212-40DA-5E96-E6C4-9310C35D4454}"/>
              </a:ext>
            </a:extLst>
          </p:cNvPr>
          <p:cNvSpPr txBox="1"/>
          <p:nvPr/>
        </p:nvSpPr>
        <p:spPr>
          <a:xfrm>
            <a:off x="4558537" y="1073811"/>
            <a:ext cx="2017516" cy="297454"/>
          </a:xfrm>
          <a:prstGeom prst="rect">
            <a:avLst/>
          </a:prstGeom>
          <a:noFill/>
        </p:spPr>
        <p:txBody>
          <a:bodyPr wrap="square" rtlCol="0">
            <a:spAutoFit/>
          </a:bodyPr>
          <a:lstStyle/>
          <a:p>
            <a:r>
              <a:rPr lang="en-US" sz="1333" dirty="0">
                <a:highlight>
                  <a:srgbClr val="FFFF00"/>
                </a:highlight>
              </a:rPr>
              <a:t>Here </a:t>
            </a:r>
            <a:r>
              <a:rPr lang="en-US" sz="1333" dirty="0" err="1">
                <a:highlight>
                  <a:srgbClr val="FFFF00"/>
                </a:highlight>
              </a:rPr>
              <a:t>T</a:t>
            </a:r>
            <a:r>
              <a:rPr lang="en-US" sz="1333" baseline="-25000" dirty="0" err="1">
                <a:highlight>
                  <a:srgbClr val="FFFF00"/>
                </a:highlight>
              </a:rPr>
              <a:t>pulse</a:t>
            </a:r>
            <a:r>
              <a:rPr lang="en-US" sz="1333" dirty="0">
                <a:highlight>
                  <a:srgbClr val="FFFF00"/>
                </a:highlight>
              </a:rPr>
              <a:t> = 2 </a:t>
            </a:r>
            <a:r>
              <a:rPr lang="en-US" sz="1333" dirty="0" err="1">
                <a:highlight>
                  <a:srgbClr val="FFFF00"/>
                </a:highlight>
              </a:rPr>
              <a:t>ms</a:t>
            </a:r>
            <a:endParaRPr lang="en-US" sz="1333" dirty="0">
              <a:highlight>
                <a:srgbClr val="FFFF00"/>
              </a:highlight>
            </a:endParaRPr>
          </a:p>
        </p:txBody>
      </p:sp>
      <p:cxnSp>
        <p:nvCxnSpPr>
          <p:cNvPr id="34" name="Straight Arrow Connector 33">
            <a:extLst>
              <a:ext uri="{FF2B5EF4-FFF2-40B4-BE49-F238E27FC236}">
                <a16:creationId xmlns:a16="http://schemas.microsoft.com/office/drawing/2014/main" id="{2CD76406-57F5-5531-9E8F-7DB9EECFC816}"/>
              </a:ext>
            </a:extLst>
          </p:cNvPr>
          <p:cNvCxnSpPr/>
          <p:nvPr/>
        </p:nvCxnSpPr>
        <p:spPr>
          <a:xfrm flipV="1">
            <a:off x="4847861" y="1430568"/>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817D0618-8DC9-A1C5-7687-4A89DC30B832}"/>
              </a:ext>
            </a:extLst>
          </p:cNvPr>
          <p:cNvCxnSpPr/>
          <p:nvPr/>
        </p:nvCxnSpPr>
        <p:spPr>
          <a:xfrm flipV="1">
            <a:off x="5041172" y="1430568"/>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3D092D70-F18D-824B-7E35-91B6FB1EEC95}"/>
              </a:ext>
            </a:extLst>
          </p:cNvPr>
          <p:cNvCxnSpPr/>
          <p:nvPr/>
        </p:nvCxnSpPr>
        <p:spPr>
          <a:xfrm flipV="1">
            <a:off x="5234483" y="1430568"/>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044485AA-1E57-DAF2-0D8F-1DF30CDFCC98}"/>
              </a:ext>
            </a:extLst>
          </p:cNvPr>
          <p:cNvCxnSpPr/>
          <p:nvPr/>
        </p:nvCxnSpPr>
        <p:spPr>
          <a:xfrm flipV="1">
            <a:off x="5427793" y="1430568"/>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173B2258-CA40-1264-9C84-6387D9F659AE}"/>
              </a:ext>
            </a:extLst>
          </p:cNvPr>
          <p:cNvCxnSpPr/>
          <p:nvPr/>
        </p:nvCxnSpPr>
        <p:spPr>
          <a:xfrm flipV="1">
            <a:off x="5621104" y="1430568"/>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DF80C060-6350-D98B-5AA5-DD0EEB181EF0}"/>
              </a:ext>
            </a:extLst>
          </p:cNvPr>
          <p:cNvCxnSpPr/>
          <p:nvPr/>
        </p:nvCxnSpPr>
        <p:spPr>
          <a:xfrm flipV="1">
            <a:off x="5814415" y="1430568"/>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083142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27</a:t>
            </a:fld>
            <a:endParaRPr lang="en-GB" dirty="0"/>
          </a:p>
        </p:txBody>
      </p:sp>
      <p:graphicFrame>
        <p:nvGraphicFramePr>
          <p:cNvPr id="8" name="Table 7">
            <a:extLst>
              <a:ext uri="{FF2B5EF4-FFF2-40B4-BE49-F238E27FC236}">
                <a16:creationId xmlns:a16="http://schemas.microsoft.com/office/drawing/2014/main" id="{CECBAEB7-ED9A-67AA-8B06-9629F03775BB}"/>
              </a:ext>
            </a:extLst>
          </p:cNvPr>
          <p:cNvGraphicFramePr>
            <a:graphicFrameLocks noGrp="1"/>
          </p:cNvGraphicFramePr>
          <p:nvPr/>
        </p:nvGraphicFramePr>
        <p:xfrm>
          <a:off x="248315" y="1505788"/>
          <a:ext cx="5486400" cy="5201920"/>
        </p:xfrm>
        <a:graphic>
          <a:graphicData uri="http://schemas.openxmlformats.org/drawingml/2006/table">
            <a:tbl>
              <a:tblPr bandRow="1">
                <a:tableStyleId>{5C22544A-7EE6-4342-B048-85BDC9FD1C3A}</a:tableStyleId>
              </a:tblPr>
              <a:tblGrid>
                <a:gridCol w="3657600">
                  <a:extLst>
                    <a:ext uri="{9D8B030D-6E8A-4147-A177-3AD203B41FA5}">
                      <a16:colId xmlns:a16="http://schemas.microsoft.com/office/drawing/2014/main" val="2419178442"/>
                    </a:ext>
                  </a:extLst>
                </a:gridCol>
                <a:gridCol w="1828800">
                  <a:extLst>
                    <a:ext uri="{9D8B030D-6E8A-4147-A177-3AD203B41FA5}">
                      <a16:colId xmlns:a16="http://schemas.microsoft.com/office/drawing/2014/main" val="3168137984"/>
                    </a:ext>
                  </a:extLst>
                </a:gridCol>
              </a:tblGrid>
              <a:tr h="325120">
                <a:tc>
                  <a:txBody>
                    <a:bodyPr/>
                    <a:lstStyle/>
                    <a:p>
                      <a:r>
                        <a:rPr lang="en-US" sz="1300" noProof="0" dirty="0"/>
                        <a:t>External dimensions [mm x mm]</a:t>
                      </a:r>
                    </a:p>
                  </a:txBody>
                  <a:tcPr marL="121920" marR="121920" marT="60960" marB="60960">
                    <a:solidFill>
                      <a:srgbClr val="2B7EB8"/>
                    </a:solidFill>
                  </a:tcPr>
                </a:tc>
                <a:tc>
                  <a:txBody>
                    <a:bodyPr/>
                    <a:lstStyle/>
                    <a:p>
                      <a:pPr algn="ctr"/>
                      <a:r>
                        <a:rPr lang="en-US" sz="1300" noProof="0" dirty="0"/>
                        <a:t>460 x 322</a:t>
                      </a:r>
                    </a:p>
                  </a:txBody>
                  <a:tcPr marL="121920" marR="121920" marT="60960" marB="60960">
                    <a:solidFill>
                      <a:srgbClr val="2B7EB8"/>
                    </a:solidFill>
                  </a:tcPr>
                </a:tc>
                <a:extLst>
                  <a:ext uri="{0D108BD9-81ED-4DB2-BD59-A6C34878D82A}">
                    <a16:rowId xmlns:a16="http://schemas.microsoft.com/office/drawing/2014/main" val="2790388831"/>
                  </a:ext>
                </a:extLst>
              </a:tr>
              <a:tr h="325120">
                <a:tc>
                  <a:txBody>
                    <a:bodyPr/>
                    <a:lstStyle/>
                    <a:p>
                      <a:r>
                        <a:rPr lang="en-US" sz="1300" noProof="0" dirty="0"/>
                        <a:t>Joke cross section [dm</a:t>
                      </a:r>
                      <a:r>
                        <a:rPr lang="en-US" sz="1300" baseline="30000" noProof="0" dirty="0"/>
                        <a:t>2</a:t>
                      </a:r>
                      <a:r>
                        <a:rPr lang="en-US" sz="1300" noProof="0" dirty="0"/>
                        <a:t>]</a:t>
                      </a:r>
                    </a:p>
                  </a:txBody>
                  <a:tcPr marL="121920" marR="121920" marT="60960" marB="60960">
                    <a:solidFill>
                      <a:srgbClr val="B9CDE5"/>
                    </a:solidFill>
                  </a:tcPr>
                </a:tc>
                <a:tc>
                  <a:txBody>
                    <a:bodyPr/>
                    <a:lstStyle/>
                    <a:p>
                      <a:pPr algn="ctr"/>
                      <a:r>
                        <a:rPr lang="en-US" sz="1300" noProof="0" dirty="0"/>
                        <a:t>11.35</a:t>
                      </a:r>
                    </a:p>
                  </a:txBody>
                  <a:tcPr marL="121920" marR="121920" marT="60960" marB="60960">
                    <a:solidFill>
                      <a:srgbClr val="B9CDE5"/>
                    </a:solidFill>
                  </a:tcPr>
                </a:tc>
                <a:extLst>
                  <a:ext uri="{0D108BD9-81ED-4DB2-BD59-A6C34878D82A}">
                    <a16:rowId xmlns:a16="http://schemas.microsoft.com/office/drawing/2014/main" val="2858360690"/>
                  </a:ext>
                </a:extLst>
              </a:tr>
              <a:tr h="325120">
                <a:tc>
                  <a:txBody>
                    <a:bodyPr/>
                    <a:lstStyle/>
                    <a:p>
                      <a:r>
                        <a:rPr lang="en-US" sz="1300" noProof="0" dirty="0"/>
                        <a:t>Pole cross section [dm</a:t>
                      </a:r>
                      <a:r>
                        <a:rPr lang="en-US" sz="1300" baseline="30000" noProof="0" dirty="0"/>
                        <a:t>2</a:t>
                      </a:r>
                      <a:r>
                        <a:rPr lang="en-US" sz="1300" noProof="0" dirty="0"/>
                        <a:t>]</a:t>
                      </a:r>
                    </a:p>
                  </a:txBody>
                  <a:tcPr marL="121920" marR="121920" marT="60960" marB="60960">
                    <a:solidFill>
                      <a:srgbClr val="2B7EB8"/>
                    </a:solidFill>
                  </a:tcPr>
                </a:tc>
                <a:tc>
                  <a:txBody>
                    <a:bodyPr/>
                    <a:lstStyle/>
                    <a:p>
                      <a:pPr algn="ctr"/>
                      <a:r>
                        <a:rPr lang="en-US" sz="1300" noProof="0" dirty="0"/>
                        <a:t>1.21</a:t>
                      </a:r>
                    </a:p>
                  </a:txBody>
                  <a:tcPr marL="121920" marR="121920" marT="60960" marB="60960">
                    <a:solidFill>
                      <a:srgbClr val="2B7EB8"/>
                    </a:solidFill>
                  </a:tcPr>
                </a:tc>
                <a:extLst>
                  <a:ext uri="{0D108BD9-81ED-4DB2-BD59-A6C34878D82A}">
                    <a16:rowId xmlns:a16="http://schemas.microsoft.com/office/drawing/2014/main" val="1303891244"/>
                  </a:ext>
                </a:extLst>
              </a:tr>
              <a:tr h="325120">
                <a:tc>
                  <a:txBody>
                    <a:bodyPr/>
                    <a:lstStyle/>
                    <a:p>
                      <a:r>
                        <a:rPr lang="en-US" sz="1300" noProof="0" dirty="0"/>
                        <a:t>Coil cross section [mm</a:t>
                      </a:r>
                      <a:r>
                        <a:rPr lang="en-US" sz="1300" baseline="30000" noProof="0" dirty="0"/>
                        <a:t>2</a:t>
                      </a:r>
                      <a:r>
                        <a:rPr lang="en-US" sz="1300" noProof="0" dirty="0"/>
                        <a:t>]</a:t>
                      </a:r>
                    </a:p>
                  </a:txBody>
                  <a:tcPr marL="121920" marR="121920" marT="60960" marB="60960">
                    <a:solidFill>
                      <a:srgbClr val="B9CDE5"/>
                    </a:solidFill>
                  </a:tcPr>
                </a:tc>
                <a:tc>
                  <a:txBody>
                    <a:bodyPr/>
                    <a:lstStyle/>
                    <a:p>
                      <a:pPr algn="ctr"/>
                      <a:r>
                        <a:rPr lang="en-US" sz="1300" noProof="0" dirty="0"/>
                        <a:t>285.39</a:t>
                      </a:r>
                    </a:p>
                  </a:txBody>
                  <a:tcPr marL="121920" marR="121920" marT="60960" marB="60960">
                    <a:solidFill>
                      <a:srgbClr val="B9CDE5"/>
                    </a:solidFill>
                  </a:tcPr>
                </a:tc>
                <a:extLst>
                  <a:ext uri="{0D108BD9-81ED-4DB2-BD59-A6C34878D82A}">
                    <a16:rowId xmlns:a16="http://schemas.microsoft.com/office/drawing/2014/main" val="4057416224"/>
                  </a:ext>
                </a:extLst>
              </a:tr>
              <a:tr h="325120">
                <a:tc>
                  <a:txBody>
                    <a:bodyPr/>
                    <a:lstStyle/>
                    <a:p>
                      <a:r>
                        <a:rPr lang="en-US" sz="1300" noProof="0" dirty="0"/>
                        <a:t>Number of parallel coils </a:t>
                      </a:r>
                    </a:p>
                  </a:txBody>
                  <a:tcPr marL="121920" marR="121920" marT="60960" marB="60960">
                    <a:solidFill>
                      <a:srgbClr val="2B7EB8"/>
                    </a:solidFill>
                  </a:tcPr>
                </a:tc>
                <a:tc>
                  <a:txBody>
                    <a:bodyPr/>
                    <a:lstStyle/>
                    <a:p>
                      <a:pPr algn="ctr"/>
                      <a:r>
                        <a:rPr lang="en-US" sz="1300" noProof="0" dirty="0"/>
                        <a:t>4</a:t>
                      </a:r>
                    </a:p>
                  </a:txBody>
                  <a:tcPr marL="121920" marR="121920" marT="60960" marB="60960">
                    <a:solidFill>
                      <a:srgbClr val="2B7EB8"/>
                    </a:solidFill>
                  </a:tcPr>
                </a:tc>
                <a:extLst>
                  <a:ext uri="{0D108BD9-81ED-4DB2-BD59-A6C34878D82A}">
                    <a16:rowId xmlns:a16="http://schemas.microsoft.com/office/drawing/2014/main" val="1281677010"/>
                  </a:ext>
                </a:extLst>
              </a:tr>
              <a:tr h="325120">
                <a:tc>
                  <a:txBody>
                    <a:bodyPr/>
                    <a:lstStyle/>
                    <a:p>
                      <a:r>
                        <a:rPr lang="en-US" sz="1300" noProof="0" dirty="0" err="1"/>
                        <a:t>Bgap</a:t>
                      </a:r>
                      <a:r>
                        <a:rPr lang="en-US" sz="1300" noProof="0" dirty="0"/>
                        <a:t> [T]</a:t>
                      </a:r>
                    </a:p>
                  </a:txBody>
                  <a:tcPr marL="121920" marR="121920" marT="60960" marB="60960">
                    <a:solidFill>
                      <a:srgbClr val="B9CDE5"/>
                    </a:solidFill>
                  </a:tcPr>
                </a:tc>
                <a:tc>
                  <a:txBody>
                    <a:bodyPr/>
                    <a:lstStyle/>
                    <a:p>
                      <a:pPr algn="ctr"/>
                      <a:r>
                        <a:rPr lang="en-US" sz="1300" noProof="0" dirty="0"/>
                        <a:t>1.80</a:t>
                      </a:r>
                    </a:p>
                  </a:txBody>
                  <a:tcPr marL="121920" marR="121920" marT="60960" marB="60960">
                    <a:solidFill>
                      <a:srgbClr val="B9CDE5"/>
                    </a:solidFill>
                  </a:tcPr>
                </a:tc>
                <a:extLst>
                  <a:ext uri="{0D108BD9-81ED-4DB2-BD59-A6C34878D82A}">
                    <a16:rowId xmlns:a16="http://schemas.microsoft.com/office/drawing/2014/main" val="1869292344"/>
                  </a:ext>
                </a:extLst>
              </a:tr>
              <a:tr h="325120">
                <a:tc>
                  <a:txBody>
                    <a:bodyPr/>
                    <a:lstStyle/>
                    <a:p>
                      <a:r>
                        <a:rPr lang="en-US" sz="1300" noProof="0" dirty="0"/>
                        <a:t>Gap size [mm x mm]</a:t>
                      </a:r>
                    </a:p>
                  </a:txBody>
                  <a:tcPr marL="121920" marR="121920" marT="60960" marB="60960">
                    <a:solidFill>
                      <a:srgbClr val="2B7EB8"/>
                    </a:solidFill>
                  </a:tcPr>
                </a:tc>
                <a:tc>
                  <a:txBody>
                    <a:bodyPr/>
                    <a:lstStyle/>
                    <a:p>
                      <a:pPr algn="ctr"/>
                      <a:r>
                        <a:rPr lang="en-US" sz="1300" noProof="0" dirty="0"/>
                        <a:t>100 x 30</a:t>
                      </a:r>
                    </a:p>
                  </a:txBody>
                  <a:tcPr marL="121920" marR="121920" marT="60960" marB="60960">
                    <a:solidFill>
                      <a:srgbClr val="2B7EB8"/>
                    </a:solidFill>
                  </a:tcPr>
                </a:tc>
                <a:extLst>
                  <a:ext uri="{0D108BD9-81ED-4DB2-BD59-A6C34878D82A}">
                    <a16:rowId xmlns:a16="http://schemas.microsoft.com/office/drawing/2014/main" val="1614434819"/>
                  </a:ext>
                </a:extLst>
              </a:tr>
              <a:tr h="325120">
                <a:tc>
                  <a:txBody>
                    <a:bodyPr/>
                    <a:lstStyle/>
                    <a:p>
                      <a:r>
                        <a:rPr lang="en-US" sz="1300" noProof="0" dirty="0"/>
                        <a:t>MMF [</a:t>
                      </a:r>
                      <a:r>
                        <a:rPr lang="en-US" sz="1300" noProof="0" dirty="0" err="1"/>
                        <a:t>kAt</a:t>
                      </a:r>
                      <a:r>
                        <a:rPr lang="en-US" sz="1300" noProof="0" dirty="0"/>
                        <a:t>]</a:t>
                      </a:r>
                    </a:p>
                  </a:txBody>
                  <a:tcPr marL="121920" marR="121920" marT="60960" marB="60960">
                    <a:solidFill>
                      <a:srgbClr val="B9CDE5"/>
                    </a:solidFill>
                  </a:tcPr>
                </a:tc>
                <a:tc>
                  <a:txBody>
                    <a:bodyPr/>
                    <a:lstStyle/>
                    <a:p>
                      <a:pPr algn="ctr"/>
                      <a:r>
                        <a:rPr lang="en-US" sz="1300" noProof="0" dirty="0"/>
                        <a:t>47.49</a:t>
                      </a:r>
                    </a:p>
                  </a:txBody>
                  <a:tcPr marL="121920" marR="121920" marT="60960" marB="60960">
                    <a:solidFill>
                      <a:srgbClr val="B9CDE5"/>
                    </a:solidFill>
                  </a:tcPr>
                </a:tc>
                <a:extLst>
                  <a:ext uri="{0D108BD9-81ED-4DB2-BD59-A6C34878D82A}">
                    <a16:rowId xmlns:a16="http://schemas.microsoft.com/office/drawing/2014/main" val="3420152681"/>
                  </a:ext>
                </a:extLst>
              </a:tr>
              <a:tr h="325120">
                <a:tc>
                  <a:txBody>
                    <a:bodyPr/>
                    <a:lstStyle/>
                    <a:p>
                      <a:r>
                        <a:rPr lang="en-US" sz="1300" noProof="0" dirty="0" err="1"/>
                        <a:t>Sigma_RMS</a:t>
                      </a:r>
                      <a:r>
                        <a:rPr lang="en-US" sz="1300" noProof="0" dirty="0"/>
                        <a:t> (pulse) [A / mm</a:t>
                      </a:r>
                      <a:r>
                        <a:rPr lang="en-US" sz="1300" baseline="30000" noProof="0" dirty="0"/>
                        <a:t>2</a:t>
                      </a:r>
                      <a:r>
                        <a:rPr lang="en-US" sz="1300" noProof="0" dirty="0"/>
                        <a:t>]</a:t>
                      </a:r>
                    </a:p>
                  </a:txBody>
                  <a:tcPr marL="121920" marR="121920" marT="60960" marB="60960">
                    <a:solidFill>
                      <a:srgbClr val="2B7EB8"/>
                    </a:solidFill>
                  </a:tcPr>
                </a:tc>
                <a:tc>
                  <a:txBody>
                    <a:bodyPr/>
                    <a:lstStyle/>
                    <a:p>
                      <a:pPr algn="ctr"/>
                      <a:r>
                        <a:rPr lang="en-US" sz="1300" noProof="0" dirty="0"/>
                        <a:t>29.41</a:t>
                      </a:r>
                    </a:p>
                  </a:txBody>
                  <a:tcPr marL="121920" marR="121920" marT="60960" marB="60960">
                    <a:solidFill>
                      <a:srgbClr val="2B7EB8"/>
                    </a:solidFill>
                  </a:tcPr>
                </a:tc>
                <a:extLst>
                  <a:ext uri="{0D108BD9-81ED-4DB2-BD59-A6C34878D82A}">
                    <a16:rowId xmlns:a16="http://schemas.microsoft.com/office/drawing/2014/main" val="134257485"/>
                  </a:ext>
                </a:extLst>
              </a:tr>
              <a:tr h="325120">
                <a:tc>
                  <a:txBody>
                    <a:bodyPr/>
                    <a:lstStyle/>
                    <a:p>
                      <a:r>
                        <a:rPr lang="en-US" sz="1300" noProof="0" dirty="0" err="1"/>
                        <a:t>Sigma_RMS</a:t>
                      </a:r>
                      <a:r>
                        <a:rPr lang="en-US" sz="1300" noProof="0" dirty="0"/>
                        <a:t> (cycle) [A / mm</a:t>
                      </a:r>
                      <a:r>
                        <a:rPr lang="en-US" sz="1300" baseline="30000" noProof="0" dirty="0"/>
                        <a:t>2</a:t>
                      </a:r>
                      <a:r>
                        <a:rPr lang="en-US" sz="1300" noProof="0" dirty="0"/>
                        <a:t>]</a:t>
                      </a:r>
                    </a:p>
                  </a:txBody>
                  <a:tcPr marL="121920" marR="121920" marT="60960" marB="60960">
                    <a:solidFill>
                      <a:srgbClr val="B9CDE5"/>
                    </a:solidFill>
                  </a:tcPr>
                </a:tc>
                <a:tc>
                  <a:txBody>
                    <a:bodyPr/>
                    <a:lstStyle/>
                    <a:p>
                      <a:pPr algn="ctr"/>
                      <a:r>
                        <a:rPr lang="en-US" sz="1300" noProof="0" dirty="0"/>
                        <a:t>4.41</a:t>
                      </a:r>
                    </a:p>
                  </a:txBody>
                  <a:tcPr marL="121920" marR="121920" marT="60960" marB="60960">
                    <a:solidFill>
                      <a:srgbClr val="B9CDE5"/>
                    </a:solidFill>
                  </a:tcPr>
                </a:tc>
                <a:extLst>
                  <a:ext uri="{0D108BD9-81ED-4DB2-BD59-A6C34878D82A}">
                    <a16:rowId xmlns:a16="http://schemas.microsoft.com/office/drawing/2014/main" val="143280057"/>
                  </a:ext>
                </a:extLst>
              </a:tr>
              <a:tr h="325120">
                <a:tc>
                  <a:txBody>
                    <a:bodyPr/>
                    <a:lstStyle/>
                    <a:p>
                      <a:r>
                        <a:rPr lang="en-US" sz="1300" noProof="0" dirty="0"/>
                        <a:t>Iron losses (joke) [J / (cycle * m)]</a:t>
                      </a:r>
                    </a:p>
                  </a:txBody>
                  <a:tcPr marL="121920" marR="121920" marT="60960" marB="60960">
                    <a:solidFill>
                      <a:srgbClr val="2B7EB8"/>
                    </a:solidFill>
                  </a:tcPr>
                </a:tc>
                <a:tc>
                  <a:txBody>
                    <a:bodyPr/>
                    <a:lstStyle/>
                    <a:p>
                      <a:pPr algn="ctr"/>
                      <a:r>
                        <a:rPr lang="en-US" sz="1300" noProof="0" dirty="0"/>
                        <a:t>48.29</a:t>
                      </a:r>
                    </a:p>
                  </a:txBody>
                  <a:tcPr marL="121920" marR="121920" marT="60960" marB="60960">
                    <a:solidFill>
                      <a:srgbClr val="2B7EB8"/>
                    </a:solidFill>
                  </a:tcPr>
                </a:tc>
                <a:extLst>
                  <a:ext uri="{0D108BD9-81ED-4DB2-BD59-A6C34878D82A}">
                    <a16:rowId xmlns:a16="http://schemas.microsoft.com/office/drawing/2014/main" val="854939635"/>
                  </a:ext>
                </a:extLst>
              </a:tr>
              <a:tr h="32512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300" noProof="0" dirty="0"/>
                        <a:t>Iron losses (pole) [J / (cycle * m)]</a:t>
                      </a:r>
                    </a:p>
                  </a:txBody>
                  <a:tcPr marL="121920" marR="121920" marT="60960" marB="60960">
                    <a:solidFill>
                      <a:srgbClr val="B9CDE5"/>
                    </a:solidFill>
                  </a:tcPr>
                </a:tc>
                <a:tc>
                  <a:txBody>
                    <a:bodyPr/>
                    <a:lstStyle/>
                    <a:p>
                      <a:pPr algn="ctr"/>
                      <a:r>
                        <a:rPr lang="en-US" sz="1300" noProof="0" dirty="0"/>
                        <a:t>10.22</a:t>
                      </a:r>
                    </a:p>
                  </a:txBody>
                  <a:tcPr marL="121920" marR="121920" marT="60960" marB="60960">
                    <a:solidFill>
                      <a:srgbClr val="B9CDE5"/>
                    </a:solidFill>
                  </a:tcPr>
                </a:tc>
                <a:extLst>
                  <a:ext uri="{0D108BD9-81ED-4DB2-BD59-A6C34878D82A}">
                    <a16:rowId xmlns:a16="http://schemas.microsoft.com/office/drawing/2014/main" val="1969129971"/>
                  </a:ext>
                </a:extLst>
              </a:tr>
              <a:tr h="325120">
                <a:tc>
                  <a:txBody>
                    <a:bodyPr/>
                    <a:lstStyle/>
                    <a:p>
                      <a:r>
                        <a:rPr lang="en-US" sz="1300" noProof="0" dirty="0"/>
                        <a:t>Coil losses [J / (cycle * m)]</a:t>
                      </a:r>
                    </a:p>
                  </a:txBody>
                  <a:tcPr marL="121920" marR="121920" marT="60960" marB="60960">
                    <a:solidFill>
                      <a:srgbClr val="2B7EB8"/>
                    </a:solidFill>
                  </a:tcPr>
                </a:tc>
                <a:tc>
                  <a:txBody>
                    <a:bodyPr/>
                    <a:lstStyle/>
                    <a:p>
                      <a:pPr algn="ctr"/>
                      <a:r>
                        <a:rPr lang="en-US" sz="1300" noProof="0" dirty="0"/>
                        <a:t>447.47</a:t>
                      </a:r>
                    </a:p>
                  </a:txBody>
                  <a:tcPr marL="121920" marR="121920" marT="60960" marB="60960">
                    <a:solidFill>
                      <a:srgbClr val="2B7EB8"/>
                    </a:solidFill>
                  </a:tcPr>
                </a:tc>
                <a:extLst>
                  <a:ext uri="{0D108BD9-81ED-4DB2-BD59-A6C34878D82A}">
                    <a16:rowId xmlns:a16="http://schemas.microsoft.com/office/drawing/2014/main" val="895515525"/>
                  </a:ext>
                </a:extLst>
              </a:tr>
              <a:tr h="325120">
                <a:tc>
                  <a:txBody>
                    <a:bodyPr/>
                    <a:lstStyle/>
                    <a:p>
                      <a:r>
                        <a:rPr lang="en-US" sz="1300" noProof="0" dirty="0"/>
                        <a:t>Total losses [J / (cycle * m)]</a:t>
                      </a:r>
                    </a:p>
                  </a:txBody>
                  <a:tcPr marL="121920" marR="121920" marT="60960" marB="60960">
                    <a:solidFill>
                      <a:srgbClr val="B9CDE5"/>
                    </a:solidFill>
                  </a:tcPr>
                </a:tc>
                <a:tc>
                  <a:txBody>
                    <a:bodyPr/>
                    <a:lstStyle/>
                    <a:p>
                      <a:pPr algn="ctr"/>
                      <a:r>
                        <a:rPr lang="en-US" sz="1300" noProof="0" dirty="0"/>
                        <a:t>505.98 </a:t>
                      </a:r>
                    </a:p>
                  </a:txBody>
                  <a:tcPr marL="121920" marR="121920" marT="60960" marB="60960">
                    <a:solidFill>
                      <a:srgbClr val="B9CDE5"/>
                    </a:solidFill>
                  </a:tcPr>
                </a:tc>
                <a:extLst>
                  <a:ext uri="{0D108BD9-81ED-4DB2-BD59-A6C34878D82A}">
                    <a16:rowId xmlns:a16="http://schemas.microsoft.com/office/drawing/2014/main" val="1501006299"/>
                  </a:ext>
                </a:extLst>
              </a:tr>
              <a:tr h="325120">
                <a:tc>
                  <a:txBody>
                    <a:bodyPr/>
                    <a:lstStyle/>
                    <a:p>
                      <a:r>
                        <a:rPr lang="en-US" sz="1300" noProof="0" dirty="0"/>
                        <a:t>Energy (total) [J / m]</a:t>
                      </a:r>
                    </a:p>
                  </a:txBody>
                  <a:tcPr marL="121920" marR="121920" marT="60960" marB="60960">
                    <a:solidFill>
                      <a:srgbClr val="2B7EB8"/>
                    </a:solidFill>
                  </a:tcPr>
                </a:tc>
                <a:tc>
                  <a:txBody>
                    <a:bodyPr/>
                    <a:lstStyle/>
                    <a:p>
                      <a:pPr algn="ctr"/>
                      <a:r>
                        <a:rPr lang="en-US" sz="1300" noProof="0" dirty="0"/>
                        <a:t>6386.12</a:t>
                      </a:r>
                    </a:p>
                  </a:txBody>
                  <a:tcPr marL="121920" marR="121920" marT="60960" marB="60960">
                    <a:solidFill>
                      <a:srgbClr val="2B7EB8"/>
                    </a:solidFill>
                  </a:tcPr>
                </a:tc>
                <a:extLst>
                  <a:ext uri="{0D108BD9-81ED-4DB2-BD59-A6C34878D82A}">
                    <a16:rowId xmlns:a16="http://schemas.microsoft.com/office/drawing/2014/main" val="4053736742"/>
                  </a:ext>
                </a:extLst>
              </a:tr>
              <a:tr h="325120">
                <a:tc>
                  <a:txBody>
                    <a:bodyPr/>
                    <a:lstStyle/>
                    <a:p>
                      <a:r>
                        <a:rPr lang="en-US" sz="1300" noProof="0" dirty="0"/>
                        <a:t>Energy (gap) [J / m]</a:t>
                      </a:r>
                    </a:p>
                  </a:txBody>
                  <a:tcPr marL="121920" marR="121920" marT="60960" marB="60960">
                    <a:solidFill>
                      <a:srgbClr val="B9CDE5"/>
                    </a:solidFill>
                  </a:tcPr>
                </a:tc>
                <a:tc>
                  <a:txBody>
                    <a:bodyPr/>
                    <a:lstStyle/>
                    <a:p>
                      <a:pPr algn="ctr"/>
                      <a:r>
                        <a:rPr lang="en-US" sz="1300" noProof="0" dirty="0"/>
                        <a:t>3830.48</a:t>
                      </a:r>
                    </a:p>
                  </a:txBody>
                  <a:tcPr marL="121920" marR="121920" marT="60960" marB="60960">
                    <a:solidFill>
                      <a:srgbClr val="B9CDE5"/>
                    </a:solidFill>
                  </a:tcPr>
                </a:tc>
                <a:extLst>
                  <a:ext uri="{0D108BD9-81ED-4DB2-BD59-A6C34878D82A}">
                    <a16:rowId xmlns:a16="http://schemas.microsoft.com/office/drawing/2014/main" val="1321915621"/>
                  </a:ext>
                </a:extLst>
              </a:tr>
            </a:tbl>
          </a:graphicData>
        </a:graphic>
      </p:graphicFrame>
      <p:pic>
        <p:nvPicPr>
          <p:cNvPr id="4" name="Picture 3">
            <a:extLst>
              <a:ext uri="{FF2B5EF4-FFF2-40B4-BE49-F238E27FC236}">
                <a16:creationId xmlns:a16="http://schemas.microsoft.com/office/drawing/2014/main" id="{072C7E2E-23F9-DC28-D706-EBA69F8276DE}"/>
              </a:ext>
            </a:extLst>
          </p:cNvPr>
          <p:cNvPicPr>
            <a:picLocks noChangeAspect="1"/>
          </p:cNvPicPr>
          <p:nvPr/>
        </p:nvPicPr>
        <p:blipFill>
          <a:blip r:embed="rId2"/>
          <a:srcRect/>
          <a:stretch/>
        </p:blipFill>
        <p:spPr>
          <a:xfrm>
            <a:off x="8227219" y="1276546"/>
            <a:ext cx="3661935" cy="2734548"/>
          </a:xfrm>
          <a:prstGeom prst="rect">
            <a:avLst/>
          </a:prstGeom>
        </p:spPr>
      </p:pic>
      <p:sp>
        <p:nvSpPr>
          <p:cNvPr id="12" name="Text Placeholder 5">
            <a:extLst>
              <a:ext uri="{FF2B5EF4-FFF2-40B4-BE49-F238E27FC236}">
                <a16:creationId xmlns:a16="http://schemas.microsoft.com/office/drawing/2014/main" id="{41899E26-3702-75A6-009C-B36BF772AC9A}"/>
              </a:ext>
            </a:extLst>
          </p:cNvPr>
          <p:cNvSpPr txBox="1">
            <a:spLocks/>
          </p:cNvSpPr>
          <p:nvPr/>
        </p:nvSpPr>
        <p:spPr>
          <a:xfrm>
            <a:off x="9720888" y="862658"/>
            <a:ext cx="1080944" cy="306249"/>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230 mm</a:t>
            </a:r>
            <a:endParaRPr lang="de-DE" sz="1600" baseline="-25000" dirty="0"/>
          </a:p>
        </p:txBody>
      </p:sp>
      <p:cxnSp>
        <p:nvCxnSpPr>
          <p:cNvPr id="11" name="Straight Arrow Connector 10">
            <a:extLst>
              <a:ext uri="{FF2B5EF4-FFF2-40B4-BE49-F238E27FC236}">
                <a16:creationId xmlns:a16="http://schemas.microsoft.com/office/drawing/2014/main" id="{70249D0E-9329-2B79-1F31-3766B1AD9DDB}"/>
              </a:ext>
            </a:extLst>
          </p:cNvPr>
          <p:cNvCxnSpPr>
            <a:cxnSpLocks/>
          </p:cNvCxnSpPr>
          <p:nvPr/>
        </p:nvCxnSpPr>
        <p:spPr>
          <a:xfrm>
            <a:off x="8227219" y="1181816"/>
            <a:ext cx="3661935"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AC44F47-0B20-B384-76D9-F5C23B4CA334}"/>
              </a:ext>
            </a:extLst>
          </p:cNvPr>
          <p:cNvCxnSpPr>
            <a:cxnSpLocks/>
          </p:cNvCxnSpPr>
          <p:nvPr/>
        </p:nvCxnSpPr>
        <p:spPr>
          <a:xfrm>
            <a:off x="11954543" y="1230767"/>
            <a:ext cx="0" cy="2794493"/>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 Placeholder 5">
            <a:extLst>
              <a:ext uri="{FF2B5EF4-FFF2-40B4-BE49-F238E27FC236}">
                <a16:creationId xmlns:a16="http://schemas.microsoft.com/office/drawing/2014/main" id="{7BC38CD6-77BC-AB1B-553E-7801C479E91F}"/>
              </a:ext>
            </a:extLst>
          </p:cNvPr>
          <p:cNvSpPr txBox="1">
            <a:spLocks/>
          </p:cNvSpPr>
          <p:nvPr/>
        </p:nvSpPr>
        <p:spPr>
          <a:xfrm rot="5400000">
            <a:off x="11718646" y="2586341"/>
            <a:ext cx="763801" cy="229656"/>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161 mm</a:t>
            </a:r>
            <a:endParaRPr lang="de-DE" sz="1600" baseline="-25000" dirty="0"/>
          </a:p>
        </p:txBody>
      </p:sp>
      <p:cxnSp>
        <p:nvCxnSpPr>
          <p:cNvPr id="23" name="Straight Arrow Connector 22">
            <a:extLst>
              <a:ext uri="{FF2B5EF4-FFF2-40B4-BE49-F238E27FC236}">
                <a16:creationId xmlns:a16="http://schemas.microsoft.com/office/drawing/2014/main" id="{8ABAB948-7393-1750-8DFB-75CFF7005279}"/>
              </a:ext>
            </a:extLst>
          </p:cNvPr>
          <p:cNvCxnSpPr>
            <a:cxnSpLocks/>
          </p:cNvCxnSpPr>
          <p:nvPr/>
        </p:nvCxnSpPr>
        <p:spPr>
          <a:xfrm>
            <a:off x="10385144" y="4096541"/>
            <a:ext cx="1504009"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ext Placeholder 5">
            <a:extLst>
              <a:ext uri="{FF2B5EF4-FFF2-40B4-BE49-F238E27FC236}">
                <a16:creationId xmlns:a16="http://schemas.microsoft.com/office/drawing/2014/main" id="{5F955015-3590-2E14-B1D0-9BD55C6B0754}"/>
              </a:ext>
            </a:extLst>
          </p:cNvPr>
          <p:cNvSpPr txBox="1">
            <a:spLocks/>
          </p:cNvSpPr>
          <p:nvPr/>
        </p:nvSpPr>
        <p:spPr>
          <a:xfrm>
            <a:off x="10865691" y="4106275"/>
            <a:ext cx="850092" cy="24967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96 mm</a:t>
            </a:r>
            <a:endParaRPr lang="de-DE" sz="1600" baseline="-25000" dirty="0"/>
          </a:p>
        </p:txBody>
      </p:sp>
      <p:cxnSp>
        <p:nvCxnSpPr>
          <p:cNvPr id="29" name="Straight Arrow Connector 28">
            <a:extLst>
              <a:ext uri="{FF2B5EF4-FFF2-40B4-BE49-F238E27FC236}">
                <a16:creationId xmlns:a16="http://schemas.microsoft.com/office/drawing/2014/main" id="{6E30F4C5-91BD-0D16-2EC5-AF16F0655287}"/>
              </a:ext>
            </a:extLst>
          </p:cNvPr>
          <p:cNvCxnSpPr>
            <a:cxnSpLocks/>
          </p:cNvCxnSpPr>
          <p:nvPr/>
        </p:nvCxnSpPr>
        <p:spPr>
          <a:xfrm rot="5400000">
            <a:off x="7334885" y="2048312"/>
            <a:ext cx="1635091"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ext Placeholder 5">
            <a:extLst>
              <a:ext uri="{FF2B5EF4-FFF2-40B4-BE49-F238E27FC236}">
                <a16:creationId xmlns:a16="http://schemas.microsoft.com/office/drawing/2014/main" id="{3A5A8052-AAE7-29DC-0824-EA5D1D73EEB2}"/>
              </a:ext>
            </a:extLst>
          </p:cNvPr>
          <p:cNvSpPr txBox="1">
            <a:spLocks/>
          </p:cNvSpPr>
          <p:nvPr/>
        </p:nvSpPr>
        <p:spPr>
          <a:xfrm rot="16200000">
            <a:off x="7624528" y="1875433"/>
            <a:ext cx="763801" cy="229656"/>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96 mm</a:t>
            </a:r>
            <a:endParaRPr lang="de-DE" sz="1600" baseline="-25000" dirty="0"/>
          </a:p>
        </p:txBody>
      </p:sp>
      <p:cxnSp>
        <p:nvCxnSpPr>
          <p:cNvPr id="31" name="Straight Arrow Connector 30">
            <a:extLst>
              <a:ext uri="{FF2B5EF4-FFF2-40B4-BE49-F238E27FC236}">
                <a16:creationId xmlns:a16="http://schemas.microsoft.com/office/drawing/2014/main" id="{9D67581B-4593-03EA-6ABF-A0CE78725669}"/>
              </a:ext>
            </a:extLst>
          </p:cNvPr>
          <p:cNvCxnSpPr>
            <a:cxnSpLocks/>
          </p:cNvCxnSpPr>
          <p:nvPr/>
        </p:nvCxnSpPr>
        <p:spPr>
          <a:xfrm>
            <a:off x="8232027" y="2820848"/>
            <a:ext cx="1109253"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 Placeholder 5">
            <a:extLst>
              <a:ext uri="{FF2B5EF4-FFF2-40B4-BE49-F238E27FC236}">
                <a16:creationId xmlns:a16="http://schemas.microsoft.com/office/drawing/2014/main" id="{4C2F3CE7-9A4B-82A5-8641-3E49EAECB195}"/>
              </a:ext>
            </a:extLst>
          </p:cNvPr>
          <p:cNvSpPr txBox="1">
            <a:spLocks/>
          </p:cNvSpPr>
          <p:nvPr/>
        </p:nvSpPr>
        <p:spPr>
          <a:xfrm>
            <a:off x="8551558" y="2546701"/>
            <a:ext cx="850092" cy="24967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71 mm</a:t>
            </a:r>
            <a:endParaRPr lang="de-DE" sz="1600" baseline="-25000" dirty="0"/>
          </a:p>
        </p:txBody>
      </p:sp>
      <p:cxnSp>
        <p:nvCxnSpPr>
          <p:cNvPr id="35" name="Straight Arrow Connector 34">
            <a:extLst>
              <a:ext uri="{FF2B5EF4-FFF2-40B4-BE49-F238E27FC236}">
                <a16:creationId xmlns:a16="http://schemas.microsoft.com/office/drawing/2014/main" id="{AB0BFED6-824E-30FC-5E06-6F7D2A668E55}"/>
              </a:ext>
            </a:extLst>
          </p:cNvPr>
          <p:cNvCxnSpPr>
            <a:cxnSpLocks/>
          </p:cNvCxnSpPr>
          <p:nvPr/>
        </p:nvCxnSpPr>
        <p:spPr>
          <a:xfrm>
            <a:off x="8227219" y="4096541"/>
            <a:ext cx="78229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ext Placeholder 5">
            <a:extLst>
              <a:ext uri="{FF2B5EF4-FFF2-40B4-BE49-F238E27FC236}">
                <a16:creationId xmlns:a16="http://schemas.microsoft.com/office/drawing/2014/main" id="{7A8EDAA6-D374-41A8-D076-14C5F71FF0B1}"/>
              </a:ext>
            </a:extLst>
          </p:cNvPr>
          <p:cNvSpPr txBox="1">
            <a:spLocks/>
          </p:cNvSpPr>
          <p:nvPr/>
        </p:nvSpPr>
        <p:spPr>
          <a:xfrm>
            <a:off x="8339565" y="4074780"/>
            <a:ext cx="850092" cy="24967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50 mm</a:t>
            </a:r>
            <a:endParaRPr lang="de-DE" sz="1600" baseline="-25000" dirty="0"/>
          </a:p>
        </p:txBody>
      </p:sp>
      <p:cxnSp>
        <p:nvCxnSpPr>
          <p:cNvPr id="39" name="Straight Arrow Connector 38">
            <a:extLst>
              <a:ext uri="{FF2B5EF4-FFF2-40B4-BE49-F238E27FC236}">
                <a16:creationId xmlns:a16="http://schemas.microsoft.com/office/drawing/2014/main" id="{58294F3C-CB92-4F19-6FCF-073D79ED264F}"/>
              </a:ext>
            </a:extLst>
          </p:cNvPr>
          <p:cNvCxnSpPr>
            <a:cxnSpLocks/>
          </p:cNvCxnSpPr>
          <p:nvPr/>
        </p:nvCxnSpPr>
        <p:spPr>
          <a:xfrm>
            <a:off x="10033956" y="3653088"/>
            <a:ext cx="315545"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Text Placeholder 5">
            <a:extLst>
              <a:ext uri="{FF2B5EF4-FFF2-40B4-BE49-F238E27FC236}">
                <a16:creationId xmlns:a16="http://schemas.microsoft.com/office/drawing/2014/main" id="{D4FD247E-C4A8-B9D5-927D-9EBD9DA80B6C}"/>
              </a:ext>
            </a:extLst>
          </p:cNvPr>
          <p:cNvSpPr txBox="1">
            <a:spLocks/>
          </p:cNvSpPr>
          <p:nvPr/>
        </p:nvSpPr>
        <p:spPr>
          <a:xfrm>
            <a:off x="9859605" y="3651865"/>
            <a:ext cx="850092" cy="24967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19.2 mm</a:t>
            </a:r>
            <a:endParaRPr lang="de-DE" sz="1600" baseline="-25000" dirty="0"/>
          </a:p>
        </p:txBody>
      </p:sp>
      <p:cxnSp>
        <p:nvCxnSpPr>
          <p:cNvPr id="42" name="Straight Arrow Connector 41">
            <a:extLst>
              <a:ext uri="{FF2B5EF4-FFF2-40B4-BE49-F238E27FC236}">
                <a16:creationId xmlns:a16="http://schemas.microsoft.com/office/drawing/2014/main" id="{C68C8756-61D2-77A4-44D0-AFF1DC9AEDF1}"/>
              </a:ext>
            </a:extLst>
          </p:cNvPr>
          <p:cNvCxnSpPr>
            <a:cxnSpLocks/>
          </p:cNvCxnSpPr>
          <p:nvPr/>
        </p:nvCxnSpPr>
        <p:spPr>
          <a:xfrm>
            <a:off x="10317345" y="3337124"/>
            <a:ext cx="0" cy="166099"/>
          </a:xfrm>
          <a:prstGeom prst="straightConnector1">
            <a:avLst/>
          </a:prstGeom>
          <a:ln w="12700">
            <a:solidFill>
              <a:srgbClr val="000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45" name="Text Placeholder 5">
            <a:extLst>
              <a:ext uri="{FF2B5EF4-FFF2-40B4-BE49-F238E27FC236}">
                <a16:creationId xmlns:a16="http://schemas.microsoft.com/office/drawing/2014/main" id="{67180C51-DBD2-A5FF-476C-9E36220B5EC9}"/>
              </a:ext>
            </a:extLst>
          </p:cNvPr>
          <p:cNvSpPr txBox="1">
            <a:spLocks/>
          </p:cNvSpPr>
          <p:nvPr/>
        </p:nvSpPr>
        <p:spPr>
          <a:xfrm>
            <a:off x="10385143" y="3278472"/>
            <a:ext cx="850092" cy="24967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9.2 mm</a:t>
            </a:r>
            <a:endParaRPr lang="de-DE" sz="1600" baseline="-25000" dirty="0"/>
          </a:p>
        </p:txBody>
      </p:sp>
      <p:pic>
        <p:nvPicPr>
          <p:cNvPr id="53" name="Picture 52" descr="A blue line graph with numbers&#10;&#10;Description automatically generated">
            <a:extLst>
              <a:ext uri="{FF2B5EF4-FFF2-40B4-BE49-F238E27FC236}">
                <a16:creationId xmlns:a16="http://schemas.microsoft.com/office/drawing/2014/main" id="{5062A86E-2F91-6263-67F3-83654844614D}"/>
              </a:ext>
            </a:extLst>
          </p:cNvPr>
          <p:cNvPicPr>
            <a:picLocks noChangeAspect="1"/>
          </p:cNvPicPr>
          <p:nvPr/>
        </p:nvPicPr>
        <p:blipFill>
          <a:blip r:embed="rId3"/>
          <a:stretch>
            <a:fillRect/>
          </a:stretch>
        </p:blipFill>
        <p:spPr>
          <a:xfrm>
            <a:off x="8064017" y="4441394"/>
            <a:ext cx="3946547" cy="2462645"/>
          </a:xfrm>
          <a:prstGeom prst="rect">
            <a:avLst/>
          </a:prstGeom>
        </p:spPr>
      </p:pic>
      <p:cxnSp>
        <p:nvCxnSpPr>
          <p:cNvPr id="55" name="Straight Arrow Connector 54">
            <a:extLst>
              <a:ext uri="{FF2B5EF4-FFF2-40B4-BE49-F238E27FC236}">
                <a16:creationId xmlns:a16="http://schemas.microsoft.com/office/drawing/2014/main" id="{D12E7D6D-2726-1DE5-7AEE-EDA00F280BBF}"/>
              </a:ext>
            </a:extLst>
          </p:cNvPr>
          <p:cNvCxnSpPr>
            <a:cxnSpLocks/>
          </p:cNvCxnSpPr>
          <p:nvPr/>
        </p:nvCxnSpPr>
        <p:spPr>
          <a:xfrm>
            <a:off x="8730659" y="5645093"/>
            <a:ext cx="2929181"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39E35171-330F-72FA-0B26-08500BF1C0A4}"/>
              </a:ext>
            </a:extLst>
          </p:cNvPr>
          <p:cNvSpPr txBox="1"/>
          <p:nvPr/>
        </p:nvSpPr>
        <p:spPr>
          <a:xfrm>
            <a:off x="10174712" y="4549033"/>
            <a:ext cx="1611896" cy="584775"/>
          </a:xfrm>
          <a:prstGeom prst="rect">
            <a:avLst/>
          </a:prstGeom>
          <a:noFill/>
        </p:spPr>
        <p:txBody>
          <a:bodyPr wrap="square" rtlCol="0">
            <a:spAutoFit/>
          </a:bodyPr>
          <a:lstStyle/>
          <a:p>
            <a:pPr algn="ctr"/>
            <a:r>
              <a:rPr lang="en-US" sz="1600" dirty="0"/>
              <a:t>Coil current of </a:t>
            </a:r>
          </a:p>
          <a:p>
            <a:pPr algn="ctr"/>
            <a:r>
              <a:rPr lang="en-US" sz="1600" dirty="0"/>
              <a:t>AC analysis</a:t>
            </a:r>
          </a:p>
        </p:txBody>
      </p:sp>
      <p:sp>
        <p:nvSpPr>
          <p:cNvPr id="58" name="Text Placeholder 5">
            <a:extLst>
              <a:ext uri="{FF2B5EF4-FFF2-40B4-BE49-F238E27FC236}">
                <a16:creationId xmlns:a16="http://schemas.microsoft.com/office/drawing/2014/main" id="{65A9AD0B-AEC6-3A54-4F78-FD763ACBDF12}"/>
              </a:ext>
            </a:extLst>
          </p:cNvPr>
          <p:cNvSpPr txBox="1">
            <a:spLocks/>
          </p:cNvSpPr>
          <p:nvPr/>
        </p:nvSpPr>
        <p:spPr>
          <a:xfrm>
            <a:off x="10303935" y="5285877"/>
            <a:ext cx="1979403" cy="24967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err="1"/>
              <a:t>T</a:t>
            </a:r>
            <a:r>
              <a:rPr lang="de-DE" sz="1600" baseline="-25000" dirty="0" err="1"/>
              <a:t>pulse</a:t>
            </a:r>
            <a:r>
              <a:rPr lang="de-DE" sz="1600" dirty="0"/>
              <a:t> = 4.5 </a:t>
            </a:r>
            <a:r>
              <a:rPr lang="de-DE" sz="1600" dirty="0" err="1"/>
              <a:t>ms</a:t>
            </a:r>
            <a:endParaRPr lang="de-DE" sz="1600" baseline="-25000" dirty="0"/>
          </a:p>
        </p:txBody>
      </p:sp>
      <p:cxnSp>
        <p:nvCxnSpPr>
          <p:cNvPr id="59" name="Straight Arrow Connector 58">
            <a:extLst>
              <a:ext uri="{FF2B5EF4-FFF2-40B4-BE49-F238E27FC236}">
                <a16:creationId xmlns:a16="http://schemas.microsoft.com/office/drawing/2014/main" id="{4D217EAE-903E-F49E-ED99-94B6442982F5}"/>
              </a:ext>
            </a:extLst>
          </p:cNvPr>
          <p:cNvCxnSpPr>
            <a:cxnSpLocks/>
          </p:cNvCxnSpPr>
          <p:nvPr/>
        </p:nvCxnSpPr>
        <p:spPr>
          <a:xfrm>
            <a:off x="9460620" y="4727101"/>
            <a:ext cx="0" cy="864624"/>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 Placeholder 5">
            <a:extLst>
              <a:ext uri="{FF2B5EF4-FFF2-40B4-BE49-F238E27FC236}">
                <a16:creationId xmlns:a16="http://schemas.microsoft.com/office/drawing/2014/main" id="{D026BA4D-5167-CDE1-98FB-D5611627E2F9}"/>
              </a:ext>
            </a:extLst>
          </p:cNvPr>
          <p:cNvSpPr txBox="1">
            <a:spLocks/>
          </p:cNvSpPr>
          <p:nvPr/>
        </p:nvSpPr>
        <p:spPr>
          <a:xfrm>
            <a:off x="8869529" y="5875931"/>
            <a:ext cx="1979403" cy="24967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err="1"/>
              <a:t>I</a:t>
            </a:r>
            <a:r>
              <a:rPr lang="de-DE" sz="1600" baseline="-25000" dirty="0" err="1"/>
              <a:t>peak</a:t>
            </a:r>
            <a:r>
              <a:rPr lang="de-DE" sz="1600" dirty="0"/>
              <a:t> = 11.87 kA</a:t>
            </a:r>
            <a:endParaRPr lang="de-DE" sz="1600" baseline="-25000" dirty="0"/>
          </a:p>
        </p:txBody>
      </p:sp>
      <p:sp>
        <p:nvSpPr>
          <p:cNvPr id="62" name="Text Placeholder 5">
            <a:extLst>
              <a:ext uri="{FF2B5EF4-FFF2-40B4-BE49-F238E27FC236}">
                <a16:creationId xmlns:a16="http://schemas.microsoft.com/office/drawing/2014/main" id="{8AFC2D83-6712-E301-503B-E3B05FB41B10}"/>
              </a:ext>
            </a:extLst>
          </p:cNvPr>
          <p:cNvSpPr txBox="1">
            <a:spLocks/>
          </p:cNvSpPr>
          <p:nvPr/>
        </p:nvSpPr>
        <p:spPr>
          <a:xfrm>
            <a:off x="9328695" y="1884181"/>
            <a:ext cx="1545795" cy="24967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sp>
        <p:nvSpPr>
          <p:cNvPr id="63" name="Text Placeholder 5">
            <a:extLst>
              <a:ext uri="{FF2B5EF4-FFF2-40B4-BE49-F238E27FC236}">
                <a16:creationId xmlns:a16="http://schemas.microsoft.com/office/drawing/2014/main" id="{3924D78A-0D7F-5841-87E8-966977CFA652}"/>
              </a:ext>
            </a:extLst>
          </p:cNvPr>
          <p:cNvSpPr txBox="1">
            <a:spLocks/>
          </p:cNvSpPr>
          <p:nvPr/>
        </p:nvSpPr>
        <p:spPr>
          <a:xfrm>
            <a:off x="7948776" y="2988889"/>
            <a:ext cx="1545795" cy="608279"/>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pPr algn="ctr"/>
            <a:r>
              <a:rPr lang="de-DE" sz="1600" dirty="0"/>
              <a:t>Steel </a:t>
            </a:r>
          </a:p>
          <a:p>
            <a:pPr algn="ctr"/>
            <a:r>
              <a:rPr lang="de-DE" sz="1600" dirty="0"/>
              <a:t>M235-35A</a:t>
            </a:r>
            <a:endParaRPr lang="de-DE" sz="1600" baseline="-25000" dirty="0"/>
          </a:p>
        </p:txBody>
      </p:sp>
      <p:pic>
        <p:nvPicPr>
          <p:cNvPr id="10" name="Picture 9" descr="A chart of numbers and symbols&#10;&#10;Description automatically generated with medium confidence">
            <a:extLst>
              <a:ext uri="{FF2B5EF4-FFF2-40B4-BE49-F238E27FC236}">
                <a16:creationId xmlns:a16="http://schemas.microsoft.com/office/drawing/2014/main" id="{361082CA-6C30-324B-3AB8-68BD99447A63}"/>
              </a:ext>
            </a:extLst>
          </p:cNvPr>
          <p:cNvPicPr>
            <a:picLocks noChangeAspect="1"/>
          </p:cNvPicPr>
          <p:nvPr/>
        </p:nvPicPr>
        <p:blipFill rotWithShape="1">
          <a:blip r:embed="rId4"/>
          <a:srcRect r="1766" b="1247"/>
          <a:stretch/>
        </p:blipFill>
        <p:spPr>
          <a:xfrm>
            <a:off x="6059053" y="1202619"/>
            <a:ext cx="1341120" cy="2255520"/>
          </a:xfrm>
          <a:prstGeom prst="rect">
            <a:avLst/>
          </a:prstGeom>
        </p:spPr>
      </p:pic>
      <p:sp>
        <p:nvSpPr>
          <p:cNvPr id="6" name="Title 3">
            <a:extLst>
              <a:ext uri="{FF2B5EF4-FFF2-40B4-BE49-F238E27FC236}">
                <a16:creationId xmlns:a16="http://schemas.microsoft.com/office/drawing/2014/main" id="{41391814-96F7-0EFB-5CD9-376537572958}"/>
              </a:ext>
            </a:extLst>
          </p:cNvPr>
          <p:cNvSpPr txBox="1">
            <a:spLocks/>
          </p:cNvSpPr>
          <p:nvPr/>
        </p:nvSpPr>
        <p:spPr>
          <a:xfrm>
            <a:off x="58911" y="178418"/>
            <a:ext cx="11489995" cy="657556"/>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3200" dirty="0"/>
              <a:t>Optimization: </a:t>
            </a:r>
            <a:r>
              <a:rPr lang="en-US" sz="3200" dirty="0">
                <a:highlight>
                  <a:srgbClr val="FFFF00"/>
                </a:highlight>
              </a:rPr>
              <a:t>minimize the total cost of Magnets and power converters</a:t>
            </a:r>
            <a:endParaRPr lang="de-DE" sz="3200" dirty="0"/>
          </a:p>
        </p:txBody>
      </p:sp>
      <p:sp>
        <p:nvSpPr>
          <p:cNvPr id="7" name="TextBox 6">
            <a:extLst>
              <a:ext uri="{FF2B5EF4-FFF2-40B4-BE49-F238E27FC236}">
                <a16:creationId xmlns:a16="http://schemas.microsoft.com/office/drawing/2014/main" id="{5A8A2B29-7201-4968-13ED-E428A42502CA}"/>
              </a:ext>
            </a:extLst>
          </p:cNvPr>
          <p:cNvSpPr txBox="1"/>
          <p:nvPr/>
        </p:nvSpPr>
        <p:spPr>
          <a:xfrm>
            <a:off x="181436" y="1101326"/>
            <a:ext cx="4378725" cy="297454"/>
          </a:xfrm>
          <a:prstGeom prst="rect">
            <a:avLst/>
          </a:prstGeom>
          <a:noFill/>
        </p:spPr>
        <p:txBody>
          <a:bodyPr wrap="square" rtlCol="0">
            <a:spAutoFit/>
          </a:bodyPr>
          <a:lstStyle/>
          <a:p>
            <a:r>
              <a:rPr lang="en-US" sz="1333" dirty="0"/>
              <a:t>Steel: M235-35A everywhere</a:t>
            </a:r>
          </a:p>
        </p:txBody>
      </p:sp>
      <p:sp>
        <p:nvSpPr>
          <p:cNvPr id="13" name="TextBox 12">
            <a:extLst>
              <a:ext uri="{FF2B5EF4-FFF2-40B4-BE49-F238E27FC236}">
                <a16:creationId xmlns:a16="http://schemas.microsoft.com/office/drawing/2014/main" id="{47C64F07-3FF2-D0BE-04F9-AFBBB38E0D9F}"/>
              </a:ext>
            </a:extLst>
          </p:cNvPr>
          <p:cNvSpPr txBox="1"/>
          <p:nvPr/>
        </p:nvSpPr>
        <p:spPr>
          <a:xfrm>
            <a:off x="5981089" y="3861112"/>
            <a:ext cx="2017516" cy="297454"/>
          </a:xfrm>
          <a:prstGeom prst="rect">
            <a:avLst/>
          </a:prstGeom>
          <a:noFill/>
        </p:spPr>
        <p:txBody>
          <a:bodyPr wrap="square" rtlCol="0">
            <a:spAutoFit/>
          </a:bodyPr>
          <a:lstStyle/>
          <a:p>
            <a:r>
              <a:rPr lang="en-US" sz="1333" dirty="0">
                <a:highlight>
                  <a:srgbClr val="FFFF00"/>
                </a:highlight>
              </a:rPr>
              <a:t>Here </a:t>
            </a:r>
            <a:r>
              <a:rPr lang="en-US" sz="1333" dirty="0" err="1">
                <a:highlight>
                  <a:srgbClr val="FFFF00"/>
                </a:highlight>
              </a:rPr>
              <a:t>T</a:t>
            </a:r>
            <a:r>
              <a:rPr lang="en-US" sz="1333" baseline="-25000" dirty="0" err="1">
                <a:highlight>
                  <a:srgbClr val="FFFF00"/>
                </a:highlight>
              </a:rPr>
              <a:t>pulse</a:t>
            </a:r>
            <a:r>
              <a:rPr lang="en-US" sz="1333" dirty="0">
                <a:highlight>
                  <a:srgbClr val="FFFF00"/>
                </a:highlight>
              </a:rPr>
              <a:t> = 4.5 </a:t>
            </a:r>
            <a:r>
              <a:rPr lang="en-US" sz="1333" dirty="0" err="1">
                <a:highlight>
                  <a:srgbClr val="FFFF00"/>
                </a:highlight>
              </a:rPr>
              <a:t>ms</a:t>
            </a:r>
            <a:endParaRPr lang="en-US" sz="1333" dirty="0">
              <a:highlight>
                <a:srgbClr val="FFFF00"/>
              </a:highlight>
            </a:endParaRPr>
          </a:p>
        </p:txBody>
      </p:sp>
      <p:cxnSp>
        <p:nvCxnSpPr>
          <p:cNvPr id="14" name="Straight Arrow Connector 13">
            <a:extLst>
              <a:ext uri="{FF2B5EF4-FFF2-40B4-BE49-F238E27FC236}">
                <a16:creationId xmlns:a16="http://schemas.microsoft.com/office/drawing/2014/main" id="{650A53A0-5274-5744-3933-647D28FEAD0A}"/>
              </a:ext>
            </a:extLst>
          </p:cNvPr>
          <p:cNvCxnSpPr/>
          <p:nvPr/>
        </p:nvCxnSpPr>
        <p:spPr>
          <a:xfrm flipV="1">
            <a:off x="6270413" y="4217869"/>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62E7B401-9EC9-1D1E-6594-055F4C0201CA}"/>
              </a:ext>
            </a:extLst>
          </p:cNvPr>
          <p:cNvCxnSpPr/>
          <p:nvPr/>
        </p:nvCxnSpPr>
        <p:spPr>
          <a:xfrm flipV="1">
            <a:off x="6463724" y="4217869"/>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B8A4D09-3C24-47F6-F5CA-958D97E04525}"/>
              </a:ext>
            </a:extLst>
          </p:cNvPr>
          <p:cNvCxnSpPr/>
          <p:nvPr/>
        </p:nvCxnSpPr>
        <p:spPr>
          <a:xfrm flipV="1">
            <a:off x="6657035" y="4217869"/>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373200E2-2CE0-411D-249F-45F0EE3E7CD7}"/>
              </a:ext>
            </a:extLst>
          </p:cNvPr>
          <p:cNvCxnSpPr/>
          <p:nvPr/>
        </p:nvCxnSpPr>
        <p:spPr>
          <a:xfrm flipV="1">
            <a:off x="6850345" y="4217869"/>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BFCCDC2F-7712-1A02-18F7-D16B35A1690E}"/>
              </a:ext>
            </a:extLst>
          </p:cNvPr>
          <p:cNvCxnSpPr/>
          <p:nvPr/>
        </p:nvCxnSpPr>
        <p:spPr>
          <a:xfrm flipV="1">
            <a:off x="7043656" y="4217869"/>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92392EB5-DD84-390B-DB19-AB5B6ABDDBE3}"/>
              </a:ext>
            </a:extLst>
          </p:cNvPr>
          <p:cNvCxnSpPr/>
          <p:nvPr/>
        </p:nvCxnSpPr>
        <p:spPr>
          <a:xfrm flipV="1">
            <a:off x="7236967" y="4217869"/>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15802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28</a:t>
            </a:fld>
            <a:endParaRPr lang="en-GB" dirty="0"/>
          </a:p>
        </p:txBody>
      </p:sp>
      <p:graphicFrame>
        <p:nvGraphicFramePr>
          <p:cNvPr id="8" name="Table 7">
            <a:extLst>
              <a:ext uri="{FF2B5EF4-FFF2-40B4-BE49-F238E27FC236}">
                <a16:creationId xmlns:a16="http://schemas.microsoft.com/office/drawing/2014/main" id="{CECBAEB7-ED9A-67AA-8B06-9629F03775BB}"/>
              </a:ext>
            </a:extLst>
          </p:cNvPr>
          <p:cNvGraphicFramePr>
            <a:graphicFrameLocks noGrp="1"/>
          </p:cNvGraphicFramePr>
          <p:nvPr/>
        </p:nvGraphicFramePr>
        <p:xfrm>
          <a:off x="248315" y="1505788"/>
          <a:ext cx="5486400" cy="5201920"/>
        </p:xfrm>
        <a:graphic>
          <a:graphicData uri="http://schemas.openxmlformats.org/drawingml/2006/table">
            <a:tbl>
              <a:tblPr bandRow="1">
                <a:tableStyleId>{5C22544A-7EE6-4342-B048-85BDC9FD1C3A}</a:tableStyleId>
              </a:tblPr>
              <a:tblGrid>
                <a:gridCol w="3657600">
                  <a:extLst>
                    <a:ext uri="{9D8B030D-6E8A-4147-A177-3AD203B41FA5}">
                      <a16:colId xmlns:a16="http://schemas.microsoft.com/office/drawing/2014/main" val="2419178442"/>
                    </a:ext>
                  </a:extLst>
                </a:gridCol>
                <a:gridCol w="1828800">
                  <a:extLst>
                    <a:ext uri="{9D8B030D-6E8A-4147-A177-3AD203B41FA5}">
                      <a16:colId xmlns:a16="http://schemas.microsoft.com/office/drawing/2014/main" val="3168137984"/>
                    </a:ext>
                  </a:extLst>
                </a:gridCol>
              </a:tblGrid>
              <a:tr h="325120">
                <a:tc>
                  <a:txBody>
                    <a:bodyPr/>
                    <a:lstStyle/>
                    <a:p>
                      <a:r>
                        <a:rPr lang="en-US" sz="1300" noProof="0" dirty="0"/>
                        <a:t>External dimensions [mm x mm]</a:t>
                      </a:r>
                    </a:p>
                  </a:txBody>
                  <a:tcPr marL="121920" marR="121920" marT="60960" marB="60960">
                    <a:solidFill>
                      <a:srgbClr val="2B7EB8"/>
                    </a:solidFill>
                  </a:tcPr>
                </a:tc>
                <a:tc>
                  <a:txBody>
                    <a:bodyPr/>
                    <a:lstStyle/>
                    <a:p>
                      <a:pPr algn="ctr"/>
                      <a:r>
                        <a:rPr lang="en-US" sz="1300" noProof="0" dirty="0"/>
                        <a:t>442 x 312</a:t>
                      </a:r>
                    </a:p>
                  </a:txBody>
                  <a:tcPr marL="121920" marR="121920" marT="60960" marB="60960">
                    <a:solidFill>
                      <a:srgbClr val="2B7EB8"/>
                    </a:solidFill>
                  </a:tcPr>
                </a:tc>
                <a:extLst>
                  <a:ext uri="{0D108BD9-81ED-4DB2-BD59-A6C34878D82A}">
                    <a16:rowId xmlns:a16="http://schemas.microsoft.com/office/drawing/2014/main" val="2790388831"/>
                  </a:ext>
                </a:extLst>
              </a:tr>
              <a:tr h="325120">
                <a:tc>
                  <a:txBody>
                    <a:bodyPr/>
                    <a:lstStyle/>
                    <a:p>
                      <a:r>
                        <a:rPr lang="en-US" sz="1300" noProof="0" dirty="0"/>
                        <a:t>Joke cross section [dm</a:t>
                      </a:r>
                      <a:r>
                        <a:rPr lang="en-US" sz="1300" baseline="30000" noProof="0" dirty="0"/>
                        <a:t>2</a:t>
                      </a:r>
                      <a:r>
                        <a:rPr lang="en-US" sz="1300" noProof="0" dirty="0"/>
                        <a:t>]</a:t>
                      </a:r>
                    </a:p>
                  </a:txBody>
                  <a:tcPr marL="121920" marR="121920" marT="60960" marB="60960">
                    <a:solidFill>
                      <a:srgbClr val="B9CDE5"/>
                    </a:solidFill>
                  </a:tcPr>
                </a:tc>
                <a:tc>
                  <a:txBody>
                    <a:bodyPr/>
                    <a:lstStyle/>
                    <a:p>
                      <a:pPr algn="ctr"/>
                      <a:r>
                        <a:rPr lang="en-US" sz="1300" noProof="0" dirty="0"/>
                        <a:t>10.55</a:t>
                      </a:r>
                    </a:p>
                  </a:txBody>
                  <a:tcPr marL="121920" marR="121920" marT="60960" marB="60960">
                    <a:solidFill>
                      <a:srgbClr val="B9CDE5"/>
                    </a:solidFill>
                  </a:tcPr>
                </a:tc>
                <a:extLst>
                  <a:ext uri="{0D108BD9-81ED-4DB2-BD59-A6C34878D82A}">
                    <a16:rowId xmlns:a16="http://schemas.microsoft.com/office/drawing/2014/main" val="2858360690"/>
                  </a:ext>
                </a:extLst>
              </a:tr>
              <a:tr h="325120">
                <a:tc>
                  <a:txBody>
                    <a:bodyPr/>
                    <a:lstStyle/>
                    <a:p>
                      <a:r>
                        <a:rPr lang="en-US" sz="1300" noProof="0" dirty="0"/>
                        <a:t>Pole cross section [dm</a:t>
                      </a:r>
                      <a:r>
                        <a:rPr lang="en-US" sz="1300" baseline="30000" noProof="0" dirty="0"/>
                        <a:t>2</a:t>
                      </a:r>
                      <a:r>
                        <a:rPr lang="en-US" sz="1300" noProof="0" dirty="0"/>
                        <a:t>]</a:t>
                      </a:r>
                    </a:p>
                  </a:txBody>
                  <a:tcPr marL="121920" marR="121920" marT="60960" marB="60960">
                    <a:solidFill>
                      <a:srgbClr val="2B7EB8"/>
                    </a:solidFill>
                  </a:tcPr>
                </a:tc>
                <a:tc>
                  <a:txBody>
                    <a:bodyPr/>
                    <a:lstStyle/>
                    <a:p>
                      <a:pPr algn="ctr"/>
                      <a:r>
                        <a:rPr lang="en-US" sz="1300" noProof="0" dirty="0"/>
                        <a:t>1.09</a:t>
                      </a:r>
                    </a:p>
                  </a:txBody>
                  <a:tcPr marL="121920" marR="121920" marT="60960" marB="60960">
                    <a:solidFill>
                      <a:srgbClr val="2B7EB8"/>
                    </a:solidFill>
                  </a:tcPr>
                </a:tc>
                <a:extLst>
                  <a:ext uri="{0D108BD9-81ED-4DB2-BD59-A6C34878D82A}">
                    <a16:rowId xmlns:a16="http://schemas.microsoft.com/office/drawing/2014/main" val="1303891244"/>
                  </a:ext>
                </a:extLst>
              </a:tr>
              <a:tr h="325120">
                <a:tc>
                  <a:txBody>
                    <a:bodyPr/>
                    <a:lstStyle/>
                    <a:p>
                      <a:r>
                        <a:rPr lang="en-US" sz="1300" noProof="0" dirty="0"/>
                        <a:t>Coil cross section [mm</a:t>
                      </a:r>
                      <a:r>
                        <a:rPr lang="en-US" sz="1300" baseline="30000" noProof="0" dirty="0"/>
                        <a:t>2</a:t>
                      </a:r>
                      <a:r>
                        <a:rPr lang="en-US" sz="1300" noProof="0" dirty="0"/>
                        <a:t>]</a:t>
                      </a:r>
                    </a:p>
                  </a:txBody>
                  <a:tcPr marL="121920" marR="121920" marT="60960" marB="60960">
                    <a:solidFill>
                      <a:srgbClr val="B9CDE5"/>
                    </a:solidFill>
                  </a:tcPr>
                </a:tc>
                <a:tc>
                  <a:txBody>
                    <a:bodyPr/>
                    <a:lstStyle/>
                    <a:p>
                      <a:pPr algn="ctr"/>
                      <a:r>
                        <a:rPr lang="en-US" sz="1300" noProof="0" dirty="0"/>
                        <a:t>285.39</a:t>
                      </a:r>
                    </a:p>
                  </a:txBody>
                  <a:tcPr marL="121920" marR="121920" marT="60960" marB="60960">
                    <a:solidFill>
                      <a:srgbClr val="B9CDE5"/>
                    </a:solidFill>
                  </a:tcPr>
                </a:tc>
                <a:extLst>
                  <a:ext uri="{0D108BD9-81ED-4DB2-BD59-A6C34878D82A}">
                    <a16:rowId xmlns:a16="http://schemas.microsoft.com/office/drawing/2014/main" val="4057416224"/>
                  </a:ext>
                </a:extLst>
              </a:tr>
              <a:tr h="325120">
                <a:tc>
                  <a:txBody>
                    <a:bodyPr/>
                    <a:lstStyle/>
                    <a:p>
                      <a:r>
                        <a:rPr lang="en-US" sz="1300" noProof="0" dirty="0"/>
                        <a:t>Number of parallel coils </a:t>
                      </a:r>
                    </a:p>
                  </a:txBody>
                  <a:tcPr marL="121920" marR="121920" marT="60960" marB="60960">
                    <a:solidFill>
                      <a:srgbClr val="2B7EB8"/>
                    </a:solidFill>
                  </a:tcPr>
                </a:tc>
                <a:tc>
                  <a:txBody>
                    <a:bodyPr/>
                    <a:lstStyle/>
                    <a:p>
                      <a:pPr algn="ctr"/>
                      <a:r>
                        <a:rPr lang="en-US" sz="1300" noProof="0" dirty="0"/>
                        <a:t>4</a:t>
                      </a:r>
                    </a:p>
                  </a:txBody>
                  <a:tcPr marL="121920" marR="121920" marT="60960" marB="60960">
                    <a:solidFill>
                      <a:srgbClr val="2B7EB8"/>
                    </a:solidFill>
                  </a:tcPr>
                </a:tc>
                <a:extLst>
                  <a:ext uri="{0D108BD9-81ED-4DB2-BD59-A6C34878D82A}">
                    <a16:rowId xmlns:a16="http://schemas.microsoft.com/office/drawing/2014/main" val="1281677010"/>
                  </a:ext>
                </a:extLst>
              </a:tr>
              <a:tr h="325120">
                <a:tc>
                  <a:txBody>
                    <a:bodyPr/>
                    <a:lstStyle/>
                    <a:p>
                      <a:r>
                        <a:rPr lang="en-US" sz="1300" noProof="0" dirty="0" err="1"/>
                        <a:t>Bgap</a:t>
                      </a:r>
                      <a:r>
                        <a:rPr lang="en-US" sz="1300" noProof="0" dirty="0"/>
                        <a:t> [T]</a:t>
                      </a:r>
                    </a:p>
                  </a:txBody>
                  <a:tcPr marL="121920" marR="121920" marT="60960" marB="60960">
                    <a:solidFill>
                      <a:srgbClr val="B9CDE5"/>
                    </a:solidFill>
                  </a:tcPr>
                </a:tc>
                <a:tc>
                  <a:txBody>
                    <a:bodyPr/>
                    <a:lstStyle/>
                    <a:p>
                      <a:pPr algn="ctr"/>
                      <a:r>
                        <a:rPr lang="en-US" sz="1300" noProof="0" dirty="0"/>
                        <a:t>1.78</a:t>
                      </a:r>
                    </a:p>
                  </a:txBody>
                  <a:tcPr marL="121920" marR="121920" marT="60960" marB="60960">
                    <a:solidFill>
                      <a:srgbClr val="B9CDE5"/>
                    </a:solidFill>
                  </a:tcPr>
                </a:tc>
                <a:extLst>
                  <a:ext uri="{0D108BD9-81ED-4DB2-BD59-A6C34878D82A}">
                    <a16:rowId xmlns:a16="http://schemas.microsoft.com/office/drawing/2014/main" val="1869292344"/>
                  </a:ext>
                </a:extLst>
              </a:tr>
              <a:tr h="325120">
                <a:tc>
                  <a:txBody>
                    <a:bodyPr/>
                    <a:lstStyle/>
                    <a:p>
                      <a:r>
                        <a:rPr lang="en-US" sz="1300" noProof="0" dirty="0"/>
                        <a:t>Gap size [mm x mm]</a:t>
                      </a:r>
                    </a:p>
                  </a:txBody>
                  <a:tcPr marL="121920" marR="121920" marT="60960" marB="60960">
                    <a:solidFill>
                      <a:srgbClr val="2B7EB8"/>
                    </a:solidFill>
                  </a:tcPr>
                </a:tc>
                <a:tc>
                  <a:txBody>
                    <a:bodyPr/>
                    <a:lstStyle/>
                    <a:p>
                      <a:pPr algn="ctr"/>
                      <a:r>
                        <a:rPr lang="en-US" sz="1300" noProof="0" dirty="0"/>
                        <a:t>100 x 30</a:t>
                      </a:r>
                    </a:p>
                  </a:txBody>
                  <a:tcPr marL="121920" marR="121920" marT="60960" marB="60960">
                    <a:solidFill>
                      <a:srgbClr val="2B7EB8"/>
                    </a:solidFill>
                  </a:tcPr>
                </a:tc>
                <a:extLst>
                  <a:ext uri="{0D108BD9-81ED-4DB2-BD59-A6C34878D82A}">
                    <a16:rowId xmlns:a16="http://schemas.microsoft.com/office/drawing/2014/main" val="1614434819"/>
                  </a:ext>
                </a:extLst>
              </a:tr>
              <a:tr h="325120">
                <a:tc>
                  <a:txBody>
                    <a:bodyPr/>
                    <a:lstStyle/>
                    <a:p>
                      <a:r>
                        <a:rPr lang="en-US" sz="1300" noProof="0" dirty="0"/>
                        <a:t>MMF [</a:t>
                      </a:r>
                      <a:r>
                        <a:rPr lang="en-US" sz="1300" noProof="0" dirty="0" err="1"/>
                        <a:t>kAt</a:t>
                      </a:r>
                      <a:r>
                        <a:rPr lang="en-US" sz="1300" noProof="0" dirty="0"/>
                        <a:t>]</a:t>
                      </a:r>
                    </a:p>
                  </a:txBody>
                  <a:tcPr marL="121920" marR="121920" marT="60960" marB="60960">
                    <a:solidFill>
                      <a:srgbClr val="B9CDE5"/>
                    </a:solidFill>
                  </a:tcPr>
                </a:tc>
                <a:tc>
                  <a:txBody>
                    <a:bodyPr/>
                    <a:lstStyle/>
                    <a:p>
                      <a:pPr algn="ctr"/>
                      <a:r>
                        <a:rPr lang="en-US" sz="1300" noProof="0" dirty="0"/>
                        <a:t>43.92</a:t>
                      </a:r>
                    </a:p>
                  </a:txBody>
                  <a:tcPr marL="121920" marR="121920" marT="60960" marB="60960">
                    <a:solidFill>
                      <a:srgbClr val="B9CDE5"/>
                    </a:solidFill>
                  </a:tcPr>
                </a:tc>
                <a:extLst>
                  <a:ext uri="{0D108BD9-81ED-4DB2-BD59-A6C34878D82A}">
                    <a16:rowId xmlns:a16="http://schemas.microsoft.com/office/drawing/2014/main" val="3420152681"/>
                  </a:ext>
                </a:extLst>
              </a:tr>
              <a:tr h="325120">
                <a:tc>
                  <a:txBody>
                    <a:bodyPr/>
                    <a:lstStyle/>
                    <a:p>
                      <a:r>
                        <a:rPr lang="en-US" sz="1300" noProof="0" dirty="0" err="1"/>
                        <a:t>Sigma_RMS</a:t>
                      </a:r>
                      <a:r>
                        <a:rPr lang="en-US" sz="1300" noProof="0" dirty="0"/>
                        <a:t> (pulse) [A / mm</a:t>
                      </a:r>
                      <a:r>
                        <a:rPr lang="en-US" sz="1300" baseline="30000" noProof="0" dirty="0"/>
                        <a:t>2</a:t>
                      </a:r>
                      <a:r>
                        <a:rPr lang="en-US" sz="1300" noProof="0" dirty="0"/>
                        <a:t>]</a:t>
                      </a:r>
                    </a:p>
                  </a:txBody>
                  <a:tcPr marL="121920" marR="121920" marT="60960" marB="60960">
                    <a:solidFill>
                      <a:srgbClr val="2B7EB8"/>
                    </a:solidFill>
                  </a:tcPr>
                </a:tc>
                <a:tc>
                  <a:txBody>
                    <a:bodyPr/>
                    <a:lstStyle/>
                    <a:p>
                      <a:pPr algn="ctr"/>
                      <a:r>
                        <a:rPr lang="en-US" sz="1300" noProof="0" dirty="0"/>
                        <a:t>27.20</a:t>
                      </a:r>
                    </a:p>
                  </a:txBody>
                  <a:tcPr marL="121920" marR="121920" marT="60960" marB="60960">
                    <a:solidFill>
                      <a:srgbClr val="2B7EB8"/>
                    </a:solidFill>
                  </a:tcPr>
                </a:tc>
                <a:extLst>
                  <a:ext uri="{0D108BD9-81ED-4DB2-BD59-A6C34878D82A}">
                    <a16:rowId xmlns:a16="http://schemas.microsoft.com/office/drawing/2014/main" val="134257485"/>
                  </a:ext>
                </a:extLst>
              </a:tr>
              <a:tr h="325120">
                <a:tc>
                  <a:txBody>
                    <a:bodyPr/>
                    <a:lstStyle/>
                    <a:p>
                      <a:r>
                        <a:rPr lang="en-US" sz="1300" noProof="0" dirty="0" err="1"/>
                        <a:t>Sigma_RMS</a:t>
                      </a:r>
                      <a:r>
                        <a:rPr lang="en-US" sz="1300" noProof="0" dirty="0"/>
                        <a:t> (cycle) [A / mm</a:t>
                      </a:r>
                      <a:r>
                        <a:rPr lang="en-US" sz="1300" baseline="30000" noProof="0" dirty="0"/>
                        <a:t>2</a:t>
                      </a:r>
                      <a:r>
                        <a:rPr lang="en-US" sz="1300" noProof="0" dirty="0"/>
                        <a:t>]</a:t>
                      </a:r>
                    </a:p>
                  </a:txBody>
                  <a:tcPr marL="121920" marR="121920" marT="60960" marB="60960">
                    <a:solidFill>
                      <a:srgbClr val="B9CDE5"/>
                    </a:solidFill>
                  </a:tcPr>
                </a:tc>
                <a:tc>
                  <a:txBody>
                    <a:bodyPr/>
                    <a:lstStyle/>
                    <a:p>
                      <a:pPr algn="ctr"/>
                      <a:r>
                        <a:rPr lang="en-US" sz="1300" noProof="0" dirty="0"/>
                        <a:t>4.59</a:t>
                      </a:r>
                    </a:p>
                  </a:txBody>
                  <a:tcPr marL="121920" marR="121920" marT="60960" marB="60960">
                    <a:solidFill>
                      <a:srgbClr val="B9CDE5"/>
                    </a:solidFill>
                  </a:tcPr>
                </a:tc>
                <a:extLst>
                  <a:ext uri="{0D108BD9-81ED-4DB2-BD59-A6C34878D82A}">
                    <a16:rowId xmlns:a16="http://schemas.microsoft.com/office/drawing/2014/main" val="143280057"/>
                  </a:ext>
                </a:extLst>
              </a:tr>
              <a:tr h="325120">
                <a:tc>
                  <a:txBody>
                    <a:bodyPr/>
                    <a:lstStyle/>
                    <a:p>
                      <a:r>
                        <a:rPr lang="en-US" sz="1300" noProof="0" dirty="0"/>
                        <a:t>Iron losses (joke) [J / (cycle * m)]</a:t>
                      </a:r>
                    </a:p>
                  </a:txBody>
                  <a:tcPr marL="121920" marR="121920" marT="60960" marB="60960">
                    <a:solidFill>
                      <a:srgbClr val="2B7EB8"/>
                    </a:solidFill>
                  </a:tcPr>
                </a:tc>
                <a:tc>
                  <a:txBody>
                    <a:bodyPr/>
                    <a:lstStyle/>
                    <a:p>
                      <a:pPr algn="ctr"/>
                      <a:r>
                        <a:rPr lang="en-US" sz="1300" noProof="0" dirty="0"/>
                        <a:t>38.12</a:t>
                      </a:r>
                    </a:p>
                  </a:txBody>
                  <a:tcPr marL="121920" marR="121920" marT="60960" marB="60960">
                    <a:solidFill>
                      <a:srgbClr val="2B7EB8"/>
                    </a:solidFill>
                  </a:tcPr>
                </a:tc>
                <a:extLst>
                  <a:ext uri="{0D108BD9-81ED-4DB2-BD59-A6C34878D82A}">
                    <a16:rowId xmlns:a16="http://schemas.microsoft.com/office/drawing/2014/main" val="854939635"/>
                  </a:ext>
                </a:extLst>
              </a:tr>
              <a:tr h="32512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300" noProof="0" dirty="0"/>
                        <a:t>Iron losses (pole) [J / (cycle * m)]</a:t>
                      </a:r>
                    </a:p>
                  </a:txBody>
                  <a:tcPr marL="121920" marR="121920" marT="60960" marB="60960">
                    <a:solidFill>
                      <a:srgbClr val="B9CDE5"/>
                    </a:solidFill>
                  </a:tcPr>
                </a:tc>
                <a:tc>
                  <a:txBody>
                    <a:bodyPr/>
                    <a:lstStyle/>
                    <a:p>
                      <a:pPr algn="ctr"/>
                      <a:r>
                        <a:rPr lang="en-US" sz="1300" noProof="0" dirty="0"/>
                        <a:t>8.70</a:t>
                      </a:r>
                    </a:p>
                  </a:txBody>
                  <a:tcPr marL="121920" marR="121920" marT="60960" marB="60960">
                    <a:solidFill>
                      <a:srgbClr val="B9CDE5"/>
                    </a:solidFill>
                  </a:tcPr>
                </a:tc>
                <a:extLst>
                  <a:ext uri="{0D108BD9-81ED-4DB2-BD59-A6C34878D82A}">
                    <a16:rowId xmlns:a16="http://schemas.microsoft.com/office/drawing/2014/main" val="1969129971"/>
                  </a:ext>
                </a:extLst>
              </a:tr>
              <a:tr h="325120">
                <a:tc>
                  <a:txBody>
                    <a:bodyPr/>
                    <a:lstStyle/>
                    <a:p>
                      <a:r>
                        <a:rPr lang="en-US" sz="1300" noProof="0" dirty="0"/>
                        <a:t>Coil losses [J / (cycle * m)]</a:t>
                      </a:r>
                    </a:p>
                  </a:txBody>
                  <a:tcPr marL="121920" marR="121920" marT="60960" marB="60960">
                    <a:solidFill>
                      <a:srgbClr val="2B7EB8"/>
                    </a:solidFill>
                  </a:tcPr>
                </a:tc>
                <a:tc>
                  <a:txBody>
                    <a:bodyPr/>
                    <a:lstStyle/>
                    <a:p>
                      <a:pPr algn="ctr"/>
                      <a:r>
                        <a:rPr lang="en-US" sz="1300" noProof="0" dirty="0"/>
                        <a:t>434.89</a:t>
                      </a:r>
                    </a:p>
                  </a:txBody>
                  <a:tcPr marL="121920" marR="121920" marT="60960" marB="60960">
                    <a:solidFill>
                      <a:srgbClr val="2B7EB8"/>
                    </a:solidFill>
                  </a:tcPr>
                </a:tc>
                <a:extLst>
                  <a:ext uri="{0D108BD9-81ED-4DB2-BD59-A6C34878D82A}">
                    <a16:rowId xmlns:a16="http://schemas.microsoft.com/office/drawing/2014/main" val="895515525"/>
                  </a:ext>
                </a:extLst>
              </a:tr>
              <a:tr h="325120">
                <a:tc>
                  <a:txBody>
                    <a:bodyPr/>
                    <a:lstStyle/>
                    <a:p>
                      <a:r>
                        <a:rPr lang="en-US" sz="1300" noProof="0" dirty="0"/>
                        <a:t>Total losses [J / (cycle * m)]</a:t>
                      </a:r>
                    </a:p>
                  </a:txBody>
                  <a:tcPr marL="121920" marR="121920" marT="60960" marB="60960">
                    <a:solidFill>
                      <a:srgbClr val="B9CDE5"/>
                    </a:solidFill>
                  </a:tcPr>
                </a:tc>
                <a:tc>
                  <a:txBody>
                    <a:bodyPr/>
                    <a:lstStyle/>
                    <a:p>
                      <a:pPr algn="ctr"/>
                      <a:r>
                        <a:rPr lang="en-US" sz="1300" noProof="0" dirty="0"/>
                        <a:t>481.71</a:t>
                      </a:r>
                    </a:p>
                  </a:txBody>
                  <a:tcPr marL="121920" marR="121920" marT="60960" marB="60960">
                    <a:solidFill>
                      <a:srgbClr val="B9CDE5"/>
                    </a:solidFill>
                  </a:tcPr>
                </a:tc>
                <a:extLst>
                  <a:ext uri="{0D108BD9-81ED-4DB2-BD59-A6C34878D82A}">
                    <a16:rowId xmlns:a16="http://schemas.microsoft.com/office/drawing/2014/main" val="1501006299"/>
                  </a:ext>
                </a:extLst>
              </a:tr>
              <a:tr h="325120">
                <a:tc>
                  <a:txBody>
                    <a:bodyPr/>
                    <a:lstStyle/>
                    <a:p>
                      <a:r>
                        <a:rPr lang="en-US" sz="1300" noProof="0" dirty="0"/>
                        <a:t>Energy (total) [J / m]</a:t>
                      </a:r>
                    </a:p>
                  </a:txBody>
                  <a:tcPr marL="121920" marR="121920" marT="60960" marB="60960">
                    <a:solidFill>
                      <a:srgbClr val="2B7EB8"/>
                    </a:solidFill>
                  </a:tcPr>
                </a:tc>
                <a:tc>
                  <a:txBody>
                    <a:bodyPr/>
                    <a:lstStyle/>
                    <a:p>
                      <a:pPr algn="ctr"/>
                      <a:r>
                        <a:rPr lang="en-US" sz="1300" noProof="0" dirty="0"/>
                        <a:t>5773.80</a:t>
                      </a:r>
                    </a:p>
                  </a:txBody>
                  <a:tcPr marL="121920" marR="121920" marT="60960" marB="60960">
                    <a:solidFill>
                      <a:srgbClr val="2B7EB8"/>
                    </a:solidFill>
                  </a:tcPr>
                </a:tc>
                <a:extLst>
                  <a:ext uri="{0D108BD9-81ED-4DB2-BD59-A6C34878D82A}">
                    <a16:rowId xmlns:a16="http://schemas.microsoft.com/office/drawing/2014/main" val="4053736742"/>
                  </a:ext>
                </a:extLst>
              </a:tr>
              <a:tr h="325120">
                <a:tc>
                  <a:txBody>
                    <a:bodyPr/>
                    <a:lstStyle/>
                    <a:p>
                      <a:r>
                        <a:rPr lang="en-US" sz="1300" noProof="0" dirty="0"/>
                        <a:t>Energy (gap) [J / m]</a:t>
                      </a:r>
                    </a:p>
                  </a:txBody>
                  <a:tcPr marL="121920" marR="121920" marT="60960" marB="60960">
                    <a:solidFill>
                      <a:srgbClr val="B9CDE5"/>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300" noProof="0" dirty="0"/>
                        <a:t>3702.65</a:t>
                      </a:r>
                    </a:p>
                  </a:txBody>
                  <a:tcPr marL="121920" marR="121920" marT="60960" marB="60960">
                    <a:solidFill>
                      <a:srgbClr val="B9CDE5"/>
                    </a:solidFill>
                  </a:tcPr>
                </a:tc>
                <a:extLst>
                  <a:ext uri="{0D108BD9-81ED-4DB2-BD59-A6C34878D82A}">
                    <a16:rowId xmlns:a16="http://schemas.microsoft.com/office/drawing/2014/main" val="1321915621"/>
                  </a:ext>
                </a:extLst>
              </a:tr>
            </a:tbl>
          </a:graphicData>
        </a:graphic>
      </p:graphicFrame>
      <p:grpSp>
        <p:nvGrpSpPr>
          <p:cNvPr id="13" name="Group 12">
            <a:extLst>
              <a:ext uri="{FF2B5EF4-FFF2-40B4-BE49-F238E27FC236}">
                <a16:creationId xmlns:a16="http://schemas.microsoft.com/office/drawing/2014/main" id="{C8A63AB6-AA7D-4D1F-3145-75C2BE8A9EC6}"/>
              </a:ext>
            </a:extLst>
          </p:cNvPr>
          <p:cNvGrpSpPr/>
          <p:nvPr/>
        </p:nvGrpSpPr>
        <p:grpSpPr>
          <a:xfrm>
            <a:off x="7914135" y="4335672"/>
            <a:ext cx="4109453" cy="2462645"/>
            <a:chOff x="5832361" y="2875841"/>
            <a:chExt cx="3082090" cy="1846984"/>
          </a:xfrm>
        </p:grpSpPr>
        <p:pic>
          <p:nvPicPr>
            <p:cNvPr id="53" name="Picture 52">
              <a:extLst>
                <a:ext uri="{FF2B5EF4-FFF2-40B4-BE49-F238E27FC236}">
                  <a16:creationId xmlns:a16="http://schemas.microsoft.com/office/drawing/2014/main" id="{5062A86E-2F91-6263-67F3-83654844614D}"/>
                </a:ext>
              </a:extLst>
            </p:cNvPr>
            <p:cNvPicPr>
              <a:picLocks noChangeAspect="1"/>
            </p:cNvPicPr>
            <p:nvPr/>
          </p:nvPicPr>
          <p:blipFill>
            <a:blip r:embed="rId2"/>
            <a:srcRect/>
            <a:stretch/>
          </p:blipFill>
          <p:spPr>
            <a:xfrm>
              <a:off x="5832361" y="2875841"/>
              <a:ext cx="2774151" cy="1846984"/>
            </a:xfrm>
            <a:prstGeom prst="rect">
              <a:avLst/>
            </a:prstGeom>
          </p:spPr>
        </p:pic>
        <p:cxnSp>
          <p:nvCxnSpPr>
            <p:cNvPr id="55" name="Straight Arrow Connector 54">
              <a:extLst>
                <a:ext uri="{FF2B5EF4-FFF2-40B4-BE49-F238E27FC236}">
                  <a16:creationId xmlns:a16="http://schemas.microsoft.com/office/drawing/2014/main" id="{D12E7D6D-2726-1DE5-7AEE-EDA00F280BBF}"/>
                </a:ext>
              </a:extLst>
            </p:cNvPr>
            <p:cNvCxnSpPr>
              <a:cxnSpLocks/>
            </p:cNvCxnSpPr>
            <p:nvPr/>
          </p:nvCxnSpPr>
          <p:spPr>
            <a:xfrm>
              <a:off x="6249942" y="3760696"/>
              <a:ext cx="219688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39E35171-330F-72FA-0B26-08500BF1C0A4}"/>
                </a:ext>
              </a:extLst>
            </p:cNvPr>
            <p:cNvSpPr txBox="1"/>
            <p:nvPr/>
          </p:nvSpPr>
          <p:spPr>
            <a:xfrm>
              <a:off x="7332982" y="2938650"/>
              <a:ext cx="1208922" cy="438581"/>
            </a:xfrm>
            <a:prstGeom prst="rect">
              <a:avLst/>
            </a:prstGeom>
            <a:noFill/>
          </p:spPr>
          <p:txBody>
            <a:bodyPr wrap="square" rtlCol="0">
              <a:spAutoFit/>
            </a:bodyPr>
            <a:lstStyle/>
            <a:p>
              <a:pPr algn="ctr"/>
              <a:r>
                <a:rPr lang="en-US" sz="1600" dirty="0"/>
                <a:t>Coil current of </a:t>
              </a:r>
            </a:p>
            <a:p>
              <a:pPr algn="ctr"/>
              <a:r>
                <a:rPr lang="en-US" sz="1600" dirty="0"/>
                <a:t>AC analysis</a:t>
              </a:r>
            </a:p>
          </p:txBody>
        </p:sp>
        <p:sp>
          <p:nvSpPr>
            <p:cNvPr id="58" name="Text Placeholder 5">
              <a:extLst>
                <a:ext uri="{FF2B5EF4-FFF2-40B4-BE49-F238E27FC236}">
                  <a16:creationId xmlns:a16="http://schemas.microsoft.com/office/drawing/2014/main" id="{65A9AD0B-AEC6-3A54-4F78-FD763ACBDF12}"/>
                </a:ext>
              </a:extLst>
            </p:cNvPr>
            <p:cNvSpPr txBox="1">
              <a:spLocks/>
            </p:cNvSpPr>
            <p:nvPr/>
          </p:nvSpPr>
          <p:spPr>
            <a:xfrm>
              <a:off x="7429899" y="3491284"/>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err="1"/>
                <a:t>T</a:t>
              </a:r>
              <a:r>
                <a:rPr lang="de-DE" sz="1600" baseline="-25000" dirty="0" err="1"/>
                <a:t>pulse</a:t>
              </a:r>
              <a:r>
                <a:rPr lang="de-DE" sz="1600" dirty="0"/>
                <a:t> = 5.6 </a:t>
              </a:r>
              <a:r>
                <a:rPr lang="de-DE" sz="1600" dirty="0" err="1"/>
                <a:t>ms</a:t>
              </a:r>
              <a:endParaRPr lang="de-DE" sz="1600" baseline="-25000" dirty="0"/>
            </a:p>
          </p:txBody>
        </p:sp>
        <p:cxnSp>
          <p:nvCxnSpPr>
            <p:cNvPr id="59" name="Straight Arrow Connector 58">
              <a:extLst>
                <a:ext uri="{FF2B5EF4-FFF2-40B4-BE49-F238E27FC236}">
                  <a16:creationId xmlns:a16="http://schemas.microsoft.com/office/drawing/2014/main" id="{4D217EAE-903E-F49E-ED99-94B6442982F5}"/>
                </a:ext>
              </a:extLst>
            </p:cNvPr>
            <p:cNvCxnSpPr>
              <a:cxnSpLocks/>
            </p:cNvCxnSpPr>
            <p:nvPr/>
          </p:nvCxnSpPr>
          <p:spPr>
            <a:xfrm>
              <a:off x="6797412" y="3000590"/>
              <a:ext cx="1" cy="72008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1" name="Text Placeholder 5">
              <a:extLst>
                <a:ext uri="{FF2B5EF4-FFF2-40B4-BE49-F238E27FC236}">
                  <a16:creationId xmlns:a16="http://schemas.microsoft.com/office/drawing/2014/main" id="{D026BA4D-5167-CDE1-98FB-D5611627E2F9}"/>
                </a:ext>
              </a:extLst>
            </p:cNvPr>
            <p:cNvSpPr txBox="1">
              <a:spLocks/>
            </p:cNvSpPr>
            <p:nvPr/>
          </p:nvSpPr>
          <p:spPr>
            <a:xfrm>
              <a:off x="6354095" y="3933824"/>
              <a:ext cx="1484552"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err="1"/>
                <a:t>I</a:t>
              </a:r>
              <a:r>
                <a:rPr lang="de-DE" sz="1600" baseline="-25000" dirty="0" err="1"/>
                <a:t>peak</a:t>
              </a:r>
              <a:r>
                <a:rPr lang="de-DE" sz="1600" dirty="0"/>
                <a:t> = 10.98 kA</a:t>
              </a:r>
              <a:endParaRPr lang="de-DE" sz="1600" baseline="-25000" dirty="0"/>
            </a:p>
          </p:txBody>
        </p:sp>
      </p:grpSp>
      <p:grpSp>
        <p:nvGrpSpPr>
          <p:cNvPr id="10" name="Group 9">
            <a:extLst>
              <a:ext uri="{FF2B5EF4-FFF2-40B4-BE49-F238E27FC236}">
                <a16:creationId xmlns:a16="http://schemas.microsoft.com/office/drawing/2014/main" id="{51A82C45-37A6-29FF-9D4E-785617FAD84B}"/>
              </a:ext>
            </a:extLst>
          </p:cNvPr>
          <p:cNvGrpSpPr/>
          <p:nvPr/>
        </p:nvGrpSpPr>
        <p:grpSpPr>
          <a:xfrm>
            <a:off x="7454286" y="881320"/>
            <a:ext cx="4618564" cy="3497461"/>
            <a:chOff x="5496389" y="147529"/>
            <a:chExt cx="3463923" cy="2623096"/>
          </a:xfrm>
        </p:grpSpPr>
        <p:pic>
          <p:nvPicPr>
            <p:cNvPr id="4" name="Picture 3">
              <a:extLst>
                <a:ext uri="{FF2B5EF4-FFF2-40B4-BE49-F238E27FC236}">
                  <a16:creationId xmlns:a16="http://schemas.microsoft.com/office/drawing/2014/main" id="{072C7E2E-23F9-DC28-D706-EBA69F8276DE}"/>
                </a:ext>
              </a:extLst>
            </p:cNvPr>
            <p:cNvPicPr>
              <a:picLocks noChangeAspect="1"/>
            </p:cNvPicPr>
            <p:nvPr/>
          </p:nvPicPr>
          <p:blipFill>
            <a:blip r:embed="rId3"/>
            <a:srcRect/>
            <a:stretch/>
          </p:blipFill>
          <p:spPr>
            <a:xfrm>
              <a:off x="5751709" y="434743"/>
              <a:ext cx="2950943" cy="2087252"/>
            </a:xfrm>
            <a:prstGeom prst="rect">
              <a:avLst/>
            </a:prstGeom>
          </p:spPr>
        </p:pic>
        <p:sp>
          <p:nvSpPr>
            <p:cNvPr id="12" name="Text Placeholder 5">
              <a:extLst>
                <a:ext uri="{FF2B5EF4-FFF2-40B4-BE49-F238E27FC236}">
                  <a16:creationId xmlns:a16="http://schemas.microsoft.com/office/drawing/2014/main" id="{41899E26-3702-75A6-009C-B36BF772AC9A}"/>
                </a:ext>
              </a:extLst>
            </p:cNvPr>
            <p:cNvSpPr txBox="1">
              <a:spLocks/>
            </p:cNvSpPr>
            <p:nvPr/>
          </p:nvSpPr>
          <p:spPr>
            <a:xfrm>
              <a:off x="7014143" y="147529"/>
              <a:ext cx="810708" cy="229687"/>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221 mm</a:t>
              </a:r>
              <a:endParaRPr lang="de-DE" sz="1600" baseline="-25000" dirty="0"/>
            </a:p>
          </p:txBody>
        </p:sp>
        <p:cxnSp>
          <p:nvCxnSpPr>
            <p:cNvPr id="11" name="Straight Arrow Connector 10">
              <a:extLst>
                <a:ext uri="{FF2B5EF4-FFF2-40B4-BE49-F238E27FC236}">
                  <a16:creationId xmlns:a16="http://schemas.microsoft.com/office/drawing/2014/main" id="{70249D0E-9329-2B79-1F31-3766B1AD9DDB}"/>
                </a:ext>
              </a:extLst>
            </p:cNvPr>
            <p:cNvCxnSpPr>
              <a:cxnSpLocks/>
            </p:cNvCxnSpPr>
            <p:nvPr/>
          </p:nvCxnSpPr>
          <p:spPr>
            <a:xfrm>
              <a:off x="5748103" y="383426"/>
              <a:ext cx="2954550"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AC44F47-0B20-B384-76D9-F5C23B4CA334}"/>
                </a:ext>
              </a:extLst>
            </p:cNvPr>
            <p:cNvCxnSpPr>
              <a:cxnSpLocks/>
            </p:cNvCxnSpPr>
            <p:nvPr/>
          </p:nvCxnSpPr>
          <p:spPr>
            <a:xfrm>
              <a:off x="8759535" y="422309"/>
              <a:ext cx="0" cy="209587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ext Placeholder 5">
              <a:extLst>
                <a:ext uri="{FF2B5EF4-FFF2-40B4-BE49-F238E27FC236}">
                  <a16:creationId xmlns:a16="http://schemas.microsoft.com/office/drawing/2014/main" id="{7BC38CD6-77BC-AB1B-553E-7801C479E91F}"/>
                </a:ext>
              </a:extLst>
            </p:cNvPr>
            <p:cNvSpPr txBox="1">
              <a:spLocks/>
            </p:cNvSpPr>
            <p:nvPr/>
          </p:nvSpPr>
          <p:spPr>
            <a:xfrm rot="5400000">
              <a:off x="8587765" y="1384123"/>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156 mm</a:t>
              </a:r>
              <a:endParaRPr lang="de-DE" sz="1600" baseline="-25000" dirty="0"/>
            </a:p>
          </p:txBody>
        </p:sp>
        <p:cxnSp>
          <p:nvCxnSpPr>
            <p:cNvPr id="23" name="Straight Arrow Connector 22">
              <a:extLst>
                <a:ext uri="{FF2B5EF4-FFF2-40B4-BE49-F238E27FC236}">
                  <a16:creationId xmlns:a16="http://schemas.microsoft.com/office/drawing/2014/main" id="{8ABAB948-7393-1750-8DFB-75CFF7005279}"/>
                </a:ext>
              </a:extLst>
            </p:cNvPr>
            <p:cNvCxnSpPr>
              <a:cxnSpLocks/>
            </p:cNvCxnSpPr>
            <p:nvPr/>
          </p:nvCxnSpPr>
          <p:spPr>
            <a:xfrm>
              <a:off x="7481737" y="2569470"/>
              <a:ext cx="122091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ext Placeholder 5">
              <a:extLst>
                <a:ext uri="{FF2B5EF4-FFF2-40B4-BE49-F238E27FC236}">
                  <a16:creationId xmlns:a16="http://schemas.microsoft.com/office/drawing/2014/main" id="{5F955015-3590-2E14-B1D0-9BD55C6B0754}"/>
                </a:ext>
              </a:extLst>
            </p:cNvPr>
            <p:cNvSpPr txBox="1">
              <a:spLocks/>
            </p:cNvSpPr>
            <p:nvPr/>
          </p:nvSpPr>
          <p:spPr>
            <a:xfrm>
              <a:off x="7887477" y="2583371"/>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93 mm</a:t>
              </a:r>
              <a:endParaRPr lang="de-DE" sz="1600" baseline="-25000" dirty="0"/>
            </a:p>
          </p:txBody>
        </p:sp>
        <p:cxnSp>
          <p:nvCxnSpPr>
            <p:cNvPr id="29" name="Straight Arrow Connector 28">
              <a:extLst>
                <a:ext uri="{FF2B5EF4-FFF2-40B4-BE49-F238E27FC236}">
                  <a16:creationId xmlns:a16="http://schemas.microsoft.com/office/drawing/2014/main" id="{6E30F4C5-91BD-0D16-2EC5-AF16F0655287}"/>
                </a:ext>
              </a:extLst>
            </p:cNvPr>
            <p:cNvCxnSpPr>
              <a:cxnSpLocks/>
            </p:cNvCxnSpPr>
            <p:nvPr/>
          </p:nvCxnSpPr>
          <p:spPr>
            <a:xfrm rot="5400000">
              <a:off x="5078853" y="1033298"/>
              <a:ext cx="1226318"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ext Placeholder 5">
              <a:extLst>
                <a:ext uri="{FF2B5EF4-FFF2-40B4-BE49-F238E27FC236}">
                  <a16:creationId xmlns:a16="http://schemas.microsoft.com/office/drawing/2014/main" id="{3A5A8052-AAE7-29DC-0824-EA5D1D73EEB2}"/>
                </a:ext>
              </a:extLst>
            </p:cNvPr>
            <p:cNvSpPr txBox="1">
              <a:spLocks/>
            </p:cNvSpPr>
            <p:nvPr/>
          </p:nvSpPr>
          <p:spPr>
            <a:xfrm rot="16200000">
              <a:off x="5296084" y="903639"/>
              <a:ext cx="572851" cy="172242"/>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93 mm</a:t>
              </a:r>
              <a:endParaRPr lang="de-DE" sz="1600" baseline="-25000" dirty="0"/>
            </a:p>
          </p:txBody>
        </p:sp>
        <p:cxnSp>
          <p:nvCxnSpPr>
            <p:cNvPr id="31" name="Straight Arrow Connector 30">
              <a:extLst>
                <a:ext uri="{FF2B5EF4-FFF2-40B4-BE49-F238E27FC236}">
                  <a16:creationId xmlns:a16="http://schemas.microsoft.com/office/drawing/2014/main" id="{9D67581B-4593-03EA-6ABF-A0CE78725669}"/>
                </a:ext>
              </a:extLst>
            </p:cNvPr>
            <p:cNvCxnSpPr>
              <a:cxnSpLocks/>
            </p:cNvCxnSpPr>
            <p:nvPr/>
          </p:nvCxnSpPr>
          <p:spPr>
            <a:xfrm>
              <a:off x="5751709" y="1612700"/>
              <a:ext cx="831940"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ext Placeholder 5">
              <a:extLst>
                <a:ext uri="{FF2B5EF4-FFF2-40B4-BE49-F238E27FC236}">
                  <a16:creationId xmlns:a16="http://schemas.microsoft.com/office/drawing/2014/main" id="{4C2F3CE7-9A4B-82A5-8641-3E49EAECB195}"/>
                </a:ext>
              </a:extLst>
            </p:cNvPr>
            <p:cNvSpPr txBox="1">
              <a:spLocks/>
            </p:cNvSpPr>
            <p:nvPr/>
          </p:nvSpPr>
          <p:spPr>
            <a:xfrm>
              <a:off x="5935601" y="1407090"/>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63 mm</a:t>
              </a:r>
              <a:endParaRPr lang="de-DE" sz="1600" baseline="-25000" dirty="0"/>
            </a:p>
          </p:txBody>
        </p:sp>
        <p:cxnSp>
          <p:nvCxnSpPr>
            <p:cNvPr id="35" name="Straight Arrow Connector 34">
              <a:extLst>
                <a:ext uri="{FF2B5EF4-FFF2-40B4-BE49-F238E27FC236}">
                  <a16:creationId xmlns:a16="http://schemas.microsoft.com/office/drawing/2014/main" id="{AB0BFED6-824E-30FC-5E06-6F7D2A668E55}"/>
                </a:ext>
              </a:extLst>
            </p:cNvPr>
            <p:cNvCxnSpPr>
              <a:cxnSpLocks/>
            </p:cNvCxnSpPr>
            <p:nvPr/>
          </p:nvCxnSpPr>
          <p:spPr>
            <a:xfrm>
              <a:off x="5751709" y="2569470"/>
              <a:ext cx="648396"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ext Placeholder 5">
              <a:extLst>
                <a:ext uri="{FF2B5EF4-FFF2-40B4-BE49-F238E27FC236}">
                  <a16:creationId xmlns:a16="http://schemas.microsoft.com/office/drawing/2014/main" id="{7A8EDAA6-D374-41A8-D076-14C5F71FF0B1}"/>
                </a:ext>
              </a:extLst>
            </p:cNvPr>
            <p:cNvSpPr txBox="1">
              <a:spLocks/>
            </p:cNvSpPr>
            <p:nvPr/>
          </p:nvSpPr>
          <p:spPr>
            <a:xfrm>
              <a:off x="5832361" y="2576770"/>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50 mm</a:t>
              </a:r>
              <a:endParaRPr lang="de-DE" sz="1600" baseline="-25000" dirty="0"/>
            </a:p>
          </p:txBody>
        </p:sp>
        <p:cxnSp>
          <p:nvCxnSpPr>
            <p:cNvPr id="39" name="Straight Arrow Connector 38">
              <a:extLst>
                <a:ext uri="{FF2B5EF4-FFF2-40B4-BE49-F238E27FC236}">
                  <a16:creationId xmlns:a16="http://schemas.microsoft.com/office/drawing/2014/main" id="{58294F3C-CB92-4F19-6FCF-073D79ED264F}"/>
                </a:ext>
              </a:extLst>
            </p:cNvPr>
            <p:cNvCxnSpPr>
              <a:cxnSpLocks/>
            </p:cNvCxnSpPr>
            <p:nvPr/>
          </p:nvCxnSpPr>
          <p:spPr>
            <a:xfrm>
              <a:off x="7197368" y="2242463"/>
              <a:ext cx="248823" cy="0"/>
            </a:xfrm>
            <a:prstGeom prst="straightConnector1">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Text Placeholder 5">
              <a:extLst>
                <a:ext uri="{FF2B5EF4-FFF2-40B4-BE49-F238E27FC236}">
                  <a16:creationId xmlns:a16="http://schemas.microsoft.com/office/drawing/2014/main" id="{D4FD247E-C4A8-B9D5-927D-9EBD9DA80B6C}"/>
                </a:ext>
              </a:extLst>
            </p:cNvPr>
            <p:cNvSpPr txBox="1">
              <a:spLocks/>
            </p:cNvSpPr>
            <p:nvPr/>
          </p:nvSpPr>
          <p:spPr>
            <a:xfrm>
              <a:off x="7071702" y="2268576"/>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19.2 mm</a:t>
              </a:r>
              <a:endParaRPr lang="de-DE" sz="1600" baseline="-25000" dirty="0"/>
            </a:p>
          </p:txBody>
        </p:sp>
        <p:cxnSp>
          <p:nvCxnSpPr>
            <p:cNvPr id="42" name="Straight Arrow Connector 41">
              <a:extLst>
                <a:ext uri="{FF2B5EF4-FFF2-40B4-BE49-F238E27FC236}">
                  <a16:creationId xmlns:a16="http://schemas.microsoft.com/office/drawing/2014/main" id="{C68C8756-61D2-77A4-44D0-AFF1DC9AEDF1}"/>
                </a:ext>
              </a:extLst>
            </p:cNvPr>
            <p:cNvCxnSpPr>
              <a:cxnSpLocks/>
            </p:cNvCxnSpPr>
            <p:nvPr/>
          </p:nvCxnSpPr>
          <p:spPr>
            <a:xfrm>
              <a:off x="7424511" y="1995077"/>
              <a:ext cx="0" cy="153394"/>
            </a:xfrm>
            <a:prstGeom prst="straightConnector1">
              <a:avLst/>
            </a:prstGeom>
            <a:ln w="12700">
              <a:solidFill>
                <a:srgbClr val="000000"/>
              </a:solidFill>
              <a:headEnd type="triangle" w="sm" len="sm"/>
              <a:tailEnd type="triangle" w="sm" len="sm"/>
            </a:ln>
          </p:spPr>
          <p:style>
            <a:lnRef idx="1">
              <a:schemeClr val="accent1"/>
            </a:lnRef>
            <a:fillRef idx="0">
              <a:schemeClr val="accent1"/>
            </a:fillRef>
            <a:effectRef idx="0">
              <a:schemeClr val="accent1"/>
            </a:effectRef>
            <a:fontRef idx="minor">
              <a:schemeClr val="tx1"/>
            </a:fontRef>
          </p:style>
        </p:cxnSp>
        <p:sp>
          <p:nvSpPr>
            <p:cNvPr id="45" name="Text Placeholder 5">
              <a:extLst>
                <a:ext uri="{FF2B5EF4-FFF2-40B4-BE49-F238E27FC236}">
                  <a16:creationId xmlns:a16="http://schemas.microsoft.com/office/drawing/2014/main" id="{67180C51-DBD2-A5FF-476C-9E36220B5EC9}"/>
                </a:ext>
              </a:extLst>
            </p:cNvPr>
            <p:cNvSpPr txBox="1">
              <a:spLocks/>
            </p:cNvSpPr>
            <p:nvPr/>
          </p:nvSpPr>
          <p:spPr>
            <a:xfrm>
              <a:off x="7493628" y="1975787"/>
              <a:ext cx="637569"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9.2 mm</a:t>
              </a:r>
              <a:endParaRPr lang="de-DE" sz="1600" baseline="-25000" dirty="0"/>
            </a:p>
          </p:txBody>
        </p:sp>
        <p:sp>
          <p:nvSpPr>
            <p:cNvPr id="62" name="Text Placeholder 5">
              <a:extLst>
                <a:ext uri="{FF2B5EF4-FFF2-40B4-BE49-F238E27FC236}">
                  <a16:creationId xmlns:a16="http://schemas.microsoft.com/office/drawing/2014/main" id="{8AFC2D83-6712-E301-503B-E3B05FB41B10}"/>
                </a:ext>
              </a:extLst>
            </p:cNvPr>
            <p:cNvSpPr txBox="1">
              <a:spLocks/>
            </p:cNvSpPr>
            <p:nvPr/>
          </p:nvSpPr>
          <p:spPr>
            <a:xfrm>
              <a:off x="6574210" y="910200"/>
              <a:ext cx="1159346" cy="187254"/>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r>
                <a:rPr lang="de-DE" sz="1600" dirty="0"/>
                <a:t>Steel M235-35A</a:t>
              </a:r>
              <a:endParaRPr lang="de-DE" sz="1600" baseline="-25000" dirty="0"/>
            </a:p>
          </p:txBody>
        </p:sp>
        <p:sp>
          <p:nvSpPr>
            <p:cNvPr id="63" name="Text Placeholder 5">
              <a:extLst>
                <a:ext uri="{FF2B5EF4-FFF2-40B4-BE49-F238E27FC236}">
                  <a16:creationId xmlns:a16="http://schemas.microsoft.com/office/drawing/2014/main" id="{3924D78A-0D7F-5841-87E8-966977CFA652}"/>
                </a:ext>
              </a:extLst>
            </p:cNvPr>
            <p:cNvSpPr txBox="1">
              <a:spLocks/>
            </p:cNvSpPr>
            <p:nvPr/>
          </p:nvSpPr>
          <p:spPr>
            <a:xfrm>
              <a:off x="5661033" y="1854607"/>
              <a:ext cx="988647" cy="214807"/>
            </a:xfrm>
            <a:prstGeom prst="rect">
              <a:avLst/>
            </a:prstGeom>
          </p:spPr>
          <p:txBody>
            <a:bodyPr vert="horz" lIns="0" tIns="0" rIns="0" bIns="0" rtlCol="0" anchor="b">
              <a:normAutofit/>
            </a:bodyPr>
            <a:lstStyle>
              <a:lvl1pPr marL="0" indent="0" algn="l" defTabSz="685983" rtl="0" eaLnBrk="1" latinLnBrk="0" hangingPunct="1">
                <a:lnSpc>
                  <a:spcPct val="90000"/>
                </a:lnSpc>
                <a:spcBef>
                  <a:spcPts val="360"/>
                </a:spcBef>
                <a:buSzPct val="88000"/>
                <a:buFontTx/>
                <a:buNone/>
                <a:defRPr sz="2000" b="1" kern="1200">
                  <a:solidFill>
                    <a:schemeClr val="tx1"/>
                  </a:solidFill>
                  <a:latin typeface="+mn-lt"/>
                  <a:ea typeface="+mn-ea"/>
                  <a:cs typeface="+mn-cs"/>
                </a:defRPr>
              </a:lvl1pPr>
              <a:lvl2pPr marL="342991" indent="0" algn="l" defTabSz="685983" rtl="0" eaLnBrk="1" latinLnBrk="0" hangingPunct="1">
                <a:lnSpc>
                  <a:spcPct val="90000"/>
                </a:lnSpc>
                <a:spcBef>
                  <a:spcPts val="360"/>
                </a:spcBef>
                <a:buSzPct val="88000"/>
                <a:buFontTx/>
                <a:buNone/>
                <a:defRPr sz="1500" b="1" kern="1200">
                  <a:solidFill>
                    <a:schemeClr val="tx1"/>
                  </a:solidFill>
                  <a:latin typeface="+mn-lt"/>
                  <a:ea typeface="+mn-ea"/>
                  <a:cs typeface="+mn-cs"/>
                </a:defRPr>
              </a:lvl2pPr>
              <a:lvl3pPr marL="685983" indent="0" algn="l" defTabSz="674073" rtl="0" eaLnBrk="1" latinLnBrk="0" hangingPunct="1">
                <a:lnSpc>
                  <a:spcPct val="90000"/>
                </a:lnSpc>
                <a:spcBef>
                  <a:spcPts val="360"/>
                </a:spcBef>
                <a:buSzPct val="88000"/>
                <a:buFontTx/>
                <a:buNone/>
                <a:defRPr sz="1350" b="1" kern="1200">
                  <a:solidFill>
                    <a:schemeClr val="tx1"/>
                  </a:solidFill>
                  <a:latin typeface="+mn-lt"/>
                  <a:ea typeface="+mn-ea"/>
                  <a:cs typeface="+mn-cs"/>
                </a:defRPr>
              </a:lvl3pPr>
              <a:lvl4pPr marL="1028974"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4pPr>
              <a:lvl5pPr marL="1371966" indent="0" algn="l" defTabSz="685983" rtl="0" eaLnBrk="1" latinLnBrk="0" hangingPunct="1">
                <a:lnSpc>
                  <a:spcPct val="90000"/>
                </a:lnSpc>
                <a:spcBef>
                  <a:spcPts val="360"/>
                </a:spcBef>
                <a:buSzPct val="88000"/>
                <a:buFontTx/>
                <a:buNone/>
                <a:defRPr sz="1200" b="1" kern="1200">
                  <a:solidFill>
                    <a:schemeClr val="tx1"/>
                  </a:solidFill>
                  <a:latin typeface="+mn-lt"/>
                  <a:ea typeface="+mn-ea"/>
                  <a:cs typeface="+mn-cs"/>
                </a:defRPr>
              </a:lvl5pPr>
              <a:lvl6pPr marL="1714957"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6pPr>
              <a:lvl7pPr marL="2057949"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7pPr>
              <a:lvl8pPr marL="2400940"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8pPr>
              <a:lvl9pPr marL="2743932" indent="0" algn="l" defTabSz="685983" rtl="0" eaLnBrk="1" latinLnBrk="0" hangingPunct="1">
                <a:lnSpc>
                  <a:spcPct val="90000"/>
                </a:lnSpc>
                <a:spcBef>
                  <a:spcPts val="375"/>
                </a:spcBef>
                <a:buFont typeface="Arial" panose="020B0604020202020204" pitchFamily="34" charset="0"/>
                <a:buNone/>
                <a:defRPr sz="1200" b="1" kern="1200">
                  <a:solidFill>
                    <a:schemeClr val="tx1"/>
                  </a:solidFill>
                  <a:latin typeface="+mn-lt"/>
                  <a:ea typeface="+mn-ea"/>
                  <a:cs typeface="+mn-cs"/>
                </a:defRPr>
              </a:lvl9pPr>
            </a:lstStyle>
            <a:p>
              <a:pPr algn="ctr"/>
              <a:r>
                <a:rPr lang="de-DE" sz="1600" dirty="0" err="1"/>
                <a:t>Vacoflux</a:t>
              </a:r>
              <a:r>
                <a:rPr lang="de-DE" sz="1600" dirty="0"/>
                <a:t> 48 </a:t>
              </a:r>
            </a:p>
          </p:txBody>
        </p:sp>
      </p:grpSp>
      <p:pic>
        <p:nvPicPr>
          <p:cNvPr id="20" name="Picture 19" descr="A chart of numbers and symbols&#10;&#10;Description automatically generated with medium confidence">
            <a:extLst>
              <a:ext uri="{FF2B5EF4-FFF2-40B4-BE49-F238E27FC236}">
                <a16:creationId xmlns:a16="http://schemas.microsoft.com/office/drawing/2014/main" id="{8823F58C-EA57-4888-7346-55D3E03DEA91}"/>
              </a:ext>
            </a:extLst>
          </p:cNvPr>
          <p:cNvPicPr>
            <a:picLocks noChangeAspect="1"/>
          </p:cNvPicPr>
          <p:nvPr/>
        </p:nvPicPr>
        <p:blipFill rotWithShape="1">
          <a:blip r:embed="rId4"/>
          <a:srcRect r="1766" b="1247"/>
          <a:stretch/>
        </p:blipFill>
        <p:spPr>
          <a:xfrm>
            <a:off x="6119431" y="1505788"/>
            <a:ext cx="1341120" cy="2255520"/>
          </a:xfrm>
          <a:prstGeom prst="rect">
            <a:avLst/>
          </a:prstGeom>
        </p:spPr>
      </p:pic>
      <p:sp>
        <p:nvSpPr>
          <p:cNvPr id="6" name="Title 3">
            <a:extLst>
              <a:ext uri="{FF2B5EF4-FFF2-40B4-BE49-F238E27FC236}">
                <a16:creationId xmlns:a16="http://schemas.microsoft.com/office/drawing/2014/main" id="{99FFA678-0359-0DA9-1871-12798DA600AD}"/>
              </a:ext>
            </a:extLst>
          </p:cNvPr>
          <p:cNvSpPr txBox="1">
            <a:spLocks/>
          </p:cNvSpPr>
          <p:nvPr/>
        </p:nvSpPr>
        <p:spPr>
          <a:xfrm>
            <a:off x="374433" y="216603"/>
            <a:ext cx="11489995" cy="657556"/>
          </a:xfrm>
          <a:prstGeom prst="rect">
            <a:avLst/>
          </a:prstGeom>
          <a:solidFill>
            <a:schemeClr val="bg1"/>
          </a:solidFill>
        </p:spPr>
        <p:txBody>
          <a:bodyPr vert="horz" lIns="0" tIns="0" rIns="0" bIns="0"/>
          <a:lstStyle>
            <a:lvl1pPr algn="ctr" defTabSz="457200" rtl="0" eaLnBrk="1" latinLnBrk="0" hangingPunct="1">
              <a:spcBef>
                <a:spcPct val="0"/>
              </a:spcBef>
              <a:buNone/>
              <a:defRPr sz="2800" b="1" kern="1200">
                <a:solidFill>
                  <a:schemeClr val="tx1"/>
                </a:solidFill>
                <a:latin typeface="Arial Narrow"/>
                <a:ea typeface="+mj-ea"/>
                <a:cs typeface="Arial Narrow"/>
              </a:defRPr>
            </a:lvl1pPr>
          </a:lstStyle>
          <a:p>
            <a:r>
              <a:rPr lang="en-US" sz="3200" dirty="0"/>
              <a:t>Optimization: </a:t>
            </a:r>
            <a:r>
              <a:rPr lang="en-US" sz="3200" dirty="0">
                <a:highlight>
                  <a:srgbClr val="FFFF00"/>
                </a:highlight>
              </a:rPr>
              <a:t>minimize the total cost of Magnets and power converters</a:t>
            </a:r>
            <a:endParaRPr lang="de-DE" sz="3200" dirty="0"/>
          </a:p>
        </p:txBody>
      </p:sp>
      <p:sp>
        <p:nvSpPr>
          <p:cNvPr id="7" name="TextBox 6">
            <a:extLst>
              <a:ext uri="{FF2B5EF4-FFF2-40B4-BE49-F238E27FC236}">
                <a16:creationId xmlns:a16="http://schemas.microsoft.com/office/drawing/2014/main" id="{592CF0F1-A2DC-0770-1933-FBBDB4AFEA29}"/>
              </a:ext>
            </a:extLst>
          </p:cNvPr>
          <p:cNvSpPr txBox="1"/>
          <p:nvPr/>
        </p:nvSpPr>
        <p:spPr>
          <a:xfrm>
            <a:off x="191818" y="1100125"/>
            <a:ext cx="4378725" cy="297454"/>
          </a:xfrm>
          <a:prstGeom prst="rect">
            <a:avLst/>
          </a:prstGeom>
          <a:noFill/>
        </p:spPr>
        <p:txBody>
          <a:bodyPr wrap="square" rtlCol="0">
            <a:spAutoFit/>
          </a:bodyPr>
          <a:lstStyle/>
          <a:p>
            <a:r>
              <a:rPr lang="en-US" sz="1333" dirty="0"/>
              <a:t>Steel: M235-35A for the joke, </a:t>
            </a:r>
            <a:r>
              <a:rPr lang="en-US" sz="1333" dirty="0" err="1"/>
              <a:t>Vacoflux</a:t>
            </a:r>
            <a:r>
              <a:rPr lang="en-US" sz="1333" dirty="0"/>
              <a:t> 48 for the Poles</a:t>
            </a:r>
          </a:p>
        </p:txBody>
      </p:sp>
      <p:sp>
        <p:nvSpPr>
          <p:cNvPr id="14" name="TextBox 13">
            <a:extLst>
              <a:ext uri="{FF2B5EF4-FFF2-40B4-BE49-F238E27FC236}">
                <a16:creationId xmlns:a16="http://schemas.microsoft.com/office/drawing/2014/main" id="{AD9BDC59-3FB9-E99F-FCEB-9E98CB5F3850}"/>
              </a:ext>
            </a:extLst>
          </p:cNvPr>
          <p:cNvSpPr txBox="1"/>
          <p:nvPr/>
        </p:nvSpPr>
        <p:spPr>
          <a:xfrm>
            <a:off x="5814415" y="4505314"/>
            <a:ext cx="2017516" cy="297454"/>
          </a:xfrm>
          <a:prstGeom prst="rect">
            <a:avLst/>
          </a:prstGeom>
          <a:noFill/>
        </p:spPr>
        <p:txBody>
          <a:bodyPr wrap="square" rtlCol="0">
            <a:spAutoFit/>
          </a:bodyPr>
          <a:lstStyle/>
          <a:p>
            <a:r>
              <a:rPr lang="en-US" sz="1333" dirty="0">
                <a:highlight>
                  <a:srgbClr val="FFFF00"/>
                </a:highlight>
              </a:rPr>
              <a:t>Here </a:t>
            </a:r>
            <a:r>
              <a:rPr lang="en-US" sz="1333" dirty="0" err="1">
                <a:highlight>
                  <a:srgbClr val="FFFF00"/>
                </a:highlight>
              </a:rPr>
              <a:t>T</a:t>
            </a:r>
            <a:r>
              <a:rPr lang="en-US" sz="1333" baseline="-25000" dirty="0" err="1">
                <a:highlight>
                  <a:srgbClr val="FFFF00"/>
                </a:highlight>
              </a:rPr>
              <a:t>pulse</a:t>
            </a:r>
            <a:r>
              <a:rPr lang="en-US" sz="1333" dirty="0">
                <a:highlight>
                  <a:srgbClr val="FFFF00"/>
                </a:highlight>
              </a:rPr>
              <a:t> = 5.6 </a:t>
            </a:r>
            <a:r>
              <a:rPr lang="en-US" sz="1333" dirty="0" err="1">
                <a:highlight>
                  <a:srgbClr val="FFFF00"/>
                </a:highlight>
              </a:rPr>
              <a:t>ms</a:t>
            </a:r>
            <a:endParaRPr lang="en-US" sz="1333" dirty="0">
              <a:highlight>
                <a:srgbClr val="FFFF00"/>
              </a:highlight>
            </a:endParaRPr>
          </a:p>
        </p:txBody>
      </p:sp>
      <p:cxnSp>
        <p:nvCxnSpPr>
          <p:cNvPr id="15" name="Straight Arrow Connector 14">
            <a:extLst>
              <a:ext uri="{FF2B5EF4-FFF2-40B4-BE49-F238E27FC236}">
                <a16:creationId xmlns:a16="http://schemas.microsoft.com/office/drawing/2014/main" id="{7204D718-C12A-1CBD-7243-9325481BAF64}"/>
              </a:ext>
            </a:extLst>
          </p:cNvPr>
          <p:cNvCxnSpPr/>
          <p:nvPr/>
        </p:nvCxnSpPr>
        <p:spPr>
          <a:xfrm flipV="1">
            <a:off x="6103740" y="4862070"/>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5640F80D-7AFF-B0A9-A8B9-A5E45DAD74F5}"/>
              </a:ext>
            </a:extLst>
          </p:cNvPr>
          <p:cNvCxnSpPr/>
          <p:nvPr/>
        </p:nvCxnSpPr>
        <p:spPr>
          <a:xfrm flipV="1">
            <a:off x="6297051" y="4862070"/>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6AE6B9F0-BF82-7A28-9CFE-86175E9CE517}"/>
              </a:ext>
            </a:extLst>
          </p:cNvPr>
          <p:cNvCxnSpPr/>
          <p:nvPr/>
        </p:nvCxnSpPr>
        <p:spPr>
          <a:xfrm flipV="1">
            <a:off x="6490361" y="4862070"/>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460460A3-0E12-7D33-A090-5ED2932E90D0}"/>
              </a:ext>
            </a:extLst>
          </p:cNvPr>
          <p:cNvCxnSpPr/>
          <p:nvPr/>
        </p:nvCxnSpPr>
        <p:spPr>
          <a:xfrm flipV="1">
            <a:off x="6683672" y="4862070"/>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DBC8596A-5424-C0D5-D362-3B1487A3C56A}"/>
              </a:ext>
            </a:extLst>
          </p:cNvPr>
          <p:cNvCxnSpPr/>
          <p:nvPr/>
        </p:nvCxnSpPr>
        <p:spPr>
          <a:xfrm flipV="1">
            <a:off x="6876983" y="4862070"/>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C8F98975-C3B0-7D06-B490-08650C2C205F}"/>
              </a:ext>
            </a:extLst>
          </p:cNvPr>
          <p:cNvCxnSpPr/>
          <p:nvPr/>
        </p:nvCxnSpPr>
        <p:spPr>
          <a:xfrm flipV="1">
            <a:off x="7070293" y="4862070"/>
            <a:ext cx="0" cy="5582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86350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F6473BF-029D-D5AA-4E84-755715DF4864}"/>
              </a:ext>
            </a:extLst>
          </p:cNvPr>
          <p:cNvSpPr>
            <a:spLocks noGrp="1"/>
          </p:cNvSpPr>
          <p:nvPr>
            <p:ph type="sldNum" sz="quarter" idx="4"/>
          </p:nvPr>
        </p:nvSpPr>
        <p:spPr/>
        <p:txBody>
          <a:bodyPr/>
          <a:lstStyle/>
          <a:p>
            <a:fld id="{974172A1-1CBF-0B40-9234-7D4D80EC19EA}" type="slidenum">
              <a:rPr lang="en-GB" smtClean="0"/>
              <a:pPr/>
              <a:t>29</a:t>
            </a:fld>
            <a:endParaRPr lang="en-GB" dirty="0"/>
          </a:p>
        </p:txBody>
      </p:sp>
      <p:sp>
        <p:nvSpPr>
          <p:cNvPr id="4" name="Title 3">
            <a:extLst>
              <a:ext uri="{FF2B5EF4-FFF2-40B4-BE49-F238E27FC236}">
                <a16:creationId xmlns:a16="http://schemas.microsoft.com/office/drawing/2014/main" id="{C36DA0F2-6DE3-0B52-6CAA-3CF56D24E672}"/>
              </a:ext>
            </a:extLst>
          </p:cNvPr>
          <p:cNvSpPr>
            <a:spLocks noGrp="1"/>
          </p:cNvSpPr>
          <p:nvPr>
            <p:ph type="title"/>
          </p:nvPr>
        </p:nvSpPr>
        <p:spPr/>
        <p:txBody>
          <a:bodyPr/>
          <a:lstStyle/>
          <a:p>
            <a:r>
              <a:rPr lang="en-US" dirty="0"/>
              <a:t>Comparisons</a:t>
            </a:r>
            <a:endParaRPr lang="en-GB" dirty="0"/>
          </a:p>
        </p:txBody>
      </p:sp>
      <p:graphicFrame>
        <p:nvGraphicFramePr>
          <p:cNvPr id="5" name="Table 4">
            <a:extLst>
              <a:ext uri="{FF2B5EF4-FFF2-40B4-BE49-F238E27FC236}">
                <a16:creationId xmlns:a16="http://schemas.microsoft.com/office/drawing/2014/main" id="{B7B61558-67DB-835E-7129-1D3310BF3040}"/>
              </a:ext>
            </a:extLst>
          </p:cNvPr>
          <p:cNvGraphicFramePr>
            <a:graphicFrameLocks noGrp="1"/>
          </p:cNvGraphicFramePr>
          <p:nvPr/>
        </p:nvGraphicFramePr>
        <p:xfrm>
          <a:off x="419235" y="1966835"/>
          <a:ext cx="10561167" cy="3339253"/>
        </p:xfrm>
        <a:graphic>
          <a:graphicData uri="http://schemas.openxmlformats.org/drawingml/2006/table">
            <a:tbl>
              <a:tblPr firstRow="1" bandRow="1">
                <a:tableStyleId>{5C22544A-7EE6-4342-B048-85BDC9FD1C3A}</a:tableStyleId>
              </a:tblPr>
              <a:tblGrid>
                <a:gridCol w="2640291">
                  <a:extLst>
                    <a:ext uri="{9D8B030D-6E8A-4147-A177-3AD203B41FA5}">
                      <a16:colId xmlns:a16="http://schemas.microsoft.com/office/drawing/2014/main" val="1304110509"/>
                    </a:ext>
                  </a:extLst>
                </a:gridCol>
                <a:gridCol w="2786975">
                  <a:extLst>
                    <a:ext uri="{9D8B030D-6E8A-4147-A177-3AD203B41FA5}">
                      <a16:colId xmlns:a16="http://schemas.microsoft.com/office/drawing/2014/main" val="2991582812"/>
                    </a:ext>
                  </a:extLst>
                </a:gridCol>
                <a:gridCol w="2566951">
                  <a:extLst>
                    <a:ext uri="{9D8B030D-6E8A-4147-A177-3AD203B41FA5}">
                      <a16:colId xmlns:a16="http://schemas.microsoft.com/office/drawing/2014/main" val="473186951"/>
                    </a:ext>
                  </a:extLst>
                </a:gridCol>
                <a:gridCol w="2566951">
                  <a:extLst>
                    <a:ext uri="{9D8B030D-6E8A-4147-A177-3AD203B41FA5}">
                      <a16:colId xmlns:a16="http://schemas.microsoft.com/office/drawing/2014/main" val="3157963584"/>
                    </a:ext>
                  </a:extLst>
                </a:gridCol>
              </a:tblGrid>
              <a:tr h="494453">
                <a:tc>
                  <a:txBody>
                    <a:bodyPr/>
                    <a:lstStyle/>
                    <a:p>
                      <a:endParaRPr lang="en-GB" sz="1900" dirty="0"/>
                    </a:p>
                  </a:txBody>
                  <a:tcPr marL="121920" marR="121920" marT="60960" marB="60960">
                    <a:solidFill>
                      <a:schemeClr val="accent4">
                        <a:lumMod val="60000"/>
                        <a:lumOff val="40000"/>
                      </a:schemeClr>
                    </a:solidFill>
                  </a:tcPr>
                </a:tc>
                <a:tc gridSpan="2">
                  <a:txBody>
                    <a:bodyPr/>
                    <a:lstStyle/>
                    <a:p>
                      <a:r>
                        <a:rPr lang="en-US" sz="1500" dirty="0"/>
                        <a:t>Hollow conductors water cooled</a:t>
                      </a:r>
                      <a:endParaRPr lang="en-GB" sz="1500" dirty="0"/>
                    </a:p>
                  </a:txBody>
                  <a:tcPr marL="121920" marR="121920" marT="60960" marB="60960">
                    <a:solidFill>
                      <a:schemeClr val="accent4">
                        <a:lumMod val="60000"/>
                        <a:lumOff val="40000"/>
                      </a:schemeClr>
                    </a:solidFill>
                  </a:tcPr>
                </a:tc>
                <a:tc hMerge="1">
                  <a:txBody>
                    <a:bodyPr/>
                    <a:lstStyle/>
                    <a:p>
                      <a:endParaRPr lang="en-GB" sz="1100" dirty="0"/>
                    </a:p>
                  </a:txBody>
                  <a:tcPr/>
                </a:tc>
                <a:tc>
                  <a:txBody>
                    <a:bodyPr/>
                    <a:lstStyle/>
                    <a:p>
                      <a:r>
                        <a:rPr lang="en-US" sz="1500" dirty="0"/>
                        <a:t>Flat conductors air cooled</a:t>
                      </a:r>
                      <a:endParaRPr lang="en-GB" sz="1500" dirty="0"/>
                    </a:p>
                  </a:txBody>
                  <a:tcPr marL="121920" marR="121920" marT="60960" marB="60960">
                    <a:solidFill>
                      <a:schemeClr val="accent4">
                        <a:lumMod val="60000"/>
                        <a:lumOff val="40000"/>
                      </a:schemeClr>
                    </a:solidFill>
                  </a:tcPr>
                </a:tc>
                <a:extLst>
                  <a:ext uri="{0D108BD9-81ED-4DB2-BD59-A6C34878D82A}">
                    <a16:rowId xmlns:a16="http://schemas.microsoft.com/office/drawing/2014/main" val="294513815"/>
                  </a:ext>
                </a:extLst>
              </a:tr>
              <a:tr h="792480">
                <a:tc>
                  <a:txBody>
                    <a:bodyPr/>
                    <a:lstStyle/>
                    <a:p>
                      <a:endParaRPr lang="en-GB" sz="1900" dirty="0"/>
                    </a:p>
                  </a:txBody>
                  <a:tcPr marL="121920" marR="121920" marT="60960" marB="60960">
                    <a:solidFill>
                      <a:srgbClr val="2B7EB8"/>
                    </a:solidFill>
                  </a:tcPr>
                </a:tc>
                <a:tc>
                  <a:txBody>
                    <a:bodyPr/>
                    <a:lstStyle/>
                    <a:p>
                      <a:r>
                        <a:rPr lang="en-US" sz="1500" dirty="0"/>
                        <a:t>Optimization for loss in magnets</a:t>
                      </a:r>
                      <a:endParaRPr lang="en-GB" sz="1500" dirty="0"/>
                    </a:p>
                  </a:txBody>
                  <a:tcPr marL="121920" marR="121920" marT="60960" marB="60960">
                    <a:solidFill>
                      <a:srgbClr val="2B7EB8"/>
                    </a:solidFill>
                  </a:tcPr>
                </a:tc>
                <a:tc>
                  <a:txBody>
                    <a:bodyPr/>
                    <a:lstStyle/>
                    <a:p>
                      <a:r>
                        <a:rPr lang="en-US" sz="1500" dirty="0"/>
                        <a:t>Optimization for overall cost in Power Converters + Magnets</a:t>
                      </a:r>
                      <a:endParaRPr lang="en-GB" sz="1500" dirty="0"/>
                    </a:p>
                  </a:txBody>
                  <a:tcPr marL="121920" marR="121920" marT="60960" marB="60960">
                    <a:solidFill>
                      <a:srgbClr val="2B7EB8"/>
                    </a:solidFill>
                  </a:tcPr>
                </a:tc>
                <a:tc>
                  <a:txBody>
                    <a:bodyPr/>
                    <a:lstStyle/>
                    <a:p>
                      <a:r>
                        <a:rPr lang="en-US" sz="1500" dirty="0"/>
                        <a:t>Flat conductors Hourglass.</a:t>
                      </a:r>
                    </a:p>
                    <a:p>
                      <a:r>
                        <a:rPr lang="en-US" sz="1500" dirty="0"/>
                        <a:t>Not optimized</a:t>
                      </a:r>
                      <a:endParaRPr lang="en-GB" sz="1500" dirty="0"/>
                    </a:p>
                  </a:txBody>
                  <a:tcPr marL="121920" marR="121920" marT="60960" marB="60960">
                    <a:solidFill>
                      <a:srgbClr val="2B7EB8"/>
                    </a:solidFill>
                  </a:tcPr>
                </a:tc>
                <a:extLst>
                  <a:ext uri="{0D108BD9-81ED-4DB2-BD59-A6C34878D82A}">
                    <a16:rowId xmlns:a16="http://schemas.microsoft.com/office/drawing/2014/main" val="443951375"/>
                  </a:ext>
                </a:extLst>
              </a:tr>
              <a:tr h="494453">
                <a:tc>
                  <a:txBody>
                    <a:bodyPr/>
                    <a:lstStyle/>
                    <a:p>
                      <a:r>
                        <a:rPr lang="en-US" sz="1500" dirty="0"/>
                        <a:t>Total losses [J/m/pulse]</a:t>
                      </a:r>
                      <a:endParaRPr lang="en-GB" sz="1500" dirty="0"/>
                    </a:p>
                  </a:txBody>
                  <a:tcPr marL="121920" marR="121920" marT="60960" marB="60960">
                    <a:solidFill>
                      <a:schemeClr val="accent4">
                        <a:lumMod val="20000"/>
                        <a:lumOff val="80000"/>
                      </a:schemeClr>
                    </a:solidFill>
                  </a:tcPr>
                </a:tc>
                <a:tc>
                  <a:txBody>
                    <a:bodyPr/>
                    <a:lstStyle/>
                    <a:p>
                      <a:pPr algn="ctr"/>
                      <a:r>
                        <a:rPr lang="en-US" sz="1500" dirty="0"/>
                        <a:t>381</a:t>
                      </a:r>
                      <a:endParaRPr lang="en-GB" sz="1500" dirty="0"/>
                    </a:p>
                  </a:txBody>
                  <a:tcPr marL="121920" marR="121920" marT="60960" marB="60960">
                    <a:solidFill>
                      <a:schemeClr val="accent4">
                        <a:lumMod val="20000"/>
                        <a:lumOff val="80000"/>
                      </a:schemeClr>
                    </a:solidFill>
                  </a:tcPr>
                </a:tc>
                <a:tc>
                  <a:txBody>
                    <a:bodyPr/>
                    <a:lstStyle/>
                    <a:p>
                      <a:pPr algn="ctr"/>
                      <a:r>
                        <a:rPr lang="en-US" sz="1500" dirty="0"/>
                        <a:t>506</a:t>
                      </a:r>
                      <a:endParaRPr lang="en-GB" sz="1500" dirty="0"/>
                    </a:p>
                  </a:txBody>
                  <a:tcPr marL="121920" marR="121920" marT="60960" marB="60960">
                    <a:solidFill>
                      <a:schemeClr val="accent4">
                        <a:lumMod val="20000"/>
                        <a:lumOff val="80000"/>
                      </a:schemeClr>
                    </a:solidFill>
                  </a:tcPr>
                </a:tc>
                <a:tc>
                  <a:txBody>
                    <a:bodyPr/>
                    <a:lstStyle/>
                    <a:p>
                      <a:pPr algn="ctr"/>
                      <a:r>
                        <a:rPr lang="en-US" sz="1500" dirty="0"/>
                        <a:t>230</a:t>
                      </a:r>
                      <a:endParaRPr lang="en-GB" sz="1500" dirty="0"/>
                    </a:p>
                  </a:txBody>
                  <a:tcPr marL="121920" marR="121920" marT="60960" marB="60960">
                    <a:solidFill>
                      <a:schemeClr val="accent4">
                        <a:lumMod val="20000"/>
                        <a:lumOff val="80000"/>
                      </a:schemeClr>
                    </a:solidFill>
                  </a:tcPr>
                </a:tc>
                <a:extLst>
                  <a:ext uri="{0D108BD9-81ED-4DB2-BD59-A6C34878D82A}">
                    <a16:rowId xmlns:a16="http://schemas.microsoft.com/office/drawing/2014/main" val="3687803271"/>
                  </a:ext>
                </a:extLst>
              </a:tr>
              <a:tr h="494453">
                <a:tc>
                  <a:txBody>
                    <a:bodyPr/>
                    <a:lstStyle/>
                    <a:p>
                      <a:r>
                        <a:rPr lang="en-US" sz="1500" dirty="0"/>
                        <a:t>Total NRG [J/m] </a:t>
                      </a:r>
                      <a:r>
                        <a:rPr lang="en-US" sz="1100" dirty="0"/>
                        <a:t>(DC equivalent)</a:t>
                      </a:r>
                      <a:endParaRPr lang="en-GB" sz="1500" dirty="0"/>
                    </a:p>
                  </a:txBody>
                  <a:tcPr marL="121920" marR="121920" marT="60960" marB="60960">
                    <a:solidFill>
                      <a:srgbClr val="2B7EB8"/>
                    </a:solidFill>
                  </a:tcPr>
                </a:tc>
                <a:tc>
                  <a:txBody>
                    <a:bodyPr/>
                    <a:lstStyle/>
                    <a:p>
                      <a:pPr algn="ctr"/>
                      <a:r>
                        <a:rPr lang="en-US" sz="1500" dirty="0"/>
                        <a:t>7577</a:t>
                      </a:r>
                      <a:endParaRPr lang="en-GB" sz="1500" dirty="0"/>
                    </a:p>
                  </a:txBody>
                  <a:tcPr marL="121920" marR="121920" marT="60960" marB="60960">
                    <a:solidFill>
                      <a:srgbClr val="2B7EB8"/>
                    </a:solidFill>
                  </a:tcPr>
                </a:tc>
                <a:tc>
                  <a:txBody>
                    <a:bodyPr/>
                    <a:lstStyle/>
                    <a:p>
                      <a:pPr algn="ctr"/>
                      <a:r>
                        <a:rPr lang="en-US" sz="1500" dirty="0"/>
                        <a:t>6386</a:t>
                      </a:r>
                      <a:endParaRPr lang="en-GB" sz="1500" dirty="0"/>
                    </a:p>
                  </a:txBody>
                  <a:tcPr marL="121920" marR="121920" marT="60960" marB="60960">
                    <a:solidFill>
                      <a:srgbClr val="2B7EB8"/>
                    </a:solidFill>
                  </a:tcPr>
                </a:tc>
                <a:tc>
                  <a:txBody>
                    <a:bodyPr/>
                    <a:lstStyle/>
                    <a:p>
                      <a:pPr algn="ctr"/>
                      <a:r>
                        <a:rPr lang="en-US" sz="1500" dirty="0"/>
                        <a:t>7084</a:t>
                      </a:r>
                      <a:endParaRPr lang="en-GB" sz="1500" dirty="0"/>
                    </a:p>
                  </a:txBody>
                  <a:tcPr marL="121920" marR="121920" marT="60960" marB="60960">
                    <a:solidFill>
                      <a:srgbClr val="2B7EB8"/>
                    </a:solidFill>
                  </a:tcPr>
                </a:tc>
                <a:extLst>
                  <a:ext uri="{0D108BD9-81ED-4DB2-BD59-A6C34878D82A}">
                    <a16:rowId xmlns:a16="http://schemas.microsoft.com/office/drawing/2014/main" val="1078894724"/>
                  </a:ext>
                </a:extLst>
              </a:tr>
              <a:tr h="494453">
                <a:tc>
                  <a:txBody>
                    <a:bodyPr/>
                    <a:lstStyle/>
                    <a:p>
                      <a:r>
                        <a:rPr lang="en-US" sz="1500" dirty="0"/>
                        <a:t>Outer Dimensions </a:t>
                      </a:r>
                      <a:r>
                        <a:rPr lang="en-US" sz="1500" dirty="0" err="1"/>
                        <a:t>wxh</a:t>
                      </a:r>
                      <a:r>
                        <a:rPr lang="en-US" sz="1500" dirty="0"/>
                        <a:t> [mm]</a:t>
                      </a:r>
                      <a:endParaRPr lang="en-GB" sz="1500" dirty="0"/>
                    </a:p>
                  </a:txBody>
                  <a:tcPr marL="121920" marR="121920" marT="60960" marB="60960">
                    <a:solidFill>
                      <a:schemeClr val="accent4">
                        <a:lumMod val="20000"/>
                        <a:lumOff val="80000"/>
                      </a:schemeClr>
                    </a:solidFill>
                  </a:tcPr>
                </a:tc>
                <a:tc>
                  <a:txBody>
                    <a:bodyPr/>
                    <a:lstStyle/>
                    <a:p>
                      <a:pPr algn="ctr"/>
                      <a:r>
                        <a:rPr lang="en-US" sz="1500" dirty="0"/>
                        <a:t>738 x 500</a:t>
                      </a:r>
                      <a:endParaRPr lang="en-GB" sz="1500" dirty="0"/>
                    </a:p>
                  </a:txBody>
                  <a:tcPr marL="121920" marR="121920" marT="60960" marB="60960">
                    <a:solidFill>
                      <a:schemeClr val="accent4">
                        <a:lumMod val="20000"/>
                        <a:lumOff val="80000"/>
                      </a:schemeClr>
                    </a:solidFill>
                  </a:tcPr>
                </a:tc>
                <a:tc>
                  <a:txBody>
                    <a:bodyPr/>
                    <a:lstStyle/>
                    <a:p>
                      <a:pPr algn="ctr"/>
                      <a:r>
                        <a:rPr lang="en-US" sz="1500" dirty="0"/>
                        <a:t>442 x 312</a:t>
                      </a:r>
                      <a:endParaRPr lang="en-GB" sz="1500" dirty="0"/>
                    </a:p>
                  </a:txBody>
                  <a:tcPr marL="121920" marR="121920" marT="60960" marB="60960">
                    <a:solidFill>
                      <a:schemeClr val="accent4">
                        <a:lumMod val="20000"/>
                        <a:lumOff val="80000"/>
                      </a:schemeClr>
                    </a:solidFill>
                  </a:tcPr>
                </a:tc>
                <a:tc>
                  <a:txBody>
                    <a:bodyPr/>
                    <a:lstStyle/>
                    <a:p>
                      <a:pPr algn="ctr"/>
                      <a:r>
                        <a:rPr lang="en-US" sz="1500" dirty="0"/>
                        <a:t>850 x 163</a:t>
                      </a:r>
                      <a:endParaRPr lang="en-GB" sz="1500" dirty="0"/>
                    </a:p>
                  </a:txBody>
                  <a:tcPr marL="121920" marR="121920" marT="60960" marB="60960">
                    <a:solidFill>
                      <a:schemeClr val="accent4">
                        <a:lumMod val="20000"/>
                        <a:lumOff val="80000"/>
                      </a:schemeClr>
                    </a:solidFill>
                  </a:tcPr>
                </a:tc>
                <a:extLst>
                  <a:ext uri="{0D108BD9-81ED-4DB2-BD59-A6C34878D82A}">
                    <a16:rowId xmlns:a16="http://schemas.microsoft.com/office/drawing/2014/main" val="2341191725"/>
                  </a:ext>
                </a:extLst>
              </a:tr>
              <a:tr h="494453">
                <a:tc>
                  <a:txBody>
                    <a:bodyPr/>
                    <a:lstStyle/>
                    <a:p>
                      <a:r>
                        <a:rPr lang="en-US" sz="1500" dirty="0" err="1"/>
                        <a:t>T</a:t>
                      </a:r>
                      <a:r>
                        <a:rPr lang="en-US" sz="1500" baseline="-25000" dirty="0" err="1"/>
                        <a:t>pulse</a:t>
                      </a:r>
                      <a:r>
                        <a:rPr lang="en-US" sz="1600" baseline="-25000" dirty="0"/>
                        <a:t> </a:t>
                      </a:r>
                      <a:r>
                        <a:rPr lang="en-US" sz="1600" baseline="0" dirty="0"/>
                        <a:t>[</a:t>
                      </a:r>
                      <a:r>
                        <a:rPr lang="en-US" sz="1600" baseline="0" dirty="0" err="1"/>
                        <a:t>ms</a:t>
                      </a:r>
                      <a:r>
                        <a:rPr lang="en-US" sz="1600" baseline="0" dirty="0"/>
                        <a:t>]</a:t>
                      </a:r>
                      <a:endParaRPr lang="en-GB" sz="1500" baseline="0" dirty="0"/>
                    </a:p>
                  </a:txBody>
                  <a:tcPr marL="121920" marR="121920" marT="60960" marB="60960">
                    <a:solidFill>
                      <a:srgbClr val="2B7EB8"/>
                    </a:solidFill>
                  </a:tcPr>
                </a:tc>
                <a:tc>
                  <a:txBody>
                    <a:bodyPr/>
                    <a:lstStyle/>
                    <a:p>
                      <a:pPr algn="ctr"/>
                      <a:r>
                        <a:rPr lang="en-US" sz="1500" dirty="0"/>
                        <a:t>5</a:t>
                      </a:r>
                      <a:endParaRPr lang="en-GB" sz="1500" dirty="0"/>
                    </a:p>
                  </a:txBody>
                  <a:tcPr marL="121920" marR="121920" marT="60960" marB="60960">
                    <a:solidFill>
                      <a:srgbClr val="2B7EB8"/>
                    </a:solidFill>
                  </a:tcPr>
                </a:tc>
                <a:tc>
                  <a:txBody>
                    <a:bodyPr/>
                    <a:lstStyle/>
                    <a:p>
                      <a:pPr algn="ctr"/>
                      <a:r>
                        <a:rPr lang="en-GB" sz="1500" dirty="0">
                          <a:latin typeface="Mathcad UniMath" panose="02000503020000020003" pitchFamily="50" charset="0"/>
                        </a:rPr>
                        <a:t>~ 5</a:t>
                      </a:r>
                      <a:endParaRPr lang="en-GB" sz="1500" dirty="0"/>
                    </a:p>
                  </a:txBody>
                  <a:tcPr marL="121920" marR="121920" marT="60960" marB="60960">
                    <a:solidFill>
                      <a:srgbClr val="2B7EB8"/>
                    </a:solidFill>
                  </a:tcPr>
                </a:tc>
                <a:tc>
                  <a:txBody>
                    <a:bodyPr/>
                    <a:lstStyle/>
                    <a:p>
                      <a:pPr algn="ctr"/>
                      <a:r>
                        <a:rPr lang="en-US" sz="1500" dirty="0"/>
                        <a:t>5</a:t>
                      </a:r>
                      <a:endParaRPr lang="en-GB" sz="1500" dirty="0"/>
                    </a:p>
                  </a:txBody>
                  <a:tcPr marL="121920" marR="121920" marT="60960" marB="60960">
                    <a:solidFill>
                      <a:srgbClr val="2B7EB8"/>
                    </a:solidFill>
                  </a:tcPr>
                </a:tc>
                <a:extLst>
                  <a:ext uri="{0D108BD9-81ED-4DB2-BD59-A6C34878D82A}">
                    <a16:rowId xmlns:a16="http://schemas.microsoft.com/office/drawing/2014/main" val="39334001"/>
                  </a:ext>
                </a:extLst>
              </a:tr>
            </a:tbl>
          </a:graphicData>
        </a:graphic>
      </p:graphicFrame>
      <p:sp>
        <p:nvSpPr>
          <p:cNvPr id="6" name="TextBox 5">
            <a:extLst>
              <a:ext uri="{FF2B5EF4-FFF2-40B4-BE49-F238E27FC236}">
                <a16:creationId xmlns:a16="http://schemas.microsoft.com/office/drawing/2014/main" id="{3A9907A6-A4EE-058D-71CC-15807C99E314}"/>
              </a:ext>
            </a:extLst>
          </p:cNvPr>
          <p:cNvSpPr txBox="1"/>
          <p:nvPr/>
        </p:nvSpPr>
        <p:spPr>
          <a:xfrm>
            <a:off x="335360" y="5604749"/>
            <a:ext cx="4378725" cy="297454"/>
          </a:xfrm>
          <a:prstGeom prst="rect">
            <a:avLst/>
          </a:prstGeom>
          <a:noFill/>
        </p:spPr>
        <p:txBody>
          <a:bodyPr wrap="square" rtlCol="0">
            <a:spAutoFit/>
          </a:bodyPr>
          <a:lstStyle/>
          <a:p>
            <a:r>
              <a:rPr lang="en-US" sz="1333" dirty="0"/>
              <a:t>Lower losses and higher NRG and dimensions</a:t>
            </a:r>
          </a:p>
        </p:txBody>
      </p:sp>
      <p:sp>
        <p:nvSpPr>
          <p:cNvPr id="7" name="TextBox 6">
            <a:extLst>
              <a:ext uri="{FF2B5EF4-FFF2-40B4-BE49-F238E27FC236}">
                <a16:creationId xmlns:a16="http://schemas.microsoft.com/office/drawing/2014/main" id="{C9D1EB88-CB1F-7ACA-4B58-9F169842BBFB}"/>
              </a:ext>
            </a:extLst>
          </p:cNvPr>
          <p:cNvSpPr txBox="1"/>
          <p:nvPr/>
        </p:nvSpPr>
        <p:spPr>
          <a:xfrm>
            <a:off x="335360" y="6077036"/>
            <a:ext cx="4378725" cy="297454"/>
          </a:xfrm>
          <a:prstGeom prst="rect">
            <a:avLst/>
          </a:prstGeom>
          <a:noFill/>
        </p:spPr>
        <p:txBody>
          <a:bodyPr wrap="square" rtlCol="0">
            <a:spAutoFit/>
          </a:bodyPr>
          <a:lstStyle/>
          <a:p>
            <a:r>
              <a:rPr lang="en-US" sz="1333" dirty="0"/>
              <a:t>Higher losses and lower NRG and dimensions</a:t>
            </a:r>
          </a:p>
        </p:txBody>
      </p:sp>
      <p:cxnSp>
        <p:nvCxnSpPr>
          <p:cNvPr id="9" name="Straight Connector 8">
            <a:extLst>
              <a:ext uri="{FF2B5EF4-FFF2-40B4-BE49-F238E27FC236}">
                <a16:creationId xmlns:a16="http://schemas.microsoft.com/office/drawing/2014/main" id="{C15707A3-DE06-A7A2-370D-8036A77CA9A8}"/>
              </a:ext>
            </a:extLst>
          </p:cNvPr>
          <p:cNvCxnSpPr>
            <a:cxnSpLocks/>
            <a:endCxn id="6" idx="3"/>
          </p:cNvCxnSpPr>
          <p:nvPr/>
        </p:nvCxnSpPr>
        <p:spPr>
          <a:xfrm flipV="1">
            <a:off x="3983765" y="5753476"/>
            <a:ext cx="730320" cy="15419"/>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63A4DDE9-3F58-4AC3-2EE3-B463A4E8EB19}"/>
              </a:ext>
            </a:extLst>
          </p:cNvPr>
          <p:cNvCxnSpPr>
            <a:cxnSpLocks/>
            <a:stCxn id="6" idx="3"/>
          </p:cNvCxnSpPr>
          <p:nvPr/>
        </p:nvCxnSpPr>
        <p:spPr>
          <a:xfrm flipH="1" flipV="1">
            <a:off x="4712200" y="5355202"/>
            <a:ext cx="1885" cy="39827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3AA5178F-0145-A638-9553-74E832509586}"/>
              </a:ext>
            </a:extLst>
          </p:cNvPr>
          <p:cNvCxnSpPr>
            <a:cxnSpLocks/>
          </p:cNvCxnSpPr>
          <p:nvPr/>
        </p:nvCxnSpPr>
        <p:spPr>
          <a:xfrm flipV="1">
            <a:off x="7152117" y="5397329"/>
            <a:ext cx="0" cy="84385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84A523CE-CA73-2675-FB4E-8BA74D195CDF}"/>
              </a:ext>
            </a:extLst>
          </p:cNvPr>
          <p:cNvCxnSpPr>
            <a:cxnSpLocks/>
          </p:cNvCxnSpPr>
          <p:nvPr/>
        </p:nvCxnSpPr>
        <p:spPr>
          <a:xfrm>
            <a:off x="3983765" y="6241183"/>
            <a:ext cx="3168352" cy="0"/>
          </a:xfrm>
          <a:prstGeom prst="line">
            <a:avLst/>
          </a:prstGeom>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4708BA60-1ADC-2069-D309-FB0F7DC0B061}"/>
              </a:ext>
            </a:extLst>
          </p:cNvPr>
          <p:cNvSpPr txBox="1"/>
          <p:nvPr/>
        </p:nvSpPr>
        <p:spPr>
          <a:xfrm>
            <a:off x="419235" y="1103739"/>
            <a:ext cx="4378725" cy="297454"/>
          </a:xfrm>
          <a:prstGeom prst="rect">
            <a:avLst/>
          </a:prstGeom>
          <a:noFill/>
        </p:spPr>
        <p:txBody>
          <a:bodyPr wrap="square" rtlCol="0">
            <a:spAutoFit/>
          </a:bodyPr>
          <a:lstStyle/>
          <a:p>
            <a:r>
              <a:rPr lang="en-US" sz="1333" dirty="0"/>
              <a:t>Recomputed to </a:t>
            </a:r>
            <a:r>
              <a:rPr lang="en-US" sz="1333" dirty="0" err="1"/>
              <a:t>T</a:t>
            </a:r>
            <a:r>
              <a:rPr lang="en-US" sz="1333" baseline="-25000" dirty="0" err="1"/>
              <a:t>pulse</a:t>
            </a:r>
            <a:r>
              <a:rPr lang="en-US" sz="1333" dirty="0"/>
              <a:t>=5 </a:t>
            </a:r>
            <a:r>
              <a:rPr lang="en-US" sz="1333" dirty="0" err="1"/>
              <a:t>ms</a:t>
            </a:r>
            <a:endParaRPr lang="en-US" sz="1333" dirty="0"/>
          </a:p>
        </p:txBody>
      </p:sp>
      <p:cxnSp>
        <p:nvCxnSpPr>
          <p:cNvPr id="22" name="Straight Connector 21">
            <a:extLst>
              <a:ext uri="{FF2B5EF4-FFF2-40B4-BE49-F238E27FC236}">
                <a16:creationId xmlns:a16="http://schemas.microsoft.com/office/drawing/2014/main" id="{2A9063A0-94E0-2428-AEF9-5503DE14AB54}"/>
              </a:ext>
            </a:extLst>
          </p:cNvPr>
          <p:cNvCxnSpPr>
            <a:cxnSpLocks/>
          </p:cNvCxnSpPr>
          <p:nvPr/>
        </p:nvCxnSpPr>
        <p:spPr>
          <a:xfrm>
            <a:off x="2735627" y="1267885"/>
            <a:ext cx="739282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09AD1E86-AD07-FCAA-0BE6-B984DCD490B0}"/>
              </a:ext>
            </a:extLst>
          </p:cNvPr>
          <p:cNvCxnSpPr>
            <a:cxnSpLocks/>
          </p:cNvCxnSpPr>
          <p:nvPr/>
        </p:nvCxnSpPr>
        <p:spPr>
          <a:xfrm>
            <a:off x="4175787" y="1267885"/>
            <a:ext cx="0" cy="12970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B84987F2-F586-6280-3DEB-D22DEAB09796}"/>
              </a:ext>
            </a:extLst>
          </p:cNvPr>
          <p:cNvCxnSpPr/>
          <p:nvPr/>
        </p:nvCxnSpPr>
        <p:spPr>
          <a:xfrm>
            <a:off x="9360363" y="1267886"/>
            <a:ext cx="0" cy="69894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FF7A920A-E8E8-1F20-F24B-8CA28CD44AF7}"/>
              </a:ext>
            </a:extLst>
          </p:cNvPr>
          <p:cNvSpPr txBox="1"/>
          <p:nvPr/>
        </p:nvSpPr>
        <p:spPr>
          <a:xfrm>
            <a:off x="333475" y="6525260"/>
            <a:ext cx="4378725" cy="297454"/>
          </a:xfrm>
          <a:prstGeom prst="rect">
            <a:avLst/>
          </a:prstGeom>
          <a:noFill/>
        </p:spPr>
        <p:txBody>
          <a:bodyPr wrap="square" rtlCol="0">
            <a:spAutoFit/>
          </a:bodyPr>
          <a:lstStyle/>
          <a:p>
            <a:r>
              <a:rPr lang="en-US" sz="1333" dirty="0"/>
              <a:t>A good compromise?</a:t>
            </a:r>
          </a:p>
        </p:txBody>
      </p:sp>
      <p:cxnSp>
        <p:nvCxnSpPr>
          <p:cNvPr id="14" name="Straight Connector 13">
            <a:extLst>
              <a:ext uri="{FF2B5EF4-FFF2-40B4-BE49-F238E27FC236}">
                <a16:creationId xmlns:a16="http://schemas.microsoft.com/office/drawing/2014/main" id="{BABFCA9E-877C-BE6D-CDFF-184A4C69E9C7}"/>
              </a:ext>
            </a:extLst>
          </p:cNvPr>
          <p:cNvCxnSpPr>
            <a:cxnSpLocks/>
          </p:cNvCxnSpPr>
          <p:nvPr/>
        </p:nvCxnSpPr>
        <p:spPr>
          <a:xfrm>
            <a:off x="2255573" y="6682189"/>
            <a:ext cx="758484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D9CA7DDC-FFFE-93B2-1F03-097E7D41B50F}"/>
              </a:ext>
            </a:extLst>
          </p:cNvPr>
          <p:cNvCxnSpPr>
            <a:cxnSpLocks/>
          </p:cNvCxnSpPr>
          <p:nvPr/>
        </p:nvCxnSpPr>
        <p:spPr>
          <a:xfrm flipV="1">
            <a:off x="9840416" y="5336342"/>
            <a:ext cx="0" cy="135702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07049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07F61-77A0-1519-9686-9477618846E8}"/>
              </a:ext>
            </a:extLst>
          </p:cNvPr>
          <p:cNvSpPr>
            <a:spLocks noGrp="1"/>
          </p:cNvSpPr>
          <p:nvPr>
            <p:ph type="title"/>
          </p:nvPr>
        </p:nvSpPr>
        <p:spPr/>
        <p:txBody>
          <a:bodyPr/>
          <a:lstStyle/>
          <a:p>
            <a:r>
              <a:rPr lang="en-US" dirty="0"/>
              <a:t>Cost model layout</a:t>
            </a:r>
            <a:endParaRPr lang="en-GB" dirty="0"/>
          </a:p>
        </p:txBody>
      </p:sp>
      <p:sp>
        <p:nvSpPr>
          <p:cNvPr id="5" name="Slide Number Placeholder 4">
            <a:extLst>
              <a:ext uri="{FF2B5EF4-FFF2-40B4-BE49-F238E27FC236}">
                <a16:creationId xmlns:a16="http://schemas.microsoft.com/office/drawing/2014/main" id="{18B3571D-0C44-71DA-9FDC-8EFC29C5B650}"/>
              </a:ext>
            </a:extLst>
          </p:cNvPr>
          <p:cNvSpPr>
            <a:spLocks noGrp="1"/>
          </p:cNvSpPr>
          <p:nvPr>
            <p:ph type="sldNum" sz="quarter" idx="13"/>
          </p:nvPr>
        </p:nvSpPr>
        <p:spPr/>
        <p:txBody>
          <a:bodyPr/>
          <a:lstStyle/>
          <a:p>
            <a:fld id="{005C7FBA-D4E9-46CA-9321-3ADA2E368FCD}" type="slidenum">
              <a:rPr lang="en-GB" smtClean="0"/>
              <a:pPr/>
              <a:t>3</a:t>
            </a:fld>
            <a:endParaRPr lang="en-GB" dirty="0"/>
          </a:p>
        </p:txBody>
      </p:sp>
      <p:sp>
        <p:nvSpPr>
          <p:cNvPr id="9" name="TextBox 8">
            <a:extLst>
              <a:ext uri="{FF2B5EF4-FFF2-40B4-BE49-F238E27FC236}">
                <a16:creationId xmlns:a16="http://schemas.microsoft.com/office/drawing/2014/main" id="{923C946F-E9C2-8083-E7BE-1C8750D46210}"/>
              </a:ext>
            </a:extLst>
          </p:cNvPr>
          <p:cNvSpPr txBox="1"/>
          <p:nvPr/>
        </p:nvSpPr>
        <p:spPr>
          <a:xfrm>
            <a:off x="186488" y="1460884"/>
            <a:ext cx="4882327" cy="1754326"/>
          </a:xfrm>
          <a:prstGeom prst="rect">
            <a:avLst/>
          </a:prstGeom>
          <a:solidFill>
            <a:schemeClr val="bg1"/>
          </a:solidFill>
        </p:spPr>
        <p:txBody>
          <a:bodyPr wrap="square">
            <a:spAutoFit/>
          </a:bodyPr>
          <a:lstStyle/>
          <a:p>
            <a:r>
              <a:rPr lang="en-US" dirty="0"/>
              <a:t>The cost model is based on the computation of capital and operational cost.</a:t>
            </a:r>
          </a:p>
          <a:p>
            <a:r>
              <a:rPr lang="en-US" dirty="0"/>
              <a:t>Capital costs includes:</a:t>
            </a:r>
          </a:p>
          <a:p>
            <a:pPr marL="285750" indent="-285750">
              <a:buFont typeface="Arial" panose="020B0604020202020204" pitchFamily="34" charset="0"/>
              <a:buChar char="•"/>
            </a:pPr>
            <a:r>
              <a:rPr lang="en-US" dirty="0"/>
              <a:t>Material</a:t>
            </a:r>
          </a:p>
          <a:p>
            <a:pPr marL="285750" indent="-285750">
              <a:buFont typeface="Arial" panose="020B0604020202020204" pitchFamily="34" charset="0"/>
              <a:buChar char="•"/>
            </a:pPr>
            <a:r>
              <a:rPr lang="en-US" dirty="0"/>
              <a:t>Construction</a:t>
            </a:r>
          </a:p>
          <a:p>
            <a:pPr marL="285750" indent="-285750">
              <a:buFont typeface="Arial" panose="020B0604020202020204" pitchFamily="34" charset="0"/>
              <a:buChar char="•"/>
            </a:pPr>
            <a:r>
              <a:rPr lang="en-US" dirty="0"/>
              <a:t>Infrastructures.</a:t>
            </a:r>
          </a:p>
        </p:txBody>
      </p:sp>
      <p:pic>
        <p:nvPicPr>
          <p:cNvPr id="13" name="Picture 12" descr="A diagram of a phone&#10;&#10;Description automatically generated with medium confidence">
            <a:extLst>
              <a:ext uri="{FF2B5EF4-FFF2-40B4-BE49-F238E27FC236}">
                <a16:creationId xmlns:a16="http://schemas.microsoft.com/office/drawing/2014/main" id="{0080FD3D-3C6B-8F2D-A17C-838AA13FA0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723" y="3030544"/>
            <a:ext cx="8408191" cy="3356186"/>
          </a:xfrm>
          <a:prstGeom prst="rect">
            <a:avLst/>
          </a:prstGeom>
        </p:spPr>
      </p:pic>
      <p:sp>
        <p:nvSpPr>
          <p:cNvPr id="14" name="Footer Placeholder 1">
            <a:extLst>
              <a:ext uri="{FF2B5EF4-FFF2-40B4-BE49-F238E27FC236}">
                <a16:creationId xmlns:a16="http://schemas.microsoft.com/office/drawing/2014/main" id="{EC1CB7D5-EADA-555E-A710-306FF5278EFC}"/>
              </a:ext>
            </a:extLst>
          </p:cNvPr>
          <p:cNvSpPr txBox="1">
            <a:spLocks/>
          </p:cNvSpPr>
          <p:nvPr/>
        </p:nvSpPr>
        <p:spPr>
          <a:xfrm>
            <a:off x="1748305" y="6470573"/>
            <a:ext cx="8623609"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Magnets and Powering System Cost Evaluation and Plan for the Accelerators</a:t>
            </a:r>
            <a:r>
              <a:rPr lang="fr-FR">
                <a:latin typeface="Arial Narrow" panose="020B0604020202020204" pitchFamily="34" charset="0"/>
                <a:cs typeface="Arial Narrow" panose="020B0604020202020204" pitchFamily="34" charset="0"/>
              </a:rPr>
              <a:t> / Fulvio Boattini/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1207869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BC2965-1318-F35B-B73D-C252320DF214}"/>
              </a:ext>
            </a:extLst>
          </p:cNvPr>
          <p:cNvSpPr>
            <a:spLocks noGrp="1"/>
          </p:cNvSpPr>
          <p:nvPr>
            <p:ph type="sldNum" sz="quarter" idx="4"/>
          </p:nvPr>
        </p:nvSpPr>
        <p:spPr/>
        <p:txBody>
          <a:bodyPr/>
          <a:lstStyle/>
          <a:p>
            <a:fld id="{974172A1-1CBF-0B40-9234-7D4D80EC19EA}" type="slidenum">
              <a:rPr lang="en-GB" smtClean="0"/>
              <a:pPr/>
              <a:t>30</a:t>
            </a:fld>
            <a:endParaRPr lang="en-GB" dirty="0"/>
          </a:p>
        </p:txBody>
      </p:sp>
      <p:sp>
        <p:nvSpPr>
          <p:cNvPr id="9" name="Title 8">
            <a:extLst>
              <a:ext uri="{FF2B5EF4-FFF2-40B4-BE49-F238E27FC236}">
                <a16:creationId xmlns:a16="http://schemas.microsoft.com/office/drawing/2014/main" id="{11F71DE3-DAF5-82AA-1F92-9171254938C6}"/>
              </a:ext>
            </a:extLst>
          </p:cNvPr>
          <p:cNvSpPr>
            <a:spLocks noGrp="1"/>
          </p:cNvSpPr>
          <p:nvPr>
            <p:ph type="title"/>
          </p:nvPr>
        </p:nvSpPr>
        <p:spPr/>
        <p:txBody>
          <a:bodyPr/>
          <a:lstStyle/>
          <a:p>
            <a:r>
              <a:rPr lang="en-US" dirty="0"/>
              <a:t>Results cost optimization</a:t>
            </a:r>
          </a:p>
        </p:txBody>
      </p:sp>
      <p:graphicFrame>
        <p:nvGraphicFramePr>
          <p:cNvPr id="2" name="Table 1">
            <a:extLst>
              <a:ext uri="{FF2B5EF4-FFF2-40B4-BE49-F238E27FC236}">
                <a16:creationId xmlns:a16="http://schemas.microsoft.com/office/drawing/2014/main" id="{0606ABA2-378A-1B88-818E-C169F83CA480}"/>
              </a:ext>
            </a:extLst>
          </p:cNvPr>
          <p:cNvGraphicFramePr>
            <a:graphicFrameLocks noGrp="1"/>
          </p:cNvGraphicFramePr>
          <p:nvPr/>
        </p:nvGraphicFramePr>
        <p:xfrm>
          <a:off x="838200" y="1580557"/>
          <a:ext cx="10119360" cy="4064000"/>
        </p:xfrm>
        <a:graphic>
          <a:graphicData uri="http://schemas.openxmlformats.org/drawingml/2006/table">
            <a:tbl>
              <a:tblPr firstRow="1" bandRow="1">
                <a:tableStyleId>{5C22544A-7EE6-4342-B048-85BDC9FD1C3A}</a:tableStyleId>
              </a:tblPr>
              <a:tblGrid>
                <a:gridCol w="3535680">
                  <a:extLst>
                    <a:ext uri="{9D8B030D-6E8A-4147-A177-3AD203B41FA5}">
                      <a16:colId xmlns:a16="http://schemas.microsoft.com/office/drawing/2014/main" val="3226956306"/>
                    </a:ext>
                  </a:extLst>
                </a:gridCol>
                <a:gridCol w="3291840">
                  <a:extLst>
                    <a:ext uri="{9D8B030D-6E8A-4147-A177-3AD203B41FA5}">
                      <a16:colId xmlns:a16="http://schemas.microsoft.com/office/drawing/2014/main" val="1282915600"/>
                    </a:ext>
                  </a:extLst>
                </a:gridCol>
                <a:gridCol w="3291840">
                  <a:extLst>
                    <a:ext uri="{9D8B030D-6E8A-4147-A177-3AD203B41FA5}">
                      <a16:colId xmlns:a16="http://schemas.microsoft.com/office/drawing/2014/main" val="3832337943"/>
                    </a:ext>
                  </a:extLst>
                </a:gridCol>
              </a:tblGrid>
              <a:tr h="406400">
                <a:tc>
                  <a:txBody>
                    <a:bodyPr/>
                    <a:lstStyle/>
                    <a:p>
                      <a:endParaRPr lang="de-DE" sz="1900" dirty="0"/>
                    </a:p>
                  </a:txBody>
                  <a:tcPr marL="121920" marR="121920" marT="60960" marB="60960">
                    <a:solidFill>
                      <a:srgbClr val="2B7EB8"/>
                    </a:solidFill>
                  </a:tcPr>
                </a:tc>
                <a:tc>
                  <a:txBody>
                    <a:bodyPr/>
                    <a:lstStyle/>
                    <a:p>
                      <a:pPr algn="ctr"/>
                      <a:r>
                        <a:rPr lang="de-DE" sz="1900" dirty="0"/>
                        <a:t>H-type (</a:t>
                      </a:r>
                      <a:r>
                        <a:rPr lang="de-DE" sz="1900" dirty="0" err="1"/>
                        <a:t>full</a:t>
                      </a:r>
                      <a:r>
                        <a:rPr lang="de-DE" sz="1900" dirty="0"/>
                        <a:t> </a:t>
                      </a:r>
                      <a:r>
                        <a:rPr lang="de-DE" sz="1900" dirty="0" err="1"/>
                        <a:t>steel</a:t>
                      </a:r>
                      <a:r>
                        <a:rPr lang="de-DE" sz="1900" dirty="0"/>
                        <a:t>) </a:t>
                      </a:r>
                    </a:p>
                  </a:txBody>
                  <a:tcPr marL="121920" marR="121920" marT="60960" marB="60960">
                    <a:solidFill>
                      <a:srgbClr val="2B7EB8"/>
                    </a:solidFill>
                  </a:tcPr>
                </a:tc>
                <a:tc>
                  <a:txBody>
                    <a:bodyPr/>
                    <a:lstStyle/>
                    <a:p>
                      <a:pPr algn="ctr"/>
                      <a:r>
                        <a:rPr lang="de-DE" sz="1900" dirty="0"/>
                        <a:t>H-type (</a:t>
                      </a:r>
                      <a:r>
                        <a:rPr lang="de-DE" sz="1900" dirty="0" err="1"/>
                        <a:t>Vacoflux</a:t>
                      </a:r>
                      <a:r>
                        <a:rPr lang="de-DE" sz="1900" dirty="0"/>
                        <a:t> + </a:t>
                      </a:r>
                      <a:r>
                        <a:rPr lang="de-DE" sz="1900" dirty="0" err="1"/>
                        <a:t>steel</a:t>
                      </a:r>
                      <a:r>
                        <a:rPr lang="de-DE" sz="1900" dirty="0"/>
                        <a:t>)</a:t>
                      </a:r>
                    </a:p>
                  </a:txBody>
                  <a:tcPr marL="121920" marR="121920" marT="60960" marB="60960">
                    <a:solidFill>
                      <a:srgbClr val="2B7EB8"/>
                    </a:solidFill>
                  </a:tcPr>
                </a:tc>
                <a:extLst>
                  <a:ext uri="{0D108BD9-81ED-4DB2-BD59-A6C34878D82A}">
                    <a16:rowId xmlns:a16="http://schemas.microsoft.com/office/drawing/2014/main" val="1385175275"/>
                  </a:ext>
                </a:extLst>
              </a:tr>
              <a:tr h="406400">
                <a:tc>
                  <a:txBody>
                    <a:bodyPr/>
                    <a:lstStyle/>
                    <a:p>
                      <a:r>
                        <a:rPr lang="de-DE" sz="1900" dirty="0"/>
                        <a:t>Costs pole [</a:t>
                      </a:r>
                      <a:r>
                        <a:rPr lang="de-DE" sz="1900" dirty="0" err="1"/>
                        <a:t>pu</a:t>
                      </a:r>
                      <a:r>
                        <a:rPr lang="de-DE" sz="1900" dirty="0"/>
                        <a:t>]</a:t>
                      </a:r>
                    </a:p>
                  </a:txBody>
                  <a:tcPr marL="121920" marR="121920" marT="60960" marB="60960">
                    <a:solidFill>
                      <a:srgbClr val="B9CDE5"/>
                    </a:solidFill>
                  </a:tcPr>
                </a:tc>
                <a:tc>
                  <a:txBody>
                    <a:bodyPr/>
                    <a:lstStyle/>
                    <a:p>
                      <a:pPr algn="ctr" fontAlgn="b"/>
                      <a:r>
                        <a:rPr lang="en-GB" sz="2100" b="0" i="0" u="none" strike="noStrike" dirty="0">
                          <a:solidFill>
                            <a:srgbClr val="000000"/>
                          </a:solidFill>
                          <a:effectLst/>
                          <a:latin typeface="Calibri" panose="020F0502020204030204" pitchFamily="34" charset="0"/>
                        </a:rPr>
                        <a:t>0.012</a:t>
                      </a:r>
                    </a:p>
                  </a:txBody>
                  <a:tcPr marL="12700" marR="12700" marT="12700" marB="0" anchor="b">
                    <a:solidFill>
                      <a:srgbClr val="B9CDE5"/>
                    </a:solidFill>
                  </a:tcPr>
                </a:tc>
                <a:tc>
                  <a:txBody>
                    <a:bodyPr/>
                    <a:lstStyle/>
                    <a:p>
                      <a:pPr algn="ctr" fontAlgn="b"/>
                      <a:r>
                        <a:rPr lang="en-GB" sz="2100" b="0" i="0" u="none" strike="noStrike" dirty="0">
                          <a:solidFill>
                            <a:srgbClr val="000000"/>
                          </a:solidFill>
                          <a:effectLst/>
                          <a:latin typeface="Calibri" panose="020F0502020204030204" pitchFamily="34" charset="0"/>
                        </a:rPr>
                        <a:t>0.042</a:t>
                      </a:r>
                    </a:p>
                  </a:txBody>
                  <a:tcPr marL="12700" marR="12700" marT="12700" marB="0" anchor="b">
                    <a:solidFill>
                      <a:srgbClr val="B9CDE5"/>
                    </a:solidFill>
                  </a:tcPr>
                </a:tc>
                <a:extLst>
                  <a:ext uri="{0D108BD9-81ED-4DB2-BD59-A6C34878D82A}">
                    <a16:rowId xmlns:a16="http://schemas.microsoft.com/office/drawing/2014/main" val="3744055042"/>
                  </a:ext>
                </a:extLst>
              </a:tr>
              <a:tr h="406400">
                <a:tc>
                  <a:txBody>
                    <a:bodyPr/>
                    <a:lstStyle/>
                    <a:p>
                      <a:r>
                        <a:rPr lang="de-DE" sz="1900" dirty="0"/>
                        <a:t>Costs </a:t>
                      </a:r>
                      <a:r>
                        <a:rPr lang="de-DE" sz="1900" dirty="0" err="1"/>
                        <a:t>joke</a:t>
                      </a:r>
                      <a:r>
                        <a:rPr lang="de-DE" sz="1900" dirty="0"/>
                        <a:t> [</a:t>
                      </a:r>
                      <a:r>
                        <a:rPr lang="de-DE" sz="1900" dirty="0" err="1"/>
                        <a:t>pu</a:t>
                      </a:r>
                      <a:r>
                        <a:rPr lang="de-DE" sz="1900" dirty="0"/>
                        <a:t>]</a:t>
                      </a:r>
                    </a:p>
                  </a:txBody>
                  <a:tcPr marL="121920" marR="121920" marT="60960" marB="60960">
                    <a:solidFill>
                      <a:srgbClr val="2B7EB8"/>
                    </a:solidFill>
                  </a:tcPr>
                </a:tc>
                <a:tc>
                  <a:txBody>
                    <a:bodyPr/>
                    <a:lstStyle/>
                    <a:p>
                      <a:pPr algn="ctr" fontAlgn="b"/>
                      <a:r>
                        <a:rPr lang="en-GB" sz="2100" b="0" i="0" u="none" strike="noStrike">
                          <a:solidFill>
                            <a:srgbClr val="000000"/>
                          </a:solidFill>
                          <a:effectLst/>
                          <a:latin typeface="Calibri" panose="020F0502020204030204" pitchFamily="34" charset="0"/>
                        </a:rPr>
                        <a:t>0.111</a:t>
                      </a:r>
                    </a:p>
                  </a:txBody>
                  <a:tcPr marL="12700" marR="12700" marT="12700" marB="0" anchor="b">
                    <a:solidFill>
                      <a:srgbClr val="2B7EB8"/>
                    </a:solidFill>
                  </a:tcPr>
                </a:tc>
                <a:tc>
                  <a:txBody>
                    <a:bodyPr/>
                    <a:lstStyle/>
                    <a:p>
                      <a:pPr algn="ctr" fontAlgn="b"/>
                      <a:r>
                        <a:rPr lang="en-GB" sz="2100" b="0" i="0" u="none" strike="noStrike">
                          <a:solidFill>
                            <a:srgbClr val="000000"/>
                          </a:solidFill>
                          <a:effectLst/>
                          <a:latin typeface="Calibri" panose="020F0502020204030204" pitchFamily="34" charset="0"/>
                        </a:rPr>
                        <a:t>0.103</a:t>
                      </a:r>
                    </a:p>
                  </a:txBody>
                  <a:tcPr marL="12700" marR="12700" marT="12700" marB="0" anchor="b">
                    <a:solidFill>
                      <a:srgbClr val="2B7EB8"/>
                    </a:solidFill>
                  </a:tcPr>
                </a:tc>
                <a:extLst>
                  <a:ext uri="{0D108BD9-81ED-4DB2-BD59-A6C34878D82A}">
                    <a16:rowId xmlns:a16="http://schemas.microsoft.com/office/drawing/2014/main" val="3846383777"/>
                  </a:ext>
                </a:extLst>
              </a:tr>
              <a:tr h="406400">
                <a:tc>
                  <a:txBody>
                    <a:bodyPr/>
                    <a:lstStyle/>
                    <a:p>
                      <a:r>
                        <a:rPr lang="de-DE" sz="1900" dirty="0"/>
                        <a:t>Costs </a:t>
                      </a:r>
                      <a:r>
                        <a:rPr lang="de-DE" sz="1900" dirty="0" err="1"/>
                        <a:t>conductors</a:t>
                      </a:r>
                      <a:r>
                        <a:rPr lang="de-DE" sz="1900" dirty="0"/>
                        <a:t> [</a:t>
                      </a:r>
                      <a:r>
                        <a:rPr lang="de-DE" sz="1900" dirty="0" err="1"/>
                        <a:t>pu</a:t>
                      </a:r>
                      <a:r>
                        <a:rPr lang="de-DE" sz="1900" dirty="0"/>
                        <a:t>]</a:t>
                      </a:r>
                    </a:p>
                  </a:txBody>
                  <a:tcPr marL="121920" marR="121920" marT="60960" marB="60960">
                    <a:solidFill>
                      <a:srgbClr val="B9CDE5"/>
                    </a:solidFill>
                  </a:tcPr>
                </a:tc>
                <a:tc>
                  <a:txBody>
                    <a:bodyPr/>
                    <a:lstStyle/>
                    <a:p>
                      <a:pPr algn="ctr" fontAlgn="b"/>
                      <a:r>
                        <a:rPr lang="en-GB" sz="2100" b="0" i="0" u="none" strike="noStrike">
                          <a:solidFill>
                            <a:srgbClr val="000000"/>
                          </a:solidFill>
                          <a:effectLst/>
                          <a:latin typeface="Calibri" panose="020F0502020204030204" pitchFamily="34" charset="0"/>
                        </a:rPr>
                        <a:t>0.019</a:t>
                      </a:r>
                    </a:p>
                  </a:txBody>
                  <a:tcPr marL="12700" marR="12700" marT="12700" marB="0" anchor="b">
                    <a:solidFill>
                      <a:srgbClr val="B9CDE5"/>
                    </a:solidFill>
                  </a:tcPr>
                </a:tc>
                <a:tc>
                  <a:txBody>
                    <a:bodyPr/>
                    <a:lstStyle/>
                    <a:p>
                      <a:pPr algn="ctr" fontAlgn="b"/>
                      <a:r>
                        <a:rPr lang="en-GB" sz="2100" b="0" i="0" u="none" strike="noStrike">
                          <a:solidFill>
                            <a:srgbClr val="000000"/>
                          </a:solidFill>
                          <a:effectLst/>
                          <a:latin typeface="Calibri" panose="020F0502020204030204" pitchFamily="34" charset="0"/>
                        </a:rPr>
                        <a:t>0.019</a:t>
                      </a:r>
                    </a:p>
                  </a:txBody>
                  <a:tcPr marL="12700" marR="12700" marT="12700" marB="0" anchor="b">
                    <a:solidFill>
                      <a:srgbClr val="B9CDE5"/>
                    </a:solidFill>
                  </a:tcPr>
                </a:tc>
                <a:extLst>
                  <a:ext uri="{0D108BD9-81ED-4DB2-BD59-A6C34878D82A}">
                    <a16:rowId xmlns:a16="http://schemas.microsoft.com/office/drawing/2014/main" val="564591851"/>
                  </a:ext>
                </a:extLst>
              </a:tr>
              <a:tr h="406400">
                <a:tc>
                  <a:txBody>
                    <a:bodyPr/>
                    <a:lstStyle/>
                    <a:p>
                      <a:r>
                        <a:rPr lang="en-US" sz="1900" dirty="0"/>
                        <a:t>Total magnet costs [</a:t>
                      </a:r>
                      <a:r>
                        <a:rPr lang="de-DE" sz="1900" dirty="0" err="1"/>
                        <a:t>pu</a:t>
                      </a:r>
                      <a:r>
                        <a:rPr lang="en-US" sz="1900" dirty="0"/>
                        <a:t>]</a:t>
                      </a:r>
                      <a:endParaRPr lang="de-DE" sz="1900" dirty="0"/>
                    </a:p>
                  </a:txBody>
                  <a:tcPr marL="121920" marR="121920" marT="60960" marB="60960">
                    <a:solidFill>
                      <a:srgbClr val="2B7EB8"/>
                    </a:solidFill>
                  </a:tcPr>
                </a:tc>
                <a:tc>
                  <a:txBody>
                    <a:bodyPr/>
                    <a:lstStyle/>
                    <a:p>
                      <a:pPr algn="ctr" fontAlgn="b"/>
                      <a:r>
                        <a:rPr lang="en-GB" sz="2100" b="0" i="0" u="none" strike="noStrike">
                          <a:solidFill>
                            <a:srgbClr val="000000"/>
                          </a:solidFill>
                          <a:effectLst/>
                          <a:latin typeface="Calibri" panose="020F0502020204030204" pitchFamily="34" charset="0"/>
                        </a:rPr>
                        <a:t>0.142</a:t>
                      </a:r>
                    </a:p>
                  </a:txBody>
                  <a:tcPr marL="12700" marR="12700" marT="12700" marB="0" anchor="b">
                    <a:solidFill>
                      <a:srgbClr val="2B7EB8"/>
                    </a:solidFill>
                  </a:tcPr>
                </a:tc>
                <a:tc>
                  <a:txBody>
                    <a:bodyPr/>
                    <a:lstStyle/>
                    <a:p>
                      <a:pPr algn="ctr" fontAlgn="b"/>
                      <a:r>
                        <a:rPr lang="en-GB" sz="2100" b="0" i="0" u="none" strike="noStrike">
                          <a:solidFill>
                            <a:srgbClr val="000000"/>
                          </a:solidFill>
                          <a:effectLst/>
                          <a:latin typeface="Calibri" panose="020F0502020204030204" pitchFamily="34" charset="0"/>
                        </a:rPr>
                        <a:t>0.164</a:t>
                      </a:r>
                    </a:p>
                  </a:txBody>
                  <a:tcPr marL="12700" marR="12700" marT="12700" marB="0" anchor="b">
                    <a:solidFill>
                      <a:srgbClr val="2B7EB8"/>
                    </a:solidFill>
                  </a:tcPr>
                </a:tc>
                <a:extLst>
                  <a:ext uri="{0D108BD9-81ED-4DB2-BD59-A6C34878D82A}">
                    <a16:rowId xmlns:a16="http://schemas.microsoft.com/office/drawing/2014/main" val="4138215574"/>
                  </a:ext>
                </a:extLst>
              </a:tr>
              <a:tr h="406400">
                <a:tc>
                  <a:txBody>
                    <a:bodyPr/>
                    <a:lstStyle/>
                    <a:p>
                      <a:r>
                        <a:rPr lang="en-US" sz="1900" dirty="0"/>
                        <a:t>Costs capacitors [</a:t>
                      </a:r>
                      <a:r>
                        <a:rPr lang="de-DE" sz="1900" dirty="0" err="1"/>
                        <a:t>pu</a:t>
                      </a:r>
                      <a:r>
                        <a:rPr lang="en-US" sz="1900" dirty="0"/>
                        <a:t>] </a:t>
                      </a:r>
                      <a:endParaRPr lang="de-DE" sz="1900" dirty="0"/>
                    </a:p>
                  </a:txBody>
                  <a:tcPr marL="121920" marR="121920" marT="60960" marB="60960">
                    <a:solidFill>
                      <a:srgbClr val="B9CDE5"/>
                    </a:solidFill>
                  </a:tcPr>
                </a:tc>
                <a:tc>
                  <a:txBody>
                    <a:bodyPr/>
                    <a:lstStyle/>
                    <a:p>
                      <a:pPr algn="ctr" fontAlgn="b"/>
                      <a:r>
                        <a:rPr lang="en-GB" sz="2100" b="0" i="0" u="none" strike="noStrike">
                          <a:solidFill>
                            <a:srgbClr val="000000"/>
                          </a:solidFill>
                          <a:effectLst/>
                          <a:latin typeface="Calibri" panose="020F0502020204030204" pitchFamily="34" charset="0"/>
                        </a:rPr>
                        <a:t>0.050</a:t>
                      </a:r>
                    </a:p>
                  </a:txBody>
                  <a:tcPr marL="12700" marR="12700" marT="12700" marB="0" anchor="b">
                    <a:solidFill>
                      <a:srgbClr val="B9CDE5"/>
                    </a:solidFill>
                  </a:tcPr>
                </a:tc>
                <a:tc>
                  <a:txBody>
                    <a:bodyPr/>
                    <a:lstStyle/>
                    <a:p>
                      <a:pPr algn="ctr" fontAlgn="b"/>
                      <a:r>
                        <a:rPr lang="en-GB" sz="2100" b="0" i="0" u="none" strike="noStrike">
                          <a:solidFill>
                            <a:srgbClr val="000000"/>
                          </a:solidFill>
                          <a:effectLst/>
                          <a:latin typeface="Calibri" panose="020F0502020204030204" pitchFamily="34" charset="0"/>
                        </a:rPr>
                        <a:t>0.047</a:t>
                      </a:r>
                    </a:p>
                  </a:txBody>
                  <a:tcPr marL="12700" marR="12700" marT="12700" marB="0" anchor="b">
                    <a:solidFill>
                      <a:srgbClr val="B9CDE5"/>
                    </a:solidFill>
                  </a:tcPr>
                </a:tc>
                <a:extLst>
                  <a:ext uri="{0D108BD9-81ED-4DB2-BD59-A6C34878D82A}">
                    <a16:rowId xmlns:a16="http://schemas.microsoft.com/office/drawing/2014/main" val="3620476554"/>
                  </a:ext>
                </a:extLst>
              </a:tr>
              <a:tr h="4064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900" dirty="0"/>
                        <a:t>Costs power electronics</a:t>
                      </a:r>
                      <a:r>
                        <a:rPr lang="en-US" sz="1900" baseline="30000" dirty="0"/>
                        <a:t>1</a:t>
                      </a:r>
                      <a:r>
                        <a:rPr lang="en-US" sz="1900" dirty="0"/>
                        <a:t> [</a:t>
                      </a:r>
                      <a:r>
                        <a:rPr lang="de-DE" sz="1900" dirty="0" err="1"/>
                        <a:t>pu</a:t>
                      </a:r>
                      <a:r>
                        <a:rPr lang="en-US" sz="1900" dirty="0"/>
                        <a:t>]</a:t>
                      </a:r>
                      <a:endParaRPr lang="de-DE" sz="1900" dirty="0"/>
                    </a:p>
                  </a:txBody>
                  <a:tcPr marL="121920" marR="121920" marT="60960" marB="60960">
                    <a:solidFill>
                      <a:srgbClr val="2B7EB8"/>
                    </a:solidFill>
                  </a:tcPr>
                </a:tc>
                <a:tc>
                  <a:txBody>
                    <a:bodyPr/>
                    <a:lstStyle/>
                    <a:p>
                      <a:pPr algn="ctr" fontAlgn="b"/>
                      <a:r>
                        <a:rPr lang="en-GB" sz="2100" b="0" i="0" u="none" strike="noStrike">
                          <a:solidFill>
                            <a:srgbClr val="000000"/>
                          </a:solidFill>
                          <a:effectLst/>
                          <a:latin typeface="Calibri" panose="020F0502020204030204" pitchFamily="34" charset="0"/>
                        </a:rPr>
                        <a:t>0.611</a:t>
                      </a:r>
                    </a:p>
                  </a:txBody>
                  <a:tcPr marL="12700" marR="12700" marT="12700" marB="0" anchor="b">
                    <a:solidFill>
                      <a:srgbClr val="2B7EB8"/>
                    </a:solidFill>
                  </a:tcPr>
                </a:tc>
                <a:tc>
                  <a:txBody>
                    <a:bodyPr/>
                    <a:lstStyle/>
                    <a:p>
                      <a:pPr algn="ctr" fontAlgn="b"/>
                      <a:r>
                        <a:rPr lang="en-GB" sz="2100" b="0" i="0" u="none" strike="noStrike">
                          <a:solidFill>
                            <a:srgbClr val="000000"/>
                          </a:solidFill>
                          <a:effectLst/>
                          <a:latin typeface="Calibri" panose="020F0502020204030204" pitchFamily="34" charset="0"/>
                        </a:rPr>
                        <a:t>0.567</a:t>
                      </a:r>
                    </a:p>
                  </a:txBody>
                  <a:tcPr marL="12700" marR="12700" marT="12700" marB="0" anchor="b">
                    <a:solidFill>
                      <a:srgbClr val="2B7EB8"/>
                    </a:solidFill>
                  </a:tcPr>
                </a:tc>
                <a:extLst>
                  <a:ext uri="{0D108BD9-81ED-4DB2-BD59-A6C34878D82A}">
                    <a16:rowId xmlns:a16="http://schemas.microsoft.com/office/drawing/2014/main" val="3309907188"/>
                  </a:ext>
                </a:extLst>
              </a:tr>
              <a:tr h="406400">
                <a:tc>
                  <a:txBody>
                    <a:bodyPr/>
                    <a:lstStyle/>
                    <a:p>
                      <a:r>
                        <a:rPr lang="en-US" sz="1900" dirty="0"/>
                        <a:t>Cost losses magnets</a:t>
                      </a:r>
                      <a:r>
                        <a:rPr lang="en-US" sz="1900" baseline="30000" dirty="0"/>
                        <a:t>2</a:t>
                      </a:r>
                      <a:r>
                        <a:rPr lang="en-US" sz="1900" dirty="0"/>
                        <a:t> [</a:t>
                      </a:r>
                      <a:r>
                        <a:rPr lang="de-DE" sz="1900" dirty="0" err="1"/>
                        <a:t>pu</a:t>
                      </a:r>
                      <a:r>
                        <a:rPr lang="en-US" sz="1900" dirty="0"/>
                        <a:t>]</a:t>
                      </a:r>
                      <a:endParaRPr lang="de-DE" sz="1900" dirty="0"/>
                    </a:p>
                  </a:txBody>
                  <a:tcPr marL="121920" marR="121920" marT="60960" marB="60960">
                    <a:solidFill>
                      <a:srgbClr val="B9CDE5"/>
                    </a:solidFill>
                  </a:tcPr>
                </a:tc>
                <a:tc>
                  <a:txBody>
                    <a:bodyPr/>
                    <a:lstStyle/>
                    <a:p>
                      <a:pPr algn="ctr" fontAlgn="b"/>
                      <a:r>
                        <a:rPr lang="en-GB" sz="2100" b="0" i="0" u="none" strike="noStrike">
                          <a:solidFill>
                            <a:srgbClr val="000000"/>
                          </a:solidFill>
                          <a:effectLst/>
                          <a:latin typeface="Calibri" panose="020F0502020204030204" pitchFamily="34" charset="0"/>
                        </a:rPr>
                        <a:t>0.151</a:t>
                      </a:r>
                    </a:p>
                  </a:txBody>
                  <a:tcPr marL="12700" marR="12700" marT="12700" marB="0" anchor="b">
                    <a:solidFill>
                      <a:srgbClr val="B9CDE5"/>
                    </a:solidFill>
                  </a:tcPr>
                </a:tc>
                <a:tc>
                  <a:txBody>
                    <a:bodyPr/>
                    <a:lstStyle/>
                    <a:p>
                      <a:pPr algn="ctr" fontAlgn="b"/>
                      <a:r>
                        <a:rPr lang="en-GB" sz="2100" b="0" i="0" u="none" strike="noStrike">
                          <a:solidFill>
                            <a:srgbClr val="000000"/>
                          </a:solidFill>
                          <a:effectLst/>
                          <a:latin typeface="Calibri" panose="020F0502020204030204" pitchFamily="34" charset="0"/>
                        </a:rPr>
                        <a:t>0.150</a:t>
                      </a:r>
                    </a:p>
                  </a:txBody>
                  <a:tcPr marL="12700" marR="12700" marT="12700" marB="0" anchor="b">
                    <a:solidFill>
                      <a:srgbClr val="B9CDE5"/>
                    </a:solidFill>
                  </a:tcPr>
                </a:tc>
                <a:extLst>
                  <a:ext uri="{0D108BD9-81ED-4DB2-BD59-A6C34878D82A}">
                    <a16:rowId xmlns:a16="http://schemas.microsoft.com/office/drawing/2014/main" val="1506050796"/>
                  </a:ext>
                </a:extLst>
              </a:tr>
              <a:tr h="406400">
                <a:tc>
                  <a:txBody>
                    <a:bodyPr/>
                    <a:lstStyle/>
                    <a:p>
                      <a:r>
                        <a:rPr lang="en-US" sz="1900" dirty="0"/>
                        <a:t>Cost losses PE</a:t>
                      </a:r>
                      <a:r>
                        <a:rPr lang="en-US" sz="1900" baseline="30000" dirty="0"/>
                        <a:t>2</a:t>
                      </a:r>
                      <a:r>
                        <a:rPr lang="en-US" sz="1900" dirty="0"/>
                        <a:t> [</a:t>
                      </a:r>
                      <a:r>
                        <a:rPr lang="de-DE" sz="1900" dirty="0" err="1"/>
                        <a:t>pu</a:t>
                      </a:r>
                      <a:r>
                        <a:rPr lang="en-US" sz="1900" dirty="0"/>
                        <a:t>]</a:t>
                      </a:r>
                      <a:endParaRPr lang="de-DE" sz="1900" dirty="0"/>
                    </a:p>
                  </a:txBody>
                  <a:tcPr marL="121920" marR="121920" marT="60960" marB="60960">
                    <a:solidFill>
                      <a:srgbClr val="2B7EB8"/>
                    </a:solidFill>
                  </a:tcPr>
                </a:tc>
                <a:tc>
                  <a:txBody>
                    <a:bodyPr/>
                    <a:lstStyle/>
                    <a:p>
                      <a:pPr algn="ctr" fontAlgn="b"/>
                      <a:r>
                        <a:rPr lang="en-GB" sz="2100" b="0" i="0" u="none" strike="noStrike">
                          <a:solidFill>
                            <a:srgbClr val="000000"/>
                          </a:solidFill>
                          <a:effectLst/>
                          <a:latin typeface="Calibri" panose="020F0502020204030204" pitchFamily="34" charset="0"/>
                        </a:rPr>
                        <a:t>0.041</a:t>
                      </a:r>
                    </a:p>
                  </a:txBody>
                  <a:tcPr marL="12700" marR="12700" marT="12700" marB="0" anchor="b">
                    <a:solidFill>
                      <a:srgbClr val="2B7EB8"/>
                    </a:solidFill>
                  </a:tcPr>
                </a:tc>
                <a:tc>
                  <a:txBody>
                    <a:bodyPr/>
                    <a:lstStyle/>
                    <a:p>
                      <a:pPr algn="ctr" fontAlgn="b"/>
                      <a:r>
                        <a:rPr lang="en-GB" sz="2100" b="0" i="0" u="none" strike="noStrike">
                          <a:solidFill>
                            <a:srgbClr val="000000"/>
                          </a:solidFill>
                          <a:effectLst/>
                          <a:latin typeface="Calibri" panose="020F0502020204030204" pitchFamily="34" charset="0"/>
                        </a:rPr>
                        <a:t>0.043</a:t>
                      </a:r>
                    </a:p>
                  </a:txBody>
                  <a:tcPr marL="12700" marR="12700" marT="12700" marB="0" anchor="b">
                    <a:solidFill>
                      <a:srgbClr val="2B7EB8"/>
                    </a:solidFill>
                  </a:tcPr>
                </a:tc>
                <a:extLst>
                  <a:ext uri="{0D108BD9-81ED-4DB2-BD59-A6C34878D82A}">
                    <a16:rowId xmlns:a16="http://schemas.microsoft.com/office/drawing/2014/main" val="3135372866"/>
                  </a:ext>
                </a:extLst>
              </a:tr>
              <a:tr h="406400">
                <a:tc>
                  <a:txBody>
                    <a:bodyPr/>
                    <a:lstStyle/>
                    <a:p>
                      <a:r>
                        <a:rPr lang="en-US" sz="1900" dirty="0"/>
                        <a:t>Total costs [</a:t>
                      </a:r>
                      <a:r>
                        <a:rPr lang="de-DE" sz="1900"/>
                        <a:t>pu</a:t>
                      </a:r>
                      <a:r>
                        <a:rPr lang="en-US" sz="1900"/>
                        <a:t>]</a:t>
                      </a:r>
                      <a:endParaRPr lang="de-DE" sz="1900" dirty="0"/>
                    </a:p>
                  </a:txBody>
                  <a:tcPr marL="121920" marR="121920" marT="60960" marB="60960">
                    <a:solidFill>
                      <a:srgbClr val="B9CDE5"/>
                    </a:solidFill>
                  </a:tcPr>
                </a:tc>
                <a:tc>
                  <a:txBody>
                    <a:bodyPr/>
                    <a:lstStyle/>
                    <a:p>
                      <a:pPr algn="ctr" fontAlgn="b"/>
                      <a:r>
                        <a:rPr lang="en-GB" sz="2100" b="0" i="0" u="none" strike="noStrike" dirty="0">
                          <a:solidFill>
                            <a:srgbClr val="000000"/>
                          </a:solidFill>
                          <a:effectLst/>
                          <a:latin typeface="Calibri" panose="020F0502020204030204" pitchFamily="34" charset="0"/>
                        </a:rPr>
                        <a:t>0.995</a:t>
                      </a:r>
                    </a:p>
                  </a:txBody>
                  <a:tcPr marL="12700" marR="12700" marT="12700" marB="0" anchor="b">
                    <a:solidFill>
                      <a:srgbClr val="B9CDE5"/>
                    </a:solidFill>
                  </a:tcPr>
                </a:tc>
                <a:tc>
                  <a:txBody>
                    <a:bodyPr/>
                    <a:lstStyle/>
                    <a:p>
                      <a:pPr algn="ctr" fontAlgn="b"/>
                      <a:r>
                        <a:rPr lang="en-GB" sz="2100" b="0" i="0" u="none" strike="noStrike" dirty="0">
                          <a:solidFill>
                            <a:srgbClr val="000000"/>
                          </a:solidFill>
                          <a:effectLst/>
                          <a:latin typeface="Calibri" panose="020F0502020204030204" pitchFamily="34" charset="0"/>
                        </a:rPr>
                        <a:t>0.971</a:t>
                      </a:r>
                    </a:p>
                  </a:txBody>
                  <a:tcPr marL="12700" marR="12700" marT="12700" marB="0" anchor="b">
                    <a:solidFill>
                      <a:srgbClr val="B9CDE5"/>
                    </a:solidFill>
                  </a:tcPr>
                </a:tc>
                <a:extLst>
                  <a:ext uri="{0D108BD9-81ED-4DB2-BD59-A6C34878D82A}">
                    <a16:rowId xmlns:a16="http://schemas.microsoft.com/office/drawing/2014/main" val="2238790780"/>
                  </a:ext>
                </a:extLst>
              </a:tr>
            </a:tbl>
          </a:graphicData>
        </a:graphic>
      </p:graphicFrame>
      <p:sp>
        <p:nvSpPr>
          <p:cNvPr id="8" name="TextBox 7">
            <a:extLst>
              <a:ext uri="{FF2B5EF4-FFF2-40B4-BE49-F238E27FC236}">
                <a16:creationId xmlns:a16="http://schemas.microsoft.com/office/drawing/2014/main" id="{B18E5FD1-C148-85DA-E416-FF1D220682C2}"/>
              </a:ext>
            </a:extLst>
          </p:cNvPr>
          <p:cNvSpPr txBox="1"/>
          <p:nvPr/>
        </p:nvSpPr>
        <p:spPr>
          <a:xfrm>
            <a:off x="1103445" y="947579"/>
            <a:ext cx="10530251" cy="379656"/>
          </a:xfrm>
          <a:prstGeom prst="rect">
            <a:avLst/>
          </a:prstGeom>
          <a:noFill/>
        </p:spPr>
        <p:txBody>
          <a:bodyPr wrap="square" rtlCol="0">
            <a:spAutoFit/>
          </a:bodyPr>
          <a:lstStyle/>
          <a:p>
            <a:r>
              <a:rPr lang="en-US" sz="1867" dirty="0"/>
              <a:t>Costs are calculated for RCS2 which consists of 2540m of normal conducting dipole magnets.</a:t>
            </a:r>
          </a:p>
        </p:txBody>
      </p:sp>
      <p:sp>
        <p:nvSpPr>
          <p:cNvPr id="10" name="TextBox 9">
            <a:extLst>
              <a:ext uri="{FF2B5EF4-FFF2-40B4-BE49-F238E27FC236}">
                <a16:creationId xmlns:a16="http://schemas.microsoft.com/office/drawing/2014/main" id="{7CBBE271-2E7C-61B7-DDB2-36D62BDC3281}"/>
              </a:ext>
            </a:extLst>
          </p:cNvPr>
          <p:cNvSpPr txBox="1"/>
          <p:nvPr/>
        </p:nvSpPr>
        <p:spPr>
          <a:xfrm>
            <a:off x="345440" y="6176608"/>
            <a:ext cx="10119360" cy="523220"/>
          </a:xfrm>
          <a:prstGeom prst="rect">
            <a:avLst/>
          </a:prstGeom>
          <a:noFill/>
        </p:spPr>
        <p:txBody>
          <a:bodyPr wrap="square" rtlCol="0">
            <a:spAutoFit/>
          </a:bodyPr>
          <a:lstStyle/>
          <a:p>
            <a:r>
              <a:rPr lang="en-US" sz="1400" baseline="30000" dirty="0"/>
              <a:t>2 </a:t>
            </a:r>
            <a:r>
              <a:rPr lang="en-US" sz="1400" dirty="0"/>
              <a:t>Operational costs are considered only for the losses in the IGBTs and the magnet (no cables). The assumption is 20 years of operation with 6000h per year and costs of 90 U/MWh.</a:t>
            </a:r>
          </a:p>
        </p:txBody>
      </p:sp>
      <p:sp>
        <p:nvSpPr>
          <p:cNvPr id="11" name="TextBox 10">
            <a:extLst>
              <a:ext uri="{FF2B5EF4-FFF2-40B4-BE49-F238E27FC236}">
                <a16:creationId xmlns:a16="http://schemas.microsoft.com/office/drawing/2014/main" id="{2D0958FB-84EE-FBBE-DF5E-55FE5454AEEE}"/>
              </a:ext>
            </a:extLst>
          </p:cNvPr>
          <p:cNvSpPr txBox="1"/>
          <p:nvPr/>
        </p:nvSpPr>
        <p:spPr>
          <a:xfrm>
            <a:off x="345440" y="5679408"/>
            <a:ext cx="10119360" cy="523220"/>
          </a:xfrm>
          <a:prstGeom prst="rect">
            <a:avLst/>
          </a:prstGeom>
          <a:noFill/>
        </p:spPr>
        <p:txBody>
          <a:bodyPr wrap="square" rtlCol="0">
            <a:spAutoFit/>
          </a:bodyPr>
          <a:lstStyle/>
          <a:p>
            <a:r>
              <a:rPr lang="en-US" sz="1400" baseline="30000" dirty="0"/>
              <a:t>1 </a:t>
            </a:r>
            <a:r>
              <a:rPr lang="en-US" sz="1400" dirty="0"/>
              <a:t>Due to the discrete IGBT model in the overall cost model the costs are slightly overestimated and probably can be reduced by 30% to 40%.</a:t>
            </a:r>
          </a:p>
        </p:txBody>
      </p:sp>
      <p:sp>
        <p:nvSpPr>
          <p:cNvPr id="4" name="Rectangle: Rounded Corners 3">
            <a:extLst>
              <a:ext uri="{FF2B5EF4-FFF2-40B4-BE49-F238E27FC236}">
                <a16:creationId xmlns:a16="http://schemas.microsoft.com/office/drawing/2014/main" id="{A8B3BCCA-0B0E-BBCF-A38C-22BAC71606BB}"/>
              </a:ext>
            </a:extLst>
          </p:cNvPr>
          <p:cNvSpPr/>
          <p:nvPr/>
        </p:nvSpPr>
        <p:spPr>
          <a:xfrm>
            <a:off x="5423925" y="3140968"/>
            <a:ext cx="4608512" cy="480053"/>
          </a:xfrm>
          <a:prstGeom prst="roundRect">
            <a:avLst/>
          </a:prstGeom>
          <a:solidFill>
            <a:srgbClr val="00B0F0">
              <a:alpha val="40000"/>
            </a:srgbClr>
          </a:solidFill>
          <a:ln w="190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pic>
        <p:nvPicPr>
          <p:cNvPr id="6" name="Picture 5" descr="A yellow emoji with blue eyes and a finger on his chin&#10;&#10;Description automatically generated">
            <a:extLst>
              <a:ext uri="{FF2B5EF4-FFF2-40B4-BE49-F238E27FC236}">
                <a16:creationId xmlns:a16="http://schemas.microsoft.com/office/drawing/2014/main" id="{5FD76B50-6A26-64F8-12B1-C6B0BC07BE6E}"/>
              </a:ext>
            </a:extLst>
          </p:cNvPr>
          <p:cNvPicPr>
            <a:picLocks noChangeAspect="1"/>
          </p:cNvPicPr>
          <p:nvPr/>
        </p:nvPicPr>
        <p:blipFill>
          <a:blip r:embed="rId2"/>
          <a:stretch>
            <a:fillRect/>
          </a:stretch>
        </p:blipFill>
        <p:spPr>
          <a:xfrm>
            <a:off x="0" y="1281169"/>
            <a:ext cx="960107" cy="1033961"/>
          </a:xfrm>
          <a:prstGeom prst="rect">
            <a:avLst/>
          </a:prstGeom>
          <a:ln w="19050">
            <a:solidFill>
              <a:srgbClr val="FF0000"/>
            </a:solidFill>
          </a:ln>
        </p:spPr>
      </p:pic>
      <p:cxnSp>
        <p:nvCxnSpPr>
          <p:cNvPr id="12" name="Straight Connector 11">
            <a:extLst>
              <a:ext uri="{FF2B5EF4-FFF2-40B4-BE49-F238E27FC236}">
                <a16:creationId xmlns:a16="http://schemas.microsoft.com/office/drawing/2014/main" id="{05D4CAD2-36AA-71ED-9AA3-3A585A405BE3}"/>
              </a:ext>
            </a:extLst>
          </p:cNvPr>
          <p:cNvCxnSpPr>
            <a:endCxn id="4" idx="1"/>
          </p:cNvCxnSpPr>
          <p:nvPr/>
        </p:nvCxnSpPr>
        <p:spPr>
          <a:xfrm>
            <a:off x="960107" y="1700808"/>
            <a:ext cx="4463819" cy="1680187"/>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5188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07F61-77A0-1519-9686-9477618846E8}"/>
              </a:ext>
            </a:extLst>
          </p:cNvPr>
          <p:cNvSpPr>
            <a:spLocks noGrp="1"/>
          </p:cNvSpPr>
          <p:nvPr>
            <p:ph type="title"/>
          </p:nvPr>
        </p:nvSpPr>
        <p:spPr/>
        <p:txBody>
          <a:bodyPr/>
          <a:lstStyle/>
          <a:p>
            <a:r>
              <a:rPr lang="en-US" dirty="0"/>
              <a:t>Cost model layout</a:t>
            </a:r>
            <a:endParaRPr lang="en-GB" dirty="0"/>
          </a:p>
        </p:txBody>
      </p:sp>
      <p:sp>
        <p:nvSpPr>
          <p:cNvPr id="5" name="Slide Number Placeholder 4">
            <a:extLst>
              <a:ext uri="{FF2B5EF4-FFF2-40B4-BE49-F238E27FC236}">
                <a16:creationId xmlns:a16="http://schemas.microsoft.com/office/drawing/2014/main" id="{18B3571D-0C44-71DA-9FDC-8EFC29C5B650}"/>
              </a:ext>
            </a:extLst>
          </p:cNvPr>
          <p:cNvSpPr>
            <a:spLocks noGrp="1"/>
          </p:cNvSpPr>
          <p:nvPr>
            <p:ph type="sldNum" sz="quarter" idx="13"/>
          </p:nvPr>
        </p:nvSpPr>
        <p:spPr/>
        <p:txBody>
          <a:bodyPr/>
          <a:lstStyle/>
          <a:p>
            <a:fld id="{005C7FBA-D4E9-46CA-9321-3ADA2E368FCD}" type="slidenum">
              <a:rPr lang="en-GB" smtClean="0"/>
              <a:pPr/>
              <a:t>4</a:t>
            </a:fld>
            <a:endParaRPr lang="en-GB" dirty="0"/>
          </a:p>
        </p:txBody>
      </p:sp>
      <p:sp>
        <p:nvSpPr>
          <p:cNvPr id="9" name="TextBox 8">
            <a:extLst>
              <a:ext uri="{FF2B5EF4-FFF2-40B4-BE49-F238E27FC236}">
                <a16:creationId xmlns:a16="http://schemas.microsoft.com/office/drawing/2014/main" id="{923C946F-E9C2-8083-E7BE-1C8750D46210}"/>
              </a:ext>
            </a:extLst>
          </p:cNvPr>
          <p:cNvSpPr txBox="1"/>
          <p:nvPr/>
        </p:nvSpPr>
        <p:spPr>
          <a:xfrm>
            <a:off x="186489" y="1507051"/>
            <a:ext cx="4882327" cy="1754326"/>
          </a:xfrm>
          <a:prstGeom prst="rect">
            <a:avLst/>
          </a:prstGeom>
          <a:solidFill>
            <a:schemeClr val="bg1"/>
          </a:solidFill>
        </p:spPr>
        <p:txBody>
          <a:bodyPr wrap="square">
            <a:spAutoFit/>
          </a:bodyPr>
          <a:lstStyle/>
          <a:p>
            <a:r>
              <a:rPr lang="en-US" dirty="0"/>
              <a:t>The cost model is based on the computation of capital and operational cost.</a:t>
            </a:r>
          </a:p>
          <a:p>
            <a:r>
              <a:rPr lang="en-US" dirty="0"/>
              <a:t>Capital costs includes:</a:t>
            </a:r>
          </a:p>
          <a:p>
            <a:pPr marL="285750" indent="-285750">
              <a:buFont typeface="Arial" panose="020B0604020202020204" pitchFamily="34" charset="0"/>
              <a:buChar char="•"/>
            </a:pPr>
            <a:r>
              <a:rPr lang="en-US" dirty="0"/>
              <a:t>Material</a:t>
            </a:r>
          </a:p>
          <a:p>
            <a:pPr marL="285750" indent="-285750">
              <a:buFont typeface="Arial" panose="020B0604020202020204" pitchFamily="34" charset="0"/>
              <a:buChar char="•"/>
            </a:pPr>
            <a:r>
              <a:rPr lang="en-US" dirty="0"/>
              <a:t>Construction</a:t>
            </a:r>
          </a:p>
          <a:p>
            <a:pPr marL="285750" indent="-285750">
              <a:buFont typeface="Arial" panose="020B0604020202020204" pitchFamily="34" charset="0"/>
              <a:buChar char="•"/>
            </a:pPr>
            <a:r>
              <a:rPr lang="en-US" dirty="0"/>
              <a:t>Infrastructures.</a:t>
            </a:r>
          </a:p>
        </p:txBody>
      </p:sp>
      <p:pic>
        <p:nvPicPr>
          <p:cNvPr id="13" name="Picture 12" descr="A diagram of a phone&#10;&#10;Description automatically generated with medium confidence">
            <a:extLst>
              <a:ext uri="{FF2B5EF4-FFF2-40B4-BE49-F238E27FC236}">
                <a16:creationId xmlns:a16="http://schemas.microsoft.com/office/drawing/2014/main" id="{0080FD3D-3C6B-8F2D-A17C-838AA13FA0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3723" y="3030544"/>
            <a:ext cx="8408191" cy="3356186"/>
          </a:xfrm>
          <a:prstGeom prst="rect">
            <a:avLst/>
          </a:prstGeom>
        </p:spPr>
      </p:pic>
      <p:sp>
        <p:nvSpPr>
          <p:cNvPr id="2" name="TextBox 1">
            <a:extLst>
              <a:ext uri="{FF2B5EF4-FFF2-40B4-BE49-F238E27FC236}">
                <a16:creationId xmlns:a16="http://schemas.microsoft.com/office/drawing/2014/main" id="{B76D8560-85A6-2EA4-EF37-D235D5902C1E}"/>
              </a:ext>
            </a:extLst>
          </p:cNvPr>
          <p:cNvSpPr txBox="1"/>
          <p:nvPr/>
        </p:nvSpPr>
        <p:spPr>
          <a:xfrm>
            <a:off x="41612" y="3564441"/>
            <a:ext cx="2454942" cy="923330"/>
          </a:xfrm>
          <a:prstGeom prst="rect">
            <a:avLst/>
          </a:prstGeom>
          <a:solidFill>
            <a:schemeClr val="bg1"/>
          </a:solidFill>
        </p:spPr>
        <p:txBody>
          <a:bodyPr wrap="square">
            <a:spAutoFit/>
          </a:bodyPr>
          <a:lstStyle/>
          <a:p>
            <a:r>
              <a:rPr lang="en-US" dirty="0"/>
              <a:t>Several components of the cost model still to be implemented</a:t>
            </a:r>
          </a:p>
        </p:txBody>
      </p:sp>
      <p:sp>
        <p:nvSpPr>
          <p:cNvPr id="6" name="&quot;Not Allowed&quot; Symbol 5">
            <a:extLst>
              <a:ext uri="{FF2B5EF4-FFF2-40B4-BE49-F238E27FC236}">
                <a16:creationId xmlns:a16="http://schemas.microsoft.com/office/drawing/2014/main" id="{1ADBAE3A-1190-40A7-FE13-BC1B17937D01}"/>
              </a:ext>
            </a:extLst>
          </p:cNvPr>
          <p:cNvSpPr/>
          <p:nvPr/>
        </p:nvSpPr>
        <p:spPr>
          <a:xfrm>
            <a:off x="3188369" y="3922295"/>
            <a:ext cx="258679" cy="264695"/>
          </a:xfrm>
          <a:prstGeom prst="noSmoking">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quot;Not Allowed&quot; Symbol 7">
            <a:extLst>
              <a:ext uri="{FF2B5EF4-FFF2-40B4-BE49-F238E27FC236}">
                <a16:creationId xmlns:a16="http://schemas.microsoft.com/office/drawing/2014/main" id="{64CFAAE9-057A-F3C4-4C79-8EBE81F9E2E9}"/>
              </a:ext>
            </a:extLst>
          </p:cNvPr>
          <p:cNvSpPr/>
          <p:nvPr/>
        </p:nvSpPr>
        <p:spPr>
          <a:xfrm>
            <a:off x="3188369" y="4246770"/>
            <a:ext cx="258679" cy="264695"/>
          </a:xfrm>
          <a:prstGeom prst="noSmoking">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quot;Not Allowed&quot; Symbol 9">
            <a:extLst>
              <a:ext uri="{FF2B5EF4-FFF2-40B4-BE49-F238E27FC236}">
                <a16:creationId xmlns:a16="http://schemas.microsoft.com/office/drawing/2014/main" id="{10A5CC0A-3467-DA5A-C4DB-B7CF3C3FE310}"/>
              </a:ext>
            </a:extLst>
          </p:cNvPr>
          <p:cNvSpPr/>
          <p:nvPr/>
        </p:nvSpPr>
        <p:spPr>
          <a:xfrm>
            <a:off x="8951495" y="4130743"/>
            <a:ext cx="258679" cy="264695"/>
          </a:xfrm>
          <a:prstGeom prst="noSmoking">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quot;Not Allowed&quot; Symbol 10">
            <a:extLst>
              <a:ext uri="{FF2B5EF4-FFF2-40B4-BE49-F238E27FC236}">
                <a16:creationId xmlns:a16="http://schemas.microsoft.com/office/drawing/2014/main" id="{D8CBC1C7-DAC2-FDB1-A303-C2B19C05B02F}"/>
              </a:ext>
            </a:extLst>
          </p:cNvPr>
          <p:cNvSpPr/>
          <p:nvPr/>
        </p:nvSpPr>
        <p:spPr>
          <a:xfrm>
            <a:off x="8951494" y="6055673"/>
            <a:ext cx="258679" cy="264695"/>
          </a:xfrm>
          <a:prstGeom prst="noSmoking">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TextBox 11">
            <a:extLst>
              <a:ext uri="{FF2B5EF4-FFF2-40B4-BE49-F238E27FC236}">
                <a16:creationId xmlns:a16="http://schemas.microsoft.com/office/drawing/2014/main" id="{FF45CC80-CB27-2366-9E14-D9FC80FAD54D}"/>
              </a:ext>
            </a:extLst>
          </p:cNvPr>
          <p:cNvSpPr txBox="1"/>
          <p:nvPr/>
        </p:nvSpPr>
        <p:spPr>
          <a:xfrm>
            <a:off x="5435270" y="1480279"/>
            <a:ext cx="5456685" cy="1200329"/>
          </a:xfrm>
          <a:prstGeom prst="rect">
            <a:avLst/>
          </a:prstGeom>
          <a:solidFill>
            <a:schemeClr val="bg1"/>
          </a:solidFill>
        </p:spPr>
        <p:txBody>
          <a:bodyPr wrap="square">
            <a:spAutoFit/>
          </a:bodyPr>
          <a:lstStyle/>
          <a:p>
            <a:r>
              <a:rPr lang="en-US" dirty="0"/>
              <a:t>Infrastructure costs are strongly dependent upon the location of the power converters (surface or tunnel). In the following computations we will consider installation on surface</a:t>
            </a:r>
          </a:p>
        </p:txBody>
      </p:sp>
      <p:cxnSp>
        <p:nvCxnSpPr>
          <p:cNvPr id="17" name="Straight Connector 16">
            <a:extLst>
              <a:ext uri="{FF2B5EF4-FFF2-40B4-BE49-F238E27FC236}">
                <a16:creationId xmlns:a16="http://schemas.microsoft.com/office/drawing/2014/main" id="{1700479B-0959-BA20-3D05-B4D3D32ED20B}"/>
              </a:ext>
            </a:extLst>
          </p:cNvPr>
          <p:cNvCxnSpPr>
            <a:cxnSpLocks/>
            <a:stCxn id="2" idx="3"/>
            <a:endCxn id="6" idx="2"/>
          </p:cNvCxnSpPr>
          <p:nvPr/>
        </p:nvCxnSpPr>
        <p:spPr>
          <a:xfrm>
            <a:off x="2496554" y="4026106"/>
            <a:ext cx="691815" cy="28537"/>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BC187DB-144F-31D0-4FB1-959746C188E4}"/>
              </a:ext>
            </a:extLst>
          </p:cNvPr>
          <p:cNvCxnSpPr>
            <a:cxnSpLocks/>
            <a:stCxn id="2" idx="3"/>
            <a:endCxn id="8" idx="2"/>
          </p:cNvCxnSpPr>
          <p:nvPr/>
        </p:nvCxnSpPr>
        <p:spPr>
          <a:xfrm>
            <a:off x="2496554" y="4026106"/>
            <a:ext cx="691815" cy="353012"/>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0C1E22A8-300D-0452-D7C9-9D419DA008F8}"/>
              </a:ext>
            </a:extLst>
          </p:cNvPr>
          <p:cNvSpPr txBox="1"/>
          <p:nvPr/>
        </p:nvSpPr>
        <p:spPr>
          <a:xfrm>
            <a:off x="9301917" y="3268750"/>
            <a:ext cx="2847231" cy="923330"/>
          </a:xfrm>
          <a:prstGeom prst="rect">
            <a:avLst/>
          </a:prstGeom>
          <a:solidFill>
            <a:schemeClr val="bg1"/>
          </a:solidFill>
        </p:spPr>
        <p:txBody>
          <a:bodyPr wrap="square">
            <a:spAutoFit/>
          </a:bodyPr>
          <a:lstStyle/>
          <a:p>
            <a:r>
              <a:rPr lang="en-US" dirty="0"/>
              <a:t>Several components of the cost model still to be implemented</a:t>
            </a:r>
          </a:p>
        </p:txBody>
      </p:sp>
      <p:cxnSp>
        <p:nvCxnSpPr>
          <p:cNvPr id="28" name="Straight Connector 27">
            <a:extLst>
              <a:ext uri="{FF2B5EF4-FFF2-40B4-BE49-F238E27FC236}">
                <a16:creationId xmlns:a16="http://schemas.microsoft.com/office/drawing/2014/main" id="{FF6495E7-D47B-C353-41C7-53A2C6C22477}"/>
              </a:ext>
            </a:extLst>
          </p:cNvPr>
          <p:cNvCxnSpPr>
            <a:cxnSpLocks/>
            <a:stCxn id="27" idx="1"/>
            <a:endCxn id="10" idx="0"/>
          </p:cNvCxnSpPr>
          <p:nvPr/>
        </p:nvCxnSpPr>
        <p:spPr>
          <a:xfrm flipH="1">
            <a:off x="9080835" y="3730415"/>
            <a:ext cx="221082" cy="40032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EF9C81D-2BB1-9399-41DF-163350A98517}"/>
              </a:ext>
            </a:extLst>
          </p:cNvPr>
          <p:cNvCxnSpPr>
            <a:cxnSpLocks/>
            <a:stCxn id="27" idx="1"/>
            <a:endCxn id="11" idx="0"/>
          </p:cNvCxnSpPr>
          <p:nvPr/>
        </p:nvCxnSpPr>
        <p:spPr>
          <a:xfrm flipH="1">
            <a:off x="9080834" y="3730415"/>
            <a:ext cx="221083" cy="2325258"/>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36" name="Footer Placeholder 1">
            <a:extLst>
              <a:ext uri="{FF2B5EF4-FFF2-40B4-BE49-F238E27FC236}">
                <a16:creationId xmlns:a16="http://schemas.microsoft.com/office/drawing/2014/main" id="{D64831A4-2A73-43C7-277F-615EBAF0BC84}"/>
              </a:ext>
            </a:extLst>
          </p:cNvPr>
          <p:cNvSpPr txBox="1">
            <a:spLocks/>
          </p:cNvSpPr>
          <p:nvPr/>
        </p:nvSpPr>
        <p:spPr>
          <a:xfrm>
            <a:off x="1748305" y="6470573"/>
            <a:ext cx="8623609"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Magnets and Powering System Cost Evaluation and Plan for the Accelerators</a:t>
            </a:r>
            <a:r>
              <a:rPr lang="fr-FR">
                <a:latin typeface="Arial Narrow" panose="020B0604020202020204" pitchFamily="34" charset="0"/>
                <a:cs typeface="Arial Narrow" panose="020B0604020202020204" pitchFamily="34" charset="0"/>
              </a:rPr>
              <a:t> / Fulvio Boattini/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303492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A9852D-7D8D-F6FE-1A5F-B7668B90CA80}"/>
              </a:ext>
            </a:extLst>
          </p:cNvPr>
          <p:cNvSpPr>
            <a:spLocks noGrp="1"/>
          </p:cNvSpPr>
          <p:nvPr>
            <p:ph type="title"/>
          </p:nvPr>
        </p:nvSpPr>
        <p:spPr>
          <a:xfrm>
            <a:off x="742276" y="329816"/>
            <a:ext cx="10418784" cy="890901"/>
          </a:xfrm>
          <a:solidFill>
            <a:schemeClr val="bg1">
              <a:alpha val="95000"/>
            </a:schemeClr>
          </a:solidFill>
        </p:spPr>
        <p:txBody>
          <a:bodyPr>
            <a:normAutofit fontScale="90000"/>
          </a:bodyPr>
          <a:lstStyle/>
          <a:p>
            <a:r>
              <a:rPr lang="en-US" dirty="0"/>
              <a:t>Cost Models: Power converters. Bottom-up model</a:t>
            </a:r>
            <a:br>
              <a:rPr lang="en-US" dirty="0"/>
            </a:br>
            <a:r>
              <a:rPr lang="en-US" dirty="0">
                <a:highlight>
                  <a:srgbClr val="FFFF00"/>
                </a:highlight>
              </a:rPr>
              <a:t>Capital costs</a:t>
            </a:r>
            <a:endParaRPr lang="en-GB" dirty="0"/>
          </a:p>
        </p:txBody>
      </p:sp>
      <p:sp>
        <p:nvSpPr>
          <p:cNvPr id="5" name="Slide Number Placeholder 4">
            <a:extLst>
              <a:ext uri="{FF2B5EF4-FFF2-40B4-BE49-F238E27FC236}">
                <a16:creationId xmlns:a16="http://schemas.microsoft.com/office/drawing/2014/main" id="{54B12B79-7212-826D-704D-DB8BB377D3DA}"/>
              </a:ext>
            </a:extLst>
          </p:cNvPr>
          <p:cNvSpPr>
            <a:spLocks noGrp="1"/>
          </p:cNvSpPr>
          <p:nvPr>
            <p:ph type="sldNum" sz="quarter" idx="13"/>
          </p:nvPr>
        </p:nvSpPr>
        <p:spPr/>
        <p:txBody>
          <a:bodyPr/>
          <a:lstStyle/>
          <a:p>
            <a:fld id="{005C7FBA-D4E9-46CA-9321-3ADA2E368FCD}" type="slidenum">
              <a:rPr lang="en-GB" smtClean="0"/>
              <a:pPr/>
              <a:t>5</a:t>
            </a:fld>
            <a:endParaRPr lang="en-GB" dirty="0"/>
          </a:p>
        </p:txBody>
      </p:sp>
      <p:pic>
        <p:nvPicPr>
          <p:cNvPr id="9" name="Picture 8" descr="A diagram of a power plant&#10;&#10;Description automatically generated">
            <a:extLst>
              <a:ext uri="{FF2B5EF4-FFF2-40B4-BE49-F238E27FC236}">
                <a16:creationId xmlns:a16="http://schemas.microsoft.com/office/drawing/2014/main" id="{E69A30FB-003C-D0DD-0059-A7E2511858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54" y="1686329"/>
            <a:ext cx="3869504" cy="1658834"/>
          </a:xfrm>
          <a:prstGeom prst="rect">
            <a:avLst/>
          </a:prstGeom>
        </p:spPr>
      </p:pic>
      <p:pic>
        <p:nvPicPr>
          <p:cNvPr id="10" name="Picture 4">
            <a:extLst>
              <a:ext uri="{FF2B5EF4-FFF2-40B4-BE49-F238E27FC236}">
                <a16:creationId xmlns:a16="http://schemas.microsoft.com/office/drawing/2014/main" id="{E5C7294B-5A1A-6CC4-78FA-D4BAE464E2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6242" y="4474246"/>
            <a:ext cx="3423274" cy="182296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machine with wires and wires&#10;&#10;Description automatically generated">
            <a:extLst>
              <a:ext uri="{FF2B5EF4-FFF2-40B4-BE49-F238E27FC236}">
                <a16:creationId xmlns:a16="http://schemas.microsoft.com/office/drawing/2014/main" id="{D5F4260B-D9D9-D8B9-3568-34E5AA224DDA}"/>
              </a:ext>
            </a:extLst>
          </p:cNvPr>
          <p:cNvPicPr>
            <a:picLocks noChangeAspect="1"/>
          </p:cNvPicPr>
          <p:nvPr/>
        </p:nvPicPr>
        <p:blipFill>
          <a:blip r:embed="rId4"/>
          <a:stretch>
            <a:fillRect/>
          </a:stretch>
        </p:blipFill>
        <p:spPr>
          <a:xfrm>
            <a:off x="9368435" y="1759524"/>
            <a:ext cx="1748348" cy="1669476"/>
          </a:xfrm>
          <a:prstGeom prst="rect">
            <a:avLst/>
          </a:prstGeom>
        </p:spPr>
      </p:pic>
      <p:pic>
        <p:nvPicPr>
          <p:cNvPr id="14" name="Picture 13" descr="A diagram of a computer connection&#10;&#10;Description automatically generated with medium confidence">
            <a:extLst>
              <a:ext uri="{FF2B5EF4-FFF2-40B4-BE49-F238E27FC236}">
                <a16:creationId xmlns:a16="http://schemas.microsoft.com/office/drawing/2014/main" id="{BAD97F41-CAB3-E277-DF59-4330A0E02DC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47456" y="2195985"/>
            <a:ext cx="3542060" cy="1278130"/>
          </a:xfrm>
          <a:prstGeom prst="rect">
            <a:avLst/>
          </a:prstGeom>
        </p:spPr>
      </p:pic>
      <p:sp>
        <p:nvSpPr>
          <p:cNvPr id="15" name="Inhaltsplatzhalter 1">
            <a:extLst>
              <a:ext uri="{FF2B5EF4-FFF2-40B4-BE49-F238E27FC236}">
                <a16:creationId xmlns:a16="http://schemas.microsoft.com/office/drawing/2014/main" id="{0F569202-C784-A734-29B2-CCC082BC5848}"/>
              </a:ext>
            </a:extLst>
          </p:cNvPr>
          <p:cNvSpPr txBox="1">
            <a:spLocks/>
          </p:cNvSpPr>
          <p:nvPr/>
        </p:nvSpPr>
        <p:spPr>
          <a:xfrm>
            <a:off x="4447456" y="1278383"/>
            <a:ext cx="3891416" cy="527610"/>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HP: installation on surface. </a:t>
            </a:r>
            <a:r>
              <a:rPr lang="en-US" sz="1400" i="1" u="sng" dirty="0"/>
              <a:t>Unified cell to load connection</a:t>
            </a:r>
            <a:r>
              <a:rPr lang="en-US" sz="1400" dirty="0"/>
              <a:t>. One powering system per sector.</a:t>
            </a:r>
          </a:p>
          <a:p>
            <a:pPr marL="0" indent="0">
              <a:buNone/>
            </a:pPr>
            <a:r>
              <a:rPr lang="en-US" sz="1400" dirty="0"/>
              <a:t>Identify </a:t>
            </a:r>
            <a:r>
              <a:rPr lang="en-US" sz="1400" dirty="0" err="1"/>
              <a:t>Nseries</a:t>
            </a:r>
            <a:r>
              <a:rPr lang="en-US" sz="1400" dirty="0"/>
              <a:t>/</a:t>
            </a:r>
            <a:r>
              <a:rPr lang="en-US" sz="1400" dirty="0" err="1"/>
              <a:t>Nparallel</a:t>
            </a:r>
            <a:r>
              <a:rPr lang="en-US" sz="1400" dirty="0"/>
              <a:t> power cells.</a:t>
            </a:r>
            <a:endParaRPr lang="en-GB" sz="1400" dirty="0"/>
          </a:p>
        </p:txBody>
      </p:sp>
      <p:sp>
        <p:nvSpPr>
          <p:cNvPr id="16" name="Inhaltsplatzhalter 1">
            <a:extLst>
              <a:ext uri="{FF2B5EF4-FFF2-40B4-BE49-F238E27FC236}">
                <a16:creationId xmlns:a16="http://schemas.microsoft.com/office/drawing/2014/main" id="{D5635010-779F-3F15-7027-D9EDAB2FB408}"/>
              </a:ext>
            </a:extLst>
          </p:cNvPr>
          <p:cNvSpPr txBox="1">
            <a:spLocks/>
          </p:cNvSpPr>
          <p:nvPr/>
        </p:nvSpPr>
        <p:spPr>
          <a:xfrm>
            <a:off x="8735582" y="1212501"/>
            <a:ext cx="3272663" cy="527610"/>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Compute the size and cost of IGBTs/Diodes and stacks.</a:t>
            </a:r>
            <a:endParaRPr lang="en-GB" sz="1400" dirty="0"/>
          </a:p>
        </p:txBody>
      </p:sp>
      <p:sp>
        <p:nvSpPr>
          <p:cNvPr id="49" name="Inhaltsplatzhalter 1">
            <a:extLst>
              <a:ext uri="{FF2B5EF4-FFF2-40B4-BE49-F238E27FC236}">
                <a16:creationId xmlns:a16="http://schemas.microsoft.com/office/drawing/2014/main" id="{152DD1CB-1F23-3C1E-3CC5-8899F1C96F63}"/>
              </a:ext>
            </a:extLst>
          </p:cNvPr>
          <p:cNvSpPr txBox="1">
            <a:spLocks/>
          </p:cNvSpPr>
          <p:nvPr/>
        </p:nvSpPr>
        <p:spPr>
          <a:xfrm>
            <a:off x="4566242" y="4038401"/>
            <a:ext cx="3811122" cy="291298"/>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Identify size and cost of the power cell cabinet. Included fabrication costs</a:t>
            </a:r>
            <a:endParaRPr lang="en-GB" sz="1400" dirty="0"/>
          </a:p>
        </p:txBody>
      </p:sp>
      <p:pic>
        <p:nvPicPr>
          <p:cNvPr id="51" name="Picture 50">
            <a:extLst>
              <a:ext uri="{FF2B5EF4-FFF2-40B4-BE49-F238E27FC236}">
                <a16:creationId xmlns:a16="http://schemas.microsoft.com/office/drawing/2014/main" id="{6CEE3E00-FAB7-421C-AE22-68825B57D82F}"/>
              </a:ext>
            </a:extLst>
          </p:cNvPr>
          <p:cNvPicPr>
            <a:picLocks noChangeAspect="1"/>
          </p:cNvPicPr>
          <p:nvPr/>
        </p:nvPicPr>
        <p:blipFill>
          <a:blip r:embed="rId6"/>
          <a:stretch>
            <a:fillRect/>
          </a:stretch>
        </p:blipFill>
        <p:spPr>
          <a:xfrm>
            <a:off x="8555639" y="4236811"/>
            <a:ext cx="2605420" cy="1669476"/>
          </a:xfrm>
          <a:prstGeom prst="rect">
            <a:avLst/>
          </a:prstGeom>
        </p:spPr>
      </p:pic>
      <p:sp>
        <p:nvSpPr>
          <p:cNvPr id="52" name="Inhaltsplatzhalter 1">
            <a:extLst>
              <a:ext uri="{FF2B5EF4-FFF2-40B4-BE49-F238E27FC236}">
                <a16:creationId xmlns:a16="http://schemas.microsoft.com/office/drawing/2014/main" id="{C381A153-C1A4-ED78-751A-2A6C78F98522}"/>
              </a:ext>
            </a:extLst>
          </p:cNvPr>
          <p:cNvSpPr txBox="1">
            <a:spLocks/>
          </p:cNvSpPr>
          <p:nvPr/>
        </p:nvSpPr>
        <p:spPr>
          <a:xfrm>
            <a:off x="8606277" y="3690863"/>
            <a:ext cx="3272663" cy="527610"/>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Compute the size and cost of Boost (left) and preload(right) capacitors.</a:t>
            </a:r>
            <a:endParaRPr lang="en-GB" sz="1400" dirty="0"/>
          </a:p>
        </p:txBody>
      </p:sp>
      <p:pic>
        <p:nvPicPr>
          <p:cNvPr id="2" name="Picture 1" descr="A diagram of a power line&#10;&#10;Description automatically generated">
            <a:extLst>
              <a:ext uri="{FF2B5EF4-FFF2-40B4-BE49-F238E27FC236}">
                <a16:creationId xmlns:a16="http://schemas.microsoft.com/office/drawing/2014/main" id="{D57B9603-AFC3-3E42-705E-570252DE363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1500" y="4033791"/>
            <a:ext cx="2697899" cy="2638643"/>
          </a:xfrm>
          <a:prstGeom prst="rect">
            <a:avLst/>
          </a:prstGeom>
        </p:spPr>
      </p:pic>
      <p:sp>
        <p:nvSpPr>
          <p:cNvPr id="6" name="Inhaltsplatzhalter 1">
            <a:extLst>
              <a:ext uri="{FF2B5EF4-FFF2-40B4-BE49-F238E27FC236}">
                <a16:creationId xmlns:a16="http://schemas.microsoft.com/office/drawing/2014/main" id="{8E60FE75-8703-D35A-CD50-682D0EEA7334}"/>
              </a:ext>
            </a:extLst>
          </p:cNvPr>
          <p:cNvSpPr txBox="1">
            <a:spLocks/>
          </p:cNvSpPr>
          <p:nvPr/>
        </p:nvSpPr>
        <p:spPr>
          <a:xfrm>
            <a:off x="313060" y="3599026"/>
            <a:ext cx="3811122" cy="431937"/>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t>Identify size and cost of the technical building and capacitor containers</a:t>
            </a:r>
            <a:endParaRPr lang="en-GB" sz="1400" dirty="0"/>
          </a:p>
        </p:txBody>
      </p:sp>
      <p:sp>
        <p:nvSpPr>
          <p:cNvPr id="7" name="Heptagon 6">
            <a:extLst>
              <a:ext uri="{FF2B5EF4-FFF2-40B4-BE49-F238E27FC236}">
                <a16:creationId xmlns:a16="http://schemas.microsoft.com/office/drawing/2014/main" id="{E2D25177-EE58-9DC2-F867-801D0246C948}"/>
              </a:ext>
            </a:extLst>
          </p:cNvPr>
          <p:cNvSpPr/>
          <p:nvPr/>
        </p:nvSpPr>
        <p:spPr>
          <a:xfrm>
            <a:off x="4212840" y="1403645"/>
            <a:ext cx="270711" cy="264695"/>
          </a:xfrm>
          <a:prstGeom prst="hep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1</a:t>
            </a:r>
            <a:endParaRPr lang="en-GB" dirty="0"/>
          </a:p>
        </p:txBody>
      </p:sp>
      <p:sp>
        <p:nvSpPr>
          <p:cNvPr id="8" name="Heptagon 7">
            <a:extLst>
              <a:ext uri="{FF2B5EF4-FFF2-40B4-BE49-F238E27FC236}">
                <a16:creationId xmlns:a16="http://schemas.microsoft.com/office/drawing/2014/main" id="{21619D56-4811-CAE4-883B-FCDA3817CAD3}"/>
              </a:ext>
            </a:extLst>
          </p:cNvPr>
          <p:cNvSpPr/>
          <p:nvPr/>
        </p:nvSpPr>
        <p:spPr>
          <a:xfrm>
            <a:off x="8470921" y="1372791"/>
            <a:ext cx="270711" cy="264695"/>
          </a:xfrm>
          <a:prstGeom prst="hep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2</a:t>
            </a:r>
            <a:endParaRPr lang="en-GB" dirty="0"/>
          </a:p>
        </p:txBody>
      </p:sp>
      <p:sp>
        <p:nvSpPr>
          <p:cNvPr id="13" name="Heptagon 12">
            <a:extLst>
              <a:ext uri="{FF2B5EF4-FFF2-40B4-BE49-F238E27FC236}">
                <a16:creationId xmlns:a16="http://schemas.microsoft.com/office/drawing/2014/main" id="{2A644FFF-F69C-DD00-3B4C-D7E1BD503A45}"/>
              </a:ext>
            </a:extLst>
          </p:cNvPr>
          <p:cNvSpPr/>
          <p:nvPr/>
        </p:nvSpPr>
        <p:spPr>
          <a:xfrm>
            <a:off x="8377364" y="3827569"/>
            <a:ext cx="270711" cy="264695"/>
          </a:xfrm>
          <a:prstGeom prst="hep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3</a:t>
            </a:r>
            <a:endParaRPr lang="en-GB" dirty="0"/>
          </a:p>
        </p:txBody>
      </p:sp>
      <p:sp>
        <p:nvSpPr>
          <p:cNvPr id="17" name="Heptagon 16">
            <a:extLst>
              <a:ext uri="{FF2B5EF4-FFF2-40B4-BE49-F238E27FC236}">
                <a16:creationId xmlns:a16="http://schemas.microsoft.com/office/drawing/2014/main" id="{BCC77E8C-3B1E-FDF7-60E3-3CFEF1B0879D}"/>
              </a:ext>
            </a:extLst>
          </p:cNvPr>
          <p:cNvSpPr/>
          <p:nvPr/>
        </p:nvSpPr>
        <p:spPr>
          <a:xfrm>
            <a:off x="4629527" y="3748998"/>
            <a:ext cx="270711" cy="264695"/>
          </a:xfrm>
          <a:prstGeom prst="hep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4</a:t>
            </a:r>
            <a:endParaRPr lang="en-GB" dirty="0"/>
          </a:p>
        </p:txBody>
      </p:sp>
      <p:sp>
        <p:nvSpPr>
          <p:cNvPr id="18" name="Heptagon 17">
            <a:extLst>
              <a:ext uri="{FF2B5EF4-FFF2-40B4-BE49-F238E27FC236}">
                <a16:creationId xmlns:a16="http://schemas.microsoft.com/office/drawing/2014/main" id="{F46F157F-B8D1-E00F-427D-D5E302194236}"/>
              </a:ext>
            </a:extLst>
          </p:cNvPr>
          <p:cNvSpPr/>
          <p:nvPr/>
        </p:nvSpPr>
        <p:spPr>
          <a:xfrm>
            <a:off x="85473" y="3712456"/>
            <a:ext cx="270711" cy="264695"/>
          </a:xfrm>
          <a:prstGeom prst="heptago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5</a:t>
            </a:r>
            <a:endParaRPr lang="en-GB" dirty="0"/>
          </a:p>
        </p:txBody>
      </p:sp>
      <p:cxnSp>
        <p:nvCxnSpPr>
          <p:cNvPr id="20" name="Straight Connector 19">
            <a:extLst>
              <a:ext uri="{FF2B5EF4-FFF2-40B4-BE49-F238E27FC236}">
                <a16:creationId xmlns:a16="http://schemas.microsoft.com/office/drawing/2014/main" id="{62B9DFED-2BC6-7687-AC9F-2E6FCC752901}"/>
              </a:ext>
            </a:extLst>
          </p:cNvPr>
          <p:cNvCxnSpPr/>
          <p:nvPr/>
        </p:nvCxnSpPr>
        <p:spPr>
          <a:xfrm>
            <a:off x="4124182" y="1432641"/>
            <a:ext cx="0" cy="199635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1E4DC0E-D90F-E8DD-50B7-48D0896209F4}"/>
              </a:ext>
            </a:extLst>
          </p:cNvPr>
          <p:cNvCxnSpPr>
            <a:cxnSpLocks/>
          </p:cNvCxnSpPr>
          <p:nvPr/>
        </p:nvCxnSpPr>
        <p:spPr>
          <a:xfrm>
            <a:off x="100301" y="3429000"/>
            <a:ext cx="402388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4" name="Footer Placeholder 1">
            <a:extLst>
              <a:ext uri="{FF2B5EF4-FFF2-40B4-BE49-F238E27FC236}">
                <a16:creationId xmlns:a16="http://schemas.microsoft.com/office/drawing/2014/main" id="{960E4D0A-629B-3720-0793-57FF0A97687D}"/>
              </a:ext>
            </a:extLst>
          </p:cNvPr>
          <p:cNvSpPr txBox="1">
            <a:spLocks/>
          </p:cNvSpPr>
          <p:nvPr/>
        </p:nvSpPr>
        <p:spPr>
          <a:xfrm>
            <a:off x="1748305" y="6470573"/>
            <a:ext cx="8623609"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Magnets and Powering System Cost Evaluation and Plan for the Accelerators</a:t>
            </a:r>
            <a:r>
              <a:rPr lang="fr-FR">
                <a:latin typeface="Arial Narrow" panose="020B0604020202020204" pitchFamily="34" charset="0"/>
                <a:cs typeface="Arial Narrow" panose="020B0604020202020204" pitchFamily="34" charset="0"/>
              </a:rPr>
              <a:t> / Fulvio Boattini/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454712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5696546-2FAF-FDD2-2E66-9C1FD3A53236}"/>
              </a:ext>
            </a:extLst>
          </p:cNvPr>
          <p:cNvSpPr>
            <a:spLocks noGrp="1"/>
          </p:cNvSpPr>
          <p:nvPr>
            <p:ph type="sldNum" sz="quarter" idx="13"/>
          </p:nvPr>
        </p:nvSpPr>
        <p:spPr/>
        <p:txBody>
          <a:bodyPr/>
          <a:lstStyle/>
          <a:p>
            <a:fld id="{005C7FBA-D4E9-46CA-9321-3ADA2E368FCD}" type="slidenum">
              <a:rPr lang="en-GB" smtClean="0"/>
              <a:pPr/>
              <a:t>6</a:t>
            </a:fld>
            <a:endParaRPr lang="en-GB" dirty="0"/>
          </a:p>
        </p:txBody>
      </p:sp>
      <p:sp>
        <p:nvSpPr>
          <p:cNvPr id="6" name="Title 2">
            <a:extLst>
              <a:ext uri="{FF2B5EF4-FFF2-40B4-BE49-F238E27FC236}">
                <a16:creationId xmlns:a16="http://schemas.microsoft.com/office/drawing/2014/main" id="{D75E0872-46D0-AAFD-6B69-23198152DE30}"/>
              </a:ext>
            </a:extLst>
          </p:cNvPr>
          <p:cNvSpPr>
            <a:spLocks noGrp="1"/>
          </p:cNvSpPr>
          <p:nvPr>
            <p:ph type="title"/>
          </p:nvPr>
        </p:nvSpPr>
        <p:spPr>
          <a:xfrm>
            <a:off x="742275" y="332486"/>
            <a:ext cx="10418784" cy="906759"/>
          </a:xfrm>
          <a:solidFill>
            <a:schemeClr val="bg1">
              <a:alpha val="95000"/>
            </a:schemeClr>
          </a:solidFill>
        </p:spPr>
        <p:txBody>
          <a:bodyPr>
            <a:normAutofit fontScale="90000"/>
          </a:bodyPr>
          <a:lstStyle/>
          <a:p>
            <a:r>
              <a:rPr lang="en-US" dirty="0"/>
              <a:t>Cost Models: NC Magnets. Bottom-up model</a:t>
            </a:r>
            <a:br>
              <a:rPr lang="en-US" dirty="0"/>
            </a:br>
            <a:r>
              <a:rPr lang="en-US" dirty="0">
                <a:highlight>
                  <a:srgbClr val="FFFF00"/>
                </a:highlight>
              </a:rPr>
              <a:t>Capital costs</a:t>
            </a:r>
            <a:endParaRPr lang="en-GB" dirty="0"/>
          </a:p>
        </p:txBody>
      </p:sp>
      <p:pic>
        <p:nvPicPr>
          <p:cNvPr id="7" name="Picture 6">
            <a:extLst>
              <a:ext uri="{FF2B5EF4-FFF2-40B4-BE49-F238E27FC236}">
                <a16:creationId xmlns:a16="http://schemas.microsoft.com/office/drawing/2014/main" id="{CF0A7710-62E6-2C91-5903-996DACBC0F5F}"/>
              </a:ext>
            </a:extLst>
          </p:cNvPr>
          <p:cNvPicPr>
            <a:picLocks noChangeAspect="1"/>
          </p:cNvPicPr>
          <p:nvPr/>
        </p:nvPicPr>
        <p:blipFill>
          <a:blip r:embed="rId2"/>
          <a:stretch>
            <a:fillRect/>
          </a:stretch>
        </p:blipFill>
        <p:spPr>
          <a:xfrm>
            <a:off x="7455192" y="3377340"/>
            <a:ext cx="4501704" cy="2145074"/>
          </a:xfrm>
          <a:prstGeom prst="rect">
            <a:avLst/>
          </a:prstGeom>
        </p:spPr>
      </p:pic>
      <p:sp>
        <p:nvSpPr>
          <p:cNvPr id="8" name="Content Placeholder 2">
            <a:extLst>
              <a:ext uri="{FF2B5EF4-FFF2-40B4-BE49-F238E27FC236}">
                <a16:creationId xmlns:a16="http://schemas.microsoft.com/office/drawing/2014/main" id="{DD3FDD3B-FB8F-984E-9565-1732B603E8E5}"/>
              </a:ext>
            </a:extLst>
          </p:cNvPr>
          <p:cNvSpPr txBox="1">
            <a:spLocks/>
          </p:cNvSpPr>
          <p:nvPr/>
        </p:nvSpPr>
        <p:spPr>
          <a:xfrm>
            <a:off x="5299911" y="1861643"/>
            <a:ext cx="6870031" cy="2048139"/>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The simplified cost approach is taken from </a:t>
            </a:r>
            <a:r>
              <a:rPr lang="en-US"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t>
            </a:r>
            <a:r>
              <a:rPr lang="en-GB"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Basic design and engineering of normal-conducting, iron-dominated electromagnets</a:t>
            </a:r>
            <a:r>
              <a:rPr lang="en-US" sz="1400" dirty="0">
                <a:solidFill>
                  <a:schemeClr val="accent5"/>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t>
            </a:r>
            <a:r>
              <a:rPr lang="en-US" sz="1400" dirty="0">
                <a:solidFill>
                  <a:schemeClr val="accent5"/>
                </a:solidFill>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by Th. </a:t>
            </a:r>
            <a:r>
              <a:rPr lang="en-US" sz="1400" dirty="0" err="1">
                <a:latin typeface="Arial" panose="020B0604020202020204" pitchFamily="34" charset="0"/>
                <a:cs typeface="Arial" panose="020B0604020202020204" pitchFamily="34" charset="0"/>
              </a:rPr>
              <a:t>Zickler</a:t>
            </a:r>
            <a:r>
              <a:rPr lang="en-US" sz="1400" dirty="0">
                <a:latin typeface="Arial" panose="020B0604020202020204" pitchFamily="34" charset="0"/>
                <a:cs typeface="Arial" panose="020B0604020202020204" pitchFamily="34" charset="0"/>
              </a:rPr>
              <a:t>.</a:t>
            </a:r>
          </a:p>
          <a:p>
            <a:pPr marL="0" indent="0">
              <a:buFont typeface="Arial"/>
              <a:buNone/>
            </a:pPr>
            <a:r>
              <a:rPr lang="en-US" sz="1400" dirty="0">
                <a:latin typeface="Arial" panose="020B0604020202020204" pitchFamily="34" charset="0"/>
                <a:cs typeface="Arial" panose="020B0604020202020204" pitchFamily="34" charset="0"/>
              </a:rPr>
              <a:t>Cost figures are adapted for 3% of inflation over the last 14 years and the highest value of the range is taken. </a:t>
            </a:r>
          </a:p>
          <a:p>
            <a:pPr marL="0" indent="0">
              <a:buFont typeface="Arial"/>
              <a:buNone/>
            </a:pPr>
            <a:r>
              <a:rPr lang="en-GB" sz="1400" dirty="0">
                <a:latin typeface="Arial" panose="020B0604020202020204" pitchFamily="34" charset="0"/>
                <a:cs typeface="Arial" panose="020B0604020202020204" pitchFamily="34" charset="0"/>
              </a:rPr>
              <a:t>The material costs for </a:t>
            </a:r>
            <a:r>
              <a:rPr lang="en-GB" sz="1400" dirty="0" err="1">
                <a:latin typeface="Arial" panose="020B0604020202020204" pitchFamily="34" charset="0"/>
                <a:cs typeface="Arial" panose="020B0604020202020204" pitchFamily="34" charset="0"/>
              </a:rPr>
              <a:t>Vacoflux</a:t>
            </a:r>
            <a:r>
              <a:rPr lang="en-GB" sz="1400" dirty="0">
                <a:latin typeface="Arial" panose="020B0604020202020204" pitchFamily="34" charset="0"/>
                <a:cs typeface="Arial" panose="020B0604020202020204" pitchFamily="34" charset="0"/>
              </a:rPr>
              <a:t> 48 are estimated values in consultation with magnet experts.</a:t>
            </a: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39007399-4204-677F-ECC6-322900911E95}"/>
              </a:ext>
            </a:extLst>
          </p:cNvPr>
          <p:cNvPicPr>
            <a:picLocks noChangeAspect="1"/>
          </p:cNvPicPr>
          <p:nvPr/>
        </p:nvPicPr>
        <p:blipFill>
          <a:blip r:embed="rId4"/>
          <a:stretch>
            <a:fillRect/>
          </a:stretch>
        </p:blipFill>
        <p:spPr>
          <a:xfrm>
            <a:off x="108284" y="4229950"/>
            <a:ext cx="6968614" cy="1292464"/>
          </a:xfrm>
          <a:prstGeom prst="rect">
            <a:avLst/>
          </a:prstGeom>
        </p:spPr>
      </p:pic>
      <p:sp>
        <p:nvSpPr>
          <p:cNvPr id="10" name="Inhaltsplatzhalter 1">
            <a:extLst>
              <a:ext uri="{FF2B5EF4-FFF2-40B4-BE49-F238E27FC236}">
                <a16:creationId xmlns:a16="http://schemas.microsoft.com/office/drawing/2014/main" id="{92A70EA5-2CAB-FE17-E796-8819E988FF19}"/>
              </a:ext>
            </a:extLst>
          </p:cNvPr>
          <p:cNvSpPr txBox="1">
            <a:spLocks/>
          </p:cNvSpPr>
          <p:nvPr/>
        </p:nvSpPr>
        <p:spPr>
          <a:xfrm>
            <a:off x="266481" y="1428416"/>
            <a:ext cx="10838665" cy="334210"/>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highlight>
                  <a:srgbClr val="FFFF00"/>
                </a:highlight>
              </a:rPr>
              <a:t>Much simpler model because of lack of expertise in magnet construction. Briefly discussed with magnet expert but requires verification</a:t>
            </a:r>
            <a:r>
              <a:rPr lang="en-US" sz="1400" dirty="0"/>
              <a:t>.</a:t>
            </a:r>
            <a:endParaRPr lang="en-GB" sz="1400" dirty="0"/>
          </a:p>
        </p:txBody>
      </p:sp>
      <p:pic>
        <p:nvPicPr>
          <p:cNvPr id="13" name="Picture 12" descr="A green rectangle with black text&#10;&#10;Description automatically generated">
            <a:extLst>
              <a:ext uri="{FF2B5EF4-FFF2-40B4-BE49-F238E27FC236}">
                <a16:creationId xmlns:a16="http://schemas.microsoft.com/office/drawing/2014/main" id="{346D72E5-CE5B-6BB3-6240-6FED0384F0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769" y="1945864"/>
            <a:ext cx="4730184" cy="1556652"/>
          </a:xfrm>
          <a:prstGeom prst="rect">
            <a:avLst/>
          </a:prstGeom>
        </p:spPr>
      </p:pic>
      <p:sp>
        <p:nvSpPr>
          <p:cNvPr id="14" name="Footer Placeholder 1">
            <a:extLst>
              <a:ext uri="{FF2B5EF4-FFF2-40B4-BE49-F238E27FC236}">
                <a16:creationId xmlns:a16="http://schemas.microsoft.com/office/drawing/2014/main" id="{03830E71-E94A-F006-F2D0-5F6C5BB1E4C3}"/>
              </a:ext>
            </a:extLst>
          </p:cNvPr>
          <p:cNvSpPr txBox="1">
            <a:spLocks/>
          </p:cNvSpPr>
          <p:nvPr/>
        </p:nvSpPr>
        <p:spPr>
          <a:xfrm>
            <a:off x="1748305" y="6470573"/>
            <a:ext cx="8623609"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Magnets and Powering System Cost Evaluation and Plan for the Accelerators</a:t>
            </a:r>
            <a:r>
              <a:rPr lang="fr-FR">
                <a:latin typeface="Arial Narrow" panose="020B0604020202020204" pitchFamily="34" charset="0"/>
                <a:cs typeface="Arial Narrow" panose="020B0604020202020204" pitchFamily="34" charset="0"/>
              </a:rPr>
              <a:t> / Fulvio Boattini/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605565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A58A1E2-F8C3-BE70-A704-FF0335370AC6}"/>
              </a:ext>
            </a:extLst>
          </p:cNvPr>
          <p:cNvSpPr>
            <a:spLocks noGrp="1"/>
          </p:cNvSpPr>
          <p:nvPr>
            <p:ph type="sldNum" sz="quarter" idx="12"/>
          </p:nvPr>
        </p:nvSpPr>
        <p:spPr/>
        <p:txBody>
          <a:bodyPr/>
          <a:lstStyle/>
          <a:p>
            <a:fld id="{005C7FBA-D4E9-46CA-9321-3ADA2E368FCD}" type="slidenum">
              <a:rPr lang="en-GB" smtClean="0"/>
              <a:t>7</a:t>
            </a:fld>
            <a:endParaRPr lang="en-GB"/>
          </a:p>
        </p:txBody>
      </p:sp>
      <p:sp>
        <p:nvSpPr>
          <p:cNvPr id="6" name="Title 5">
            <a:extLst>
              <a:ext uri="{FF2B5EF4-FFF2-40B4-BE49-F238E27FC236}">
                <a16:creationId xmlns:a16="http://schemas.microsoft.com/office/drawing/2014/main" id="{E42D3E0C-C755-72CE-3BBC-CB7CAEF5E4BA}"/>
              </a:ext>
            </a:extLst>
          </p:cNvPr>
          <p:cNvSpPr>
            <a:spLocks noGrp="1"/>
          </p:cNvSpPr>
          <p:nvPr>
            <p:ph type="title"/>
          </p:nvPr>
        </p:nvSpPr>
        <p:spPr>
          <a:xfrm>
            <a:off x="2355697" y="44199"/>
            <a:ext cx="7408824" cy="1325563"/>
          </a:xfrm>
        </p:spPr>
        <p:txBody>
          <a:bodyPr/>
          <a:lstStyle/>
          <a:p>
            <a:r>
              <a:rPr lang="en-US" dirty="0"/>
              <a:t>Cost Computation</a:t>
            </a:r>
            <a:endParaRPr lang="en-GB" dirty="0"/>
          </a:p>
        </p:txBody>
      </p:sp>
      <p:graphicFrame>
        <p:nvGraphicFramePr>
          <p:cNvPr id="7" name="Table 6">
            <a:extLst>
              <a:ext uri="{FF2B5EF4-FFF2-40B4-BE49-F238E27FC236}">
                <a16:creationId xmlns:a16="http://schemas.microsoft.com/office/drawing/2014/main" id="{9C3D81DC-6159-894E-60B7-CC838F3D2EEE}"/>
              </a:ext>
            </a:extLst>
          </p:cNvPr>
          <p:cNvGraphicFramePr>
            <a:graphicFrameLocks noGrp="1"/>
          </p:cNvGraphicFramePr>
          <p:nvPr>
            <p:extLst>
              <p:ext uri="{D42A27DB-BD31-4B8C-83A1-F6EECF244321}">
                <p14:modId xmlns:p14="http://schemas.microsoft.com/office/powerpoint/2010/main" val="2796618498"/>
              </p:ext>
            </p:extLst>
          </p:nvPr>
        </p:nvGraphicFramePr>
        <p:xfrm>
          <a:off x="225438" y="2684136"/>
          <a:ext cx="9014816" cy="2712112"/>
        </p:xfrm>
        <a:graphic>
          <a:graphicData uri="http://schemas.openxmlformats.org/drawingml/2006/table">
            <a:tbl>
              <a:tblPr firstRow="1" bandRow="1">
                <a:tableStyleId>{5C22544A-7EE6-4342-B048-85BDC9FD1C3A}</a:tableStyleId>
              </a:tblPr>
              <a:tblGrid>
                <a:gridCol w="3085906">
                  <a:extLst>
                    <a:ext uri="{9D8B030D-6E8A-4147-A177-3AD203B41FA5}">
                      <a16:colId xmlns:a16="http://schemas.microsoft.com/office/drawing/2014/main" val="800614066"/>
                    </a:ext>
                  </a:extLst>
                </a:gridCol>
                <a:gridCol w="1185782">
                  <a:extLst>
                    <a:ext uri="{9D8B030D-6E8A-4147-A177-3AD203B41FA5}">
                      <a16:colId xmlns:a16="http://schemas.microsoft.com/office/drawing/2014/main" val="3803548395"/>
                    </a:ext>
                  </a:extLst>
                </a:gridCol>
                <a:gridCol w="1185782">
                  <a:extLst>
                    <a:ext uri="{9D8B030D-6E8A-4147-A177-3AD203B41FA5}">
                      <a16:colId xmlns:a16="http://schemas.microsoft.com/office/drawing/2014/main" val="2377305222"/>
                    </a:ext>
                  </a:extLst>
                </a:gridCol>
                <a:gridCol w="1185782">
                  <a:extLst>
                    <a:ext uri="{9D8B030D-6E8A-4147-A177-3AD203B41FA5}">
                      <a16:colId xmlns:a16="http://schemas.microsoft.com/office/drawing/2014/main" val="652101850"/>
                    </a:ext>
                  </a:extLst>
                </a:gridCol>
                <a:gridCol w="1185782">
                  <a:extLst>
                    <a:ext uri="{9D8B030D-6E8A-4147-A177-3AD203B41FA5}">
                      <a16:colId xmlns:a16="http://schemas.microsoft.com/office/drawing/2014/main" val="958016614"/>
                    </a:ext>
                  </a:extLst>
                </a:gridCol>
                <a:gridCol w="1185782">
                  <a:extLst>
                    <a:ext uri="{9D8B030D-6E8A-4147-A177-3AD203B41FA5}">
                      <a16:colId xmlns:a16="http://schemas.microsoft.com/office/drawing/2014/main" val="2597419231"/>
                    </a:ext>
                  </a:extLst>
                </a:gridCol>
              </a:tblGrid>
              <a:tr h="339014">
                <a:tc>
                  <a:txBody>
                    <a:bodyPr/>
                    <a:lstStyle/>
                    <a:p>
                      <a:endParaRPr lang="en-GB" sz="1600" dirty="0"/>
                    </a:p>
                  </a:txBody>
                  <a:tcPr/>
                </a:tc>
                <a:tc>
                  <a:txBody>
                    <a:bodyPr/>
                    <a:lstStyle/>
                    <a:p>
                      <a:r>
                        <a:rPr lang="en-US" sz="1600" dirty="0"/>
                        <a:t>RCS1(***)</a:t>
                      </a:r>
                      <a:endParaRPr lang="en-GB" sz="1600" dirty="0"/>
                    </a:p>
                  </a:txBody>
                  <a:tcPr/>
                </a:tc>
                <a:tc>
                  <a:txBody>
                    <a:bodyPr/>
                    <a:lstStyle/>
                    <a:p>
                      <a:r>
                        <a:rPr lang="en-US" sz="1600" dirty="0"/>
                        <a:t>RCS2</a:t>
                      </a:r>
                      <a:endParaRPr lang="en-GB" sz="1600" dirty="0"/>
                    </a:p>
                  </a:txBody>
                  <a:tcPr/>
                </a:tc>
                <a:tc>
                  <a:txBody>
                    <a:bodyPr/>
                    <a:lstStyle/>
                    <a:p>
                      <a:r>
                        <a:rPr lang="en-US" sz="1600" dirty="0"/>
                        <a:t>RCS3</a:t>
                      </a:r>
                      <a:endParaRPr lang="en-GB" sz="1600" dirty="0"/>
                    </a:p>
                  </a:txBody>
                  <a:tcPr/>
                </a:tc>
                <a:tc>
                  <a:txBody>
                    <a:bodyPr/>
                    <a:lstStyle/>
                    <a:p>
                      <a:r>
                        <a:rPr lang="en-US" sz="1600" dirty="0"/>
                        <a:t>RCS4</a:t>
                      </a:r>
                      <a:endParaRPr lang="en-GB" sz="1600" dirty="0"/>
                    </a:p>
                  </a:txBody>
                  <a:tcPr/>
                </a:tc>
                <a:tc>
                  <a:txBody>
                    <a:bodyPr/>
                    <a:lstStyle/>
                    <a:p>
                      <a:r>
                        <a:rPr lang="en-US" sz="1600" i="1" u="sng" dirty="0"/>
                        <a:t>Totals</a:t>
                      </a:r>
                      <a:endParaRPr lang="en-GB" sz="1600" i="1" u="sng" dirty="0"/>
                    </a:p>
                  </a:txBody>
                  <a:tcPr/>
                </a:tc>
                <a:extLst>
                  <a:ext uri="{0D108BD9-81ED-4DB2-BD59-A6C34878D82A}">
                    <a16:rowId xmlns:a16="http://schemas.microsoft.com/office/drawing/2014/main" val="128110910"/>
                  </a:ext>
                </a:extLst>
              </a:tr>
              <a:tr h="339014">
                <a:tc>
                  <a:txBody>
                    <a:bodyPr/>
                    <a:lstStyle/>
                    <a:p>
                      <a:r>
                        <a:rPr lang="en-US" sz="1200" dirty="0"/>
                        <a:t>NC Magnets cost (*) [</a:t>
                      </a:r>
                      <a:r>
                        <a:rPr lang="en-US" sz="1200" dirty="0" err="1"/>
                        <a:t>MEu</a:t>
                      </a:r>
                      <a:r>
                        <a:rPr lang="en-US" sz="1200" dirty="0"/>
                        <a:t>]</a:t>
                      </a:r>
                      <a:endParaRPr lang="en-GB" sz="1200" dirty="0"/>
                    </a:p>
                  </a:txBody>
                  <a:tcPr/>
                </a:tc>
                <a:tc>
                  <a:txBody>
                    <a:bodyPr/>
                    <a:lstStyle/>
                    <a:p>
                      <a:pPr algn="r" fontAlgn="b"/>
                      <a:r>
                        <a:rPr lang="en-GB" sz="1600" b="0" i="0" u="none" strike="noStrike" dirty="0">
                          <a:solidFill>
                            <a:srgbClr val="000000"/>
                          </a:solidFill>
                          <a:effectLst/>
                          <a:latin typeface="Calibri" panose="020F0502020204030204" pitchFamily="34" charset="0"/>
                        </a:rPr>
                        <a:t>0.6%</a:t>
                      </a:r>
                    </a:p>
                  </a:txBody>
                  <a:tcPr marL="9525" marR="9525" marT="9525" marB="0" anchor="b"/>
                </a:tc>
                <a:tc>
                  <a:txBody>
                    <a:bodyPr/>
                    <a:lstStyle/>
                    <a:p>
                      <a:pPr algn="r" fontAlgn="b"/>
                      <a:r>
                        <a:rPr lang="en-GB" sz="1600" b="0" i="0" u="none" strike="noStrike" dirty="0">
                          <a:solidFill>
                            <a:srgbClr val="000000"/>
                          </a:solidFill>
                          <a:effectLst/>
                          <a:latin typeface="Calibri" panose="020F0502020204030204" pitchFamily="34" charset="0"/>
                        </a:rPr>
                        <a:t>0.4%</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0.7%</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4.2%</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5.9%</a:t>
                      </a:r>
                    </a:p>
                  </a:txBody>
                  <a:tcPr marL="9525" marR="9525" marT="9525" marB="0" anchor="b"/>
                </a:tc>
                <a:extLst>
                  <a:ext uri="{0D108BD9-81ED-4DB2-BD59-A6C34878D82A}">
                    <a16:rowId xmlns:a16="http://schemas.microsoft.com/office/drawing/2014/main" val="1543471835"/>
                  </a:ext>
                </a:extLst>
              </a:tr>
              <a:tr h="339014">
                <a:tc>
                  <a:txBody>
                    <a:bodyPr/>
                    <a:lstStyle/>
                    <a:p>
                      <a:r>
                        <a:rPr lang="en-US" sz="1200" dirty="0"/>
                        <a:t>SC Magnets cost [</a:t>
                      </a:r>
                      <a:r>
                        <a:rPr lang="en-US" sz="1200" dirty="0" err="1"/>
                        <a:t>MEu</a:t>
                      </a:r>
                      <a:r>
                        <a:rPr lang="en-US" sz="1200" dirty="0"/>
                        <a:t>]</a:t>
                      </a:r>
                      <a:endParaRPr lang="en-GB" sz="1200" dirty="0"/>
                    </a:p>
                  </a:txBody>
                  <a:tcPr/>
                </a:tc>
                <a:tc>
                  <a:txBody>
                    <a:bodyPr/>
                    <a:lstStyle/>
                    <a:p>
                      <a:pPr algn="r" fontAlgn="b"/>
                      <a:r>
                        <a:rPr lang="en-GB" sz="1600" b="0" i="0" u="none" strike="noStrike">
                          <a:solidFill>
                            <a:srgbClr val="000000"/>
                          </a:solidFill>
                          <a:effectLst/>
                          <a:latin typeface="Calibri" panose="020F0502020204030204" pitchFamily="34" charset="0"/>
                        </a:rPr>
                        <a:t>0.0%</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4.0%</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8.6%</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15.5%</a:t>
                      </a:r>
                    </a:p>
                  </a:txBody>
                  <a:tcPr marL="9525" marR="9525" marT="9525" marB="0" anchor="b"/>
                </a:tc>
                <a:tc>
                  <a:txBody>
                    <a:bodyPr/>
                    <a:lstStyle/>
                    <a:p>
                      <a:pPr algn="r" fontAlgn="b"/>
                      <a:r>
                        <a:rPr lang="en-GB" sz="1600" b="0" i="0" u="none" strike="noStrike" dirty="0">
                          <a:solidFill>
                            <a:srgbClr val="000000"/>
                          </a:solidFill>
                          <a:effectLst/>
                          <a:highlight>
                            <a:srgbClr val="FFFF00"/>
                          </a:highlight>
                          <a:latin typeface="Calibri" panose="020F0502020204030204" pitchFamily="34" charset="0"/>
                        </a:rPr>
                        <a:t>28.1%</a:t>
                      </a:r>
                    </a:p>
                  </a:txBody>
                  <a:tcPr marL="9525" marR="9525" marT="9525" marB="0" anchor="b"/>
                </a:tc>
                <a:extLst>
                  <a:ext uri="{0D108BD9-81ED-4DB2-BD59-A6C34878D82A}">
                    <a16:rowId xmlns:a16="http://schemas.microsoft.com/office/drawing/2014/main" val="3995547149"/>
                  </a:ext>
                </a:extLst>
              </a:tr>
              <a:tr h="339014">
                <a:tc>
                  <a:txBody>
                    <a:bodyPr/>
                    <a:lstStyle/>
                    <a:p>
                      <a:r>
                        <a:rPr lang="en-US" sz="1200" dirty="0"/>
                        <a:t>PC cost: power cells [</a:t>
                      </a:r>
                      <a:r>
                        <a:rPr lang="en-US" sz="1200" dirty="0" err="1"/>
                        <a:t>MEu</a:t>
                      </a:r>
                      <a:r>
                        <a:rPr lang="en-US" sz="1200" dirty="0"/>
                        <a:t>]</a:t>
                      </a:r>
                      <a:endParaRPr lang="en-GB" sz="1200" dirty="0"/>
                    </a:p>
                  </a:txBody>
                  <a:tcPr/>
                </a:tc>
                <a:tc>
                  <a:txBody>
                    <a:bodyPr/>
                    <a:lstStyle/>
                    <a:p>
                      <a:pPr algn="r" fontAlgn="b"/>
                      <a:r>
                        <a:rPr lang="en-GB" sz="1600" b="0" i="0" u="none" strike="noStrike">
                          <a:solidFill>
                            <a:srgbClr val="000000"/>
                          </a:solidFill>
                          <a:effectLst/>
                          <a:latin typeface="Calibri" panose="020F0502020204030204" pitchFamily="34" charset="0"/>
                        </a:rPr>
                        <a:t>1.3%</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1.3%</a:t>
                      </a:r>
                    </a:p>
                  </a:txBody>
                  <a:tcPr marL="9525" marR="9525" marT="9525" marB="0" anchor="b"/>
                </a:tc>
                <a:tc>
                  <a:txBody>
                    <a:bodyPr/>
                    <a:lstStyle/>
                    <a:p>
                      <a:pPr algn="r" fontAlgn="b"/>
                      <a:r>
                        <a:rPr lang="en-GB" sz="1600" b="0" i="0" u="none" strike="noStrike" dirty="0">
                          <a:solidFill>
                            <a:srgbClr val="000000"/>
                          </a:solidFill>
                          <a:effectLst/>
                          <a:latin typeface="Calibri" panose="020F0502020204030204" pitchFamily="34" charset="0"/>
                        </a:rPr>
                        <a:t>1.7%</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7.4%</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11.7%</a:t>
                      </a:r>
                    </a:p>
                  </a:txBody>
                  <a:tcPr marL="9525" marR="9525" marT="9525" marB="0" anchor="b"/>
                </a:tc>
                <a:extLst>
                  <a:ext uri="{0D108BD9-81ED-4DB2-BD59-A6C34878D82A}">
                    <a16:rowId xmlns:a16="http://schemas.microsoft.com/office/drawing/2014/main" val="821792419"/>
                  </a:ext>
                </a:extLst>
              </a:tr>
              <a:tr h="339014">
                <a:tc>
                  <a:txBody>
                    <a:bodyPr/>
                    <a:lstStyle/>
                    <a:p>
                      <a:r>
                        <a:rPr lang="en-US" sz="1200" dirty="0"/>
                        <a:t>PC cost: capacitors [</a:t>
                      </a:r>
                      <a:r>
                        <a:rPr lang="en-US" sz="1200" dirty="0" err="1"/>
                        <a:t>MEu</a:t>
                      </a:r>
                      <a:r>
                        <a:rPr lang="en-US" sz="1200" dirty="0"/>
                        <a:t>]</a:t>
                      </a:r>
                      <a:endParaRPr lang="en-GB" sz="1200" dirty="0"/>
                    </a:p>
                  </a:txBody>
                  <a:tcPr/>
                </a:tc>
                <a:tc>
                  <a:txBody>
                    <a:bodyPr/>
                    <a:lstStyle/>
                    <a:p>
                      <a:pPr algn="r" fontAlgn="b"/>
                      <a:r>
                        <a:rPr lang="en-GB" sz="1600" b="0" i="0" u="none" strike="noStrike">
                          <a:solidFill>
                            <a:srgbClr val="000000"/>
                          </a:solidFill>
                          <a:effectLst/>
                          <a:latin typeface="Calibri" panose="020F0502020204030204" pitchFamily="34" charset="0"/>
                        </a:rPr>
                        <a:t>0.1%</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0.1%</a:t>
                      </a:r>
                    </a:p>
                  </a:txBody>
                  <a:tcPr marL="9525" marR="9525" marT="9525" marB="0" anchor="b"/>
                </a:tc>
                <a:tc>
                  <a:txBody>
                    <a:bodyPr/>
                    <a:lstStyle/>
                    <a:p>
                      <a:pPr algn="r" fontAlgn="b"/>
                      <a:r>
                        <a:rPr lang="en-GB" sz="1600" b="0" i="0" u="none" strike="noStrike" dirty="0">
                          <a:solidFill>
                            <a:srgbClr val="000000"/>
                          </a:solidFill>
                          <a:effectLst/>
                          <a:latin typeface="Calibri" panose="020F0502020204030204" pitchFamily="34" charset="0"/>
                        </a:rPr>
                        <a:t>0.3%</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1.3%</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1.8%</a:t>
                      </a:r>
                    </a:p>
                  </a:txBody>
                  <a:tcPr marL="9525" marR="9525" marT="9525" marB="0" anchor="b"/>
                </a:tc>
                <a:extLst>
                  <a:ext uri="{0D108BD9-81ED-4DB2-BD59-A6C34878D82A}">
                    <a16:rowId xmlns:a16="http://schemas.microsoft.com/office/drawing/2014/main" val="1821763241"/>
                  </a:ext>
                </a:extLst>
              </a:tr>
              <a:tr h="339014">
                <a:tc>
                  <a:txBody>
                    <a:bodyPr/>
                    <a:lstStyle/>
                    <a:p>
                      <a:r>
                        <a:rPr lang="en-US" sz="1200" dirty="0"/>
                        <a:t>PC cost: building [</a:t>
                      </a:r>
                      <a:r>
                        <a:rPr lang="en-US" sz="1200" dirty="0" err="1"/>
                        <a:t>MEu</a:t>
                      </a:r>
                      <a:r>
                        <a:rPr lang="en-US" sz="1200" dirty="0"/>
                        <a:t>]</a:t>
                      </a:r>
                      <a:endParaRPr lang="en-GB" sz="1200" dirty="0"/>
                    </a:p>
                  </a:txBody>
                  <a:tcPr/>
                </a:tc>
                <a:tc>
                  <a:txBody>
                    <a:bodyPr/>
                    <a:lstStyle/>
                    <a:p>
                      <a:pPr algn="r" fontAlgn="b"/>
                      <a:r>
                        <a:rPr lang="en-GB" sz="1600" b="0" i="0" u="none" strike="noStrike">
                          <a:solidFill>
                            <a:srgbClr val="000000"/>
                          </a:solidFill>
                          <a:effectLst/>
                          <a:latin typeface="Calibri" panose="020F0502020204030204" pitchFamily="34" charset="0"/>
                        </a:rPr>
                        <a:t>0.9%</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0.9%</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1.1%</a:t>
                      </a:r>
                    </a:p>
                  </a:txBody>
                  <a:tcPr marL="9525" marR="9525" marT="9525" marB="0" anchor="b"/>
                </a:tc>
                <a:tc>
                  <a:txBody>
                    <a:bodyPr/>
                    <a:lstStyle/>
                    <a:p>
                      <a:pPr algn="r" fontAlgn="b"/>
                      <a:r>
                        <a:rPr lang="en-GB" sz="1600" b="0" i="0" u="none" strike="noStrike" dirty="0">
                          <a:solidFill>
                            <a:srgbClr val="000000"/>
                          </a:solidFill>
                          <a:effectLst/>
                          <a:latin typeface="Calibri" panose="020F0502020204030204" pitchFamily="34" charset="0"/>
                        </a:rPr>
                        <a:t>4.5%</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7.3%</a:t>
                      </a:r>
                    </a:p>
                  </a:txBody>
                  <a:tcPr marL="9525" marR="9525" marT="9525" marB="0" anchor="b"/>
                </a:tc>
                <a:extLst>
                  <a:ext uri="{0D108BD9-81ED-4DB2-BD59-A6C34878D82A}">
                    <a16:rowId xmlns:a16="http://schemas.microsoft.com/office/drawing/2014/main" val="3755732306"/>
                  </a:ext>
                </a:extLst>
              </a:tr>
              <a:tr h="339014">
                <a:tc>
                  <a:txBody>
                    <a:bodyPr/>
                    <a:lstStyle/>
                    <a:p>
                      <a:r>
                        <a:rPr lang="en-US" sz="1200" dirty="0"/>
                        <a:t>Operation cost (losses NC+PC) (**) [</a:t>
                      </a:r>
                      <a:r>
                        <a:rPr lang="en-US" sz="1200" dirty="0" err="1"/>
                        <a:t>MEu</a:t>
                      </a:r>
                      <a:r>
                        <a:rPr lang="en-US" sz="1200" dirty="0"/>
                        <a:t>]</a:t>
                      </a:r>
                      <a:endParaRPr lang="en-GB" sz="1200" dirty="0"/>
                    </a:p>
                  </a:txBody>
                  <a:tcPr/>
                </a:tc>
                <a:tc>
                  <a:txBody>
                    <a:bodyPr/>
                    <a:lstStyle/>
                    <a:p>
                      <a:pPr algn="r" fontAlgn="b"/>
                      <a:r>
                        <a:rPr lang="en-GB" sz="1600" b="0" i="0" u="none" strike="noStrike">
                          <a:solidFill>
                            <a:srgbClr val="000000"/>
                          </a:solidFill>
                          <a:effectLst/>
                          <a:latin typeface="Calibri" panose="020F0502020204030204" pitchFamily="34" charset="0"/>
                        </a:rPr>
                        <a:t>0.5%</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0.5%</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0.8%</a:t>
                      </a:r>
                    </a:p>
                  </a:txBody>
                  <a:tcPr marL="9525" marR="9525" marT="9525" marB="0" anchor="b"/>
                </a:tc>
                <a:tc>
                  <a:txBody>
                    <a:bodyPr/>
                    <a:lstStyle/>
                    <a:p>
                      <a:pPr algn="r" fontAlgn="b"/>
                      <a:r>
                        <a:rPr lang="en-GB" sz="1600" b="0" i="0" u="none" strike="noStrike" dirty="0">
                          <a:solidFill>
                            <a:srgbClr val="000000"/>
                          </a:solidFill>
                          <a:effectLst/>
                          <a:latin typeface="Calibri" panose="020F0502020204030204" pitchFamily="34" charset="0"/>
                        </a:rPr>
                        <a:t>3.4%</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5.2%</a:t>
                      </a:r>
                    </a:p>
                  </a:txBody>
                  <a:tcPr marL="9525" marR="9525" marT="9525" marB="0" anchor="b"/>
                </a:tc>
                <a:extLst>
                  <a:ext uri="{0D108BD9-81ED-4DB2-BD59-A6C34878D82A}">
                    <a16:rowId xmlns:a16="http://schemas.microsoft.com/office/drawing/2014/main" val="2518330228"/>
                  </a:ext>
                </a:extLst>
              </a:tr>
              <a:tr h="339014">
                <a:tc>
                  <a:txBody>
                    <a:bodyPr/>
                    <a:lstStyle/>
                    <a:p>
                      <a:r>
                        <a:rPr lang="en-US" sz="1200" b="1" i="1" u="sng" dirty="0"/>
                        <a:t>Totals</a:t>
                      </a:r>
                      <a:endParaRPr lang="en-GB" sz="1200" b="1" i="1" u="sng" dirty="0"/>
                    </a:p>
                  </a:txBody>
                  <a:tcPr/>
                </a:tc>
                <a:tc>
                  <a:txBody>
                    <a:bodyPr/>
                    <a:lstStyle/>
                    <a:p>
                      <a:pPr algn="r" fontAlgn="b"/>
                      <a:r>
                        <a:rPr lang="en-GB" sz="1600" b="0" i="0" u="none" strike="noStrike">
                          <a:solidFill>
                            <a:srgbClr val="000000"/>
                          </a:solidFill>
                          <a:effectLst/>
                          <a:latin typeface="Calibri" panose="020F0502020204030204" pitchFamily="34" charset="0"/>
                        </a:rPr>
                        <a:t>3.4%</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7.2%</a:t>
                      </a:r>
                    </a:p>
                  </a:txBody>
                  <a:tcPr marL="9525" marR="9525" marT="9525" marB="0" anchor="b"/>
                </a:tc>
                <a:tc>
                  <a:txBody>
                    <a:bodyPr/>
                    <a:lstStyle/>
                    <a:p>
                      <a:pPr algn="r" fontAlgn="b"/>
                      <a:r>
                        <a:rPr lang="en-GB" sz="1600" b="0" i="0" u="none" strike="noStrike">
                          <a:solidFill>
                            <a:srgbClr val="000000"/>
                          </a:solidFill>
                          <a:effectLst/>
                          <a:latin typeface="Calibri" panose="020F0502020204030204" pitchFamily="34" charset="0"/>
                        </a:rPr>
                        <a:t>13.1%</a:t>
                      </a:r>
                    </a:p>
                  </a:txBody>
                  <a:tcPr marL="9525" marR="9525" marT="9525" marB="0" anchor="b"/>
                </a:tc>
                <a:tc>
                  <a:txBody>
                    <a:bodyPr/>
                    <a:lstStyle/>
                    <a:p>
                      <a:pPr algn="r" fontAlgn="b"/>
                      <a:r>
                        <a:rPr lang="en-GB" sz="1600" b="0" i="0" u="none" strike="noStrike" dirty="0">
                          <a:solidFill>
                            <a:srgbClr val="000000"/>
                          </a:solidFill>
                          <a:effectLst/>
                          <a:highlight>
                            <a:srgbClr val="FFFF00"/>
                          </a:highlight>
                          <a:latin typeface="Calibri" panose="020F0502020204030204" pitchFamily="34" charset="0"/>
                        </a:rPr>
                        <a:t>36.4%</a:t>
                      </a:r>
                    </a:p>
                  </a:txBody>
                  <a:tcPr marL="9525" marR="9525" marT="9525" marB="0" anchor="b"/>
                </a:tc>
                <a:tc>
                  <a:txBody>
                    <a:bodyPr/>
                    <a:lstStyle/>
                    <a:p>
                      <a:pPr algn="r" fontAlgn="b"/>
                      <a:r>
                        <a:rPr lang="en-GB" sz="1600" b="0" i="0" u="none" strike="noStrike" dirty="0">
                          <a:solidFill>
                            <a:srgbClr val="000000"/>
                          </a:solidFill>
                          <a:effectLst/>
                          <a:highlight>
                            <a:srgbClr val="FFFF00"/>
                          </a:highlight>
                          <a:latin typeface="Calibri" panose="020F0502020204030204" pitchFamily="34" charset="0"/>
                        </a:rPr>
                        <a:t>60.0%</a:t>
                      </a:r>
                    </a:p>
                  </a:txBody>
                  <a:tcPr marL="9525" marR="9525" marT="9525" marB="0" anchor="b"/>
                </a:tc>
                <a:extLst>
                  <a:ext uri="{0D108BD9-81ED-4DB2-BD59-A6C34878D82A}">
                    <a16:rowId xmlns:a16="http://schemas.microsoft.com/office/drawing/2014/main" val="1110447687"/>
                  </a:ext>
                </a:extLst>
              </a:tr>
            </a:tbl>
          </a:graphicData>
        </a:graphic>
      </p:graphicFrame>
      <p:sp>
        <p:nvSpPr>
          <p:cNvPr id="8" name="Content Placeholder 1">
            <a:extLst>
              <a:ext uri="{FF2B5EF4-FFF2-40B4-BE49-F238E27FC236}">
                <a16:creationId xmlns:a16="http://schemas.microsoft.com/office/drawing/2014/main" id="{1B8FED10-546D-281C-4601-5431DD565CC9}"/>
              </a:ext>
            </a:extLst>
          </p:cNvPr>
          <p:cNvSpPr>
            <a:spLocks noGrp="1"/>
          </p:cNvSpPr>
          <p:nvPr>
            <p:ph sz="half" idx="1"/>
          </p:nvPr>
        </p:nvSpPr>
        <p:spPr>
          <a:xfrm>
            <a:off x="225438" y="5556349"/>
            <a:ext cx="5888610" cy="877461"/>
          </a:xfrm>
        </p:spPr>
        <p:txBody>
          <a:bodyPr>
            <a:noAutofit/>
          </a:bodyPr>
          <a:lstStyle/>
          <a:p>
            <a:pPr marL="0" indent="0">
              <a:buNone/>
            </a:pPr>
            <a:r>
              <a:rPr lang="en-US" sz="1200" dirty="0"/>
              <a:t>(*) to be verified by magnets’ experts</a:t>
            </a:r>
          </a:p>
          <a:p>
            <a:pPr marL="0" indent="0">
              <a:buNone/>
            </a:pPr>
            <a:r>
              <a:rPr lang="en-US" sz="1200" dirty="0"/>
              <a:t>(**) 20years 6000h/year. Cable losses and cryogenic power are not included</a:t>
            </a:r>
          </a:p>
          <a:p>
            <a:pPr marL="0" indent="0">
              <a:buNone/>
            </a:pPr>
            <a:r>
              <a:rPr lang="en-US" sz="1200" dirty="0"/>
              <a:t>(***) computed as 70% of the linear cost for RCS2. Except for the magnets</a:t>
            </a:r>
            <a:endParaRPr lang="en-US" sz="1000" dirty="0"/>
          </a:p>
        </p:txBody>
      </p:sp>
      <p:pic>
        <p:nvPicPr>
          <p:cNvPr id="10" name="Picture 9">
            <a:extLst>
              <a:ext uri="{FF2B5EF4-FFF2-40B4-BE49-F238E27FC236}">
                <a16:creationId xmlns:a16="http://schemas.microsoft.com/office/drawing/2014/main" id="{FEA5827C-D50C-D498-1F99-505F455D92DC}"/>
              </a:ext>
            </a:extLst>
          </p:cNvPr>
          <p:cNvPicPr>
            <a:picLocks noChangeAspect="1"/>
          </p:cNvPicPr>
          <p:nvPr/>
        </p:nvPicPr>
        <p:blipFill>
          <a:blip r:embed="rId2"/>
          <a:stretch>
            <a:fillRect/>
          </a:stretch>
        </p:blipFill>
        <p:spPr>
          <a:xfrm>
            <a:off x="9213255" y="1369763"/>
            <a:ext cx="2601987" cy="1842556"/>
          </a:xfrm>
          <a:prstGeom prst="rect">
            <a:avLst/>
          </a:prstGeom>
        </p:spPr>
      </p:pic>
      <p:sp>
        <p:nvSpPr>
          <p:cNvPr id="11" name="Content Placeholder 2">
            <a:extLst>
              <a:ext uri="{FF2B5EF4-FFF2-40B4-BE49-F238E27FC236}">
                <a16:creationId xmlns:a16="http://schemas.microsoft.com/office/drawing/2014/main" id="{00216CED-8567-F7AE-DF52-FCDBDD95EB72}"/>
              </a:ext>
            </a:extLst>
          </p:cNvPr>
          <p:cNvSpPr txBox="1">
            <a:spLocks/>
          </p:cNvSpPr>
          <p:nvPr/>
        </p:nvSpPr>
        <p:spPr>
          <a:xfrm>
            <a:off x="135200" y="1529863"/>
            <a:ext cx="9014816" cy="520097"/>
          </a:xfrm>
          <a:prstGeom prst="rect">
            <a:avLst/>
          </a:prstGeom>
        </p:spPr>
        <p:txBody>
          <a:bodyPr vert="horz" lIns="100381" tIns="50191" rIns="100381" bIns="50191" rtlCol="0">
            <a:normAutofit lnSpcReduction="10000"/>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Using the above cost models we computed the following costs. They are shown in </a:t>
            </a:r>
            <a:r>
              <a:rPr lang="en-US" sz="1400" dirty="0" err="1">
                <a:latin typeface="Arial" panose="020B0604020202020204" pitchFamily="34" charset="0"/>
                <a:cs typeface="Arial" panose="020B0604020202020204" pitchFamily="34" charset="0"/>
              </a:rPr>
              <a:t>pu</a:t>
            </a:r>
            <a:r>
              <a:rPr lang="en-US" sz="1400" dirty="0">
                <a:latin typeface="Arial" panose="020B0604020202020204" pitchFamily="34" charset="0"/>
                <a:cs typeface="Arial" panose="020B0604020202020204" pitchFamily="34" charset="0"/>
              </a:rPr>
              <a:t> wr2 the total cost of the magnets (WP7).</a:t>
            </a:r>
          </a:p>
          <a:p>
            <a:pPr marL="0" indent="0">
              <a:buFont typeface="Arial"/>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951EC799-AE5E-58C0-8D4E-E7E7356445BD}"/>
              </a:ext>
            </a:extLst>
          </p:cNvPr>
          <p:cNvSpPr/>
          <p:nvPr/>
        </p:nvSpPr>
        <p:spPr>
          <a:xfrm>
            <a:off x="225439" y="3396975"/>
            <a:ext cx="9014816" cy="301619"/>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Content Placeholder 2">
            <a:extLst>
              <a:ext uri="{FF2B5EF4-FFF2-40B4-BE49-F238E27FC236}">
                <a16:creationId xmlns:a16="http://schemas.microsoft.com/office/drawing/2014/main" id="{6FC1C2F5-541A-0466-AF02-9EA5ADDB5C23}"/>
              </a:ext>
            </a:extLst>
          </p:cNvPr>
          <p:cNvSpPr txBox="1">
            <a:spLocks/>
          </p:cNvSpPr>
          <p:nvPr/>
        </p:nvSpPr>
        <p:spPr>
          <a:xfrm>
            <a:off x="9791702" y="3454367"/>
            <a:ext cx="2174860" cy="620666"/>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Courtesy of Siara Fabbri and Luca Bottura</a:t>
            </a:r>
          </a:p>
          <a:p>
            <a:pPr marL="0" indent="0">
              <a:buFont typeface="Arial"/>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cxnSp>
        <p:nvCxnSpPr>
          <p:cNvPr id="15" name="Straight Arrow Connector 14">
            <a:extLst>
              <a:ext uri="{FF2B5EF4-FFF2-40B4-BE49-F238E27FC236}">
                <a16:creationId xmlns:a16="http://schemas.microsoft.com/office/drawing/2014/main" id="{3AABF20C-C3B4-80C6-8D72-45E3823D39B9}"/>
              </a:ext>
            </a:extLst>
          </p:cNvPr>
          <p:cNvCxnSpPr>
            <a:cxnSpLocks/>
            <a:stCxn id="13" idx="1"/>
            <a:endCxn id="12" idx="3"/>
          </p:cNvCxnSpPr>
          <p:nvPr/>
        </p:nvCxnSpPr>
        <p:spPr>
          <a:xfrm flipH="1" flipV="1">
            <a:off x="9240255" y="3547785"/>
            <a:ext cx="551447" cy="21691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Content Placeholder 2">
            <a:extLst>
              <a:ext uri="{FF2B5EF4-FFF2-40B4-BE49-F238E27FC236}">
                <a16:creationId xmlns:a16="http://schemas.microsoft.com/office/drawing/2014/main" id="{07497537-B9A1-13C8-1F41-3C2567417A34}"/>
              </a:ext>
            </a:extLst>
          </p:cNvPr>
          <p:cNvSpPr txBox="1">
            <a:spLocks/>
          </p:cNvSpPr>
          <p:nvPr/>
        </p:nvSpPr>
        <p:spPr>
          <a:xfrm>
            <a:off x="156044" y="2104172"/>
            <a:ext cx="9014816" cy="520097"/>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latin typeface="Arial" panose="020B0604020202020204" pitchFamily="34" charset="0"/>
                <a:cs typeface="Arial" panose="020B0604020202020204" pitchFamily="34" charset="0"/>
              </a:rPr>
              <a:t>Magnets and power converters for the accelerators represents 60% of the total magnet costs</a:t>
            </a:r>
          </a:p>
          <a:p>
            <a:pPr marL="0" indent="0">
              <a:buFont typeface="Arial"/>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sp>
        <p:nvSpPr>
          <p:cNvPr id="27" name="Content Placeholder 2">
            <a:extLst>
              <a:ext uri="{FF2B5EF4-FFF2-40B4-BE49-F238E27FC236}">
                <a16:creationId xmlns:a16="http://schemas.microsoft.com/office/drawing/2014/main" id="{D99CD7C8-516A-0648-F0A2-D094AFC610D9}"/>
              </a:ext>
            </a:extLst>
          </p:cNvPr>
          <p:cNvSpPr txBox="1">
            <a:spLocks/>
          </p:cNvSpPr>
          <p:nvPr/>
        </p:nvSpPr>
        <p:spPr>
          <a:xfrm>
            <a:off x="9916022" y="4075033"/>
            <a:ext cx="975933" cy="423841"/>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highlight>
                  <a:srgbClr val="FFFF00"/>
                </a:highlight>
                <a:latin typeface="Arial" panose="020B0604020202020204" pitchFamily="34" charset="0"/>
                <a:cs typeface="Arial" panose="020B0604020202020204" pitchFamily="34" charset="0"/>
              </a:rPr>
              <a:t>20.8%</a:t>
            </a: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sp>
        <p:nvSpPr>
          <p:cNvPr id="28" name="Rectangle: Rounded Corners 27">
            <a:extLst>
              <a:ext uri="{FF2B5EF4-FFF2-40B4-BE49-F238E27FC236}">
                <a16:creationId xmlns:a16="http://schemas.microsoft.com/office/drawing/2014/main" id="{C8A6A509-EF85-B1CF-9806-D3CE649E41B4}"/>
              </a:ext>
            </a:extLst>
          </p:cNvPr>
          <p:cNvSpPr/>
          <p:nvPr/>
        </p:nvSpPr>
        <p:spPr>
          <a:xfrm>
            <a:off x="8572499" y="3719933"/>
            <a:ext cx="820155" cy="97576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Arrow Connector 28">
            <a:extLst>
              <a:ext uri="{FF2B5EF4-FFF2-40B4-BE49-F238E27FC236}">
                <a16:creationId xmlns:a16="http://schemas.microsoft.com/office/drawing/2014/main" id="{21DB6F30-FCC0-72A2-E64C-6291EFF7020F}"/>
              </a:ext>
            </a:extLst>
          </p:cNvPr>
          <p:cNvCxnSpPr>
            <a:cxnSpLocks/>
            <a:endCxn id="28" idx="3"/>
          </p:cNvCxnSpPr>
          <p:nvPr/>
        </p:nvCxnSpPr>
        <p:spPr>
          <a:xfrm flipH="1" flipV="1">
            <a:off x="9392654" y="4207816"/>
            <a:ext cx="551447" cy="3936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Rounded Corners 31">
            <a:extLst>
              <a:ext uri="{FF2B5EF4-FFF2-40B4-BE49-F238E27FC236}">
                <a16:creationId xmlns:a16="http://schemas.microsoft.com/office/drawing/2014/main" id="{4253C205-46E0-CBDE-F483-83885AE9B885}"/>
              </a:ext>
            </a:extLst>
          </p:cNvPr>
          <p:cNvSpPr/>
          <p:nvPr/>
        </p:nvSpPr>
        <p:spPr>
          <a:xfrm>
            <a:off x="7280107" y="3731041"/>
            <a:ext cx="820155" cy="97576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Content Placeholder 2">
            <a:extLst>
              <a:ext uri="{FF2B5EF4-FFF2-40B4-BE49-F238E27FC236}">
                <a16:creationId xmlns:a16="http://schemas.microsoft.com/office/drawing/2014/main" id="{375CDDA7-F096-C5D3-C971-D95401D5BBC0}"/>
              </a:ext>
            </a:extLst>
          </p:cNvPr>
          <p:cNvSpPr txBox="1">
            <a:spLocks/>
          </p:cNvSpPr>
          <p:nvPr/>
        </p:nvSpPr>
        <p:spPr>
          <a:xfrm>
            <a:off x="8611935" y="5598214"/>
            <a:ext cx="975933" cy="423841"/>
          </a:xfrm>
          <a:prstGeom prst="rect">
            <a:avLst/>
          </a:prstGeom>
        </p:spPr>
        <p:txBody>
          <a:bodyPr vert="horz" lIns="100381" tIns="50191" rIns="100381" bIns="50191" rtlCol="0">
            <a:norm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dirty="0">
                <a:highlight>
                  <a:srgbClr val="FFFF00"/>
                </a:highlight>
                <a:latin typeface="Arial" panose="020B0604020202020204" pitchFamily="34" charset="0"/>
                <a:cs typeface="Arial" panose="020B0604020202020204" pitchFamily="34" charset="0"/>
              </a:rPr>
              <a:t>13.2%</a:t>
            </a: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a:p>
            <a:pPr marL="0" indent="0">
              <a:buNone/>
            </a:pPr>
            <a:endParaRPr lang="en-US" sz="1400" dirty="0">
              <a:latin typeface="Arial" panose="020B0604020202020204" pitchFamily="34" charset="0"/>
              <a:cs typeface="Arial" panose="020B0604020202020204" pitchFamily="34" charset="0"/>
            </a:endParaRPr>
          </a:p>
          <a:p>
            <a:pPr marL="0" indent="0">
              <a:buFont typeface="Arial"/>
              <a:buNone/>
            </a:pPr>
            <a:endParaRPr lang="en-US" sz="1400" dirty="0">
              <a:latin typeface="Arial" panose="020B0604020202020204" pitchFamily="34" charset="0"/>
              <a:cs typeface="Arial" panose="020B0604020202020204" pitchFamily="34" charset="0"/>
            </a:endParaRPr>
          </a:p>
        </p:txBody>
      </p:sp>
      <p:cxnSp>
        <p:nvCxnSpPr>
          <p:cNvPr id="34" name="Straight Arrow Connector 33">
            <a:extLst>
              <a:ext uri="{FF2B5EF4-FFF2-40B4-BE49-F238E27FC236}">
                <a16:creationId xmlns:a16="http://schemas.microsoft.com/office/drawing/2014/main" id="{88472F03-44E4-3B4A-BA92-02EE50CDE01D}"/>
              </a:ext>
            </a:extLst>
          </p:cNvPr>
          <p:cNvCxnSpPr>
            <a:cxnSpLocks/>
            <a:endCxn id="32" idx="2"/>
          </p:cNvCxnSpPr>
          <p:nvPr/>
        </p:nvCxnSpPr>
        <p:spPr>
          <a:xfrm flipH="1" flipV="1">
            <a:off x="7690185" y="4706807"/>
            <a:ext cx="882314" cy="10249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Footer Placeholder 1">
            <a:extLst>
              <a:ext uri="{FF2B5EF4-FFF2-40B4-BE49-F238E27FC236}">
                <a16:creationId xmlns:a16="http://schemas.microsoft.com/office/drawing/2014/main" id="{C74FFC7B-6795-9490-3869-FB5DF972509F}"/>
              </a:ext>
            </a:extLst>
          </p:cNvPr>
          <p:cNvSpPr txBox="1">
            <a:spLocks/>
          </p:cNvSpPr>
          <p:nvPr/>
        </p:nvSpPr>
        <p:spPr>
          <a:xfrm>
            <a:off x="1748305" y="6470573"/>
            <a:ext cx="8623609"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Magnets and Powering System Cost Evaluation and Plan for the Accelerators</a:t>
            </a:r>
            <a:r>
              <a:rPr lang="fr-FR">
                <a:latin typeface="Arial Narrow" panose="020B0604020202020204" pitchFamily="34" charset="0"/>
                <a:cs typeface="Arial Narrow" panose="020B0604020202020204" pitchFamily="34" charset="0"/>
              </a:rPr>
              <a:t> / Fulvio Boattini/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3613177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diagram of a power line&#10;&#10;Description automatically generated">
            <a:extLst>
              <a:ext uri="{FF2B5EF4-FFF2-40B4-BE49-F238E27FC236}">
                <a16:creationId xmlns:a16="http://schemas.microsoft.com/office/drawing/2014/main" id="{9C5563EE-4EB0-0EBD-99A5-47AF7A3849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8636" y="1015753"/>
            <a:ext cx="2618664" cy="2561148"/>
          </a:xfrm>
          <a:prstGeom prst="rect">
            <a:avLst/>
          </a:prstGeom>
        </p:spPr>
      </p:pic>
      <p:sp>
        <p:nvSpPr>
          <p:cNvPr id="7" name="Slide Number Placeholder 6">
            <a:extLst>
              <a:ext uri="{FF2B5EF4-FFF2-40B4-BE49-F238E27FC236}">
                <a16:creationId xmlns:a16="http://schemas.microsoft.com/office/drawing/2014/main" id="{46A139B2-9A70-B0D2-9B12-2BAD73516D4E}"/>
              </a:ext>
            </a:extLst>
          </p:cNvPr>
          <p:cNvSpPr>
            <a:spLocks noGrp="1"/>
          </p:cNvSpPr>
          <p:nvPr>
            <p:ph type="sldNum" sz="quarter" idx="12"/>
          </p:nvPr>
        </p:nvSpPr>
        <p:spPr/>
        <p:txBody>
          <a:bodyPr/>
          <a:lstStyle/>
          <a:p>
            <a:fld id="{005C7FBA-D4E9-46CA-9321-3ADA2E368FCD}" type="slidenum">
              <a:rPr lang="en-GB" smtClean="0"/>
              <a:t>8</a:t>
            </a:fld>
            <a:endParaRPr lang="en-GB"/>
          </a:p>
        </p:txBody>
      </p:sp>
      <p:pic>
        <p:nvPicPr>
          <p:cNvPr id="12" name="Picture 11" descr="A diagram of a power supply system&#10;&#10;Description automatically generated">
            <a:extLst>
              <a:ext uri="{FF2B5EF4-FFF2-40B4-BE49-F238E27FC236}">
                <a16:creationId xmlns:a16="http://schemas.microsoft.com/office/drawing/2014/main" id="{14994BCA-3B82-1C60-85E6-A8F4059135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1755" y="1014062"/>
            <a:ext cx="2659263" cy="2564531"/>
          </a:xfrm>
          <a:prstGeom prst="rect">
            <a:avLst/>
          </a:prstGeom>
        </p:spPr>
      </p:pic>
      <p:pic>
        <p:nvPicPr>
          <p:cNvPr id="14" name="Picture 13" descr="Diagram of a diagram of a structure&#10;&#10;Description automatically generated">
            <a:extLst>
              <a:ext uri="{FF2B5EF4-FFF2-40B4-BE49-F238E27FC236}">
                <a16:creationId xmlns:a16="http://schemas.microsoft.com/office/drawing/2014/main" id="{AA59BEBC-BA63-2361-43BF-ADE0F04F6B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63409" y="781886"/>
            <a:ext cx="1958923" cy="2801361"/>
          </a:xfrm>
          <a:prstGeom prst="rect">
            <a:avLst/>
          </a:prstGeom>
        </p:spPr>
      </p:pic>
      <p:sp>
        <p:nvSpPr>
          <p:cNvPr id="16" name="TextBox 15">
            <a:extLst>
              <a:ext uri="{FF2B5EF4-FFF2-40B4-BE49-F238E27FC236}">
                <a16:creationId xmlns:a16="http://schemas.microsoft.com/office/drawing/2014/main" id="{221FC1A7-A56C-362B-EF2C-D088E7D003C3}"/>
              </a:ext>
            </a:extLst>
          </p:cNvPr>
          <p:cNvSpPr txBox="1"/>
          <p:nvPr/>
        </p:nvSpPr>
        <p:spPr>
          <a:xfrm>
            <a:off x="4717261" y="3306184"/>
            <a:ext cx="7335369" cy="1200329"/>
          </a:xfrm>
          <a:prstGeom prst="rect">
            <a:avLst/>
          </a:prstGeom>
          <a:noFill/>
        </p:spPr>
        <p:txBody>
          <a:bodyPr wrap="square" rtlCol="0">
            <a:spAutoFit/>
          </a:bodyPr>
          <a:lstStyle/>
          <a:p>
            <a:r>
              <a:rPr lang="en-US" i="1" u="sng" dirty="0"/>
              <a:t>The unified cell to load connection </a:t>
            </a:r>
            <a:r>
              <a:rPr lang="en-US" dirty="0"/>
              <a:t>option requires the construction of one building with capacitor containers for each sector, for the installation of the power cells. Cables connect the surface power converters with the tunnel NC magnets.</a:t>
            </a:r>
            <a:endParaRPr lang="en-GB" dirty="0"/>
          </a:p>
        </p:txBody>
      </p:sp>
      <p:pic>
        <p:nvPicPr>
          <p:cNvPr id="17" name="Picture 16" descr="A diagram of a computer connection&#10;&#10;Description automatically generated with medium confidence">
            <a:extLst>
              <a:ext uri="{FF2B5EF4-FFF2-40B4-BE49-F238E27FC236}">
                <a16:creationId xmlns:a16="http://schemas.microsoft.com/office/drawing/2014/main" id="{BD0BE512-E5BD-0151-929E-87DFC435FCD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668" y="1443599"/>
            <a:ext cx="4349678" cy="1569554"/>
          </a:xfrm>
          <a:prstGeom prst="rect">
            <a:avLst/>
          </a:prstGeom>
        </p:spPr>
      </p:pic>
      <p:cxnSp>
        <p:nvCxnSpPr>
          <p:cNvPr id="18" name="Straight Connector 17">
            <a:extLst>
              <a:ext uri="{FF2B5EF4-FFF2-40B4-BE49-F238E27FC236}">
                <a16:creationId xmlns:a16="http://schemas.microsoft.com/office/drawing/2014/main" id="{AB76EBF9-7A46-8A4F-4E35-0FFD71ACB709}"/>
              </a:ext>
            </a:extLst>
          </p:cNvPr>
          <p:cNvCxnSpPr>
            <a:cxnSpLocks/>
          </p:cNvCxnSpPr>
          <p:nvPr/>
        </p:nvCxnSpPr>
        <p:spPr>
          <a:xfrm>
            <a:off x="4574659" y="1443599"/>
            <a:ext cx="0" cy="199635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AF9C2C9-C120-3427-B172-F8AE55DFA696}"/>
              </a:ext>
            </a:extLst>
          </p:cNvPr>
          <p:cNvCxnSpPr>
            <a:cxnSpLocks/>
          </p:cNvCxnSpPr>
          <p:nvPr/>
        </p:nvCxnSpPr>
        <p:spPr>
          <a:xfrm>
            <a:off x="69668" y="3439958"/>
            <a:ext cx="450499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BB2E46B0-A640-8C6E-EE84-988A0E6FCDF7}"/>
              </a:ext>
            </a:extLst>
          </p:cNvPr>
          <p:cNvSpPr txBox="1"/>
          <p:nvPr/>
        </p:nvSpPr>
        <p:spPr>
          <a:xfrm>
            <a:off x="69668" y="1016794"/>
            <a:ext cx="4162600" cy="369332"/>
          </a:xfrm>
          <a:prstGeom prst="rect">
            <a:avLst/>
          </a:prstGeom>
          <a:solidFill>
            <a:schemeClr val="bg1"/>
          </a:solidFill>
        </p:spPr>
        <p:txBody>
          <a:bodyPr wrap="square" rtlCol="0">
            <a:spAutoFit/>
          </a:bodyPr>
          <a:lstStyle/>
          <a:p>
            <a:r>
              <a:rPr lang="en-US" i="1" u="sng" dirty="0"/>
              <a:t>Considered in this presentation</a:t>
            </a:r>
            <a:endParaRPr lang="en-GB" dirty="0"/>
          </a:p>
        </p:txBody>
      </p:sp>
      <p:pic>
        <p:nvPicPr>
          <p:cNvPr id="24" name="Picture 23" descr="A diagram of a computer connection&#10;&#10;Description automatically generated">
            <a:extLst>
              <a:ext uri="{FF2B5EF4-FFF2-40B4-BE49-F238E27FC236}">
                <a16:creationId xmlns:a16="http://schemas.microsoft.com/office/drawing/2014/main" id="{9B3E2D18-34B1-C950-1D5B-E5072CF247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207" y="3706690"/>
            <a:ext cx="4455267" cy="1642760"/>
          </a:xfrm>
          <a:prstGeom prst="rect">
            <a:avLst/>
          </a:prstGeom>
        </p:spPr>
      </p:pic>
      <p:cxnSp>
        <p:nvCxnSpPr>
          <p:cNvPr id="25" name="Straight Connector 24">
            <a:extLst>
              <a:ext uri="{FF2B5EF4-FFF2-40B4-BE49-F238E27FC236}">
                <a16:creationId xmlns:a16="http://schemas.microsoft.com/office/drawing/2014/main" id="{4324EF89-E33D-B314-2900-5345111A6D5E}"/>
              </a:ext>
            </a:extLst>
          </p:cNvPr>
          <p:cNvCxnSpPr>
            <a:cxnSpLocks/>
          </p:cNvCxnSpPr>
          <p:nvPr/>
        </p:nvCxnSpPr>
        <p:spPr>
          <a:xfrm>
            <a:off x="4574659" y="3429000"/>
            <a:ext cx="0" cy="199635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D0AE207-14D2-93D6-D57B-13A3D9240E51}"/>
              </a:ext>
            </a:extLst>
          </p:cNvPr>
          <p:cNvCxnSpPr>
            <a:cxnSpLocks/>
          </p:cNvCxnSpPr>
          <p:nvPr/>
        </p:nvCxnSpPr>
        <p:spPr>
          <a:xfrm>
            <a:off x="69668" y="5425359"/>
            <a:ext cx="4504991"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0932E77-2C6D-D689-63FF-CA4370904950}"/>
              </a:ext>
            </a:extLst>
          </p:cNvPr>
          <p:cNvSpPr txBox="1"/>
          <p:nvPr/>
        </p:nvSpPr>
        <p:spPr>
          <a:xfrm>
            <a:off x="28189" y="3497432"/>
            <a:ext cx="1390475" cy="369332"/>
          </a:xfrm>
          <a:prstGeom prst="rect">
            <a:avLst/>
          </a:prstGeom>
          <a:solidFill>
            <a:schemeClr val="bg1"/>
          </a:solidFill>
        </p:spPr>
        <p:txBody>
          <a:bodyPr wrap="square" rtlCol="0">
            <a:spAutoFit/>
          </a:bodyPr>
          <a:lstStyle/>
          <a:p>
            <a:r>
              <a:rPr lang="en-US" i="1" u="sng" dirty="0"/>
              <a:t>Alternative</a:t>
            </a:r>
            <a:endParaRPr lang="en-GB" dirty="0"/>
          </a:p>
        </p:txBody>
      </p:sp>
      <p:sp>
        <p:nvSpPr>
          <p:cNvPr id="28" name="TextBox 27">
            <a:extLst>
              <a:ext uri="{FF2B5EF4-FFF2-40B4-BE49-F238E27FC236}">
                <a16:creationId xmlns:a16="http://schemas.microsoft.com/office/drawing/2014/main" id="{23613547-BC20-B920-0323-BEF9FCB5E386}"/>
              </a:ext>
            </a:extLst>
          </p:cNvPr>
          <p:cNvSpPr txBox="1"/>
          <p:nvPr/>
        </p:nvSpPr>
        <p:spPr>
          <a:xfrm>
            <a:off x="4717262" y="4409696"/>
            <a:ext cx="7335369" cy="2031325"/>
          </a:xfrm>
          <a:prstGeom prst="rect">
            <a:avLst/>
          </a:prstGeom>
          <a:noFill/>
        </p:spPr>
        <p:txBody>
          <a:bodyPr wrap="square" rtlCol="0">
            <a:spAutoFit/>
          </a:bodyPr>
          <a:lstStyle/>
          <a:p>
            <a:r>
              <a:rPr lang="en-US" i="1" u="sng" dirty="0"/>
              <a:t>The cell-load cascade connection </a:t>
            </a:r>
            <a:r>
              <a:rPr lang="en-US" dirty="0"/>
              <a:t>option would be an alternative. Makes sense if power cells and capacitors are installed in the tunnel. Could reduce overall cost:</a:t>
            </a:r>
          </a:p>
          <a:p>
            <a:r>
              <a:rPr lang="en-US" dirty="0"/>
              <a:t>Surface building not required anymore (but tunnel alcove required…)</a:t>
            </a:r>
          </a:p>
          <a:p>
            <a:r>
              <a:rPr lang="en-US" dirty="0"/>
              <a:t>Shorter cables</a:t>
            </a:r>
          </a:p>
          <a:p>
            <a:r>
              <a:rPr lang="en-US" dirty="0"/>
              <a:t>Lower voltage to </a:t>
            </a:r>
            <a:r>
              <a:rPr lang="en-US" dirty="0" err="1"/>
              <a:t>gnd</a:t>
            </a:r>
            <a:endParaRPr lang="en-US" dirty="0"/>
          </a:p>
          <a:p>
            <a:r>
              <a:rPr lang="en-US" dirty="0"/>
              <a:t>All magnets in series, easier control problem</a:t>
            </a:r>
          </a:p>
        </p:txBody>
      </p:sp>
      <p:sp>
        <p:nvSpPr>
          <p:cNvPr id="29" name="Title 5">
            <a:extLst>
              <a:ext uri="{FF2B5EF4-FFF2-40B4-BE49-F238E27FC236}">
                <a16:creationId xmlns:a16="http://schemas.microsoft.com/office/drawing/2014/main" id="{FF1E7F47-F237-42F4-DADE-6CE8BABEEB00}"/>
              </a:ext>
            </a:extLst>
          </p:cNvPr>
          <p:cNvSpPr>
            <a:spLocks noGrp="1"/>
          </p:cNvSpPr>
          <p:nvPr>
            <p:ph type="title"/>
          </p:nvPr>
        </p:nvSpPr>
        <p:spPr>
          <a:xfrm>
            <a:off x="2283840" y="101114"/>
            <a:ext cx="7408824" cy="977750"/>
          </a:xfrm>
        </p:spPr>
        <p:txBody>
          <a:bodyPr/>
          <a:lstStyle/>
          <a:p>
            <a:r>
              <a:rPr lang="en-US" dirty="0"/>
              <a:t>Construction hypothesis</a:t>
            </a:r>
            <a:endParaRPr lang="en-GB" dirty="0"/>
          </a:p>
        </p:txBody>
      </p:sp>
      <p:sp>
        <p:nvSpPr>
          <p:cNvPr id="30" name="TextBox 29">
            <a:extLst>
              <a:ext uri="{FF2B5EF4-FFF2-40B4-BE49-F238E27FC236}">
                <a16:creationId xmlns:a16="http://schemas.microsoft.com/office/drawing/2014/main" id="{C1ACF95D-4601-8AAE-7A76-015985435370}"/>
              </a:ext>
            </a:extLst>
          </p:cNvPr>
          <p:cNvSpPr txBox="1"/>
          <p:nvPr/>
        </p:nvSpPr>
        <p:spPr>
          <a:xfrm>
            <a:off x="4036311" y="852742"/>
            <a:ext cx="1472816" cy="369332"/>
          </a:xfrm>
          <a:prstGeom prst="rect">
            <a:avLst/>
          </a:prstGeom>
          <a:noFill/>
        </p:spPr>
        <p:txBody>
          <a:bodyPr wrap="square" rtlCol="0">
            <a:spAutoFit/>
          </a:bodyPr>
          <a:lstStyle/>
          <a:p>
            <a:r>
              <a:rPr lang="en-US" dirty="0"/>
              <a:t>Buildings</a:t>
            </a:r>
            <a:endParaRPr lang="en-GB" dirty="0"/>
          </a:p>
        </p:txBody>
      </p:sp>
      <p:cxnSp>
        <p:nvCxnSpPr>
          <p:cNvPr id="32" name="Straight Connector 31">
            <a:extLst>
              <a:ext uri="{FF2B5EF4-FFF2-40B4-BE49-F238E27FC236}">
                <a16:creationId xmlns:a16="http://schemas.microsoft.com/office/drawing/2014/main" id="{640A3B9A-C992-ABC8-FA01-F9C9D4D1D497}"/>
              </a:ext>
            </a:extLst>
          </p:cNvPr>
          <p:cNvCxnSpPr>
            <a:stCxn id="30" idx="2"/>
          </p:cNvCxnSpPr>
          <p:nvPr/>
        </p:nvCxnSpPr>
        <p:spPr>
          <a:xfrm>
            <a:off x="4772719" y="1222074"/>
            <a:ext cx="959008" cy="232484"/>
          </a:xfrm>
          <a:prstGeom prst="line">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3D306BB-6C1D-E7DC-6BE8-828101063399}"/>
              </a:ext>
            </a:extLst>
          </p:cNvPr>
          <p:cNvCxnSpPr>
            <a:cxnSpLocks/>
          </p:cNvCxnSpPr>
          <p:nvPr/>
        </p:nvCxnSpPr>
        <p:spPr>
          <a:xfrm>
            <a:off x="7616283" y="1078864"/>
            <a:ext cx="457200" cy="143210"/>
          </a:xfrm>
          <a:prstGeom prst="line">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70B989F8-EBA9-4B88-4C3B-5FB2CAB3A82F}"/>
              </a:ext>
            </a:extLst>
          </p:cNvPr>
          <p:cNvSpPr txBox="1"/>
          <p:nvPr/>
        </p:nvSpPr>
        <p:spPr>
          <a:xfrm>
            <a:off x="6485354" y="852742"/>
            <a:ext cx="1472816" cy="369332"/>
          </a:xfrm>
          <a:prstGeom prst="rect">
            <a:avLst/>
          </a:prstGeom>
          <a:noFill/>
        </p:spPr>
        <p:txBody>
          <a:bodyPr wrap="square" rtlCol="0">
            <a:spAutoFit/>
          </a:bodyPr>
          <a:lstStyle/>
          <a:p>
            <a:r>
              <a:rPr lang="en-US" dirty="0"/>
              <a:t>Containers</a:t>
            </a:r>
            <a:endParaRPr lang="en-GB" dirty="0"/>
          </a:p>
        </p:txBody>
      </p:sp>
      <p:sp>
        <p:nvSpPr>
          <p:cNvPr id="38" name="Footer Placeholder 1">
            <a:extLst>
              <a:ext uri="{FF2B5EF4-FFF2-40B4-BE49-F238E27FC236}">
                <a16:creationId xmlns:a16="http://schemas.microsoft.com/office/drawing/2014/main" id="{20026FD9-B5F7-32F4-7CDF-62BCF8CF2B54}"/>
              </a:ext>
            </a:extLst>
          </p:cNvPr>
          <p:cNvSpPr txBox="1">
            <a:spLocks/>
          </p:cNvSpPr>
          <p:nvPr/>
        </p:nvSpPr>
        <p:spPr>
          <a:xfrm>
            <a:off x="1748305" y="6470573"/>
            <a:ext cx="8623609"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Magnets and Powering System Cost Evaluation and Plan for the Accelerators</a:t>
            </a:r>
            <a:r>
              <a:rPr lang="fr-FR">
                <a:latin typeface="Arial Narrow" panose="020B0604020202020204" pitchFamily="34" charset="0"/>
                <a:cs typeface="Arial Narrow" panose="020B0604020202020204" pitchFamily="34" charset="0"/>
              </a:rPr>
              <a:t> / Fulvio Boattini/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556770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8038342E-2EBB-DEF9-5CC8-48AFDFD4A10A}"/>
              </a:ext>
            </a:extLst>
          </p:cNvPr>
          <p:cNvPicPr>
            <a:picLocks noChangeAspect="1"/>
          </p:cNvPicPr>
          <p:nvPr/>
        </p:nvPicPr>
        <p:blipFill>
          <a:blip r:embed="rId2"/>
          <a:stretch>
            <a:fillRect/>
          </a:stretch>
        </p:blipFill>
        <p:spPr>
          <a:xfrm>
            <a:off x="47625" y="2875429"/>
            <a:ext cx="12144375" cy="3387698"/>
          </a:xfrm>
          <a:prstGeom prst="rect">
            <a:avLst/>
          </a:prstGeom>
        </p:spPr>
      </p:pic>
      <p:sp>
        <p:nvSpPr>
          <p:cNvPr id="4" name="Foliennummernplatzhalter 3">
            <a:extLst>
              <a:ext uri="{FF2B5EF4-FFF2-40B4-BE49-F238E27FC236}">
                <a16:creationId xmlns:a16="http://schemas.microsoft.com/office/drawing/2014/main" id="{D66E54EC-3C8C-A6BE-993E-600504B91923}"/>
              </a:ext>
            </a:extLst>
          </p:cNvPr>
          <p:cNvSpPr>
            <a:spLocks noGrp="1"/>
          </p:cNvSpPr>
          <p:nvPr>
            <p:ph type="sldNum" sz="quarter" idx="13"/>
          </p:nvPr>
        </p:nvSpPr>
        <p:spPr>
          <a:xfrm>
            <a:off x="10917871" y="6465458"/>
            <a:ext cx="1064941" cy="365125"/>
          </a:xfrm>
        </p:spPr>
        <p:txBody>
          <a:bodyPr/>
          <a:lstStyle/>
          <a:p>
            <a:fld id="{005C7FBA-D4E9-46CA-9321-3ADA2E368FCD}" type="slidenum">
              <a:rPr lang="en-GB" smtClean="0"/>
              <a:t>9</a:t>
            </a:fld>
            <a:endParaRPr lang="en-GB"/>
          </a:p>
        </p:txBody>
      </p:sp>
      <p:sp>
        <p:nvSpPr>
          <p:cNvPr id="5" name="Titel 4">
            <a:extLst>
              <a:ext uri="{FF2B5EF4-FFF2-40B4-BE49-F238E27FC236}">
                <a16:creationId xmlns:a16="http://schemas.microsoft.com/office/drawing/2014/main" id="{76615FA2-518B-545D-B2CD-D4E26C38B38C}"/>
              </a:ext>
            </a:extLst>
          </p:cNvPr>
          <p:cNvSpPr>
            <a:spLocks noGrp="1"/>
          </p:cNvSpPr>
          <p:nvPr>
            <p:ph type="title"/>
          </p:nvPr>
        </p:nvSpPr>
        <p:spPr>
          <a:xfrm>
            <a:off x="2355696" y="152484"/>
            <a:ext cx="7408824" cy="1325563"/>
          </a:xfrm>
        </p:spPr>
        <p:txBody>
          <a:bodyPr/>
          <a:lstStyle/>
          <a:p>
            <a:r>
              <a:rPr lang="en-US" dirty="0"/>
              <a:t>Planning </a:t>
            </a:r>
            <a:endParaRPr lang="en-GB" dirty="0"/>
          </a:p>
        </p:txBody>
      </p:sp>
      <p:sp>
        <p:nvSpPr>
          <p:cNvPr id="12" name="TextBox 11">
            <a:extLst>
              <a:ext uri="{FF2B5EF4-FFF2-40B4-BE49-F238E27FC236}">
                <a16:creationId xmlns:a16="http://schemas.microsoft.com/office/drawing/2014/main" id="{34550853-E302-8E89-B887-183B3E0A23FB}"/>
              </a:ext>
            </a:extLst>
          </p:cNvPr>
          <p:cNvSpPr txBox="1"/>
          <p:nvPr/>
        </p:nvSpPr>
        <p:spPr>
          <a:xfrm>
            <a:off x="252839" y="1552196"/>
            <a:ext cx="2977640" cy="954107"/>
          </a:xfrm>
          <a:prstGeom prst="rect">
            <a:avLst/>
          </a:prstGeom>
          <a:noFill/>
        </p:spPr>
        <p:txBody>
          <a:bodyPr wrap="square" rtlCol="0">
            <a:spAutoFit/>
          </a:bodyPr>
          <a:lstStyle/>
          <a:p>
            <a:r>
              <a:rPr lang="en-US" sz="1400" dirty="0"/>
              <a:t>Construction of High frequency magnetic demonstrator for validating losses calculation.</a:t>
            </a:r>
          </a:p>
          <a:p>
            <a:r>
              <a:rPr lang="en-US" sz="1400" dirty="0"/>
              <a:t>Additional budget: 60kEu Material </a:t>
            </a:r>
            <a:endParaRPr lang="en-GB" sz="1400" dirty="0"/>
          </a:p>
        </p:txBody>
      </p:sp>
      <p:sp>
        <p:nvSpPr>
          <p:cNvPr id="13" name="Rectangle: Rounded Corners 12">
            <a:extLst>
              <a:ext uri="{FF2B5EF4-FFF2-40B4-BE49-F238E27FC236}">
                <a16:creationId xmlns:a16="http://schemas.microsoft.com/office/drawing/2014/main" id="{376CBDBD-A7A7-C135-BB85-98F688CFC621}"/>
              </a:ext>
            </a:extLst>
          </p:cNvPr>
          <p:cNvSpPr/>
          <p:nvPr/>
        </p:nvSpPr>
        <p:spPr>
          <a:xfrm>
            <a:off x="3459602" y="3550663"/>
            <a:ext cx="1013012" cy="1663803"/>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a:extLst>
              <a:ext uri="{FF2B5EF4-FFF2-40B4-BE49-F238E27FC236}">
                <a16:creationId xmlns:a16="http://schemas.microsoft.com/office/drawing/2014/main" id="{998DB65D-A686-4CFA-0ABF-37620C4ADB97}"/>
              </a:ext>
            </a:extLst>
          </p:cNvPr>
          <p:cNvCxnSpPr>
            <a:cxnSpLocks/>
            <a:stCxn id="12" idx="2"/>
            <a:endCxn id="13" idx="0"/>
          </p:cNvCxnSpPr>
          <p:nvPr/>
        </p:nvCxnSpPr>
        <p:spPr>
          <a:xfrm>
            <a:off x="1741659" y="2506303"/>
            <a:ext cx="2224449" cy="104436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B65C5D7D-EE15-D140-0106-5793B6D3F91D}"/>
              </a:ext>
            </a:extLst>
          </p:cNvPr>
          <p:cNvSpPr/>
          <p:nvPr/>
        </p:nvSpPr>
        <p:spPr>
          <a:xfrm>
            <a:off x="4472613" y="4153964"/>
            <a:ext cx="1001754" cy="22860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EA50BC00-5721-5BA6-5F05-59ED8D518140}"/>
              </a:ext>
            </a:extLst>
          </p:cNvPr>
          <p:cNvSpPr txBox="1"/>
          <p:nvPr/>
        </p:nvSpPr>
        <p:spPr>
          <a:xfrm>
            <a:off x="6096378" y="1101312"/>
            <a:ext cx="5416470" cy="954107"/>
          </a:xfrm>
          <a:prstGeom prst="rect">
            <a:avLst/>
          </a:prstGeom>
          <a:solidFill>
            <a:schemeClr val="bg1"/>
          </a:solidFill>
        </p:spPr>
        <p:txBody>
          <a:bodyPr wrap="square" rtlCol="0">
            <a:spAutoFit/>
          </a:bodyPr>
          <a:lstStyle/>
          <a:p>
            <a:r>
              <a:rPr lang="en-US" sz="1400" dirty="0"/>
              <a:t>This is required for the string test with power converters. It allows validating the </a:t>
            </a:r>
            <a:r>
              <a:rPr lang="en-US" sz="1400" dirty="0">
                <a:highlight>
                  <a:srgbClr val="FFFF00"/>
                </a:highlight>
              </a:rPr>
              <a:t>interleaving powering </a:t>
            </a:r>
            <a:r>
              <a:rPr lang="en-US" sz="1400" dirty="0"/>
              <a:t>concept and the </a:t>
            </a:r>
            <a:r>
              <a:rPr lang="en-US" sz="1400" dirty="0">
                <a:highlight>
                  <a:srgbClr val="FFFF00"/>
                </a:highlight>
              </a:rPr>
              <a:t>current control </a:t>
            </a:r>
            <a:r>
              <a:rPr lang="en-US" sz="1400" dirty="0"/>
              <a:t>behavior.</a:t>
            </a:r>
          </a:p>
          <a:p>
            <a:r>
              <a:rPr lang="en-US" sz="1400" dirty="0"/>
              <a:t>Eight 0.5m long magnets with eight circuits. Estimated cost 500kEu.</a:t>
            </a:r>
            <a:endParaRPr lang="en-GB" sz="1400" dirty="0"/>
          </a:p>
        </p:txBody>
      </p:sp>
      <p:cxnSp>
        <p:nvCxnSpPr>
          <p:cNvPr id="22" name="Straight Connector 21">
            <a:extLst>
              <a:ext uri="{FF2B5EF4-FFF2-40B4-BE49-F238E27FC236}">
                <a16:creationId xmlns:a16="http://schemas.microsoft.com/office/drawing/2014/main" id="{19CFA0C2-2694-9E76-E00F-279B81D904E0}"/>
              </a:ext>
            </a:extLst>
          </p:cNvPr>
          <p:cNvCxnSpPr>
            <a:cxnSpLocks/>
            <a:stCxn id="21" idx="2"/>
            <a:endCxn id="19" idx="0"/>
          </p:cNvCxnSpPr>
          <p:nvPr/>
        </p:nvCxnSpPr>
        <p:spPr>
          <a:xfrm flipH="1">
            <a:off x="4973490" y="2055419"/>
            <a:ext cx="3831123" cy="209854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angle: Rounded Corners 27">
            <a:extLst>
              <a:ext uri="{FF2B5EF4-FFF2-40B4-BE49-F238E27FC236}">
                <a16:creationId xmlns:a16="http://schemas.microsoft.com/office/drawing/2014/main" id="{DD8F4369-8CD2-8DFD-EDAD-DDD91B33480B}"/>
              </a:ext>
            </a:extLst>
          </p:cNvPr>
          <p:cNvSpPr/>
          <p:nvPr/>
        </p:nvSpPr>
        <p:spPr>
          <a:xfrm>
            <a:off x="5166084" y="5675728"/>
            <a:ext cx="1001753" cy="22860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a:extLst>
              <a:ext uri="{FF2B5EF4-FFF2-40B4-BE49-F238E27FC236}">
                <a16:creationId xmlns:a16="http://schemas.microsoft.com/office/drawing/2014/main" id="{79276D5E-1A23-FD19-0E30-7B98A5D11308}"/>
              </a:ext>
            </a:extLst>
          </p:cNvPr>
          <p:cNvCxnSpPr>
            <a:cxnSpLocks/>
            <a:stCxn id="21" idx="2"/>
            <a:endCxn id="28" idx="3"/>
          </p:cNvCxnSpPr>
          <p:nvPr/>
        </p:nvCxnSpPr>
        <p:spPr>
          <a:xfrm flipH="1">
            <a:off x="6167837" y="2055419"/>
            <a:ext cx="2636776" cy="373460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7" name="Footer Placeholder 1">
            <a:extLst>
              <a:ext uri="{FF2B5EF4-FFF2-40B4-BE49-F238E27FC236}">
                <a16:creationId xmlns:a16="http://schemas.microsoft.com/office/drawing/2014/main" id="{2DDB05CD-07F0-DEAB-F7C0-70471CCD5613}"/>
              </a:ext>
            </a:extLst>
          </p:cNvPr>
          <p:cNvSpPr txBox="1">
            <a:spLocks/>
          </p:cNvSpPr>
          <p:nvPr/>
        </p:nvSpPr>
        <p:spPr>
          <a:xfrm>
            <a:off x="1748305" y="6470573"/>
            <a:ext cx="8623609"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t>Magnets and Powering System Cost Evaluation and Plan for the Accelerators</a:t>
            </a:r>
            <a:r>
              <a:rPr lang="fr-FR">
                <a:latin typeface="Arial Narrow" panose="020B0604020202020204" pitchFamily="34" charset="0"/>
                <a:cs typeface="Arial Narrow" panose="020B0604020202020204" pitchFamily="34" charset="0"/>
              </a:rPr>
              <a:t> / Fulvio Boattini/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2827144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1655</TotalTime>
  <Words>3462</Words>
  <Application>Microsoft Office PowerPoint</Application>
  <PresentationFormat>Widescreen</PresentationFormat>
  <Paragraphs>533</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Arial Narrow</vt:lpstr>
      <vt:lpstr>Calibri</vt:lpstr>
      <vt:lpstr>Cambria Math</vt:lpstr>
      <vt:lpstr>Grandview</vt:lpstr>
      <vt:lpstr>Mathcad UniMath</vt:lpstr>
      <vt:lpstr>Wingdings</vt:lpstr>
      <vt:lpstr>Office Theme</vt:lpstr>
      <vt:lpstr>Magnets and Powering System Cost Evaluation and Plan for the Accelerators</vt:lpstr>
      <vt:lpstr>PowerPoint Presentation</vt:lpstr>
      <vt:lpstr>Cost model layout</vt:lpstr>
      <vt:lpstr>Cost model layout</vt:lpstr>
      <vt:lpstr>Cost Models: Power converters. Bottom-up model Capital costs</vt:lpstr>
      <vt:lpstr>Cost Models: NC Magnets. Bottom-up model Capital costs</vt:lpstr>
      <vt:lpstr>Cost Computation</vt:lpstr>
      <vt:lpstr>Construction hypothesis</vt:lpstr>
      <vt:lpstr>Planning </vt:lpstr>
      <vt:lpstr>Planning </vt:lpstr>
      <vt:lpstr>Planning </vt:lpstr>
      <vt:lpstr>Conclusions</vt:lpstr>
      <vt:lpstr>PowerPoint Presentation</vt:lpstr>
      <vt:lpstr>Spare Slides</vt:lpstr>
      <vt:lpstr>PowerPoint Presentation</vt:lpstr>
      <vt:lpstr>PowerPoint Presentation</vt:lpstr>
      <vt:lpstr>Cost Models: Power converters. Bottom-up model Capital costs</vt:lpstr>
      <vt:lpstr>Backup Slide1: Capacitor costs and surface</vt:lpstr>
      <vt:lpstr>Backup Slide2: Power converters cost and surface</vt:lpstr>
      <vt:lpstr>Backup Slide2: Power converters cost and surface</vt:lpstr>
      <vt:lpstr>Setting the stage: some important definitions </vt:lpstr>
      <vt:lpstr>Setting the stage: some important definitions </vt:lpstr>
      <vt:lpstr>PowerPoint Presentation</vt:lpstr>
      <vt:lpstr>MMC: a similar topology for a different application</vt:lpstr>
      <vt:lpstr>Optimization of power converters and dipole magnets</vt:lpstr>
      <vt:lpstr>PowerPoint Presentation</vt:lpstr>
      <vt:lpstr>PowerPoint Presentation</vt:lpstr>
      <vt:lpstr>PowerPoint Presentation</vt:lpstr>
      <vt:lpstr>Comparisons</vt:lpstr>
      <vt:lpstr>Results cost optimization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Fulvio Boattini</cp:lastModifiedBy>
  <cp:revision>44</cp:revision>
  <dcterms:created xsi:type="dcterms:W3CDTF">2024-02-26T13:42:26Z</dcterms:created>
  <dcterms:modified xsi:type="dcterms:W3CDTF">2024-03-13T06:47:11Z</dcterms:modified>
</cp:coreProperties>
</file>