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9" r:id="rId2"/>
    <p:sldId id="325" r:id="rId3"/>
    <p:sldId id="319" r:id="rId4"/>
    <p:sldId id="306" r:id="rId5"/>
    <p:sldId id="307" r:id="rId6"/>
    <p:sldId id="321" r:id="rId7"/>
    <p:sldId id="316" r:id="rId8"/>
    <p:sldId id="318" r:id="rId9"/>
    <p:sldId id="309" r:id="rId10"/>
    <p:sldId id="317" r:id="rId11"/>
    <p:sldId id="322" r:id="rId12"/>
    <p:sldId id="323" r:id="rId13"/>
    <p:sldId id="324" r:id="rId14"/>
    <p:sldId id="310" r:id="rId15"/>
    <p:sldId id="278" r:id="rId16"/>
    <p:sldId id="312" r:id="rId17"/>
    <p:sldId id="326" r:id="rId18"/>
    <p:sldId id="313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3647"/>
    <a:srgbClr val="F05AF0"/>
    <a:srgbClr val="FF3F3F"/>
    <a:srgbClr val="0C43F2"/>
    <a:srgbClr val="4BD0FF"/>
    <a:srgbClr val="61E50F"/>
    <a:srgbClr val="0070C0"/>
    <a:srgbClr val="FFFFFF"/>
    <a:srgbClr val="BE7DAB"/>
    <a:srgbClr val="DAFB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22" autoAdjust="0"/>
    <p:restoredTop sz="94198" autoAdjust="0"/>
  </p:normalViewPr>
  <p:slideViewPr>
    <p:cSldViewPr snapToGrid="0">
      <p:cViewPr varScale="1">
        <p:scale>
          <a:sx n="102" d="100"/>
          <a:sy n="102" d="100"/>
        </p:scale>
        <p:origin x="102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08A74C9-689E-E3D0-EA96-46511FB42A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13A3AE-1314-71BB-EE9A-5A85958CFBF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72A45-EFF2-4984-8EB2-86A8C08FC319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4594E9-B4A8-A4D5-6ED5-3E19A0AD55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FCCF2A-17A5-4B6E-E3AD-B40785A8019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20A4D-9FF6-43BF-953A-D7F85BAB504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544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051A9-BCAE-B048-A5C2-4A15C3D3034C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88435-C071-0E47-9E27-5EAD1123E3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888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487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J= 3 e8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589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639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J=3.5 10^8 A/m2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317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gradFill flip="none" rotWithShape="1">
          <a:gsLst>
            <a:gs pos="100000">
              <a:srgbClr val="FF0000">
                <a:alpha val="20000"/>
              </a:srgbClr>
            </a:gs>
            <a:gs pos="60000">
              <a:schemeClr val="bg1">
                <a:alpha val="3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9" descr="MUON-SlideGraph-gradient.png">
            <a:extLst>
              <a:ext uri="{FF2B5EF4-FFF2-40B4-BE49-F238E27FC236}">
                <a16:creationId xmlns:a16="http://schemas.microsoft.com/office/drawing/2014/main" id="{C5A1BC7A-AF12-6C1F-62BA-1C1EE8D7AE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936509"/>
            <a:ext cx="12192000" cy="2933814"/>
          </a:xfrm>
          <a:prstGeom prst="rect">
            <a:avLst/>
          </a:prstGeom>
        </p:spPr>
      </p:pic>
      <p:pic>
        <p:nvPicPr>
          <p:cNvPr id="11" name="Image 7" descr="MUON-SlideGraph-LogoBkgnd2.png">
            <a:extLst>
              <a:ext uri="{FF2B5EF4-FFF2-40B4-BE49-F238E27FC236}">
                <a16:creationId xmlns:a16="http://schemas.microsoft.com/office/drawing/2014/main" id="{0842B2B6-DBAF-8476-563C-794C4DCF318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960" y="17907"/>
            <a:ext cx="12193920" cy="6862191"/>
          </a:xfrm>
          <a:prstGeom prst="rect">
            <a:avLst/>
          </a:prstGeom>
        </p:spPr>
      </p:pic>
      <p:pic>
        <p:nvPicPr>
          <p:cNvPr id="4" name="Image 85" descr="MCC-inernational-finalV01.png">
            <a:extLst>
              <a:ext uri="{FF2B5EF4-FFF2-40B4-BE49-F238E27FC236}">
                <a16:creationId xmlns:a16="http://schemas.microsoft.com/office/drawing/2014/main" id="{9557BA00-E9CB-2798-A522-7108EC23CC4A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163" y="138899"/>
            <a:ext cx="1834109" cy="1840374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1DB0C386-95C0-9EB4-B58B-6BC429B22695}"/>
              </a:ext>
            </a:extLst>
          </p:cNvPr>
          <p:cNvPicPr/>
          <p:nvPr userDrawn="1"/>
        </p:nvPicPr>
        <p:blipFill rotWithShape="1">
          <a:blip r:embed="rId5"/>
          <a:srcRect l="10338" t="16055" r="11693" b="14565"/>
          <a:stretch/>
        </p:blipFill>
        <p:spPr>
          <a:xfrm>
            <a:off x="9919503" y="289148"/>
            <a:ext cx="1982704" cy="1116000"/>
          </a:xfrm>
          <a:prstGeom prst="rect">
            <a:avLst/>
          </a:prstGeom>
        </p:spPr>
      </p:pic>
      <p:sp>
        <p:nvSpPr>
          <p:cNvPr id="8" name="Segnaposto data 3">
            <a:extLst>
              <a:ext uri="{FF2B5EF4-FFF2-40B4-BE49-F238E27FC236}">
                <a16:creationId xmlns:a16="http://schemas.microsoft.com/office/drawing/2014/main" id="{7C737EF2-55F8-CC01-84B0-76CB759584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1" y="6491576"/>
            <a:ext cx="2259497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2" name="Segnaposto piè di pagina 4">
            <a:extLst>
              <a:ext uri="{FF2B5EF4-FFF2-40B4-BE49-F238E27FC236}">
                <a16:creationId xmlns:a16="http://schemas.microsoft.com/office/drawing/2014/main" id="{31CF73FC-9C3F-7E85-33DA-BCFB928878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015335" y="6491575"/>
            <a:ext cx="2176665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z="1600" b="1" dirty="0">
                <a:solidFill>
                  <a:schemeClr val="bg1"/>
                </a:solidFill>
              </a:rPr>
              <a:t>WP7 – Task 4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480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8" descr="MUON-Slide-graphBase-pagebottom.jpg">
            <a:extLst>
              <a:ext uri="{FF2B5EF4-FFF2-40B4-BE49-F238E27FC236}">
                <a16:creationId xmlns:a16="http://schemas.microsoft.com/office/drawing/2014/main" id="{B6225800-B930-FB56-9EDD-E421D45C78B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02015"/>
            <a:ext cx="12189822" cy="663982"/>
          </a:xfrm>
          <a:prstGeom prst="rect">
            <a:avLst/>
          </a:prstGeom>
        </p:spPr>
      </p:pic>
      <p:sp>
        <p:nvSpPr>
          <p:cNvPr id="16" name="Segnaposto testo 2">
            <a:extLst>
              <a:ext uri="{FF2B5EF4-FFF2-40B4-BE49-F238E27FC236}">
                <a16:creationId xmlns:a16="http://schemas.microsoft.com/office/drawing/2014/main" id="{497CAC99-CE2D-C668-9482-6D18316DB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GB" dirty="0"/>
          </a:p>
        </p:txBody>
      </p:sp>
      <p:sp>
        <p:nvSpPr>
          <p:cNvPr id="17" name="Segnaposto data 3">
            <a:extLst>
              <a:ext uri="{FF2B5EF4-FFF2-40B4-BE49-F238E27FC236}">
                <a16:creationId xmlns:a16="http://schemas.microsoft.com/office/drawing/2014/main" id="{6A474FD9-F076-E648-1C70-BF4EE7BB1F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8" name="Segnaposto piè di pagina 4">
            <a:extLst>
              <a:ext uri="{FF2B5EF4-FFF2-40B4-BE49-F238E27FC236}">
                <a16:creationId xmlns:a16="http://schemas.microsoft.com/office/drawing/2014/main" id="{E6903575-2A78-A8F2-0F63-91401FAD11F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WP7 – Task 4</a:t>
            </a:r>
            <a:endParaRPr lang="en-GB"/>
          </a:p>
        </p:txBody>
      </p:sp>
      <p:sp>
        <p:nvSpPr>
          <p:cNvPr id="19" name="Segnaposto numero diapositiva 5">
            <a:extLst>
              <a:ext uri="{FF2B5EF4-FFF2-40B4-BE49-F238E27FC236}">
                <a16:creationId xmlns:a16="http://schemas.microsoft.com/office/drawing/2014/main" id="{B39162C5-9BC6-7F5F-4512-CDC3408B28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85918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16AB2F8-5338-F742-A59E-35F5B82165E6}" type="slidenum">
              <a:rPr lang="en-GB" smtClean="0"/>
              <a:pPr/>
              <a:t>‹N›</a:t>
            </a:fld>
            <a:endParaRPr lang="en-GB"/>
          </a:p>
        </p:txBody>
      </p:sp>
      <p:pic>
        <p:nvPicPr>
          <p:cNvPr id="2" name="Image 85" descr="MCC-inernational-finalV01.png">
            <a:extLst>
              <a:ext uri="{FF2B5EF4-FFF2-40B4-BE49-F238E27FC236}">
                <a16:creationId xmlns:a16="http://schemas.microsoft.com/office/drawing/2014/main" id="{FA1E9B68-C5BB-B40D-6373-05E9B70C11BF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1" y="23150"/>
            <a:ext cx="1242153" cy="124333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05809131-1FC7-482F-F135-DCD9E847E550}"/>
              </a:ext>
            </a:extLst>
          </p:cNvPr>
          <p:cNvPicPr/>
          <p:nvPr userDrawn="1"/>
        </p:nvPicPr>
        <p:blipFill rotWithShape="1">
          <a:blip r:embed="rId4"/>
          <a:srcRect l="10338" t="16055" r="11693" b="14565"/>
          <a:stretch/>
        </p:blipFill>
        <p:spPr>
          <a:xfrm>
            <a:off x="10813365" y="78994"/>
            <a:ext cx="1296000" cy="756000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088F58E1-5B85-E45C-9ADA-B79659903A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71184" y="308170"/>
            <a:ext cx="9707671" cy="6811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cap="small" baseline="0">
                <a:solidFill>
                  <a:schemeClr val="tx1"/>
                </a:solidFill>
              </a:defRPr>
            </a:lvl1pPr>
          </a:lstStyle>
          <a:p>
            <a:r>
              <a:rPr lang="it-IT" sz="4000" dirty="0"/>
              <a:t>TITLE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762562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302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C3647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E3AA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E3AA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E3AA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E3AA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E3AA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1.png"/><Relationship Id="rId7" Type="http://schemas.openxmlformats.org/officeDocument/2006/relationships/image" Target="../media/image26.png"/><Relationship Id="rId2" Type="http://schemas.openxmlformats.org/officeDocument/2006/relationships/hyperlink" Target="https://indico.cern.ch/event/1351046/contributions/5687387/attachments/2758663/4803779/Current_Magnets_Requirements_for_Muon_Collider_Lattice_v0.7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hyperlink" Target="https://indico.cern.ch/event/1325963/contributions/5798926/" TargetMode="External"/><Relationship Id="rId7" Type="http://schemas.openxmlformats.org/officeDocument/2006/relationships/image" Target="../media/image26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0.png"/><Relationship Id="rId5" Type="http://schemas.openxmlformats.org/officeDocument/2006/relationships/image" Target="../media/image16.png"/><Relationship Id="rId4" Type="http://schemas.openxmlformats.org/officeDocument/2006/relationships/hyperlink" Target="https://ieeexplore.ieee.org/document/7835618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970387/files/lhc-project-report-890.pdf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9" descr="MUON-SlideGraph-gradient.png">
            <a:extLst>
              <a:ext uri="{FF2B5EF4-FFF2-40B4-BE49-F238E27FC236}">
                <a16:creationId xmlns:a16="http://schemas.microsoft.com/office/drawing/2014/main" id="{A892F1A6-EB5B-1A13-8CB9-B05A470156A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0" y="3936509"/>
            <a:ext cx="12192000" cy="2933814"/>
          </a:xfrm>
          <a:prstGeom prst="rect">
            <a:avLst/>
          </a:prstGeom>
        </p:spPr>
      </p:pic>
      <p:sp>
        <p:nvSpPr>
          <p:cNvPr id="3" name="Sottotitolo 2">
            <a:extLst>
              <a:ext uri="{FF2B5EF4-FFF2-40B4-BE49-F238E27FC236}">
                <a16:creationId xmlns:a16="http://schemas.microsoft.com/office/drawing/2014/main" id="{6A8168C7-C9FF-73F3-CDF6-C60B08FEC8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-1" y="5109592"/>
            <a:ext cx="12192001" cy="44361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/>
          <a:lstStyle/>
          <a:p>
            <a:pPr marL="0" indent="0" algn="ctr">
              <a:buNone/>
            </a:pPr>
            <a:r>
              <a:rPr lang="it-IT" sz="2200" b="1" dirty="0">
                <a:solidFill>
                  <a:schemeClr val="bg1"/>
                </a:solidFill>
              </a:rPr>
              <a:t>B. </a:t>
            </a:r>
            <a:r>
              <a:rPr lang="it-IT" sz="2200" b="1" dirty="0" err="1">
                <a:solidFill>
                  <a:schemeClr val="bg1"/>
                </a:solidFill>
              </a:rPr>
              <a:t>Caiffi</a:t>
            </a:r>
            <a:r>
              <a:rPr lang="en-GB" sz="2200" b="1" baseline="30000" dirty="0">
                <a:solidFill>
                  <a:schemeClr val="bg1"/>
                </a:solidFill>
              </a:rPr>
              <a:t>2</a:t>
            </a:r>
            <a:r>
              <a:rPr lang="it-IT" sz="2200" b="1" dirty="0">
                <a:solidFill>
                  <a:schemeClr val="bg1"/>
                </a:solidFill>
              </a:rPr>
              <a:t>, A. Bersani</a:t>
            </a:r>
            <a:r>
              <a:rPr lang="en-GB" sz="2200" b="1" baseline="30000" dirty="0">
                <a:solidFill>
                  <a:schemeClr val="bg1"/>
                </a:solidFill>
              </a:rPr>
              <a:t>2</a:t>
            </a:r>
            <a:r>
              <a:rPr lang="it-IT" sz="2200" b="1" dirty="0">
                <a:solidFill>
                  <a:schemeClr val="bg1"/>
                </a:solidFill>
              </a:rPr>
              <a:t>, S. </a:t>
            </a:r>
            <a:r>
              <a:rPr lang="it-IT" sz="2200" b="1" dirty="0" err="1">
                <a:solidFill>
                  <a:schemeClr val="bg1"/>
                </a:solidFill>
              </a:rPr>
              <a:t>Farinon</a:t>
            </a:r>
            <a:r>
              <a:rPr lang="en-GB" sz="2200" b="1" baseline="30000" dirty="0">
                <a:solidFill>
                  <a:schemeClr val="bg1"/>
                </a:solidFill>
              </a:rPr>
              <a:t>2</a:t>
            </a:r>
            <a:r>
              <a:rPr lang="it-IT" sz="2200" b="1" dirty="0">
                <a:solidFill>
                  <a:schemeClr val="bg1"/>
                </a:solidFill>
              </a:rPr>
              <a:t>, </a:t>
            </a:r>
          </a:p>
          <a:p>
            <a:pPr marL="0" indent="0" algn="ctr">
              <a:buNone/>
            </a:pPr>
            <a:r>
              <a:rPr lang="it-IT" sz="2200" b="1" dirty="0">
                <a:solidFill>
                  <a:schemeClr val="bg1"/>
                </a:solidFill>
              </a:rPr>
              <a:t>S. Mariotto</a:t>
            </a:r>
            <a:r>
              <a:rPr lang="en-GB" sz="2200" b="1" baseline="30000" dirty="0">
                <a:solidFill>
                  <a:schemeClr val="bg1"/>
                </a:solidFill>
              </a:rPr>
              <a:t>3</a:t>
            </a:r>
            <a:r>
              <a:rPr lang="it-IT" sz="2200" b="1" dirty="0">
                <a:solidFill>
                  <a:schemeClr val="bg1"/>
                </a:solidFill>
              </a:rPr>
              <a:t> , D. Novelli</a:t>
            </a:r>
            <a:r>
              <a:rPr lang="en-GB" sz="2200" b="1" baseline="30000" dirty="0">
                <a:solidFill>
                  <a:schemeClr val="bg1"/>
                </a:solidFill>
              </a:rPr>
              <a:t>1,2 </a:t>
            </a:r>
            <a:r>
              <a:rPr lang="it-IT" sz="2200" b="1" dirty="0">
                <a:solidFill>
                  <a:schemeClr val="bg1"/>
                </a:solidFill>
              </a:rPr>
              <a:t>, A. Pampaloni</a:t>
            </a:r>
            <a:r>
              <a:rPr lang="en-GB" sz="2200" b="1" baseline="30000" dirty="0">
                <a:solidFill>
                  <a:schemeClr val="bg1"/>
                </a:solidFill>
              </a:rPr>
              <a:t> 2</a:t>
            </a:r>
            <a:r>
              <a:rPr lang="it-IT" sz="2200" b="1" dirty="0">
                <a:solidFill>
                  <a:schemeClr val="bg1"/>
                </a:solidFill>
              </a:rPr>
              <a:t>, T. Salmi</a:t>
            </a:r>
            <a:r>
              <a:rPr lang="en-GB" sz="2200" b="1" baseline="30000" dirty="0">
                <a:solidFill>
                  <a:schemeClr val="bg1"/>
                </a:solidFill>
              </a:rPr>
              <a:t>4</a:t>
            </a:r>
            <a:r>
              <a:rPr lang="fi-FI" sz="2200" b="1" dirty="0">
                <a:solidFill>
                  <a:schemeClr val="bg1"/>
                </a:solidFill>
              </a:rPr>
              <a:t> , </a:t>
            </a:r>
            <a:r>
              <a:rPr lang="it-IT" sz="2200" b="1" dirty="0">
                <a:solidFill>
                  <a:schemeClr val="bg1"/>
                </a:solidFill>
              </a:rPr>
              <a:t>L. Bottura</a:t>
            </a:r>
            <a:r>
              <a:rPr lang="it-IT" sz="2200" b="1" baseline="30000" dirty="0">
                <a:solidFill>
                  <a:schemeClr val="bg1"/>
                </a:solidFill>
              </a:rPr>
              <a:t>5</a:t>
            </a:r>
            <a:r>
              <a:rPr lang="fi-FI" sz="2200" b="1" dirty="0">
                <a:solidFill>
                  <a:schemeClr val="bg1"/>
                </a:solidFill>
              </a:rPr>
              <a:t>, ...</a:t>
            </a:r>
            <a:endParaRPr lang="it-IT" sz="2200" b="1" dirty="0">
              <a:solidFill>
                <a:schemeClr val="bg1"/>
              </a:solidFill>
            </a:endParaRPr>
          </a:p>
        </p:txBody>
      </p:sp>
      <p:sp>
        <p:nvSpPr>
          <p:cNvPr id="6" name="Sottotitolo 2">
            <a:extLst>
              <a:ext uri="{FF2B5EF4-FFF2-40B4-BE49-F238E27FC236}">
                <a16:creationId xmlns:a16="http://schemas.microsoft.com/office/drawing/2014/main" id="{0BB2F494-C3F6-FCA3-16A2-0F6BCBA34455}"/>
              </a:ext>
            </a:extLst>
          </p:cNvPr>
          <p:cNvSpPr txBox="1">
            <a:spLocks/>
          </p:cNvSpPr>
          <p:nvPr/>
        </p:nvSpPr>
        <p:spPr>
          <a:xfrm>
            <a:off x="0" y="6088488"/>
            <a:ext cx="12192000" cy="36512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i="1" dirty="0">
                <a:solidFill>
                  <a:schemeClr val="bg1"/>
                </a:solidFill>
              </a:rPr>
              <a:t> </a:t>
            </a:r>
            <a:r>
              <a:rPr lang="en-GB" sz="1600" b="1" i="1" baseline="30000" dirty="0">
                <a:solidFill>
                  <a:schemeClr val="bg1"/>
                </a:solidFill>
              </a:rPr>
              <a:t>1</a:t>
            </a:r>
            <a:r>
              <a:rPr lang="it-IT" sz="1600" b="1" i="1" dirty="0">
                <a:solidFill>
                  <a:schemeClr val="bg1"/>
                </a:solidFill>
              </a:rPr>
              <a:t>Sapienza University of Rome ,   </a:t>
            </a:r>
            <a:r>
              <a:rPr lang="en-GB" sz="1600" b="1" i="1" baseline="30000" dirty="0">
                <a:solidFill>
                  <a:schemeClr val="bg1"/>
                </a:solidFill>
              </a:rPr>
              <a:t>2</a:t>
            </a:r>
            <a:r>
              <a:rPr lang="it-IT" sz="1600" b="1" i="1" dirty="0">
                <a:solidFill>
                  <a:schemeClr val="bg1"/>
                </a:solidFill>
              </a:rPr>
              <a:t>INFN – Genoa ,  </a:t>
            </a:r>
            <a:r>
              <a:rPr lang="en-GB" sz="1600" b="1" i="1" dirty="0">
                <a:solidFill>
                  <a:schemeClr val="bg1"/>
                </a:solidFill>
              </a:rPr>
              <a:t> </a:t>
            </a:r>
            <a:r>
              <a:rPr lang="en-GB" sz="1600" b="1" i="1" baseline="30000" dirty="0">
                <a:solidFill>
                  <a:schemeClr val="bg1"/>
                </a:solidFill>
              </a:rPr>
              <a:t>3</a:t>
            </a:r>
            <a:r>
              <a:rPr lang="it-IT" sz="1600" b="1" i="1" dirty="0">
                <a:solidFill>
                  <a:schemeClr val="bg1"/>
                </a:solidFill>
              </a:rPr>
              <a:t>INFN – Milan ,   </a:t>
            </a:r>
            <a:r>
              <a:rPr lang="en-GB" sz="1600" b="1" i="1" baseline="30000" dirty="0">
                <a:solidFill>
                  <a:schemeClr val="bg1"/>
                </a:solidFill>
              </a:rPr>
              <a:t>4</a:t>
            </a:r>
            <a:r>
              <a:rPr lang="it-IT" sz="1600" b="1" i="1" dirty="0">
                <a:solidFill>
                  <a:schemeClr val="bg1"/>
                </a:solidFill>
              </a:rPr>
              <a:t>Tampere University ,   </a:t>
            </a:r>
            <a:r>
              <a:rPr lang="en-GB" sz="1600" b="1" i="1" baseline="30000" dirty="0">
                <a:solidFill>
                  <a:schemeClr val="bg1"/>
                </a:solidFill>
              </a:rPr>
              <a:t>5</a:t>
            </a:r>
            <a:r>
              <a:rPr lang="it-IT" sz="1600" b="1" i="1" dirty="0">
                <a:solidFill>
                  <a:schemeClr val="bg1"/>
                </a:solidFill>
              </a:rPr>
              <a:t>CERN </a:t>
            </a:r>
            <a:endParaRPr lang="it-IT" sz="1600" b="1" i="1" dirty="0">
              <a:ln w="3175">
                <a:solidFill>
                  <a:schemeClr val="tx1">
                    <a:alpha val="59000"/>
                  </a:schemeClr>
                </a:solidFill>
              </a:ln>
              <a:solidFill>
                <a:schemeClr val="bg1"/>
              </a:solidFill>
            </a:endParaRPr>
          </a:p>
          <a:p>
            <a:pPr algn="l"/>
            <a:endParaRPr lang="it-IT" sz="1600" b="1" i="1" dirty="0">
              <a:ln w="3175">
                <a:solidFill>
                  <a:schemeClr val="tx1">
                    <a:alpha val="59000"/>
                  </a:schemeClr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8" name="Picture 7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550A8B85-9F21-034C-B1C1-DE13B323E9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9595" y="324798"/>
            <a:ext cx="2524540" cy="756376"/>
          </a:xfrm>
          <a:prstGeom prst="rect">
            <a:avLst/>
          </a:prstGeom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A7A5A66B-9774-DFD1-E863-F69BBA5B2B9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427514" y="2999932"/>
            <a:ext cx="6694715" cy="186889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spPr>
        <p:txBody>
          <a:bodyPr/>
          <a:lstStyle/>
          <a:p>
            <a: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Magnet systems development and production schedule &amp; cost estimate</a:t>
            </a:r>
            <a:endParaRPr lang="it-IT" sz="3600" dirty="0">
              <a:ln w="6350" cap="flat" cmpd="sng">
                <a:noFill/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 descr="A blue logo with a black background">
            <a:extLst>
              <a:ext uri="{FF2B5EF4-FFF2-40B4-BE49-F238E27FC236}">
                <a16:creationId xmlns:a16="http://schemas.microsoft.com/office/drawing/2014/main" id="{65F9981D-0DC2-41D8-04C6-CC2E5E2E2ED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315" r="20838"/>
          <a:stretch/>
        </p:blipFill>
        <p:spPr>
          <a:xfrm>
            <a:off x="5556710" y="83700"/>
            <a:ext cx="1078579" cy="1048820"/>
          </a:xfrm>
          <a:prstGeom prst="rect">
            <a:avLst/>
          </a:prstGeom>
        </p:spPr>
      </p:pic>
      <p:pic>
        <p:nvPicPr>
          <p:cNvPr id="11" name="Picture 10" descr="A close-up of a logo&#10;&#10;Description automatically generated">
            <a:extLst>
              <a:ext uri="{FF2B5EF4-FFF2-40B4-BE49-F238E27FC236}">
                <a16:creationId xmlns:a16="http://schemas.microsoft.com/office/drawing/2014/main" id="{F3857594-8A89-F851-465D-AB3F404FDC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6017" y="346437"/>
            <a:ext cx="2050262" cy="78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91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Estimate (10TeV)</a:t>
            </a:r>
          </a:p>
        </p:txBody>
      </p:sp>
      <p:graphicFrame>
        <p:nvGraphicFramePr>
          <p:cNvPr id="13" name="Tabella 12">
            <a:extLst>
              <a:ext uri="{FF2B5EF4-FFF2-40B4-BE49-F238E27FC236}">
                <a16:creationId xmlns:a16="http://schemas.microsoft.com/office/drawing/2014/main" id="{E7D7A8CF-1914-CB0A-F9FF-0F39BBCF73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761492"/>
              </p:ext>
            </p:extLst>
          </p:nvPr>
        </p:nvGraphicFramePr>
        <p:xfrm>
          <a:off x="279977" y="1298063"/>
          <a:ext cx="5661316" cy="50673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14" name="Tabella 13">
            <a:extLst>
              <a:ext uri="{FF2B5EF4-FFF2-40B4-BE49-F238E27FC236}">
                <a16:creationId xmlns:a16="http://schemas.microsoft.com/office/drawing/2014/main" id="{CE99EEF2-2121-7821-485B-D4D4C47C0C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997619"/>
              </p:ext>
            </p:extLst>
          </p:nvPr>
        </p:nvGraphicFramePr>
        <p:xfrm>
          <a:off x="279977" y="1817548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Assembly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790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graphicFrame>
        <p:nvGraphicFramePr>
          <p:cNvPr id="15" name="Tabella 14">
            <a:extLst>
              <a:ext uri="{FF2B5EF4-FFF2-40B4-BE49-F238E27FC236}">
                <a16:creationId xmlns:a16="http://schemas.microsoft.com/office/drawing/2014/main" id="{2637FED6-A118-BEA8-36DD-0BFEA5F40E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251115"/>
              </p:ext>
            </p:extLst>
          </p:nvPr>
        </p:nvGraphicFramePr>
        <p:xfrm>
          <a:off x="6385798" y="1259739"/>
          <a:ext cx="5661316" cy="50673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16" name="Tabella 15">
            <a:extLst>
              <a:ext uri="{FF2B5EF4-FFF2-40B4-BE49-F238E27FC236}">
                <a16:creationId xmlns:a16="http://schemas.microsoft.com/office/drawing/2014/main" id="{2239725F-6B18-50C5-A59F-049DE2311E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153785"/>
              </p:ext>
            </p:extLst>
          </p:nvPr>
        </p:nvGraphicFramePr>
        <p:xfrm>
          <a:off x="6385798" y="1755120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Assembly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1109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A350816-8BF1-4C4C-811A-E735A06B2C21}"/>
              </a:ext>
            </a:extLst>
          </p:cNvPr>
          <p:cNvSpPr txBox="1"/>
          <p:nvPr/>
        </p:nvSpPr>
        <p:spPr>
          <a:xfrm>
            <a:off x="2424835" y="87423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Pre-series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0A041C1-FDED-8E95-1635-BFDF5567BA5F}"/>
              </a:ext>
            </a:extLst>
          </p:cNvPr>
          <p:cNvSpPr txBox="1"/>
          <p:nvPr/>
        </p:nvSpPr>
        <p:spPr>
          <a:xfrm>
            <a:off x="8530656" y="87423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Prototypes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FA7CA96-62DF-5AF6-7E61-D7F2D6E9CBF6}"/>
              </a:ext>
            </a:extLst>
          </p:cNvPr>
          <p:cNvSpPr txBox="1"/>
          <p:nvPr/>
        </p:nvSpPr>
        <p:spPr>
          <a:xfrm>
            <a:off x="2086988" y="3674446"/>
            <a:ext cx="204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Short Models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C8CD2858-27A2-F22A-4E0B-EA4688942139}"/>
              </a:ext>
            </a:extLst>
          </p:cNvPr>
          <p:cNvSpPr txBox="1"/>
          <p:nvPr/>
        </p:nvSpPr>
        <p:spPr>
          <a:xfrm>
            <a:off x="8192809" y="3674446"/>
            <a:ext cx="204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Demonstrators</a:t>
            </a:r>
          </a:p>
        </p:txBody>
      </p:sp>
      <p:graphicFrame>
        <p:nvGraphicFramePr>
          <p:cNvPr id="21" name="Tabella 20">
            <a:extLst>
              <a:ext uri="{FF2B5EF4-FFF2-40B4-BE49-F238E27FC236}">
                <a16:creationId xmlns:a16="http://schemas.microsoft.com/office/drawing/2014/main" id="{B5119FA1-69C8-7D25-796E-1A46B35F68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16023"/>
              </p:ext>
            </p:extLst>
          </p:nvPr>
        </p:nvGraphicFramePr>
        <p:xfrm>
          <a:off x="279977" y="4049471"/>
          <a:ext cx="5661316" cy="760095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Tot. Structure k€/m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97211869"/>
                  </a:ext>
                </a:extLst>
              </a:tr>
            </a:tbl>
          </a:graphicData>
        </a:graphic>
      </p:graphicFrame>
      <p:graphicFrame>
        <p:nvGraphicFramePr>
          <p:cNvPr id="22" name="Tabella 21">
            <a:extLst>
              <a:ext uri="{FF2B5EF4-FFF2-40B4-BE49-F238E27FC236}">
                <a16:creationId xmlns:a16="http://schemas.microsoft.com/office/drawing/2014/main" id="{72E5F9CA-8E28-84DF-2A9A-0593ACA17D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233785"/>
              </p:ext>
            </p:extLst>
          </p:nvPr>
        </p:nvGraphicFramePr>
        <p:xfrm>
          <a:off x="279977" y="4635167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Assembly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1250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graphicFrame>
        <p:nvGraphicFramePr>
          <p:cNvPr id="24" name="Tabella 23">
            <a:extLst>
              <a:ext uri="{FF2B5EF4-FFF2-40B4-BE49-F238E27FC236}">
                <a16:creationId xmlns:a16="http://schemas.microsoft.com/office/drawing/2014/main" id="{C93F4935-8DCC-2C7D-8861-4D45C1C5F6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87690"/>
              </p:ext>
            </p:extLst>
          </p:nvPr>
        </p:nvGraphicFramePr>
        <p:xfrm>
          <a:off x="6385798" y="4058630"/>
          <a:ext cx="5661316" cy="50673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25" name="Tabella 24">
            <a:extLst>
              <a:ext uri="{FF2B5EF4-FFF2-40B4-BE49-F238E27FC236}">
                <a16:creationId xmlns:a16="http://schemas.microsoft.com/office/drawing/2014/main" id="{720FE603-D25E-BF66-8C26-0C0D6035F9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19924"/>
              </p:ext>
            </p:extLst>
          </p:nvPr>
        </p:nvGraphicFramePr>
        <p:xfrm>
          <a:off x="6385798" y="4644326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Assembly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2708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29691D61-0B40-628D-27E7-06F197FE0D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15695"/>
              </p:ext>
            </p:extLst>
          </p:nvPr>
        </p:nvGraphicFramePr>
        <p:xfrm>
          <a:off x="279977" y="2851503"/>
          <a:ext cx="5661316" cy="763905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408047">
                  <a:extLst>
                    <a:ext uri="{9D8B030D-6E8A-4147-A177-3AD203B41FA5}">
                      <a16:colId xmlns:a16="http://schemas.microsoft.com/office/drawing/2014/main" val="3949678820"/>
                    </a:ext>
                  </a:extLst>
                </a:gridCol>
                <a:gridCol w="1077883">
                  <a:extLst>
                    <a:ext uri="{9D8B030D-6E8A-4147-A177-3AD203B41FA5}">
                      <a16:colId xmlns:a16="http://schemas.microsoft.com/office/drawing/2014/main" val="3679671723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565859644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3437159541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8220489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N units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length</a:t>
                      </a:r>
                      <a:r>
                        <a:rPr lang="it-IT" sz="1600" u="none" strike="noStrike" dirty="0">
                          <a:effectLst/>
                        </a:rPr>
                        <a:t> [m]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 </a:t>
                      </a:r>
                      <a:r>
                        <a:rPr lang="it-IT" sz="1600" u="none" strike="noStrike" dirty="0" err="1">
                          <a:effectLst/>
                        </a:rPr>
                        <a:t>years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cost FTE-y [k€]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cost [</a:t>
                      </a:r>
                      <a:r>
                        <a:rPr lang="it-IT" sz="16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o.m.b</a:t>
                      </a:r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it-IT" sz="1600" u="none" strike="noStrike" dirty="0">
                          <a:effectLst/>
                        </a:rPr>
                        <a:t>]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752038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90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5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4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1600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2.80%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4440560"/>
                  </a:ext>
                </a:extLst>
              </a:tr>
            </a:tbl>
          </a:graphicData>
        </a:graphic>
      </p:graphicFrame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39A6305D-46F9-3811-58D7-3448636FF3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715523"/>
              </p:ext>
            </p:extLst>
          </p:nvPr>
        </p:nvGraphicFramePr>
        <p:xfrm>
          <a:off x="6385798" y="2865987"/>
          <a:ext cx="5661316" cy="763905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408047">
                  <a:extLst>
                    <a:ext uri="{9D8B030D-6E8A-4147-A177-3AD203B41FA5}">
                      <a16:colId xmlns:a16="http://schemas.microsoft.com/office/drawing/2014/main" val="3949678820"/>
                    </a:ext>
                  </a:extLst>
                </a:gridCol>
                <a:gridCol w="1077883">
                  <a:extLst>
                    <a:ext uri="{9D8B030D-6E8A-4147-A177-3AD203B41FA5}">
                      <a16:colId xmlns:a16="http://schemas.microsoft.com/office/drawing/2014/main" val="3679671723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565859644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3437159541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8220489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N units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length [m]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 </a:t>
                      </a:r>
                      <a:r>
                        <a:rPr lang="it-IT" sz="1600" u="none" strike="noStrike" dirty="0" err="1">
                          <a:effectLst/>
                        </a:rPr>
                        <a:t>years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cost FTE-y [k€]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cost [</a:t>
                      </a:r>
                      <a:r>
                        <a:rPr lang="it-IT" sz="16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o.m.b</a:t>
                      </a:r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it-IT" sz="1600" u="none" strike="noStrike" dirty="0">
                          <a:effectLst/>
                        </a:rPr>
                        <a:t>]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752038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0.24%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4440560"/>
                  </a:ext>
                </a:extLst>
              </a:tr>
            </a:tbl>
          </a:graphicData>
        </a:graphic>
      </p:graphicFrame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E58AF1AF-FEEA-A14E-ADC1-F00643D4C2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743912"/>
              </p:ext>
            </p:extLst>
          </p:nvPr>
        </p:nvGraphicFramePr>
        <p:xfrm>
          <a:off x="279977" y="5689461"/>
          <a:ext cx="5661316" cy="763905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408047">
                  <a:extLst>
                    <a:ext uri="{9D8B030D-6E8A-4147-A177-3AD203B41FA5}">
                      <a16:colId xmlns:a16="http://schemas.microsoft.com/office/drawing/2014/main" val="3949678820"/>
                    </a:ext>
                  </a:extLst>
                </a:gridCol>
                <a:gridCol w="1077883">
                  <a:extLst>
                    <a:ext uri="{9D8B030D-6E8A-4147-A177-3AD203B41FA5}">
                      <a16:colId xmlns:a16="http://schemas.microsoft.com/office/drawing/2014/main" val="3679671723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565859644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3437159541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8220489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N</a:t>
                      </a:r>
                      <a:r>
                        <a:rPr lang="it-IT" sz="1600" u="none" strike="noStrike" dirty="0">
                          <a:effectLst/>
                        </a:rPr>
                        <a:t> </a:t>
                      </a:r>
                      <a:r>
                        <a:rPr lang="it-IT" sz="1600" u="none" strike="noStrike" dirty="0" err="1">
                          <a:effectLst/>
                        </a:rPr>
                        <a:t>units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length [m]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 </a:t>
                      </a:r>
                      <a:r>
                        <a:rPr lang="it-IT" sz="1600" u="none" strike="noStrike" dirty="0" err="1">
                          <a:effectLst/>
                        </a:rPr>
                        <a:t>years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cost FTE-y [k€]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cost [</a:t>
                      </a:r>
                      <a:r>
                        <a:rPr lang="it-IT" sz="16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o.m.b</a:t>
                      </a:r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it-IT" sz="1600" u="none" strike="noStrike" dirty="0">
                          <a:effectLst/>
                        </a:rPr>
                        <a:t>]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752038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4440560"/>
                  </a:ext>
                </a:extLst>
              </a:tr>
            </a:tbl>
          </a:graphicData>
        </a:graphic>
      </p:graphicFrame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2434ACDD-D896-5791-71AC-2F526621CC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70521"/>
              </p:ext>
            </p:extLst>
          </p:nvPr>
        </p:nvGraphicFramePr>
        <p:xfrm>
          <a:off x="6385798" y="5663526"/>
          <a:ext cx="5661316" cy="750570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408047">
                  <a:extLst>
                    <a:ext uri="{9D8B030D-6E8A-4147-A177-3AD203B41FA5}">
                      <a16:colId xmlns:a16="http://schemas.microsoft.com/office/drawing/2014/main" val="3949678820"/>
                    </a:ext>
                  </a:extLst>
                </a:gridCol>
                <a:gridCol w="1077883">
                  <a:extLst>
                    <a:ext uri="{9D8B030D-6E8A-4147-A177-3AD203B41FA5}">
                      <a16:colId xmlns:a16="http://schemas.microsoft.com/office/drawing/2014/main" val="3679671723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565859644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3437159541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8220489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N</a:t>
                      </a:r>
                      <a:r>
                        <a:rPr lang="it-IT" sz="1600" u="none" strike="noStrike" dirty="0">
                          <a:effectLst/>
                        </a:rPr>
                        <a:t> </a:t>
                      </a:r>
                      <a:r>
                        <a:rPr lang="it-IT" sz="1600" u="none" strike="noStrike" dirty="0" err="1">
                          <a:effectLst/>
                        </a:rPr>
                        <a:t>units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length [m]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 </a:t>
                      </a:r>
                      <a:r>
                        <a:rPr lang="it-IT" sz="1600" u="none" strike="noStrike" dirty="0" err="1">
                          <a:effectLst/>
                        </a:rPr>
                        <a:t>years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cost FTE-y [k€]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cost [</a:t>
                      </a:r>
                      <a:r>
                        <a:rPr lang="it-IT" sz="16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o.m.b</a:t>
                      </a:r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it-IT" sz="1600" u="none" strike="noStrike" dirty="0">
                          <a:effectLst/>
                        </a:rPr>
                        <a:t>]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7520380"/>
                  </a:ext>
                </a:extLst>
              </a:tr>
              <a:tr h="17983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440560"/>
                  </a:ext>
                </a:extLst>
              </a:tr>
            </a:tbl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0EDCD9D7-9915-735A-4AC0-2210279CB186}"/>
              </a:ext>
            </a:extLst>
          </p:cNvPr>
          <p:cNvSpPr txBox="1"/>
          <p:nvPr/>
        </p:nvSpPr>
        <p:spPr>
          <a:xfrm>
            <a:off x="1653436" y="6462608"/>
            <a:ext cx="3231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*overall magnets </a:t>
            </a:r>
            <a:r>
              <a:rPr lang="en-GB" dirty="0" err="1"/>
              <a:t>bugdet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0481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Tentative Schedule (3 </a:t>
            </a:r>
            <a:r>
              <a:rPr lang="en-GB" dirty="0" err="1"/>
              <a:t>TeV</a:t>
            </a:r>
            <a:r>
              <a:rPr lang="en-GB" dirty="0"/>
              <a:t> collider)</a:t>
            </a:r>
          </a:p>
        </p:txBody>
      </p:sp>
      <p:graphicFrame>
        <p:nvGraphicFramePr>
          <p:cNvPr id="52" name="Tabella 51">
            <a:extLst>
              <a:ext uri="{FF2B5EF4-FFF2-40B4-BE49-F238E27FC236}">
                <a16:creationId xmlns:a16="http://schemas.microsoft.com/office/drawing/2014/main" id="{0569222C-F6D8-AED0-D0E8-005733FE8D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521645"/>
              </p:ext>
            </p:extLst>
          </p:nvPr>
        </p:nvGraphicFramePr>
        <p:xfrm>
          <a:off x="-1988052" y="1858960"/>
          <a:ext cx="13501172" cy="3754080"/>
        </p:xfrm>
        <a:graphic>
          <a:graphicData uri="http://schemas.openxmlformats.org/drawingml/2006/table">
            <a:tbl>
              <a:tblPr/>
              <a:tblGrid>
                <a:gridCol w="3795107">
                  <a:extLst>
                    <a:ext uri="{9D8B030D-6E8A-4147-A177-3AD203B41FA5}">
                      <a16:colId xmlns:a16="http://schemas.microsoft.com/office/drawing/2014/main" val="2005226864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2419990954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153538476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603902834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158764419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451436199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098613081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4196004760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01796348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488647127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2660270502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2741613280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1853847441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995868542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132474563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2016444484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635149537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077007326"/>
                    </a:ext>
                  </a:extLst>
                </a:gridCol>
              </a:tblGrid>
              <a:tr h="541129"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0474296"/>
                  </a:ext>
                </a:extLst>
              </a:tr>
              <a:tr h="541129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Models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9789499"/>
                  </a:ext>
                </a:extLst>
              </a:tr>
              <a:tr h="541129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Prototypes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2778429"/>
                  </a:ext>
                </a:extLst>
              </a:tr>
              <a:tr h="541129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Pre-series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3030401"/>
                  </a:ext>
                </a:extLst>
              </a:tr>
              <a:tr h="541129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900716"/>
                  </a:ext>
                </a:extLst>
              </a:tr>
              <a:tr h="1048435"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2032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2033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2034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2035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2036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2037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2038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2039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2040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2041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225759"/>
                  </a:ext>
                </a:extLst>
              </a:tr>
            </a:tbl>
          </a:graphicData>
        </a:graphic>
      </p:graphicFrame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651FB778-057F-689F-8332-86C808A8C215}"/>
              </a:ext>
            </a:extLst>
          </p:cNvPr>
          <p:cNvSpPr txBox="1"/>
          <p:nvPr/>
        </p:nvSpPr>
        <p:spPr>
          <a:xfrm>
            <a:off x="337282" y="1854465"/>
            <a:ext cx="13684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R&amp;D and </a:t>
            </a:r>
          </a:p>
          <a:p>
            <a:pPr algn="r" fontAlgn="b"/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demonstrators</a:t>
            </a:r>
            <a:endParaRPr lang="it-IT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36273443-7577-4872-EB45-1F04229F7F99}"/>
              </a:ext>
            </a:extLst>
          </p:cNvPr>
          <p:cNvSpPr txBox="1"/>
          <p:nvPr/>
        </p:nvSpPr>
        <p:spPr>
          <a:xfrm>
            <a:off x="2173159" y="914390"/>
            <a:ext cx="7086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GB" sz="2200" b="1" u="sng" dirty="0"/>
              <a:t>ARC DIPOLES 11T/150mm</a:t>
            </a:r>
          </a:p>
          <a:p>
            <a:pPr lvl="1" algn="ctr"/>
            <a:r>
              <a:rPr lang="en-GB" b="1" u="sng" dirty="0"/>
              <a:t> (quadrupoles and IR still not included)</a:t>
            </a:r>
            <a:r>
              <a:rPr lang="en-GB" sz="2200" b="1" u="sng" dirty="0"/>
              <a:t>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40E3327-BF31-9434-7ABA-5C8DF4228075}"/>
              </a:ext>
            </a:extLst>
          </p:cNvPr>
          <p:cNvSpPr txBox="1"/>
          <p:nvPr/>
        </p:nvSpPr>
        <p:spPr>
          <a:xfrm>
            <a:off x="1767577" y="1944083"/>
            <a:ext cx="2623804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4 FTE/y, </a:t>
            </a:r>
            <a:r>
              <a:rPr lang="it-IT" b="0" i="0" dirty="0">
                <a:solidFill>
                  <a:srgbClr val="040C28"/>
                </a:solidFill>
                <a:effectLst/>
                <a:latin typeface="Google Sans"/>
              </a:rPr>
              <a:t>0.08 ‰ </a:t>
            </a:r>
            <a:r>
              <a:rPr lang="it-IT" b="0" i="0" dirty="0" err="1">
                <a:solidFill>
                  <a:srgbClr val="040C28"/>
                </a:solidFill>
                <a:effectLst/>
                <a:latin typeface="Google Sans"/>
              </a:rPr>
              <a:t>o.m.b</a:t>
            </a:r>
            <a:r>
              <a:rPr lang="it-IT" b="0" i="0" dirty="0">
                <a:solidFill>
                  <a:srgbClr val="040C28"/>
                </a:solidFill>
                <a:effectLst/>
                <a:latin typeface="Google Sans"/>
              </a:rPr>
              <a:t>.*</a:t>
            </a:r>
            <a:endParaRPr lang="en-GB" dirty="0"/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25D76017-FDD4-4473-8389-8872C3AB474B}"/>
              </a:ext>
            </a:extLst>
          </p:cNvPr>
          <p:cNvSpPr txBox="1"/>
          <p:nvPr/>
        </p:nvSpPr>
        <p:spPr>
          <a:xfrm>
            <a:off x="3671454" y="2494922"/>
            <a:ext cx="242454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5 FTE/y, 0.19</a:t>
            </a:r>
            <a:r>
              <a:rPr lang="it-IT" b="0" i="0" dirty="0">
                <a:solidFill>
                  <a:srgbClr val="040C28"/>
                </a:solidFill>
                <a:effectLst/>
                <a:latin typeface="Google Sans"/>
              </a:rPr>
              <a:t>‰ </a:t>
            </a:r>
            <a:r>
              <a:rPr lang="it-IT" b="0" i="0" dirty="0" err="1">
                <a:solidFill>
                  <a:srgbClr val="040C28"/>
                </a:solidFill>
                <a:effectLst/>
                <a:latin typeface="Google Sans"/>
              </a:rPr>
              <a:t>o.m.b</a:t>
            </a:r>
            <a:r>
              <a:rPr lang="it-IT" b="0" i="0" dirty="0">
                <a:solidFill>
                  <a:srgbClr val="040C28"/>
                </a:solidFill>
                <a:effectLst/>
                <a:latin typeface="Google Sans"/>
              </a:rPr>
              <a:t>.*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BD300715-1627-8DF0-4D50-7C027B210ECB}"/>
              </a:ext>
            </a:extLst>
          </p:cNvPr>
          <p:cNvSpPr txBox="1"/>
          <p:nvPr/>
        </p:nvSpPr>
        <p:spPr>
          <a:xfrm>
            <a:off x="5716458" y="3035719"/>
            <a:ext cx="2436941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4 FTE/y, 0.30</a:t>
            </a:r>
            <a:r>
              <a:rPr lang="it-IT" b="0" i="0" dirty="0">
                <a:solidFill>
                  <a:srgbClr val="040C28"/>
                </a:solidFill>
                <a:effectLst/>
                <a:latin typeface="Google Sans"/>
              </a:rPr>
              <a:t>‰</a:t>
            </a:r>
            <a:r>
              <a:rPr lang="it-IT" b="0" i="0" dirty="0" err="1">
                <a:solidFill>
                  <a:srgbClr val="040C28"/>
                </a:solidFill>
                <a:effectLst/>
                <a:latin typeface="Google Sans"/>
              </a:rPr>
              <a:t>o.m.b</a:t>
            </a:r>
            <a:r>
              <a:rPr lang="it-IT" b="0" i="0" dirty="0">
                <a:solidFill>
                  <a:srgbClr val="040C28"/>
                </a:solidFill>
                <a:effectLst/>
                <a:latin typeface="Google Sans"/>
              </a:rPr>
              <a:t>.*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48C64953-7238-7CCB-512D-4B5A969DA696}"/>
              </a:ext>
            </a:extLst>
          </p:cNvPr>
          <p:cNvSpPr txBox="1"/>
          <p:nvPr/>
        </p:nvSpPr>
        <p:spPr>
          <a:xfrm>
            <a:off x="9259759" y="4106455"/>
            <a:ext cx="287576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4 FTE/y,16.6 </a:t>
            </a:r>
            <a:r>
              <a:rPr lang="it-IT" b="0" i="0" dirty="0">
                <a:solidFill>
                  <a:schemeClr val="bg1"/>
                </a:solidFill>
                <a:effectLst/>
                <a:latin typeface="Google Sans"/>
              </a:rPr>
              <a:t>‰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o.m.b.</a:t>
            </a:r>
            <a:r>
              <a:rPr lang="en-US" dirty="0">
                <a:solidFill>
                  <a:schemeClr val="bg1"/>
                </a:solidFill>
              </a:rPr>
              <a:t>*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93DC8490-EB92-F0D2-4813-D455FE5830F4}"/>
              </a:ext>
            </a:extLst>
          </p:cNvPr>
          <p:cNvSpPr txBox="1"/>
          <p:nvPr/>
        </p:nvSpPr>
        <p:spPr>
          <a:xfrm>
            <a:off x="7486025" y="3565792"/>
            <a:ext cx="2647531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4 FTE/y, 4.31 </a:t>
            </a:r>
            <a:r>
              <a:rPr lang="it-IT" b="0" i="0" dirty="0">
                <a:solidFill>
                  <a:schemeClr val="bg1"/>
                </a:solidFill>
                <a:effectLst/>
                <a:latin typeface="Google Sans"/>
              </a:rPr>
              <a:t>‰ </a:t>
            </a:r>
            <a:r>
              <a:rPr lang="it-IT" b="0" i="0" dirty="0" err="1">
                <a:solidFill>
                  <a:schemeClr val="bg1"/>
                </a:solidFill>
                <a:effectLst/>
                <a:latin typeface="Google Sans"/>
              </a:rPr>
              <a:t>o.m.b</a:t>
            </a:r>
            <a:r>
              <a:rPr lang="it-IT" b="0" i="0" dirty="0">
                <a:solidFill>
                  <a:schemeClr val="bg1"/>
                </a:solidFill>
                <a:effectLst/>
                <a:latin typeface="Google Sans"/>
              </a:rPr>
              <a:t>.*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856C0258-7934-B932-5AC6-BF7E114D5D94}"/>
              </a:ext>
            </a:extLst>
          </p:cNvPr>
          <p:cNvSpPr txBox="1"/>
          <p:nvPr/>
        </p:nvSpPr>
        <p:spPr>
          <a:xfrm>
            <a:off x="2322535" y="1567951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 years 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FFD452EC-2B22-5AB6-C21E-836ABA802709}"/>
              </a:ext>
            </a:extLst>
          </p:cNvPr>
          <p:cNvSpPr txBox="1"/>
          <p:nvPr/>
        </p:nvSpPr>
        <p:spPr>
          <a:xfrm>
            <a:off x="4453241" y="2045557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6 years 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BAEA675E-D623-785D-CF6D-789C25774E45}"/>
              </a:ext>
            </a:extLst>
          </p:cNvPr>
          <p:cNvSpPr txBox="1"/>
          <p:nvPr/>
        </p:nvSpPr>
        <p:spPr>
          <a:xfrm>
            <a:off x="8304757" y="3147450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 years 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02D6BF9D-0A60-F4B9-C3D0-F91604B30073}"/>
              </a:ext>
            </a:extLst>
          </p:cNvPr>
          <p:cNvSpPr txBox="1"/>
          <p:nvPr/>
        </p:nvSpPr>
        <p:spPr>
          <a:xfrm>
            <a:off x="6437335" y="2580396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5 years 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2ADA3FB3-337B-381A-6221-58DFDD44D57A}"/>
              </a:ext>
            </a:extLst>
          </p:cNvPr>
          <p:cNvSpPr txBox="1"/>
          <p:nvPr/>
        </p:nvSpPr>
        <p:spPr>
          <a:xfrm>
            <a:off x="10020822" y="3675115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 years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B1952A2A-6724-A638-AA92-00BBCF207518}"/>
              </a:ext>
            </a:extLst>
          </p:cNvPr>
          <p:cNvSpPr txBox="1"/>
          <p:nvPr/>
        </p:nvSpPr>
        <p:spPr>
          <a:xfrm>
            <a:off x="9259759" y="533541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TOTAL: 8.67</a:t>
            </a:r>
            <a:r>
              <a:rPr lang="it-IT" b="0" i="0" dirty="0">
                <a:solidFill>
                  <a:srgbClr val="040C28"/>
                </a:solidFill>
                <a:effectLst/>
                <a:latin typeface="Google Sans"/>
              </a:rPr>
              <a:t>% </a:t>
            </a:r>
            <a:r>
              <a:rPr lang="it-IT" b="0" i="0" dirty="0" err="1">
                <a:solidFill>
                  <a:srgbClr val="040C28"/>
                </a:solidFill>
                <a:effectLst/>
                <a:latin typeface="Google Sans"/>
              </a:rPr>
              <a:t>o.m.b</a:t>
            </a:r>
            <a:r>
              <a:rPr lang="it-IT" b="0" i="0" dirty="0">
                <a:solidFill>
                  <a:srgbClr val="040C28"/>
                </a:solidFill>
                <a:effectLst/>
                <a:latin typeface="Google Sans"/>
              </a:rPr>
              <a:t>.*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0B13DBC-C620-55A9-128D-789F0E4E970A}"/>
              </a:ext>
            </a:extLst>
          </p:cNvPr>
          <p:cNvSpPr txBox="1"/>
          <p:nvPr/>
        </p:nvSpPr>
        <p:spPr>
          <a:xfrm>
            <a:off x="1564709" y="5987018"/>
            <a:ext cx="3231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*overall magnets </a:t>
            </a:r>
            <a:r>
              <a:rPr lang="en-GB" dirty="0" err="1"/>
              <a:t>bugdet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6901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Tentative Schedule (10 </a:t>
            </a:r>
            <a:r>
              <a:rPr lang="en-GB" dirty="0" err="1"/>
              <a:t>TeV</a:t>
            </a:r>
            <a:r>
              <a:rPr lang="en-GB" dirty="0"/>
              <a:t> collider)</a:t>
            </a:r>
          </a:p>
        </p:txBody>
      </p: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B10EE759-E7FD-5876-EDCE-4199AD0C9D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623503"/>
              </p:ext>
            </p:extLst>
          </p:nvPr>
        </p:nvGraphicFramePr>
        <p:xfrm>
          <a:off x="-124823" y="1852626"/>
          <a:ext cx="12192142" cy="3846800"/>
        </p:xfrm>
        <a:graphic>
          <a:graphicData uri="http://schemas.openxmlformats.org/drawingml/2006/table">
            <a:tbl>
              <a:tblPr/>
              <a:tblGrid>
                <a:gridCol w="2482364">
                  <a:extLst>
                    <a:ext uri="{9D8B030D-6E8A-4147-A177-3AD203B41FA5}">
                      <a16:colId xmlns:a16="http://schemas.microsoft.com/office/drawing/2014/main" val="3404338206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1003203677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2579886705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024934237"/>
                    </a:ext>
                  </a:extLst>
                </a:gridCol>
                <a:gridCol w="336718">
                  <a:extLst>
                    <a:ext uri="{9D8B030D-6E8A-4147-A177-3AD203B41FA5}">
                      <a16:colId xmlns:a16="http://schemas.microsoft.com/office/drawing/2014/main" val="2060026441"/>
                    </a:ext>
                  </a:extLst>
                </a:gridCol>
                <a:gridCol w="410188">
                  <a:extLst>
                    <a:ext uri="{9D8B030D-6E8A-4147-A177-3AD203B41FA5}">
                      <a16:colId xmlns:a16="http://schemas.microsoft.com/office/drawing/2014/main" val="4135821874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582493922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2936555173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2846273933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981572864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2423763997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810340397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960599502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330883951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330311598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2330874274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660230610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2619547904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1312633391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422257215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2545224598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2765948413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950080195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083945838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982678879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802492232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680646119"/>
                    </a:ext>
                  </a:extLst>
                </a:gridCol>
              </a:tblGrid>
              <a:tr h="388293"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2924958"/>
                  </a:ext>
                </a:extLst>
              </a:tr>
              <a:tr h="423080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and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demonstrators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8512493"/>
                  </a:ext>
                </a:extLst>
              </a:tr>
              <a:tr h="439222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Models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598285"/>
                  </a:ext>
                </a:extLst>
              </a:tr>
              <a:tr h="439222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Prototypes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1971506"/>
                  </a:ext>
                </a:extLst>
              </a:tr>
              <a:tr h="414821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Pre-series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2826465"/>
                  </a:ext>
                </a:extLst>
              </a:tr>
              <a:tr h="414821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15903"/>
                  </a:ext>
                </a:extLst>
              </a:tr>
              <a:tr h="515514"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4551422"/>
                  </a:ext>
                </a:extLst>
              </a:tr>
              <a:tr h="811827"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2032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2033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2034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2035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2036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2037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2038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2039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2040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2041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2042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2043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2044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2045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2046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2047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2048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2049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2050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777438"/>
                  </a:ext>
                </a:extLst>
              </a:tr>
            </a:tbl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4E83353-2415-7750-3139-14088682D5FB}"/>
              </a:ext>
            </a:extLst>
          </p:cNvPr>
          <p:cNvSpPr txBox="1"/>
          <p:nvPr/>
        </p:nvSpPr>
        <p:spPr>
          <a:xfrm>
            <a:off x="-413441" y="1797457"/>
            <a:ext cx="26600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Specifications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concept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development</a:t>
            </a:r>
            <a:endParaRPr lang="it-IT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FFCAB86-2C68-748D-B796-238E4A44796C}"/>
              </a:ext>
            </a:extLst>
          </p:cNvPr>
          <p:cNvSpPr txBox="1"/>
          <p:nvPr/>
        </p:nvSpPr>
        <p:spPr>
          <a:xfrm>
            <a:off x="2173159" y="914390"/>
            <a:ext cx="7086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GB" sz="2200" b="1" u="sng" dirty="0"/>
              <a:t>ARC DIPOLES 15T/150 mm </a:t>
            </a:r>
          </a:p>
          <a:p>
            <a:pPr lvl="1" algn="ctr"/>
            <a:r>
              <a:rPr lang="en-GB" b="1" u="sng" dirty="0"/>
              <a:t>(quadrupoles and IR still not included)</a:t>
            </a:r>
            <a:r>
              <a:rPr lang="en-GB" sz="2200" b="1" u="sng" dirty="0"/>
              <a:t> 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708819E9-2760-44FE-D590-2447E1E473A8}"/>
              </a:ext>
            </a:extLst>
          </p:cNvPr>
          <p:cNvSpPr txBox="1"/>
          <p:nvPr/>
        </p:nvSpPr>
        <p:spPr>
          <a:xfrm>
            <a:off x="1958014" y="1551718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4 years 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8777BDF7-87F8-A857-4C05-2E15DFC8BB9E}"/>
              </a:ext>
            </a:extLst>
          </p:cNvPr>
          <p:cNvSpPr txBox="1"/>
          <p:nvPr/>
        </p:nvSpPr>
        <p:spPr>
          <a:xfrm>
            <a:off x="3904524" y="1928625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6 years 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D7D0D596-D7A9-FCF0-3868-A85DBF2709EB}"/>
              </a:ext>
            </a:extLst>
          </p:cNvPr>
          <p:cNvSpPr txBox="1"/>
          <p:nvPr/>
        </p:nvSpPr>
        <p:spPr>
          <a:xfrm>
            <a:off x="5951690" y="2296336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8 years </a:t>
            </a: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2C5693B6-7905-C952-05D4-2D6246B14A35}"/>
              </a:ext>
            </a:extLst>
          </p:cNvPr>
          <p:cNvSpPr txBox="1"/>
          <p:nvPr/>
        </p:nvSpPr>
        <p:spPr>
          <a:xfrm>
            <a:off x="11497904" y="3591360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 years </a:t>
            </a:r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7C3CAC93-FA70-E3AE-2242-6D2521B9B29A}"/>
              </a:ext>
            </a:extLst>
          </p:cNvPr>
          <p:cNvSpPr txBox="1"/>
          <p:nvPr/>
        </p:nvSpPr>
        <p:spPr>
          <a:xfrm>
            <a:off x="9895480" y="3118691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4 years </a:t>
            </a: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4B387A17-8BB0-9162-55E3-6203E501BB03}"/>
              </a:ext>
            </a:extLst>
          </p:cNvPr>
          <p:cNvSpPr txBox="1"/>
          <p:nvPr/>
        </p:nvSpPr>
        <p:spPr>
          <a:xfrm>
            <a:off x="8401726" y="2756346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5 years 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60BDAE65-87D1-87B2-0FA4-7B397EFA8109}"/>
              </a:ext>
            </a:extLst>
          </p:cNvPr>
          <p:cNvSpPr txBox="1"/>
          <p:nvPr/>
        </p:nvSpPr>
        <p:spPr>
          <a:xfrm>
            <a:off x="2281709" y="1845648"/>
            <a:ext cx="2336378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2 FTE/y, 0.016</a:t>
            </a:r>
            <a:r>
              <a:rPr lang="it-IT" sz="1400" b="0" i="0" dirty="0">
                <a:solidFill>
                  <a:srgbClr val="040C28"/>
                </a:solidFill>
                <a:effectLst/>
                <a:latin typeface="Google Sans"/>
              </a:rPr>
              <a:t>‰ </a:t>
            </a:r>
            <a:r>
              <a:rPr lang="it-IT" sz="1400" b="0" i="0" dirty="0" err="1">
                <a:solidFill>
                  <a:srgbClr val="040C28"/>
                </a:solidFill>
                <a:effectLst/>
                <a:latin typeface="Google Sans"/>
              </a:rPr>
              <a:t>o.m.b</a:t>
            </a:r>
            <a:r>
              <a:rPr lang="it-IT" sz="1400" b="0" i="0" dirty="0">
                <a:solidFill>
                  <a:srgbClr val="040C28"/>
                </a:solidFill>
                <a:effectLst/>
                <a:latin typeface="Google Sans"/>
              </a:rPr>
              <a:t>.*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6EA701BD-24FC-6EBB-5B88-BFA6635EC0F1}"/>
              </a:ext>
            </a:extLst>
          </p:cNvPr>
          <p:cNvSpPr txBox="1"/>
          <p:nvPr/>
        </p:nvSpPr>
        <p:spPr>
          <a:xfrm>
            <a:off x="3449898" y="2290051"/>
            <a:ext cx="2428755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4 FTE/y, 0.09</a:t>
            </a:r>
            <a:r>
              <a:rPr lang="it-IT" sz="1400" b="0" i="0" dirty="0">
                <a:solidFill>
                  <a:srgbClr val="040C28"/>
                </a:solidFill>
                <a:effectLst/>
                <a:latin typeface="Google Sans"/>
              </a:rPr>
              <a:t>‰ </a:t>
            </a:r>
            <a:r>
              <a:rPr lang="it-IT" sz="1400" b="0" i="0" dirty="0" err="1">
                <a:solidFill>
                  <a:srgbClr val="040C28"/>
                </a:solidFill>
                <a:effectLst/>
                <a:latin typeface="Google Sans"/>
              </a:rPr>
              <a:t>o.m.b</a:t>
            </a:r>
            <a:r>
              <a:rPr lang="it-IT" sz="1400" b="0" i="0" dirty="0">
                <a:solidFill>
                  <a:srgbClr val="040C28"/>
                </a:solidFill>
                <a:effectLst/>
                <a:latin typeface="Google Sans"/>
              </a:rPr>
              <a:t>.*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00210423-2BAC-414E-8B11-D576798B0E0F}"/>
              </a:ext>
            </a:extLst>
          </p:cNvPr>
          <p:cNvSpPr txBox="1"/>
          <p:nvPr/>
        </p:nvSpPr>
        <p:spPr>
          <a:xfrm>
            <a:off x="5789211" y="2715639"/>
            <a:ext cx="3004059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5 FTE/y, 0.22</a:t>
            </a:r>
            <a:r>
              <a:rPr lang="it-IT" sz="1400" b="0" i="0" dirty="0">
                <a:solidFill>
                  <a:srgbClr val="040C28"/>
                </a:solidFill>
                <a:effectLst/>
                <a:latin typeface="Google Sans"/>
              </a:rPr>
              <a:t>‰ </a:t>
            </a:r>
            <a:r>
              <a:rPr lang="it-IT" sz="1400" b="0" i="0" dirty="0" err="1">
                <a:solidFill>
                  <a:srgbClr val="040C28"/>
                </a:solidFill>
                <a:effectLst/>
                <a:latin typeface="Google Sans"/>
              </a:rPr>
              <a:t>o.m.b</a:t>
            </a:r>
            <a:r>
              <a:rPr lang="it-IT" sz="1400" b="0" i="0" dirty="0">
                <a:solidFill>
                  <a:srgbClr val="040C28"/>
                </a:solidFill>
                <a:effectLst/>
                <a:latin typeface="Google Sans"/>
              </a:rPr>
              <a:t>.*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90C97E11-E80C-ED44-1597-7458F0BE3B0C}"/>
              </a:ext>
            </a:extLst>
          </p:cNvPr>
          <p:cNvSpPr txBox="1"/>
          <p:nvPr/>
        </p:nvSpPr>
        <p:spPr>
          <a:xfrm>
            <a:off x="7946112" y="3146363"/>
            <a:ext cx="2701629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4 FTE/y, 0.47</a:t>
            </a:r>
            <a:r>
              <a:rPr lang="it-IT" sz="1400" b="0" i="0" dirty="0">
                <a:solidFill>
                  <a:schemeClr val="bg1"/>
                </a:solidFill>
                <a:effectLst/>
                <a:latin typeface="Google Sans"/>
              </a:rPr>
              <a:t>‰ </a:t>
            </a:r>
            <a:r>
              <a:rPr lang="it-IT" sz="1400" b="0" i="0" dirty="0" err="1">
                <a:solidFill>
                  <a:schemeClr val="bg1"/>
                </a:solidFill>
                <a:effectLst/>
                <a:latin typeface="Google Sans"/>
              </a:rPr>
              <a:t>o.m.b</a:t>
            </a:r>
            <a:r>
              <a:rPr lang="it-IT" sz="1400" b="0" i="0" dirty="0">
                <a:solidFill>
                  <a:schemeClr val="bg1"/>
                </a:solidFill>
                <a:effectLst/>
                <a:latin typeface="Google Sans"/>
              </a:rPr>
              <a:t>.*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0F962042-7317-C584-1773-C9DA32A8AA04}"/>
              </a:ext>
            </a:extLst>
          </p:cNvPr>
          <p:cNvSpPr txBox="1"/>
          <p:nvPr/>
        </p:nvSpPr>
        <p:spPr>
          <a:xfrm>
            <a:off x="9401664" y="3591360"/>
            <a:ext cx="2790336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4 FTE/y, 7.06</a:t>
            </a:r>
            <a:r>
              <a:rPr lang="it-IT" sz="1400" b="0" i="0" dirty="0">
                <a:solidFill>
                  <a:schemeClr val="bg1"/>
                </a:solidFill>
                <a:effectLst/>
                <a:latin typeface="Google Sans"/>
              </a:rPr>
              <a:t>‰ </a:t>
            </a:r>
            <a:r>
              <a:rPr lang="it-IT" sz="1400" b="0" i="0" dirty="0" err="1">
                <a:solidFill>
                  <a:schemeClr val="bg1"/>
                </a:solidFill>
                <a:effectLst/>
                <a:latin typeface="Google Sans"/>
              </a:rPr>
              <a:t>o.m.b</a:t>
            </a:r>
            <a:r>
              <a:rPr lang="it-IT" sz="1400" b="0" i="0" dirty="0">
                <a:solidFill>
                  <a:schemeClr val="bg1"/>
                </a:solidFill>
                <a:effectLst/>
                <a:latin typeface="Google Sans"/>
              </a:rPr>
              <a:t>.*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C2CD00F1-A676-021C-6143-ECBB187C9A28}"/>
              </a:ext>
            </a:extLst>
          </p:cNvPr>
          <p:cNvSpPr txBox="1"/>
          <p:nvPr/>
        </p:nvSpPr>
        <p:spPr>
          <a:xfrm>
            <a:off x="10517144" y="4015861"/>
            <a:ext cx="2547989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4 FTE/y, 47.5</a:t>
            </a:r>
            <a:r>
              <a:rPr lang="it-IT" sz="1400" b="0" i="0" dirty="0">
                <a:solidFill>
                  <a:schemeClr val="bg1"/>
                </a:solidFill>
                <a:effectLst/>
                <a:latin typeface="Google Sans"/>
              </a:rPr>
              <a:t>‰ </a:t>
            </a:r>
            <a:r>
              <a:rPr lang="it-IT" sz="1400" b="0" i="0" dirty="0" err="1">
                <a:solidFill>
                  <a:schemeClr val="bg1"/>
                </a:solidFill>
                <a:effectLst/>
                <a:latin typeface="Google Sans"/>
              </a:rPr>
              <a:t>o.m.b</a:t>
            </a:r>
            <a:r>
              <a:rPr lang="it-IT" sz="1400" b="0" i="0" dirty="0">
                <a:solidFill>
                  <a:schemeClr val="bg1"/>
                </a:solidFill>
                <a:effectLst/>
                <a:latin typeface="Google Sans"/>
              </a:rPr>
              <a:t>.*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6737B890-9AF1-5CCD-593A-5BCAADB9DA5A}"/>
              </a:ext>
            </a:extLst>
          </p:cNvPr>
          <p:cNvSpPr txBox="1"/>
          <p:nvPr/>
        </p:nvSpPr>
        <p:spPr>
          <a:xfrm>
            <a:off x="9715886" y="5514760"/>
            <a:ext cx="2476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TOTAL: </a:t>
            </a:r>
            <a:r>
              <a:rPr lang="en-US" dirty="0"/>
              <a:t>22.3% </a:t>
            </a:r>
            <a:r>
              <a:rPr lang="en-US" dirty="0" err="1"/>
              <a:t>o.m.b.</a:t>
            </a:r>
            <a:r>
              <a:rPr lang="en-US" dirty="0"/>
              <a:t>*</a:t>
            </a:r>
            <a:endParaRPr lang="en-GB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ED2ED50-97F6-92DE-74FB-E4A84BE5CDA8}"/>
              </a:ext>
            </a:extLst>
          </p:cNvPr>
          <p:cNvSpPr txBox="1"/>
          <p:nvPr/>
        </p:nvSpPr>
        <p:spPr>
          <a:xfrm>
            <a:off x="1564709" y="5987018"/>
            <a:ext cx="3231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*overall magnets </a:t>
            </a:r>
            <a:r>
              <a:rPr lang="en-GB" dirty="0" err="1"/>
              <a:t>bugdet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6543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4A76BF9-F0BF-93B0-C6A8-9C1A82013C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C3BD73-54E1-F836-545A-D2A908394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3CACA615-D700-7BDD-99E0-DC439BB34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Profile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927E0653-31C1-0B68-5716-1D0D0A945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1400" y="996950"/>
            <a:ext cx="7569200" cy="48641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6BE1DDA-0B3C-C107-E056-728B508568FE}"/>
              </a:ext>
            </a:extLst>
          </p:cNvPr>
          <p:cNvSpPr txBox="1"/>
          <p:nvPr/>
        </p:nvSpPr>
        <p:spPr>
          <a:xfrm>
            <a:off x="3006436" y="1083547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FF34C5B-8FAA-3F4C-F930-46EB8A6DF88A}"/>
              </a:ext>
            </a:extLst>
          </p:cNvPr>
          <p:cNvSpPr txBox="1"/>
          <p:nvPr/>
        </p:nvSpPr>
        <p:spPr>
          <a:xfrm>
            <a:off x="3006436" y="198177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0.8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370E89C-19DF-797D-BEEC-62ADC401C8EF}"/>
              </a:ext>
            </a:extLst>
          </p:cNvPr>
          <p:cNvSpPr txBox="1"/>
          <p:nvPr/>
        </p:nvSpPr>
        <p:spPr>
          <a:xfrm>
            <a:off x="2895600" y="292670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0.08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F58A6D3-4D1A-C3B5-C815-8D92E27F3FE6}"/>
              </a:ext>
            </a:extLst>
          </p:cNvPr>
          <p:cNvSpPr txBox="1"/>
          <p:nvPr/>
        </p:nvSpPr>
        <p:spPr>
          <a:xfrm>
            <a:off x="2660072" y="387163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0.008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4227818-6B2E-A65A-CB5F-EC90CDA2D906}"/>
              </a:ext>
            </a:extLst>
          </p:cNvPr>
          <p:cNvSpPr txBox="1"/>
          <p:nvPr/>
        </p:nvSpPr>
        <p:spPr>
          <a:xfrm>
            <a:off x="1564709" y="5987018"/>
            <a:ext cx="3231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*overall magnets </a:t>
            </a:r>
            <a:r>
              <a:rPr lang="en-GB" dirty="0" err="1"/>
              <a:t>bugdet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1008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259A2AF7-DE83-AEB0-7EF6-CA266D009180}"/>
              </a:ext>
            </a:extLst>
          </p:cNvPr>
          <p:cNvSpPr/>
          <p:nvPr/>
        </p:nvSpPr>
        <p:spPr>
          <a:xfrm>
            <a:off x="6924212" y="4269262"/>
            <a:ext cx="5183240" cy="64633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6B2534BF-1B0B-09B1-4B1B-F130BA4202B2}"/>
              </a:ext>
            </a:extLst>
          </p:cNvPr>
          <p:cNvSpPr/>
          <p:nvPr/>
        </p:nvSpPr>
        <p:spPr>
          <a:xfrm>
            <a:off x="6939419" y="5076994"/>
            <a:ext cx="5162520" cy="64633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ttangolo con angoli arrotondati 25">
            <a:extLst>
              <a:ext uri="{FF2B5EF4-FFF2-40B4-BE49-F238E27FC236}">
                <a16:creationId xmlns:a16="http://schemas.microsoft.com/office/drawing/2014/main" id="{D848CED3-A759-AA50-823C-60D56C50A514}"/>
              </a:ext>
            </a:extLst>
          </p:cNvPr>
          <p:cNvSpPr/>
          <p:nvPr/>
        </p:nvSpPr>
        <p:spPr>
          <a:xfrm>
            <a:off x="7461431" y="3335196"/>
            <a:ext cx="3955474" cy="5938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ttangolo con angoli arrotondati 23">
            <a:extLst>
              <a:ext uri="{FF2B5EF4-FFF2-40B4-BE49-F238E27FC236}">
                <a16:creationId xmlns:a16="http://schemas.microsoft.com/office/drawing/2014/main" id="{EC8BA7E2-4A56-374E-F197-EB4CE4DB73CC}"/>
              </a:ext>
            </a:extLst>
          </p:cNvPr>
          <p:cNvSpPr/>
          <p:nvPr/>
        </p:nvSpPr>
        <p:spPr>
          <a:xfrm>
            <a:off x="6939419" y="1988534"/>
            <a:ext cx="5183240" cy="20770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R&amp;D priorities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443613E-EC0C-A731-6E10-94C1C1464073}"/>
              </a:ext>
            </a:extLst>
          </p:cNvPr>
          <p:cNvSpPr txBox="1"/>
          <p:nvPr/>
        </p:nvSpPr>
        <p:spPr>
          <a:xfrm>
            <a:off x="166674" y="1244297"/>
            <a:ext cx="12096730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b="1" u="sng" dirty="0">
                <a:solidFill>
                  <a:srgbClr val="FF0000"/>
                </a:solidFill>
              </a:rPr>
              <a:t>Our goal: make magnets! Our R&amp;D must be magnet- oriented!</a:t>
            </a:r>
            <a:endParaRPr lang="en-GB" sz="2200" dirty="0"/>
          </a:p>
          <a:p>
            <a:r>
              <a:rPr lang="en-GB" sz="2200" dirty="0"/>
              <a:t>We want to achieve the desired magnetic field and gradient but keeping the stress acceptable and the protection feasible!</a:t>
            </a:r>
          </a:p>
          <a:p>
            <a:endParaRPr lang="en-GB" sz="2200" dirty="0"/>
          </a:p>
          <a:p>
            <a:r>
              <a:rPr lang="en-GB" sz="2200" dirty="0"/>
              <a:t>How we deal with stress?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sz="2200" dirty="0"/>
              <a:t>Which concept (block, cos-theta)?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sz="2200" dirty="0"/>
              <a:t>Which mechanical structure (bladder &amp; key, </a:t>
            </a:r>
          </a:p>
          <a:p>
            <a:pPr lvl="1"/>
            <a:r>
              <a:rPr lang="en-GB" sz="2200" dirty="0"/>
              <a:t>     collaring, stress management)?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sz="2200" dirty="0"/>
              <a:t>Which cable (</a:t>
            </a:r>
            <a:r>
              <a:rPr lang="en-GB" sz="2200" dirty="0" err="1"/>
              <a:t>Roebel</a:t>
            </a:r>
            <a:r>
              <a:rPr lang="en-GB" sz="2200" dirty="0"/>
              <a:t>, CORC, tape)?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en-GB" sz="2200" dirty="0"/>
          </a:p>
          <a:p>
            <a:r>
              <a:rPr lang="en-GB" sz="2200" dirty="0"/>
              <a:t>How we protect the magnet?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sz="2200" dirty="0"/>
              <a:t>Insulated, not insulated, metal insulated?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sz="2200" dirty="0"/>
              <a:t>At which T</a:t>
            </a:r>
            <a:r>
              <a:rPr lang="en-GB" sz="2200" baseline="-25000" dirty="0"/>
              <a:t>op</a:t>
            </a:r>
            <a:r>
              <a:rPr lang="en-GB" sz="2200" dirty="0"/>
              <a:t>?</a:t>
            </a:r>
          </a:p>
          <a:p>
            <a:endParaRPr lang="en-GB" sz="2200" dirty="0"/>
          </a:p>
          <a:p>
            <a:r>
              <a:rPr lang="en-GB" sz="2200" b="1" dirty="0">
                <a:solidFill>
                  <a:srgbClr val="FF0000"/>
                </a:solidFill>
              </a:rPr>
              <a:t>DEMOSTRATORS CONSTRUCTION AND TEST </a:t>
            </a:r>
            <a:r>
              <a:rPr lang="en-GB" sz="2200" b="1" dirty="0"/>
              <a:t>of paramount importance to validate design choices!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5582EFC-4EFB-A3F7-EA73-C8B6DF4C2596}"/>
              </a:ext>
            </a:extLst>
          </p:cNvPr>
          <p:cNvSpPr txBox="1"/>
          <p:nvPr/>
        </p:nvSpPr>
        <p:spPr>
          <a:xfrm>
            <a:off x="416771" y="5688263"/>
            <a:ext cx="6805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Not only REBCO! (</a:t>
            </a:r>
            <a:r>
              <a:rPr lang="en-GB" b="1" u="sng" dirty="0" err="1"/>
              <a:t>e.g</a:t>
            </a:r>
            <a:r>
              <a:rPr lang="en-GB" b="1" u="sng" dirty="0"/>
              <a:t> Iron-based? </a:t>
            </a:r>
            <a:r>
              <a:rPr lang="en-GB" b="1" u="sng" dirty="0" err="1"/>
              <a:t>Xxx</a:t>
            </a:r>
            <a:r>
              <a:rPr lang="en-GB" b="1" u="sng" dirty="0"/>
              <a:t>?)</a:t>
            </a: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A7299D10-2452-A8F4-AB9A-9571266CE5F4}"/>
              </a:ext>
            </a:extLst>
          </p:cNvPr>
          <p:cNvCxnSpPr>
            <a:cxnSpLocks/>
          </p:cNvCxnSpPr>
          <p:nvPr/>
        </p:nvCxnSpPr>
        <p:spPr>
          <a:xfrm flipV="1">
            <a:off x="5035463" y="3473119"/>
            <a:ext cx="1748004" cy="644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80BA29C-12A6-024F-D64C-F95A5D951DD1}"/>
              </a:ext>
            </a:extLst>
          </p:cNvPr>
          <p:cNvSpPr txBox="1"/>
          <p:nvPr/>
        </p:nvSpPr>
        <p:spPr>
          <a:xfrm>
            <a:off x="6735469" y="2029620"/>
            <a:ext cx="5296827" cy="180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70" dirty="0"/>
              <a:t>R&amp;D on the cable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570" dirty="0"/>
              <a:t>Improve reproducibility and uniformity in batch length beyond 1 km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570" dirty="0"/>
              <a:t>Optimization of industrial HTS tape mechanical and thermal properties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570" dirty="0"/>
              <a:t>Improvement of robustness and reproducibility of cable concept (CORC, ROEBEL)</a:t>
            </a:r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15DF5EB5-7220-085D-E0F5-C13D906CA2F7}"/>
              </a:ext>
            </a:extLst>
          </p:cNvPr>
          <p:cNvCxnSpPr>
            <a:cxnSpLocks/>
          </p:cNvCxnSpPr>
          <p:nvPr/>
        </p:nvCxnSpPr>
        <p:spPr>
          <a:xfrm flipV="1">
            <a:off x="5766191" y="4645375"/>
            <a:ext cx="969278" cy="466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74E3E02-91CB-ADED-31F5-6AABB1331FF8}"/>
              </a:ext>
            </a:extLst>
          </p:cNvPr>
          <p:cNvSpPr txBox="1"/>
          <p:nvPr/>
        </p:nvSpPr>
        <p:spPr>
          <a:xfrm>
            <a:off x="6481577" y="4293248"/>
            <a:ext cx="5543749" cy="575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Wingdings" pitchFamily="2" charset="2"/>
              <a:buChar char="v"/>
            </a:pPr>
            <a:r>
              <a:rPr lang="en-GB" sz="1570" dirty="0"/>
              <a:t>Development of novel technique of control of the inter-turn resistance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27A38278-6C6D-E793-CE59-630A6756F28C}"/>
              </a:ext>
            </a:extLst>
          </p:cNvPr>
          <p:cNvCxnSpPr>
            <a:cxnSpLocks/>
          </p:cNvCxnSpPr>
          <p:nvPr/>
        </p:nvCxnSpPr>
        <p:spPr>
          <a:xfrm flipV="1">
            <a:off x="2531403" y="5400159"/>
            <a:ext cx="4204066" cy="90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28A16FD-5C84-E5AC-D35D-82BF3EE98A89}"/>
              </a:ext>
            </a:extLst>
          </p:cNvPr>
          <p:cNvSpPr txBox="1"/>
          <p:nvPr/>
        </p:nvSpPr>
        <p:spPr>
          <a:xfrm>
            <a:off x="6939420" y="5123508"/>
            <a:ext cx="5168032" cy="575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157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If we work at 20/30K, can we use indirect cooling or forced gas cooling solutions</a:t>
            </a:r>
            <a:r>
              <a:rPr lang="it-IT" sz="1570" dirty="0">
                <a:effectLst/>
                <a:latin typeface="Aptos" panose="020B0004020202020204" pitchFamily="34" charset="0"/>
              </a:rPr>
              <a:t> ?</a:t>
            </a:r>
            <a:endParaRPr lang="en-GB" sz="1570" dirty="0"/>
          </a:p>
        </p:txBody>
      </p:sp>
    </p:spTree>
    <p:extLst>
      <p:ext uri="{BB962C8B-B14F-4D97-AF65-F5344CB8AC3E}">
        <p14:creationId xmlns:p14="http://schemas.microsoft.com/office/powerpoint/2010/main" val="1581694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D9D24CA2-E5FC-B937-A293-1966C1B1ACCA}"/>
              </a:ext>
            </a:extLst>
          </p:cNvPr>
          <p:cNvSpPr txBox="1">
            <a:spLocks/>
          </p:cNvSpPr>
          <p:nvPr/>
        </p:nvSpPr>
        <p:spPr>
          <a:xfrm>
            <a:off x="1971170" y="3272597"/>
            <a:ext cx="8064131" cy="61791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FC3647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  <a:endParaRPr lang="it-IT" sz="4000" dirty="0">
              <a:ln w="6350" cap="flat" cmpd="sng">
                <a:noFill/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9301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8215FCDF-F80B-29BC-325D-D1777724C7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A92B871-BA59-324F-2CE8-7991C25D8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407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ttangolo 36">
            <a:extLst>
              <a:ext uri="{FF2B5EF4-FFF2-40B4-BE49-F238E27FC236}">
                <a16:creationId xmlns:a16="http://schemas.microsoft.com/office/drawing/2014/main" id="{C25CEAD6-90D7-50BC-93E0-DCF81DE4DF16}"/>
              </a:ext>
            </a:extLst>
          </p:cNvPr>
          <p:cNvSpPr/>
          <p:nvPr/>
        </p:nvSpPr>
        <p:spPr>
          <a:xfrm>
            <a:off x="8353421" y="1250720"/>
            <a:ext cx="3838579" cy="4417179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5BF7A58-6124-E430-054F-685B02A5A83F}"/>
              </a:ext>
            </a:extLst>
          </p:cNvPr>
          <p:cNvSpPr/>
          <p:nvPr/>
        </p:nvSpPr>
        <p:spPr>
          <a:xfrm>
            <a:off x="10438" y="1239409"/>
            <a:ext cx="8173514" cy="25807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A92B871-BA59-324F-2CE8-7991C25D8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 requirements for Lattice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01A79A9-48F7-0304-124B-60BDBF43A973}"/>
              </a:ext>
            </a:extLst>
          </p:cNvPr>
          <p:cNvSpPr txBox="1"/>
          <p:nvPr/>
        </p:nvSpPr>
        <p:spPr>
          <a:xfrm>
            <a:off x="4769699" y="881388"/>
            <a:ext cx="7644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10TeV collider[</a:t>
            </a:r>
            <a:r>
              <a:rPr lang="en-GB" dirty="0">
                <a:hlinkClick r:id="rId2"/>
              </a:rPr>
              <a:t>ref</a:t>
            </a:r>
            <a:r>
              <a:rPr lang="en-GB" dirty="0"/>
              <a:t>] - preliminary</a:t>
            </a:r>
          </a:p>
        </p:txBody>
      </p:sp>
      <p:pic>
        <p:nvPicPr>
          <p:cNvPr id="8" name="Immagine 7" descr="Immagine che contiene testo, schermata, Carattere, bianco&#10;&#10;Descrizione generata automaticamente">
            <a:extLst>
              <a:ext uri="{FF2B5EF4-FFF2-40B4-BE49-F238E27FC236}">
                <a16:creationId xmlns:a16="http://schemas.microsoft.com/office/drawing/2014/main" id="{444E3294-8053-242E-DAAF-DAF583DF59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99"/>
          <a:stretch/>
        </p:blipFill>
        <p:spPr>
          <a:xfrm>
            <a:off x="8387993" y="1729997"/>
            <a:ext cx="3759870" cy="155781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73F82C22-F293-6EE8-FF80-B8FA73B2E2D2}"/>
              </a:ext>
            </a:extLst>
          </p:cNvPr>
          <p:cNvSpPr txBox="1"/>
          <p:nvPr/>
        </p:nvSpPr>
        <p:spPr>
          <a:xfrm>
            <a:off x="9658977" y="1414636"/>
            <a:ext cx="2783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Final Focusing</a:t>
            </a:r>
          </a:p>
        </p:txBody>
      </p:sp>
      <p:pic>
        <p:nvPicPr>
          <p:cNvPr id="10" name="Immagine 9" descr="Immagine che contiene testo, Carattere, schermata, bianco&#10;&#10;Descrizione generata automaticamente">
            <a:extLst>
              <a:ext uri="{FF2B5EF4-FFF2-40B4-BE49-F238E27FC236}">
                <a16:creationId xmlns:a16="http://schemas.microsoft.com/office/drawing/2014/main" id="{86FDAB36-E8E8-0905-E770-F399525928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163" y="1655698"/>
            <a:ext cx="3903713" cy="1682088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356588D-FF32-A7B4-D3D5-0D2433EE2AAC}"/>
              </a:ext>
            </a:extLst>
          </p:cNvPr>
          <p:cNvSpPr txBox="1"/>
          <p:nvPr/>
        </p:nvSpPr>
        <p:spPr>
          <a:xfrm>
            <a:off x="1770009" y="1239409"/>
            <a:ext cx="843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ARC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136367C-B9A4-AFE1-9267-FE4193D66B1D}"/>
              </a:ext>
            </a:extLst>
          </p:cNvPr>
          <p:cNvSpPr txBox="1"/>
          <p:nvPr/>
        </p:nvSpPr>
        <p:spPr>
          <a:xfrm>
            <a:off x="185597" y="5929290"/>
            <a:ext cx="117837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/>
              <a:t>Several magnet typology needed (dip, quad, combined, etc) , but optimization &amp; definition of requirements still on going</a:t>
            </a:r>
          </a:p>
        </p:txBody>
      </p:sp>
      <p:pic>
        <p:nvPicPr>
          <p:cNvPr id="24" name="Immagine 23" descr="Immagine che contiene linea, Diagramma, diagramma, testo&#10;&#10;Descrizione generata automaticamente">
            <a:extLst>
              <a:ext uri="{FF2B5EF4-FFF2-40B4-BE49-F238E27FC236}">
                <a16:creationId xmlns:a16="http://schemas.microsoft.com/office/drawing/2014/main" id="{0066BB2D-435C-BF1C-2450-538DBFA0E3D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756"/>
          <a:stretch/>
        </p:blipFill>
        <p:spPr>
          <a:xfrm>
            <a:off x="8636708" y="3446623"/>
            <a:ext cx="3449823" cy="1950350"/>
          </a:xfrm>
          <a:prstGeom prst="rect">
            <a:avLst/>
          </a:prstGeom>
        </p:spPr>
      </p:pic>
      <p:pic>
        <p:nvPicPr>
          <p:cNvPr id="28" name="Immagine 27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B7FC11BE-D594-3AFC-68A7-D12310A0987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067" r="3095"/>
          <a:stretch/>
        </p:blipFill>
        <p:spPr>
          <a:xfrm>
            <a:off x="4088742" y="1421354"/>
            <a:ext cx="3977509" cy="2251253"/>
          </a:xfrm>
          <a:prstGeom prst="rect">
            <a:avLst/>
          </a:prstGeom>
        </p:spPr>
      </p:pic>
      <p:pic>
        <p:nvPicPr>
          <p:cNvPr id="32" name="Immagine 31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C56FD08A-2128-1B65-7B9F-21F7F2ED10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26415" y="3909301"/>
            <a:ext cx="3539836" cy="1978678"/>
          </a:xfrm>
          <a:prstGeom prst="rect">
            <a:avLst/>
          </a:prstGeom>
        </p:spPr>
      </p:pic>
      <p:pic>
        <p:nvPicPr>
          <p:cNvPr id="34" name="Immagine 33" descr="Immagine che contiene testo, Carattere, schermata, bianco&#10;&#10;Descrizione generata automaticamente">
            <a:extLst>
              <a:ext uri="{FF2B5EF4-FFF2-40B4-BE49-F238E27FC236}">
                <a16:creationId xmlns:a16="http://schemas.microsoft.com/office/drawing/2014/main" id="{1B602122-9A88-FE17-F051-B1FFCDFC13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38" y="4303707"/>
            <a:ext cx="4445000" cy="1219200"/>
          </a:xfrm>
          <a:prstGeom prst="rect">
            <a:avLst/>
          </a:prstGeom>
        </p:spPr>
      </p:pic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2B00465A-8693-D6A1-9F18-D6E7F5F66710}"/>
              </a:ext>
            </a:extLst>
          </p:cNvPr>
          <p:cNvSpPr txBox="1"/>
          <p:nvPr/>
        </p:nvSpPr>
        <p:spPr>
          <a:xfrm>
            <a:off x="1171184" y="3885547"/>
            <a:ext cx="2783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Chromatic correction</a:t>
            </a:r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3B1D9432-0F51-DB68-5403-BB8EB4F33508}"/>
              </a:ext>
            </a:extLst>
          </p:cNvPr>
          <p:cNvSpPr/>
          <p:nvPr/>
        </p:nvSpPr>
        <p:spPr>
          <a:xfrm>
            <a:off x="1986" y="3820133"/>
            <a:ext cx="8202064" cy="220453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1">
            <a:extLst>
              <a:ext uri="{FF2B5EF4-FFF2-40B4-BE49-F238E27FC236}">
                <a16:creationId xmlns:a16="http://schemas.microsoft.com/office/drawing/2014/main" id="{0A6D046C-38C3-E54F-1C50-CA53545B6E4E}"/>
              </a:ext>
            </a:extLst>
          </p:cNvPr>
          <p:cNvSpPr txBox="1"/>
          <p:nvPr/>
        </p:nvSpPr>
        <p:spPr>
          <a:xfrm>
            <a:off x="8846632" y="5691493"/>
            <a:ext cx="28425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B0F0"/>
                </a:solidFill>
                <a:cs typeface="Arial" panose="020B0604020202020204" pitchFamily="34" charset="0"/>
              </a:rPr>
              <a:t>Courtesy of Kyriakos </a:t>
            </a:r>
            <a:r>
              <a:rPr lang="en-US" sz="1400" i="1" dirty="0" err="1">
                <a:solidFill>
                  <a:srgbClr val="00B0F0"/>
                </a:solidFill>
                <a:cs typeface="Arial" panose="020B0604020202020204" pitchFamily="34" charset="0"/>
              </a:rPr>
              <a:t>Skoufaris</a:t>
            </a:r>
            <a:endParaRPr lang="en-GB" sz="800" i="1" u="sng" dirty="0">
              <a:solidFill>
                <a:srgbClr val="00B0F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328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8215FCDF-F80B-29BC-325D-D1777724C7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6985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ttangolo con angoli arrotondati 29">
            <a:extLst>
              <a:ext uri="{FF2B5EF4-FFF2-40B4-BE49-F238E27FC236}">
                <a16:creationId xmlns:a16="http://schemas.microsoft.com/office/drawing/2014/main" id="{A73B688D-410F-3A04-9B79-5E0F1DA82509}"/>
              </a:ext>
            </a:extLst>
          </p:cNvPr>
          <p:cNvSpPr/>
          <p:nvPr/>
        </p:nvSpPr>
        <p:spPr>
          <a:xfrm>
            <a:off x="5394083" y="2360899"/>
            <a:ext cx="6542696" cy="13234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ttangolo con angoli arrotondati 28">
            <a:extLst>
              <a:ext uri="{FF2B5EF4-FFF2-40B4-BE49-F238E27FC236}">
                <a16:creationId xmlns:a16="http://schemas.microsoft.com/office/drawing/2014/main" id="{2E511A0D-E8F6-975F-2C5C-6B01AF21C516}"/>
              </a:ext>
            </a:extLst>
          </p:cNvPr>
          <p:cNvSpPr/>
          <p:nvPr/>
        </p:nvSpPr>
        <p:spPr>
          <a:xfrm>
            <a:off x="5422320" y="930006"/>
            <a:ext cx="6542696" cy="132343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400" y="107020"/>
            <a:ext cx="9707671" cy="681159"/>
          </a:xfrm>
        </p:spPr>
        <p:txBody>
          <a:bodyPr/>
          <a:lstStyle/>
          <a:p>
            <a:r>
              <a:rPr lang="en-GB" dirty="0"/>
              <a:t>Magnet requirements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03D0E8A-1BD0-36DA-FC11-F72E9FCD562B}"/>
              </a:ext>
            </a:extLst>
          </p:cNvPr>
          <p:cNvSpPr txBox="1"/>
          <p:nvPr/>
        </p:nvSpPr>
        <p:spPr>
          <a:xfrm>
            <a:off x="674062" y="930006"/>
            <a:ext cx="47482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Task 7.4</a:t>
            </a:r>
            <a:r>
              <a:rPr lang="it-IT" sz="14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Collider Ring </a:t>
            </a:r>
            <a:r>
              <a:rPr lang="it-IT" sz="18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Magnets</a:t>
            </a:r>
            <a:r>
              <a:rPr lang="it-IT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(INFN)</a:t>
            </a:r>
          </a:p>
        </p:txBody>
      </p:sp>
      <p:pic>
        <p:nvPicPr>
          <p:cNvPr id="12" name="Picture 24" descr="A diagram of a process&#10;&#10;Description automatically generated">
            <a:extLst>
              <a:ext uri="{FF2B5EF4-FFF2-40B4-BE49-F238E27FC236}">
                <a16:creationId xmlns:a16="http://schemas.microsoft.com/office/drawing/2014/main" id="{8480FBDD-0129-6166-F971-37BE2A2AE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087" y="1341583"/>
            <a:ext cx="4748258" cy="1524830"/>
          </a:xfrm>
          <a:prstGeom prst="rect">
            <a:avLst/>
          </a:prstGeom>
          <a:effectLst/>
        </p:spPr>
      </p:pic>
      <p:sp>
        <p:nvSpPr>
          <p:cNvPr id="14" name="Rounded Rectangle 35">
            <a:extLst>
              <a:ext uri="{FF2B5EF4-FFF2-40B4-BE49-F238E27FC236}">
                <a16:creationId xmlns:a16="http://schemas.microsoft.com/office/drawing/2014/main" id="{56E7F4D8-68FF-A7A7-46AE-4FC9EBF2757D}"/>
              </a:ext>
            </a:extLst>
          </p:cNvPr>
          <p:cNvSpPr/>
          <p:nvPr/>
        </p:nvSpPr>
        <p:spPr>
          <a:xfrm>
            <a:off x="4195520" y="1318356"/>
            <a:ext cx="961825" cy="1548058"/>
          </a:xfrm>
          <a:prstGeom prst="roundRect">
            <a:avLst>
              <a:gd name="adj" fmla="val 9740"/>
            </a:avLst>
          </a:prstGeom>
          <a:noFill/>
          <a:ln w="12700">
            <a:solidFill>
              <a:srgbClr val="FF00FF"/>
            </a:solidFill>
            <a:prstDash val="lgDash"/>
          </a:ln>
          <a:effectLst>
            <a:glow rad="50800">
              <a:srgbClr val="F05AF0">
                <a:alpha val="6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00" dirty="0"/>
          </a:p>
        </p:txBody>
      </p:sp>
      <p:sp>
        <p:nvSpPr>
          <p:cNvPr id="18" name="TextBox 61">
            <a:extLst>
              <a:ext uri="{FF2B5EF4-FFF2-40B4-BE49-F238E27FC236}">
                <a16:creationId xmlns:a16="http://schemas.microsoft.com/office/drawing/2014/main" id="{DE20C723-9E39-1095-960B-7A3818370103}"/>
              </a:ext>
            </a:extLst>
          </p:cNvPr>
          <p:cNvSpPr txBox="1"/>
          <p:nvPr/>
        </p:nvSpPr>
        <p:spPr>
          <a:xfrm>
            <a:off x="0" y="6319003"/>
            <a:ext cx="2842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B0F0"/>
                </a:solidFill>
                <a:cs typeface="Arial" panose="020B0604020202020204" pitchFamily="34" charset="0"/>
              </a:rPr>
              <a:t>Courtesy of </a:t>
            </a:r>
            <a:r>
              <a:rPr lang="en-GB" sz="1400" i="1" dirty="0">
                <a:solidFill>
                  <a:srgbClr val="00B0F0"/>
                </a:solidFill>
                <a:cs typeface="Arial" panose="020B0604020202020204" pitchFamily="34" charset="0"/>
              </a:rPr>
              <a:t>Patricia Borges de Sousa</a:t>
            </a:r>
          </a:p>
          <a:p>
            <a:r>
              <a:rPr lang="en-US" sz="800" i="1" u="sng" dirty="0">
                <a:solidFill>
                  <a:srgbClr val="00B0F0"/>
                </a:solidFill>
                <a:cs typeface="Arial" panose="020B0604020202020204" pitchFamily="34" charset="0"/>
              </a:rPr>
              <a:t>https://indico.cern.ch/event/1250075/contributions/5357594/ </a:t>
            </a:r>
            <a:endParaRPr lang="en-GB" sz="800" i="1" u="sng" dirty="0">
              <a:solidFill>
                <a:srgbClr val="00B0F0"/>
              </a:solidFill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3516671-48B5-A3C9-4AE9-C391EC4449C9}"/>
              </a:ext>
            </a:extLst>
          </p:cNvPr>
          <p:cNvSpPr txBox="1"/>
          <p:nvPr/>
        </p:nvSpPr>
        <p:spPr>
          <a:xfrm>
            <a:off x="5543811" y="930006"/>
            <a:ext cx="48325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u="sng" dirty="0"/>
              <a:t>10 </a:t>
            </a:r>
            <a:r>
              <a:rPr lang="en-GB" sz="1600" b="1" u="sng" dirty="0" err="1"/>
              <a:t>TeV</a:t>
            </a:r>
            <a:r>
              <a:rPr lang="en-GB" sz="1600" b="1" u="sng" dirty="0"/>
              <a:t> collider (10 km ring):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sz="1600" dirty="0"/>
              <a:t>15T /150 mm (REBCO, hybrid)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sz="1600" dirty="0"/>
              <a:t>5 m length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sz="1600" dirty="0"/>
              <a:t>1200 magnets </a:t>
            </a:r>
          </a:p>
          <a:p>
            <a:pPr marL="914400" lvl="1" indent="-457200">
              <a:buFont typeface="Wingdings" pitchFamily="2" charset="2"/>
              <a:buChar char="Ø"/>
            </a:pPr>
            <a:endParaRPr lang="en-GB" sz="16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486C090-5C01-4DE7-CC9D-A1C25477AF77}"/>
              </a:ext>
            </a:extLst>
          </p:cNvPr>
          <p:cNvSpPr txBox="1"/>
          <p:nvPr/>
        </p:nvSpPr>
        <p:spPr>
          <a:xfrm>
            <a:off x="5533047" y="2420551"/>
            <a:ext cx="6096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u="sng" dirty="0"/>
              <a:t>3 </a:t>
            </a:r>
            <a:r>
              <a:rPr lang="en-GB" sz="1600" b="1" u="sng" dirty="0" err="1"/>
              <a:t>TeV</a:t>
            </a:r>
            <a:r>
              <a:rPr lang="en-GB" sz="1600" b="1" u="sng" dirty="0"/>
              <a:t> collider (5 km ring):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sz="1600" dirty="0"/>
              <a:t>11T/150 mm (Nb</a:t>
            </a:r>
            <a:r>
              <a:rPr lang="en-GB" sz="1600" baseline="-25000" dirty="0"/>
              <a:t>3</a:t>
            </a:r>
            <a:r>
              <a:rPr lang="en-GB" sz="1600" dirty="0"/>
              <a:t>Sn)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sz="1600" dirty="0"/>
              <a:t>5 m length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sz="1600" dirty="0"/>
              <a:t>600 magnets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C2088FC2-680F-1D84-3C48-77D126D006A5}"/>
                  </a:ext>
                </a:extLst>
              </p:cNvPr>
              <p:cNvSpPr txBox="1"/>
              <p:nvPr/>
            </p:nvSpPr>
            <p:spPr>
              <a:xfrm>
                <a:off x="8563572" y="953946"/>
                <a:ext cx="337320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𝑘𝑚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=3.3 ×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𝑇𝑒𝑉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C2088FC2-680F-1D84-3C48-77D126D006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3572" y="953946"/>
                <a:ext cx="3373205" cy="338554"/>
              </a:xfrm>
              <a:prstGeom prst="rect">
                <a:avLst/>
              </a:prstGeom>
              <a:blipFill>
                <a:blip r:embed="rId3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9EF531E8-B205-A2D4-67E4-DE8CAB881625}"/>
                  </a:ext>
                </a:extLst>
              </p:cNvPr>
              <p:cNvSpPr txBox="1"/>
              <p:nvPr/>
            </p:nvSpPr>
            <p:spPr>
              <a:xfrm>
                <a:off x="8159744" y="1254394"/>
                <a:ext cx="4454236" cy="934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US" sz="16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1.6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𝑘𝑚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</m:t>
                    </m:r>
                    <m:r>
                      <m:rPr>
                        <m:sty m:val="p"/>
                      </m:rPr>
                      <a:rPr lang="en-US" sz="1600" b="0" i="0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dip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sz="16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16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16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TBM according to lattice</a:t>
                </a:r>
                <a:endParaRPr lang="en-US" sz="1600" b="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 algn="ctr"/>
                <a:r>
                  <a:rPr lang="en-US" sz="1600" b="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=15 </m:t>
                    </m:r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endParaRPr lang="en-GB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9EF531E8-B205-A2D4-67E4-DE8CAB881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9744" y="1254394"/>
                <a:ext cx="4454236" cy="934230"/>
              </a:xfrm>
              <a:prstGeom prst="rect">
                <a:avLst/>
              </a:prstGeom>
              <a:blipFill>
                <a:blip r:embed="rId4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DF8138ED-AABB-3711-F360-166FC887A419}"/>
                  </a:ext>
                </a:extLst>
              </p:cNvPr>
              <p:cNvSpPr txBox="1"/>
              <p:nvPr/>
            </p:nvSpPr>
            <p:spPr>
              <a:xfrm>
                <a:off x="8153400" y="2625036"/>
                <a:ext cx="4454236" cy="9560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=1.5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US" sz="16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1.6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𝑘𝑚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</m:t>
                    </m:r>
                    <m:r>
                      <m:rPr>
                        <m:sty m:val="p"/>
                      </m:rPr>
                      <a:rPr lang="en-US" sz="1600" b="0" i="0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dip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sz="1600" b="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16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TBM according to lattice</a:t>
                </a:r>
                <a:endParaRPr lang="en-US" sz="1600" b="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=11 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GB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DF8138ED-AABB-3711-F360-166FC887A4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0" y="2625036"/>
                <a:ext cx="4454236" cy="956031"/>
              </a:xfrm>
              <a:prstGeom prst="rect">
                <a:avLst/>
              </a:prstGeom>
              <a:blipFill>
                <a:blip r:embed="rId5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vale 23">
            <a:extLst>
              <a:ext uri="{FF2B5EF4-FFF2-40B4-BE49-F238E27FC236}">
                <a16:creationId xmlns:a16="http://schemas.microsoft.com/office/drawing/2014/main" id="{CF2AD632-E4E2-D179-EC5D-74A265B88D41}"/>
              </a:ext>
            </a:extLst>
          </p:cNvPr>
          <p:cNvSpPr/>
          <p:nvPr/>
        </p:nvSpPr>
        <p:spPr>
          <a:xfrm>
            <a:off x="11604982" y="1253152"/>
            <a:ext cx="225062" cy="4599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A0E25D74-E69D-E829-2567-27EB1B2F7B8F}"/>
              </a:ext>
            </a:extLst>
          </p:cNvPr>
          <p:cNvSpPr/>
          <p:nvPr/>
        </p:nvSpPr>
        <p:spPr>
          <a:xfrm>
            <a:off x="11670382" y="2623242"/>
            <a:ext cx="225062" cy="4599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B39A0AC7-B465-930C-1BB3-EDC1E0F49358}"/>
              </a:ext>
            </a:extLst>
          </p:cNvPr>
          <p:cNvCxnSpPr>
            <a:endCxn id="24" idx="2"/>
          </p:cNvCxnSpPr>
          <p:nvPr/>
        </p:nvCxnSpPr>
        <p:spPr>
          <a:xfrm flipV="1">
            <a:off x="11141520" y="1483134"/>
            <a:ext cx="463462" cy="22651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2E1B9805-8F75-10E8-8398-EFFD9892BD7A}"/>
              </a:ext>
            </a:extLst>
          </p:cNvPr>
          <p:cNvCxnSpPr/>
          <p:nvPr/>
        </p:nvCxnSpPr>
        <p:spPr>
          <a:xfrm flipV="1">
            <a:off x="11210795" y="2891364"/>
            <a:ext cx="463462" cy="22651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2">
            <a:extLst>
              <a:ext uri="{FF2B5EF4-FFF2-40B4-BE49-F238E27FC236}">
                <a16:creationId xmlns:a16="http://schemas.microsoft.com/office/drawing/2014/main" id="{C2489447-437A-01DA-A70F-361076A6A6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" t="7528" r="2722" b="3776"/>
          <a:stretch/>
        </p:blipFill>
        <p:spPr bwMode="auto">
          <a:xfrm>
            <a:off x="292681" y="3579581"/>
            <a:ext cx="4864664" cy="2449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Immagine 31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3BE4B2F7-0F77-CF1E-5380-384AEE89E2B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910" t="39605" r="5963"/>
          <a:stretch/>
        </p:blipFill>
        <p:spPr>
          <a:xfrm>
            <a:off x="5467947" y="3948475"/>
            <a:ext cx="5029873" cy="1761698"/>
          </a:xfrm>
          <a:prstGeom prst="rect">
            <a:avLst/>
          </a:prstGeom>
        </p:spPr>
      </p:pic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498B8732-6596-D021-3400-2202906481CE}"/>
              </a:ext>
            </a:extLst>
          </p:cNvPr>
          <p:cNvSpPr txBox="1"/>
          <p:nvPr/>
        </p:nvSpPr>
        <p:spPr>
          <a:xfrm>
            <a:off x="316058" y="3244334"/>
            <a:ext cx="47482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18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Radial</a:t>
            </a:r>
            <a:r>
              <a:rPr lang="it-IT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build</a:t>
            </a:r>
          </a:p>
        </p:txBody>
      </p:sp>
      <p:sp>
        <p:nvSpPr>
          <p:cNvPr id="34" name="Rettangolo con angoli arrotondati 33">
            <a:extLst>
              <a:ext uri="{FF2B5EF4-FFF2-40B4-BE49-F238E27FC236}">
                <a16:creationId xmlns:a16="http://schemas.microsoft.com/office/drawing/2014/main" id="{0AB550C6-C897-1805-E89D-DCB340CBABF6}"/>
              </a:ext>
            </a:extLst>
          </p:cNvPr>
          <p:cNvSpPr/>
          <p:nvPr/>
        </p:nvSpPr>
        <p:spPr>
          <a:xfrm>
            <a:off x="8577956" y="3948475"/>
            <a:ext cx="981680" cy="163490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47D51515-1D1E-29E2-CAB1-4917335F030A}"/>
              </a:ext>
            </a:extLst>
          </p:cNvPr>
          <p:cNvSpPr txBox="1"/>
          <p:nvPr/>
        </p:nvSpPr>
        <p:spPr>
          <a:xfrm>
            <a:off x="5422321" y="5703449"/>
            <a:ext cx="65426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With REBCO @ 20 K W</a:t>
            </a:r>
            <a:r>
              <a:rPr lang="en-GB" sz="1600" baseline="-25000" dirty="0"/>
              <a:t>abs</a:t>
            </a:r>
            <a:r>
              <a:rPr lang="en-GB" sz="1600" dirty="0"/>
              <a:t> can be 3 cm thick (P&lt;10 W/m)</a:t>
            </a:r>
          </a:p>
          <a:p>
            <a:r>
              <a:rPr lang="en-GB" sz="1600" dirty="0"/>
              <a:t>What about 2 cm? Would the dose be acceptable?</a:t>
            </a:r>
          </a:p>
          <a:p>
            <a:endParaRPr lang="en-GB" sz="1600" dirty="0"/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165CD4D6-B502-5F61-72BA-5501F6356256}"/>
              </a:ext>
            </a:extLst>
          </p:cNvPr>
          <p:cNvSpPr txBox="1"/>
          <p:nvPr/>
        </p:nvSpPr>
        <p:spPr>
          <a:xfrm>
            <a:off x="2744273" y="5998880"/>
            <a:ext cx="169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C3647"/>
                </a:solidFill>
              </a:rPr>
              <a:t>138 mm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AC01CE1-6AB8-5551-F3D0-87643CE4C683}"/>
              </a:ext>
            </a:extLst>
          </p:cNvPr>
          <p:cNvSpPr txBox="1"/>
          <p:nvPr/>
        </p:nvSpPr>
        <p:spPr>
          <a:xfrm>
            <a:off x="3137535" y="3204329"/>
            <a:ext cx="63207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0" i="0" dirty="0">
                <a:solidFill>
                  <a:srgbClr val="000000"/>
                </a:solidFill>
                <a:effectLst/>
                <a:latin typeface="Times"/>
              </a:rPr>
              <a:t> </a:t>
            </a:r>
            <a:endParaRPr lang="en-GB" dirty="0"/>
          </a:p>
        </p:txBody>
      </p:sp>
      <p:sp>
        <p:nvSpPr>
          <p:cNvPr id="9" name="TextBox 61">
            <a:extLst>
              <a:ext uri="{FF2B5EF4-FFF2-40B4-BE49-F238E27FC236}">
                <a16:creationId xmlns:a16="http://schemas.microsoft.com/office/drawing/2014/main" id="{3B12C720-91DE-1B09-03EC-751594DAAD79}"/>
              </a:ext>
            </a:extLst>
          </p:cNvPr>
          <p:cNvSpPr txBox="1"/>
          <p:nvPr/>
        </p:nvSpPr>
        <p:spPr>
          <a:xfrm>
            <a:off x="5533047" y="5473806"/>
            <a:ext cx="28425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B0F0"/>
                </a:solidFill>
                <a:cs typeface="Arial" panose="020B0604020202020204" pitchFamily="34" charset="0"/>
              </a:rPr>
              <a:t>Courtesy of Anton Lechner</a:t>
            </a:r>
            <a:r>
              <a:rPr lang="en-US" sz="800" i="1" u="sng" dirty="0">
                <a:solidFill>
                  <a:srgbClr val="00B0F0"/>
                </a:solidFill>
                <a:cs typeface="Arial" panose="020B0604020202020204" pitchFamily="34" charset="0"/>
              </a:rPr>
              <a:t> </a:t>
            </a:r>
            <a:endParaRPr lang="en-GB" sz="800" i="1" u="sng" dirty="0">
              <a:solidFill>
                <a:srgbClr val="00B0F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06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Tentative Schedule (3 </a:t>
            </a:r>
            <a:r>
              <a:rPr lang="en-GB" dirty="0" err="1"/>
              <a:t>TeV</a:t>
            </a:r>
            <a:r>
              <a:rPr lang="en-GB" dirty="0"/>
              <a:t> collider)</a:t>
            </a:r>
          </a:p>
        </p:txBody>
      </p:sp>
      <p:graphicFrame>
        <p:nvGraphicFramePr>
          <p:cNvPr id="52" name="Tabella 51">
            <a:extLst>
              <a:ext uri="{FF2B5EF4-FFF2-40B4-BE49-F238E27FC236}">
                <a16:creationId xmlns:a16="http://schemas.microsoft.com/office/drawing/2014/main" id="{0569222C-F6D8-AED0-D0E8-005733FE8D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989974"/>
              </p:ext>
            </p:extLst>
          </p:nvPr>
        </p:nvGraphicFramePr>
        <p:xfrm>
          <a:off x="-1880818" y="4097632"/>
          <a:ext cx="11937437" cy="1854046"/>
        </p:xfrm>
        <a:graphic>
          <a:graphicData uri="http://schemas.openxmlformats.org/drawingml/2006/table">
            <a:tbl>
              <a:tblPr/>
              <a:tblGrid>
                <a:gridCol w="3355548">
                  <a:extLst>
                    <a:ext uri="{9D8B030D-6E8A-4147-A177-3AD203B41FA5}">
                      <a16:colId xmlns:a16="http://schemas.microsoft.com/office/drawing/2014/main" val="2005226864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2419990954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153538476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603902834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158764419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451436199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098613081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4196004760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01796348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488647127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2660270502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2741613280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1853847441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995868542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132474563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2016444484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635149537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077007326"/>
                    </a:ext>
                  </a:extLst>
                </a:gridCol>
              </a:tblGrid>
              <a:tr h="267250"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0474296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Models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9789499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Prototypes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2778429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Pre-series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3030401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900716"/>
                  </a:ext>
                </a:extLst>
              </a:tr>
              <a:tr h="517796"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2032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2033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2034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2035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2036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2037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2038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2039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2040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2041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225759"/>
                  </a:ext>
                </a:extLst>
              </a:tr>
            </a:tbl>
          </a:graphicData>
        </a:graphic>
      </p:graphicFrame>
      <p:sp>
        <p:nvSpPr>
          <p:cNvPr id="53" name="CasellaDiTesto 1">
            <a:extLst>
              <a:ext uri="{FF2B5EF4-FFF2-40B4-BE49-F238E27FC236}">
                <a16:creationId xmlns:a16="http://schemas.microsoft.com/office/drawing/2014/main" id="{F2AFF984-786F-6C5B-5ED5-76CA5D0C1C97}"/>
              </a:ext>
            </a:extLst>
          </p:cNvPr>
          <p:cNvSpPr txBox="1"/>
          <p:nvPr/>
        </p:nvSpPr>
        <p:spPr>
          <a:xfrm>
            <a:off x="3416649" y="4111479"/>
            <a:ext cx="1430776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err="1"/>
              <a:t>demonstrator</a:t>
            </a:r>
            <a:r>
              <a:rPr lang="it-IT" sz="1400" dirty="0"/>
              <a:t> (1)</a:t>
            </a:r>
          </a:p>
        </p:txBody>
      </p:sp>
      <p:sp>
        <p:nvSpPr>
          <p:cNvPr id="54" name="CasellaDiTesto 2">
            <a:extLst>
              <a:ext uri="{FF2B5EF4-FFF2-40B4-BE49-F238E27FC236}">
                <a16:creationId xmlns:a16="http://schemas.microsoft.com/office/drawing/2014/main" id="{2E142E9A-F082-7342-8587-7D7478D37340}"/>
              </a:ext>
            </a:extLst>
          </p:cNvPr>
          <p:cNvSpPr txBox="1"/>
          <p:nvPr/>
        </p:nvSpPr>
        <p:spPr>
          <a:xfrm>
            <a:off x="5602583" y="4338603"/>
            <a:ext cx="1050288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models (10)</a:t>
            </a:r>
          </a:p>
        </p:txBody>
      </p:sp>
      <p:sp>
        <p:nvSpPr>
          <p:cNvPr id="57" name="CasellaDiTesto 5">
            <a:extLst>
              <a:ext uri="{FF2B5EF4-FFF2-40B4-BE49-F238E27FC236}">
                <a16:creationId xmlns:a16="http://schemas.microsoft.com/office/drawing/2014/main" id="{D7BE57C7-3EDE-DC46-A9C5-451792DDE88F}"/>
              </a:ext>
            </a:extLst>
          </p:cNvPr>
          <p:cNvSpPr txBox="1"/>
          <p:nvPr/>
        </p:nvSpPr>
        <p:spPr>
          <a:xfrm>
            <a:off x="10173312" y="5119416"/>
            <a:ext cx="1125629" cy="52322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3x200 </a:t>
            </a:r>
            <a:r>
              <a:rPr lang="it-IT" sz="1400" dirty="0" err="1"/>
              <a:t>dipole</a:t>
            </a:r>
            <a:endParaRPr lang="it-IT" sz="1400" dirty="0"/>
          </a:p>
          <a:p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/>
          </a:p>
        </p:txBody>
      </p:sp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651FB778-057F-689F-8332-86C808A8C215}"/>
              </a:ext>
            </a:extLst>
          </p:cNvPr>
          <p:cNvSpPr txBox="1"/>
          <p:nvPr/>
        </p:nvSpPr>
        <p:spPr>
          <a:xfrm>
            <a:off x="153982" y="3922503"/>
            <a:ext cx="13684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R&amp;D and </a:t>
            </a:r>
          </a:p>
          <a:p>
            <a:pPr algn="r" fontAlgn="b"/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demonstrators</a:t>
            </a:r>
            <a:endParaRPr lang="it-IT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36273443-7577-4872-EB45-1F04229F7F99}"/>
              </a:ext>
            </a:extLst>
          </p:cNvPr>
          <p:cNvSpPr txBox="1"/>
          <p:nvPr/>
        </p:nvSpPr>
        <p:spPr>
          <a:xfrm>
            <a:off x="2173159" y="914390"/>
            <a:ext cx="7086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GB" sz="2200" b="1" u="sng" dirty="0"/>
              <a:t>ARC DIPOLES 11T/158mm</a:t>
            </a:r>
          </a:p>
          <a:p>
            <a:pPr lvl="1" algn="ctr"/>
            <a:r>
              <a:rPr lang="en-GB" b="1" u="sng" dirty="0"/>
              <a:t> (quadrupoles and IR still not included)</a:t>
            </a:r>
            <a:r>
              <a:rPr lang="en-GB" sz="2200" b="1" u="sng" dirty="0"/>
              <a:t>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E5976DC-F81B-9922-A597-B886804D8DD7}"/>
              </a:ext>
            </a:extLst>
          </p:cNvPr>
          <p:cNvSpPr txBox="1"/>
          <p:nvPr/>
        </p:nvSpPr>
        <p:spPr>
          <a:xfrm>
            <a:off x="8247346" y="3402853"/>
            <a:ext cx="17160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/>
              <a:t>+ 4 years</a:t>
            </a:r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3C578150-E71E-CFF3-E399-5B27EB9C3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791998"/>
              </p:ext>
            </p:extLst>
          </p:nvPr>
        </p:nvGraphicFramePr>
        <p:xfrm>
          <a:off x="-28533" y="1599990"/>
          <a:ext cx="8088656" cy="1725482"/>
        </p:xfrm>
        <a:graphic>
          <a:graphicData uri="http://schemas.openxmlformats.org/drawingml/2006/table">
            <a:tbl>
              <a:tblPr/>
              <a:tblGrid>
                <a:gridCol w="1516623">
                  <a:extLst>
                    <a:ext uri="{9D8B030D-6E8A-4147-A177-3AD203B41FA5}">
                      <a16:colId xmlns:a16="http://schemas.microsoft.com/office/drawing/2014/main" val="1060584057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312096887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3008969893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66382361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3269005156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767142660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1261710010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4289301093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3112824917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2361733347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1830473046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347975850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3839981611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2449358706"/>
                    </a:ext>
                  </a:extLst>
                </a:gridCol>
              </a:tblGrid>
              <a:tr h="255008"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9097064"/>
                  </a:ext>
                </a:extLst>
              </a:tr>
              <a:tr h="255008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7396853"/>
                  </a:ext>
                </a:extLst>
              </a:tr>
              <a:tr h="255008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1231368"/>
                  </a:ext>
                </a:extLst>
              </a:tr>
              <a:tr h="255008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Pre-series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3198196"/>
                  </a:ext>
                </a:extLst>
              </a:tr>
              <a:tr h="255008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305419"/>
                  </a:ext>
                </a:extLst>
              </a:tr>
              <a:tr h="450442"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2032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2033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2034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2035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2036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2037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57773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EB7DC248-06AB-5DFD-07A9-BA7CDA1B0167}"/>
              </a:ext>
            </a:extLst>
          </p:cNvPr>
          <p:cNvSpPr txBox="1"/>
          <p:nvPr/>
        </p:nvSpPr>
        <p:spPr>
          <a:xfrm>
            <a:off x="78827" y="1423085"/>
            <a:ext cx="13684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R&amp;D and </a:t>
            </a:r>
          </a:p>
          <a:p>
            <a:pPr algn="r" fontAlgn="b"/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demonstrators</a:t>
            </a:r>
            <a:endParaRPr lang="it-IT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3" name="CasellaDiTesto 1">
            <a:extLst>
              <a:ext uri="{FF2B5EF4-FFF2-40B4-BE49-F238E27FC236}">
                <a16:creationId xmlns:a16="http://schemas.microsoft.com/office/drawing/2014/main" id="{5A889497-583C-B2EE-0C58-554A033D3A43}"/>
              </a:ext>
            </a:extLst>
          </p:cNvPr>
          <p:cNvSpPr txBox="1"/>
          <p:nvPr/>
        </p:nvSpPr>
        <p:spPr>
          <a:xfrm>
            <a:off x="2998214" y="1582784"/>
            <a:ext cx="1190326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err="1"/>
              <a:t>demonstrator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4" name="CasellaDiTesto 2">
            <a:extLst>
              <a:ext uri="{FF2B5EF4-FFF2-40B4-BE49-F238E27FC236}">
                <a16:creationId xmlns:a16="http://schemas.microsoft.com/office/drawing/2014/main" id="{841743B8-09B0-7C63-573F-890E000FD510}"/>
              </a:ext>
            </a:extLst>
          </p:cNvPr>
          <p:cNvSpPr txBox="1"/>
          <p:nvPr/>
        </p:nvSpPr>
        <p:spPr>
          <a:xfrm>
            <a:off x="4517729" y="1835150"/>
            <a:ext cx="758541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models 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5" name="CasellaDiTesto 3">
            <a:extLst>
              <a:ext uri="{FF2B5EF4-FFF2-40B4-BE49-F238E27FC236}">
                <a16:creationId xmlns:a16="http://schemas.microsoft.com/office/drawing/2014/main" id="{20E9BC72-370C-5C2D-E737-EA3DEC91A42F}"/>
              </a:ext>
            </a:extLst>
          </p:cNvPr>
          <p:cNvSpPr txBox="1"/>
          <p:nvPr/>
        </p:nvSpPr>
        <p:spPr>
          <a:xfrm>
            <a:off x="5628678" y="2085932"/>
            <a:ext cx="1761123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full</a:t>
            </a:r>
            <a:r>
              <a:rPr lang="it-IT" sz="1400" baseline="0" dirty="0"/>
              <a:t> </a:t>
            </a:r>
            <a:r>
              <a:rPr lang="it-IT" sz="1400" baseline="0" dirty="0" err="1"/>
              <a:t>length</a:t>
            </a:r>
            <a:r>
              <a:rPr lang="it-IT" sz="1400" baseline="0" dirty="0"/>
              <a:t> </a:t>
            </a:r>
            <a:r>
              <a:rPr lang="it-IT" sz="1400" baseline="0" dirty="0" err="1"/>
              <a:t>prototypes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6" name="CasellaDiTesto 4">
            <a:extLst>
              <a:ext uri="{FF2B5EF4-FFF2-40B4-BE49-F238E27FC236}">
                <a16:creationId xmlns:a16="http://schemas.microsoft.com/office/drawing/2014/main" id="{5B480372-821D-BDED-8C3E-6CDA271D4E5E}"/>
              </a:ext>
            </a:extLst>
          </p:cNvPr>
          <p:cNvSpPr txBox="1"/>
          <p:nvPr/>
        </p:nvSpPr>
        <p:spPr>
          <a:xfrm>
            <a:off x="6564056" y="2336714"/>
            <a:ext cx="1815478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3x90 </a:t>
            </a:r>
            <a:r>
              <a:rPr lang="it-IT" sz="1400" dirty="0" err="1"/>
              <a:t>dipole</a:t>
            </a:r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7" name="CasellaDiTesto 5">
            <a:extLst>
              <a:ext uri="{FF2B5EF4-FFF2-40B4-BE49-F238E27FC236}">
                <a16:creationId xmlns:a16="http://schemas.microsoft.com/office/drawing/2014/main" id="{2F05ECAB-8913-6E52-FEFD-1B6EDF2842DC}"/>
              </a:ext>
            </a:extLst>
          </p:cNvPr>
          <p:cNvSpPr txBox="1"/>
          <p:nvPr/>
        </p:nvSpPr>
        <p:spPr>
          <a:xfrm>
            <a:off x="8035069" y="2581534"/>
            <a:ext cx="2068955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3x200 </a:t>
            </a:r>
            <a:r>
              <a:rPr lang="it-IT" sz="1400" dirty="0" err="1"/>
              <a:t>dipole</a:t>
            </a:r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6A1369D7-9F3E-C3D8-CBCB-369AFA2699AB}"/>
              </a:ext>
            </a:extLst>
          </p:cNvPr>
          <p:cNvSpPr txBox="1"/>
          <p:nvPr/>
        </p:nvSpPr>
        <p:spPr>
          <a:xfrm>
            <a:off x="8989972" y="1908667"/>
            <a:ext cx="3229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Aggressive time schedule, 13 years from R&amp;D to end of construction</a:t>
            </a:r>
          </a:p>
        </p:txBody>
      </p:sp>
      <p:cxnSp>
        <p:nvCxnSpPr>
          <p:cNvPr id="20" name="Connettore 1 19">
            <a:extLst>
              <a:ext uri="{FF2B5EF4-FFF2-40B4-BE49-F238E27FC236}">
                <a16:creationId xmlns:a16="http://schemas.microsoft.com/office/drawing/2014/main" id="{A0AF007B-16FC-8A59-1BF6-78F06AAC0177}"/>
              </a:ext>
            </a:extLst>
          </p:cNvPr>
          <p:cNvCxnSpPr>
            <a:cxnSpLocks/>
          </p:cNvCxnSpPr>
          <p:nvPr/>
        </p:nvCxnSpPr>
        <p:spPr>
          <a:xfrm>
            <a:off x="8044308" y="2626018"/>
            <a:ext cx="0" cy="3204000"/>
          </a:xfrm>
          <a:prstGeom prst="line">
            <a:avLst/>
          </a:prstGeom>
          <a:ln w="28575">
            <a:solidFill>
              <a:srgbClr val="F05A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>
            <a:extLst>
              <a:ext uri="{FF2B5EF4-FFF2-40B4-BE49-F238E27FC236}">
                <a16:creationId xmlns:a16="http://schemas.microsoft.com/office/drawing/2014/main" id="{6D170F90-E6FA-4884-D433-30309CA498B9}"/>
              </a:ext>
            </a:extLst>
          </p:cNvPr>
          <p:cNvCxnSpPr>
            <a:cxnSpLocks/>
          </p:cNvCxnSpPr>
          <p:nvPr/>
        </p:nvCxnSpPr>
        <p:spPr>
          <a:xfrm>
            <a:off x="10036437" y="2506847"/>
            <a:ext cx="25053" cy="3323171"/>
          </a:xfrm>
          <a:prstGeom prst="line">
            <a:avLst/>
          </a:prstGeom>
          <a:ln w="28575">
            <a:solidFill>
              <a:srgbClr val="F05A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ccia destra 22">
            <a:extLst>
              <a:ext uri="{FF2B5EF4-FFF2-40B4-BE49-F238E27FC236}">
                <a16:creationId xmlns:a16="http://schemas.microsoft.com/office/drawing/2014/main" id="{2B933BFB-90C2-3C1A-B911-7659AEBB9200}"/>
              </a:ext>
            </a:extLst>
          </p:cNvPr>
          <p:cNvSpPr/>
          <p:nvPr/>
        </p:nvSpPr>
        <p:spPr>
          <a:xfrm>
            <a:off x="8107221" y="3757808"/>
            <a:ext cx="1900520" cy="425913"/>
          </a:xfrm>
          <a:prstGeom prst="rightArrow">
            <a:avLst/>
          </a:prstGeom>
          <a:solidFill>
            <a:srgbClr val="F05A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1A5574F7-CBD6-00EE-2F92-F2432711779F}"/>
              </a:ext>
            </a:extLst>
          </p:cNvPr>
          <p:cNvSpPr txBox="1"/>
          <p:nvPr/>
        </p:nvSpPr>
        <p:spPr>
          <a:xfrm>
            <a:off x="1259057" y="1216636"/>
            <a:ext cx="708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dirty="0">
                <a:solidFill>
                  <a:srgbClr val="FF0000"/>
                </a:solidFill>
              </a:rPr>
              <a:t>Initial proposal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43FAA1B3-3FEA-60C1-2282-90A545CC4B9C}"/>
              </a:ext>
            </a:extLst>
          </p:cNvPr>
          <p:cNvSpPr txBox="1"/>
          <p:nvPr/>
        </p:nvSpPr>
        <p:spPr>
          <a:xfrm>
            <a:off x="763045" y="3477434"/>
            <a:ext cx="708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dirty="0">
                <a:solidFill>
                  <a:srgbClr val="FF0000"/>
                </a:solidFill>
              </a:rPr>
              <a:t>Revised proposal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D7804115-73CD-E22A-2408-EDFEF3016867}"/>
              </a:ext>
            </a:extLst>
          </p:cNvPr>
          <p:cNvSpPr txBox="1"/>
          <p:nvPr/>
        </p:nvSpPr>
        <p:spPr>
          <a:xfrm>
            <a:off x="2020829" y="4033939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 years (+1)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A74D436D-6A23-596E-0C4B-10A2D428AD94}"/>
              </a:ext>
            </a:extLst>
          </p:cNvPr>
          <p:cNvSpPr txBox="1"/>
          <p:nvPr/>
        </p:nvSpPr>
        <p:spPr>
          <a:xfrm>
            <a:off x="3364991" y="4323215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6 years (+ 1)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B293EF2F-753D-2D70-9D94-343092C705C6}"/>
              </a:ext>
            </a:extLst>
          </p:cNvPr>
          <p:cNvSpPr txBox="1"/>
          <p:nvPr/>
        </p:nvSpPr>
        <p:spPr>
          <a:xfrm>
            <a:off x="6929809" y="4855378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4 years (+ 1)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ADE60C99-7B03-652C-F95B-FBD5094DF8B5}"/>
              </a:ext>
            </a:extLst>
          </p:cNvPr>
          <p:cNvSpPr txBox="1"/>
          <p:nvPr/>
        </p:nvSpPr>
        <p:spPr>
          <a:xfrm>
            <a:off x="5409241" y="4584136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5 years (+ 1)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873D7025-A77E-FF31-F564-5F3F02C61F2B}"/>
                  </a:ext>
                </a:extLst>
              </p:cNvPr>
              <p:cNvSpPr txBox="1"/>
              <p:nvPr/>
            </p:nvSpPr>
            <p:spPr>
              <a:xfrm>
                <a:off x="587391" y="5907124"/>
                <a:ext cx="103716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Nb3Sn demonstrator program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 6 years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LHC: 13 short models in 11 years, 6 prototypes in 4 years, pre-series 4 years, series 4 years </a:t>
                </a:r>
              </a:p>
            </p:txBody>
          </p:sp>
        </mc:Choice>
        <mc:Fallback xmlns="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873D7025-A77E-FF31-F564-5F3F02C61F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391" y="5907124"/>
                <a:ext cx="10371628" cy="646331"/>
              </a:xfrm>
              <a:prstGeom prst="rect">
                <a:avLst/>
              </a:prstGeom>
              <a:blipFill>
                <a:blip r:embed="rId2"/>
                <a:stretch>
                  <a:fillRect l="-367" t="-3922" b="-156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39CE9CB5-8E03-E2D5-B56D-5B8244222820}"/>
              </a:ext>
            </a:extLst>
          </p:cNvPr>
          <p:cNvSpPr txBox="1"/>
          <p:nvPr/>
        </p:nvSpPr>
        <p:spPr>
          <a:xfrm>
            <a:off x="1448182" y="1534055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3 years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45B7A999-1B54-7571-82FD-ECACCF1F9989}"/>
              </a:ext>
            </a:extLst>
          </p:cNvPr>
          <p:cNvSpPr txBox="1"/>
          <p:nvPr/>
        </p:nvSpPr>
        <p:spPr>
          <a:xfrm>
            <a:off x="2306215" y="1774929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5 years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0E1E8DB0-D45E-8C77-1B23-5B34C9A68370}"/>
              </a:ext>
            </a:extLst>
          </p:cNvPr>
          <p:cNvSpPr txBox="1"/>
          <p:nvPr/>
        </p:nvSpPr>
        <p:spPr>
          <a:xfrm>
            <a:off x="4130561" y="2054682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 years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DBB64349-1B60-549D-42EE-BC069628CD6B}"/>
              </a:ext>
            </a:extLst>
          </p:cNvPr>
          <p:cNvSpPr txBox="1"/>
          <p:nvPr/>
        </p:nvSpPr>
        <p:spPr>
          <a:xfrm>
            <a:off x="5397015" y="2332262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3 years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B3B52E29-7EE1-7815-6BC4-D983219E4E48}"/>
              </a:ext>
            </a:extLst>
          </p:cNvPr>
          <p:cNvSpPr txBox="1"/>
          <p:nvPr/>
        </p:nvSpPr>
        <p:spPr>
          <a:xfrm>
            <a:off x="6300751" y="2581534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4 years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08A82C65-BFB9-CA58-A963-2C384103C0C7}"/>
              </a:ext>
            </a:extLst>
          </p:cNvPr>
          <p:cNvSpPr txBox="1"/>
          <p:nvPr/>
        </p:nvSpPr>
        <p:spPr>
          <a:xfrm>
            <a:off x="8574626" y="5130894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4 years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DB906BFA-7A48-1C4F-B962-6C7878664B5F}"/>
              </a:ext>
            </a:extLst>
          </p:cNvPr>
          <p:cNvSpPr txBox="1"/>
          <p:nvPr/>
        </p:nvSpPr>
        <p:spPr>
          <a:xfrm>
            <a:off x="10133668" y="4251161"/>
            <a:ext cx="2046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17 years from R&amp;D to end of construction</a:t>
            </a:r>
          </a:p>
        </p:txBody>
      </p:sp>
      <p:sp>
        <p:nvSpPr>
          <p:cNvPr id="56" name="CasellaDiTesto 4">
            <a:extLst>
              <a:ext uri="{FF2B5EF4-FFF2-40B4-BE49-F238E27FC236}">
                <a16:creationId xmlns:a16="http://schemas.microsoft.com/office/drawing/2014/main" id="{A07CAC07-9695-1D46-9C33-F6F8559F6A24}"/>
              </a:ext>
            </a:extLst>
          </p:cNvPr>
          <p:cNvSpPr txBox="1"/>
          <p:nvPr/>
        </p:nvSpPr>
        <p:spPr>
          <a:xfrm>
            <a:off x="8499571" y="4916058"/>
            <a:ext cx="1703351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3x30 </a:t>
            </a:r>
            <a:r>
              <a:rPr lang="it-IT" sz="1400" dirty="0" err="1"/>
              <a:t>dipole</a:t>
            </a:r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55" name="CasellaDiTesto 3">
            <a:extLst>
              <a:ext uri="{FF2B5EF4-FFF2-40B4-BE49-F238E27FC236}">
                <a16:creationId xmlns:a16="http://schemas.microsoft.com/office/drawing/2014/main" id="{476DA6F6-BCA9-D54F-9A5A-9C3DC7E6A2E9}"/>
              </a:ext>
            </a:extLst>
          </p:cNvPr>
          <p:cNvSpPr txBox="1"/>
          <p:nvPr/>
        </p:nvSpPr>
        <p:spPr>
          <a:xfrm>
            <a:off x="7034282" y="4608281"/>
            <a:ext cx="2001574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full</a:t>
            </a:r>
            <a:r>
              <a:rPr lang="it-IT" sz="1400" baseline="0" dirty="0"/>
              <a:t> </a:t>
            </a:r>
            <a:r>
              <a:rPr lang="it-IT" sz="1400" baseline="0" dirty="0" err="1"/>
              <a:t>length</a:t>
            </a:r>
            <a:r>
              <a:rPr lang="it-IT" sz="1400" baseline="0" dirty="0"/>
              <a:t> </a:t>
            </a:r>
            <a:r>
              <a:rPr lang="it-IT" sz="1400" baseline="0" dirty="0" err="1"/>
              <a:t>prototypes</a:t>
            </a:r>
            <a:r>
              <a:rPr lang="it-IT" sz="1400" dirty="0"/>
              <a:t> (5)</a:t>
            </a:r>
          </a:p>
        </p:txBody>
      </p:sp>
    </p:spTree>
    <p:extLst>
      <p:ext uri="{BB962C8B-B14F-4D97-AF65-F5344CB8AC3E}">
        <p14:creationId xmlns:p14="http://schemas.microsoft.com/office/powerpoint/2010/main" val="205475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7" grpId="0"/>
      <p:bldP spid="62" grpId="0"/>
      <p:bldP spid="2" grpId="0"/>
      <p:bldP spid="18" grpId="0"/>
      <p:bldP spid="23" grpId="0" animBg="1"/>
      <p:bldP spid="26" grpId="0"/>
      <p:bldP spid="27" grpId="0"/>
      <p:bldP spid="28" grpId="0"/>
      <p:bldP spid="29" grpId="0"/>
      <p:bldP spid="30" grpId="0"/>
      <p:bldP spid="31" grpId="0"/>
      <p:bldP spid="38" grpId="0"/>
      <p:bldP spid="39" grpId="0"/>
      <p:bldP spid="56" grpId="0"/>
      <p:bldP spid="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1811" y="6300934"/>
            <a:ext cx="2743200" cy="365125"/>
          </a:xfrm>
        </p:spPr>
        <p:txBody>
          <a:bodyPr/>
          <a:lstStyle/>
          <a:p>
            <a:fld id="{A16AB2F8-5338-F742-A59E-35F5B82165E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Tentative Schedule (10 </a:t>
            </a:r>
            <a:r>
              <a:rPr lang="en-GB" dirty="0" err="1"/>
              <a:t>TeV</a:t>
            </a:r>
            <a:r>
              <a:rPr lang="en-GB" dirty="0"/>
              <a:t> collider)</a:t>
            </a:r>
          </a:p>
        </p:txBody>
      </p: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B10EE759-E7FD-5876-EDCE-4199AD0C9D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330258"/>
              </p:ext>
            </p:extLst>
          </p:nvPr>
        </p:nvGraphicFramePr>
        <p:xfrm>
          <a:off x="187901" y="3987429"/>
          <a:ext cx="10865825" cy="2184139"/>
        </p:xfrm>
        <a:graphic>
          <a:graphicData uri="http://schemas.openxmlformats.org/drawingml/2006/table">
            <a:tbl>
              <a:tblPr/>
              <a:tblGrid>
                <a:gridCol w="2212323">
                  <a:extLst>
                    <a:ext uri="{9D8B030D-6E8A-4147-A177-3AD203B41FA5}">
                      <a16:colId xmlns:a16="http://schemas.microsoft.com/office/drawing/2014/main" val="3404338206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1003203677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579886705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024934237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060026441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4135821874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582493922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936555173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846273933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981572864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423763997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810340397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960599502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330883951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330311598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330874274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660230610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619547904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1312633391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422257215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545224598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765948413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950080195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083945838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982678879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802492232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680646119"/>
                    </a:ext>
                  </a:extLst>
                </a:gridCol>
              </a:tblGrid>
              <a:tr h="211300"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2924958"/>
                  </a:ext>
                </a:extLst>
              </a:tr>
              <a:tr h="240217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and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demonstrators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8512493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Models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598285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Prototypes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1971506"/>
                  </a:ext>
                </a:extLst>
              </a:tr>
              <a:tr h="235527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Pre-series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2826465"/>
                  </a:ext>
                </a:extLst>
              </a:tr>
              <a:tr h="235527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15903"/>
                  </a:ext>
                </a:extLst>
              </a:tr>
              <a:tr h="292699"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4551422"/>
                  </a:ext>
                </a:extLst>
              </a:tr>
              <a:tr h="460940"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2032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2033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2034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2035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2036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2037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2038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2039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2040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2041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2042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2043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2044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2045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2046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2047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2048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2049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2050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777438"/>
                  </a:ext>
                </a:extLst>
              </a:tr>
            </a:tbl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4E83353-2415-7750-3139-14088682D5FB}"/>
              </a:ext>
            </a:extLst>
          </p:cNvPr>
          <p:cNvSpPr txBox="1"/>
          <p:nvPr/>
        </p:nvSpPr>
        <p:spPr>
          <a:xfrm>
            <a:off x="-216816" y="3725819"/>
            <a:ext cx="26600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Specifications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concept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development</a:t>
            </a:r>
            <a:endParaRPr lang="it-IT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2" name="CasellaDiTesto 6">
            <a:extLst>
              <a:ext uri="{FF2B5EF4-FFF2-40B4-BE49-F238E27FC236}">
                <a16:creationId xmlns:a16="http://schemas.microsoft.com/office/drawing/2014/main" id="{6EBA8DBA-6F76-0C4C-A19A-40B54191DD3A}"/>
              </a:ext>
            </a:extLst>
          </p:cNvPr>
          <p:cNvSpPr txBox="1"/>
          <p:nvPr/>
        </p:nvSpPr>
        <p:spPr>
          <a:xfrm>
            <a:off x="5364256" y="4192168"/>
            <a:ext cx="2884059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err="1"/>
              <a:t>demonstrator</a:t>
            </a:r>
            <a:r>
              <a:rPr lang="it-IT" sz="1400" dirty="0"/>
              <a:t> model ( 1 per concept)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3" name="CasellaDiTesto 7">
            <a:extLst>
              <a:ext uri="{FF2B5EF4-FFF2-40B4-BE49-F238E27FC236}">
                <a16:creationId xmlns:a16="http://schemas.microsoft.com/office/drawing/2014/main" id="{DD199732-BA5F-7D4A-BB10-D983A052C88A}"/>
              </a:ext>
            </a:extLst>
          </p:cNvPr>
          <p:cNvSpPr txBox="1"/>
          <p:nvPr/>
        </p:nvSpPr>
        <p:spPr>
          <a:xfrm>
            <a:off x="7721346" y="4429528"/>
            <a:ext cx="1050288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models (10)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4" name="CasellaDiTesto 8">
            <a:extLst>
              <a:ext uri="{FF2B5EF4-FFF2-40B4-BE49-F238E27FC236}">
                <a16:creationId xmlns:a16="http://schemas.microsoft.com/office/drawing/2014/main" id="{FDC993D8-DB42-B74B-AF18-F64C93D3CEBB}"/>
              </a:ext>
            </a:extLst>
          </p:cNvPr>
          <p:cNvSpPr txBox="1"/>
          <p:nvPr/>
        </p:nvSpPr>
        <p:spPr>
          <a:xfrm>
            <a:off x="9045704" y="4681730"/>
            <a:ext cx="2001574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full </a:t>
            </a:r>
            <a:r>
              <a:rPr lang="it-IT" sz="1400" dirty="0" err="1"/>
              <a:t>length</a:t>
            </a:r>
            <a:r>
              <a:rPr lang="it-IT" sz="1400" dirty="0"/>
              <a:t> </a:t>
            </a:r>
            <a:r>
              <a:rPr lang="it-IT" sz="1400" dirty="0" err="1"/>
              <a:t>prototypes</a:t>
            </a:r>
            <a:r>
              <a:rPr lang="it-IT" sz="1400" dirty="0"/>
              <a:t> (5)</a:t>
            </a:r>
          </a:p>
        </p:txBody>
      </p:sp>
      <p:sp>
        <p:nvSpPr>
          <p:cNvPr id="15" name="CasellaDiTesto 9">
            <a:extLst>
              <a:ext uri="{FF2B5EF4-FFF2-40B4-BE49-F238E27FC236}">
                <a16:creationId xmlns:a16="http://schemas.microsoft.com/office/drawing/2014/main" id="{173D3055-7F1A-4147-AA8C-D8A3F83E575A}"/>
              </a:ext>
            </a:extLst>
          </p:cNvPr>
          <p:cNvSpPr txBox="1"/>
          <p:nvPr/>
        </p:nvSpPr>
        <p:spPr>
          <a:xfrm>
            <a:off x="10080090" y="4928033"/>
            <a:ext cx="1703351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3x30 </a:t>
            </a:r>
            <a:r>
              <a:rPr lang="it-IT" sz="1400" dirty="0" err="1"/>
              <a:t>dipole</a:t>
            </a:r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62C769B-0A05-36CD-4619-0D4D0C997606}"/>
              </a:ext>
            </a:extLst>
          </p:cNvPr>
          <p:cNvSpPr txBox="1"/>
          <p:nvPr/>
        </p:nvSpPr>
        <p:spPr>
          <a:xfrm>
            <a:off x="10002870" y="3301435"/>
            <a:ext cx="17160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+3 years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FFCAB86-2C68-748D-B796-238E4A44796C}"/>
              </a:ext>
            </a:extLst>
          </p:cNvPr>
          <p:cNvSpPr txBox="1"/>
          <p:nvPr/>
        </p:nvSpPr>
        <p:spPr>
          <a:xfrm>
            <a:off x="2173159" y="914390"/>
            <a:ext cx="7086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GB" sz="2200" b="1" u="sng" dirty="0"/>
              <a:t>ARC DIPOLES 15T/138 mm </a:t>
            </a:r>
          </a:p>
          <a:p>
            <a:pPr lvl="1" algn="ctr"/>
            <a:r>
              <a:rPr lang="en-GB" b="1" u="sng" dirty="0"/>
              <a:t>(quadrupoles and IR still not included)</a:t>
            </a:r>
            <a:r>
              <a:rPr lang="en-GB" sz="2200" b="1" u="sng" dirty="0"/>
              <a:t> </a:t>
            </a:r>
          </a:p>
        </p:txBody>
      </p: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A14EF266-4405-FA2C-B2D6-B2F1BA289513}"/>
              </a:ext>
            </a:extLst>
          </p:cNvPr>
          <p:cNvCxnSpPr>
            <a:cxnSpLocks/>
          </p:cNvCxnSpPr>
          <p:nvPr/>
        </p:nvCxnSpPr>
        <p:spPr>
          <a:xfrm>
            <a:off x="10070854" y="2886607"/>
            <a:ext cx="0" cy="2783216"/>
          </a:xfrm>
          <a:prstGeom prst="line">
            <a:avLst/>
          </a:prstGeom>
          <a:ln w="28575">
            <a:solidFill>
              <a:srgbClr val="F05A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>
            <a:extLst>
              <a:ext uri="{FF2B5EF4-FFF2-40B4-BE49-F238E27FC236}">
                <a16:creationId xmlns:a16="http://schemas.microsoft.com/office/drawing/2014/main" id="{ECFC7DFD-713D-FBE3-A015-22B09D8B2B2A}"/>
              </a:ext>
            </a:extLst>
          </p:cNvPr>
          <p:cNvCxnSpPr>
            <a:cxnSpLocks/>
          </p:cNvCxnSpPr>
          <p:nvPr/>
        </p:nvCxnSpPr>
        <p:spPr>
          <a:xfrm>
            <a:off x="11044490" y="2346652"/>
            <a:ext cx="25053" cy="3323171"/>
          </a:xfrm>
          <a:prstGeom prst="line">
            <a:avLst/>
          </a:prstGeom>
          <a:ln w="28575">
            <a:solidFill>
              <a:srgbClr val="F05A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ccia destra 20">
            <a:extLst>
              <a:ext uri="{FF2B5EF4-FFF2-40B4-BE49-F238E27FC236}">
                <a16:creationId xmlns:a16="http://schemas.microsoft.com/office/drawing/2014/main" id="{7E54D5AB-1905-3AB9-80D0-D7D00C706D1B}"/>
              </a:ext>
            </a:extLst>
          </p:cNvPr>
          <p:cNvSpPr/>
          <p:nvPr/>
        </p:nvSpPr>
        <p:spPr>
          <a:xfrm>
            <a:off x="10112546" y="3563843"/>
            <a:ext cx="941180" cy="425913"/>
          </a:xfrm>
          <a:prstGeom prst="rightArrow">
            <a:avLst/>
          </a:prstGeom>
          <a:solidFill>
            <a:srgbClr val="F05A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E2D26DE7-46FC-638A-4129-C9584BB44BA7}"/>
              </a:ext>
            </a:extLst>
          </p:cNvPr>
          <p:cNvSpPr txBox="1"/>
          <p:nvPr/>
        </p:nvSpPr>
        <p:spPr>
          <a:xfrm>
            <a:off x="1237723" y="1132764"/>
            <a:ext cx="708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dirty="0">
                <a:solidFill>
                  <a:srgbClr val="FF0000"/>
                </a:solidFill>
              </a:rPr>
              <a:t>Initial proposal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26F816CC-FA4C-E9DA-3D3E-8F80E981DFC9}"/>
              </a:ext>
            </a:extLst>
          </p:cNvPr>
          <p:cNvSpPr txBox="1"/>
          <p:nvPr/>
        </p:nvSpPr>
        <p:spPr>
          <a:xfrm>
            <a:off x="763045" y="3477434"/>
            <a:ext cx="708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dirty="0">
                <a:solidFill>
                  <a:srgbClr val="FF0000"/>
                </a:solidFill>
              </a:rPr>
              <a:t>Revised proposal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D77B40D8-DDD3-702B-E7F1-1ADFB160AA4C}"/>
              </a:ext>
            </a:extLst>
          </p:cNvPr>
          <p:cNvSpPr txBox="1"/>
          <p:nvPr/>
        </p:nvSpPr>
        <p:spPr>
          <a:xfrm>
            <a:off x="9428517" y="4044705"/>
            <a:ext cx="2713189" cy="584775"/>
          </a:xfrm>
          <a:prstGeom prst="rect">
            <a:avLst/>
          </a:prstGeom>
          <a:solidFill>
            <a:schemeClr val="bg1">
              <a:alpha val="31000"/>
            </a:schemeClr>
          </a:solidFill>
          <a:ln w="19050">
            <a:solidFill>
              <a:srgbClr val="F05A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26 years from R&amp;D to end of construction</a:t>
            </a:r>
          </a:p>
        </p:txBody>
      </p:sp>
      <p:sp>
        <p:nvSpPr>
          <p:cNvPr id="25" name="CasellaDiTesto 9">
            <a:extLst>
              <a:ext uri="{FF2B5EF4-FFF2-40B4-BE49-F238E27FC236}">
                <a16:creationId xmlns:a16="http://schemas.microsoft.com/office/drawing/2014/main" id="{3E92A1AE-162C-6429-FB15-2DC6B390688D}"/>
              </a:ext>
            </a:extLst>
          </p:cNvPr>
          <p:cNvSpPr txBox="1"/>
          <p:nvPr/>
        </p:nvSpPr>
        <p:spPr>
          <a:xfrm>
            <a:off x="11046324" y="5192773"/>
            <a:ext cx="1145676" cy="52322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3x400 </a:t>
            </a:r>
            <a:r>
              <a:rPr lang="it-IT" sz="1400" dirty="0" err="1"/>
              <a:t>dipole</a:t>
            </a:r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>
              <a:solidFill>
                <a:srgbClr val="FF0000"/>
              </a:solidFill>
            </a:endParaRPr>
          </a:p>
        </p:txBody>
      </p:sp>
      <p:graphicFrame>
        <p:nvGraphicFramePr>
          <p:cNvPr id="35" name="Tabella 34">
            <a:extLst>
              <a:ext uri="{FF2B5EF4-FFF2-40B4-BE49-F238E27FC236}">
                <a16:creationId xmlns:a16="http://schemas.microsoft.com/office/drawing/2014/main" id="{060866F8-AA26-8369-7A14-45CD0C07D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91443"/>
              </p:ext>
            </p:extLst>
          </p:nvPr>
        </p:nvGraphicFramePr>
        <p:xfrm>
          <a:off x="1338544" y="1633813"/>
          <a:ext cx="8751841" cy="1978407"/>
        </p:xfrm>
        <a:graphic>
          <a:graphicData uri="http://schemas.openxmlformats.org/drawingml/2006/table">
            <a:tbl>
              <a:tblPr/>
              <a:tblGrid>
                <a:gridCol w="1009834">
                  <a:extLst>
                    <a:ext uri="{9D8B030D-6E8A-4147-A177-3AD203B41FA5}">
                      <a16:colId xmlns:a16="http://schemas.microsoft.com/office/drawing/2014/main" val="3218792663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3957527097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3545426542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784789467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3129760579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1433908782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2964259473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3341794598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829703501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2832220120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4124394154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2058516942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3740850373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868293047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2041623841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575945801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3007939474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232824426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131896813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2366125309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2637373097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997871366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3878474117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1578492349"/>
                    </a:ext>
                  </a:extLst>
                </a:gridCol>
              </a:tblGrid>
              <a:tr h="244948"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726146"/>
                  </a:ext>
                </a:extLst>
              </a:tr>
              <a:tr h="243780"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1074572"/>
                  </a:ext>
                </a:extLst>
              </a:tr>
              <a:tr h="242453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Models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4260393"/>
                  </a:ext>
                </a:extLst>
              </a:tr>
              <a:tr h="242453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Prototypes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8218994"/>
                  </a:ext>
                </a:extLst>
              </a:tr>
              <a:tr h="242453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Pre-series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9832463"/>
                  </a:ext>
                </a:extLst>
              </a:tr>
              <a:tr h="242453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232163"/>
                  </a:ext>
                </a:extLst>
              </a:tr>
              <a:tr h="519867"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2032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2033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2034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2035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2036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2037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2038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2039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2040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2041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2042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2043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2044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2045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2046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2047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8758883"/>
                  </a:ext>
                </a:extLst>
              </a:tr>
            </a:tbl>
          </a:graphicData>
        </a:graphic>
      </p:graphicFrame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CBF47AC0-0A4D-421D-1D5A-FC618CEBF479}"/>
              </a:ext>
            </a:extLst>
          </p:cNvPr>
          <p:cNvSpPr txBox="1"/>
          <p:nvPr/>
        </p:nvSpPr>
        <p:spPr>
          <a:xfrm>
            <a:off x="-290006" y="1456549"/>
            <a:ext cx="26600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Specifications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concept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development</a:t>
            </a:r>
            <a:endParaRPr lang="it-IT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028DB62-4F14-C3A2-9FA3-C2C77BF34F06}"/>
              </a:ext>
            </a:extLst>
          </p:cNvPr>
          <p:cNvSpPr txBox="1"/>
          <p:nvPr/>
        </p:nvSpPr>
        <p:spPr>
          <a:xfrm>
            <a:off x="196908" y="1895139"/>
            <a:ext cx="21731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R&amp;D and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demonstrators</a:t>
            </a:r>
            <a:endParaRPr lang="it-IT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6043926A-395C-04B9-409F-38E7FEF475B3}"/>
              </a:ext>
            </a:extLst>
          </p:cNvPr>
          <p:cNvSpPr txBox="1"/>
          <p:nvPr/>
        </p:nvSpPr>
        <p:spPr>
          <a:xfrm>
            <a:off x="8016974" y="1411835"/>
            <a:ext cx="2623667" cy="584775"/>
          </a:xfrm>
          <a:prstGeom prst="rect">
            <a:avLst/>
          </a:prstGeom>
          <a:noFill/>
          <a:ln w="19050">
            <a:solidFill>
              <a:srgbClr val="F05A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23 years from R&amp;D to end of construction</a:t>
            </a:r>
          </a:p>
        </p:txBody>
      </p:sp>
      <p:sp>
        <p:nvSpPr>
          <p:cNvPr id="43" name="CasellaDiTesto 6">
            <a:extLst>
              <a:ext uri="{FF2B5EF4-FFF2-40B4-BE49-F238E27FC236}">
                <a16:creationId xmlns:a16="http://schemas.microsoft.com/office/drawing/2014/main" id="{538D6B27-A76D-9945-F09F-76E74B692FB3}"/>
              </a:ext>
            </a:extLst>
          </p:cNvPr>
          <p:cNvSpPr txBox="1"/>
          <p:nvPr/>
        </p:nvSpPr>
        <p:spPr>
          <a:xfrm>
            <a:off x="4732174" y="1837719"/>
            <a:ext cx="1190326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err="1"/>
              <a:t>demonstrator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44" name="CasellaDiTesto 7">
            <a:extLst>
              <a:ext uri="{FF2B5EF4-FFF2-40B4-BE49-F238E27FC236}">
                <a16:creationId xmlns:a16="http://schemas.microsoft.com/office/drawing/2014/main" id="{5833E938-2704-5F9A-2D23-861BBBFB90A1}"/>
              </a:ext>
            </a:extLst>
          </p:cNvPr>
          <p:cNvSpPr txBox="1"/>
          <p:nvPr/>
        </p:nvSpPr>
        <p:spPr>
          <a:xfrm>
            <a:off x="6731203" y="2070638"/>
            <a:ext cx="718466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models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45" name="CasellaDiTesto 8">
            <a:extLst>
              <a:ext uri="{FF2B5EF4-FFF2-40B4-BE49-F238E27FC236}">
                <a16:creationId xmlns:a16="http://schemas.microsoft.com/office/drawing/2014/main" id="{51A42CC2-BBDB-9ECD-4458-24BB36D38153}"/>
              </a:ext>
            </a:extLst>
          </p:cNvPr>
          <p:cNvSpPr txBox="1"/>
          <p:nvPr/>
        </p:nvSpPr>
        <p:spPr>
          <a:xfrm>
            <a:off x="8019090" y="2326167"/>
            <a:ext cx="1761123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full </a:t>
            </a:r>
            <a:r>
              <a:rPr lang="it-IT" sz="1400" dirty="0" err="1"/>
              <a:t>length</a:t>
            </a:r>
            <a:r>
              <a:rPr lang="it-IT" sz="1400" dirty="0"/>
              <a:t> </a:t>
            </a:r>
            <a:r>
              <a:rPr lang="it-IT" sz="1400" dirty="0" err="1"/>
              <a:t>prototypes</a:t>
            </a:r>
            <a:endParaRPr lang="it-IT" sz="1400" dirty="0"/>
          </a:p>
        </p:txBody>
      </p:sp>
      <p:sp>
        <p:nvSpPr>
          <p:cNvPr id="46" name="CasellaDiTesto 9">
            <a:extLst>
              <a:ext uri="{FF2B5EF4-FFF2-40B4-BE49-F238E27FC236}">
                <a16:creationId xmlns:a16="http://schemas.microsoft.com/office/drawing/2014/main" id="{BF566831-3EF9-FAE8-B3B2-EC347DE8A7C2}"/>
              </a:ext>
            </a:extLst>
          </p:cNvPr>
          <p:cNvSpPr txBox="1"/>
          <p:nvPr/>
        </p:nvSpPr>
        <p:spPr>
          <a:xfrm>
            <a:off x="8757540" y="2558722"/>
            <a:ext cx="1703351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3x30 </a:t>
            </a:r>
            <a:r>
              <a:rPr lang="it-IT" sz="1400" dirty="0" err="1"/>
              <a:t>dipole</a:t>
            </a:r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47" name="CasellaDiTesto 9">
            <a:extLst>
              <a:ext uri="{FF2B5EF4-FFF2-40B4-BE49-F238E27FC236}">
                <a16:creationId xmlns:a16="http://schemas.microsoft.com/office/drawing/2014/main" id="{D69D4506-42DC-4259-3632-D19D278C088A}"/>
              </a:ext>
            </a:extLst>
          </p:cNvPr>
          <p:cNvSpPr txBox="1"/>
          <p:nvPr/>
        </p:nvSpPr>
        <p:spPr>
          <a:xfrm>
            <a:off x="10080090" y="2852500"/>
            <a:ext cx="1897182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3x400 </a:t>
            </a:r>
            <a:r>
              <a:rPr lang="it-IT" sz="1400" dirty="0" err="1"/>
              <a:t>dipole</a:t>
            </a:r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E00B3779-E181-EEEA-081D-BC032EEBDC2F}"/>
              </a:ext>
            </a:extLst>
          </p:cNvPr>
          <p:cNvSpPr txBox="1"/>
          <p:nvPr/>
        </p:nvSpPr>
        <p:spPr>
          <a:xfrm>
            <a:off x="1909204" y="1550016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3 years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C52CB990-CE3D-15E7-5491-2A8575D9AC3A}"/>
              </a:ext>
            </a:extLst>
          </p:cNvPr>
          <p:cNvSpPr txBox="1"/>
          <p:nvPr/>
        </p:nvSpPr>
        <p:spPr>
          <a:xfrm>
            <a:off x="2959523" y="1832248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5 years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AB59E968-DF8D-4D27-F286-215DD6AB595B}"/>
              </a:ext>
            </a:extLst>
          </p:cNvPr>
          <p:cNvSpPr txBox="1"/>
          <p:nvPr/>
        </p:nvSpPr>
        <p:spPr>
          <a:xfrm>
            <a:off x="4591583" y="2070643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7 years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EB3DC7D5-CBCB-B6C9-0231-0D889F101652}"/>
              </a:ext>
            </a:extLst>
          </p:cNvPr>
          <p:cNvSpPr txBox="1"/>
          <p:nvPr/>
        </p:nvSpPr>
        <p:spPr>
          <a:xfrm>
            <a:off x="7846832" y="2541243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3 years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42C876E0-652B-971B-85F3-4612429BC1B0}"/>
              </a:ext>
            </a:extLst>
          </p:cNvPr>
          <p:cNvSpPr txBox="1"/>
          <p:nvPr/>
        </p:nvSpPr>
        <p:spPr>
          <a:xfrm>
            <a:off x="8381722" y="2794079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5 years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CF9B3DDB-1886-EE75-BFA0-6991246C514F}"/>
              </a:ext>
            </a:extLst>
          </p:cNvPr>
          <p:cNvSpPr txBox="1"/>
          <p:nvPr/>
        </p:nvSpPr>
        <p:spPr>
          <a:xfrm>
            <a:off x="6645284" y="2304149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6 years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708819E9-2760-44FE-D590-2447E1E473A8}"/>
              </a:ext>
            </a:extLst>
          </p:cNvPr>
          <p:cNvSpPr txBox="1"/>
          <p:nvPr/>
        </p:nvSpPr>
        <p:spPr>
          <a:xfrm>
            <a:off x="2178059" y="3917751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4 years (+1)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8777BDF7-87F8-A857-4C05-2E15DFC8BB9E}"/>
              </a:ext>
            </a:extLst>
          </p:cNvPr>
          <p:cNvSpPr txBox="1"/>
          <p:nvPr/>
        </p:nvSpPr>
        <p:spPr>
          <a:xfrm>
            <a:off x="3350112" y="4145996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6 years (+1)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D7D0D596-D7A9-FCF0-3868-A85DBF2709EB}"/>
              </a:ext>
            </a:extLst>
          </p:cNvPr>
          <p:cNvSpPr txBox="1"/>
          <p:nvPr/>
        </p:nvSpPr>
        <p:spPr>
          <a:xfrm>
            <a:off x="5569289" y="4414139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8 years (+1)</a:t>
            </a: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2C5693B6-7905-C952-05D4-2D6246B14A35}"/>
              </a:ext>
            </a:extLst>
          </p:cNvPr>
          <p:cNvSpPr txBox="1"/>
          <p:nvPr/>
        </p:nvSpPr>
        <p:spPr>
          <a:xfrm>
            <a:off x="8953928" y="4896703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4 years (+1)</a:t>
            </a:r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7C3CAC93-FA70-E3AE-2242-6D2521B9B29A}"/>
              </a:ext>
            </a:extLst>
          </p:cNvPr>
          <p:cNvSpPr txBox="1"/>
          <p:nvPr/>
        </p:nvSpPr>
        <p:spPr>
          <a:xfrm>
            <a:off x="9742378" y="5133652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4 years (-1)</a:t>
            </a: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4B387A17-8BB0-9162-55E3-6203E501BB03}"/>
              </a:ext>
            </a:extLst>
          </p:cNvPr>
          <p:cNvSpPr txBox="1"/>
          <p:nvPr/>
        </p:nvSpPr>
        <p:spPr>
          <a:xfrm>
            <a:off x="7814265" y="4645823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5 years (-1)</a:t>
            </a: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90BA04CF-DF7B-FDF4-DC66-D24708E14D44}"/>
              </a:ext>
            </a:extLst>
          </p:cNvPr>
          <p:cNvSpPr txBox="1"/>
          <p:nvPr/>
        </p:nvSpPr>
        <p:spPr>
          <a:xfrm>
            <a:off x="339437" y="6134624"/>
            <a:ext cx="1135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More emphasis on demonstrator and short model phase (REBCO or hybrid solutions still to be studied)</a:t>
            </a:r>
          </a:p>
        </p:txBody>
      </p:sp>
      <p:sp>
        <p:nvSpPr>
          <p:cNvPr id="7" name="Segnaposto piè di pagina 3">
            <a:extLst>
              <a:ext uri="{FF2B5EF4-FFF2-40B4-BE49-F238E27FC236}">
                <a16:creationId xmlns:a16="http://schemas.microsoft.com/office/drawing/2014/main" id="{16E331D7-547C-AB34-E4A5-0DCF6243C6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</p:spPr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24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2" grpId="0"/>
      <p:bldP spid="21" grpId="0" animBg="1"/>
      <p:bldP spid="24" grpId="0" animBg="1"/>
      <p:bldP spid="25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Model</a:t>
            </a:r>
          </a:p>
        </p:txBody>
      </p:sp>
      <p:pic>
        <p:nvPicPr>
          <p:cNvPr id="14" name="Immagine 13" descr="Immagine che contiene cerchio, schermata, Elementi grafici, simbolo&#10;&#10;Descrizione generata automaticamente">
            <a:extLst>
              <a:ext uri="{FF2B5EF4-FFF2-40B4-BE49-F238E27FC236}">
                <a16:creationId xmlns:a16="http://schemas.microsoft.com/office/drawing/2014/main" id="{D9EC0B43-A495-289B-217F-8C6E2B50FD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44" b="4099"/>
          <a:stretch/>
        </p:blipFill>
        <p:spPr>
          <a:xfrm>
            <a:off x="182945" y="1366232"/>
            <a:ext cx="2388442" cy="2296980"/>
          </a:xfrm>
          <a:prstGeom prst="rect">
            <a:avLst/>
          </a:prstGeom>
          <a:effectLst/>
        </p:spPr>
      </p:pic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2D400200-DC5C-8E21-AC3C-8D9940CD0786}"/>
              </a:ext>
            </a:extLst>
          </p:cNvPr>
          <p:cNvCxnSpPr>
            <a:cxnSpLocks/>
          </p:cNvCxnSpPr>
          <p:nvPr/>
        </p:nvCxnSpPr>
        <p:spPr>
          <a:xfrm flipV="1">
            <a:off x="4777046" y="3212292"/>
            <a:ext cx="1088373" cy="4980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BC2EAD90-453E-D25C-95EE-6B5087B9BC88}"/>
              </a:ext>
            </a:extLst>
          </p:cNvPr>
          <p:cNvSpPr txBox="1"/>
          <p:nvPr/>
        </p:nvSpPr>
        <p:spPr>
          <a:xfrm>
            <a:off x="878474" y="3177543"/>
            <a:ext cx="13313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chemeClr val="bg1"/>
                </a:solidFill>
              </a:rPr>
              <a:t>Bore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rgbClr val="FF3745"/>
                </a:solidFill>
              </a:rPr>
              <a:t>Coil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chemeClr val="bg1">
                    <a:lumMod val="65000"/>
                  </a:schemeClr>
                </a:solidFill>
              </a:rPr>
              <a:t>Structures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rgbClr val="2A43B9"/>
                </a:solidFill>
              </a:rPr>
              <a:t>Iron</a:t>
            </a: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95AB3E04-9FD4-3DEB-5B67-7D4002944A9E}"/>
              </a:ext>
            </a:extLst>
          </p:cNvPr>
          <p:cNvSpPr/>
          <p:nvPr/>
        </p:nvSpPr>
        <p:spPr>
          <a:xfrm>
            <a:off x="2055305" y="1101660"/>
            <a:ext cx="1032164" cy="503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45DA88EC-BC6F-A055-54F5-EE6034C56DC3}"/>
              </a:ext>
            </a:extLst>
          </p:cNvPr>
          <p:cNvSpPr txBox="1"/>
          <p:nvPr/>
        </p:nvSpPr>
        <p:spPr>
          <a:xfrm>
            <a:off x="2629595" y="1030358"/>
            <a:ext cx="932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Optimization of the cross section still ongoing.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Cost estimate performed on a simplified geometry with a </a:t>
            </a:r>
            <a:r>
              <a:rPr lang="en-GB" b="1" u="sng" dirty="0"/>
              <a:t>sector coil </a:t>
            </a:r>
            <a:r>
              <a:rPr lang="en-GB" dirty="0"/>
              <a:t>dipole and iron and steel structure modelled as circular crowns.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</a:t>
            </a:r>
            <a:r>
              <a:rPr lang="en-GB" baseline="-25000" dirty="0"/>
              <a:t> bore</a:t>
            </a:r>
            <a:r>
              <a:rPr lang="en-GB" dirty="0"/>
              <a:t>, </a:t>
            </a:r>
            <a:r>
              <a:rPr lang="en-GB" dirty="0" err="1"/>
              <a:t>w</a:t>
            </a:r>
            <a:r>
              <a:rPr lang="en-GB" baseline="-25000" dirty="0" err="1"/>
              <a:t>coil</a:t>
            </a:r>
            <a:r>
              <a:rPr lang="en-GB" dirty="0"/>
              <a:t>, </a:t>
            </a:r>
            <a:r>
              <a:rPr lang="en-GB" dirty="0" err="1"/>
              <a:t>w</a:t>
            </a:r>
            <a:r>
              <a:rPr lang="en-GB" baseline="-25000" dirty="0" err="1"/>
              <a:t>iron</a:t>
            </a:r>
            <a:r>
              <a:rPr lang="en-GB" dirty="0"/>
              <a:t> and </a:t>
            </a:r>
            <a:r>
              <a:rPr lang="en-GB" dirty="0" err="1"/>
              <a:t>w</a:t>
            </a:r>
            <a:r>
              <a:rPr lang="en-GB" baseline="-25000" dirty="0" err="1"/>
              <a:t>struct</a:t>
            </a:r>
            <a:r>
              <a:rPr lang="en-GB" dirty="0"/>
              <a:t> optimized to fulfil beam optics requirements, margin on the load line, acceptable stress on the conductor and effectiveness of the quench protection (see D. </a:t>
            </a:r>
            <a:r>
              <a:rPr lang="en-GB" dirty="0" err="1"/>
              <a:t>Novelli</a:t>
            </a:r>
            <a:r>
              <a:rPr lang="en-GB" dirty="0"/>
              <a:t> presentation [</a:t>
            </a:r>
            <a:r>
              <a:rPr lang="en-GB" dirty="0">
                <a:hlinkClick r:id="rId3"/>
              </a:rPr>
              <a:t>ref</a:t>
            </a:r>
            <a:r>
              <a:rPr lang="en-GB" dirty="0"/>
              <a:t>]) </a:t>
            </a:r>
            <a:endParaRPr lang="en-GB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39DE284B-A764-B379-E1AE-D58FA2C2E662}"/>
                  </a:ext>
                </a:extLst>
              </p:cNvPr>
              <p:cNvSpPr txBox="1"/>
              <p:nvPr/>
            </p:nvSpPr>
            <p:spPr>
              <a:xfrm>
                <a:off x="2629595" y="2652370"/>
                <a:ext cx="6096000" cy="12016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dirty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1600" dirty="0">
                            <a:latin typeface="Cambria Math" panose="02040503050406030204" pitchFamily="18" charset="0"/>
                          </a:rPr>
                          <m:t>𝒕𝒐𝒕</m:t>
                        </m:r>
                      </m:sub>
                    </m:sSub>
                    <m:r>
                      <a:rPr lang="en-US" sz="16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0" dirty="0" smtClean="0">
                        <a:latin typeface="Cambria Math" panose="02040503050406030204" pitchFamily="18" charset="0"/>
                      </a:rPr>
                      <m:t>400</m:t>
                    </m:r>
                    <m:r>
                      <a:rPr lang="en-US" sz="160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b="0" i="0" dirty="0" smtClean="0">
                        <a:latin typeface="Cambria Math" panose="020405030504060302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it-IT" sz="1600" b="0" i="0" dirty="0" smtClean="0">
                        <a:latin typeface="Cambria Math" panose="02040503050406030204" pitchFamily="18" charset="0"/>
                      </a:rPr>
                      <m:t>EUR</m:t>
                    </m:r>
                    <m:r>
                      <m:rPr>
                        <m:nor/>
                      </m:rPr>
                      <a:rPr lang="en-US" sz="1600" dirty="0"/>
                      <m:t>/</m:t>
                    </m:r>
                    <m:r>
                      <m:rPr>
                        <m:nor/>
                      </m:rPr>
                      <a:rPr lang="en-US" sz="1600" b="0" i="0" dirty="0" smtClean="0"/>
                      <m:t>m</m:t>
                    </m:r>
                  </m:oMath>
                </a14:m>
                <a:r>
                  <a:rPr lang="en-US" sz="1600" dirty="0"/>
                  <a:t>   </a:t>
                </a:r>
                <a:r>
                  <a:rPr lang="en-US" sz="1600" i="1" dirty="0"/>
                  <a:t>(</a:t>
                </a:r>
                <a:r>
                  <a:rPr lang="en-US" sz="1600" dirty="0"/>
                  <a:t>FCC-hh</a:t>
                </a:r>
                <a:r>
                  <a:rPr lang="en-US" sz="1600" i="1" dirty="0"/>
                  <a:t> </a:t>
                </a:r>
                <a14:m>
                  <m:oMath xmlns:m="http://schemas.openxmlformats.org/officeDocument/2006/math">
                    <m:r>
                      <a:rPr lang="en-US" sz="1600" b="0" i="0" dirty="0" smtClean="0">
                        <a:latin typeface="Cambria Math" panose="02040503050406030204" pitchFamily="18" charset="0"/>
                      </a:rPr>
                      <m:t>175</m:t>
                    </m:r>
                    <m:r>
                      <a:rPr lang="en-US" sz="160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dirty="0">
                        <a:latin typeface="Cambria Math" panose="020405030504060302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it-IT" sz="1600" dirty="0">
                        <a:latin typeface="Cambria Math" panose="02040503050406030204" pitchFamily="18" charset="0"/>
                      </a:rPr>
                      <m:t>EUR</m:t>
                    </m:r>
                    <m:r>
                      <m:rPr>
                        <m:nor/>
                      </m:rPr>
                      <a:rPr lang="en-US" sz="1600" dirty="0"/>
                      <m:t>/</m:t>
                    </m:r>
                    <m:r>
                      <m:rPr>
                        <m:nor/>
                      </m:rPr>
                      <a:rPr lang="en-US" sz="1600" dirty="0"/>
                      <m:t>m</m:t>
                    </m:r>
                  </m:oMath>
                </a14:m>
                <a:r>
                  <a:rPr lang="en-US" sz="1600" dirty="0"/>
                  <a:t> [</a:t>
                </a:r>
                <a:r>
                  <a:rPr lang="en-US" sz="1600" dirty="0">
                    <a:hlinkClick r:id="rId4"/>
                  </a:rPr>
                  <a:t>ref</a:t>
                </a:r>
                <a:r>
                  <a:rPr lang="en-US" sz="1600" dirty="0"/>
                  <a:t>]</a:t>
                </a:r>
                <a:r>
                  <a:rPr lang="en-US" sz="1600" i="1" dirty="0"/>
                  <a:t>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dirty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𝒂𝒔𝒔𝒆𝒎𝒃𝒍𝒚</m:t>
                        </m:r>
                      </m:sub>
                    </m:sSub>
                    <m:r>
                      <a:rPr lang="en-US" sz="16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0" dirty="0" smtClean="0">
                        <a:latin typeface="Cambria Math" panose="02040503050406030204" pitchFamily="18" charset="0"/>
                      </a:rPr>
                      <m:t>40</m:t>
                    </m:r>
                    <m:r>
                      <a:rPr lang="en-US" sz="160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b="0" i="0" dirty="0" smtClean="0">
                        <a:latin typeface="Cambria Math" panose="020405030504060302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it-IT" sz="1600" b="0" i="0" dirty="0" smtClean="0">
                        <a:latin typeface="Cambria Math" panose="02040503050406030204" pitchFamily="18" charset="0"/>
                      </a:rPr>
                      <m:t>EUR</m:t>
                    </m:r>
                    <m:r>
                      <m:rPr>
                        <m:nor/>
                      </m:rPr>
                      <a:rPr lang="en-US" sz="1600" dirty="0"/>
                      <m:t>/</m:t>
                    </m:r>
                    <m:r>
                      <m:rPr>
                        <m:nor/>
                      </m:rPr>
                      <a:rPr lang="en-US" sz="1600" b="0" i="0" dirty="0" smtClean="0"/>
                      <m:t>m</m:t>
                    </m:r>
                  </m:oMath>
                </a14:m>
                <a:r>
                  <a:rPr lang="en-US" sz="1600" i="1" dirty="0"/>
                  <a:t> (as FCC, 2xLHC)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dirty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𝒎𝒂𝒕</m:t>
                        </m:r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</m:sub>
                    </m:sSub>
                  </m:oMath>
                </a14:m>
                <a:r>
                  <a:rPr lang="it-IT" sz="1600" b="1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it-IT" sz="1600" b="1" i="1" dirty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it-IT" sz="1600" b="1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it-IT" sz="1600" b="1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1" i="1" dirty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it-IT" sz="1600" b="1" i="1" dirty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it-IT" sz="1600" b="1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1" i="1" dirty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it-IT" sz="1600" b="1" i="1" dirty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it-IT" sz="1600" b="1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1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it-IT" sz="1600" b="1" i="1" dirty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1600" dirty="0"/>
                  <a:t>     where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dirty="0">
                        <a:latin typeface="Cambria Math" panose="02040503050406030204" pitchFamily="18" charset="0"/>
                      </a:rPr>
                      <m:t>i</m:t>
                    </m:r>
                    <m:r>
                      <a:rPr lang="en-US" sz="1600" dirty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it-IT" sz="1600" dirty="0">
                        <a:latin typeface="Cambria Math" panose="02040503050406030204" pitchFamily="18" charset="0"/>
                      </a:rPr>
                      <m:t>coil</m:t>
                    </m:r>
                    <m:r>
                      <a:rPr lang="it-IT" sz="1600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it-IT" sz="1600">
                        <a:latin typeface="Cambria Math" panose="02040503050406030204" pitchFamily="18" charset="0"/>
                      </a:rPr>
                      <m:t>structures</m:t>
                    </m:r>
                    <m:r>
                      <a:rPr lang="it-IT" sz="1600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it-IT" sz="1600">
                        <a:latin typeface="Cambria Math" panose="02040503050406030204" pitchFamily="18" charset="0"/>
                      </a:rPr>
                      <m:t>iron</m:t>
                    </m:r>
                  </m:oMath>
                </a14:m>
                <a:endParaRPr lang="en-US" sz="1600" i="1" dirty="0"/>
              </a:p>
            </p:txBody>
          </p:sp>
        </mc:Choice>
        <mc:Fallback xmlns="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39DE284B-A764-B379-E1AE-D58FA2C2E6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595" y="2652370"/>
                <a:ext cx="6096000" cy="1201676"/>
              </a:xfrm>
              <a:prstGeom prst="rect">
                <a:avLst/>
              </a:prstGeom>
              <a:blipFill>
                <a:blip r:embed="rId5"/>
                <a:stretch>
                  <a:fillRect b="-48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BA0A26CE-8F22-CC7B-CCE0-D64C0332A243}"/>
                  </a:ext>
                </a:extLst>
              </p:cNvPr>
              <p:cNvSpPr txBox="1"/>
              <p:nvPr/>
            </p:nvSpPr>
            <p:spPr>
              <a:xfrm>
                <a:off x="7304836" y="2848153"/>
                <a:ext cx="4761140" cy="11615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𝑆𝑡𝑟𝑢𝑐𝑢𝑡𝑟𝑒𝑠</m:t>
                          </m:r>
                        </m:sub>
                      </m:sSub>
                      <m:r>
                        <a:rPr lang="it-IT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𝑖𝑟𝑜𝑛</m:t>
                          </m:r>
                        </m:sub>
                      </m:sSub>
                      <m:r>
                        <a:rPr lang="it-IT" sz="1600" i="1">
                          <a:latin typeface="Cambria Math" panose="02040503050406030204" pitchFamily="18" charset="0"/>
                        </a:rPr>
                        <m:t>=7800 </m:t>
                      </m:r>
                      <m:r>
                        <a:rPr lang="it-IT" sz="1600" i="1"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it-IT" sz="1600" i="1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1600" i="1" dirty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𝑆𝑡𝑟𝑢𝑐𝑡𝑢𝑟𝑒𝑠</m:t>
                        </m:r>
                      </m:sub>
                    </m:sSub>
                    <m:r>
                      <a:rPr lang="it-IT" sz="1600" i="1">
                        <a:latin typeface="Cambria Math" panose="02040503050406030204" pitchFamily="18" charset="0"/>
                      </a:rPr>
                      <m:t>=10 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𝐸𝑈𝑅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𝑘𝑔</m:t>
                    </m:r>
                  </m:oMath>
                </a14:m>
                <a:r>
                  <a:rPr lang="en-US" sz="1600" i="1" dirty="0"/>
                  <a:t>   (D2 HL-LHC as benchmark)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𝑖𝑟𝑜𝑛</m:t>
                        </m:r>
                      </m:sub>
                    </m:sSub>
                    <m:r>
                      <a:rPr lang="it-IT" sz="1600" i="1">
                        <a:latin typeface="Cambria Math" panose="02040503050406030204" pitchFamily="18" charset="0"/>
                      </a:rPr>
                      <m:t>=8 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𝐸𝑈𝑅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𝑘𝑔</m:t>
                    </m:r>
                  </m:oMath>
                </a14:m>
                <a:r>
                  <a:rPr lang="en-US" sz="1600" i="1" dirty="0"/>
                  <a:t>   (D2 HL-LHC as benchmark)</a:t>
                </a:r>
              </a:p>
            </p:txBody>
          </p:sp>
        </mc:Choice>
        <mc:Fallback xmlns="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BA0A26CE-8F22-CC7B-CCE0-D64C0332A2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4836" y="2848153"/>
                <a:ext cx="4761140" cy="1161536"/>
              </a:xfrm>
              <a:prstGeom prst="rect">
                <a:avLst/>
              </a:prstGeom>
              <a:blipFill>
                <a:blip r:embed="rId6"/>
                <a:stretch>
                  <a:fillRect b="-5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2" name="Table 27">
                <a:extLst>
                  <a:ext uri="{FF2B5EF4-FFF2-40B4-BE49-F238E27FC236}">
                    <a16:creationId xmlns:a16="http://schemas.microsoft.com/office/drawing/2014/main" id="{2DF64FA7-6EA6-7A46-A902-4A8C88E50A5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28375824"/>
                  </p:ext>
                </p:extLst>
              </p:nvPr>
            </p:nvGraphicFramePr>
            <p:xfrm>
              <a:off x="1767617" y="4277968"/>
              <a:ext cx="4541966" cy="21299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70983">
                      <a:extLst>
                        <a:ext uri="{9D8B030D-6E8A-4147-A177-3AD203B41FA5}">
                          <a16:colId xmlns:a16="http://schemas.microsoft.com/office/drawing/2014/main" val="1667430601"/>
                        </a:ext>
                      </a:extLst>
                    </a:gridCol>
                    <a:gridCol w="2270983">
                      <a:extLst>
                        <a:ext uri="{9D8B030D-6E8A-4147-A177-3AD203B41FA5}">
                          <a16:colId xmlns:a16="http://schemas.microsoft.com/office/drawing/2014/main" val="3096766247"/>
                        </a:ext>
                      </a:extLst>
                    </a:gridCol>
                  </a:tblGrid>
                  <a:tr h="3528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1" dirty="0"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n-US" sz="1800" b="1" i="1" dirty="0">
                                        <a:latin typeface="Cambria Math" panose="02040503050406030204" pitchFamily="18" charset="0"/>
                                      </a:rPr>
                                      <m:t>𝑺𝑪</m:t>
                                    </m:r>
                                  </m:sub>
                                </m:sSub>
                                <m:r>
                                  <a:rPr lang="en-US" sz="1800" b="1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7463686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600" b="0" i="0" dirty="0" smtClean="0">
                                    <a:latin typeface="Cambria Math" panose="02040503050406030204" pitchFamily="18" charset="0"/>
                                  </a:rPr>
                                  <m:t>NbTi</m:t>
                                </m:r>
                              </m:oMath>
                            </m:oMathPara>
                          </a14:m>
                          <a:endParaRPr lang="en-GB" sz="1600" b="0" i="0" dirty="0"/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600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600" b="0" i="0" dirty="0" smtClean="0">
                                  <a:latin typeface="Cambria Math" panose="02040503050406030204" pitchFamily="18" charset="0"/>
                                </a:rPr>
                                <m:t>30</m:t>
                              </m:r>
                              <m:r>
                                <a:rPr lang="en-US" sz="160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it-IT" sz="1600" b="0" i="0" dirty="0" smtClean="0"/>
                                <m:t>EUR</m:t>
                              </m:r>
                              <m:r>
                                <m:rPr>
                                  <m:nor/>
                                </m:rPr>
                                <a:rPr lang="en-US" sz="1600" dirty="0"/>
                                <m:t>/</m:t>
                              </m:r>
                              <m:r>
                                <m:rPr>
                                  <m:nor/>
                                </m:rPr>
                                <a:rPr lang="en-US" sz="1600" b="0" i="0" dirty="0" smtClean="0"/>
                                <m:t>kg</m:t>
                              </m:r>
                            </m:oMath>
                          </a14:m>
                          <a:r>
                            <a:rPr lang="en-US" sz="1600" dirty="0"/>
                            <a:t> </a:t>
                          </a:r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4665135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 dirty="0" smtClean="0">
                                      <a:latin typeface="Cambria Math" panose="02040503050406030204" pitchFamily="18" charset="0"/>
                                    </a:rPr>
                                    <m:t>Nb</m:t>
                                  </m:r>
                                </m:e>
                                <m:sub>
                                  <m:r>
                                    <a:rPr lang="en-US" sz="1600" b="0" i="0" dirty="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Sn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000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/>
                                  <m:t>EUR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/>
                                  <m:t>/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dirty="0" smtClean="0"/>
                                  <m:t>kg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11107200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400" i="1" dirty="0"/>
                            <a:t>aspirational value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00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/>
                                  <m:t>EUR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/>
                                  <m:t>/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dirty="0" smtClean="0"/>
                                  <m:t>kg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1232356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600" b="0" i="0" dirty="0" smtClean="0">
                                    <a:latin typeface="Cambria Math" panose="02040503050406030204" pitchFamily="18" charset="0"/>
                                  </a:rPr>
                                  <m:t>ReBCO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 dirty="0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000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/>
                                  <m:t>EUR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/>
                                  <m:t>/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dirty="0" smtClean="0"/>
                                  <m:t>kg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863588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pPr marL="457200" marR="0" lvl="1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1" dirty="0"/>
                            <a:t>aspirational value</a:t>
                          </a:r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2500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/>
                                  <m:t>EUR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/>
                                  <m:t>/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dirty="0" smtClean="0"/>
                                  <m:t>kg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924211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2" name="Table 27">
                <a:extLst>
                  <a:ext uri="{FF2B5EF4-FFF2-40B4-BE49-F238E27FC236}">
                    <a16:creationId xmlns:a16="http://schemas.microsoft.com/office/drawing/2014/main" id="{2DF64FA7-6EA6-7A46-A902-4A8C88E50A5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28375824"/>
                  </p:ext>
                </p:extLst>
              </p:nvPr>
            </p:nvGraphicFramePr>
            <p:xfrm>
              <a:off x="1767617" y="4277968"/>
              <a:ext cx="4541966" cy="21299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70983">
                      <a:extLst>
                        <a:ext uri="{9D8B030D-6E8A-4147-A177-3AD203B41FA5}">
                          <a16:colId xmlns:a16="http://schemas.microsoft.com/office/drawing/2014/main" val="1667430601"/>
                        </a:ext>
                      </a:extLst>
                    </a:gridCol>
                    <a:gridCol w="2270983">
                      <a:extLst>
                        <a:ext uri="{9D8B030D-6E8A-4147-A177-3AD203B41FA5}">
                          <a16:colId xmlns:a16="http://schemas.microsoft.com/office/drawing/2014/main" val="3096766247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7"/>
                          <a:stretch>
                            <a:fillRect l="-100559" t="-6897" r="-1676" b="-49310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7463686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7"/>
                          <a:stretch>
                            <a:fillRect l="-559" t="-110714" r="-101676" b="-4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7"/>
                          <a:stretch>
                            <a:fillRect l="-100559" t="-110714" r="-1676" b="-410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4665135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7"/>
                          <a:stretch>
                            <a:fillRect l="-559" t="-210714" r="-101676" b="-3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7"/>
                          <a:stretch>
                            <a:fillRect l="-100559" t="-210714" r="-1676" b="-310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11107200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400" i="1" dirty="0"/>
                            <a:t>aspirational value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7"/>
                          <a:stretch>
                            <a:fillRect l="-100559" t="-310714" r="-1676" b="-210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1232356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7"/>
                          <a:stretch>
                            <a:fillRect l="-559" t="-410714" r="-101676" b="-1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7"/>
                          <a:stretch>
                            <a:fillRect l="-100559" t="-410714" r="-1676" b="-110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863588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pPr marL="457200" marR="0" lvl="1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1" dirty="0"/>
                            <a:t>aspirational value</a:t>
                          </a:r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7"/>
                          <a:stretch>
                            <a:fillRect l="-100559" t="-510714" r="-1676" b="-10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924211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3" name="TextBox 16">
            <a:extLst>
              <a:ext uri="{FF2B5EF4-FFF2-40B4-BE49-F238E27FC236}">
                <a16:creationId xmlns:a16="http://schemas.microsoft.com/office/drawing/2014/main" id="{7CDEC9DD-615C-269D-C531-2185CBCA6706}"/>
              </a:ext>
            </a:extLst>
          </p:cNvPr>
          <p:cNvSpPr txBox="1">
            <a:spLocks/>
          </p:cNvSpPr>
          <p:nvPr/>
        </p:nvSpPr>
        <p:spPr>
          <a:xfrm>
            <a:off x="6309582" y="4654970"/>
            <a:ext cx="2963276" cy="179279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400" i="1" dirty="0"/>
              <a:t>Escalated price in 2016</a:t>
            </a:r>
          </a:p>
          <a:p>
            <a:endParaRPr lang="en-US" sz="800" i="1" dirty="0"/>
          </a:p>
          <a:p>
            <a:r>
              <a:rPr lang="en-US" sz="1400" i="1" dirty="0"/>
              <a:t>The right value in 2016</a:t>
            </a:r>
          </a:p>
          <a:p>
            <a:endParaRPr lang="en-US" sz="800" i="1" dirty="0"/>
          </a:p>
          <a:p>
            <a:r>
              <a:rPr lang="en-US" sz="1400" i="1" dirty="0"/>
              <a:t>Corresponds to the FCC target</a:t>
            </a:r>
          </a:p>
          <a:p>
            <a:endParaRPr lang="en-US" sz="1050" i="1" dirty="0"/>
          </a:p>
          <a:p>
            <a:r>
              <a:rPr lang="en-US" sz="1400" i="1" dirty="0"/>
              <a:t>The value of today (2023)</a:t>
            </a:r>
          </a:p>
          <a:p>
            <a:endParaRPr lang="en-US" sz="1000" i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i="1" dirty="0"/>
              <a:t>A realistic projection for the next years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C1EBE01D-F7C3-EACB-DD31-EEAF6905E2FE}"/>
                  </a:ext>
                </a:extLst>
              </p:cNvPr>
              <p:cNvSpPr txBox="1"/>
              <p:nvPr/>
            </p:nvSpPr>
            <p:spPr>
              <a:xfrm>
                <a:off x="7198726" y="4031557"/>
                <a:ext cx="227098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𝑐𝑜𝑖𝑙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=8000 </m:t>
                      </m:r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C1EBE01D-F7C3-EACB-DD31-EEAF6905E2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8726" y="4031557"/>
                <a:ext cx="2270983" cy="338554"/>
              </a:xfrm>
              <a:prstGeom prst="rect">
                <a:avLst/>
              </a:prstGeom>
              <a:blipFill>
                <a:blip r:embed="rId8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Parentesi graffa aperta 34">
            <a:extLst>
              <a:ext uri="{FF2B5EF4-FFF2-40B4-BE49-F238E27FC236}">
                <a16:creationId xmlns:a16="http://schemas.microsoft.com/office/drawing/2014/main" id="{9835B36E-93BE-90B1-CE36-164D2B14DF22}"/>
              </a:ext>
            </a:extLst>
          </p:cNvPr>
          <p:cNvSpPr/>
          <p:nvPr/>
        </p:nvSpPr>
        <p:spPr>
          <a:xfrm>
            <a:off x="7107020" y="3023132"/>
            <a:ext cx="197816" cy="1358131"/>
          </a:xfrm>
          <a:prstGeom prst="leftBrace">
            <a:avLst>
              <a:gd name="adj1" fmla="val 52887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006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Estimate (3TeV)</a:t>
            </a:r>
          </a:p>
        </p:txBody>
      </p:sp>
      <p:pic>
        <p:nvPicPr>
          <p:cNvPr id="7" name="Immagine 6" descr="Immagine che contiene cerchio, schermata, Elementi grafici, simbolo&#10;&#10;Descrizione generata automaticamente">
            <a:extLst>
              <a:ext uri="{FF2B5EF4-FFF2-40B4-BE49-F238E27FC236}">
                <a16:creationId xmlns:a16="http://schemas.microsoft.com/office/drawing/2014/main" id="{1B29DF45-3EDC-9BDB-BB3D-494868BF18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44" b="4099"/>
          <a:stretch/>
        </p:blipFill>
        <p:spPr>
          <a:xfrm>
            <a:off x="141381" y="1860460"/>
            <a:ext cx="2388442" cy="2296980"/>
          </a:xfrm>
          <a:prstGeom prst="rect">
            <a:avLst/>
          </a:prstGeom>
          <a:effectLst/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651B127-6ED9-6258-002E-646D9DA1CC49}"/>
              </a:ext>
            </a:extLst>
          </p:cNvPr>
          <p:cNvSpPr txBox="1"/>
          <p:nvPr/>
        </p:nvSpPr>
        <p:spPr>
          <a:xfrm>
            <a:off x="355393" y="4157440"/>
            <a:ext cx="1960418" cy="1200329"/>
          </a:xfrm>
          <a:prstGeom prst="rect">
            <a:avLst/>
          </a:prstGeom>
          <a:solidFill>
            <a:schemeClr val="bg1">
              <a:alpha val="3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R</a:t>
            </a:r>
            <a:r>
              <a:rPr lang="en-GB" baseline="-25000" dirty="0" err="1"/>
              <a:t>bore</a:t>
            </a:r>
            <a:r>
              <a:rPr lang="en-GB" dirty="0"/>
              <a:t>= 79 mm </a:t>
            </a:r>
          </a:p>
          <a:p>
            <a:pPr algn="ctr"/>
            <a:r>
              <a:rPr lang="en-GB" dirty="0" err="1"/>
              <a:t>w</a:t>
            </a:r>
            <a:r>
              <a:rPr lang="en-GB" baseline="-25000" dirty="0" err="1"/>
              <a:t>coil</a:t>
            </a:r>
            <a:r>
              <a:rPr lang="en-GB" dirty="0"/>
              <a:t>= 80 mm</a:t>
            </a:r>
          </a:p>
          <a:p>
            <a:pPr algn="ctr"/>
            <a:r>
              <a:rPr lang="en-GB" dirty="0" err="1"/>
              <a:t>w</a:t>
            </a:r>
            <a:r>
              <a:rPr lang="en-GB" baseline="-25000" dirty="0" err="1"/>
              <a:t>struct</a:t>
            </a:r>
            <a:r>
              <a:rPr lang="en-GB" dirty="0"/>
              <a:t>= 50 mm</a:t>
            </a:r>
          </a:p>
          <a:p>
            <a:pPr algn="ctr"/>
            <a:r>
              <a:rPr lang="en-GB" dirty="0" err="1"/>
              <a:t>w</a:t>
            </a:r>
            <a:r>
              <a:rPr lang="en-GB" baseline="-25000" dirty="0" err="1"/>
              <a:t>iron</a:t>
            </a:r>
            <a:r>
              <a:rPr lang="en-GB" dirty="0"/>
              <a:t>=350 mm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00F07FF-1557-9AB7-568C-BC5F45DC2CDA}"/>
              </a:ext>
            </a:extLst>
          </p:cNvPr>
          <p:cNvSpPr txBox="1"/>
          <p:nvPr/>
        </p:nvSpPr>
        <p:spPr>
          <a:xfrm>
            <a:off x="141381" y="1435503"/>
            <a:ext cx="708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800" dirty="0">
                <a:solidFill>
                  <a:srgbClr val="FF0000"/>
                </a:solidFill>
              </a:rPr>
              <a:t>11T /158 mm (Nb</a:t>
            </a:r>
            <a:r>
              <a:rPr lang="en-GB" sz="1800" baseline="-25000" dirty="0">
                <a:solidFill>
                  <a:srgbClr val="FF0000"/>
                </a:solidFill>
              </a:rPr>
              <a:t>3</a:t>
            </a:r>
            <a:r>
              <a:rPr lang="en-GB" sz="1800" dirty="0">
                <a:solidFill>
                  <a:srgbClr val="FF0000"/>
                </a:solidFill>
              </a:rPr>
              <a:t>Sn)</a:t>
            </a:r>
          </a:p>
        </p:txBody>
      </p:sp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B5CE047D-AD6E-90EB-962B-80EB817DEE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175149"/>
              </p:ext>
            </p:extLst>
          </p:nvPr>
        </p:nvGraphicFramePr>
        <p:xfrm>
          <a:off x="2839436" y="1614578"/>
          <a:ext cx="4358986" cy="58658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90286">
                  <a:extLst>
                    <a:ext uri="{9D8B030D-6E8A-4147-A177-3AD203B41FA5}">
                      <a16:colId xmlns:a16="http://schemas.microsoft.com/office/drawing/2014/main" val="1878080081"/>
                    </a:ext>
                  </a:extLst>
                </a:gridCol>
                <a:gridCol w="1361468">
                  <a:extLst>
                    <a:ext uri="{9D8B030D-6E8A-4147-A177-3AD203B41FA5}">
                      <a16:colId xmlns:a16="http://schemas.microsoft.com/office/drawing/2014/main" val="3362931063"/>
                    </a:ext>
                  </a:extLst>
                </a:gridCol>
                <a:gridCol w="1407232">
                  <a:extLst>
                    <a:ext uri="{9D8B030D-6E8A-4147-A177-3AD203B41FA5}">
                      <a16:colId xmlns:a16="http://schemas.microsoft.com/office/drawing/2014/main" val="3112482521"/>
                    </a:ext>
                  </a:extLst>
                </a:gridCol>
              </a:tblGrid>
              <a:tr h="29329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€/kg </a:t>
                      </a:r>
                      <a:r>
                        <a:rPr lang="it-IT" sz="1400" u="none" strike="noStrike" dirty="0" err="1">
                          <a:effectLst/>
                        </a:rPr>
                        <a:t>iron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€/kg </a:t>
                      </a:r>
                      <a:r>
                        <a:rPr lang="it-IT" sz="1400" u="none" strike="noStrike" dirty="0" err="1">
                          <a:effectLst/>
                        </a:rPr>
                        <a:t>struct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€/kg </a:t>
                      </a:r>
                      <a:r>
                        <a:rPr lang="it-IT" sz="1400" u="none" strike="noStrike" dirty="0" err="1">
                          <a:effectLst/>
                        </a:rPr>
                        <a:t>conductor</a:t>
                      </a:r>
                      <a:r>
                        <a:rPr lang="it-IT" sz="1400" u="none" strike="noStrike" dirty="0">
                          <a:effectLst/>
                        </a:rPr>
                        <a:t> *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16426931"/>
                  </a:ext>
                </a:extLst>
              </a:tr>
              <a:tr h="29329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10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700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8654521"/>
                  </a:ext>
                </a:extLst>
              </a:tr>
            </a:tbl>
          </a:graphicData>
        </a:graphic>
      </p:graphicFrame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D58B807-3DF4-5612-369F-FD9EA2279CA5}"/>
              </a:ext>
            </a:extLst>
          </p:cNvPr>
          <p:cNvSpPr txBox="1"/>
          <p:nvPr/>
        </p:nvSpPr>
        <p:spPr>
          <a:xfrm>
            <a:off x="7863081" y="1718493"/>
            <a:ext cx="3125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 7</a:t>
            </a:r>
            <a:r>
              <a:rPr lang="it-IT" dirty="0"/>
              <a:t>€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kAm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dirty="0"/>
              <a:t>FCC target 5</a:t>
            </a:r>
            <a:r>
              <a:rPr lang="it-IT" dirty="0"/>
              <a:t>€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kAm</a:t>
            </a:r>
            <a:r>
              <a:rPr lang="en-GB" dirty="0"/>
              <a:t> </a:t>
            </a:r>
          </a:p>
        </p:txBody>
      </p:sp>
      <p:graphicFrame>
        <p:nvGraphicFramePr>
          <p:cNvPr id="14" name="Tabella 13">
            <a:extLst>
              <a:ext uri="{FF2B5EF4-FFF2-40B4-BE49-F238E27FC236}">
                <a16:creationId xmlns:a16="http://schemas.microsoft.com/office/drawing/2014/main" id="{7C4EA7AB-9032-CD94-905E-5EA3418711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628211"/>
              </p:ext>
            </p:extLst>
          </p:nvPr>
        </p:nvGraphicFramePr>
        <p:xfrm>
          <a:off x="2839436" y="2376003"/>
          <a:ext cx="5661316" cy="101346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Iron</a:t>
                      </a:r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[Kg/m]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Structure</a:t>
                      </a:r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[kg/m]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Coil [kg/m]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616235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6587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450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223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03447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53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4.5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156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15" name="Tabella 14">
            <a:extLst>
              <a:ext uri="{FF2B5EF4-FFF2-40B4-BE49-F238E27FC236}">
                <a16:creationId xmlns:a16="http://schemas.microsoft.com/office/drawing/2014/main" id="{8F9A6BE8-968A-769E-FC79-4C87959069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954454"/>
              </p:ext>
            </p:extLst>
          </p:nvPr>
        </p:nvGraphicFramePr>
        <p:xfrm>
          <a:off x="2839436" y="3635753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Assembly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AE9A522-5020-5C0A-C503-1D08077143ED}"/>
              </a:ext>
            </a:extLst>
          </p:cNvPr>
          <p:cNvSpPr txBox="1"/>
          <p:nvPr/>
        </p:nvSpPr>
        <p:spPr>
          <a:xfrm>
            <a:off x="2648092" y="5403195"/>
            <a:ext cx="7334108" cy="492443"/>
          </a:xfrm>
          <a:prstGeom prst="rect">
            <a:avLst/>
          </a:prstGeom>
          <a:noFill/>
          <a:ln w="19050">
            <a:solidFill>
              <a:srgbClr val="F05AF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2600" b="1" dirty="0"/>
              <a:t>TOTAL COST: 6.7% O.M.B. (overall magnets budget)</a:t>
            </a: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00286E50-6B53-60E3-4534-66D3490D01A6}"/>
              </a:ext>
            </a:extLst>
          </p:cNvPr>
          <p:cNvCxnSpPr>
            <a:cxnSpLocks/>
          </p:cNvCxnSpPr>
          <p:nvPr/>
        </p:nvCxnSpPr>
        <p:spPr>
          <a:xfrm>
            <a:off x="8591811" y="4031673"/>
            <a:ext cx="503700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09291E13-0448-23C4-D915-91227A647296}"/>
                  </a:ext>
                </a:extLst>
              </p:cNvPr>
              <p:cNvSpPr txBox="1"/>
              <p:nvPr/>
            </p:nvSpPr>
            <p:spPr>
              <a:xfrm>
                <a:off x="9117784" y="4124312"/>
                <a:ext cx="26739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200 k</a:t>
                </a:r>
                <a:r>
                  <a:rPr lang="it-IT" sz="1800" u="none" strike="noStrike" dirty="0">
                    <a:effectLst/>
                  </a:rPr>
                  <a:t>€</a:t>
                </a:r>
                <a:r>
                  <a:rPr lang="en-GB" dirty="0"/>
                  <a:t>/magnet (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2FTE)</a:t>
                </a: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09291E13-0448-23C4-D915-91227A6472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7784" y="4124312"/>
                <a:ext cx="2673928" cy="369332"/>
              </a:xfrm>
              <a:prstGeom prst="rect">
                <a:avLst/>
              </a:prstGeom>
              <a:blipFill>
                <a:blip r:embed="rId4"/>
                <a:stretch>
                  <a:fillRect l="-2370" t="-666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789887A-41B4-FF02-8363-9EC77888B3B0}"/>
              </a:ext>
            </a:extLst>
          </p:cNvPr>
          <p:cNvSpPr txBox="1"/>
          <p:nvPr/>
        </p:nvSpPr>
        <p:spPr>
          <a:xfrm>
            <a:off x="2942120" y="899423"/>
            <a:ext cx="6483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Dipoles of the arc for the series production </a:t>
            </a:r>
          </a:p>
          <a:p>
            <a:pPr algn="ctr"/>
            <a:r>
              <a:rPr lang="en-GB" dirty="0"/>
              <a:t>(quadrupoles and IR not included)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3FD968B-2F13-E56C-4C3E-77B7BFC7B87C}"/>
              </a:ext>
            </a:extLst>
          </p:cNvPr>
          <p:cNvSpPr txBox="1"/>
          <p:nvPr/>
        </p:nvSpPr>
        <p:spPr>
          <a:xfrm>
            <a:off x="2209800" y="4936037"/>
            <a:ext cx="86192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Coordination, design and follow-up: 4 FTE x 4 years= 16 FTE-years (1.6 </a:t>
            </a:r>
            <a:r>
              <a:rPr lang="en-GB" sz="1800" dirty="0" err="1"/>
              <a:t>MEur</a:t>
            </a:r>
            <a:r>
              <a:rPr lang="en-GB" sz="1800" dirty="0"/>
              <a:t>)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BDBECA8F-0EBB-9869-1FC7-FE3F1FB13537}"/>
              </a:ext>
            </a:extLst>
          </p:cNvPr>
          <p:cNvSpPr txBox="1"/>
          <p:nvPr/>
        </p:nvSpPr>
        <p:spPr>
          <a:xfrm>
            <a:off x="856989" y="5901701"/>
            <a:ext cx="11153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 dirty="0"/>
              <a:t>Disclaimer: cryostat, specific tooling</a:t>
            </a:r>
            <a:r>
              <a:rPr lang="en-GB" b="1" u="sng" dirty="0"/>
              <a:t> (e.g. </a:t>
            </a:r>
            <a:r>
              <a:rPr lang="en-GB" sz="1800" b="1" u="sng" dirty="0"/>
              <a:t>oven for thermal treatment of Nb3Sn) W absorber not taken into account 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F374BC41-A0EC-7F12-C251-C45FD43CC8FC}"/>
              </a:ext>
            </a:extLst>
          </p:cNvPr>
          <p:cNvSpPr txBox="1"/>
          <p:nvPr/>
        </p:nvSpPr>
        <p:spPr>
          <a:xfrm>
            <a:off x="9028958" y="3453775"/>
            <a:ext cx="13592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/>
              <a:t>f</a:t>
            </a:r>
            <a:r>
              <a:rPr lang="en-GB" baseline="-25000" dirty="0" err="1"/>
              <a:t>struct</a:t>
            </a:r>
            <a:r>
              <a:rPr lang="en-GB" baseline="-25000" dirty="0"/>
              <a:t> </a:t>
            </a:r>
            <a:r>
              <a:rPr lang="en-GB" dirty="0"/>
              <a:t>= 1.5 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ED4F56CD-6A5A-50CC-1CA5-E70FACF59A83}"/>
              </a:ext>
            </a:extLst>
          </p:cNvPr>
          <p:cNvSpPr txBox="1"/>
          <p:nvPr/>
        </p:nvSpPr>
        <p:spPr>
          <a:xfrm>
            <a:off x="8801467" y="3176991"/>
            <a:ext cx="37137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Tot. Material = (</a:t>
            </a:r>
            <a:r>
              <a:rPr lang="en-GB" dirty="0" err="1"/>
              <a:t>C</a:t>
            </a:r>
            <a:r>
              <a:rPr lang="en-GB" baseline="-25000" dirty="0" err="1"/>
              <a:t>iron</a:t>
            </a:r>
            <a:r>
              <a:rPr lang="en-GB" dirty="0"/>
              <a:t>+ </a:t>
            </a:r>
            <a:r>
              <a:rPr lang="en-GB" dirty="0" err="1"/>
              <a:t>C</a:t>
            </a:r>
            <a:r>
              <a:rPr lang="en-GB" baseline="-25000" dirty="0" err="1"/>
              <a:t>struct</a:t>
            </a:r>
            <a:r>
              <a:rPr lang="en-GB" dirty="0"/>
              <a:t>)*</a:t>
            </a:r>
            <a:r>
              <a:rPr lang="en-GB" dirty="0" err="1"/>
              <a:t>f</a:t>
            </a:r>
            <a:r>
              <a:rPr lang="en-GB" baseline="-25000" dirty="0" err="1"/>
              <a:t>struct</a:t>
            </a:r>
            <a:r>
              <a:rPr lang="en-GB" dirty="0"/>
              <a:t> </a:t>
            </a: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039B76EE-F79B-7181-B9F5-4C7838522F15}"/>
              </a:ext>
            </a:extLst>
          </p:cNvPr>
          <p:cNvCxnSpPr>
            <a:cxnSpLocks/>
          </p:cNvCxnSpPr>
          <p:nvPr/>
        </p:nvCxnSpPr>
        <p:spPr>
          <a:xfrm flipV="1">
            <a:off x="8551991" y="3450236"/>
            <a:ext cx="565793" cy="316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981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reduction learning curve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E17EC02-D163-6391-E6D8-617419E3B1CB}"/>
              </a:ext>
            </a:extLst>
          </p:cNvPr>
          <p:cNvSpPr txBox="1"/>
          <p:nvPr/>
        </p:nvSpPr>
        <p:spPr>
          <a:xfrm>
            <a:off x="1357745" y="1181566"/>
            <a:ext cx="10654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to rescale for the other steps (pre-series, prototypes, short models, demonstrators)?</a:t>
            </a:r>
          </a:p>
          <a:p>
            <a:r>
              <a:rPr lang="en-GB" b="1" u="sng" dirty="0"/>
              <a:t>Learning curve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0D1E38C-0C1F-9ECF-4F98-B6CF9CC75587}"/>
              </a:ext>
            </a:extLst>
          </p:cNvPr>
          <p:cNvSpPr txBox="1"/>
          <p:nvPr/>
        </p:nvSpPr>
        <p:spPr>
          <a:xfrm>
            <a:off x="990600" y="2213234"/>
            <a:ext cx="304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1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Wright's</a:t>
            </a:r>
            <a:r>
              <a:rPr lang="it-IT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it-IT" b="1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law</a:t>
            </a:r>
            <a:endParaRPr lang="it-IT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Immagine 11" descr="Immagine che contiene Carattere, calligrafia, testo, bianco&#10;&#10;Descrizione generata automaticamente">
            <a:extLst>
              <a:ext uri="{FF2B5EF4-FFF2-40B4-BE49-F238E27FC236}">
                <a16:creationId xmlns:a16="http://schemas.microsoft.com/office/drawing/2014/main" id="{5667A4C6-2CB6-58A2-8481-616885021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027" y="2763306"/>
            <a:ext cx="1953491" cy="550121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C44B2C4-384A-11D7-CA41-EC361E562D8D}"/>
              </a:ext>
            </a:extLst>
          </p:cNvPr>
          <p:cNvSpPr txBox="1"/>
          <p:nvPr/>
        </p:nvSpPr>
        <p:spPr>
          <a:xfrm>
            <a:off x="533400" y="3692528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Applied to LHC magnets works perfectly! [</a:t>
            </a:r>
            <a:r>
              <a:rPr lang="en-GB" dirty="0">
                <a:hlinkClick r:id="rId3"/>
              </a:rPr>
              <a:t>ref</a:t>
            </a:r>
            <a:r>
              <a:rPr lang="en-GB" dirty="0"/>
              <a:t>]</a:t>
            </a:r>
          </a:p>
        </p:txBody>
      </p:sp>
      <p:pic>
        <p:nvPicPr>
          <p:cNvPr id="15" name="Immagine 14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1AE9D6D7-8D92-D76D-0C79-8846FF19B2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018" y="4148329"/>
            <a:ext cx="3549073" cy="2013800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C7DCCC4-DA0E-7115-007A-9FF0AAD1439C}"/>
              </a:ext>
            </a:extLst>
          </p:cNvPr>
          <p:cNvSpPr txBox="1"/>
          <p:nvPr/>
        </p:nvSpPr>
        <p:spPr>
          <a:xfrm>
            <a:off x="665018" y="3301413"/>
            <a:ext cx="2916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b: learning percentage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ED02A44-E8D0-118F-1929-9EB667E09C84}"/>
              </a:ext>
            </a:extLst>
          </p:cNvPr>
          <p:cNvSpPr txBox="1"/>
          <p:nvPr/>
        </p:nvSpPr>
        <p:spPr>
          <a:xfrm>
            <a:off x="2755900" y="4682835"/>
            <a:ext cx="2916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b=0.8</a:t>
            </a:r>
          </a:p>
        </p:txBody>
      </p:sp>
      <p:sp>
        <p:nvSpPr>
          <p:cNvPr id="20" name="Freccia destra 19">
            <a:extLst>
              <a:ext uri="{FF2B5EF4-FFF2-40B4-BE49-F238E27FC236}">
                <a16:creationId xmlns:a16="http://schemas.microsoft.com/office/drawing/2014/main" id="{1F612068-044D-5FB3-268B-2242DD47F28F}"/>
              </a:ext>
            </a:extLst>
          </p:cNvPr>
          <p:cNvSpPr/>
          <p:nvPr/>
        </p:nvSpPr>
        <p:spPr>
          <a:xfrm>
            <a:off x="4696691" y="2493269"/>
            <a:ext cx="1274618" cy="49212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Tabella 13">
            <a:extLst>
              <a:ext uri="{FF2B5EF4-FFF2-40B4-BE49-F238E27FC236}">
                <a16:creationId xmlns:a16="http://schemas.microsoft.com/office/drawing/2014/main" id="{45D15E71-0138-1672-1EDD-80244F0DF7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37124"/>
              </p:ext>
            </p:extLst>
          </p:nvPr>
        </p:nvGraphicFramePr>
        <p:xfrm>
          <a:off x="5672282" y="4200885"/>
          <a:ext cx="5972306" cy="1879403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260772">
                  <a:extLst>
                    <a:ext uri="{9D8B030D-6E8A-4147-A177-3AD203B41FA5}">
                      <a16:colId xmlns:a16="http://schemas.microsoft.com/office/drawing/2014/main" val="3277509820"/>
                    </a:ext>
                  </a:extLst>
                </a:gridCol>
                <a:gridCol w="1310146">
                  <a:extLst>
                    <a:ext uri="{9D8B030D-6E8A-4147-A177-3AD203B41FA5}">
                      <a16:colId xmlns:a16="http://schemas.microsoft.com/office/drawing/2014/main" val="3784977067"/>
                    </a:ext>
                  </a:extLst>
                </a:gridCol>
                <a:gridCol w="1071909">
                  <a:extLst>
                    <a:ext uri="{9D8B030D-6E8A-4147-A177-3AD203B41FA5}">
                      <a16:colId xmlns:a16="http://schemas.microsoft.com/office/drawing/2014/main" val="1580282468"/>
                    </a:ext>
                  </a:extLst>
                </a:gridCol>
                <a:gridCol w="1454836">
                  <a:extLst>
                    <a:ext uri="{9D8B030D-6E8A-4147-A177-3AD203B41FA5}">
                      <a16:colId xmlns:a16="http://schemas.microsoft.com/office/drawing/2014/main" val="3716371235"/>
                    </a:ext>
                  </a:extLst>
                </a:gridCol>
                <a:gridCol w="874643">
                  <a:extLst>
                    <a:ext uri="{9D8B030D-6E8A-4147-A177-3AD203B41FA5}">
                      <a16:colId xmlns:a16="http://schemas.microsoft.com/office/drawing/2014/main" val="1632768853"/>
                    </a:ext>
                  </a:extLst>
                </a:gridCol>
              </a:tblGrid>
              <a:tr h="22525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 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3 TeV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10 TeV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498229"/>
                  </a:ext>
                </a:extLst>
              </a:tr>
              <a:tr h="36845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 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 err="1">
                          <a:effectLst/>
                        </a:rPr>
                        <a:t>N</a:t>
                      </a:r>
                      <a:r>
                        <a:rPr lang="it-IT" sz="1400" u="none" strike="noStrike" dirty="0">
                          <a:effectLst/>
                        </a:rPr>
                        <a:t> </a:t>
                      </a:r>
                      <a:r>
                        <a:rPr lang="it-IT" sz="1400" u="none" strike="noStrike" dirty="0" err="1">
                          <a:effectLst/>
                        </a:rPr>
                        <a:t>units</a:t>
                      </a:r>
                      <a:r>
                        <a:rPr lang="it-IT" sz="1400" u="none" strike="noStrike" dirty="0">
                          <a:effectLst/>
                        </a:rPr>
                        <a:t> (cumulative)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cost (A.U.*)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N units (cumulative)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cost (A.U.*)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18667302"/>
                  </a:ext>
                </a:extLst>
              </a:tr>
              <a:tr h="20755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demostrator 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3.36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7.13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27074463"/>
                  </a:ext>
                </a:extLst>
              </a:tr>
              <a:tr h="29780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short model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1.55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3.29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21033934"/>
                  </a:ext>
                </a:extLst>
              </a:tr>
              <a:tr h="23598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proto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1.38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2.92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03393110"/>
                  </a:ext>
                </a:extLst>
              </a:tr>
              <a:tr h="22525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pre series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46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0.98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46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2.08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39039101"/>
                  </a:ext>
                </a:extLst>
              </a:tr>
              <a:tr h="23598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series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246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0.57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446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1.00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43014377"/>
                  </a:ext>
                </a:extLst>
              </a:tr>
            </a:tbl>
          </a:graphicData>
        </a:graphic>
      </p:graphicFrame>
      <p:pic>
        <p:nvPicPr>
          <p:cNvPr id="7" name="Immagine 6">
            <a:extLst>
              <a:ext uri="{FF2B5EF4-FFF2-40B4-BE49-F238E27FC236}">
                <a16:creationId xmlns:a16="http://schemas.microsoft.com/office/drawing/2014/main" id="{9C4441B3-0069-70BF-B4B8-9E4035A2CC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400" y="1630091"/>
            <a:ext cx="4272328" cy="243176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8056C0AD-851F-6CF9-12F8-08303EE58E5B}"/>
              </a:ext>
            </a:extLst>
          </p:cNvPr>
          <p:cNvSpPr txBox="1"/>
          <p:nvPr/>
        </p:nvSpPr>
        <p:spPr>
          <a:xfrm>
            <a:off x="5761973" y="6162129"/>
            <a:ext cx="5116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*</a:t>
            </a:r>
            <a:r>
              <a:rPr lang="en-GB" sz="1200" dirty="0" err="1"/>
              <a:t>w.r.t.</a:t>
            </a:r>
            <a:r>
              <a:rPr lang="en-GB" sz="1200" dirty="0"/>
              <a:t> cost of 10 </a:t>
            </a:r>
            <a:r>
              <a:rPr lang="en-GB" sz="1200" dirty="0" err="1"/>
              <a:t>TeV</a:t>
            </a:r>
            <a:r>
              <a:rPr lang="en-GB" sz="1200" dirty="0"/>
              <a:t> series magnet</a:t>
            </a:r>
          </a:p>
        </p:txBody>
      </p:sp>
    </p:spTree>
    <p:extLst>
      <p:ext uri="{BB962C8B-B14F-4D97-AF65-F5344CB8AC3E}">
        <p14:creationId xmlns:p14="http://schemas.microsoft.com/office/powerpoint/2010/main" val="1199742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Estimate (3TeV)</a:t>
            </a:r>
          </a:p>
        </p:txBody>
      </p:sp>
      <p:graphicFrame>
        <p:nvGraphicFramePr>
          <p:cNvPr id="14" name="Tabella 13">
            <a:extLst>
              <a:ext uri="{FF2B5EF4-FFF2-40B4-BE49-F238E27FC236}">
                <a16:creationId xmlns:a16="http://schemas.microsoft.com/office/drawing/2014/main" id="{1E904CD3-D7F2-2A9D-5A51-0F2D4ADA7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153318"/>
              </p:ext>
            </p:extLst>
          </p:nvPr>
        </p:nvGraphicFramePr>
        <p:xfrm>
          <a:off x="279977" y="1344243"/>
          <a:ext cx="5661316" cy="75057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</a:t>
                      </a:r>
                    </a:p>
                    <a:p>
                      <a:pPr algn="ctr" fontAlgn="ctr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18" name="Tabella 17">
            <a:extLst>
              <a:ext uri="{FF2B5EF4-FFF2-40B4-BE49-F238E27FC236}">
                <a16:creationId xmlns:a16="http://schemas.microsoft.com/office/drawing/2014/main" id="{529293D7-B84B-BD56-42F6-1272D45507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874976"/>
              </p:ext>
            </p:extLst>
          </p:nvPr>
        </p:nvGraphicFramePr>
        <p:xfrm>
          <a:off x="279977" y="1867013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Assembly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481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graphicFrame>
        <p:nvGraphicFramePr>
          <p:cNvPr id="22" name="Tabella 21">
            <a:extLst>
              <a:ext uri="{FF2B5EF4-FFF2-40B4-BE49-F238E27FC236}">
                <a16:creationId xmlns:a16="http://schemas.microsoft.com/office/drawing/2014/main" id="{DDFA7F7F-F8EE-8AD6-D3DE-FBA25F9BAC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986187"/>
              </p:ext>
            </p:extLst>
          </p:nvPr>
        </p:nvGraphicFramePr>
        <p:xfrm>
          <a:off x="6433423" y="1305919"/>
          <a:ext cx="5661316" cy="50673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23" name="Tabella 22">
            <a:extLst>
              <a:ext uri="{FF2B5EF4-FFF2-40B4-BE49-F238E27FC236}">
                <a16:creationId xmlns:a16="http://schemas.microsoft.com/office/drawing/2014/main" id="{497CE8B6-CAF5-63EE-0D7F-F034CDB82A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523566"/>
              </p:ext>
            </p:extLst>
          </p:nvPr>
        </p:nvGraphicFramePr>
        <p:xfrm>
          <a:off x="6433423" y="1884223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Assembly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674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135AF772-6DBD-D4D9-6848-0F52C68F55AF}"/>
              </a:ext>
            </a:extLst>
          </p:cNvPr>
          <p:cNvSpPr txBox="1"/>
          <p:nvPr/>
        </p:nvSpPr>
        <p:spPr>
          <a:xfrm>
            <a:off x="2424835" y="92041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Pre-series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A389C51B-5A11-8B54-5B3F-92935F60AE7B}"/>
              </a:ext>
            </a:extLst>
          </p:cNvPr>
          <p:cNvSpPr txBox="1"/>
          <p:nvPr/>
        </p:nvSpPr>
        <p:spPr>
          <a:xfrm>
            <a:off x="8578281" y="92041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Prototypes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CC0BFAED-E99D-A329-7132-4F4A059B4C29}"/>
              </a:ext>
            </a:extLst>
          </p:cNvPr>
          <p:cNvSpPr txBox="1"/>
          <p:nvPr/>
        </p:nvSpPr>
        <p:spPr>
          <a:xfrm>
            <a:off x="2086988" y="3737707"/>
            <a:ext cx="204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Short Models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E5B8A594-C6A6-99D2-0402-F7963499BFD0}"/>
              </a:ext>
            </a:extLst>
          </p:cNvPr>
          <p:cNvSpPr txBox="1"/>
          <p:nvPr/>
        </p:nvSpPr>
        <p:spPr>
          <a:xfrm>
            <a:off x="8240434" y="3737707"/>
            <a:ext cx="204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Demonstrators</a:t>
            </a:r>
          </a:p>
        </p:txBody>
      </p:sp>
      <p:graphicFrame>
        <p:nvGraphicFramePr>
          <p:cNvPr id="30" name="Tabella 29">
            <a:extLst>
              <a:ext uri="{FF2B5EF4-FFF2-40B4-BE49-F238E27FC236}">
                <a16:creationId xmlns:a16="http://schemas.microsoft.com/office/drawing/2014/main" id="{BE92E163-BED8-ED6C-97AF-68F75986B1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885292"/>
              </p:ext>
            </p:extLst>
          </p:nvPr>
        </p:nvGraphicFramePr>
        <p:xfrm>
          <a:off x="279977" y="4097268"/>
          <a:ext cx="5661316" cy="50673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31" name="Tabella 30">
            <a:extLst>
              <a:ext uri="{FF2B5EF4-FFF2-40B4-BE49-F238E27FC236}">
                <a16:creationId xmlns:a16="http://schemas.microsoft.com/office/drawing/2014/main" id="{D75BFD4E-93E7-C667-ADD9-3836C7CF76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68861"/>
              </p:ext>
            </p:extLst>
          </p:nvPr>
        </p:nvGraphicFramePr>
        <p:xfrm>
          <a:off x="279977" y="4682964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Assembly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761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graphicFrame>
        <p:nvGraphicFramePr>
          <p:cNvPr id="39" name="Tabella 38">
            <a:extLst>
              <a:ext uri="{FF2B5EF4-FFF2-40B4-BE49-F238E27FC236}">
                <a16:creationId xmlns:a16="http://schemas.microsoft.com/office/drawing/2014/main" id="{27AB88BC-39B7-84F6-B305-8AD0BFB00C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551753"/>
              </p:ext>
            </p:extLst>
          </p:nvPr>
        </p:nvGraphicFramePr>
        <p:xfrm>
          <a:off x="6433423" y="4123280"/>
          <a:ext cx="5661316" cy="50673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40" name="Tabella 39">
            <a:extLst>
              <a:ext uri="{FF2B5EF4-FFF2-40B4-BE49-F238E27FC236}">
                <a16:creationId xmlns:a16="http://schemas.microsoft.com/office/drawing/2014/main" id="{80D5ED98-E976-51AC-3183-1951829A72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542948"/>
              </p:ext>
            </p:extLst>
          </p:nvPr>
        </p:nvGraphicFramePr>
        <p:xfrm>
          <a:off x="6433423" y="4645727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Assembly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Conductor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1645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08429EB1-4683-9704-164C-5EFBC04D0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976486"/>
              </p:ext>
            </p:extLst>
          </p:nvPr>
        </p:nvGraphicFramePr>
        <p:xfrm>
          <a:off x="279977" y="2897683"/>
          <a:ext cx="5661316" cy="763905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408047">
                  <a:extLst>
                    <a:ext uri="{9D8B030D-6E8A-4147-A177-3AD203B41FA5}">
                      <a16:colId xmlns:a16="http://schemas.microsoft.com/office/drawing/2014/main" val="3949678820"/>
                    </a:ext>
                  </a:extLst>
                </a:gridCol>
                <a:gridCol w="1077883">
                  <a:extLst>
                    <a:ext uri="{9D8B030D-6E8A-4147-A177-3AD203B41FA5}">
                      <a16:colId xmlns:a16="http://schemas.microsoft.com/office/drawing/2014/main" val="3679671723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565859644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3437159541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8220489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N units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length</a:t>
                      </a:r>
                      <a:r>
                        <a:rPr lang="it-IT" sz="1600" u="none" strike="noStrike" dirty="0">
                          <a:effectLst/>
                        </a:rPr>
                        <a:t> [m]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 </a:t>
                      </a:r>
                      <a:r>
                        <a:rPr lang="it-IT" sz="1600" u="none" strike="noStrike" dirty="0" err="1">
                          <a:effectLst/>
                        </a:rPr>
                        <a:t>years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cost FTE-y [k€]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cost [</a:t>
                      </a:r>
                      <a:r>
                        <a:rPr lang="it-IT" sz="16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o.m.b</a:t>
                      </a:r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it-IT" sz="1600" u="none" strike="noStrike" dirty="0">
                          <a:effectLst/>
                        </a:rPr>
                        <a:t>]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752038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90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5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4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1600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1.70%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4440560"/>
                  </a:ext>
                </a:extLst>
              </a:tr>
            </a:tbl>
          </a:graphicData>
        </a:graphic>
      </p:graphicFrame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77FBD920-C848-7D70-B3B7-172A4ADA03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977623"/>
              </p:ext>
            </p:extLst>
          </p:nvPr>
        </p:nvGraphicFramePr>
        <p:xfrm>
          <a:off x="6433423" y="2912167"/>
          <a:ext cx="5661316" cy="763905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408047">
                  <a:extLst>
                    <a:ext uri="{9D8B030D-6E8A-4147-A177-3AD203B41FA5}">
                      <a16:colId xmlns:a16="http://schemas.microsoft.com/office/drawing/2014/main" val="3949678820"/>
                    </a:ext>
                  </a:extLst>
                </a:gridCol>
                <a:gridCol w="1077883">
                  <a:extLst>
                    <a:ext uri="{9D8B030D-6E8A-4147-A177-3AD203B41FA5}">
                      <a16:colId xmlns:a16="http://schemas.microsoft.com/office/drawing/2014/main" val="3679671723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565859644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3437159541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8220489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N units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length [m]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 </a:t>
                      </a:r>
                      <a:r>
                        <a:rPr lang="it-IT" sz="1600" u="none" strike="noStrike" dirty="0" err="1">
                          <a:effectLst/>
                        </a:rPr>
                        <a:t>years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cost FTE-y [k€]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cost [</a:t>
                      </a:r>
                      <a:r>
                        <a:rPr lang="it-IT" sz="16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o.m.b</a:t>
                      </a:r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it-IT" sz="1600" u="none" strike="noStrike" dirty="0">
                          <a:effectLst/>
                        </a:rPr>
                        <a:t>]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752038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4440560"/>
                  </a:ext>
                </a:extLst>
              </a:tr>
            </a:tbl>
          </a:graphicData>
        </a:graphic>
      </p:graphicFrame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4DFB98D6-71BF-6BD1-F4C7-0E6E936BB9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713267"/>
              </p:ext>
            </p:extLst>
          </p:nvPr>
        </p:nvGraphicFramePr>
        <p:xfrm>
          <a:off x="279977" y="5698703"/>
          <a:ext cx="5661316" cy="763905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408047">
                  <a:extLst>
                    <a:ext uri="{9D8B030D-6E8A-4147-A177-3AD203B41FA5}">
                      <a16:colId xmlns:a16="http://schemas.microsoft.com/office/drawing/2014/main" val="3949678820"/>
                    </a:ext>
                  </a:extLst>
                </a:gridCol>
                <a:gridCol w="1077883">
                  <a:extLst>
                    <a:ext uri="{9D8B030D-6E8A-4147-A177-3AD203B41FA5}">
                      <a16:colId xmlns:a16="http://schemas.microsoft.com/office/drawing/2014/main" val="3679671723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565859644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3437159541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8220489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N</a:t>
                      </a:r>
                      <a:r>
                        <a:rPr lang="it-IT" sz="1600" u="none" strike="noStrike" dirty="0">
                          <a:effectLst/>
                        </a:rPr>
                        <a:t> </a:t>
                      </a:r>
                      <a:r>
                        <a:rPr lang="it-IT" sz="1600" u="none" strike="noStrike" dirty="0" err="1">
                          <a:effectLst/>
                        </a:rPr>
                        <a:t>units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length [m]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 </a:t>
                      </a:r>
                      <a:r>
                        <a:rPr lang="it-IT" sz="1600" u="none" strike="noStrike" dirty="0" err="1">
                          <a:effectLst/>
                        </a:rPr>
                        <a:t>years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cost FTE-y [k€]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cost [</a:t>
                      </a:r>
                      <a:r>
                        <a:rPr lang="it-IT" sz="16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o.m.b</a:t>
                      </a:r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it-IT" sz="1600" u="none" strike="noStrike" dirty="0">
                          <a:effectLst/>
                        </a:rPr>
                        <a:t>]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752038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4440560"/>
                  </a:ext>
                </a:extLst>
              </a:tr>
            </a:tbl>
          </a:graphicData>
        </a:graphic>
      </p:graphicFrame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A12A7823-ACEE-5406-EB3F-E881A1843E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093705"/>
              </p:ext>
            </p:extLst>
          </p:nvPr>
        </p:nvGraphicFramePr>
        <p:xfrm>
          <a:off x="6433423" y="5681998"/>
          <a:ext cx="5661316" cy="750570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408047">
                  <a:extLst>
                    <a:ext uri="{9D8B030D-6E8A-4147-A177-3AD203B41FA5}">
                      <a16:colId xmlns:a16="http://schemas.microsoft.com/office/drawing/2014/main" val="3949678820"/>
                    </a:ext>
                  </a:extLst>
                </a:gridCol>
                <a:gridCol w="1077883">
                  <a:extLst>
                    <a:ext uri="{9D8B030D-6E8A-4147-A177-3AD203B41FA5}">
                      <a16:colId xmlns:a16="http://schemas.microsoft.com/office/drawing/2014/main" val="3679671723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565859644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3437159541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8220489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N</a:t>
                      </a:r>
                      <a:r>
                        <a:rPr lang="it-IT" sz="1600" u="none" strike="noStrike" dirty="0">
                          <a:effectLst/>
                        </a:rPr>
                        <a:t> </a:t>
                      </a:r>
                      <a:r>
                        <a:rPr lang="it-IT" sz="1600" u="none" strike="noStrike" dirty="0" err="1">
                          <a:effectLst/>
                        </a:rPr>
                        <a:t>units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length [m]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 </a:t>
                      </a:r>
                      <a:r>
                        <a:rPr lang="it-IT" sz="1600" u="none" strike="noStrike" dirty="0" err="1">
                          <a:effectLst/>
                        </a:rPr>
                        <a:t>years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cost FTE-y [k€]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cost [</a:t>
                      </a:r>
                      <a:r>
                        <a:rPr lang="it-IT" sz="16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o.m.b</a:t>
                      </a:r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it-IT" sz="1600" u="none" strike="noStrike" dirty="0">
                          <a:effectLst/>
                        </a:rPr>
                        <a:t>]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7520380"/>
                  </a:ext>
                </a:extLst>
              </a:tr>
              <a:tr h="17983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440560"/>
                  </a:ext>
                </a:extLst>
              </a:tr>
            </a:tbl>
          </a:graphicData>
        </a:graphic>
      </p:graphicFrame>
      <p:sp>
        <p:nvSpPr>
          <p:cNvPr id="10" name="Segnaposto numero diapositiva 4">
            <a:extLst>
              <a:ext uri="{FF2B5EF4-FFF2-40B4-BE49-F238E27FC236}">
                <a16:creationId xmlns:a16="http://schemas.microsoft.com/office/drawing/2014/main" id="{9B3FB955-E6EE-E252-610B-BEC38A562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1811" y="6356350"/>
            <a:ext cx="2743200" cy="365125"/>
          </a:xfrm>
        </p:spPr>
        <p:txBody>
          <a:bodyPr/>
          <a:lstStyle/>
          <a:p>
            <a:fld id="{A16AB2F8-5338-F742-A59E-35F5B82165E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A7A889F-7DAC-6552-1DFD-CDF08150F008}"/>
              </a:ext>
            </a:extLst>
          </p:cNvPr>
          <p:cNvSpPr txBox="1"/>
          <p:nvPr/>
        </p:nvSpPr>
        <p:spPr>
          <a:xfrm>
            <a:off x="1653436" y="6462608"/>
            <a:ext cx="3231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*overall magnets </a:t>
            </a:r>
            <a:r>
              <a:rPr lang="en-GB" dirty="0" err="1"/>
              <a:t>bugdet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409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Estimate (10 </a:t>
            </a:r>
            <a:r>
              <a:rPr lang="en-GB" dirty="0" err="1"/>
              <a:t>TeV</a:t>
            </a:r>
            <a:r>
              <a:rPr lang="en-GB" dirty="0"/>
              <a:t>)</a:t>
            </a:r>
          </a:p>
        </p:txBody>
      </p:sp>
      <p:pic>
        <p:nvPicPr>
          <p:cNvPr id="7" name="Immagine 6" descr="Immagine che contiene cerchio, schermata, Elementi grafici, simbolo&#10;&#10;Descrizione generata automaticamente">
            <a:extLst>
              <a:ext uri="{FF2B5EF4-FFF2-40B4-BE49-F238E27FC236}">
                <a16:creationId xmlns:a16="http://schemas.microsoft.com/office/drawing/2014/main" id="{00CF8CC7-BF80-ADA5-EB2A-1ABE13705C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44" b="4099"/>
          <a:stretch/>
        </p:blipFill>
        <p:spPr>
          <a:xfrm>
            <a:off x="182945" y="1669491"/>
            <a:ext cx="2388442" cy="2296980"/>
          </a:xfrm>
          <a:prstGeom prst="rect">
            <a:avLst/>
          </a:prstGeom>
          <a:effectLst/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4F48DD7-5C42-E054-2558-AE2EA1E6907D}"/>
              </a:ext>
            </a:extLst>
          </p:cNvPr>
          <p:cNvSpPr txBox="1"/>
          <p:nvPr/>
        </p:nvSpPr>
        <p:spPr>
          <a:xfrm>
            <a:off x="396957" y="3966471"/>
            <a:ext cx="1960418" cy="1200329"/>
          </a:xfrm>
          <a:prstGeom prst="rect">
            <a:avLst/>
          </a:prstGeom>
          <a:solidFill>
            <a:schemeClr val="bg1">
              <a:alpha val="5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R</a:t>
            </a:r>
            <a:r>
              <a:rPr lang="en-GB" baseline="-25000" dirty="0" err="1"/>
              <a:t>bore</a:t>
            </a:r>
            <a:r>
              <a:rPr lang="en-GB" dirty="0"/>
              <a:t>= 69 mm</a:t>
            </a:r>
          </a:p>
          <a:p>
            <a:pPr algn="ctr"/>
            <a:r>
              <a:rPr lang="en-GB" dirty="0" err="1"/>
              <a:t>w</a:t>
            </a:r>
            <a:r>
              <a:rPr lang="en-GB" baseline="-25000" dirty="0" err="1"/>
              <a:t>coil</a:t>
            </a:r>
            <a:r>
              <a:rPr lang="en-GB" dirty="0"/>
              <a:t>= 58 mm</a:t>
            </a:r>
          </a:p>
          <a:p>
            <a:pPr algn="ctr"/>
            <a:r>
              <a:rPr lang="en-GB" dirty="0" err="1"/>
              <a:t>w</a:t>
            </a:r>
            <a:r>
              <a:rPr lang="en-GB" baseline="-25000" dirty="0" err="1"/>
              <a:t>struct</a:t>
            </a:r>
            <a:r>
              <a:rPr lang="en-GB" dirty="0"/>
              <a:t>= 30 mm</a:t>
            </a:r>
          </a:p>
          <a:p>
            <a:pPr algn="ctr"/>
            <a:r>
              <a:rPr lang="en-GB" dirty="0" err="1"/>
              <a:t>w</a:t>
            </a:r>
            <a:r>
              <a:rPr lang="en-GB" baseline="-25000" dirty="0" err="1"/>
              <a:t>iron</a:t>
            </a:r>
            <a:r>
              <a:rPr lang="en-GB" dirty="0"/>
              <a:t>= 300 mm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73E1A52-44C2-613D-8F57-D556F63F448F}"/>
              </a:ext>
            </a:extLst>
          </p:cNvPr>
          <p:cNvSpPr txBox="1"/>
          <p:nvPr/>
        </p:nvSpPr>
        <p:spPr>
          <a:xfrm>
            <a:off x="90055" y="1265485"/>
            <a:ext cx="708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800" dirty="0">
                <a:solidFill>
                  <a:srgbClr val="FF0000"/>
                </a:solidFill>
              </a:rPr>
              <a:t>15T /138 mm (REBCO)</a:t>
            </a:r>
          </a:p>
        </p:txBody>
      </p:sp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53FA4375-8F16-3F9E-2407-616635DC5A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768542"/>
              </p:ext>
            </p:extLst>
          </p:nvPr>
        </p:nvGraphicFramePr>
        <p:xfrm>
          <a:off x="2724292" y="1643578"/>
          <a:ext cx="4358986" cy="58658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90286">
                  <a:extLst>
                    <a:ext uri="{9D8B030D-6E8A-4147-A177-3AD203B41FA5}">
                      <a16:colId xmlns:a16="http://schemas.microsoft.com/office/drawing/2014/main" val="1878080081"/>
                    </a:ext>
                  </a:extLst>
                </a:gridCol>
                <a:gridCol w="1361468">
                  <a:extLst>
                    <a:ext uri="{9D8B030D-6E8A-4147-A177-3AD203B41FA5}">
                      <a16:colId xmlns:a16="http://schemas.microsoft.com/office/drawing/2014/main" val="3362931063"/>
                    </a:ext>
                  </a:extLst>
                </a:gridCol>
                <a:gridCol w="1407232">
                  <a:extLst>
                    <a:ext uri="{9D8B030D-6E8A-4147-A177-3AD203B41FA5}">
                      <a16:colId xmlns:a16="http://schemas.microsoft.com/office/drawing/2014/main" val="3112482521"/>
                    </a:ext>
                  </a:extLst>
                </a:gridCol>
              </a:tblGrid>
              <a:tr h="29329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€/kg </a:t>
                      </a:r>
                      <a:r>
                        <a:rPr lang="it-IT" sz="1400" u="none" strike="noStrike" dirty="0" err="1">
                          <a:effectLst/>
                        </a:rPr>
                        <a:t>iron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€/kg </a:t>
                      </a:r>
                      <a:r>
                        <a:rPr lang="it-IT" sz="1400" u="none" strike="noStrike" dirty="0" err="1">
                          <a:effectLst/>
                        </a:rPr>
                        <a:t>struct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€/kg </a:t>
                      </a:r>
                      <a:r>
                        <a:rPr lang="it-IT" sz="1400" u="none" strike="noStrike" dirty="0" err="1">
                          <a:effectLst/>
                        </a:rPr>
                        <a:t>conductor</a:t>
                      </a:r>
                      <a:r>
                        <a:rPr lang="it-IT" sz="1400" u="none" strike="noStrike" dirty="0">
                          <a:effectLst/>
                        </a:rPr>
                        <a:t> *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16426931"/>
                  </a:ext>
                </a:extLst>
              </a:tr>
              <a:tr h="29329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2500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8654521"/>
                  </a:ext>
                </a:extLst>
              </a:tr>
            </a:tbl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1249E4D-64F0-7FB6-2280-32D62D2753C0}"/>
              </a:ext>
            </a:extLst>
          </p:cNvPr>
          <p:cNvSpPr txBox="1"/>
          <p:nvPr/>
        </p:nvSpPr>
        <p:spPr>
          <a:xfrm>
            <a:off x="7441884" y="1528027"/>
            <a:ext cx="46600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*50 </a:t>
            </a:r>
            <a:r>
              <a:rPr lang="it-IT" sz="1600" dirty="0"/>
              <a:t>€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kAm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: 1/3 of today prize (150</a:t>
            </a:r>
            <a:r>
              <a:rPr lang="it-IT" sz="1600" dirty="0"/>
              <a:t>€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kAm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Also based on projection of ref </a:t>
            </a: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Molodyk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and C.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Larbalestier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, Science, 2023</a:t>
            </a:r>
          </a:p>
        </p:txBody>
      </p:sp>
      <p:graphicFrame>
        <p:nvGraphicFramePr>
          <p:cNvPr id="21" name="Tabella 20">
            <a:extLst>
              <a:ext uri="{FF2B5EF4-FFF2-40B4-BE49-F238E27FC236}">
                <a16:creationId xmlns:a16="http://schemas.microsoft.com/office/drawing/2014/main" id="{7FA50416-1B71-5E2F-2AA0-71173F35F8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807220"/>
              </p:ext>
            </p:extLst>
          </p:nvPr>
        </p:nvGraphicFramePr>
        <p:xfrm>
          <a:off x="2724292" y="2405003"/>
          <a:ext cx="5661316" cy="101346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Iron</a:t>
                      </a:r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[Kg/m]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Structure</a:t>
                      </a:r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[kg/m]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Coil [kg/m]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616235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4512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209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121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03447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22" name="Tabella 21">
            <a:extLst>
              <a:ext uri="{FF2B5EF4-FFF2-40B4-BE49-F238E27FC236}">
                <a16:creationId xmlns:a16="http://schemas.microsoft.com/office/drawing/2014/main" id="{DCD32D7C-EDAD-AD2E-87D9-66190EDABC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81351"/>
              </p:ext>
            </p:extLst>
          </p:nvPr>
        </p:nvGraphicFramePr>
        <p:xfrm>
          <a:off x="2724292" y="3664753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Assembly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sp>
        <p:nvSpPr>
          <p:cNvPr id="2" name="CasellaDiTesto 1">
            <a:extLst>
              <a:ext uri="{FF2B5EF4-FFF2-40B4-BE49-F238E27FC236}">
                <a16:creationId xmlns:a16="http://schemas.microsoft.com/office/drawing/2014/main" id="{9238F73F-69DF-136F-49AB-75E41A73F5CE}"/>
              </a:ext>
            </a:extLst>
          </p:cNvPr>
          <p:cNvSpPr txBox="1"/>
          <p:nvPr/>
        </p:nvSpPr>
        <p:spPr>
          <a:xfrm>
            <a:off x="2942120" y="899423"/>
            <a:ext cx="6483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Dipoles of the arc for the series production </a:t>
            </a:r>
          </a:p>
          <a:p>
            <a:pPr algn="ctr"/>
            <a:r>
              <a:rPr lang="en-GB" dirty="0"/>
              <a:t>(quadrupoles and IR not included)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5D06150-9962-E20A-55F0-461C2EE06E4C}"/>
              </a:ext>
            </a:extLst>
          </p:cNvPr>
          <p:cNvSpPr txBox="1"/>
          <p:nvPr/>
        </p:nvSpPr>
        <p:spPr>
          <a:xfrm>
            <a:off x="1941534" y="5403194"/>
            <a:ext cx="7772256" cy="492443"/>
          </a:xfrm>
          <a:prstGeom prst="rect">
            <a:avLst/>
          </a:prstGeom>
          <a:noFill/>
          <a:ln w="19050">
            <a:solidFill>
              <a:srgbClr val="F05AF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2600" b="1" dirty="0"/>
              <a:t>TOTAL COST: 19.0% O.M.B. (overall magnets budget)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AA7D3B40-9952-BA71-892C-865E99B17C99}"/>
                  </a:ext>
                </a:extLst>
              </p:cNvPr>
              <p:cNvSpPr txBox="1"/>
              <p:nvPr/>
            </p:nvSpPr>
            <p:spPr>
              <a:xfrm>
                <a:off x="9117784" y="4124312"/>
                <a:ext cx="26739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200 k</a:t>
                </a:r>
                <a:r>
                  <a:rPr lang="it-IT" sz="1800" u="none" strike="noStrike" dirty="0">
                    <a:effectLst/>
                  </a:rPr>
                  <a:t>€</a:t>
                </a:r>
                <a:r>
                  <a:rPr lang="en-GB" dirty="0"/>
                  <a:t>/magnet (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2FTE)</a:t>
                </a: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AA7D3B40-9952-BA71-892C-865E99B17C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7784" y="4124312"/>
                <a:ext cx="2673928" cy="369332"/>
              </a:xfrm>
              <a:prstGeom prst="rect">
                <a:avLst/>
              </a:prstGeom>
              <a:blipFill>
                <a:blip r:embed="rId4"/>
                <a:stretch>
                  <a:fillRect l="-2370" t="-666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4C93139-DE88-1101-6BB0-88FCD6DA6BA9}"/>
              </a:ext>
            </a:extLst>
          </p:cNvPr>
          <p:cNvSpPr txBox="1"/>
          <p:nvPr/>
        </p:nvSpPr>
        <p:spPr>
          <a:xfrm>
            <a:off x="2209800" y="4936037"/>
            <a:ext cx="86192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Coordination, design and follow-up: 4 FTE x 4 years= 16 FTE-years (1.6 </a:t>
            </a:r>
            <a:r>
              <a:rPr lang="en-GB" sz="1800" dirty="0" err="1"/>
              <a:t>MEur</a:t>
            </a:r>
            <a:r>
              <a:rPr lang="en-GB" sz="1800" dirty="0"/>
              <a:t>)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BBD76F3-5035-EC10-C54E-4E5CA59E72B7}"/>
              </a:ext>
            </a:extLst>
          </p:cNvPr>
          <p:cNvSpPr txBox="1"/>
          <p:nvPr/>
        </p:nvSpPr>
        <p:spPr>
          <a:xfrm>
            <a:off x="2478210" y="5940204"/>
            <a:ext cx="82607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 dirty="0"/>
              <a:t>Disclaimer: cryostat, specific tooling, W absorber not taken into account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239CF9D-64D9-1C8E-AA2C-58168290103F}"/>
              </a:ext>
            </a:extLst>
          </p:cNvPr>
          <p:cNvSpPr txBox="1"/>
          <p:nvPr/>
        </p:nvSpPr>
        <p:spPr>
          <a:xfrm>
            <a:off x="9028958" y="3453775"/>
            <a:ext cx="13592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/>
              <a:t>f</a:t>
            </a:r>
            <a:r>
              <a:rPr lang="en-GB" baseline="-25000" dirty="0" err="1"/>
              <a:t>struct</a:t>
            </a:r>
            <a:r>
              <a:rPr lang="en-GB" baseline="-25000" dirty="0"/>
              <a:t> </a:t>
            </a:r>
            <a:r>
              <a:rPr lang="en-GB" dirty="0"/>
              <a:t>= 1.5 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A81586A-9BC4-10D7-3F26-19797862EA13}"/>
              </a:ext>
            </a:extLst>
          </p:cNvPr>
          <p:cNvSpPr txBox="1"/>
          <p:nvPr/>
        </p:nvSpPr>
        <p:spPr>
          <a:xfrm>
            <a:off x="8801467" y="3176991"/>
            <a:ext cx="37137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Tot. Material = (</a:t>
            </a:r>
            <a:r>
              <a:rPr lang="en-GB" dirty="0" err="1"/>
              <a:t>C</a:t>
            </a:r>
            <a:r>
              <a:rPr lang="en-GB" baseline="-25000" dirty="0" err="1"/>
              <a:t>iron</a:t>
            </a:r>
            <a:r>
              <a:rPr lang="en-GB" dirty="0"/>
              <a:t>+ </a:t>
            </a:r>
            <a:r>
              <a:rPr lang="en-GB" dirty="0" err="1"/>
              <a:t>C</a:t>
            </a:r>
            <a:r>
              <a:rPr lang="en-GB" baseline="-25000" dirty="0" err="1"/>
              <a:t>struct</a:t>
            </a:r>
            <a:r>
              <a:rPr lang="en-GB" dirty="0"/>
              <a:t>)*</a:t>
            </a:r>
            <a:r>
              <a:rPr lang="en-GB" dirty="0" err="1"/>
              <a:t>f</a:t>
            </a:r>
            <a:r>
              <a:rPr lang="en-GB" baseline="-25000" dirty="0" err="1"/>
              <a:t>struct</a:t>
            </a:r>
            <a:r>
              <a:rPr lang="en-GB" dirty="0"/>
              <a:t> </a:t>
            </a: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6977AADA-0BB0-D42A-2A25-77AFFF70CBC4}"/>
              </a:ext>
            </a:extLst>
          </p:cNvPr>
          <p:cNvCxnSpPr/>
          <p:nvPr/>
        </p:nvCxnSpPr>
        <p:spPr>
          <a:xfrm flipV="1">
            <a:off x="8385608" y="3453775"/>
            <a:ext cx="415859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76ED22AA-DAF8-4038-2D10-F665247BB0CB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8461808" y="4074444"/>
            <a:ext cx="655976" cy="23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9235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39982</TotalTime>
  <Words>3046</Words>
  <Application>Microsoft Macintosh PowerPoint</Application>
  <PresentationFormat>Widescreen</PresentationFormat>
  <Paragraphs>917</Paragraphs>
  <Slides>18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6" baseType="lpstr">
      <vt:lpstr>Aptos</vt:lpstr>
      <vt:lpstr>Arial</vt:lpstr>
      <vt:lpstr>Calibri</vt:lpstr>
      <vt:lpstr>Cambria Math</vt:lpstr>
      <vt:lpstr>Google Sans</vt:lpstr>
      <vt:lpstr>Times</vt:lpstr>
      <vt:lpstr>Wingdings</vt:lpstr>
      <vt:lpstr>Tema di Office</vt:lpstr>
      <vt:lpstr>Magnet systems development and production schedule &amp; cost estimate</vt:lpstr>
      <vt:lpstr>Magnet requirements</vt:lpstr>
      <vt:lpstr>Tentative Schedule (3 TeV collider)</vt:lpstr>
      <vt:lpstr>Tentative Schedule (10 TeV collider)</vt:lpstr>
      <vt:lpstr>Cost Model</vt:lpstr>
      <vt:lpstr>Cost Estimate (3TeV)</vt:lpstr>
      <vt:lpstr>Cost reduction learning curve</vt:lpstr>
      <vt:lpstr>Cost Estimate (3TeV)</vt:lpstr>
      <vt:lpstr>Cost Estimate (10 TeV)</vt:lpstr>
      <vt:lpstr>Cost Estimate (10TeV)</vt:lpstr>
      <vt:lpstr>Tentative Schedule (3 TeV collider)</vt:lpstr>
      <vt:lpstr>Tentative Schedule (10 TeV collider)</vt:lpstr>
      <vt:lpstr>Cost Profile</vt:lpstr>
      <vt:lpstr>R&amp;D priorities</vt:lpstr>
      <vt:lpstr>Presentazione standard di PowerPoint</vt:lpstr>
      <vt:lpstr>Presentazione standard di PowerPoint</vt:lpstr>
      <vt:lpstr>Magnet requirements for Lattice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MuColl WP7 – task 4 Collider Complex</dc:title>
  <dc:creator>BARBARA CAIFFI</dc:creator>
  <cp:lastModifiedBy>BARBARA CAIFFI</cp:lastModifiedBy>
  <cp:revision>228</cp:revision>
  <dcterms:created xsi:type="dcterms:W3CDTF">2022-09-13T13:16:53Z</dcterms:created>
  <dcterms:modified xsi:type="dcterms:W3CDTF">2024-03-12T23:19:59Z</dcterms:modified>
</cp:coreProperties>
</file>