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3"/>
  </p:notesMasterIdLst>
  <p:sldIdLst>
    <p:sldId id="968" r:id="rId5"/>
    <p:sldId id="259" r:id="rId6"/>
    <p:sldId id="261" r:id="rId7"/>
    <p:sldId id="262" r:id="rId8"/>
    <p:sldId id="265" r:id="rId9"/>
    <p:sldId id="1540" r:id="rId10"/>
    <p:sldId id="1541" r:id="rId11"/>
    <p:sldId id="970" r:id="rId12"/>
    <p:sldId id="1544" r:id="rId13"/>
    <p:sldId id="1548" r:id="rId14"/>
    <p:sldId id="1546" r:id="rId15"/>
    <p:sldId id="1547" r:id="rId16"/>
    <p:sldId id="1542" r:id="rId17"/>
    <p:sldId id="998" r:id="rId18"/>
    <p:sldId id="1543" r:id="rId19"/>
    <p:sldId id="1545" r:id="rId20"/>
    <p:sldId id="1549" r:id="rId21"/>
    <p:sldId id="945" r:id="rId2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610E"/>
    <a:srgbClr val="0070C0"/>
    <a:srgbClr val="FF9300"/>
    <a:srgbClr val="188345"/>
    <a:srgbClr val="17B46C"/>
    <a:srgbClr val="19B46B"/>
    <a:srgbClr val="016DD0"/>
    <a:srgbClr val="1557B8"/>
    <a:srgbClr val="7FBC1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8163"/>
    <p:restoredTop sz="94640"/>
  </p:normalViewPr>
  <p:slideViewPr>
    <p:cSldViewPr snapToGrid="0">
      <p:cViewPr>
        <p:scale>
          <a:sx n="117" d="100"/>
          <a:sy n="117" d="100"/>
        </p:scale>
        <p:origin x="201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RMM and CD1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11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3/11/24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13" Type="http://schemas.openxmlformats.org/officeDocument/2006/relationships/image" Target="../media/image60.jpg"/><Relationship Id="rId18" Type="http://schemas.openxmlformats.org/officeDocument/2006/relationships/image" Target="../media/image27.jpe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15.jpeg"/><Relationship Id="rId2" Type="http://schemas.openxmlformats.org/officeDocument/2006/relationships/image" Target="../media/image49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jpg"/><Relationship Id="rId4" Type="http://schemas.openxmlformats.org/officeDocument/2006/relationships/image" Target="../media/image51.svg"/><Relationship Id="rId9" Type="http://schemas.openxmlformats.org/officeDocument/2006/relationships/image" Target="../media/image56.jpg"/><Relationship Id="rId14" Type="http://schemas.openxmlformats.org/officeDocument/2006/relationships/image" Target="../media/image6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26" Type="http://schemas.openxmlformats.org/officeDocument/2006/relationships/image" Target="../media/image83.jpeg"/><Relationship Id="rId3" Type="http://schemas.openxmlformats.org/officeDocument/2006/relationships/image" Target="../media/image15.jpeg"/><Relationship Id="rId21" Type="http://schemas.openxmlformats.org/officeDocument/2006/relationships/image" Target="../media/image79.jpe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5" Type="http://schemas.microsoft.com/office/2007/relationships/hdphoto" Target="../media/hdphoto1.wdp"/><Relationship Id="rId2" Type="http://schemas.openxmlformats.org/officeDocument/2006/relationships/image" Target="../media/image31.png"/><Relationship Id="rId16" Type="http://schemas.openxmlformats.org/officeDocument/2006/relationships/image" Target="../media/image74.jpeg"/><Relationship Id="rId20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11" Type="http://schemas.openxmlformats.org/officeDocument/2006/relationships/image" Target="../media/image69.jpeg"/><Relationship Id="rId24" Type="http://schemas.openxmlformats.org/officeDocument/2006/relationships/image" Target="../media/image82.png"/><Relationship Id="rId5" Type="http://schemas.openxmlformats.org/officeDocument/2006/relationships/image" Target="../media/image27.jpeg"/><Relationship Id="rId15" Type="http://schemas.openxmlformats.org/officeDocument/2006/relationships/image" Target="../media/image73.png"/><Relationship Id="rId23" Type="http://schemas.openxmlformats.org/officeDocument/2006/relationships/image" Target="../media/image81.jpeg"/><Relationship Id="rId10" Type="http://schemas.openxmlformats.org/officeDocument/2006/relationships/image" Target="../media/image68.png"/><Relationship Id="rId19" Type="http://schemas.openxmlformats.org/officeDocument/2006/relationships/image" Target="../media/image77.png"/><Relationship Id="rId4" Type="http://schemas.openxmlformats.org/officeDocument/2006/relationships/image" Target="../media/image18.jpeg"/><Relationship Id="rId9" Type="http://schemas.openxmlformats.org/officeDocument/2006/relationships/image" Target="../media/image67.jpeg"/><Relationship Id="rId14" Type="http://schemas.openxmlformats.org/officeDocument/2006/relationships/image" Target="../media/image72.png"/><Relationship Id="rId22" Type="http://schemas.openxmlformats.org/officeDocument/2006/relationships/image" Target="../media/image8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18" Type="http://schemas.openxmlformats.org/officeDocument/2006/relationships/image" Target="../media/image15.jpe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2" Type="http://schemas.openxmlformats.org/officeDocument/2006/relationships/image" Target="../media/image27.jpeg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5" Type="http://schemas.openxmlformats.org/officeDocument/2006/relationships/image" Target="../media/image96.png"/><Relationship Id="rId10" Type="http://schemas.openxmlformats.org/officeDocument/2006/relationships/image" Target="../media/image91.png"/><Relationship Id="rId19" Type="http://schemas.openxmlformats.org/officeDocument/2006/relationships/image" Target="../media/image7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27.jpeg"/><Relationship Id="rId7" Type="http://schemas.openxmlformats.org/officeDocument/2006/relationships/image" Target="../media/image110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jpeg"/><Relationship Id="rId3" Type="http://schemas.openxmlformats.org/officeDocument/2006/relationships/image" Target="../media/image22.png"/><Relationship Id="rId7" Type="http://schemas.openxmlformats.org/officeDocument/2006/relationships/hyperlink" Target="https://ieeexplore.ieee.org/document/10365505" TargetMode="External"/><Relationship Id="rId12" Type="http://schemas.openxmlformats.org/officeDocument/2006/relationships/image" Target="../media/image27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eeexplore.ieee.org/document/10097538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24.png"/><Relationship Id="rId10" Type="http://schemas.openxmlformats.org/officeDocument/2006/relationships/image" Target="../media/image15.jpeg"/><Relationship Id="rId4" Type="http://schemas.openxmlformats.org/officeDocument/2006/relationships/image" Target="../media/image23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3.jpeg"/><Relationship Id="rId3" Type="http://schemas.openxmlformats.org/officeDocument/2006/relationships/image" Target="../media/image29.png"/><Relationship Id="rId21" Type="http://schemas.openxmlformats.org/officeDocument/2006/relationships/image" Target="../media/image44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2.jpeg"/><Relationship Id="rId25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1.pn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24" Type="http://schemas.openxmlformats.org/officeDocument/2006/relationships/image" Target="../media/image47.jpeg"/><Relationship Id="rId5" Type="http://schemas.openxmlformats.org/officeDocument/2006/relationships/image" Target="../media/image31.png"/><Relationship Id="rId15" Type="http://schemas.openxmlformats.org/officeDocument/2006/relationships/image" Target="../media/image15.jpeg"/><Relationship Id="rId23" Type="http://schemas.openxmlformats.org/officeDocument/2006/relationships/image" Target="../media/image46.jpeg"/><Relationship Id="rId10" Type="http://schemas.openxmlformats.org/officeDocument/2006/relationships/image" Target="../media/image36.png"/><Relationship Id="rId19" Type="http://schemas.openxmlformats.org/officeDocument/2006/relationships/image" Target="../media/image18.jpeg"/><Relationship Id="rId4" Type="http://schemas.openxmlformats.org/officeDocument/2006/relationships/image" Target="../media/image30.png"/><Relationship Id="rId9" Type="http://schemas.openxmlformats.org/officeDocument/2006/relationships/image" Target="../media/image35.jpeg"/><Relationship Id="rId14" Type="http://schemas.openxmlformats.org/officeDocument/2006/relationships/image" Target="../media/image40.png"/><Relationship Id="rId22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9DB7082-3064-0EC5-3332-E9135014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MuCol</a:t>
            </a:r>
            <a:r>
              <a:rPr lang="en-US" dirty="0"/>
              <a:t> and HFM Synergies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F708E4B-67ED-086E-714A-882A156AA0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B. Auchmann</a:t>
            </a:r>
            <a:r>
              <a:rPr lang="en-US" dirty="0"/>
              <a:t>, E. </a:t>
            </a:r>
            <a:r>
              <a:rPr lang="en-US" dirty="0" err="1"/>
              <a:t>Todesco</a:t>
            </a:r>
            <a:r>
              <a:rPr lang="en-US" dirty="0"/>
              <a:t> </a:t>
            </a:r>
            <a:endParaRPr lang="en-US" u="sng" dirty="0"/>
          </a:p>
          <a:p>
            <a:r>
              <a:rPr lang="en-US" dirty="0"/>
              <a:t>March 13,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5D0B5-D9AA-DD65-2DD7-D05CFEBE54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16/02/2024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F8A1E-92FA-629A-2DA4-A5AE5813B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B. Auchmann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96A89-746D-8B61-38AF-08E3020BD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52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84C78-84BC-CED2-FA3A-F2B72614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HFM LTS Conductor Progress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F5AF8-5375-FB18-F20A-346ED569E4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940E1-6BF9-D22C-5557-17C83C0BE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ACB4B-A044-582B-94ED-A11DECCAF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2" name="Groupe 7">
            <a:extLst>
              <a:ext uri="{FF2B5EF4-FFF2-40B4-BE49-F238E27FC236}">
                <a16:creationId xmlns:a16="http://schemas.microsoft.com/office/drawing/2014/main" id="{57C02FF0-F2FD-FBCF-A7D4-522A441E9A76}"/>
              </a:ext>
            </a:extLst>
          </p:cNvPr>
          <p:cNvGrpSpPr/>
          <p:nvPr/>
        </p:nvGrpSpPr>
        <p:grpSpPr>
          <a:xfrm>
            <a:off x="1005390" y="1328957"/>
            <a:ext cx="3565237" cy="1974454"/>
            <a:chOff x="140310" y="1604313"/>
            <a:chExt cx="4744181" cy="2627362"/>
          </a:xfrm>
        </p:grpSpPr>
        <p:pic>
          <p:nvPicPr>
            <p:cNvPr id="13" name="Image 2">
              <a:extLst>
                <a:ext uri="{FF2B5EF4-FFF2-40B4-BE49-F238E27FC236}">
                  <a16:creationId xmlns:a16="http://schemas.microsoft.com/office/drawing/2014/main" id="{0B54D385-D371-6371-46EF-CEBC32872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310" y="1604313"/>
              <a:ext cx="3507595" cy="2627362"/>
            </a:xfrm>
            <a:prstGeom prst="rect">
              <a:avLst/>
            </a:prstGeom>
          </p:spPr>
        </p:pic>
        <p:pic>
          <p:nvPicPr>
            <p:cNvPr id="14" name="Graphique 30">
              <a:extLst>
                <a:ext uri="{FF2B5EF4-FFF2-40B4-BE49-F238E27FC236}">
                  <a16:creationId xmlns:a16="http://schemas.microsoft.com/office/drawing/2014/main" id="{4C990F27-2C6C-67EB-7031-20018F4FB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996764" y="1846854"/>
              <a:ext cx="887727" cy="887727"/>
            </a:xfrm>
            <a:prstGeom prst="rect">
              <a:avLst/>
            </a:prstGeom>
          </p:spPr>
        </p:pic>
      </p:grpSp>
      <p:grpSp>
        <p:nvGrpSpPr>
          <p:cNvPr id="15" name="Groupe 34">
            <a:extLst>
              <a:ext uri="{FF2B5EF4-FFF2-40B4-BE49-F238E27FC236}">
                <a16:creationId xmlns:a16="http://schemas.microsoft.com/office/drawing/2014/main" id="{128C3D8B-199C-0E31-694D-DE4A2EB99DC1}"/>
              </a:ext>
            </a:extLst>
          </p:cNvPr>
          <p:cNvGrpSpPr/>
          <p:nvPr/>
        </p:nvGrpSpPr>
        <p:grpSpPr>
          <a:xfrm>
            <a:off x="436569" y="3604683"/>
            <a:ext cx="5004528" cy="2480327"/>
            <a:chOff x="919360" y="1645653"/>
            <a:chExt cx="7546570" cy="3740204"/>
          </a:xfrm>
        </p:grpSpPr>
        <p:grpSp>
          <p:nvGrpSpPr>
            <p:cNvPr id="16" name="Groupe 6">
              <a:extLst>
                <a:ext uri="{FF2B5EF4-FFF2-40B4-BE49-F238E27FC236}">
                  <a16:creationId xmlns:a16="http://schemas.microsoft.com/office/drawing/2014/main" id="{D4A3A9FE-0C8A-39EE-25D2-ED354B73BCC1}"/>
                </a:ext>
              </a:extLst>
            </p:cNvPr>
            <p:cNvGrpSpPr/>
            <p:nvPr/>
          </p:nvGrpSpPr>
          <p:grpSpPr>
            <a:xfrm>
              <a:off x="1078429" y="3195888"/>
              <a:ext cx="2782704" cy="1885950"/>
              <a:chOff x="1955454" y="2919519"/>
              <a:chExt cx="2782704" cy="1885950"/>
            </a:xfrm>
          </p:grpSpPr>
          <p:pic>
            <p:nvPicPr>
              <p:cNvPr id="23" name="Picture 18">
                <a:extLst>
                  <a:ext uri="{FF2B5EF4-FFF2-40B4-BE49-F238E27FC236}">
                    <a16:creationId xmlns:a16="http://schemas.microsoft.com/office/drawing/2014/main" id="{5B672BE1-928A-6772-3B1A-BD8A4A02AA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74227" y="2919519"/>
                <a:ext cx="963931" cy="1885950"/>
              </a:xfrm>
              <a:prstGeom prst="rect">
                <a:avLst/>
              </a:prstGeom>
            </p:spPr>
          </p:pic>
          <p:pic>
            <p:nvPicPr>
              <p:cNvPr id="24" name="Picture 9">
                <a:extLst>
                  <a:ext uri="{FF2B5EF4-FFF2-40B4-BE49-F238E27FC236}">
                    <a16:creationId xmlns:a16="http://schemas.microsoft.com/office/drawing/2014/main" id="{5F452CF8-D73D-520D-7870-7A1C6A7A10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739" t="23512" r="27933" b="30621"/>
              <a:stretch/>
            </p:blipFill>
            <p:spPr>
              <a:xfrm>
                <a:off x="1955454" y="3491481"/>
                <a:ext cx="698684" cy="1284592"/>
              </a:xfrm>
              <a:prstGeom prst="rect">
                <a:avLst/>
              </a:prstGeom>
            </p:spPr>
          </p:pic>
          <p:pic>
            <p:nvPicPr>
              <p:cNvPr id="25" name="Picture 11">
                <a:extLst>
                  <a:ext uri="{FF2B5EF4-FFF2-40B4-BE49-F238E27FC236}">
                    <a16:creationId xmlns:a16="http://schemas.microsoft.com/office/drawing/2014/main" id="{052A4173-1D39-D1DF-1AD2-BE3C2FBB6E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486" t="23258" r="15695" b="10848"/>
              <a:stretch/>
            </p:blipFill>
            <p:spPr>
              <a:xfrm>
                <a:off x="2748316" y="3235022"/>
                <a:ext cx="930926" cy="1538044"/>
              </a:xfrm>
              <a:prstGeom prst="rect">
                <a:avLst/>
              </a:prstGeom>
            </p:spPr>
          </p:pic>
        </p:grpSp>
        <p:pic>
          <p:nvPicPr>
            <p:cNvPr id="17" name="Image 5">
              <a:extLst>
                <a:ext uri="{FF2B5EF4-FFF2-40B4-BE49-F238E27FC236}">
                  <a16:creationId xmlns:a16="http://schemas.microsoft.com/office/drawing/2014/main" id="{AD53AFF2-ED65-C6C1-11B8-E5D4C123D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56614" y="3354365"/>
              <a:ext cx="2909316" cy="2031492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9" name="Picture 28">
              <a:extLst>
                <a:ext uri="{FF2B5EF4-FFF2-40B4-BE49-F238E27FC236}">
                  <a16:creationId xmlns:a16="http://schemas.microsoft.com/office/drawing/2014/main" id="{52E5B021-8618-04AA-F09A-249B4C672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6567" y="1645653"/>
              <a:ext cx="1791653" cy="1678781"/>
            </a:xfrm>
            <a:prstGeom prst="rect">
              <a:avLst/>
            </a:prstGeom>
          </p:spPr>
        </p:pic>
        <p:pic>
          <p:nvPicPr>
            <p:cNvPr id="20" name="Picture 44">
              <a:extLst>
                <a:ext uri="{FF2B5EF4-FFF2-40B4-BE49-F238E27FC236}">
                  <a16:creationId xmlns:a16="http://schemas.microsoft.com/office/drawing/2014/main" id="{A53853A4-A8DC-F447-9F58-94C9A27DE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3769" y="1645653"/>
              <a:ext cx="2095500" cy="1569720"/>
            </a:xfrm>
            <a:prstGeom prst="rect">
              <a:avLst/>
            </a:prstGeom>
          </p:spPr>
        </p:pic>
        <p:pic>
          <p:nvPicPr>
            <p:cNvPr id="21" name="Picture 9">
              <a:extLst>
                <a:ext uri="{FF2B5EF4-FFF2-40B4-BE49-F238E27FC236}">
                  <a16:creationId xmlns:a16="http://schemas.microsoft.com/office/drawing/2014/main" id="{EC82F4E9-8675-F3A3-FFEA-D79C38915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16200000">
              <a:off x="3853577" y="3292290"/>
              <a:ext cx="1781175" cy="1785937"/>
            </a:xfrm>
            <a:prstGeom prst="rect">
              <a:avLst/>
            </a:prstGeom>
          </p:spPr>
        </p:pic>
        <p:pic>
          <p:nvPicPr>
            <p:cNvPr id="22" name="Picture 28">
              <a:extLst>
                <a:ext uri="{FF2B5EF4-FFF2-40B4-BE49-F238E27FC236}">
                  <a16:creationId xmlns:a16="http://schemas.microsoft.com/office/drawing/2014/main" id="{46D11CF4-E766-A6FB-76E2-6F17878F7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9360" y="1814210"/>
              <a:ext cx="2535728" cy="1213122"/>
            </a:xfrm>
            <a:prstGeom prst="rect">
              <a:avLst/>
            </a:prstGeom>
          </p:spPr>
        </p:pic>
      </p:grpSp>
      <p:grpSp>
        <p:nvGrpSpPr>
          <p:cNvPr id="26" name="Groupe 35">
            <a:extLst>
              <a:ext uri="{FF2B5EF4-FFF2-40B4-BE49-F238E27FC236}">
                <a16:creationId xmlns:a16="http://schemas.microsoft.com/office/drawing/2014/main" id="{8924D94E-D5FF-84A1-2A16-E419B6256D4B}"/>
              </a:ext>
            </a:extLst>
          </p:cNvPr>
          <p:cNvGrpSpPr/>
          <p:nvPr/>
        </p:nvGrpSpPr>
        <p:grpSpPr>
          <a:xfrm>
            <a:off x="5753692" y="1937925"/>
            <a:ext cx="2974329" cy="3526950"/>
            <a:chOff x="8373926" y="1743547"/>
            <a:chExt cx="3536034" cy="4193019"/>
          </a:xfrm>
        </p:grpSpPr>
        <p:pic>
          <p:nvPicPr>
            <p:cNvPr id="27" name="Picture 11">
              <a:extLst>
                <a:ext uri="{FF2B5EF4-FFF2-40B4-BE49-F238E27FC236}">
                  <a16:creationId xmlns:a16="http://schemas.microsoft.com/office/drawing/2014/main" id="{BDF35315-C2AC-0B2E-0733-8F0A07D45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73926" y="5596275"/>
              <a:ext cx="3336186" cy="340291"/>
            </a:xfrm>
            <a:prstGeom prst="rect">
              <a:avLst/>
            </a:prstGeom>
          </p:spPr>
        </p:pic>
        <p:pic>
          <p:nvPicPr>
            <p:cNvPr id="28" name="Picture 8" descr="A close-up of a cell&#10;&#10;Description automatically generated">
              <a:extLst>
                <a:ext uri="{FF2B5EF4-FFF2-40B4-BE49-F238E27FC236}">
                  <a16:creationId xmlns:a16="http://schemas.microsoft.com/office/drawing/2014/main" id="{7E9BD28B-0323-C39D-271B-B9EA38C35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465930" y="1743547"/>
              <a:ext cx="1905000" cy="1527810"/>
            </a:xfrm>
            <a:prstGeom prst="rect">
              <a:avLst/>
            </a:prstGeom>
          </p:spPr>
        </p:pic>
        <p:grpSp>
          <p:nvGrpSpPr>
            <p:cNvPr id="29" name="Group 22">
              <a:extLst>
                <a:ext uri="{FF2B5EF4-FFF2-40B4-BE49-F238E27FC236}">
                  <a16:creationId xmlns:a16="http://schemas.microsoft.com/office/drawing/2014/main" id="{3DE79BC8-D8AC-2579-FF00-62CF4F239C1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444936" y="2359096"/>
              <a:ext cx="1265176" cy="988416"/>
              <a:chOff x="4469848" y="2573625"/>
              <a:chExt cx="1198080" cy="936000"/>
            </a:xfrm>
          </p:grpSpPr>
          <p:pic>
            <p:nvPicPr>
              <p:cNvPr id="32" name="Picture 10" descr="A colorful flower pattern on a black background&#10;&#10;Description automatically generated">
                <a:extLst>
                  <a:ext uri="{FF2B5EF4-FFF2-40B4-BE49-F238E27FC236}">
                    <a16:creationId xmlns:a16="http://schemas.microsoft.com/office/drawing/2014/main" id="{66E65F4D-E4D6-B6FB-2DB8-398A86A175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469848" y="2573625"/>
                <a:ext cx="1198080" cy="936000"/>
              </a:xfrm>
              <a:prstGeom prst="rect">
                <a:avLst/>
              </a:prstGeom>
            </p:spPr>
          </p:pic>
          <p:sp>
            <p:nvSpPr>
              <p:cNvPr id="33" name="TextBox 16">
                <a:extLst>
                  <a:ext uri="{FF2B5EF4-FFF2-40B4-BE49-F238E27FC236}">
                    <a16:creationId xmlns:a16="http://schemas.microsoft.com/office/drawing/2014/main" id="{17FE358C-BAAA-AF0A-620C-52B3F5C0757F}"/>
                  </a:ext>
                </a:extLst>
              </p:cNvPr>
              <p:cNvSpPr txBox="1"/>
              <p:nvPr/>
            </p:nvSpPr>
            <p:spPr>
              <a:xfrm>
                <a:off x="5359583" y="3350163"/>
                <a:ext cx="308345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15 %</a:t>
                </a:r>
                <a:endParaRPr lang="en-GB" sz="800" baseline="30000" dirty="0"/>
              </a:p>
            </p:txBody>
          </p:sp>
        </p:grpSp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01F0EE53-3E07-7F44-8202-D64C3AA65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627589" y="3488965"/>
              <a:ext cx="3282371" cy="1994784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B92B333A-BBD1-73C0-4393-68AC18EC6FC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9957" y="1291568"/>
            <a:ext cx="650838" cy="650838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EC8C203-6EAF-B984-C99E-E55AF7EE12CD}"/>
              </a:ext>
            </a:extLst>
          </p:cNvPr>
          <p:cNvCxnSpPr>
            <a:cxnSpLocks/>
          </p:cNvCxnSpPr>
          <p:nvPr/>
        </p:nvCxnSpPr>
        <p:spPr>
          <a:xfrm>
            <a:off x="317120" y="3429000"/>
            <a:ext cx="51239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C916304-42F7-FD96-A58A-567109840C05}"/>
              </a:ext>
            </a:extLst>
          </p:cNvPr>
          <p:cNvCxnSpPr>
            <a:cxnSpLocks/>
          </p:cNvCxnSpPr>
          <p:nvPr/>
        </p:nvCxnSpPr>
        <p:spPr>
          <a:xfrm>
            <a:off x="5441097" y="1190379"/>
            <a:ext cx="0" cy="48946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8CBDC74-37A6-E45E-F9F9-F205460A0775}"/>
              </a:ext>
            </a:extLst>
          </p:cNvPr>
          <p:cNvSpPr txBox="1"/>
          <p:nvPr/>
        </p:nvSpPr>
        <p:spPr>
          <a:xfrm>
            <a:off x="3777899" y="3117596"/>
            <a:ext cx="15266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A.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Leineweber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2A826F-802D-94D1-C435-E2B7DEB82AA2}"/>
              </a:ext>
            </a:extLst>
          </p:cNvPr>
          <p:cNvSpPr txBox="1"/>
          <p:nvPr/>
        </p:nvSpPr>
        <p:spPr>
          <a:xfrm>
            <a:off x="3777899" y="5966359"/>
            <a:ext cx="1374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C.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Senatore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E272882-C33C-6958-8277-F1E10794E8DC}"/>
              </a:ext>
            </a:extLst>
          </p:cNvPr>
          <p:cNvSpPr txBox="1"/>
          <p:nvPr/>
        </p:nvSpPr>
        <p:spPr>
          <a:xfrm>
            <a:off x="7240857" y="5502798"/>
            <a:ext cx="1321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T.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Boutboul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3" name="Picture 42" descr="A red and black logo&#10;&#10;Description automatically generated">
            <a:extLst>
              <a:ext uri="{FF2B5EF4-FFF2-40B4-BE49-F238E27FC236}">
                <a16:creationId xmlns:a16="http://schemas.microsoft.com/office/drawing/2014/main" id="{03EF4A7C-3FB2-3F24-C4B1-6A2FC5D4591A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343006"/>
            <a:ext cx="524848" cy="52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8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1C89-0E01-E647-8C82-A2FA80C77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HFM HTS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8B83-4F49-B8EA-9C0B-29DDA6567B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6CC01-1B87-ABE2-4B9D-59539DBFC0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7E596-C6AC-B2AF-4D84-FBB6FFC1D3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 descr="A red square with white text&#10;&#10;Description automatically generated">
            <a:extLst>
              <a:ext uri="{FF2B5EF4-FFF2-40B4-BE49-F238E27FC236}">
                <a16:creationId xmlns:a16="http://schemas.microsoft.com/office/drawing/2014/main" id="{51B0ADAD-C3C4-93A8-9F9A-54EF591862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521" y="3352525"/>
            <a:ext cx="831393" cy="8284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2DDD38-EE0C-06B9-C175-86AE582DEEF5}"/>
              </a:ext>
            </a:extLst>
          </p:cNvPr>
          <p:cNvSpPr txBox="1"/>
          <p:nvPr/>
        </p:nvSpPr>
        <p:spPr>
          <a:xfrm>
            <a:off x="3097133" y="5883918"/>
            <a:ext cx="2395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Metal-Insulated Racetrack Stack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D9D3AE-340C-75B1-5088-82A9647FAD33}"/>
              </a:ext>
            </a:extLst>
          </p:cNvPr>
          <p:cNvSpPr txBox="1"/>
          <p:nvPr/>
        </p:nvSpPr>
        <p:spPr>
          <a:xfrm>
            <a:off x="2477478" y="6608624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RMM1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699974-368A-B199-3043-140EACC451D2}"/>
              </a:ext>
            </a:extLst>
          </p:cNvPr>
          <p:cNvSpPr txBox="1"/>
          <p:nvPr/>
        </p:nvSpPr>
        <p:spPr>
          <a:xfrm>
            <a:off x="6235479" y="2603603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Tape </a:t>
            </a:r>
            <a:br>
              <a:rPr lang="en-US" sz="1200" dirty="0"/>
            </a:br>
            <a:r>
              <a:rPr lang="en-US" sz="1200" dirty="0"/>
              <a:t>characterization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547F17-C0CC-6480-B725-E88A70E53238}"/>
              </a:ext>
            </a:extLst>
          </p:cNvPr>
          <p:cNvSpPr txBox="1"/>
          <p:nvPr/>
        </p:nvSpPr>
        <p:spPr>
          <a:xfrm>
            <a:off x="7432197" y="2603604"/>
            <a:ext cx="1455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Insulated dry tape-</a:t>
            </a:r>
            <a:br>
              <a:rPr lang="en-US" sz="1200" dirty="0"/>
            </a:br>
            <a:r>
              <a:rPr lang="en-US" sz="1200" dirty="0"/>
              <a:t>stack racetrack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EED20C7-A903-17E1-DC23-590B34F701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9772" y="519004"/>
            <a:ext cx="773669" cy="77366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CD68D1A4-0853-A04F-3D5E-103084C4A33C}"/>
              </a:ext>
            </a:extLst>
          </p:cNvPr>
          <p:cNvSpPr txBox="1"/>
          <p:nvPr/>
        </p:nvSpPr>
        <p:spPr>
          <a:xfrm>
            <a:off x="4641066" y="2612081"/>
            <a:ext cx="1633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Winding table, round </a:t>
            </a:r>
            <a:br>
              <a:rPr lang="en-US" sz="1200" dirty="0"/>
            </a:br>
            <a:r>
              <a:rPr lang="en-US" sz="1200" dirty="0"/>
              <a:t>cable fabrication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D8922422-4AB1-9120-14B1-B00F98AA22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2706" y="3360681"/>
            <a:ext cx="1402124" cy="527294"/>
          </a:xfrm>
          <a:prstGeom prst="rect">
            <a:avLst/>
          </a:prstGeom>
        </p:spPr>
      </p:pic>
      <p:pic>
        <p:nvPicPr>
          <p:cNvPr id="53" name="Picture 52" descr="A red and black logo&#10;&#10;Description automatically generated">
            <a:extLst>
              <a:ext uri="{FF2B5EF4-FFF2-40B4-BE49-F238E27FC236}">
                <a16:creationId xmlns:a16="http://schemas.microsoft.com/office/drawing/2014/main" id="{F94A6408-1699-335F-E7E5-876373DA510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278" y="3363127"/>
            <a:ext cx="524848" cy="524848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7E33734-9EE2-52CE-E47D-03F1327CC920}"/>
              </a:ext>
            </a:extLst>
          </p:cNvPr>
          <p:cNvCxnSpPr>
            <a:cxnSpLocks/>
          </p:cNvCxnSpPr>
          <p:nvPr/>
        </p:nvCxnSpPr>
        <p:spPr>
          <a:xfrm>
            <a:off x="4442291" y="347217"/>
            <a:ext cx="0" cy="28220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8BA2A15-57E5-D515-676D-0292466CAA23}"/>
              </a:ext>
            </a:extLst>
          </p:cNvPr>
          <p:cNvCxnSpPr>
            <a:cxnSpLocks/>
          </p:cNvCxnSpPr>
          <p:nvPr/>
        </p:nvCxnSpPr>
        <p:spPr>
          <a:xfrm>
            <a:off x="288480" y="3169219"/>
            <a:ext cx="84898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BD73EB6-8B31-3B05-32B9-A2AABF75C5A0}"/>
              </a:ext>
            </a:extLst>
          </p:cNvPr>
          <p:cNvCxnSpPr>
            <a:cxnSpLocks/>
          </p:cNvCxnSpPr>
          <p:nvPr/>
        </p:nvCxnSpPr>
        <p:spPr>
          <a:xfrm>
            <a:off x="5492340" y="3169219"/>
            <a:ext cx="3847" cy="29636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D188FA2-760B-44DF-EAB8-2B045CF95FC5}"/>
              </a:ext>
            </a:extLst>
          </p:cNvPr>
          <p:cNvCxnSpPr>
            <a:cxnSpLocks/>
          </p:cNvCxnSpPr>
          <p:nvPr/>
        </p:nvCxnSpPr>
        <p:spPr>
          <a:xfrm>
            <a:off x="2649102" y="3169219"/>
            <a:ext cx="0" cy="29636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diagram of a magnet&#10;&#10;Description automatically generated">
            <a:extLst>
              <a:ext uri="{FF2B5EF4-FFF2-40B4-BE49-F238E27FC236}">
                <a16:creationId xmlns:a16="http://schemas.microsoft.com/office/drawing/2014/main" id="{4A4AE1FA-B411-04AA-28EF-ED486807D24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67" t="76721"/>
          <a:stretch/>
        </p:blipFill>
        <p:spPr>
          <a:xfrm>
            <a:off x="2957401" y="5345778"/>
            <a:ext cx="1795264" cy="538710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39E5E6F4-832B-7AA5-774C-ABDBDD4884E4}"/>
              </a:ext>
            </a:extLst>
          </p:cNvPr>
          <p:cNvGrpSpPr/>
          <p:nvPr/>
        </p:nvGrpSpPr>
        <p:grpSpPr>
          <a:xfrm>
            <a:off x="5824124" y="4138569"/>
            <a:ext cx="2927176" cy="1444671"/>
            <a:chOff x="3786369" y="1423080"/>
            <a:chExt cx="5119673" cy="2526752"/>
          </a:xfrm>
        </p:grpSpPr>
        <p:pic>
          <p:nvPicPr>
            <p:cNvPr id="18" name="Picture 17" descr="A yellow and purple machine&#10;&#10;Description automatically generated">
              <a:extLst>
                <a:ext uri="{FF2B5EF4-FFF2-40B4-BE49-F238E27FC236}">
                  <a16:creationId xmlns:a16="http://schemas.microsoft.com/office/drawing/2014/main" id="{092DB9C4-2D7B-4E6F-AD46-D823D0FC3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369" y="2150723"/>
              <a:ext cx="2174147" cy="178794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F73ED02-BB0E-553E-8A5A-A98BC922C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5397" y="2150722"/>
              <a:ext cx="1225688" cy="612844"/>
            </a:xfrm>
            <a:prstGeom prst="rect">
              <a:avLst/>
            </a:prstGeom>
          </p:spPr>
        </p:pic>
        <p:pic>
          <p:nvPicPr>
            <p:cNvPr id="20" name="Picture 19" descr="A close-up of a stack of gold and black lines&#10;&#10;Description automatically generated">
              <a:extLst>
                <a:ext uri="{FF2B5EF4-FFF2-40B4-BE49-F238E27FC236}">
                  <a16:creationId xmlns:a16="http://schemas.microsoft.com/office/drawing/2014/main" id="{9352986D-0EFD-4B6F-631A-5EB74B373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6577" y="1423080"/>
              <a:ext cx="1619465" cy="1215120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F1D5746-47CE-3260-E05E-C513132E038C}"/>
                </a:ext>
              </a:extLst>
            </p:cNvPr>
            <p:cNvGrpSpPr/>
            <p:nvPr/>
          </p:nvGrpSpPr>
          <p:grpSpPr>
            <a:xfrm>
              <a:off x="6085792" y="2912819"/>
              <a:ext cx="2820250" cy="1037013"/>
              <a:chOff x="5982137" y="2876622"/>
              <a:chExt cx="2820250" cy="1037013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3D582C0C-6499-81B4-0D7D-8C4E837004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982137" y="2876622"/>
                <a:ext cx="1382685" cy="1037013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5863988-CBB5-310E-BADF-901FCCD13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9703" y="2876622"/>
                <a:ext cx="1382684" cy="1037013"/>
              </a:xfrm>
              <a:prstGeom prst="rect">
                <a:avLst/>
              </a:prstGeom>
            </p:spPr>
          </p:pic>
        </p:grpSp>
      </p:grpSp>
      <p:pic>
        <p:nvPicPr>
          <p:cNvPr id="62" name="Picture 61" descr="Close-up of a machine&#10;&#10;Description automatically generated">
            <a:extLst>
              <a:ext uri="{FF2B5EF4-FFF2-40B4-BE49-F238E27FC236}">
                <a16:creationId xmlns:a16="http://schemas.microsoft.com/office/drawing/2014/main" id="{C53DDBB1-1119-D779-8E36-3EC167C6CAF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290" y="1550206"/>
            <a:ext cx="1528155" cy="987058"/>
          </a:xfrm>
          <a:prstGeom prst="rect">
            <a:avLst/>
          </a:prstGeom>
        </p:spPr>
      </p:pic>
      <p:pic>
        <p:nvPicPr>
          <p:cNvPr id="65" name="Picture 64" descr="A person sitting in a room with several machines&#10;&#10;Description automatically generated">
            <a:extLst>
              <a:ext uri="{FF2B5EF4-FFF2-40B4-BE49-F238E27FC236}">
                <a16:creationId xmlns:a16="http://schemas.microsoft.com/office/drawing/2014/main" id="{D030F663-67A8-738B-8D70-8B8769960C9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3290" y="508667"/>
            <a:ext cx="1528156" cy="954996"/>
          </a:xfrm>
          <a:prstGeom prst="rect">
            <a:avLst/>
          </a:prstGeom>
        </p:spPr>
      </p:pic>
      <p:pic>
        <p:nvPicPr>
          <p:cNvPr id="66" name="Picture 65" descr="A green and orange object with a hole in the middle&#10;&#10;Description automatically generated">
            <a:extLst>
              <a:ext uri="{FF2B5EF4-FFF2-40B4-BE49-F238E27FC236}">
                <a16:creationId xmlns:a16="http://schemas.microsoft.com/office/drawing/2014/main" id="{C6EB5543-D5AA-72A6-FD1B-574A0A501DCE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9544" y="1433634"/>
            <a:ext cx="1378766" cy="952713"/>
          </a:xfrm>
          <a:prstGeom prst="rect">
            <a:avLst/>
          </a:prstGeom>
        </p:spPr>
      </p:pic>
      <p:pic>
        <p:nvPicPr>
          <p:cNvPr id="69" name="Picture 68" descr="A close up of a machine&#10;&#10;Description automatically generated">
            <a:extLst>
              <a:ext uri="{FF2B5EF4-FFF2-40B4-BE49-F238E27FC236}">
                <a16:creationId xmlns:a16="http://schemas.microsoft.com/office/drawing/2014/main" id="{2310545C-EF07-7F42-1FD5-003B7DE4444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0618" y="519005"/>
            <a:ext cx="1115320" cy="2035586"/>
          </a:xfrm>
          <a:prstGeom prst="rect">
            <a:avLst/>
          </a:prstGeom>
        </p:spPr>
      </p:pic>
      <p:pic>
        <p:nvPicPr>
          <p:cNvPr id="71" name="Image 12">
            <a:extLst>
              <a:ext uri="{FF2B5EF4-FFF2-40B4-BE49-F238E27FC236}">
                <a16:creationId xmlns:a16="http://schemas.microsoft.com/office/drawing/2014/main" id="{A1446D74-BBA7-AA75-BB3D-E7365AC9C03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130" y="4278726"/>
            <a:ext cx="1768918" cy="995016"/>
          </a:xfrm>
          <a:prstGeom prst="roundRect">
            <a:avLst>
              <a:gd name="adj" fmla="val 0"/>
            </a:avLst>
          </a:prstGeom>
          <a:ln w="57150">
            <a:noFill/>
          </a:ln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CF17E642-72E1-DAF9-8255-2703DA770E92}"/>
              </a:ext>
            </a:extLst>
          </p:cNvPr>
          <p:cNvSpPr txBox="1"/>
          <p:nvPr/>
        </p:nvSpPr>
        <p:spPr>
          <a:xfrm>
            <a:off x="7166013" y="5685319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Insulated soldered tape-</a:t>
            </a:r>
            <a:br>
              <a:rPr lang="en-US" sz="1200" dirty="0"/>
            </a:br>
            <a:r>
              <a:rPr lang="en-US" sz="1200" dirty="0"/>
              <a:t>stack dynamic tests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18766F6-963B-7834-8666-CA6EA850D1A2}"/>
              </a:ext>
            </a:extLst>
          </p:cNvPr>
          <p:cNvSpPr txBox="1"/>
          <p:nvPr/>
        </p:nvSpPr>
        <p:spPr>
          <a:xfrm>
            <a:off x="5748971" y="5685319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Hybrid subscale</a:t>
            </a:r>
            <a:br>
              <a:rPr lang="en-US" sz="1200" dirty="0"/>
            </a:br>
            <a:r>
              <a:rPr lang="en-US" sz="1200" dirty="0"/>
              <a:t>common coil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89C35BF-8372-C494-BE29-878EFACD3BE9}"/>
              </a:ext>
            </a:extLst>
          </p:cNvPr>
          <p:cNvGrpSpPr/>
          <p:nvPr/>
        </p:nvGrpSpPr>
        <p:grpSpPr>
          <a:xfrm>
            <a:off x="185055" y="1044643"/>
            <a:ext cx="1113918" cy="1585453"/>
            <a:chOff x="7101551" y="953483"/>
            <a:chExt cx="1457940" cy="2075104"/>
          </a:xfrm>
        </p:grpSpPr>
        <p:pic>
          <p:nvPicPr>
            <p:cNvPr id="80" name="Picture 79" descr="A blue and white rectangular sign with a wire and a circle&#10;&#10;Description automatically generated">
              <a:extLst>
                <a:ext uri="{FF2B5EF4-FFF2-40B4-BE49-F238E27FC236}">
                  <a16:creationId xmlns:a16="http://schemas.microsoft.com/office/drawing/2014/main" id="{D259F6FB-B638-B2FE-63B2-EF4F53FA5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1551" y="2127613"/>
              <a:ext cx="1457940" cy="900974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B36A5EB3-77CD-F825-D1AC-8AEA702959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3092"/>
            <a:stretch/>
          </p:blipFill>
          <p:spPr>
            <a:xfrm>
              <a:off x="7119321" y="953483"/>
              <a:ext cx="1422400" cy="1093938"/>
            </a:xfrm>
            <a:prstGeom prst="rect">
              <a:avLst/>
            </a:prstGeom>
          </p:spPr>
        </p:pic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382BD49-95E9-775A-A87D-58E2330BAB4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55" y="3352525"/>
            <a:ext cx="1113918" cy="742612"/>
          </a:xfrm>
          <a:prstGeom prst="rect">
            <a:avLst/>
          </a:prstGeom>
        </p:spPr>
      </p:pic>
      <p:pic>
        <p:nvPicPr>
          <p:cNvPr id="83" name="Picture 82" descr="Several machines in a factory&#10;&#10;Description automatically generated">
            <a:extLst>
              <a:ext uri="{FF2B5EF4-FFF2-40B4-BE49-F238E27FC236}">
                <a16:creationId xmlns:a16="http://schemas.microsoft.com/office/drawing/2014/main" id="{298DBA76-622C-0A1E-9FEA-50E6CB54F5DB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488" y="1164107"/>
            <a:ext cx="2674220" cy="1628889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E51C7297-A252-8F2B-4BD9-84E569B3679B}"/>
              </a:ext>
            </a:extLst>
          </p:cNvPr>
          <p:cNvGrpSpPr/>
          <p:nvPr/>
        </p:nvGrpSpPr>
        <p:grpSpPr>
          <a:xfrm>
            <a:off x="189373" y="4282440"/>
            <a:ext cx="2388562" cy="1232759"/>
            <a:chOff x="1926298" y="1436037"/>
            <a:chExt cx="9370058" cy="4835975"/>
          </a:xfrm>
        </p:grpSpPr>
        <p:pic>
          <p:nvPicPr>
            <p:cNvPr id="85" name="Immagine 35" descr="Immagine che contiene macchina, interno, muro, pialla/aereo&#10;&#10;Descrizione generata automaticamente">
              <a:extLst>
                <a:ext uri="{FF2B5EF4-FFF2-40B4-BE49-F238E27FC236}">
                  <a16:creationId xmlns:a16="http://schemas.microsoft.com/office/drawing/2014/main" id="{4FF45604-FFE4-8038-1385-CF7990FF72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61600" y="1446309"/>
              <a:ext cx="3635229" cy="1409902"/>
            </a:xfrm>
            <a:prstGeom prst="rect">
              <a:avLst/>
            </a:prstGeom>
          </p:spPr>
        </p:pic>
        <p:grpSp>
          <p:nvGrpSpPr>
            <p:cNvPr id="86" name="Gruppo 23">
              <a:extLst>
                <a:ext uri="{FF2B5EF4-FFF2-40B4-BE49-F238E27FC236}">
                  <a16:creationId xmlns:a16="http://schemas.microsoft.com/office/drawing/2014/main" id="{80AAEA7F-B2E7-E9EB-6C07-7BD75FE667B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26298" y="1436037"/>
              <a:ext cx="9370058" cy="4835975"/>
              <a:chOff x="284129" y="320039"/>
              <a:chExt cx="11576417" cy="5974699"/>
            </a:xfrm>
          </p:grpSpPr>
          <p:pic>
            <p:nvPicPr>
              <p:cNvPr id="87" name="Immagine 7" descr="Immagine che contiene interno, ingegneria, computer, macchina&#10;&#10;Descrizione generata automaticamente">
                <a:extLst>
                  <a:ext uri="{FF2B5EF4-FFF2-40B4-BE49-F238E27FC236}">
                    <a16:creationId xmlns:a16="http://schemas.microsoft.com/office/drawing/2014/main" id="{A695CEA4-29BD-E411-4936-DF2CAF1620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84129" y="2166378"/>
                <a:ext cx="4570678" cy="4128360"/>
              </a:xfrm>
              <a:prstGeom prst="rect">
                <a:avLst/>
              </a:prstGeom>
            </p:spPr>
          </p:pic>
          <p:pic>
            <p:nvPicPr>
              <p:cNvPr id="88" name="Immagine 8" descr="Immagine che contiene strumento, Laboratorio, interno, pavimento&#10;&#10;Descrizione generata automaticamente">
                <a:extLst>
                  <a:ext uri="{FF2B5EF4-FFF2-40B4-BE49-F238E27FC236}">
                    <a16:creationId xmlns:a16="http://schemas.microsoft.com/office/drawing/2014/main" id="{8E53F46B-7588-B62E-D7DF-C83E040B81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28694" y="2166378"/>
                <a:ext cx="2249424" cy="4128360"/>
              </a:xfrm>
              <a:prstGeom prst="rect">
                <a:avLst/>
              </a:prstGeom>
            </p:spPr>
          </p:pic>
          <p:pic>
            <p:nvPicPr>
              <p:cNvPr id="89" name="Immagine 9" descr="Immagine che contiene interno, testo, porta, muro&#10;&#10;Descrizione generata automaticamente">
                <a:extLst>
                  <a:ext uri="{FF2B5EF4-FFF2-40B4-BE49-F238E27FC236}">
                    <a16:creationId xmlns:a16="http://schemas.microsoft.com/office/drawing/2014/main" id="{E4F060CB-CC0B-22B5-71A4-15F4DF09ED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 cstate="screen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sharpenSoften amount="25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84129" y="320039"/>
                <a:ext cx="2249424" cy="1754580"/>
              </a:xfrm>
              <a:prstGeom prst="rect">
                <a:avLst/>
              </a:prstGeom>
            </p:spPr>
          </p:pic>
          <p:pic>
            <p:nvPicPr>
              <p:cNvPr id="90" name="Picture 3" descr="Immagine che contiene vestiti, ingegneria, interno, uomo&#10;&#10;Descrizione generata automaticamente">
                <a:extLst>
                  <a:ext uri="{FF2B5EF4-FFF2-40B4-BE49-F238E27FC236}">
                    <a16:creationId xmlns:a16="http://schemas.microsoft.com/office/drawing/2014/main" id="{197AB1D7-73BF-E026-E3FA-7AD2163410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287920" y="320039"/>
                <a:ext cx="4572626" cy="5974699"/>
              </a:xfrm>
              <a:prstGeom prst="rect">
                <a:avLst/>
              </a:prstGeom>
            </p:spPr>
          </p:pic>
        </p:grp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D18E3D49-17B5-63A7-9D32-12FC86C422F2}"/>
              </a:ext>
            </a:extLst>
          </p:cNvPr>
          <p:cNvSpPr txBox="1"/>
          <p:nvPr/>
        </p:nvSpPr>
        <p:spPr>
          <a:xfrm>
            <a:off x="458875" y="2792894"/>
            <a:ext cx="4113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Coated Conductor R&amp;D Line Commissioned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732997E-C4FE-56D9-903A-89DA280B9A92}"/>
              </a:ext>
            </a:extLst>
          </p:cNvPr>
          <p:cNvSpPr txBox="1"/>
          <p:nvPr/>
        </p:nvSpPr>
        <p:spPr>
          <a:xfrm>
            <a:off x="78300" y="5599337"/>
            <a:ext cx="4113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IBS PIT R&amp;D started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6AFB07E-D519-B7EE-4BDD-9E3B3C8D9E8D}"/>
              </a:ext>
            </a:extLst>
          </p:cNvPr>
          <p:cNvSpPr txBox="1"/>
          <p:nvPr/>
        </p:nvSpPr>
        <p:spPr>
          <a:xfrm>
            <a:off x="175315" y="1035007"/>
            <a:ext cx="1382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B. Holzapfel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59B4D7B-8248-BCDE-6972-76C901CCFC91}"/>
              </a:ext>
            </a:extLst>
          </p:cNvPr>
          <p:cNvSpPr txBox="1"/>
          <p:nvPr/>
        </p:nvSpPr>
        <p:spPr>
          <a:xfrm>
            <a:off x="196474" y="5952821"/>
            <a:ext cx="1305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A.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Malagoli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7375231-E21F-1C1C-C2A7-50FEEDECC6D1}"/>
              </a:ext>
            </a:extLst>
          </p:cNvPr>
          <p:cNvSpPr txBox="1"/>
          <p:nvPr/>
        </p:nvSpPr>
        <p:spPr>
          <a:xfrm>
            <a:off x="3943395" y="3967355"/>
            <a:ext cx="1449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T.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Lecrevisse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6732D42-EAEB-028B-8397-4C86FB46A9E8}"/>
              </a:ext>
            </a:extLst>
          </p:cNvPr>
          <p:cNvSpPr txBox="1"/>
          <p:nvPr/>
        </p:nvSpPr>
        <p:spPr>
          <a:xfrm>
            <a:off x="5744049" y="4199508"/>
            <a:ext cx="1401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D. M. Araujo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F382929-19FD-953A-9A23-543F0D148E42}"/>
              </a:ext>
            </a:extLst>
          </p:cNvPr>
          <p:cNvSpPr txBox="1"/>
          <p:nvPr/>
        </p:nvSpPr>
        <p:spPr>
          <a:xfrm>
            <a:off x="4564049" y="205569"/>
            <a:ext cx="1331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A. Ballarino</a:t>
            </a:r>
          </a:p>
        </p:txBody>
      </p:sp>
    </p:spTree>
    <p:extLst>
      <p:ext uri="{BB962C8B-B14F-4D97-AF65-F5344CB8AC3E}">
        <p14:creationId xmlns:p14="http://schemas.microsoft.com/office/powerpoint/2010/main" val="3532036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1C89-0E01-E647-8C82-A2FA80C77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HFM Tech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8B83-4F49-B8EA-9C0B-29DDA6567B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6CC01-1B87-ABE2-4B9D-59539DBFC0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7E596-C6AC-B2AF-4D84-FBB6FFC1D3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D9D3AE-340C-75B1-5088-82A9647FAD33}"/>
              </a:ext>
            </a:extLst>
          </p:cNvPr>
          <p:cNvSpPr txBox="1"/>
          <p:nvPr/>
        </p:nvSpPr>
        <p:spPr>
          <a:xfrm>
            <a:off x="2477478" y="6608624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RMM1</a:t>
            </a:r>
          </a:p>
        </p:txBody>
      </p:sp>
      <p:pic>
        <p:nvPicPr>
          <p:cNvPr id="53" name="Picture 52" descr="A red and black logo&#10;&#10;Description automatically generated">
            <a:extLst>
              <a:ext uri="{FF2B5EF4-FFF2-40B4-BE49-F238E27FC236}">
                <a16:creationId xmlns:a16="http://schemas.microsoft.com/office/drawing/2014/main" id="{F94A6408-1699-335F-E7E5-876373DA51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952" y="7433871"/>
            <a:ext cx="524848" cy="524848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EE7FF75A-2AA2-0C20-FF63-1D8BEDA6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923" y="4433313"/>
            <a:ext cx="1310956" cy="1764870"/>
          </a:xfrm>
          <a:prstGeom prst="rect">
            <a:avLst/>
          </a:prstGeom>
        </p:spPr>
      </p:pic>
      <p:pic>
        <p:nvPicPr>
          <p:cNvPr id="14" name="Picture 13" descr="A close-up of a machine&#10;&#10;Description automatically generated">
            <a:extLst>
              <a:ext uri="{FF2B5EF4-FFF2-40B4-BE49-F238E27FC236}">
                <a16:creationId xmlns:a16="http://schemas.microsoft.com/office/drawing/2014/main" id="{E07C5ABA-1EA4-43DF-AA49-61E8967342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832" y="4547942"/>
            <a:ext cx="948666" cy="1607709"/>
          </a:xfrm>
          <a:prstGeom prst="rect">
            <a:avLst/>
          </a:prstGeom>
        </p:spPr>
      </p:pic>
      <p:pic>
        <p:nvPicPr>
          <p:cNvPr id="16" name="Picture 15" descr="A diagram of a sensor&#10;&#10;Description automatically generated">
            <a:extLst>
              <a:ext uri="{FF2B5EF4-FFF2-40B4-BE49-F238E27FC236}">
                <a16:creationId xmlns:a16="http://schemas.microsoft.com/office/drawing/2014/main" id="{C41D040C-1EA6-A5E3-7629-43AD73BAA7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545" y="5066878"/>
            <a:ext cx="1632378" cy="1073446"/>
          </a:xfrm>
          <a:prstGeom prst="rect">
            <a:avLst/>
          </a:prstGeom>
        </p:spPr>
      </p:pic>
      <p:pic>
        <p:nvPicPr>
          <p:cNvPr id="32" name="Picture 31" descr="A person holding a small electronic device&#10;&#10;Description automatically generated">
            <a:extLst>
              <a:ext uri="{FF2B5EF4-FFF2-40B4-BE49-F238E27FC236}">
                <a16:creationId xmlns:a16="http://schemas.microsoft.com/office/drawing/2014/main" id="{28799993-22AA-932F-6EEA-17B95C6BF9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12" y="1428854"/>
            <a:ext cx="1292373" cy="1460155"/>
          </a:xfrm>
          <a:prstGeom prst="rect">
            <a:avLst/>
          </a:prstGeom>
        </p:spPr>
      </p:pic>
      <p:pic>
        <p:nvPicPr>
          <p:cNvPr id="39" name="Picture 38" descr="A diagram of a coil&#10;&#10;Description automatically generated">
            <a:extLst>
              <a:ext uri="{FF2B5EF4-FFF2-40B4-BE49-F238E27FC236}">
                <a16:creationId xmlns:a16="http://schemas.microsoft.com/office/drawing/2014/main" id="{C0AF7315-C363-4616-CB1C-7AE9A1AD0A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554" y="1412431"/>
            <a:ext cx="1545074" cy="1037736"/>
          </a:xfrm>
          <a:prstGeom prst="rect">
            <a:avLst/>
          </a:prstGeom>
        </p:spPr>
      </p:pic>
      <p:pic>
        <p:nvPicPr>
          <p:cNvPr id="45" name="Picture 4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B0DEC8B-4E35-E604-A90B-CD984259A0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328" y="1187341"/>
            <a:ext cx="1448838" cy="1713984"/>
          </a:xfrm>
          <a:prstGeom prst="rect">
            <a:avLst/>
          </a:prstGeom>
        </p:spPr>
      </p:pic>
      <p:pic>
        <p:nvPicPr>
          <p:cNvPr id="47" name="Picture 46" descr="A black and blue logo&#10;&#10;Description automatically generated">
            <a:extLst>
              <a:ext uri="{FF2B5EF4-FFF2-40B4-BE49-F238E27FC236}">
                <a16:creationId xmlns:a16="http://schemas.microsoft.com/office/drawing/2014/main" id="{57CFAA2C-AB3A-7723-2308-9FF4D42575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864" y="2389860"/>
            <a:ext cx="1054580" cy="303788"/>
          </a:xfrm>
          <a:prstGeom prst="rect">
            <a:avLst/>
          </a:prstGeom>
        </p:spPr>
      </p:pic>
      <p:pic>
        <p:nvPicPr>
          <p:cNvPr id="49" name="Picture 48" descr="A machine with a piece of white material&#10;&#10;Description automatically generated">
            <a:extLst>
              <a:ext uri="{FF2B5EF4-FFF2-40B4-BE49-F238E27FC236}">
                <a16:creationId xmlns:a16="http://schemas.microsoft.com/office/drawing/2014/main" id="{4C4B62EF-B9C0-1D82-B93C-A5CA97B6D4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447" y="1158974"/>
            <a:ext cx="1054580" cy="1172139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3D53B42-995F-5986-8695-7F18BB573E1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86" y="3027447"/>
            <a:ext cx="2107570" cy="1024017"/>
          </a:xfrm>
          <a:prstGeom prst="rect">
            <a:avLst/>
          </a:prstGeom>
        </p:spPr>
      </p:pic>
      <p:pic>
        <p:nvPicPr>
          <p:cNvPr id="73" name="Picture 72" descr="A screenshot of a graph&#10;&#10;Description automatically generated">
            <a:extLst>
              <a:ext uri="{FF2B5EF4-FFF2-40B4-BE49-F238E27FC236}">
                <a16:creationId xmlns:a16="http://schemas.microsoft.com/office/drawing/2014/main" id="{52CF3246-4ADB-8C68-7CA3-A2B8089F2C0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921" y="1808780"/>
            <a:ext cx="2175460" cy="2271130"/>
          </a:xfrm>
          <a:prstGeom prst="rect">
            <a:avLst/>
          </a:prstGeom>
        </p:spPr>
      </p:pic>
      <p:grpSp>
        <p:nvGrpSpPr>
          <p:cNvPr id="95" name="Group 94">
            <a:extLst>
              <a:ext uri="{FF2B5EF4-FFF2-40B4-BE49-F238E27FC236}">
                <a16:creationId xmlns:a16="http://schemas.microsoft.com/office/drawing/2014/main" id="{CA75B5D1-E8AC-60CA-039B-38438FC0A131}"/>
              </a:ext>
            </a:extLst>
          </p:cNvPr>
          <p:cNvGrpSpPr/>
          <p:nvPr/>
        </p:nvGrpSpPr>
        <p:grpSpPr>
          <a:xfrm>
            <a:off x="196611" y="3305975"/>
            <a:ext cx="3606741" cy="1457804"/>
            <a:chOff x="270631" y="806784"/>
            <a:chExt cx="3197039" cy="1292206"/>
          </a:xfrm>
        </p:grpSpPr>
        <p:pic>
          <p:nvPicPr>
            <p:cNvPr id="75" name="Picture 74" descr="A blue logo with text&#10;&#10;Description automatically generated">
              <a:extLst>
                <a:ext uri="{FF2B5EF4-FFF2-40B4-BE49-F238E27FC236}">
                  <a16:creationId xmlns:a16="http://schemas.microsoft.com/office/drawing/2014/main" id="{AEA1633A-63F4-716A-46C3-DB988739C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573" y="806784"/>
              <a:ext cx="979105" cy="438366"/>
            </a:xfrm>
            <a:prstGeom prst="rect">
              <a:avLst/>
            </a:prstGeom>
          </p:spPr>
        </p:pic>
        <p:pic>
          <p:nvPicPr>
            <p:cNvPr id="77" name="Picture 76" descr="A colorful diagram of a cylinder&#10;&#10;Description automatically generated with medium confidence">
              <a:extLst>
                <a:ext uri="{FF2B5EF4-FFF2-40B4-BE49-F238E27FC236}">
                  <a16:creationId xmlns:a16="http://schemas.microsoft.com/office/drawing/2014/main" id="{DB8FC0F5-705B-EBCE-0113-A4CC47399C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8765" y="1256022"/>
              <a:ext cx="2528905" cy="842968"/>
            </a:xfrm>
            <a:prstGeom prst="rect">
              <a:avLst/>
            </a:prstGeom>
          </p:spPr>
        </p:pic>
        <p:pic>
          <p:nvPicPr>
            <p:cNvPr id="79" name="Picture 78" descr="A green leaf with white triangles&#10;&#10;Description automatically generated">
              <a:extLst>
                <a:ext uri="{FF2B5EF4-FFF2-40B4-BE49-F238E27FC236}">
                  <a16:creationId xmlns:a16="http://schemas.microsoft.com/office/drawing/2014/main" id="{57ED9F7E-6B99-E992-6DB8-5F3118D86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631" y="1256022"/>
              <a:ext cx="630617" cy="842968"/>
            </a:xfrm>
            <a:prstGeom prst="rect">
              <a:avLst/>
            </a:prstGeom>
          </p:spPr>
        </p:pic>
      </p:grpSp>
      <p:pic>
        <p:nvPicPr>
          <p:cNvPr id="81" name="Picture 80" descr="A screenshot of a computer&#10;&#10;Description automatically generated">
            <a:extLst>
              <a:ext uri="{FF2B5EF4-FFF2-40B4-BE49-F238E27FC236}">
                <a16:creationId xmlns:a16="http://schemas.microsoft.com/office/drawing/2014/main" id="{A2BC8F45-6F33-CA8D-BADA-19B9CCCC746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0" y="4950791"/>
            <a:ext cx="2241409" cy="1182281"/>
          </a:xfrm>
          <a:prstGeom prst="rect">
            <a:avLst/>
          </a:prstGeom>
        </p:spPr>
      </p:pic>
      <p:pic>
        <p:nvPicPr>
          <p:cNvPr id="83" name="Picture 82" descr="Several different types of metal objects&#10;&#10;Description automatically generated">
            <a:extLst>
              <a:ext uri="{FF2B5EF4-FFF2-40B4-BE49-F238E27FC236}">
                <a16:creationId xmlns:a16="http://schemas.microsoft.com/office/drawing/2014/main" id="{9AC9F5C2-2A8C-ACFA-F562-193AD43D2A3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496" y="4907587"/>
            <a:ext cx="2241409" cy="1073446"/>
          </a:xfrm>
          <a:prstGeom prst="rect">
            <a:avLst/>
          </a:prstGeom>
        </p:spPr>
      </p:pic>
      <p:pic>
        <p:nvPicPr>
          <p:cNvPr id="84" name="Picture 83" descr="A red and black logo&#10;&#10;Description automatically generated">
            <a:extLst>
              <a:ext uri="{FF2B5EF4-FFF2-40B4-BE49-F238E27FC236}">
                <a16:creationId xmlns:a16="http://schemas.microsoft.com/office/drawing/2014/main" id="{D5FD5E65-5284-1A81-7D2B-366BA1A19E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328" y="2968700"/>
            <a:ext cx="524848" cy="524848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B03893BB-6348-0EA7-0C69-DED31B9AACE2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7995" y="11240409"/>
            <a:ext cx="650838" cy="650838"/>
          </a:xfrm>
          <a:prstGeom prst="rect">
            <a:avLst/>
          </a:prstGeom>
        </p:spPr>
      </p:pic>
      <p:pic>
        <p:nvPicPr>
          <p:cNvPr id="89" name="Picture 2" descr="ETH Zurich - Homepage | ETH Zurich">
            <a:extLst>
              <a:ext uri="{FF2B5EF4-FFF2-40B4-BE49-F238E27FC236}">
                <a16:creationId xmlns:a16="http://schemas.microsoft.com/office/drawing/2014/main" id="{0C237076-97B6-654C-EA91-AF83C1177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1074" y="2717010"/>
            <a:ext cx="896774" cy="25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13AFB466-B6FB-9B5E-F867-05A70D5692CF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720" y="1190818"/>
            <a:ext cx="535865" cy="535865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CB5C74E7-9C5E-B739-09D3-D00484A245D0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853" y="4325998"/>
            <a:ext cx="535865" cy="535865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DDB024D7-8DD0-6642-9EB7-49924CCED530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916" y="2387455"/>
            <a:ext cx="535865" cy="535865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2F88D30-445B-7899-0BA8-34F37F4977A4}"/>
              </a:ext>
            </a:extLst>
          </p:cNvPr>
          <p:cNvSpPr txBox="1"/>
          <p:nvPr/>
        </p:nvSpPr>
        <p:spPr>
          <a:xfrm>
            <a:off x="2776131" y="5936573"/>
            <a:ext cx="1441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ROXIE CAD Engine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2FEF04D-FD6E-14D8-0F62-E4B61C76DE8E}"/>
              </a:ext>
            </a:extLst>
          </p:cNvPr>
          <p:cNvCxnSpPr>
            <a:cxnSpLocks/>
          </p:cNvCxnSpPr>
          <p:nvPr/>
        </p:nvCxnSpPr>
        <p:spPr>
          <a:xfrm>
            <a:off x="3813717" y="1187341"/>
            <a:ext cx="0" cy="30055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E04C85B-73D9-2274-4BC2-7196B52886CE}"/>
              </a:ext>
            </a:extLst>
          </p:cNvPr>
          <p:cNvCxnSpPr>
            <a:cxnSpLocks/>
          </p:cNvCxnSpPr>
          <p:nvPr/>
        </p:nvCxnSpPr>
        <p:spPr>
          <a:xfrm>
            <a:off x="118200" y="3145359"/>
            <a:ext cx="369551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8741F9F0-7959-DAB7-A91D-689F7582713D}"/>
              </a:ext>
            </a:extLst>
          </p:cNvPr>
          <p:cNvCxnSpPr>
            <a:cxnSpLocks/>
          </p:cNvCxnSpPr>
          <p:nvPr/>
        </p:nvCxnSpPr>
        <p:spPr>
          <a:xfrm>
            <a:off x="3803352" y="4199072"/>
            <a:ext cx="5220675" cy="243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3CC8543-EE96-1BD1-13D9-7C9644851307}"/>
              </a:ext>
            </a:extLst>
          </p:cNvPr>
          <p:cNvCxnSpPr>
            <a:cxnSpLocks/>
          </p:cNvCxnSpPr>
          <p:nvPr/>
        </p:nvCxnSpPr>
        <p:spPr>
          <a:xfrm>
            <a:off x="4754500" y="4192859"/>
            <a:ext cx="0" cy="1962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655314F-1894-50DF-DD12-3A735BF90331}"/>
              </a:ext>
            </a:extLst>
          </p:cNvPr>
          <p:cNvCxnSpPr>
            <a:cxnSpLocks/>
          </p:cNvCxnSpPr>
          <p:nvPr/>
        </p:nvCxnSpPr>
        <p:spPr>
          <a:xfrm>
            <a:off x="6309883" y="1158974"/>
            <a:ext cx="0" cy="30644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7" name="Picture 116">
            <a:extLst>
              <a:ext uri="{FF2B5EF4-FFF2-40B4-BE49-F238E27FC236}">
                <a16:creationId xmlns:a16="http://schemas.microsoft.com/office/drawing/2014/main" id="{3A23C820-9864-C3B2-0CDD-E53636BB5ED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726" y="4324976"/>
            <a:ext cx="535865" cy="535865"/>
          </a:xfrm>
          <a:prstGeom prst="rect">
            <a:avLst/>
          </a:prstGeom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E48F095A-8E35-A57B-1F1B-8BD5C1F2B459}"/>
              </a:ext>
            </a:extLst>
          </p:cNvPr>
          <p:cNvSpPr txBox="1"/>
          <p:nvPr/>
        </p:nvSpPr>
        <p:spPr>
          <a:xfrm>
            <a:off x="2071830" y="3226165"/>
            <a:ext cx="1741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S.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Russenschuck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93D8439-A3C8-4977-1B32-B2A58AAD96D7}"/>
              </a:ext>
            </a:extLst>
          </p:cNvPr>
          <p:cNvSpPr txBox="1"/>
          <p:nvPr/>
        </p:nvSpPr>
        <p:spPr>
          <a:xfrm>
            <a:off x="1594658" y="2698493"/>
            <a:ext cx="1356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M. Wozniak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73F946A-1798-59CE-72C0-AC9FC05CA528}"/>
              </a:ext>
            </a:extLst>
          </p:cNvPr>
          <p:cNvSpPr txBox="1"/>
          <p:nvPr/>
        </p:nvSpPr>
        <p:spPr>
          <a:xfrm>
            <a:off x="4853668" y="1179019"/>
            <a:ext cx="1161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R.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Piccin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F9A6074-4542-10C3-D83A-676CA1BC81EE}"/>
              </a:ext>
            </a:extLst>
          </p:cNvPr>
          <p:cNvSpPr txBox="1"/>
          <p:nvPr/>
        </p:nvSpPr>
        <p:spPr>
          <a:xfrm>
            <a:off x="6351018" y="3948942"/>
            <a:ext cx="1269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T.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Tervoort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0905AFE8-EBCB-2D7B-A40B-8FBA3A9670BF}"/>
              </a:ext>
            </a:extLst>
          </p:cNvPr>
          <p:cNvSpPr txBox="1"/>
          <p:nvPr/>
        </p:nvSpPr>
        <p:spPr>
          <a:xfrm>
            <a:off x="5461765" y="4300489"/>
            <a:ext cx="1901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P. Borges de Sousa</a:t>
            </a:r>
          </a:p>
        </p:txBody>
      </p:sp>
    </p:spTree>
    <p:extLst>
      <p:ext uri="{BB962C8B-B14F-4D97-AF65-F5344CB8AC3E}">
        <p14:creationId xmlns:p14="http://schemas.microsoft.com/office/powerpoint/2010/main" val="410999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39960-72F2-00B9-D907-6A72FA757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HFM Organization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ECAC4-B7D5-2491-D5CD-7B022A186C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4FEE7-A16E-324E-BCE8-E34606F712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BC84F-D8B7-A314-5A39-93A3C3691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FCB97E1-04EE-3A21-22A1-13B2155BD1D2}"/>
              </a:ext>
            </a:extLst>
          </p:cNvPr>
          <p:cNvSpPr/>
          <p:nvPr/>
        </p:nvSpPr>
        <p:spPr>
          <a:xfrm>
            <a:off x="2076221" y="1946527"/>
            <a:ext cx="1443900" cy="3997073"/>
          </a:xfrm>
          <a:prstGeom prst="roundRect">
            <a:avLst/>
          </a:prstGeom>
          <a:solidFill>
            <a:srgbClr val="016DD0">
              <a:alpha val="50196"/>
            </a:srgbClr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42B6F1F-54B5-A109-70B2-1743C2FAEC9E}"/>
              </a:ext>
            </a:extLst>
          </p:cNvPr>
          <p:cNvSpPr/>
          <p:nvPr/>
        </p:nvSpPr>
        <p:spPr>
          <a:xfrm>
            <a:off x="5851776" y="1946527"/>
            <a:ext cx="2712657" cy="3997073"/>
          </a:xfrm>
          <a:prstGeom prst="roundRect">
            <a:avLst/>
          </a:prstGeom>
          <a:solidFill>
            <a:srgbClr val="FF9300">
              <a:alpha val="50196"/>
            </a:srgbClr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8077D23-B40D-0112-5ED1-5B6BF0179C6D}"/>
              </a:ext>
            </a:extLst>
          </p:cNvPr>
          <p:cNvSpPr/>
          <p:nvPr/>
        </p:nvSpPr>
        <p:spPr>
          <a:xfrm>
            <a:off x="3572877" y="1946527"/>
            <a:ext cx="2207936" cy="3997073"/>
          </a:xfrm>
          <a:prstGeom prst="roundRect">
            <a:avLst/>
          </a:prstGeom>
          <a:solidFill>
            <a:srgbClr val="19B46B">
              <a:alpha val="50196"/>
            </a:srgbClr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7D40DA7-43BC-9EC7-9326-F2CA39D6B240}"/>
              </a:ext>
            </a:extLst>
          </p:cNvPr>
          <p:cNvSpPr/>
          <p:nvPr/>
        </p:nvSpPr>
        <p:spPr>
          <a:xfrm>
            <a:off x="579566" y="1946527"/>
            <a:ext cx="1443900" cy="3997073"/>
          </a:xfrm>
          <a:prstGeom prst="roundRect">
            <a:avLst/>
          </a:prstGeom>
          <a:solidFill>
            <a:srgbClr val="016DD0">
              <a:alpha val="50196"/>
            </a:srgbClr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EADA2CC-23E0-A31C-4CDD-AF87398189DD}"/>
              </a:ext>
            </a:extLst>
          </p:cNvPr>
          <p:cNvSpPr/>
          <p:nvPr/>
        </p:nvSpPr>
        <p:spPr>
          <a:xfrm>
            <a:off x="724756" y="2040248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4CB539D-6BDB-8216-9278-E903E5266DF5}"/>
              </a:ext>
            </a:extLst>
          </p:cNvPr>
          <p:cNvSpPr/>
          <p:nvPr/>
        </p:nvSpPr>
        <p:spPr>
          <a:xfrm>
            <a:off x="724756" y="2829779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FC8837-0741-6130-E6BA-4BB00C7A271A}"/>
              </a:ext>
            </a:extLst>
          </p:cNvPr>
          <p:cNvSpPr/>
          <p:nvPr/>
        </p:nvSpPr>
        <p:spPr>
          <a:xfrm>
            <a:off x="724756" y="3619310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58B5E55-641B-D4B7-14B5-AD3F78AB6978}"/>
              </a:ext>
            </a:extLst>
          </p:cNvPr>
          <p:cNvSpPr/>
          <p:nvPr/>
        </p:nvSpPr>
        <p:spPr>
          <a:xfrm>
            <a:off x="724756" y="4408841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…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7CDA87-21CA-5AFD-D377-79E08F36AB90}"/>
              </a:ext>
            </a:extLst>
          </p:cNvPr>
          <p:cNvSpPr/>
          <p:nvPr/>
        </p:nvSpPr>
        <p:spPr>
          <a:xfrm>
            <a:off x="724756" y="5198372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demo team </a:t>
            </a:r>
            <a:r>
              <a:rPr lang="en-US" sz="1000" dirty="0" err="1"/>
              <a:t>i</a:t>
            </a:r>
            <a:endParaRPr lang="en-US" sz="10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7466698-5EF0-A656-647B-5F7A452C264B}"/>
              </a:ext>
            </a:extLst>
          </p:cNvPr>
          <p:cNvSpPr/>
          <p:nvPr/>
        </p:nvSpPr>
        <p:spPr>
          <a:xfrm>
            <a:off x="7348432" y="2042677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1CBE6E7-B085-5064-5F61-EDCBC4CB890E}"/>
              </a:ext>
            </a:extLst>
          </p:cNvPr>
          <p:cNvSpPr/>
          <p:nvPr/>
        </p:nvSpPr>
        <p:spPr>
          <a:xfrm>
            <a:off x="7348432" y="2829779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6E1354A-6CC2-7CE9-594E-14408616F646}"/>
              </a:ext>
            </a:extLst>
          </p:cNvPr>
          <p:cNvSpPr/>
          <p:nvPr/>
        </p:nvSpPr>
        <p:spPr>
          <a:xfrm>
            <a:off x="7348432" y="3619310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4F8B39A-5779-319A-BD11-502F9CE88735}"/>
              </a:ext>
            </a:extLst>
          </p:cNvPr>
          <p:cNvSpPr/>
          <p:nvPr/>
        </p:nvSpPr>
        <p:spPr>
          <a:xfrm>
            <a:off x="7348432" y="4408841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…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8A46CB3-997D-903C-55E0-2370623298CA}"/>
              </a:ext>
            </a:extLst>
          </p:cNvPr>
          <p:cNvSpPr/>
          <p:nvPr/>
        </p:nvSpPr>
        <p:spPr>
          <a:xfrm>
            <a:off x="7348432" y="5198372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demo team j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2A3CD85-97D0-DF6C-C223-310B2A1F5CDF}"/>
              </a:ext>
            </a:extLst>
          </p:cNvPr>
          <p:cNvSpPr/>
          <p:nvPr/>
        </p:nvSpPr>
        <p:spPr>
          <a:xfrm>
            <a:off x="3622834" y="2420917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coil composite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7EFF8A6-F58E-810E-B2FE-DA359A013E1B}"/>
              </a:ext>
            </a:extLst>
          </p:cNvPr>
          <p:cNvSpPr/>
          <p:nvPr/>
        </p:nvSpPr>
        <p:spPr>
          <a:xfrm>
            <a:off x="4602944" y="2025606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/>
              <a:t>Cryogenis</a:t>
            </a:r>
            <a:r>
              <a:rPr lang="en-US" sz="900" dirty="0"/>
              <a:t> &amp; thermal properties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854E988-9215-E19B-055C-3083E0583EA6}"/>
              </a:ext>
            </a:extLst>
          </p:cNvPr>
          <p:cNvSpPr/>
          <p:nvPr/>
        </p:nvSpPr>
        <p:spPr>
          <a:xfrm>
            <a:off x="4583359" y="4401702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modeling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EE0047B-9C56-89D1-FD0E-0272D18F50CE}"/>
              </a:ext>
            </a:extLst>
          </p:cNvPr>
          <p:cNvSpPr/>
          <p:nvPr/>
        </p:nvSpPr>
        <p:spPr>
          <a:xfrm>
            <a:off x="3626999" y="4788103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LTS modeling workflow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8D9D8BD-FE4E-CCA8-133A-05FE834F563D}"/>
              </a:ext>
            </a:extLst>
          </p:cNvPr>
          <p:cNvSpPr/>
          <p:nvPr/>
        </p:nvSpPr>
        <p:spPr>
          <a:xfrm>
            <a:off x="3619833" y="3999041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Insulation materials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0942D59-51A0-28CA-54C4-F11A173C42F2}"/>
              </a:ext>
            </a:extLst>
          </p:cNvPr>
          <p:cNvSpPr/>
          <p:nvPr/>
        </p:nvSpPr>
        <p:spPr>
          <a:xfrm>
            <a:off x="4583359" y="3609670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Protection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ADAB0B3-CCEC-F064-3B30-8160B7D15D6D}"/>
              </a:ext>
            </a:extLst>
          </p:cNvPr>
          <p:cNvSpPr/>
          <p:nvPr/>
        </p:nvSpPr>
        <p:spPr>
          <a:xfrm>
            <a:off x="3619833" y="3209979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Testing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2709DB-88FC-4C95-6A18-816748B42133}"/>
              </a:ext>
            </a:extLst>
          </p:cNvPr>
          <p:cNvSpPr/>
          <p:nvPr/>
        </p:nvSpPr>
        <p:spPr>
          <a:xfrm>
            <a:off x="4583359" y="2817638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/>
              <a:t>Instrumen-tation</a:t>
            </a:r>
            <a:r>
              <a:rPr lang="en-US" sz="900" dirty="0"/>
              <a:t>, detection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52063935-F12A-204D-5541-BB1691100BE5}"/>
              </a:ext>
            </a:extLst>
          </p:cNvPr>
          <p:cNvSpPr/>
          <p:nvPr/>
        </p:nvSpPr>
        <p:spPr>
          <a:xfrm>
            <a:off x="579567" y="1294493"/>
            <a:ext cx="7984866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HFM Forum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26BA2E4-1967-62C3-4983-F86D0E1DC2B3}"/>
              </a:ext>
            </a:extLst>
          </p:cNvPr>
          <p:cNvSpPr/>
          <p:nvPr/>
        </p:nvSpPr>
        <p:spPr>
          <a:xfrm>
            <a:off x="4583359" y="5193734"/>
            <a:ext cx="1087656" cy="644894"/>
          </a:xfrm>
          <a:prstGeom prst="ellipse">
            <a:avLst/>
          </a:prstGeom>
          <a:solidFill>
            <a:srgbClr val="17B46C"/>
          </a:solidFill>
          <a:ln>
            <a:solidFill>
              <a:srgbClr val="188345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…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B6745EF-A108-A0E3-4A0A-C8FB3FB81F96}"/>
              </a:ext>
            </a:extLst>
          </p:cNvPr>
          <p:cNvSpPr/>
          <p:nvPr/>
        </p:nvSpPr>
        <p:spPr>
          <a:xfrm>
            <a:off x="5965923" y="3617854"/>
            <a:ext cx="1136060" cy="644894"/>
          </a:xfrm>
          <a:prstGeom prst="ellipse">
            <a:avLst/>
          </a:prstGeom>
          <a:solidFill>
            <a:srgbClr val="FF9300"/>
          </a:solidFill>
          <a:ln>
            <a:solidFill>
              <a:srgbClr val="E2610E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HTS Cable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EF96E84-C733-26F4-35CF-28843ABEF6DD}"/>
              </a:ext>
            </a:extLst>
          </p:cNvPr>
          <p:cNvSpPr/>
          <p:nvPr/>
        </p:nvSpPr>
        <p:spPr>
          <a:xfrm>
            <a:off x="2217430" y="3627066"/>
            <a:ext cx="1136060" cy="644894"/>
          </a:xfrm>
          <a:prstGeom prst="ellipse">
            <a:avLst/>
          </a:prstGeom>
          <a:solidFill>
            <a:srgbClr val="006DD0"/>
          </a:solidFill>
          <a:ln>
            <a:solidFill>
              <a:srgbClr val="1557B8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Nb3Sn Conductor and Cable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A73C4A-C300-8F7E-FA1F-D13B35956049}"/>
              </a:ext>
            </a:extLst>
          </p:cNvPr>
          <p:cNvSpPr txBox="1"/>
          <p:nvPr/>
        </p:nvSpPr>
        <p:spPr>
          <a:xfrm>
            <a:off x="2475005" y="595249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48AE97-B3D0-F1DE-6376-B828B4708F22}"/>
              </a:ext>
            </a:extLst>
          </p:cNvPr>
          <p:cNvSpPr txBox="1"/>
          <p:nvPr/>
        </p:nvSpPr>
        <p:spPr>
          <a:xfrm>
            <a:off x="6884938" y="59340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68C55E-D4CB-5E63-5412-4FE454E14D00}"/>
              </a:ext>
            </a:extLst>
          </p:cNvPr>
          <p:cNvSpPr txBox="1"/>
          <p:nvPr/>
        </p:nvSpPr>
        <p:spPr>
          <a:xfrm>
            <a:off x="1020916" y="5956354"/>
            <a:ext cx="543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RD3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44CFCB-DED1-0810-C921-A6428FA1FCDF}"/>
              </a:ext>
            </a:extLst>
          </p:cNvPr>
          <p:cNvSpPr txBox="1"/>
          <p:nvPr/>
        </p:nvSpPr>
        <p:spPr>
          <a:xfrm>
            <a:off x="4384323" y="594436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RD4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C4F7F1A-B7B4-360F-5899-AEFC2D5994EE}"/>
              </a:ext>
            </a:extLst>
          </p:cNvPr>
          <p:cNvSpPr/>
          <p:nvPr/>
        </p:nvSpPr>
        <p:spPr>
          <a:xfrm>
            <a:off x="1564655" y="2415312"/>
            <a:ext cx="2533212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LTS Coil Composite WG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37DB594-4A95-2889-FB9C-AA5D9FCEA18B}"/>
              </a:ext>
            </a:extLst>
          </p:cNvPr>
          <p:cNvSpPr/>
          <p:nvPr/>
        </p:nvSpPr>
        <p:spPr>
          <a:xfrm>
            <a:off x="1564655" y="3877859"/>
            <a:ext cx="5146990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Quench and Transient Effects Analysis WG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FBB8A3A-B5EC-E08D-A7A1-8DD1436BAEB0}"/>
              </a:ext>
            </a:extLst>
          </p:cNvPr>
          <p:cNvSpPr/>
          <p:nvPr/>
        </p:nvSpPr>
        <p:spPr>
          <a:xfrm>
            <a:off x="4822067" y="4616001"/>
            <a:ext cx="2327322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ReBCO</a:t>
            </a:r>
            <a:r>
              <a:rPr lang="en-US" sz="1400" dirty="0">
                <a:solidFill>
                  <a:schemeClr val="tx1"/>
                </a:solidFill>
              </a:rPr>
              <a:t> Cables and Dynamic Effects WG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F6192FC-D201-9D66-2214-C69B2AF39CE7}"/>
              </a:ext>
            </a:extLst>
          </p:cNvPr>
          <p:cNvSpPr/>
          <p:nvPr/>
        </p:nvSpPr>
        <p:spPr>
          <a:xfrm>
            <a:off x="448600" y="3153826"/>
            <a:ext cx="1746024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Common Coils WG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FCE484C-F33E-9FF2-60CB-7F432B7DF83E}"/>
              </a:ext>
            </a:extLst>
          </p:cNvPr>
          <p:cNvSpPr/>
          <p:nvPr/>
        </p:nvSpPr>
        <p:spPr>
          <a:xfrm>
            <a:off x="4822067" y="3137232"/>
            <a:ext cx="2327322" cy="41360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HTS Modeling WG</a:t>
            </a:r>
          </a:p>
        </p:txBody>
      </p:sp>
    </p:spTree>
    <p:extLst>
      <p:ext uri="{BB962C8B-B14F-4D97-AF65-F5344CB8AC3E}">
        <p14:creationId xmlns:p14="http://schemas.microsoft.com/office/powerpoint/2010/main" val="39677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-773" y="2610114"/>
            <a:ext cx="9135341" cy="2259717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572332" y="3018524"/>
            <a:ext cx="4833749" cy="3861612"/>
            <a:chOff x="572332" y="3018524"/>
            <a:chExt cx="4833749" cy="38616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CD897B-C87F-82E7-70E2-F9E9B3A2F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1046079" y="4528103"/>
              <a:ext cx="1878286" cy="28257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859426" y="4845763"/>
              <a:ext cx="1648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&gt; 40 T, 60 mm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4979147" y="301852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736221" y="356111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144838" y="633448"/>
            <a:ext cx="3078087" cy="4209132"/>
            <a:chOff x="106052" y="680812"/>
            <a:chExt cx="3078087" cy="420913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106052" y="680812"/>
              <a:ext cx="307808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20 T, 200 mm</a:t>
              </a:r>
            </a:p>
            <a:p>
              <a:pPr>
                <a:spcBef>
                  <a:spcPts val="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Radiation heat load ≈ 5…10 kW</a:t>
              </a:r>
            </a:p>
            <a:p>
              <a:pPr>
                <a:spcBef>
                  <a:spcPts val="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Radiation dose: 80 </a:t>
              </a:r>
              <a:r>
                <a:rPr lang="en-US" dirty="0" err="1">
                  <a:solidFill>
                    <a:srgbClr val="FF0000"/>
                  </a:solidFill>
                </a:rPr>
                <a:t>MGy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168611" y="3180722"/>
              <a:ext cx="676200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pic>
          <p:nvPicPr>
            <p:cNvPr id="38" name="Content Placeholder 7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6D3EAB1D-30E2-E7CC-0292-A0E7FE07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469" y="1332404"/>
              <a:ext cx="2619342" cy="143919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3338087" y="537811"/>
            <a:ext cx="5796481" cy="3840141"/>
            <a:chOff x="3338087" y="537811"/>
            <a:chExt cx="5796481" cy="3840141"/>
          </a:xfrm>
        </p:grpSpPr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CCD8A491-4421-C0DA-0AFA-8EF8A4953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8087" y="1113549"/>
              <a:ext cx="1981445" cy="10893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192614" y="537811"/>
              <a:ext cx="20980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NC ±1.8 T, 400 Hz 100 mm x 30 mm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307370" y="301852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pic>
          <p:nvPicPr>
            <p:cNvPr id="46" name="Picture 45" descr="Diagram, schematic&#10;&#10;Description automatically generated with medium confidence">
              <a:extLst>
                <a:ext uri="{FF2B5EF4-FFF2-40B4-BE49-F238E27FC236}">
                  <a16:creationId xmlns:a16="http://schemas.microsoft.com/office/drawing/2014/main" id="{69FB0CBF-36B2-8BF6-CB63-EEAA9ED8A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6701" y="1113083"/>
              <a:ext cx="1504912" cy="109026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F739C5-28A5-46E9-DDB1-536033025BB9}"/>
                </a:ext>
              </a:extLst>
            </p:cNvPr>
            <p:cNvSpPr txBox="1"/>
            <p:nvPr/>
          </p:nvSpPr>
          <p:spPr>
            <a:xfrm>
              <a:off x="7155516" y="537811"/>
              <a:ext cx="19790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SC &lt; 10T</a:t>
              </a:r>
            </a:p>
            <a:p>
              <a:pPr algn="ctr"/>
              <a:r>
                <a:rPr lang="en-US" dirty="0">
                  <a:solidFill>
                    <a:srgbClr val="FF0000"/>
                  </a:solidFill>
                </a:rPr>
                <a:t>100 mm x 30 mm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D43A39-587E-3772-4E05-8E33C2712D31}"/>
                </a:ext>
              </a:extLst>
            </p:cNvPr>
            <p:cNvSpPr/>
            <p:nvPr/>
          </p:nvSpPr>
          <p:spPr>
            <a:xfrm>
              <a:off x="3698809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/>
                <a:t>SC dipole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2EF0D57-8AEE-51FE-F36E-190FD3E2556A}"/>
                </a:ext>
              </a:extLst>
            </p:cNvPr>
            <p:cNvSpPr/>
            <p:nvPr/>
          </p:nvSpPr>
          <p:spPr>
            <a:xfrm>
              <a:off x="4984331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/>
                <a:t>NC dipole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B3E8452-5875-CA0F-6A3A-27BECB890709}"/>
                </a:ext>
              </a:extLst>
            </p:cNvPr>
            <p:cNvSpPr/>
            <p:nvPr/>
          </p:nvSpPr>
          <p:spPr>
            <a:xfrm>
              <a:off x="6269853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/>
                <a:t>NC dipole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4B9CC6F-1703-94B2-81E7-B2E45E58B9CB}"/>
                </a:ext>
              </a:extLst>
            </p:cNvPr>
            <p:cNvSpPr/>
            <p:nvPr/>
          </p:nvSpPr>
          <p:spPr>
            <a:xfrm>
              <a:off x="7555376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/>
                <a:t>SC dipole</a:t>
              </a:r>
            </a:p>
          </p:txBody>
        </p:sp>
        <p:pic>
          <p:nvPicPr>
            <p:cNvPr id="53" name="Picture 52" descr="Diagram&#10;&#10;Description automatically generated">
              <a:extLst>
                <a:ext uri="{FF2B5EF4-FFF2-40B4-BE49-F238E27FC236}">
                  <a16:creationId xmlns:a16="http://schemas.microsoft.com/office/drawing/2014/main" id="{973402C0-5394-72BA-CB89-018B416D8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53123" y="1113549"/>
              <a:ext cx="1981445" cy="1089336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3508752" y="2590001"/>
            <a:ext cx="5553384" cy="4037573"/>
            <a:chOff x="3508752" y="2590001"/>
            <a:chExt cx="5553384" cy="40375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3508752" y="5215095"/>
              <a:ext cx="293060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spcBef>
                  <a:spcPts val="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16 T peak, 150 mm</a:t>
              </a:r>
            </a:p>
            <a:p>
              <a:pPr algn="r">
                <a:spcBef>
                  <a:spcPts val="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Radiation heat load ≈ 5 W/m</a:t>
              </a:r>
            </a:p>
            <a:p>
              <a:pPr algn="r">
                <a:spcBef>
                  <a:spcPts val="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Radiation dose ≈ 20…40 </a:t>
              </a:r>
              <a:r>
                <a:rPr lang="en-US" dirty="0" err="1">
                  <a:solidFill>
                    <a:srgbClr val="FF0000"/>
                  </a:solidFill>
                </a:rPr>
                <a:t>MGy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7824731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pic>
          <p:nvPicPr>
            <p:cNvPr id="56" name="Picture 55" descr="Chart, sunburst chart&#10;&#10;Description automatically generated">
              <a:extLst>
                <a:ext uri="{FF2B5EF4-FFF2-40B4-BE49-F238E27FC236}">
                  <a16:creationId xmlns:a16="http://schemas.microsoft.com/office/drawing/2014/main" id="{720CE19B-67CF-1721-D130-E6802663A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29994" y="4989983"/>
              <a:ext cx="2632142" cy="1637591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5C455F-EDC1-90E0-D0E0-E602DC4A6E55}"/>
              </a:ext>
            </a:extLst>
          </p:cNvPr>
          <p:cNvGrpSpPr/>
          <p:nvPr/>
        </p:nvGrpSpPr>
        <p:grpSpPr>
          <a:xfrm>
            <a:off x="84601" y="244131"/>
            <a:ext cx="8711679" cy="6349478"/>
            <a:chOff x="84601" y="244131"/>
            <a:chExt cx="8711679" cy="63494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A44FB02-4824-4962-74DA-C5DD79DF251A}"/>
                </a:ext>
              </a:extLst>
            </p:cNvPr>
            <p:cNvGrpSpPr/>
            <p:nvPr/>
          </p:nvGrpSpPr>
          <p:grpSpPr>
            <a:xfrm>
              <a:off x="84601" y="244131"/>
              <a:ext cx="8711679" cy="6349478"/>
              <a:chOff x="6127994" y="1507013"/>
              <a:chExt cx="8711679" cy="634947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D67C96-1F23-592B-EC57-51EBBF10F7C7}"/>
                  </a:ext>
                </a:extLst>
              </p:cNvPr>
              <p:cNvSpPr txBox="1"/>
              <p:nvPr/>
            </p:nvSpPr>
            <p:spPr>
              <a:xfrm>
                <a:off x="6127994" y="1507013"/>
                <a:ext cx="11224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800" b="1" dirty="0"/>
                  <a:t>HTS !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63DA670-83EF-B3E3-97FE-BE4E7E902476}"/>
                  </a:ext>
                </a:extLst>
              </p:cNvPr>
              <p:cNvSpPr txBox="1"/>
              <p:nvPr/>
            </p:nvSpPr>
            <p:spPr>
              <a:xfrm>
                <a:off x="7625611" y="7333271"/>
                <a:ext cx="11224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800" b="1" dirty="0"/>
                  <a:t>HTS !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EEF0FD1-3BB4-565E-7811-D084DB862AEE}"/>
                  </a:ext>
                </a:extLst>
              </p:cNvPr>
              <p:cNvSpPr txBox="1"/>
              <p:nvPr/>
            </p:nvSpPr>
            <p:spPr>
              <a:xfrm>
                <a:off x="13617864" y="6810051"/>
                <a:ext cx="12218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800" b="1" dirty="0"/>
                  <a:t>HTS ?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B58620-8CD5-75EB-41EE-2BA67BC6F13A}"/>
                </a:ext>
              </a:extLst>
            </p:cNvPr>
            <p:cNvSpPr txBox="1"/>
            <p:nvPr/>
          </p:nvSpPr>
          <p:spPr>
            <a:xfrm>
              <a:off x="3827751" y="967553"/>
              <a:ext cx="12218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800" b="1" dirty="0"/>
                <a:t>HTS ?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A7B02DC-8B8A-2299-5B04-074E799F4C1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117" y="142351"/>
            <a:ext cx="1240347" cy="7418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C33A2E-85E2-BB39-A14C-21F013064733}"/>
              </a:ext>
            </a:extLst>
          </p:cNvPr>
          <p:cNvSpPr txBox="1"/>
          <p:nvPr/>
        </p:nvSpPr>
        <p:spPr>
          <a:xfrm>
            <a:off x="2996232" y="662365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Slides courtesy of L. Bottura for the </a:t>
            </a:r>
            <a:r>
              <a:rPr lang="en-US" sz="140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for the Muon Magnets Working Group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kern="1000" spc="30" dirty="0">
              <a:solidFill>
                <a:schemeClr val="bg1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400" kern="1000" spc="30" dirty="0" err="1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640" y="-151195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Muon Collider magnets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312475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3CFF-57C1-36B7-EDA5-564B50420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MuCol</a:t>
            </a:r>
            <a:r>
              <a:rPr lang="en-US" dirty="0"/>
              <a:t>-HFM Synergies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1ED82-5A07-31E6-C0C5-BB419E0FE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1"/>
            <a:ext cx="8686800" cy="4849369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Different specifications (field strength, field quality, coil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geom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, AC/DC, etc.) 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often need a different technology stack (cable, insulation, coil geometry, protection, cryogenics, mechanics, powering, etc.).</a:t>
            </a: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Synergies among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MuCol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and HFM are manifest in areas of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HFM FCC-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hh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magnets and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MuCol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Collider-Ring magnets</a:t>
            </a:r>
          </a:p>
          <a:p>
            <a:pPr lvl="2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Key difference: AC vs. DC (ramp losses, current-field tacking).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Technology development (numerical techniques, protection, detection, smart insulation, instrumentation, joints/soldering, cryogenics) carried out by overlapping teams of experts.</a:t>
            </a:r>
          </a:p>
          <a:p>
            <a:pPr lvl="2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Where sensible, integrate each-other’s “working groups” to avoid proliferation of meetings and benefit from joint competencies.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Testing infrastructure above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LHe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temperature.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Education and work opportunities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 increase the pool of experienced magnet builders.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7772F-93F9-06C7-008B-4B0EF3E86D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C0039-C79A-95F9-9C18-DB2F55D3CF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5F2DC-BD81-323E-5CB6-222A93F6B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05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59BDC-CA6E-4DAD-6E56-6D9F3EAE0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“Associated” Programs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36FC8-8F75-77B7-6B05-D3B340B4F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32520"/>
            <a:ext cx="8226854" cy="5375544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FCC,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</a:rPr>
              <a:t>HiLumi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, US-MDP, IRIS, CHART,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</a:rPr>
              <a:t>MuCol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, (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</a:rPr>
              <a:t>EuMAHTS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marL="36576" indent="0">
              <a:buNone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br>
              <a:rPr lang="en-US" sz="18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Association, here, is an informal, commutative property: programs with separate funding and accountability share common goals and technological challenges.</a:t>
            </a:r>
          </a:p>
          <a:p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To make practical sense of association, we may use some of the following tools: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Shared “working groups”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Shared infrastructure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Pooled procurement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Balance sheets for exchanged goods/services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Liaison persons</a:t>
            </a:r>
          </a:p>
          <a:p>
            <a:pPr lvl="1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Exchange programs</a:t>
            </a: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6644-2B5C-7DFF-A387-DAD96E9749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45913-91C5-A150-394D-62319FF47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738CE-AB84-D3BD-A479-456676F701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E5679EE-0574-2918-7A21-B8A8CA173DB1}"/>
              </a:ext>
            </a:extLst>
          </p:cNvPr>
          <p:cNvGrpSpPr/>
          <p:nvPr/>
        </p:nvGrpSpPr>
        <p:grpSpPr>
          <a:xfrm>
            <a:off x="1042912" y="1646188"/>
            <a:ext cx="6674028" cy="1733622"/>
            <a:chOff x="1042912" y="1838515"/>
            <a:chExt cx="7487819" cy="1945010"/>
          </a:xfrm>
        </p:grpSpPr>
        <p:pic>
          <p:nvPicPr>
            <p:cNvPr id="7" name="Picture 6" descr="A blue and yellow flower with white text&#10;&#10;Description automatically generated">
              <a:extLst>
                <a:ext uri="{FF2B5EF4-FFF2-40B4-BE49-F238E27FC236}">
                  <a16:creationId xmlns:a16="http://schemas.microsoft.com/office/drawing/2014/main" id="{60CF40F3-92DD-D026-DECA-DFB79024F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2266" y="2648955"/>
              <a:ext cx="1260333" cy="1105789"/>
            </a:xfrm>
            <a:prstGeom prst="rect">
              <a:avLst/>
            </a:prstGeom>
          </p:spPr>
        </p:pic>
        <p:pic>
          <p:nvPicPr>
            <p:cNvPr id="8" name="Picture 7" descr="A red and black logo&#10;&#10;Description automatically generated">
              <a:extLst>
                <a:ext uri="{FF2B5EF4-FFF2-40B4-BE49-F238E27FC236}">
                  <a16:creationId xmlns:a16="http://schemas.microsoft.com/office/drawing/2014/main" id="{201FF4AA-960F-1FAD-150C-FAFE4AEB2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1206" y="2618596"/>
              <a:ext cx="1164929" cy="116492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CE8487B-1B4E-3574-D01E-ABCBCAE39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65354" y="1838515"/>
              <a:ext cx="1835150" cy="7429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5CCF708-A39D-B02D-891B-0D607D654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2912" y="1872177"/>
              <a:ext cx="2057400" cy="72785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EF05AFE-B03B-B72B-71D2-AED49F867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6407" y="2092294"/>
              <a:ext cx="1130300" cy="127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AFC9AF-3C8A-9429-421B-F804277DA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40953" y="2092294"/>
              <a:ext cx="1189778" cy="1366882"/>
            </a:xfrm>
            <a:prstGeom prst="rect">
              <a:avLst/>
            </a:prstGeom>
          </p:spPr>
        </p:pic>
        <p:pic>
          <p:nvPicPr>
            <p:cNvPr id="14" name="Picture 13" descr="A blue circle with a circle and lines&#10;&#10;Description automatically generated">
              <a:extLst>
                <a:ext uri="{FF2B5EF4-FFF2-40B4-BE49-F238E27FC236}">
                  <a16:creationId xmlns:a16="http://schemas.microsoft.com/office/drawing/2014/main" id="{C333EF49-FA8A-12C7-A418-AB57B230A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1226" y="2663040"/>
              <a:ext cx="1069454" cy="10215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9271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36D80-552D-8D43-FAA7-2EF97659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Take-Aways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751A7-11D8-573E-0E58-42440A8EB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HFM and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MuCol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magnet R&amp;D have important synergies in collider-ring magnets, enabling technologies, testing, and education.</a:t>
            </a: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HFM,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MuCol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, US-MDP (and others) are naturally “associated” programs.</a:t>
            </a: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We must actively promote collaboration and exchange and learn to do so effectively and efficiently.</a:t>
            </a: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Integrating each other’s technology “working groups” may be a starting point to maximize our R&amp;D impact. </a:t>
            </a: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939F9-1782-3BD2-654B-02E4F24C7F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3023F-82A6-60BF-D8D1-33EC6DCBA1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A933C-4A69-308B-88DD-AABA4A2D90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53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2B635-2F04-73FF-DE74-2365DAB7F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Origins of HFM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35AFF-0B1F-90FA-0D21-A288AED5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5502536" cy="4667421"/>
          </a:xfrm>
        </p:spPr>
        <p:txBody>
          <a:bodyPr/>
          <a:lstStyle/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“Europe, together with its international partners, should investigate the technical and financial feasibility of a future hadron collider at CERN with a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</a:rPr>
              <a:t>centre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-of-mass energy of at least 100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</a:rPr>
              <a:t>TeV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and with an electron-positron Higgs and electroweak factory as a possible first stage. “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“The technologies under consideration include </a:t>
            </a:r>
            <a:r>
              <a:rPr lang="en-US" sz="1400" b="1" i="1" dirty="0">
                <a:solidFill>
                  <a:srgbClr val="FF9300"/>
                </a:solidFill>
              </a:rPr>
              <a:t>high-field magnets, high-temperature superconductors</a:t>
            </a:r>
            <a:r>
              <a:rPr lang="en-US" sz="1400" dirty="0"/>
              <a:t>,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plasma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acceleration and other high-gradient accelerating structures, bright muon beams, energy recovery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linacs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en-US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 European particle physics community must intensify accelerator R&amp;D and sustain it with adequate resources. 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A roadmap should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</a:rPr>
              <a:t>prioritise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 the technology,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taking into account synergies with international partners and other communities such as photon and neutron sources, fusion energy and industry. 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Deliverables for this decade should be defined in a timely fashion and coordinated among CERN and national laboratories and institutes.“</a:t>
            </a:r>
          </a:p>
          <a:p>
            <a:pPr marL="0" indent="0">
              <a:buNone/>
            </a:pPr>
            <a:endParaRPr lang="en-CH" sz="14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5AC0F-4C1B-34B7-1AAC-FC550B677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D24B91-124E-8D48-A1A2-21039B2637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628800"/>
            <a:ext cx="2693507" cy="39604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2C645C-EA8E-D258-891D-EE24C0821CB1}"/>
              </a:ext>
            </a:extLst>
          </p:cNvPr>
          <p:cNvSpPr/>
          <p:nvPr/>
        </p:nvSpPr>
        <p:spPr>
          <a:xfrm>
            <a:off x="6439210" y="5661248"/>
            <a:ext cx="24154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u="sng" dirty="0">
                <a:latin typeface="CMTT9"/>
              </a:rPr>
              <a:t>http://</a:t>
            </a:r>
            <a:r>
              <a:rPr lang="en-US" sz="1200" u="sng" dirty="0" err="1">
                <a:latin typeface="CMTT9"/>
              </a:rPr>
              <a:t>cds.cern.ch</a:t>
            </a:r>
            <a:r>
              <a:rPr lang="en-US" sz="1200" u="sng" dirty="0">
                <a:latin typeface="CMTT9"/>
              </a:rPr>
              <a:t>/record/2721370 </a:t>
            </a:r>
            <a:endParaRPr lang="en-US" sz="1200" u="sng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0098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2B635-2F04-73FF-DE74-2365DAB7F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Origins of HFM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35AFF-0B1F-90FA-0D21-A288AED5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5502536" cy="4667421"/>
          </a:xfrm>
        </p:spPr>
        <p:txBody>
          <a:bodyPr/>
          <a:lstStyle/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“Europe, together with its international partners, should investigate the technical and financial feasibility of a future hadron collider at CERN with a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</a:rPr>
              <a:t>centre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-of-mass energy of at least 100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</a:rPr>
              <a:t>TeV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and with an electron-positron Higgs and electroweak factory as a possible first stage. “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“The technologies under consideration include</a:t>
            </a:r>
            <a:r>
              <a:rPr lang="en-US" sz="1400" b="1" i="1" dirty="0"/>
              <a:t> </a:t>
            </a:r>
            <a:r>
              <a:rPr lang="en-US" sz="1400" b="1" i="1" dirty="0">
                <a:solidFill>
                  <a:srgbClr val="FF9300"/>
                </a:solidFill>
              </a:rPr>
              <a:t>high-field magnets, high-temperature superconductors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, plasma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acceleration and other high-gradient accelerating structures, bright muon beams, energy recovery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linacs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en-US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 European particle physics community must intensify accelerator R&amp;D and sustain it with adequate resources. 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rgbClr val="FF9300"/>
                </a:solidFill>
              </a:rPr>
              <a:t>A roadmap should </a:t>
            </a:r>
            <a:r>
              <a:rPr lang="en-US" sz="1400" b="1" i="1" dirty="0" err="1">
                <a:solidFill>
                  <a:srgbClr val="FF9300"/>
                </a:solidFill>
              </a:rPr>
              <a:t>prioritise</a:t>
            </a:r>
            <a:r>
              <a:rPr lang="en-US" sz="1400" b="1" i="1" dirty="0">
                <a:solidFill>
                  <a:srgbClr val="FF9300"/>
                </a:solidFill>
              </a:rPr>
              <a:t> the technology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taking into account synergies with international partners and other communities such as photon and neutron sources, fusion energy and industry. 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rgbClr val="FF9300"/>
                </a:solidFill>
              </a:rPr>
              <a:t>Deliverables for this decade should be defined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in a timely fashion and coordinated among CERN and national laboratories and institutes.“</a:t>
            </a:r>
          </a:p>
          <a:p>
            <a:pPr marL="0" indent="0">
              <a:buNone/>
            </a:pPr>
            <a:endParaRPr lang="en-CH" sz="1400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5AC0F-4C1B-34B7-1AAC-FC550B677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2C645C-EA8E-D258-891D-EE24C0821CB1}"/>
              </a:ext>
            </a:extLst>
          </p:cNvPr>
          <p:cNvSpPr/>
          <p:nvPr/>
        </p:nvSpPr>
        <p:spPr>
          <a:xfrm>
            <a:off x="6439210" y="5661248"/>
            <a:ext cx="2271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u="sng" dirty="0">
                <a:latin typeface="CMTT9"/>
              </a:rPr>
              <a:t>https://</a:t>
            </a:r>
            <a:r>
              <a:rPr lang="en-US" sz="1200" u="sng" dirty="0" err="1">
                <a:latin typeface="CMTT9"/>
              </a:rPr>
              <a:t>arxiv.org</a:t>
            </a:r>
            <a:r>
              <a:rPr lang="en-US" sz="1200" u="sng" dirty="0">
                <a:latin typeface="CMTT9"/>
              </a:rPr>
              <a:t>/abs/2201.07895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D3A0750A-17AC-5112-9BF7-31D5C7B7C3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775" y="1702125"/>
            <a:ext cx="2680445" cy="381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7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2B635-2F04-73FF-DE74-2365DAB7F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Origins of HFM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35AFF-0B1F-90FA-0D21-A288AED5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5502536" cy="4667421"/>
          </a:xfrm>
        </p:spPr>
        <p:txBody>
          <a:bodyPr/>
          <a:lstStyle/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“Europe, together with its international partners, should investigate the technical and financial feasibility of a future hadron collider at CERN with a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</a:rPr>
              <a:t>centre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-of-mass energy of at least 100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</a:rPr>
              <a:t>TeV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and with an electron-positron Higgs and electroweak factory as a possible first stage. “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“The technologies under consideration include </a:t>
            </a:r>
            <a:r>
              <a:rPr lang="en-US" sz="1400" b="1" i="1" dirty="0">
                <a:solidFill>
                  <a:srgbClr val="FF9300"/>
                </a:solidFill>
              </a:rPr>
              <a:t>high-field magnets, high-temperature superconductors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, plasma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wakefield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acceleration and other high-gradient accelerating structures, bright muon beams, energy recovery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linacs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en-US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 European particle physics community must intensify accelerator R&amp;D and sustain it with adequate resources. 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rgbClr val="FF9300"/>
                </a:solidFill>
              </a:rPr>
              <a:t>A roadmap should </a:t>
            </a:r>
            <a:r>
              <a:rPr lang="en-US" sz="1400" b="1" i="1" dirty="0" err="1">
                <a:solidFill>
                  <a:srgbClr val="FF9300"/>
                </a:solidFill>
              </a:rPr>
              <a:t>prioritise</a:t>
            </a:r>
            <a:r>
              <a:rPr lang="en-US" sz="1400" b="1" i="1" dirty="0">
                <a:solidFill>
                  <a:srgbClr val="FF9300"/>
                </a:solidFill>
              </a:rPr>
              <a:t> the technology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taking into account synergies with international partners and other communities such as photon and neutron sources, fusion energy and industry. </a:t>
            </a:r>
          </a:p>
          <a:p>
            <a:pPr marL="292100" lvl="1" indent="-285750">
              <a:buFont typeface="Arial" panose="020B0604020202020204" pitchFamily="34" charset="0"/>
              <a:buChar char="•"/>
            </a:pPr>
            <a:r>
              <a:rPr lang="en-US" sz="1400" b="1" i="1" dirty="0">
                <a:solidFill>
                  <a:srgbClr val="FF9300"/>
                </a:solidFill>
              </a:rPr>
              <a:t>Deliverables for this decade</a:t>
            </a:r>
            <a:r>
              <a:rPr lang="en-US" sz="1400" b="1" i="1" dirty="0"/>
              <a:t> </a:t>
            </a:r>
            <a:r>
              <a:rPr lang="en-US" sz="1400" b="1" i="1" dirty="0">
                <a:solidFill>
                  <a:srgbClr val="FF9300"/>
                </a:solidFill>
              </a:rPr>
              <a:t>should be defined</a:t>
            </a:r>
            <a:r>
              <a:rPr lang="en-US" sz="1400" b="1" i="1" dirty="0"/>
              <a:t>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in a timely fashion and</a:t>
            </a:r>
            <a:r>
              <a:rPr lang="en-US" sz="1400" b="1" i="1" dirty="0"/>
              <a:t> </a:t>
            </a:r>
            <a:r>
              <a:rPr lang="en-US" sz="1400" b="1" i="1" dirty="0">
                <a:solidFill>
                  <a:srgbClr val="FF9300"/>
                </a:solidFill>
              </a:rPr>
              <a:t>coordinated among CERN and national laboratories</a:t>
            </a:r>
            <a:r>
              <a:rPr lang="en-US" sz="1400" b="1" i="1" dirty="0"/>
              <a:t>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and institutes.“</a:t>
            </a:r>
          </a:p>
          <a:p>
            <a:pPr marL="0" indent="0">
              <a:buNone/>
            </a:pPr>
            <a:endParaRPr lang="en-CH" sz="1400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5AC0F-4C1B-34B7-1AAC-FC550B677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1C9FE78-5FB2-413E-52E2-84FEE9B15075}"/>
              </a:ext>
            </a:extLst>
          </p:cNvPr>
          <p:cNvGrpSpPr/>
          <p:nvPr/>
        </p:nvGrpSpPr>
        <p:grpSpPr>
          <a:xfrm>
            <a:off x="6337995" y="1772323"/>
            <a:ext cx="2098093" cy="2098093"/>
            <a:chOff x="2527200" y="393270"/>
            <a:chExt cx="4125600" cy="41256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4737285-D9EE-39C7-50B9-56165CDA0C71}"/>
                </a:ext>
              </a:extLst>
            </p:cNvPr>
            <p:cNvSpPr/>
            <p:nvPr/>
          </p:nvSpPr>
          <p:spPr>
            <a:xfrm>
              <a:off x="2527200" y="393270"/>
              <a:ext cx="4125600" cy="4125600"/>
            </a:xfrm>
            <a:prstGeom prst="ellipse">
              <a:avLst/>
            </a:prstGeom>
            <a:noFill/>
            <a:ln w="1905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rgbClr val="0055A0"/>
                </a:solidFill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EB60E30-8185-8514-DC62-9C4A6D0827A5}"/>
                </a:ext>
              </a:extLst>
            </p:cNvPr>
            <p:cNvCxnSpPr>
              <a:cxnSpLocks/>
              <a:stCxn id="8" idx="0"/>
              <a:endCxn id="8" idx="4"/>
            </p:cNvCxnSpPr>
            <p:nvPr/>
          </p:nvCxnSpPr>
          <p:spPr>
            <a:xfrm>
              <a:off x="4590000" y="393270"/>
              <a:ext cx="0" cy="4125600"/>
            </a:xfrm>
            <a:prstGeom prst="line">
              <a:avLst/>
            </a:prstGeom>
            <a:noFill/>
            <a:ln w="1905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083A301-4A6F-3FCE-E499-78402314BFF1}"/>
                </a:ext>
              </a:extLst>
            </p:cNvPr>
            <p:cNvGrpSpPr/>
            <p:nvPr/>
          </p:nvGrpSpPr>
          <p:grpSpPr>
            <a:xfrm>
              <a:off x="3567240" y="436974"/>
              <a:ext cx="932673" cy="4038384"/>
              <a:chOff x="3567240" y="436974"/>
              <a:chExt cx="932673" cy="403838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E769D6D-824C-1AB7-F1B5-AE68256341AE}"/>
                  </a:ext>
                </a:extLst>
              </p:cNvPr>
              <p:cNvGrpSpPr/>
              <p:nvPr/>
            </p:nvGrpSpPr>
            <p:grpSpPr>
              <a:xfrm>
                <a:off x="3567601" y="436974"/>
                <a:ext cx="932312" cy="2030544"/>
                <a:chOff x="3567601" y="436974"/>
                <a:chExt cx="932312" cy="2030544"/>
              </a:xfrm>
            </p:grpSpPr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7B3E8425-01B1-1233-A642-F4FDDC78B57A}"/>
                    </a:ext>
                  </a:extLst>
                </p:cNvPr>
                <p:cNvSpPr/>
                <p:nvPr/>
              </p:nvSpPr>
              <p:spPr>
                <a:xfrm>
                  <a:off x="4238448" y="436974"/>
                  <a:ext cx="261465" cy="20305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30544">
                      <a:moveTo>
                        <a:pt x="13223" y="0"/>
                      </a:moveTo>
                      <a:cubicBezTo>
                        <a:pt x="3478" y="432867"/>
                        <a:pt x="-17481" y="991084"/>
                        <a:pt x="29114" y="1185836"/>
                      </a:cubicBezTo>
                      <a:cubicBezTo>
                        <a:pt x="111895" y="1517639"/>
                        <a:pt x="264917" y="1770571"/>
                        <a:pt x="261406" y="2030544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CF2D31DE-4361-D77B-44A6-7971F6CBF674}"/>
                    </a:ext>
                  </a:extLst>
                </p:cNvPr>
                <p:cNvSpPr/>
                <p:nvPr/>
              </p:nvSpPr>
              <p:spPr>
                <a:xfrm>
                  <a:off x="3913680" y="518571"/>
                  <a:ext cx="506924" cy="1938738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6924" h="1938738">
                      <a:moveTo>
                        <a:pt x="1681" y="0"/>
                      </a:moveTo>
                      <a:cubicBezTo>
                        <a:pt x="-719" y="388800"/>
                        <a:pt x="-6989" y="939672"/>
                        <a:pt x="39606" y="1134424"/>
                      </a:cubicBezTo>
                      <a:cubicBezTo>
                        <a:pt x="93009" y="1315664"/>
                        <a:pt x="506763" y="1579612"/>
                        <a:pt x="506924" y="1938738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C3E3E6CE-5B51-7A31-81BC-54823B45B9BC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2AFD7009-0816-B461-D442-3B8CF2480FD8}"/>
                  </a:ext>
                </a:extLst>
              </p:cNvPr>
              <p:cNvGrpSpPr/>
              <p:nvPr/>
            </p:nvGrpSpPr>
            <p:grpSpPr>
              <a:xfrm flipV="1">
                <a:off x="3567240" y="2444814"/>
                <a:ext cx="932312" cy="2030544"/>
                <a:chOff x="3567601" y="436974"/>
                <a:chExt cx="932312" cy="2030544"/>
              </a:xfrm>
            </p:grpSpPr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5189FBF2-3D33-6617-3F75-01212148F1D6}"/>
                    </a:ext>
                  </a:extLst>
                </p:cNvPr>
                <p:cNvSpPr/>
                <p:nvPr/>
              </p:nvSpPr>
              <p:spPr>
                <a:xfrm>
                  <a:off x="4238448" y="436974"/>
                  <a:ext cx="261465" cy="20305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30544">
                      <a:moveTo>
                        <a:pt x="13223" y="0"/>
                      </a:moveTo>
                      <a:cubicBezTo>
                        <a:pt x="3478" y="432867"/>
                        <a:pt x="-17481" y="991084"/>
                        <a:pt x="29114" y="1185836"/>
                      </a:cubicBezTo>
                      <a:cubicBezTo>
                        <a:pt x="111895" y="1517639"/>
                        <a:pt x="264917" y="1770571"/>
                        <a:pt x="261406" y="2030544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5F373749-B00B-A31A-B6AB-9276F46F92CB}"/>
                    </a:ext>
                  </a:extLst>
                </p:cNvPr>
                <p:cNvSpPr/>
                <p:nvPr/>
              </p:nvSpPr>
              <p:spPr>
                <a:xfrm>
                  <a:off x="3913680" y="518571"/>
                  <a:ext cx="506924" cy="1938738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6924" h="1938738">
                      <a:moveTo>
                        <a:pt x="1681" y="0"/>
                      </a:moveTo>
                      <a:cubicBezTo>
                        <a:pt x="-719" y="388800"/>
                        <a:pt x="-6989" y="939672"/>
                        <a:pt x="39606" y="1134424"/>
                      </a:cubicBezTo>
                      <a:cubicBezTo>
                        <a:pt x="93009" y="1315664"/>
                        <a:pt x="506763" y="1579612"/>
                        <a:pt x="506924" y="1938738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D40B2BC1-3354-198E-C73F-CFB0337DB9E2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C0A86BE-9354-87D6-D9F6-06CCE05A00D3}"/>
                </a:ext>
              </a:extLst>
            </p:cNvPr>
            <p:cNvGrpSpPr/>
            <p:nvPr/>
          </p:nvGrpSpPr>
          <p:grpSpPr>
            <a:xfrm flipH="1">
              <a:off x="4669663" y="410956"/>
              <a:ext cx="932673" cy="4064090"/>
              <a:chOff x="3567240" y="411268"/>
              <a:chExt cx="932673" cy="406409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CB451AA5-6372-827D-7562-67423CA7A84C}"/>
                  </a:ext>
                </a:extLst>
              </p:cNvPr>
              <p:cNvGrpSpPr/>
              <p:nvPr/>
            </p:nvGrpSpPr>
            <p:grpSpPr>
              <a:xfrm>
                <a:off x="3567601" y="411268"/>
                <a:ext cx="932312" cy="2056250"/>
                <a:chOff x="3567601" y="411268"/>
                <a:chExt cx="932312" cy="2056250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3BA00DC7-17C3-8A84-0FEA-2062E9C72980}"/>
                    </a:ext>
                  </a:extLst>
                </p:cNvPr>
                <p:cNvSpPr/>
                <p:nvPr/>
              </p:nvSpPr>
              <p:spPr>
                <a:xfrm>
                  <a:off x="4238448" y="411268"/>
                  <a:ext cx="261465" cy="205625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  <a:gd name="connsiteX0" fmla="*/ 13223 w 261465"/>
                    <a:gd name="connsiteY0" fmla="*/ 0 h 2056250"/>
                    <a:gd name="connsiteX1" fmla="*/ 29114 w 261465"/>
                    <a:gd name="connsiteY1" fmla="*/ 1211542 h 2056250"/>
                    <a:gd name="connsiteX2" fmla="*/ 261406 w 261465"/>
                    <a:gd name="connsiteY2" fmla="*/ 2056250 h 2056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56250">
                      <a:moveTo>
                        <a:pt x="13223" y="0"/>
                      </a:moveTo>
                      <a:cubicBezTo>
                        <a:pt x="3478" y="432867"/>
                        <a:pt x="-17481" y="1016790"/>
                        <a:pt x="29114" y="1211542"/>
                      </a:cubicBezTo>
                      <a:cubicBezTo>
                        <a:pt x="111895" y="1543345"/>
                        <a:pt x="264917" y="1796277"/>
                        <a:pt x="261406" y="2056250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8C9237CF-0436-3873-E8DD-27F872E654A9}"/>
                    </a:ext>
                  </a:extLst>
                </p:cNvPr>
                <p:cNvSpPr/>
                <p:nvPr/>
              </p:nvSpPr>
              <p:spPr>
                <a:xfrm>
                  <a:off x="3916488" y="492865"/>
                  <a:ext cx="504117" cy="19644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2546 w 504117"/>
                    <a:gd name="connsiteY0" fmla="*/ 0 h 1964444"/>
                    <a:gd name="connsiteX1" fmla="*/ 36799 w 504117"/>
                    <a:gd name="connsiteY1" fmla="*/ 1160130 h 1964444"/>
                    <a:gd name="connsiteX2" fmla="*/ 504117 w 504117"/>
                    <a:gd name="connsiteY2" fmla="*/ 1964444 h 1964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4117" h="1964444">
                      <a:moveTo>
                        <a:pt x="2546" y="0"/>
                      </a:moveTo>
                      <a:cubicBezTo>
                        <a:pt x="146" y="388800"/>
                        <a:pt x="-9796" y="965378"/>
                        <a:pt x="36799" y="1160130"/>
                      </a:cubicBezTo>
                      <a:cubicBezTo>
                        <a:pt x="90202" y="1341370"/>
                        <a:pt x="503956" y="1605318"/>
                        <a:pt x="504117" y="1964444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72DAC51F-E5C6-559C-4C84-CA5DA51FA3F2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D0632B4-E5A5-D671-0A13-6C46406702A7}"/>
                  </a:ext>
                </a:extLst>
              </p:cNvPr>
              <p:cNvGrpSpPr/>
              <p:nvPr/>
            </p:nvGrpSpPr>
            <p:grpSpPr>
              <a:xfrm flipV="1">
                <a:off x="3567240" y="2444814"/>
                <a:ext cx="932312" cy="2030544"/>
                <a:chOff x="3567601" y="436974"/>
                <a:chExt cx="932312" cy="2030544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25B77674-0358-8527-7294-3101378BDAF0}"/>
                    </a:ext>
                  </a:extLst>
                </p:cNvPr>
                <p:cNvSpPr/>
                <p:nvPr/>
              </p:nvSpPr>
              <p:spPr>
                <a:xfrm>
                  <a:off x="4238448" y="436974"/>
                  <a:ext cx="261465" cy="20305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30544">
                      <a:moveTo>
                        <a:pt x="13223" y="0"/>
                      </a:moveTo>
                      <a:cubicBezTo>
                        <a:pt x="3478" y="432867"/>
                        <a:pt x="-17481" y="991084"/>
                        <a:pt x="29114" y="1185836"/>
                      </a:cubicBezTo>
                      <a:cubicBezTo>
                        <a:pt x="111895" y="1517639"/>
                        <a:pt x="264917" y="1770571"/>
                        <a:pt x="261406" y="2030544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9F5BCD5F-63A0-096C-FD17-205C61127F02}"/>
                    </a:ext>
                  </a:extLst>
                </p:cNvPr>
                <p:cNvSpPr/>
                <p:nvPr/>
              </p:nvSpPr>
              <p:spPr>
                <a:xfrm>
                  <a:off x="3913680" y="518571"/>
                  <a:ext cx="506924" cy="1938738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6924" h="1938738">
                      <a:moveTo>
                        <a:pt x="1681" y="0"/>
                      </a:moveTo>
                      <a:cubicBezTo>
                        <a:pt x="-719" y="388800"/>
                        <a:pt x="-6989" y="939672"/>
                        <a:pt x="39606" y="1134424"/>
                      </a:cubicBezTo>
                      <a:cubicBezTo>
                        <a:pt x="93009" y="1315664"/>
                        <a:pt x="506763" y="1579612"/>
                        <a:pt x="506924" y="1938738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F02912B4-4F37-B0CF-CB62-8E4D0B092FBF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9050">
                  <a:solidFill>
                    <a:srgbClr val="0055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rgbClr val="0055A0"/>
                    </a:solidFill>
                  </a:endParaRPr>
                </a:p>
              </p:txBody>
            </p:sp>
          </p:grp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F133ABD-C459-5376-A9F6-C5876E0574F6}"/>
              </a:ext>
            </a:extLst>
          </p:cNvPr>
          <p:cNvSpPr txBox="1"/>
          <p:nvPr/>
        </p:nvSpPr>
        <p:spPr>
          <a:xfrm>
            <a:off x="6919241" y="4045541"/>
            <a:ext cx="101662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CH" sz="2800" dirty="0">
                <a:solidFill>
                  <a:srgbClr val="0055A0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HFM</a:t>
            </a:r>
            <a:endParaRPr lang="en-CH" sz="1100" dirty="0">
              <a:solidFill>
                <a:srgbClr val="0055A0"/>
              </a:solidFill>
              <a:latin typeface="Roboto Slab" pitchFamily="2" charset="0"/>
              <a:ea typeface="Roboto Slab" pitchFamily="2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33F290-0915-0B34-599C-1816BC52B2BD}"/>
              </a:ext>
            </a:extLst>
          </p:cNvPr>
          <p:cNvSpPr txBox="1"/>
          <p:nvPr/>
        </p:nvSpPr>
        <p:spPr>
          <a:xfrm>
            <a:off x="6707644" y="4398784"/>
            <a:ext cx="1439818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dirty="0">
                <a:solidFill>
                  <a:srgbClr val="0055A0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High Field Magnets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6D613D7-5564-AA0C-C649-40B86C958484}"/>
              </a:ext>
            </a:extLst>
          </p:cNvPr>
          <p:cNvSpPr/>
          <p:nvPr/>
        </p:nvSpPr>
        <p:spPr>
          <a:xfrm>
            <a:off x="6717262" y="4928651"/>
            <a:ext cx="1430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u="sng" dirty="0">
                <a:latin typeface="CMTT9"/>
              </a:rPr>
              <a:t>https://</a:t>
            </a:r>
            <a:r>
              <a:rPr lang="en-US" sz="1200" u="sng" dirty="0" err="1">
                <a:latin typeface="CMTT9"/>
              </a:rPr>
              <a:t>cern.ch</a:t>
            </a:r>
            <a:r>
              <a:rPr lang="en-US" sz="1200" u="sng" dirty="0">
                <a:latin typeface="CMTT9"/>
              </a:rPr>
              <a:t>/</a:t>
            </a:r>
            <a:r>
              <a:rPr lang="en-US" sz="1200" u="sng" dirty="0" err="1">
                <a:latin typeface="CMTT9"/>
              </a:rPr>
              <a:t>hfm</a:t>
            </a:r>
            <a:endParaRPr lang="en-US" sz="1200" u="sng" dirty="0">
              <a:latin typeface="CMTT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291462-6941-1813-7A00-8C96CB870173}"/>
              </a:ext>
            </a:extLst>
          </p:cNvPr>
          <p:cNvSpPr txBox="1"/>
          <p:nvPr/>
        </p:nvSpPr>
        <p:spPr>
          <a:xfrm>
            <a:off x="6960918" y="4536759"/>
            <a:ext cx="933269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>
                <a:solidFill>
                  <a:srgbClr val="0055A0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rPr>
              <a:t>Programme</a:t>
            </a:r>
            <a:endParaRPr lang="en-CH" sz="1050" dirty="0">
              <a:solidFill>
                <a:srgbClr val="0055A0"/>
              </a:solidFill>
              <a:latin typeface="Roboto Slab" pitchFamily="2" charset="0"/>
              <a:ea typeface="Roboto Slab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699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magnet technology&#10;&#10;Description automatically generated">
            <a:extLst>
              <a:ext uri="{FF2B5EF4-FFF2-40B4-BE49-F238E27FC236}">
                <a16:creationId xmlns:a16="http://schemas.microsoft.com/office/drawing/2014/main" id="{F089F259-88AC-0B65-D17D-3AA0369A6F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757" y="3799114"/>
            <a:ext cx="4092713" cy="23166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47173D-4EE4-97D4-B041-C3B1D4831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R&amp;D Targets</a:t>
            </a:r>
            <a:r>
              <a:rPr lang="en-CH"/>
              <a:t> </a:t>
            </a:r>
            <a:r>
              <a:rPr lang="en-CH" dirty="0"/>
              <a:t>of HFM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0C137-AB4B-2CEE-8D76-256E23ECA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5"/>
            <a:ext cx="8226854" cy="4023635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A ~</a:t>
            </a:r>
            <a:r>
              <a:rPr lang="en-US" sz="2000" dirty="0">
                <a:solidFill>
                  <a:srgbClr val="0070C0"/>
                </a:solidFill>
              </a:rPr>
              <a:t>14 T operational field LTS dipole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magnets for FCC-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hh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lvl="1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Establish the operational margins</a:t>
            </a:r>
          </a:p>
          <a:p>
            <a:pPr lvl="1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Select the magnet design among multiple variants</a:t>
            </a:r>
          </a:p>
          <a:p>
            <a:pPr lvl="1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Scale to 14-m-long magnets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A ~</a:t>
            </a:r>
            <a:r>
              <a:rPr lang="en-US" sz="2000" dirty="0">
                <a:solidFill>
                  <a:srgbClr val="E2610E"/>
                </a:solidFill>
              </a:rPr>
              <a:t>20 T operational field HTS or hybrid dipole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magnet for FCC-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hh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Close Technology-Readiness-Level Gap with LTS</a:t>
            </a:r>
          </a:p>
          <a:p>
            <a:pPr marL="1149858" lvl="2" indent="-514350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Establish HTS technology-stack variants</a:t>
            </a:r>
          </a:p>
          <a:p>
            <a:pPr marL="1149858" lvl="2" indent="-514350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Demonstrate accelerator quality</a:t>
            </a:r>
          </a:p>
          <a:p>
            <a:pPr lvl="1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Establish the operational margins</a:t>
            </a:r>
          </a:p>
          <a:p>
            <a:pPr lvl="1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Select the magnet design among multiple variants</a:t>
            </a:r>
          </a:p>
          <a:p>
            <a:pPr lvl="1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Scale to 14-m-long magnets</a:t>
            </a:r>
          </a:p>
          <a:p>
            <a:pPr marL="962406" lvl="1" indent="-514350">
              <a:buFont typeface="+mj-lt"/>
              <a:buAutoNum type="arabicPeriod"/>
            </a:pP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  <a:p>
            <a:endParaRPr lang="en-US" sz="2000" dirty="0"/>
          </a:p>
          <a:p>
            <a:endParaRPr lang="en-CH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8D036-0395-C7CE-05D0-93E47F589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06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54439-B197-D673-0DF8-343663C6E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HFM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83BCD-8B84-5AC0-D0DD-BD07C4ABD3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7A854-8E64-AFD3-C6D1-832E460A2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03F13-89B6-56D0-9FF4-8FB96D3ECF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2" descr="ETH Zurich - Homepage | ETH Zurich">
            <a:extLst>
              <a:ext uri="{FF2B5EF4-FFF2-40B4-BE49-F238E27FC236}">
                <a16:creationId xmlns:a16="http://schemas.microsoft.com/office/drawing/2014/main" id="{CD5E3F22-34CC-CFD4-C239-E9BD1C8A2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1292" y="5099086"/>
            <a:ext cx="1445087" cy="40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IEMAT - Wikipedia">
            <a:extLst>
              <a:ext uri="{FF2B5EF4-FFF2-40B4-BE49-F238E27FC236}">
                <a16:creationId xmlns:a16="http://schemas.microsoft.com/office/drawing/2014/main" id="{EC79B2BB-B22B-61C7-608B-DDD36B468C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94831" y="1743241"/>
            <a:ext cx="1315994" cy="8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National Institute of Nuclear Physics (Istituto Nazionale di Fisica  Nucleare; INFN) | Tethys Engineering">
            <a:extLst>
              <a:ext uri="{FF2B5EF4-FFF2-40B4-BE49-F238E27FC236}">
                <a16:creationId xmlns:a16="http://schemas.microsoft.com/office/drawing/2014/main" id="{819ED827-2740-5FF7-195A-75E6DD8B9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6781" y="1757510"/>
            <a:ext cx="1249548" cy="79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B128D6-A9C1-1310-84DF-9A37D57BA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316" y="1781730"/>
            <a:ext cx="913559" cy="74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1CF689-58F3-571D-7C4E-9F9A1C9FD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9412" y="3018844"/>
            <a:ext cx="1289129" cy="64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2" descr="sciences70">
            <a:extLst>
              <a:ext uri="{FF2B5EF4-FFF2-40B4-BE49-F238E27FC236}">
                <a16:creationId xmlns:a16="http://schemas.microsoft.com/office/drawing/2014/main" id="{B3C91537-90A3-8326-2FA8-739F08421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835" y="3036549"/>
            <a:ext cx="1546016" cy="60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Neue Forschungsprojekte an der TU Bergakademie Freiberg">
            <a:extLst>
              <a:ext uri="{FF2B5EF4-FFF2-40B4-BE49-F238E27FC236}">
                <a16:creationId xmlns:a16="http://schemas.microsoft.com/office/drawing/2014/main" id="{6349C04E-DCD9-A5B5-BA14-8CE3DD76D7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5146" y="2888718"/>
            <a:ext cx="2690118" cy="90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NR-SPIN | LinkedIn">
            <a:extLst>
              <a:ext uri="{FF2B5EF4-FFF2-40B4-BE49-F238E27FC236}">
                <a16:creationId xmlns:a16="http://schemas.microsoft.com/office/drawing/2014/main" id="{4D6DB210-B5B6-CE89-5BE9-A6FDEF237B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4021" y="3688306"/>
            <a:ext cx="1117635" cy="90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64AE6C-CC92-6A4D-C838-9196FED83B1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029" y="1777748"/>
            <a:ext cx="753727" cy="75372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406DB1-E60C-16C9-4F2A-C5AEA9214792}"/>
              </a:ext>
            </a:extLst>
          </p:cNvPr>
          <p:cNvSpPr txBox="1"/>
          <p:nvPr/>
        </p:nvSpPr>
        <p:spPr>
          <a:xfrm>
            <a:off x="338258" y="200277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70C0"/>
                </a:solidFill>
              </a:rPr>
              <a:t>Magnets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372BAC-ED41-B2CE-AB79-7D8689B891B8}"/>
              </a:ext>
            </a:extLst>
          </p:cNvPr>
          <p:cNvSpPr txBox="1"/>
          <p:nvPr/>
        </p:nvSpPr>
        <p:spPr>
          <a:xfrm>
            <a:off x="338258" y="344400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70C0"/>
                </a:solidFill>
              </a:rPr>
              <a:t>Conductors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4BCD11-94D6-6685-DCBB-56C1ADE23669}"/>
              </a:ext>
            </a:extLst>
          </p:cNvPr>
          <p:cNvSpPr txBox="1"/>
          <p:nvPr/>
        </p:nvSpPr>
        <p:spPr>
          <a:xfrm>
            <a:off x="338258" y="4998468"/>
            <a:ext cx="1655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70C0"/>
                </a:solidFill>
              </a:rPr>
              <a:t>Enabling </a:t>
            </a:r>
          </a:p>
          <a:p>
            <a:r>
              <a:rPr lang="en-CH" b="1" dirty="0">
                <a:solidFill>
                  <a:srgbClr val="0070C0"/>
                </a:solidFill>
              </a:rPr>
              <a:t>Technologies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6F5F0E45-AF0B-482D-6FA2-F3DD21931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390" y="3935542"/>
            <a:ext cx="1886754" cy="41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GitHub - stenvala/tampere-university-logos: This project includes logos for  new Tampere University and images for slogan as well as source codes for  creating logos">
            <a:extLst>
              <a:ext uri="{FF2B5EF4-FFF2-40B4-BE49-F238E27FC236}">
                <a16:creationId xmlns:a16="http://schemas.microsoft.com/office/drawing/2014/main" id="{DA2EFF07-0CD5-7A37-AE84-A38DD6E4B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145" y="4931859"/>
            <a:ext cx="2229392" cy="74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F7A5DC2-C6C9-13B9-1A98-1B3F8FB597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142" y="3765043"/>
            <a:ext cx="753727" cy="75372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2D3B601-43E8-960D-796E-8E5A87376F0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302" y="4925013"/>
            <a:ext cx="753727" cy="75372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A56AAD7-325D-901C-7CC9-72BFBFF45BBF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85" y="1913027"/>
            <a:ext cx="1284788" cy="4831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267342D-C259-EE1F-D4A0-A99CF6E113B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33878" y="3913004"/>
            <a:ext cx="1296529" cy="45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91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A7ACF-54D6-6D42-BE29-AD3250A07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HFM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AB7CB-F5F7-C764-34DC-B22A205A26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F6389-E37F-2083-7EA7-FCB69B223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D0C19-0E65-9A6E-FBCD-C16B38D730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 descr="A chart of a program&#10;&#10;Description automatically generated with medium confidence">
            <a:extLst>
              <a:ext uri="{FF2B5EF4-FFF2-40B4-BE49-F238E27FC236}">
                <a16:creationId xmlns:a16="http://schemas.microsoft.com/office/drawing/2014/main" id="{BEF5F376-8108-46A3-7FEA-3862DE562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68" y="918646"/>
            <a:ext cx="7103707" cy="532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3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7 March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4969582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2023: RMM block dipole Nb3Sn technology reaches 16 T bore field (without the complexity of flared ends)</a:t>
            </a:r>
          </a:p>
          <a:p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  <a:p>
            <a:pPr marL="36576" indent="0">
              <a:buNone/>
            </a:pPr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2022: Nb3Sn CCT magnet reaches 10 T bore field, 100% </a:t>
            </a:r>
            <a:r>
              <a:rPr lang="en-GB" sz="2000" dirty="0" err="1">
                <a:solidFill>
                  <a:schemeClr val="tx1">
                    <a:lumMod val="50000"/>
                  </a:schemeClr>
                </a:solidFill>
              </a:rPr>
              <a:t>Iss</a:t>
            </a:r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 at 4.5 K</a:t>
            </a:r>
          </a:p>
          <a:p>
            <a:pPr lvl="1"/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Long training but no retraining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270A5E-C496-F90B-0705-7682B8BC3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723" y="2442728"/>
            <a:ext cx="3171429" cy="1295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AB466F-818D-10C2-957B-80A1410F0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055" y="1025611"/>
            <a:ext cx="3333333" cy="13523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14A49D-B8C9-89B8-51CC-44D15348F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954" y="4123206"/>
            <a:ext cx="1695537" cy="17463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A8FCD69-2D5B-090D-7184-4D08EA4C7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4267" y="4239651"/>
            <a:ext cx="2269121" cy="16476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6EA711-148B-33C2-BD21-E7F6CD219272}"/>
              </a:ext>
            </a:extLst>
          </p:cNvPr>
          <p:cNvSpPr txBox="1"/>
          <p:nvPr/>
        </p:nvSpPr>
        <p:spPr>
          <a:xfrm>
            <a:off x="5690055" y="3808763"/>
            <a:ext cx="30748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latin typeface="Calibri" panose="020F0502020204030204" pitchFamily="34" charset="0"/>
                <a:cs typeface="Calibri" panose="020F0502020204030204" pitchFamily="34" charset="0"/>
              </a:rPr>
              <a:t>E. Gautheron, et al., </a:t>
            </a:r>
            <a:r>
              <a:rPr lang="fr-CH" sz="11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IEEE TAS 33 (2023) 4004108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A63052-8E7A-5824-26CC-E12A5F7CBA67}"/>
              </a:ext>
            </a:extLst>
          </p:cNvPr>
          <p:cNvSpPr txBox="1"/>
          <p:nvPr/>
        </p:nvSpPr>
        <p:spPr>
          <a:xfrm>
            <a:off x="5597317" y="5971258"/>
            <a:ext cx="29722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fr-CH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Auchmann</a:t>
            </a:r>
            <a:r>
              <a:rPr lang="fr-CH" sz="1100" dirty="0">
                <a:latin typeface="Calibri" panose="020F0502020204030204" pitchFamily="34" charset="0"/>
                <a:cs typeface="Calibri" panose="020F0502020204030204" pitchFamily="34" charset="0"/>
              </a:rPr>
              <a:t>, et al., </a:t>
            </a:r>
            <a:r>
              <a:rPr lang="fr-CH" sz="1100" dirty="0"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IEEE TAS 34 (2024) </a:t>
            </a:r>
            <a:r>
              <a:rPr lang="fr-CH" sz="1100" dirty="0">
                <a:latin typeface="Calibri" panose="020F0502020204030204" pitchFamily="34" charset="0"/>
                <a:cs typeface="Calibri" panose="020F0502020204030204" pitchFamily="34" charset="0"/>
              </a:rPr>
              <a:t>4000906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47E83F5-AC9E-EA20-ACB5-ABDF3B6853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41991" y="2377991"/>
            <a:ext cx="2423028" cy="12823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0C8B7A5-EB2F-9880-E327-2AB07FEF5F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52928" y="4882650"/>
            <a:ext cx="2315208" cy="130503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4A69EEB-3B4A-E49A-60E8-D9858D57CD71}"/>
              </a:ext>
            </a:extLst>
          </p:cNvPr>
          <p:cNvSpPr txBox="1">
            <a:spLocks/>
          </p:cNvSpPr>
          <p:nvPr/>
        </p:nvSpPr>
        <p:spPr>
          <a:xfrm>
            <a:off x="457200" y="2499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/>
              <a:t>HFM LTS Progress</a:t>
            </a:r>
            <a:endParaRPr lang="en-US" sz="4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0EDBE7-58B5-50B4-7FA6-BD071416F6A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107" y="2703512"/>
            <a:ext cx="773669" cy="7736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8A428B-1F3E-8918-8589-3095C7774FB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107" y="5079086"/>
            <a:ext cx="1142121" cy="429515"/>
          </a:xfrm>
          <a:prstGeom prst="rect">
            <a:avLst/>
          </a:prstGeom>
        </p:spPr>
      </p:pic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A20AE366-6A72-3B95-613E-41FB1B7857B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107" y="5516779"/>
            <a:ext cx="524848" cy="5248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998446-DBE8-7EBD-39F8-786AD66416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91265" y="5535168"/>
            <a:ext cx="464964" cy="35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35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1C89-0E01-E647-8C82-A2FA80C77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HFM LTS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28B83-4F49-B8EA-9C0B-29DDA6567B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6CC01-1B87-ABE2-4B9D-59539DBFC0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7E596-C6AC-B2AF-4D84-FBB6FFC1D3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A machine in a factory&#10;&#10;Description automatically generated">
            <a:extLst>
              <a:ext uri="{FF2B5EF4-FFF2-40B4-BE49-F238E27FC236}">
                <a16:creationId xmlns:a16="http://schemas.microsoft.com/office/drawing/2014/main" id="{38166003-88C4-83F5-E9E1-4E436C6977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987" y="3968640"/>
            <a:ext cx="1061792" cy="931966"/>
          </a:xfrm>
          <a:prstGeom prst="rect">
            <a:avLst/>
          </a:prstGeom>
        </p:spPr>
      </p:pic>
      <p:pic>
        <p:nvPicPr>
          <p:cNvPr id="8" name="Picture 7" descr="A green and orange rectangular object with holes&#10;&#10;Description automatically generated">
            <a:extLst>
              <a:ext uri="{FF2B5EF4-FFF2-40B4-BE49-F238E27FC236}">
                <a16:creationId xmlns:a16="http://schemas.microsoft.com/office/drawing/2014/main" id="{63DD9D7A-AD34-82B2-E3B3-172FD545E4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310" y="3968640"/>
            <a:ext cx="707935" cy="931966"/>
          </a:xfrm>
          <a:prstGeom prst="rect">
            <a:avLst/>
          </a:prstGeom>
        </p:spPr>
      </p:pic>
      <p:pic>
        <p:nvPicPr>
          <p:cNvPr id="9" name="Picture 8" descr="A red square with white text&#10;&#10;Description automatically generated">
            <a:extLst>
              <a:ext uri="{FF2B5EF4-FFF2-40B4-BE49-F238E27FC236}">
                <a16:creationId xmlns:a16="http://schemas.microsoft.com/office/drawing/2014/main" id="{51B0ADAD-C3C4-93A8-9F9A-54EF5918626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972" y="3973413"/>
            <a:ext cx="655026" cy="652728"/>
          </a:xfrm>
          <a:prstGeom prst="rect">
            <a:avLst/>
          </a:prstGeom>
        </p:spPr>
      </p:pic>
      <p:pic>
        <p:nvPicPr>
          <p:cNvPr id="10" name="Picture 9" descr="A blue circle with a red center and a blue square with green squares&#10;&#10;Description automatically generated with medium confidence">
            <a:extLst>
              <a:ext uri="{FF2B5EF4-FFF2-40B4-BE49-F238E27FC236}">
                <a16:creationId xmlns:a16="http://schemas.microsoft.com/office/drawing/2014/main" id="{B705EEC2-8D46-6E94-F7A2-BCB0BADB37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310" y="5079245"/>
            <a:ext cx="743552" cy="730643"/>
          </a:xfrm>
          <a:prstGeom prst="rect">
            <a:avLst/>
          </a:prstGeom>
        </p:spPr>
      </p:pic>
      <p:pic>
        <p:nvPicPr>
          <p:cNvPr id="11" name="Picture 10" descr="A blue and pink circle with a clock&#10;&#10;Description automatically generated">
            <a:extLst>
              <a:ext uri="{FF2B5EF4-FFF2-40B4-BE49-F238E27FC236}">
                <a16:creationId xmlns:a16="http://schemas.microsoft.com/office/drawing/2014/main" id="{E16ECC92-03E4-4EB3-06CC-337F0E25A6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744" y="5080939"/>
            <a:ext cx="1030198" cy="10648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2DDD38-EE0C-06B9-C175-86AE582DEEF5}"/>
              </a:ext>
            </a:extLst>
          </p:cNvPr>
          <p:cNvSpPr txBox="1"/>
          <p:nvPr/>
        </p:nvSpPr>
        <p:spPr>
          <a:xfrm>
            <a:off x="3697193" y="5231679"/>
            <a:ext cx="342363" cy="1647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R2D2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5164A6-03ED-9F4E-C337-6EAABB20B4EA}"/>
              </a:ext>
            </a:extLst>
          </p:cNvPr>
          <p:cNvSpPr txBox="1"/>
          <p:nvPr/>
        </p:nvSpPr>
        <p:spPr>
          <a:xfrm>
            <a:off x="3999622" y="5817831"/>
            <a:ext cx="332831" cy="1647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F2D2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D9D3AE-340C-75B1-5088-82A9647FAD33}"/>
              </a:ext>
            </a:extLst>
          </p:cNvPr>
          <p:cNvSpPr txBox="1"/>
          <p:nvPr/>
        </p:nvSpPr>
        <p:spPr>
          <a:xfrm>
            <a:off x="2477478" y="6608624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RMM1</a:t>
            </a:r>
          </a:p>
        </p:txBody>
      </p:sp>
      <p:pic>
        <p:nvPicPr>
          <p:cNvPr id="29" name="Picture 28" descr="A large white building with a staircase and a glass roof&#10;&#10;Description automatically generated with medium confidence">
            <a:extLst>
              <a:ext uri="{FF2B5EF4-FFF2-40B4-BE49-F238E27FC236}">
                <a16:creationId xmlns:a16="http://schemas.microsoft.com/office/drawing/2014/main" id="{182D5ACC-ABF0-DBDB-C888-AE5D0D338D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971" y="1302041"/>
            <a:ext cx="1425632" cy="191016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C781D97-B2A6-3545-DE2A-5382C06EC9C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8" y="1239967"/>
            <a:ext cx="1267258" cy="643686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CFFE9677-3486-73B7-EF60-07A479091206}"/>
              </a:ext>
            </a:extLst>
          </p:cNvPr>
          <p:cNvGrpSpPr/>
          <p:nvPr/>
        </p:nvGrpSpPr>
        <p:grpSpPr>
          <a:xfrm>
            <a:off x="1604478" y="1250594"/>
            <a:ext cx="1847703" cy="1378386"/>
            <a:chOff x="6416511" y="764754"/>
            <a:chExt cx="3267310" cy="2437413"/>
          </a:xfrm>
        </p:grpSpPr>
        <p:pic>
          <p:nvPicPr>
            <p:cNvPr id="22" name="Picture 21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488136C7-8E68-191F-0D43-717CE4A86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6511" y="764754"/>
              <a:ext cx="3267310" cy="2437413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9282439-D4DD-4499-03F8-D94D49CDA4DC}"/>
                </a:ext>
              </a:extLst>
            </p:cNvPr>
            <p:cNvSpPr txBox="1"/>
            <p:nvPr/>
          </p:nvSpPr>
          <p:spPr>
            <a:xfrm>
              <a:off x="7250092" y="1054868"/>
              <a:ext cx="167843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ISAAC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8FFB5F9-C5E2-5553-609D-A087DCEB40D6}"/>
              </a:ext>
            </a:extLst>
          </p:cNvPr>
          <p:cNvGrpSpPr/>
          <p:nvPr/>
        </p:nvGrpSpPr>
        <p:grpSpPr>
          <a:xfrm>
            <a:off x="5624420" y="1194790"/>
            <a:ext cx="3137335" cy="2446761"/>
            <a:chOff x="2862731" y="1118201"/>
            <a:chExt cx="5355157" cy="4176407"/>
          </a:xfrm>
        </p:grpSpPr>
        <p:pic>
          <p:nvPicPr>
            <p:cNvPr id="14" name="Picture 13" descr="A circular object with a square in center&#10;&#10;Description automatically generated">
              <a:extLst>
                <a:ext uri="{FF2B5EF4-FFF2-40B4-BE49-F238E27FC236}">
                  <a16:creationId xmlns:a16="http://schemas.microsoft.com/office/drawing/2014/main" id="{E28CA172-3AAC-C121-B8EF-9BEAF05A2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62731" y="1138311"/>
              <a:ext cx="1964047" cy="1914533"/>
            </a:xfrm>
            <a:prstGeom prst="rect">
              <a:avLst/>
            </a:prstGeom>
          </p:spPr>
        </p:pic>
        <p:pic>
          <p:nvPicPr>
            <p:cNvPr id="15" name="Picture 14" descr="A circular object with a square in center&#10;&#10;Description automatically generated">
              <a:extLst>
                <a:ext uri="{FF2B5EF4-FFF2-40B4-BE49-F238E27FC236}">
                  <a16:creationId xmlns:a16="http://schemas.microsoft.com/office/drawing/2014/main" id="{A3CF3406-8091-C7A8-837E-E755D0226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62731" y="3103028"/>
              <a:ext cx="1964047" cy="197072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966A16D-1DD0-B0AC-5D5B-AA43807551AB}"/>
                </a:ext>
              </a:extLst>
            </p:cNvPr>
            <p:cNvSpPr txBox="1"/>
            <p:nvPr/>
          </p:nvSpPr>
          <p:spPr>
            <a:xfrm>
              <a:off x="4252270" y="2908137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ERMC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699974-368A-B199-3043-140EACC451D2}"/>
                </a:ext>
              </a:extLst>
            </p:cNvPr>
            <p:cNvSpPr txBox="1"/>
            <p:nvPr/>
          </p:nvSpPr>
          <p:spPr>
            <a:xfrm>
              <a:off x="4252270" y="5017608"/>
              <a:ext cx="5517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RMM</a:t>
              </a:r>
            </a:p>
          </p:txBody>
        </p:sp>
        <p:pic>
          <p:nvPicPr>
            <p:cNvPr id="30" name="Picture 29" descr="A circular object with a hole in the center&#10;&#10;Description automatically generated">
              <a:extLst>
                <a:ext uri="{FF2B5EF4-FFF2-40B4-BE49-F238E27FC236}">
                  <a16:creationId xmlns:a16="http://schemas.microsoft.com/office/drawing/2014/main" id="{A544F2EE-CAC4-30F8-E602-0D46B84CE8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21003" r="21179"/>
            <a:stretch/>
          </p:blipFill>
          <p:spPr>
            <a:xfrm>
              <a:off x="4988785" y="1118201"/>
              <a:ext cx="1903926" cy="1783296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AC746D5-C670-F24A-C97A-5EC36AEC81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25167" t="19444" r="30423" b="9444"/>
            <a:stretch/>
          </p:blipFill>
          <p:spPr>
            <a:xfrm>
              <a:off x="5133643" y="3206312"/>
              <a:ext cx="1865913" cy="1792634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605B8CE-43C5-0EC3-1BF0-677EC1D563F8}"/>
                </a:ext>
              </a:extLst>
            </p:cNvPr>
            <p:cNvSpPr txBox="1"/>
            <p:nvPr/>
          </p:nvSpPr>
          <p:spPr>
            <a:xfrm>
              <a:off x="5343020" y="2920160"/>
              <a:ext cx="11954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12 T </a:t>
              </a:r>
              <a:r>
                <a:rPr lang="en-US" sz="1200" dirty="0" err="1"/>
                <a:t>CosTheta</a:t>
              </a:r>
              <a:endParaRPr lang="en-US" sz="12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7547F17-C0CC-6480-B725-E88A70E53238}"/>
                </a:ext>
              </a:extLst>
            </p:cNvPr>
            <p:cNvSpPr txBox="1"/>
            <p:nvPr/>
          </p:nvSpPr>
          <p:spPr>
            <a:xfrm>
              <a:off x="5175469" y="5017609"/>
              <a:ext cx="19344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14 T no-grading block coil</a:t>
              </a: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4EED20C7-A903-17E1-DC23-590B34F70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6964" y="1195315"/>
              <a:ext cx="1110924" cy="1110924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AE6E43D-9A64-2FCB-6CB1-3548296FC20A}"/>
              </a:ext>
            </a:extLst>
          </p:cNvPr>
          <p:cNvGrpSpPr/>
          <p:nvPr/>
        </p:nvGrpSpPr>
        <p:grpSpPr>
          <a:xfrm>
            <a:off x="5849503" y="4821294"/>
            <a:ext cx="1311552" cy="1311576"/>
            <a:chOff x="1670815" y="5225723"/>
            <a:chExt cx="2197931" cy="2197971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4CB1336-F745-99A1-0EE1-80FE9AB0FF12}"/>
                </a:ext>
              </a:extLst>
            </p:cNvPr>
            <p:cNvGrpSpPr/>
            <p:nvPr/>
          </p:nvGrpSpPr>
          <p:grpSpPr>
            <a:xfrm>
              <a:off x="2768600" y="5225723"/>
              <a:ext cx="1100146" cy="2197971"/>
              <a:chOff x="2768600" y="5225723"/>
              <a:chExt cx="1100146" cy="2197971"/>
            </a:xfrm>
          </p:grpSpPr>
          <p:pic>
            <p:nvPicPr>
              <p:cNvPr id="48" name="Picture 4">
                <a:extLst>
                  <a:ext uri="{FF2B5EF4-FFF2-40B4-BE49-F238E27FC236}">
                    <a16:creationId xmlns:a16="http://schemas.microsoft.com/office/drawing/2014/main" id="{F8C4AFD8-BD32-8E0E-E458-B1D631866A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768600" y="5225723"/>
                <a:ext cx="1100146" cy="11020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9" name="Picture 4">
                <a:extLst>
                  <a:ext uri="{FF2B5EF4-FFF2-40B4-BE49-F238E27FC236}">
                    <a16:creationId xmlns:a16="http://schemas.microsoft.com/office/drawing/2014/main" id="{E9A9F3F8-3B0B-4CF0-8BFA-A3F6A75ED9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flipV="1">
                <a:off x="2768600" y="6321642"/>
                <a:ext cx="1100146" cy="11020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2C8A0F5-54EE-142B-47D7-492EC3E78464}"/>
                </a:ext>
              </a:extLst>
            </p:cNvPr>
            <p:cNvGrpSpPr/>
            <p:nvPr/>
          </p:nvGrpSpPr>
          <p:grpSpPr>
            <a:xfrm flipH="1">
              <a:off x="1670815" y="5225723"/>
              <a:ext cx="1100146" cy="2197971"/>
              <a:chOff x="2768600" y="5225723"/>
              <a:chExt cx="1100146" cy="2197971"/>
            </a:xfrm>
          </p:grpSpPr>
          <p:pic>
            <p:nvPicPr>
              <p:cNvPr id="46" name="Picture 4">
                <a:extLst>
                  <a:ext uri="{FF2B5EF4-FFF2-40B4-BE49-F238E27FC236}">
                    <a16:creationId xmlns:a16="http://schemas.microsoft.com/office/drawing/2014/main" id="{39669F9B-2B84-95FC-8A81-DA0CBE251D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768600" y="5225723"/>
                <a:ext cx="1100146" cy="11020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4">
                <a:extLst>
                  <a:ext uri="{FF2B5EF4-FFF2-40B4-BE49-F238E27FC236}">
                    <a16:creationId xmlns:a16="http://schemas.microsoft.com/office/drawing/2014/main" id="{78556143-1BCB-4D93-CFBE-F6F68E187A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flipV="1">
                <a:off x="2768600" y="6321642"/>
                <a:ext cx="1100146" cy="11020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50" name="Picture 49" descr="A metal object with white lines&#10;&#10;Description automatically generated">
            <a:extLst>
              <a:ext uri="{FF2B5EF4-FFF2-40B4-BE49-F238E27FC236}">
                <a16:creationId xmlns:a16="http://schemas.microsoft.com/office/drawing/2014/main" id="{4A50AE01-FA88-43B3-B1C2-F343AB9315B8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179090" y="3639496"/>
            <a:ext cx="737992" cy="1402123"/>
          </a:xfrm>
          <a:prstGeom prst="rect">
            <a:avLst/>
          </a:prstGeom>
        </p:spPr>
      </p:pic>
      <p:pic>
        <p:nvPicPr>
          <p:cNvPr id="51" name="Picture 50" descr="A yellow box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02073BCF-85AB-4457-330A-17FFB75D5C2C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99" b="9847"/>
          <a:stretch/>
        </p:blipFill>
        <p:spPr>
          <a:xfrm flipH="1">
            <a:off x="7397310" y="4848627"/>
            <a:ext cx="1401411" cy="1056534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D8922422-4AB1-9120-14B1-B00F98AA226A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6598" y="3966861"/>
            <a:ext cx="1402123" cy="527294"/>
          </a:xfrm>
          <a:prstGeom prst="rect">
            <a:avLst/>
          </a:prstGeom>
        </p:spPr>
      </p:pic>
      <p:pic>
        <p:nvPicPr>
          <p:cNvPr id="53" name="Picture 52" descr="A red and black logo&#10;&#10;Description automatically generated">
            <a:extLst>
              <a:ext uri="{FF2B5EF4-FFF2-40B4-BE49-F238E27FC236}">
                <a16:creationId xmlns:a16="http://schemas.microsoft.com/office/drawing/2014/main" id="{F94A6408-1699-335F-E7E5-876373DA5106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255" y="4503678"/>
            <a:ext cx="524848" cy="524848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B5A631FC-667E-F9FC-E8BF-91D489D7FECD}"/>
              </a:ext>
            </a:extLst>
          </p:cNvPr>
          <p:cNvGrpSpPr/>
          <p:nvPr/>
        </p:nvGrpSpPr>
        <p:grpSpPr>
          <a:xfrm>
            <a:off x="198490" y="2897197"/>
            <a:ext cx="2371292" cy="3302579"/>
            <a:chOff x="2933958" y="3346758"/>
            <a:chExt cx="2371292" cy="3302579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2B2C7F5-8E71-7EE1-F5F5-B161943EB110}"/>
                </a:ext>
              </a:extLst>
            </p:cNvPr>
            <p:cNvGrpSpPr/>
            <p:nvPr/>
          </p:nvGrpSpPr>
          <p:grpSpPr>
            <a:xfrm>
              <a:off x="3417725" y="3346758"/>
              <a:ext cx="1887525" cy="3302579"/>
              <a:chOff x="-3516944" y="-317792"/>
              <a:chExt cx="2923475" cy="5115166"/>
            </a:xfrm>
          </p:grpSpPr>
          <p:pic>
            <p:nvPicPr>
              <p:cNvPr id="24" name="Picture 23" descr="A blue and white logo&#10;&#10;Description automatically generated">
                <a:extLst>
                  <a:ext uri="{FF2B5EF4-FFF2-40B4-BE49-F238E27FC236}">
                    <a16:creationId xmlns:a16="http://schemas.microsoft.com/office/drawing/2014/main" id="{858E8B8E-3665-C1A1-D21B-9EA200B0BE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493483" y="-317792"/>
                <a:ext cx="900014" cy="900017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C7DC3851-36FD-CB2C-B2B3-F49965FDF5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516944" y="724336"/>
                <a:ext cx="2374856" cy="2400023"/>
              </a:xfrm>
              <a:prstGeom prst="rect">
                <a:avLst/>
              </a:prstGeom>
            </p:spPr>
          </p:pic>
          <p:pic>
            <p:nvPicPr>
              <p:cNvPr id="26" name="Immagine 3">
                <a:extLst>
                  <a:ext uri="{FF2B5EF4-FFF2-40B4-BE49-F238E27FC236}">
                    <a16:creationId xmlns:a16="http://schemas.microsoft.com/office/drawing/2014/main" id="{400620B8-3BB7-C992-7C22-A0E0019C9C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2996148" y="3244"/>
                <a:ext cx="1317173" cy="39081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BBA6E62D-A6CF-037D-25ED-F08E52BFAB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388460" y="3217623"/>
                <a:ext cx="2105736" cy="1579751"/>
              </a:xfrm>
              <a:prstGeom prst="rect">
                <a:avLst/>
              </a:prstGeom>
            </p:spPr>
          </p:pic>
        </p:grp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244C4BC9-9293-5C89-3EC4-1BBD51372E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33958" y="3427912"/>
              <a:ext cx="667345" cy="418785"/>
            </a:xfrm>
            <a:prstGeom prst="rect">
              <a:avLst/>
            </a:prstGeom>
          </p:spPr>
        </p:pic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7E33734-9EE2-52CE-E47D-03F1327CC920}"/>
              </a:ext>
            </a:extLst>
          </p:cNvPr>
          <p:cNvCxnSpPr/>
          <p:nvPr/>
        </p:nvCxnSpPr>
        <p:spPr>
          <a:xfrm>
            <a:off x="5519488" y="1055686"/>
            <a:ext cx="0" cy="26903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470BF65-7BE0-4701-3F95-DC4C7C67A9E2}"/>
              </a:ext>
            </a:extLst>
          </p:cNvPr>
          <p:cNvCxnSpPr>
            <a:cxnSpLocks/>
          </p:cNvCxnSpPr>
          <p:nvPr/>
        </p:nvCxnSpPr>
        <p:spPr>
          <a:xfrm>
            <a:off x="2849822" y="3746810"/>
            <a:ext cx="591193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BD73EB6-8B31-3B05-32B9-A2AABF75C5A0}"/>
              </a:ext>
            </a:extLst>
          </p:cNvPr>
          <p:cNvCxnSpPr>
            <a:cxnSpLocks/>
          </p:cNvCxnSpPr>
          <p:nvPr/>
        </p:nvCxnSpPr>
        <p:spPr>
          <a:xfrm>
            <a:off x="5743465" y="3746810"/>
            <a:ext cx="0" cy="23860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D188FA2-760B-44DF-EAB8-2B045CF95FC5}"/>
              </a:ext>
            </a:extLst>
          </p:cNvPr>
          <p:cNvCxnSpPr>
            <a:cxnSpLocks/>
          </p:cNvCxnSpPr>
          <p:nvPr/>
        </p:nvCxnSpPr>
        <p:spPr>
          <a:xfrm>
            <a:off x="2849822" y="2830291"/>
            <a:ext cx="0" cy="33025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4113B55-09BF-2F66-7087-DD747E6169D4}"/>
              </a:ext>
            </a:extLst>
          </p:cNvPr>
          <p:cNvCxnSpPr>
            <a:cxnSpLocks/>
          </p:cNvCxnSpPr>
          <p:nvPr/>
        </p:nvCxnSpPr>
        <p:spPr>
          <a:xfrm>
            <a:off x="13368" y="2826574"/>
            <a:ext cx="283645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25579E37-EDB9-C18D-8DFB-807A7596C4C9}"/>
              </a:ext>
            </a:extLst>
          </p:cNvPr>
          <p:cNvSpPr txBox="1"/>
          <p:nvPr/>
        </p:nvSpPr>
        <p:spPr>
          <a:xfrm>
            <a:off x="2849822" y="5987687"/>
            <a:ext cx="1519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E.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Rochepault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CC9EC98-4558-7E5B-C7FD-3E9EA3687AE9}"/>
              </a:ext>
            </a:extLst>
          </p:cNvPr>
          <p:cNvSpPr txBox="1"/>
          <p:nvPr/>
        </p:nvSpPr>
        <p:spPr>
          <a:xfrm rot="16200000">
            <a:off x="-712874" y="5138109"/>
            <a:ext cx="1923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S.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Farinon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, M.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Sorbi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E5FB64C-CFE2-9B75-D438-6A55C7DDB37C}"/>
              </a:ext>
            </a:extLst>
          </p:cNvPr>
          <p:cNvSpPr txBox="1"/>
          <p:nvPr/>
        </p:nvSpPr>
        <p:spPr>
          <a:xfrm>
            <a:off x="3961140" y="3262261"/>
            <a:ext cx="1049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F. Toral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4AD21B4-E4D2-6EB2-B461-A3560A714E40}"/>
              </a:ext>
            </a:extLst>
          </p:cNvPr>
          <p:cNvSpPr txBox="1"/>
          <p:nvPr/>
        </p:nvSpPr>
        <p:spPr>
          <a:xfrm>
            <a:off x="5670037" y="921476"/>
            <a:ext cx="22136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WPLs A.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</a:rPr>
              <a:t>Foussat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, J. C. Perez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324C17C-97A5-E96A-E382-AB1C25FB127A}"/>
              </a:ext>
            </a:extLst>
          </p:cNvPr>
          <p:cNvSpPr txBox="1"/>
          <p:nvPr/>
        </p:nvSpPr>
        <p:spPr>
          <a:xfrm>
            <a:off x="7496532" y="5967484"/>
            <a:ext cx="1401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WPL D. M. Araujo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F4D5310-2CF4-7E29-2332-CE923B0DA1D6}"/>
              </a:ext>
            </a:extLst>
          </p:cNvPr>
          <p:cNvSpPr txBox="1"/>
          <p:nvPr/>
        </p:nvSpPr>
        <p:spPr>
          <a:xfrm>
            <a:off x="6749415" y="5967483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SMACC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B313BBE-1C3D-B6D9-6871-3F315EA92AE8}"/>
              </a:ext>
            </a:extLst>
          </p:cNvPr>
          <p:cNvSpPr txBox="1"/>
          <p:nvPr/>
        </p:nvSpPr>
        <p:spPr>
          <a:xfrm>
            <a:off x="6756248" y="4657470"/>
            <a:ext cx="883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subSMCC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8450232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4f52a24a8f412ad2ac9ad4d422ad757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4c4331a550448243f239d832ebeb7c59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52811E-733C-48F0-8254-2F3B57F89C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a6163950-ed7b-45ff-a88b-85d0d03db3bc"/>
    <ds:schemaRef ds:uri="e24f2763-0e71-4812-94ad-3b15b8174d77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25700</TotalTime>
  <Words>1368</Words>
  <Application>Microsoft Macintosh PowerPoint</Application>
  <PresentationFormat>On-screen Show (4:3)</PresentationFormat>
  <Paragraphs>225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CMTT9</vt:lpstr>
      <vt:lpstr>Roboto Slab</vt:lpstr>
      <vt:lpstr>Rockwell Light</vt:lpstr>
      <vt:lpstr>Times</vt:lpstr>
      <vt:lpstr>Wingdings</vt:lpstr>
      <vt:lpstr>HFM(4-3)</vt:lpstr>
      <vt:lpstr>MuCol and HFM Synergies</vt:lpstr>
      <vt:lpstr>Origins of HFM</vt:lpstr>
      <vt:lpstr>Origins of HFM</vt:lpstr>
      <vt:lpstr>Origins of HFM</vt:lpstr>
      <vt:lpstr>Present R&amp;D Targets of HFM</vt:lpstr>
      <vt:lpstr>HFM Network</vt:lpstr>
      <vt:lpstr>HFM Structure</vt:lpstr>
      <vt:lpstr>PowerPoint Presentation</vt:lpstr>
      <vt:lpstr>HFM LTS Progress</vt:lpstr>
      <vt:lpstr>HFM LTS Conductor Progress</vt:lpstr>
      <vt:lpstr>HFM HTS Progress</vt:lpstr>
      <vt:lpstr>HFM Tech Progress</vt:lpstr>
      <vt:lpstr>HFM Organization</vt:lpstr>
      <vt:lpstr>Muon Collider magnets</vt:lpstr>
      <vt:lpstr>MuCol-HFM Synergies</vt:lpstr>
      <vt:lpstr>“Associated” Programs</vt:lpstr>
      <vt:lpstr>Take-Aways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Bernhard Auchmann</cp:lastModifiedBy>
  <cp:revision>108</cp:revision>
  <cp:lastPrinted>2022-04-29T08:24:36Z</cp:lastPrinted>
  <dcterms:created xsi:type="dcterms:W3CDTF">2012-11-30T11:04:26Z</dcterms:created>
  <dcterms:modified xsi:type="dcterms:W3CDTF">2024-03-13T10:35:31Z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