
<file path=[Content_Types].xml><?xml version="1.0" encoding="utf-8"?>
<Types xmlns="http://schemas.openxmlformats.org/package/2006/content-types">
  <Default Extension="emf" ContentType="image/x-emf"/>
  <Default Extension="gif" ContentType="image/gif"/>
  <Default Extension="jpeg" ContentType="image/jpeg"/>
  <Default Extension="jpg" ContentType="image/jpeg"/>
  <Default Extension="png" ContentType="image/png"/>
  <Default Extension="rels" ContentType="application/vnd.openxmlformats-package.relationships+xml"/>
  <Default Extension="tiff" ContentType="image/tiff"/>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p:sldMasterIdLst>
    <p:sldMasterId id="2147483648" r:id="rId1"/>
  </p:sldMasterIdLst>
  <p:notesMasterIdLst>
    <p:notesMasterId r:id="rId32"/>
  </p:notesMasterIdLst>
  <p:sldIdLst>
    <p:sldId id="256" r:id="rId2"/>
    <p:sldId id="257" r:id="rId3"/>
    <p:sldId id="2009" r:id="rId4"/>
    <p:sldId id="2043" r:id="rId5"/>
    <p:sldId id="2031" r:id="rId6"/>
    <p:sldId id="2032" r:id="rId7"/>
    <p:sldId id="2033" r:id="rId8"/>
    <p:sldId id="2034" r:id="rId9"/>
    <p:sldId id="2019" r:id="rId10"/>
    <p:sldId id="2045" r:id="rId11"/>
    <p:sldId id="2046" r:id="rId12"/>
    <p:sldId id="2024" r:id="rId13"/>
    <p:sldId id="2026" r:id="rId14"/>
    <p:sldId id="2027" r:id="rId15"/>
    <p:sldId id="2049" r:id="rId16"/>
    <p:sldId id="2054" r:id="rId17"/>
    <p:sldId id="1380" r:id="rId18"/>
    <p:sldId id="2022" r:id="rId19"/>
    <p:sldId id="2051" r:id="rId20"/>
    <p:sldId id="2052" r:id="rId21"/>
    <p:sldId id="2053" r:id="rId22"/>
    <p:sldId id="2048" r:id="rId23"/>
    <p:sldId id="272" r:id="rId24"/>
    <p:sldId id="260" r:id="rId25"/>
    <p:sldId id="270" r:id="rId26"/>
    <p:sldId id="269" r:id="rId27"/>
    <p:sldId id="2047" r:id="rId28"/>
    <p:sldId id="2028" r:id="rId29"/>
    <p:sldId id="2044" r:id="rId30"/>
    <p:sldId id="728" r:id="rId31"/>
  </p:sldIdLst>
  <p:sldSz cx="24384000" cy="137160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Calibri"/>
      </a:defRPr>
    </a:lvl1pPr>
    <a:lvl2pPr marL="0" marR="0" indent="0" algn="l" defTabSz="9144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Calibri"/>
      </a:defRPr>
    </a:lvl2pPr>
    <a:lvl3pPr marL="0" marR="0" indent="0" algn="l" defTabSz="9144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Calibri"/>
      </a:defRPr>
    </a:lvl3pPr>
    <a:lvl4pPr marL="0" marR="0" indent="0" algn="l" defTabSz="9144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Calibri"/>
      </a:defRPr>
    </a:lvl4pPr>
    <a:lvl5pPr marL="0" marR="0" indent="0" algn="l" defTabSz="9144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Calibri"/>
      </a:defRPr>
    </a:lvl5pPr>
    <a:lvl6pPr marL="0" marR="0" indent="0" algn="l" defTabSz="9144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Calibri"/>
      </a:defRPr>
    </a:lvl6pPr>
    <a:lvl7pPr marL="0" marR="0" indent="0" algn="l" defTabSz="9144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Calibri"/>
      </a:defRPr>
    </a:lvl7pPr>
    <a:lvl8pPr marL="0" marR="0" indent="0" algn="l" defTabSz="9144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Calibri"/>
      </a:defRPr>
    </a:lvl8pPr>
    <a:lvl9pPr marL="0" marR="0" indent="0" algn="l" defTabSz="9144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Calibri"/>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Ref idx="minor">
          <a:srgbClr val="000000"/>
        </a:fontRef>
        <a:srgbClr val="000000"/>
      </a:tcTxStyle>
      <a:tcStyle>
        <a:tcBdr>
          <a:left>
            <a:ln w="25400" cap="flat">
              <a:solidFill>
                <a:srgbClr val="FFFFFF"/>
              </a:solidFill>
              <a:prstDash val="solid"/>
              <a:round/>
            </a:ln>
          </a:left>
          <a:right>
            <a:ln w="25400" cap="flat">
              <a:solidFill>
                <a:srgbClr val="FFFFFF"/>
              </a:solidFill>
              <a:prstDash val="solid"/>
              <a:round/>
            </a:ln>
          </a:right>
          <a:top>
            <a:ln w="25400" cap="flat">
              <a:solidFill>
                <a:srgbClr val="FFFFFF"/>
              </a:solidFill>
              <a:prstDash val="solid"/>
              <a:round/>
            </a:ln>
          </a:top>
          <a:bottom>
            <a:ln w="25400" cap="flat">
              <a:solidFill>
                <a:srgbClr val="FFFFFF"/>
              </a:solidFill>
              <a:prstDash val="solid"/>
              <a:round/>
            </a:ln>
          </a:bottom>
          <a:insideH>
            <a:ln w="25400" cap="flat">
              <a:solidFill>
                <a:srgbClr val="FFFFFF"/>
              </a:solidFill>
              <a:prstDash val="solid"/>
              <a:round/>
            </a:ln>
          </a:insideH>
          <a:insideV>
            <a:ln w="25400" cap="flat">
              <a:solidFill>
                <a:srgbClr val="FFFFFF"/>
              </a:solidFill>
              <a:prstDash val="solid"/>
              <a:round/>
            </a:ln>
          </a:insideV>
        </a:tcBdr>
        <a:fill>
          <a:solidFill>
            <a:srgbClr val="CFD7E7"/>
          </a:solidFill>
        </a:fill>
      </a:tcStyle>
    </a:wholeTbl>
    <a:band2H>
      <a:tcTxStyle/>
      <a:tcStyle>
        <a:tcBdr/>
        <a:fill>
          <a:solidFill>
            <a:srgbClr val="E8ECF4"/>
          </a:solidFill>
        </a:fill>
      </a:tcStyle>
    </a:band2H>
    <a:firstCol>
      <a:tcTxStyle b="on" i="off">
        <a:fontRef idx="minor">
          <a:srgbClr val="FFFFFF"/>
        </a:fontRef>
        <a:srgbClr val="FFFFFF"/>
      </a:tcTxStyle>
      <a:tcStyle>
        <a:tcBdr>
          <a:left>
            <a:ln w="25400" cap="flat">
              <a:solidFill>
                <a:srgbClr val="FFFFFF"/>
              </a:solidFill>
              <a:prstDash val="solid"/>
              <a:round/>
            </a:ln>
          </a:left>
          <a:right>
            <a:ln w="25400" cap="flat">
              <a:solidFill>
                <a:srgbClr val="FFFFFF"/>
              </a:solidFill>
              <a:prstDash val="solid"/>
              <a:round/>
            </a:ln>
          </a:right>
          <a:top>
            <a:ln w="25400" cap="flat">
              <a:solidFill>
                <a:srgbClr val="FFFFFF"/>
              </a:solidFill>
              <a:prstDash val="solid"/>
              <a:round/>
            </a:ln>
          </a:top>
          <a:bottom>
            <a:ln w="25400" cap="flat">
              <a:solidFill>
                <a:srgbClr val="FFFFFF"/>
              </a:solidFill>
              <a:prstDash val="solid"/>
              <a:round/>
            </a:ln>
          </a:bottom>
          <a:insideH>
            <a:ln w="25400" cap="flat">
              <a:solidFill>
                <a:srgbClr val="FFFFFF"/>
              </a:solidFill>
              <a:prstDash val="solid"/>
              <a:round/>
            </a:ln>
          </a:insideH>
          <a:insideV>
            <a:ln w="25400" cap="flat">
              <a:solidFill>
                <a:srgbClr val="FFFFFF"/>
              </a:solidFill>
              <a:prstDash val="solid"/>
              <a:round/>
            </a:ln>
          </a:insideV>
        </a:tcBdr>
        <a:fill>
          <a:solidFill>
            <a:schemeClr val="accent1"/>
          </a:solidFill>
        </a:fill>
      </a:tcStyle>
    </a:firstCol>
    <a:lastRow>
      <a:tcTxStyle b="on" i="off">
        <a:fontRef idx="minor">
          <a:srgbClr val="FFFFFF"/>
        </a:fontRef>
        <a:srgbClr val="FFFFFF"/>
      </a:tcTxStyle>
      <a:tcStyle>
        <a:tcBdr>
          <a:left>
            <a:ln w="25400" cap="flat">
              <a:solidFill>
                <a:srgbClr val="FFFFFF"/>
              </a:solidFill>
              <a:prstDash val="solid"/>
              <a:round/>
            </a:ln>
          </a:left>
          <a:right>
            <a:ln w="25400" cap="flat">
              <a:solidFill>
                <a:srgbClr val="FFFFFF"/>
              </a:solidFill>
              <a:prstDash val="solid"/>
              <a:round/>
            </a:ln>
          </a:right>
          <a:top>
            <a:ln w="76200" cap="flat">
              <a:solidFill>
                <a:srgbClr val="FFFFFF"/>
              </a:solidFill>
              <a:prstDash val="solid"/>
              <a:round/>
            </a:ln>
          </a:top>
          <a:bottom>
            <a:ln w="25400" cap="flat">
              <a:solidFill>
                <a:srgbClr val="FFFFFF"/>
              </a:solidFill>
              <a:prstDash val="solid"/>
              <a:round/>
            </a:ln>
          </a:bottom>
          <a:insideH>
            <a:ln w="25400" cap="flat">
              <a:solidFill>
                <a:srgbClr val="FFFFFF"/>
              </a:solidFill>
              <a:prstDash val="solid"/>
              <a:round/>
            </a:ln>
          </a:insideH>
          <a:insideV>
            <a:ln w="25400" cap="flat">
              <a:solidFill>
                <a:srgbClr val="FFFFFF"/>
              </a:solidFill>
              <a:prstDash val="solid"/>
              <a:round/>
            </a:ln>
          </a:insideV>
        </a:tcBdr>
        <a:fill>
          <a:solidFill>
            <a:schemeClr val="accent1"/>
          </a:solidFill>
        </a:fill>
      </a:tcStyle>
    </a:lastRow>
    <a:firstRow>
      <a:tcTxStyle b="on" i="off">
        <a:fontRef idx="minor">
          <a:srgbClr val="FFFFFF"/>
        </a:fontRef>
        <a:srgbClr val="FFFFFF"/>
      </a:tcTxStyle>
      <a:tcStyle>
        <a:tcBdr>
          <a:left>
            <a:ln w="25400" cap="flat">
              <a:solidFill>
                <a:srgbClr val="FFFFFF"/>
              </a:solidFill>
              <a:prstDash val="solid"/>
              <a:round/>
            </a:ln>
          </a:left>
          <a:right>
            <a:ln w="25400" cap="flat">
              <a:solidFill>
                <a:srgbClr val="FFFFFF"/>
              </a:solidFill>
              <a:prstDash val="solid"/>
              <a:round/>
            </a:ln>
          </a:right>
          <a:top>
            <a:ln w="25400" cap="flat">
              <a:solidFill>
                <a:srgbClr val="FFFFFF"/>
              </a:solidFill>
              <a:prstDash val="solid"/>
              <a:round/>
            </a:ln>
          </a:top>
          <a:bottom>
            <a:ln w="76200" cap="flat">
              <a:solidFill>
                <a:srgbClr val="FFFFFF"/>
              </a:solidFill>
              <a:prstDash val="solid"/>
              <a:round/>
            </a:ln>
          </a:bottom>
          <a:insideH>
            <a:ln w="25400" cap="flat">
              <a:solidFill>
                <a:srgbClr val="FFFFFF"/>
              </a:solidFill>
              <a:prstDash val="solid"/>
              <a:round/>
            </a:ln>
          </a:insideH>
          <a:insideV>
            <a:ln w="25400" cap="flat">
              <a:solidFill>
                <a:srgbClr val="FFFFFF"/>
              </a:solidFill>
              <a:prstDash val="solid"/>
              <a:round/>
            </a:ln>
          </a:insideV>
        </a:tcBdr>
        <a:fill>
          <a:solidFill>
            <a:schemeClr val="accent1"/>
          </a:solidFill>
        </a:fill>
      </a:tcStyle>
    </a:firstRow>
  </a:tblStyle>
  <a:tblStyle styleId="{C7B018BB-80A7-4F77-B60F-C8B233D01FF8}" styleName="">
    <a:tblBg/>
    <a:wholeTbl>
      <a:tcTxStyle b="off" i="off">
        <a:fontRef idx="min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FD7E7"/>
          </a:solidFill>
        </a:fill>
      </a:tcStyle>
    </a:wholeTbl>
    <a:band2H>
      <a:tcTxStyle/>
      <a:tcStyle>
        <a:tcBdr/>
        <a:fill>
          <a:solidFill>
            <a:srgbClr val="E8ECF4"/>
          </a:solidFill>
        </a:fill>
      </a:tcStyle>
    </a:band2H>
    <a:firstCol>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Col>
    <a:la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lastRow>
    <a:fir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Row>
  </a:tblStyle>
  <a:tblStyle styleId="{EEE7283C-3CF3-47DC-8721-378D4A62B228}" styleName="">
    <a:tblBg/>
    <a:wholeTbl>
      <a:tcTxStyle b="off" i="off">
        <a:fontRef idx="min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DEE7D0"/>
          </a:solidFill>
        </a:fill>
      </a:tcStyle>
    </a:wholeTbl>
    <a:band2H>
      <a:tcTxStyle/>
      <a:tcStyle>
        <a:tcBdr/>
        <a:fill>
          <a:solidFill>
            <a:srgbClr val="EFF3E9"/>
          </a:solidFill>
        </a:fill>
      </a:tcStyle>
    </a:band2H>
    <a:firstCol>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Col>
    <a:la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lastRow>
    <a:fir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Row>
  </a:tblStyle>
  <a:tblStyle styleId="{CF821DB8-F4EB-4A41-A1BA-3FCAFE7338EE}" styleName="">
    <a:tblBg/>
    <a:wholeTbl>
      <a:tcTxStyle b="off" i="off">
        <a:fontRef idx="min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FCDCCE"/>
          </a:solidFill>
        </a:fill>
      </a:tcStyle>
    </a:wholeTbl>
    <a:band2H>
      <a:tcTxStyle/>
      <a:tcStyle>
        <a:tcBdr/>
        <a:fill>
          <a:solidFill>
            <a:srgbClr val="FDEEE8"/>
          </a:solidFill>
        </a:fill>
      </a:tcStyle>
    </a:band2H>
    <a:firstCol>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Col>
    <a:la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lastRow>
    <a:fir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Row>
  </a:tblStyle>
  <a:tblStyle styleId="{33BA23B1-9221-436E-865A-0063620EA4FD}" styleName="">
    <a:tblBg/>
    <a:wholeTbl>
      <a:tcTxStyle b="off" i="off">
        <a:fontRef idx="minor">
          <a:srgbClr val="000000"/>
        </a:fontRef>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6E6E6"/>
          </a:solidFill>
        </a:fill>
      </a:tcStyle>
    </a:wholeTbl>
    <a:band2H>
      <a:tcTxStyle/>
      <a:tcStyle>
        <a:tcBdr/>
        <a:fill>
          <a:solidFill>
            <a:srgbClr val="FFFFFF"/>
          </a:solidFill>
        </a:fill>
      </a:tcStyle>
    </a:band2H>
    <a:firstCol>
      <a:tcTxStyle b="on" i="off">
        <a:fontRef idx="minor">
          <a:srgbClr val="FFFFFF"/>
        </a:fontRef>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Col>
    <a:lastRow>
      <a:tcTxStyle b="on" i="off">
        <a:fontRef idx="minor">
          <a:srgbClr val="000000"/>
        </a:fontRef>
        <a:srgbClr val="000000"/>
      </a:tcTxStyle>
      <a:tcStyle>
        <a:tcBdr>
          <a:left>
            <a:ln w="12700" cap="flat">
              <a:noFill/>
              <a:miter lim="400000"/>
            </a:ln>
          </a:left>
          <a:right>
            <a:ln w="12700" cap="flat">
              <a:noFill/>
              <a:miter lim="400000"/>
            </a:ln>
          </a:right>
          <a:top>
            <a:ln w="508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rgbClr val="FFFFFF"/>
          </a:solidFill>
        </a:fill>
      </a:tcStyle>
    </a:lastRow>
    <a:firstRow>
      <a:tcTxStyle b="on" i="off">
        <a:fontRef idx="minor">
          <a:srgbClr val="FFFFFF"/>
        </a:fontRef>
        <a:srgbClr val="FFFFFF"/>
      </a:tcTxStyle>
      <a:tcStyle>
        <a:tcBdr>
          <a:left>
            <a:ln w="12700" cap="flat">
              <a:noFill/>
              <a:miter lim="400000"/>
            </a:ln>
          </a:left>
          <a:right>
            <a:ln w="12700" cap="flat">
              <a:noFill/>
              <a:miter lim="400000"/>
            </a:ln>
          </a:right>
          <a:top>
            <a:ln w="254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chemeClr val="accent1"/>
          </a:solidFill>
        </a:fill>
      </a:tcStyle>
    </a:firstRow>
  </a:tblStyle>
  <a:tblStyle styleId="{2708684C-4D16-4618-839F-0558EEFCDFE6}" styleName="">
    <a:tblBg/>
    <a:wholeTbl>
      <a:tcTxStyle b="off" i="off">
        <a:fontRef idx="min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CACA"/>
          </a:solidFill>
        </a:fill>
      </a:tcStyle>
    </a:wholeTbl>
    <a:band2H>
      <a:tcTxStyle/>
      <a:tcStyle>
        <a:tcBdr/>
        <a:fill>
          <a:solidFill>
            <a:srgbClr val="E6E6E6"/>
          </a:solidFill>
        </a:fill>
      </a:tcStyle>
    </a:band2H>
    <a:firstCol>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Col>
    <a:la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lastRow>
    <a:fir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1123"/>
    <p:restoredTop sz="94789"/>
  </p:normalViewPr>
  <p:slideViewPr>
    <p:cSldViewPr snapToGrid="0" snapToObjects="1">
      <p:cViewPr varScale="1">
        <p:scale>
          <a:sx n="58" d="100"/>
          <a:sy n="58" d="100"/>
        </p:scale>
        <p:origin x="728" y="23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48" name="Shape 1048"/>
          <p:cNvSpPr>
            <a:spLocks noGrp="1" noRot="1" noChangeAspect="1"/>
          </p:cNvSpPr>
          <p:nvPr>
            <p:ph type="sldImg"/>
          </p:nvPr>
        </p:nvSpPr>
        <p:spPr>
          <a:xfrm>
            <a:off x="1143000" y="685800"/>
            <a:ext cx="4572000" cy="3429000"/>
          </a:xfrm>
          <a:prstGeom prst="rect">
            <a:avLst/>
          </a:prstGeom>
        </p:spPr>
        <p:txBody>
          <a:bodyPr/>
          <a:lstStyle/>
          <a:p>
            <a:endParaRPr dirty="0"/>
          </a:p>
        </p:txBody>
      </p:sp>
      <p:sp>
        <p:nvSpPr>
          <p:cNvPr id="1049" name="Shape 1049"/>
          <p:cNvSpPr>
            <a:spLocks noGrp="1"/>
          </p:cNvSpPr>
          <p:nvPr>
            <p:ph type="body" sz="quarter" idx="1"/>
          </p:nvPr>
        </p:nvSpPr>
        <p:spPr>
          <a:xfrm>
            <a:off x="914400" y="4343400"/>
            <a:ext cx="5029200" cy="4114800"/>
          </a:xfrm>
          <a:prstGeom prst="rect">
            <a:avLst/>
          </a:prstGeom>
        </p:spPr>
        <p:txBody>
          <a:bodyPr/>
          <a:lstStyle/>
          <a:p>
            <a:endParaRPr/>
          </a:p>
        </p:txBody>
      </p:sp>
    </p:spTree>
  </p:cSld>
  <p:clrMap bg1="lt1" tx1="dk1" bg2="lt2" tx2="dk2" accent1="accent1" accent2="accent2" accent3="accent3" accent4="accent4" accent5="accent5" accent6="accent6" hlink="hlink" folHlink="folHlink"/>
  <p:notesStyle>
    <a:lvl1pPr latinLnBrk="0">
      <a:defRPr sz="2400">
        <a:latin typeface="+mn-lt"/>
        <a:ea typeface="+mn-ea"/>
        <a:cs typeface="+mn-cs"/>
        <a:sym typeface="Calibri"/>
      </a:defRPr>
    </a:lvl1pPr>
    <a:lvl2pPr indent="228600" latinLnBrk="0">
      <a:defRPr sz="2400">
        <a:latin typeface="+mn-lt"/>
        <a:ea typeface="+mn-ea"/>
        <a:cs typeface="+mn-cs"/>
        <a:sym typeface="Calibri"/>
      </a:defRPr>
    </a:lvl2pPr>
    <a:lvl3pPr indent="457200" latinLnBrk="0">
      <a:defRPr sz="2400">
        <a:latin typeface="+mn-lt"/>
        <a:ea typeface="+mn-ea"/>
        <a:cs typeface="+mn-cs"/>
        <a:sym typeface="Calibri"/>
      </a:defRPr>
    </a:lvl3pPr>
    <a:lvl4pPr indent="685800" latinLnBrk="0">
      <a:defRPr sz="2400">
        <a:latin typeface="+mn-lt"/>
        <a:ea typeface="+mn-ea"/>
        <a:cs typeface="+mn-cs"/>
        <a:sym typeface="Calibri"/>
      </a:defRPr>
    </a:lvl4pPr>
    <a:lvl5pPr indent="914400" latinLnBrk="0">
      <a:defRPr sz="2400">
        <a:latin typeface="+mn-lt"/>
        <a:ea typeface="+mn-ea"/>
        <a:cs typeface="+mn-cs"/>
        <a:sym typeface="Calibri"/>
      </a:defRPr>
    </a:lvl5pPr>
    <a:lvl6pPr indent="1143000" latinLnBrk="0">
      <a:defRPr sz="2400">
        <a:latin typeface="+mn-lt"/>
        <a:ea typeface="+mn-ea"/>
        <a:cs typeface="+mn-cs"/>
        <a:sym typeface="Calibri"/>
      </a:defRPr>
    </a:lvl6pPr>
    <a:lvl7pPr indent="1371600" latinLnBrk="0">
      <a:defRPr sz="2400">
        <a:latin typeface="+mn-lt"/>
        <a:ea typeface="+mn-ea"/>
        <a:cs typeface="+mn-cs"/>
        <a:sym typeface="Calibri"/>
      </a:defRPr>
    </a:lvl7pPr>
    <a:lvl8pPr indent="1600200" latinLnBrk="0">
      <a:defRPr sz="2400">
        <a:latin typeface="+mn-lt"/>
        <a:ea typeface="+mn-ea"/>
        <a:cs typeface="+mn-cs"/>
        <a:sym typeface="Calibri"/>
      </a:defRPr>
    </a:lvl8pPr>
    <a:lvl9pPr indent="1828800" latinLnBrk="0">
      <a:defRPr sz="2400">
        <a:latin typeface="+mn-lt"/>
        <a:ea typeface="+mn-ea"/>
        <a:cs typeface="+mn-cs"/>
        <a:sym typeface="Calibri"/>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30693470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i="1" dirty="0"/>
              <a:t> [also show MOSFET plot? Dsitributed temperature sensing, current sharing sensing, controls] </a:t>
            </a:r>
            <a:endParaRPr kumimoji="0" lang="en-US" sz="2400" b="1" i="1" u="none" strike="noStrike" cap="none" spc="0" normalizeH="0" baseline="0" dirty="0">
              <a:ln>
                <a:noFill/>
              </a:ln>
              <a:solidFill>
                <a:srgbClr val="000000"/>
              </a:solidFill>
              <a:effectLst/>
              <a:uFillTx/>
              <a:latin typeface="+mn-lt"/>
              <a:ea typeface="+mn-ea"/>
              <a:cs typeface="+mn-cs"/>
              <a:sym typeface="Calibri"/>
            </a:endParaRPr>
          </a:p>
          <a:p>
            <a:endParaRPr lang="en-US" dirty="0"/>
          </a:p>
        </p:txBody>
      </p:sp>
    </p:spTree>
    <p:extLst>
      <p:ext uri="{BB962C8B-B14F-4D97-AF65-F5344CB8AC3E}">
        <p14:creationId xmlns:p14="http://schemas.microsoft.com/office/powerpoint/2010/main" val="3062843911"/>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2.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x">
  <p:cSld name="Title Slide">
    <p:spTree>
      <p:nvGrpSpPr>
        <p:cNvPr id="1" name=""/>
        <p:cNvGrpSpPr/>
        <p:nvPr/>
      </p:nvGrpSpPr>
      <p:grpSpPr>
        <a:xfrm>
          <a:off x="0" y="0"/>
          <a:ext cx="0" cy="0"/>
          <a:chOff x="0" y="0"/>
          <a:chExt cx="0" cy="0"/>
        </a:xfrm>
      </p:grpSpPr>
      <p:sp>
        <p:nvSpPr>
          <p:cNvPr id="127" name="Rectangle"/>
          <p:cNvSpPr/>
          <p:nvPr/>
        </p:nvSpPr>
        <p:spPr>
          <a:xfrm>
            <a:off x="3048919" y="12647548"/>
            <a:ext cx="21387918" cy="1092192"/>
          </a:xfrm>
          <a:prstGeom prst="rect">
            <a:avLst/>
          </a:prstGeom>
          <a:solidFill>
            <a:srgbClr val="1F497D"/>
          </a:solidFill>
          <a:ln w="12700">
            <a:miter lim="400000"/>
          </a:ln>
        </p:spPr>
        <p:txBody>
          <a:bodyPr lIns="91438" tIns="91438" rIns="91438" bIns="91438" anchor="ctr"/>
          <a:lstStyle/>
          <a:p>
            <a:pPr algn="ctr" defTabSz="914162">
              <a:defRPr>
                <a:solidFill>
                  <a:srgbClr val="FFFFFF"/>
                </a:solidFill>
                <a:latin typeface="Arial"/>
                <a:ea typeface="Arial"/>
                <a:cs typeface="Arial"/>
                <a:sym typeface="Arial"/>
              </a:defRPr>
            </a:pPr>
            <a:endParaRPr dirty="0"/>
          </a:p>
        </p:txBody>
      </p:sp>
      <p:pic>
        <p:nvPicPr>
          <p:cNvPr id="128" name="RGB_White-Seal_White-Mark_SC_Horizontal–400dpi.png" descr="RGB_White-Seal_White-Mark_SC_Horizontal–400dpi.png"/>
          <p:cNvPicPr>
            <a:picLocks noChangeAspect="1"/>
          </p:cNvPicPr>
          <p:nvPr/>
        </p:nvPicPr>
        <p:blipFill>
          <a:blip r:embed="rId2"/>
          <a:stretch>
            <a:fillRect/>
          </a:stretch>
        </p:blipFill>
        <p:spPr>
          <a:xfrm>
            <a:off x="3381285" y="12915720"/>
            <a:ext cx="3140938" cy="527230"/>
          </a:xfrm>
          <a:prstGeom prst="rect">
            <a:avLst/>
          </a:prstGeom>
          <a:ln w="12700">
            <a:miter lim="400000"/>
          </a:ln>
        </p:spPr>
      </p:pic>
      <p:pic>
        <p:nvPicPr>
          <p:cNvPr id="129" name="20160714_001-2-Edit_blueppt.jpg" descr="20160714_001-2-Edit_blueppt.jpg"/>
          <p:cNvPicPr>
            <a:picLocks noChangeAspect="1"/>
          </p:cNvPicPr>
          <p:nvPr/>
        </p:nvPicPr>
        <p:blipFill>
          <a:blip r:embed="rId3"/>
          <a:srcRect l="4033" t="17632" r="5975" b="20233"/>
          <a:stretch>
            <a:fillRect/>
          </a:stretch>
        </p:blipFill>
        <p:spPr>
          <a:xfrm>
            <a:off x="-80625" y="-1"/>
            <a:ext cx="24518542" cy="16929506"/>
          </a:xfrm>
          <a:prstGeom prst="rect">
            <a:avLst/>
          </a:prstGeom>
          <a:ln w="12700">
            <a:miter lim="400000"/>
          </a:ln>
        </p:spPr>
      </p:pic>
      <p:sp>
        <p:nvSpPr>
          <p:cNvPr id="130" name="Rectangle"/>
          <p:cNvSpPr/>
          <p:nvPr/>
        </p:nvSpPr>
        <p:spPr>
          <a:xfrm>
            <a:off x="-53758" y="9783877"/>
            <a:ext cx="24491516" cy="3937828"/>
          </a:xfrm>
          <a:prstGeom prst="rect">
            <a:avLst/>
          </a:prstGeom>
          <a:gradFill>
            <a:gsLst>
              <a:gs pos="0">
                <a:srgbClr val="1F497D">
                  <a:alpha val="61000"/>
                </a:srgbClr>
              </a:gs>
              <a:gs pos="100000">
                <a:schemeClr val="accent3">
                  <a:alpha val="0"/>
                </a:schemeClr>
              </a:gs>
            </a:gsLst>
            <a:lin ang="16200000"/>
          </a:gradFill>
          <a:ln w="12700">
            <a:miter lim="400000"/>
          </a:ln>
          <a:effectLst>
            <a:outerShdw blurRad="76200" dist="38100" dir="5400000" rotWithShape="0">
              <a:srgbClr val="000000">
                <a:alpha val="35000"/>
              </a:srgbClr>
            </a:outerShdw>
          </a:effectLst>
        </p:spPr>
        <p:txBody>
          <a:bodyPr lIns="91438" tIns="91438" rIns="91438" bIns="91438" anchor="ctr"/>
          <a:lstStyle/>
          <a:p>
            <a:pPr algn="ctr">
              <a:defRPr>
                <a:solidFill>
                  <a:srgbClr val="FFFFFF"/>
                </a:solidFill>
                <a:latin typeface="Franklin Gothic Book"/>
                <a:ea typeface="Franklin Gothic Book"/>
                <a:cs typeface="Franklin Gothic Book"/>
                <a:sym typeface="Franklin Gothic Book"/>
              </a:defRPr>
            </a:pPr>
            <a:endParaRPr dirty="0"/>
          </a:p>
        </p:txBody>
      </p:sp>
      <p:sp>
        <p:nvSpPr>
          <p:cNvPr id="131" name="Body Level One…"/>
          <p:cNvSpPr txBox="1">
            <a:spLocks noGrp="1"/>
          </p:cNvSpPr>
          <p:nvPr>
            <p:ph type="body" sz="quarter" idx="1"/>
          </p:nvPr>
        </p:nvSpPr>
        <p:spPr>
          <a:xfrm>
            <a:off x="3965578" y="9783877"/>
            <a:ext cx="16452852" cy="1610107"/>
          </a:xfrm>
          <a:prstGeom prst="rect">
            <a:avLst/>
          </a:prstGeom>
        </p:spPr>
        <p:txBody>
          <a:bodyPr anchor="b"/>
          <a:lstStyle>
            <a:lvl1pPr marL="0" indent="0" algn="ctr">
              <a:buSzTx/>
              <a:buFontTx/>
              <a:buNone/>
              <a:defRPr sz="4800">
                <a:solidFill>
                  <a:srgbClr val="FFFFFF"/>
                </a:solidFill>
                <a:latin typeface="Franklin Gothic Book"/>
                <a:ea typeface="Franklin Gothic Book"/>
                <a:cs typeface="Franklin Gothic Book"/>
                <a:sym typeface="Franklin Gothic Book"/>
              </a:defRPr>
            </a:lvl1pPr>
            <a:lvl2pPr marL="0" indent="0" algn="ctr">
              <a:buSzTx/>
              <a:buFontTx/>
              <a:buNone/>
              <a:defRPr sz="4800">
                <a:solidFill>
                  <a:srgbClr val="FFFFFF"/>
                </a:solidFill>
                <a:latin typeface="Franklin Gothic Book"/>
                <a:ea typeface="Franklin Gothic Book"/>
                <a:cs typeface="Franklin Gothic Book"/>
                <a:sym typeface="Franklin Gothic Book"/>
              </a:defRPr>
            </a:lvl2pPr>
            <a:lvl3pPr marL="0" indent="0" algn="ctr">
              <a:buSzTx/>
              <a:buFontTx/>
              <a:buNone/>
              <a:defRPr sz="4800">
                <a:solidFill>
                  <a:srgbClr val="FFFFFF"/>
                </a:solidFill>
                <a:latin typeface="Franklin Gothic Book"/>
                <a:ea typeface="Franklin Gothic Book"/>
                <a:cs typeface="Franklin Gothic Book"/>
                <a:sym typeface="Franklin Gothic Book"/>
              </a:defRPr>
            </a:lvl3pPr>
            <a:lvl4pPr marL="0" indent="0" algn="ctr">
              <a:buSzTx/>
              <a:buFontTx/>
              <a:buNone/>
              <a:defRPr sz="4800">
                <a:solidFill>
                  <a:srgbClr val="FFFFFF"/>
                </a:solidFill>
                <a:latin typeface="Franklin Gothic Book"/>
                <a:ea typeface="Franklin Gothic Book"/>
                <a:cs typeface="Franklin Gothic Book"/>
                <a:sym typeface="Franklin Gothic Book"/>
              </a:defRPr>
            </a:lvl4pPr>
            <a:lvl5pPr marL="0" indent="0" algn="ctr">
              <a:buSzTx/>
              <a:buFontTx/>
              <a:buNone/>
              <a:defRPr sz="4800">
                <a:solidFill>
                  <a:srgbClr val="FFFFFF"/>
                </a:solidFill>
                <a:latin typeface="Franklin Gothic Book"/>
                <a:ea typeface="Franklin Gothic Book"/>
                <a:cs typeface="Franklin Gothic Book"/>
                <a:sym typeface="Franklin Gothic Book"/>
              </a:defRPr>
            </a:lvl5pPr>
          </a:lstStyle>
          <a:p>
            <a:r>
              <a:t>Body Level One</a:t>
            </a:r>
          </a:p>
          <a:p>
            <a:pPr lvl="1"/>
            <a:r>
              <a:t>Body Level Two</a:t>
            </a:r>
          </a:p>
          <a:p>
            <a:pPr lvl="2"/>
            <a:r>
              <a:t>Body Level Three</a:t>
            </a:r>
          </a:p>
          <a:p>
            <a:pPr lvl="3"/>
            <a:r>
              <a:t>Body Level Four</a:t>
            </a:r>
          </a:p>
          <a:p>
            <a:pPr lvl="4"/>
            <a:r>
              <a:t>Body Level Five</a:t>
            </a:r>
          </a:p>
        </p:txBody>
      </p:sp>
      <p:sp>
        <p:nvSpPr>
          <p:cNvPr id="132" name="Rectangle"/>
          <p:cNvSpPr/>
          <p:nvPr/>
        </p:nvSpPr>
        <p:spPr>
          <a:xfrm>
            <a:off x="-53758" y="4367615"/>
            <a:ext cx="24491516" cy="4367618"/>
          </a:xfrm>
          <a:prstGeom prst="rect">
            <a:avLst/>
          </a:prstGeom>
          <a:solidFill>
            <a:srgbClr val="00395A">
              <a:alpha val="90000"/>
            </a:srgbClr>
          </a:solidFill>
          <a:ln w="12700">
            <a:solidFill>
              <a:srgbClr val="4A7EBB"/>
            </a:solidFill>
          </a:ln>
        </p:spPr>
        <p:txBody>
          <a:bodyPr lIns="91438" tIns="91438" rIns="91438" bIns="91438" anchor="ctr"/>
          <a:lstStyle/>
          <a:p>
            <a:pPr algn="ctr">
              <a:defRPr>
                <a:solidFill>
                  <a:srgbClr val="FFFFFF"/>
                </a:solidFill>
                <a:latin typeface="Franklin Gothic Book"/>
                <a:ea typeface="Franklin Gothic Book"/>
                <a:cs typeface="Franklin Gothic Book"/>
                <a:sym typeface="Franklin Gothic Book"/>
              </a:defRPr>
            </a:pPr>
            <a:endParaRPr dirty="0"/>
          </a:p>
        </p:txBody>
      </p:sp>
      <p:sp>
        <p:nvSpPr>
          <p:cNvPr id="133" name="Rectangle"/>
          <p:cNvSpPr>
            <a:spLocks noGrp="1"/>
          </p:cNvSpPr>
          <p:nvPr>
            <p:ph type="body" sz="half" idx="13"/>
          </p:nvPr>
        </p:nvSpPr>
        <p:spPr>
          <a:xfrm>
            <a:off x="4725" y="5077962"/>
            <a:ext cx="24374552" cy="3149602"/>
          </a:xfrm>
          <a:prstGeom prst="rect">
            <a:avLst/>
          </a:prstGeom>
        </p:spPr>
        <p:txBody>
          <a:bodyPr anchor="ctr"/>
          <a:lstStyle/>
          <a:p>
            <a:pPr marL="124324" indent="-124324">
              <a:defRPr sz="4800"/>
            </a:pPr>
            <a:endParaRPr/>
          </a:p>
        </p:txBody>
      </p:sp>
      <p:pic>
        <p:nvPicPr>
          <p:cNvPr id="134" name="image3.png" descr="image3.png"/>
          <p:cNvPicPr>
            <a:picLocks noChangeAspect="1"/>
          </p:cNvPicPr>
          <p:nvPr/>
        </p:nvPicPr>
        <p:blipFill>
          <a:blip r:embed="rId4"/>
          <a:stretch>
            <a:fillRect/>
          </a:stretch>
        </p:blipFill>
        <p:spPr>
          <a:xfrm>
            <a:off x="196308" y="143041"/>
            <a:ext cx="5684676" cy="2040801"/>
          </a:xfrm>
          <a:prstGeom prst="rect">
            <a:avLst/>
          </a:prstGeom>
          <a:ln w="12700">
            <a:miter lim="400000"/>
          </a:ln>
        </p:spPr>
      </p:pic>
      <p:sp>
        <p:nvSpPr>
          <p:cNvPr id="135" name="Slide Number"/>
          <p:cNvSpPr txBox="1">
            <a:spLocks noGrp="1"/>
          </p:cNvSpPr>
          <p:nvPr>
            <p:ph type="sldNum" sz="quarter" idx="2"/>
          </p:nvPr>
        </p:nvSpPr>
        <p:spPr>
          <a:xfrm>
            <a:off x="15670591" y="12481561"/>
            <a:ext cx="483809" cy="462279"/>
          </a:xfrm>
          <a:prstGeom prst="rect">
            <a:avLst/>
          </a:prstGeom>
        </p:spPr>
        <p:txBody>
          <a:bodyPr/>
          <a:lstStyle>
            <a:lvl1pPr>
              <a:defRPr>
                <a:solidFill>
                  <a:srgbClr val="898989"/>
                </a:solidFill>
              </a:defRPr>
            </a:lvl1pPr>
          </a:lstStyle>
          <a:p>
            <a:fld id="{86CB4B4D-7CA3-9044-876B-883B54F8677D}" type="slidenum">
              <a:rPr/>
              <a:t>‹#›</a:t>
            </a:fld>
            <a:endParaRPr dirty="0"/>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Title and Content">
    <p:spTree>
      <p:nvGrpSpPr>
        <p:cNvPr id="1" name=""/>
        <p:cNvGrpSpPr/>
        <p:nvPr/>
      </p:nvGrpSpPr>
      <p:grpSpPr>
        <a:xfrm>
          <a:off x="0" y="0"/>
          <a:ext cx="0" cy="0"/>
          <a:chOff x="0" y="0"/>
          <a:chExt cx="0" cy="0"/>
        </a:xfrm>
      </p:grpSpPr>
      <p:sp>
        <p:nvSpPr>
          <p:cNvPr id="144" name="Body Level One…"/>
          <p:cNvSpPr txBox="1">
            <a:spLocks noGrp="1"/>
          </p:cNvSpPr>
          <p:nvPr>
            <p:ph type="body" idx="1" hasCustomPrompt="1"/>
          </p:nvPr>
        </p:nvSpPr>
        <p:spPr>
          <a:prstGeom prst="rect">
            <a:avLst/>
          </a:prstGeom>
        </p:spPr>
        <p:txBody>
          <a:bodyPr/>
          <a:lstStyle/>
          <a:p>
            <a:r>
              <a:rPr lang="en-US" dirty="0"/>
              <a:t> </a:t>
            </a:r>
            <a:r>
              <a:rPr dirty="0"/>
              <a:t>Body Level One</a:t>
            </a:r>
          </a:p>
          <a:p>
            <a:pPr lvl="1"/>
            <a:r>
              <a:rPr dirty="0"/>
              <a:t>Body Level Two</a:t>
            </a:r>
          </a:p>
          <a:p>
            <a:pPr lvl="2"/>
            <a:r>
              <a:rPr dirty="0"/>
              <a:t>Body Level Three</a:t>
            </a:r>
          </a:p>
          <a:p>
            <a:pPr lvl="3"/>
            <a:r>
              <a:rPr lang="en-US" dirty="0"/>
              <a:t> </a:t>
            </a:r>
            <a:r>
              <a:rPr dirty="0"/>
              <a:t>Body Level Four</a:t>
            </a:r>
          </a:p>
          <a:p>
            <a:pPr lvl="4"/>
            <a:r>
              <a:rPr dirty="0"/>
              <a:t>Body Level Five</a:t>
            </a:r>
          </a:p>
        </p:txBody>
      </p:sp>
      <p:sp>
        <p:nvSpPr>
          <p:cNvPr id="2" name="Title 1">
            <a:extLst>
              <a:ext uri="{FF2B5EF4-FFF2-40B4-BE49-F238E27FC236}">
                <a16:creationId xmlns:a16="http://schemas.microsoft.com/office/drawing/2014/main" id="{9CDB69C8-ED63-B84E-A01E-5B354576CA8D}"/>
              </a:ext>
            </a:extLst>
          </p:cNvPr>
          <p:cNvSpPr>
            <a:spLocks noGrp="1"/>
          </p:cNvSpPr>
          <p:nvPr>
            <p:ph type="title"/>
          </p:nvPr>
        </p:nvSpPr>
        <p:spPr/>
        <p:txBody>
          <a:bodyPr/>
          <a:lstStyle/>
          <a:p>
            <a:r>
              <a:rPr lang="en-US"/>
              <a:t>Click to edit Master title style</a:t>
            </a:r>
          </a:p>
        </p:txBody>
      </p:sp>
      <p:sp>
        <p:nvSpPr>
          <p:cNvPr id="5" name="Date Placeholder 4">
            <a:extLst>
              <a:ext uri="{FF2B5EF4-FFF2-40B4-BE49-F238E27FC236}">
                <a16:creationId xmlns:a16="http://schemas.microsoft.com/office/drawing/2014/main" id="{B688D72C-C58B-9B2E-738A-21A5A529134A}"/>
              </a:ext>
            </a:extLst>
          </p:cNvPr>
          <p:cNvSpPr>
            <a:spLocks noGrp="1"/>
          </p:cNvSpPr>
          <p:nvPr>
            <p:ph type="dt" sz="half" idx="10"/>
          </p:nvPr>
        </p:nvSpPr>
        <p:spPr/>
        <p:txBody>
          <a:bodyPr/>
          <a:lstStyle>
            <a:lvl1pPr>
              <a:defRPr sz="1600" baseline="0">
                <a:solidFill>
                  <a:schemeClr val="bg1"/>
                </a:solidFill>
              </a:defRPr>
            </a:lvl1pPr>
          </a:lstStyle>
          <a:p>
            <a:r>
              <a:rPr lang="en-US" dirty="0"/>
              <a:t>March 13, 2024</a:t>
            </a:r>
          </a:p>
        </p:txBody>
      </p:sp>
      <p:sp>
        <p:nvSpPr>
          <p:cNvPr id="6" name="Footer Placeholder 5">
            <a:extLst>
              <a:ext uri="{FF2B5EF4-FFF2-40B4-BE49-F238E27FC236}">
                <a16:creationId xmlns:a16="http://schemas.microsoft.com/office/drawing/2014/main" id="{455873D4-F02C-0F88-89C0-BA4ACB6254CF}"/>
              </a:ext>
            </a:extLst>
          </p:cNvPr>
          <p:cNvSpPr>
            <a:spLocks noGrp="1"/>
          </p:cNvSpPr>
          <p:nvPr>
            <p:ph type="ftr" sz="quarter" idx="11"/>
          </p:nvPr>
        </p:nvSpPr>
        <p:spPr>
          <a:xfrm>
            <a:off x="8750968" y="12828519"/>
            <a:ext cx="13499432" cy="730250"/>
          </a:xfrm>
        </p:spPr>
        <p:txBody>
          <a:bodyPr/>
          <a:lstStyle>
            <a:lvl1pPr>
              <a:defRPr sz="1600" baseline="0">
                <a:solidFill>
                  <a:schemeClr val="bg1"/>
                </a:solidFill>
                <a:latin typeface="Arial" panose="020B0604020202020204" pitchFamily="34" charset="0"/>
              </a:defRPr>
            </a:lvl1pPr>
          </a:lstStyle>
          <a:p>
            <a:r>
              <a:rPr lang="en-US" dirty="0"/>
              <a:t>US MDP - Towards an implementation of the P5 Recommendations       Muon Collider Collaboration Meeting</a:t>
            </a:r>
          </a:p>
        </p:txBody>
      </p:sp>
      <p:sp>
        <p:nvSpPr>
          <p:cNvPr id="7" name="Slide Number Placeholder 6">
            <a:extLst>
              <a:ext uri="{FF2B5EF4-FFF2-40B4-BE49-F238E27FC236}">
                <a16:creationId xmlns:a16="http://schemas.microsoft.com/office/drawing/2014/main" id="{0D9028E8-8D11-073D-A4AA-F463945E3761}"/>
              </a:ext>
            </a:extLst>
          </p:cNvPr>
          <p:cNvSpPr>
            <a:spLocks noGrp="1"/>
          </p:cNvSpPr>
          <p:nvPr>
            <p:ph type="sldNum" sz="quarter" idx="12"/>
          </p:nvPr>
        </p:nvSpPr>
        <p:spPr/>
        <p:txBody>
          <a:bodyPr/>
          <a:lstStyle/>
          <a:p>
            <a:fld id="{86CB4B4D-7CA3-9044-876B-883B54F8677D}" type="slidenum">
              <a:rPr lang="en-US" smtClean="0"/>
              <a:t>‹#›</a:t>
            </a:fld>
            <a:endParaRPr lang="en-US" dirty="0"/>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type="obj">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lgn="l">
              <a:defRPr/>
            </a:lvl1pPr>
          </a:lstStyle>
          <a:p>
            <a:r>
              <a:rPr kumimoji="0" lang="fr-CH"/>
              <a:t>Click to edit Master title style</a:t>
            </a:r>
            <a:endParaRPr kumimoji="0" lang="en-US"/>
          </a:p>
        </p:txBody>
      </p:sp>
      <p:sp>
        <p:nvSpPr>
          <p:cNvPr id="3" name="Espace réservé du contenu 2"/>
          <p:cNvSpPr>
            <a:spLocks noGrp="1"/>
          </p:cNvSpPr>
          <p:nvPr>
            <p:ph idx="1"/>
          </p:nvPr>
        </p:nvSpPr>
        <p:spPr/>
        <p:txBody>
          <a:bodyPr/>
          <a:lstStyle/>
          <a:p>
            <a:pPr lvl="0" eaLnBrk="1" latinLnBrk="0" hangingPunct="1"/>
            <a:r>
              <a:rPr lang="fr-CH"/>
              <a:t>Click to edit Master text styles</a:t>
            </a:r>
          </a:p>
          <a:p>
            <a:pPr lvl="1" eaLnBrk="1" latinLnBrk="0" hangingPunct="1"/>
            <a:r>
              <a:rPr lang="fr-CH"/>
              <a:t>Second level</a:t>
            </a:r>
          </a:p>
          <a:p>
            <a:pPr lvl="2" eaLnBrk="1" latinLnBrk="0" hangingPunct="1"/>
            <a:r>
              <a:rPr lang="fr-CH"/>
              <a:t>Third level</a:t>
            </a:r>
          </a:p>
          <a:p>
            <a:pPr lvl="3" eaLnBrk="1" latinLnBrk="0" hangingPunct="1"/>
            <a:r>
              <a:rPr lang="fr-CH"/>
              <a:t>Fourth level</a:t>
            </a:r>
          </a:p>
          <a:p>
            <a:pPr lvl="4" eaLnBrk="1" latinLnBrk="0" hangingPunct="1"/>
            <a:r>
              <a:rPr lang="fr-CH"/>
              <a:t>Fifth level</a:t>
            </a:r>
            <a:endParaRPr kumimoji="0" lang="en-US" dirty="0"/>
          </a:p>
        </p:txBody>
      </p:sp>
      <p:cxnSp>
        <p:nvCxnSpPr>
          <p:cNvPr id="9" name="Straight Connector 8">
            <a:extLst>
              <a:ext uri="{FF2B5EF4-FFF2-40B4-BE49-F238E27FC236}">
                <a16:creationId xmlns:a16="http://schemas.microsoft.com/office/drawing/2014/main" id="{8109BD29-649E-8844-A691-6D04AD0CB5F7}"/>
              </a:ext>
            </a:extLst>
          </p:cNvPr>
          <p:cNvCxnSpPr/>
          <p:nvPr userDrawn="1"/>
        </p:nvCxnSpPr>
        <p:spPr>
          <a:xfrm>
            <a:off x="1839134" y="12398647"/>
            <a:ext cx="0" cy="1193370"/>
          </a:xfrm>
          <a:prstGeom prst="line">
            <a:avLst/>
          </a:prstGeom>
          <a:ln w="9525">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0" name="Date Placeholder 9">
            <a:extLst>
              <a:ext uri="{FF2B5EF4-FFF2-40B4-BE49-F238E27FC236}">
                <a16:creationId xmlns:a16="http://schemas.microsoft.com/office/drawing/2014/main" id="{3D363164-BDA0-5EFD-7B01-29B57015BB5E}"/>
              </a:ext>
            </a:extLst>
          </p:cNvPr>
          <p:cNvSpPr>
            <a:spLocks noGrp="1"/>
          </p:cNvSpPr>
          <p:nvPr>
            <p:ph type="dt" sz="half" idx="10"/>
          </p:nvPr>
        </p:nvSpPr>
        <p:spPr/>
        <p:txBody>
          <a:bodyPr/>
          <a:lstStyle/>
          <a:p>
            <a:r>
              <a:rPr lang="en-US" dirty="0"/>
              <a:t>March 13, 2024</a:t>
            </a:r>
          </a:p>
        </p:txBody>
      </p:sp>
      <p:sp>
        <p:nvSpPr>
          <p:cNvPr id="11" name="Footer Placeholder 10">
            <a:extLst>
              <a:ext uri="{FF2B5EF4-FFF2-40B4-BE49-F238E27FC236}">
                <a16:creationId xmlns:a16="http://schemas.microsoft.com/office/drawing/2014/main" id="{07FCE781-CE6C-BB6E-C297-83BDC85A9DD9}"/>
              </a:ext>
            </a:extLst>
          </p:cNvPr>
          <p:cNvSpPr>
            <a:spLocks noGrp="1"/>
          </p:cNvSpPr>
          <p:nvPr>
            <p:ph type="ftr" sz="quarter" idx="11"/>
          </p:nvPr>
        </p:nvSpPr>
        <p:spPr/>
        <p:txBody>
          <a:bodyPr/>
          <a:lstStyle/>
          <a:p>
            <a:r>
              <a:rPr lang="en-US" dirty="0"/>
              <a:t>US MDP - Towards an implementation of the P5 Recommendations       Muon Collider Collaboration Meeting</a:t>
            </a:r>
          </a:p>
        </p:txBody>
      </p:sp>
      <p:sp>
        <p:nvSpPr>
          <p:cNvPr id="12" name="Slide Number Placeholder 11">
            <a:extLst>
              <a:ext uri="{FF2B5EF4-FFF2-40B4-BE49-F238E27FC236}">
                <a16:creationId xmlns:a16="http://schemas.microsoft.com/office/drawing/2014/main" id="{82D2B217-1F4F-1BCB-8ACB-5CEF223EC565}"/>
              </a:ext>
            </a:extLst>
          </p:cNvPr>
          <p:cNvSpPr>
            <a:spLocks noGrp="1"/>
          </p:cNvSpPr>
          <p:nvPr>
            <p:ph type="sldNum" sz="quarter" idx="12"/>
          </p:nvPr>
        </p:nvSpPr>
        <p:spPr/>
        <p:txBody>
          <a:bodyPr/>
          <a:lstStyle/>
          <a:p>
            <a:fld id="{86CB4B4D-7CA3-9044-876B-883B54F8677D}" type="slidenum">
              <a:rPr lang="en-US" smtClean="0"/>
              <a:t>‹#›</a:t>
            </a:fld>
            <a:endParaRPr lang="en-US" dirty="0"/>
          </a:p>
        </p:txBody>
      </p:sp>
    </p:spTree>
    <p:extLst>
      <p:ext uri="{BB962C8B-B14F-4D97-AF65-F5344CB8AC3E}">
        <p14:creationId xmlns:p14="http://schemas.microsoft.com/office/powerpoint/2010/main" val="2866102316"/>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2.png"/><Relationship Id="rId5" Type="http://schemas.openxmlformats.org/officeDocument/2006/relationships/image" Target="../media/image1.png"/><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5" name="Rectangle"/>
          <p:cNvSpPr/>
          <p:nvPr/>
        </p:nvSpPr>
        <p:spPr>
          <a:xfrm>
            <a:off x="-35245" y="12647548"/>
            <a:ext cx="24454490" cy="1092192"/>
          </a:xfrm>
          <a:prstGeom prst="rect">
            <a:avLst/>
          </a:prstGeom>
          <a:solidFill>
            <a:srgbClr val="1F497D"/>
          </a:solidFill>
          <a:ln w="12700">
            <a:miter lim="400000"/>
          </a:ln>
        </p:spPr>
        <p:txBody>
          <a:bodyPr lIns="91438" tIns="91438" rIns="91438" bIns="91438" anchor="ctr"/>
          <a:lstStyle/>
          <a:p>
            <a:pPr algn="ctr" defTabSz="914162">
              <a:defRPr>
                <a:solidFill>
                  <a:srgbClr val="FFFFFF"/>
                </a:solidFill>
                <a:latin typeface="Arial"/>
                <a:ea typeface="Arial"/>
                <a:cs typeface="Arial"/>
                <a:sym typeface="Arial"/>
              </a:defRPr>
            </a:pPr>
            <a:endParaRPr dirty="0"/>
          </a:p>
        </p:txBody>
      </p:sp>
      <p:pic>
        <p:nvPicPr>
          <p:cNvPr id="36" name="RGB_White-Seal_White-Mark_SC_Horizontal–400dpi.png" descr="RGB_White-Seal_White-Mark_SC_Horizontal–400dpi.png"/>
          <p:cNvPicPr>
            <a:picLocks noChangeAspect="1"/>
          </p:cNvPicPr>
          <p:nvPr/>
        </p:nvPicPr>
        <p:blipFill>
          <a:blip r:embed="rId5"/>
          <a:stretch>
            <a:fillRect/>
          </a:stretch>
        </p:blipFill>
        <p:spPr>
          <a:xfrm>
            <a:off x="379474" y="12883246"/>
            <a:ext cx="3140937" cy="527230"/>
          </a:xfrm>
          <a:prstGeom prst="rect">
            <a:avLst/>
          </a:prstGeom>
          <a:ln w="12700">
            <a:miter lim="400000"/>
          </a:ln>
        </p:spPr>
      </p:pic>
      <p:sp>
        <p:nvSpPr>
          <p:cNvPr id="37" name="Rectangle"/>
          <p:cNvSpPr/>
          <p:nvPr/>
        </p:nvSpPr>
        <p:spPr>
          <a:xfrm>
            <a:off x="-67861" y="0"/>
            <a:ext cx="24493100" cy="2286000"/>
          </a:xfrm>
          <a:prstGeom prst="rect">
            <a:avLst/>
          </a:prstGeom>
          <a:solidFill>
            <a:srgbClr val="1F497D"/>
          </a:solidFill>
          <a:ln w="12700">
            <a:solidFill>
              <a:srgbClr val="4A7EBB"/>
            </a:solidFill>
          </a:ln>
          <a:effectLst>
            <a:outerShdw blurRad="76200" dist="38100" dir="5400000" rotWithShape="0">
              <a:srgbClr val="000000">
                <a:alpha val="35000"/>
              </a:srgbClr>
            </a:outerShdw>
          </a:effectLst>
        </p:spPr>
        <p:txBody>
          <a:bodyPr lIns="91438" tIns="91438" rIns="91438" bIns="91438" anchor="ctr"/>
          <a:lstStyle/>
          <a:p>
            <a:pPr algn="ctr">
              <a:defRPr>
                <a:solidFill>
                  <a:srgbClr val="FFFFFF"/>
                </a:solidFill>
                <a:latin typeface="Franklin Gothic Book"/>
                <a:ea typeface="Franklin Gothic Book"/>
                <a:cs typeface="Franklin Gothic Book"/>
                <a:sym typeface="Franklin Gothic Book"/>
              </a:defRPr>
            </a:pPr>
            <a:endParaRPr dirty="0"/>
          </a:p>
        </p:txBody>
      </p:sp>
      <p:pic>
        <p:nvPicPr>
          <p:cNvPr id="38" name="image3.png" descr="image3.png"/>
          <p:cNvPicPr>
            <a:picLocks noChangeAspect="1"/>
          </p:cNvPicPr>
          <p:nvPr/>
        </p:nvPicPr>
        <p:blipFill>
          <a:blip r:embed="rId6"/>
          <a:stretch>
            <a:fillRect/>
          </a:stretch>
        </p:blipFill>
        <p:spPr>
          <a:xfrm>
            <a:off x="161229" y="108413"/>
            <a:ext cx="3577429" cy="1284299"/>
          </a:xfrm>
          <a:prstGeom prst="rect">
            <a:avLst/>
          </a:prstGeom>
          <a:ln w="12700">
            <a:miter lim="400000"/>
          </a:ln>
        </p:spPr>
      </p:pic>
      <p:sp>
        <p:nvSpPr>
          <p:cNvPr id="39" name="Line"/>
          <p:cNvSpPr/>
          <p:nvPr/>
        </p:nvSpPr>
        <p:spPr>
          <a:xfrm flipV="1">
            <a:off x="3882952" y="187140"/>
            <a:ext cx="2" cy="1939646"/>
          </a:xfrm>
          <a:prstGeom prst="line">
            <a:avLst/>
          </a:prstGeom>
          <a:ln w="50800">
            <a:solidFill>
              <a:schemeClr val="accent2">
                <a:satOff val="-4966"/>
                <a:lumOff val="-10549"/>
              </a:schemeClr>
            </a:solidFill>
          </a:ln>
          <a:effectLst>
            <a:outerShdw blurRad="76200" dist="38100" dir="5400000" rotWithShape="0">
              <a:srgbClr val="000000">
                <a:alpha val="38000"/>
              </a:srgbClr>
            </a:outerShdw>
          </a:effectLst>
        </p:spPr>
        <p:txBody>
          <a:bodyPr lIns="45718" tIns="45718" rIns="45718" bIns="45718"/>
          <a:lstStyle/>
          <a:p>
            <a:endParaRPr dirty="0"/>
          </a:p>
        </p:txBody>
      </p:sp>
      <p:sp>
        <p:nvSpPr>
          <p:cNvPr id="40" name="Title Text"/>
          <p:cNvSpPr txBox="1">
            <a:spLocks noGrp="1"/>
          </p:cNvSpPr>
          <p:nvPr>
            <p:ph type="title"/>
          </p:nvPr>
        </p:nvSpPr>
        <p:spPr>
          <a:xfrm>
            <a:off x="5021309" y="-25400"/>
            <a:ext cx="19396623" cy="2213071"/>
          </a:xfrm>
          <a:prstGeom prst="rect">
            <a:avLst/>
          </a:prstGeom>
          <a:solidFill>
            <a:srgbClr val="1F497D"/>
          </a:solidFill>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91438" tIns="91438" rIns="91438" bIns="91438" anchor="ctr">
            <a:normAutofit/>
          </a:bodyPr>
          <a:lstStyle/>
          <a:p>
            <a:r>
              <a:t>Title Text</a:t>
            </a:r>
          </a:p>
        </p:txBody>
      </p:sp>
      <p:sp>
        <p:nvSpPr>
          <p:cNvPr id="41" name="Footer Placeholder 5"/>
          <p:cNvSpPr txBox="1"/>
          <p:nvPr/>
        </p:nvSpPr>
        <p:spPr>
          <a:xfrm>
            <a:off x="1929860" y="6511678"/>
            <a:ext cx="6436429" cy="2616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defTabSz="457200">
              <a:defRPr sz="1100">
                <a:solidFill>
                  <a:srgbClr val="FFFFFF"/>
                </a:solidFill>
                <a:latin typeface="Franklin Gothic Book"/>
                <a:ea typeface="Franklin Gothic Book"/>
                <a:cs typeface="Franklin Gothic Book"/>
                <a:sym typeface="Franklin Gothic Book"/>
              </a:defRPr>
            </a:lvl1pPr>
          </a:lstStyle>
          <a:p>
            <a:r>
              <a:rPr dirty="0"/>
              <a:t>S. Prestemon, Workshop on Advanced Superconducting Materials and Magnets, KEK January 22 2019</a:t>
            </a:r>
          </a:p>
        </p:txBody>
      </p:sp>
      <p:sp>
        <p:nvSpPr>
          <p:cNvPr id="42" name="Footer Placeholder 5"/>
          <p:cNvSpPr txBox="1"/>
          <p:nvPr/>
        </p:nvSpPr>
        <p:spPr>
          <a:xfrm>
            <a:off x="2056860" y="6638678"/>
            <a:ext cx="6436429" cy="2616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defTabSz="457200">
              <a:defRPr sz="1100">
                <a:solidFill>
                  <a:srgbClr val="FFFFFF"/>
                </a:solidFill>
                <a:latin typeface="Franklin Gothic Book"/>
                <a:ea typeface="Franklin Gothic Book"/>
                <a:cs typeface="Franklin Gothic Book"/>
                <a:sym typeface="Franklin Gothic Book"/>
              </a:defRPr>
            </a:lvl1pPr>
          </a:lstStyle>
          <a:p>
            <a:r>
              <a:rPr dirty="0"/>
              <a:t>S. Prestemon, Workshop on Advanced Superconducting Materials and Magnets, KEK January 22 2019</a:t>
            </a:r>
          </a:p>
        </p:txBody>
      </p:sp>
      <p:sp>
        <p:nvSpPr>
          <p:cNvPr id="44" name="Slide Number"/>
          <p:cNvSpPr txBox="1">
            <a:spLocks noGrp="1"/>
          </p:cNvSpPr>
          <p:nvPr>
            <p:ph type="sldNum" sz="quarter" idx="2"/>
          </p:nvPr>
        </p:nvSpPr>
        <p:spPr>
          <a:xfrm>
            <a:off x="23223645" y="13059562"/>
            <a:ext cx="483809" cy="462279"/>
          </a:xfrm>
          <a:prstGeom prst="rect">
            <a:avLst/>
          </a:prstGeom>
          <a:ln w="12700">
            <a:miter lim="400000"/>
          </a:ln>
        </p:spPr>
        <p:txBody>
          <a:bodyPr wrap="none" lIns="91438" tIns="91438" rIns="91438" bIns="91438" anchor="ctr">
            <a:spAutoFit/>
          </a:bodyPr>
          <a:lstStyle>
            <a:lvl1pPr algn="r">
              <a:defRPr sz="2000">
                <a:solidFill>
                  <a:srgbClr val="FFFFFF"/>
                </a:solidFill>
                <a:latin typeface="Franklin Gothic Book"/>
                <a:ea typeface="Franklin Gothic Book"/>
                <a:cs typeface="Franklin Gothic Book"/>
                <a:sym typeface="Franklin Gothic Book"/>
              </a:defRPr>
            </a:lvl1pPr>
          </a:lstStyle>
          <a:p>
            <a:fld id="{86CB4B4D-7CA3-9044-876B-883B54F8677D}" type="slidenum">
              <a:rPr/>
              <a:t>‹#›</a:t>
            </a:fld>
            <a:endParaRPr dirty="0"/>
          </a:p>
        </p:txBody>
      </p:sp>
      <p:sp>
        <p:nvSpPr>
          <p:cNvPr id="45" name="Body Level One…"/>
          <p:cNvSpPr txBox="1">
            <a:spLocks noGrp="1"/>
          </p:cNvSpPr>
          <p:nvPr>
            <p:ph type="body" idx="1"/>
          </p:nvPr>
        </p:nvSpPr>
        <p:spPr>
          <a:xfrm>
            <a:off x="765443" y="3095113"/>
            <a:ext cx="22270530" cy="905192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91438" tIns="91438" rIns="91438" bIns="91438">
            <a:normAutofit/>
          </a:bodyPr>
          <a:lstStyle>
            <a:lvl2pPr marL="977648" indent="-520448"/>
            <a:lvl3pPr marL="1388423" indent="-474023"/>
            <a:lvl4pPr marL="1754777" indent="-383177"/>
            <a:lvl5pPr marL="2281428" indent="-452628"/>
          </a:lstStyle>
          <a:p>
            <a:pPr lvl="0"/>
            <a:r>
              <a:rPr dirty="0"/>
              <a:t>Body Level One</a:t>
            </a:r>
          </a:p>
          <a:p>
            <a:pPr lvl="1"/>
            <a:r>
              <a:rPr dirty="0"/>
              <a:t>Body Level Two</a:t>
            </a:r>
          </a:p>
          <a:p>
            <a:pPr lvl="2"/>
            <a:r>
              <a:rPr dirty="0"/>
              <a:t>Body Level Three</a:t>
            </a:r>
          </a:p>
          <a:p>
            <a:pPr lvl="3"/>
            <a:r>
              <a:rPr lang="en-US" dirty="0"/>
              <a:t> </a:t>
            </a:r>
            <a:r>
              <a:rPr dirty="0"/>
              <a:t>Body Level Four</a:t>
            </a:r>
          </a:p>
          <a:p>
            <a:pPr lvl="4"/>
            <a:r>
              <a:rPr dirty="0"/>
              <a:t>Body Level Five</a:t>
            </a:r>
          </a:p>
        </p:txBody>
      </p:sp>
      <p:sp>
        <p:nvSpPr>
          <p:cNvPr id="3" name="Date Placeholder 2">
            <a:extLst>
              <a:ext uri="{FF2B5EF4-FFF2-40B4-BE49-F238E27FC236}">
                <a16:creationId xmlns:a16="http://schemas.microsoft.com/office/drawing/2014/main" id="{45B5FB47-ED93-0EE8-773D-844928E20464}"/>
              </a:ext>
            </a:extLst>
          </p:cNvPr>
          <p:cNvSpPr>
            <a:spLocks noGrp="1"/>
          </p:cNvSpPr>
          <p:nvPr>
            <p:ph type="dt" sz="half" idx="2"/>
          </p:nvPr>
        </p:nvSpPr>
        <p:spPr>
          <a:xfrm>
            <a:off x="4011434" y="12828519"/>
            <a:ext cx="3697684" cy="730250"/>
          </a:xfrm>
          <a:prstGeom prst="rect">
            <a:avLst/>
          </a:prstGeom>
        </p:spPr>
        <p:txBody>
          <a:bodyPr vert="horz" lIns="91440" tIns="45720" rIns="91440" bIns="45720" rtlCol="0" anchor="ctr"/>
          <a:lstStyle>
            <a:lvl1pPr algn="l">
              <a:defRPr sz="1600" baseline="0">
                <a:solidFill>
                  <a:schemeClr val="bg1"/>
                </a:solidFill>
                <a:latin typeface="Arial" panose="020B0604020202020204" pitchFamily="34" charset="0"/>
              </a:defRPr>
            </a:lvl1pPr>
          </a:lstStyle>
          <a:p>
            <a:r>
              <a:rPr lang="en-US" dirty="0"/>
              <a:t>March 13, 2024</a:t>
            </a:r>
          </a:p>
        </p:txBody>
      </p:sp>
      <p:sp>
        <p:nvSpPr>
          <p:cNvPr id="4" name="Footer Placeholder 3">
            <a:extLst>
              <a:ext uri="{FF2B5EF4-FFF2-40B4-BE49-F238E27FC236}">
                <a16:creationId xmlns:a16="http://schemas.microsoft.com/office/drawing/2014/main" id="{F5C4CAC8-5AE4-61A7-A305-B4D9117C2A4C}"/>
              </a:ext>
            </a:extLst>
          </p:cNvPr>
          <p:cNvSpPr>
            <a:spLocks noGrp="1"/>
          </p:cNvSpPr>
          <p:nvPr>
            <p:ph type="ftr" sz="quarter" idx="3"/>
          </p:nvPr>
        </p:nvSpPr>
        <p:spPr>
          <a:xfrm>
            <a:off x="8750968" y="12828518"/>
            <a:ext cx="13072712" cy="911221"/>
          </a:xfrm>
          <a:prstGeom prst="rect">
            <a:avLst/>
          </a:prstGeom>
        </p:spPr>
        <p:txBody>
          <a:bodyPr vert="horz" lIns="91440" tIns="45720" rIns="91440" bIns="45720" rtlCol="0" anchor="ctr"/>
          <a:lstStyle>
            <a:lvl1pPr algn="ctr">
              <a:defRPr sz="1600" baseline="0">
                <a:solidFill>
                  <a:schemeClr val="bg1"/>
                </a:solidFill>
                <a:latin typeface="Arial" panose="020B0604020202020204" pitchFamily="34" charset="0"/>
              </a:defRPr>
            </a:lvl1pPr>
          </a:lstStyle>
          <a:p>
            <a:r>
              <a:rPr lang="en-US" dirty="0"/>
              <a:t>US MDP - Towards an implementation of the P5 Recommendations       Muon Collider Collaboration Meeting</a:t>
            </a:r>
          </a:p>
        </p:txBody>
      </p:sp>
    </p:spTree>
  </p:cSld>
  <p:clrMap bg1="lt1" tx1="dk1" bg2="lt2" tx2="dk2" accent1="accent1" accent2="accent2" accent3="accent3" accent4="accent4" accent5="accent5" accent6="accent6" hlink="hlink" folHlink="folHlink"/>
  <p:sldLayoutIdLst>
    <p:sldLayoutId id="2147483650" r:id="rId1"/>
    <p:sldLayoutId id="2147483651" r:id="rId2"/>
    <p:sldLayoutId id="2147483652" r:id="rId3"/>
  </p:sldLayoutIdLst>
  <p:transition spd="med"/>
  <p:hf hdr="0"/>
  <p:txStyles>
    <p:titleStyle>
      <a:lvl1pPr marL="0" marR="0" indent="0" algn="l" defTabSz="914400" rtl="0" latinLnBrk="0">
        <a:lnSpc>
          <a:spcPct val="100000"/>
        </a:lnSpc>
        <a:spcBef>
          <a:spcPts val="0"/>
        </a:spcBef>
        <a:spcAft>
          <a:spcPts val="0"/>
        </a:spcAft>
        <a:buClrTx/>
        <a:buSzTx/>
        <a:buFontTx/>
        <a:buNone/>
        <a:tabLst/>
        <a:defRPr sz="5600" b="0" i="0" u="none" strike="noStrike" cap="none" spc="0" baseline="0">
          <a:ln>
            <a:noFill/>
          </a:ln>
          <a:solidFill>
            <a:srgbClr val="FFFFFF"/>
          </a:solidFill>
          <a:uFillTx/>
          <a:latin typeface="Franklin Gothic Medium"/>
          <a:ea typeface="Franklin Gothic Medium"/>
          <a:cs typeface="Franklin Gothic Medium"/>
          <a:sym typeface="Franklin Gothic Medium"/>
        </a:defRPr>
      </a:lvl1pPr>
      <a:lvl2pPr marL="0" marR="0" indent="0" algn="l" defTabSz="914400" rtl="0" latinLnBrk="0">
        <a:lnSpc>
          <a:spcPct val="100000"/>
        </a:lnSpc>
        <a:spcBef>
          <a:spcPts val="0"/>
        </a:spcBef>
        <a:spcAft>
          <a:spcPts val="0"/>
        </a:spcAft>
        <a:buClrTx/>
        <a:buSzTx/>
        <a:buFontTx/>
        <a:buNone/>
        <a:tabLst/>
        <a:defRPr sz="5600" b="0" i="0" u="none" strike="noStrike" cap="none" spc="0" baseline="0">
          <a:ln>
            <a:noFill/>
          </a:ln>
          <a:solidFill>
            <a:srgbClr val="FFFFFF"/>
          </a:solidFill>
          <a:uFillTx/>
          <a:latin typeface="Franklin Gothic Medium"/>
          <a:ea typeface="Franklin Gothic Medium"/>
          <a:cs typeface="Franklin Gothic Medium"/>
          <a:sym typeface="Franklin Gothic Medium"/>
        </a:defRPr>
      </a:lvl2pPr>
      <a:lvl3pPr marL="0" marR="0" indent="0" algn="l" defTabSz="914400" rtl="0" latinLnBrk="0">
        <a:lnSpc>
          <a:spcPct val="100000"/>
        </a:lnSpc>
        <a:spcBef>
          <a:spcPts val="0"/>
        </a:spcBef>
        <a:spcAft>
          <a:spcPts val="0"/>
        </a:spcAft>
        <a:buClrTx/>
        <a:buSzTx/>
        <a:buFontTx/>
        <a:buNone/>
        <a:tabLst/>
        <a:defRPr sz="5600" b="0" i="0" u="none" strike="noStrike" cap="none" spc="0" baseline="0">
          <a:ln>
            <a:noFill/>
          </a:ln>
          <a:solidFill>
            <a:srgbClr val="FFFFFF"/>
          </a:solidFill>
          <a:uFillTx/>
          <a:latin typeface="Franklin Gothic Medium"/>
          <a:ea typeface="Franklin Gothic Medium"/>
          <a:cs typeface="Franklin Gothic Medium"/>
          <a:sym typeface="Franklin Gothic Medium"/>
        </a:defRPr>
      </a:lvl3pPr>
      <a:lvl4pPr marL="0" marR="0" indent="0" algn="l" defTabSz="914400" rtl="0" latinLnBrk="0">
        <a:lnSpc>
          <a:spcPct val="100000"/>
        </a:lnSpc>
        <a:spcBef>
          <a:spcPts val="0"/>
        </a:spcBef>
        <a:spcAft>
          <a:spcPts val="0"/>
        </a:spcAft>
        <a:buClrTx/>
        <a:buSzTx/>
        <a:buFontTx/>
        <a:buNone/>
        <a:tabLst/>
        <a:defRPr sz="5600" b="0" i="0" u="none" strike="noStrike" cap="none" spc="0" baseline="0">
          <a:ln>
            <a:noFill/>
          </a:ln>
          <a:solidFill>
            <a:srgbClr val="FFFFFF"/>
          </a:solidFill>
          <a:uFillTx/>
          <a:latin typeface="Franklin Gothic Medium"/>
          <a:ea typeface="Franklin Gothic Medium"/>
          <a:cs typeface="Franklin Gothic Medium"/>
          <a:sym typeface="Franklin Gothic Medium"/>
        </a:defRPr>
      </a:lvl4pPr>
      <a:lvl5pPr marL="0" marR="0" indent="0" algn="l" defTabSz="914400" rtl="0" latinLnBrk="0">
        <a:lnSpc>
          <a:spcPct val="100000"/>
        </a:lnSpc>
        <a:spcBef>
          <a:spcPts val="0"/>
        </a:spcBef>
        <a:spcAft>
          <a:spcPts val="0"/>
        </a:spcAft>
        <a:buClrTx/>
        <a:buSzTx/>
        <a:buFontTx/>
        <a:buNone/>
        <a:tabLst/>
        <a:defRPr sz="5600" b="0" i="0" u="none" strike="noStrike" cap="none" spc="0" baseline="0">
          <a:ln>
            <a:noFill/>
          </a:ln>
          <a:solidFill>
            <a:srgbClr val="FFFFFF"/>
          </a:solidFill>
          <a:uFillTx/>
          <a:latin typeface="Franklin Gothic Medium"/>
          <a:ea typeface="Franklin Gothic Medium"/>
          <a:cs typeface="Franklin Gothic Medium"/>
          <a:sym typeface="Franklin Gothic Medium"/>
        </a:defRPr>
      </a:lvl5pPr>
      <a:lvl6pPr marL="0" marR="0" indent="0" algn="l" defTabSz="914400" rtl="0" latinLnBrk="0">
        <a:lnSpc>
          <a:spcPct val="100000"/>
        </a:lnSpc>
        <a:spcBef>
          <a:spcPts val="0"/>
        </a:spcBef>
        <a:spcAft>
          <a:spcPts val="0"/>
        </a:spcAft>
        <a:buClrTx/>
        <a:buSzTx/>
        <a:buFontTx/>
        <a:buNone/>
        <a:tabLst/>
        <a:defRPr sz="5600" b="0" i="0" u="none" strike="noStrike" cap="none" spc="0" baseline="0">
          <a:ln>
            <a:noFill/>
          </a:ln>
          <a:solidFill>
            <a:srgbClr val="FFFFFF"/>
          </a:solidFill>
          <a:uFillTx/>
          <a:latin typeface="Franklin Gothic Medium"/>
          <a:ea typeface="Franklin Gothic Medium"/>
          <a:cs typeface="Franklin Gothic Medium"/>
          <a:sym typeface="Franklin Gothic Medium"/>
        </a:defRPr>
      </a:lvl6pPr>
      <a:lvl7pPr marL="0" marR="0" indent="0" algn="l" defTabSz="914400" rtl="0" latinLnBrk="0">
        <a:lnSpc>
          <a:spcPct val="100000"/>
        </a:lnSpc>
        <a:spcBef>
          <a:spcPts val="0"/>
        </a:spcBef>
        <a:spcAft>
          <a:spcPts val="0"/>
        </a:spcAft>
        <a:buClrTx/>
        <a:buSzTx/>
        <a:buFontTx/>
        <a:buNone/>
        <a:tabLst/>
        <a:defRPr sz="5600" b="0" i="0" u="none" strike="noStrike" cap="none" spc="0" baseline="0">
          <a:ln>
            <a:noFill/>
          </a:ln>
          <a:solidFill>
            <a:srgbClr val="FFFFFF"/>
          </a:solidFill>
          <a:uFillTx/>
          <a:latin typeface="Franklin Gothic Medium"/>
          <a:ea typeface="Franklin Gothic Medium"/>
          <a:cs typeface="Franklin Gothic Medium"/>
          <a:sym typeface="Franklin Gothic Medium"/>
        </a:defRPr>
      </a:lvl7pPr>
      <a:lvl8pPr marL="0" marR="0" indent="0" algn="l" defTabSz="914400" rtl="0" latinLnBrk="0">
        <a:lnSpc>
          <a:spcPct val="100000"/>
        </a:lnSpc>
        <a:spcBef>
          <a:spcPts val="0"/>
        </a:spcBef>
        <a:spcAft>
          <a:spcPts val="0"/>
        </a:spcAft>
        <a:buClrTx/>
        <a:buSzTx/>
        <a:buFontTx/>
        <a:buNone/>
        <a:tabLst/>
        <a:defRPr sz="5600" b="0" i="0" u="none" strike="noStrike" cap="none" spc="0" baseline="0">
          <a:ln>
            <a:noFill/>
          </a:ln>
          <a:solidFill>
            <a:srgbClr val="FFFFFF"/>
          </a:solidFill>
          <a:uFillTx/>
          <a:latin typeface="Franklin Gothic Medium"/>
          <a:ea typeface="Franklin Gothic Medium"/>
          <a:cs typeface="Franklin Gothic Medium"/>
          <a:sym typeface="Franklin Gothic Medium"/>
        </a:defRPr>
      </a:lvl8pPr>
      <a:lvl9pPr marL="0" marR="0" indent="0" algn="l" defTabSz="914400" rtl="0" latinLnBrk="0">
        <a:lnSpc>
          <a:spcPct val="100000"/>
        </a:lnSpc>
        <a:spcBef>
          <a:spcPts val="0"/>
        </a:spcBef>
        <a:spcAft>
          <a:spcPts val="0"/>
        </a:spcAft>
        <a:buClrTx/>
        <a:buSzTx/>
        <a:buFontTx/>
        <a:buNone/>
        <a:tabLst/>
        <a:defRPr sz="5600" b="0" i="0" u="none" strike="noStrike" cap="none" spc="0" baseline="0">
          <a:ln>
            <a:noFill/>
          </a:ln>
          <a:solidFill>
            <a:srgbClr val="FFFFFF"/>
          </a:solidFill>
          <a:uFillTx/>
          <a:latin typeface="Franklin Gothic Medium"/>
          <a:ea typeface="Franklin Gothic Medium"/>
          <a:cs typeface="Franklin Gothic Medium"/>
          <a:sym typeface="Franklin Gothic Medium"/>
        </a:defRPr>
      </a:lvl9pPr>
    </p:titleStyle>
    <p:bodyStyle>
      <a:lvl1pPr marL="103603" marR="0" indent="195043" algn="l" defTabSz="914400" rtl="0" latinLnBrk="0">
        <a:lnSpc>
          <a:spcPct val="100000"/>
        </a:lnSpc>
        <a:spcBef>
          <a:spcPts val="1100"/>
        </a:spcBef>
        <a:spcAft>
          <a:spcPts val="0"/>
        </a:spcAft>
        <a:buClrTx/>
        <a:buSzPct val="100000"/>
        <a:buFont typeface="Arial"/>
        <a:buChar char="•"/>
        <a:tabLst/>
        <a:defRPr sz="4400" b="0" i="0" u="none" strike="noStrike" cap="none" spc="0" baseline="0">
          <a:ln>
            <a:noFill/>
          </a:ln>
          <a:solidFill>
            <a:srgbClr val="1F497D"/>
          </a:solidFill>
          <a:uFillTx/>
          <a:latin typeface="Franklin Gothic Medium"/>
          <a:ea typeface="Franklin Gothic Medium"/>
          <a:cs typeface="Franklin Gothic Medium"/>
          <a:sym typeface="Franklin Gothic Medium"/>
        </a:defRPr>
      </a:lvl1pPr>
      <a:lvl2pPr marL="955962" marR="0" indent="-498763" algn="l" defTabSz="914400" rtl="0" latinLnBrk="0">
        <a:lnSpc>
          <a:spcPct val="100000"/>
        </a:lnSpc>
        <a:spcBef>
          <a:spcPts val="1100"/>
        </a:spcBef>
        <a:spcAft>
          <a:spcPts val="0"/>
        </a:spcAft>
        <a:buClrTx/>
        <a:buSzPct val="100000"/>
        <a:buFont typeface="Arial"/>
        <a:buChar char="o"/>
        <a:tabLst/>
        <a:defRPr sz="4400" b="0" i="0" u="none" strike="noStrike" cap="none" spc="0" baseline="0">
          <a:ln>
            <a:noFill/>
          </a:ln>
          <a:solidFill>
            <a:srgbClr val="1F497D"/>
          </a:solidFill>
          <a:uFillTx/>
          <a:latin typeface="Franklin Gothic Medium"/>
          <a:ea typeface="Franklin Gothic Medium"/>
          <a:cs typeface="Franklin Gothic Medium"/>
          <a:sym typeface="Franklin Gothic Medium"/>
        </a:defRPr>
      </a:lvl2pPr>
      <a:lvl3pPr marL="1348921" marR="0" indent="-434521" algn="l" defTabSz="914400" rtl="0" latinLnBrk="0">
        <a:lnSpc>
          <a:spcPct val="100000"/>
        </a:lnSpc>
        <a:spcBef>
          <a:spcPts val="1100"/>
        </a:spcBef>
        <a:spcAft>
          <a:spcPts val="0"/>
        </a:spcAft>
        <a:buClrTx/>
        <a:buSzPct val="100000"/>
        <a:buFont typeface="Arial"/>
        <a:buChar char="•"/>
        <a:tabLst/>
        <a:defRPr sz="4400" b="0" i="0" u="none" strike="noStrike" cap="none" spc="0" baseline="0">
          <a:ln>
            <a:noFill/>
          </a:ln>
          <a:solidFill>
            <a:srgbClr val="1F497D"/>
          </a:solidFill>
          <a:uFillTx/>
          <a:latin typeface="Franklin Gothic Medium"/>
          <a:ea typeface="Franklin Gothic Medium"/>
          <a:cs typeface="Franklin Gothic Medium"/>
          <a:sym typeface="Franklin Gothic Medium"/>
        </a:defRPr>
      </a:lvl3pPr>
      <a:lvl4pPr marL="1706880" marR="0" indent="-335280" algn="l" defTabSz="914400" rtl="0" latinLnBrk="0">
        <a:lnSpc>
          <a:spcPct val="100000"/>
        </a:lnSpc>
        <a:spcBef>
          <a:spcPts val="1100"/>
        </a:spcBef>
        <a:spcAft>
          <a:spcPts val="0"/>
        </a:spcAft>
        <a:buClrTx/>
        <a:buSzPct val="100000"/>
        <a:buFont typeface="Arial"/>
        <a:buChar char="–"/>
        <a:tabLst/>
        <a:defRPr sz="4400" b="0" i="0" u="none" strike="noStrike" cap="none" spc="0" baseline="0">
          <a:ln>
            <a:noFill/>
          </a:ln>
          <a:solidFill>
            <a:srgbClr val="1F497D"/>
          </a:solidFill>
          <a:uFillTx/>
          <a:latin typeface="Franklin Gothic Medium"/>
          <a:ea typeface="Franklin Gothic Medium"/>
          <a:cs typeface="Franklin Gothic Medium"/>
          <a:sym typeface="Franklin Gothic Medium"/>
        </a:defRPr>
      </a:lvl4pPr>
      <a:lvl5pPr marL="2205990" marR="0" indent="-377190" algn="l" defTabSz="914400" rtl="0" latinLnBrk="0">
        <a:lnSpc>
          <a:spcPct val="100000"/>
        </a:lnSpc>
        <a:spcBef>
          <a:spcPts val="1100"/>
        </a:spcBef>
        <a:spcAft>
          <a:spcPts val="0"/>
        </a:spcAft>
        <a:buClrTx/>
        <a:buSzPct val="100000"/>
        <a:buFont typeface="Arial"/>
        <a:buChar char="»"/>
        <a:tabLst/>
        <a:defRPr sz="4400" b="0" i="0" u="none" strike="noStrike" cap="none" spc="0" baseline="0">
          <a:ln>
            <a:noFill/>
          </a:ln>
          <a:solidFill>
            <a:srgbClr val="1F497D"/>
          </a:solidFill>
          <a:uFillTx/>
          <a:latin typeface="Franklin Gothic Medium"/>
          <a:ea typeface="Franklin Gothic Medium"/>
          <a:cs typeface="Franklin Gothic Medium"/>
          <a:sym typeface="Franklin Gothic Medium"/>
        </a:defRPr>
      </a:lvl5pPr>
      <a:lvl6pPr marL="2788919" marR="0" indent="-502919" algn="l" defTabSz="914400" rtl="0" latinLnBrk="0">
        <a:lnSpc>
          <a:spcPct val="100000"/>
        </a:lnSpc>
        <a:spcBef>
          <a:spcPts val="1100"/>
        </a:spcBef>
        <a:spcAft>
          <a:spcPts val="0"/>
        </a:spcAft>
        <a:buClrTx/>
        <a:buSzPct val="100000"/>
        <a:buFont typeface="Arial"/>
        <a:buChar char="•"/>
        <a:tabLst/>
        <a:defRPr sz="4400" b="0" i="0" u="none" strike="noStrike" cap="none" spc="0" baseline="0">
          <a:ln>
            <a:noFill/>
          </a:ln>
          <a:solidFill>
            <a:srgbClr val="1F497D"/>
          </a:solidFill>
          <a:uFillTx/>
          <a:latin typeface="Franklin Gothic Medium"/>
          <a:ea typeface="Franklin Gothic Medium"/>
          <a:cs typeface="Franklin Gothic Medium"/>
          <a:sym typeface="Franklin Gothic Medium"/>
        </a:defRPr>
      </a:lvl6pPr>
      <a:lvl7pPr marL="3246120" marR="0" indent="-502919" algn="l" defTabSz="914400" rtl="0" latinLnBrk="0">
        <a:lnSpc>
          <a:spcPct val="100000"/>
        </a:lnSpc>
        <a:spcBef>
          <a:spcPts val="1100"/>
        </a:spcBef>
        <a:spcAft>
          <a:spcPts val="0"/>
        </a:spcAft>
        <a:buClrTx/>
        <a:buSzPct val="100000"/>
        <a:buFont typeface="Arial"/>
        <a:buChar char="•"/>
        <a:tabLst/>
        <a:defRPr sz="4400" b="0" i="0" u="none" strike="noStrike" cap="none" spc="0" baseline="0">
          <a:ln>
            <a:noFill/>
          </a:ln>
          <a:solidFill>
            <a:srgbClr val="1F497D"/>
          </a:solidFill>
          <a:uFillTx/>
          <a:latin typeface="Franklin Gothic Medium"/>
          <a:ea typeface="Franklin Gothic Medium"/>
          <a:cs typeface="Franklin Gothic Medium"/>
          <a:sym typeface="Franklin Gothic Medium"/>
        </a:defRPr>
      </a:lvl7pPr>
      <a:lvl8pPr marL="3703320" marR="0" indent="-502919" algn="l" defTabSz="914400" rtl="0" latinLnBrk="0">
        <a:lnSpc>
          <a:spcPct val="100000"/>
        </a:lnSpc>
        <a:spcBef>
          <a:spcPts val="1100"/>
        </a:spcBef>
        <a:spcAft>
          <a:spcPts val="0"/>
        </a:spcAft>
        <a:buClrTx/>
        <a:buSzPct val="100000"/>
        <a:buFont typeface="Arial"/>
        <a:buChar char="•"/>
        <a:tabLst/>
        <a:defRPr sz="4400" b="0" i="0" u="none" strike="noStrike" cap="none" spc="0" baseline="0">
          <a:ln>
            <a:noFill/>
          </a:ln>
          <a:solidFill>
            <a:srgbClr val="1F497D"/>
          </a:solidFill>
          <a:uFillTx/>
          <a:latin typeface="Franklin Gothic Medium"/>
          <a:ea typeface="Franklin Gothic Medium"/>
          <a:cs typeface="Franklin Gothic Medium"/>
          <a:sym typeface="Franklin Gothic Medium"/>
        </a:defRPr>
      </a:lvl8pPr>
      <a:lvl9pPr marL="4160520" marR="0" indent="-502920" algn="l" defTabSz="914400" rtl="0" latinLnBrk="0">
        <a:lnSpc>
          <a:spcPct val="100000"/>
        </a:lnSpc>
        <a:spcBef>
          <a:spcPts val="1100"/>
        </a:spcBef>
        <a:spcAft>
          <a:spcPts val="0"/>
        </a:spcAft>
        <a:buClrTx/>
        <a:buSzPct val="100000"/>
        <a:buFont typeface="Arial"/>
        <a:buChar char="•"/>
        <a:tabLst/>
        <a:defRPr sz="4400" b="0" i="0" u="none" strike="noStrike" cap="none" spc="0" baseline="0">
          <a:ln>
            <a:noFill/>
          </a:ln>
          <a:solidFill>
            <a:srgbClr val="1F497D"/>
          </a:solidFill>
          <a:uFillTx/>
          <a:latin typeface="Franklin Gothic Medium"/>
          <a:ea typeface="Franklin Gothic Medium"/>
          <a:cs typeface="Franklin Gothic Medium"/>
          <a:sym typeface="Franklin Gothic Medium"/>
        </a:defRPr>
      </a:lvl9pPr>
    </p:bodyStyle>
    <p:otherStyle>
      <a:lvl1pPr marL="0" marR="0" indent="0" algn="r" defTabSz="914400" latinLnBrk="0">
        <a:lnSpc>
          <a:spcPct val="100000"/>
        </a:lnSpc>
        <a:spcBef>
          <a:spcPts val="0"/>
        </a:spcBef>
        <a:spcAft>
          <a:spcPts val="0"/>
        </a:spcAft>
        <a:buClrTx/>
        <a:buSzTx/>
        <a:buFontTx/>
        <a:buNone/>
        <a:tabLst/>
        <a:defRPr sz="2000" b="0" i="0" u="none" strike="noStrike" cap="none" spc="0" baseline="0">
          <a:ln>
            <a:noFill/>
          </a:ln>
          <a:solidFill>
            <a:schemeClr val="tx1"/>
          </a:solidFill>
          <a:uFillTx/>
          <a:latin typeface="+mn-lt"/>
          <a:ea typeface="+mn-ea"/>
          <a:cs typeface="+mn-cs"/>
          <a:sym typeface="Franklin Gothic Book"/>
        </a:defRPr>
      </a:lvl1pPr>
      <a:lvl2pPr marL="0" marR="0" indent="0" algn="r" defTabSz="914400" latinLnBrk="0">
        <a:lnSpc>
          <a:spcPct val="100000"/>
        </a:lnSpc>
        <a:spcBef>
          <a:spcPts val="0"/>
        </a:spcBef>
        <a:spcAft>
          <a:spcPts val="0"/>
        </a:spcAft>
        <a:buClrTx/>
        <a:buSzTx/>
        <a:buFontTx/>
        <a:buNone/>
        <a:tabLst/>
        <a:defRPr sz="2000" b="0" i="0" u="none" strike="noStrike" cap="none" spc="0" baseline="0">
          <a:ln>
            <a:noFill/>
          </a:ln>
          <a:solidFill>
            <a:schemeClr val="tx1"/>
          </a:solidFill>
          <a:uFillTx/>
          <a:latin typeface="+mn-lt"/>
          <a:ea typeface="+mn-ea"/>
          <a:cs typeface="+mn-cs"/>
          <a:sym typeface="Franklin Gothic Book"/>
        </a:defRPr>
      </a:lvl2pPr>
      <a:lvl3pPr marL="0" marR="0" indent="0" algn="r" defTabSz="914400" latinLnBrk="0">
        <a:lnSpc>
          <a:spcPct val="100000"/>
        </a:lnSpc>
        <a:spcBef>
          <a:spcPts val="0"/>
        </a:spcBef>
        <a:spcAft>
          <a:spcPts val="0"/>
        </a:spcAft>
        <a:buClrTx/>
        <a:buSzTx/>
        <a:buFontTx/>
        <a:buNone/>
        <a:tabLst/>
        <a:defRPr sz="2000" b="0" i="0" u="none" strike="noStrike" cap="none" spc="0" baseline="0">
          <a:ln>
            <a:noFill/>
          </a:ln>
          <a:solidFill>
            <a:schemeClr val="tx1"/>
          </a:solidFill>
          <a:uFillTx/>
          <a:latin typeface="+mn-lt"/>
          <a:ea typeface="+mn-ea"/>
          <a:cs typeface="+mn-cs"/>
          <a:sym typeface="Franklin Gothic Book"/>
        </a:defRPr>
      </a:lvl3pPr>
      <a:lvl4pPr marL="0" marR="0" indent="0" algn="r" defTabSz="914400" latinLnBrk="0">
        <a:lnSpc>
          <a:spcPct val="100000"/>
        </a:lnSpc>
        <a:spcBef>
          <a:spcPts val="0"/>
        </a:spcBef>
        <a:spcAft>
          <a:spcPts val="0"/>
        </a:spcAft>
        <a:buClrTx/>
        <a:buSzTx/>
        <a:buFontTx/>
        <a:buNone/>
        <a:tabLst/>
        <a:defRPr sz="2000" b="0" i="0" u="none" strike="noStrike" cap="none" spc="0" baseline="0">
          <a:ln>
            <a:noFill/>
          </a:ln>
          <a:solidFill>
            <a:schemeClr val="tx1"/>
          </a:solidFill>
          <a:uFillTx/>
          <a:latin typeface="+mn-lt"/>
          <a:ea typeface="+mn-ea"/>
          <a:cs typeface="+mn-cs"/>
          <a:sym typeface="Franklin Gothic Book"/>
        </a:defRPr>
      </a:lvl4pPr>
      <a:lvl5pPr marL="0" marR="0" indent="0" algn="r" defTabSz="914400" latinLnBrk="0">
        <a:lnSpc>
          <a:spcPct val="100000"/>
        </a:lnSpc>
        <a:spcBef>
          <a:spcPts val="0"/>
        </a:spcBef>
        <a:spcAft>
          <a:spcPts val="0"/>
        </a:spcAft>
        <a:buClrTx/>
        <a:buSzTx/>
        <a:buFontTx/>
        <a:buNone/>
        <a:tabLst/>
        <a:defRPr sz="2000" b="0" i="0" u="none" strike="noStrike" cap="none" spc="0" baseline="0">
          <a:ln>
            <a:noFill/>
          </a:ln>
          <a:solidFill>
            <a:schemeClr val="tx1"/>
          </a:solidFill>
          <a:uFillTx/>
          <a:latin typeface="+mn-lt"/>
          <a:ea typeface="+mn-ea"/>
          <a:cs typeface="+mn-cs"/>
          <a:sym typeface="Franklin Gothic Book"/>
        </a:defRPr>
      </a:lvl5pPr>
      <a:lvl6pPr marL="0" marR="0" indent="0" algn="r" defTabSz="914400" latinLnBrk="0">
        <a:lnSpc>
          <a:spcPct val="100000"/>
        </a:lnSpc>
        <a:spcBef>
          <a:spcPts val="0"/>
        </a:spcBef>
        <a:spcAft>
          <a:spcPts val="0"/>
        </a:spcAft>
        <a:buClrTx/>
        <a:buSzTx/>
        <a:buFontTx/>
        <a:buNone/>
        <a:tabLst/>
        <a:defRPr sz="2000" b="0" i="0" u="none" strike="noStrike" cap="none" spc="0" baseline="0">
          <a:ln>
            <a:noFill/>
          </a:ln>
          <a:solidFill>
            <a:schemeClr val="tx1"/>
          </a:solidFill>
          <a:uFillTx/>
          <a:latin typeface="+mn-lt"/>
          <a:ea typeface="+mn-ea"/>
          <a:cs typeface="+mn-cs"/>
          <a:sym typeface="Franklin Gothic Book"/>
        </a:defRPr>
      </a:lvl6pPr>
      <a:lvl7pPr marL="0" marR="0" indent="0" algn="r" defTabSz="914400" latinLnBrk="0">
        <a:lnSpc>
          <a:spcPct val="100000"/>
        </a:lnSpc>
        <a:spcBef>
          <a:spcPts val="0"/>
        </a:spcBef>
        <a:spcAft>
          <a:spcPts val="0"/>
        </a:spcAft>
        <a:buClrTx/>
        <a:buSzTx/>
        <a:buFontTx/>
        <a:buNone/>
        <a:tabLst/>
        <a:defRPr sz="2000" b="0" i="0" u="none" strike="noStrike" cap="none" spc="0" baseline="0">
          <a:ln>
            <a:noFill/>
          </a:ln>
          <a:solidFill>
            <a:schemeClr val="tx1"/>
          </a:solidFill>
          <a:uFillTx/>
          <a:latin typeface="+mn-lt"/>
          <a:ea typeface="+mn-ea"/>
          <a:cs typeface="+mn-cs"/>
          <a:sym typeface="Franklin Gothic Book"/>
        </a:defRPr>
      </a:lvl7pPr>
      <a:lvl8pPr marL="0" marR="0" indent="0" algn="r" defTabSz="914400" latinLnBrk="0">
        <a:lnSpc>
          <a:spcPct val="100000"/>
        </a:lnSpc>
        <a:spcBef>
          <a:spcPts val="0"/>
        </a:spcBef>
        <a:spcAft>
          <a:spcPts val="0"/>
        </a:spcAft>
        <a:buClrTx/>
        <a:buSzTx/>
        <a:buFontTx/>
        <a:buNone/>
        <a:tabLst/>
        <a:defRPr sz="2000" b="0" i="0" u="none" strike="noStrike" cap="none" spc="0" baseline="0">
          <a:ln>
            <a:noFill/>
          </a:ln>
          <a:solidFill>
            <a:schemeClr val="tx1"/>
          </a:solidFill>
          <a:uFillTx/>
          <a:latin typeface="+mn-lt"/>
          <a:ea typeface="+mn-ea"/>
          <a:cs typeface="+mn-cs"/>
          <a:sym typeface="Franklin Gothic Book"/>
        </a:defRPr>
      </a:lvl8pPr>
      <a:lvl9pPr marL="0" marR="0" indent="0" algn="r" defTabSz="914400" latinLnBrk="0">
        <a:lnSpc>
          <a:spcPct val="100000"/>
        </a:lnSpc>
        <a:spcBef>
          <a:spcPts val="0"/>
        </a:spcBef>
        <a:spcAft>
          <a:spcPts val="0"/>
        </a:spcAft>
        <a:buClrTx/>
        <a:buSzTx/>
        <a:buFontTx/>
        <a:buNone/>
        <a:tabLst/>
        <a:defRPr sz="2000" b="0" i="0" u="none" strike="noStrike" cap="none" spc="0" baseline="0">
          <a:ln>
            <a:noFill/>
          </a:ln>
          <a:solidFill>
            <a:schemeClr val="tx1"/>
          </a:solidFill>
          <a:uFillTx/>
          <a:latin typeface="+mn-lt"/>
          <a:ea typeface="+mn-ea"/>
          <a:cs typeface="+mn-cs"/>
          <a:sym typeface="Franklin Gothic Book"/>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2.xml"/><Relationship Id="rId5" Type="http://schemas.openxmlformats.org/officeDocument/2006/relationships/image" Target="../media/image30.png"/><Relationship Id="rId4" Type="http://schemas.openxmlformats.org/officeDocument/2006/relationships/image" Target="../media/image29.png"/></Relationships>
</file>

<file path=ppt/slides/_rels/slide12.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slideLayout" Target="../slideLayouts/slideLayout2.xml"/><Relationship Id="rId4" Type="http://schemas.openxmlformats.org/officeDocument/2006/relationships/image" Target="../media/image33.png"/></Relationships>
</file>

<file path=ppt/slides/_rels/slide13.xml.rels><?xml version="1.0" encoding="UTF-8" standalone="yes"?>
<Relationships xmlns="http://schemas.openxmlformats.org/package/2006/relationships"><Relationship Id="rId8" Type="http://schemas.openxmlformats.org/officeDocument/2006/relationships/image" Target="../media/image39.jpg"/><Relationship Id="rId3" Type="http://schemas.openxmlformats.org/officeDocument/2006/relationships/image" Target="../media/image35.jpeg"/><Relationship Id="rId7" Type="http://schemas.openxmlformats.org/officeDocument/2006/relationships/image" Target="../media/image20.png"/><Relationship Id="rId2" Type="http://schemas.openxmlformats.org/officeDocument/2006/relationships/image" Target="../media/image34.png"/><Relationship Id="rId1" Type="http://schemas.openxmlformats.org/officeDocument/2006/relationships/slideLayout" Target="../slideLayouts/slideLayout2.xml"/><Relationship Id="rId6" Type="http://schemas.openxmlformats.org/officeDocument/2006/relationships/image" Target="../media/image38.png"/><Relationship Id="rId5" Type="http://schemas.openxmlformats.org/officeDocument/2006/relationships/image" Target="../media/image37.jpg"/><Relationship Id="rId4" Type="http://schemas.openxmlformats.org/officeDocument/2006/relationships/image" Target="../media/image36.png"/><Relationship Id="rId9" Type="http://schemas.openxmlformats.org/officeDocument/2006/relationships/image" Target="../media/image40.png"/></Relationships>
</file>

<file path=ppt/slides/_rels/slide14.xml.rels><?xml version="1.0" encoding="UTF-8" standalone="yes"?>
<Relationships xmlns="http://schemas.openxmlformats.org/package/2006/relationships"><Relationship Id="rId8" Type="http://schemas.openxmlformats.org/officeDocument/2006/relationships/image" Target="../media/image47.png"/><Relationship Id="rId3" Type="http://schemas.openxmlformats.org/officeDocument/2006/relationships/image" Target="../media/image42.png"/><Relationship Id="rId7" Type="http://schemas.openxmlformats.org/officeDocument/2006/relationships/image" Target="../media/image46.png"/><Relationship Id="rId2" Type="http://schemas.openxmlformats.org/officeDocument/2006/relationships/image" Target="../media/image41.jpeg"/><Relationship Id="rId1" Type="http://schemas.openxmlformats.org/officeDocument/2006/relationships/slideLayout" Target="../slideLayouts/slideLayout2.xml"/><Relationship Id="rId6" Type="http://schemas.openxmlformats.org/officeDocument/2006/relationships/image" Target="../media/image45.png"/><Relationship Id="rId5" Type="http://schemas.openxmlformats.org/officeDocument/2006/relationships/image" Target="../media/image44.png"/><Relationship Id="rId10" Type="http://schemas.openxmlformats.org/officeDocument/2006/relationships/image" Target="../media/image49.png"/><Relationship Id="rId4" Type="http://schemas.openxmlformats.org/officeDocument/2006/relationships/image" Target="../media/image43.jpg"/><Relationship Id="rId9" Type="http://schemas.openxmlformats.org/officeDocument/2006/relationships/image" Target="../media/image48.png"/></Relationships>
</file>

<file path=ppt/slides/_rels/slide15.xml.rels><?xml version="1.0" encoding="UTF-8" standalone="yes"?>
<Relationships xmlns="http://schemas.openxmlformats.org/package/2006/relationships"><Relationship Id="rId3" Type="http://schemas.openxmlformats.org/officeDocument/2006/relationships/image" Target="../media/image51.png"/><Relationship Id="rId7" Type="http://schemas.openxmlformats.org/officeDocument/2006/relationships/image" Target="../media/image55.png"/><Relationship Id="rId2" Type="http://schemas.openxmlformats.org/officeDocument/2006/relationships/image" Target="../media/image50.png"/><Relationship Id="rId1" Type="http://schemas.openxmlformats.org/officeDocument/2006/relationships/slideLayout" Target="../slideLayouts/slideLayout2.xml"/><Relationship Id="rId6" Type="http://schemas.openxmlformats.org/officeDocument/2006/relationships/image" Target="../media/image54.png"/><Relationship Id="rId5" Type="http://schemas.openxmlformats.org/officeDocument/2006/relationships/image" Target="../media/image53.emf"/><Relationship Id="rId4" Type="http://schemas.openxmlformats.org/officeDocument/2006/relationships/image" Target="../media/image52.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56.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image" Target="../media/image57.png"/><Relationship Id="rId1" Type="http://schemas.openxmlformats.org/officeDocument/2006/relationships/slideLayout" Target="../slideLayouts/slideLayout2.xml"/><Relationship Id="rId4" Type="http://schemas.openxmlformats.org/officeDocument/2006/relationships/image" Target="../media/image59.png"/></Relationships>
</file>

<file path=ppt/slides/_rels/slide19.xml.rels><?xml version="1.0" encoding="UTF-8" standalone="yes"?>
<Relationships xmlns="http://schemas.openxmlformats.org/package/2006/relationships"><Relationship Id="rId8" Type="http://schemas.openxmlformats.org/officeDocument/2006/relationships/image" Target="../media/image65.png"/><Relationship Id="rId3" Type="http://schemas.openxmlformats.org/officeDocument/2006/relationships/image" Target="../media/image60.png"/><Relationship Id="rId7" Type="http://schemas.openxmlformats.org/officeDocument/2006/relationships/image" Target="../media/image64.pn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63.png"/><Relationship Id="rId5" Type="http://schemas.openxmlformats.org/officeDocument/2006/relationships/image" Target="../media/image62.png"/><Relationship Id="rId4" Type="http://schemas.openxmlformats.org/officeDocument/2006/relationships/image" Target="../media/image61.png"/></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7.png"/><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66.emf"/><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67.emf"/><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69.png"/><Relationship Id="rId2" Type="http://schemas.openxmlformats.org/officeDocument/2006/relationships/image" Target="../media/image68.png"/><Relationship Id="rId1" Type="http://schemas.openxmlformats.org/officeDocument/2006/relationships/slideLayout" Target="../slideLayouts/slideLayout2.xml"/><Relationship Id="rId6" Type="http://schemas.openxmlformats.org/officeDocument/2006/relationships/image" Target="../media/image72.png"/><Relationship Id="rId5" Type="http://schemas.openxmlformats.org/officeDocument/2006/relationships/image" Target="../media/image71.png"/><Relationship Id="rId4" Type="http://schemas.openxmlformats.org/officeDocument/2006/relationships/image" Target="../media/image70.png"/></Relationships>
</file>

<file path=ppt/slides/_rels/slide26.xml.rels><?xml version="1.0" encoding="UTF-8" standalone="yes"?>
<Relationships xmlns="http://schemas.openxmlformats.org/package/2006/relationships"><Relationship Id="rId3" Type="http://schemas.openxmlformats.org/officeDocument/2006/relationships/image" Target="../media/image74.png"/><Relationship Id="rId2" Type="http://schemas.openxmlformats.org/officeDocument/2006/relationships/image" Target="../media/image73.png"/><Relationship Id="rId1" Type="http://schemas.openxmlformats.org/officeDocument/2006/relationships/slideLayout" Target="../slideLayouts/slideLayout2.xml"/><Relationship Id="rId4" Type="http://schemas.openxmlformats.org/officeDocument/2006/relationships/image" Target="../media/image75.png"/></Relationships>
</file>

<file path=ppt/slides/_rels/slide27.xml.rels><?xml version="1.0" encoding="UTF-8" standalone="yes"?>
<Relationships xmlns="http://schemas.openxmlformats.org/package/2006/relationships"><Relationship Id="rId3" Type="http://schemas.openxmlformats.org/officeDocument/2006/relationships/image" Target="../media/image77.png"/><Relationship Id="rId2" Type="http://schemas.openxmlformats.org/officeDocument/2006/relationships/image" Target="../media/image76.png"/><Relationship Id="rId1" Type="http://schemas.openxmlformats.org/officeDocument/2006/relationships/slideLayout" Target="../slideLayouts/slideLayout2.xml"/><Relationship Id="rId5" Type="http://schemas.openxmlformats.org/officeDocument/2006/relationships/image" Target="../media/image79.png"/><Relationship Id="rId4" Type="http://schemas.openxmlformats.org/officeDocument/2006/relationships/image" Target="../media/image78.png"/></Relationships>
</file>

<file path=ppt/slides/_rels/slide28.xml.rels><?xml version="1.0" encoding="UTF-8" standalone="yes"?>
<Relationships xmlns="http://schemas.openxmlformats.org/package/2006/relationships"><Relationship Id="rId3" Type="http://schemas.openxmlformats.org/officeDocument/2006/relationships/image" Target="../media/image81.jpeg"/><Relationship Id="rId7" Type="http://schemas.openxmlformats.org/officeDocument/2006/relationships/image" Target="../media/image85.png"/><Relationship Id="rId2" Type="http://schemas.openxmlformats.org/officeDocument/2006/relationships/image" Target="../media/image80.png"/><Relationship Id="rId1" Type="http://schemas.openxmlformats.org/officeDocument/2006/relationships/slideLayout" Target="../slideLayouts/slideLayout2.xml"/><Relationship Id="rId6" Type="http://schemas.openxmlformats.org/officeDocument/2006/relationships/image" Target="../media/image84.tiff"/><Relationship Id="rId5" Type="http://schemas.openxmlformats.org/officeDocument/2006/relationships/image" Target="../media/image83.gif"/><Relationship Id="rId4" Type="http://schemas.openxmlformats.org/officeDocument/2006/relationships/image" Target="../media/image82.png"/></Relationships>
</file>

<file path=ppt/slides/_rels/slide29.xml.rels><?xml version="1.0" encoding="UTF-8" standalone="yes"?>
<Relationships xmlns="http://schemas.openxmlformats.org/package/2006/relationships"><Relationship Id="rId3" Type="http://schemas.openxmlformats.org/officeDocument/2006/relationships/image" Target="../media/image86.png"/><Relationship Id="rId2" Type="http://schemas.openxmlformats.org/officeDocument/2006/relationships/image" Target="../media/image26.png"/><Relationship Id="rId1" Type="http://schemas.openxmlformats.org/officeDocument/2006/relationships/slideLayout" Target="../slideLayouts/slideLayout2.xml"/><Relationship Id="rId6" Type="http://schemas.openxmlformats.org/officeDocument/2006/relationships/image" Target="../media/image89.emf"/><Relationship Id="rId5" Type="http://schemas.openxmlformats.org/officeDocument/2006/relationships/image" Target="../media/image88.png"/><Relationship Id="rId4" Type="http://schemas.openxmlformats.org/officeDocument/2006/relationships/image" Target="../media/image87.jpeg"/></Relationships>
</file>

<file path=ppt/slides/_rels/slide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jpeg"/><Relationship Id="rId1" Type="http://schemas.openxmlformats.org/officeDocument/2006/relationships/slideLayout" Target="../slideLayouts/slideLayout2.xml"/><Relationship Id="rId4" Type="http://schemas.openxmlformats.org/officeDocument/2006/relationships/hyperlink" Target="https://arxiv.org/abs/2011.09539" TargetMode="Externa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 Id="rId4" Type="http://schemas.openxmlformats.org/officeDocument/2006/relationships/image" Target="../media/image12.jpe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4.tiff"/><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emf"/><Relationship Id="rId1" Type="http://schemas.openxmlformats.org/officeDocument/2006/relationships/slideLayout" Target="../slideLayouts/slideLayout2.xml"/><Relationship Id="rId6" Type="http://schemas.openxmlformats.org/officeDocument/2006/relationships/image" Target="../media/image19.png"/><Relationship Id="rId5" Type="http://schemas.openxmlformats.org/officeDocument/2006/relationships/image" Target="../media/image18.png"/><Relationship Id="rId4" Type="http://schemas.openxmlformats.org/officeDocument/2006/relationships/image" Target="../media/image17.jpeg"/></Relationships>
</file>

<file path=ppt/slides/_rels/slide9.xml.rels><?xml version="1.0" encoding="UTF-8" standalone="yes"?>
<Relationships xmlns="http://schemas.openxmlformats.org/package/2006/relationships"><Relationship Id="rId8" Type="http://schemas.openxmlformats.org/officeDocument/2006/relationships/image" Target="../media/image24.emf"/><Relationship Id="rId3" Type="http://schemas.openxmlformats.org/officeDocument/2006/relationships/image" Target="../media/image20.png"/><Relationship Id="rId7" Type="http://schemas.openxmlformats.org/officeDocument/2006/relationships/image" Target="../media/image23.emf"/><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22.png"/><Relationship Id="rId5" Type="http://schemas.microsoft.com/office/2007/relationships/hdphoto" Target="../media/hdphoto1.wdp"/><Relationship Id="rId4" Type="http://schemas.openxmlformats.org/officeDocument/2006/relationships/image" Target="../media/image2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1" name="Soren Prestemon…"/>
          <p:cNvSpPr txBox="1">
            <a:spLocks noGrp="1"/>
          </p:cNvSpPr>
          <p:nvPr>
            <p:ph type="body" sz="half" idx="1"/>
          </p:nvPr>
        </p:nvSpPr>
        <p:spPr>
          <a:xfrm>
            <a:off x="3965574" y="8798395"/>
            <a:ext cx="16452852" cy="4380318"/>
          </a:xfrm>
          <a:prstGeom prst="rect">
            <a:avLst/>
          </a:prstGeom>
        </p:spPr>
        <p:txBody>
          <a:bodyPr/>
          <a:lstStyle/>
          <a:p>
            <a:pPr>
              <a:lnSpc>
                <a:spcPct val="80000"/>
              </a:lnSpc>
              <a:spcBef>
                <a:spcPts val="800"/>
              </a:spcBef>
              <a:defRPr sz="3600"/>
            </a:pPr>
            <a:r>
              <a:rPr dirty="0"/>
              <a:t>Soren Prestemon</a:t>
            </a:r>
          </a:p>
          <a:p>
            <a:pPr>
              <a:lnSpc>
                <a:spcPct val="80000"/>
              </a:lnSpc>
              <a:spcBef>
                <a:spcPts val="800"/>
              </a:spcBef>
              <a:defRPr sz="3600"/>
            </a:pPr>
            <a:r>
              <a:rPr dirty="0"/>
              <a:t>Director, US Magnet  Development  Program</a:t>
            </a:r>
          </a:p>
          <a:p>
            <a:pPr>
              <a:lnSpc>
                <a:spcPct val="80000"/>
              </a:lnSpc>
              <a:spcBef>
                <a:spcPts val="600"/>
              </a:spcBef>
              <a:defRPr sz="3600"/>
            </a:pPr>
            <a:r>
              <a:rPr dirty="0"/>
              <a:t>Lawrence Berkeley National Laboratory</a:t>
            </a:r>
          </a:p>
          <a:p>
            <a:pPr>
              <a:lnSpc>
                <a:spcPct val="80000"/>
              </a:lnSpc>
              <a:spcBef>
                <a:spcPts val="600"/>
              </a:spcBef>
              <a:defRPr sz="3600"/>
            </a:pPr>
            <a:endParaRPr dirty="0"/>
          </a:p>
          <a:p>
            <a:pPr>
              <a:lnSpc>
                <a:spcPct val="80000"/>
              </a:lnSpc>
              <a:spcBef>
                <a:spcPts val="600"/>
              </a:spcBef>
              <a:defRPr sz="3900" b="1">
                <a:latin typeface="Times New Roman"/>
                <a:ea typeface="Times New Roman"/>
                <a:cs typeface="Times New Roman"/>
                <a:sym typeface="Times New Roman"/>
              </a:defRPr>
            </a:pPr>
            <a:r>
              <a:rPr dirty="0"/>
              <a:t>For the US MDP Team</a:t>
            </a:r>
          </a:p>
        </p:txBody>
      </p:sp>
      <p:sp>
        <p:nvSpPr>
          <p:cNvPr id="1052" name="High Field Magnet Technology…"/>
          <p:cNvSpPr txBox="1"/>
          <p:nvPr/>
        </p:nvSpPr>
        <p:spPr>
          <a:xfrm>
            <a:off x="293077" y="4566471"/>
            <a:ext cx="23797846" cy="423192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91438" tIns="91438" rIns="91438" bIns="91438">
            <a:spAutoFit/>
          </a:bodyPr>
          <a:lstStyle/>
          <a:p>
            <a:pPr algn="ctr">
              <a:defRPr sz="6700">
                <a:solidFill>
                  <a:srgbClr val="FFFFFF"/>
                </a:solidFill>
                <a:latin typeface="Franklin Gothic Book"/>
                <a:ea typeface="Franklin Gothic Book"/>
                <a:cs typeface="Franklin Gothic Book"/>
                <a:sym typeface="Franklin Gothic Book"/>
              </a:defRPr>
            </a:pPr>
            <a:r>
              <a:rPr lang="en-US" sz="6700" b="1" dirty="0">
                <a:sym typeface="Franklin Gothic Book"/>
              </a:rPr>
              <a:t>US-MDP - Towards an implementation of the </a:t>
            </a:r>
          </a:p>
          <a:p>
            <a:pPr algn="ctr">
              <a:defRPr sz="6700">
                <a:solidFill>
                  <a:srgbClr val="FFFFFF"/>
                </a:solidFill>
                <a:latin typeface="Franklin Gothic Book"/>
                <a:ea typeface="Franklin Gothic Book"/>
                <a:cs typeface="Franklin Gothic Book"/>
                <a:sym typeface="Franklin Gothic Book"/>
              </a:defRPr>
            </a:pPr>
            <a:r>
              <a:rPr lang="en-US" sz="6700" b="1" dirty="0">
                <a:sym typeface="Franklin Gothic Book"/>
              </a:rPr>
              <a:t>P5 recommendations and opportunities for collaboration</a:t>
            </a:r>
          </a:p>
          <a:p>
            <a:pPr algn="ctr">
              <a:defRPr sz="6700">
                <a:solidFill>
                  <a:srgbClr val="FFFFFF"/>
                </a:solidFill>
                <a:latin typeface="Franklin Gothic Book"/>
                <a:ea typeface="Franklin Gothic Book"/>
                <a:cs typeface="Franklin Gothic Book"/>
                <a:sym typeface="Franklin Gothic Book"/>
              </a:defRPr>
            </a:pPr>
            <a:r>
              <a:rPr dirty="0"/>
              <a:t> </a:t>
            </a:r>
          </a:p>
          <a:p>
            <a:pPr algn="ctr">
              <a:defRPr sz="6200" i="1">
                <a:solidFill>
                  <a:srgbClr val="FFFFFF"/>
                </a:solidFill>
                <a:latin typeface="Franklin Gothic Book"/>
                <a:ea typeface="Franklin Gothic Book"/>
                <a:cs typeface="Franklin Gothic Book"/>
                <a:sym typeface="Franklin Gothic Book"/>
              </a:defRPr>
            </a:pPr>
            <a:r>
              <a:rPr dirty="0"/>
              <a:t>Presentation </a:t>
            </a:r>
            <a:r>
              <a:rPr lang="en-US" dirty="0"/>
              <a:t>to the 2024 Muon Collider Collaboration Meeting</a:t>
            </a:r>
            <a:endParaRPr dirty="0"/>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38A8DA-1E07-6B83-2951-F5E349326D51}"/>
              </a:ext>
            </a:extLst>
          </p:cNvPr>
          <p:cNvSpPr>
            <a:spLocks noGrp="1"/>
          </p:cNvSpPr>
          <p:nvPr>
            <p:ph type="title"/>
          </p:nvPr>
        </p:nvSpPr>
        <p:spPr>
          <a:xfrm>
            <a:off x="4310831" y="116929"/>
            <a:ext cx="17512849" cy="2213071"/>
          </a:xfrm>
        </p:spPr>
        <p:txBody>
          <a:bodyPr/>
          <a:lstStyle/>
          <a:p>
            <a:r>
              <a:rPr lang="en-US" dirty="0"/>
              <a:t>Subscale magnets are used to evaluate impregnation materials – the return of Paraffin Wax!</a:t>
            </a:r>
          </a:p>
        </p:txBody>
      </p:sp>
      <p:sp>
        <p:nvSpPr>
          <p:cNvPr id="5" name="Footer Placeholder 4">
            <a:extLst>
              <a:ext uri="{FF2B5EF4-FFF2-40B4-BE49-F238E27FC236}">
                <a16:creationId xmlns:a16="http://schemas.microsoft.com/office/drawing/2014/main" id="{ACC9DD9C-BA0A-9CD6-CEE4-DCAC1D7FE015}"/>
              </a:ext>
            </a:extLst>
          </p:cNvPr>
          <p:cNvSpPr>
            <a:spLocks noGrp="1"/>
          </p:cNvSpPr>
          <p:nvPr>
            <p:ph type="ftr" sz="quarter" idx="11"/>
          </p:nvPr>
        </p:nvSpPr>
        <p:spPr>
          <a:xfrm>
            <a:off x="6479722" y="12798153"/>
            <a:ext cx="14155238" cy="738659"/>
          </a:xfrm>
          <a:prstGeom prst="rect">
            <a:avLst/>
          </a:prstGeom>
        </p:spPr>
        <p:txBody>
          <a:bodyPr vert="horz" lIns="91440" tIns="45720" rIns="91440" bIns="45720" rtlCol="0" anchor="ct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ctr"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solidFill>
                <a:effectLst/>
                <a:uFillTx/>
                <a:latin typeface="+mn-lt"/>
                <a:ea typeface="+mn-ea"/>
                <a:cs typeface="+mn-cs"/>
                <a:sym typeface="Calibri"/>
              </a:defRPr>
            </a:lvl1pPr>
            <a:lvl2pPr marL="0" marR="0" indent="0" algn="l" defTabSz="9144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Calibri"/>
              </a:defRPr>
            </a:lvl2pPr>
            <a:lvl3pPr marL="0" marR="0" indent="0" algn="l" defTabSz="9144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Calibri"/>
              </a:defRPr>
            </a:lvl3pPr>
            <a:lvl4pPr marL="0" marR="0" indent="0" algn="l" defTabSz="9144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Calibri"/>
              </a:defRPr>
            </a:lvl4pPr>
            <a:lvl5pPr marL="0" marR="0" indent="0" algn="l" defTabSz="9144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Calibri"/>
              </a:defRPr>
            </a:lvl5pPr>
            <a:lvl6pPr marL="0" marR="0" indent="0" algn="l" defTabSz="9144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Calibri"/>
              </a:defRPr>
            </a:lvl6pPr>
            <a:lvl7pPr marL="0" marR="0" indent="0" algn="l" defTabSz="9144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Calibri"/>
              </a:defRPr>
            </a:lvl7pPr>
            <a:lvl8pPr marL="0" marR="0" indent="0" algn="l" defTabSz="9144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Calibri"/>
              </a:defRPr>
            </a:lvl8pPr>
            <a:lvl9pPr marL="0" marR="0" indent="0" algn="l" defTabSz="9144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Calibri"/>
              </a:defRPr>
            </a:lvl9pPr>
          </a:lstStyle>
          <a:p>
            <a:r>
              <a:rPr lang="en-US" dirty="0"/>
              <a:t>US MDP - Towards an implementation of the P5 Recommendations       Muon Collider Collaboration Meeting</a:t>
            </a:r>
          </a:p>
        </p:txBody>
      </p:sp>
      <p:sp>
        <p:nvSpPr>
          <p:cNvPr id="6" name="Slide Number Placeholder 5">
            <a:extLst>
              <a:ext uri="{FF2B5EF4-FFF2-40B4-BE49-F238E27FC236}">
                <a16:creationId xmlns:a16="http://schemas.microsoft.com/office/drawing/2014/main" id="{7CFE4F98-D5A3-499F-9676-145C73E236DC}"/>
              </a:ext>
            </a:extLst>
          </p:cNvPr>
          <p:cNvSpPr>
            <a:spLocks noGrp="1"/>
          </p:cNvSpPr>
          <p:nvPr>
            <p:ph type="sldNum" sz="quarter" idx="12"/>
          </p:nvPr>
        </p:nvSpPr>
        <p:spPr>
          <a:xfrm>
            <a:off x="23223645" y="13059562"/>
            <a:ext cx="483809" cy="462279"/>
          </a:xfrm>
          <a:prstGeom prst="rect">
            <a:avLst/>
          </a:prstGeom>
          <a:ln w="12700">
            <a:miter lim="400000"/>
          </a:ln>
        </p:spPr>
        <p:txBody>
          <a:bodyPr wrap="none" lIns="91438" tIns="91438" rIns="91438" bIns="91438" anchor="ctr">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0" fontAlgn="auto" latinLnBrk="0" hangingPunct="0">
              <a:lnSpc>
                <a:spcPct val="100000"/>
              </a:lnSpc>
              <a:spcBef>
                <a:spcPts val="0"/>
              </a:spcBef>
              <a:spcAft>
                <a:spcPts val="0"/>
              </a:spcAft>
              <a:buClrTx/>
              <a:buSzTx/>
              <a:buFontTx/>
              <a:buNone/>
              <a:tabLst/>
              <a:defRPr kumimoji="0" sz="2000" b="0" i="0" u="none" strike="noStrike" cap="none" spc="0" normalizeH="0" baseline="0">
                <a:ln>
                  <a:noFill/>
                </a:ln>
                <a:solidFill>
                  <a:srgbClr val="FFFFFF"/>
                </a:solidFill>
                <a:effectLst/>
                <a:uFillTx/>
                <a:latin typeface="Franklin Gothic Book"/>
                <a:ea typeface="Franklin Gothic Book"/>
                <a:cs typeface="Franklin Gothic Book"/>
                <a:sym typeface="Franklin Gothic Book"/>
              </a:defRPr>
            </a:lvl1pPr>
            <a:lvl2pPr marL="0" marR="0" indent="0" algn="l" defTabSz="9144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Calibri"/>
              </a:defRPr>
            </a:lvl2pPr>
            <a:lvl3pPr marL="0" marR="0" indent="0" algn="l" defTabSz="9144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Calibri"/>
              </a:defRPr>
            </a:lvl3pPr>
            <a:lvl4pPr marL="0" marR="0" indent="0" algn="l" defTabSz="9144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Calibri"/>
              </a:defRPr>
            </a:lvl4pPr>
            <a:lvl5pPr marL="0" marR="0" indent="0" algn="l" defTabSz="9144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Calibri"/>
              </a:defRPr>
            </a:lvl5pPr>
            <a:lvl6pPr marL="0" marR="0" indent="0" algn="l" defTabSz="9144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Calibri"/>
              </a:defRPr>
            </a:lvl6pPr>
            <a:lvl7pPr marL="0" marR="0" indent="0" algn="l" defTabSz="9144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Calibri"/>
              </a:defRPr>
            </a:lvl7pPr>
            <a:lvl8pPr marL="0" marR="0" indent="0" algn="l" defTabSz="9144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Calibri"/>
              </a:defRPr>
            </a:lvl8pPr>
            <a:lvl9pPr marL="0" marR="0" indent="0" algn="l" defTabSz="9144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Calibri"/>
              </a:defRPr>
            </a:lvl9pPr>
          </a:lstStyle>
          <a:p>
            <a:fld id="{86CB4B4D-7CA3-9044-876B-883B54F8677D}" type="slidenum">
              <a:rPr lang="en-US" smtClean="0"/>
              <a:pPr/>
              <a:t>10</a:t>
            </a:fld>
            <a:endParaRPr lang="en-US" dirty="0"/>
          </a:p>
        </p:txBody>
      </p:sp>
      <p:sp>
        <p:nvSpPr>
          <p:cNvPr id="8" name="TextBox 7">
            <a:extLst>
              <a:ext uri="{FF2B5EF4-FFF2-40B4-BE49-F238E27FC236}">
                <a16:creationId xmlns:a16="http://schemas.microsoft.com/office/drawing/2014/main" id="{44F4C645-132C-5721-B6C5-BD099CAAEDFF}"/>
              </a:ext>
            </a:extLst>
          </p:cNvPr>
          <p:cNvSpPr txBox="1"/>
          <p:nvPr/>
        </p:nvSpPr>
        <p:spPr>
          <a:xfrm>
            <a:off x="14322582" y="11161809"/>
            <a:ext cx="9846038" cy="73866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8" tIns="91438" rIns="91438" bIns="91438" numCol="1" spcCol="38100" rtlCol="0" anchor="t">
            <a:spAutoFit/>
          </a:bodyPr>
          <a:lstStyle/>
          <a:p>
            <a:pPr marL="0" marR="0" indent="0" algn="l" defTabSz="914400" rtl="0" fontAlgn="auto" latinLnBrk="0" hangingPunct="0">
              <a:lnSpc>
                <a:spcPct val="100000"/>
              </a:lnSpc>
              <a:spcBef>
                <a:spcPts val="0"/>
              </a:spcBef>
              <a:spcAft>
                <a:spcPts val="0"/>
              </a:spcAft>
              <a:buClrTx/>
              <a:buSzTx/>
              <a:buFontTx/>
              <a:buNone/>
              <a:tabLst/>
            </a:pPr>
            <a:r>
              <a:rPr lang="en-US" b="1" dirty="0"/>
              <a:t>First t</a:t>
            </a:r>
            <a:r>
              <a:rPr kumimoji="0" lang="en-US" sz="3600" b="1" i="0" u="none" strike="noStrike" cap="none" spc="0" normalizeH="0" baseline="0" dirty="0">
                <a:ln>
                  <a:noFill/>
                </a:ln>
                <a:solidFill>
                  <a:srgbClr val="000000"/>
                </a:solidFill>
                <a:effectLst/>
                <a:uFillTx/>
                <a:latin typeface="+mn-lt"/>
                <a:ea typeface="+mn-ea"/>
                <a:cs typeface="+mn-cs"/>
                <a:sym typeface="Calibri"/>
              </a:rPr>
              <a:t>est performed at LBNL Aug 29</a:t>
            </a:r>
            <a:r>
              <a:rPr kumimoji="0" lang="en-US" sz="3600" b="1" i="0" u="none" strike="noStrike" cap="none" spc="0" normalizeH="0" baseline="30000" dirty="0">
                <a:ln>
                  <a:noFill/>
                </a:ln>
                <a:solidFill>
                  <a:srgbClr val="000000"/>
                </a:solidFill>
                <a:effectLst/>
                <a:uFillTx/>
                <a:latin typeface="+mn-lt"/>
                <a:ea typeface="+mn-ea"/>
                <a:cs typeface="+mn-cs"/>
                <a:sym typeface="Calibri"/>
              </a:rPr>
              <a:t>th</a:t>
            </a:r>
            <a:r>
              <a:rPr lang="en-US" b="1" dirty="0"/>
              <a:t>, 2023</a:t>
            </a:r>
            <a:endParaRPr kumimoji="0" lang="en-US" sz="3600" b="1" i="0" u="none" strike="noStrike" cap="none" spc="0" normalizeH="0" baseline="0" dirty="0">
              <a:ln>
                <a:noFill/>
              </a:ln>
              <a:solidFill>
                <a:srgbClr val="000000"/>
              </a:solidFill>
              <a:effectLst/>
              <a:uFillTx/>
              <a:latin typeface="+mn-lt"/>
              <a:ea typeface="+mn-ea"/>
              <a:cs typeface="+mn-cs"/>
              <a:sym typeface="Calibri"/>
            </a:endParaRPr>
          </a:p>
        </p:txBody>
      </p:sp>
      <p:pic>
        <p:nvPicPr>
          <p:cNvPr id="9" name="Picture 8">
            <a:extLst>
              <a:ext uri="{FF2B5EF4-FFF2-40B4-BE49-F238E27FC236}">
                <a16:creationId xmlns:a16="http://schemas.microsoft.com/office/drawing/2014/main" id="{7C5567D3-0F42-519B-34FE-04C2642C986D}"/>
              </a:ext>
            </a:extLst>
          </p:cNvPr>
          <p:cNvPicPr>
            <a:picLocks noChangeAspect="1"/>
          </p:cNvPicPr>
          <p:nvPr/>
        </p:nvPicPr>
        <p:blipFill>
          <a:blip r:embed="rId2"/>
          <a:stretch>
            <a:fillRect/>
          </a:stretch>
        </p:blipFill>
        <p:spPr>
          <a:xfrm>
            <a:off x="11896181" y="2538614"/>
            <a:ext cx="11272081" cy="6971262"/>
          </a:xfrm>
          <a:prstGeom prst="rect">
            <a:avLst/>
          </a:prstGeom>
        </p:spPr>
      </p:pic>
      <p:sp>
        <p:nvSpPr>
          <p:cNvPr id="3" name="Text Placeholder 2">
            <a:extLst>
              <a:ext uri="{FF2B5EF4-FFF2-40B4-BE49-F238E27FC236}">
                <a16:creationId xmlns:a16="http://schemas.microsoft.com/office/drawing/2014/main" id="{0A033A19-F33B-18A8-2920-A2DBACFF6EA9}"/>
              </a:ext>
            </a:extLst>
          </p:cNvPr>
          <p:cNvSpPr>
            <a:spLocks noGrp="1"/>
          </p:cNvSpPr>
          <p:nvPr>
            <p:ph type="body" idx="1"/>
          </p:nvPr>
        </p:nvSpPr>
        <p:spPr>
          <a:xfrm>
            <a:off x="213549" y="2568979"/>
            <a:ext cx="12236360" cy="8894962"/>
          </a:xfrm>
        </p:spPr>
        <p:txBody>
          <a:bodyPr>
            <a:normAutofit fontScale="92500" lnSpcReduction="10000"/>
          </a:bodyPr>
          <a:lstStyle/>
          <a:p>
            <a:r>
              <a:rPr lang="en-US" sz="3600" dirty="0"/>
              <a:t> A subscale CCT (CCT_sub_6) was built with two coils, both impregnated with Paraffin wax</a:t>
            </a:r>
          </a:p>
          <a:p>
            <a:r>
              <a:rPr lang="en-US" sz="3600" b="1" dirty="0"/>
              <a:t> Dramatic impact on training and margin</a:t>
            </a:r>
          </a:p>
          <a:p>
            <a:pPr lvl="1"/>
            <a:r>
              <a:rPr lang="en-US" sz="3600" dirty="0"/>
              <a:t>Only two ”training” quenches, located in leads</a:t>
            </a:r>
          </a:p>
          <a:p>
            <a:pPr lvl="1"/>
            <a:r>
              <a:rPr lang="en-US" sz="3600" dirty="0"/>
              <a:t>Highly reproducible quench current (~9500A)</a:t>
            </a:r>
          </a:p>
          <a:p>
            <a:pPr lvl="1"/>
            <a:r>
              <a:rPr lang="en-US" sz="3600" dirty="0"/>
              <a:t>Held field (no quench) for 7 minutes at I</a:t>
            </a:r>
            <a:r>
              <a:rPr lang="en-US" sz="3600" baseline="-25000" dirty="0"/>
              <a:t>q</a:t>
            </a:r>
            <a:r>
              <a:rPr lang="en-US" sz="3600" dirty="0"/>
              <a:t>-30A</a:t>
            </a:r>
          </a:p>
          <a:p>
            <a:pPr lvl="1"/>
            <a:r>
              <a:rPr lang="en-US" sz="3600" dirty="0"/>
              <a:t>Thermal cycle showed no degradation</a:t>
            </a:r>
          </a:p>
          <a:p>
            <a:r>
              <a:rPr lang="en-US" sz="3600" dirty="0"/>
              <a:t>Excellent example of international collaboration</a:t>
            </a:r>
          </a:p>
          <a:p>
            <a:pPr lvl="1"/>
            <a:r>
              <a:rPr lang="en-US" sz="3600" dirty="0"/>
              <a:t>Motivating studies using PSI “BOX” test platform</a:t>
            </a:r>
          </a:p>
          <a:p>
            <a:pPr lvl="2"/>
            <a:r>
              <a:rPr lang="en-US" sz="3600" dirty="0"/>
              <a:t>Data indicated wax reduced/eliminated training</a:t>
            </a:r>
          </a:p>
          <a:p>
            <a:pPr marL="914400" lvl="2" indent="0">
              <a:buNone/>
            </a:pPr>
            <a:r>
              <a:rPr lang="en-US" sz="3600" i="1" dirty="0"/>
              <a:t>Daly et al 2022 ,SUST 35 055014</a:t>
            </a:r>
          </a:p>
          <a:p>
            <a:pPr marL="914400" lvl="2" indent="0">
              <a:buNone/>
            </a:pPr>
            <a:endParaRPr lang="en-US" sz="3600" dirty="0"/>
          </a:p>
          <a:p>
            <a:r>
              <a:rPr lang="en-US" sz="3600" dirty="0"/>
              <a:t> Recent tests using Telene (on a different  “platform”) also suggest dramatic reduction/elimination of training </a:t>
            </a:r>
          </a:p>
          <a:p>
            <a:pPr lvl="1"/>
            <a:r>
              <a:rPr lang="en-US" sz="3600" dirty="0"/>
              <a:t>Collaboration between FNAL, ANL and NIMS</a:t>
            </a:r>
          </a:p>
        </p:txBody>
      </p:sp>
      <p:sp>
        <p:nvSpPr>
          <p:cNvPr id="4" name="TextBox 3">
            <a:extLst>
              <a:ext uri="{FF2B5EF4-FFF2-40B4-BE49-F238E27FC236}">
                <a16:creationId xmlns:a16="http://schemas.microsoft.com/office/drawing/2014/main" id="{4241D0AF-5615-2B38-D1C8-CD0427393637}"/>
              </a:ext>
            </a:extLst>
          </p:cNvPr>
          <p:cNvSpPr txBox="1"/>
          <p:nvPr/>
        </p:nvSpPr>
        <p:spPr>
          <a:xfrm>
            <a:off x="508452" y="11161809"/>
            <a:ext cx="10832918" cy="73866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8" tIns="91438" rIns="91438" bIns="91438" numCol="1" spcCol="38100" rtlCol="0" anchor="t">
            <a:spAutoFit/>
          </a:bodyPr>
          <a:lstStyle/>
          <a:p>
            <a:pPr marL="0" marR="0" indent="0" algn="l" defTabSz="914400" rtl="0" fontAlgn="auto" latinLnBrk="0" hangingPunct="0">
              <a:lnSpc>
                <a:spcPct val="100000"/>
              </a:lnSpc>
              <a:spcBef>
                <a:spcPts val="0"/>
              </a:spcBef>
              <a:spcAft>
                <a:spcPts val="0"/>
              </a:spcAft>
              <a:buClrTx/>
              <a:buSzTx/>
              <a:buFontTx/>
              <a:buNone/>
              <a:tabLst/>
            </a:pPr>
            <a:r>
              <a:rPr lang="en-US" b="0" i="0" u="none" strike="noStrike" dirty="0">
                <a:solidFill>
                  <a:srgbClr val="333333"/>
                </a:solidFill>
                <a:effectLst/>
                <a:latin typeface="-apple-system"/>
              </a:rPr>
              <a:t>E. Barzi </a:t>
            </a:r>
            <a:r>
              <a:rPr lang="en-US" b="0" i="1" u="none" strike="noStrike" dirty="0">
                <a:solidFill>
                  <a:srgbClr val="333333"/>
                </a:solidFill>
                <a:effectLst/>
                <a:latin typeface="-apple-system"/>
              </a:rPr>
              <a:t>et al</a:t>
            </a:r>
            <a:r>
              <a:rPr lang="en-US" b="0" i="0" u="none" strike="noStrike" dirty="0">
                <a:solidFill>
                  <a:srgbClr val="333333"/>
                </a:solidFill>
                <a:effectLst/>
                <a:latin typeface="-apple-system"/>
              </a:rPr>
              <a:t> 2024 </a:t>
            </a:r>
            <a:r>
              <a:rPr lang="en-US" b="0" i="1" u="none" strike="noStrike" dirty="0">
                <a:solidFill>
                  <a:srgbClr val="333333"/>
                </a:solidFill>
                <a:effectLst/>
                <a:latin typeface="-apple-system"/>
              </a:rPr>
              <a:t>Supercond. Sci. Technol.</a:t>
            </a:r>
            <a:r>
              <a:rPr lang="en-US" b="0" i="0" u="none" strike="noStrike" dirty="0">
                <a:solidFill>
                  <a:srgbClr val="333333"/>
                </a:solidFill>
                <a:effectLst/>
                <a:latin typeface="-apple-system"/>
              </a:rPr>
              <a:t> </a:t>
            </a:r>
            <a:r>
              <a:rPr lang="en-US" b="1" i="0" u="none" strike="noStrike" dirty="0">
                <a:solidFill>
                  <a:srgbClr val="333333"/>
                </a:solidFill>
                <a:effectLst/>
                <a:latin typeface="-apple-system"/>
              </a:rPr>
              <a:t>37</a:t>
            </a:r>
            <a:r>
              <a:rPr lang="en-US" b="0" i="0" u="none" strike="noStrike" dirty="0">
                <a:solidFill>
                  <a:srgbClr val="333333"/>
                </a:solidFill>
                <a:effectLst/>
                <a:latin typeface="-apple-system"/>
              </a:rPr>
              <a:t> 045008</a:t>
            </a:r>
            <a:endParaRPr kumimoji="0" lang="en-US" sz="3600" b="0" i="0" u="none" strike="noStrike" cap="none" spc="0" normalizeH="0" baseline="0" dirty="0">
              <a:ln>
                <a:noFill/>
              </a:ln>
              <a:solidFill>
                <a:srgbClr val="000000"/>
              </a:solidFill>
              <a:effectLst/>
              <a:uFillTx/>
              <a:latin typeface="+mn-lt"/>
              <a:ea typeface="+mn-ea"/>
              <a:cs typeface="+mn-cs"/>
              <a:sym typeface="Calibri"/>
            </a:endParaRPr>
          </a:p>
        </p:txBody>
      </p:sp>
      <p:sp>
        <p:nvSpPr>
          <p:cNvPr id="7" name="TextBox 6">
            <a:extLst>
              <a:ext uri="{FF2B5EF4-FFF2-40B4-BE49-F238E27FC236}">
                <a16:creationId xmlns:a16="http://schemas.microsoft.com/office/drawing/2014/main" id="{BB9C676D-F9DC-2043-2421-C45EEAD8A8B9}"/>
              </a:ext>
            </a:extLst>
          </p:cNvPr>
          <p:cNvSpPr txBox="1"/>
          <p:nvPr/>
        </p:nvSpPr>
        <p:spPr>
          <a:xfrm>
            <a:off x="14018373" y="11889439"/>
            <a:ext cx="11605847" cy="73866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8" tIns="91438" rIns="91438" bIns="91438" numCol="1" spcCol="38100" rtlCol="0" anchor="t">
            <a:spAutoFit/>
          </a:bodyPr>
          <a:lstStyle/>
          <a:p>
            <a:pPr marL="0" marR="0" indent="0" algn="l" defTabSz="914400" rtl="0" fontAlgn="auto" latinLnBrk="0" hangingPunct="0">
              <a:lnSpc>
                <a:spcPct val="100000"/>
              </a:lnSpc>
              <a:spcBef>
                <a:spcPts val="0"/>
              </a:spcBef>
              <a:spcAft>
                <a:spcPts val="0"/>
              </a:spcAft>
              <a:buClrTx/>
              <a:buSzTx/>
              <a:buFontTx/>
              <a:buNone/>
              <a:tabLst/>
            </a:pPr>
            <a:r>
              <a:rPr lang="en-US" b="0" i="0" u="none" strike="noStrike" dirty="0">
                <a:solidFill>
                  <a:srgbClr val="333333"/>
                </a:solidFill>
                <a:effectLst/>
                <a:latin typeface="-apple-system"/>
              </a:rPr>
              <a:t>Arbelaez </a:t>
            </a:r>
            <a:r>
              <a:rPr lang="en-US" b="0" i="1" u="none" strike="noStrike" dirty="0">
                <a:solidFill>
                  <a:srgbClr val="333333"/>
                </a:solidFill>
                <a:effectLst/>
                <a:latin typeface="-apple-system"/>
              </a:rPr>
              <a:t>et al</a:t>
            </a:r>
            <a:r>
              <a:rPr lang="en-US" dirty="0">
                <a:solidFill>
                  <a:srgbClr val="333333"/>
                </a:solidFill>
                <a:latin typeface="-apple-system"/>
              </a:rPr>
              <a:t>, submitted to</a:t>
            </a:r>
            <a:r>
              <a:rPr lang="en-US" b="0" i="0" u="none" strike="noStrike" dirty="0">
                <a:solidFill>
                  <a:srgbClr val="333333"/>
                </a:solidFill>
                <a:effectLst/>
                <a:latin typeface="-apple-system"/>
              </a:rPr>
              <a:t> </a:t>
            </a:r>
            <a:r>
              <a:rPr lang="en-US" b="0" i="1" u="none" strike="noStrike" dirty="0">
                <a:solidFill>
                  <a:srgbClr val="333333"/>
                </a:solidFill>
                <a:effectLst/>
                <a:latin typeface="-apple-system"/>
              </a:rPr>
              <a:t>Supercond. Sci. Technol.</a:t>
            </a:r>
            <a:endParaRPr kumimoji="0" lang="en-US" sz="3600" b="0" i="0" u="none" strike="noStrike" cap="none" spc="0" normalizeH="0" baseline="0" dirty="0">
              <a:ln>
                <a:noFill/>
              </a:ln>
              <a:solidFill>
                <a:srgbClr val="000000"/>
              </a:solidFill>
              <a:effectLst/>
              <a:uFillTx/>
              <a:latin typeface="+mn-lt"/>
              <a:ea typeface="+mn-ea"/>
              <a:cs typeface="+mn-cs"/>
              <a:sym typeface="Calibri"/>
            </a:endParaRPr>
          </a:p>
        </p:txBody>
      </p:sp>
      <p:sp>
        <p:nvSpPr>
          <p:cNvPr id="10" name="Date Placeholder 9">
            <a:extLst>
              <a:ext uri="{FF2B5EF4-FFF2-40B4-BE49-F238E27FC236}">
                <a16:creationId xmlns:a16="http://schemas.microsoft.com/office/drawing/2014/main" id="{18F4D5AB-823D-7845-2421-78327D047610}"/>
              </a:ext>
            </a:extLst>
          </p:cNvPr>
          <p:cNvSpPr>
            <a:spLocks noGrp="1"/>
          </p:cNvSpPr>
          <p:nvPr>
            <p:ph type="dt" sz="half" idx="10"/>
          </p:nvPr>
        </p:nvSpPr>
        <p:spPr/>
        <p:txBody>
          <a:bodyPr/>
          <a:lstStyle/>
          <a:p>
            <a:r>
              <a:rPr lang="en-US" dirty="0"/>
              <a:t>March 13, 2024</a:t>
            </a:r>
          </a:p>
        </p:txBody>
      </p:sp>
      <p:pic>
        <p:nvPicPr>
          <p:cNvPr id="11" name="Picture 10">
            <a:extLst>
              <a:ext uri="{FF2B5EF4-FFF2-40B4-BE49-F238E27FC236}">
                <a16:creationId xmlns:a16="http://schemas.microsoft.com/office/drawing/2014/main" id="{12B2B6F9-9D8D-684E-87A1-6044F4EFF2B4}"/>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19660959" y="7306604"/>
            <a:ext cx="4723041" cy="3423742"/>
          </a:xfrm>
          <a:prstGeom prst="rect">
            <a:avLst/>
          </a:prstGeom>
          <a:solidFill>
            <a:srgbClr val="FFFFFF"/>
          </a:solidFill>
        </p:spPr>
      </p:pic>
    </p:spTree>
    <p:extLst>
      <p:ext uri="{BB962C8B-B14F-4D97-AF65-F5344CB8AC3E}">
        <p14:creationId xmlns:p14="http://schemas.microsoft.com/office/powerpoint/2010/main" val="3037853893"/>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DF0BBA58-8FB0-80A2-3BA3-23D96BE80B47}"/>
              </a:ext>
            </a:extLst>
          </p:cNvPr>
          <p:cNvSpPr>
            <a:spLocks noGrp="1"/>
          </p:cNvSpPr>
          <p:nvPr>
            <p:ph type="sldNum" sz="quarter" idx="2"/>
          </p:nvPr>
        </p:nvSpPr>
        <p:spPr>
          <a:xfrm>
            <a:off x="23223645" y="13059562"/>
            <a:ext cx="483809" cy="462279"/>
          </a:xfrm>
          <a:prstGeom prst="rect">
            <a:avLst/>
          </a:prstGeom>
          <a:ln w="12700">
            <a:miter lim="400000"/>
          </a:ln>
        </p:spPr>
        <p:txBody>
          <a:bodyPr wrap="none" lIns="91438" tIns="91438" rIns="91438" bIns="91438" anchor="ctr">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0" fontAlgn="auto" latinLnBrk="0" hangingPunct="0">
              <a:lnSpc>
                <a:spcPct val="100000"/>
              </a:lnSpc>
              <a:spcBef>
                <a:spcPts val="0"/>
              </a:spcBef>
              <a:spcAft>
                <a:spcPts val="0"/>
              </a:spcAft>
              <a:buClrTx/>
              <a:buSzTx/>
              <a:buFontTx/>
              <a:buNone/>
              <a:tabLst/>
              <a:defRPr kumimoji="0" sz="2000" b="0" i="0" u="none" strike="noStrike" cap="none" spc="0" normalizeH="0" baseline="0">
                <a:ln>
                  <a:noFill/>
                </a:ln>
                <a:solidFill>
                  <a:srgbClr val="FFFFFF"/>
                </a:solidFill>
                <a:effectLst/>
                <a:uFillTx/>
                <a:latin typeface="Franklin Gothic Book"/>
                <a:ea typeface="Franklin Gothic Book"/>
                <a:cs typeface="Franklin Gothic Book"/>
                <a:sym typeface="Franklin Gothic Book"/>
              </a:defRPr>
            </a:lvl1pPr>
            <a:lvl2pPr marL="0" marR="0" indent="0" algn="l" defTabSz="9144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Calibri"/>
              </a:defRPr>
            </a:lvl2pPr>
            <a:lvl3pPr marL="0" marR="0" indent="0" algn="l" defTabSz="9144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Calibri"/>
              </a:defRPr>
            </a:lvl3pPr>
            <a:lvl4pPr marL="0" marR="0" indent="0" algn="l" defTabSz="9144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Calibri"/>
              </a:defRPr>
            </a:lvl4pPr>
            <a:lvl5pPr marL="0" marR="0" indent="0" algn="l" defTabSz="9144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Calibri"/>
              </a:defRPr>
            </a:lvl5pPr>
            <a:lvl6pPr marL="0" marR="0" indent="0" algn="l" defTabSz="9144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Calibri"/>
              </a:defRPr>
            </a:lvl6pPr>
            <a:lvl7pPr marL="0" marR="0" indent="0" algn="l" defTabSz="9144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Calibri"/>
              </a:defRPr>
            </a:lvl7pPr>
            <a:lvl8pPr marL="0" marR="0" indent="0" algn="l" defTabSz="9144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Calibri"/>
              </a:defRPr>
            </a:lvl8pPr>
            <a:lvl9pPr marL="0" marR="0" indent="0" algn="l" defTabSz="9144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Calibri"/>
              </a:defRPr>
            </a:lvl9pPr>
          </a:lstStyle>
          <a:p>
            <a:fld id="{86CB4B4D-7CA3-9044-876B-883B54F8677D}" type="slidenum">
              <a:rPr lang="en-US" smtClean="0"/>
              <a:pPr/>
              <a:t>11</a:t>
            </a:fld>
            <a:endParaRPr lang="en-US" dirty="0"/>
          </a:p>
        </p:txBody>
      </p:sp>
      <p:sp>
        <p:nvSpPr>
          <p:cNvPr id="3" name="Text Placeholder 2">
            <a:extLst>
              <a:ext uri="{FF2B5EF4-FFF2-40B4-BE49-F238E27FC236}">
                <a16:creationId xmlns:a16="http://schemas.microsoft.com/office/drawing/2014/main" id="{24D4637F-0397-8999-FD06-AD216B65C433}"/>
              </a:ext>
            </a:extLst>
          </p:cNvPr>
          <p:cNvSpPr>
            <a:spLocks noGrp="1"/>
          </p:cNvSpPr>
          <p:nvPr>
            <p:ph type="body" idx="1"/>
          </p:nvPr>
        </p:nvSpPr>
        <p:spPr>
          <a:xfrm>
            <a:off x="446048" y="2549166"/>
            <a:ext cx="22589925" cy="9369276"/>
          </a:xfrm>
        </p:spPr>
        <p:txBody>
          <a:bodyPr/>
          <a:lstStyle/>
          <a:p>
            <a:r>
              <a:rPr lang="en-US" dirty="0"/>
              <a:t>Mirror coil fabricated and tested</a:t>
            </a:r>
          </a:p>
          <a:p>
            <a:pPr lvl="1"/>
            <a:r>
              <a:rPr lang="en-US" b="1" dirty="0"/>
              <a:t>Solid Initial training </a:t>
            </a:r>
            <a:r>
              <a:rPr lang="en-US" dirty="0"/>
              <a:t>to B</a:t>
            </a:r>
            <a:r>
              <a:rPr lang="en-US" baseline="-25000" dirty="0"/>
              <a:t>max</a:t>
            </a:r>
            <a:r>
              <a:rPr lang="en-US" dirty="0"/>
              <a:t>=12.7T</a:t>
            </a:r>
          </a:p>
          <a:p>
            <a:pPr lvl="1"/>
            <a:r>
              <a:rPr lang="en-US" dirty="0"/>
              <a:t>Indication reached conductor limit (~90% SS)</a:t>
            </a:r>
          </a:p>
          <a:p>
            <a:pPr marL="457200" lvl="1" indent="0">
              <a:buNone/>
            </a:pPr>
            <a:endParaRPr lang="en-US" dirty="0"/>
          </a:p>
          <a:p>
            <a:r>
              <a:rPr lang="en-US" dirty="0"/>
              <a:t>Assembled magnet included inner 2 layers from 15T</a:t>
            </a:r>
          </a:p>
          <a:p>
            <a:pPr lvl="1"/>
            <a:r>
              <a:rPr lang="en-US" dirty="0"/>
              <a:t>Recently wired in series and tested – results pending</a:t>
            </a:r>
          </a:p>
          <a:p>
            <a:pPr lvl="1"/>
            <a:endParaRPr lang="en-US" dirty="0"/>
          </a:p>
        </p:txBody>
      </p:sp>
      <p:sp>
        <p:nvSpPr>
          <p:cNvPr id="4" name="Title 3">
            <a:extLst>
              <a:ext uri="{FF2B5EF4-FFF2-40B4-BE49-F238E27FC236}">
                <a16:creationId xmlns:a16="http://schemas.microsoft.com/office/drawing/2014/main" id="{702BD48D-FE22-D807-0C02-E0B18681C3D5}"/>
              </a:ext>
            </a:extLst>
          </p:cNvPr>
          <p:cNvSpPr>
            <a:spLocks noGrp="1"/>
          </p:cNvSpPr>
          <p:nvPr>
            <p:ph type="title"/>
          </p:nvPr>
        </p:nvSpPr>
        <p:spPr/>
        <p:txBody>
          <a:bodyPr/>
          <a:lstStyle/>
          <a:p>
            <a:r>
              <a:rPr lang="en-US" dirty="0"/>
              <a:t>Strong progress on the Stress—managed Cos-theta (SMCT)</a:t>
            </a:r>
          </a:p>
        </p:txBody>
      </p:sp>
      <p:sp>
        <p:nvSpPr>
          <p:cNvPr id="5" name="Footer Placeholder 4">
            <a:extLst>
              <a:ext uri="{FF2B5EF4-FFF2-40B4-BE49-F238E27FC236}">
                <a16:creationId xmlns:a16="http://schemas.microsoft.com/office/drawing/2014/main" id="{AA186039-BF98-6E86-F406-95C369122235}"/>
              </a:ext>
            </a:extLst>
          </p:cNvPr>
          <p:cNvSpPr>
            <a:spLocks noGrp="1"/>
          </p:cNvSpPr>
          <p:nvPr>
            <p:ph type="ftr" sz="quarter" idx="10"/>
          </p:nvPr>
        </p:nvSpPr>
        <p:spPr>
          <a:xfrm>
            <a:off x="7709118" y="12945608"/>
            <a:ext cx="12173446" cy="582532"/>
          </a:xfrm>
        </p:spPr>
        <p:txBody>
          <a:bodyPr/>
          <a:lstStyle/>
          <a:p>
            <a:r>
              <a:rPr lang="en-US" dirty="0"/>
              <a:t>US MDP - Towards an implementation of the P5 Recommendations       Muon Collider Collaboration Meeting</a:t>
            </a:r>
          </a:p>
        </p:txBody>
      </p:sp>
      <p:pic>
        <p:nvPicPr>
          <p:cNvPr id="6" name="Picture 5">
            <a:extLst>
              <a:ext uri="{FF2B5EF4-FFF2-40B4-BE49-F238E27FC236}">
                <a16:creationId xmlns:a16="http://schemas.microsoft.com/office/drawing/2014/main" id="{8D1A2CAF-270E-49B2-A30A-B31470D59722}"/>
              </a:ext>
            </a:extLst>
          </p:cNvPr>
          <p:cNvPicPr>
            <a:picLocks noChangeAspect="1"/>
          </p:cNvPicPr>
          <p:nvPr/>
        </p:nvPicPr>
        <p:blipFill>
          <a:blip r:embed="rId2"/>
          <a:stretch>
            <a:fillRect/>
          </a:stretch>
        </p:blipFill>
        <p:spPr>
          <a:xfrm>
            <a:off x="14342327" y="6309815"/>
            <a:ext cx="10041673" cy="6154574"/>
          </a:xfrm>
          <a:prstGeom prst="rect">
            <a:avLst/>
          </a:prstGeom>
        </p:spPr>
      </p:pic>
      <p:pic>
        <p:nvPicPr>
          <p:cNvPr id="7" name="Picture 6">
            <a:extLst>
              <a:ext uri="{FF2B5EF4-FFF2-40B4-BE49-F238E27FC236}">
                <a16:creationId xmlns:a16="http://schemas.microsoft.com/office/drawing/2014/main" id="{8085EA68-F288-6FD9-F7BC-63E4FC8667D6}"/>
              </a:ext>
            </a:extLst>
          </p:cNvPr>
          <p:cNvPicPr>
            <a:picLocks noChangeAspect="1"/>
          </p:cNvPicPr>
          <p:nvPr/>
        </p:nvPicPr>
        <p:blipFill>
          <a:blip r:embed="rId3"/>
          <a:stretch>
            <a:fillRect/>
          </a:stretch>
        </p:blipFill>
        <p:spPr>
          <a:xfrm>
            <a:off x="10080067" y="7802424"/>
            <a:ext cx="4262260" cy="4418673"/>
          </a:xfrm>
          <a:prstGeom prst="rect">
            <a:avLst/>
          </a:prstGeom>
        </p:spPr>
      </p:pic>
      <p:pic>
        <p:nvPicPr>
          <p:cNvPr id="8" name="Picture 7">
            <a:extLst>
              <a:ext uri="{FF2B5EF4-FFF2-40B4-BE49-F238E27FC236}">
                <a16:creationId xmlns:a16="http://schemas.microsoft.com/office/drawing/2014/main" id="{649EFD8C-E19C-270A-F7F8-46ECD0113AC5}"/>
              </a:ext>
            </a:extLst>
          </p:cNvPr>
          <p:cNvPicPr>
            <a:picLocks noChangeAspect="1"/>
          </p:cNvPicPr>
          <p:nvPr/>
        </p:nvPicPr>
        <p:blipFill>
          <a:blip r:embed="rId4"/>
          <a:stretch>
            <a:fillRect/>
          </a:stretch>
        </p:blipFill>
        <p:spPr>
          <a:xfrm>
            <a:off x="15456767" y="2777765"/>
            <a:ext cx="8481185" cy="3457994"/>
          </a:xfrm>
          <a:prstGeom prst="rect">
            <a:avLst/>
          </a:prstGeom>
        </p:spPr>
      </p:pic>
      <p:pic>
        <p:nvPicPr>
          <p:cNvPr id="9" name="Picture 8">
            <a:extLst>
              <a:ext uri="{FF2B5EF4-FFF2-40B4-BE49-F238E27FC236}">
                <a16:creationId xmlns:a16="http://schemas.microsoft.com/office/drawing/2014/main" id="{65313034-C759-B1A5-8D48-4174D533BBCA}"/>
              </a:ext>
            </a:extLst>
          </p:cNvPr>
          <p:cNvPicPr>
            <a:picLocks noChangeAspect="1"/>
          </p:cNvPicPr>
          <p:nvPr/>
        </p:nvPicPr>
        <p:blipFill>
          <a:blip r:embed="rId5"/>
          <a:stretch>
            <a:fillRect/>
          </a:stretch>
        </p:blipFill>
        <p:spPr>
          <a:xfrm>
            <a:off x="2138408" y="7802424"/>
            <a:ext cx="7485364" cy="4418673"/>
          </a:xfrm>
          <a:prstGeom prst="rect">
            <a:avLst/>
          </a:prstGeom>
        </p:spPr>
      </p:pic>
      <p:sp>
        <p:nvSpPr>
          <p:cNvPr id="10" name="Date Placeholder 9">
            <a:extLst>
              <a:ext uri="{FF2B5EF4-FFF2-40B4-BE49-F238E27FC236}">
                <a16:creationId xmlns:a16="http://schemas.microsoft.com/office/drawing/2014/main" id="{3318FE36-B3DB-679D-E800-C9E1DAC557F9}"/>
              </a:ext>
            </a:extLst>
          </p:cNvPr>
          <p:cNvSpPr>
            <a:spLocks noGrp="1"/>
          </p:cNvSpPr>
          <p:nvPr>
            <p:ph type="dt" sz="half" idx="10"/>
          </p:nvPr>
        </p:nvSpPr>
        <p:spPr/>
        <p:txBody>
          <a:bodyPr/>
          <a:lstStyle/>
          <a:p>
            <a:r>
              <a:rPr lang="en-US" dirty="0"/>
              <a:t>March 13, 2024</a:t>
            </a:r>
          </a:p>
        </p:txBody>
      </p:sp>
    </p:spTree>
    <p:extLst>
      <p:ext uri="{BB962C8B-B14F-4D97-AF65-F5344CB8AC3E}">
        <p14:creationId xmlns:p14="http://schemas.microsoft.com/office/powerpoint/2010/main" val="1603037360"/>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ounded Rectangle 11">
            <a:extLst>
              <a:ext uri="{FF2B5EF4-FFF2-40B4-BE49-F238E27FC236}">
                <a16:creationId xmlns:a16="http://schemas.microsoft.com/office/drawing/2014/main" id="{F2A3FEBF-AB87-062B-85C4-C29558EBDA90}"/>
              </a:ext>
            </a:extLst>
          </p:cNvPr>
          <p:cNvSpPr/>
          <p:nvPr/>
        </p:nvSpPr>
        <p:spPr>
          <a:xfrm>
            <a:off x="16489952" y="3688080"/>
            <a:ext cx="7747462" cy="8905448"/>
          </a:xfrm>
          <a:prstGeom prst="roundRect">
            <a:avLst>
              <a:gd name="adj" fmla="val 3684"/>
            </a:avLst>
          </a:prstGeom>
          <a:noFill/>
          <a:ln w="38100" cap="flat">
            <a:solidFill>
              <a:schemeClr val="accent1"/>
            </a:solidFill>
            <a:prstDash val="solid"/>
            <a:round/>
          </a:ln>
          <a:effectLst>
            <a:outerShdw blurRad="76200" dist="381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8" tIns="91438" rIns="91438" bIns="91438"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n-US" sz="3600" b="0" i="0" u="none" strike="noStrike" cap="none" spc="0" normalizeH="0" baseline="0" dirty="0">
              <a:ln>
                <a:noFill/>
              </a:ln>
              <a:solidFill>
                <a:srgbClr val="000000"/>
              </a:solidFill>
              <a:effectLst/>
              <a:uFillTx/>
              <a:latin typeface="+mn-lt"/>
              <a:ea typeface="+mn-ea"/>
              <a:cs typeface="+mn-cs"/>
              <a:sym typeface="Calibri"/>
            </a:endParaRPr>
          </a:p>
        </p:txBody>
      </p:sp>
      <p:pic>
        <p:nvPicPr>
          <p:cNvPr id="10" name="Picture 9">
            <a:extLst>
              <a:ext uri="{FF2B5EF4-FFF2-40B4-BE49-F238E27FC236}">
                <a16:creationId xmlns:a16="http://schemas.microsoft.com/office/drawing/2014/main" id="{258BE2B6-BB5E-4A0F-F721-29C2CE34858E}"/>
              </a:ext>
            </a:extLst>
          </p:cNvPr>
          <p:cNvPicPr>
            <a:picLocks noChangeAspect="1"/>
          </p:cNvPicPr>
          <p:nvPr/>
        </p:nvPicPr>
        <p:blipFill>
          <a:blip r:embed="rId2"/>
          <a:stretch>
            <a:fillRect/>
          </a:stretch>
        </p:blipFill>
        <p:spPr>
          <a:xfrm>
            <a:off x="11165959" y="3836661"/>
            <a:ext cx="4673362" cy="4308612"/>
          </a:xfrm>
          <a:prstGeom prst="rect">
            <a:avLst/>
          </a:prstGeom>
        </p:spPr>
      </p:pic>
      <p:sp>
        <p:nvSpPr>
          <p:cNvPr id="2" name="Title 1">
            <a:extLst>
              <a:ext uri="{FF2B5EF4-FFF2-40B4-BE49-F238E27FC236}">
                <a16:creationId xmlns:a16="http://schemas.microsoft.com/office/drawing/2014/main" id="{CA2D3A74-BE8E-982C-A48F-5AAD8D9A78F7}"/>
              </a:ext>
            </a:extLst>
          </p:cNvPr>
          <p:cNvSpPr>
            <a:spLocks noGrp="1"/>
          </p:cNvSpPr>
          <p:nvPr>
            <p:ph type="title"/>
          </p:nvPr>
        </p:nvSpPr>
        <p:spPr/>
        <p:txBody>
          <a:bodyPr/>
          <a:lstStyle/>
          <a:p>
            <a:r>
              <a:rPr lang="en-US" dirty="0"/>
              <a:t>A priority now is to build the Nb</a:t>
            </a:r>
            <a:r>
              <a:rPr lang="en-US" baseline="-25000" dirty="0"/>
              <a:t>3</a:t>
            </a:r>
            <a:r>
              <a:rPr lang="en-US" dirty="0"/>
              <a:t>Sn outserts</a:t>
            </a:r>
          </a:p>
        </p:txBody>
      </p:sp>
      <p:sp>
        <p:nvSpPr>
          <p:cNvPr id="3" name="Text Placeholder 2">
            <a:extLst>
              <a:ext uri="{FF2B5EF4-FFF2-40B4-BE49-F238E27FC236}">
                <a16:creationId xmlns:a16="http://schemas.microsoft.com/office/drawing/2014/main" id="{2744C529-D07C-ABCF-C0B2-4AF7EDDDC09E}"/>
              </a:ext>
            </a:extLst>
          </p:cNvPr>
          <p:cNvSpPr>
            <a:spLocks noGrp="1"/>
          </p:cNvSpPr>
          <p:nvPr>
            <p:ph type="body" idx="1"/>
          </p:nvPr>
        </p:nvSpPr>
        <p:spPr>
          <a:xfrm>
            <a:off x="146587" y="2612015"/>
            <a:ext cx="10164648" cy="7568305"/>
          </a:xfrm>
        </p:spPr>
        <p:txBody>
          <a:bodyPr/>
          <a:lstStyle/>
          <a:p>
            <a:r>
              <a:rPr lang="en-US" dirty="0"/>
              <a:t>Canted Cosine theta:</a:t>
            </a:r>
          </a:p>
          <a:p>
            <a:pPr lvl="1"/>
            <a:r>
              <a:rPr lang="en-US" dirty="0"/>
              <a:t>4 layers</a:t>
            </a:r>
          </a:p>
          <a:p>
            <a:pPr lvl="2"/>
            <a:r>
              <a:rPr lang="en-US" dirty="0"/>
              <a:t>Bore field of 12 T / 13 T for standalone operation </a:t>
            </a:r>
          </a:p>
          <a:p>
            <a:pPr lvl="2"/>
            <a:r>
              <a:rPr lang="en-US" dirty="0"/>
              <a:t>Bore diameter: 120 mm</a:t>
            </a:r>
          </a:p>
          <a:p>
            <a:r>
              <a:rPr lang="en-US" dirty="0"/>
              <a:t>Stress-managed Cosine Theta:</a:t>
            </a:r>
          </a:p>
          <a:p>
            <a:pPr lvl="1"/>
            <a:r>
              <a:rPr lang="en-US" dirty="0"/>
              <a:t>2 layers</a:t>
            </a:r>
          </a:p>
          <a:p>
            <a:pPr lvl="2"/>
            <a:r>
              <a:rPr lang="en-US" dirty="0"/>
              <a:t>Bore field of 11 T</a:t>
            </a:r>
          </a:p>
          <a:p>
            <a:pPr lvl="2"/>
            <a:r>
              <a:rPr lang="en-US" dirty="0"/>
              <a:t>Bore diameter: 120mm</a:t>
            </a:r>
          </a:p>
        </p:txBody>
      </p:sp>
      <p:sp>
        <p:nvSpPr>
          <p:cNvPr id="5" name="Footer Placeholder 4">
            <a:extLst>
              <a:ext uri="{FF2B5EF4-FFF2-40B4-BE49-F238E27FC236}">
                <a16:creationId xmlns:a16="http://schemas.microsoft.com/office/drawing/2014/main" id="{B0A84357-C71C-B745-35EF-A33622D78D08}"/>
              </a:ext>
            </a:extLst>
          </p:cNvPr>
          <p:cNvSpPr>
            <a:spLocks noGrp="1"/>
          </p:cNvSpPr>
          <p:nvPr>
            <p:ph type="ftr" sz="quarter" idx="11"/>
          </p:nvPr>
        </p:nvSpPr>
        <p:spPr>
          <a:xfrm>
            <a:off x="6479722" y="12798154"/>
            <a:ext cx="13892844" cy="917846"/>
          </a:xfrm>
          <a:prstGeom prst="rect">
            <a:avLst/>
          </a:prstGeom>
        </p:spPr>
        <p:txBody>
          <a:bodyPr vert="horz" lIns="91440" tIns="45720" rIns="91440" bIns="45720" rtlCol="0" anchor="ct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ctr"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solidFill>
                <a:effectLst/>
                <a:uFillTx/>
                <a:latin typeface="+mn-lt"/>
                <a:ea typeface="+mn-ea"/>
                <a:cs typeface="+mn-cs"/>
                <a:sym typeface="Calibri"/>
              </a:defRPr>
            </a:lvl1pPr>
            <a:lvl2pPr marL="0" marR="0" indent="0" algn="l" defTabSz="9144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Calibri"/>
              </a:defRPr>
            </a:lvl2pPr>
            <a:lvl3pPr marL="0" marR="0" indent="0" algn="l" defTabSz="9144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Calibri"/>
              </a:defRPr>
            </a:lvl3pPr>
            <a:lvl4pPr marL="0" marR="0" indent="0" algn="l" defTabSz="9144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Calibri"/>
              </a:defRPr>
            </a:lvl4pPr>
            <a:lvl5pPr marL="0" marR="0" indent="0" algn="l" defTabSz="9144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Calibri"/>
              </a:defRPr>
            </a:lvl5pPr>
            <a:lvl6pPr marL="0" marR="0" indent="0" algn="l" defTabSz="9144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Calibri"/>
              </a:defRPr>
            </a:lvl6pPr>
            <a:lvl7pPr marL="0" marR="0" indent="0" algn="l" defTabSz="9144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Calibri"/>
              </a:defRPr>
            </a:lvl7pPr>
            <a:lvl8pPr marL="0" marR="0" indent="0" algn="l" defTabSz="9144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Calibri"/>
              </a:defRPr>
            </a:lvl8pPr>
            <a:lvl9pPr marL="0" marR="0" indent="0" algn="l" defTabSz="9144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Calibri"/>
              </a:defRPr>
            </a:lvl9pPr>
          </a:lstStyle>
          <a:p>
            <a:r>
              <a:rPr lang="en-US" dirty="0"/>
              <a:t>US MDP - Towards an implementation of the P5 Recommendations       Muon Collider Collaboration Meeting</a:t>
            </a:r>
          </a:p>
        </p:txBody>
      </p:sp>
      <p:sp>
        <p:nvSpPr>
          <p:cNvPr id="6" name="Slide Number Placeholder 5">
            <a:extLst>
              <a:ext uri="{FF2B5EF4-FFF2-40B4-BE49-F238E27FC236}">
                <a16:creationId xmlns:a16="http://schemas.microsoft.com/office/drawing/2014/main" id="{16CA781E-DD24-47E4-D834-39A4B6A57E4E}"/>
              </a:ext>
            </a:extLst>
          </p:cNvPr>
          <p:cNvSpPr>
            <a:spLocks noGrp="1"/>
          </p:cNvSpPr>
          <p:nvPr>
            <p:ph type="sldNum" sz="quarter" idx="12"/>
          </p:nvPr>
        </p:nvSpPr>
        <p:spPr>
          <a:xfrm>
            <a:off x="23223645" y="13059562"/>
            <a:ext cx="483809" cy="462279"/>
          </a:xfrm>
          <a:prstGeom prst="rect">
            <a:avLst/>
          </a:prstGeom>
          <a:ln w="12700">
            <a:miter lim="400000"/>
          </a:ln>
        </p:spPr>
        <p:txBody>
          <a:bodyPr wrap="none" lIns="91438" tIns="91438" rIns="91438" bIns="91438" anchor="ctr">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0" fontAlgn="auto" latinLnBrk="0" hangingPunct="0">
              <a:lnSpc>
                <a:spcPct val="100000"/>
              </a:lnSpc>
              <a:spcBef>
                <a:spcPts val="0"/>
              </a:spcBef>
              <a:spcAft>
                <a:spcPts val="0"/>
              </a:spcAft>
              <a:buClrTx/>
              <a:buSzTx/>
              <a:buFontTx/>
              <a:buNone/>
              <a:tabLst/>
              <a:defRPr kumimoji="0" sz="2000" b="0" i="0" u="none" strike="noStrike" cap="none" spc="0" normalizeH="0" baseline="0">
                <a:ln>
                  <a:noFill/>
                </a:ln>
                <a:solidFill>
                  <a:srgbClr val="FFFFFF"/>
                </a:solidFill>
                <a:effectLst/>
                <a:uFillTx/>
                <a:latin typeface="Franklin Gothic Book"/>
                <a:ea typeface="Franklin Gothic Book"/>
                <a:cs typeface="Franklin Gothic Book"/>
                <a:sym typeface="Franklin Gothic Book"/>
              </a:defRPr>
            </a:lvl1pPr>
            <a:lvl2pPr marL="0" marR="0" indent="0" algn="l" defTabSz="9144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Calibri"/>
              </a:defRPr>
            </a:lvl2pPr>
            <a:lvl3pPr marL="0" marR="0" indent="0" algn="l" defTabSz="9144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Calibri"/>
              </a:defRPr>
            </a:lvl3pPr>
            <a:lvl4pPr marL="0" marR="0" indent="0" algn="l" defTabSz="9144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Calibri"/>
              </a:defRPr>
            </a:lvl4pPr>
            <a:lvl5pPr marL="0" marR="0" indent="0" algn="l" defTabSz="9144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Calibri"/>
              </a:defRPr>
            </a:lvl5pPr>
            <a:lvl6pPr marL="0" marR="0" indent="0" algn="l" defTabSz="9144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Calibri"/>
              </a:defRPr>
            </a:lvl6pPr>
            <a:lvl7pPr marL="0" marR="0" indent="0" algn="l" defTabSz="9144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Calibri"/>
              </a:defRPr>
            </a:lvl7pPr>
            <a:lvl8pPr marL="0" marR="0" indent="0" algn="l" defTabSz="9144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Calibri"/>
              </a:defRPr>
            </a:lvl8pPr>
            <a:lvl9pPr marL="0" marR="0" indent="0" algn="l" defTabSz="9144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Calibri"/>
              </a:defRPr>
            </a:lvl9pPr>
          </a:lstStyle>
          <a:p>
            <a:fld id="{86CB4B4D-7CA3-9044-876B-883B54F8677D}" type="slidenum">
              <a:rPr lang="en-US" smtClean="0"/>
              <a:pPr/>
              <a:t>12</a:t>
            </a:fld>
            <a:endParaRPr lang="en-US" dirty="0"/>
          </a:p>
        </p:txBody>
      </p:sp>
      <p:pic>
        <p:nvPicPr>
          <p:cNvPr id="7" name="Picture 6">
            <a:extLst>
              <a:ext uri="{FF2B5EF4-FFF2-40B4-BE49-F238E27FC236}">
                <a16:creationId xmlns:a16="http://schemas.microsoft.com/office/drawing/2014/main" id="{C813D751-5CBF-9305-6BFA-80331271D890}"/>
              </a:ext>
            </a:extLst>
          </p:cNvPr>
          <p:cNvPicPr>
            <a:picLocks noChangeAspect="1"/>
          </p:cNvPicPr>
          <p:nvPr/>
        </p:nvPicPr>
        <p:blipFill>
          <a:blip r:embed="rId3"/>
          <a:stretch>
            <a:fillRect/>
          </a:stretch>
        </p:blipFill>
        <p:spPr>
          <a:xfrm>
            <a:off x="16489951" y="4114800"/>
            <a:ext cx="7747462" cy="8478728"/>
          </a:xfrm>
          <a:prstGeom prst="rect">
            <a:avLst/>
          </a:prstGeom>
        </p:spPr>
      </p:pic>
      <p:pic>
        <p:nvPicPr>
          <p:cNvPr id="11" name="Picture 10">
            <a:extLst>
              <a:ext uri="{FF2B5EF4-FFF2-40B4-BE49-F238E27FC236}">
                <a16:creationId xmlns:a16="http://schemas.microsoft.com/office/drawing/2014/main" id="{19072A53-FAA1-3DA1-DC3B-B8486E80835C}"/>
              </a:ext>
            </a:extLst>
          </p:cNvPr>
          <p:cNvPicPr>
            <a:picLocks noChangeAspect="1"/>
          </p:cNvPicPr>
          <p:nvPr/>
        </p:nvPicPr>
        <p:blipFill>
          <a:blip r:embed="rId4"/>
          <a:stretch>
            <a:fillRect/>
          </a:stretch>
        </p:blipFill>
        <p:spPr>
          <a:xfrm>
            <a:off x="11227890" y="8216680"/>
            <a:ext cx="4549500" cy="4407328"/>
          </a:xfrm>
          <a:prstGeom prst="rect">
            <a:avLst/>
          </a:prstGeom>
        </p:spPr>
      </p:pic>
      <p:sp>
        <p:nvSpPr>
          <p:cNvPr id="13" name="Rounded Rectangle 12">
            <a:extLst>
              <a:ext uri="{FF2B5EF4-FFF2-40B4-BE49-F238E27FC236}">
                <a16:creationId xmlns:a16="http://schemas.microsoft.com/office/drawing/2014/main" id="{53E42AF0-887A-4158-2504-4F2A4ECAC169}"/>
              </a:ext>
            </a:extLst>
          </p:cNvPr>
          <p:cNvSpPr/>
          <p:nvPr/>
        </p:nvSpPr>
        <p:spPr>
          <a:xfrm>
            <a:off x="10698480" y="3727483"/>
            <a:ext cx="5466156" cy="8905448"/>
          </a:xfrm>
          <a:prstGeom prst="roundRect">
            <a:avLst>
              <a:gd name="adj" fmla="val 3684"/>
            </a:avLst>
          </a:prstGeom>
          <a:noFill/>
          <a:ln w="38100" cap="flat">
            <a:solidFill>
              <a:schemeClr val="accent1"/>
            </a:solidFill>
            <a:prstDash val="solid"/>
            <a:round/>
          </a:ln>
          <a:effectLst>
            <a:outerShdw blurRad="76200" dist="381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8" tIns="91438" rIns="91438" bIns="91438"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n-US" sz="3600" b="0" i="0" u="none" strike="noStrike" cap="none" spc="0" normalizeH="0" baseline="0" dirty="0">
              <a:ln>
                <a:noFill/>
              </a:ln>
              <a:solidFill>
                <a:srgbClr val="000000"/>
              </a:solidFill>
              <a:effectLst/>
              <a:uFillTx/>
              <a:latin typeface="+mn-lt"/>
              <a:ea typeface="+mn-ea"/>
              <a:cs typeface="+mn-cs"/>
              <a:sym typeface="Calibri"/>
            </a:endParaRPr>
          </a:p>
        </p:txBody>
      </p:sp>
      <p:sp>
        <p:nvSpPr>
          <p:cNvPr id="14" name="TextBox 13">
            <a:extLst>
              <a:ext uri="{FF2B5EF4-FFF2-40B4-BE49-F238E27FC236}">
                <a16:creationId xmlns:a16="http://schemas.microsoft.com/office/drawing/2014/main" id="{313A4A83-65B0-534D-E131-BC4481D182F8}"/>
              </a:ext>
            </a:extLst>
          </p:cNvPr>
          <p:cNvSpPr txBox="1"/>
          <p:nvPr/>
        </p:nvSpPr>
        <p:spPr>
          <a:xfrm>
            <a:off x="11826240" y="2906379"/>
            <a:ext cx="1521566" cy="86177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91438" tIns="91438" rIns="91438" bIns="91438" numCol="1" spcCol="38100" rtlCol="0" anchor="t">
            <a:spAutoFit/>
          </a:bodyPr>
          <a:lstStyle/>
          <a:p>
            <a:pPr marL="0" marR="0" indent="0" algn="l" defTabSz="914400" rtl="0" fontAlgn="auto" latinLnBrk="0" hangingPunct="0">
              <a:lnSpc>
                <a:spcPct val="100000"/>
              </a:lnSpc>
              <a:spcBef>
                <a:spcPts val="0"/>
              </a:spcBef>
              <a:spcAft>
                <a:spcPts val="0"/>
              </a:spcAft>
              <a:buClrTx/>
              <a:buSzTx/>
              <a:buFontTx/>
              <a:buNone/>
              <a:tabLst/>
            </a:pPr>
            <a:r>
              <a:rPr kumimoji="0" lang="en-US" sz="4400" b="1" i="0" u="none" strike="noStrike" cap="none" spc="0" normalizeH="0" baseline="0" dirty="0">
                <a:ln>
                  <a:noFill/>
                </a:ln>
                <a:solidFill>
                  <a:srgbClr val="000000"/>
                </a:solidFill>
                <a:effectLst/>
                <a:uFillTx/>
                <a:latin typeface="+mn-lt"/>
                <a:ea typeface="+mn-ea"/>
                <a:cs typeface="+mn-cs"/>
                <a:sym typeface="Calibri"/>
              </a:rPr>
              <a:t>SMCT</a:t>
            </a:r>
          </a:p>
        </p:txBody>
      </p:sp>
      <p:sp>
        <p:nvSpPr>
          <p:cNvPr id="15" name="TextBox 14">
            <a:extLst>
              <a:ext uri="{FF2B5EF4-FFF2-40B4-BE49-F238E27FC236}">
                <a16:creationId xmlns:a16="http://schemas.microsoft.com/office/drawing/2014/main" id="{372F53CF-4827-7C1D-4195-411D4B8F0F18}"/>
              </a:ext>
            </a:extLst>
          </p:cNvPr>
          <p:cNvSpPr txBox="1"/>
          <p:nvPr/>
        </p:nvSpPr>
        <p:spPr>
          <a:xfrm>
            <a:off x="19816793" y="2906379"/>
            <a:ext cx="1063108" cy="86177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91438" tIns="91438" rIns="91438" bIns="91438" numCol="1" spcCol="38100" rtlCol="0" anchor="t">
            <a:spAutoFit/>
          </a:bodyPr>
          <a:lstStyle/>
          <a:p>
            <a:pPr marL="0" marR="0" indent="0" algn="l" defTabSz="914400" rtl="0" fontAlgn="auto" latinLnBrk="0" hangingPunct="0">
              <a:lnSpc>
                <a:spcPct val="100000"/>
              </a:lnSpc>
              <a:spcBef>
                <a:spcPts val="0"/>
              </a:spcBef>
              <a:spcAft>
                <a:spcPts val="0"/>
              </a:spcAft>
              <a:buClrTx/>
              <a:buSzTx/>
              <a:buFontTx/>
              <a:buNone/>
              <a:tabLst/>
            </a:pPr>
            <a:r>
              <a:rPr kumimoji="0" lang="en-US" sz="4400" b="1" i="0" u="none" strike="noStrike" cap="none" spc="0" normalizeH="0" baseline="0" dirty="0">
                <a:ln>
                  <a:noFill/>
                </a:ln>
                <a:solidFill>
                  <a:srgbClr val="000000"/>
                </a:solidFill>
                <a:effectLst/>
                <a:uFillTx/>
                <a:latin typeface="+mn-lt"/>
                <a:ea typeface="+mn-ea"/>
                <a:cs typeface="+mn-cs"/>
                <a:sym typeface="Calibri"/>
              </a:rPr>
              <a:t>CCT</a:t>
            </a:r>
          </a:p>
        </p:txBody>
      </p:sp>
      <p:sp>
        <p:nvSpPr>
          <p:cNvPr id="16" name="TextBox 15">
            <a:extLst>
              <a:ext uri="{FF2B5EF4-FFF2-40B4-BE49-F238E27FC236}">
                <a16:creationId xmlns:a16="http://schemas.microsoft.com/office/drawing/2014/main" id="{4092103A-F24A-0F17-B3D3-99D040C4342F}"/>
              </a:ext>
            </a:extLst>
          </p:cNvPr>
          <p:cNvSpPr txBox="1"/>
          <p:nvPr/>
        </p:nvSpPr>
        <p:spPr>
          <a:xfrm>
            <a:off x="396240" y="10393680"/>
            <a:ext cx="9914995" cy="2031321"/>
          </a:xfrm>
          <a:prstGeom prst="rect">
            <a:avLst/>
          </a:prstGeom>
          <a:solidFill>
            <a:schemeClr val="accent5">
              <a:lumMod val="20000"/>
              <a:lumOff val="80000"/>
            </a:schemeClr>
          </a:solidFill>
          <a:ln w="12700" cap="flat">
            <a:solidFill>
              <a:schemeClr val="accent1"/>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8" tIns="91438" rIns="91438" bIns="91438" numCol="1" spcCol="38100" rtlCol="0" anchor="t">
            <a:spAutoFit/>
          </a:bodyPr>
          <a:lstStyle/>
          <a:p>
            <a:pPr marL="0" marR="0" indent="0" algn="l" defTabSz="914400" rtl="0" fontAlgn="auto" latinLnBrk="0" hangingPunct="0">
              <a:lnSpc>
                <a:spcPct val="100000"/>
              </a:lnSpc>
              <a:spcBef>
                <a:spcPts val="0"/>
              </a:spcBef>
              <a:spcAft>
                <a:spcPts val="0"/>
              </a:spcAft>
              <a:buClrTx/>
              <a:buSzTx/>
              <a:buFontTx/>
              <a:buNone/>
              <a:tabLst/>
            </a:pPr>
            <a:r>
              <a:rPr kumimoji="0" lang="en-US" sz="4000" b="1" i="1" u="none" strike="noStrike" cap="none" spc="0" normalizeH="0" baseline="0" dirty="0">
                <a:ln>
                  <a:noFill/>
                </a:ln>
                <a:solidFill>
                  <a:srgbClr val="000000"/>
                </a:solidFill>
                <a:effectLst/>
                <a:uFillTx/>
                <a:latin typeface="Times New Roman" panose="02020603050405020304" pitchFamily="18" charset="0"/>
                <a:cs typeface="Times New Roman" panose="02020603050405020304" pitchFamily="18" charset="0"/>
                <a:sym typeface="Calibri"/>
              </a:rPr>
              <a:t>These are two variants on stress-management</a:t>
            </a:r>
          </a:p>
          <a:p>
            <a:pPr marL="571500" marR="0" indent="-571500" algn="l" defTabSz="914400" rtl="0" fontAlgn="auto" latinLnBrk="0" hangingPunct="0">
              <a:lnSpc>
                <a:spcPct val="100000"/>
              </a:lnSpc>
              <a:spcBef>
                <a:spcPts val="0"/>
              </a:spcBef>
              <a:spcAft>
                <a:spcPts val="0"/>
              </a:spcAft>
              <a:buClrTx/>
              <a:buSzTx/>
              <a:buFont typeface="Arial" panose="020B0604020202020204" pitchFamily="34" charset="0"/>
              <a:buChar char="•"/>
              <a:tabLst/>
            </a:pPr>
            <a:r>
              <a:rPr lang="en-US" sz="4000" dirty="0">
                <a:latin typeface="Times New Roman" panose="02020603050405020304" pitchFamily="18" charset="0"/>
                <a:cs typeface="Times New Roman" panose="02020603050405020304" pitchFamily="18" charset="0"/>
              </a:rPr>
              <a:t>CCT is a “limiting case” of maximal SM</a:t>
            </a:r>
          </a:p>
          <a:p>
            <a:pPr marL="571500" marR="0" indent="-571500" algn="l" defTabSz="914400" rtl="0" fontAlgn="auto" latinLnBrk="0" hangingPunct="0">
              <a:lnSpc>
                <a:spcPct val="100000"/>
              </a:lnSpc>
              <a:spcBef>
                <a:spcPts val="0"/>
              </a:spcBef>
              <a:spcAft>
                <a:spcPts val="0"/>
              </a:spcAft>
              <a:buClrTx/>
              <a:buSzTx/>
              <a:buFont typeface="Arial" panose="020B0604020202020204" pitchFamily="34" charset="0"/>
              <a:buChar char="•"/>
              <a:tabLst/>
            </a:pPr>
            <a:r>
              <a:rPr kumimoji="0" lang="en-US" sz="4000" b="0" i="0" u="none" strike="noStrike" cap="none" spc="0" normalizeH="0" baseline="0" dirty="0">
                <a:ln>
                  <a:noFill/>
                </a:ln>
                <a:solidFill>
                  <a:srgbClr val="000000"/>
                </a:solidFill>
                <a:effectLst/>
                <a:uFillTx/>
                <a:latin typeface="Times New Roman" panose="02020603050405020304" pitchFamily="18" charset="0"/>
                <a:cs typeface="Times New Roman" panose="02020603050405020304" pitchFamily="18" charset="0"/>
                <a:sym typeface="Calibri"/>
              </a:rPr>
              <a:t>SMCT is a more efficient design</a:t>
            </a:r>
          </a:p>
        </p:txBody>
      </p:sp>
      <p:sp>
        <p:nvSpPr>
          <p:cNvPr id="4" name="Date Placeholder 3">
            <a:extLst>
              <a:ext uri="{FF2B5EF4-FFF2-40B4-BE49-F238E27FC236}">
                <a16:creationId xmlns:a16="http://schemas.microsoft.com/office/drawing/2014/main" id="{48932C27-0957-3791-5DEB-9E19ADFFD5D2}"/>
              </a:ext>
            </a:extLst>
          </p:cNvPr>
          <p:cNvSpPr>
            <a:spLocks noGrp="1"/>
          </p:cNvSpPr>
          <p:nvPr>
            <p:ph type="dt" sz="half" idx="10"/>
          </p:nvPr>
        </p:nvSpPr>
        <p:spPr/>
        <p:txBody>
          <a:bodyPr/>
          <a:lstStyle/>
          <a:p>
            <a:r>
              <a:rPr lang="en-US" dirty="0"/>
              <a:t>March 13, 2024</a:t>
            </a:r>
          </a:p>
        </p:txBody>
      </p:sp>
    </p:spTree>
    <p:extLst>
      <p:ext uri="{BB962C8B-B14F-4D97-AF65-F5344CB8AC3E}">
        <p14:creationId xmlns:p14="http://schemas.microsoft.com/office/powerpoint/2010/main" val="1604972808"/>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FF6BE5-8294-9B4C-22D7-289F97920F60}"/>
              </a:ext>
            </a:extLst>
          </p:cNvPr>
          <p:cNvSpPr>
            <a:spLocks noGrp="1"/>
          </p:cNvSpPr>
          <p:nvPr>
            <p:ph type="title"/>
          </p:nvPr>
        </p:nvSpPr>
        <p:spPr/>
        <p:txBody>
          <a:bodyPr/>
          <a:lstStyle/>
          <a:p>
            <a:r>
              <a:rPr lang="en-US" dirty="0"/>
              <a:t>Bi2212 shows strong promise – being readied for hybrids</a:t>
            </a:r>
          </a:p>
        </p:txBody>
      </p:sp>
      <p:sp>
        <p:nvSpPr>
          <p:cNvPr id="4" name="Date Placeholder 3">
            <a:extLst>
              <a:ext uri="{FF2B5EF4-FFF2-40B4-BE49-F238E27FC236}">
                <a16:creationId xmlns:a16="http://schemas.microsoft.com/office/drawing/2014/main" id="{9E38256E-313A-5938-3EFD-3B9E2B5C7AF9}"/>
              </a:ext>
            </a:extLst>
          </p:cNvPr>
          <p:cNvSpPr>
            <a:spLocks noGrp="1"/>
          </p:cNvSpPr>
          <p:nvPr>
            <p:ph type="dt" sz="half" idx="10"/>
          </p:nvPr>
        </p:nvSpPr>
        <p:spPr/>
        <p:txBody>
          <a:bodyPr/>
          <a:lstStyle/>
          <a:p>
            <a:r>
              <a:rPr lang="en-US" dirty="0"/>
              <a:t>March 13, 2024</a:t>
            </a:r>
          </a:p>
        </p:txBody>
      </p:sp>
      <p:sp>
        <p:nvSpPr>
          <p:cNvPr id="5" name="Footer Placeholder 4">
            <a:extLst>
              <a:ext uri="{FF2B5EF4-FFF2-40B4-BE49-F238E27FC236}">
                <a16:creationId xmlns:a16="http://schemas.microsoft.com/office/drawing/2014/main" id="{7679C3BC-2B48-F1CF-E6B0-50D36CC3FE83}"/>
              </a:ext>
            </a:extLst>
          </p:cNvPr>
          <p:cNvSpPr>
            <a:spLocks noGrp="1"/>
          </p:cNvSpPr>
          <p:nvPr>
            <p:ph type="ftr" sz="quarter" idx="11"/>
          </p:nvPr>
        </p:nvSpPr>
        <p:spPr/>
        <p:txBody>
          <a:bodyPr/>
          <a:lstStyle/>
          <a:p>
            <a:r>
              <a:rPr lang="en-US" dirty="0"/>
              <a:t>US MDP - Towards an implementation of the P5 Recommendations       Muon Collider Collaboration Meeting</a:t>
            </a:r>
          </a:p>
        </p:txBody>
      </p:sp>
      <p:sp>
        <p:nvSpPr>
          <p:cNvPr id="6" name="Slide Number Placeholder 5">
            <a:extLst>
              <a:ext uri="{FF2B5EF4-FFF2-40B4-BE49-F238E27FC236}">
                <a16:creationId xmlns:a16="http://schemas.microsoft.com/office/drawing/2014/main" id="{65AF7AE2-9B6D-79DF-4E08-A2E59260C6D1}"/>
              </a:ext>
            </a:extLst>
          </p:cNvPr>
          <p:cNvSpPr>
            <a:spLocks noGrp="1"/>
          </p:cNvSpPr>
          <p:nvPr>
            <p:ph type="sldNum" sz="quarter" idx="12"/>
          </p:nvPr>
        </p:nvSpPr>
        <p:spPr/>
        <p:txBody>
          <a:bodyPr/>
          <a:lstStyle/>
          <a:p>
            <a:fld id="{86CB4B4D-7CA3-9044-876B-883B54F8677D}" type="slidenum">
              <a:rPr lang="en-US" smtClean="0"/>
              <a:t>13</a:t>
            </a:fld>
            <a:endParaRPr lang="en-US" dirty="0"/>
          </a:p>
        </p:txBody>
      </p:sp>
      <p:pic>
        <p:nvPicPr>
          <p:cNvPr id="8" name="Picture 7">
            <a:extLst>
              <a:ext uri="{FF2B5EF4-FFF2-40B4-BE49-F238E27FC236}">
                <a16:creationId xmlns:a16="http://schemas.microsoft.com/office/drawing/2014/main" id="{88CE6A7F-7514-3302-5C87-EBF2A50B18A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2340897"/>
            <a:ext cx="4031256" cy="3638881"/>
          </a:xfrm>
          <a:prstGeom prst="rect">
            <a:avLst/>
          </a:prstGeom>
        </p:spPr>
      </p:pic>
      <p:pic>
        <p:nvPicPr>
          <p:cNvPr id="9" name="Picture 8">
            <a:extLst>
              <a:ext uri="{FF2B5EF4-FFF2-40B4-BE49-F238E27FC236}">
                <a16:creationId xmlns:a16="http://schemas.microsoft.com/office/drawing/2014/main" id="{C04C6859-B63A-F1BA-CB00-E4D1342BEE6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7496" y="6019323"/>
            <a:ext cx="4003761" cy="3372004"/>
          </a:xfrm>
          <a:prstGeom prst="rect">
            <a:avLst/>
          </a:prstGeom>
        </p:spPr>
      </p:pic>
      <p:pic>
        <p:nvPicPr>
          <p:cNvPr id="10" name="Picture 9">
            <a:extLst>
              <a:ext uri="{FF2B5EF4-FFF2-40B4-BE49-F238E27FC236}">
                <a16:creationId xmlns:a16="http://schemas.microsoft.com/office/drawing/2014/main" id="{9C4578A3-5F70-061D-65C1-2B074C152A8B}"/>
              </a:ext>
            </a:extLst>
          </p:cNvPr>
          <p:cNvPicPr>
            <a:picLocks noChangeAspect="1"/>
          </p:cNvPicPr>
          <p:nvPr/>
        </p:nvPicPr>
        <p:blipFill>
          <a:blip r:embed="rId4"/>
          <a:stretch>
            <a:fillRect/>
          </a:stretch>
        </p:blipFill>
        <p:spPr>
          <a:xfrm>
            <a:off x="5431042" y="9313818"/>
            <a:ext cx="7955280" cy="3174868"/>
          </a:xfrm>
          <a:prstGeom prst="rect">
            <a:avLst/>
          </a:prstGeom>
          <a:ln w="25400">
            <a:solidFill>
              <a:schemeClr val="accent1"/>
            </a:solidFill>
          </a:ln>
        </p:spPr>
      </p:pic>
      <p:pic>
        <p:nvPicPr>
          <p:cNvPr id="13" name="Picture 12">
            <a:extLst>
              <a:ext uri="{FF2B5EF4-FFF2-40B4-BE49-F238E27FC236}">
                <a16:creationId xmlns:a16="http://schemas.microsoft.com/office/drawing/2014/main" id="{8A943853-3FCF-5381-BF13-8300E5F88347}"/>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435389" y="2350926"/>
            <a:ext cx="9164532" cy="7078187"/>
          </a:xfrm>
          <a:prstGeom prst="rect">
            <a:avLst/>
          </a:prstGeom>
        </p:spPr>
      </p:pic>
      <p:pic>
        <p:nvPicPr>
          <p:cNvPr id="14" name="Picture 13">
            <a:extLst>
              <a:ext uri="{FF2B5EF4-FFF2-40B4-BE49-F238E27FC236}">
                <a16:creationId xmlns:a16="http://schemas.microsoft.com/office/drawing/2014/main" id="{E7E9B2BC-05B6-718A-2E3C-5CE281B38A05}"/>
              </a:ext>
            </a:extLst>
          </p:cNvPr>
          <p:cNvPicPr>
            <a:picLocks noChangeAspect="1"/>
          </p:cNvPicPr>
          <p:nvPr/>
        </p:nvPicPr>
        <p:blipFill>
          <a:blip r:embed="rId6"/>
          <a:stretch>
            <a:fillRect/>
          </a:stretch>
        </p:blipFill>
        <p:spPr>
          <a:xfrm>
            <a:off x="19324320" y="2620481"/>
            <a:ext cx="4836028" cy="4667402"/>
          </a:xfrm>
          <a:prstGeom prst="rect">
            <a:avLst/>
          </a:prstGeom>
        </p:spPr>
      </p:pic>
      <p:pic>
        <p:nvPicPr>
          <p:cNvPr id="15" name="Picture 14">
            <a:extLst>
              <a:ext uri="{FF2B5EF4-FFF2-40B4-BE49-F238E27FC236}">
                <a16:creationId xmlns:a16="http://schemas.microsoft.com/office/drawing/2014/main" id="{265E44EA-DAAF-EABF-5511-2082034C052B}"/>
              </a:ext>
            </a:extLst>
          </p:cNvPr>
          <p:cNvPicPr>
            <a:picLocks noChangeAspect="1"/>
          </p:cNvPicPr>
          <p:nvPr/>
        </p:nvPicPr>
        <p:blipFill rotWithShape="1">
          <a:blip r:embed="rId7"/>
          <a:srcRect l="12776" r="12854"/>
          <a:stretch/>
        </p:blipFill>
        <p:spPr>
          <a:xfrm>
            <a:off x="19404204" y="7458724"/>
            <a:ext cx="4873717" cy="4921659"/>
          </a:xfrm>
          <a:prstGeom prst="rect">
            <a:avLst/>
          </a:prstGeom>
        </p:spPr>
      </p:pic>
      <p:sp>
        <p:nvSpPr>
          <p:cNvPr id="17" name="TextBox 16">
            <a:extLst>
              <a:ext uri="{FF2B5EF4-FFF2-40B4-BE49-F238E27FC236}">
                <a16:creationId xmlns:a16="http://schemas.microsoft.com/office/drawing/2014/main" id="{77489DA7-F4C1-C24F-CD05-EF3E97F03F3C}"/>
              </a:ext>
            </a:extLst>
          </p:cNvPr>
          <p:cNvSpPr txBox="1"/>
          <p:nvPr/>
        </p:nvSpPr>
        <p:spPr>
          <a:xfrm>
            <a:off x="14747107" y="2760267"/>
            <a:ext cx="7270200" cy="507831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r>
              <a:rPr lang="en-US" sz="3600" b="1" dirty="0">
                <a:solidFill>
                  <a:schemeClr val="tx1"/>
                </a:solidFill>
                <a:latin typeface="Calibi"/>
              </a:rPr>
              <a:t>CCT6-Bi-CCT1</a:t>
            </a:r>
          </a:p>
          <a:p>
            <a:pPr marL="571500" indent="-571500">
              <a:buFont typeface="Arial" panose="020B0604020202020204" pitchFamily="34" charset="0"/>
              <a:buChar char="•"/>
            </a:pPr>
            <a:r>
              <a:rPr lang="en-US" b="1" dirty="0">
                <a:solidFill>
                  <a:schemeClr val="tx1"/>
                </a:solidFill>
                <a:latin typeface="Calibi"/>
              </a:rPr>
              <a:t>ID 40mm</a:t>
            </a:r>
          </a:p>
          <a:p>
            <a:pPr marL="571500" indent="-571500">
              <a:buFont typeface="Arial" panose="020B0604020202020204" pitchFamily="34" charset="0"/>
              <a:buChar char="•"/>
            </a:pPr>
            <a:r>
              <a:rPr lang="en-US" sz="3600" b="1" dirty="0">
                <a:solidFill>
                  <a:schemeClr val="tx1"/>
                </a:solidFill>
                <a:latin typeface="Calibi"/>
              </a:rPr>
              <a:t>OD 95mm</a:t>
            </a:r>
          </a:p>
          <a:p>
            <a:pPr marL="571500" indent="-571500">
              <a:buFont typeface="Arial" panose="020B0604020202020204" pitchFamily="34" charset="0"/>
              <a:buChar char="•"/>
            </a:pPr>
            <a:r>
              <a:rPr lang="en-US" b="1" dirty="0">
                <a:solidFill>
                  <a:schemeClr val="tx1"/>
                </a:solidFill>
                <a:latin typeface="Calibi"/>
              </a:rPr>
              <a:t>SSL 5T</a:t>
            </a:r>
          </a:p>
          <a:p>
            <a:pPr marL="571500" indent="-571500">
              <a:buFont typeface="Arial" panose="020B0604020202020204" pitchFamily="34" charset="0"/>
              <a:buChar char="•"/>
            </a:pPr>
            <a:r>
              <a:rPr lang="en-US" sz="3600" b="1" dirty="0">
                <a:solidFill>
                  <a:schemeClr val="tx1"/>
                </a:solidFill>
                <a:latin typeface="Calibi"/>
              </a:rPr>
              <a:t>17-strand</a:t>
            </a:r>
          </a:p>
          <a:p>
            <a:pPr marL="571500" indent="-571500">
              <a:buFont typeface="Arial" panose="020B0604020202020204" pitchFamily="34" charset="0"/>
              <a:buChar char="•"/>
            </a:pPr>
            <a:r>
              <a:rPr lang="en-US" sz="3600" b="1" dirty="0">
                <a:solidFill>
                  <a:schemeClr val="tx1"/>
                </a:solidFill>
                <a:latin typeface="Calibi"/>
              </a:rPr>
              <a:t>0.8mm diameter</a:t>
            </a:r>
          </a:p>
          <a:p>
            <a:pPr marL="571500" indent="-571500">
              <a:buFont typeface="Arial" panose="020B0604020202020204" pitchFamily="34" charset="0"/>
              <a:buChar char="•"/>
            </a:pPr>
            <a:endParaRPr lang="en-US" b="1" dirty="0">
              <a:solidFill>
                <a:schemeClr val="tx1"/>
              </a:solidFill>
              <a:latin typeface="Calibi"/>
            </a:endParaRPr>
          </a:p>
          <a:p>
            <a:r>
              <a:rPr lang="en-US" b="1" i="1" dirty="0">
                <a:solidFill>
                  <a:schemeClr val="tx1"/>
                </a:solidFill>
                <a:latin typeface="Calibi"/>
              </a:rPr>
              <a:t>3 coils at FSU, ready for reaction</a:t>
            </a:r>
          </a:p>
          <a:p>
            <a:endParaRPr lang="en-US" sz="3600" b="1" dirty="0">
              <a:solidFill>
                <a:schemeClr val="tx1"/>
              </a:solidFill>
              <a:latin typeface="Calibi"/>
            </a:endParaRPr>
          </a:p>
        </p:txBody>
      </p:sp>
      <p:sp>
        <p:nvSpPr>
          <p:cNvPr id="18" name="TextBox 17">
            <a:extLst>
              <a:ext uri="{FF2B5EF4-FFF2-40B4-BE49-F238E27FC236}">
                <a16:creationId xmlns:a16="http://schemas.microsoft.com/office/drawing/2014/main" id="{9D8BDC8A-C47F-A7F1-0562-7AA413024F9A}"/>
              </a:ext>
            </a:extLst>
          </p:cNvPr>
          <p:cNvSpPr txBox="1"/>
          <p:nvPr/>
        </p:nvSpPr>
        <p:spPr>
          <a:xfrm>
            <a:off x="14599921" y="8139623"/>
            <a:ext cx="4348690" cy="397031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r>
              <a:rPr lang="en-US" sz="3600" b="1" dirty="0">
                <a:solidFill>
                  <a:schemeClr val="tx1"/>
                </a:solidFill>
                <a:latin typeface="Calibi"/>
              </a:rPr>
              <a:t>CCT6-Bi-CCT2</a:t>
            </a:r>
          </a:p>
          <a:p>
            <a:pPr marL="571500" indent="-571500">
              <a:buFont typeface="Arial" panose="020B0604020202020204" pitchFamily="34" charset="0"/>
              <a:buChar char="•"/>
            </a:pPr>
            <a:r>
              <a:rPr lang="en-US" b="1" dirty="0">
                <a:solidFill>
                  <a:schemeClr val="tx1"/>
                </a:solidFill>
                <a:latin typeface="Calibi"/>
              </a:rPr>
              <a:t>ID 40mm</a:t>
            </a:r>
          </a:p>
          <a:p>
            <a:pPr marL="571500" indent="-571500">
              <a:buFont typeface="Arial" panose="020B0604020202020204" pitchFamily="34" charset="0"/>
              <a:buChar char="•"/>
            </a:pPr>
            <a:r>
              <a:rPr lang="en-US" sz="3600" b="1" dirty="0">
                <a:solidFill>
                  <a:schemeClr val="tx1"/>
                </a:solidFill>
                <a:latin typeface="Calibi"/>
              </a:rPr>
              <a:t>OD 115mm</a:t>
            </a:r>
          </a:p>
          <a:p>
            <a:pPr marL="571500" indent="-571500">
              <a:buFont typeface="Arial" panose="020B0604020202020204" pitchFamily="34" charset="0"/>
              <a:buChar char="•"/>
            </a:pPr>
            <a:r>
              <a:rPr lang="en-US" b="1" dirty="0">
                <a:solidFill>
                  <a:schemeClr val="tx1"/>
                </a:solidFill>
                <a:latin typeface="Calibi"/>
              </a:rPr>
              <a:t>SSL 6.8T</a:t>
            </a:r>
          </a:p>
          <a:p>
            <a:pPr marL="571500" indent="-571500">
              <a:buFont typeface="Arial" panose="020B0604020202020204" pitchFamily="34" charset="0"/>
              <a:buChar char="•"/>
            </a:pPr>
            <a:r>
              <a:rPr lang="en-US" b="1" dirty="0">
                <a:solidFill>
                  <a:schemeClr val="tx1"/>
                </a:solidFill>
                <a:latin typeface="Calibi"/>
              </a:rPr>
              <a:t>23</a:t>
            </a:r>
            <a:r>
              <a:rPr lang="en-US" sz="3600" b="1" dirty="0">
                <a:solidFill>
                  <a:schemeClr val="tx1"/>
                </a:solidFill>
                <a:latin typeface="Calibi"/>
              </a:rPr>
              <a:t>-strand</a:t>
            </a:r>
          </a:p>
          <a:p>
            <a:pPr marL="571500" indent="-571500">
              <a:buFont typeface="Arial" panose="020B0604020202020204" pitchFamily="34" charset="0"/>
              <a:buChar char="•"/>
            </a:pPr>
            <a:r>
              <a:rPr lang="en-US" sz="3600" b="1" dirty="0">
                <a:solidFill>
                  <a:schemeClr val="tx1"/>
                </a:solidFill>
                <a:latin typeface="Calibi"/>
              </a:rPr>
              <a:t>1.0mm diameter</a:t>
            </a:r>
            <a:endParaRPr lang="en-US" b="1" dirty="0">
              <a:solidFill>
                <a:schemeClr val="tx1"/>
              </a:solidFill>
              <a:latin typeface="Calibi"/>
            </a:endParaRPr>
          </a:p>
          <a:p>
            <a:endParaRPr lang="en-US" sz="3600" b="1" dirty="0">
              <a:solidFill>
                <a:schemeClr val="tx1"/>
              </a:solidFill>
              <a:latin typeface="Calibi"/>
            </a:endParaRPr>
          </a:p>
        </p:txBody>
      </p:sp>
      <p:sp>
        <p:nvSpPr>
          <p:cNvPr id="19" name="Rounded Rectangle 18">
            <a:extLst>
              <a:ext uri="{FF2B5EF4-FFF2-40B4-BE49-F238E27FC236}">
                <a16:creationId xmlns:a16="http://schemas.microsoft.com/office/drawing/2014/main" id="{B3380E1F-F288-7FE6-603D-4DCF8FB57042}"/>
              </a:ext>
            </a:extLst>
          </p:cNvPr>
          <p:cNvSpPr/>
          <p:nvPr/>
        </p:nvSpPr>
        <p:spPr>
          <a:xfrm>
            <a:off x="14367970" y="2541670"/>
            <a:ext cx="9914298" cy="4921659"/>
          </a:xfrm>
          <a:prstGeom prst="roundRect">
            <a:avLst/>
          </a:prstGeom>
          <a:noFill/>
          <a:ln w="38100" cap="flat">
            <a:solidFill>
              <a:schemeClr val="accent1"/>
            </a:solidFill>
            <a:prstDash val="solid"/>
            <a:round/>
          </a:ln>
          <a:effectLst>
            <a:outerShdw blurRad="76200" dist="381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8" tIns="91438" rIns="91438" bIns="91438"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n-US" sz="3600" b="0" i="0" u="none" strike="noStrike" cap="none" spc="0" normalizeH="0" baseline="0" dirty="0">
              <a:ln>
                <a:noFill/>
              </a:ln>
              <a:solidFill>
                <a:srgbClr val="000000"/>
              </a:solidFill>
              <a:effectLst/>
              <a:uFillTx/>
              <a:latin typeface="+mn-lt"/>
              <a:ea typeface="+mn-ea"/>
              <a:cs typeface="+mn-cs"/>
              <a:sym typeface="Calibri"/>
            </a:endParaRPr>
          </a:p>
        </p:txBody>
      </p:sp>
      <p:sp>
        <p:nvSpPr>
          <p:cNvPr id="20" name="Rounded Rectangle 19">
            <a:extLst>
              <a:ext uri="{FF2B5EF4-FFF2-40B4-BE49-F238E27FC236}">
                <a16:creationId xmlns:a16="http://schemas.microsoft.com/office/drawing/2014/main" id="{A8D2B4AF-2AE5-A81F-149B-FEAEBC261E3A}"/>
              </a:ext>
            </a:extLst>
          </p:cNvPr>
          <p:cNvSpPr/>
          <p:nvPr/>
        </p:nvSpPr>
        <p:spPr>
          <a:xfrm>
            <a:off x="14363623" y="7567027"/>
            <a:ext cx="9914298" cy="4921659"/>
          </a:xfrm>
          <a:prstGeom prst="roundRect">
            <a:avLst/>
          </a:prstGeom>
          <a:noFill/>
          <a:ln w="38100" cap="flat">
            <a:solidFill>
              <a:schemeClr val="accent1"/>
            </a:solidFill>
            <a:prstDash val="solid"/>
            <a:round/>
          </a:ln>
          <a:effectLst>
            <a:outerShdw blurRad="76200" dist="381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8" tIns="91438" rIns="91438" bIns="91438"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n-US" sz="3600" b="0" i="0" u="none" strike="noStrike" cap="none" spc="0" normalizeH="0" baseline="0" dirty="0">
              <a:ln>
                <a:noFill/>
              </a:ln>
              <a:solidFill>
                <a:srgbClr val="000000"/>
              </a:solidFill>
              <a:effectLst/>
              <a:uFillTx/>
              <a:latin typeface="+mn-lt"/>
              <a:ea typeface="+mn-ea"/>
              <a:cs typeface="+mn-cs"/>
              <a:sym typeface="Calibri"/>
            </a:endParaRPr>
          </a:p>
        </p:txBody>
      </p:sp>
      <p:pic>
        <p:nvPicPr>
          <p:cNvPr id="21" name="Picture 20" descr="A picture containing indoor, miller&#10;&#10;Description automatically generated">
            <a:extLst>
              <a:ext uri="{FF2B5EF4-FFF2-40B4-BE49-F238E27FC236}">
                <a16:creationId xmlns:a16="http://schemas.microsoft.com/office/drawing/2014/main" id="{14E1A73D-EED6-5BAA-A110-B41E79F09A1A}"/>
              </a:ext>
            </a:extLst>
          </p:cNvPr>
          <p:cNvPicPr>
            <a:picLocks noChangeAspect="1"/>
          </p:cNvPicPr>
          <p:nvPr/>
        </p:nvPicPr>
        <p:blipFill rotWithShape="1">
          <a:blip r:embed="rId8">
            <a:extLst>
              <a:ext uri="{28A0092B-C50C-407E-A947-70E740481C1C}">
                <a14:useLocalDpi xmlns:a14="http://schemas.microsoft.com/office/drawing/2010/main" val="0"/>
              </a:ext>
            </a:extLst>
          </a:blip>
          <a:srcRect l="8895" t="11863" r="12592" b="7349"/>
          <a:stretch/>
        </p:blipFill>
        <p:spPr>
          <a:xfrm rot="5400000">
            <a:off x="17780159" y="5024245"/>
            <a:ext cx="7030136" cy="5425439"/>
          </a:xfrm>
          <a:prstGeom prst="rect">
            <a:avLst/>
          </a:prstGeom>
          <a:effectLst>
            <a:glow rad="300997">
              <a:schemeClr val="accent1">
                <a:alpha val="40000"/>
              </a:schemeClr>
            </a:glow>
            <a:softEdge rad="226077"/>
          </a:effectLst>
        </p:spPr>
      </p:pic>
      <p:sp>
        <p:nvSpPr>
          <p:cNvPr id="22" name="TextBox 21">
            <a:extLst>
              <a:ext uri="{FF2B5EF4-FFF2-40B4-BE49-F238E27FC236}">
                <a16:creationId xmlns:a16="http://schemas.microsoft.com/office/drawing/2014/main" id="{8467FB37-C0C6-336D-3889-D236D1A9ECE0}"/>
              </a:ext>
            </a:extLst>
          </p:cNvPr>
          <p:cNvSpPr txBox="1"/>
          <p:nvPr/>
        </p:nvSpPr>
        <p:spPr>
          <a:xfrm>
            <a:off x="19003603" y="8989853"/>
            <a:ext cx="2863309" cy="1200329"/>
          </a:xfrm>
          <a:prstGeom prst="rect">
            <a:avLst/>
          </a:prstGeom>
          <a:noFill/>
        </p:spPr>
        <p:txBody>
          <a:bodyPr wrap="square" rtlCol="0">
            <a:spAutoFit/>
          </a:bodyPr>
          <a:lstStyle/>
          <a:p>
            <a:r>
              <a:rPr lang="en-US" b="1" dirty="0">
                <a:solidFill>
                  <a:schemeClr val="bg1"/>
                </a:solidFill>
              </a:rPr>
              <a:t>Renegade furnace</a:t>
            </a:r>
          </a:p>
        </p:txBody>
      </p:sp>
      <p:pic>
        <p:nvPicPr>
          <p:cNvPr id="3" name="Picture 2">
            <a:extLst>
              <a:ext uri="{FF2B5EF4-FFF2-40B4-BE49-F238E27FC236}">
                <a16:creationId xmlns:a16="http://schemas.microsoft.com/office/drawing/2014/main" id="{6CF1B31A-0F1C-6E02-AE53-835493DFF54B}"/>
              </a:ext>
            </a:extLst>
          </p:cNvPr>
          <p:cNvPicPr>
            <a:picLocks noChangeAspect="1"/>
          </p:cNvPicPr>
          <p:nvPr/>
        </p:nvPicPr>
        <p:blipFill>
          <a:blip r:embed="rId9"/>
          <a:stretch>
            <a:fillRect/>
          </a:stretch>
        </p:blipFill>
        <p:spPr>
          <a:xfrm>
            <a:off x="247332" y="9485914"/>
            <a:ext cx="3382558" cy="3083364"/>
          </a:xfrm>
          <a:prstGeom prst="rect">
            <a:avLst/>
          </a:prstGeom>
          <a:ln>
            <a:solidFill>
              <a:schemeClr val="tx2"/>
            </a:solidFill>
          </a:ln>
        </p:spPr>
      </p:pic>
    </p:spTree>
    <p:extLst>
      <p:ext uri="{BB962C8B-B14F-4D97-AF65-F5344CB8AC3E}">
        <p14:creationId xmlns:p14="http://schemas.microsoft.com/office/powerpoint/2010/main" val="2336408510"/>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dissolve">
                                      <p:cBhvr>
                                        <p:cTn id="7" dur="500"/>
                                        <p:tgtEl>
                                          <p:spTgt spid="21"/>
                                        </p:tgtEl>
                                      </p:cBhvr>
                                    </p:animEffect>
                                  </p:childTnLst>
                                </p:cTn>
                              </p:par>
                              <p:par>
                                <p:cTn id="8" presetID="9" presetClass="entr" presetSubtype="0" fill="hold" grpId="0" nodeType="withEffect">
                                  <p:stCondLst>
                                    <p:cond delay="0"/>
                                  </p:stCondLst>
                                  <p:childTnLst>
                                    <p:set>
                                      <p:cBhvr>
                                        <p:cTn id="9" dur="1" fill="hold">
                                          <p:stCondLst>
                                            <p:cond delay="0"/>
                                          </p:stCondLst>
                                        </p:cTn>
                                        <p:tgtEl>
                                          <p:spTgt spid="22"/>
                                        </p:tgtEl>
                                        <p:attrNameLst>
                                          <p:attrName>style.visibility</p:attrName>
                                        </p:attrNameLst>
                                      </p:cBhvr>
                                      <p:to>
                                        <p:strVal val="visible"/>
                                      </p:to>
                                    </p:set>
                                    <p:animEffect transition="in" filter="dissolve">
                                      <p:cBhvr>
                                        <p:cTn id="10"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 name="Picture 20" descr="A close-up of some jewelry&#10;&#10;Description automatically generated with low confidence">
            <a:extLst>
              <a:ext uri="{FF2B5EF4-FFF2-40B4-BE49-F238E27FC236}">
                <a16:creationId xmlns:a16="http://schemas.microsoft.com/office/drawing/2014/main" id="{0CB53A34-20D7-40DC-8DB1-ABA88E44814D}"/>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a:off x="6634562" y="8531193"/>
            <a:ext cx="6474939" cy="4046105"/>
          </a:xfrm>
          <a:prstGeom prst="rect">
            <a:avLst/>
          </a:prstGeom>
        </p:spPr>
      </p:pic>
      <p:sp>
        <p:nvSpPr>
          <p:cNvPr id="2" name="Title 1">
            <a:extLst>
              <a:ext uri="{FF2B5EF4-FFF2-40B4-BE49-F238E27FC236}">
                <a16:creationId xmlns:a16="http://schemas.microsoft.com/office/drawing/2014/main" id="{DBCB7C1B-84D0-F14B-04F2-CBA2F67B2CDC}"/>
              </a:ext>
            </a:extLst>
          </p:cNvPr>
          <p:cNvSpPr>
            <a:spLocks noGrp="1"/>
          </p:cNvSpPr>
          <p:nvPr>
            <p:ph type="title"/>
          </p:nvPr>
        </p:nvSpPr>
        <p:spPr>
          <a:xfrm>
            <a:off x="4023361" y="-25400"/>
            <a:ext cx="20394572" cy="2213071"/>
          </a:xfrm>
        </p:spPr>
        <p:txBody>
          <a:bodyPr/>
          <a:lstStyle/>
          <a:p>
            <a:r>
              <a:rPr lang="en-US" dirty="0"/>
              <a:t>REBCO makes steady progress – MDP focuses on CORC</a:t>
            </a:r>
            <a:r>
              <a:rPr lang="en-US" baseline="30000" dirty="0"/>
              <a:t>®</a:t>
            </a:r>
            <a:r>
              <a:rPr lang="en-US" dirty="0"/>
              <a:t> &amp; STAR</a:t>
            </a:r>
            <a:r>
              <a:rPr lang="en-US" baseline="30000" dirty="0"/>
              <a:t>®</a:t>
            </a:r>
          </a:p>
        </p:txBody>
      </p:sp>
      <p:sp>
        <p:nvSpPr>
          <p:cNvPr id="4" name="Date Placeholder 3">
            <a:extLst>
              <a:ext uri="{FF2B5EF4-FFF2-40B4-BE49-F238E27FC236}">
                <a16:creationId xmlns:a16="http://schemas.microsoft.com/office/drawing/2014/main" id="{E5A168F7-9D3D-14F9-999B-E4B8BD2EF086}"/>
              </a:ext>
            </a:extLst>
          </p:cNvPr>
          <p:cNvSpPr>
            <a:spLocks noGrp="1"/>
          </p:cNvSpPr>
          <p:nvPr>
            <p:ph type="dt" sz="half" idx="10"/>
          </p:nvPr>
        </p:nvSpPr>
        <p:spPr/>
        <p:txBody>
          <a:bodyPr/>
          <a:lstStyle/>
          <a:p>
            <a:r>
              <a:rPr lang="en-US" dirty="0"/>
              <a:t>March 13, 2024</a:t>
            </a:r>
          </a:p>
        </p:txBody>
      </p:sp>
      <p:sp>
        <p:nvSpPr>
          <p:cNvPr id="5" name="Footer Placeholder 4">
            <a:extLst>
              <a:ext uri="{FF2B5EF4-FFF2-40B4-BE49-F238E27FC236}">
                <a16:creationId xmlns:a16="http://schemas.microsoft.com/office/drawing/2014/main" id="{B9728E01-1844-A6CA-D9D4-15DD2470F9CD}"/>
              </a:ext>
            </a:extLst>
          </p:cNvPr>
          <p:cNvSpPr>
            <a:spLocks noGrp="1"/>
          </p:cNvSpPr>
          <p:nvPr>
            <p:ph type="ftr" sz="quarter" idx="11"/>
          </p:nvPr>
        </p:nvSpPr>
        <p:spPr/>
        <p:txBody>
          <a:bodyPr/>
          <a:lstStyle/>
          <a:p>
            <a:r>
              <a:rPr lang="en-US" dirty="0"/>
              <a:t>US MDP - Towards an implementation of the P5 Recommendations       Muon Collider Collaboration Meeting</a:t>
            </a:r>
          </a:p>
        </p:txBody>
      </p:sp>
      <p:sp>
        <p:nvSpPr>
          <p:cNvPr id="6" name="Slide Number Placeholder 5">
            <a:extLst>
              <a:ext uri="{FF2B5EF4-FFF2-40B4-BE49-F238E27FC236}">
                <a16:creationId xmlns:a16="http://schemas.microsoft.com/office/drawing/2014/main" id="{A1EBA64F-F7E5-78A4-62B5-35C0D701A522}"/>
              </a:ext>
            </a:extLst>
          </p:cNvPr>
          <p:cNvSpPr>
            <a:spLocks noGrp="1"/>
          </p:cNvSpPr>
          <p:nvPr>
            <p:ph type="sldNum" sz="quarter" idx="12"/>
          </p:nvPr>
        </p:nvSpPr>
        <p:spPr/>
        <p:txBody>
          <a:bodyPr/>
          <a:lstStyle/>
          <a:p>
            <a:fld id="{86CB4B4D-7CA3-9044-876B-883B54F8677D}" type="slidenum">
              <a:rPr lang="en-US" smtClean="0"/>
              <a:t>14</a:t>
            </a:fld>
            <a:endParaRPr lang="en-US" dirty="0"/>
          </a:p>
        </p:txBody>
      </p:sp>
      <p:pic>
        <p:nvPicPr>
          <p:cNvPr id="7" name="Picture 6">
            <a:extLst>
              <a:ext uri="{FF2B5EF4-FFF2-40B4-BE49-F238E27FC236}">
                <a16:creationId xmlns:a16="http://schemas.microsoft.com/office/drawing/2014/main" id="{84D8D960-CDEA-EEB9-CC36-8B723F47FE16}"/>
              </a:ext>
            </a:extLst>
          </p:cNvPr>
          <p:cNvPicPr>
            <a:picLocks noChangeAspect="1"/>
          </p:cNvPicPr>
          <p:nvPr/>
        </p:nvPicPr>
        <p:blipFill>
          <a:blip r:embed="rId3"/>
          <a:stretch>
            <a:fillRect/>
          </a:stretch>
        </p:blipFill>
        <p:spPr>
          <a:xfrm>
            <a:off x="96787" y="9698905"/>
            <a:ext cx="6040987" cy="2436578"/>
          </a:xfrm>
          <a:prstGeom prst="rect">
            <a:avLst/>
          </a:prstGeom>
        </p:spPr>
      </p:pic>
      <p:pic>
        <p:nvPicPr>
          <p:cNvPr id="8" name="Content Placeholder 4" descr="Icon&#10;&#10;Description automatically generated">
            <a:extLst>
              <a:ext uri="{FF2B5EF4-FFF2-40B4-BE49-F238E27FC236}">
                <a16:creationId xmlns:a16="http://schemas.microsoft.com/office/drawing/2014/main" id="{BFAF7850-5A7D-33FA-EBED-D29C025227C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36447" y="4273988"/>
            <a:ext cx="5623953" cy="5352921"/>
          </a:xfrm>
          <a:prstGeom prst="rect">
            <a:avLst/>
          </a:prstGeom>
        </p:spPr>
      </p:pic>
      <p:sp>
        <p:nvSpPr>
          <p:cNvPr id="10" name="TextBox 9">
            <a:extLst>
              <a:ext uri="{FF2B5EF4-FFF2-40B4-BE49-F238E27FC236}">
                <a16:creationId xmlns:a16="http://schemas.microsoft.com/office/drawing/2014/main" id="{A2AFE036-7ABB-8FB6-E7BD-4B1E993F7221}"/>
              </a:ext>
            </a:extLst>
          </p:cNvPr>
          <p:cNvSpPr txBox="1"/>
          <p:nvPr/>
        </p:nvSpPr>
        <p:spPr>
          <a:xfrm>
            <a:off x="6675121" y="2412150"/>
            <a:ext cx="7101839" cy="353943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r>
              <a:rPr lang="en-US" b="1" dirty="0">
                <a:solidFill>
                  <a:srgbClr val="1E477C"/>
                </a:solidFill>
                <a:latin typeface="Times New Roman" panose="02020603050405020304" pitchFamily="18" charset="0"/>
                <a:cs typeface="Times New Roman" panose="02020603050405020304" pitchFamily="18" charset="0"/>
              </a:rPr>
              <a:t>Next deliverable – “C3”</a:t>
            </a:r>
          </a:p>
          <a:p>
            <a:pPr marL="571500" lvl="3" indent="-571500">
              <a:buFont typeface="Arial" panose="020B0604020202020204" pitchFamily="34" charset="0"/>
              <a:buChar char="•"/>
            </a:pPr>
            <a:r>
              <a:rPr lang="en-US" b="0" dirty="0">
                <a:solidFill>
                  <a:srgbClr val="1E477C"/>
                </a:solidFill>
                <a:effectLst/>
                <a:latin typeface="Times New Roman" panose="02020603050405020304" pitchFamily="18" charset="0"/>
                <a:cs typeface="Times New Roman" panose="02020603050405020304" pitchFamily="18" charset="0"/>
              </a:rPr>
              <a:t>Generate 5 T</a:t>
            </a:r>
            <a:endParaRPr lang="en-US" dirty="0">
              <a:solidFill>
                <a:srgbClr val="1E477C"/>
              </a:solidFill>
              <a:latin typeface="Times New Roman" panose="02020603050405020304" pitchFamily="18" charset="0"/>
              <a:cs typeface="Times New Roman" panose="02020603050405020304" pitchFamily="18" charset="0"/>
            </a:endParaRPr>
          </a:p>
          <a:p>
            <a:pPr marL="571500" lvl="3" indent="-571500">
              <a:buFont typeface="Arial" panose="020B0604020202020204" pitchFamily="34" charset="0"/>
              <a:buChar char="•"/>
            </a:pPr>
            <a:r>
              <a:rPr lang="en-US" b="0" dirty="0">
                <a:solidFill>
                  <a:srgbClr val="1E477C"/>
                </a:solidFill>
                <a:effectLst/>
                <a:latin typeface="Times New Roman" panose="02020603050405020304" pitchFamily="18" charset="0"/>
                <a:cs typeface="Times New Roman" panose="02020603050405020304" pitchFamily="18" charset="0"/>
              </a:rPr>
              <a:t>6-layer CCT using CORC® wires</a:t>
            </a:r>
          </a:p>
          <a:p>
            <a:pPr marL="571500" lvl="3" indent="-571500">
              <a:buFont typeface="Arial" panose="020B0604020202020204" pitchFamily="34" charset="0"/>
              <a:buChar char="•"/>
            </a:pPr>
            <a:r>
              <a:rPr lang="en-US" dirty="0">
                <a:solidFill>
                  <a:srgbClr val="1E477C"/>
                </a:solidFill>
                <a:latin typeface="Times New Roman" panose="02020603050405020304" pitchFamily="18" charset="0"/>
                <a:cs typeface="Times New Roman" panose="02020603050405020304" pitchFamily="18" charset="0"/>
              </a:rPr>
              <a:t>Tapes &amp; cable in-hand</a:t>
            </a:r>
            <a:endParaRPr lang="en-US" b="0" dirty="0">
              <a:solidFill>
                <a:srgbClr val="1E477C"/>
              </a:solidFill>
              <a:effectLst/>
              <a:latin typeface="Times New Roman" panose="02020603050405020304" pitchFamily="18" charset="0"/>
              <a:cs typeface="Times New Roman" panose="02020603050405020304" pitchFamily="18" charset="0"/>
            </a:endParaRPr>
          </a:p>
          <a:p>
            <a:br>
              <a:rPr lang="en-US" sz="3600" b="0" dirty="0">
                <a:solidFill>
                  <a:srgbClr val="1E477C"/>
                </a:solidFill>
                <a:effectLst/>
                <a:latin typeface="FranklinGothic"/>
              </a:rPr>
            </a:br>
            <a:endParaRPr lang="en-US" sz="4400" dirty="0">
              <a:solidFill>
                <a:srgbClr val="1E477C"/>
              </a:solidFill>
              <a:effectLst/>
              <a:latin typeface="ArialMT"/>
            </a:endParaRPr>
          </a:p>
        </p:txBody>
      </p:sp>
      <p:pic>
        <p:nvPicPr>
          <p:cNvPr id="11" name="Picture 10">
            <a:extLst>
              <a:ext uri="{FF2B5EF4-FFF2-40B4-BE49-F238E27FC236}">
                <a16:creationId xmlns:a16="http://schemas.microsoft.com/office/drawing/2014/main" id="{D4C29426-ACE9-7FA7-047B-29CC594FE8D5}"/>
              </a:ext>
            </a:extLst>
          </p:cNvPr>
          <p:cNvPicPr>
            <a:picLocks noChangeAspect="1"/>
          </p:cNvPicPr>
          <p:nvPr/>
        </p:nvPicPr>
        <p:blipFill>
          <a:blip r:embed="rId5"/>
          <a:stretch>
            <a:fillRect/>
          </a:stretch>
        </p:blipFill>
        <p:spPr>
          <a:xfrm>
            <a:off x="14068510" y="2619407"/>
            <a:ext cx="5024694" cy="3394066"/>
          </a:xfrm>
          <a:prstGeom prst="rect">
            <a:avLst/>
          </a:prstGeom>
        </p:spPr>
      </p:pic>
      <p:pic>
        <p:nvPicPr>
          <p:cNvPr id="12" name="Picture 11">
            <a:extLst>
              <a:ext uri="{FF2B5EF4-FFF2-40B4-BE49-F238E27FC236}">
                <a16:creationId xmlns:a16="http://schemas.microsoft.com/office/drawing/2014/main" id="{E4936AF7-F8D3-E719-66A8-505D3EBE436B}"/>
              </a:ext>
            </a:extLst>
          </p:cNvPr>
          <p:cNvPicPr>
            <a:picLocks noChangeAspect="1"/>
          </p:cNvPicPr>
          <p:nvPr/>
        </p:nvPicPr>
        <p:blipFill>
          <a:blip r:embed="rId6"/>
          <a:stretch>
            <a:fillRect/>
          </a:stretch>
        </p:blipFill>
        <p:spPr>
          <a:xfrm>
            <a:off x="10637552" y="4689316"/>
            <a:ext cx="2883807" cy="1973868"/>
          </a:xfrm>
          <a:prstGeom prst="rect">
            <a:avLst/>
          </a:prstGeom>
        </p:spPr>
      </p:pic>
      <p:sp>
        <p:nvSpPr>
          <p:cNvPr id="15" name="TextBox 14">
            <a:extLst>
              <a:ext uri="{FF2B5EF4-FFF2-40B4-BE49-F238E27FC236}">
                <a16:creationId xmlns:a16="http://schemas.microsoft.com/office/drawing/2014/main" id="{0F461347-DD6F-08D9-D8CA-EE2D978A51FC}"/>
              </a:ext>
            </a:extLst>
          </p:cNvPr>
          <p:cNvSpPr txBox="1"/>
          <p:nvPr/>
        </p:nvSpPr>
        <p:spPr>
          <a:xfrm>
            <a:off x="311756" y="2252765"/>
            <a:ext cx="5611047" cy="129265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8" tIns="91438" rIns="91438" bIns="91438" numCol="1" spcCol="38100" rtlCol="0" anchor="t">
            <a:spAutoFit/>
          </a:bodyPr>
          <a:lstStyle/>
          <a:p>
            <a:pPr marL="0" marR="0" indent="0" algn="l" defTabSz="914400" rtl="0" fontAlgn="auto" latinLnBrk="0" hangingPunct="0">
              <a:lnSpc>
                <a:spcPct val="100000"/>
              </a:lnSpc>
              <a:spcBef>
                <a:spcPts val="0"/>
              </a:spcBef>
              <a:spcAft>
                <a:spcPts val="0"/>
              </a:spcAft>
              <a:buClrTx/>
              <a:buSzTx/>
              <a:buFontTx/>
              <a:buNone/>
              <a:tabLst/>
            </a:pPr>
            <a:r>
              <a:rPr kumimoji="0" lang="en-US" sz="3600" b="1" i="0" u="none" strike="noStrike" cap="none" spc="0" normalizeH="0" baseline="0" dirty="0">
                <a:ln>
                  <a:noFill/>
                </a:ln>
                <a:solidFill>
                  <a:srgbClr val="000000"/>
                </a:solidFill>
                <a:effectLst/>
                <a:uFillTx/>
                <a:latin typeface="+mn-lt"/>
                <a:ea typeface="+mn-ea"/>
                <a:cs typeface="+mn-cs"/>
                <a:sym typeface="Calibri"/>
              </a:rPr>
              <a:t>Test CORC in-field at BNL in the common-coil test facility</a:t>
            </a:r>
          </a:p>
        </p:txBody>
      </p:sp>
      <p:pic>
        <p:nvPicPr>
          <p:cNvPr id="16" name="Picture 15">
            <a:extLst>
              <a:ext uri="{FF2B5EF4-FFF2-40B4-BE49-F238E27FC236}">
                <a16:creationId xmlns:a16="http://schemas.microsoft.com/office/drawing/2014/main" id="{97C63583-33C6-CB42-71B3-73296EB81BDD}"/>
              </a:ext>
            </a:extLst>
          </p:cNvPr>
          <p:cNvPicPr>
            <a:picLocks noChangeAspect="1"/>
          </p:cNvPicPr>
          <p:nvPr/>
        </p:nvPicPr>
        <p:blipFill>
          <a:blip r:embed="rId7"/>
          <a:stretch>
            <a:fillRect/>
          </a:stretch>
        </p:blipFill>
        <p:spPr>
          <a:xfrm>
            <a:off x="19022859" y="2667028"/>
            <a:ext cx="5024694" cy="3357142"/>
          </a:xfrm>
          <a:prstGeom prst="rect">
            <a:avLst/>
          </a:prstGeom>
        </p:spPr>
      </p:pic>
      <p:sp>
        <p:nvSpPr>
          <p:cNvPr id="17" name="TextBox 16">
            <a:extLst>
              <a:ext uri="{FF2B5EF4-FFF2-40B4-BE49-F238E27FC236}">
                <a16:creationId xmlns:a16="http://schemas.microsoft.com/office/drawing/2014/main" id="{EAF684FC-4554-D5DE-0EBA-0F9C6A96A81D}"/>
              </a:ext>
            </a:extLst>
          </p:cNvPr>
          <p:cNvSpPr txBox="1"/>
          <p:nvPr/>
        </p:nvSpPr>
        <p:spPr>
          <a:xfrm>
            <a:off x="14813017" y="4345599"/>
            <a:ext cx="3535680" cy="73866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8" tIns="91438" rIns="91438" bIns="91438" numCol="1" spcCol="38100" rtlCol="0" anchor="t">
            <a:spAutoFit/>
          </a:bodyPr>
          <a:lstStyle/>
          <a:p>
            <a:pPr marL="0" marR="0" indent="0" algn="l" defTabSz="914400" rtl="0" fontAlgn="auto" latinLnBrk="0" hangingPunct="0">
              <a:lnSpc>
                <a:spcPct val="100000"/>
              </a:lnSpc>
              <a:spcBef>
                <a:spcPts val="0"/>
              </a:spcBef>
              <a:spcAft>
                <a:spcPts val="0"/>
              </a:spcAft>
              <a:buClrTx/>
              <a:buSzTx/>
              <a:buFontTx/>
              <a:buNone/>
              <a:tabLst/>
            </a:pPr>
            <a:r>
              <a:rPr kumimoji="0" lang="en-US" sz="3600" b="1" i="0" u="none" strike="noStrike" cap="none" spc="0" normalizeH="0" baseline="0" dirty="0">
                <a:ln>
                  <a:noFill/>
                </a:ln>
                <a:solidFill>
                  <a:srgbClr val="000000"/>
                </a:solidFill>
                <a:effectLst/>
                <a:uFillTx/>
                <a:latin typeface="+mn-lt"/>
                <a:ea typeface="+mn-ea"/>
                <a:cs typeface="+mn-cs"/>
                <a:sym typeface="Calibri"/>
              </a:rPr>
              <a:t>Layer 1</a:t>
            </a:r>
          </a:p>
        </p:txBody>
      </p:sp>
      <p:sp>
        <p:nvSpPr>
          <p:cNvPr id="18" name="TextBox 17">
            <a:extLst>
              <a:ext uri="{FF2B5EF4-FFF2-40B4-BE49-F238E27FC236}">
                <a16:creationId xmlns:a16="http://schemas.microsoft.com/office/drawing/2014/main" id="{BA67F783-5BBC-3F55-5C33-EBC51577BA25}"/>
              </a:ext>
            </a:extLst>
          </p:cNvPr>
          <p:cNvSpPr txBox="1"/>
          <p:nvPr/>
        </p:nvSpPr>
        <p:spPr>
          <a:xfrm>
            <a:off x="19837711" y="4316440"/>
            <a:ext cx="3535680" cy="73866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8" tIns="91438" rIns="91438" bIns="91438" numCol="1" spcCol="38100" rtlCol="0" anchor="t">
            <a:spAutoFit/>
          </a:bodyPr>
          <a:lstStyle/>
          <a:p>
            <a:pPr marL="0" marR="0" indent="0" algn="l" defTabSz="914400" rtl="0" fontAlgn="auto" latinLnBrk="0" hangingPunct="0">
              <a:lnSpc>
                <a:spcPct val="100000"/>
              </a:lnSpc>
              <a:spcBef>
                <a:spcPts val="0"/>
              </a:spcBef>
              <a:spcAft>
                <a:spcPts val="0"/>
              </a:spcAft>
              <a:buClrTx/>
              <a:buSzTx/>
              <a:buFontTx/>
              <a:buNone/>
              <a:tabLst/>
            </a:pPr>
            <a:r>
              <a:rPr kumimoji="0" lang="en-US" sz="3600" b="1" i="0" u="none" strike="noStrike" cap="none" spc="0" normalizeH="0" baseline="0" dirty="0">
                <a:ln>
                  <a:noFill/>
                </a:ln>
                <a:solidFill>
                  <a:srgbClr val="000000"/>
                </a:solidFill>
                <a:effectLst/>
                <a:uFillTx/>
                <a:latin typeface="+mn-lt"/>
                <a:ea typeface="+mn-ea"/>
                <a:cs typeface="+mn-cs"/>
                <a:sym typeface="Calibri"/>
              </a:rPr>
              <a:t>Layer 2</a:t>
            </a:r>
          </a:p>
        </p:txBody>
      </p:sp>
      <p:sp>
        <p:nvSpPr>
          <p:cNvPr id="19" name="TextBox 18">
            <a:extLst>
              <a:ext uri="{FF2B5EF4-FFF2-40B4-BE49-F238E27FC236}">
                <a16:creationId xmlns:a16="http://schemas.microsoft.com/office/drawing/2014/main" id="{A9D05937-EF96-BB06-EEDB-076CDCBC41C1}"/>
              </a:ext>
            </a:extLst>
          </p:cNvPr>
          <p:cNvSpPr txBox="1"/>
          <p:nvPr/>
        </p:nvSpPr>
        <p:spPr>
          <a:xfrm>
            <a:off x="6634562" y="4684459"/>
            <a:ext cx="3951347" cy="166198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8" tIns="91438" rIns="91438" bIns="91438" numCol="1" spcCol="38100" rtlCol="0" anchor="t">
            <a:spAutoFit/>
          </a:bodyPr>
          <a:lstStyle/>
          <a:p>
            <a:pPr marL="0" marR="0" indent="0" algn="l" defTabSz="914400" rtl="0" fontAlgn="auto" latinLnBrk="0" hangingPunct="0">
              <a:lnSpc>
                <a:spcPct val="100000"/>
              </a:lnSpc>
              <a:spcBef>
                <a:spcPts val="0"/>
              </a:spcBef>
              <a:spcAft>
                <a:spcPts val="0"/>
              </a:spcAft>
              <a:buClrTx/>
              <a:buSzTx/>
              <a:buFontTx/>
              <a:buNone/>
              <a:tabLst/>
            </a:pPr>
            <a:r>
              <a:rPr kumimoji="0" lang="en-US" sz="3200" b="0" i="0" u="none" strike="noStrike" cap="none" spc="0" normalizeH="0" baseline="0" dirty="0">
                <a:ln>
                  <a:noFill/>
                </a:ln>
                <a:solidFill>
                  <a:srgbClr val="000000"/>
                </a:solidFill>
                <a:effectLst/>
                <a:uFillTx/>
                <a:latin typeface="+mn-lt"/>
                <a:ea typeface="+mn-ea"/>
                <a:cs typeface="+mn-cs"/>
                <a:sym typeface="Calibri"/>
              </a:rPr>
              <a:t>3-turn practice windings are done for each layer</a:t>
            </a:r>
          </a:p>
        </p:txBody>
      </p:sp>
      <p:pic>
        <p:nvPicPr>
          <p:cNvPr id="20" name="Picture 19">
            <a:extLst>
              <a:ext uri="{FF2B5EF4-FFF2-40B4-BE49-F238E27FC236}">
                <a16:creationId xmlns:a16="http://schemas.microsoft.com/office/drawing/2014/main" id="{003D707D-3D46-A84B-7161-EB55F92870BB}"/>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6394655" y="7530124"/>
            <a:ext cx="7565185" cy="2341923"/>
          </a:xfrm>
          <a:prstGeom prst="rect">
            <a:avLst/>
          </a:prstGeom>
        </p:spPr>
      </p:pic>
      <p:pic>
        <p:nvPicPr>
          <p:cNvPr id="22" name="Picture 2">
            <a:extLst>
              <a:ext uri="{FF2B5EF4-FFF2-40B4-BE49-F238E27FC236}">
                <a16:creationId xmlns:a16="http://schemas.microsoft.com/office/drawing/2014/main" id="{77F2BA4C-06EC-7242-53E3-2A8B8C590256}"/>
              </a:ext>
            </a:extLst>
          </p:cNvPr>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14316466" y="9037060"/>
            <a:ext cx="4154151" cy="36117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3" name="Picture 3">
            <a:extLst>
              <a:ext uri="{FF2B5EF4-FFF2-40B4-BE49-F238E27FC236}">
                <a16:creationId xmlns:a16="http://schemas.microsoft.com/office/drawing/2014/main" id="{7C651B6A-08B7-163B-138B-CA3C401E4575}"/>
              </a:ext>
            </a:extLst>
          </p:cNvPr>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19484013" y="9037060"/>
            <a:ext cx="4170703" cy="342743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4" name="TextBox 23">
            <a:extLst>
              <a:ext uri="{FF2B5EF4-FFF2-40B4-BE49-F238E27FC236}">
                <a16:creationId xmlns:a16="http://schemas.microsoft.com/office/drawing/2014/main" id="{8E9F9A2A-8594-5725-7D60-98C0CD79F364}"/>
              </a:ext>
            </a:extLst>
          </p:cNvPr>
          <p:cNvSpPr txBox="1"/>
          <p:nvPr/>
        </p:nvSpPr>
        <p:spPr>
          <a:xfrm>
            <a:off x="20144765" y="8314263"/>
            <a:ext cx="4273168" cy="73866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8" tIns="91438" rIns="91438" bIns="91438" numCol="1" spcCol="38100" rtlCol="0" anchor="t">
            <a:spAutoFit/>
          </a:bodyPr>
          <a:lstStyle/>
          <a:p>
            <a:pPr marL="0" marR="0" indent="0" algn="l" defTabSz="914400" rtl="0" fontAlgn="auto" latinLnBrk="0" hangingPunct="0">
              <a:lnSpc>
                <a:spcPct val="100000"/>
              </a:lnSpc>
              <a:spcBef>
                <a:spcPts val="0"/>
              </a:spcBef>
              <a:spcAft>
                <a:spcPts val="0"/>
              </a:spcAft>
              <a:buClrTx/>
              <a:buSzTx/>
              <a:buFontTx/>
              <a:buNone/>
              <a:tabLst/>
            </a:pPr>
            <a:r>
              <a:rPr kumimoji="0" lang="en-US" sz="3600" b="0" i="0" u="none" strike="noStrike" cap="none" spc="0" normalizeH="0" baseline="0" dirty="0">
                <a:ln>
                  <a:noFill/>
                </a:ln>
                <a:solidFill>
                  <a:srgbClr val="000000"/>
                </a:solidFill>
                <a:effectLst/>
                <a:uFillTx/>
                <a:latin typeface="+mn-lt"/>
                <a:ea typeface="+mn-ea"/>
                <a:cs typeface="+mn-cs"/>
                <a:sym typeface="Calibri"/>
              </a:rPr>
              <a:t>Improved CORC</a:t>
            </a:r>
          </a:p>
        </p:txBody>
      </p:sp>
      <p:sp>
        <p:nvSpPr>
          <p:cNvPr id="25" name="TextBox 24">
            <a:extLst>
              <a:ext uri="{FF2B5EF4-FFF2-40B4-BE49-F238E27FC236}">
                <a16:creationId xmlns:a16="http://schemas.microsoft.com/office/drawing/2014/main" id="{A660BF72-4EE8-E884-3CF7-4222C52D61FF}"/>
              </a:ext>
            </a:extLst>
          </p:cNvPr>
          <p:cNvSpPr txBox="1"/>
          <p:nvPr/>
        </p:nvSpPr>
        <p:spPr>
          <a:xfrm>
            <a:off x="14965417" y="8290560"/>
            <a:ext cx="3535680" cy="73866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8" tIns="91438" rIns="91438" bIns="91438" numCol="1" spcCol="38100" rtlCol="0" anchor="t">
            <a:spAutoFit/>
          </a:bodyPr>
          <a:lstStyle/>
          <a:p>
            <a:pPr marL="0" marR="0" indent="0" algn="l" defTabSz="914400" rtl="0" fontAlgn="auto" latinLnBrk="0" hangingPunct="0">
              <a:lnSpc>
                <a:spcPct val="100000"/>
              </a:lnSpc>
              <a:spcBef>
                <a:spcPts val="0"/>
              </a:spcBef>
              <a:spcAft>
                <a:spcPts val="0"/>
              </a:spcAft>
              <a:buClrTx/>
              <a:buSzTx/>
              <a:buFontTx/>
              <a:buNone/>
              <a:tabLst/>
            </a:pPr>
            <a:r>
              <a:rPr kumimoji="0" lang="en-US" sz="3600" b="0" i="0" u="none" strike="noStrike" cap="none" spc="0" normalizeH="0" baseline="0" dirty="0">
                <a:ln>
                  <a:noFill/>
                </a:ln>
                <a:solidFill>
                  <a:srgbClr val="000000"/>
                </a:solidFill>
                <a:effectLst/>
                <a:uFillTx/>
                <a:latin typeface="+mn-lt"/>
                <a:ea typeface="+mn-ea"/>
                <a:cs typeface="+mn-cs"/>
                <a:sym typeface="Calibri"/>
              </a:rPr>
              <a:t>“Early” CORC</a:t>
            </a:r>
          </a:p>
        </p:txBody>
      </p:sp>
      <p:sp>
        <p:nvSpPr>
          <p:cNvPr id="26" name="TextBox 25">
            <a:extLst>
              <a:ext uri="{FF2B5EF4-FFF2-40B4-BE49-F238E27FC236}">
                <a16:creationId xmlns:a16="http://schemas.microsoft.com/office/drawing/2014/main" id="{B4177228-5DEC-B92B-3AD2-8E3441D332F9}"/>
              </a:ext>
            </a:extLst>
          </p:cNvPr>
          <p:cNvSpPr txBox="1"/>
          <p:nvPr/>
        </p:nvSpPr>
        <p:spPr>
          <a:xfrm>
            <a:off x="13949358" y="7190502"/>
            <a:ext cx="9731087" cy="73866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8" tIns="91438" rIns="91438" bIns="91438" numCol="1" spcCol="38100" rtlCol="0" anchor="t">
            <a:spAutoFit/>
          </a:bodyPr>
          <a:lstStyle/>
          <a:p>
            <a:pPr marL="0" marR="0" indent="0" algn="l" defTabSz="914400" rtl="0" fontAlgn="auto" latinLnBrk="0" hangingPunct="0">
              <a:lnSpc>
                <a:spcPct val="100000"/>
              </a:lnSpc>
              <a:spcBef>
                <a:spcPts val="0"/>
              </a:spcBef>
              <a:spcAft>
                <a:spcPts val="0"/>
              </a:spcAft>
              <a:buClrTx/>
              <a:buSzTx/>
              <a:buFontTx/>
              <a:buNone/>
              <a:tabLst/>
            </a:pPr>
            <a:r>
              <a:rPr kumimoji="0" lang="en-US" sz="3600" b="0" i="0" u="none" strike="noStrike" cap="none" spc="0" normalizeH="0" baseline="0" dirty="0">
                <a:ln>
                  <a:noFill/>
                </a:ln>
                <a:solidFill>
                  <a:srgbClr val="000000"/>
                </a:solidFill>
                <a:effectLst/>
                <a:uFillTx/>
                <a:latin typeface="+mn-lt"/>
                <a:ea typeface="+mn-ea"/>
                <a:cs typeface="+mn-cs"/>
                <a:sym typeface="Calibri"/>
              </a:rPr>
              <a:t>“COMB” design advancing as a test platform</a:t>
            </a:r>
          </a:p>
        </p:txBody>
      </p:sp>
      <p:cxnSp>
        <p:nvCxnSpPr>
          <p:cNvPr id="28" name="Straight Connector 27">
            <a:extLst>
              <a:ext uri="{FF2B5EF4-FFF2-40B4-BE49-F238E27FC236}">
                <a16:creationId xmlns:a16="http://schemas.microsoft.com/office/drawing/2014/main" id="{C1D69D98-763C-8AB9-1B32-7C62DEB345CC}"/>
              </a:ext>
            </a:extLst>
          </p:cNvPr>
          <p:cNvCxnSpPr/>
          <p:nvPr/>
        </p:nvCxnSpPr>
        <p:spPr>
          <a:xfrm>
            <a:off x="7376160" y="6979920"/>
            <a:ext cx="15847485" cy="0"/>
          </a:xfrm>
          <a:prstGeom prst="line">
            <a:avLst/>
          </a:prstGeom>
          <a:noFill/>
          <a:ln w="25400" cap="flat">
            <a:solidFill>
              <a:schemeClr val="accent1"/>
            </a:solidFill>
            <a:prstDash val="solid"/>
            <a:round/>
          </a:ln>
          <a:effectLst>
            <a:glow rad="64390">
              <a:schemeClr val="accent1">
                <a:alpha val="40000"/>
              </a:schemeClr>
            </a:glow>
            <a:outerShdw blurRad="76200" dist="38100" dir="5400000" rotWithShape="0">
              <a:srgbClr val="000000">
                <a:alpha val="35000"/>
              </a:srgbClr>
            </a:outerShdw>
            <a:softEdge rad="0"/>
          </a:effectLst>
          <a:sp3d/>
        </p:spPr>
        <p:style>
          <a:lnRef idx="0">
            <a:scrgbClr r="0" g="0" b="0"/>
          </a:lnRef>
          <a:fillRef idx="0">
            <a:scrgbClr r="0" g="0" b="0"/>
          </a:fillRef>
          <a:effectRef idx="0">
            <a:scrgbClr r="0" g="0" b="0"/>
          </a:effectRef>
          <a:fontRef idx="none"/>
        </p:style>
      </p:cxnSp>
      <p:cxnSp>
        <p:nvCxnSpPr>
          <p:cNvPr id="3" name="Straight Connector 2">
            <a:extLst>
              <a:ext uri="{FF2B5EF4-FFF2-40B4-BE49-F238E27FC236}">
                <a16:creationId xmlns:a16="http://schemas.microsoft.com/office/drawing/2014/main" id="{BD0C8A6B-6CF3-BA73-AE89-A101F39FC02A}"/>
              </a:ext>
            </a:extLst>
          </p:cNvPr>
          <p:cNvCxnSpPr>
            <a:cxnSpLocks/>
          </p:cNvCxnSpPr>
          <p:nvPr/>
        </p:nvCxnSpPr>
        <p:spPr>
          <a:xfrm flipV="1">
            <a:off x="6297292" y="3369754"/>
            <a:ext cx="51643" cy="8517446"/>
          </a:xfrm>
          <a:prstGeom prst="line">
            <a:avLst/>
          </a:prstGeom>
          <a:noFill/>
          <a:ln w="25400" cap="flat">
            <a:solidFill>
              <a:schemeClr val="accent1"/>
            </a:solidFill>
            <a:prstDash val="solid"/>
            <a:round/>
          </a:ln>
          <a:effectLst>
            <a:glow rad="64390">
              <a:schemeClr val="accent1">
                <a:alpha val="40000"/>
              </a:schemeClr>
            </a:glow>
            <a:outerShdw blurRad="76200" dist="38100" dir="5400000" rotWithShape="0">
              <a:srgbClr val="000000">
                <a:alpha val="35000"/>
              </a:srgbClr>
            </a:outerShdw>
            <a:softEdge rad="0"/>
          </a:effectLst>
          <a:sp3d/>
        </p:spPr>
        <p:style>
          <a:lnRef idx="0">
            <a:scrgbClr r="0" g="0" b="0"/>
          </a:lnRef>
          <a:fillRef idx="0">
            <a:scrgbClr r="0" g="0" b="0"/>
          </a:fillRef>
          <a:effectRef idx="0">
            <a:scrgbClr r="0" g="0" b="0"/>
          </a:effectRef>
          <a:fontRef idx="none"/>
        </p:style>
      </p:cxnSp>
    </p:spTree>
    <p:extLst>
      <p:ext uri="{BB962C8B-B14F-4D97-AF65-F5344CB8AC3E}">
        <p14:creationId xmlns:p14="http://schemas.microsoft.com/office/powerpoint/2010/main" val="765416253"/>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4FF38262-89CD-18AF-D402-D60F6C98D6D1}"/>
              </a:ext>
            </a:extLst>
          </p:cNvPr>
          <p:cNvSpPr>
            <a:spLocks noGrp="1"/>
          </p:cNvSpPr>
          <p:nvPr>
            <p:ph type="title"/>
          </p:nvPr>
        </p:nvSpPr>
        <p:spPr/>
        <p:txBody>
          <a:bodyPr/>
          <a:lstStyle/>
          <a:p>
            <a:r>
              <a:rPr lang="en-US" dirty="0"/>
              <a:t>There are significant synergies to be leveraged to support Muon Collider magnet development</a:t>
            </a:r>
          </a:p>
        </p:txBody>
      </p:sp>
      <p:sp>
        <p:nvSpPr>
          <p:cNvPr id="4" name="Date Placeholder 3">
            <a:extLst>
              <a:ext uri="{FF2B5EF4-FFF2-40B4-BE49-F238E27FC236}">
                <a16:creationId xmlns:a16="http://schemas.microsoft.com/office/drawing/2014/main" id="{26342D9A-2E9B-0FCD-C1C8-2CE4830508FA}"/>
              </a:ext>
            </a:extLst>
          </p:cNvPr>
          <p:cNvSpPr>
            <a:spLocks noGrp="1"/>
          </p:cNvSpPr>
          <p:nvPr>
            <p:ph type="dt" sz="half" idx="10"/>
          </p:nvPr>
        </p:nvSpPr>
        <p:spPr/>
        <p:txBody>
          <a:bodyPr/>
          <a:lstStyle/>
          <a:p>
            <a:r>
              <a:rPr lang="en-US" dirty="0"/>
              <a:t>March 13, 2024</a:t>
            </a:r>
          </a:p>
        </p:txBody>
      </p:sp>
      <p:sp>
        <p:nvSpPr>
          <p:cNvPr id="5" name="Footer Placeholder 4">
            <a:extLst>
              <a:ext uri="{FF2B5EF4-FFF2-40B4-BE49-F238E27FC236}">
                <a16:creationId xmlns:a16="http://schemas.microsoft.com/office/drawing/2014/main" id="{879E5AFE-8C15-E80B-EF99-C26117916888}"/>
              </a:ext>
            </a:extLst>
          </p:cNvPr>
          <p:cNvSpPr>
            <a:spLocks noGrp="1"/>
          </p:cNvSpPr>
          <p:nvPr>
            <p:ph type="ftr" sz="quarter" idx="11"/>
          </p:nvPr>
        </p:nvSpPr>
        <p:spPr/>
        <p:txBody>
          <a:bodyPr/>
          <a:lstStyle/>
          <a:p>
            <a:r>
              <a:rPr lang="en-US" dirty="0"/>
              <a:t>US MDP - Towards an implementation of the P5 Recommendations       Muon Collider Collaboration Meeting</a:t>
            </a:r>
          </a:p>
        </p:txBody>
      </p:sp>
      <p:sp>
        <p:nvSpPr>
          <p:cNvPr id="6" name="Slide Number Placeholder 5">
            <a:extLst>
              <a:ext uri="{FF2B5EF4-FFF2-40B4-BE49-F238E27FC236}">
                <a16:creationId xmlns:a16="http://schemas.microsoft.com/office/drawing/2014/main" id="{0C855A02-2221-6882-FAEA-2230A0615617}"/>
              </a:ext>
            </a:extLst>
          </p:cNvPr>
          <p:cNvSpPr>
            <a:spLocks noGrp="1"/>
          </p:cNvSpPr>
          <p:nvPr>
            <p:ph type="sldNum" sz="quarter" idx="12"/>
          </p:nvPr>
        </p:nvSpPr>
        <p:spPr/>
        <p:txBody>
          <a:bodyPr/>
          <a:lstStyle/>
          <a:p>
            <a:fld id="{86CB4B4D-7CA3-9044-876B-883B54F8677D}" type="slidenum">
              <a:rPr lang="en-US" smtClean="0"/>
              <a:t>15</a:t>
            </a:fld>
            <a:endParaRPr lang="en-US" dirty="0"/>
          </a:p>
        </p:txBody>
      </p:sp>
      <p:pic>
        <p:nvPicPr>
          <p:cNvPr id="7" name="Google Shape;882;p13" descr="Diagram&#10;&#10;Description automatically generated with low confidence">
            <a:extLst>
              <a:ext uri="{FF2B5EF4-FFF2-40B4-BE49-F238E27FC236}">
                <a16:creationId xmlns:a16="http://schemas.microsoft.com/office/drawing/2014/main" id="{DBAE3130-7379-86FE-8BDF-8EF2D9322498}"/>
              </a:ext>
            </a:extLst>
          </p:cNvPr>
          <p:cNvPicPr preferRelativeResize="0"/>
          <p:nvPr/>
        </p:nvPicPr>
        <p:blipFill rotWithShape="1">
          <a:blip r:embed="rId2">
            <a:alphaModFix/>
          </a:blip>
          <a:srcRect/>
          <a:stretch/>
        </p:blipFill>
        <p:spPr>
          <a:xfrm>
            <a:off x="18627879" y="4000576"/>
            <a:ext cx="5455145" cy="8641080"/>
          </a:xfrm>
          <a:prstGeom prst="rect">
            <a:avLst/>
          </a:prstGeom>
          <a:solidFill>
            <a:srgbClr val="DDEBEE"/>
          </a:solidFill>
          <a:ln w="9525" cap="flat" cmpd="sng">
            <a:solidFill>
              <a:schemeClr val="accent1"/>
            </a:solidFill>
            <a:prstDash val="solid"/>
            <a:round/>
            <a:headEnd type="none" w="sm" len="sm"/>
            <a:tailEnd type="none" w="sm" len="sm"/>
          </a:ln>
        </p:spPr>
      </p:pic>
      <p:pic>
        <p:nvPicPr>
          <p:cNvPr id="8" name="Google Shape;890;p13">
            <a:extLst>
              <a:ext uri="{FF2B5EF4-FFF2-40B4-BE49-F238E27FC236}">
                <a16:creationId xmlns:a16="http://schemas.microsoft.com/office/drawing/2014/main" id="{167CDAA7-CC91-8C48-FC9A-1C89710BEC11}"/>
              </a:ext>
            </a:extLst>
          </p:cNvPr>
          <p:cNvPicPr preferRelativeResize="0"/>
          <p:nvPr/>
        </p:nvPicPr>
        <p:blipFill rotWithShape="1">
          <a:blip r:embed="rId3">
            <a:alphaModFix/>
          </a:blip>
          <a:srcRect/>
          <a:stretch/>
        </p:blipFill>
        <p:spPr>
          <a:xfrm>
            <a:off x="11687438" y="4168464"/>
            <a:ext cx="6875126" cy="4137111"/>
          </a:xfrm>
          <a:prstGeom prst="rect">
            <a:avLst/>
          </a:prstGeom>
          <a:noFill/>
          <a:ln w="9525" cap="flat" cmpd="sng">
            <a:solidFill>
              <a:srgbClr val="1F2B48"/>
            </a:solidFill>
            <a:prstDash val="solid"/>
            <a:round/>
            <a:headEnd type="none" w="sm" len="sm"/>
            <a:tailEnd type="none" w="sm" len="sm"/>
          </a:ln>
        </p:spPr>
      </p:pic>
      <p:pic>
        <p:nvPicPr>
          <p:cNvPr id="9" name="Google Shape;891;p13">
            <a:extLst>
              <a:ext uri="{FF2B5EF4-FFF2-40B4-BE49-F238E27FC236}">
                <a16:creationId xmlns:a16="http://schemas.microsoft.com/office/drawing/2014/main" id="{51924F69-DED9-BBB2-67E8-099E511EF40B}"/>
              </a:ext>
            </a:extLst>
          </p:cNvPr>
          <p:cNvPicPr preferRelativeResize="0"/>
          <p:nvPr/>
        </p:nvPicPr>
        <p:blipFill rotWithShape="1">
          <a:blip r:embed="rId4">
            <a:alphaModFix/>
          </a:blip>
          <a:srcRect/>
          <a:stretch/>
        </p:blipFill>
        <p:spPr>
          <a:xfrm>
            <a:off x="12192001" y="8350179"/>
            <a:ext cx="5088686" cy="4186647"/>
          </a:xfrm>
          <a:prstGeom prst="rect">
            <a:avLst/>
          </a:prstGeom>
          <a:noFill/>
          <a:ln>
            <a:noFill/>
          </a:ln>
        </p:spPr>
      </p:pic>
      <p:sp>
        <p:nvSpPr>
          <p:cNvPr id="10" name="TextBox 9">
            <a:extLst>
              <a:ext uri="{FF2B5EF4-FFF2-40B4-BE49-F238E27FC236}">
                <a16:creationId xmlns:a16="http://schemas.microsoft.com/office/drawing/2014/main" id="{B71E36DF-BB22-B48D-4875-D1EB10818DC7}"/>
              </a:ext>
            </a:extLst>
          </p:cNvPr>
          <p:cNvSpPr txBox="1"/>
          <p:nvPr/>
        </p:nvSpPr>
        <p:spPr>
          <a:xfrm>
            <a:off x="11687438" y="2260253"/>
            <a:ext cx="12730494" cy="1908211"/>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8" tIns="91438" rIns="91438" bIns="91438" numCol="1" spcCol="38100" rtlCol="0" anchor="t">
            <a:spAutoFit/>
          </a:bodyPr>
          <a:lstStyle/>
          <a:p>
            <a:pPr marL="0" marR="0" indent="0" algn="l" defTabSz="914400" rtl="0" fontAlgn="auto" latinLnBrk="0" hangingPunct="0">
              <a:lnSpc>
                <a:spcPct val="100000"/>
              </a:lnSpc>
              <a:spcBef>
                <a:spcPts val="0"/>
              </a:spcBef>
              <a:spcAft>
                <a:spcPts val="0"/>
              </a:spcAft>
              <a:buClrTx/>
              <a:buSzTx/>
              <a:buFontTx/>
              <a:buNone/>
              <a:tabLst/>
            </a:pPr>
            <a:r>
              <a:rPr kumimoji="0" lang="en-US" sz="2800" b="1" i="0" u="none" strike="noStrike" cap="none" spc="0" normalizeH="0" baseline="0" dirty="0">
                <a:ln>
                  <a:noFill/>
                </a:ln>
                <a:solidFill>
                  <a:srgbClr val="000000"/>
                </a:solidFill>
                <a:effectLst/>
                <a:uFillTx/>
                <a:latin typeface="+mn-lt"/>
                <a:ea typeface="+mn-ea"/>
                <a:cs typeface="+mn-cs"/>
                <a:sym typeface="Calibri"/>
              </a:rPr>
              <a:t>DOE Offices of HEP &amp; FES jointly funding a large-bore cable test facility</a:t>
            </a:r>
          </a:p>
          <a:p>
            <a:pPr marL="457200" marR="0" indent="-457200" algn="l" defTabSz="914400" rtl="0" fontAlgn="auto" latinLnBrk="0" hangingPunct="0">
              <a:lnSpc>
                <a:spcPct val="100000"/>
              </a:lnSpc>
              <a:spcBef>
                <a:spcPts val="0"/>
              </a:spcBef>
              <a:spcAft>
                <a:spcPts val="0"/>
              </a:spcAft>
              <a:buClrTx/>
              <a:buSzTx/>
              <a:buFont typeface="Arial" panose="020B0604020202020204" pitchFamily="34" charset="0"/>
              <a:buChar char="•"/>
              <a:tabLst/>
            </a:pPr>
            <a:r>
              <a:rPr lang="en-US" sz="2800" dirty="0"/>
              <a:t>Will provide 15T dipole field over 750mm good-field, 1.9-50K on-sample</a:t>
            </a:r>
          </a:p>
          <a:p>
            <a:pPr marL="457200" indent="-457200">
              <a:buFont typeface="Arial" panose="020B0604020202020204" pitchFamily="34" charset="0"/>
              <a:buChar char="•"/>
            </a:pPr>
            <a:r>
              <a:rPr lang="en-US" sz="2800" dirty="0"/>
              <a:t>Cryostat will enable testing of high-field hybrid magnets</a:t>
            </a:r>
          </a:p>
          <a:p>
            <a:pPr marL="457200" indent="-457200">
              <a:buFont typeface="Arial" panose="020B0604020202020204" pitchFamily="34" charset="0"/>
              <a:buChar char="•"/>
            </a:pPr>
            <a:r>
              <a:rPr lang="en-US" sz="2800" dirty="0"/>
              <a:t>Being located at FNAL</a:t>
            </a:r>
          </a:p>
        </p:txBody>
      </p:sp>
      <p:grpSp>
        <p:nvGrpSpPr>
          <p:cNvPr id="11" name="Group 10">
            <a:extLst>
              <a:ext uri="{FF2B5EF4-FFF2-40B4-BE49-F238E27FC236}">
                <a16:creationId xmlns:a16="http://schemas.microsoft.com/office/drawing/2014/main" id="{9A8DDD37-1CFC-9D90-0D3F-CB19C53838AF}"/>
              </a:ext>
            </a:extLst>
          </p:cNvPr>
          <p:cNvGrpSpPr>
            <a:grpSpLocks noChangeAspect="1"/>
          </p:cNvGrpSpPr>
          <p:nvPr/>
        </p:nvGrpSpPr>
        <p:grpSpPr>
          <a:xfrm>
            <a:off x="-97984" y="2310467"/>
            <a:ext cx="4782473" cy="6331969"/>
            <a:chOff x="1487728" y="1913635"/>
            <a:chExt cx="3619615" cy="4792352"/>
          </a:xfrm>
        </p:grpSpPr>
        <p:pic>
          <p:nvPicPr>
            <p:cNvPr id="12" name="Picture 2">
              <a:extLst>
                <a:ext uri="{FF2B5EF4-FFF2-40B4-BE49-F238E27FC236}">
                  <a16:creationId xmlns:a16="http://schemas.microsoft.com/office/drawing/2014/main" id="{8BC6DC0F-E150-A8BA-83FD-163236AD742A}"/>
                </a:ext>
              </a:extLst>
            </p:cNvPr>
            <p:cNvPicPr>
              <a:picLocks noChangeAspect="1" noChangeArrowheads="1"/>
            </p:cNvPicPr>
            <p:nvPr/>
          </p:nvPicPr>
          <p:blipFill>
            <a:blip r:embed="rId5" cstate="hqprint">
              <a:extLst>
                <a:ext uri="{28A0092B-C50C-407E-A947-70E740481C1C}">
                  <a14:useLocalDpi xmlns:a14="http://schemas.microsoft.com/office/drawing/2010/main" val="0"/>
                </a:ext>
              </a:extLst>
            </a:blip>
            <a:srcRect/>
            <a:stretch>
              <a:fillRect/>
            </a:stretch>
          </p:blipFill>
          <p:spPr bwMode="auto">
            <a:xfrm>
              <a:off x="1487728" y="1913635"/>
              <a:ext cx="3619615" cy="47923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3" name="TextBox 12">
              <a:extLst>
                <a:ext uri="{FF2B5EF4-FFF2-40B4-BE49-F238E27FC236}">
                  <a16:creationId xmlns:a16="http://schemas.microsoft.com/office/drawing/2014/main" id="{D1A594EA-F5FE-5447-BDE8-D3F6A2B85912}"/>
                </a:ext>
              </a:extLst>
            </p:cNvPr>
            <p:cNvSpPr txBox="1"/>
            <p:nvPr/>
          </p:nvSpPr>
          <p:spPr>
            <a:xfrm>
              <a:off x="3651589" y="3861237"/>
              <a:ext cx="715617" cy="52322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800" b="1" i="0" u="none" strike="noStrike" kern="1200" cap="none" spc="0" normalizeH="0" baseline="0" noProof="0" dirty="0">
                  <a:ln>
                    <a:noFill/>
                  </a:ln>
                  <a:solidFill>
                    <a:prstClr val="white"/>
                  </a:solidFill>
                  <a:effectLst/>
                  <a:uLnTx/>
                  <a:uFillTx/>
                  <a:latin typeface="Calibri" panose="020F0502020204030204"/>
                  <a:ea typeface="+mn-ea"/>
                  <a:cs typeface="+mn-cs"/>
                </a:rPr>
                <a:t>LTS</a:t>
              </a:r>
            </a:p>
          </p:txBody>
        </p:sp>
      </p:grpSp>
      <p:pic>
        <p:nvPicPr>
          <p:cNvPr id="14" name="Picture 13" descr="A screenshot of a computer&#10;&#10;Description automatically generated with medium confidence">
            <a:extLst>
              <a:ext uri="{FF2B5EF4-FFF2-40B4-BE49-F238E27FC236}">
                <a16:creationId xmlns:a16="http://schemas.microsoft.com/office/drawing/2014/main" id="{46F0A606-EAEE-496B-DD49-64E68BE0C935}"/>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0" y="8306729"/>
            <a:ext cx="7413171" cy="4346043"/>
          </a:xfrm>
          <a:prstGeom prst="rect">
            <a:avLst/>
          </a:prstGeom>
        </p:spPr>
      </p:pic>
      <p:pic>
        <p:nvPicPr>
          <p:cNvPr id="15" name="Picture 2" descr="Leading provider of high technology products and services for research and  industry - Oxford Instruments">
            <a:extLst>
              <a:ext uri="{FF2B5EF4-FFF2-40B4-BE49-F238E27FC236}">
                <a16:creationId xmlns:a16="http://schemas.microsoft.com/office/drawing/2014/main" id="{7D3F14B0-B252-5729-F4CE-38C3CD3B9503}"/>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097953" y="11527971"/>
            <a:ext cx="2955232" cy="1008855"/>
          </a:xfrm>
          <a:prstGeom prst="rect">
            <a:avLst/>
          </a:prstGeom>
          <a:noFill/>
          <a:extLst>
            <a:ext uri="{909E8E84-426E-40DD-AFC4-6F175D3DCCD1}">
              <a14:hiddenFill xmlns:a14="http://schemas.microsoft.com/office/drawing/2010/main">
                <a:solidFill>
                  <a:srgbClr val="FFFFFF"/>
                </a:solidFill>
              </a14:hiddenFill>
            </a:ext>
          </a:extLst>
        </p:spPr>
      </p:pic>
      <p:sp>
        <p:nvSpPr>
          <p:cNvPr id="16" name="TextBox 15">
            <a:extLst>
              <a:ext uri="{FF2B5EF4-FFF2-40B4-BE49-F238E27FC236}">
                <a16:creationId xmlns:a16="http://schemas.microsoft.com/office/drawing/2014/main" id="{61DD1983-C84D-95A2-1CF7-AF9BB4BF3E01}"/>
              </a:ext>
            </a:extLst>
          </p:cNvPr>
          <p:cNvSpPr txBox="1"/>
          <p:nvPr/>
        </p:nvSpPr>
        <p:spPr>
          <a:xfrm>
            <a:off x="4684489" y="2435759"/>
            <a:ext cx="6668041" cy="627863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8" tIns="91438" rIns="91438" bIns="91438" numCol="1" spcCol="38100" rtlCol="0" anchor="t">
            <a:spAutoFit/>
          </a:bodyPr>
          <a:lstStyle/>
          <a:p>
            <a:r>
              <a:rPr lang="en-US" sz="3600" dirty="0"/>
              <a:t>ASC/NHMFL partnered with two magnet manufacturers, Cryomagnetics Inc. and Oxford Instruments   </a:t>
            </a:r>
          </a:p>
          <a:p>
            <a:pPr marL="571500" indent="-571500">
              <a:buFontTx/>
              <a:buChar char="-"/>
            </a:pPr>
            <a:r>
              <a:rPr lang="en-US" sz="3600" dirty="0"/>
              <a:t>Compact general science magnets in the 25 T range </a:t>
            </a:r>
          </a:p>
          <a:p>
            <a:pPr marL="571500" indent="-571500">
              <a:buFontTx/>
              <a:buChar char="-"/>
            </a:pPr>
            <a:r>
              <a:rPr lang="en-US" sz="3600" dirty="0"/>
              <a:t>high homogeneity magnets &gt;30 T</a:t>
            </a:r>
          </a:p>
          <a:p>
            <a:pPr marL="571500" indent="-571500">
              <a:buFontTx/>
              <a:buChar char="-"/>
            </a:pPr>
            <a:r>
              <a:rPr lang="en-US" sz="3600" dirty="0"/>
              <a:t>Use substantial amount of Bi-2212 </a:t>
            </a:r>
          </a:p>
          <a:p>
            <a:pPr marL="0" marR="0" indent="0" algn="l" defTabSz="914400" rtl="0" fontAlgn="auto" latinLnBrk="0" hangingPunct="0">
              <a:lnSpc>
                <a:spcPct val="100000"/>
              </a:lnSpc>
              <a:spcBef>
                <a:spcPts val="0"/>
              </a:spcBef>
              <a:spcAft>
                <a:spcPts val="0"/>
              </a:spcAft>
              <a:buClrTx/>
              <a:buSzTx/>
              <a:buFontTx/>
              <a:buNone/>
              <a:tabLst/>
            </a:pPr>
            <a:endParaRPr kumimoji="0" lang="en-US" sz="3600" b="0" i="0" u="none" strike="noStrike" cap="none" spc="0" normalizeH="0" baseline="0" dirty="0">
              <a:ln>
                <a:noFill/>
              </a:ln>
              <a:solidFill>
                <a:srgbClr val="000000"/>
              </a:solidFill>
              <a:effectLst/>
              <a:uFillTx/>
              <a:latin typeface="+mn-lt"/>
              <a:ea typeface="+mn-ea"/>
              <a:cs typeface="+mn-cs"/>
              <a:sym typeface="Calibri"/>
            </a:endParaRPr>
          </a:p>
        </p:txBody>
      </p:sp>
      <p:cxnSp>
        <p:nvCxnSpPr>
          <p:cNvPr id="18" name="Straight Connector 17">
            <a:extLst>
              <a:ext uri="{FF2B5EF4-FFF2-40B4-BE49-F238E27FC236}">
                <a16:creationId xmlns:a16="http://schemas.microsoft.com/office/drawing/2014/main" id="{E0AE521F-637C-C699-E28F-F5CBA0793AC0}"/>
              </a:ext>
            </a:extLst>
          </p:cNvPr>
          <p:cNvCxnSpPr/>
          <p:nvPr/>
        </p:nvCxnSpPr>
        <p:spPr>
          <a:xfrm>
            <a:off x="11417844" y="2775857"/>
            <a:ext cx="0" cy="9470572"/>
          </a:xfrm>
          <a:prstGeom prst="line">
            <a:avLst/>
          </a:prstGeom>
          <a:noFill/>
          <a:ln w="63500" cap="flat">
            <a:solidFill>
              <a:schemeClr val="accent1"/>
            </a:solidFill>
            <a:prstDash val="solid"/>
            <a:round/>
          </a:ln>
          <a:effectLst>
            <a:outerShdw blurRad="76200" dist="38100" dir="5400000" rotWithShape="0">
              <a:srgbClr val="000000">
                <a:alpha val="35000"/>
              </a:srgbClr>
            </a:outerShdw>
          </a:effectLst>
          <a:sp3d/>
        </p:spPr>
        <p:style>
          <a:lnRef idx="0">
            <a:scrgbClr r="0" g="0" b="0"/>
          </a:lnRef>
          <a:fillRef idx="0">
            <a:scrgbClr r="0" g="0" b="0"/>
          </a:fillRef>
          <a:effectRef idx="0">
            <a:scrgbClr r="0" g="0" b="0"/>
          </a:effectRef>
          <a:fontRef idx="none"/>
        </p:style>
      </p:cxnSp>
    </p:spTree>
    <p:extLst>
      <p:ext uri="{BB962C8B-B14F-4D97-AF65-F5344CB8AC3E}">
        <p14:creationId xmlns:p14="http://schemas.microsoft.com/office/powerpoint/2010/main" val="989025742"/>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4868475C-2240-7567-6938-A9ACA9AEB413}"/>
              </a:ext>
            </a:extLst>
          </p:cNvPr>
          <p:cNvSpPr>
            <a:spLocks noGrp="1"/>
          </p:cNvSpPr>
          <p:nvPr>
            <p:ph type="body" idx="1"/>
          </p:nvPr>
        </p:nvSpPr>
        <p:spPr>
          <a:xfrm>
            <a:off x="765443" y="2481943"/>
            <a:ext cx="22270530" cy="9665098"/>
          </a:xfrm>
        </p:spPr>
        <p:txBody>
          <a:bodyPr>
            <a:normAutofit fontScale="92500" lnSpcReduction="20000"/>
          </a:bodyPr>
          <a:lstStyle/>
          <a:p>
            <a:r>
              <a:rPr lang="en-US" b="1" dirty="0"/>
              <a:t>Radiation is a major consideration:</a:t>
            </a:r>
          </a:p>
          <a:p>
            <a:pPr lvl="1"/>
            <a:r>
              <a:rPr lang="en-US" dirty="0"/>
              <a:t>Study tradeoff in aperture/bore+shielding vs magnet radiation hardness</a:t>
            </a:r>
          </a:p>
          <a:p>
            <a:pPr lvl="1"/>
            <a:r>
              <a:rPr lang="en-US" dirty="0"/>
              <a:t>Further advance understanding of radiation hardness of superconductors and magnet materials</a:t>
            </a:r>
          </a:p>
          <a:p>
            <a:pPr lvl="1"/>
            <a:endParaRPr lang="en-US" dirty="0"/>
          </a:p>
          <a:p>
            <a:r>
              <a:rPr lang="en-US" b="1" dirty="0"/>
              <a:t> Rapid acceleration is critical:</a:t>
            </a:r>
          </a:p>
          <a:p>
            <a:pPr lvl="1"/>
            <a:r>
              <a:rPr lang="en-US" dirty="0"/>
              <a:t>Study fixed-field booster options where applicable</a:t>
            </a:r>
          </a:p>
          <a:p>
            <a:pPr lvl="1"/>
            <a:r>
              <a:rPr lang="en-US" dirty="0"/>
              <a:t>Further investigate high dB/dt magnet concepts</a:t>
            </a:r>
          </a:p>
          <a:p>
            <a:pPr lvl="1"/>
            <a:r>
              <a:rPr lang="en-US" dirty="0"/>
              <a:t>Evaluate acceleration (particularly low-energy) schemes in an integrated approach</a:t>
            </a:r>
          </a:p>
          <a:p>
            <a:pPr lvl="1"/>
            <a:endParaRPr lang="en-US" dirty="0"/>
          </a:p>
          <a:p>
            <a:r>
              <a:rPr lang="en-US" dirty="0"/>
              <a:t> </a:t>
            </a:r>
            <a:r>
              <a:rPr lang="en-US" b="1" dirty="0"/>
              <a:t>Large thermal loads </a:t>
            </a:r>
            <a:r>
              <a:rPr lang="en-US" dirty="0"/>
              <a:t>suggest higher-temperature operation (i.e. all-HTS)</a:t>
            </a:r>
          </a:p>
          <a:p>
            <a:pPr lvl="1"/>
            <a:r>
              <a:rPr lang="en-US" dirty="0"/>
              <a:t>Explore facility and operational cost models</a:t>
            </a:r>
          </a:p>
          <a:p>
            <a:pPr lvl="1"/>
            <a:endParaRPr lang="en-US" dirty="0"/>
          </a:p>
          <a:p>
            <a:r>
              <a:rPr lang="en-US" b="1" dirty="0"/>
              <a:t>Leverage strong synergies with fusion and High-Field magnets </a:t>
            </a:r>
            <a:r>
              <a:rPr lang="en-US" dirty="0"/>
              <a:t>(e.g. condensed matter):</a:t>
            </a:r>
          </a:p>
          <a:p>
            <a:pPr lvl="1"/>
            <a:r>
              <a:rPr lang="en-US" dirty="0"/>
              <a:t>Fastest development path for very challenging target and cooling magnets</a:t>
            </a:r>
          </a:p>
        </p:txBody>
      </p:sp>
      <p:sp>
        <p:nvSpPr>
          <p:cNvPr id="3" name="Title 2">
            <a:extLst>
              <a:ext uri="{FF2B5EF4-FFF2-40B4-BE49-F238E27FC236}">
                <a16:creationId xmlns:a16="http://schemas.microsoft.com/office/drawing/2014/main" id="{673FF4BE-FD48-0F93-29C0-F5CFECED22B9}"/>
              </a:ext>
            </a:extLst>
          </p:cNvPr>
          <p:cNvSpPr>
            <a:spLocks noGrp="1"/>
          </p:cNvSpPr>
          <p:nvPr>
            <p:ph type="title"/>
          </p:nvPr>
        </p:nvSpPr>
        <p:spPr/>
        <p:txBody>
          <a:bodyPr/>
          <a:lstStyle/>
          <a:p>
            <a:r>
              <a:rPr lang="en-US" dirty="0"/>
              <a:t>Some thoughts on areas for enhanced studies for Muon Collider magnets, beyond current MDP focus areas</a:t>
            </a:r>
          </a:p>
        </p:txBody>
      </p:sp>
      <p:sp>
        <p:nvSpPr>
          <p:cNvPr id="4" name="Date Placeholder 3">
            <a:extLst>
              <a:ext uri="{FF2B5EF4-FFF2-40B4-BE49-F238E27FC236}">
                <a16:creationId xmlns:a16="http://schemas.microsoft.com/office/drawing/2014/main" id="{5B0B19F0-C9D7-E7D4-3B43-0D3C901B7724}"/>
              </a:ext>
            </a:extLst>
          </p:cNvPr>
          <p:cNvSpPr>
            <a:spLocks noGrp="1"/>
          </p:cNvSpPr>
          <p:nvPr>
            <p:ph type="dt" sz="half" idx="10"/>
          </p:nvPr>
        </p:nvSpPr>
        <p:spPr/>
        <p:txBody>
          <a:bodyPr/>
          <a:lstStyle/>
          <a:p>
            <a:r>
              <a:rPr lang="en-US" dirty="0"/>
              <a:t>March 13, 2024</a:t>
            </a:r>
          </a:p>
        </p:txBody>
      </p:sp>
      <p:sp>
        <p:nvSpPr>
          <p:cNvPr id="5" name="Footer Placeholder 4">
            <a:extLst>
              <a:ext uri="{FF2B5EF4-FFF2-40B4-BE49-F238E27FC236}">
                <a16:creationId xmlns:a16="http://schemas.microsoft.com/office/drawing/2014/main" id="{49081034-9EE5-993A-23CE-F1CBA6344078}"/>
              </a:ext>
            </a:extLst>
          </p:cNvPr>
          <p:cNvSpPr>
            <a:spLocks noGrp="1"/>
          </p:cNvSpPr>
          <p:nvPr>
            <p:ph type="ftr" sz="quarter" idx="11"/>
          </p:nvPr>
        </p:nvSpPr>
        <p:spPr/>
        <p:txBody>
          <a:bodyPr/>
          <a:lstStyle/>
          <a:p>
            <a:r>
              <a:rPr lang="en-US" dirty="0"/>
              <a:t>US MDP - Towards an implementation of the P5 Recommendations       Muon Collider Collaboration Meeting</a:t>
            </a:r>
          </a:p>
        </p:txBody>
      </p:sp>
      <p:sp>
        <p:nvSpPr>
          <p:cNvPr id="6" name="Slide Number Placeholder 5">
            <a:extLst>
              <a:ext uri="{FF2B5EF4-FFF2-40B4-BE49-F238E27FC236}">
                <a16:creationId xmlns:a16="http://schemas.microsoft.com/office/drawing/2014/main" id="{6118C149-BE7A-E1BC-999C-97269F06E274}"/>
              </a:ext>
            </a:extLst>
          </p:cNvPr>
          <p:cNvSpPr>
            <a:spLocks noGrp="1"/>
          </p:cNvSpPr>
          <p:nvPr>
            <p:ph type="sldNum" sz="quarter" idx="12"/>
          </p:nvPr>
        </p:nvSpPr>
        <p:spPr/>
        <p:txBody>
          <a:bodyPr/>
          <a:lstStyle/>
          <a:p>
            <a:fld id="{86CB4B4D-7CA3-9044-876B-883B54F8677D}" type="slidenum">
              <a:rPr lang="en-US" smtClean="0"/>
              <a:t>16</a:t>
            </a:fld>
            <a:endParaRPr lang="en-US" dirty="0"/>
          </a:p>
        </p:txBody>
      </p:sp>
      <p:sp>
        <p:nvSpPr>
          <p:cNvPr id="7" name="Rounded Rectangle 6">
            <a:extLst>
              <a:ext uri="{FF2B5EF4-FFF2-40B4-BE49-F238E27FC236}">
                <a16:creationId xmlns:a16="http://schemas.microsoft.com/office/drawing/2014/main" id="{E6140936-88DD-DC5B-DD58-40B6BFA82DD7}"/>
              </a:ext>
            </a:extLst>
          </p:cNvPr>
          <p:cNvSpPr/>
          <p:nvPr/>
        </p:nvSpPr>
        <p:spPr>
          <a:xfrm>
            <a:off x="10893458" y="4354340"/>
            <a:ext cx="13524474" cy="1838797"/>
          </a:xfrm>
          <a:prstGeom prst="roundRect">
            <a:avLst/>
          </a:prstGeom>
          <a:solidFill>
            <a:schemeClr val="accent5">
              <a:lumMod val="20000"/>
              <a:lumOff val="80000"/>
            </a:schemeClr>
          </a:solidFill>
          <a:ln w="25400" cap="flat">
            <a:solidFill>
              <a:schemeClr val="accent1"/>
            </a:solidFill>
            <a:prstDash val="solid"/>
            <a:round/>
          </a:ln>
          <a:effectLst>
            <a:outerShdw blurRad="76200" dist="381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8" tIns="91438" rIns="91438" bIns="91438" numCol="1" spcCol="38100" rtlCol="0" anchor="ctr">
            <a:spAutoFit/>
          </a:bodyPr>
          <a:lstStyle/>
          <a:p>
            <a:r>
              <a:rPr kumimoji="0" lang="en-US" sz="3200" b="0" u="none" strike="noStrike" cap="none" spc="0" normalizeH="0" baseline="0" dirty="0">
                <a:ln>
                  <a:noFill/>
                </a:ln>
                <a:solidFill>
                  <a:srgbClr val="000000"/>
                </a:solidFill>
                <a:effectLst/>
                <a:uFillTx/>
                <a:latin typeface="+mn-lt"/>
                <a:ea typeface="+mn-ea"/>
                <a:cs typeface="+mn-cs"/>
                <a:sym typeface="Calibri"/>
              </a:rPr>
              <a:t>Example: </a:t>
            </a:r>
            <a:r>
              <a:rPr kumimoji="0" lang="en-US" sz="3200" b="0" i="1" u="none" strike="noStrike" cap="none" spc="0" normalizeH="0" baseline="0" dirty="0">
                <a:ln>
                  <a:noFill/>
                </a:ln>
                <a:solidFill>
                  <a:srgbClr val="000000"/>
                </a:solidFill>
                <a:effectLst/>
                <a:uFillTx/>
                <a:latin typeface="+mn-lt"/>
                <a:ea typeface="+mn-ea"/>
                <a:cs typeface="+mn-cs"/>
                <a:sym typeface="Calibri"/>
              </a:rPr>
              <a:t>“A collaboration framework to advance high- temperature superconducting magnets for accelerator facilities” </a:t>
            </a:r>
            <a:r>
              <a:rPr kumimoji="0" lang="en-US" sz="3200" b="1" u="none" strike="noStrike" cap="none" spc="0" normalizeH="0" baseline="0" dirty="0">
                <a:ln>
                  <a:noFill/>
                </a:ln>
                <a:solidFill>
                  <a:srgbClr val="000000"/>
                </a:solidFill>
                <a:effectLst/>
                <a:uFillTx/>
                <a:latin typeface="+mn-lt"/>
                <a:ea typeface="+mn-ea"/>
                <a:cs typeface="+mn-cs"/>
                <a:sym typeface="Calibri"/>
              </a:rPr>
              <a:t>(US-Japan Science and Technology Cooperation Program)</a:t>
            </a:r>
          </a:p>
        </p:txBody>
      </p:sp>
      <p:sp>
        <p:nvSpPr>
          <p:cNvPr id="8" name="TextBox 7">
            <a:extLst>
              <a:ext uri="{FF2B5EF4-FFF2-40B4-BE49-F238E27FC236}">
                <a16:creationId xmlns:a16="http://schemas.microsoft.com/office/drawing/2014/main" id="{E8F40C5C-02C1-EE3B-9121-C9AA2EFAEC15}"/>
              </a:ext>
            </a:extLst>
          </p:cNvPr>
          <p:cNvSpPr txBox="1"/>
          <p:nvPr/>
        </p:nvSpPr>
        <p:spPr>
          <a:xfrm>
            <a:off x="15971520" y="2279111"/>
            <a:ext cx="8412480" cy="73866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8" tIns="91438" rIns="91438" bIns="91438" numCol="1" spcCol="38100" rtlCol="0" anchor="t">
            <a:spAutoFit/>
          </a:bodyPr>
          <a:lstStyle/>
          <a:p>
            <a:pPr marL="0" marR="0" indent="0" algn="l" defTabSz="914400" rtl="0" fontAlgn="auto" latinLnBrk="0" hangingPunct="0">
              <a:lnSpc>
                <a:spcPct val="100000"/>
              </a:lnSpc>
              <a:spcBef>
                <a:spcPts val="0"/>
              </a:spcBef>
              <a:spcAft>
                <a:spcPts val="0"/>
              </a:spcAft>
              <a:buClrTx/>
              <a:buSzTx/>
              <a:buFontTx/>
              <a:buNone/>
              <a:tabLst/>
            </a:pPr>
            <a:r>
              <a:rPr kumimoji="0" lang="en-US" sz="3600" b="0" i="1" u="none" strike="noStrike" cap="none" spc="0" normalizeH="0" baseline="0" dirty="0">
                <a:ln>
                  <a:noFill/>
                </a:ln>
                <a:solidFill>
                  <a:srgbClr val="000000"/>
                </a:solidFill>
                <a:effectLst/>
                <a:uFillTx/>
                <a:latin typeface="+mn-lt"/>
                <a:ea typeface="+mn-ea"/>
                <a:cs typeface="+mn-cs"/>
                <a:sym typeface="Calibri"/>
              </a:rPr>
              <a:t>C. Reis et al, IEEE TAS, vol. 33, no. 5</a:t>
            </a:r>
          </a:p>
        </p:txBody>
      </p:sp>
      <p:sp>
        <p:nvSpPr>
          <p:cNvPr id="10" name="TextBox 9">
            <a:extLst>
              <a:ext uri="{FF2B5EF4-FFF2-40B4-BE49-F238E27FC236}">
                <a16:creationId xmlns:a16="http://schemas.microsoft.com/office/drawing/2014/main" id="{A0D1A83D-660C-2713-31E5-5FDFD2DA00BA}"/>
              </a:ext>
            </a:extLst>
          </p:cNvPr>
          <p:cNvSpPr txBox="1"/>
          <p:nvPr/>
        </p:nvSpPr>
        <p:spPr>
          <a:xfrm>
            <a:off x="16360018" y="6261011"/>
            <a:ext cx="7347436" cy="646331"/>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pPr algn="l"/>
            <a:r>
              <a:rPr lang="en-US" b="0" i="1" u="none" strike="noStrike" dirty="0">
                <a:solidFill>
                  <a:srgbClr val="555555"/>
                </a:solidFill>
                <a:effectLst/>
                <a:latin typeface="Proxima Nova"/>
              </a:rPr>
              <a:t>L. Brouwer, PRAB </a:t>
            </a:r>
            <a:r>
              <a:rPr lang="en-US" b="1" i="1" u="none" strike="noStrike" dirty="0">
                <a:solidFill>
                  <a:srgbClr val="555555"/>
                </a:solidFill>
                <a:effectLst/>
                <a:latin typeface="Proxima Nova"/>
              </a:rPr>
              <a:t>27</a:t>
            </a:r>
            <a:r>
              <a:rPr lang="en-US" b="0" i="1" u="none" strike="noStrike" dirty="0">
                <a:solidFill>
                  <a:srgbClr val="555555"/>
                </a:solidFill>
                <a:effectLst/>
                <a:latin typeface="Proxima Nova"/>
              </a:rPr>
              <a:t>, 022402 </a:t>
            </a:r>
          </a:p>
        </p:txBody>
      </p:sp>
      <p:sp>
        <p:nvSpPr>
          <p:cNvPr id="12" name="TextBox 11">
            <a:extLst>
              <a:ext uri="{FF2B5EF4-FFF2-40B4-BE49-F238E27FC236}">
                <a16:creationId xmlns:a16="http://schemas.microsoft.com/office/drawing/2014/main" id="{D2CBC2E4-325E-467C-3EB3-9670970046B0}"/>
              </a:ext>
            </a:extLst>
          </p:cNvPr>
          <p:cNvSpPr txBox="1"/>
          <p:nvPr/>
        </p:nvSpPr>
        <p:spPr>
          <a:xfrm>
            <a:off x="15409963" y="6913381"/>
            <a:ext cx="8699717" cy="646331"/>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r>
              <a:rPr lang="en-US" b="0" i="1" u="none" strike="noStrike" dirty="0">
                <a:solidFill>
                  <a:srgbClr val="333333"/>
                </a:solidFill>
                <a:effectLst/>
                <a:latin typeface="HelveticaNeue Regular"/>
              </a:rPr>
              <a:t>H. Piekarz</a:t>
            </a:r>
            <a:r>
              <a:rPr lang="en-US" i="1" dirty="0">
                <a:solidFill>
                  <a:srgbClr val="333333"/>
                </a:solidFill>
                <a:latin typeface="HelveticaNeue Regular"/>
              </a:rPr>
              <a:t> et al., </a:t>
            </a:r>
            <a:r>
              <a:rPr lang="en-US" b="0" i="1" u="none" strike="noStrike" dirty="0">
                <a:solidFill>
                  <a:srgbClr val="333333"/>
                </a:solidFill>
                <a:effectLst/>
                <a:latin typeface="HelveticaNeue Regular"/>
              </a:rPr>
              <a:t>IEEE TAS vol. 32, no. 6</a:t>
            </a:r>
            <a:endParaRPr lang="en-US" i="1" dirty="0"/>
          </a:p>
        </p:txBody>
      </p:sp>
    </p:spTree>
    <p:extLst>
      <p:ext uri="{BB962C8B-B14F-4D97-AF65-F5344CB8AC3E}">
        <p14:creationId xmlns:p14="http://schemas.microsoft.com/office/powerpoint/2010/main" val="19495147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B896D9A6-37E9-3101-78B7-424085E7CD74}"/>
              </a:ext>
            </a:extLst>
          </p:cNvPr>
          <p:cNvSpPr>
            <a:spLocks noGrp="1"/>
          </p:cNvSpPr>
          <p:nvPr>
            <p:ph type="sldNum" sz="quarter" idx="2"/>
          </p:nvPr>
        </p:nvSpPr>
        <p:spPr>
          <a:xfrm>
            <a:off x="23223645" y="13059562"/>
            <a:ext cx="483809" cy="462279"/>
          </a:xfrm>
          <a:prstGeom prst="rect">
            <a:avLst/>
          </a:prstGeom>
          <a:ln w="12700">
            <a:miter lim="400000"/>
          </a:ln>
        </p:spPr>
        <p:txBody>
          <a:bodyPr wrap="none" lIns="91438" tIns="91438" rIns="91438" bIns="91438" anchor="ctr">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0" fontAlgn="auto" latinLnBrk="0" hangingPunct="0">
              <a:lnSpc>
                <a:spcPct val="100000"/>
              </a:lnSpc>
              <a:spcBef>
                <a:spcPts val="0"/>
              </a:spcBef>
              <a:spcAft>
                <a:spcPts val="0"/>
              </a:spcAft>
              <a:buClrTx/>
              <a:buSzTx/>
              <a:buFontTx/>
              <a:buNone/>
              <a:tabLst/>
              <a:defRPr kumimoji="0" sz="2000" b="0" i="0" u="none" strike="noStrike" cap="none" spc="0" normalizeH="0" baseline="0">
                <a:ln>
                  <a:noFill/>
                </a:ln>
                <a:solidFill>
                  <a:srgbClr val="FFFFFF"/>
                </a:solidFill>
                <a:effectLst/>
                <a:uFillTx/>
                <a:latin typeface="Franklin Gothic Book"/>
                <a:ea typeface="Franklin Gothic Book"/>
                <a:cs typeface="Franklin Gothic Book"/>
                <a:sym typeface="Franklin Gothic Book"/>
              </a:defRPr>
            </a:lvl1pPr>
            <a:lvl2pPr marL="0" marR="0" indent="0" algn="l" defTabSz="9144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Calibri"/>
              </a:defRPr>
            </a:lvl2pPr>
            <a:lvl3pPr marL="0" marR="0" indent="0" algn="l" defTabSz="9144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Calibri"/>
              </a:defRPr>
            </a:lvl3pPr>
            <a:lvl4pPr marL="0" marR="0" indent="0" algn="l" defTabSz="9144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Calibri"/>
              </a:defRPr>
            </a:lvl4pPr>
            <a:lvl5pPr marL="0" marR="0" indent="0" algn="l" defTabSz="9144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Calibri"/>
              </a:defRPr>
            </a:lvl5pPr>
            <a:lvl6pPr marL="0" marR="0" indent="0" algn="l" defTabSz="9144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Calibri"/>
              </a:defRPr>
            </a:lvl6pPr>
            <a:lvl7pPr marL="0" marR="0" indent="0" algn="l" defTabSz="9144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Calibri"/>
              </a:defRPr>
            </a:lvl7pPr>
            <a:lvl8pPr marL="0" marR="0" indent="0" algn="l" defTabSz="9144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Calibri"/>
              </a:defRPr>
            </a:lvl8pPr>
            <a:lvl9pPr marL="0" marR="0" indent="0" algn="l" defTabSz="9144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Calibri"/>
              </a:defRPr>
            </a:lvl9pPr>
          </a:lstStyle>
          <a:p>
            <a:fld id="{86CB4B4D-7CA3-9044-876B-883B54F8677D}" type="slidenum">
              <a:rPr lang="en-US" smtClean="0"/>
              <a:pPr/>
              <a:t>17</a:t>
            </a:fld>
            <a:endParaRPr lang="en-US" dirty="0"/>
          </a:p>
        </p:txBody>
      </p:sp>
      <p:sp>
        <p:nvSpPr>
          <p:cNvPr id="3" name="Text Placeholder 2">
            <a:extLst>
              <a:ext uri="{FF2B5EF4-FFF2-40B4-BE49-F238E27FC236}">
                <a16:creationId xmlns:a16="http://schemas.microsoft.com/office/drawing/2014/main" id="{708A40CA-52DC-60D9-86CA-5C6F6BCBFD4B}"/>
              </a:ext>
            </a:extLst>
          </p:cNvPr>
          <p:cNvSpPr>
            <a:spLocks noGrp="1"/>
          </p:cNvSpPr>
          <p:nvPr>
            <p:ph type="body" idx="1"/>
          </p:nvPr>
        </p:nvSpPr>
        <p:spPr>
          <a:xfrm>
            <a:off x="195991" y="2627272"/>
            <a:ext cx="23027654" cy="9945727"/>
          </a:xfrm>
        </p:spPr>
        <p:txBody>
          <a:bodyPr/>
          <a:lstStyle/>
          <a:p>
            <a:r>
              <a:rPr lang="en-US" dirty="0"/>
              <a:t> </a:t>
            </a:r>
            <a:r>
              <a:rPr lang="en-US" b="1" dirty="0"/>
              <a:t>Understand</a:t>
            </a:r>
            <a:r>
              <a:rPr lang="en-US" dirty="0"/>
              <a:t> the P5 report </a:t>
            </a:r>
          </a:p>
          <a:p>
            <a:pPr lvl="1"/>
            <a:r>
              <a:rPr lang="en-US" dirty="0"/>
              <a:t>Detailed read of the language used</a:t>
            </a:r>
          </a:p>
          <a:p>
            <a:pPr lvl="1"/>
            <a:r>
              <a:rPr lang="en-US" dirty="0"/>
              <a:t>Insight into the full intent of the committee</a:t>
            </a:r>
          </a:p>
          <a:p>
            <a:pPr lvl="1"/>
            <a:endParaRPr lang="en-US" dirty="0"/>
          </a:p>
          <a:p>
            <a:r>
              <a:rPr lang="en-US" dirty="0"/>
              <a:t> </a:t>
            </a:r>
            <a:r>
              <a:rPr lang="en-US" b="1" dirty="0"/>
              <a:t>Work with DOE OHEP</a:t>
            </a:r>
            <a:r>
              <a:rPr lang="en-US" dirty="0"/>
              <a:t>:</a:t>
            </a:r>
          </a:p>
          <a:p>
            <a:pPr lvl="1"/>
            <a:r>
              <a:rPr lang="en-US" dirty="0"/>
              <a:t>Understand their timeline for implementation</a:t>
            </a:r>
          </a:p>
          <a:p>
            <a:pPr lvl="1"/>
            <a:r>
              <a:rPr lang="en-US" dirty="0"/>
              <a:t>Provide critical data for decision making</a:t>
            </a:r>
          </a:p>
          <a:p>
            <a:pPr lvl="2"/>
            <a:r>
              <a:rPr lang="en-US" dirty="0"/>
              <a:t>Resources available</a:t>
            </a:r>
          </a:p>
          <a:p>
            <a:pPr lvl="2"/>
            <a:r>
              <a:rPr lang="en-US" dirty="0"/>
              <a:t>Technical progress, impact</a:t>
            </a:r>
          </a:p>
          <a:p>
            <a:pPr lvl="2"/>
            <a:endParaRPr lang="en-US" dirty="0"/>
          </a:p>
          <a:p>
            <a:r>
              <a:rPr lang="en-US" dirty="0"/>
              <a:t> </a:t>
            </a:r>
            <a:r>
              <a:rPr lang="en-US" b="1" dirty="0"/>
              <a:t>Prepare updated MDP Roadmap </a:t>
            </a:r>
            <a:r>
              <a:rPr lang="en-US" dirty="0"/>
              <a:t>over coming year</a:t>
            </a:r>
          </a:p>
        </p:txBody>
      </p:sp>
      <p:sp>
        <p:nvSpPr>
          <p:cNvPr id="4" name="Title 3">
            <a:extLst>
              <a:ext uri="{FF2B5EF4-FFF2-40B4-BE49-F238E27FC236}">
                <a16:creationId xmlns:a16="http://schemas.microsoft.com/office/drawing/2014/main" id="{6AE4C76F-A2A9-CCB9-43FD-4627B6CED887}"/>
              </a:ext>
            </a:extLst>
          </p:cNvPr>
          <p:cNvSpPr>
            <a:spLocks noGrp="1"/>
          </p:cNvSpPr>
          <p:nvPr>
            <p:ph type="title"/>
          </p:nvPr>
        </p:nvSpPr>
        <p:spPr/>
        <p:txBody>
          <a:bodyPr/>
          <a:lstStyle/>
          <a:p>
            <a:r>
              <a:rPr lang="en-US" dirty="0"/>
              <a:t>US MDP approach for P5 alignment – work closely with DOE OHEP and with the collider community</a:t>
            </a:r>
          </a:p>
        </p:txBody>
      </p:sp>
      <p:sp>
        <p:nvSpPr>
          <p:cNvPr id="5" name="Footer Placeholder 4">
            <a:extLst>
              <a:ext uri="{FF2B5EF4-FFF2-40B4-BE49-F238E27FC236}">
                <a16:creationId xmlns:a16="http://schemas.microsoft.com/office/drawing/2014/main" id="{9FF5772B-8CAC-B54D-4900-B7CA3A2F8A55}"/>
              </a:ext>
            </a:extLst>
          </p:cNvPr>
          <p:cNvSpPr>
            <a:spLocks noGrp="1"/>
          </p:cNvSpPr>
          <p:nvPr>
            <p:ph type="ftr" sz="quarter" idx="10"/>
          </p:nvPr>
        </p:nvSpPr>
        <p:spPr>
          <a:xfrm>
            <a:off x="6571754" y="12828518"/>
            <a:ext cx="13453606" cy="887481"/>
          </a:xfrm>
        </p:spPr>
        <p:txBody>
          <a:bodyPr/>
          <a:lstStyle/>
          <a:p>
            <a:r>
              <a:rPr lang="en-US" dirty="0"/>
              <a:t>US MDP - Towards an implementation of the P5 Recommendations       Muon Collider Collaboration Meeting</a:t>
            </a:r>
          </a:p>
        </p:txBody>
      </p:sp>
      <p:pic>
        <p:nvPicPr>
          <p:cNvPr id="6" name="Picture 5">
            <a:extLst>
              <a:ext uri="{FF2B5EF4-FFF2-40B4-BE49-F238E27FC236}">
                <a16:creationId xmlns:a16="http://schemas.microsoft.com/office/drawing/2014/main" id="{4F97488B-05CD-26E9-F679-0A12CBC5A61E}"/>
              </a:ext>
            </a:extLst>
          </p:cNvPr>
          <p:cNvPicPr>
            <a:picLocks noChangeAspect="1"/>
          </p:cNvPicPr>
          <p:nvPr/>
        </p:nvPicPr>
        <p:blipFill>
          <a:blip r:embed="rId2"/>
          <a:stretch>
            <a:fillRect/>
          </a:stretch>
        </p:blipFill>
        <p:spPr>
          <a:xfrm>
            <a:off x="13298412" y="2627272"/>
            <a:ext cx="10889598" cy="5265763"/>
          </a:xfrm>
          <a:prstGeom prst="rect">
            <a:avLst/>
          </a:prstGeom>
        </p:spPr>
      </p:pic>
      <p:sp>
        <p:nvSpPr>
          <p:cNvPr id="7" name="TextBox 6">
            <a:extLst>
              <a:ext uri="{FF2B5EF4-FFF2-40B4-BE49-F238E27FC236}">
                <a16:creationId xmlns:a16="http://schemas.microsoft.com/office/drawing/2014/main" id="{6FDB6F23-07EC-57C9-AE02-D9A3ABACFB62}"/>
              </a:ext>
            </a:extLst>
          </p:cNvPr>
          <p:cNvSpPr txBox="1"/>
          <p:nvPr/>
        </p:nvSpPr>
        <p:spPr>
          <a:xfrm>
            <a:off x="13781314" y="8998146"/>
            <a:ext cx="10602685" cy="2400653"/>
          </a:xfrm>
          <a:prstGeom prst="rect">
            <a:avLst/>
          </a:prstGeom>
          <a:solidFill>
            <a:schemeClr val="accent5">
              <a:lumMod val="20000"/>
              <a:lumOff val="80000"/>
            </a:schemeClr>
          </a:solidFill>
          <a:ln w="12700" cap="flat">
            <a:solidFill>
              <a:schemeClr val="accent1"/>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8" tIns="91438" rIns="91438" bIns="91438" numCol="1" spcCol="38100" rtlCol="0" anchor="t">
            <a:spAutoFit/>
          </a:bodyPr>
          <a:lstStyle/>
          <a:p>
            <a:pPr marL="0" marR="0" indent="0" algn="l" defTabSz="914400" rtl="0" fontAlgn="auto" latinLnBrk="0" hangingPunct="0">
              <a:lnSpc>
                <a:spcPct val="100000"/>
              </a:lnSpc>
              <a:spcBef>
                <a:spcPts val="0"/>
              </a:spcBef>
              <a:spcAft>
                <a:spcPts val="0"/>
              </a:spcAft>
              <a:buClrTx/>
              <a:buSzTx/>
              <a:buFontTx/>
              <a:buNone/>
              <a:tabLst/>
            </a:pPr>
            <a:r>
              <a:rPr kumimoji="0" lang="en-US" sz="3600" b="1" i="0" u="none" strike="noStrike" cap="none" spc="0" normalizeH="0" baseline="0" dirty="0">
                <a:ln>
                  <a:noFill/>
                </a:ln>
                <a:solidFill>
                  <a:srgbClr val="000000"/>
                </a:solidFill>
                <a:effectLst/>
                <a:uFillTx/>
                <a:latin typeface="+mn-lt"/>
                <a:ea typeface="+mn-ea"/>
                <a:cs typeface="+mn-cs"/>
                <a:sym typeface="Calibri"/>
              </a:rPr>
              <a:t>Maintain &amp; increase presence/engagement at:</a:t>
            </a:r>
          </a:p>
          <a:p>
            <a:pPr marL="571500" marR="0" indent="-571500" algn="l" defTabSz="914400" rtl="0" fontAlgn="auto" latinLnBrk="0" hangingPunct="0">
              <a:lnSpc>
                <a:spcPct val="100000"/>
              </a:lnSpc>
              <a:spcBef>
                <a:spcPts val="0"/>
              </a:spcBef>
              <a:spcAft>
                <a:spcPts val="0"/>
              </a:spcAft>
              <a:buClrTx/>
              <a:buSzTx/>
              <a:buFont typeface="Arial" panose="020B0604020202020204" pitchFamily="34" charset="0"/>
              <a:buChar char="•"/>
              <a:tabLst/>
            </a:pPr>
            <a:r>
              <a:rPr lang="en-US" dirty="0"/>
              <a:t>International Muon Collider Collaboration</a:t>
            </a:r>
          </a:p>
          <a:p>
            <a:pPr marL="571500" marR="0" indent="-571500" algn="l" defTabSz="914400" rtl="0" fontAlgn="auto" latinLnBrk="0" hangingPunct="0">
              <a:lnSpc>
                <a:spcPct val="100000"/>
              </a:lnSpc>
              <a:spcBef>
                <a:spcPts val="0"/>
              </a:spcBef>
              <a:spcAft>
                <a:spcPts val="0"/>
              </a:spcAft>
              <a:buClrTx/>
              <a:buSzTx/>
              <a:buFont typeface="Arial" panose="020B0604020202020204" pitchFamily="34" charset="0"/>
              <a:buChar char="•"/>
              <a:tabLst/>
            </a:pPr>
            <a:r>
              <a:rPr kumimoji="0" lang="en-US" sz="3600" b="0" i="0" u="none" strike="noStrike" cap="none" spc="0" normalizeH="0" baseline="0" dirty="0">
                <a:ln>
                  <a:noFill/>
                </a:ln>
                <a:solidFill>
                  <a:srgbClr val="000000"/>
                </a:solidFill>
                <a:effectLst/>
                <a:uFillTx/>
                <a:latin typeface="+mn-lt"/>
                <a:ea typeface="+mn-ea"/>
                <a:cs typeface="+mn-cs"/>
                <a:sym typeface="Calibri"/>
              </a:rPr>
              <a:t>FCC-week</a:t>
            </a:r>
          </a:p>
          <a:p>
            <a:pPr marL="571500" marR="0" indent="-571500" algn="l" defTabSz="914400" rtl="0" fontAlgn="auto" latinLnBrk="0" hangingPunct="0">
              <a:lnSpc>
                <a:spcPct val="100000"/>
              </a:lnSpc>
              <a:spcBef>
                <a:spcPts val="0"/>
              </a:spcBef>
              <a:spcAft>
                <a:spcPts val="0"/>
              </a:spcAft>
              <a:buClrTx/>
              <a:buSzTx/>
              <a:buFont typeface="Arial" panose="020B0604020202020204" pitchFamily="34" charset="0"/>
              <a:buChar char="•"/>
              <a:tabLst/>
            </a:pPr>
            <a:r>
              <a:rPr kumimoji="0" lang="en-US" sz="3600" b="0" i="0" u="none" strike="noStrike" cap="none" spc="0" normalizeH="0" baseline="0" dirty="0">
                <a:ln>
                  <a:noFill/>
                </a:ln>
                <a:solidFill>
                  <a:srgbClr val="000000"/>
                </a:solidFill>
                <a:effectLst/>
                <a:uFillTx/>
                <a:latin typeface="+mn-lt"/>
                <a:ea typeface="+mn-ea"/>
                <a:cs typeface="+mn-cs"/>
                <a:sym typeface="Calibri"/>
              </a:rPr>
              <a:t>Associated workshops (e.g. HFM, etc.)</a:t>
            </a:r>
          </a:p>
        </p:txBody>
      </p:sp>
      <p:sp>
        <p:nvSpPr>
          <p:cNvPr id="8" name="Date Placeholder 7">
            <a:extLst>
              <a:ext uri="{FF2B5EF4-FFF2-40B4-BE49-F238E27FC236}">
                <a16:creationId xmlns:a16="http://schemas.microsoft.com/office/drawing/2014/main" id="{1C3C9467-3853-99F0-C7F4-89DEFDF04825}"/>
              </a:ext>
            </a:extLst>
          </p:cNvPr>
          <p:cNvSpPr>
            <a:spLocks noGrp="1"/>
          </p:cNvSpPr>
          <p:nvPr>
            <p:ph type="dt" sz="half" idx="10"/>
          </p:nvPr>
        </p:nvSpPr>
        <p:spPr/>
        <p:txBody>
          <a:bodyPr/>
          <a:lstStyle/>
          <a:p>
            <a:r>
              <a:rPr lang="en-US" dirty="0"/>
              <a:t>March 13, 2024</a:t>
            </a:r>
          </a:p>
        </p:txBody>
      </p:sp>
    </p:spTree>
    <p:extLst>
      <p:ext uri="{BB962C8B-B14F-4D97-AF65-F5344CB8AC3E}">
        <p14:creationId xmlns:p14="http://schemas.microsoft.com/office/powerpoint/2010/main" val="3676015910"/>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F39B70-39C2-3137-3C52-71E329A41807}"/>
              </a:ext>
            </a:extLst>
          </p:cNvPr>
          <p:cNvSpPr>
            <a:spLocks noGrp="1"/>
          </p:cNvSpPr>
          <p:nvPr>
            <p:ph type="title"/>
          </p:nvPr>
        </p:nvSpPr>
        <p:spPr/>
        <p:txBody>
          <a:bodyPr>
            <a:normAutofit/>
          </a:bodyPr>
          <a:lstStyle/>
          <a:p>
            <a:r>
              <a:rPr lang="en-US" sz="6600" dirty="0"/>
              <a:t>New paradigms: quench-free HTS magnet designs?</a:t>
            </a:r>
          </a:p>
        </p:txBody>
      </p:sp>
      <p:sp>
        <p:nvSpPr>
          <p:cNvPr id="4" name="Footer Placeholder 3">
            <a:extLst>
              <a:ext uri="{FF2B5EF4-FFF2-40B4-BE49-F238E27FC236}">
                <a16:creationId xmlns:a16="http://schemas.microsoft.com/office/drawing/2014/main" id="{14A9E4BF-E3B4-AF48-71DE-B66C587109D4}"/>
              </a:ext>
            </a:extLst>
          </p:cNvPr>
          <p:cNvSpPr>
            <a:spLocks noGrp="1"/>
          </p:cNvSpPr>
          <p:nvPr>
            <p:ph type="ftr" sz="quarter" idx="11"/>
          </p:nvPr>
        </p:nvSpPr>
        <p:spPr/>
        <p:txBody>
          <a:bodyPr/>
          <a:lstStyle/>
          <a:p>
            <a:r>
              <a:rPr lang="en-US" dirty="0"/>
              <a:t>US MDP - Towards an implementation of the P5 Recommendations       Muon Collider Collaboration Meeting</a:t>
            </a:r>
          </a:p>
        </p:txBody>
      </p:sp>
      <p:grpSp>
        <p:nvGrpSpPr>
          <p:cNvPr id="20" name="Group 19">
            <a:extLst>
              <a:ext uri="{FF2B5EF4-FFF2-40B4-BE49-F238E27FC236}">
                <a16:creationId xmlns:a16="http://schemas.microsoft.com/office/drawing/2014/main" id="{BB48BFCB-3913-8127-E0DB-20DCB4B7BF30}"/>
              </a:ext>
            </a:extLst>
          </p:cNvPr>
          <p:cNvGrpSpPr/>
          <p:nvPr/>
        </p:nvGrpSpPr>
        <p:grpSpPr>
          <a:xfrm>
            <a:off x="178420" y="2553128"/>
            <a:ext cx="11340610" cy="4767039"/>
            <a:chOff x="178420" y="2553128"/>
            <a:chExt cx="11340610" cy="4767039"/>
          </a:xfrm>
        </p:grpSpPr>
        <p:sp>
          <p:nvSpPr>
            <p:cNvPr id="10" name="Rounded Rectangle 9">
              <a:extLst>
                <a:ext uri="{FF2B5EF4-FFF2-40B4-BE49-F238E27FC236}">
                  <a16:creationId xmlns:a16="http://schemas.microsoft.com/office/drawing/2014/main" id="{E1CA8BF5-EF0F-4903-ED31-4CD2790CD27B}"/>
                </a:ext>
              </a:extLst>
            </p:cNvPr>
            <p:cNvSpPr/>
            <p:nvPr/>
          </p:nvSpPr>
          <p:spPr>
            <a:xfrm>
              <a:off x="178420" y="2553128"/>
              <a:ext cx="11122789" cy="4767039"/>
            </a:xfrm>
            <a:prstGeom prst="roundRect">
              <a:avLst>
                <a:gd name="adj" fmla="val 5439"/>
              </a:avLst>
            </a:prstGeom>
            <a:solidFill>
              <a:schemeClr val="accent5">
                <a:lumMod val="20000"/>
                <a:lumOff val="80000"/>
              </a:schemeClr>
            </a:solidFill>
            <a:ln w="25400" cap="flat">
              <a:solidFill>
                <a:schemeClr val="accent1"/>
              </a:solidFill>
              <a:prstDash val="solid"/>
              <a:round/>
            </a:ln>
            <a:effectLst>
              <a:outerShdw blurRad="76200" dist="381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8" tIns="91438" rIns="91438" bIns="91438"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n-US" sz="3600" b="0" i="0" u="none" strike="noStrike" cap="none" spc="0" normalizeH="0" baseline="0" dirty="0">
                <a:ln>
                  <a:noFill/>
                </a:ln>
                <a:solidFill>
                  <a:srgbClr val="000000"/>
                </a:solidFill>
                <a:effectLst/>
                <a:uFillTx/>
                <a:latin typeface="+mn-lt"/>
                <a:ea typeface="+mn-ea"/>
                <a:cs typeface="+mn-cs"/>
                <a:sym typeface="Calibri"/>
              </a:endParaRPr>
            </a:p>
          </p:txBody>
        </p:sp>
        <p:sp>
          <p:nvSpPr>
            <p:cNvPr id="7" name="TextBox 6">
              <a:extLst>
                <a:ext uri="{FF2B5EF4-FFF2-40B4-BE49-F238E27FC236}">
                  <a16:creationId xmlns:a16="http://schemas.microsoft.com/office/drawing/2014/main" id="{B499FC83-4599-201C-F3CE-1DA78A019B5A}"/>
                </a:ext>
              </a:extLst>
            </p:cNvPr>
            <p:cNvSpPr txBox="1"/>
            <p:nvPr/>
          </p:nvSpPr>
          <p:spPr>
            <a:xfrm>
              <a:off x="396241" y="2553128"/>
              <a:ext cx="11122789" cy="440120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r>
                <a:rPr lang="en-US" sz="4000" dirty="0">
                  <a:solidFill>
                    <a:srgbClr val="002060"/>
                  </a:solidFill>
                  <a:latin typeface="Times New Roman" panose="02020603050405020304" pitchFamily="18" charset="0"/>
                  <a:cs typeface="Times New Roman" panose="02020603050405020304" pitchFamily="18" charset="0"/>
                </a:rPr>
                <a:t>Traditional superconducting magnet design ensures magnet can survive quenches</a:t>
              </a:r>
            </a:p>
            <a:p>
              <a:pPr lvl="1"/>
              <a:r>
                <a:rPr lang="en-US" sz="4000" b="1" i="1" dirty="0">
                  <a:solidFill>
                    <a:srgbClr val="002060"/>
                  </a:solidFill>
                  <a:latin typeface="Times New Roman" panose="02020603050405020304" pitchFamily="18" charset="0"/>
                  <a:cs typeface="Times New Roman" panose="02020603050405020304" pitchFamily="18" charset="0"/>
                </a:rPr>
                <a:t>Motivation: </a:t>
              </a:r>
            </a:p>
            <a:p>
              <a:pPr marL="571500" lvl="2" indent="-571500">
                <a:buFont typeface="Arial" panose="020B0604020202020204" pitchFamily="34" charset="0"/>
                <a:buChar char="•"/>
              </a:pPr>
              <a:r>
                <a:rPr lang="en-US" sz="4000" dirty="0">
                  <a:solidFill>
                    <a:srgbClr val="002060"/>
                  </a:solidFill>
                  <a:latin typeface="Times New Roman" panose="02020603050405020304" pitchFamily="18" charset="0"/>
                  <a:cs typeface="Times New Roman" panose="02020603050405020304" pitchFamily="18" charset="0"/>
                </a:rPr>
                <a:t>spontaneous quenches =&gt; lack of reliable precursor, not controllable</a:t>
              </a:r>
            </a:p>
            <a:p>
              <a:pPr marL="571500" lvl="2" indent="-571500">
                <a:buFont typeface="Arial" panose="020B0604020202020204" pitchFamily="34" charset="0"/>
                <a:buChar char="•"/>
              </a:pPr>
              <a:r>
                <a:rPr lang="en-US" sz="4000" dirty="0">
                  <a:solidFill>
                    <a:srgbClr val="002060"/>
                  </a:solidFill>
                  <a:latin typeface="Times New Roman" panose="02020603050405020304" pitchFamily="18" charset="0"/>
                  <a:cs typeface="Times New Roman" panose="02020603050405020304" pitchFamily="18" charset="0"/>
                </a:rPr>
                <a:t>Training =&gt; potential for improved performance after quenching</a:t>
              </a:r>
            </a:p>
          </p:txBody>
        </p:sp>
      </p:grpSp>
      <p:grpSp>
        <p:nvGrpSpPr>
          <p:cNvPr id="21" name="Group 20">
            <a:extLst>
              <a:ext uri="{FF2B5EF4-FFF2-40B4-BE49-F238E27FC236}">
                <a16:creationId xmlns:a16="http://schemas.microsoft.com/office/drawing/2014/main" id="{E4692A8E-CC12-6C4E-9740-B842D761FF46}"/>
              </a:ext>
            </a:extLst>
          </p:cNvPr>
          <p:cNvGrpSpPr/>
          <p:nvPr/>
        </p:nvGrpSpPr>
        <p:grpSpPr>
          <a:xfrm>
            <a:off x="11794271" y="2499077"/>
            <a:ext cx="11913183" cy="4767039"/>
            <a:chOff x="11794271" y="2499077"/>
            <a:chExt cx="11913183" cy="4767039"/>
          </a:xfrm>
        </p:grpSpPr>
        <p:sp>
          <p:nvSpPr>
            <p:cNvPr id="12" name="Rounded Rectangle 11">
              <a:extLst>
                <a:ext uri="{FF2B5EF4-FFF2-40B4-BE49-F238E27FC236}">
                  <a16:creationId xmlns:a16="http://schemas.microsoft.com/office/drawing/2014/main" id="{FEA76624-A8E3-9909-BCB9-35AD721C4806}"/>
                </a:ext>
              </a:extLst>
            </p:cNvPr>
            <p:cNvSpPr/>
            <p:nvPr/>
          </p:nvSpPr>
          <p:spPr>
            <a:xfrm>
              <a:off x="11794271" y="2499077"/>
              <a:ext cx="11913183" cy="4767039"/>
            </a:xfrm>
            <a:prstGeom prst="roundRect">
              <a:avLst>
                <a:gd name="adj" fmla="val 5439"/>
              </a:avLst>
            </a:prstGeom>
            <a:solidFill>
              <a:schemeClr val="accent5">
                <a:lumMod val="20000"/>
                <a:lumOff val="80000"/>
              </a:schemeClr>
            </a:solidFill>
            <a:ln w="25400" cap="flat">
              <a:solidFill>
                <a:schemeClr val="accent1"/>
              </a:solidFill>
              <a:prstDash val="solid"/>
              <a:round/>
            </a:ln>
            <a:effectLst>
              <a:outerShdw blurRad="76200" dist="381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8" tIns="91438" rIns="91438" bIns="91438"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n-US" sz="3600" b="0" i="0" u="none" strike="noStrike" cap="none" spc="0" normalizeH="0" baseline="0" dirty="0">
                <a:ln>
                  <a:noFill/>
                </a:ln>
                <a:solidFill>
                  <a:srgbClr val="000000"/>
                </a:solidFill>
                <a:effectLst/>
                <a:uFillTx/>
                <a:latin typeface="+mn-lt"/>
                <a:ea typeface="+mn-ea"/>
                <a:cs typeface="+mn-cs"/>
                <a:sym typeface="Calibri"/>
              </a:endParaRPr>
            </a:p>
          </p:txBody>
        </p:sp>
        <p:sp>
          <p:nvSpPr>
            <p:cNvPr id="13" name="TextBox 12">
              <a:extLst>
                <a:ext uri="{FF2B5EF4-FFF2-40B4-BE49-F238E27FC236}">
                  <a16:creationId xmlns:a16="http://schemas.microsoft.com/office/drawing/2014/main" id="{4F79C235-547E-C296-AA5F-A1B3A8E21CE1}"/>
                </a:ext>
              </a:extLst>
            </p:cNvPr>
            <p:cNvSpPr txBox="1"/>
            <p:nvPr/>
          </p:nvSpPr>
          <p:spPr>
            <a:xfrm>
              <a:off x="12782797" y="6359789"/>
              <a:ext cx="9660890" cy="73866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8" tIns="91438" rIns="91438" bIns="91438" numCol="1" spcCol="38100" rtlCol="0" anchor="t">
              <a:spAutoFit/>
            </a:bodyPr>
            <a:lstStyle/>
            <a:p>
              <a:pPr marL="0" marR="0" indent="0" algn="l" defTabSz="914400" rtl="0" fontAlgn="auto" latinLnBrk="0" hangingPunct="0">
                <a:lnSpc>
                  <a:spcPct val="100000"/>
                </a:lnSpc>
                <a:spcBef>
                  <a:spcPts val="0"/>
                </a:spcBef>
                <a:spcAft>
                  <a:spcPts val="0"/>
                </a:spcAft>
                <a:buClrTx/>
                <a:buSzTx/>
                <a:buFontTx/>
                <a:buNone/>
                <a:tabLst/>
              </a:pPr>
              <a:r>
                <a:rPr kumimoji="0" lang="en-US" sz="3600" b="1" i="1" u="none" strike="noStrike" cap="none" spc="0" normalizeH="0" baseline="0" dirty="0">
                  <a:ln>
                    <a:noFill/>
                  </a:ln>
                  <a:solidFill>
                    <a:srgbClr val="000000"/>
                  </a:solidFill>
                  <a:effectLst/>
                  <a:uFillTx/>
                  <a:latin typeface="+mn-lt"/>
                  <a:ea typeface="+mn-ea"/>
                  <a:cs typeface="+mn-cs"/>
                  <a:sym typeface="Calibri"/>
                </a:rPr>
                <a:t>Design to eliminate run-away quenching !? </a:t>
              </a:r>
            </a:p>
          </p:txBody>
        </p:sp>
      </p:grpSp>
      <p:sp>
        <p:nvSpPr>
          <p:cNvPr id="3" name="Text Placeholder 2">
            <a:extLst>
              <a:ext uri="{FF2B5EF4-FFF2-40B4-BE49-F238E27FC236}">
                <a16:creationId xmlns:a16="http://schemas.microsoft.com/office/drawing/2014/main" id="{1545A6F2-32E8-462E-E601-DA3553E06DB8}"/>
              </a:ext>
            </a:extLst>
          </p:cNvPr>
          <p:cNvSpPr>
            <a:spLocks noGrp="1"/>
          </p:cNvSpPr>
          <p:nvPr>
            <p:ph type="body" idx="1"/>
          </p:nvPr>
        </p:nvSpPr>
        <p:spPr>
          <a:xfrm>
            <a:off x="11905784" y="2553128"/>
            <a:ext cx="11801670" cy="3858689"/>
          </a:xfrm>
        </p:spPr>
        <p:txBody>
          <a:bodyPr>
            <a:normAutofit/>
          </a:bodyPr>
          <a:lstStyle/>
          <a:p>
            <a:pPr marL="0" indent="0">
              <a:buNone/>
            </a:pPr>
            <a:r>
              <a:rPr lang="en-US" sz="4000" b="1" dirty="0">
                <a:solidFill>
                  <a:srgbClr val="002060"/>
                </a:solidFill>
                <a:latin typeface="Times New Roman" panose="02020603050405020304" pitchFamily="18" charset="0"/>
                <a:cs typeface="Times New Roman" panose="02020603050405020304" pitchFamily="18" charset="0"/>
              </a:rPr>
              <a:t>Can we contemplate a new paradigm for HTS?</a:t>
            </a:r>
          </a:p>
          <a:p>
            <a:r>
              <a:rPr lang="en-US" sz="4000" dirty="0">
                <a:solidFill>
                  <a:srgbClr val="002060"/>
                </a:solidFill>
                <a:latin typeface="Times New Roman" panose="02020603050405020304" pitchFamily="18" charset="0"/>
                <a:cs typeface="Times New Roman" panose="02020603050405020304" pitchFamily="18" charset="0"/>
              </a:rPr>
              <a:t> Higher MQE =&gt; not (?) susceptible to spontaneous quenches =&gt; no “random” behavior</a:t>
            </a:r>
          </a:p>
          <a:p>
            <a:r>
              <a:rPr lang="en-US" sz="4000" dirty="0">
                <a:solidFill>
                  <a:srgbClr val="002060"/>
                </a:solidFill>
                <a:latin typeface="Times New Roman" panose="02020603050405020304" pitchFamily="18" charset="0"/>
                <a:cs typeface="Times New Roman" panose="02020603050405020304" pitchFamily="18" charset="0"/>
              </a:rPr>
              <a:t> So far no indication that HTS magnets exhibit training =&gt; no performance enhancement</a:t>
            </a:r>
          </a:p>
          <a:p>
            <a:pPr marL="0" indent="0">
              <a:buNone/>
            </a:pPr>
            <a:endParaRPr lang="en-US" sz="4000" dirty="0">
              <a:solidFill>
                <a:srgbClr val="002060"/>
              </a:solidFill>
              <a:latin typeface="Times New Roman" panose="02020603050405020304" pitchFamily="18" charset="0"/>
              <a:cs typeface="Times New Roman" panose="02020603050405020304" pitchFamily="18" charset="0"/>
            </a:endParaRPr>
          </a:p>
        </p:txBody>
      </p:sp>
      <p:pic>
        <p:nvPicPr>
          <p:cNvPr id="22" name="Picture 21">
            <a:extLst>
              <a:ext uri="{FF2B5EF4-FFF2-40B4-BE49-F238E27FC236}">
                <a16:creationId xmlns:a16="http://schemas.microsoft.com/office/drawing/2014/main" id="{85477991-C4C0-6D1A-1BCC-A2442262043C}"/>
              </a:ext>
            </a:extLst>
          </p:cNvPr>
          <p:cNvPicPr>
            <a:picLocks noChangeAspect="1"/>
          </p:cNvPicPr>
          <p:nvPr/>
        </p:nvPicPr>
        <p:blipFill>
          <a:blip r:embed="rId2"/>
          <a:stretch>
            <a:fillRect/>
          </a:stretch>
        </p:blipFill>
        <p:spPr>
          <a:xfrm>
            <a:off x="17211297" y="7981117"/>
            <a:ext cx="6012348" cy="4567589"/>
          </a:xfrm>
          <a:prstGeom prst="rect">
            <a:avLst/>
          </a:prstGeom>
        </p:spPr>
      </p:pic>
      <p:pic>
        <p:nvPicPr>
          <p:cNvPr id="23" name="Picture 22">
            <a:extLst>
              <a:ext uri="{FF2B5EF4-FFF2-40B4-BE49-F238E27FC236}">
                <a16:creationId xmlns:a16="http://schemas.microsoft.com/office/drawing/2014/main" id="{C5374BE6-997E-9C8E-97CF-F7210130F723}"/>
              </a:ext>
            </a:extLst>
          </p:cNvPr>
          <p:cNvPicPr>
            <a:picLocks noChangeAspect="1"/>
          </p:cNvPicPr>
          <p:nvPr/>
        </p:nvPicPr>
        <p:blipFill>
          <a:blip r:embed="rId3"/>
          <a:stretch>
            <a:fillRect/>
          </a:stretch>
        </p:blipFill>
        <p:spPr>
          <a:xfrm>
            <a:off x="12109177" y="7973068"/>
            <a:ext cx="5062233" cy="4531983"/>
          </a:xfrm>
          <a:prstGeom prst="rect">
            <a:avLst/>
          </a:prstGeom>
        </p:spPr>
      </p:pic>
      <p:sp>
        <p:nvSpPr>
          <p:cNvPr id="11" name="TextBox 10">
            <a:extLst>
              <a:ext uri="{FF2B5EF4-FFF2-40B4-BE49-F238E27FC236}">
                <a16:creationId xmlns:a16="http://schemas.microsoft.com/office/drawing/2014/main" id="{3FAFE423-1A33-9BF2-8594-97D08B4C21FF}"/>
              </a:ext>
            </a:extLst>
          </p:cNvPr>
          <p:cNvSpPr txBox="1"/>
          <p:nvPr/>
        </p:nvSpPr>
        <p:spPr>
          <a:xfrm>
            <a:off x="11905785" y="7252931"/>
            <a:ext cx="12623458" cy="677104"/>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8" tIns="91438" rIns="91438" bIns="91438" numCol="1" spcCol="38100" rtlCol="0" anchor="t">
            <a:spAutoFit/>
          </a:bodyPr>
          <a:lstStyle/>
          <a:p>
            <a:pPr marL="0" marR="0" indent="0" algn="l" defTabSz="914400" rtl="0" fontAlgn="auto" latinLnBrk="0" hangingPunct="0">
              <a:lnSpc>
                <a:spcPct val="100000"/>
              </a:lnSpc>
              <a:spcBef>
                <a:spcPts val="0"/>
              </a:spcBef>
              <a:spcAft>
                <a:spcPts val="0"/>
              </a:spcAft>
              <a:buClrTx/>
              <a:buSzTx/>
              <a:buFontTx/>
              <a:buNone/>
              <a:tabLst/>
            </a:pPr>
            <a:r>
              <a:rPr kumimoji="0" lang="en-US" sz="3200" b="0" i="1" u="none" strike="noStrike" cap="none" spc="0" normalizeH="0" baseline="0" dirty="0">
                <a:ln>
                  <a:noFill/>
                </a:ln>
                <a:solidFill>
                  <a:srgbClr val="000000"/>
                </a:solidFill>
                <a:effectLst/>
                <a:uFillTx/>
                <a:latin typeface="+mn-lt"/>
                <a:ea typeface="+mn-ea"/>
                <a:cs typeface="+mn-cs"/>
                <a:sym typeface="Calibri"/>
              </a:rPr>
              <a:t>T. Shen et al., PHYS. REV. ACCEL. BEAMS 25, 122401 (2022) </a:t>
            </a:r>
          </a:p>
        </p:txBody>
      </p:sp>
      <p:sp>
        <p:nvSpPr>
          <p:cNvPr id="28" name="Date Placeholder 27">
            <a:extLst>
              <a:ext uri="{FF2B5EF4-FFF2-40B4-BE49-F238E27FC236}">
                <a16:creationId xmlns:a16="http://schemas.microsoft.com/office/drawing/2014/main" id="{CFDB7448-F473-879C-D6F2-43C125AE632C}"/>
              </a:ext>
            </a:extLst>
          </p:cNvPr>
          <p:cNvSpPr>
            <a:spLocks noGrp="1"/>
          </p:cNvSpPr>
          <p:nvPr>
            <p:ph type="dt" sz="half" idx="10"/>
          </p:nvPr>
        </p:nvSpPr>
        <p:spPr/>
        <p:txBody>
          <a:bodyPr/>
          <a:lstStyle/>
          <a:p>
            <a:r>
              <a:rPr lang="en-US" dirty="0"/>
              <a:t>March 13, 2024</a:t>
            </a:r>
          </a:p>
        </p:txBody>
      </p:sp>
      <p:sp>
        <p:nvSpPr>
          <p:cNvPr id="32" name="TextBox 31">
            <a:extLst>
              <a:ext uri="{FF2B5EF4-FFF2-40B4-BE49-F238E27FC236}">
                <a16:creationId xmlns:a16="http://schemas.microsoft.com/office/drawing/2014/main" id="{E7AE1582-27E2-A56C-F84B-03D8EAA98127}"/>
              </a:ext>
            </a:extLst>
          </p:cNvPr>
          <p:cNvSpPr txBox="1"/>
          <p:nvPr/>
        </p:nvSpPr>
        <p:spPr>
          <a:xfrm>
            <a:off x="220537" y="7435409"/>
            <a:ext cx="8328003" cy="646331"/>
          </a:xfrm>
          <a:prstGeom prst="rect">
            <a:avLst/>
          </a:prstGeom>
          <a:solidFill>
            <a:srgbClr val="FFFFFF"/>
          </a:solid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pPr marL="0" marR="0" indent="0" algn="l" defTabSz="914400" rtl="0" fontAlgn="auto" latinLnBrk="0" hangingPunct="0">
              <a:lnSpc>
                <a:spcPct val="100000"/>
              </a:lnSpc>
              <a:spcBef>
                <a:spcPts val="0"/>
              </a:spcBef>
              <a:spcAft>
                <a:spcPts val="0"/>
              </a:spcAft>
              <a:buClrTx/>
              <a:buSzTx/>
              <a:buFontTx/>
              <a:buNone/>
              <a:tabLst/>
            </a:pPr>
            <a:r>
              <a:rPr kumimoji="0" lang="en-US" sz="3600" i="0" u="none" strike="noStrike" cap="none" spc="0" normalizeH="0" baseline="0" dirty="0">
                <a:ln>
                  <a:noFill/>
                </a:ln>
                <a:solidFill>
                  <a:srgbClr val="000000"/>
                </a:solidFill>
                <a:effectLst/>
                <a:uFillTx/>
                <a:sym typeface="Calibri"/>
              </a:rPr>
              <a:t>“Typical” Nb</a:t>
            </a:r>
            <a:r>
              <a:rPr kumimoji="0" lang="en-US" sz="3600" i="0" u="none" strike="noStrike" cap="none" spc="0" normalizeH="0" baseline="-25000" dirty="0">
                <a:ln>
                  <a:noFill/>
                </a:ln>
                <a:solidFill>
                  <a:srgbClr val="000000"/>
                </a:solidFill>
                <a:effectLst/>
                <a:uFillTx/>
                <a:sym typeface="Calibri"/>
              </a:rPr>
              <a:t>3</a:t>
            </a:r>
            <a:r>
              <a:rPr kumimoji="0" lang="en-US" sz="3600" i="0" u="none" strike="noStrike" cap="none" spc="0" normalizeH="0" baseline="0" dirty="0">
                <a:ln>
                  <a:noFill/>
                </a:ln>
                <a:solidFill>
                  <a:srgbClr val="000000"/>
                </a:solidFill>
                <a:effectLst/>
                <a:uFillTx/>
                <a:sym typeface="Calibri"/>
              </a:rPr>
              <a:t>Sn CCT </a:t>
            </a:r>
            <a:r>
              <a:rPr lang="en-US" dirty="0"/>
              <a:t>magnet training</a:t>
            </a:r>
            <a:endParaRPr kumimoji="0" lang="en-US" sz="3600" i="0" u="none" strike="noStrike" cap="none" spc="0" normalizeH="0" baseline="0" dirty="0">
              <a:ln>
                <a:noFill/>
              </a:ln>
              <a:solidFill>
                <a:srgbClr val="000000"/>
              </a:solidFill>
              <a:effectLst/>
              <a:uFillTx/>
              <a:sym typeface="Calibri"/>
            </a:endParaRPr>
          </a:p>
        </p:txBody>
      </p:sp>
      <p:sp>
        <p:nvSpPr>
          <p:cNvPr id="5" name="Slide Number Placeholder 4">
            <a:extLst>
              <a:ext uri="{FF2B5EF4-FFF2-40B4-BE49-F238E27FC236}">
                <a16:creationId xmlns:a16="http://schemas.microsoft.com/office/drawing/2014/main" id="{4524666E-E19D-E5C4-9B36-ABB0D351E6F2}"/>
              </a:ext>
            </a:extLst>
          </p:cNvPr>
          <p:cNvSpPr>
            <a:spLocks noGrp="1"/>
          </p:cNvSpPr>
          <p:nvPr>
            <p:ph type="sldNum" sz="quarter" idx="12"/>
          </p:nvPr>
        </p:nvSpPr>
        <p:spPr/>
        <p:txBody>
          <a:bodyPr/>
          <a:lstStyle/>
          <a:p>
            <a:fld id="{86CB4B4D-7CA3-9044-876B-883B54F8677D}" type="slidenum">
              <a:rPr lang="en-US" smtClean="0"/>
              <a:t>18</a:t>
            </a:fld>
            <a:endParaRPr lang="en-US" dirty="0"/>
          </a:p>
        </p:txBody>
      </p:sp>
      <p:grpSp>
        <p:nvGrpSpPr>
          <p:cNvPr id="6" name="Group 5">
            <a:extLst>
              <a:ext uri="{FF2B5EF4-FFF2-40B4-BE49-F238E27FC236}">
                <a16:creationId xmlns:a16="http://schemas.microsoft.com/office/drawing/2014/main" id="{BCBE9908-B6E2-AF69-C36C-0D265248DCC9}"/>
              </a:ext>
            </a:extLst>
          </p:cNvPr>
          <p:cNvGrpSpPr>
            <a:grpSpLocks noChangeAspect="1"/>
          </p:cNvGrpSpPr>
          <p:nvPr/>
        </p:nvGrpSpPr>
        <p:grpSpPr>
          <a:xfrm>
            <a:off x="288063" y="8000674"/>
            <a:ext cx="6191659" cy="4643745"/>
            <a:chOff x="1190225" y="1721577"/>
            <a:chExt cx="3645545" cy="2734159"/>
          </a:xfrm>
        </p:grpSpPr>
        <p:grpSp>
          <p:nvGrpSpPr>
            <p:cNvPr id="8" name="Group 7">
              <a:extLst>
                <a:ext uri="{FF2B5EF4-FFF2-40B4-BE49-F238E27FC236}">
                  <a16:creationId xmlns:a16="http://schemas.microsoft.com/office/drawing/2014/main" id="{F734C27B-704E-BCF3-0E6B-B60E26A79753}"/>
                </a:ext>
              </a:extLst>
            </p:cNvPr>
            <p:cNvGrpSpPr/>
            <p:nvPr/>
          </p:nvGrpSpPr>
          <p:grpSpPr>
            <a:xfrm>
              <a:off x="1190225" y="1721577"/>
              <a:ext cx="3645545" cy="2734159"/>
              <a:chOff x="1190225" y="1721577"/>
              <a:chExt cx="3645545" cy="2734159"/>
            </a:xfrm>
          </p:grpSpPr>
          <p:pic>
            <p:nvPicPr>
              <p:cNvPr id="15" name="Picture 14">
                <a:extLst>
                  <a:ext uri="{FF2B5EF4-FFF2-40B4-BE49-F238E27FC236}">
                    <a16:creationId xmlns:a16="http://schemas.microsoft.com/office/drawing/2014/main" id="{171E7748-E7C6-9EDE-EA97-24CF7898A57F}"/>
                  </a:ext>
                </a:extLst>
              </p:cNvPr>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1190225" y="1721577"/>
                <a:ext cx="3645545" cy="2734159"/>
              </a:xfrm>
              <a:prstGeom prst="rect">
                <a:avLst/>
              </a:prstGeom>
            </p:spPr>
          </p:pic>
          <p:cxnSp>
            <p:nvCxnSpPr>
              <p:cNvPr id="16" name="Straight Connector 15">
                <a:extLst>
                  <a:ext uri="{FF2B5EF4-FFF2-40B4-BE49-F238E27FC236}">
                    <a16:creationId xmlns:a16="http://schemas.microsoft.com/office/drawing/2014/main" id="{331C275F-6B63-39AF-239B-026499471ABA}"/>
                  </a:ext>
                </a:extLst>
              </p:cNvPr>
              <p:cNvCxnSpPr/>
              <p:nvPr/>
            </p:nvCxnSpPr>
            <p:spPr>
              <a:xfrm flipH="1">
                <a:off x="2790093" y="1922586"/>
                <a:ext cx="0" cy="1430215"/>
              </a:xfrm>
              <a:prstGeom prst="line">
                <a:avLst/>
              </a:prstGeom>
              <a:ln w="12700">
                <a:solidFill>
                  <a:srgbClr val="FF0000"/>
                </a:solidFill>
                <a:prstDash val="dash"/>
              </a:ln>
            </p:spPr>
            <p:style>
              <a:lnRef idx="2">
                <a:schemeClr val="accent1"/>
              </a:lnRef>
              <a:fillRef idx="0">
                <a:schemeClr val="accent1"/>
              </a:fillRef>
              <a:effectRef idx="1">
                <a:schemeClr val="accent1"/>
              </a:effectRef>
              <a:fontRef idx="minor">
                <a:schemeClr val="tx1"/>
              </a:fontRef>
            </p:style>
          </p:cxnSp>
        </p:grpSp>
        <p:sp>
          <p:nvSpPr>
            <p:cNvPr id="9" name="TextBox 8">
              <a:extLst>
                <a:ext uri="{FF2B5EF4-FFF2-40B4-BE49-F238E27FC236}">
                  <a16:creationId xmlns:a16="http://schemas.microsoft.com/office/drawing/2014/main" id="{52380CB1-0567-11AE-3DE8-6A1535CA484C}"/>
                </a:ext>
              </a:extLst>
            </p:cNvPr>
            <p:cNvSpPr txBox="1"/>
            <p:nvPr/>
          </p:nvSpPr>
          <p:spPr>
            <a:xfrm>
              <a:off x="1694326" y="3566450"/>
              <a:ext cx="2035242" cy="335468"/>
            </a:xfrm>
            <a:prstGeom prst="rect">
              <a:avLst/>
            </a:prstGeom>
            <a:noFill/>
          </p:spPr>
          <p:txBody>
            <a:bodyPr wrap="none" rtlCol="0">
              <a:spAutoFit/>
            </a:bodyPr>
            <a:lstStyle/>
            <a:p>
              <a:r>
                <a:rPr lang="en-US" sz="1400" dirty="0"/>
                <a:t>Sub 2/3 thermal cycle</a:t>
              </a:r>
            </a:p>
          </p:txBody>
        </p:sp>
        <p:cxnSp>
          <p:nvCxnSpPr>
            <p:cNvPr id="14" name="Straight Arrow Connector 13">
              <a:extLst>
                <a:ext uri="{FF2B5EF4-FFF2-40B4-BE49-F238E27FC236}">
                  <a16:creationId xmlns:a16="http://schemas.microsoft.com/office/drawing/2014/main" id="{37476CAC-7B4C-EB52-F422-362610F42224}"/>
                </a:ext>
              </a:extLst>
            </p:cNvPr>
            <p:cNvCxnSpPr/>
            <p:nvPr/>
          </p:nvCxnSpPr>
          <p:spPr>
            <a:xfrm flipV="1">
              <a:off x="2605054" y="3333067"/>
              <a:ext cx="178461" cy="311377"/>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grpSp>
      <p:sp>
        <p:nvSpPr>
          <p:cNvPr id="27" name="TextBox 26">
            <a:extLst>
              <a:ext uri="{FF2B5EF4-FFF2-40B4-BE49-F238E27FC236}">
                <a16:creationId xmlns:a16="http://schemas.microsoft.com/office/drawing/2014/main" id="{814331C9-D40A-49E1-06EC-73E64F63CDE8}"/>
              </a:ext>
            </a:extLst>
          </p:cNvPr>
          <p:cNvSpPr txBox="1"/>
          <p:nvPr/>
        </p:nvSpPr>
        <p:spPr>
          <a:xfrm>
            <a:off x="5839124" y="8342071"/>
            <a:ext cx="6329424" cy="2154432"/>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8" tIns="91438" rIns="91438" bIns="91438" numCol="1" spcCol="38100" rtlCol="0" anchor="t">
            <a:spAutoFit/>
          </a:bodyPr>
          <a:lstStyle/>
          <a:p>
            <a:pPr marL="457200" marR="0" indent="-457200" defTabSz="914400" rtl="0" fontAlgn="auto" latinLnBrk="0" hangingPunct="0">
              <a:lnSpc>
                <a:spcPct val="100000"/>
              </a:lnSpc>
              <a:spcBef>
                <a:spcPts val="0"/>
              </a:spcBef>
              <a:spcAft>
                <a:spcPts val="0"/>
              </a:spcAft>
              <a:buClrTx/>
              <a:buSzTx/>
              <a:buFont typeface="Arial" panose="020B0604020202020204" pitchFamily="34" charset="0"/>
              <a:buChar char="•"/>
              <a:tabLst/>
            </a:pPr>
            <a:r>
              <a:rPr kumimoji="0" lang="en-US" sz="3200" u="none" strike="noStrike" cap="none" spc="0" normalizeH="0" baseline="0" dirty="0">
                <a:ln>
                  <a:noFill/>
                </a:ln>
                <a:solidFill>
                  <a:srgbClr val="000000"/>
                </a:solidFill>
                <a:effectLst/>
                <a:uFillTx/>
                <a:sym typeface="Calibri"/>
              </a:rPr>
              <a:t>“Rapid” training to ~75% short-sample, then rate changes</a:t>
            </a:r>
          </a:p>
          <a:p>
            <a:pPr marL="457200" marR="0" indent="-457200" defTabSz="914400" rtl="0" fontAlgn="auto" latinLnBrk="0" hangingPunct="0">
              <a:lnSpc>
                <a:spcPct val="100000"/>
              </a:lnSpc>
              <a:spcBef>
                <a:spcPts val="0"/>
              </a:spcBef>
              <a:spcAft>
                <a:spcPts val="0"/>
              </a:spcAft>
              <a:buClrTx/>
              <a:buSzTx/>
              <a:buFont typeface="Arial" panose="020B0604020202020204" pitchFamily="34" charset="0"/>
              <a:buChar char="•"/>
              <a:tabLst/>
            </a:pPr>
            <a:r>
              <a:rPr lang="en-US" sz="3200" dirty="0"/>
              <a:t>“Fair” memory after thermal cycle</a:t>
            </a:r>
            <a:endParaRPr kumimoji="0" lang="en-US" sz="3200" u="none" strike="noStrike" cap="none" spc="0" normalizeH="0" baseline="0" dirty="0">
              <a:ln>
                <a:noFill/>
              </a:ln>
              <a:solidFill>
                <a:srgbClr val="000000"/>
              </a:solidFill>
              <a:effectLst/>
              <a:uFillTx/>
              <a:sym typeface="Calibri"/>
            </a:endParaRPr>
          </a:p>
        </p:txBody>
      </p:sp>
      <p:sp>
        <p:nvSpPr>
          <p:cNvPr id="17" name="TextBox 16">
            <a:extLst>
              <a:ext uri="{FF2B5EF4-FFF2-40B4-BE49-F238E27FC236}">
                <a16:creationId xmlns:a16="http://schemas.microsoft.com/office/drawing/2014/main" id="{253F41B2-D949-871D-6011-31138C106CE5}"/>
              </a:ext>
            </a:extLst>
          </p:cNvPr>
          <p:cNvSpPr txBox="1"/>
          <p:nvPr/>
        </p:nvSpPr>
        <p:spPr>
          <a:xfrm>
            <a:off x="6479722" y="10965143"/>
            <a:ext cx="9336063" cy="1477323"/>
          </a:xfrm>
          <a:prstGeom prst="rect">
            <a:avLst/>
          </a:prstGeom>
          <a:solidFill>
            <a:schemeClr val="accent6">
              <a:lumMod val="20000"/>
              <a:lumOff val="80000"/>
            </a:schemeClr>
          </a:solidFill>
          <a:ln w="12700" cap="flat">
            <a:solidFill>
              <a:schemeClr val="accent1"/>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8" tIns="91438" rIns="91438" bIns="91438" numCol="1" spcCol="38100" rtlCol="0" anchor="t">
            <a:spAutoFit/>
          </a:bodyPr>
          <a:lstStyle/>
          <a:p>
            <a:pPr marL="0" marR="0" indent="0" algn="l" defTabSz="914400" rtl="0" fontAlgn="auto" latinLnBrk="0" hangingPunct="0">
              <a:lnSpc>
                <a:spcPct val="100000"/>
              </a:lnSpc>
              <a:spcBef>
                <a:spcPts val="0"/>
              </a:spcBef>
              <a:spcAft>
                <a:spcPts val="0"/>
              </a:spcAft>
              <a:buClrTx/>
              <a:buSzTx/>
              <a:buFontTx/>
              <a:buNone/>
              <a:tabLst/>
            </a:pPr>
            <a:r>
              <a:rPr kumimoji="0" lang="en-US" sz="2800" b="0" i="1" u="none" strike="noStrike" cap="none" spc="0" normalizeH="0" baseline="0" dirty="0">
                <a:ln>
                  <a:noFill/>
                </a:ln>
                <a:solidFill>
                  <a:srgbClr val="000000"/>
                </a:solidFill>
                <a:effectLst/>
                <a:uFillTx/>
                <a:latin typeface="+mn-lt"/>
                <a:ea typeface="+mn-ea"/>
                <a:cs typeface="+mn-cs"/>
                <a:sym typeface="Calibri"/>
              </a:rPr>
              <a:t>“Thermal runaway criterion as a basis for the protection of high-temperature superconductor magnets”</a:t>
            </a:r>
          </a:p>
          <a:p>
            <a:pPr marL="0" marR="0" indent="0" algn="l" defTabSz="914400" rtl="0" fontAlgn="auto" latinLnBrk="0" hangingPunct="0">
              <a:lnSpc>
                <a:spcPct val="100000"/>
              </a:lnSpc>
              <a:spcBef>
                <a:spcPts val="0"/>
              </a:spcBef>
              <a:spcAft>
                <a:spcPts val="0"/>
              </a:spcAft>
              <a:buClrTx/>
              <a:buSzTx/>
              <a:buFontTx/>
              <a:buNone/>
              <a:tabLst/>
            </a:pPr>
            <a:r>
              <a:rPr kumimoji="0" lang="en-US" sz="2800" b="0" i="1" u="none" strike="noStrike" cap="none" spc="0" normalizeH="0" baseline="0" dirty="0">
                <a:ln>
                  <a:noFill/>
                </a:ln>
                <a:solidFill>
                  <a:srgbClr val="000000"/>
                </a:solidFill>
                <a:effectLst/>
                <a:uFillTx/>
                <a:latin typeface="+mn-lt"/>
                <a:ea typeface="+mn-ea"/>
                <a:cs typeface="+mn-cs"/>
                <a:sym typeface="Calibri"/>
              </a:rPr>
              <a:t>M Marchevsky and S Prestemon 2024 SUST. 37 035012</a:t>
            </a:r>
          </a:p>
        </p:txBody>
      </p:sp>
    </p:spTree>
    <p:extLst>
      <p:ext uri="{BB962C8B-B14F-4D97-AF65-F5344CB8AC3E}">
        <p14:creationId xmlns:p14="http://schemas.microsoft.com/office/powerpoint/2010/main" val="1206504299"/>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dissolve">
                                      <p:cBhvr>
                                        <p:cTn id="7"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0A9C67-9540-348D-07A9-98A71C512270}"/>
              </a:ext>
            </a:extLst>
          </p:cNvPr>
          <p:cNvSpPr>
            <a:spLocks noGrp="1"/>
          </p:cNvSpPr>
          <p:nvPr>
            <p:ph type="title"/>
          </p:nvPr>
        </p:nvSpPr>
        <p:spPr/>
        <p:txBody>
          <a:bodyPr/>
          <a:lstStyle/>
          <a:p>
            <a:r>
              <a:rPr lang="en-US" dirty="0"/>
              <a:t>New paradigms – Active/dynamic local powering of magnets for safety, field quality, etc? </a:t>
            </a:r>
          </a:p>
        </p:txBody>
      </p:sp>
      <p:sp>
        <p:nvSpPr>
          <p:cNvPr id="4" name="Date Placeholder 3">
            <a:extLst>
              <a:ext uri="{FF2B5EF4-FFF2-40B4-BE49-F238E27FC236}">
                <a16:creationId xmlns:a16="http://schemas.microsoft.com/office/drawing/2014/main" id="{C94CFFBE-E96E-D191-CEDC-4D895AE1F6CE}"/>
              </a:ext>
            </a:extLst>
          </p:cNvPr>
          <p:cNvSpPr>
            <a:spLocks noGrp="1"/>
          </p:cNvSpPr>
          <p:nvPr>
            <p:ph type="dt" sz="half" idx="10"/>
          </p:nvPr>
        </p:nvSpPr>
        <p:spPr/>
        <p:txBody>
          <a:bodyPr/>
          <a:lstStyle/>
          <a:p>
            <a:r>
              <a:rPr lang="en-US" dirty="0"/>
              <a:t>March 13, 2024</a:t>
            </a:r>
          </a:p>
        </p:txBody>
      </p:sp>
      <p:sp>
        <p:nvSpPr>
          <p:cNvPr id="5" name="Footer Placeholder 4">
            <a:extLst>
              <a:ext uri="{FF2B5EF4-FFF2-40B4-BE49-F238E27FC236}">
                <a16:creationId xmlns:a16="http://schemas.microsoft.com/office/drawing/2014/main" id="{4CFE3D91-4ACB-25FE-CA0A-F90459657BA8}"/>
              </a:ext>
            </a:extLst>
          </p:cNvPr>
          <p:cNvSpPr>
            <a:spLocks noGrp="1"/>
          </p:cNvSpPr>
          <p:nvPr>
            <p:ph type="ftr" sz="quarter" idx="11"/>
          </p:nvPr>
        </p:nvSpPr>
        <p:spPr/>
        <p:txBody>
          <a:bodyPr/>
          <a:lstStyle/>
          <a:p>
            <a:r>
              <a:rPr lang="en-US" dirty="0"/>
              <a:t>US MDP - Towards an implementation of the P5 Recommendations       Muon Collider Collaboration Meeting</a:t>
            </a:r>
          </a:p>
        </p:txBody>
      </p:sp>
      <p:sp>
        <p:nvSpPr>
          <p:cNvPr id="6" name="Slide Number Placeholder 5">
            <a:extLst>
              <a:ext uri="{FF2B5EF4-FFF2-40B4-BE49-F238E27FC236}">
                <a16:creationId xmlns:a16="http://schemas.microsoft.com/office/drawing/2014/main" id="{F27DAE40-4CBB-A5A0-2A0D-22AEF7A86F3B}"/>
              </a:ext>
            </a:extLst>
          </p:cNvPr>
          <p:cNvSpPr>
            <a:spLocks noGrp="1"/>
          </p:cNvSpPr>
          <p:nvPr>
            <p:ph type="sldNum" sz="quarter" idx="12"/>
          </p:nvPr>
        </p:nvSpPr>
        <p:spPr/>
        <p:txBody>
          <a:bodyPr/>
          <a:lstStyle/>
          <a:p>
            <a:fld id="{86CB4B4D-7CA3-9044-876B-883B54F8677D}" type="slidenum">
              <a:rPr lang="en-US" smtClean="0"/>
              <a:t>19</a:t>
            </a:fld>
            <a:endParaRPr lang="en-US" dirty="0"/>
          </a:p>
        </p:txBody>
      </p:sp>
      <p:pic>
        <p:nvPicPr>
          <p:cNvPr id="7" name="Picture 6">
            <a:extLst>
              <a:ext uri="{FF2B5EF4-FFF2-40B4-BE49-F238E27FC236}">
                <a16:creationId xmlns:a16="http://schemas.microsoft.com/office/drawing/2014/main" id="{F1D99EDB-2D0A-9929-012C-D35189931355}"/>
              </a:ext>
            </a:extLst>
          </p:cNvPr>
          <p:cNvPicPr>
            <a:picLocks noChangeAspect="1"/>
          </p:cNvPicPr>
          <p:nvPr/>
        </p:nvPicPr>
        <p:blipFill>
          <a:blip r:embed="rId3"/>
          <a:stretch>
            <a:fillRect/>
          </a:stretch>
        </p:blipFill>
        <p:spPr>
          <a:xfrm>
            <a:off x="17046060" y="3460900"/>
            <a:ext cx="2965688" cy="2954454"/>
          </a:xfrm>
          <a:prstGeom prst="rect">
            <a:avLst/>
          </a:prstGeom>
        </p:spPr>
      </p:pic>
      <p:pic>
        <p:nvPicPr>
          <p:cNvPr id="8" name="Picture 7">
            <a:extLst>
              <a:ext uri="{FF2B5EF4-FFF2-40B4-BE49-F238E27FC236}">
                <a16:creationId xmlns:a16="http://schemas.microsoft.com/office/drawing/2014/main" id="{916802D4-01B2-5D28-B4A2-5D917E764014}"/>
              </a:ext>
            </a:extLst>
          </p:cNvPr>
          <p:cNvPicPr>
            <a:picLocks noChangeAspect="1"/>
          </p:cNvPicPr>
          <p:nvPr/>
        </p:nvPicPr>
        <p:blipFill>
          <a:blip r:embed="rId4"/>
          <a:stretch>
            <a:fillRect/>
          </a:stretch>
        </p:blipFill>
        <p:spPr>
          <a:xfrm>
            <a:off x="15100663" y="6539361"/>
            <a:ext cx="4813217" cy="1969043"/>
          </a:xfrm>
          <a:prstGeom prst="rect">
            <a:avLst/>
          </a:prstGeom>
        </p:spPr>
      </p:pic>
      <p:pic>
        <p:nvPicPr>
          <p:cNvPr id="9" name="Picture 8">
            <a:extLst>
              <a:ext uri="{FF2B5EF4-FFF2-40B4-BE49-F238E27FC236}">
                <a16:creationId xmlns:a16="http://schemas.microsoft.com/office/drawing/2014/main" id="{4B603E16-4F6D-E438-22AC-DCD89BAB79AD}"/>
              </a:ext>
            </a:extLst>
          </p:cNvPr>
          <p:cNvPicPr>
            <a:picLocks noChangeAspect="1"/>
          </p:cNvPicPr>
          <p:nvPr/>
        </p:nvPicPr>
        <p:blipFill>
          <a:blip r:embed="rId5"/>
          <a:stretch>
            <a:fillRect/>
          </a:stretch>
        </p:blipFill>
        <p:spPr>
          <a:xfrm>
            <a:off x="14114375" y="11103986"/>
            <a:ext cx="5988814" cy="1399448"/>
          </a:xfrm>
          <a:prstGeom prst="rect">
            <a:avLst/>
          </a:prstGeom>
        </p:spPr>
      </p:pic>
      <p:sp>
        <p:nvSpPr>
          <p:cNvPr id="10" name="TextBox 9">
            <a:extLst>
              <a:ext uri="{FF2B5EF4-FFF2-40B4-BE49-F238E27FC236}">
                <a16:creationId xmlns:a16="http://schemas.microsoft.com/office/drawing/2014/main" id="{E8F99B38-8CC3-3B6D-16EF-D64505D3329D}"/>
              </a:ext>
            </a:extLst>
          </p:cNvPr>
          <p:cNvSpPr txBox="1"/>
          <p:nvPr/>
        </p:nvSpPr>
        <p:spPr>
          <a:xfrm>
            <a:off x="15254868" y="2242685"/>
            <a:ext cx="9400478" cy="73866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8" tIns="91438" rIns="91438" bIns="91438" numCol="1" spcCol="38100" rtlCol="0" anchor="t">
            <a:spAutoFit/>
          </a:bodyPr>
          <a:lstStyle/>
          <a:p>
            <a:pPr marL="571500" marR="0" indent="-571500" algn="l" defTabSz="914400" rtl="0" fontAlgn="auto" latinLnBrk="0" hangingPunct="0">
              <a:lnSpc>
                <a:spcPct val="100000"/>
              </a:lnSpc>
              <a:spcBef>
                <a:spcPts val="0"/>
              </a:spcBef>
              <a:spcAft>
                <a:spcPts val="0"/>
              </a:spcAft>
              <a:buClrTx/>
              <a:buSzTx/>
              <a:buFont typeface="Arial" panose="020B0604020202020204" pitchFamily="34" charset="0"/>
              <a:buChar char="•"/>
              <a:tabLst/>
            </a:pPr>
            <a:r>
              <a:rPr lang="en-US" b="1" i="1" dirty="0"/>
              <a:t>Key to enable HTS “Quench-free” paradigm</a:t>
            </a:r>
          </a:p>
        </p:txBody>
      </p:sp>
      <p:pic>
        <p:nvPicPr>
          <p:cNvPr id="11" name="Picture 10">
            <a:extLst>
              <a:ext uri="{FF2B5EF4-FFF2-40B4-BE49-F238E27FC236}">
                <a16:creationId xmlns:a16="http://schemas.microsoft.com/office/drawing/2014/main" id="{E2392D3E-364D-D8A4-2CD2-4FE9388DC099}"/>
              </a:ext>
            </a:extLst>
          </p:cNvPr>
          <p:cNvPicPr>
            <a:picLocks noChangeAspect="1"/>
          </p:cNvPicPr>
          <p:nvPr/>
        </p:nvPicPr>
        <p:blipFill>
          <a:blip r:embed="rId6"/>
          <a:stretch>
            <a:fillRect/>
          </a:stretch>
        </p:blipFill>
        <p:spPr>
          <a:xfrm>
            <a:off x="19822440" y="6183802"/>
            <a:ext cx="4593618" cy="3009468"/>
          </a:xfrm>
          <a:prstGeom prst="rect">
            <a:avLst/>
          </a:prstGeom>
        </p:spPr>
      </p:pic>
      <p:pic>
        <p:nvPicPr>
          <p:cNvPr id="12" name="Picture 11">
            <a:extLst>
              <a:ext uri="{FF2B5EF4-FFF2-40B4-BE49-F238E27FC236}">
                <a16:creationId xmlns:a16="http://schemas.microsoft.com/office/drawing/2014/main" id="{9F1C16E7-D68E-0DF7-E4D3-2FCD7A08212C}"/>
              </a:ext>
            </a:extLst>
          </p:cNvPr>
          <p:cNvPicPr>
            <a:picLocks noChangeAspect="1"/>
          </p:cNvPicPr>
          <p:nvPr/>
        </p:nvPicPr>
        <p:blipFill>
          <a:blip r:embed="rId7"/>
          <a:stretch>
            <a:fillRect/>
          </a:stretch>
        </p:blipFill>
        <p:spPr>
          <a:xfrm>
            <a:off x="20398769" y="2800779"/>
            <a:ext cx="3928845" cy="3402779"/>
          </a:xfrm>
          <a:prstGeom prst="rect">
            <a:avLst/>
          </a:prstGeom>
        </p:spPr>
      </p:pic>
      <p:pic>
        <p:nvPicPr>
          <p:cNvPr id="13" name="Picture 12">
            <a:extLst>
              <a:ext uri="{FF2B5EF4-FFF2-40B4-BE49-F238E27FC236}">
                <a16:creationId xmlns:a16="http://schemas.microsoft.com/office/drawing/2014/main" id="{F76F5F3B-8FEF-E08F-69E2-69ED6B51949E}"/>
              </a:ext>
            </a:extLst>
          </p:cNvPr>
          <p:cNvPicPr>
            <a:picLocks noChangeAspect="1"/>
          </p:cNvPicPr>
          <p:nvPr/>
        </p:nvPicPr>
        <p:blipFill>
          <a:blip r:embed="rId8"/>
          <a:stretch>
            <a:fillRect/>
          </a:stretch>
        </p:blipFill>
        <p:spPr>
          <a:xfrm>
            <a:off x="20077114" y="9299019"/>
            <a:ext cx="4084270" cy="3340102"/>
          </a:xfrm>
          <a:prstGeom prst="rect">
            <a:avLst/>
          </a:prstGeom>
        </p:spPr>
      </p:pic>
      <p:sp>
        <p:nvSpPr>
          <p:cNvPr id="3" name="Text Placeholder 2">
            <a:extLst>
              <a:ext uri="{FF2B5EF4-FFF2-40B4-BE49-F238E27FC236}">
                <a16:creationId xmlns:a16="http://schemas.microsoft.com/office/drawing/2014/main" id="{91BB4E7E-E870-434F-57E2-BE7444B2A8FE}"/>
              </a:ext>
            </a:extLst>
          </p:cNvPr>
          <p:cNvSpPr>
            <a:spLocks noGrp="1"/>
          </p:cNvSpPr>
          <p:nvPr>
            <p:ph type="body" idx="1"/>
          </p:nvPr>
        </p:nvSpPr>
        <p:spPr>
          <a:xfrm>
            <a:off x="304801" y="2733935"/>
            <a:ext cx="15622678" cy="9732385"/>
          </a:xfrm>
        </p:spPr>
        <p:txBody>
          <a:bodyPr>
            <a:normAutofit fontScale="85000" lnSpcReduction="10000"/>
          </a:bodyPr>
          <a:lstStyle/>
          <a:p>
            <a:r>
              <a:rPr lang="en-US" dirty="0"/>
              <a:t> High bandwidth diagnostics coupled to in-situ FPGA data analysis </a:t>
            </a:r>
          </a:p>
          <a:p>
            <a:r>
              <a:rPr lang="en-US" dirty="0"/>
              <a:t> Multiple “physics-independent” diagnostics - analyzed &amp; cross correlated </a:t>
            </a:r>
          </a:p>
          <a:p>
            <a:r>
              <a:rPr lang="en-US" dirty="0"/>
              <a:t> AI/ML utilized to weed out irrelevant data, identify critical events/behavior</a:t>
            </a:r>
          </a:p>
          <a:p>
            <a:endParaRPr lang="en-US" dirty="0"/>
          </a:p>
          <a:p>
            <a:r>
              <a:rPr lang="en-US" dirty="0"/>
              <a:t> Most data acquisition, analysis, decision-making ”below the header”</a:t>
            </a:r>
          </a:p>
          <a:p>
            <a:pPr lvl="1"/>
            <a:r>
              <a:rPr lang="en-US" dirty="0"/>
              <a:t>Only digital data sent “out”, e.g. via redundant fiberoptics (non-conductive)</a:t>
            </a:r>
          </a:p>
          <a:p>
            <a:r>
              <a:rPr lang="en-US" dirty="0"/>
              <a:t> Stored diagnostics data monitored/analyzed for system integrity checks</a:t>
            </a:r>
          </a:p>
          <a:p>
            <a:pPr lvl="1"/>
            <a:r>
              <a:rPr lang="en-US" dirty="0"/>
              <a:t>Modeling coupled to diagnostics =&gt; digital twin corelates cause and effect</a:t>
            </a:r>
          </a:p>
          <a:p>
            <a:endParaRPr lang="en-US" dirty="0"/>
          </a:p>
          <a:p>
            <a:r>
              <a:rPr lang="en-US" dirty="0"/>
              <a:t>Cryo-power electronics (MOSFETS, IGBTs, etc) developed to actively control/route power =&gt;  become integral to magnet protection</a:t>
            </a:r>
          </a:p>
          <a:p>
            <a:endParaRPr lang="en-US" dirty="0"/>
          </a:p>
        </p:txBody>
      </p:sp>
    </p:spTree>
    <p:extLst>
      <p:ext uri="{BB962C8B-B14F-4D97-AF65-F5344CB8AC3E}">
        <p14:creationId xmlns:p14="http://schemas.microsoft.com/office/powerpoint/2010/main" val="2717589030"/>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7" name="Rectangle"/>
          <p:cNvSpPr/>
          <p:nvPr/>
        </p:nvSpPr>
        <p:spPr>
          <a:xfrm>
            <a:off x="-35245" y="12647548"/>
            <a:ext cx="24454490" cy="1092192"/>
          </a:xfrm>
          <a:prstGeom prst="rect">
            <a:avLst/>
          </a:prstGeom>
          <a:solidFill>
            <a:srgbClr val="1F497D"/>
          </a:solidFill>
          <a:ln w="12700">
            <a:miter lim="400000"/>
          </a:ln>
        </p:spPr>
        <p:txBody>
          <a:bodyPr lIns="91438" tIns="91438" rIns="91438" bIns="91438" anchor="ctr"/>
          <a:lstStyle/>
          <a:p>
            <a:pPr algn="ctr" defTabSz="914162">
              <a:defRPr>
                <a:solidFill>
                  <a:srgbClr val="FFFFFF"/>
                </a:solidFill>
                <a:latin typeface="Arial"/>
                <a:ea typeface="Arial"/>
                <a:cs typeface="Arial"/>
                <a:sym typeface="Arial"/>
              </a:defRPr>
            </a:pPr>
            <a:endParaRPr dirty="0"/>
          </a:p>
        </p:txBody>
      </p:sp>
      <p:pic>
        <p:nvPicPr>
          <p:cNvPr id="1088" name="RGB_White-Seal_White-Mark_SC_Horizontal–400dpi.png" descr="RGB_White-Seal_White-Mark_SC_Horizontal–400dpi.png"/>
          <p:cNvPicPr>
            <a:picLocks noChangeAspect="1"/>
          </p:cNvPicPr>
          <p:nvPr/>
        </p:nvPicPr>
        <p:blipFill>
          <a:blip r:embed="rId2"/>
          <a:stretch>
            <a:fillRect/>
          </a:stretch>
        </p:blipFill>
        <p:spPr>
          <a:xfrm>
            <a:off x="379474" y="12883246"/>
            <a:ext cx="3140937" cy="527230"/>
          </a:xfrm>
          <a:prstGeom prst="rect">
            <a:avLst/>
          </a:prstGeom>
          <a:ln w="12700">
            <a:miter lim="400000"/>
          </a:ln>
        </p:spPr>
      </p:pic>
      <p:sp>
        <p:nvSpPr>
          <p:cNvPr id="1089" name="Rectangle"/>
          <p:cNvSpPr/>
          <p:nvPr/>
        </p:nvSpPr>
        <p:spPr>
          <a:xfrm>
            <a:off x="-67861" y="0"/>
            <a:ext cx="24493100" cy="2286000"/>
          </a:xfrm>
          <a:prstGeom prst="rect">
            <a:avLst/>
          </a:prstGeom>
          <a:solidFill>
            <a:srgbClr val="1F497D"/>
          </a:solidFill>
          <a:ln w="12700">
            <a:solidFill>
              <a:srgbClr val="4A7EBB"/>
            </a:solidFill>
          </a:ln>
          <a:effectLst>
            <a:outerShdw blurRad="76200" dist="38100" dir="5400000" rotWithShape="0">
              <a:srgbClr val="000000">
                <a:alpha val="35000"/>
              </a:srgbClr>
            </a:outerShdw>
          </a:effectLst>
        </p:spPr>
        <p:txBody>
          <a:bodyPr lIns="91438" tIns="91438" rIns="91438" bIns="91438" anchor="ctr"/>
          <a:lstStyle/>
          <a:p>
            <a:pPr algn="ctr">
              <a:defRPr>
                <a:solidFill>
                  <a:srgbClr val="FFFFFF"/>
                </a:solidFill>
                <a:latin typeface="Franklin Gothic Book"/>
                <a:ea typeface="Franklin Gothic Book"/>
                <a:cs typeface="Franklin Gothic Book"/>
                <a:sym typeface="Franklin Gothic Book"/>
              </a:defRPr>
            </a:pPr>
            <a:endParaRPr dirty="0"/>
          </a:p>
        </p:txBody>
      </p:sp>
      <p:pic>
        <p:nvPicPr>
          <p:cNvPr id="1090" name="image3.png" descr="image3.png"/>
          <p:cNvPicPr>
            <a:picLocks noChangeAspect="1"/>
          </p:cNvPicPr>
          <p:nvPr/>
        </p:nvPicPr>
        <p:blipFill>
          <a:blip r:embed="rId3"/>
          <a:stretch>
            <a:fillRect/>
          </a:stretch>
        </p:blipFill>
        <p:spPr>
          <a:xfrm>
            <a:off x="161229" y="108413"/>
            <a:ext cx="3577429" cy="1284299"/>
          </a:xfrm>
          <a:prstGeom prst="rect">
            <a:avLst/>
          </a:prstGeom>
          <a:ln w="12700">
            <a:miter lim="400000"/>
          </a:ln>
        </p:spPr>
      </p:pic>
      <p:sp>
        <p:nvSpPr>
          <p:cNvPr id="1091" name="Line"/>
          <p:cNvSpPr/>
          <p:nvPr/>
        </p:nvSpPr>
        <p:spPr>
          <a:xfrm flipV="1">
            <a:off x="3882952" y="187140"/>
            <a:ext cx="2" cy="1939646"/>
          </a:xfrm>
          <a:prstGeom prst="line">
            <a:avLst/>
          </a:prstGeom>
          <a:ln w="50800">
            <a:solidFill>
              <a:schemeClr val="accent2">
                <a:satOff val="-4966"/>
                <a:lumOff val="-10549"/>
              </a:schemeClr>
            </a:solidFill>
          </a:ln>
          <a:effectLst>
            <a:outerShdw blurRad="76200" dist="38100" dir="5400000" rotWithShape="0">
              <a:srgbClr val="000000">
                <a:alpha val="38000"/>
              </a:srgbClr>
            </a:outerShdw>
          </a:effectLst>
        </p:spPr>
        <p:txBody>
          <a:bodyPr lIns="45718" tIns="45718" rIns="45718" bIns="45718"/>
          <a:lstStyle/>
          <a:p>
            <a:endParaRPr dirty="0"/>
          </a:p>
        </p:txBody>
      </p:sp>
      <p:sp>
        <p:nvSpPr>
          <p:cNvPr id="1096" name="Slide Number"/>
          <p:cNvSpPr txBox="1">
            <a:spLocks noGrp="1"/>
          </p:cNvSpPr>
          <p:nvPr>
            <p:ph type="sldNum" sz="quarter" idx="12"/>
          </p:nvPr>
        </p:nvSpPr>
        <p:spPr>
          <a:xfrm>
            <a:off x="23223645" y="13059562"/>
            <a:ext cx="483809" cy="462279"/>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rPr/>
              <a:t>2</a:t>
            </a:fld>
            <a:endParaRPr dirty="0"/>
          </a:p>
        </p:txBody>
      </p:sp>
      <p:sp>
        <p:nvSpPr>
          <p:cNvPr id="1097" name="·         Introduction &amp; welcome  (10 min)…"/>
          <p:cNvSpPr txBox="1">
            <a:spLocks noGrp="1"/>
          </p:cNvSpPr>
          <p:nvPr>
            <p:ph type="body" idx="1"/>
          </p:nvPr>
        </p:nvSpPr>
        <p:spPr>
          <a:xfrm>
            <a:off x="765443" y="3095113"/>
            <a:ext cx="17699496" cy="9051928"/>
          </a:xfrm>
          <a:prstGeom prst="rect">
            <a:avLst/>
          </a:prstGeom>
        </p:spPr>
        <p:txBody>
          <a:bodyPr>
            <a:normAutofit fontScale="92500" lnSpcReduction="20000"/>
          </a:bodyPr>
          <a:lstStyle/>
          <a:p>
            <a:pPr>
              <a:buFont typeface="Arial" panose="020B0604020202020204" pitchFamily="34" charset="0"/>
              <a:buChar char="•"/>
            </a:pPr>
            <a:r>
              <a:rPr lang="en-US" sz="5400" dirty="0"/>
              <a:t> The US Magnet Development Program: Mission and Goals</a:t>
            </a:r>
          </a:p>
          <a:p>
            <a:pPr>
              <a:buFont typeface="Arial" panose="020B0604020202020204" pitchFamily="34" charset="0"/>
              <a:buChar char="•"/>
            </a:pPr>
            <a:endParaRPr lang="en-US" sz="5400" dirty="0"/>
          </a:p>
          <a:p>
            <a:pPr>
              <a:buFont typeface="Arial" panose="020B0604020202020204" pitchFamily="34" charset="0"/>
              <a:buChar char="•"/>
            </a:pPr>
            <a:r>
              <a:rPr lang="en-US" sz="5400" dirty="0"/>
              <a:t> Key messages from the US P5 report</a:t>
            </a:r>
          </a:p>
          <a:p>
            <a:pPr>
              <a:buFont typeface="Arial" panose="020B0604020202020204" pitchFamily="34" charset="0"/>
              <a:buChar char="•"/>
            </a:pPr>
            <a:endParaRPr lang="en-US" sz="5400" dirty="0"/>
          </a:p>
          <a:p>
            <a:pPr>
              <a:buFont typeface="Arial" panose="020B0604020202020204" pitchFamily="34" charset="0"/>
              <a:buChar char="•"/>
            </a:pPr>
            <a:r>
              <a:rPr lang="en-US" sz="5400" dirty="0"/>
              <a:t> Key Muon Collider magnet needs</a:t>
            </a:r>
          </a:p>
          <a:p>
            <a:pPr indent="0">
              <a:buNone/>
            </a:pPr>
            <a:r>
              <a:rPr lang="en-US" sz="5400" dirty="0"/>
              <a:t> </a:t>
            </a:r>
          </a:p>
          <a:p>
            <a:pPr>
              <a:buFont typeface="Arial" panose="020B0604020202020204" pitchFamily="34" charset="0"/>
              <a:buChar char="•"/>
            </a:pPr>
            <a:r>
              <a:rPr lang="en-US" sz="5400" dirty="0"/>
              <a:t> Additional areas of synergistic research</a:t>
            </a:r>
          </a:p>
          <a:p>
            <a:pPr>
              <a:buFont typeface="Arial" panose="020B0604020202020204" pitchFamily="34" charset="0"/>
              <a:buChar char="•"/>
            </a:pPr>
            <a:endParaRPr lang="en-US" sz="5400" dirty="0"/>
          </a:p>
          <a:p>
            <a:pPr>
              <a:buFont typeface="Arial" panose="020B0604020202020204" pitchFamily="34" charset="0"/>
              <a:buChar char="•"/>
            </a:pPr>
            <a:r>
              <a:rPr lang="en-US" sz="5400" dirty="0"/>
              <a:t> Current MDP focus areas &amp; plans for P5 alignment</a:t>
            </a:r>
          </a:p>
          <a:p>
            <a:pPr>
              <a:buFont typeface="Arial" panose="020B0604020202020204" pitchFamily="34" charset="0"/>
              <a:buChar char="•"/>
            </a:pPr>
            <a:endParaRPr lang="en-US" sz="5400" dirty="0"/>
          </a:p>
          <a:p>
            <a:pPr>
              <a:buFont typeface="Arial" panose="020B0604020202020204" pitchFamily="34" charset="0"/>
              <a:buChar char="•"/>
            </a:pPr>
            <a:r>
              <a:rPr lang="en-US" sz="5400" dirty="0"/>
              <a:t> Future ideas that are being discussed</a:t>
            </a:r>
          </a:p>
          <a:p>
            <a:pPr indent="0">
              <a:buNone/>
            </a:pPr>
            <a:endParaRPr sz="5400" dirty="0"/>
          </a:p>
        </p:txBody>
      </p:sp>
      <p:sp>
        <p:nvSpPr>
          <p:cNvPr id="1092" name="Agenda for the first steering Council Meeting"/>
          <p:cNvSpPr txBox="1">
            <a:spLocks noGrp="1"/>
          </p:cNvSpPr>
          <p:nvPr>
            <p:ph type="title"/>
          </p:nvPr>
        </p:nvSpPr>
        <p:spPr>
          <a:prstGeom prst="rect">
            <a:avLst/>
          </a:prstGeom>
        </p:spPr>
        <p:txBody>
          <a:bodyPr/>
          <a:lstStyle/>
          <a:p>
            <a:r>
              <a:rPr lang="en-US" dirty="0"/>
              <a:t>Outline</a:t>
            </a:r>
            <a:endParaRPr dirty="0"/>
          </a:p>
        </p:txBody>
      </p:sp>
      <p:sp>
        <p:nvSpPr>
          <p:cNvPr id="3" name="Footer Placeholder 2">
            <a:extLst>
              <a:ext uri="{FF2B5EF4-FFF2-40B4-BE49-F238E27FC236}">
                <a16:creationId xmlns:a16="http://schemas.microsoft.com/office/drawing/2014/main" id="{648CEEAA-039D-0C45-95B7-CB0513020933}"/>
              </a:ext>
            </a:extLst>
          </p:cNvPr>
          <p:cNvSpPr>
            <a:spLocks noGrp="1"/>
          </p:cNvSpPr>
          <p:nvPr>
            <p:ph type="ftr" sz="quarter" idx="11"/>
          </p:nvPr>
        </p:nvSpPr>
        <p:spPr>
          <a:xfrm>
            <a:off x="8077200" y="12781736"/>
            <a:ext cx="12295366" cy="958004"/>
          </a:xfrm>
        </p:spPr>
        <p:txBody>
          <a:bodyPr/>
          <a:lstStyle/>
          <a:p>
            <a:r>
              <a:rPr lang="en-US" dirty="0"/>
              <a:t>US MDP - Towards an implementation of the P5 Recommendations       Muon Collider Collaboration Meeting</a:t>
            </a:r>
          </a:p>
        </p:txBody>
      </p:sp>
      <p:sp>
        <p:nvSpPr>
          <p:cNvPr id="2" name="Date Placeholder 1">
            <a:extLst>
              <a:ext uri="{FF2B5EF4-FFF2-40B4-BE49-F238E27FC236}">
                <a16:creationId xmlns:a16="http://schemas.microsoft.com/office/drawing/2014/main" id="{73B655FD-7E28-40D0-55A6-7C25C9E8729E}"/>
              </a:ext>
            </a:extLst>
          </p:cNvPr>
          <p:cNvSpPr>
            <a:spLocks noGrp="1"/>
          </p:cNvSpPr>
          <p:nvPr>
            <p:ph type="dt" sz="half" idx="10"/>
          </p:nvPr>
        </p:nvSpPr>
        <p:spPr/>
        <p:txBody>
          <a:bodyPr/>
          <a:lstStyle/>
          <a:p>
            <a:r>
              <a:rPr lang="en-US" dirty="0"/>
              <a:t>March 13, 2024</a:t>
            </a:r>
          </a:p>
        </p:txBody>
      </p:sp>
      <p:pic>
        <p:nvPicPr>
          <p:cNvPr id="4" name="Picture 3">
            <a:extLst>
              <a:ext uri="{FF2B5EF4-FFF2-40B4-BE49-F238E27FC236}">
                <a16:creationId xmlns:a16="http://schemas.microsoft.com/office/drawing/2014/main" id="{6D012F96-CA0E-0D40-633F-12C4600609DC}"/>
              </a:ext>
            </a:extLst>
          </p:cNvPr>
          <p:cNvPicPr>
            <a:picLocks noChangeAspect="1"/>
          </p:cNvPicPr>
          <p:nvPr/>
        </p:nvPicPr>
        <p:blipFill>
          <a:blip r:embed="rId4"/>
          <a:stretch>
            <a:fillRect/>
          </a:stretch>
        </p:blipFill>
        <p:spPr>
          <a:xfrm>
            <a:off x="19772506" y="3064251"/>
            <a:ext cx="2770551" cy="1846823"/>
          </a:xfrm>
          <a:prstGeom prst="rect">
            <a:avLst/>
          </a:prstGeom>
        </p:spPr>
      </p:pic>
      <p:pic>
        <p:nvPicPr>
          <p:cNvPr id="5" name="Picture 4">
            <a:extLst>
              <a:ext uri="{FF2B5EF4-FFF2-40B4-BE49-F238E27FC236}">
                <a16:creationId xmlns:a16="http://schemas.microsoft.com/office/drawing/2014/main" id="{A4DE325C-0FC0-DA89-C75B-97630B392EAF}"/>
              </a:ext>
            </a:extLst>
          </p:cNvPr>
          <p:cNvPicPr>
            <a:picLocks noChangeAspect="1"/>
          </p:cNvPicPr>
          <p:nvPr/>
        </p:nvPicPr>
        <p:blipFill>
          <a:blip r:embed="rId5"/>
          <a:stretch>
            <a:fillRect/>
          </a:stretch>
        </p:blipFill>
        <p:spPr>
          <a:xfrm>
            <a:off x="18464939" y="7549532"/>
            <a:ext cx="5242515" cy="1257544"/>
          </a:xfrm>
          <a:prstGeom prst="rect">
            <a:avLst/>
          </a:prstGeom>
        </p:spPr>
      </p:pic>
      <p:pic>
        <p:nvPicPr>
          <p:cNvPr id="6" name="Picture 5">
            <a:extLst>
              <a:ext uri="{FF2B5EF4-FFF2-40B4-BE49-F238E27FC236}">
                <a16:creationId xmlns:a16="http://schemas.microsoft.com/office/drawing/2014/main" id="{1EBE52CF-27E4-1530-487C-03005E2C1F69}"/>
              </a:ext>
            </a:extLst>
          </p:cNvPr>
          <p:cNvPicPr>
            <a:picLocks noChangeAspect="1"/>
          </p:cNvPicPr>
          <p:nvPr/>
        </p:nvPicPr>
        <p:blipFill>
          <a:blip r:embed="rId6"/>
          <a:stretch>
            <a:fillRect/>
          </a:stretch>
        </p:blipFill>
        <p:spPr>
          <a:xfrm>
            <a:off x="18222686" y="5284157"/>
            <a:ext cx="5484768" cy="1426099"/>
          </a:xfrm>
          <a:prstGeom prst="rect">
            <a:avLst/>
          </a:prstGeom>
        </p:spPr>
      </p:pic>
      <p:pic>
        <p:nvPicPr>
          <p:cNvPr id="7" name="Picture 6">
            <a:extLst>
              <a:ext uri="{FF2B5EF4-FFF2-40B4-BE49-F238E27FC236}">
                <a16:creationId xmlns:a16="http://schemas.microsoft.com/office/drawing/2014/main" id="{905B0749-3C4F-EC6C-FD8D-CA484E0C0648}"/>
              </a:ext>
            </a:extLst>
          </p:cNvPr>
          <p:cNvPicPr>
            <a:picLocks noChangeAspect="1"/>
          </p:cNvPicPr>
          <p:nvPr/>
        </p:nvPicPr>
        <p:blipFill>
          <a:blip r:embed="rId7"/>
          <a:stretch>
            <a:fillRect/>
          </a:stretch>
        </p:blipFill>
        <p:spPr>
          <a:xfrm>
            <a:off x="19445935" y="9389937"/>
            <a:ext cx="3712427" cy="1797894"/>
          </a:xfrm>
          <a:prstGeom prst="rect">
            <a:avLst/>
          </a:prstGeom>
        </p:spPr>
      </p:pic>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69F9D1-A63A-BD38-B0BB-4F0D51929913}"/>
              </a:ext>
            </a:extLst>
          </p:cNvPr>
          <p:cNvSpPr>
            <a:spLocks noGrp="1"/>
          </p:cNvSpPr>
          <p:nvPr>
            <p:ph type="title"/>
          </p:nvPr>
        </p:nvSpPr>
        <p:spPr/>
        <p:txBody>
          <a:bodyPr>
            <a:normAutofit/>
          </a:bodyPr>
          <a:lstStyle/>
          <a:p>
            <a:r>
              <a:rPr lang="en-US" sz="6000" dirty="0"/>
              <a:t>New paradigms: Liquid hydrogen cooled collider?</a:t>
            </a:r>
          </a:p>
        </p:txBody>
      </p:sp>
      <p:sp>
        <p:nvSpPr>
          <p:cNvPr id="3" name="Text Placeholder 2">
            <a:extLst>
              <a:ext uri="{FF2B5EF4-FFF2-40B4-BE49-F238E27FC236}">
                <a16:creationId xmlns:a16="http://schemas.microsoft.com/office/drawing/2014/main" id="{C0014FBA-5DFE-5BD6-4E74-E65FBD532734}"/>
              </a:ext>
            </a:extLst>
          </p:cNvPr>
          <p:cNvSpPr>
            <a:spLocks noGrp="1"/>
          </p:cNvSpPr>
          <p:nvPr>
            <p:ph type="body" idx="1"/>
          </p:nvPr>
        </p:nvSpPr>
        <p:spPr>
          <a:xfrm>
            <a:off x="396240" y="2612015"/>
            <a:ext cx="23561039" cy="7111105"/>
          </a:xfrm>
        </p:spPr>
        <p:txBody>
          <a:bodyPr/>
          <a:lstStyle/>
          <a:p>
            <a:r>
              <a:rPr lang="en-US" dirty="0"/>
              <a:t> </a:t>
            </a:r>
            <a:r>
              <a:rPr lang="en-US" b="1" dirty="0"/>
              <a:t>Hydrogen has critical advantages:</a:t>
            </a:r>
          </a:p>
          <a:p>
            <a:pPr lvl="1"/>
            <a:r>
              <a:rPr lang="en-US" dirty="0"/>
              <a:t>Plentiful =&gt; not supply limited</a:t>
            </a:r>
          </a:p>
          <a:p>
            <a:pPr lvl="1"/>
            <a:r>
              <a:rPr lang="en-US" dirty="0"/>
              <a:t>Carnot + liquefaction efficiency =&gt; dramatic improvement in ”wall-plug efficiency”</a:t>
            </a:r>
          </a:p>
          <a:p>
            <a:pPr lvl="1"/>
            <a:r>
              <a:rPr lang="en-US" dirty="0"/>
              <a:t>Strong investments from other societal uses =&gt; cost, storage/shipping evolving rapidly</a:t>
            </a:r>
          </a:p>
          <a:p>
            <a:r>
              <a:rPr lang="en-US" b="1" dirty="0"/>
              <a:t> But there are concerns/issues:</a:t>
            </a:r>
          </a:p>
          <a:p>
            <a:pPr lvl="1"/>
            <a:r>
              <a:rPr lang="en-US" dirty="0"/>
              <a:t>Safety =&gt; highly combustible in presence of oxygen</a:t>
            </a:r>
          </a:p>
          <a:p>
            <a:pPr lvl="1"/>
            <a:r>
              <a:rPr lang="en-US" dirty="0"/>
              <a:t>Materials compatibility =&gt; some restrictions due to embrittlement/corrosion </a:t>
            </a:r>
          </a:p>
          <a:p>
            <a:pPr lvl="1"/>
            <a:r>
              <a:rPr lang="en-US" dirty="0"/>
              <a:t>Limits superconductor option =&gt; only REBCO maintains significant transport current at 20K</a:t>
            </a:r>
          </a:p>
        </p:txBody>
      </p:sp>
      <p:sp>
        <p:nvSpPr>
          <p:cNvPr id="4" name="Date Placeholder 3">
            <a:extLst>
              <a:ext uri="{FF2B5EF4-FFF2-40B4-BE49-F238E27FC236}">
                <a16:creationId xmlns:a16="http://schemas.microsoft.com/office/drawing/2014/main" id="{998D34B1-062F-3BA2-7753-C775BB093702}"/>
              </a:ext>
            </a:extLst>
          </p:cNvPr>
          <p:cNvSpPr>
            <a:spLocks noGrp="1"/>
          </p:cNvSpPr>
          <p:nvPr>
            <p:ph type="dt" sz="half" idx="10"/>
          </p:nvPr>
        </p:nvSpPr>
        <p:spPr/>
        <p:txBody>
          <a:bodyPr/>
          <a:lstStyle/>
          <a:p>
            <a:r>
              <a:rPr lang="en-US" dirty="0"/>
              <a:t>March 13, 2024</a:t>
            </a:r>
          </a:p>
        </p:txBody>
      </p:sp>
      <p:sp>
        <p:nvSpPr>
          <p:cNvPr id="5" name="Footer Placeholder 4">
            <a:extLst>
              <a:ext uri="{FF2B5EF4-FFF2-40B4-BE49-F238E27FC236}">
                <a16:creationId xmlns:a16="http://schemas.microsoft.com/office/drawing/2014/main" id="{FF335DAC-8A1E-2307-F9E7-53C7777C06BA}"/>
              </a:ext>
            </a:extLst>
          </p:cNvPr>
          <p:cNvSpPr>
            <a:spLocks noGrp="1"/>
          </p:cNvSpPr>
          <p:nvPr>
            <p:ph type="ftr" sz="quarter" idx="11"/>
          </p:nvPr>
        </p:nvSpPr>
        <p:spPr/>
        <p:txBody>
          <a:bodyPr/>
          <a:lstStyle/>
          <a:p>
            <a:r>
              <a:rPr lang="en-US" dirty="0"/>
              <a:t>US MDP - Towards an implementation of the P5 Recommendations       Muon Collider Collaboration Meeting</a:t>
            </a:r>
          </a:p>
        </p:txBody>
      </p:sp>
      <p:sp>
        <p:nvSpPr>
          <p:cNvPr id="6" name="Slide Number Placeholder 5">
            <a:extLst>
              <a:ext uri="{FF2B5EF4-FFF2-40B4-BE49-F238E27FC236}">
                <a16:creationId xmlns:a16="http://schemas.microsoft.com/office/drawing/2014/main" id="{11C75836-4218-6284-DA97-D25D9382522D}"/>
              </a:ext>
            </a:extLst>
          </p:cNvPr>
          <p:cNvSpPr>
            <a:spLocks noGrp="1"/>
          </p:cNvSpPr>
          <p:nvPr>
            <p:ph type="sldNum" sz="quarter" idx="12"/>
          </p:nvPr>
        </p:nvSpPr>
        <p:spPr/>
        <p:txBody>
          <a:bodyPr/>
          <a:lstStyle/>
          <a:p>
            <a:fld id="{86CB4B4D-7CA3-9044-876B-883B54F8677D}" type="slidenum">
              <a:rPr lang="en-US" smtClean="0"/>
              <a:t>20</a:t>
            </a:fld>
            <a:endParaRPr lang="en-US" dirty="0"/>
          </a:p>
        </p:txBody>
      </p:sp>
      <p:sp>
        <p:nvSpPr>
          <p:cNvPr id="7" name="Rounded Rectangle 6">
            <a:extLst>
              <a:ext uri="{FF2B5EF4-FFF2-40B4-BE49-F238E27FC236}">
                <a16:creationId xmlns:a16="http://schemas.microsoft.com/office/drawing/2014/main" id="{48DDCB72-AFCB-145E-F58E-23FC08BF5B81}"/>
              </a:ext>
            </a:extLst>
          </p:cNvPr>
          <p:cNvSpPr/>
          <p:nvPr/>
        </p:nvSpPr>
        <p:spPr>
          <a:xfrm>
            <a:off x="426722" y="9403079"/>
            <a:ext cx="23280732" cy="2656042"/>
          </a:xfrm>
          <a:prstGeom prst="roundRect">
            <a:avLst/>
          </a:prstGeom>
          <a:solidFill>
            <a:schemeClr val="accent5">
              <a:lumMod val="20000"/>
              <a:lumOff val="80000"/>
            </a:schemeClr>
          </a:solidFill>
          <a:ln w="25400" cap="flat">
            <a:solidFill>
              <a:schemeClr val="accent1"/>
            </a:solidFill>
            <a:prstDash val="solid"/>
            <a:round/>
          </a:ln>
          <a:effectLst>
            <a:outerShdw blurRad="76200" dist="381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8" tIns="91438" rIns="91438" bIns="91438"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r>
              <a:rPr lang="en-US" sz="4800" b="1" i="1" dirty="0"/>
              <a:t>Sustainability will be a driving consideration in any future international physics experiment - our community needs to make a strong, dedicated effort to explore liquid hydrogen for future colliders</a:t>
            </a:r>
            <a:endParaRPr kumimoji="0" lang="en-US" sz="4800" b="1" i="1" u="none" strike="noStrike" cap="none" spc="0" normalizeH="0" baseline="0" dirty="0">
              <a:ln>
                <a:noFill/>
              </a:ln>
              <a:solidFill>
                <a:srgbClr val="000000"/>
              </a:solidFill>
              <a:effectLst/>
              <a:uFillTx/>
              <a:latin typeface="+mn-lt"/>
              <a:ea typeface="+mn-ea"/>
              <a:cs typeface="+mn-cs"/>
              <a:sym typeface="Calibri"/>
            </a:endParaRPr>
          </a:p>
        </p:txBody>
      </p:sp>
    </p:spTree>
    <p:extLst>
      <p:ext uri="{BB962C8B-B14F-4D97-AF65-F5344CB8AC3E}">
        <p14:creationId xmlns:p14="http://schemas.microsoft.com/office/powerpoint/2010/main" val="2626435906"/>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77E1276C-FE27-1E36-31F3-FF4E4079573B}"/>
              </a:ext>
            </a:extLst>
          </p:cNvPr>
          <p:cNvSpPr>
            <a:spLocks noGrp="1"/>
          </p:cNvSpPr>
          <p:nvPr>
            <p:ph type="body" idx="1"/>
          </p:nvPr>
        </p:nvSpPr>
        <p:spPr/>
        <p:txBody>
          <a:bodyPr>
            <a:normAutofit/>
          </a:bodyPr>
          <a:lstStyle/>
          <a:p>
            <a:r>
              <a:rPr lang="en-US" sz="4800" dirty="0"/>
              <a:t> MDP is performing research that is highly relevant to a Muon Collider</a:t>
            </a:r>
          </a:p>
          <a:p>
            <a:pPr lvl="1"/>
            <a:r>
              <a:rPr lang="en-US" sz="4800" dirty="0"/>
              <a:t>The process of alignment of the program with the P5 will strengthen this</a:t>
            </a:r>
          </a:p>
          <a:p>
            <a:pPr lvl="1"/>
            <a:endParaRPr lang="en-US" sz="4800" dirty="0"/>
          </a:p>
          <a:p>
            <a:r>
              <a:rPr lang="en-US" sz="4800" dirty="0"/>
              <a:t> The magnet R&amp;D programs remain underfunded, given the P5 challenge</a:t>
            </a:r>
          </a:p>
          <a:p>
            <a:endParaRPr lang="en-US" sz="4800" dirty="0"/>
          </a:p>
          <a:p>
            <a:r>
              <a:rPr lang="en-US" sz="4800" dirty="0"/>
              <a:t> Leveraging synergies with Fusion, high field NMR, etc. will be critical</a:t>
            </a:r>
          </a:p>
          <a:p>
            <a:endParaRPr lang="en-US" sz="4800" dirty="0"/>
          </a:p>
          <a:p>
            <a:r>
              <a:rPr lang="en-US" sz="4800" dirty="0"/>
              <a:t> International collaboration is vital to advance our research rapidly</a:t>
            </a:r>
          </a:p>
          <a:p>
            <a:pPr marL="457200" lvl="1" indent="0">
              <a:buNone/>
            </a:pPr>
            <a:endParaRPr lang="en-US" sz="4800" dirty="0"/>
          </a:p>
        </p:txBody>
      </p:sp>
      <p:sp>
        <p:nvSpPr>
          <p:cNvPr id="3" name="Title 2">
            <a:extLst>
              <a:ext uri="{FF2B5EF4-FFF2-40B4-BE49-F238E27FC236}">
                <a16:creationId xmlns:a16="http://schemas.microsoft.com/office/drawing/2014/main" id="{F284752C-E4D0-E05F-E9A0-611EC2996A7F}"/>
              </a:ext>
            </a:extLst>
          </p:cNvPr>
          <p:cNvSpPr>
            <a:spLocks noGrp="1"/>
          </p:cNvSpPr>
          <p:nvPr>
            <p:ph type="title"/>
          </p:nvPr>
        </p:nvSpPr>
        <p:spPr/>
        <p:txBody>
          <a:bodyPr/>
          <a:lstStyle/>
          <a:p>
            <a:r>
              <a:rPr lang="en-US" dirty="0"/>
              <a:t>Summary</a:t>
            </a:r>
          </a:p>
        </p:txBody>
      </p:sp>
      <p:sp>
        <p:nvSpPr>
          <p:cNvPr id="4" name="Date Placeholder 3">
            <a:extLst>
              <a:ext uri="{FF2B5EF4-FFF2-40B4-BE49-F238E27FC236}">
                <a16:creationId xmlns:a16="http://schemas.microsoft.com/office/drawing/2014/main" id="{CFBFD39C-FB0A-1B6E-23D1-94CEC5D2E325}"/>
              </a:ext>
            </a:extLst>
          </p:cNvPr>
          <p:cNvSpPr>
            <a:spLocks noGrp="1"/>
          </p:cNvSpPr>
          <p:nvPr>
            <p:ph type="dt" sz="half" idx="10"/>
          </p:nvPr>
        </p:nvSpPr>
        <p:spPr/>
        <p:txBody>
          <a:bodyPr/>
          <a:lstStyle/>
          <a:p>
            <a:r>
              <a:rPr lang="en-US" dirty="0"/>
              <a:t>March 13, 2024</a:t>
            </a:r>
          </a:p>
        </p:txBody>
      </p:sp>
      <p:sp>
        <p:nvSpPr>
          <p:cNvPr id="5" name="Footer Placeholder 4">
            <a:extLst>
              <a:ext uri="{FF2B5EF4-FFF2-40B4-BE49-F238E27FC236}">
                <a16:creationId xmlns:a16="http://schemas.microsoft.com/office/drawing/2014/main" id="{970A642E-35D8-3D2A-C3BD-985AF228E6EB}"/>
              </a:ext>
            </a:extLst>
          </p:cNvPr>
          <p:cNvSpPr>
            <a:spLocks noGrp="1"/>
          </p:cNvSpPr>
          <p:nvPr>
            <p:ph type="ftr" sz="quarter" idx="11"/>
          </p:nvPr>
        </p:nvSpPr>
        <p:spPr/>
        <p:txBody>
          <a:bodyPr/>
          <a:lstStyle/>
          <a:p>
            <a:r>
              <a:rPr lang="en-US" dirty="0"/>
              <a:t>US MDP - Towards an implementation of the P5 Recommendations       Muon Collider Collaboration Meeting</a:t>
            </a:r>
          </a:p>
        </p:txBody>
      </p:sp>
      <p:sp>
        <p:nvSpPr>
          <p:cNvPr id="6" name="Slide Number Placeholder 5">
            <a:extLst>
              <a:ext uri="{FF2B5EF4-FFF2-40B4-BE49-F238E27FC236}">
                <a16:creationId xmlns:a16="http://schemas.microsoft.com/office/drawing/2014/main" id="{DBE2D96F-D6EB-5559-E61F-A67362E4B067}"/>
              </a:ext>
            </a:extLst>
          </p:cNvPr>
          <p:cNvSpPr>
            <a:spLocks noGrp="1"/>
          </p:cNvSpPr>
          <p:nvPr>
            <p:ph type="sldNum" sz="quarter" idx="12"/>
          </p:nvPr>
        </p:nvSpPr>
        <p:spPr/>
        <p:txBody>
          <a:bodyPr/>
          <a:lstStyle/>
          <a:p>
            <a:fld id="{86CB4B4D-7CA3-9044-876B-883B54F8677D}" type="slidenum">
              <a:rPr lang="en-US" smtClean="0"/>
              <a:t>21</a:t>
            </a:fld>
            <a:endParaRPr lang="en-US" dirty="0"/>
          </a:p>
        </p:txBody>
      </p:sp>
    </p:spTree>
    <p:extLst>
      <p:ext uri="{BB962C8B-B14F-4D97-AF65-F5344CB8AC3E}">
        <p14:creationId xmlns:p14="http://schemas.microsoft.com/office/powerpoint/2010/main" val="2315994678"/>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39F2A1C9-983A-B838-680E-D2886E907713}"/>
              </a:ext>
            </a:extLst>
          </p:cNvPr>
          <p:cNvSpPr>
            <a:spLocks noGrp="1"/>
          </p:cNvSpPr>
          <p:nvPr>
            <p:ph type="body" idx="1"/>
          </p:nvPr>
        </p:nvSpPr>
        <p:spPr/>
        <p:txBody>
          <a:bodyPr/>
          <a:lstStyle/>
          <a:p>
            <a:endParaRPr lang="en-US" dirty="0"/>
          </a:p>
        </p:txBody>
      </p:sp>
      <p:sp>
        <p:nvSpPr>
          <p:cNvPr id="3" name="Title 2">
            <a:extLst>
              <a:ext uri="{FF2B5EF4-FFF2-40B4-BE49-F238E27FC236}">
                <a16:creationId xmlns:a16="http://schemas.microsoft.com/office/drawing/2014/main" id="{A8B249AF-2534-8F77-3ECE-B1BBB82780C4}"/>
              </a:ext>
            </a:extLst>
          </p:cNvPr>
          <p:cNvSpPr>
            <a:spLocks noGrp="1"/>
          </p:cNvSpPr>
          <p:nvPr>
            <p:ph type="title"/>
          </p:nvPr>
        </p:nvSpPr>
        <p:spPr/>
        <p:txBody>
          <a:bodyPr/>
          <a:lstStyle/>
          <a:p>
            <a:r>
              <a:rPr lang="en-US" dirty="0"/>
              <a:t>Backup</a:t>
            </a:r>
          </a:p>
        </p:txBody>
      </p:sp>
      <p:sp>
        <p:nvSpPr>
          <p:cNvPr id="4" name="Date Placeholder 3">
            <a:extLst>
              <a:ext uri="{FF2B5EF4-FFF2-40B4-BE49-F238E27FC236}">
                <a16:creationId xmlns:a16="http://schemas.microsoft.com/office/drawing/2014/main" id="{DE76E8E5-AEBC-F7C4-36CE-6C390EB394B2}"/>
              </a:ext>
            </a:extLst>
          </p:cNvPr>
          <p:cNvSpPr>
            <a:spLocks noGrp="1"/>
          </p:cNvSpPr>
          <p:nvPr>
            <p:ph type="dt" sz="half" idx="10"/>
          </p:nvPr>
        </p:nvSpPr>
        <p:spPr/>
        <p:txBody>
          <a:bodyPr/>
          <a:lstStyle/>
          <a:p>
            <a:r>
              <a:rPr lang="en-US" dirty="0"/>
              <a:t>March 13, 2024</a:t>
            </a:r>
          </a:p>
        </p:txBody>
      </p:sp>
      <p:sp>
        <p:nvSpPr>
          <p:cNvPr id="5" name="Footer Placeholder 4">
            <a:extLst>
              <a:ext uri="{FF2B5EF4-FFF2-40B4-BE49-F238E27FC236}">
                <a16:creationId xmlns:a16="http://schemas.microsoft.com/office/drawing/2014/main" id="{7826E807-342B-4FC3-7D59-77B0344F6BEB}"/>
              </a:ext>
            </a:extLst>
          </p:cNvPr>
          <p:cNvSpPr>
            <a:spLocks noGrp="1"/>
          </p:cNvSpPr>
          <p:nvPr>
            <p:ph type="ftr" sz="quarter" idx="11"/>
          </p:nvPr>
        </p:nvSpPr>
        <p:spPr/>
        <p:txBody>
          <a:bodyPr/>
          <a:lstStyle/>
          <a:p>
            <a:r>
              <a:rPr lang="en-US" dirty="0"/>
              <a:t>US MDP - Towards an implementation of the P5 Recommendations       Muon Collider Collaboration Meeting</a:t>
            </a:r>
          </a:p>
        </p:txBody>
      </p:sp>
      <p:sp>
        <p:nvSpPr>
          <p:cNvPr id="6" name="Slide Number Placeholder 5">
            <a:extLst>
              <a:ext uri="{FF2B5EF4-FFF2-40B4-BE49-F238E27FC236}">
                <a16:creationId xmlns:a16="http://schemas.microsoft.com/office/drawing/2014/main" id="{9CD65AAE-3D2F-3AB1-1ACC-CBC6CB7065B0}"/>
              </a:ext>
            </a:extLst>
          </p:cNvPr>
          <p:cNvSpPr>
            <a:spLocks noGrp="1"/>
          </p:cNvSpPr>
          <p:nvPr>
            <p:ph type="sldNum" sz="quarter" idx="12"/>
          </p:nvPr>
        </p:nvSpPr>
        <p:spPr/>
        <p:txBody>
          <a:bodyPr/>
          <a:lstStyle/>
          <a:p>
            <a:fld id="{86CB4B4D-7CA3-9044-876B-883B54F8677D}" type="slidenum">
              <a:rPr lang="en-US" smtClean="0"/>
              <a:t>22</a:t>
            </a:fld>
            <a:endParaRPr lang="en-US" dirty="0"/>
          </a:p>
        </p:txBody>
      </p:sp>
    </p:spTree>
    <p:extLst>
      <p:ext uri="{BB962C8B-B14F-4D97-AF65-F5344CB8AC3E}">
        <p14:creationId xmlns:p14="http://schemas.microsoft.com/office/powerpoint/2010/main" val="2322485837"/>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Slide Number Placeholder 34">
            <a:extLst>
              <a:ext uri="{FF2B5EF4-FFF2-40B4-BE49-F238E27FC236}">
                <a16:creationId xmlns:a16="http://schemas.microsoft.com/office/drawing/2014/main" id="{01838966-E66D-6042-B87F-DE67CF6E2543}"/>
              </a:ext>
            </a:extLst>
          </p:cNvPr>
          <p:cNvSpPr>
            <a:spLocks noGrp="1"/>
          </p:cNvSpPr>
          <p:nvPr>
            <p:ph type="sldNum" sz="quarter" idx="12"/>
          </p:nvPr>
        </p:nvSpPr>
        <p:spPr>
          <a:xfrm>
            <a:off x="23223645" y="13059562"/>
            <a:ext cx="483809" cy="462279"/>
          </a:xfrm>
        </p:spPr>
        <p:txBody>
          <a:bodyPr/>
          <a:lstStyle/>
          <a:p>
            <a:fld id="{86CB4B4D-7CA3-9044-876B-883B54F8677D}" type="slidenum">
              <a:rPr lang="en-US" smtClean="0"/>
              <a:t>23</a:t>
            </a:fld>
            <a:endParaRPr lang="en-US" dirty="0"/>
          </a:p>
        </p:txBody>
      </p:sp>
      <p:sp>
        <p:nvSpPr>
          <p:cNvPr id="4" name="Text Placeholder 3">
            <a:extLst>
              <a:ext uri="{FF2B5EF4-FFF2-40B4-BE49-F238E27FC236}">
                <a16:creationId xmlns:a16="http://schemas.microsoft.com/office/drawing/2014/main" id="{125A510D-E0CB-C9FC-E9B9-7769A2F00235}"/>
              </a:ext>
            </a:extLst>
          </p:cNvPr>
          <p:cNvSpPr>
            <a:spLocks noGrp="1"/>
          </p:cNvSpPr>
          <p:nvPr>
            <p:ph type="body" idx="1"/>
          </p:nvPr>
        </p:nvSpPr>
        <p:spPr>
          <a:xfrm>
            <a:off x="304801" y="3095113"/>
            <a:ext cx="7549662" cy="9051928"/>
          </a:xfrm>
        </p:spPr>
        <p:txBody>
          <a:bodyPr/>
          <a:lstStyle/>
          <a:p>
            <a:r>
              <a:rPr lang="en-US" dirty="0"/>
              <a:t>MDP research is highly relevant to a subset of muon collider magnet R&amp;D:</a:t>
            </a:r>
          </a:p>
          <a:p>
            <a:pPr lvl="1"/>
            <a:r>
              <a:rPr lang="en-US" dirty="0"/>
              <a:t> the storage ring &amp; IR arena (large-bore)</a:t>
            </a:r>
          </a:p>
          <a:p>
            <a:pPr lvl="1"/>
            <a:r>
              <a:rPr lang="en-US" dirty="0"/>
              <a:t>HTS development is relevant to the high-field solenoids</a:t>
            </a:r>
          </a:p>
          <a:p>
            <a:pPr lvl="1"/>
            <a:r>
              <a:rPr lang="en-US" dirty="0"/>
              <a:t>FFAG/non-ramping acc. Solutions </a:t>
            </a:r>
          </a:p>
          <a:p>
            <a:pPr indent="0">
              <a:buNone/>
            </a:pPr>
            <a:endParaRPr lang="en-US" dirty="0"/>
          </a:p>
          <a:p>
            <a:endParaRPr lang="en-US" dirty="0"/>
          </a:p>
        </p:txBody>
      </p:sp>
      <p:sp>
        <p:nvSpPr>
          <p:cNvPr id="2" name="Title 1">
            <a:extLst>
              <a:ext uri="{FF2B5EF4-FFF2-40B4-BE49-F238E27FC236}">
                <a16:creationId xmlns:a16="http://schemas.microsoft.com/office/drawing/2014/main" id="{A4CF9FE3-E9D8-B74F-A6DA-DB62D7DFC99B}"/>
              </a:ext>
            </a:extLst>
          </p:cNvPr>
          <p:cNvSpPr>
            <a:spLocks noGrp="1"/>
          </p:cNvSpPr>
          <p:nvPr>
            <p:ph type="title"/>
          </p:nvPr>
        </p:nvSpPr>
        <p:spPr/>
        <p:txBody>
          <a:bodyPr/>
          <a:lstStyle/>
          <a:p>
            <a:r>
              <a:rPr lang="en-US" dirty="0"/>
              <a:t>Main magnet research areas for a muon collider</a:t>
            </a:r>
          </a:p>
        </p:txBody>
      </p:sp>
      <p:sp>
        <p:nvSpPr>
          <p:cNvPr id="34" name="Footer Placeholder 33">
            <a:extLst>
              <a:ext uri="{FF2B5EF4-FFF2-40B4-BE49-F238E27FC236}">
                <a16:creationId xmlns:a16="http://schemas.microsoft.com/office/drawing/2014/main" id="{828FBD0C-7EC3-C64D-9A8E-DA8D1614699B}"/>
              </a:ext>
            </a:extLst>
          </p:cNvPr>
          <p:cNvSpPr>
            <a:spLocks noGrp="1"/>
          </p:cNvSpPr>
          <p:nvPr>
            <p:ph type="ftr" sz="quarter" idx="11"/>
          </p:nvPr>
        </p:nvSpPr>
        <p:spPr>
          <a:xfrm>
            <a:off x="8077200" y="12781736"/>
            <a:ext cx="8229600" cy="730250"/>
          </a:xfrm>
        </p:spPr>
        <p:txBody>
          <a:bodyPr/>
          <a:lstStyle/>
          <a:p>
            <a:r>
              <a:rPr lang="en-US" dirty="0"/>
              <a:t>US MDP - Towards an implementation of the P5 Recommendations       Muon Collider Collaboration Meeting</a:t>
            </a:r>
          </a:p>
        </p:txBody>
      </p:sp>
      <p:pic>
        <p:nvPicPr>
          <p:cNvPr id="60" name="Picture 59">
            <a:extLst>
              <a:ext uri="{FF2B5EF4-FFF2-40B4-BE49-F238E27FC236}">
                <a16:creationId xmlns:a16="http://schemas.microsoft.com/office/drawing/2014/main" id="{F099443D-CFA9-0D09-1677-CE193BFD2341}"/>
              </a:ext>
            </a:extLst>
          </p:cNvPr>
          <p:cNvPicPr>
            <a:picLocks noChangeAspect="1"/>
          </p:cNvPicPr>
          <p:nvPr/>
        </p:nvPicPr>
        <p:blipFill>
          <a:blip r:embed="rId2"/>
          <a:stretch>
            <a:fillRect/>
          </a:stretch>
        </p:blipFill>
        <p:spPr>
          <a:xfrm>
            <a:off x="7963058" y="2328861"/>
            <a:ext cx="16406131" cy="10188280"/>
          </a:xfrm>
          <a:prstGeom prst="rect">
            <a:avLst/>
          </a:prstGeom>
        </p:spPr>
      </p:pic>
      <p:sp>
        <p:nvSpPr>
          <p:cNvPr id="5" name="Date Placeholder 4">
            <a:extLst>
              <a:ext uri="{FF2B5EF4-FFF2-40B4-BE49-F238E27FC236}">
                <a16:creationId xmlns:a16="http://schemas.microsoft.com/office/drawing/2014/main" id="{F337A249-3372-D087-BBD7-ACAF5087E2B2}"/>
              </a:ext>
            </a:extLst>
          </p:cNvPr>
          <p:cNvSpPr>
            <a:spLocks noGrp="1"/>
          </p:cNvSpPr>
          <p:nvPr>
            <p:ph type="dt" sz="half" idx="10"/>
          </p:nvPr>
        </p:nvSpPr>
        <p:spPr/>
        <p:txBody>
          <a:bodyPr/>
          <a:lstStyle/>
          <a:p>
            <a:r>
              <a:rPr lang="en-US" dirty="0"/>
              <a:t>March 13, 2024</a:t>
            </a:r>
          </a:p>
        </p:txBody>
      </p:sp>
    </p:spTree>
    <p:extLst>
      <p:ext uri="{BB962C8B-B14F-4D97-AF65-F5344CB8AC3E}">
        <p14:creationId xmlns:p14="http://schemas.microsoft.com/office/powerpoint/2010/main" val="10640552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Slide Number Placeholder 15">
            <a:extLst>
              <a:ext uri="{FF2B5EF4-FFF2-40B4-BE49-F238E27FC236}">
                <a16:creationId xmlns:a16="http://schemas.microsoft.com/office/drawing/2014/main" id="{B0471D9B-F8DB-114D-88CF-21611B7408B1}"/>
              </a:ext>
            </a:extLst>
          </p:cNvPr>
          <p:cNvSpPr>
            <a:spLocks noGrp="1"/>
          </p:cNvSpPr>
          <p:nvPr>
            <p:ph type="sldNum" sz="quarter" idx="12"/>
          </p:nvPr>
        </p:nvSpPr>
        <p:spPr>
          <a:xfrm>
            <a:off x="23223645" y="13059562"/>
            <a:ext cx="483809" cy="462279"/>
          </a:xfrm>
        </p:spPr>
        <p:txBody>
          <a:bodyPr/>
          <a:lstStyle/>
          <a:p>
            <a:fld id="{86CB4B4D-7CA3-9044-876B-883B54F8677D}" type="slidenum">
              <a:rPr lang="en-US" smtClean="0"/>
              <a:t>24</a:t>
            </a:fld>
            <a:endParaRPr lang="en-US" dirty="0"/>
          </a:p>
        </p:txBody>
      </p:sp>
      <p:sp>
        <p:nvSpPr>
          <p:cNvPr id="3" name="Text Placeholder 2">
            <a:extLst>
              <a:ext uri="{FF2B5EF4-FFF2-40B4-BE49-F238E27FC236}">
                <a16:creationId xmlns:a16="http://schemas.microsoft.com/office/drawing/2014/main" id="{0F30BCF1-537C-7840-9D58-32A5AA97C54A}"/>
              </a:ext>
            </a:extLst>
          </p:cNvPr>
          <p:cNvSpPr>
            <a:spLocks noGrp="1"/>
          </p:cNvSpPr>
          <p:nvPr>
            <p:ph type="body" idx="1"/>
          </p:nvPr>
        </p:nvSpPr>
        <p:spPr>
          <a:xfrm>
            <a:off x="699384" y="2332036"/>
            <a:ext cx="23379815" cy="9051928"/>
          </a:xfrm>
        </p:spPr>
        <p:txBody>
          <a:bodyPr/>
          <a:lstStyle/>
          <a:p>
            <a:r>
              <a:rPr lang="en-US" dirty="0"/>
              <a:t> </a:t>
            </a:r>
            <a:r>
              <a:rPr lang="en-US" b="1" i="1" dirty="0"/>
              <a:t>“Time is of the essence” </a:t>
            </a:r>
            <a:r>
              <a:rPr lang="en-US" dirty="0"/>
              <a:t>in a muon collider – capture and rapidly accelerate precious muons!</a:t>
            </a:r>
          </a:p>
          <a:p>
            <a:r>
              <a:rPr lang="en-US" dirty="0"/>
              <a:t> The MAP study identified key R&amp;D challenges:	 </a:t>
            </a:r>
          </a:p>
          <a:p>
            <a:pPr lvl="1"/>
            <a:r>
              <a:rPr lang="en-US" dirty="0"/>
              <a:t>Central elements: high field solenoids, large-bore dipoles, fast ramping, radiation env.</a:t>
            </a:r>
          </a:p>
        </p:txBody>
      </p:sp>
      <p:sp>
        <p:nvSpPr>
          <p:cNvPr id="4" name="Title 3">
            <a:extLst>
              <a:ext uri="{FF2B5EF4-FFF2-40B4-BE49-F238E27FC236}">
                <a16:creationId xmlns:a16="http://schemas.microsoft.com/office/drawing/2014/main" id="{7ED903D7-141C-538F-CDD3-7D166CD7731C}"/>
              </a:ext>
            </a:extLst>
          </p:cNvPr>
          <p:cNvSpPr>
            <a:spLocks noGrp="1"/>
          </p:cNvSpPr>
          <p:nvPr>
            <p:ph type="title"/>
          </p:nvPr>
        </p:nvSpPr>
        <p:spPr>
          <a:xfrm>
            <a:off x="4383921" y="149382"/>
            <a:ext cx="20034011" cy="1836524"/>
          </a:xfrm>
        </p:spPr>
        <p:txBody>
          <a:bodyPr/>
          <a:lstStyle/>
          <a:p>
            <a:r>
              <a:rPr lang="en-US" dirty="0"/>
              <a:t>A Muon collider has unique characteristics that drive magnets</a:t>
            </a:r>
          </a:p>
        </p:txBody>
      </p:sp>
      <p:sp>
        <p:nvSpPr>
          <p:cNvPr id="15" name="Footer Placeholder 14">
            <a:extLst>
              <a:ext uri="{FF2B5EF4-FFF2-40B4-BE49-F238E27FC236}">
                <a16:creationId xmlns:a16="http://schemas.microsoft.com/office/drawing/2014/main" id="{727795A8-C2B0-FE46-98F0-1BAA436AEB0F}"/>
              </a:ext>
            </a:extLst>
          </p:cNvPr>
          <p:cNvSpPr>
            <a:spLocks noGrp="1"/>
          </p:cNvSpPr>
          <p:nvPr>
            <p:ph type="ftr" sz="quarter" idx="11"/>
          </p:nvPr>
        </p:nvSpPr>
        <p:spPr>
          <a:xfrm>
            <a:off x="8077200" y="12781736"/>
            <a:ext cx="8229600" cy="730250"/>
          </a:xfrm>
        </p:spPr>
        <p:txBody>
          <a:bodyPr/>
          <a:lstStyle/>
          <a:p>
            <a:r>
              <a:rPr lang="en-US" dirty="0"/>
              <a:t>US MDP - Towards an implementation of the P5 Recommendations       Muon Collider Collaboration Meeting</a:t>
            </a:r>
          </a:p>
        </p:txBody>
      </p:sp>
      <p:grpSp>
        <p:nvGrpSpPr>
          <p:cNvPr id="19" name="Group 18">
            <a:extLst>
              <a:ext uri="{FF2B5EF4-FFF2-40B4-BE49-F238E27FC236}">
                <a16:creationId xmlns:a16="http://schemas.microsoft.com/office/drawing/2014/main" id="{17367196-A54B-F5B4-8EDF-739B29E45DAA}"/>
              </a:ext>
            </a:extLst>
          </p:cNvPr>
          <p:cNvGrpSpPr/>
          <p:nvPr/>
        </p:nvGrpSpPr>
        <p:grpSpPr>
          <a:xfrm>
            <a:off x="4383921" y="4857058"/>
            <a:ext cx="17015677" cy="7828052"/>
            <a:chOff x="4383921" y="4857058"/>
            <a:chExt cx="17015677" cy="7828052"/>
          </a:xfrm>
        </p:grpSpPr>
        <p:pic>
          <p:nvPicPr>
            <p:cNvPr id="6" name="Picture 5">
              <a:extLst>
                <a:ext uri="{FF2B5EF4-FFF2-40B4-BE49-F238E27FC236}">
                  <a16:creationId xmlns:a16="http://schemas.microsoft.com/office/drawing/2014/main" id="{EA7E55E4-7C3C-E948-8888-F4B7714DDCD6}"/>
                </a:ext>
              </a:extLst>
            </p:cNvPr>
            <p:cNvPicPr>
              <a:picLocks noChangeAspect="1"/>
            </p:cNvPicPr>
            <p:nvPr/>
          </p:nvPicPr>
          <p:blipFill>
            <a:blip r:embed="rId2"/>
            <a:stretch>
              <a:fillRect/>
            </a:stretch>
          </p:blipFill>
          <p:spPr>
            <a:xfrm>
              <a:off x="4383921" y="5294639"/>
              <a:ext cx="17015677" cy="7390471"/>
            </a:xfrm>
            <a:prstGeom prst="rect">
              <a:avLst/>
            </a:prstGeom>
          </p:spPr>
        </p:pic>
        <p:sp>
          <p:nvSpPr>
            <p:cNvPr id="10" name="Rounded Rectangle 9">
              <a:extLst>
                <a:ext uri="{FF2B5EF4-FFF2-40B4-BE49-F238E27FC236}">
                  <a16:creationId xmlns:a16="http://schemas.microsoft.com/office/drawing/2014/main" id="{1694C854-135C-AE41-BAFB-C60A3B0F7DE0}"/>
                </a:ext>
              </a:extLst>
            </p:cNvPr>
            <p:cNvSpPr/>
            <p:nvPr/>
          </p:nvSpPr>
          <p:spPr>
            <a:xfrm>
              <a:off x="7479322" y="5857125"/>
              <a:ext cx="5989859" cy="469559"/>
            </a:xfrm>
            <a:prstGeom prst="roundRect">
              <a:avLst/>
            </a:prstGeom>
            <a:noFill/>
            <a:ln w="60325" cap="flat">
              <a:solidFill>
                <a:srgbClr val="FF0000"/>
              </a:solidFill>
              <a:prstDash val="solid"/>
              <a:round/>
              <a:extLst>
                <a:ext uri="{C807C97D-BFC1-408E-A445-0C87EB9F89A2}">
                  <ask:lineSketchStyleProps xmlns:ask="http://schemas.microsoft.com/office/drawing/2018/sketchyshapes" sd="1219033472">
                    <a:custGeom>
                      <a:avLst/>
                      <a:gdLst>
                        <a:gd name="connsiteX0" fmla="*/ 0 w 2711669"/>
                        <a:gd name="connsiteY0" fmla="*/ 36787 h 220718"/>
                        <a:gd name="connsiteX1" fmla="*/ 36787 w 2711669"/>
                        <a:gd name="connsiteY1" fmla="*/ 0 h 220718"/>
                        <a:gd name="connsiteX2" fmla="*/ 2674882 w 2711669"/>
                        <a:gd name="connsiteY2" fmla="*/ 0 h 220718"/>
                        <a:gd name="connsiteX3" fmla="*/ 2711669 w 2711669"/>
                        <a:gd name="connsiteY3" fmla="*/ 36787 h 220718"/>
                        <a:gd name="connsiteX4" fmla="*/ 2711669 w 2711669"/>
                        <a:gd name="connsiteY4" fmla="*/ 183931 h 220718"/>
                        <a:gd name="connsiteX5" fmla="*/ 2674882 w 2711669"/>
                        <a:gd name="connsiteY5" fmla="*/ 220718 h 220718"/>
                        <a:gd name="connsiteX6" fmla="*/ 36787 w 2711669"/>
                        <a:gd name="connsiteY6" fmla="*/ 220718 h 220718"/>
                        <a:gd name="connsiteX7" fmla="*/ 0 w 2711669"/>
                        <a:gd name="connsiteY7" fmla="*/ 183931 h 220718"/>
                        <a:gd name="connsiteX8" fmla="*/ 0 w 2711669"/>
                        <a:gd name="connsiteY8" fmla="*/ 36787 h 2207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711669" h="220718" extrusionOk="0">
                          <a:moveTo>
                            <a:pt x="0" y="36787"/>
                          </a:moveTo>
                          <a:cubicBezTo>
                            <a:pt x="-3432" y="14353"/>
                            <a:pt x="15465" y="377"/>
                            <a:pt x="36787" y="0"/>
                          </a:cubicBezTo>
                          <a:cubicBezTo>
                            <a:pt x="585151" y="132882"/>
                            <a:pt x="1679491" y="-84951"/>
                            <a:pt x="2674882" y="0"/>
                          </a:cubicBezTo>
                          <a:cubicBezTo>
                            <a:pt x="2693366" y="1790"/>
                            <a:pt x="2711347" y="18252"/>
                            <a:pt x="2711669" y="36787"/>
                          </a:cubicBezTo>
                          <a:cubicBezTo>
                            <a:pt x="2708925" y="55531"/>
                            <a:pt x="2723925" y="121797"/>
                            <a:pt x="2711669" y="183931"/>
                          </a:cubicBezTo>
                          <a:cubicBezTo>
                            <a:pt x="2714754" y="204614"/>
                            <a:pt x="2696090" y="218883"/>
                            <a:pt x="2674882" y="220718"/>
                          </a:cubicBezTo>
                          <a:cubicBezTo>
                            <a:pt x="2030832" y="308357"/>
                            <a:pt x="1087361" y="148039"/>
                            <a:pt x="36787" y="220718"/>
                          </a:cubicBezTo>
                          <a:cubicBezTo>
                            <a:pt x="16430" y="220334"/>
                            <a:pt x="-1250" y="205986"/>
                            <a:pt x="0" y="183931"/>
                          </a:cubicBezTo>
                          <a:cubicBezTo>
                            <a:pt x="11145" y="165100"/>
                            <a:pt x="-12677" y="53257"/>
                            <a:pt x="0" y="36787"/>
                          </a:cubicBezTo>
                          <a:close/>
                        </a:path>
                      </a:pathLst>
                    </a:custGeom>
                    <ask:type>
                      <ask:lineSketchNone/>
                    </ask:type>
                  </ask:lineSketchStyleProps>
                </a:ext>
              </a:extLst>
            </a:ln>
            <a:effectLst>
              <a:glow>
                <a:schemeClr val="accent1">
                  <a:alpha val="40000"/>
                </a:schemeClr>
              </a:glow>
              <a:outerShdw dist="25400" dir="762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8" tIns="91438" rIns="91438" bIns="91438" numCol="1" spcCol="38100" rtlCol="0" anchor="ctr">
              <a:spAutoFit/>
            </a:bodyPr>
            <a:lstStyle/>
            <a:p>
              <a:endParaRPr lang="en-US" dirty="0">
                <a:latin typeface="Franklin Gothic Book"/>
                <a:ea typeface="Franklin Gothic Book"/>
                <a:cs typeface="Franklin Gothic Book"/>
                <a:sym typeface="Franklin Gothic Book"/>
              </a:endParaRPr>
            </a:p>
          </p:txBody>
        </p:sp>
        <p:sp>
          <p:nvSpPr>
            <p:cNvPr id="13" name="TextBox 12">
              <a:extLst>
                <a:ext uri="{FF2B5EF4-FFF2-40B4-BE49-F238E27FC236}">
                  <a16:creationId xmlns:a16="http://schemas.microsoft.com/office/drawing/2014/main" id="{78E60E11-695D-F644-853E-A92D9DFB19E8}"/>
                </a:ext>
              </a:extLst>
            </p:cNvPr>
            <p:cNvSpPr txBox="1"/>
            <p:nvPr/>
          </p:nvSpPr>
          <p:spPr>
            <a:xfrm>
              <a:off x="9462246" y="4884223"/>
              <a:ext cx="3198674" cy="73866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8" tIns="91438" rIns="91438" bIns="91438" numCol="1" spcCol="38100" rtlCol="0" anchor="t">
              <a:spAutoFit/>
            </a:bodyPr>
            <a:lstStyle/>
            <a:p>
              <a:r>
                <a:rPr lang="en-US" b="1" dirty="0">
                  <a:latin typeface="Franklin Gothic Book"/>
                  <a:ea typeface="Franklin Gothic Book"/>
                  <a:cs typeface="Franklin Gothic Book"/>
                  <a:sym typeface="Franklin Gothic Book"/>
                </a:rPr>
                <a:t>Issues</a:t>
              </a:r>
            </a:p>
          </p:txBody>
        </p:sp>
        <p:sp>
          <p:nvSpPr>
            <p:cNvPr id="14" name="TextBox 13">
              <a:extLst>
                <a:ext uri="{FF2B5EF4-FFF2-40B4-BE49-F238E27FC236}">
                  <a16:creationId xmlns:a16="http://schemas.microsoft.com/office/drawing/2014/main" id="{23AF30D4-C871-EB49-910D-D01A37C72A86}"/>
                </a:ext>
              </a:extLst>
            </p:cNvPr>
            <p:cNvSpPr txBox="1"/>
            <p:nvPr/>
          </p:nvSpPr>
          <p:spPr>
            <a:xfrm>
              <a:off x="15188540" y="4857058"/>
              <a:ext cx="3198674" cy="73866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8" tIns="91438" rIns="91438" bIns="91438" numCol="1" spcCol="38100" rtlCol="0" anchor="t">
              <a:spAutoFit/>
            </a:bodyPr>
            <a:lstStyle/>
            <a:p>
              <a:r>
                <a:rPr lang="en-US" b="1" dirty="0">
                  <a:latin typeface="Franklin Gothic Book"/>
                  <a:ea typeface="Franklin Gothic Book"/>
                  <a:cs typeface="Franklin Gothic Book"/>
                  <a:sym typeface="Franklin Gothic Book"/>
                </a:rPr>
                <a:t>Status</a:t>
              </a:r>
            </a:p>
          </p:txBody>
        </p:sp>
        <p:sp>
          <p:nvSpPr>
            <p:cNvPr id="5" name="Rounded Rectangle 4">
              <a:extLst>
                <a:ext uri="{FF2B5EF4-FFF2-40B4-BE49-F238E27FC236}">
                  <a16:creationId xmlns:a16="http://schemas.microsoft.com/office/drawing/2014/main" id="{38090C2B-CA59-5ECE-8582-55E2A5EB2A40}"/>
                </a:ext>
              </a:extLst>
            </p:cNvPr>
            <p:cNvSpPr/>
            <p:nvPr/>
          </p:nvSpPr>
          <p:spPr>
            <a:xfrm>
              <a:off x="7527520" y="8188281"/>
              <a:ext cx="6102299" cy="778491"/>
            </a:xfrm>
            <a:prstGeom prst="roundRect">
              <a:avLst/>
            </a:prstGeom>
            <a:noFill/>
            <a:ln w="60325" cap="flat">
              <a:solidFill>
                <a:srgbClr val="FF0000"/>
              </a:solidFill>
              <a:prstDash val="solid"/>
              <a:round/>
              <a:extLst>
                <a:ext uri="{C807C97D-BFC1-408E-A445-0C87EB9F89A2}">
                  <ask:lineSketchStyleProps xmlns:ask="http://schemas.microsoft.com/office/drawing/2018/sketchyshapes" sd="1219033472">
                    <a:custGeom>
                      <a:avLst/>
                      <a:gdLst>
                        <a:gd name="connsiteX0" fmla="*/ 0 w 2711669"/>
                        <a:gd name="connsiteY0" fmla="*/ 36787 h 220718"/>
                        <a:gd name="connsiteX1" fmla="*/ 36787 w 2711669"/>
                        <a:gd name="connsiteY1" fmla="*/ 0 h 220718"/>
                        <a:gd name="connsiteX2" fmla="*/ 2674882 w 2711669"/>
                        <a:gd name="connsiteY2" fmla="*/ 0 h 220718"/>
                        <a:gd name="connsiteX3" fmla="*/ 2711669 w 2711669"/>
                        <a:gd name="connsiteY3" fmla="*/ 36787 h 220718"/>
                        <a:gd name="connsiteX4" fmla="*/ 2711669 w 2711669"/>
                        <a:gd name="connsiteY4" fmla="*/ 183931 h 220718"/>
                        <a:gd name="connsiteX5" fmla="*/ 2674882 w 2711669"/>
                        <a:gd name="connsiteY5" fmla="*/ 220718 h 220718"/>
                        <a:gd name="connsiteX6" fmla="*/ 36787 w 2711669"/>
                        <a:gd name="connsiteY6" fmla="*/ 220718 h 220718"/>
                        <a:gd name="connsiteX7" fmla="*/ 0 w 2711669"/>
                        <a:gd name="connsiteY7" fmla="*/ 183931 h 220718"/>
                        <a:gd name="connsiteX8" fmla="*/ 0 w 2711669"/>
                        <a:gd name="connsiteY8" fmla="*/ 36787 h 2207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711669" h="220718" extrusionOk="0">
                          <a:moveTo>
                            <a:pt x="0" y="36787"/>
                          </a:moveTo>
                          <a:cubicBezTo>
                            <a:pt x="-3432" y="14353"/>
                            <a:pt x="15465" y="377"/>
                            <a:pt x="36787" y="0"/>
                          </a:cubicBezTo>
                          <a:cubicBezTo>
                            <a:pt x="585151" y="132882"/>
                            <a:pt x="1679491" y="-84951"/>
                            <a:pt x="2674882" y="0"/>
                          </a:cubicBezTo>
                          <a:cubicBezTo>
                            <a:pt x="2693366" y="1790"/>
                            <a:pt x="2711347" y="18252"/>
                            <a:pt x="2711669" y="36787"/>
                          </a:cubicBezTo>
                          <a:cubicBezTo>
                            <a:pt x="2708925" y="55531"/>
                            <a:pt x="2723925" y="121797"/>
                            <a:pt x="2711669" y="183931"/>
                          </a:cubicBezTo>
                          <a:cubicBezTo>
                            <a:pt x="2714754" y="204614"/>
                            <a:pt x="2696090" y="218883"/>
                            <a:pt x="2674882" y="220718"/>
                          </a:cubicBezTo>
                          <a:cubicBezTo>
                            <a:pt x="2030832" y="308357"/>
                            <a:pt x="1087361" y="148039"/>
                            <a:pt x="36787" y="220718"/>
                          </a:cubicBezTo>
                          <a:cubicBezTo>
                            <a:pt x="16430" y="220334"/>
                            <a:pt x="-1250" y="205986"/>
                            <a:pt x="0" y="183931"/>
                          </a:cubicBezTo>
                          <a:cubicBezTo>
                            <a:pt x="11145" y="165100"/>
                            <a:pt x="-12677" y="53257"/>
                            <a:pt x="0" y="36787"/>
                          </a:cubicBezTo>
                          <a:close/>
                        </a:path>
                      </a:pathLst>
                    </a:custGeom>
                    <ask:type>
                      <ask:lineSketchNone/>
                    </ask:type>
                  </ask:lineSketchStyleProps>
                </a:ext>
              </a:extLst>
            </a:ln>
            <a:effectLst>
              <a:glow>
                <a:schemeClr val="accent1">
                  <a:alpha val="40000"/>
                </a:schemeClr>
              </a:glow>
              <a:outerShdw dist="25400" dir="762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8" tIns="91438" rIns="91438" bIns="91438" numCol="1" spcCol="38100" rtlCol="0" anchor="ctr">
              <a:spAutoFit/>
            </a:bodyPr>
            <a:lstStyle/>
            <a:p>
              <a:endParaRPr lang="en-US" dirty="0">
                <a:latin typeface="Franklin Gothic Book"/>
                <a:ea typeface="Franklin Gothic Book"/>
                <a:cs typeface="Franklin Gothic Book"/>
                <a:sym typeface="Franklin Gothic Book"/>
              </a:endParaRPr>
            </a:p>
          </p:txBody>
        </p:sp>
        <p:sp>
          <p:nvSpPr>
            <p:cNvPr id="8" name="Rounded Rectangle 7">
              <a:extLst>
                <a:ext uri="{FF2B5EF4-FFF2-40B4-BE49-F238E27FC236}">
                  <a16:creationId xmlns:a16="http://schemas.microsoft.com/office/drawing/2014/main" id="{872E49E4-23B5-B407-36EC-2329948BEDAC}"/>
                </a:ext>
              </a:extLst>
            </p:cNvPr>
            <p:cNvSpPr/>
            <p:nvPr/>
          </p:nvSpPr>
          <p:spPr>
            <a:xfrm>
              <a:off x="7527520" y="9372618"/>
              <a:ext cx="4211715" cy="778491"/>
            </a:xfrm>
            <a:prstGeom prst="roundRect">
              <a:avLst/>
            </a:prstGeom>
            <a:noFill/>
            <a:ln w="60325" cap="flat">
              <a:solidFill>
                <a:srgbClr val="FF0000"/>
              </a:solidFill>
              <a:prstDash val="solid"/>
              <a:round/>
              <a:extLst>
                <a:ext uri="{C807C97D-BFC1-408E-A445-0C87EB9F89A2}">
                  <ask:lineSketchStyleProps xmlns:ask="http://schemas.microsoft.com/office/drawing/2018/sketchyshapes" sd="1219033472">
                    <a:custGeom>
                      <a:avLst/>
                      <a:gdLst>
                        <a:gd name="connsiteX0" fmla="*/ 0 w 2711669"/>
                        <a:gd name="connsiteY0" fmla="*/ 36787 h 220718"/>
                        <a:gd name="connsiteX1" fmla="*/ 36787 w 2711669"/>
                        <a:gd name="connsiteY1" fmla="*/ 0 h 220718"/>
                        <a:gd name="connsiteX2" fmla="*/ 2674882 w 2711669"/>
                        <a:gd name="connsiteY2" fmla="*/ 0 h 220718"/>
                        <a:gd name="connsiteX3" fmla="*/ 2711669 w 2711669"/>
                        <a:gd name="connsiteY3" fmla="*/ 36787 h 220718"/>
                        <a:gd name="connsiteX4" fmla="*/ 2711669 w 2711669"/>
                        <a:gd name="connsiteY4" fmla="*/ 183931 h 220718"/>
                        <a:gd name="connsiteX5" fmla="*/ 2674882 w 2711669"/>
                        <a:gd name="connsiteY5" fmla="*/ 220718 h 220718"/>
                        <a:gd name="connsiteX6" fmla="*/ 36787 w 2711669"/>
                        <a:gd name="connsiteY6" fmla="*/ 220718 h 220718"/>
                        <a:gd name="connsiteX7" fmla="*/ 0 w 2711669"/>
                        <a:gd name="connsiteY7" fmla="*/ 183931 h 220718"/>
                        <a:gd name="connsiteX8" fmla="*/ 0 w 2711669"/>
                        <a:gd name="connsiteY8" fmla="*/ 36787 h 2207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711669" h="220718" extrusionOk="0">
                          <a:moveTo>
                            <a:pt x="0" y="36787"/>
                          </a:moveTo>
                          <a:cubicBezTo>
                            <a:pt x="-3432" y="14353"/>
                            <a:pt x="15465" y="377"/>
                            <a:pt x="36787" y="0"/>
                          </a:cubicBezTo>
                          <a:cubicBezTo>
                            <a:pt x="585151" y="132882"/>
                            <a:pt x="1679491" y="-84951"/>
                            <a:pt x="2674882" y="0"/>
                          </a:cubicBezTo>
                          <a:cubicBezTo>
                            <a:pt x="2693366" y="1790"/>
                            <a:pt x="2711347" y="18252"/>
                            <a:pt x="2711669" y="36787"/>
                          </a:cubicBezTo>
                          <a:cubicBezTo>
                            <a:pt x="2708925" y="55531"/>
                            <a:pt x="2723925" y="121797"/>
                            <a:pt x="2711669" y="183931"/>
                          </a:cubicBezTo>
                          <a:cubicBezTo>
                            <a:pt x="2714754" y="204614"/>
                            <a:pt x="2696090" y="218883"/>
                            <a:pt x="2674882" y="220718"/>
                          </a:cubicBezTo>
                          <a:cubicBezTo>
                            <a:pt x="2030832" y="308357"/>
                            <a:pt x="1087361" y="148039"/>
                            <a:pt x="36787" y="220718"/>
                          </a:cubicBezTo>
                          <a:cubicBezTo>
                            <a:pt x="16430" y="220334"/>
                            <a:pt x="-1250" y="205986"/>
                            <a:pt x="0" y="183931"/>
                          </a:cubicBezTo>
                          <a:cubicBezTo>
                            <a:pt x="11145" y="165100"/>
                            <a:pt x="-12677" y="53257"/>
                            <a:pt x="0" y="36787"/>
                          </a:cubicBezTo>
                          <a:close/>
                        </a:path>
                      </a:pathLst>
                    </a:custGeom>
                    <ask:type>
                      <ask:lineSketchNone/>
                    </ask:type>
                  </ask:lineSketchStyleProps>
                </a:ext>
              </a:extLst>
            </a:ln>
            <a:effectLst>
              <a:glow>
                <a:schemeClr val="accent1">
                  <a:alpha val="40000"/>
                </a:schemeClr>
              </a:glow>
              <a:outerShdw dist="25400" dir="762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8" tIns="91438" rIns="91438" bIns="91438" numCol="1" spcCol="38100" rtlCol="0" anchor="ctr">
              <a:spAutoFit/>
            </a:bodyPr>
            <a:lstStyle/>
            <a:p>
              <a:endParaRPr lang="en-US" dirty="0">
                <a:latin typeface="Franklin Gothic Book"/>
                <a:ea typeface="Franklin Gothic Book"/>
                <a:cs typeface="Franklin Gothic Book"/>
                <a:sym typeface="Franklin Gothic Book"/>
              </a:endParaRPr>
            </a:p>
          </p:txBody>
        </p:sp>
        <p:sp>
          <p:nvSpPr>
            <p:cNvPr id="17" name="Rounded Rectangle 16">
              <a:extLst>
                <a:ext uri="{FF2B5EF4-FFF2-40B4-BE49-F238E27FC236}">
                  <a16:creationId xmlns:a16="http://schemas.microsoft.com/office/drawing/2014/main" id="{837FF523-0F11-36C3-A59B-3E0E5513822A}"/>
                </a:ext>
              </a:extLst>
            </p:cNvPr>
            <p:cNvSpPr/>
            <p:nvPr/>
          </p:nvSpPr>
          <p:spPr>
            <a:xfrm>
              <a:off x="7503421" y="10253573"/>
              <a:ext cx="5496204" cy="778491"/>
            </a:xfrm>
            <a:prstGeom prst="roundRect">
              <a:avLst/>
            </a:prstGeom>
            <a:noFill/>
            <a:ln w="60325" cap="flat">
              <a:solidFill>
                <a:srgbClr val="FF0000"/>
              </a:solidFill>
              <a:prstDash val="solid"/>
              <a:round/>
              <a:extLst>
                <a:ext uri="{C807C97D-BFC1-408E-A445-0C87EB9F89A2}">
                  <ask:lineSketchStyleProps xmlns:ask="http://schemas.microsoft.com/office/drawing/2018/sketchyshapes" sd="1219033472">
                    <a:custGeom>
                      <a:avLst/>
                      <a:gdLst>
                        <a:gd name="connsiteX0" fmla="*/ 0 w 2711669"/>
                        <a:gd name="connsiteY0" fmla="*/ 36787 h 220718"/>
                        <a:gd name="connsiteX1" fmla="*/ 36787 w 2711669"/>
                        <a:gd name="connsiteY1" fmla="*/ 0 h 220718"/>
                        <a:gd name="connsiteX2" fmla="*/ 2674882 w 2711669"/>
                        <a:gd name="connsiteY2" fmla="*/ 0 h 220718"/>
                        <a:gd name="connsiteX3" fmla="*/ 2711669 w 2711669"/>
                        <a:gd name="connsiteY3" fmla="*/ 36787 h 220718"/>
                        <a:gd name="connsiteX4" fmla="*/ 2711669 w 2711669"/>
                        <a:gd name="connsiteY4" fmla="*/ 183931 h 220718"/>
                        <a:gd name="connsiteX5" fmla="*/ 2674882 w 2711669"/>
                        <a:gd name="connsiteY5" fmla="*/ 220718 h 220718"/>
                        <a:gd name="connsiteX6" fmla="*/ 36787 w 2711669"/>
                        <a:gd name="connsiteY6" fmla="*/ 220718 h 220718"/>
                        <a:gd name="connsiteX7" fmla="*/ 0 w 2711669"/>
                        <a:gd name="connsiteY7" fmla="*/ 183931 h 220718"/>
                        <a:gd name="connsiteX8" fmla="*/ 0 w 2711669"/>
                        <a:gd name="connsiteY8" fmla="*/ 36787 h 2207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711669" h="220718" extrusionOk="0">
                          <a:moveTo>
                            <a:pt x="0" y="36787"/>
                          </a:moveTo>
                          <a:cubicBezTo>
                            <a:pt x="-3432" y="14353"/>
                            <a:pt x="15465" y="377"/>
                            <a:pt x="36787" y="0"/>
                          </a:cubicBezTo>
                          <a:cubicBezTo>
                            <a:pt x="585151" y="132882"/>
                            <a:pt x="1679491" y="-84951"/>
                            <a:pt x="2674882" y="0"/>
                          </a:cubicBezTo>
                          <a:cubicBezTo>
                            <a:pt x="2693366" y="1790"/>
                            <a:pt x="2711347" y="18252"/>
                            <a:pt x="2711669" y="36787"/>
                          </a:cubicBezTo>
                          <a:cubicBezTo>
                            <a:pt x="2708925" y="55531"/>
                            <a:pt x="2723925" y="121797"/>
                            <a:pt x="2711669" y="183931"/>
                          </a:cubicBezTo>
                          <a:cubicBezTo>
                            <a:pt x="2714754" y="204614"/>
                            <a:pt x="2696090" y="218883"/>
                            <a:pt x="2674882" y="220718"/>
                          </a:cubicBezTo>
                          <a:cubicBezTo>
                            <a:pt x="2030832" y="308357"/>
                            <a:pt x="1087361" y="148039"/>
                            <a:pt x="36787" y="220718"/>
                          </a:cubicBezTo>
                          <a:cubicBezTo>
                            <a:pt x="16430" y="220334"/>
                            <a:pt x="-1250" y="205986"/>
                            <a:pt x="0" y="183931"/>
                          </a:cubicBezTo>
                          <a:cubicBezTo>
                            <a:pt x="11145" y="165100"/>
                            <a:pt x="-12677" y="53257"/>
                            <a:pt x="0" y="36787"/>
                          </a:cubicBezTo>
                          <a:close/>
                        </a:path>
                      </a:pathLst>
                    </a:custGeom>
                    <ask:type>
                      <ask:lineSketchNone/>
                    </ask:type>
                  </ask:lineSketchStyleProps>
                </a:ext>
              </a:extLst>
            </a:ln>
            <a:effectLst>
              <a:glow>
                <a:schemeClr val="accent1">
                  <a:alpha val="40000"/>
                </a:schemeClr>
              </a:glow>
              <a:outerShdw dist="25400" dir="762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8" tIns="91438" rIns="91438" bIns="91438" numCol="1" spcCol="38100" rtlCol="0" anchor="ctr">
              <a:spAutoFit/>
            </a:bodyPr>
            <a:lstStyle/>
            <a:p>
              <a:endParaRPr lang="en-US" dirty="0">
                <a:latin typeface="Franklin Gothic Book"/>
                <a:ea typeface="Franklin Gothic Book"/>
                <a:cs typeface="Franklin Gothic Book"/>
                <a:sym typeface="Franklin Gothic Book"/>
              </a:endParaRPr>
            </a:p>
          </p:txBody>
        </p:sp>
        <p:sp>
          <p:nvSpPr>
            <p:cNvPr id="18" name="Rounded Rectangle 17">
              <a:extLst>
                <a:ext uri="{FF2B5EF4-FFF2-40B4-BE49-F238E27FC236}">
                  <a16:creationId xmlns:a16="http://schemas.microsoft.com/office/drawing/2014/main" id="{C71BCD2C-2996-B9B9-6D1A-945EEFA3581A}"/>
                </a:ext>
              </a:extLst>
            </p:cNvPr>
            <p:cNvSpPr/>
            <p:nvPr/>
          </p:nvSpPr>
          <p:spPr>
            <a:xfrm>
              <a:off x="7527521" y="12084690"/>
              <a:ext cx="2494126" cy="437929"/>
            </a:xfrm>
            <a:prstGeom prst="roundRect">
              <a:avLst/>
            </a:prstGeom>
            <a:noFill/>
            <a:ln w="60325" cap="flat">
              <a:solidFill>
                <a:srgbClr val="FF0000"/>
              </a:solidFill>
              <a:prstDash val="solid"/>
              <a:round/>
              <a:extLst>
                <a:ext uri="{C807C97D-BFC1-408E-A445-0C87EB9F89A2}">
                  <ask:lineSketchStyleProps xmlns:ask="http://schemas.microsoft.com/office/drawing/2018/sketchyshapes" sd="1219033472">
                    <a:custGeom>
                      <a:avLst/>
                      <a:gdLst>
                        <a:gd name="connsiteX0" fmla="*/ 0 w 2711669"/>
                        <a:gd name="connsiteY0" fmla="*/ 36787 h 220718"/>
                        <a:gd name="connsiteX1" fmla="*/ 36787 w 2711669"/>
                        <a:gd name="connsiteY1" fmla="*/ 0 h 220718"/>
                        <a:gd name="connsiteX2" fmla="*/ 2674882 w 2711669"/>
                        <a:gd name="connsiteY2" fmla="*/ 0 h 220718"/>
                        <a:gd name="connsiteX3" fmla="*/ 2711669 w 2711669"/>
                        <a:gd name="connsiteY3" fmla="*/ 36787 h 220718"/>
                        <a:gd name="connsiteX4" fmla="*/ 2711669 w 2711669"/>
                        <a:gd name="connsiteY4" fmla="*/ 183931 h 220718"/>
                        <a:gd name="connsiteX5" fmla="*/ 2674882 w 2711669"/>
                        <a:gd name="connsiteY5" fmla="*/ 220718 h 220718"/>
                        <a:gd name="connsiteX6" fmla="*/ 36787 w 2711669"/>
                        <a:gd name="connsiteY6" fmla="*/ 220718 h 220718"/>
                        <a:gd name="connsiteX7" fmla="*/ 0 w 2711669"/>
                        <a:gd name="connsiteY7" fmla="*/ 183931 h 220718"/>
                        <a:gd name="connsiteX8" fmla="*/ 0 w 2711669"/>
                        <a:gd name="connsiteY8" fmla="*/ 36787 h 2207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711669" h="220718" extrusionOk="0">
                          <a:moveTo>
                            <a:pt x="0" y="36787"/>
                          </a:moveTo>
                          <a:cubicBezTo>
                            <a:pt x="-3432" y="14353"/>
                            <a:pt x="15465" y="377"/>
                            <a:pt x="36787" y="0"/>
                          </a:cubicBezTo>
                          <a:cubicBezTo>
                            <a:pt x="585151" y="132882"/>
                            <a:pt x="1679491" y="-84951"/>
                            <a:pt x="2674882" y="0"/>
                          </a:cubicBezTo>
                          <a:cubicBezTo>
                            <a:pt x="2693366" y="1790"/>
                            <a:pt x="2711347" y="18252"/>
                            <a:pt x="2711669" y="36787"/>
                          </a:cubicBezTo>
                          <a:cubicBezTo>
                            <a:pt x="2708925" y="55531"/>
                            <a:pt x="2723925" y="121797"/>
                            <a:pt x="2711669" y="183931"/>
                          </a:cubicBezTo>
                          <a:cubicBezTo>
                            <a:pt x="2714754" y="204614"/>
                            <a:pt x="2696090" y="218883"/>
                            <a:pt x="2674882" y="220718"/>
                          </a:cubicBezTo>
                          <a:cubicBezTo>
                            <a:pt x="2030832" y="308357"/>
                            <a:pt x="1087361" y="148039"/>
                            <a:pt x="36787" y="220718"/>
                          </a:cubicBezTo>
                          <a:cubicBezTo>
                            <a:pt x="16430" y="220334"/>
                            <a:pt x="-1250" y="205986"/>
                            <a:pt x="0" y="183931"/>
                          </a:cubicBezTo>
                          <a:cubicBezTo>
                            <a:pt x="11145" y="165100"/>
                            <a:pt x="-12677" y="53257"/>
                            <a:pt x="0" y="36787"/>
                          </a:cubicBezTo>
                          <a:close/>
                        </a:path>
                      </a:pathLst>
                    </a:custGeom>
                    <ask:type>
                      <ask:lineSketchNone/>
                    </ask:type>
                  </ask:lineSketchStyleProps>
                </a:ext>
              </a:extLst>
            </a:ln>
            <a:effectLst>
              <a:glow>
                <a:schemeClr val="accent1">
                  <a:alpha val="40000"/>
                </a:schemeClr>
              </a:glow>
              <a:outerShdw dist="25400" dir="762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8" tIns="91438" rIns="91438" bIns="91438" numCol="1" spcCol="38100" rtlCol="0" anchor="ctr">
              <a:spAutoFit/>
            </a:bodyPr>
            <a:lstStyle/>
            <a:p>
              <a:endParaRPr lang="en-US" dirty="0">
                <a:latin typeface="Franklin Gothic Book"/>
                <a:ea typeface="Franklin Gothic Book"/>
                <a:cs typeface="Franklin Gothic Book"/>
                <a:sym typeface="Franklin Gothic Book"/>
              </a:endParaRPr>
            </a:p>
          </p:txBody>
        </p:sp>
      </p:grpSp>
      <p:sp>
        <p:nvSpPr>
          <p:cNvPr id="20" name="Date Placeholder 19">
            <a:extLst>
              <a:ext uri="{FF2B5EF4-FFF2-40B4-BE49-F238E27FC236}">
                <a16:creationId xmlns:a16="http://schemas.microsoft.com/office/drawing/2014/main" id="{79A7D50A-E06F-0C3D-2C05-352B3ED8B34F}"/>
              </a:ext>
            </a:extLst>
          </p:cNvPr>
          <p:cNvSpPr>
            <a:spLocks noGrp="1"/>
          </p:cNvSpPr>
          <p:nvPr>
            <p:ph type="dt" sz="half" idx="10"/>
          </p:nvPr>
        </p:nvSpPr>
        <p:spPr/>
        <p:txBody>
          <a:bodyPr/>
          <a:lstStyle/>
          <a:p>
            <a:r>
              <a:rPr lang="en-US" dirty="0"/>
              <a:t>March 13, 2024</a:t>
            </a:r>
          </a:p>
        </p:txBody>
      </p:sp>
    </p:spTree>
    <p:extLst>
      <p:ext uri="{BB962C8B-B14F-4D97-AF65-F5344CB8AC3E}">
        <p14:creationId xmlns:p14="http://schemas.microsoft.com/office/powerpoint/2010/main" val="20468586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6D9EC0-32D8-724B-AC97-985F25BE9528}"/>
              </a:ext>
            </a:extLst>
          </p:cNvPr>
          <p:cNvSpPr>
            <a:spLocks noGrp="1"/>
          </p:cNvSpPr>
          <p:nvPr>
            <p:ph type="title"/>
          </p:nvPr>
        </p:nvSpPr>
        <p:spPr/>
        <p:txBody>
          <a:bodyPr/>
          <a:lstStyle/>
          <a:p>
            <a:r>
              <a:rPr lang="en-US" dirty="0"/>
              <a:t>Muon Collider dipole magnets have unique requirements</a:t>
            </a:r>
          </a:p>
        </p:txBody>
      </p:sp>
      <p:sp>
        <p:nvSpPr>
          <p:cNvPr id="3" name="Text Placeholder 2">
            <a:extLst>
              <a:ext uri="{FF2B5EF4-FFF2-40B4-BE49-F238E27FC236}">
                <a16:creationId xmlns:a16="http://schemas.microsoft.com/office/drawing/2014/main" id="{1F58FBA4-E849-9543-8ECA-F7E57B9096AA}"/>
              </a:ext>
            </a:extLst>
          </p:cNvPr>
          <p:cNvSpPr>
            <a:spLocks noGrp="1"/>
          </p:cNvSpPr>
          <p:nvPr>
            <p:ph type="body" idx="1"/>
          </p:nvPr>
        </p:nvSpPr>
        <p:spPr>
          <a:xfrm>
            <a:off x="312263" y="2295612"/>
            <a:ext cx="16177417" cy="5368926"/>
          </a:xfrm>
        </p:spPr>
        <p:txBody>
          <a:bodyPr>
            <a:normAutofit fontScale="92500"/>
          </a:bodyPr>
          <a:lstStyle/>
          <a:p>
            <a:r>
              <a:rPr lang="en-US" sz="4000" dirty="0"/>
              <a:t>Dipoles must address significant heat load as well as radiation load</a:t>
            </a:r>
          </a:p>
          <a:p>
            <a:pPr lvl="1"/>
            <a:r>
              <a:rPr lang="en-US" sz="4000" dirty="0"/>
              <a:t>Open midplane or shielding (e.g. Tungsten)</a:t>
            </a:r>
          </a:p>
          <a:p>
            <a:pPr lvl="1"/>
            <a:r>
              <a:rPr lang="en-US" sz="4000" dirty="0"/>
              <a:t>Example: 2TeV (4TeV c-m) study suggested 2kW/m deposition</a:t>
            </a:r>
          </a:p>
          <a:p>
            <a:pPr lvl="1">
              <a:buFont typeface="Symbol" pitchFamily="2" charset="2"/>
              <a:buChar char="Þ"/>
            </a:pPr>
            <a:r>
              <a:rPr lang="en-US" sz="4000" b="1" i="1" dirty="0"/>
              <a:t> Must extract most heat at higher temperature in order to be feasible</a:t>
            </a:r>
          </a:p>
          <a:p>
            <a:r>
              <a:rPr lang="en-US" sz="4000" dirty="0"/>
              <a:t>Challenge for high field magnets</a:t>
            </a:r>
          </a:p>
          <a:p>
            <a:pPr lvl="1"/>
            <a:r>
              <a:rPr lang="en-US" sz="4000" dirty="0"/>
              <a:t>Aperture is “costly” at high field</a:t>
            </a:r>
          </a:p>
          <a:p>
            <a:pPr lvl="1"/>
            <a:r>
              <a:rPr lang="en-US" sz="4000" dirty="0"/>
              <a:t>Open midplane complicates field quality</a:t>
            </a:r>
          </a:p>
        </p:txBody>
      </p:sp>
      <p:pic>
        <p:nvPicPr>
          <p:cNvPr id="6" name="Picture 5">
            <a:extLst>
              <a:ext uri="{FF2B5EF4-FFF2-40B4-BE49-F238E27FC236}">
                <a16:creationId xmlns:a16="http://schemas.microsoft.com/office/drawing/2014/main" id="{9D23D7F9-4288-994F-9E15-71F5578FA876}"/>
              </a:ext>
            </a:extLst>
          </p:cNvPr>
          <p:cNvPicPr>
            <a:picLocks noChangeAspect="1"/>
          </p:cNvPicPr>
          <p:nvPr/>
        </p:nvPicPr>
        <p:blipFill>
          <a:blip r:embed="rId2"/>
          <a:stretch>
            <a:fillRect/>
          </a:stretch>
        </p:blipFill>
        <p:spPr>
          <a:xfrm>
            <a:off x="15524118" y="5449070"/>
            <a:ext cx="4595842" cy="7116522"/>
          </a:xfrm>
          <a:prstGeom prst="rect">
            <a:avLst/>
          </a:prstGeom>
        </p:spPr>
      </p:pic>
      <p:sp>
        <p:nvSpPr>
          <p:cNvPr id="7" name="TextBox 6">
            <a:extLst>
              <a:ext uri="{FF2B5EF4-FFF2-40B4-BE49-F238E27FC236}">
                <a16:creationId xmlns:a16="http://schemas.microsoft.com/office/drawing/2014/main" id="{187B448D-D78A-8B4A-B10F-E3E2361D40C2}"/>
              </a:ext>
            </a:extLst>
          </p:cNvPr>
          <p:cNvSpPr txBox="1"/>
          <p:nvPr/>
        </p:nvSpPr>
        <p:spPr>
          <a:xfrm>
            <a:off x="17011224" y="3697183"/>
            <a:ext cx="4844098" cy="1046436"/>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8" tIns="91438" rIns="91438" bIns="91438" numCol="1" spcCol="38100" rtlCol="0" anchor="t">
            <a:spAutoFit/>
          </a:bodyPr>
          <a:lstStyle/>
          <a:p>
            <a:r>
              <a:rPr lang="en-US" sz="2800" i="1" dirty="0">
                <a:latin typeface="Franklin Gothic Book"/>
                <a:ea typeface="Franklin Gothic Book"/>
                <a:cs typeface="Franklin Gothic Book"/>
                <a:sym typeface="Franklin Gothic Book"/>
              </a:rPr>
              <a:t>Muon collider feasibility study 1997, LBNL-38946</a:t>
            </a:r>
          </a:p>
        </p:txBody>
      </p:sp>
      <p:pic>
        <p:nvPicPr>
          <p:cNvPr id="8" name="Picture 7">
            <a:extLst>
              <a:ext uri="{FF2B5EF4-FFF2-40B4-BE49-F238E27FC236}">
                <a16:creationId xmlns:a16="http://schemas.microsoft.com/office/drawing/2014/main" id="{55A3CA43-5DAE-0446-99CA-29F121F36274}"/>
              </a:ext>
            </a:extLst>
          </p:cNvPr>
          <p:cNvPicPr>
            <a:picLocks noChangeAspect="1"/>
          </p:cNvPicPr>
          <p:nvPr/>
        </p:nvPicPr>
        <p:blipFill>
          <a:blip r:embed="rId3"/>
          <a:stretch>
            <a:fillRect/>
          </a:stretch>
        </p:blipFill>
        <p:spPr>
          <a:xfrm>
            <a:off x="7931726" y="7490089"/>
            <a:ext cx="3936998" cy="5181598"/>
          </a:xfrm>
          <a:prstGeom prst="rect">
            <a:avLst/>
          </a:prstGeom>
        </p:spPr>
      </p:pic>
      <p:pic>
        <p:nvPicPr>
          <p:cNvPr id="9" name="Picture 8">
            <a:extLst>
              <a:ext uri="{FF2B5EF4-FFF2-40B4-BE49-F238E27FC236}">
                <a16:creationId xmlns:a16="http://schemas.microsoft.com/office/drawing/2014/main" id="{24EAB8C8-70A0-1245-B918-294419CC8E36}"/>
              </a:ext>
            </a:extLst>
          </p:cNvPr>
          <p:cNvPicPr>
            <a:picLocks noChangeAspect="1"/>
          </p:cNvPicPr>
          <p:nvPr/>
        </p:nvPicPr>
        <p:blipFill>
          <a:blip r:embed="rId4"/>
          <a:stretch>
            <a:fillRect/>
          </a:stretch>
        </p:blipFill>
        <p:spPr>
          <a:xfrm>
            <a:off x="3289211" y="7691965"/>
            <a:ext cx="4706884" cy="4965188"/>
          </a:xfrm>
          <a:prstGeom prst="rect">
            <a:avLst/>
          </a:prstGeom>
        </p:spPr>
      </p:pic>
      <p:pic>
        <p:nvPicPr>
          <p:cNvPr id="10" name="Picture 9">
            <a:extLst>
              <a:ext uri="{FF2B5EF4-FFF2-40B4-BE49-F238E27FC236}">
                <a16:creationId xmlns:a16="http://schemas.microsoft.com/office/drawing/2014/main" id="{F92FE059-7739-4A44-B478-A2CD50CC7AC7}"/>
              </a:ext>
            </a:extLst>
          </p:cNvPr>
          <p:cNvPicPr>
            <a:picLocks noChangeAspect="1"/>
          </p:cNvPicPr>
          <p:nvPr/>
        </p:nvPicPr>
        <p:blipFill>
          <a:blip r:embed="rId5"/>
          <a:stretch>
            <a:fillRect/>
          </a:stretch>
        </p:blipFill>
        <p:spPr>
          <a:xfrm>
            <a:off x="20116717" y="4328767"/>
            <a:ext cx="4215490" cy="4053744"/>
          </a:xfrm>
          <a:prstGeom prst="rect">
            <a:avLst/>
          </a:prstGeom>
        </p:spPr>
      </p:pic>
      <p:pic>
        <p:nvPicPr>
          <p:cNvPr id="11" name="Picture 10">
            <a:extLst>
              <a:ext uri="{FF2B5EF4-FFF2-40B4-BE49-F238E27FC236}">
                <a16:creationId xmlns:a16="http://schemas.microsoft.com/office/drawing/2014/main" id="{A1ADC574-EE51-124C-926B-F095EB001F66}"/>
              </a:ext>
            </a:extLst>
          </p:cNvPr>
          <p:cNvPicPr>
            <a:picLocks noChangeAspect="1"/>
          </p:cNvPicPr>
          <p:nvPr/>
        </p:nvPicPr>
        <p:blipFill>
          <a:blip r:embed="rId6"/>
          <a:stretch>
            <a:fillRect/>
          </a:stretch>
        </p:blipFill>
        <p:spPr>
          <a:xfrm>
            <a:off x="20116714" y="8639995"/>
            <a:ext cx="4215492" cy="3960008"/>
          </a:xfrm>
          <a:prstGeom prst="rect">
            <a:avLst/>
          </a:prstGeom>
        </p:spPr>
      </p:pic>
      <p:sp>
        <p:nvSpPr>
          <p:cNvPr id="12" name="TextBox 11">
            <a:extLst>
              <a:ext uri="{FF2B5EF4-FFF2-40B4-BE49-F238E27FC236}">
                <a16:creationId xmlns:a16="http://schemas.microsoft.com/office/drawing/2014/main" id="{F7E07515-950C-294D-A79D-E83B5CF05236}"/>
              </a:ext>
            </a:extLst>
          </p:cNvPr>
          <p:cNvSpPr txBox="1"/>
          <p:nvPr/>
        </p:nvSpPr>
        <p:spPr>
          <a:xfrm>
            <a:off x="349958" y="8879995"/>
            <a:ext cx="2939253" cy="1046436"/>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8" tIns="91438" rIns="91438" bIns="91438" numCol="1" spcCol="38100" rtlCol="0" anchor="t">
            <a:spAutoFit/>
          </a:bodyPr>
          <a:lstStyle/>
          <a:p>
            <a:r>
              <a:rPr lang="en-US" sz="2800" i="1" dirty="0">
                <a:latin typeface="Franklin Gothic Book"/>
                <a:ea typeface="Franklin Gothic Book"/>
                <a:cs typeface="Franklin Gothic Book"/>
                <a:sym typeface="Franklin Gothic Book"/>
              </a:rPr>
              <a:t>Novitski et al., TAS 2011</a:t>
            </a:r>
          </a:p>
        </p:txBody>
      </p:sp>
      <p:sp>
        <p:nvSpPr>
          <p:cNvPr id="13" name="Footer Placeholder 12">
            <a:extLst>
              <a:ext uri="{FF2B5EF4-FFF2-40B4-BE49-F238E27FC236}">
                <a16:creationId xmlns:a16="http://schemas.microsoft.com/office/drawing/2014/main" id="{59A8AAEA-F7AA-F649-83AE-495C00013712}"/>
              </a:ext>
            </a:extLst>
          </p:cNvPr>
          <p:cNvSpPr>
            <a:spLocks noGrp="1"/>
          </p:cNvSpPr>
          <p:nvPr>
            <p:ph type="ftr" sz="quarter" idx="11"/>
          </p:nvPr>
        </p:nvSpPr>
        <p:spPr>
          <a:xfrm>
            <a:off x="8077200" y="12781736"/>
            <a:ext cx="8229600" cy="730250"/>
          </a:xfrm>
        </p:spPr>
        <p:txBody>
          <a:bodyPr/>
          <a:lstStyle/>
          <a:p>
            <a:r>
              <a:rPr lang="en-US" dirty="0"/>
              <a:t>US MDP - Towards an implementation of the P5 Recommendations       Muon Collider Collaboration Meeting</a:t>
            </a:r>
          </a:p>
        </p:txBody>
      </p:sp>
      <p:sp>
        <p:nvSpPr>
          <p:cNvPr id="14" name="Slide Number Placeholder 13">
            <a:extLst>
              <a:ext uri="{FF2B5EF4-FFF2-40B4-BE49-F238E27FC236}">
                <a16:creationId xmlns:a16="http://schemas.microsoft.com/office/drawing/2014/main" id="{494587A9-96DC-DE49-9562-6D656F517E1D}"/>
              </a:ext>
            </a:extLst>
          </p:cNvPr>
          <p:cNvSpPr>
            <a:spLocks noGrp="1"/>
          </p:cNvSpPr>
          <p:nvPr>
            <p:ph type="sldNum" sz="quarter" idx="12"/>
          </p:nvPr>
        </p:nvSpPr>
        <p:spPr>
          <a:xfrm>
            <a:off x="23221428" y="13044483"/>
            <a:ext cx="486026" cy="492438"/>
          </a:xfrm>
        </p:spPr>
        <p:txBody>
          <a:bodyPr/>
          <a:lstStyle/>
          <a:p>
            <a:fld id="{86CB4B4D-7CA3-9044-876B-883B54F8677D}" type="slidenum">
              <a:rPr lang="en-US" smtClean="0"/>
              <a:t>25</a:t>
            </a:fld>
            <a:endParaRPr lang="en-US" dirty="0"/>
          </a:p>
        </p:txBody>
      </p:sp>
      <p:sp>
        <p:nvSpPr>
          <p:cNvPr id="5" name="Date Placeholder 4">
            <a:extLst>
              <a:ext uri="{FF2B5EF4-FFF2-40B4-BE49-F238E27FC236}">
                <a16:creationId xmlns:a16="http://schemas.microsoft.com/office/drawing/2014/main" id="{3862CB70-17F0-D28B-CB81-361B38B13CFD}"/>
              </a:ext>
            </a:extLst>
          </p:cNvPr>
          <p:cNvSpPr>
            <a:spLocks noGrp="1"/>
          </p:cNvSpPr>
          <p:nvPr>
            <p:ph type="dt" sz="half" idx="10"/>
          </p:nvPr>
        </p:nvSpPr>
        <p:spPr/>
        <p:txBody>
          <a:bodyPr/>
          <a:lstStyle/>
          <a:p>
            <a:r>
              <a:rPr lang="en-US" dirty="0"/>
              <a:t>March 13, 2024</a:t>
            </a:r>
          </a:p>
        </p:txBody>
      </p:sp>
    </p:spTree>
    <p:extLst>
      <p:ext uri="{BB962C8B-B14F-4D97-AF65-F5344CB8AC3E}">
        <p14:creationId xmlns:p14="http://schemas.microsoft.com/office/powerpoint/2010/main" val="16841414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9D1A47-19F8-8B4A-8919-661C575EE6D8}"/>
              </a:ext>
            </a:extLst>
          </p:cNvPr>
          <p:cNvSpPr>
            <a:spLocks noGrp="1"/>
          </p:cNvSpPr>
          <p:nvPr>
            <p:ph type="title"/>
          </p:nvPr>
        </p:nvSpPr>
        <p:spPr>
          <a:xfrm>
            <a:off x="4572001" y="-25400"/>
            <a:ext cx="19845932" cy="2213071"/>
          </a:xfrm>
        </p:spPr>
        <p:txBody>
          <a:bodyPr/>
          <a:lstStyle/>
          <a:p>
            <a:r>
              <a:rPr lang="en-US" dirty="0"/>
              <a:t>Interaction region magnets have similarities to Hadron colliders</a:t>
            </a:r>
          </a:p>
        </p:txBody>
      </p:sp>
      <p:sp>
        <p:nvSpPr>
          <p:cNvPr id="3" name="Text Placeholder 2">
            <a:extLst>
              <a:ext uri="{FF2B5EF4-FFF2-40B4-BE49-F238E27FC236}">
                <a16:creationId xmlns:a16="http://schemas.microsoft.com/office/drawing/2014/main" id="{74EDA5BE-04FA-8B42-B140-D877B935AC82}"/>
              </a:ext>
            </a:extLst>
          </p:cNvPr>
          <p:cNvSpPr>
            <a:spLocks noGrp="1"/>
          </p:cNvSpPr>
          <p:nvPr>
            <p:ph type="body" idx="1"/>
          </p:nvPr>
        </p:nvSpPr>
        <p:spPr>
          <a:xfrm>
            <a:off x="820615" y="2608831"/>
            <a:ext cx="19379261" cy="8370227"/>
          </a:xfrm>
        </p:spPr>
        <p:txBody>
          <a:bodyPr/>
          <a:lstStyle/>
          <a:p>
            <a:r>
              <a:rPr lang="en-US" dirty="0"/>
              <a:t>IR quads operating at ~11-12T</a:t>
            </a:r>
          </a:p>
          <a:p>
            <a:pPr lvl="1"/>
            <a:r>
              <a:rPr lang="en-US" dirty="0"/>
              <a:t>Large bore (~150mm)</a:t>
            </a:r>
          </a:p>
          <a:p>
            <a:pPr lvl="1"/>
            <a:r>
              <a:rPr lang="en-US" dirty="0"/>
              <a:t>Parameters are similar to HL-LHC quads</a:t>
            </a:r>
          </a:p>
          <a:p>
            <a:r>
              <a:rPr lang="en-US" dirty="0"/>
              <a:t>IR Dipoles</a:t>
            </a:r>
          </a:p>
          <a:p>
            <a:pPr lvl="1"/>
            <a:r>
              <a:rPr lang="en-US" dirty="0"/>
              <a:t>Need to tolerate high radiation</a:t>
            </a:r>
          </a:p>
          <a:p>
            <a:pPr marL="914400" lvl="1" indent="0">
              <a:buNone/>
            </a:pPr>
            <a:r>
              <a:rPr lang="en-US" dirty="0"/>
              <a:t>=&gt;Large bore, or open midplane</a:t>
            </a:r>
          </a:p>
        </p:txBody>
      </p:sp>
      <p:grpSp>
        <p:nvGrpSpPr>
          <p:cNvPr id="16" name="Group 15">
            <a:extLst>
              <a:ext uri="{FF2B5EF4-FFF2-40B4-BE49-F238E27FC236}">
                <a16:creationId xmlns:a16="http://schemas.microsoft.com/office/drawing/2014/main" id="{ED023AD2-A2C2-6441-8B83-A14B32F8DBA3}"/>
              </a:ext>
            </a:extLst>
          </p:cNvPr>
          <p:cNvGrpSpPr>
            <a:grpSpLocks noChangeAspect="1"/>
          </p:cNvGrpSpPr>
          <p:nvPr/>
        </p:nvGrpSpPr>
        <p:grpSpPr>
          <a:xfrm>
            <a:off x="12442552" y="4031291"/>
            <a:ext cx="11021889" cy="8343069"/>
            <a:chOff x="4179094" y="2627801"/>
            <a:chExt cx="4879181" cy="3551171"/>
          </a:xfrm>
        </p:grpSpPr>
        <p:sp>
          <p:nvSpPr>
            <p:cNvPr id="15" name="Rounded Rectangle 14">
              <a:extLst>
                <a:ext uri="{FF2B5EF4-FFF2-40B4-BE49-F238E27FC236}">
                  <a16:creationId xmlns:a16="http://schemas.microsoft.com/office/drawing/2014/main" id="{C87AB6DD-0961-D245-88E2-DFA37ABFD2B2}"/>
                </a:ext>
              </a:extLst>
            </p:cNvPr>
            <p:cNvSpPr/>
            <p:nvPr/>
          </p:nvSpPr>
          <p:spPr>
            <a:xfrm>
              <a:off x="4179094" y="4145601"/>
              <a:ext cx="4879181" cy="398545"/>
            </a:xfrm>
            <a:prstGeom prst="roundRect">
              <a:avLst>
                <a:gd name="adj" fmla="val 9258"/>
              </a:avLst>
            </a:prstGeom>
            <a:solidFill>
              <a:srgbClr val="FFFFFF"/>
            </a:solidFill>
            <a:ln w="25400" cap="flat">
              <a:solidFill>
                <a:schemeClr val="accent1"/>
              </a:solid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8" tIns="91438" rIns="91438" bIns="91438" numCol="1" spcCol="38100" rtlCol="0" anchor="ctr">
              <a:spAutoFit/>
            </a:bodyPr>
            <a:lstStyle/>
            <a:p>
              <a:endParaRPr lang="en-US" dirty="0">
                <a:latin typeface="Franklin Gothic Book"/>
                <a:ea typeface="Franklin Gothic Book"/>
                <a:cs typeface="Franklin Gothic Book"/>
                <a:sym typeface="Franklin Gothic Book"/>
              </a:endParaRPr>
            </a:p>
          </p:txBody>
        </p:sp>
        <p:pic>
          <p:nvPicPr>
            <p:cNvPr id="6" name="Picture 5">
              <a:extLst>
                <a:ext uri="{FF2B5EF4-FFF2-40B4-BE49-F238E27FC236}">
                  <a16:creationId xmlns:a16="http://schemas.microsoft.com/office/drawing/2014/main" id="{B123028D-00D3-3340-973E-201B61B63A7A}"/>
                </a:ext>
              </a:extLst>
            </p:cNvPr>
            <p:cNvPicPr>
              <a:picLocks noChangeAspect="1"/>
            </p:cNvPicPr>
            <p:nvPr/>
          </p:nvPicPr>
          <p:blipFill>
            <a:blip r:embed="rId2"/>
            <a:stretch>
              <a:fillRect/>
            </a:stretch>
          </p:blipFill>
          <p:spPr>
            <a:xfrm>
              <a:off x="4378911" y="2627801"/>
              <a:ext cx="4417219" cy="2005404"/>
            </a:xfrm>
            <a:prstGeom prst="rect">
              <a:avLst/>
            </a:prstGeom>
          </p:spPr>
        </p:pic>
        <p:pic>
          <p:nvPicPr>
            <p:cNvPr id="7" name="Picture 6">
              <a:extLst>
                <a:ext uri="{FF2B5EF4-FFF2-40B4-BE49-F238E27FC236}">
                  <a16:creationId xmlns:a16="http://schemas.microsoft.com/office/drawing/2014/main" id="{24937B88-3F69-414C-92BF-FB62CDC73EBF}"/>
                </a:ext>
              </a:extLst>
            </p:cNvPr>
            <p:cNvPicPr>
              <a:picLocks noChangeAspect="1"/>
            </p:cNvPicPr>
            <p:nvPr/>
          </p:nvPicPr>
          <p:blipFill>
            <a:blip r:embed="rId3"/>
            <a:stretch>
              <a:fillRect/>
            </a:stretch>
          </p:blipFill>
          <p:spPr>
            <a:xfrm>
              <a:off x="4955872" y="4512891"/>
              <a:ext cx="3879755" cy="1666081"/>
            </a:xfrm>
            <a:prstGeom prst="rect">
              <a:avLst/>
            </a:prstGeom>
          </p:spPr>
        </p:pic>
        <p:cxnSp>
          <p:nvCxnSpPr>
            <p:cNvPr id="9" name="Straight Arrow Connector 8">
              <a:extLst>
                <a:ext uri="{FF2B5EF4-FFF2-40B4-BE49-F238E27FC236}">
                  <a16:creationId xmlns:a16="http://schemas.microsoft.com/office/drawing/2014/main" id="{BBCD4A8B-74C2-A34E-8E0F-443F888AEAC1}"/>
                </a:ext>
              </a:extLst>
            </p:cNvPr>
            <p:cNvCxnSpPr/>
            <p:nvPr/>
          </p:nvCxnSpPr>
          <p:spPr>
            <a:xfrm flipV="1">
              <a:off x="5600700" y="3786188"/>
              <a:ext cx="164306" cy="1064418"/>
            </a:xfrm>
            <a:prstGeom prst="straightConnector1">
              <a:avLst/>
            </a:prstGeom>
            <a:noFill/>
            <a:ln w="25400" cap="flat">
              <a:solidFill>
                <a:schemeClr val="accent1"/>
              </a:solidFill>
              <a:prstDash val="solid"/>
              <a:round/>
              <a:tailEnd type="triangle"/>
            </a:ln>
            <a:effectLst>
              <a:outerShdw blurRad="38100" dist="20000" dir="5400000" rotWithShape="0">
                <a:srgbClr val="000000">
                  <a:alpha val="38000"/>
                </a:srgbClr>
              </a:outerShdw>
            </a:effectLst>
            <a:sp3d/>
          </p:spPr>
          <p:style>
            <a:lnRef idx="0">
              <a:scrgbClr r="0" g="0" b="0"/>
            </a:lnRef>
            <a:fillRef idx="0">
              <a:scrgbClr r="0" g="0" b="0"/>
            </a:fillRef>
            <a:effectRef idx="0">
              <a:scrgbClr r="0" g="0" b="0"/>
            </a:effectRef>
            <a:fontRef idx="none"/>
          </p:style>
        </p:cxnSp>
        <p:cxnSp>
          <p:nvCxnSpPr>
            <p:cNvPr id="10" name="Straight Arrow Connector 9">
              <a:extLst>
                <a:ext uri="{FF2B5EF4-FFF2-40B4-BE49-F238E27FC236}">
                  <a16:creationId xmlns:a16="http://schemas.microsoft.com/office/drawing/2014/main" id="{EDDFC3F5-1B9A-8341-BACB-7CCCE49B9843}"/>
                </a:ext>
              </a:extLst>
            </p:cNvPr>
            <p:cNvCxnSpPr>
              <a:cxnSpLocks/>
            </p:cNvCxnSpPr>
            <p:nvPr/>
          </p:nvCxnSpPr>
          <p:spPr>
            <a:xfrm flipH="1" flipV="1">
              <a:off x="6136604" y="3630503"/>
              <a:ext cx="483092" cy="1220103"/>
            </a:xfrm>
            <a:prstGeom prst="straightConnector1">
              <a:avLst/>
            </a:prstGeom>
            <a:noFill/>
            <a:ln w="25400" cap="flat">
              <a:solidFill>
                <a:schemeClr val="accent1"/>
              </a:solidFill>
              <a:prstDash val="solid"/>
              <a:round/>
              <a:tailEnd type="triangle"/>
            </a:ln>
            <a:effectLst>
              <a:outerShdw blurRad="38100" dist="20000" dir="5400000" rotWithShape="0">
                <a:srgbClr val="000000">
                  <a:alpha val="38000"/>
                </a:srgbClr>
              </a:outerShdw>
            </a:effectLst>
            <a:sp3d/>
          </p:spPr>
          <p:style>
            <a:lnRef idx="0">
              <a:scrgbClr r="0" g="0" b="0"/>
            </a:lnRef>
            <a:fillRef idx="0">
              <a:scrgbClr r="0" g="0" b="0"/>
            </a:fillRef>
            <a:effectRef idx="0">
              <a:scrgbClr r="0" g="0" b="0"/>
            </a:effectRef>
            <a:fontRef idx="none"/>
          </p:style>
        </p:cxnSp>
        <p:cxnSp>
          <p:nvCxnSpPr>
            <p:cNvPr id="12" name="Straight Arrow Connector 11">
              <a:extLst>
                <a:ext uri="{FF2B5EF4-FFF2-40B4-BE49-F238E27FC236}">
                  <a16:creationId xmlns:a16="http://schemas.microsoft.com/office/drawing/2014/main" id="{F51254A3-9AC4-7C4E-BE1C-272A94434BBA}"/>
                </a:ext>
              </a:extLst>
            </p:cNvPr>
            <p:cNvCxnSpPr>
              <a:cxnSpLocks/>
            </p:cNvCxnSpPr>
            <p:nvPr/>
          </p:nvCxnSpPr>
          <p:spPr>
            <a:xfrm flipH="1" flipV="1">
              <a:off x="7522699" y="3257550"/>
              <a:ext cx="563847" cy="1379228"/>
            </a:xfrm>
            <a:prstGeom prst="straightConnector1">
              <a:avLst/>
            </a:prstGeom>
            <a:noFill/>
            <a:ln w="25400" cap="flat">
              <a:solidFill>
                <a:schemeClr val="accent1"/>
              </a:solidFill>
              <a:prstDash val="solid"/>
              <a:round/>
              <a:tailEnd type="triangle"/>
            </a:ln>
            <a:effectLst>
              <a:outerShdw blurRad="38100" dist="20000" dir="5400000" rotWithShape="0">
                <a:srgbClr val="000000">
                  <a:alpha val="38000"/>
                </a:srgbClr>
              </a:outerShdw>
            </a:effectLst>
            <a:sp3d/>
          </p:spPr>
          <p:style>
            <a:lnRef idx="0">
              <a:scrgbClr r="0" g="0" b="0"/>
            </a:lnRef>
            <a:fillRef idx="0">
              <a:scrgbClr r="0" g="0" b="0"/>
            </a:fillRef>
            <a:effectRef idx="0">
              <a:scrgbClr r="0" g="0" b="0"/>
            </a:effectRef>
            <a:fontRef idx="none"/>
          </p:style>
        </p:cxnSp>
      </p:grpSp>
      <p:sp>
        <p:nvSpPr>
          <p:cNvPr id="14" name="TextBox 13">
            <a:extLst>
              <a:ext uri="{FF2B5EF4-FFF2-40B4-BE49-F238E27FC236}">
                <a16:creationId xmlns:a16="http://schemas.microsoft.com/office/drawing/2014/main" id="{AF75AAFB-EB9D-9349-A93D-7AE4FA52A06E}"/>
              </a:ext>
            </a:extLst>
          </p:cNvPr>
          <p:cNvSpPr txBox="1"/>
          <p:nvPr/>
        </p:nvSpPr>
        <p:spPr>
          <a:xfrm>
            <a:off x="15522027" y="2950731"/>
            <a:ext cx="6600826" cy="73866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8" tIns="91438" rIns="91438" bIns="91438" numCol="1" spcCol="38100" rtlCol="0" anchor="t">
            <a:spAutoFit/>
          </a:bodyPr>
          <a:lstStyle/>
          <a:p>
            <a:r>
              <a:rPr lang="en-US" i="1" dirty="0">
                <a:latin typeface="Franklin Gothic Book"/>
                <a:ea typeface="Franklin Gothic Book"/>
                <a:cs typeface="Franklin Gothic Book"/>
                <a:sym typeface="Franklin Gothic Book"/>
              </a:rPr>
              <a:t>Alexahin et al., PTSTAB 14,2011</a:t>
            </a:r>
          </a:p>
        </p:txBody>
      </p:sp>
      <p:pic>
        <p:nvPicPr>
          <p:cNvPr id="17" name="Picture 16">
            <a:extLst>
              <a:ext uri="{FF2B5EF4-FFF2-40B4-BE49-F238E27FC236}">
                <a16:creationId xmlns:a16="http://schemas.microsoft.com/office/drawing/2014/main" id="{7D817168-FEBA-2D46-B8B4-83FD68AF04B4}"/>
              </a:ext>
            </a:extLst>
          </p:cNvPr>
          <p:cNvPicPr>
            <a:picLocks noChangeAspect="1"/>
          </p:cNvPicPr>
          <p:nvPr/>
        </p:nvPicPr>
        <p:blipFill>
          <a:blip r:embed="rId4"/>
          <a:stretch>
            <a:fillRect/>
          </a:stretch>
        </p:blipFill>
        <p:spPr>
          <a:xfrm>
            <a:off x="1312985" y="8176400"/>
            <a:ext cx="10560730" cy="4071393"/>
          </a:xfrm>
          <a:prstGeom prst="rect">
            <a:avLst/>
          </a:prstGeom>
        </p:spPr>
      </p:pic>
      <p:sp>
        <p:nvSpPr>
          <p:cNvPr id="20" name="Footer Placeholder 19">
            <a:extLst>
              <a:ext uri="{FF2B5EF4-FFF2-40B4-BE49-F238E27FC236}">
                <a16:creationId xmlns:a16="http://schemas.microsoft.com/office/drawing/2014/main" id="{A079C076-4583-D546-A900-261EE7CF8072}"/>
              </a:ext>
            </a:extLst>
          </p:cNvPr>
          <p:cNvSpPr>
            <a:spLocks noGrp="1"/>
          </p:cNvSpPr>
          <p:nvPr>
            <p:ph type="ftr" sz="quarter" idx="11"/>
          </p:nvPr>
        </p:nvSpPr>
        <p:spPr>
          <a:xfrm>
            <a:off x="8077200" y="12781736"/>
            <a:ext cx="8229600" cy="730250"/>
          </a:xfrm>
        </p:spPr>
        <p:txBody>
          <a:bodyPr/>
          <a:lstStyle/>
          <a:p>
            <a:r>
              <a:rPr lang="en-US" dirty="0"/>
              <a:t>US MDP - Towards an implementation of the P5 Recommendations       Muon Collider Collaboration Meeting</a:t>
            </a:r>
          </a:p>
        </p:txBody>
      </p:sp>
      <p:sp>
        <p:nvSpPr>
          <p:cNvPr id="21" name="Slide Number Placeholder 20">
            <a:extLst>
              <a:ext uri="{FF2B5EF4-FFF2-40B4-BE49-F238E27FC236}">
                <a16:creationId xmlns:a16="http://schemas.microsoft.com/office/drawing/2014/main" id="{A790F7AB-C9A6-5F47-99AB-BF3E5D558004}"/>
              </a:ext>
            </a:extLst>
          </p:cNvPr>
          <p:cNvSpPr>
            <a:spLocks noGrp="1"/>
          </p:cNvSpPr>
          <p:nvPr>
            <p:ph type="sldNum" sz="quarter" idx="12"/>
          </p:nvPr>
        </p:nvSpPr>
        <p:spPr>
          <a:xfrm>
            <a:off x="23221428" y="13044483"/>
            <a:ext cx="486026" cy="492438"/>
          </a:xfrm>
        </p:spPr>
        <p:txBody>
          <a:bodyPr/>
          <a:lstStyle/>
          <a:p>
            <a:fld id="{86CB4B4D-7CA3-9044-876B-883B54F8677D}" type="slidenum">
              <a:rPr lang="en-US" smtClean="0"/>
              <a:t>26</a:t>
            </a:fld>
            <a:endParaRPr lang="en-US" dirty="0"/>
          </a:p>
        </p:txBody>
      </p:sp>
      <p:sp>
        <p:nvSpPr>
          <p:cNvPr id="4" name="Date Placeholder 3">
            <a:extLst>
              <a:ext uri="{FF2B5EF4-FFF2-40B4-BE49-F238E27FC236}">
                <a16:creationId xmlns:a16="http://schemas.microsoft.com/office/drawing/2014/main" id="{EB67269B-6904-7824-BDD1-A1DF2347C01E}"/>
              </a:ext>
            </a:extLst>
          </p:cNvPr>
          <p:cNvSpPr>
            <a:spLocks noGrp="1"/>
          </p:cNvSpPr>
          <p:nvPr>
            <p:ph type="dt" sz="half" idx="10"/>
          </p:nvPr>
        </p:nvSpPr>
        <p:spPr/>
        <p:txBody>
          <a:bodyPr/>
          <a:lstStyle/>
          <a:p>
            <a:r>
              <a:rPr lang="en-US" dirty="0"/>
              <a:t>March 13, 2024</a:t>
            </a:r>
          </a:p>
        </p:txBody>
      </p:sp>
    </p:spTree>
    <p:extLst>
      <p:ext uri="{BB962C8B-B14F-4D97-AF65-F5344CB8AC3E}">
        <p14:creationId xmlns:p14="http://schemas.microsoft.com/office/powerpoint/2010/main" val="32551597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59EDBA01-2612-897A-55B3-F6BD28433C11}"/>
              </a:ext>
            </a:extLst>
          </p:cNvPr>
          <p:cNvSpPr>
            <a:spLocks noGrp="1"/>
          </p:cNvSpPr>
          <p:nvPr>
            <p:ph type="sldNum" sz="quarter" idx="2"/>
          </p:nvPr>
        </p:nvSpPr>
        <p:spPr>
          <a:xfrm>
            <a:off x="23223645" y="13059562"/>
            <a:ext cx="483809" cy="462279"/>
          </a:xfrm>
          <a:prstGeom prst="rect">
            <a:avLst/>
          </a:prstGeom>
          <a:ln w="12700">
            <a:miter lim="400000"/>
          </a:ln>
        </p:spPr>
        <p:txBody>
          <a:bodyPr wrap="none" lIns="91438" tIns="91438" rIns="91438" bIns="91438" anchor="ctr">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0" fontAlgn="auto" latinLnBrk="0" hangingPunct="0">
              <a:lnSpc>
                <a:spcPct val="100000"/>
              </a:lnSpc>
              <a:spcBef>
                <a:spcPts val="0"/>
              </a:spcBef>
              <a:spcAft>
                <a:spcPts val="0"/>
              </a:spcAft>
              <a:buClrTx/>
              <a:buSzTx/>
              <a:buFontTx/>
              <a:buNone/>
              <a:tabLst/>
              <a:defRPr kumimoji="0" sz="2000" b="0" i="0" u="none" strike="noStrike" cap="none" spc="0" normalizeH="0" baseline="0">
                <a:ln>
                  <a:noFill/>
                </a:ln>
                <a:solidFill>
                  <a:srgbClr val="FFFFFF"/>
                </a:solidFill>
                <a:effectLst/>
                <a:uFillTx/>
                <a:latin typeface="Franklin Gothic Book"/>
                <a:ea typeface="Franklin Gothic Book"/>
                <a:cs typeface="Franklin Gothic Book"/>
                <a:sym typeface="Franklin Gothic Book"/>
              </a:defRPr>
            </a:lvl1pPr>
            <a:lvl2pPr marL="0" marR="0" indent="0" algn="l" defTabSz="9144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Calibri"/>
              </a:defRPr>
            </a:lvl2pPr>
            <a:lvl3pPr marL="0" marR="0" indent="0" algn="l" defTabSz="9144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Calibri"/>
              </a:defRPr>
            </a:lvl3pPr>
            <a:lvl4pPr marL="0" marR="0" indent="0" algn="l" defTabSz="9144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Calibri"/>
              </a:defRPr>
            </a:lvl4pPr>
            <a:lvl5pPr marL="0" marR="0" indent="0" algn="l" defTabSz="9144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Calibri"/>
              </a:defRPr>
            </a:lvl5pPr>
            <a:lvl6pPr marL="0" marR="0" indent="0" algn="l" defTabSz="9144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Calibri"/>
              </a:defRPr>
            </a:lvl6pPr>
            <a:lvl7pPr marL="0" marR="0" indent="0" algn="l" defTabSz="9144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Calibri"/>
              </a:defRPr>
            </a:lvl7pPr>
            <a:lvl8pPr marL="0" marR="0" indent="0" algn="l" defTabSz="9144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Calibri"/>
              </a:defRPr>
            </a:lvl8pPr>
            <a:lvl9pPr marL="0" marR="0" indent="0" algn="l" defTabSz="9144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Calibri"/>
              </a:defRPr>
            </a:lvl9pPr>
          </a:lstStyle>
          <a:p>
            <a:fld id="{86CB4B4D-7CA3-9044-876B-883B54F8677D}" type="slidenum">
              <a:rPr lang="en-US" smtClean="0"/>
              <a:pPr/>
              <a:t>27</a:t>
            </a:fld>
            <a:endParaRPr lang="en-US" dirty="0"/>
          </a:p>
        </p:txBody>
      </p:sp>
      <p:sp>
        <p:nvSpPr>
          <p:cNvPr id="4" name="Title 3">
            <a:extLst>
              <a:ext uri="{FF2B5EF4-FFF2-40B4-BE49-F238E27FC236}">
                <a16:creationId xmlns:a16="http://schemas.microsoft.com/office/drawing/2014/main" id="{3E852817-1585-3783-D6A7-1F67D7E2AA72}"/>
              </a:ext>
            </a:extLst>
          </p:cNvPr>
          <p:cNvSpPr>
            <a:spLocks noGrp="1"/>
          </p:cNvSpPr>
          <p:nvPr>
            <p:ph type="title"/>
          </p:nvPr>
        </p:nvSpPr>
        <p:spPr/>
        <p:txBody>
          <a:bodyPr/>
          <a:lstStyle/>
          <a:p>
            <a:r>
              <a:rPr lang="en-US" dirty="0"/>
              <a:t>International collaboration supports MDP developments</a:t>
            </a:r>
          </a:p>
        </p:txBody>
      </p:sp>
      <p:sp>
        <p:nvSpPr>
          <p:cNvPr id="5" name="Footer Placeholder 4">
            <a:extLst>
              <a:ext uri="{FF2B5EF4-FFF2-40B4-BE49-F238E27FC236}">
                <a16:creationId xmlns:a16="http://schemas.microsoft.com/office/drawing/2014/main" id="{BF7C1EDF-FA14-281A-0B5E-D1F3D3181EC3}"/>
              </a:ext>
            </a:extLst>
          </p:cNvPr>
          <p:cNvSpPr>
            <a:spLocks noGrp="1"/>
          </p:cNvSpPr>
          <p:nvPr>
            <p:ph type="ftr" sz="quarter" idx="10"/>
          </p:nvPr>
        </p:nvSpPr>
        <p:spPr>
          <a:xfrm>
            <a:off x="7069579" y="12771318"/>
            <a:ext cx="14825206" cy="730250"/>
          </a:xfrm>
        </p:spPr>
        <p:txBody>
          <a:bodyPr/>
          <a:lstStyle/>
          <a:p>
            <a:r>
              <a:rPr lang="en-US" dirty="0"/>
              <a:t>US MDP - Towards an implementation of the P5 Recommendations       Muon Collider Collaboration Meeting</a:t>
            </a:r>
          </a:p>
        </p:txBody>
      </p:sp>
      <p:pic>
        <p:nvPicPr>
          <p:cNvPr id="6" name="Picture 5">
            <a:extLst>
              <a:ext uri="{FF2B5EF4-FFF2-40B4-BE49-F238E27FC236}">
                <a16:creationId xmlns:a16="http://schemas.microsoft.com/office/drawing/2014/main" id="{15DA818B-F966-0ABE-9E79-5277E74A5123}"/>
              </a:ext>
            </a:extLst>
          </p:cNvPr>
          <p:cNvPicPr>
            <a:picLocks noChangeAspect="1"/>
          </p:cNvPicPr>
          <p:nvPr/>
        </p:nvPicPr>
        <p:blipFill>
          <a:blip r:embed="rId2"/>
          <a:stretch>
            <a:fillRect/>
          </a:stretch>
        </p:blipFill>
        <p:spPr>
          <a:xfrm>
            <a:off x="14482182" y="6959910"/>
            <a:ext cx="9901818" cy="5436292"/>
          </a:xfrm>
          <a:prstGeom prst="rect">
            <a:avLst/>
          </a:prstGeom>
        </p:spPr>
      </p:pic>
      <p:pic>
        <p:nvPicPr>
          <p:cNvPr id="7" name="Picture 6">
            <a:extLst>
              <a:ext uri="{FF2B5EF4-FFF2-40B4-BE49-F238E27FC236}">
                <a16:creationId xmlns:a16="http://schemas.microsoft.com/office/drawing/2014/main" id="{F8A63EF4-0098-0381-F635-E2FE4DA6FDF9}"/>
              </a:ext>
            </a:extLst>
          </p:cNvPr>
          <p:cNvPicPr>
            <a:picLocks noChangeAspect="1"/>
          </p:cNvPicPr>
          <p:nvPr/>
        </p:nvPicPr>
        <p:blipFill>
          <a:blip r:embed="rId3"/>
          <a:stretch>
            <a:fillRect/>
          </a:stretch>
        </p:blipFill>
        <p:spPr>
          <a:xfrm>
            <a:off x="15859049" y="2480850"/>
            <a:ext cx="8291333" cy="4377150"/>
          </a:xfrm>
          <a:prstGeom prst="rect">
            <a:avLst/>
          </a:prstGeom>
        </p:spPr>
      </p:pic>
      <p:pic>
        <p:nvPicPr>
          <p:cNvPr id="8" name="Picture 7">
            <a:extLst>
              <a:ext uri="{FF2B5EF4-FFF2-40B4-BE49-F238E27FC236}">
                <a16:creationId xmlns:a16="http://schemas.microsoft.com/office/drawing/2014/main" id="{A5232A62-FB05-1179-279C-A938B64F7BF2}"/>
              </a:ext>
            </a:extLst>
          </p:cNvPr>
          <p:cNvPicPr>
            <a:picLocks noChangeAspect="1"/>
          </p:cNvPicPr>
          <p:nvPr/>
        </p:nvPicPr>
        <p:blipFill>
          <a:blip r:embed="rId4"/>
          <a:stretch>
            <a:fillRect/>
          </a:stretch>
        </p:blipFill>
        <p:spPr>
          <a:xfrm>
            <a:off x="151137" y="7283718"/>
            <a:ext cx="8849422" cy="5305251"/>
          </a:xfrm>
          <a:prstGeom prst="rect">
            <a:avLst/>
          </a:prstGeom>
        </p:spPr>
      </p:pic>
      <p:pic>
        <p:nvPicPr>
          <p:cNvPr id="9" name="Picture 8">
            <a:extLst>
              <a:ext uri="{FF2B5EF4-FFF2-40B4-BE49-F238E27FC236}">
                <a16:creationId xmlns:a16="http://schemas.microsoft.com/office/drawing/2014/main" id="{A8961CBC-39E3-447E-C010-6AB569AAA53A}"/>
              </a:ext>
            </a:extLst>
          </p:cNvPr>
          <p:cNvPicPr>
            <a:picLocks noChangeAspect="1"/>
          </p:cNvPicPr>
          <p:nvPr/>
        </p:nvPicPr>
        <p:blipFill>
          <a:blip r:embed="rId5"/>
          <a:stretch>
            <a:fillRect/>
          </a:stretch>
        </p:blipFill>
        <p:spPr>
          <a:xfrm>
            <a:off x="9697070" y="7335026"/>
            <a:ext cx="4785112" cy="5061176"/>
          </a:xfrm>
          <a:prstGeom prst="rect">
            <a:avLst/>
          </a:prstGeom>
        </p:spPr>
      </p:pic>
      <p:sp>
        <p:nvSpPr>
          <p:cNvPr id="3" name="Text Placeholder 2">
            <a:extLst>
              <a:ext uri="{FF2B5EF4-FFF2-40B4-BE49-F238E27FC236}">
                <a16:creationId xmlns:a16="http://schemas.microsoft.com/office/drawing/2014/main" id="{904E1E37-8504-69AA-64CF-B8CAA551A448}"/>
              </a:ext>
            </a:extLst>
          </p:cNvPr>
          <p:cNvSpPr>
            <a:spLocks noGrp="1"/>
          </p:cNvSpPr>
          <p:nvPr>
            <p:ph type="body" idx="1"/>
          </p:nvPr>
        </p:nvSpPr>
        <p:spPr>
          <a:xfrm>
            <a:off x="-1" y="2440555"/>
            <a:ext cx="16102362" cy="9051928"/>
          </a:xfrm>
        </p:spPr>
        <p:txBody>
          <a:bodyPr/>
          <a:lstStyle/>
          <a:p>
            <a:r>
              <a:rPr lang="en-US" dirty="0"/>
              <a:t> PSI “BigBox” experiment designed to probe stress-management</a:t>
            </a:r>
          </a:p>
          <a:p>
            <a:pPr lvl="1"/>
            <a:r>
              <a:rPr lang="en-US" b="1" dirty="0"/>
              <a:t>Leverages BNL 10T common-coil test facility</a:t>
            </a:r>
          </a:p>
          <a:p>
            <a:pPr lvl="1"/>
            <a:r>
              <a:rPr lang="en-US" dirty="0"/>
              <a:t>Single-turn wax-impregnated sample (PSI &amp; U. Twente)</a:t>
            </a:r>
          </a:p>
          <a:p>
            <a:pPr lvl="1"/>
            <a:r>
              <a:rPr lang="en-US" dirty="0"/>
              <a:t>Provides “knob” to vary transverse force on cable</a:t>
            </a:r>
          </a:p>
          <a:p>
            <a:pPr lvl="1"/>
            <a:endParaRPr lang="en-US" dirty="0"/>
          </a:p>
        </p:txBody>
      </p:sp>
      <p:sp>
        <p:nvSpPr>
          <p:cNvPr id="10" name="TextBox 9">
            <a:extLst>
              <a:ext uri="{FF2B5EF4-FFF2-40B4-BE49-F238E27FC236}">
                <a16:creationId xmlns:a16="http://schemas.microsoft.com/office/drawing/2014/main" id="{EAF01D93-7596-9430-21DE-6093B752A353}"/>
              </a:ext>
            </a:extLst>
          </p:cNvPr>
          <p:cNvSpPr txBox="1"/>
          <p:nvPr/>
        </p:nvSpPr>
        <p:spPr>
          <a:xfrm>
            <a:off x="15338671" y="5850863"/>
            <a:ext cx="3269673" cy="129265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8" tIns="91438" rIns="91438" bIns="91438" numCol="1" spcCol="38100" rtlCol="0" anchor="t">
            <a:spAutoFit/>
          </a:bodyPr>
          <a:lstStyle/>
          <a:p>
            <a:pPr marL="0" marR="0" indent="0" algn="l" defTabSz="914400" rtl="0" fontAlgn="auto" latinLnBrk="0" hangingPunct="0">
              <a:lnSpc>
                <a:spcPct val="100000"/>
              </a:lnSpc>
              <a:spcBef>
                <a:spcPts val="0"/>
              </a:spcBef>
              <a:spcAft>
                <a:spcPts val="0"/>
              </a:spcAft>
              <a:buClrTx/>
              <a:buSzTx/>
              <a:buFontTx/>
              <a:buNone/>
              <a:tabLst/>
            </a:pPr>
            <a:r>
              <a:rPr kumimoji="0" lang="en-US" sz="3600" b="0" i="0" u="none" strike="noStrike" cap="none" spc="0" normalizeH="0" baseline="0" dirty="0">
                <a:ln>
                  <a:noFill/>
                </a:ln>
                <a:solidFill>
                  <a:srgbClr val="000000"/>
                </a:solidFill>
                <a:effectLst/>
                <a:uFillTx/>
                <a:latin typeface="+mn-lt"/>
                <a:ea typeface="+mn-ea"/>
                <a:cs typeface="+mn-cs"/>
                <a:sym typeface="Calibri"/>
              </a:rPr>
              <a:t>Original “BOX” samples</a:t>
            </a:r>
          </a:p>
        </p:txBody>
      </p:sp>
      <p:sp>
        <p:nvSpPr>
          <p:cNvPr id="11" name="Date Placeholder 10">
            <a:extLst>
              <a:ext uri="{FF2B5EF4-FFF2-40B4-BE49-F238E27FC236}">
                <a16:creationId xmlns:a16="http://schemas.microsoft.com/office/drawing/2014/main" id="{457E2D6E-B5E3-25EA-A43C-4FDAB80D5936}"/>
              </a:ext>
            </a:extLst>
          </p:cNvPr>
          <p:cNvSpPr>
            <a:spLocks noGrp="1"/>
          </p:cNvSpPr>
          <p:nvPr>
            <p:ph type="dt" sz="half" idx="10"/>
          </p:nvPr>
        </p:nvSpPr>
        <p:spPr/>
        <p:txBody>
          <a:bodyPr/>
          <a:lstStyle/>
          <a:p>
            <a:r>
              <a:rPr lang="en-US" dirty="0"/>
              <a:t>March 13, 2024</a:t>
            </a:r>
          </a:p>
        </p:txBody>
      </p:sp>
    </p:spTree>
    <p:extLst>
      <p:ext uri="{BB962C8B-B14F-4D97-AF65-F5344CB8AC3E}">
        <p14:creationId xmlns:p14="http://schemas.microsoft.com/office/powerpoint/2010/main" val="15880352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Rounded Rectangle 19">
            <a:extLst>
              <a:ext uri="{FF2B5EF4-FFF2-40B4-BE49-F238E27FC236}">
                <a16:creationId xmlns:a16="http://schemas.microsoft.com/office/drawing/2014/main" id="{FD14BB61-C971-BF49-96CA-2DC5D7EED1D6}"/>
              </a:ext>
            </a:extLst>
          </p:cNvPr>
          <p:cNvSpPr/>
          <p:nvPr/>
        </p:nvSpPr>
        <p:spPr>
          <a:xfrm>
            <a:off x="13121021" y="9577686"/>
            <a:ext cx="11183643" cy="3188117"/>
          </a:xfrm>
          <a:prstGeom prst="roundRect">
            <a:avLst>
              <a:gd name="adj" fmla="val 5182"/>
            </a:avLst>
          </a:prstGeom>
          <a:solidFill>
            <a:schemeClr val="accent5">
              <a:lumMod val="20000"/>
              <a:lumOff val="80000"/>
            </a:schemeClr>
          </a:solidFill>
          <a:ln w="25400" cap="flat">
            <a:solidFill>
              <a:schemeClr val="accent1"/>
            </a:solidFill>
            <a:prstDash val="solid"/>
            <a:round/>
          </a:ln>
          <a:effectLst>
            <a:outerShdw blurRad="76200" dist="381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8" tIns="91438" rIns="91438" bIns="91438"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n-US" sz="3600" b="0" i="0" u="none" strike="noStrike" cap="none" spc="0" normalizeH="0" baseline="0" dirty="0">
              <a:ln>
                <a:noFill/>
              </a:ln>
              <a:solidFill>
                <a:srgbClr val="000000"/>
              </a:solidFill>
              <a:effectLst/>
              <a:uFillTx/>
              <a:latin typeface="+mn-lt"/>
              <a:ea typeface="+mn-ea"/>
              <a:cs typeface="+mn-cs"/>
              <a:sym typeface="Calibri"/>
            </a:endParaRPr>
          </a:p>
        </p:txBody>
      </p:sp>
      <p:sp>
        <p:nvSpPr>
          <p:cNvPr id="19" name="Rounded Rectangle 18">
            <a:extLst>
              <a:ext uri="{FF2B5EF4-FFF2-40B4-BE49-F238E27FC236}">
                <a16:creationId xmlns:a16="http://schemas.microsoft.com/office/drawing/2014/main" id="{A2BEF252-0203-C0F0-CF8D-9DB54A06049C}"/>
              </a:ext>
            </a:extLst>
          </p:cNvPr>
          <p:cNvSpPr/>
          <p:nvPr/>
        </p:nvSpPr>
        <p:spPr>
          <a:xfrm>
            <a:off x="13121489" y="6258717"/>
            <a:ext cx="11183643" cy="3188117"/>
          </a:xfrm>
          <a:prstGeom prst="roundRect">
            <a:avLst>
              <a:gd name="adj" fmla="val 5182"/>
            </a:avLst>
          </a:prstGeom>
          <a:solidFill>
            <a:schemeClr val="accent5">
              <a:lumMod val="20000"/>
              <a:lumOff val="80000"/>
            </a:schemeClr>
          </a:solidFill>
          <a:ln w="25400" cap="flat">
            <a:solidFill>
              <a:schemeClr val="accent1"/>
            </a:solidFill>
            <a:prstDash val="solid"/>
            <a:round/>
          </a:ln>
          <a:effectLst>
            <a:outerShdw blurRad="76200" dist="381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8" tIns="91438" rIns="91438" bIns="91438"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n-US" sz="3600" b="0" i="0" u="none" strike="noStrike" cap="none" spc="0" normalizeH="0" baseline="0" dirty="0">
              <a:ln>
                <a:noFill/>
              </a:ln>
              <a:solidFill>
                <a:srgbClr val="000000"/>
              </a:solidFill>
              <a:effectLst/>
              <a:uFillTx/>
              <a:latin typeface="+mn-lt"/>
              <a:ea typeface="+mn-ea"/>
              <a:cs typeface="+mn-cs"/>
              <a:sym typeface="Calibri"/>
            </a:endParaRPr>
          </a:p>
        </p:txBody>
      </p:sp>
      <p:sp>
        <p:nvSpPr>
          <p:cNvPr id="18" name="Rounded Rectangle 17">
            <a:extLst>
              <a:ext uri="{FF2B5EF4-FFF2-40B4-BE49-F238E27FC236}">
                <a16:creationId xmlns:a16="http://schemas.microsoft.com/office/drawing/2014/main" id="{156FA834-083A-06B5-F104-75486DE8FE2F}"/>
              </a:ext>
            </a:extLst>
          </p:cNvPr>
          <p:cNvSpPr/>
          <p:nvPr/>
        </p:nvSpPr>
        <p:spPr>
          <a:xfrm>
            <a:off x="13121489" y="2187671"/>
            <a:ext cx="11183175" cy="3993650"/>
          </a:xfrm>
          <a:prstGeom prst="roundRect">
            <a:avLst>
              <a:gd name="adj" fmla="val 5182"/>
            </a:avLst>
          </a:prstGeom>
          <a:solidFill>
            <a:schemeClr val="accent5">
              <a:lumMod val="20000"/>
              <a:lumOff val="80000"/>
            </a:schemeClr>
          </a:solidFill>
          <a:ln w="25400" cap="flat">
            <a:solidFill>
              <a:schemeClr val="accent1"/>
            </a:solidFill>
            <a:prstDash val="solid"/>
            <a:round/>
          </a:ln>
          <a:effectLst>
            <a:outerShdw blurRad="76200" dist="381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8" tIns="91438" rIns="91438" bIns="91438"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n-US" sz="3600" b="0" i="0" u="none" strike="noStrike" cap="none" spc="0" normalizeH="0" baseline="0" dirty="0">
              <a:ln>
                <a:noFill/>
              </a:ln>
              <a:solidFill>
                <a:srgbClr val="000000"/>
              </a:solidFill>
              <a:effectLst/>
              <a:uFillTx/>
              <a:latin typeface="+mn-lt"/>
              <a:ea typeface="+mn-ea"/>
              <a:cs typeface="+mn-cs"/>
              <a:sym typeface="Calibri"/>
            </a:endParaRPr>
          </a:p>
        </p:txBody>
      </p:sp>
      <p:sp>
        <p:nvSpPr>
          <p:cNvPr id="2" name="Slide Number Placeholder 1">
            <a:extLst>
              <a:ext uri="{FF2B5EF4-FFF2-40B4-BE49-F238E27FC236}">
                <a16:creationId xmlns:a16="http://schemas.microsoft.com/office/drawing/2014/main" id="{06967EF9-CDD8-3F41-BF00-17A54D17C7C8}"/>
              </a:ext>
            </a:extLst>
          </p:cNvPr>
          <p:cNvSpPr>
            <a:spLocks noGrp="1"/>
          </p:cNvSpPr>
          <p:nvPr>
            <p:ph type="sldNum" sz="quarter" idx="12"/>
          </p:nvPr>
        </p:nvSpPr>
        <p:spPr>
          <a:xfrm>
            <a:off x="23223645" y="13059562"/>
            <a:ext cx="483809" cy="462279"/>
          </a:xfrm>
        </p:spPr>
        <p:txBody>
          <a:bodyPr/>
          <a:lstStyle/>
          <a:p>
            <a:fld id="{86CB4B4D-7CA3-9044-876B-883B54F8677D}" type="slidenum">
              <a:rPr lang="en-US" smtClean="0"/>
              <a:t>28</a:t>
            </a:fld>
            <a:endParaRPr lang="en-US" dirty="0"/>
          </a:p>
        </p:txBody>
      </p:sp>
      <p:sp>
        <p:nvSpPr>
          <p:cNvPr id="3" name="Text Placeholder 2">
            <a:extLst>
              <a:ext uri="{FF2B5EF4-FFF2-40B4-BE49-F238E27FC236}">
                <a16:creationId xmlns:a16="http://schemas.microsoft.com/office/drawing/2014/main" id="{E6EB34DF-2824-D14C-A38E-AC2BCD544F96}"/>
              </a:ext>
            </a:extLst>
          </p:cNvPr>
          <p:cNvSpPr>
            <a:spLocks noGrp="1"/>
          </p:cNvSpPr>
          <p:nvPr>
            <p:ph type="body" idx="1"/>
          </p:nvPr>
        </p:nvSpPr>
        <p:spPr>
          <a:xfrm>
            <a:off x="233415" y="2587360"/>
            <a:ext cx="12888074" cy="9983362"/>
          </a:xfrm>
        </p:spPr>
        <p:txBody>
          <a:bodyPr>
            <a:normAutofit fontScale="77500" lnSpcReduction="20000"/>
          </a:bodyPr>
          <a:lstStyle/>
          <a:p>
            <a:r>
              <a:rPr lang="en-US" dirty="0"/>
              <a:t>Can </a:t>
            </a:r>
            <a:r>
              <a:rPr lang="en-US" b="1" i="1" dirty="0"/>
              <a:t>stress-management</a:t>
            </a:r>
            <a:r>
              <a:rPr lang="en-US" dirty="0"/>
              <a:t> provide a viable means of accessing high-field and/or large bore dipole magnets without risk of conductor degradation?</a:t>
            </a:r>
          </a:p>
          <a:p>
            <a:endParaRPr lang="en-US" dirty="0"/>
          </a:p>
          <a:p>
            <a:r>
              <a:rPr lang="en-US" dirty="0"/>
              <a:t>Can </a:t>
            </a:r>
            <a:r>
              <a:rPr lang="en-US" b="1" i="1" dirty="0"/>
              <a:t>hybrid LTS/HTS </a:t>
            </a:r>
            <a:r>
              <a:rPr lang="en-US" dirty="0"/>
              <a:t>magnets deliver on the promise of efficient high-field dipoles</a:t>
            </a:r>
          </a:p>
          <a:p>
            <a:pPr lvl="1"/>
            <a:r>
              <a:rPr lang="en-US" dirty="0"/>
              <a:t>Will they inherit the “best of both” or the “worst of both” </a:t>
            </a:r>
          </a:p>
          <a:p>
            <a:pPr lvl="1"/>
            <a:endParaRPr lang="en-US" dirty="0"/>
          </a:p>
          <a:p>
            <a:r>
              <a:rPr lang="en-US" dirty="0"/>
              <a:t>Advance HTS magnet technology to a respectable level of maturity </a:t>
            </a:r>
          </a:p>
          <a:p>
            <a:pPr indent="0">
              <a:buNone/>
            </a:pPr>
            <a:r>
              <a:rPr lang="en-US" dirty="0"/>
              <a:t>=&gt; </a:t>
            </a:r>
            <a:r>
              <a:rPr lang="en-US" b="1" i="1" dirty="0"/>
              <a:t>make it “real”</a:t>
            </a:r>
          </a:p>
          <a:p>
            <a:endParaRPr lang="en-US" dirty="0"/>
          </a:p>
          <a:p>
            <a:r>
              <a:rPr lang="en-US" dirty="0"/>
              <a:t>Advance diagnostics and modeling to further enhance our insight into magnet performance and issues</a:t>
            </a:r>
          </a:p>
          <a:p>
            <a:endParaRPr lang="en-US" dirty="0"/>
          </a:p>
          <a:p>
            <a:r>
              <a:rPr lang="en-US" dirty="0"/>
              <a:t>Overcome the advanced Nb</a:t>
            </a:r>
            <a:r>
              <a:rPr lang="en-US" baseline="-25000" dirty="0"/>
              <a:t>3</a:t>
            </a:r>
            <a:r>
              <a:rPr lang="en-US" dirty="0"/>
              <a:t>Sn architecture issues and mature them to industrial levels</a:t>
            </a:r>
          </a:p>
          <a:p>
            <a:endParaRPr lang="en-US" dirty="0"/>
          </a:p>
          <a:p>
            <a:r>
              <a:rPr lang="en-US" dirty="0"/>
              <a:t>Provide a </a:t>
            </a:r>
            <a:r>
              <a:rPr lang="en-US" b="1" i="1" dirty="0"/>
              <a:t>substantial and timely quantity of conductor </a:t>
            </a:r>
            <a:r>
              <a:rPr lang="en-US" dirty="0"/>
              <a:t>for magnet research and feedback to conductor development</a:t>
            </a:r>
          </a:p>
        </p:txBody>
      </p:sp>
      <p:sp>
        <p:nvSpPr>
          <p:cNvPr id="4" name="Title 3">
            <a:extLst>
              <a:ext uri="{FF2B5EF4-FFF2-40B4-BE49-F238E27FC236}">
                <a16:creationId xmlns:a16="http://schemas.microsoft.com/office/drawing/2014/main" id="{89193CDE-F1D1-B342-9288-48F4C3437538}"/>
              </a:ext>
            </a:extLst>
          </p:cNvPr>
          <p:cNvSpPr>
            <a:spLocks noGrp="1"/>
          </p:cNvSpPr>
          <p:nvPr>
            <p:ph type="title"/>
          </p:nvPr>
        </p:nvSpPr>
        <p:spPr/>
        <p:txBody>
          <a:bodyPr/>
          <a:lstStyle/>
          <a:p>
            <a:r>
              <a:rPr lang="en-US" dirty="0"/>
              <a:t>Current MDP focus areas and key challenges</a:t>
            </a:r>
          </a:p>
        </p:txBody>
      </p:sp>
      <p:sp>
        <p:nvSpPr>
          <p:cNvPr id="5" name="Footer Placeholder 4">
            <a:extLst>
              <a:ext uri="{FF2B5EF4-FFF2-40B4-BE49-F238E27FC236}">
                <a16:creationId xmlns:a16="http://schemas.microsoft.com/office/drawing/2014/main" id="{C9BF8F42-F644-7642-81F6-919DD6DA68A8}"/>
              </a:ext>
            </a:extLst>
          </p:cNvPr>
          <p:cNvSpPr>
            <a:spLocks noGrp="1"/>
          </p:cNvSpPr>
          <p:nvPr>
            <p:ph type="ftr" sz="quarter" idx="11"/>
          </p:nvPr>
        </p:nvSpPr>
        <p:spPr>
          <a:xfrm>
            <a:off x="8077200" y="12781736"/>
            <a:ext cx="8229600" cy="730250"/>
          </a:xfrm>
        </p:spPr>
        <p:txBody>
          <a:bodyPr/>
          <a:lstStyle/>
          <a:p>
            <a:r>
              <a:rPr lang="en-US" dirty="0"/>
              <a:t>US MDP - Towards an implementation of the P5 Recommendations       Muon Collider Collaboration Meeting</a:t>
            </a:r>
          </a:p>
        </p:txBody>
      </p:sp>
      <p:sp>
        <p:nvSpPr>
          <p:cNvPr id="7" name="Date Placeholder 6">
            <a:extLst>
              <a:ext uri="{FF2B5EF4-FFF2-40B4-BE49-F238E27FC236}">
                <a16:creationId xmlns:a16="http://schemas.microsoft.com/office/drawing/2014/main" id="{F5F1B286-C1CF-4CB2-43CA-0B743AC2C9EE}"/>
              </a:ext>
            </a:extLst>
          </p:cNvPr>
          <p:cNvSpPr>
            <a:spLocks noGrp="1"/>
          </p:cNvSpPr>
          <p:nvPr>
            <p:ph type="dt" sz="half" idx="10"/>
          </p:nvPr>
        </p:nvSpPr>
        <p:spPr/>
        <p:txBody>
          <a:bodyPr/>
          <a:lstStyle/>
          <a:p>
            <a:r>
              <a:rPr lang="en-US" dirty="0"/>
              <a:t>March 13, 2024</a:t>
            </a:r>
          </a:p>
        </p:txBody>
      </p:sp>
      <p:pic>
        <p:nvPicPr>
          <p:cNvPr id="8" name="Picture 7">
            <a:extLst>
              <a:ext uri="{FF2B5EF4-FFF2-40B4-BE49-F238E27FC236}">
                <a16:creationId xmlns:a16="http://schemas.microsoft.com/office/drawing/2014/main" id="{3E6CA3D6-56F8-FA74-8935-1F483E73CD69}"/>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3378518" y="2386240"/>
            <a:ext cx="5070076" cy="3750782"/>
          </a:xfrm>
          <a:prstGeom prst="rect">
            <a:avLst/>
          </a:prstGeom>
        </p:spPr>
      </p:pic>
      <p:pic>
        <p:nvPicPr>
          <p:cNvPr id="9" name="Picture 4" descr="https://lh3.googleusercontent.com/vSnWwhFNh7qHZwy-bkOoLSQzkWuWIMteitOJQFStVu185ZHg5QtlpPJiJK3lJ4dQ2lkO-aNmsZtDNfMNE67KeIQIQ-6Lk4OtC1GeRyihG5RZ3XxUjFi79p7BXqaSTZbqQV68E7wlwbGkrkKmLaV6bX9QgXXwZNihAzbFTIvK2iUIpV1UawA8bt8Z1_El6BBdlFgUkH_LkwkczYSskeRHbZvsdu8zjCBvNLKQxMq93Kbt8ZnTghXrLrHCpa-tIhJhIiQR9BLXncvqlq0Uqz-Uaov3yk96onDzGbe04lj-FvD1FGpxWXJ1UUkw8_O4ZRnrUfHhwVC2u7FO90FSSu4tpSHrPUCpPOlv3ON_m_lcrJy0Qm2Wl8uKy14iEBZqTpA7N8Pfd31rF2wUPA_j4xa927oF20f1KzezuwGQZvFMGO84IKc38BqwfZFWA-rqqNc6GH-MWhvOHHog73aQqFObe0YEb4TuXyjIx0P99CRJWGQBsrcDk4e6ofqYWyMahrnaQaTm6wJIijDufmjybX_HAfaI5K65V7FWuS9B1qgPion8dZDIOYWJBz-AD7wSaj9i2oZLn8YuhCxBatukYmTXXucv-MAb1rf_iuI7xGX8tOKNgv5II7ToYkx5MTyuuxHwbvSTKV1IbDfXjZMZm0B59QNkEfcXGMiAV_QKAZkbaM0gd7ANj_CFSE3QJ8UVh9V1rXaEgOEjiq943iRcIq9Gru6vvdXiqIgLlMKePEJpqP3qWalV=w1041-h780-no">
            <a:extLst>
              <a:ext uri="{FF2B5EF4-FFF2-40B4-BE49-F238E27FC236}">
                <a16:creationId xmlns:a16="http://schemas.microsoft.com/office/drawing/2014/main" id="{1C0743F1-BD55-BA3D-C6E3-287460F4949D}"/>
              </a:ext>
            </a:extLst>
          </p:cNvPr>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14011559" y="9760324"/>
            <a:ext cx="3763789" cy="2822842"/>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9">
            <a:extLst>
              <a:ext uri="{FF2B5EF4-FFF2-40B4-BE49-F238E27FC236}">
                <a16:creationId xmlns:a16="http://schemas.microsoft.com/office/drawing/2014/main" id="{CFDBF061-34CB-D6A5-9BE4-0BA030659EDA}"/>
              </a:ext>
            </a:extLst>
          </p:cNvPr>
          <p:cNvPicPr>
            <a:picLocks noChangeAspect="1"/>
          </p:cNvPicPr>
          <p:nvPr/>
        </p:nvPicPr>
        <p:blipFill>
          <a:blip r:embed="rId4"/>
          <a:stretch>
            <a:fillRect/>
          </a:stretch>
        </p:blipFill>
        <p:spPr>
          <a:xfrm>
            <a:off x="13739450" y="6761766"/>
            <a:ext cx="5628752" cy="1993710"/>
          </a:xfrm>
          <a:prstGeom prst="rect">
            <a:avLst/>
          </a:prstGeom>
        </p:spPr>
      </p:pic>
      <p:pic>
        <p:nvPicPr>
          <p:cNvPr id="11" name="Picture 10" descr="Chart, line chart&#10;&#10;Description automatically generated">
            <a:extLst>
              <a:ext uri="{FF2B5EF4-FFF2-40B4-BE49-F238E27FC236}">
                <a16:creationId xmlns:a16="http://schemas.microsoft.com/office/drawing/2014/main" id="{A4285F0B-9D07-FC1F-6657-5E8C223217FE}"/>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0228154" y="6529061"/>
            <a:ext cx="3922431" cy="2766599"/>
          </a:xfrm>
          <a:prstGeom prst="rect">
            <a:avLst/>
          </a:prstGeom>
        </p:spPr>
      </p:pic>
      <p:sp>
        <p:nvSpPr>
          <p:cNvPr id="12" name="TextBox 11">
            <a:extLst>
              <a:ext uri="{FF2B5EF4-FFF2-40B4-BE49-F238E27FC236}">
                <a16:creationId xmlns:a16="http://schemas.microsoft.com/office/drawing/2014/main" id="{E951FB1A-44A4-C85E-A9B1-A522FC97C610}"/>
              </a:ext>
            </a:extLst>
          </p:cNvPr>
          <p:cNvSpPr txBox="1"/>
          <p:nvPr/>
        </p:nvSpPr>
        <p:spPr>
          <a:xfrm>
            <a:off x="15564884" y="8832872"/>
            <a:ext cx="8373669" cy="553994"/>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8" tIns="91438" rIns="91438" bIns="91438" numCol="1" spcCol="38100" rtlCol="0" anchor="t">
            <a:spAutoFit/>
          </a:bodyPr>
          <a:lstStyle/>
          <a:p>
            <a:pPr marL="0" marR="0" indent="0" algn="l" defTabSz="914400" rtl="0" fontAlgn="auto" latinLnBrk="0" hangingPunct="0">
              <a:lnSpc>
                <a:spcPct val="100000"/>
              </a:lnSpc>
              <a:spcBef>
                <a:spcPts val="0"/>
              </a:spcBef>
              <a:spcAft>
                <a:spcPts val="0"/>
              </a:spcAft>
              <a:buClrTx/>
              <a:buSzTx/>
              <a:buFontTx/>
              <a:buNone/>
              <a:tabLst/>
            </a:pPr>
            <a:r>
              <a:rPr kumimoji="0" lang="en-US" sz="2400" b="0" i="1" u="none" strike="noStrike" cap="none" spc="0" normalizeH="0" baseline="0" dirty="0">
                <a:ln>
                  <a:noFill/>
                </a:ln>
                <a:solidFill>
                  <a:srgbClr val="000000"/>
                </a:solidFill>
                <a:effectLst/>
                <a:uFillTx/>
                <a:latin typeface="+mn-lt"/>
                <a:ea typeface="+mn-ea"/>
                <a:cs typeface="+mn-cs"/>
                <a:sym typeface="Calibri"/>
              </a:rPr>
              <a:t>Reed Teyber et al 2020 SUST. 33 095009</a:t>
            </a:r>
          </a:p>
        </p:txBody>
      </p:sp>
      <p:sp>
        <p:nvSpPr>
          <p:cNvPr id="13" name="TextBox 12">
            <a:extLst>
              <a:ext uri="{FF2B5EF4-FFF2-40B4-BE49-F238E27FC236}">
                <a16:creationId xmlns:a16="http://schemas.microsoft.com/office/drawing/2014/main" id="{4424354D-9D7F-2491-45C3-A0D9D93CCE93}"/>
              </a:ext>
            </a:extLst>
          </p:cNvPr>
          <p:cNvSpPr txBox="1"/>
          <p:nvPr/>
        </p:nvSpPr>
        <p:spPr>
          <a:xfrm>
            <a:off x="16859029" y="12254119"/>
            <a:ext cx="6738250" cy="553994"/>
          </a:xfrm>
          <a:prstGeom prst="rect">
            <a:avLst/>
          </a:prstGeom>
          <a:solidFill>
            <a:schemeClr val="bg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8" tIns="91438" rIns="91438" bIns="91438" numCol="1" spcCol="38100" rtlCol="0" anchor="t">
            <a:spAutoFit/>
          </a:bodyPr>
          <a:lstStyle/>
          <a:p>
            <a:pPr marL="0" marR="0" indent="0" algn="l" defTabSz="914400" rtl="0" fontAlgn="auto" latinLnBrk="0" hangingPunct="0">
              <a:lnSpc>
                <a:spcPct val="100000"/>
              </a:lnSpc>
              <a:spcBef>
                <a:spcPts val="0"/>
              </a:spcBef>
              <a:spcAft>
                <a:spcPts val="0"/>
              </a:spcAft>
              <a:buClrTx/>
              <a:buSzTx/>
              <a:buFontTx/>
              <a:buNone/>
              <a:tabLst/>
            </a:pPr>
            <a:r>
              <a:rPr kumimoji="0" lang="en-US" sz="2400" b="0" i="1" u="none" strike="noStrike" cap="none" spc="0" normalizeH="0" baseline="0" dirty="0">
                <a:ln>
                  <a:noFill/>
                </a:ln>
                <a:solidFill>
                  <a:srgbClr val="000000"/>
                </a:solidFill>
                <a:effectLst/>
                <a:uFillTx/>
                <a:latin typeface="+mn-lt"/>
                <a:ea typeface="+mn-ea"/>
                <a:cs typeface="+mn-cs"/>
                <a:sym typeface="Calibri"/>
              </a:rPr>
              <a:t>X. Wang et al SUST 34 (2021) 015012</a:t>
            </a:r>
          </a:p>
        </p:txBody>
      </p:sp>
      <p:grpSp>
        <p:nvGrpSpPr>
          <p:cNvPr id="14" name="Group 13">
            <a:extLst>
              <a:ext uri="{FF2B5EF4-FFF2-40B4-BE49-F238E27FC236}">
                <a16:creationId xmlns:a16="http://schemas.microsoft.com/office/drawing/2014/main" id="{C225EF78-24E5-20E3-0A28-75C9A038F3C5}"/>
              </a:ext>
            </a:extLst>
          </p:cNvPr>
          <p:cNvGrpSpPr/>
          <p:nvPr/>
        </p:nvGrpSpPr>
        <p:grpSpPr>
          <a:xfrm>
            <a:off x="19008963" y="2396961"/>
            <a:ext cx="5155494" cy="3534740"/>
            <a:chOff x="11309858" y="5641777"/>
            <a:chExt cx="7272056" cy="4292193"/>
          </a:xfrm>
        </p:grpSpPr>
        <p:sp>
          <p:nvSpPr>
            <p:cNvPr id="15" name="Rounded Rectangle 14">
              <a:extLst>
                <a:ext uri="{FF2B5EF4-FFF2-40B4-BE49-F238E27FC236}">
                  <a16:creationId xmlns:a16="http://schemas.microsoft.com/office/drawing/2014/main" id="{36B63AAB-2896-1A64-1272-C5965E0A7627}"/>
                </a:ext>
              </a:extLst>
            </p:cNvPr>
            <p:cNvSpPr/>
            <p:nvPr/>
          </p:nvSpPr>
          <p:spPr>
            <a:xfrm>
              <a:off x="11309858" y="5752805"/>
              <a:ext cx="7272056" cy="4181165"/>
            </a:xfrm>
            <a:prstGeom prst="roundRect">
              <a:avLst>
                <a:gd name="adj" fmla="val 7329"/>
              </a:avLst>
            </a:prstGeom>
            <a:solidFill>
              <a:schemeClr val="bg1"/>
            </a:solidFill>
            <a:ln w="25400" cap="flat">
              <a:noFill/>
              <a:prstDash val="solid"/>
              <a:round/>
            </a:ln>
            <a:effectLst>
              <a:outerShdw blurRad="76200" dist="381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8" tIns="91438" rIns="91438" bIns="91438"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n-US" sz="3600" b="0" i="0" u="none" strike="noStrike" cap="none" spc="0" normalizeH="0" baseline="0" dirty="0">
                <a:ln>
                  <a:noFill/>
                </a:ln>
                <a:solidFill>
                  <a:srgbClr val="000000"/>
                </a:solidFill>
                <a:effectLst/>
                <a:uFillTx/>
                <a:latin typeface="+mn-lt"/>
                <a:ea typeface="+mn-ea"/>
                <a:cs typeface="+mn-cs"/>
                <a:sym typeface="Calibri"/>
              </a:endParaRPr>
            </a:p>
          </p:txBody>
        </p:sp>
        <p:pic>
          <p:nvPicPr>
            <p:cNvPr id="16" name="Picture 15">
              <a:extLst>
                <a:ext uri="{FF2B5EF4-FFF2-40B4-BE49-F238E27FC236}">
                  <a16:creationId xmlns:a16="http://schemas.microsoft.com/office/drawing/2014/main" id="{1013D173-A773-FF30-5C7F-6D7709301594}"/>
                </a:ext>
              </a:extLst>
            </p:cNvPr>
            <p:cNvPicPr>
              <a:picLocks noChangeAspect="1"/>
            </p:cNvPicPr>
            <p:nvPr/>
          </p:nvPicPr>
          <p:blipFill>
            <a:blip r:embed="rId6"/>
            <a:stretch>
              <a:fillRect/>
            </a:stretch>
          </p:blipFill>
          <p:spPr>
            <a:xfrm>
              <a:off x="11430344" y="5641777"/>
              <a:ext cx="7151569" cy="4292193"/>
            </a:xfrm>
            <a:prstGeom prst="rect">
              <a:avLst/>
            </a:prstGeom>
            <a:solidFill>
              <a:schemeClr val="bg1"/>
            </a:solidFill>
          </p:spPr>
        </p:pic>
      </p:grpSp>
      <p:pic>
        <p:nvPicPr>
          <p:cNvPr id="17" name="Content Placeholder 4">
            <a:extLst>
              <a:ext uri="{FF2B5EF4-FFF2-40B4-BE49-F238E27FC236}">
                <a16:creationId xmlns:a16="http://schemas.microsoft.com/office/drawing/2014/main" id="{90898243-835D-9732-6F14-FCF917708625}"/>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19315433" y="9561753"/>
            <a:ext cx="4062556" cy="282332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pic>
    </p:spTree>
    <p:extLst>
      <p:ext uri="{BB962C8B-B14F-4D97-AF65-F5344CB8AC3E}">
        <p14:creationId xmlns:p14="http://schemas.microsoft.com/office/powerpoint/2010/main" val="13957627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dissolve">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A1BD7476-09A5-D24A-4C2C-0AE2DF3609FB}"/>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8401672" y="6525547"/>
            <a:ext cx="8144605" cy="5904041"/>
          </a:xfrm>
          <a:prstGeom prst="rect">
            <a:avLst/>
          </a:prstGeom>
        </p:spPr>
      </p:pic>
      <p:pic>
        <p:nvPicPr>
          <p:cNvPr id="16" name="Picture 15">
            <a:extLst>
              <a:ext uri="{FF2B5EF4-FFF2-40B4-BE49-F238E27FC236}">
                <a16:creationId xmlns:a16="http://schemas.microsoft.com/office/drawing/2014/main" id="{62719F11-6223-383F-260C-7CFF08FAF710}"/>
              </a:ext>
            </a:extLst>
          </p:cNvPr>
          <p:cNvPicPr>
            <a:picLocks noChangeAspect="1"/>
          </p:cNvPicPr>
          <p:nvPr/>
        </p:nvPicPr>
        <p:blipFill>
          <a:blip r:embed="rId3"/>
          <a:stretch>
            <a:fillRect/>
          </a:stretch>
        </p:blipFill>
        <p:spPr>
          <a:xfrm>
            <a:off x="15873715" y="2365501"/>
            <a:ext cx="8303288" cy="7185296"/>
          </a:xfrm>
          <a:prstGeom prst="rect">
            <a:avLst/>
          </a:prstGeom>
        </p:spPr>
      </p:pic>
      <p:sp>
        <p:nvSpPr>
          <p:cNvPr id="2" name="Title 1">
            <a:extLst>
              <a:ext uri="{FF2B5EF4-FFF2-40B4-BE49-F238E27FC236}">
                <a16:creationId xmlns:a16="http://schemas.microsoft.com/office/drawing/2014/main" id="{5406D275-AC19-A03D-1F4A-416E32391C8C}"/>
              </a:ext>
            </a:extLst>
          </p:cNvPr>
          <p:cNvSpPr>
            <a:spLocks noGrp="1"/>
          </p:cNvSpPr>
          <p:nvPr>
            <p:ph type="title"/>
          </p:nvPr>
        </p:nvSpPr>
        <p:spPr/>
        <p:txBody>
          <a:bodyPr/>
          <a:lstStyle/>
          <a:p>
            <a:r>
              <a:rPr lang="en-US" dirty="0"/>
              <a:t>Subscale magnets as a platform for rapid development</a:t>
            </a:r>
          </a:p>
        </p:txBody>
      </p:sp>
      <p:sp>
        <p:nvSpPr>
          <p:cNvPr id="3" name="Text Placeholder 2">
            <a:extLst>
              <a:ext uri="{FF2B5EF4-FFF2-40B4-BE49-F238E27FC236}">
                <a16:creationId xmlns:a16="http://schemas.microsoft.com/office/drawing/2014/main" id="{00336DCC-02F8-D7FE-CB45-ABB2EBD14946}"/>
              </a:ext>
            </a:extLst>
          </p:cNvPr>
          <p:cNvSpPr>
            <a:spLocks noGrp="1"/>
          </p:cNvSpPr>
          <p:nvPr>
            <p:ph type="body" idx="1"/>
          </p:nvPr>
        </p:nvSpPr>
        <p:spPr>
          <a:xfrm>
            <a:off x="583238" y="2453198"/>
            <a:ext cx="15601641" cy="3536391"/>
          </a:xfrm>
        </p:spPr>
        <p:txBody>
          <a:bodyPr>
            <a:normAutofit fontScale="92500" lnSpcReduction="10000"/>
          </a:bodyPr>
          <a:lstStyle/>
          <a:p>
            <a:r>
              <a:rPr lang="en-US" dirty="0"/>
              <a:t>”Canted Cosine Theta” (CCT) is limiting case of stress-management</a:t>
            </a:r>
          </a:p>
          <a:p>
            <a:pPr lvl="1"/>
            <a:r>
              <a:rPr lang="en-US" dirty="0"/>
              <a:t>Every turn supported – minimal azimuthal accumulation of force</a:t>
            </a:r>
          </a:p>
          <a:p>
            <a:pPr lvl="1"/>
            <a:r>
              <a:rPr lang="en-US" dirty="0"/>
              <a:t>Subscale probes relevant stress state</a:t>
            </a:r>
          </a:p>
          <a:p>
            <a:r>
              <a:rPr lang="en-US" dirty="0"/>
              <a:t> Test demonstrated that the subscale magnet exhibits similar training to “full scale”</a:t>
            </a:r>
          </a:p>
        </p:txBody>
      </p:sp>
      <p:sp>
        <p:nvSpPr>
          <p:cNvPr id="5" name="Footer Placeholder 4">
            <a:extLst>
              <a:ext uri="{FF2B5EF4-FFF2-40B4-BE49-F238E27FC236}">
                <a16:creationId xmlns:a16="http://schemas.microsoft.com/office/drawing/2014/main" id="{3053EF18-962D-54BD-A355-73F19EFA3642}"/>
              </a:ext>
            </a:extLst>
          </p:cNvPr>
          <p:cNvSpPr>
            <a:spLocks noGrp="1"/>
          </p:cNvSpPr>
          <p:nvPr>
            <p:ph type="ftr" sz="quarter" idx="11"/>
          </p:nvPr>
        </p:nvSpPr>
        <p:spPr>
          <a:xfrm>
            <a:off x="6479722" y="12798154"/>
            <a:ext cx="10832918" cy="730250"/>
          </a:xfrm>
          <a:prstGeom prst="rect">
            <a:avLst/>
          </a:prstGeom>
        </p:spPr>
        <p:txBody>
          <a:bodyPr vert="horz" lIns="91440" tIns="45720" rIns="91440" bIns="45720" rtlCol="0" anchor="ct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ctr"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solidFill>
                <a:effectLst/>
                <a:uFillTx/>
                <a:latin typeface="+mn-lt"/>
                <a:ea typeface="+mn-ea"/>
                <a:cs typeface="+mn-cs"/>
                <a:sym typeface="Calibri"/>
              </a:defRPr>
            </a:lvl1pPr>
            <a:lvl2pPr marL="0" marR="0" indent="0" algn="l" defTabSz="9144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Calibri"/>
              </a:defRPr>
            </a:lvl2pPr>
            <a:lvl3pPr marL="0" marR="0" indent="0" algn="l" defTabSz="9144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Calibri"/>
              </a:defRPr>
            </a:lvl3pPr>
            <a:lvl4pPr marL="0" marR="0" indent="0" algn="l" defTabSz="9144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Calibri"/>
              </a:defRPr>
            </a:lvl4pPr>
            <a:lvl5pPr marL="0" marR="0" indent="0" algn="l" defTabSz="9144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Calibri"/>
              </a:defRPr>
            </a:lvl5pPr>
            <a:lvl6pPr marL="0" marR="0" indent="0" algn="l" defTabSz="9144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Calibri"/>
              </a:defRPr>
            </a:lvl6pPr>
            <a:lvl7pPr marL="0" marR="0" indent="0" algn="l" defTabSz="9144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Calibri"/>
              </a:defRPr>
            </a:lvl7pPr>
            <a:lvl8pPr marL="0" marR="0" indent="0" algn="l" defTabSz="9144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Calibri"/>
              </a:defRPr>
            </a:lvl8pPr>
            <a:lvl9pPr marL="0" marR="0" indent="0" algn="l" defTabSz="9144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Calibri"/>
              </a:defRPr>
            </a:lvl9pPr>
          </a:lstStyle>
          <a:p>
            <a:r>
              <a:rPr lang="en-US" dirty="0"/>
              <a:t>US MDP - Towards an implementation of the P5 Recommendations       Muon Collider Collaboration Meeting</a:t>
            </a:r>
          </a:p>
        </p:txBody>
      </p:sp>
      <p:sp>
        <p:nvSpPr>
          <p:cNvPr id="6" name="Slide Number Placeholder 5">
            <a:extLst>
              <a:ext uri="{FF2B5EF4-FFF2-40B4-BE49-F238E27FC236}">
                <a16:creationId xmlns:a16="http://schemas.microsoft.com/office/drawing/2014/main" id="{F9E89F29-B1A5-636F-56C3-AA5B8F0A47B7}"/>
              </a:ext>
            </a:extLst>
          </p:cNvPr>
          <p:cNvSpPr>
            <a:spLocks noGrp="1"/>
          </p:cNvSpPr>
          <p:nvPr>
            <p:ph type="sldNum" sz="quarter" idx="12"/>
          </p:nvPr>
        </p:nvSpPr>
        <p:spPr>
          <a:xfrm>
            <a:off x="23223645" y="13059562"/>
            <a:ext cx="483809" cy="462279"/>
          </a:xfrm>
          <a:prstGeom prst="rect">
            <a:avLst/>
          </a:prstGeom>
          <a:ln w="12700">
            <a:miter lim="400000"/>
          </a:ln>
        </p:spPr>
        <p:txBody>
          <a:bodyPr wrap="none" lIns="91438" tIns="91438" rIns="91438" bIns="91438" anchor="ctr">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0" fontAlgn="auto" latinLnBrk="0" hangingPunct="0">
              <a:lnSpc>
                <a:spcPct val="100000"/>
              </a:lnSpc>
              <a:spcBef>
                <a:spcPts val="0"/>
              </a:spcBef>
              <a:spcAft>
                <a:spcPts val="0"/>
              </a:spcAft>
              <a:buClrTx/>
              <a:buSzTx/>
              <a:buFontTx/>
              <a:buNone/>
              <a:tabLst/>
              <a:defRPr kumimoji="0" sz="2000" b="0" i="0" u="none" strike="noStrike" cap="none" spc="0" normalizeH="0" baseline="0">
                <a:ln>
                  <a:noFill/>
                </a:ln>
                <a:solidFill>
                  <a:srgbClr val="FFFFFF"/>
                </a:solidFill>
                <a:effectLst/>
                <a:uFillTx/>
                <a:latin typeface="Franklin Gothic Book"/>
                <a:ea typeface="Franklin Gothic Book"/>
                <a:cs typeface="Franklin Gothic Book"/>
                <a:sym typeface="Franklin Gothic Book"/>
              </a:defRPr>
            </a:lvl1pPr>
            <a:lvl2pPr marL="0" marR="0" indent="0" algn="l" defTabSz="9144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Calibri"/>
              </a:defRPr>
            </a:lvl2pPr>
            <a:lvl3pPr marL="0" marR="0" indent="0" algn="l" defTabSz="9144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Calibri"/>
              </a:defRPr>
            </a:lvl3pPr>
            <a:lvl4pPr marL="0" marR="0" indent="0" algn="l" defTabSz="9144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Calibri"/>
              </a:defRPr>
            </a:lvl4pPr>
            <a:lvl5pPr marL="0" marR="0" indent="0" algn="l" defTabSz="9144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Calibri"/>
              </a:defRPr>
            </a:lvl5pPr>
            <a:lvl6pPr marL="0" marR="0" indent="0" algn="l" defTabSz="9144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Calibri"/>
              </a:defRPr>
            </a:lvl6pPr>
            <a:lvl7pPr marL="0" marR="0" indent="0" algn="l" defTabSz="9144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Calibri"/>
              </a:defRPr>
            </a:lvl7pPr>
            <a:lvl8pPr marL="0" marR="0" indent="0" algn="l" defTabSz="9144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Calibri"/>
              </a:defRPr>
            </a:lvl8pPr>
            <a:lvl9pPr marL="0" marR="0" indent="0" algn="l" defTabSz="9144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Calibri"/>
              </a:defRPr>
            </a:lvl9pPr>
          </a:lstStyle>
          <a:p>
            <a:fld id="{86CB4B4D-7CA3-9044-876B-883B54F8677D}" type="slidenum">
              <a:rPr lang="en-US" smtClean="0"/>
              <a:pPr/>
              <a:t>29</a:t>
            </a:fld>
            <a:endParaRPr lang="en-US" dirty="0"/>
          </a:p>
        </p:txBody>
      </p:sp>
      <p:sp>
        <p:nvSpPr>
          <p:cNvPr id="10" name="TextBox 9">
            <a:extLst>
              <a:ext uri="{FF2B5EF4-FFF2-40B4-BE49-F238E27FC236}">
                <a16:creationId xmlns:a16="http://schemas.microsoft.com/office/drawing/2014/main" id="{764310A0-650B-2037-75FD-9E191A482664}"/>
              </a:ext>
            </a:extLst>
          </p:cNvPr>
          <p:cNvSpPr txBox="1"/>
          <p:nvPr/>
        </p:nvSpPr>
        <p:spPr>
          <a:xfrm>
            <a:off x="16546277" y="9257446"/>
            <a:ext cx="7837723" cy="1077218"/>
          </a:xfrm>
          <a:prstGeom prst="rect">
            <a:avLst/>
          </a:prstGeom>
          <a:noFill/>
        </p:spPr>
        <p:txBody>
          <a:bodyPr wrap="square" rtlCol="0">
            <a:spAutoFit/>
          </a:bodyPr>
          <a:lstStyle/>
          <a:p>
            <a:r>
              <a:rPr lang="en-US" sz="3200" dirty="0"/>
              <a:t>CCT4 – Epoxy filled interface (CTD 101k)</a:t>
            </a:r>
          </a:p>
          <a:p>
            <a:r>
              <a:rPr lang="en-US" sz="3200" dirty="0"/>
              <a:t>CCT5 – Bend and shim interface (FSU Mix 61)</a:t>
            </a:r>
          </a:p>
        </p:txBody>
      </p:sp>
      <p:pic>
        <p:nvPicPr>
          <p:cNvPr id="12" name="Picture 11">
            <a:extLst>
              <a:ext uri="{FF2B5EF4-FFF2-40B4-BE49-F238E27FC236}">
                <a16:creationId xmlns:a16="http://schemas.microsoft.com/office/drawing/2014/main" id="{168E444D-06A6-7DC2-4735-837CF0FFA80C}"/>
              </a:ext>
            </a:extLst>
          </p:cNvPr>
          <p:cNvPicPr>
            <a:picLocks noChangeAspect="1"/>
          </p:cNvPicPr>
          <p:nvPr/>
        </p:nvPicPr>
        <p:blipFill rotWithShape="1">
          <a:blip r:embed="rId4">
            <a:extLst>
              <a:ext uri="{28A0092B-C50C-407E-A947-70E740481C1C}">
                <a14:useLocalDpi xmlns:a14="http://schemas.microsoft.com/office/drawing/2010/main" val="0"/>
              </a:ext>
            </a:extLst>
          </a:blip>
          <a:srcRect t="12308" b="22507"/>
          <a:stretch/>
        </p:blipFill>
        <p:spPr>
          <a:xfrm>
            <a:off x="17636446" y="10216838"/>
            <a:ext cx="4979713" cy="2434528"/>
          </a:xfrm>
          <a:prstGeom prst="rect">
            <a:avLst/>
          </a:prstGeom>
        </p:spPr>
      </p:pic>
      <p:pic>
        <p:nvPicPr>
          <p:cNvPr id="13" name="Picture 12">
            <a:extLst>
              <a:ext uri="{FF2B5EF4-FFF2-40B4-BE49-F238E27FC236}">
                <a16:creationId xmlns:a16="http://schemas.microsoft.com/office/drawing/2014/main" id="{36E0689C-1C90-EE87-EB86-D66A7F0A8855}"/>
              </a:ext>
            </a:extLst>
          </p:cNvPr>
          <p:cNvPicPr>
            <a:picLocks noChangeAspect="1"/>
          </p:cNvPicPr>
          <p:nvPr/>
        </p:nvPicPr>
        <p:blipFill rotWithShape="1">
          <a:blip r:embed="rId5"/>
          <a:srcRect t="3365"/>
          <a:stretch/>
        </p:blipFill>
        <p:spPr>
          <a:xfrm>
            <a:off x="2052321" y="9076077"/>
            <a:ext cx="6371184" cy="3536391"/>
          </a:xfrm>
          <a:prstGeom prst="rect">
            <a:avLst/>
          </a:prstGeom>
        </p:spPr>
      </p:pic>
      <p:pic>
        <p:nvPicPr>
          <p:cNvPr id="19" name="Picture 18">
            <a:extLst>
              <a:ext uri="{FF2B5EF4-FFF2-40B4-BE49-F238E27FC236}">
                <a16:creationId xmlns:a16="http://schemas.microsoft.com/office/drawing/2014/main" id="{3B5D954D-B4A7-D1B4-D29B-D36082F613D9}"/>
              </a:ext>
            </a:extLst>
          </p:cNvPr>
          <p:cNvPicPr>
            <a:picLocks noChangeAspect="1"/>
          </p:cNvPicPr>
          <p:nvPr/>
        </p:nvPicPr>
        <p:blipFill>
          <a:blip r:embed="rId6"/>
          <a:stretch>
            <a:fillRect/>
          </a:stretch>
        </p:blipFill>
        <p:spPr>
          <a:xfrm>
            <a:off x="535030" y="5868226"/>
            <a:ext cx="3650891" cy="3989384"/>
          </a:xfrm>
          <a:prstGeom prst="rect">
            <a:avLst/>
          </a:prstGeom>
        </p:spPr>
      </p:pic>
      <p:sp>
        <p:nvSpPr>
          <p:cNvPr id="4" name="Date Placeholder 3">
            <a:extLst>
              <a:ext uri="{FF2B5EF4-FFF2-40B4-BE49-F238E27FC236}">
                <a16:creationId xmlns:a16="http://schemas.microsoft.com/office/drawing/2014/main" id="{82D9E2DE-280E-7DEA-73FA-8820043A542E}"/>
              </a:ext>
            </a:extLst>
          </p:cNvPr>
          <p:cNvSpPr>
            <a:spLocks noGrp="1"/>
          </p:cNvSpPr>
          <p:nvPr>
            <p:ph type="dt" sz="half" idx="10"/>
          </p:nvPr>
        </p:nvSpPr>
        <p:spPr/>
        <p:txBody>
          <a:bodyPr/>
          <a:lstStyle/>
          <a:p>
            <a:r>
              <a:rPr lang="en-US" dirty="0"/>
              <a:t>March 13, 2024</a:t>
            </a:r>
          </a:p>
        </p:txBody>
      </p:sp>
    </p:spTree>
    <p:extLst>
      <p:ext uri="{BB962C8B-B14F-4D97-AF65-F5344CB8AC3E}">
        <p14:creationId xmlns:p14="http://schemas.microsoft.com/office/powerpoint/2010/main" val="1015812092"/>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73B55925-9B8B-9846-BCBF-C4A4F83D8873}"/>
              </a:ext>
            </a:extLst>
          </p:cNvPr>
          <p:cNvSpPr>
            <a:spLocks noGrp="1"/>
          </p:cNvSpPr>
          <p:nvPr>
            <p:ph type="title"/>
          </p:nvPr>
        </p:nvSpPr>
        <p:spPr/>
        <p:txBody>
          <a:bodyPr/>
          <a:lstStyle/>
          <a:p>
            <a:r>
              <a:rPr lang="en-US" dirty="0"/>
              <a:t>US MDP vision</a:t>
            </a:r>
          </a:p>
        </p:txBody>
      </p:sp>
      <p:sp>
        <p:nvSpPr>
          <p:cNvPr id="7" name="Content Placeholder 6">
            <a:extLst>
              <a:ext uri="{FF2B5EF4-FFF2-40B4-BE49-F238E27FC236}">
                <a16:creationId xmlns:a16="http://schemas.microsoft.com/office/drawing/2014/main" id="{539A5ED2-9C36-7743-B1ED-3001E266F7E2}"/>
              </a:ext>
            </a:extLst>
          </p:cNvPr>
          <p:cNvSpPr>
            <a:spLocks noGrp="1"/>
          </p:cNvSpPr>
          <p:nvPr>
            <p:ph idx="1"/>
          </p:nvPr>
        </p:nvSpPr>
        <p:spPr>
          <a:xfrm>
            <a:off x="0" y="2399785"/>
            <a:ext cx="15519321" cy="9686022"/>
          </a:xfrm>
        </p:spPr>
        <p:txBody>
          <a:bodyPr>
            <a:normAutofit lnSpcReduction="10000"/>
          </a:bodyPr>
          <a:lstStyle/>
          <a:p>
            <a:r>
              <a:rPr lang="en-US" sz="3600" b="1" i="1" dirty="0"/>
              <a:t>Maintain and strengthen US Leadership </a:t>
            </a:r>
            <a:r>
              <a:rPr lang="en-US" sz="3600" dirty="0"/>
              <a:t>in high-field accelerator magnet technology for future colliders</a:t>
            </a:r>
          </a:p>
          <a:p>
            <a:endParaRPr lang="en-US" sz="3600" dirty="0"/>
          </a:p>
          <a:p>
            <a:r>
              <a:rPr lang="en-US" sz="3600" dirty="0"/>
              <a:t>Focus on the </a:t>
            </a:r>
            <a:r>
              <a:rPr lang="en-US" sz="3600" b="1" i="1" dirty="0"/>
              <a:t>four primary goals </a:t>
            </a:r>
            <a:r>
              <a:rPr lang="en-US" sz="3600" dirty="0"/>
              <a:t>identified in the the original MDP Plan</a:t>
            </a:r>
          </a:p>
          <a:p>
            <a:pPr lvl="1"/>
            <a:r>
              <a:rPr lang="en-US" sz="3600" dirty="0"/>
              <a:t>Explore the performance limits of Nb</a:t>
            </a:r>
            <a:r>
              <a:rPr lang="en-US" sz="3600" baseline="-25000" dirty="0"/>
              <a:t>3</a:t>
            </a:r>
            <a:r>
              <a:rPr lang="en-US" sz="3600" dirty="0"/>
              <a:t>Sn accelerator magnets…</a:t>
            </a:r>
          </a:p>
          <a:p>
            <a:pPr lvl="1"/>
            <a:r>
              <a:rPr lang="en-US" sz="3600" dirty="0"/>
              <a:t>Develop and demonstrate an HTS accelerator magnet with a self-field of 5T or greater…</a:t>
            </a:r>
          </a:p>
          <a:p>
            <a:pPr lvl="1"/>
            <a:r>
              <a:rPr lang="en-US" sz="3600" dirty="0"/>
              <a:t>Investigate fundamental aspects of magnet design and technology…</a:t>
            </a:r>
          </a:p>
          <a:p>
            <a:pPr lvl="1"/>
            <a:r>
              <a:rPr lang="en-US" sz="3600" dirty="0"/>
              <a:t>Pursue Nb</a:t>
            </a:r>
            <a:r>
              <a:rPr lang="en-US" sz="3600" baseline="-25000" dirty="0"/>
              <a:t>3</a:t>
            </a:r>
            <a:r>
              <a:rPr lang="en-US" sz="3600" dirty="0"/>
              <a:t>Sn and HTS conductor R&amp;D …</a:t>
            </a:r>
          </a:p>
          <a:p>
            <a:pPr lvl="1"/>
            <a:endParaRPr lang="en-US" sz="3600" dirty="0"/>
          </a:p>
          <a:p>
            <a:r>
              <a:rPr lang="en-US" sz="3600" dirty="0"/>
              <a:t>Further </a:t>
            </a:r>
            <a:r>
              <a:rPr lang="en-US" sz="3600" b="1" i="1" dirty="0"/>
              <a:t>develop and integrate the teams </a:t>
            </a:r>
            <a:r>
              <a:rPr lang="en-US" sz="3600" dirty="0"/>
              <a:t>across the partner laboratories and Universities for maximum value and effectiveness to the program</a:t>
            </a:r>
          </a:p>
          <a:p>
            <a:endParaRPr lang="en-US" sz="3600" dirty="0"/>
          </a:p>
          <a:p>
            <a:r>
              <a:rPr lang="en-US" sz="3600" dirty="0"/>
              <a:t>Identify and </a:t>
            </a:r>
            <a:r>
              <a:rPr lang="en-US" sz="3600" b="1" i="1" dirty="0"/>
              <a:t>nurture cross-cutting / synergistic activities </a:t>
            </a:r>
            <a:r>
              <a:rPr lang="en-US" sz="3600" dirty="0"/>
              <a:t>with other programs to more rapidly advance progress towards our goals</a:t>
            </a:r>
          </a:p>
          <a:p>
            <a:endParaRPr lang="en-US" sz="3600" dirty="0"/>
          </a:p>
        </p:txBody>
      </p:sp>
      <p:sp>
        <p:nvSpPr>
          <p:cNvPr id="5" name="Slide Number Placeholder 4">
            <a:extLst>
              <a:ext uri="{FF2B5EF4-FFF2-40B4-BE49-F238E27FC236}">
                <a16:creationId xmlns:a16="http://schemas.microsoft.com/office/drawing/2014/main" id="{E12D5D34-1A9A-F44E-A4A2-ACC39337BF9D}"/>
              </a:ext>
            </a:extLst>
          </p:cNvPr>
          <p:cNvSpPr>
            <a:spLocks noGrp="1"/>
          </p:cNvSpPr>
          <p:nvPr>
            <p:ph type="sldNum" sz="quarter" idx="12"/>
          </p:nvPr>
        </p:nvSpPr>
        <p:spPr>
          <a:xfrm>
            <a:off x="23223645" y="13059562"/>
            <a:ext cx="483809" cy="462279"/>
          </a:xfrm>
          <a:prstGeom prst="rect">
            <a:avLst/>
          </a:prstGeom>
          <a:ln w="12700">
            <a:miter lim="400000"/>
          </a:ln>
        </p:spPr>
        <p:txBody>
          <a:bodyPr vert="horz" wrap="none" lIns="91438" tIns="91438" rIns="91438" bIns="91438" rtlCol="0" anchor="ctr">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0" fontAlgn="auto" latinLnBrk="0" hangingPunct="0">
              <a:lnSpc>
                <a:spcPct val="100000"/>
              </a:lnSpc>
              <a:spcBef>
                <a:spcPts val="0"/>
              </a:spcBef>
              <a:spcAft>
                <a:spcPts val="0"/>
              </a:spcAft>
              <a:buClrTx/>
              <a:buSzTx/>
              <a:buFontTx/>
              <a:buNone/>
              <a:tabLst/>
              <a:defRPr kumimoji="0" sz="2000" b="0" i="0" u="none" strike="noStrike" cap="none" spc="0" normalizeH="0" baseline="0">
                <a:ln>
                  <a:noFill/>
                </a:ln>
                <a:solidFill>
                  <a:srgbClr val="FFFFFF"/>
                </a:solidFill>
                <a:effectLst/>
                <a:uFillTx/>
                <a:latin typeface="Franklin Gothic Book"/>
                <a:ea typeface="Franklin Gothic Book"/>
                <a:cs typeface="Franklin Gothic Book"/>
                <a:sym typeface="Franklin Gothic Book"/>
              </a:defRPr>
            </a:lvl1pPr>
            <a:lvl2pPr marL="0" marR="0" indent="0" algn="l" defTabSz="9144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Calibri"/>
              </a:defRPr>
            </a:lvl2pPr>
            <a:lvl3pPr marL="0" marR="0" indent="0" algn="l" defTabSz="9144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Calibri"/>
              </a:defRPr>
            </a:lvl3pPr>
            <a:lvl4pPr marL="0" marR="0" indent="0" algn="l" defTabSz="9144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Calibri"/>
              </a:defRPr>
            </a:lvl4pPr>
            <a:lvl5pPr marL="0" marR="0" indent="0" algn="l" defTabSz="9144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Calibri"/>
              </a:defRPr>
            </a:lvl5pPr>
            <a:lvl6pPr marL="0" marR="0" indent="0" algn="l" defTabSz="9144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Calibri"/>
              </a:defRPr>
            </a:lvl6pPr>
            <a:lvl7pPr marL="0" marR="0" indent="0" algn="l" defTabSz="9144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Calibri"/>
              </a:defRPr>
            </a:lvl7pPr>
            <a:lvl8pPr marL="0" marR="0" indent="0" algn="l" defTabSz="9144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Calibri"/>
              </a:defRPr>
            </a:lvl8pPr>
            <a:lvl9pPr marL="0" marR="0" indent="0" algn="l" defTabSz="9144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Calibri"/>
              </a:defRPr>
            </a:lvl9pPr>
          </a:lstStyle>
          <a:p>
            <a:fld id="{86CB4B4D-7CA3-9044-876B-883B54F8677D}" type="slidenum">
              <a:rPr lang="en-US" smtClean="0"/>
              <a:pPr/>
              <a:t>3</a:t>
            </a:fld>
            <a:endParaRPr lang="en-US" dirty="0">
              <a:solidFill>
                <a:prstClr val="white"/>
              </a:solidFill>
            </a:endParaRPr>
          </a:p>
        </p:txBody>
      </p:sp>
      <p:pic>
        <p:nvPicPr>
          <p:cNvPr id="8" name="Picture 7">
            <a:extLst>
              <a:ext uri="{FF2B5EF4-FFF2-40B4-BE49-F238E27FC236}">
                <a16:creationId xmlns:a16="http://schemas.microsoft.com/office/drawing/2014/main" id="{DA875837-5650-D843-B4AD-C41DC1823444}"/>
              </a:ext>
            </a:extLst>
          </p:cNvPr>
          <p:cNvPicPr>
            <a:picLocks noChangeAspect="1"/>
          </p:cNvPicPr>
          <p:nvPr/>
        </p:nvPicPr>
        <p:blipFill>
          <a:blip r:embed="rId2"/>
          <a:stretch>
            <a:fillRect/>
          </a:stretch>
        </p:blipFill>
        <p:spPr>
          <a:xfrm>
            <a:off x="17678400" y="2342683"/>
            <a:ext cx="6705600" cy="8694084"/>
          </a:xfrm>
          <a:prstGeom prst="rect">
            <a:avLst/>
          </a:prstGeom>
        </p:spPr>
      </p:pic>
      <p:sp>
        <p:nvSpPr>
          <p:cNvPr id="4" name="Footer Placeholder 3">
            <a:extLst>
              <a:ext uri="{FF2B5EF4-FFF2-40B4-BE49-F238E27FC236}">
                <a16:creationId xmlns:a16="http://schemas.microsoft.com/office/drawing/2014/main" id="{58CAAC47-C3F6-4B4F-941E-F4C7E577B64A}"/>
              </a:ext>
            </a:extLst>
          </p:cNvPr>
          <p:cNvSpPr>
            <a:spLocks noGrp="1"/>
          </p:cNvSpPr>
          <p:nvPr>
            <p:ph type="ftr" sz="quarter" idx="11"/>
          </p:nvPr>
        </p:nvSpPr>
        <p:spPr>
          <a:xfrm>
            <a:off x="8077200" y="12712700"/>
            <a:ext cx="11643360" cy="730250"/>
          </a:xfrm>
          <a:prstGeom prst="rect">
            <a:avLst/>
          </a:prstGeom>
        </p:spPr>
        <p:txBody>
          <a:bodyPr vert="horz" lIns="91440" tIns="45720" rIns="91440" bIns="45720" rtlCol="0" anchor="ct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ctr"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solidFill>
                <a:effectLst/>
                <a:uFillTx/>
                <a:latin typeface="+mn-lt"/>
                <a:ea typeface="+mn-ea"/>
                <a:cs typeface="+mn-cs"/>
                <a:sym typeface="Calibri"/>
              </a:defRPr>
            </a:lvl1pPr>
            <a:lvl2pPr marL="0" marR="0" indent="0" algn="l" defTabSz="9144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Calibri"/>
              </a:defRPr>
            </a:lvl2pPr>
            <a:lvl3pPr marL="0" marR="0" indent="0" algn="l" defTabSz="9144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Calibri"/>
              </a:defRPr>
            </a:lvl3pPr>
            <a:lvl4pPr marL="0" marR="0" indent="0" algn="l" defTabSz="9144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Calibri"/>
              </a:defRPr>
            </a:lvl4pPr>
            <a:lvl5pPr marL="0" marR="0" indent="0" algn="l" defTabSz="9144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Calibri"/>
              </a:defRPr>
            </a:lvl5pPr>
            <a:lvl6pPr marL="0" marR="0" indent="0" algn="l" defTabSz="9144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Calibri"/>
              </a:defRPr>
            </a:lvl6pPr>
            <a:lvl7pPr marL="0" marR="0" indent="0" algn="l" defTabSz="9144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Calibri"/>
              </a:defRPr>
            </a:lvl7pPr>
            <a:lvl8pPr marL="0" marR="0" indent="0" algn="l" defTabSz="9144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Calibri"/>
              </a:defRPr>
            </a:lvl8pPr>
            <a:lvl9pPr marL="0" marR="0" indent="0" algn="l" defTabSz="9144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Calibri"/>
              </a:defRPr>
            </a:lvl9pPr>
          </a:lstStyle>
          <a:p>
            <a:r>
              <a:rPr lang="en-US" dirty="0"/>
              <a:t>US MDP - Towards an implementation of the P5 Recommendations       Muon Collider Collaboration Meeting</a:t>
            </a:r>
          </a:p>
        </p:txBody>
      </p:sp>
      <p:pic>
        <p:nvPicPr>
          <p:cNvPr id="9" name="Picture 8">
            <a:extLst>
              <a:ext uri="{FF2B5EF4-FFF2-40B4-BE49-F238E27FC236}">
                <a16:creationId xmlns:a16="http://schemas.microsoft.com/office/drawing/2014/main" id="{56B55C06-A942-8E42-9A86-A870ED204EEB}"/>
              </a:ext>
            </a:extLst>
          </p:cNvPr>
          <p:cNvPicPr>
            <a:picLocks noChangeAspect="1"/>
          </p:cNvPicPr>
          <p:nvPr/>
        </p:nvPicPr>
        <p:blipFill>
          <a:blip r:embed="rId3"/>
          <a:stretch>
            <a:fillRect/>
          </a:stretch>
        </p:blipFill>
        <p:spPr>
          <a:xfrm>
            <a:off x="16706387" y="2679233"/>
            <a:ext cx="7097435" cy="9686022"/>
          </a:xfrm>
          <a:prstGeom prst="rect">
            <a:avLst/>
          </a:prstGeom>
          <a:effectLst>
            <a:softEdge rad="50800"/>
          </a:effectLst>
          <a:scene3d>
            <a:camera prst="orthographicFront"/>
            <a:lightRig rig="threePt" dir="t"/>
          </a:scene3d>
          <a:sp3d>
            <a:bevelT prst="relaxedInset"/>
          </a:sp3d>
        </p:spPr>
      </p:pic>
      <p:sp>
        <p:nvSpPr>
          <p:cNvPr id="10" name="TextBox 9">
            <a:extLst>
              <a:ext uri="{FF2B5EF4-FFF2-40B4-BE49-F238E27FC236}">
                <a16:creationId xmlns:a16="http://schemas.microsoft.com/office/drawing/2014/main" id="{54ACC7CC-082C-1749-A201-864DADB96B17}"/>
              </a:ext>
            </a:extLst>
          </p:cNvPr>
          <p:cNvSpPr txBox="1"/>
          <p:nvPr/>
        </p:nvSpPr>
        <p:spPr>
          <a:xfrm>
            <a:off x="15519321" y="4635572"/>
            <a:ext cx="7463691" cy="738660"/>
          </a:xfrm>
          <a:prstGeom prst="rect">
            <a:avLst/>
          </a:prstGeom>
          <a:solidFill>
            <a:schemeClr val="accent5">
              <a:lumMod val="20000"/>
              <a:lumOff val="80000"/>
            </a:schemeClr>
          </a:solidFill>
          <a:ln w="12700" cap="flat">
            <a:solidFill>
              <a:srgbClr val="C00000"/>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8" tIns="91438" rIns="91438" bIns="91438" numCol="1" spcCol="38100" rtlCol="0" anchor="t">
            <a:spAutoFit/>
          </a:bodyPr>
          <a:lstStyle/>
          <a:p>
            <a:r>
              <a:rPr lang="en-US" dirty="0">
                <a:hlinkClick r:id="rId4"/>
              </a:rPr>
              <a:t>https://arxiv.org/abs/2011.09539</a:t>
            </a:r>
            <a:endParaRPr lang="en-US" dirty="0"/>
          </a:p>
        </p:txBody>
      </p:sp>
      <p:sp>
        <p:nvSpPr>
          <p:cNvPr id="11" name="Date Placeholder 10">
            <a:extLst>
              <a:ext uri="{FF2B5EF4-FFF2-40B4-BE49-F238E27FC236}">
                <a16:creationId xmlns:a16="http://schemas.microsoft.com/office/drawing/2014/main" id="{C797446D-A7BA-14CA-D851-02DBAC698F57}"/>
              </a:ext>
            </a:extLst>
          </p:cNvPr>
          <p:cNvSpPr>
            <a:spLocks noGrp="1"/>
          </p:cNvSpPr>
          <p:nvPr>
            <p:ph type="dt" sz="half" idx="10"/>
          </p:nvPr>
        </p:nvSpPr>
        <p:spPr/>
        <p:txBody>
          <a:bodyPr/>
          <a:lstStyle/>
          <a:p>
            <a:r>
              <a:rPr lang="en-US" dirty="0"/>
              <a:t>March 13, 2024</a:t>
            </a:r>
          </a:p>
        </p:txBody>
      </p:sp>
    </p:spTree>
    <p:extLst>
      <p:ext uri="{BB962C8B-B14F-4D97-AF65-F5344CB8AC3E}">
        <p14:creationId xmlns:p14="http://schemas.microsoft.com/office/powerpoint/2010/main" val="1953368203"/>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dissolve">
                                      <p:cBhvr>
                                        <p:cTn id="7" dur="500"/>
                                        <p:tgtEl>
                                          <p:spTgt spid="10"/>
                                        </p:tgtEl>
                                      </p:cBhvr>
                                    </p:animEffect>
                                  </p:childTnLst>
                                </p:cTn>
                              </p:par>
                              <p:par>
                                <p:cTn id="8" presetID="9" presetClass="entr" presetSubtype="0" fill="hold" nodeType="withEffect">
                                  <p:stCondLst>
                                    <p:cond delay="0"/>
                                  </p:stCondLst>
                                  <p:childTnLst>
                                    <p:set>
                                      <p:cBhvr>
                                        <p:cTn id="9" dur="1" fill="hold">
                                          <p:stCondLst>
                                            <p:cond delay="0"/>
                                          </p:stCondLst>
                                        </p:cTn>
                                        <p:tgtEl>
                                          <p:spTgt spid="9"/>
                                        </p:tgtEl>
                                        <p:attrNameLst>
                                          <p:attrName>style.visibility</p:attrName>
                                        </p:attrNameLst>
                                      </p:cBhvr>
                                      <p:to>
                                        <p:strVal val="visible"/>
                                      </p:to>
                                    </p:set>
                                    <p:animEffect transition="in" filter="dissolve">
                                      <p:cBhvr>
                                        <p:cTn id="10"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643F086A-2667-1B4B-834D-A1E5C6BE9555}"/>
              </a:ext>
            </a:extLst>
          </p:cNvPr>
          <p:cNvSpPr>
            <a:spLocks noGrp="1"/>
          </p:cNvSpPr>
          <p:nvPr>
            <p:ph type="sldNum" sz="quarter" idx="12"/>
          </p:nvPr>
        </p:nvSpPr>
        <p:spPr>
          <a:xfrm>
            <a:off x="23223645" y="13059562"/>
            <a:ext cx="483809" cy="462279"/>
          </a:xfrm>
        </p:spPr>
        <p:txBody>
          <a:bodyPr/>
          <a:lstStyle/>
          <a:p>
            <a:fld id="{86CB4B4D-7CA3-9044-876B-883B54F8677D}" type="slidenum">
              <a:rPr lang="en-US" smtClean="0"/>
              <a:t>30</a:t>
            </a:fld>
            <a:endParaRPr lang="en-US" dirty="0"/>
          </a:p>
        </p:txBody>
      </p:sp>
      <p:sp>
        <p:nvSpPr>
          <p:cNvPr id="3" name="Text Placeholder 2">
            <a:extLst>
              <a:ext uri="{FF2B5EF4-FFF2-40B4-BE49-F238E27FC236}">
                <a16:creationId xmlns:a16="http://schemas.microsoft.com/office/drawing/2014/main" id="{A1613EAF-48B7-0141-B22B-37083D3DC800}"/>
              </a:ext>
            </a:extLst>
          </p:cNvPr>
          <p:cNvSpPr>
            <a:spLocks noGrp="1"/>
          </p:cNvSpPr>
          <p:nvPr>
            <p:ph type="body" idx="1"/>
          </p:nvPr>
        </p:nvSpPr>
        <p:spPr>
          <a:xfrm>
            <a:off x="647697" y="2545244"/>
            <a:ext cx="23380703" cy="6718661"/>
          </a:xfrm>
        </p:spPr>
        <p:txBody>
          <a:bodyPr>
            <a:normAutofit/>
          </a:bodyPr>
          <a:lstStyle/>
          <a:p>
            <a:r>
              <a:rPr lang="en-US" dirty="0"/>
              <a:t>We are a mature and vibrant integrated multi-lab research program focused on developing accelerator magnet technology for the next energy frontier collider</a:t>
            </a:r>
          </a:p>
          <a:p>
            <a:r>
              <a:rPr lang="en-US" dirty="0"/>
              <a:t>This is an international endeavor, and we are eager to collaborate and join forces to rapidly advance the field</a:t>
            </a:r>
          </a:p>
          <a:p>
            <a:r>
              <a:rPr lang="en-US" dirty="0"/>
              <a:t>High field accelerator magnets are essential for the next collider – the onus is on us to deliver!</a:t>
            </a:r>
          </a:p>
          <a:p>
            <a:endParaRPr lang="en-US" dirty="0"/>
          </a:p>
          <a:p>
            <a:endParaRPr lang="en-US" dirty="0"/>
          </a:p>
          <a:p>
            <a:pPr marL="0" indent="0">
              <a:buNone/>
            </a:pPr>
            <a:endParaRPr lang="en-US" dirty="0"/>
          </a:p>
          <a:p>
            <a:pPr marL="0" indent="0">
              <a:buNone/>
            </a:pPr>
            <a:endParaRPr lang="en-US" dirty="0"/>
          </a:p>
        </p:txBody>
      </p:sp>
      <p:sp>
        <p:nvSpPr>
          <p:cNvPr id="4" name="Title 3">
            <a:extLst>
              <a:ext uri="{FF2B5EF4-FFF2-40B4-BE49-F238E27FC236}">
                <a16:creationId xmlns:a16="http://schemas.microsoft.com/office/drawing/2014/main" id="{A7ABF8E8-FCF5-844C-97A3-86825CB88A23}"/>
              </a:ext>
            </a:extLst>
          </p:cNvPr>
          <p:cNvSpPr>
            <a:spLocks noGrp="1"/>
          </p:cNvSpPr>
          <p:nvPr>
            <p:ph type="title"/>
          </p:nvPr>
        </p:nvSpPr>
        <p:spPr/>
        <p:txBody>
          <a:bodyPr/>
          <a:lstStyle/>
          <a:p>
            <a:r>
              <a:rPr lang="en-US" dirty="0"/>
              <a:t>The US MDP strives to be open and collaborative</a:t>
            </a:r>
          </a:p>
        </p:txBody>
      </p:sp>
      <p:sp>
        <p:nvSpPr>
          <p:cNvPr id="5" name="Footer Placeholder 4">
            <a:extLst>
              <a:ext uri="{FF2B5EF4-FFF2-40B4-BE49-F238E27FC236}">
                <a16:creationId xmlns:a16="http://schemas.microsoft.com/office/drawing/2014/main" id="{1A05432B-1C48-FF4C-AF0D-D6F787C67D7B}"/>
              </a:ext>
            </a:extLst>
          </p:cNvPr>
          <p:cNvSpPr>
            <a:spLocks noGrp="1"/>
          </p:cNvSpPr>
          <p:nvPr>
            <p:ph type="ftr" sz="quarter" idx="11"/>
          </p:nvPr>
        </p:nvSpPr>
        <p:spPr>
          <a:xfrm>
            <a:off x="8077200" y="12781736"/>
            <a:ext cx="11551920" cy="730250"/>
          </a:xfrm>
        </p:spPr>
        <p:txBody>
          <a:bodyPr/>
          <a:lstStyle/>
          <a:p>
            <a:r>
              <a:rPr lang="en-US" dirty="0"/>
              <a:t>US MDP - Towards an implementation of the P5 Recommendations       Muon Collider Collaboration Meeting</a:t>
            </a:r>
          </a:p>
        </p:txBody>
      </p:sp>
      <p:sp>
        <p:nvSpPr>
          <p:cNvPr id="6" name="Rectangle 5">
            <a:extLst>
              <a:ext uri="{FF2B5EF4-FFF2-40B4-BE49-F238E27FC236}">
                <a16:creationId xmlns:a16="http://schemas.microsoft.com/office/drawing/2014/main" id="{33F4622D-FEFA-CA44-8EE7-402D278B4199}"/>
              </a:ext>
            </a:extLst>
          </p:cNvPr>
          <p:cNvSpPr/>
          <p:nvPr/>
        </p:nvSpPr>
        <p:spPr>
          <a:xfrm>
            <a:off x="647697" y="7897019"/>
            <a:ext cx="23620189" cy="3170099"/>
          </a:xfrm>
          <a:prstGeom prst="rect">
            <a:avLst/>
          </a:prstGeom>
        </p:spPr>
        <p:txBody>
          <a:bodyPr wrap="square">
            <a:spAutoFit/>
          </a:bodyPr>
          <a:lstStyle/>
          <a:p>
            <a:r>
              <a:rPr lang="en-US" sz="4000" dirty="0">
                <a:solidFill>
                  <a:schemeClr val="accent6">
                    <a:lumMod val="50000"/>
                  </a:schemeClr>
                </a:solidFill>
                <a:latin typeface="Franklin Gothic Medium" panose="020B0603020102020204" pitchFamily="34" charset="0"/>
              </a:rPr>
              <a:t>We strive to…</a:t>
            </a:r>
          </a:p>
          <a:p>
            <a:pPr marL="571500" lvl="1" indent="-571500">
              <a:buFont typeface="Arial" panose="020B0604020202020204" pitchFamily="34" charset="0"/>
              <a:buChar char="•"/>
            </a:pPr>
            <a:r>
              <a:rPr lang="en-US" sz="4000" dirty="0">
                <a:solidFill>
                  <a:schemeClr val="accent6">
                    <a:lumMod val="50000"/>
                  </a:schemeClr>
                </a:solidFill>
                <a:latin typeface="Franklin Gothic Medium" panose="020B0603020102020204" pitchFamily="34" charset="0"/>
              </a:rPr>
              <a:t>provide a clear vision for magnet development &amp; conductor properties/performance we would like to see</a:t>
            </a:r>
          </a:p>
          <a:p>
            <a:pPr marL="571500" indent="-571500">
              <a:buFont typeface="Arial" panose="020B0604020202020204" pitchFamily="34" charset="0"/>
              <a:buChar char="•"/>
            </a:pPr>
            <a:r>
              <a:rPr lang="en-US" sz="4000" dirty="0">
                <a:solidFill>
                  <a:schemeClr val="accent6">
                    <a:lumMod val="50000"/>
                  </a:schemeClr>
                </a:solidFill>
                <a:latin typeface="Franklin Gothic Medium" panose="020B0603020102020204" pitchFamily="34" charset="0"/>
              </a:rPr>
              <a:t>be open with our results and progress so others can benefit from our advances</a:t>
            </a:r>
          </a:p>
          <a:p>
            <a:pPr marL="571500" lvl="1" indent="-571500">
              <a:buFont typeface="Arial" panose="020B0604020202020204" pitchFamily="34" charset="0"/>
              <a:buChar char="•"/>
            </a:pPr>
            <a:r>
              <a:rPr lang="en-US" sz="4000" dirty="0">
                <a:solidFill>
                  <a:schemeClr val="accent6">
                    <a:lumMod val="50000"/>
                  </a:schemeClr>
                </a:solidFill>
                <a:latin typeface="Franklin Gothic Medium" panose="020B0603020102020204" pitchFamily="34" charset="0"/>
              </a:rPr>
              <a:t>identify and benefit from the achievements and progress of others</a:t>
            </a:r>
          </a:p>
          <a:p>
            <a:pPr marL="571500" lvl="1" indent="-571500">
              <a:buFont typeface="Arial" panose="020B0604020202020204" pitchFamily="34" charset="0"/>
              <a:buChar char="•"/>
            </a:pPr>
            <a:r>
              <a:rPr lang="en-US" sz="4000" dirty="0">
                <a:solidFill>
                  <a:schemeClr val="accent6">
                    <a:lumMod val="50000"/>
                  </a:schemeClr>
                </a:solidFill>
                <a:latin typeface="Franklin Gothic Medium" panose="020B0603020102020204" pitchFamily="34" charset="0"/>
              </a:rPr>
              <a:t>be good collaborators – we recognize the strengths and enthusiasm residing in the broader community!</a:t>
            </a:r>
          </a:p>
        </p:txBody>
      </p:sp>
      <p:sp>
        <p:nvSpPr>
          <p:cNvPr id="7" name="Date Placeholder 6">
            <a:extLst>
              <a:ext uri="{FF2B5EF4-FFF2-40B4-BE49-F238E27FC236}">
                <a16:creationId xmlns:a16="http://schemas.microsoft.com/office/drawing/2014/main" id="{AC943CF3-7862-4649-4648-83CC0B4A1DF6}"/>
              </a:ext>
            </a:extLst>
          </p:cNvPr>
          <p:cNvSpPr>
            <a:spLocks noGrp="1"/>
          </p:cNvSpPr>
          <p:nvPr>
            <p:ph type="dt" sz="half" idx="10"/>
          </p:nvPr>
        </p:nvSpPr>
        <p:spPr/>
        <p:txBody>
          <a:bodyPr/>
          <a:lstStyle/>
          <a:p>
            <a:r>
              <a:rPr lang="en-US" dirty="0"/>
              <a:t>March 13, 2024</a:t>
            </a:r>
          </a:p>
        </p:txBody>
      </p:sp>
    </p:spTree>
    <p:extLst>
      <p:ext uri="{BB962C8B-B14F-4D97-AF65-F5344CB8AC3E}">
        <p14:creationId xmlns:p14="http://schemas.microsoft.com/office/powerpoint/2010/main" val="1002194029"/>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dissolve">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ight Arrow 15">
            <a:extLst>
              <a:ext uri="{FF2B5EF4-FFF2-40B4-BE49-F238E27FC236}">
                <a16:creationId xmlns:a16="http://schemas.microsoft.com/office/drawing/2014/main" id="{C0A94568-504D-90C5-3B1C-A5DCBC3914BE}"/>
              </a:ext>
            </a:extLst>
          </p:cNvPr>
          <p:cNvSpPr/>
          <p:nvPr/>
        </p:nvSpPr>
        <p:spPr>
          <a:xfrm>
            <a:off x="106229" y="10683283"/>
            <a:ext cx="15414507" cy="1519904"/>
          </a:xfrm>
          <a:prstGeom prst="rightArrow">
            <a:avLst>
              <a:gd name="adj1" fmla="val 97035"/>
              <a:gd name="adj2" fmla="val 19007"/>
            </a:avLst>
          </a:prstGeom>
          <a:solidFill>
            <a:schemeClr val="accent1">
              <a:lumMod val="20000"/>
              <a:lumOff val="80000"/>
            </a:schemeClr>
          </a:solidFill>
          <a:ln w="25400" cap="flat">
            <a:solidFill>
              <a:schemeClr val="accent1"/>
            </a:solidFill>
            <a:prstDash val="solid"/>
            <a:round/>
          </a:ln>
          <a:effectLst>
            <a:outerShdw blurRad="76200" dist="381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8" tIns="91438" rIns="91438" bIns="91438"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n-US" sz="3600" b="0" i="0" u="none" strike="noStrike" cap="none" spc="0" normalizeH="0" baseline="0" dirty="0">
              <a:ln>
                <a:noFill/>
              </a:ln>
              <a:solidFill>
                <a:srgbClr val="000000"/>
              </a:solidFill>
              <a:effectLst/>
              <a:uFillTx/>
              <a:latin typeface="+mn-lt"/>
              <a:ea typeface="+mn-ea"/>
              <a:cs typeface="+mn-cs"/>
              <a:sym typeface="Calibri"/>
            </a:endParaRPr>
          </a:p>
        </p:txBody>
      </p:sp>
      <p:sp>
        <p:nvSpPr>
          <p:cNvPr id="15" name="Right Arrow 14">
            <a:extLst>
              <a:ext uri="{FF2B5EF4-FFF2-40B4-BE49-F238E27FC236}">
                <a16:creationId xmlns:a16="http://schemas.microsoft.com/office/drawing/2014/main" id="{10425E47-CF22-7A81-A785-DCE6F879762B}"/>
              </a:ext>
            </a:extLst>
          </p:cNvPr>
          <p:cNvSpPr/>
          <p:nvPr/>
        </p:nvSpPr>
        <p:spPr>
          <a:xfrm>
            <a:off x="106229" y="8535127"/>
            <a:ext cx="15414507" cy="1519904"/>
          </a:xfrm>
          <a:prstGeom prst="rightArrow">
            <a:avLst>
              <a:gd name="adj1" fmla="val 97035"/>
              <a:gd name="adj2" fmla="val 19007"/>
            </a:avLst>
          </a:prstGeom>
          <a:solidFill>
            <a:schemeClr val="accent1">
              <a:lumMod val="20000"/>
              <a:lumOff val="80000"/>
            </a:schemeClr>
          </a:solidFill>
          <a:ln w="25400" cap="flat">
            <a:solidFill>
              <a:schemeClr val="accent1"/>
            </a:solidFill>
            <a:prstDash val="solid"/>
            <a:round/>
          </a:ln>
          <a:effectLst>
            <a:outerShdw blurRad="76200" dist="381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8" tIns="91438" rIns="91438" bIns="91438"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n-US" sz="3600" b="0" i="0" u="none" strike="noStrike" cap="none" spc="0" normalizeH="0" baseline="0" dirty="0">
              <a:ln>
                <a:noFill/>
              </a:ln>
              <a:solidFill>
                <a:srgbClr val="000000"/>
              </a:solidFill>
              <a:effectLst/>
              <a:uFillTx/>
              <a:latin typeface="+mn-lt"/>
              <a:ea typeface="+mn-ea"/>
              <a:cs typeface="+mn-cs"/>
              <a:sym typeface="Calibri"/>
            </a:endParaRPr>
          </a:p>
        </p:txBody>
      </p:sp>
      <p:sp>
        <p:nvSpPr>
          <p:cNvPr id="14" name="Right Arrow 13">
            <a:extLst>
              <a:ext uri="{FF2B5EF4-FFF2-40B4-BE49-F238E27FC236}">
                <a16:creationId xmlns:a16="http://schemas.microsoft.com/office/drawing/2014/main" id="{00CB3C1E-3BD2-BFA6-A33D-C862461CE9AB}"/>
              </a:ext>
            </a:extLst>
          </p:cNvPr>
          <p:cNvSpPr/>
          <p:nvPr/>
        </p:nvSpPr>
        <p:spPr>
          <a:xfrm>
            <a:off x="82167" y="6777475"/>
            <a:ext cx="15414507" cy="1519904"/>
          </a:xfrm>
          <a:prstGeom prst="rightArrow">
            <a:avLst>
              <a:gd name="adj1" fmla="val 97035"/>
              <a:gd name="adj2" fmla="val 19007"/>
            </a:avLst>
          </a:prstGeom>
          <a:solidFill>
            <a:schemeClr val="accent1">
              <a:lumMod val="20000"/>
              <a:lumOff val="80000"/>
            </a:schemeClr>
          </a:solidFill>
          <a:ln w="25400" cap="flat">
            <a:solidFill>
              <a:schemeClr val="accent1"/>
            </a:solidFill>
            <a:prstDash val="solid"/>
            <a:round/>
          </a:ln>
          <a:effectLst>
            <a:outerShdw blurRad="76200" dist="381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8" tIns="91438" rIns="91438" bIns="91438"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n-US" sz="3600" b="0" i="0" u="none" strike="noStrike" cap="none" spc="0" normalizeH="0" baseline="0" dirty="0">
              <a:ln>
                <a:noFill/>
              </a:ln>
              <a:solidFill>
                <a:srgbClr val="000000"/>
              </a:solidFill>
              <a:effectLst/>
              <a:uFillTx/>
              <a:latin typeface="+mn-lt"/>
              <a:ea typeface="+mn-ea"/>
              <a:cs typeface="+mn-cs"/>
              <a:sym typeface="Calibri"/>
            </a:endParaRPr>
          </a:p>
        </p:txBody>
      </p:sp>
      <p:sp>
        <p:nvSpPr>
          <p:cNvPr id="13" name="Right Arrow 12">
            <a:extLst>
              <a:ext uri="{FF2B5EF4-FFF2-40B4-BE49-F238E27FC236}">
                <a16:creationId xmlns:a16="http://schemas.microsoft.com/office/drawing/2014/main" id="{2A394CDA-40D2-A1C9-8BF4-720D41BEF25E}"/>
              </a:ext>
            </a:extLst>
          </p:cNvPr>
          <p:cNvSpPr/>
          <p:nvPr/>
        </p:nvSpPr>
        <p:spPr>
          <a:xfrm>
            <a:off x="58104" y="2274753"/>
            <a:ext cx="15438570" cy="4391160"/>
          </a:xfrm>
          <a:prstGeom prst="rightArrow">
            <a:avLst>
              <a:gd name="adj1" fmla="val 97035"/>
              <a:gd name="adj2" fmla="val 19007"/>
            </a:avLst>
          </a:prstGeom>
          <a:solidFill>
            <a:schemeClr val="accent1">
              <a:lumMod val="20000"/>
              <a:lumOff val="80000"/>
            </a:schemeClr>
          </a:solidFill>
          <a:ln w="25400" cap="flat">
            <a:solidFill>
              <a:schemeClr val="accent1"/>
            </a:solidFill>
            <a:prstDash val="solid"/>
            <a:round/>
          </a:ln>
          <a:effectLst>
            <a:outerShdw blurRad="76200" dist="381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8" tIns="91438" rIns="91438" bIns="91438"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n-US" sz="3600" b="0" i="0" u="none" strike="noStrike" cap="none" spc="0" normalizeH="0" baseline="0" dirty="0">
              <a:ln>
                <a:noFill/>
              </a:ln>
              <a:solidFill>
                <a:srgbClr val="000000"/>
              </a:solidFill>
              <a:effectLst/>
              <a:uFillTx/>
              <a:latin typeface="+mn-lt"/>
              <a:ea typeface="+mn-ea"/>
              <a:cs typeface="+mn-cs"/>
              <a:sym typeface="Calibri"/>
            </a:endParaRPr>
          </a:p>
        </p:txBody>
      </p:sp>
      <p:sp>
        <p:nvSpPr>
          <p:cNvPr id="2" name="Title 1">
            <a:extLst>
              <a:ext uri="{FF2B5EF4-FFF2-40B4-BE49-F238E27FC236}">
                <a16:creationId xmlns:a16="http://schemas.microsoft.com/office/drawing/2014/main" id="{96B7FFCF-C632-C972-67CB-2F290EF247CE}"/>
              </a:ext>
            </a:extLst>
          </p:cNvPr>
          <p:cNvSpPr>
            <a:spLocks noGrp="1"/>
          </p:cNvSpPr>
          <p:nvPr>
            <p:ph type="title"/>
          </p:nvPr>
        </p:nvSpPr>
        <p:spPr/>
        <p:txBody>
          <a:bodyPr/>
          <a:lstStyle/>
          <a:p>
            <a:r>
              <a:rPr lang="en-US" dirty="0"/>
              <a:t>Central themes / focus of current MDP magnet R&amp;D</a:t>
            </a:r>
          </a:p>
        </p:txBody>
      </p:sp>
      <p:sp>
        <p:nvSpPr>
          <p:cNvPr id="3" name="Text Placeholder 2">
            <a:extLst>
              <a:ext uri="{FF2B5EF4-FFF2-40B4-BE49-F238E27FC236}">
                <a16:creationId xmlns:a16="http://schemas.microsoft.com/office/drawing/2014/main" id="{30F8EA84-F0A4-0025-0D66-F43ADBFB0A10}"/>
              </a:ext>
            </a:extLst>
          </p:cNvPr>
          <p:cNvSpPr>
            <a:spLocks noGrp="1"/>
          </p:cNvSpPr>
          <p:nvPr>
            <p:ph type="body" idx="1"/>
          </p:nvPr>
        </p:nvSpPr>
        <p:spPr>
          <a:xfrm>
            <a:off x="1" y="2792304"/>
            <a:ext cx="15231978" cy="9852701"/>
          </a:xfrm>
        </p:spPr>
        <p:txBody>
          <a:bodyPr>
            <a:normAutofit/>
          </a:bodyPr>
          <a:lstStyle/>
          <a:p>
            <a:r>
              <a:rPr lang="en-US" sz="4000" dirty="0"/>
              <a:t> Understanding the disturbance spectrum and its control</a:t>
            </a:r>
          </a:p>
          <a:p>
            <a:pPr lvl="1"/>
            <a:r>
              <a:rPr lang="en-US" sz="4000" dirty="0"/>
              <a:t>Study training, operating margin, and means to mitigate/reduce</a:t>
            </a:r>
          </a:p>
          <a:p>
            <a:pPr lvl="1"/>
            <a:endParaRPr lang="en-US" sz="4000" dirty="0"/>
          </a:p>
          <a:p>
            <a:r>
              <a:rPr lang="en-US" sz="4000" dirty="0"/>
              <a:t> Develop stress-management concepts to enable high-field accelerator magnets with strain-sensitive materials (Nb3Sn, HTS)</a:t>
            </a:r>
          </a:p>
          <a:p>
            <a:endParaRPr lang="en-US" sz="4000" dirty="0"/>
          </a:p>
          <a:p>
            <a:r>
              <a:rPr lang="en-US" sz="4000" dirty="0"/>
              <a:t>Develop and demonstrate REBCO and Bi2212 magnet technologies</a:t>
            </a:r>
          </a:p>
          <a:p>
            <a:endParaRPr lang="en-US" sz="4000" dirty="0"/>
          </a:p>
          <a:p>
            <a:r>
              <a:rPr lang="en-US" sz="4000" dirty="0"/>
              <a:t> Explore the viability of hybrid HTS/LTS magnets for efficient high-field accelerator magnets</a:t>
            </a:r>
          </a:p>
          <a:p>
            <a:endParaRPr lang="en-US" sz="4000" dirty="0"/>
          </a:p>
          <a:p>
            <a:r>
              <a:rPr lang="en-US" sz="4000" dirty="0"/>
              <a:t> Work with industry to advance superconductors  tailored to HEP needs</a:t>
            </a:r>
          </a:p>
        </p:txBody>
      </p:sp>
      <p:sp>
        <p:nvSpPr>
          <p:cNvPr id="5" name="Footer Placeholder 4">
            <a:extLst>
              <a:ext uri="{FF2B5EF4-FFF2-40B4-BE49-F238E27FC236}">
                <a16:creationId xmlns:a16="http://schemas.microsoft.com/office/drawing/2014/main" id="{ADEB48A7-40CC-418F-8593-EFBE34C694F3}"/>
              </a:ext>
            </a:extLst>
          </p:cNvPr>
          <p:cNvSpPr>
            <a:spLocks noGrp="1"/>
          </p:cNvSpPr>
          <p:nvPr>
            <p:ph type="ftr" sz="quarter" idx="11"/>
          </p:nvPr>
        </p:nvSpPr>
        <p:spPr>
          <a:xfrm>
            <a:off x="6479722" y="12798154"/>
            <a:ext cx="13545638" cy="730250"/>
          </a:xfrm>
          <a:prstGeom prst="rect">
            <a:avLst/>
          </a:prstGeom>
        </p:spPr>
        <p:txBody>
          <a:bodyPr vert="horz" lIns="91440" tIns="45720" rIns="91440" bIns="45720" rtlCol="0" anchor="ct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ctr"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solidFill>
                <a:effectLst/>
                <a:uFillTx/>
                <a:latin typeface="+mn-lt"/>
                <a:ea typeface="+mn-ea"/>
                <a:cs typeface="+mn-cs"/>
                <a:sym typeface="Calibri"/>
              </a:defRPr>
            </a:lvl1pPr>
            <a:lvl2pPr marL="0" marR="0" indent="0" algn="l" defTabSz="9144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Calibri"/>
              </a:defRPr>
            </a:lvl2pPr>
            <a:lvl3pPr marL="0" marR="0" indent="0" algn="l" defTabSz="9144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Calibri"/>
              </a:defRPr>
            </a:lvl3pPr>
            <a:lvl4pPr marL="0" marR="0" indent="0" algn="l" defTabSz="9144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Calibri"/>
              </a:defRPr>
            </a:lvl4pPr>
            <a:lvl5pPr marL="0" marR="0" indent="0" algn="l" defTabSz="9144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Calibri"/>
              </a:defRPr>
            </a:lvl5pPr>
            <a:lvl6pPr marL="0" marR="0" indent="0" algn="l" defTabSz="9144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Calibri"/>
              </a:defRPr>
            </a:lvl6pPr>
            <a:lvl7pPr marL="0" marR="0" indent="0" algn="l" defTabSz="9144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Calibri"/>
              </a:defRPr>
            </a:lvl7pPr>
            <a:lvl8pPr marL="0" marR="0" indent="0" algn="l" defTabSz="9144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Calibri"/>
              </a:defRPr>
            </a:lvl8pPr>
            <a:lvl9pPr marL="0" marR="0" indent="0" algn="l" defTabSz="9144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Calibri"/>
              </a:defRPr>
            </a:lvl9pPr>
          </a:lstStyle>
          <a:p>
            <a:r>
              <a:rPr lang="en-US" dirty="0"/>
              <a:t>US MDP - Towards an implementation of the P5 Recommendations       Muon Collider Collaboration Meeting</a:t>
            </a:r>
          </a:p>
        </p:txBody>
      </p:sp>
      <p:sp>
        <p:nvSpPr>
          <p:cNvPr id="6" name="Slide Number Placeholder 5">
            <a:extLst>
              <a:ext uri="{FF2B5EF4-FFF2-40B4-BE49-F238E27FC236}">
                <a16:creationId xmlns:a16="http://schemas.microsoft.com/office/drawing/2014/main" id="{B3462BC3-9237-450E-4846-263F720C3246}"/>
              </a:ext>
            </a:extLst>
          </p:cNvPr>
          <p:cNvSpPr>
            <a:spLocks noGrp="1"/>
          </p:cNvSpPr>
          <p:nvPr>
            <p:ph type="sldNum" sz="quarter" idx="12"/>
          </p:nvPr>
        </p:nvSpPr>
        <p:spPr>
          <a:xfrm>
            <a:off x="23223645" y="13059562"/>
            <a:ext cx="483809" cy="462279"/>
          </a:xfrm>
          <a:prstGeom prst="rect">
            <a:avLst/>
          </a:prstGeom>
          <a:ln w="12700">
            <a:miter lim="400000"/>
          </a:ln>
        </p:spPr>
        <p:txBody>
          <a:bodyPr wrap="none" lIns="91438" tIns="91438" rIns="91438" bIns="91438" anchor="ctr">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0" fontAlgn="auto" latinLnBrk="0" hangingPunct="0">
              <a:lnSpc>
                <a:spcPct val="100000"/>
              </a:lnSpc>
              <a:spcBef>
                <a:spcPts val="0"/>
              </a:spcBef>
              <a:spcAft>
                <a:spcPts val="0"/>
              </a:spcAft>
              <a:buClrTx/>
              <a:buSzTx/>
              <a:buFontTx/>
              <a:buNone/>
              <a:tabLst/>
              <a:defRPr kumimoji="0" sz="2000" b="0" i="0" u="none" strike="noStrike" cap="none" spc="0" normalizeH="0" baseline="0">
                <a:ln>
                  <a:noFill/>
                </a:ln>
                <a:solidFill>
                  <a:srgbClr val="FFFFFF"/>
                </a:solidFill>
                <a:effectLst/>
                <a:uFillTx/>
                <a:latin typeface="Franklin Gothic Book"/>
                <a:ea typeface="Franklin Gothic Book"/>
                <a:cs typeface="Franklin Gothic Book"/>
                <a:sym typeface="Franklin Gothic Book"/>
              </a:defRPr>
            </a:lvl1pPr>
            <a:lvl2pPr marL="0" marR="0" indent="0" algn="l" defTabSz="9144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Calibri"/>
              </a:defRPr>
            </a:lvl2pPr>
            <a:lvl3pPr marL="0" marR="0" indent="0" algn="l" defTabSz="9144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Calibri"/>
              </a:defRPr>
            </a:lvl3pPr>
            <a:lvl4pPr marL="0" marR="0" indent="0" algn="l" defTabSz="9144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Calibri"/>
              </a:defRPr>
            </a:lvl4pPr>
            <a:lvl5pPr marL="0" marR="0" indent="0" algn="l" defTabSz="9144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Calibri"/>
              </a:defRPr>
            </a:lvl5pPr>
            <a:lvl6pPr marL="0" marR="0" indent="0" algn="l" defTabSz="9144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Calibri"/>
              </a:defRPr>
            </a:lvl6pPr>
            <a:lvl7pPr marL="0" marR="0" indent="0" algn="l" defTabSz="9144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Calibri"/>
              </a:defRPr>
            </a:lvl7pPr>
            <a:lvl8pPr marL="0" marR="0" indent="0" algn="l" defTabSz="9144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Calibri"/>
              </a:defRPr>
            </a:lvl8pPr>
            <a:lvl9pPr marL="0" marR="0" indent="0" algn="l" defTabSz="9144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Calibri"/>
              </a:defRPr>
            </a:lvl9pPr>
          </a:lstStyle>
          <a:p>
            <a:fld id="{86CB4B4D-7CA3-9044-876B-883B54F8677D}" type="slidenum">
              <a:rPr lang="en-US" smtClean="0"/>
              <a:pPr/>
              <a:t>4</a:t>
            </a:fld>
            <a:endParaRPr lang="en-US" dirty="0"/>
          </a:p>
        </p:txBody>
      </p:sp>
      <p:sp>
        <p:nvSpPr>
          <p:cNvPr id="7" name="Rounded Rectangle 6">
            <a:extLst>
              <a:ext uri="{FF2B5EF4-FFF2-40B4-BE49-F238E27FC236}">
                <a16:creationId xmlns:a16="http://schemas.microsoft.com/office/drawing/2014/main" id="{A18B30B3-E2DC-A33F-5374-ED969F4783C5}"/>
              </a:ext>
            </a:extLst>
          </p:cNvPr>
          <p:cNvSpPr/>
          <p:nvPr/>
        </p:nvSpPr>
        <p:spPr>
          <a:xfrm>
            <a:off x="15785433" y="2179371"/>
            <a:ext cx="8598567" cy="4494843"/>
          </a:xfrm>
          <a:prstGeom prst="roundRect">
            <a:avLst/>
          </a:prstGeom>
          <a:solidFill>
            <a:srgbClr val="FFFFFF"/>
          </a:solidFill>
          <a:ln w="25400" cap="flat">
            <a:solidFill>
              <a:schemeClr val="accent1"/>
            </a:solidFill>
            <a:prstDash val="solid"/>
            <a:round/>
          </a:ln>
          <a:effectLst>
            <a:outerShdw blurRad="76200" dist="381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8" tIns="91438" rIns="91438" bIns="91438" numCol="1" spcCol="38100" rtlCol="0" anchor="ctr">
            <a:spAutoFit/>
          </a:bodyPr>
          <a:lstStyle/>
          <a:p>
            <a:pPr marL="571500" marR="0" indent="-571500" algn="l" defTabSz="914400" rtl="0" fontAlgn="auto" latinLnBrk="0" hangingPunct="0">
              <a:lnSpc>
                <a:spcPct val="100000"/>
              </a:lnSpc>
              <a:spcBef>
                <a:spcPts val="0"/>
              </a:spcBef>
              <a:spcAft>
                <a:spcPts val="0"/>
              </a:spcAft>
              <a:buClrTx/>
              <a:buSzTx/>
              <a:buFont typeface="Arial" panose="020B0604020202020204" pitchFamily="34" charset="0"/>
              <a:buChar char="•"/>
              <a:tabLst/>
            </a:pPr>
            <a:r>
              <a:rPr kumimoji="0" lang="en-US" sz="3600" b="0" i="1" u="none" strike="noStrike" cap="none" spc="0" normalizeH="0" baseline="0" dirty="0">
                <a:ln>
                  <a:noFill/>
                </a:ln>
                <a:solidFill>
                  <a:srgbClr val="000000"/>
                </a:solidFill>
                <a:effectLst/>
                <a:uFillTx/>
                <a:latin typeface="+mn-lt"/>
                <a:ea typeface="+mn-ea"/>
                <a:cs typeface="+mn-cs"/>
                <a:sym typeface="Calibri"/>
              </a:rPr>
              <a:t>Use fast turn-around platforms (subscale magnets, mirror magnets, etc) </a:t>
            </a:r>
          </a:p>
          <a:p>
            <a:pPr marL="571500" marR="0" indent="-571500" algn="l" defTabSz="914400" rtl="0" fontAlgn="auto" latinLnBrk="0" hangingPunct="0">
              <a:lnSpc>
                <a:spcPct val="100000"/>
              </a:lnSpc>
              <a:spcBef>
                <a:spcPts val="0"/>
              </a:spcBef>
              <a:spcAft>
                <a:spcPts val="0"/>
              </a:spcAft>
              <a:buClrTx/>
              <a:buSzTx/>
              <a:buFont typeface="Arial" panose="020B0604020202020204" pitchFamily="34" charset="0"/>
              <a:buChar char="•"/>
              <a:tabLst/>
            </a:pPr>
            <a:r>
              <a:rPr kumimoji="0" lang="en-US" sz="3600" b="0" i="1" u="none" strike="noStrike" cap="none" spc="0" normalizeH="0" baseline="0" dirty="0">
                <a:ln>
                  <a:noFill/>
                </a:ln>
                <a:solidFill>
                  <a:srgbClr val="000000"/>
                </a:solidFill>
                <a:effectLst/>
                <a:uFillTx/>
                <a:latin typeface="+mn-lt"/>
                <a:ea typeface="+mn-ea"/>
                <a:cs typeface="+mn-cs"/>
                <a:sym typeface="Calibri"/>
              </a:rPr>
              <a:t>Develop and apply advanced diagnostics, modeling</a:t>
            </a:r>
          </a:p>
          <a:p>
            <a:pPr marL="571500" marR="0" indent="-571500" algn="l" defTabSz="914400" rtl="0" fontAlgn="auto" latinLnBrk="0" hangingPunct="0">
              <a:lnSpc>
                <a:spcPct val="100000"/>
              </a:lnSpc>
              <a:spcBef>
                <a:spcPts val="0"/>
              </a:spcBef>
              <a:spcAft>
                <a:spcPts val="0"/>
              </a:spcAft>
              <a:buClrTx/>
              <a:buSzTx/>
              <a:buFont typeface="Arial" panose="020B0604020202020204" pitchFamily="34" charset="0"/>
              <a:buChar char="•"/>
              <a:tabLst/>
            </a:pPr>
            <a:r>
              <a:rPr lang="en-US" i="1" dirty="0"/>
              <a:t>Explore “Quench Current-boosting”, high-Cp concepts, etc.</a:t>
            </a:r>
            <a:endParaRPr kumimoji="0" lang="en-US" sz="3600" b="0" i="1" u="none" strike="noStrike" cap="none" spc="0" normalizeH="0" baseline="0" dirty="0">
              <a:ln>
                <a:noFill/>
              </a:ln>
              <a:solidFill>
                <a:srgbClr val="000000"/>
              </a:solidFill>
              <a:effectLst/>
              <a:uFillTx/>
              <a:latin typeface="+mn-lt"/>
              <a:ea typeface="+mn-ea"/>
              <a:cs typeface="+mn-cs"/>
              <a:sym typeface="Calibri"/>
            </a:endParaRPr>
          </a:p>
        </p:txBody>
      </p:sp>
      <p:sp>
        <p:nvSpPr>
          <p:cNvPr id="8" name="Rounded Rectangle 7">
            <a:extLst>
              <a:ext uri="{FF2B5EF4-FFF2-40B4-BE49-F238E27FC236}">
                <a16:creationId xmlns:a16="http://schemas.microsoft.com/office/drawing/2014/main" id="{F3FA1B50-94CC-82F8-F8B9-3397CF0C0F44}"/>
              </a:ext>
            </a:extLst>
          </p:cNvPr>
          <p:cNvSpPr/>
          <p:nvPr/>
        </p:nvSpPr>
        <p:spPr>
          <a:xfrm>
            <a:off x="15785432" y="6359446"/>
            <a:ext cx="8598567" cy="2043108"/>
          </a:xfrm>
          <a:prstGeom prst="roundRect">
            <a:avLst/>
          </a:prstGeom>
          <a:solidFill>
            <a:srgbClr val="FFFFFF"/>
          </a:solidFill>
          <a:ln w="25400" cap="flat">
            <a:solidFill>
              <a:schemeClr val="accent1"/>
            </a:solidFill>
            <a:prstDash val="solid"/>
            <a:round/>
          </a:ln>
          <a:effectLst>
            <a:outerShdw blurRad="76200" dist="381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8" tIns="91438" rIns="91438" bIns="91438" numCol="1" spcCol="38100" rtlCol="0" anchor="ctr">
            <a:spAutoFit/>
          </a:bodyPr>
          <a:lstStyle/>
          <a:p>
            <a:pPr marL="571500" marR="0" indent="-571500" algn="l" defTabSz="914400" rtl="0" fontAlgn="auto" latinLnBrk="0" hangingPunct="0">
              <a:lnSpc>
                <a:spcPct val="100000"/>
              </a:lnSpc>
              <a:spcBef>
                <a:spcPts val="0"/>
              </a:spcBef>
              <a:spcAft>
                <a:spcPts val="0"/>
              </a:spcAft>
              <a:buClrTx/>
              <a:buSzTx/>
              <a:buFont typeface="Arial" panose="020B0604020202020204" pitchFamily="34" charset="0"/>
              <a:buChar char="•"/>
              <a:tabLst/>
            </a:pPr>
            <a:r>
              <a:rPr kumimoji="0" lang="en-US" sz="3600" b="0" i="1" u="none" strike="noStrike" cap="none" spc="0" normalizeH="0" baseline="0" dirty="0">
                <a:ln>
                  <a:noFill/>
                </a:ln>
                <a:solidFill>
                  <a:srgbClr val="000000"/>
                </a:solidFill>
                <a:effectLst/>
                <a:uFillTx/>
                <a:latin typeface="+mn-lt"/>
                <a:ea typeface="+mn-ea"/>
                <a:cs typeface="+mn-cs"/>
                <a:sym typeface="Calibri"/>
              </a:rPr>
              <a:t>Focus on developing conductor / cable / coil / magnet processes, identifying key issues</a:t>
            </a:r>
          </a:p>
        </p:txBody>
      </p:sp>
      <p:sp>
        <p:nvSpPr>
          <p:cNvPr id="9" name="Rounded Rectangle 8">
            <a:extLst>
              <a:ext uri="{FF2B5EF4-FFF2-40B4-BE49-F238E27FC236}">
                <a16:creationId xmlns:a16="http://schemas.microsoft.com/office/drawing/2014/main" id="{62E4A6A9-591D-B395-4516-5B547870DC89}"/>
              </a:ext>
            </a:extLst>
          </p:cNvPr>
          <p:cNvSpPr/>
          <p:nvPr/>
        </p:nvSpPr>
        <p:spPr>
          <a:xfrm>
            <a:off x="15785431" y="8513946"/>
            <a:ext cx="8598567" cy="1430174"/>
          </a:xfrm>
          <a:prstGeom prst="roundRect">
            <a:avLst/>
          </a:prstGeom>
          <a:solidFill>
            <a:srgbClr val="FFFFFF"/>
          </a:solidFill>
          <a:ln w="25400" cap="flat">
            <a:solidFill>
              <a:schemeClr val="accent1"/>
            </a:solidFill>
            <a:prstDash val="solid"/>
            <a:round/>
          </a:ln>
          <a:effectLst>
            <a:outerShdw blurRad="76200" dist="381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8" tIns="91438" rIns="91438" bIns="91438" numCol="1" spcCol="38100" rtlCol="0" anchor="ctr">
            <a:spAutoFit/>
          </a:bodyPr>
          <a:lstStyle/>
          <a:p>
            <a:pPr marL="571500" marR="0" indent="-571500" algn="l" defTabSz="914400" rtl="0" fontAlgn="auto" latinLnBrk="0" hangingPunct="0">
              <a:lnSpc>
                <a:spcPct val="100000"/>
              </a:lnSpc>
              <a:spcBef>
                <a:spcPts val="0"/>
              </a:spcBef>
              <a:spcAft>
                <a:spcPts val="0"/>
              </a:spcAft>
              <a:buClrTx/>
              <a:buSzTx/>
              <a:buFont typeface="Arial" panose="020B0604020202020204" pitchFamily="34" charset="0"/>
              <a:buChar char="•"/>
              <a:tabLst/>
            </a:pPr>
            <a:r>
              <a:rPr kumimoji="0" lang="en-US" sz="3600" b="0" i="1" u="none" strike="noStrike" cap="none" spc="0" normalizeH="0" baseline="0" dirty="0">
                <a:ln>
                  <a:noFill/>
                </a:ln>
                <a:solidFill>
                  <a:srgbClr val="000000"/>
                </a:solidFill>
                <a:effectLst/>
                <a:uFillTx/>
                <a:latin typeface="+mn-lt"/>
                <a:ea typeface="+mn-ea"/>
                <a:cs typeface="+mn-cs"/>
                <a:sym typeface="Calibri"/>
              </a:rPr>
              <a:t>Leverage elements above to design optimized high-field configurations</a:t>
            </a:r>
          </a:p>
        </p:txBody>
      </p:sp>
      <p:sp>
        <p:nvSpPr>
          <p:cNvPr id="10" name="Rounded Rectangle 9">
            <a:extLst>
              <a:ext uri="{FF2B5EF4-FFF2-40B4-BE49-F238E27FC236}">
                <a16:creationId xmlns:a16="http://schemas.microsoft.com/office/drawing/2014/main" id="{BDAF8523-727C-3610-6333-59DF114FC3A9}"/>
              </a:ext>
            </a:extLst>
          </p:cNvPr>
          <p:cNvSpPr/>
          <p:nvPr/>
        </p:nvSpPr>
        <p:spPr>
          <a:xfrm>
            <a:off x="15785431" y="9986659"/>
            <a:ext cx="8598567" cy="2656042"/>
          </a:xfrm>
          <a:prstGeom prst="roundRect">
            <a:avLst/>
          </a:prstGeom>
          <a:solidFill>
            <a:srgbClr val="FFFFFF"/>
          </a:solidFill>
          <a:ln w="25400" cap="flat">
            <a:solidFill>
              <a:schemeClr val="accent1"/>
            </a:solidFill>
            <a:prstDash val="solid"/>
            <a:round/>
          </a:ln>
          <a:effectLst>
            <a:outerShdw blurRad="76200" dist="381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8" tIns="91438" rIns="91438" bIns="91438" numCol="1" spcCol="38100" rtlCol="0" anchor="ctr">
            <a:spAutoFit/>
          </a:bodyPr>
          <a:lstStyle/>
          <a:p>
            <a:pPr marL="571500" marR="0" indent="-571500" algn="l" defTabSz="914400" rtl="0" fontAlgn="auto" latinLnBrk="0" hangingPunct="0">
              <a:lnSpc>
                <a:spcPct val="100000"/>
              </a:lnSpc>
              <a:spcBef>
                <a:spcPts val="0"/>
              </a:spcBef>
              <a:spcAft>
                <a:spcPts val="0"/>
              </a:spcAft>
              <a:buClrTx/>
              <a:buSzTx/>
              <a:buFont typeface="Arial" panose="020B0604020202020204" pitchFamily="34" charset="0"/>
              <a:buChar char="•"/>
              <a:tabLst/>
            </a:pPr>
            <a:r>
              <a:rPr kumimoji="0" lang="en-US" sz="3600" b="0" i="1" u="none" strike="noStrike" cap="none" spc="0" normalizeH="0" baseline="0" dirty="0">
                <a:ln>
                  <a:noFill/>
                </a:ln>
                <a:solidFill>
                  <a:srgbClr val="000000"/>
                </a:solidFill>
                <a:effectLst/>
                <a:uFillTx/>
                <a:latin typeface="+mn-lt"/>
                <a:ea typeface="+mn-ea"/>
                <a:cs typeface="+mn-cs"/>
                <a:sym typeface="Calibri"/>
              </a:rPr>
              <a:t>Longstanding nexus between Labs, Universities, and industry in the US </a:t>
            </a:r>
          </a:p>
          <a:p>
            <a:pPr marL="571500" lvl="1" indent="-571500">
              <a:buFont typeface="Arial" panose="020B0604020202020204" pitchFamily="34" charset="0"/>
              <a:buChar char="•"/>
            </a:pPr>
            <a:r>
              <a:rPr kumimoji="0" lang="en-US" b="0" i="1" u="none" strike="noStrike" cap="none" spc="0" normalizeH="0" baseline="0" dirty="0">
                <a:ln>
                  <a:noFill/>
                </a:ln>
                <a:solidFill>
                  <a:srgbClr val="000000"/>
                </a:solidFill>
                <a:effectLst/>
                <a:uFillTx/>
                <a:latin typeface="+mn-lt"/>
                <a:ea typeface="+mn-ea"/>
                <a:cs typeface="+mn-cs"/>
                <a:sym typeface="Calibri"/>
              </a:rPr>
              <a:t>Example: Annual Low Temperature  Superconductor  Workshop &gt;40+ years!</a:t>
            </a:r>
          </a:p>
        </p:txBody>
      </p:sp>
      <p:sp>
        <p:nvSpPr>
          <p:cNvPr id="4" name="Date Placeholder 3">
            <a:extLst>
              <a:ext uri="{FF2B5EF4-FFF2-40B4-BE49-F238E27FC236}">
                <a16:creationId xmlns:a16="http://schemas.microsoft.com/office/drawing/2014/main" id="{73BA5582-7E96-5868-D560-756102F55D3E}"/>
              </a:ext>
            </a:extLst>
          </p:cNvPr>
          <p:cNvSpPr>
            <a:spLocks noGrp="1"/>
          </p:cNvSpPr>
          <p:nvPr>
            <p:ph type="dt" sz="half" idx="10"/>
          </p:nvPr>
        </p:nvSpPr>
        <p:spPr/>
        <p:txBody>
          <a:bodyPr/>
          <a:lstStyle/>
          <a:p>
            <a:r>
              <a:rPr lang="en-US" dirty="0"/>
              <a:t>March 13, 2024</a:t>
            </a:r>
          </a:p>
        </p:txBody>
      </p:sp>
    </p:spTree>
    <p:extLst>
      <p:ext uri="{BB962C8B-B14F-4D97-AF65-F5344CB8AC3E}">
        <p14:creationId xmlns:p14="http://schemas.microsoft.com/office/powerpoint/2010/main" val="3460219734"/>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7C85EC6-A5F9-EB8B-A503-682058AA3FD4}"/>
              </a:ext>
            </a:extLst>
          </p:cNvPr>
          <p:cNvSpPr>
            <a:spLocks noGrp="1"/>
          </p:cNvSpPr>
          <p:nvPr>
            <p:ph type="title"/>
          </p:nvPr>
        </p:nvSpPr>
        <p:spPr>
          <a:xfrm>
            <a:off x="4548553" y="170713"/>
            <a:ext cx="19006635" cy="1993512"/>
          </a:xfrm>
        </p:spPr>
        <p:txBody>
          <a:bodyPr/>
          <a:lstStyle/>
          <a:p>
            <a:r>
              <a:rPr lang="en-US" dirty="0"/>
              <a:t>The P5 report had a clear message – 10 TeV pCM colliders!</a:t>
            </a:r>
          </a:p>
        </p:txBody>
      </p:sp>
      <p:sp>
        <p:nvSpPr>
          <p:cNvPr id="4" name="Date Placeholder 3">
            <a:extLst>
              <a:ext uri="{FF2B5EF4-FFF2-40B4-BE49-F238E27FC236}">
                <a16:creationId xmlns:a16="http://schemas.microsoft.com/office/drawing/2014/main" id="{36CA79E2-B932-A334-635E-6264DE6E899A}"/>
              </a:ext>
            </a:extLst>
          </p:cNvPr>
          <p:cNvSpPr>
            <a:spLocks noGrp="1"/>
          </p:cNvSpPr>
          <p:nvPr>
            <p:ph type="dt" sz="half" idx="10"/>
          </p:nvPr>
        </p:nvSpPr>
        <p:spPr/>
        <p:txBody>
          <a:bodyPr/>
          <a:lstStyle/>
          <a:p>
            <a:r>
              <a:rPr lang="en-US" dirty="0"/>
              <a:t>March 13, 2024</a:t>
            </a:r>
          </a:p>
        </p:txBody>
      </p:sp>
      <p:sp>
        <p:nvSpPr>
          <p:cNvPr id="5" name="Footer Placeholder 4">
            <a:extLst>
              <a:ext uri="{FF2B5EF4-FFF2-40B4-BE49-F238E27FC236}">
                <a16:creationId xmlns:a16="http://schemas.microsoft.com/office/drawing/2014/main" id="{EB6C414C-80CF-156B-9CD3-9FBBD9A4CB6B}"/>
              </a:ext>
            </a:extLst>
          </p:cNvPr>
          <p:cNvSpPr>
            <a:spLocks noGrp="1"/>
          </p:cNvSpPr>
          <p:nvPr>
            <p:ph type="ftr" sz="quarter" idx="11"/>
          </p:nvPr>
        </p:nvSpPr>
        <p:spPr/>
        <p:txBody>
          <a:bodyPr/>
          <a:lstStyle/>
          <a:p>
            <a:r>
              <a:rPr lang="en-US" dirty="0"/>
              <a:t>US MDP - Towards an implementation of the P5 Recommendations       Muon Collider Collaboration Meeting</a:t>
            </a:r>
          </a:p>
        </p:txBody>
      </p:sp>
      <p:sp>
        <p:nvSpPr>
          <p:cNvPr id="6" name="Slide Number Placeholder 5">
            <a:extLst>
              <a:ext uri="{FF2B5EF4-FFF2-40B4-BE49-F238E27FC236}">
                <a16:creationId xmlns:a16="http://schemas.microsoft.com/office/drawing/2014/main" id="{E6DF3778-CC9A-9E58-0BA9-8A8EA0BEE0C5}"/>
              </a:ext>
            </a:extLst>
          </p:cNvPr>
          <p:cNvSpPr>
            <a:spLocks noGrp="1"/>
          </p:cNvSpPr>
          <p:nvPr>
            <p:ph type="sldNum" sz="quarter" idx="12"/>
          </p:nvPr>
        </p:nvSpPr>
        <p:spPr/>
        <p:txBody>
          <a:bodyPr/>
          <a:lstStyle/>
          <a:p>
            <a:fld id="{86CB4B4D-7CA3-9044-876B-883B54F8677D}" type="slidenum">
              <a:rPr lang="en-US" smtClean="0"/>
              <a:t>5</a:t>
            </a:fld>
            <a:endParaRPr lang="en-US" dirty="0"/>
          </a:p>
        </p:txBody>
      </p:sp>
      <p:grpSp>
        <p:nvGrpSpPr>
          <p:cNvPr id="7" name="Group 6">
            <a:extLst>
              <a:ext uri="{FF2B5EF4-FFF2-40B4-BE49-F238E27FC236}">
                <a16:creationId xmlns:a16="http://schemas.microsoft.com/office/drawing/2014/main" id="{D9BACE14-236F-B2B4-B420-85301FF20944}"/>
              </a:ext>
            </a:extLst>
          </p:cNvPr>
          <p:cNvGrpSpPr>
            <a:grpSpLocks noChangeAspect="1"/>
          </p:cNvGrpSpPr>
          <p:nvPr/>
        </p:nvGrpSpPr>
        <p:grpSpPr>
          <a:xfrm>
            <a:off x="19377157" y="5100897"/>
            <a:ext cx="4620720" cy="3763489"/>
            <a:chOff x="7617824" y="4334459"/>
            <a:chExt cx="3098342" cy="2523541"/>
          </a:xfrm>
        </p:grpSpPr>
        <p:pic>
          <p:nvPicPr>
            <p:cNvPr id="8" name="Picture 7">
              <a:extLst>
                <a:ext uri="{FF2B5EF4-FFF2-40B4-BE49-F238E27FC236}">
                  <a16:creationId xmlns:a16="http://schemas.microsoft.com/office/drawing/2014/main" id="{4E439DED-FB63-77AF-D89B-30F116CAD9F4}"/>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7617824" y="4449594"/>
              <a:ext cx="3098342" cy="2408406"/>
            </a:xfrm>
            <a:prstGeom prst="rect">
              <a:avLst/>
            </a:prstGeom>
          </p:spPr>
        </p:pic>
        <p:sp>
          <p:nvSpPr>
            <p:cNvPr id="9" name="TextBox 8">
              <a:extLst>
                <a:ext uri="{FF2B5EF4-FFF2-40B4-BE49-F238E27FC236}">
                  <a16:creationId xmlns:a16="http://schemas.microsoft.com/office/drawing/2014/main" id="{BC5B215E-1A87-DF39-8B5D-2CF2D9483869}"/>
                </a:ext>
              </a:extLst>
            </p:cNvPr>
            <p:cNvSpPr txBox="1"/>
            <p:nvPr/>
          </p:nvSpPr>
          <p:spPr>
            <a:xfrm>
              <a:off x="9216847" y="4334459"/>
              <a:ext cx="940722" cy="309561"/>
            </a:xfrm>
            <a:prstGeom prst="rect">
              <a:avLst/>
            </a:prstGeom>
            <a:noFill/>
          </p:spPr>
          <p:txBody>
            <a:bodyPr wrap="none" rtlCol="0">
              <a:spAutoFit/>
            </a:bodyPr>
            <a:lstStyle/>
            <a:p>
              <a:r>
                <a:rPr lang="en-US" sz="1200" dirty="0"/>
                <a:t>Wakefield collider</a:t>
              </a:r>
            </a:p>
            <a:p>
              <a:r>
                <a:rPr lang="en-US" sz="1200" dirty="0"/>
                <a:t>~10 km at 15 TeV</a:t>
              </a:r>
            </a:p>
          </p:txBody>
        </p:sp>
      </p:grpSp>
      <p:pic>
        <p:nvPicPr>
          <p:cNvPr id="10" name="Picture 2" descr="Conceptual schematic of the Muon Collider, showing the injector, collider and accelerator ring">
            <a:extLst>
              <a:ext uri="{FF2B5EF4-FFF2-40B4-BE49-F238E27FC236}">
                <a16:creationId xmlns:a16="http://schemas.microsoft.com/office/drawing/2014/main" id="{3A05151B-96A7-5ECC-FD82-E41738BCF53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8006491" y="9417483"/>
            <a:ext cx="6225846" cy="3229657"/>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6" descr="Aerial photography, Earth, Suburb, Residential area, Land lot, Bird's-eye view, Circle, Photography, Landscape, River delta, ">
            <a:extLst>
              <a:ext uri="{FF2B5EF4-FFF2-40B4-BE49-F238E27FC236}">
                <a16:creationId xmlns:a16="http://schemas.microsoft.com/office/drawing/2014/main" id="{646A24D4-7E84-19A2-DCFD-CC97F9B7361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9327735" y="2537749"/>
            <a:ext cx="4621093" cy="2213070"/>
          </a:xfrm>
          <a:prstGeom prst="rect">
            <a:avLst/>
          </a:prstGeom>
          <a:noFill/>
          <a:extLst>
            <a:ext uri="{909E8E84-426E-40DD-AFC4-6F175D3DCCD1}">
              <a14:hiddenFill xmlns:a14="http://schemas.microsoft.com/office/drawing/2010/main">
                <a:solidFill>
                  <a:srgbClr val="FFFFFF"/>
                </a:solidFill>
              </a14:hiddenFill>
            </a:ext>
          </a:extLst>
        </p:spPr>
      </p:pic>
      <p:sp>
        <p:nvSpPr>
          <p:cNvPr id="2" name="Text Placeholder 1">
            <a:extLst>
              <a:ext uri="{FF2B5EF4-FFF2-40B4-BE49-F238E27FC236}">
                <a16:creationId xmlns:a16="http://schemas.microsoft.com/office/drawing/2014/main" id="{EC6F484B-CC2C-343D-F0E9-725E03F81AFA}"/>
              </a:ext>
            </a:extLst>
          </p:cNvPr>
          <p:cNvSpPr>
            <a:spLocks noGrp="1"/>
          </p:cNvSpPr>
          <p:nvPr>
            <p:ph type="body" idx="1"/>
          </p:nvPr>
        </p:nvSpPr>
        <p:spPr>
          <a:xfrm>
            <a:off x="76093" y="2542530"/>
            <a:ext cx="19006635" cy="9930823"/>
          </a:xfrm>
        </p:spPr>
        <p:txBody>
          <a:bodyPr>
            <a:normAutofit fontScale="92500" lnSpcReduction="10000"/>
          </a:bodyPr>
          <a:lstStyle/>
          <a:p>
            <a:r>
              <a:rPr lang="en-US" dirty="0">
                <a:solidFill>
                  <a:schemeClr val="accent5">
                    <a:lumMod val="50000"/>
                  </a:schemeClr>
                </a:solidFill>
              </a:rPr>
              <a:t> Precision studies of the Higgs self-interaction and searches for possible new spin- less particles related to the Higgs require much larger energies per fundamental particle (parton) interaction than previously considered: </a:t>
            </a:r>
            <a:r>
              <a:rPr lang="en-US" b="1" i="1" dirty="0">
                <a:solidFill>
                  <a:schemeClr val="accent5">
                    <a:lumMod val="50000"/>
                  </a:schemeClr>
                </a:solidFill>
                <a:effectLst>
                  <a:glow rad="7289">
                    <a:schemeClr val="accent1">
                      <a:alpha val="40000"/>
                    </a:schemeClr>
                  </a:glow>
                </a:effectLst>
              </a:rPr>
              <a:t>on the order of 10 TeV or more.</a:t>
            </a:r>
          </a:p>
          <a:p>
            <a:r>
              <a:rPr lang="en-US" dirty="0">
                <a:solidFill>
                  <a:schemeClr val="accent5">
                    <a:lumMod val="50000"/>
                  </a:schemeClr>
                </a:solidFill>
              </a:rPr>
              <a:t>Theoretical and experimental studies indicate that a comprehensive study of the electroweak scale requires colliders with </a:t>
            </a:r>
            <a:r>
              <a:rPr lang="en-US" b="1" i="1" dirty="0">
                <a:solidFill>
                  <a:schemeClr val="accent5">
                    <a:lumMod val="50000"/>
                  </a:schemeClr>
                </a:solidFill>
              </a:rPr>
              <a:t>energy of at least 10 TeV pCM</a:t>
            </a:r>
            <a:r>
              <a:rPr lang="en-US" dirty="0">
                <a:solidFill>
                  <a:schemeClr val="accent5">
                    <a:lumMod val="50000"/>
                  </a:schemeClr>
                </a:solidFill>
              </a:rPr>
              <a:t>, larger than previously assumed.</a:t>
            </a:r>
          </a:p>
          <a:p>
            <a:r>
              <a:rPr lang="en-US" dirty="0">
                <a:solidFill>
                  <a:schemeClr val="accent5">
                    <a:lumMod val="50000"/>
                  </a:schemeClr>
                </a:solidFill>
              </a:rPr>
              <a:t> Revealing the secrets of the Higgs boson, characterizing WIMP dark matter, and searching for direct evidence of new particles ultimately requires access to the electroweak scale provided by </a:t>
            </a:r>
            <a:r>
              <a:rPr lang="en-US" b="1" i="1" dirty="0">
                <a:solidFill>
                  <a:schemeClr val="accent5">
                    <a:lumMod val="50000"/>
                  </a:schemeClr>
                </a:solidFill>
              </a:rPr>
              <a:t>a collider with pCM energy of 10 TeV.</a:t>
            </a:r>
          </a:p>
          <a:p>
            <a:r>
              <a:rPr lang="en-US" dirty="0">
                <a:solidFill>
                  <a:schemeClr val="accent5">
                    <a:lumMod val="50000"/>
                  </a:schemeClr>
                </a:solidFill>
              </a:rPr>
              <a:t> </a:t>
            </a:r>
            <a:r>
              <a:rPr lang="en-US" b="1" i="1" dirty="0">
                <a:solidFill>
                  <a:schemeClr val="accent5">
                    <a:lumMod val="50000"/>
                  </a:schemeClr>
                </a:solidFill>
              </a:rPr>
              <a:t>We do not yet have a technology capable of building a 10 TeV pCM energy machine, but the case for one is clear. </a:t>
            </a:r>
            <a:r>
              <a:rPr lang="en-US" dirty="0">
                <a:solidFill>
                  <a:schemeClr val="accent5">
                    <a:lumMod val="50000"/>
                  </a:schemeClr>
                </a:solidFill>
              </a:rPr>
              <a:t>Extensive R&amp;D is required to develop cost-effective options. Possibilities include proton beams with high-field magnets, muon beams that require rapid capture and acceleration of muons within their short lifetime, and conceivably electron and positron beams with wakefield acceleration. All three approaches have the potential to revolutionize the field.</a:t>
            </a:r>
          </a:p>
        </p:txBody>
      </p:sp>
    </p:spTree>
    <p:extLst>
      <p:ext uri="{BB962C8B-B14F-4D97-AF65-F5344CB8AC3E}">
        <p14:creationId xmlns:p14="http://schemas.microsoft.com/office/powerpoint/2010/main" val="973365498"/>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31BCA465-6138-798C-2CF4-89CE7DD67DA7}"/>
              </a:ext>
            </a:extLst>
          </p:cNvPr>
          <p:cNvSpPr>
            <a:spLocks noGrp="1"/>
          </p:cNvSpPr>
          <p:nvPr>
            <p:ph type="body" idx="1"/>
          </p:nvPr>
        </p:nvSpPr>
        <p:spPr>
          <a:xfrm>
            <a:off x="492369" y="2649416"/>
            <a:ext cx="22543604" cy="9917722"/>
          </a:xfrm>
        </p:spPr>
        <p:txBody>
          <a:bodyPr>
            <a:normAutofit fontScale="92500" lnSpcReduction="10000"/>
          </a:bodyPr>
          <a:lstStyle/>
          <a:p>
            <a:r>
              <a:rPr lang="en-US" dirty="0"/>
              <a:t> All options for a 10 TeV pCM collider are new technologies under development </a:t>
            </a:r>
            <a:r>
              <a:rPr lang="en-US" b="1" i="1" dirty="0"/>
              <a:t>and R&amp;D is required before we can embark on building a new collider.</a:t>
            </a:r>
          </a:p>
          <a:p>
            <a:r>
              <a:rPr lang="en-US" dirty="0"/>
              <a:t> Recommendation 4: Support a comprehensive effort to develop the resources—theoretical, computational, and technological—essential to our 20-year vision for the field. </a:t>
            </a:r>
            <a:r>
              <a:rPr lang="en-US" b="1" i="1" dirty="0"/>
              <a:t>This includes an aggressive R&amp;D program that, while technologically challenging, could yield revolutionary accelerator designs</a:t>
            </a:r>
            <a:r>
              <a:rPr lang="en-US" dirty="0"/>
              <a:t> that chart a realistic path to a 10 TeV pCM collider.</a:t>
            </a:r>
          </a:p>
          <a:p>
            <a:r>
              <a:rPr lang="en-US" dirty="0"/>
              <a:t> </a:t>
            </a:r>
            <a:r>
              <a:rPr lang="en-US" b="1" i="1" dirty="0"/>
              <a:t>Expand the General Accelerator R&amp;D (GARD) program </a:t>
            </a:r>
            <a:r>
              <a:rPr lang="en-US" dirty="0"/>
              <a:t>within HEP, including stewardship</a:t>
            </a:r>
          </a:p>
          <a:p>
            <a:r>
              <a:rPr lang="en-US" dirty="0"/>
              <a:t> </a:t>
            </a:r>
            <a:r>
              <a:rPr lang="en-US" b="1" i="1" dirty="0"/>
              <a:t>Conduct R&amp;D efforts to define and enable new projects </a:t>
            </a:r>
            <a:r>
              <a:rPr lang="en-US" dirty="0"/>
              <a:t>in the next decade</a:t>
            </a:r>
          </a:p>
          <a:p>
            <a:r>
              <a:rPr lang="en-US" dirty="0"/>
              <a:t>This is why we recommend pursuing </a:t>
            </a:r>
            <a:r>
              <a:rPr lang="en-US" b="1" i="1" dirty="0"/>
              <a:t>revolutionary R&amp;D in areas such as high- field magnets</a:t>
            </a:r>
            <a:r>
              <a:rPr lang="en-US" dirty="0"/>
              <a:t>, a multi-megawatt proton driver, wakefield accelerator technology, and muon cooling (Recommendation 4a).</a:t>
            </a:r>
          </a:p>
          <a:p>
            <a:r>
              <a:rPr lang="en-US" dirty="0"/>
              <a:t>We note that there are many </a:t>
            </a:r>
            <a:r>
              <a:rPr lang="en-US" b="1" i="1" dirty="0"/>
              <a:t>synergies between muon and proton colliders, especially in the area of development of high-field magnets. </a:t>
            </a:r>
            <a:r>
              <a:rPr lang="en-US" dirty="0"/>
              <a:t>R&amp;D efforts in the next 5-year timescale will define the scope of test facilities for later in the decade, paving the way for initiating demonstrator facilities within a 10-year timescale (Recommendation 6).</a:t>
            </a:r>
          </a:p>
          <a:p>
            <a:endParaRPr lang="en-US" dirty="0"/>
          </a:p>
          <a:p>
            <a:endParaRPr lang="en-US" dirty="0"/>
          </a:p>
        </p:txBody>
      </p:sp>
      <p:sp>
        <p:nvSpPr>
          <p:cNvPr id="3" name="Title 2">
            <a:extLst>
              <a:ext uri="{FF2B5EF4-FFF2-40B4-BE49-F238E27FC236}">
                <a16:creationId xmlns:a16="http://schemas.microsoft.com/office/drawing/2014/main" id="{479B4878-875E-A481-509F-CA2EF00534FA}"/>
              </a:ext>
            </a:extLst>
          </p:cNvPr>
          <p:cNvSpPr>
            <a:spLocks noGrp="1"/>
          </p:cNvSpPr>
          <p:nvPr>
            <p:ph type="title"/>
          </p:nvPr>
        </p:nvSpPr>
        <p:spPr/>
        <p:txBody>
          <a:bodyPr/>
          <a:lstStyle/>
          <a:p>
            <a:r>
              <a:rPr lang="en-US" dirty="0"/>
              <a:t>The P5 report provides critical guidance for the US MDP</a:t>
            </a:r>
          </a:p>
        </p:txBody>
      </p:sp>
      <p:sp>
        <p:nvSpPr>
          <p:cNvPr id="4" name="Date Placeholder 3">
            <a:extLst>
              <a:ext uri="{FF2B5EF4-FFF2-40B4-BE49-F238E27FC236}">
                <a16:creationId xmlns:a16="http://schemas.microsoft.com/office/drawing/2014/main" id="{03372EB5-DBE3-19C9-B5F2-0FE2F2B816D6}"/>
              </a:ext>
            </a:extLst>
          </p:cNvPr>
          <p:cNvSpPr>
            <a:spLocks noGrp="1"/>
          </p:cNvSpPr>
          <p:nvPr>
            <p:ph type="dt" sz="half" idx="10"/>
          </p:nvPr>
        </p:nvSpPr>
        <p:spPr/>
        <p:txBody>
          <a:bodyPr/>
          <a:lstStyle/>
          <a:p>
            <a:r>
              <a:rPr lang="en-US" dirty="0"/>
              <a:t>March 13, 2024</a:t>
            </a:r>
          </a:p>
        </p:txBody>
      </p:sp>
      <p:sp>
        <p:nvSpPr>
          <p:cNvPr id="5" name="Footer Placeholder 4">
            <a:extLst>
              <a:ext uri="{FF2B5EF4-FFF2-40B4-BE49-F238E27FC236}">
                <a16:creationId xmlns:a16="http://schemas.microsoft.com/office/drawing/2014/main" id="{C44FB646-6372-768E-675A-97961E924B0E}"/>
              </a:ext>
            </a:extLst>
          </p:cNvPr>
          <p:cNvSpPr>
            <a:spLocks noGrp="1"/>
          </p:cNvSpPr>
          <p:nvPr>
            <p:ph type="ftr" sz="quarter" idx="11"/>
          </p:nvPr>
        </p:nvSpPr>
        <p:spPr/>
        <p:txBody>
          <a:bodyPr/>
          <a:lstStyle/>
          <a:p>
            <a:r>
              <a:rPr lang="en-US" dirty="0"/>
              <a:t>US MDP - Towards an implementation of the P5 Recommendations       Muon Collider Collaboration Meeting</a:t>
            </a:r>
          </a:p>
        </p:txBody>
      </p:sp>
      <p:sp>
        <p:nvSpPr>
          <p:cNvPr id="6" name="Slide Number Placeholder 5">
            <a:extLst>
              <a:ext uri="{FF2B5EF4-FFF2-40B4-BE49-F238E27FC236}">
                <a16:creationId xmlns:a16="http://schemas.microsoft.com/office/drawing/2014/main" id="{01DC189A-ADEE-54EC-2A4B-BB6BB0F5D8DB}"/>
              </a:ext>
            </a:extLst>
          </p:cNvPr>
          <p:cNvSpPr>
            <a:spLocks noGrp="1"/>
          </p:cNvSpPr>
          <p:nvPr>
            <p:ph type="sldNum" sz="quarter" idx="12"/>
          </p:nvPr>
        </p:nvSpPr>
        <p:spPr/>
        <p:txBody>
          <a:bodyPr/>
          <a:lstStyle/>
          <a:p>
            <a:fld id="{86CB4B4D-7CA3-9044-876B-883B54F8677D}" type="slidenum">
              <a:rPr lang="en-US" smtClean="0"/>
              <a:t>6</a:t>
            </a:fld>
            <a:endParaRPr lang="en-US" dirty="0"/>
          </a:p>
        </p:txBody>
      </p:sp>
    </p:spTree>
    <p:extLst>
      <p:ext uri="{BB962C8B-B14F-4D97-AF65-F5344CB8AC3E}">
        <p14:creationId xmlns:p14="http://schemas.microsoft.com/office/powerpoint/2010/main" val="210150105"/>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F66809CD-82AA-4015-A79E-89E20AE16D3E}"/>
              </a:ext>
            </a:extLst>
          </p:cNvPr>
          <p:cNvSpPr>
            <a:spLocks noGrp="1"/>
          </p:cNvSpPr>
          <p:nvPr>
            <p:ph type="title"/>
          </p:nvPr>
        </p:nvSpPr>
        <p:spPr/>
        <p:txBody>
          <a:bodyPr/>
          <a:lstStyle/>
          <a:p>
            <a:r>
              <a:rPr lang="en-US" dirty="0"/>
              <a:t>A Muon Collider has serious magnet challenges</a:t>
            </a:r>
          </a:p>
        </p:txBody>
      </p:sp>
      <p:sp>
        <p:nvSpPr>
          <p:cNvPr id="4" name="Date Placeholder 3">
            <a:extLst>
              <a:ext uri="{FF2B5EF4-FFF2-40B4-BE49-F238E27FC236}">
                <a16:creationId xmlns:a16="http://schemas.microsoft.com/office/drawing/2014/main" id="{0BA42C29-7545-2B74-429B-D48845929680}"/>
              </a:ext>
            </a:extLst>
          </p:cNvPr>
          <p:cNvSpPr>
            <a:spLocks noGrp="1"/>
          </p:cNvSpPr>
          <p:nvPr>
            <p:ph type="dt" sz="half" idx="10"/>
          </p:nvPr>
        </p:nvSpPr>
        <p:spPr/>
        <p:txBody>
          <a:bodyPr/>
          <a:lstStyle/>
          <a:p>
            <a:r>
              <a:rPr lang="en-US" dirty="0"/>
              <a:t>March 13, 2024</a:t>
            </a:r>
          </a:p>
        </p:txBody>
      </p:sp>
      <p:sp>
        <p:nvSpPr>
          <p:cNvPr id="5" name="Footer Placeholder 4">
            <a:extLst>
              <a:ext uri="{FF2B5EF4-FFF2-40B4-BE49-F238E27FC236}">
                <a16:creationId xmlns:a16="http://schemas.microsoft.com/office/drawing/2014/main" id="{C5239422-1F89-8C70-1DDA-577D9548D961}"/>
              </a:ext>
            </a:extLst>
          </p:cNvPr>
          <p:cNvSpPr>
            <a:spLocks noGrp="1"/>
          </p:cNvSpPr>
          <p:nvPr>
            <p:ph type="ftr" sz="quarter" idx="11"/>
          </p:nvPr>
        </p:nvSpPr>
        <p:spPr/>
        <p:txBody>
          <a:bodyPr/>
          <a:lstStyle/>
          <a:p>
            <a:r>
              <a:rPr lang="en-US" dirty="0"/>
              <a:t>US MDP - Towards an implementation of the P5 Recommendations       Muon Collider Collaboration Meeting</a:t>
            </a:r>
          </a:p>
        </p:txBody>
      </p:sp>
      <p:sp>
        <p:nvSpPr>
          <p:cNvPr id="6" name="Slide Number Placeholder 5">
            <a:extLst>
              <a:ext uri="{FF2B5EF4-FFF2-40B4-BE49-F238E27FC236}">
                <a16:creationId xmlns:a16="http://schemas.microsoft.com/office/drawing/2014/main" id="{935745DA-EF7B-BF8D-53A9-CD1F9BFFAAF7}"/>
              </a:ext>
            </a:extLst>
          </p:cNvPr>
          <p:cNvSpPr>
            <a:spLocks noGrp="1"/>
          </p:cNvSpPr>
          <p:nvPr>
            <p:ph type="sldNum" sz="quarter" idx="12"/>
          </p:nvPr>
        </p:nvSpPr>
        <p:spPr/>
        <p:txBody>
          <a:bodyPr/>
          <a:lstStyle/>
          <a:p>
            <a:fld id="{86CB4B4D-7CA3-9044-876B-883B54F8677D}" type="slidenum">
              <a:rPr lang="en-US" smtClean="0"/>
              <a:t>7</a:t>
            </a:fld>
            <a:endParaRPr lang="en-US" dirty="0"/>
          </a:p>
        </p:txBody>
      </p:sp>
      <p:sp>
        <p:nvSpPr>
          <p:cNvPr id="11" name="TextBox 10">
            <a:extLst>
              <a:ext uri="{FF2B5EF4-FFF2-40B4-BE49-F238E27FC236}">
                <a16:creationId xmlns:a16="http://schemas.microsoft.com/office/drawing/2014/main" id="{A0358C42-DBAA-C0C5-ECFA-3497677B2FBF}"/>
              </a:ext>
            </a:extLst>
          </p:cNvPr>
          <p:cNvSpPr txBox="1"/>
          <p:nvPr/>
        </p:nvSpPr>
        <p:spPr>
          <a:xfrm>
            <a:off x="19700" y="6041571"/>
            <a:ext cx="6476095" cy="2954651"/>
          </a:xfrm>
          <a:prstGeom prst="rect">
            <a:avLst/>
          </a:prstGeom>
          <a:solidFill>
            <a:schemeClr val="tx2">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8" tIns="91438" rIns="91438" bIns="91438" numCol="1" spcCol="38100" rtlCol="0" anchor="t">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n-US" sz="3600" b="1" i="1" u="none" strike="noStrike" cap="none" spc="0" normalizeH="0" baseline="0" dirty="0">
              <a:ln>
                <a:noFill/>
              </a:ln>
              <a:solidFill>
                <a:schemeClr val="accent5">
                  <a:lumMod val="50000"/>
                </a:schemeClr>
              </a:solidFill>
              <a:effectLst/>
              <a:uFillTx/>
              <a:latin typeface="+mn-lt"/>
              <a:ea typeface="+mn-ea"/>
              <a:cs typeface="+mn-cs"/>
              <a:sym typeface="Calibri"/>
            </a:endParaRPr>
          </a:p>
          <a:p>
            <a:pPr marL="0" marR="0" indent="0" algn="l" defTabSz="914400" rtl="0" fontAlgn="auto" latinLnBrk="0" hangingPunct="0">
              <a:lnSpc>
                <a:spcPct val="100000"/>
              </a:lnSpc>
              <a:spcBef>
                <a:spcPts val="0"/>
              </a:spcBef>
              <a:spcAft>
                <a:spcPts val="0"/>
              </a:spcAft>
              <a:buClrTx/>
              <a:buSzTx/>
              <a:buFontTx/>
              <a:buNone/>
              <a:tabLst/>
            </a:pPr>
            <a:r>
              <a:rPr kumimoji="0" lang="en-US" sz="3600" b="1" i="1" u="none" strike="noStrike" cap="none" spc="0" normalizeH="0" baseline="0" dirty="0">
                <a:ln>
                  <a:noFill/>
                </a:ln>
                <a:solidFill>
                  <a:schemeClr val="accent6">
                    <a:lumMod val="50000"/>
                  </a:schemeClr>
                </a:solidFill>
                <a:effectLst/>
                <a:uFillTx/>
                <a:latin typeface="+mn-lt"/>
                <a:ea typeface="+mn-ea"/>
                <a:cs typeface="+mn-cs"/>
                <a:sym typeface="Calibri"/>
              </a:rPr>
              <a:t>“Time is of the essence” in a muon collider </a:t>
            </a:r>
          </a:p>
          <a:p>
            <a:pPr marL="0" marR="0" indent="0" algn="l" defTabSz="914400" rtl="0" fontAlgn="auto" latinLnBrk="0" hangingPunct="0">
              <a:lnSpc>
                <a:spcPct val="100000"/>
              </a:lnSpc>
              <a:spcBef>
                <a:spcPts val="0"/>
              </a:spcBef>
              <a:spcAft>
                <a:spcPts val="0"/>
              </a:spcAft>
              <a:buClrTx/>
              <a:buSzTx/>
              <a:buFontTx/>
              <a:buNone/>
              <a:tabLst/>
            </a:pPr>
            <a:endParaRPr lang="en-US" b="1" i="1" dirty="0">
              <a:solidFill>
                <a:schemeClr val="accent5">
                  <a:lumMod val="50000"/>
                </a:schemeClr>
              </a:solidFill>
            </a:endParaRPr>
          </a:p>
          <a:p>
            <a:pPr marL="0" marR="0" indent="0" algn="l" defTabSz="914400" rtl="0" fontAlgn="auto" latinLnBrk="0" hangingPunct="0">
              <a:lnSpc>
                <a:spcPct val="100000"/>
              </a:lnSpc>
              <a:spcBef>
                <a:spcPts val="0"/>
              </a:spcBef>
              <a:spcAft>
                <a:spcPts val="0"/>
              </a:spcAft>
              <a:buClrTx/>
              <a:buSzTx/>
              <a:buFontTx/>
              <a:buNone/>
              <a:tabLst/>
            </a:pPr>
            <a:endParaRPr kumimoji="0" lang="en-US" sz="3600" b="1" i="1" u="none" strike="noStrike" cap="none" spc="0" normalizeH="0" baseline="0" dirty="0">
              <a:ln>
                <a:noFill/>
              </a:ln>
              <a:solidFill>
                <a:schemeClr val="accent5">
                  <a:lumMod val="50000"/>
                </a:schemeClr>
              </a:solidFill>
              <a:effectLst/>
              <a:uFillTx/>
              <a:latin typeface="+mn-lt"/>
              <a:ea typeface="+mn-ea"/>
              <a:cs typeface="+mn-cs"/>
              <a:sym typeface="Calibri"/>
            </a:endParaRPr>
          </a:p>
        </p:txBody>
      </p:sp>
      <p:pic>
        <p:nvPicPr>
          <p:cNvPr id="7" name="Picture 6">
            <a:extLst>
              <a:ext uri="{FF2B5EF4-FFF2-40B4-BE49-F238E27FC236}">
                <a16:creationId xmlns:a16="http://schemas.microsoft.com/office/drawing/2014/main" id="{65B2A705-7C44-CD63-136D-4AD52B5B1A79}"/>
              </a:ext>
            </a:extLst>
          </p:cNvPr>
          <p:cNvPicPr>
            <a:picLocks noChangeAspect="1"/>
          </p:cNvPicPr>
          <p:nvPr/>
        </p:nvPicPr>
        <p:blipFill>
          <a:blip r:embed="rId2"/>
          <a:stretch>
            <a:fillRect/>
          </a:stretch>
        </p:blipFill>
        <p:spPr>
          <a:xfrm>
            <a:off x="6495795" y="1796145"/>
            <a:ext cx="17957714" cy="10768293"/>
          </a:xfrm>
          <a:prstGeom prst="rect">
            <a:avLst/>
          </a:prstGeom>
        </p:spPr>
      </p:pic>
      <p:sp>
        <p:nvSpPr>
          <p:cNvPr id="2" name="Text Placeholder 1">
            <a:extLst>
              <a:ext uri="{FF2B5EF4-FFF2-40B4-BE49-F238E27FC236}">
                <a16:creationId xmlns:a16="http://schemas.microsoft.com/office/drawing/2014/main" id="{131A6CE6-E6B1-01B0-3FFC-739212081CFB}"/>
              </a:ext>
            </a:extLst>
          </p:cNvPr>
          <p:cNvSpPr>
            <a:spLocks noGrp="1"/>
          </p:cNvSpPr>
          <p:nvPr>
            <p:ph type="body" idx="1"/>
          </p:nvPr>
        </p:nvSpPr>
        <p:spPr>
          <a:xfrm>
            <a:off x="-71740" y="1796145"/>
            <a:ext cx="11828312" cy="4474026"/>
          </a:xfrm>
          <a:solidFill>
            <a:schemeClr val="tx2">
              <a:lumMod val="20000"/>
              <a:lumOff val="80000"/>
            </a:schemeClr>
          </a:solidFill>
        </p:spPr>
        <p:txBody>
          <a:bodyPr>
            <a:normAutofit fontScale="92500" lnSpcReduction="10000"/>
          </a:bodyPr>
          <a:lstStyle/>
          <a:p>
            <a:r>
              <a:rPr lang="en-US" dirty="0"/>
              <a:t> A plethora of technologies are needed:</a:t>
            </a:r>
          </a:p>
          <a:p>
            <a:pPr lvl="1"/>
            <a:r>
              <a:rPr lang="en-US" dirty="0"/>
              <a:t>Large bore solenoids for front end</a:t>
            </a:r>
          </a:p>
          <a:p>
            <a:pPr lvl="1"/>
            <a:r>
              <a:rPr lang="en-US" dirty="0"/>
              <a:t>RF in field + high-field solenoids for cooling</a:t>
            </a:r>
          </a:p>
          <a:p>
            <a:pPr lvl="1"/>
            <a:r>
              <a:rPr lang="en-US" dirty="0"/>
              <a:t>Fast ramping / FFAG for acceleration</a:t>
            </a:r>
          </a:p>
          <a:p>
            <a:pPr lvl="1"/>
            <a:r>
              <a:rPr lang="en-US" dirty="0"/>
              <a:t>Large bore dipoles for storage</a:t>
            </a:r>
          </a:p>
          <a:p>
            <a:pPr lvl="1"/>
            <a:r>
              <a:rPr lang="en-US" dirty="0"/>
              <a:t>High field quads for IR</a:t>
            </a:r>
          </a:p>
        </p:txBody>
      </p:sp>
      <p:pic>
        <p:nvPicPr>
          <p:cNvPr id="10" name="Picture 9" descr="p4.tiff">
            <a:extLst>
              <a:ext uri="{FF2B5EF4-FFF2-40B4-BE49-F238E27FC236}">
                <a16:creationId xmlns:a16="http://schemas.microsoft.com/office/drawing/2014/main" id="{204B454D-A904-615A-5157-F7D138F42C8E}"/>
              </a:ext>
            </a:extLst>
          </p:cNvPr>
          <p:cNvPicPr>
            <a:picLocks noChangeAspect="1"/>
          </p:cNvPicPr>
          <p:nvPr/>
        </p:nvPicPr>
        <p:blipFill rotWithShape="1">
          <a:blip r:embed="rId3"/>
          <a:srcRect l="24483" b="50107"/>
          <a:stretch/>
        </p:blipFill>
        <p:spPr>
          <a:xfrm>
            <a:off x="91545" y="8978798"/>
            <a:ext cx="11104280" cy="3637264"/>
          </a:xfrm>
          <a:prstGeom prst="rect">
            <a:avLst/>
          </a:prstGeom>
        </p:spPr>
      </p:pic>
    </p:spTree>
    <p:extLst>
      <p:ext uri="{BB962C8B-B14F-4D97-AF65-F5344CB8AC3E}">
        <p14:creationId xmlns:p14="http://schemas.microsoft.com/office/powerpoint/2010/main" val="2755987111"/>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ounded Rectangle 14">
            <a:extLst>
              <a:ext uri="{FF2B5EF4-FFF2-40B4-BE49-F238E27FC236}">
                <a16:creationId xmlns:a16="http://schemas.microsoft.com/office/drawing/2014/main" id="{29B7C9E4-1A13-5085-5746-D966598EC9AE}"/>
              </a:ext>
            </a:extLst>
          </p:cNvPr>
          <p:cNvSpPr/>
          <p:nvPr/>
        </p:nvSpPr>
        <p:spPr>
          <a:xfrm>
            <a:off x="249628" y="2659539"/>
            <a:ext cx="7018680" cy="7381694"/>
          </a:xfrm>
          <a:prstGeom prst="roundRect">
            <a:avLst>
              <a:gd name="adj" fmla="val 6645"/>
            </a:avLst>
          </a:prstGeom>
          <a:solidFill>
            <a:schemeClr val="accent5">
              <a:lumMod val="20000"/>
              <a:lumOff val="80000"/>
            </a:schemeClr>
          </a:solidFill>
          <a:ln w="25400" cap="flat">
            <a:solidFill>
              <a:schemeClr val="accent1"/>
            </a:solidFill>
            <a:prstDash val="solid"/>
            <a:round/>
          </a:ln>
          <a:effectLst>
            <a:outerShdw blurRad="76200" dist="381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8" tIns="91438" rIns="91438" bIns="91438"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n-US" sz="3600" b="0" i="0" u="none" strike="noStrike" cap="none" spc="0" normalizeH="0" baseline="0" dirty="0">
              <a:ln>
                <a:noFill/>
              </a:ln>
              <a:solidFill>
                <a:srgbClr val="000000"/>
              </a:solidFill>
              <a:effectLst/>
              <a:uFillTx/>
              <a:latin typeface="+mn-lt"/>
              <a:ea typeface="+mn-ea"/>
              <a:cs typeface="+mn-cs"/>
              <a:sym typeface="Calibri"/>
            </a:endParaRPr>
          </a:p>
        </p:txBody>
      </p:sp>
      <p:sp>
        <p:nvSpPr>
          <p:cNvPr id="2" name="Text Placeholder 1">
            <a:extLst>
              <a:ext uri="{FF2B5EF4-FFF2-40B4-BE49-F238E27FC236}">
                <a16:creationId xmlns:a16="http://schemas.microsoft.com/office/drawing/2014/main" id="{F8F97FB1-580A-E399-6DD5-222F8FD80B75}"/>
              </a:ext>
            </a:extLst>
          </p:cNvPr>
          <p:cNvSpPr>
            <a:spLocks noGrp="1"/>
          </p:cNvSpPr>
          <p:nvPr>
            <p:ph type="body" idx="1"/>
          </p:nvPr>
        </p:nvSpPr>
        <p:spPr>
          <a:xfrm>
            <a:off x="249628" y="2670056"/>
            <a:ext cx="22270530" cy="9051928"/>
          </a:xfrm>
        </p:spPr>
        <p:txBody>
          <a:bodyPr/>
          <a:lstStyle/>
          <a:p>
            <a:pPr indent="0">
              <a:buNone/>
            </a:pPr>
            <a:r>
              <a:rPr lang="en-US" dirty="0"/>
              <a:t>Lots of synergies:</a:t>
            </a:r>
          </a:p>
        </p:txBody>
      </p:sp>
      <p:sp>
        <p:nvSpPr>
          <p:cNvPr id="3" name="Title 2">
            <a:extLst>
              <a:ext uri="{FF2B5EF4-FFF2-40B4-BE49-F238E27FC236}">
                <a16:creationId xmlns:a16="http://schemas.microsoft.com/office/drawing/2014/main" id="{BABF562F-B2D6-94D8-7096-327A98BA40DB}"/>
              </a:ext>
            </a:extLst>
          </p:cNvPr>
          <p:cNvSpPr>
            <a:spLocks noGrp="1"/>
          </p:cNvSpPr>
          <p:nvPr>
            <p:ph type="title"/>
          </p:nvPr>
        </p:nvSpPr>
        <p:spPr>
          <a:xfrm>
            <a:off x="4396803" y="-25400"/>
            <a:ext cx="20021129" cy="2213071"/>
          </a:xfrm>
        </p:spPr>
        <p:txBody>
          <a:bodyPr/>
          <a:lstStyle/>
          <a:p>
            <a:r>
              <a:rPr lang="en-US" dirty="0"/>
              <a:t>Muon collider design is providing guidance on key parameters</a:t>
            </a:r>
          </a:p>
        </p:txBody>
      </p:sp>
      <p:sp>
        <p:nvSpPr>
          <p:cNvPr id="4" name="Date Placeholder 3">
            <a:extLst>
              <a:ext uri="{FF2B5EF4-FFF2-40B4-BE49-F238E27FC236}">
                <a16:creationId xmlns:a16="http://schemas.microsoft.com/office/drawing/2014/main" id="{ECAB4742-DDCA-E8CE-C703-F659ED12D663}"/>
              </a:ext>
            </a:extLst>
          </p:cNvPr>
          <p:cNvSpPr>
            <a:spLocks noGrp="1"/>
          </p:cNvSpPr>
          <p:nvPr>
            <p:ph type="dt" sz="half" idx="10"/>
          </p:nvPr>
        </p:nvSpPr>
        <p:spPr/>
        <p:txBody>
          <a:bodyPr/>
          <a:lstStyle/>
          <a:p>
            <a:r>
              <a:rPr lang="en-US" dirty="0"/>
              <a:t>March 13, 2024</a:t>
            </a:r>
          </a:p>
        </p:txBody>
      </p:sp>
      <p:sp>
        <p:nvSpPr>
          <p:cNvPr id="5" name="Footer Placeholder 4">
            <a:extLst>
              <a:ext uri="{FF2B5EF4-FFF2-40B4-BE49-F238E27FC236}">
                <a16:creationId xmlns:a16="http://schemas.microsoft.com/office/drawing/2014/main" id="{FBF29A51-97A5-CA60-A984-E71E2676FCAF}"/>
              </a:ext>
            </a:extLst>
          </p:cNvPr>
          <p:cNvSpPr>
            <a:spLocks noGrp="1"/>
          </p:cNvSpPr>
          <p:nvPr>
            <p:ph type="ftr" sz="quarter" idx="11"/>
          </p:nvPr>
        </p:nvSpPr>
        <p:spPr/>
        <p:txBody>
          <a:bodyPr/>
          <a:lstStyle/>
          <a:p>
            <a:r>
              <a:rPr lang="en-US" dirty="0"/>
              <a:t>US MDP - Towards an implementation of the P5 Recommendations       Muon Collider Collaboration Meeting</a:t>
            </a:r>
          </a:p>
        </p:txBody>
      </p:sp>
      <p:sp>
        <p:nvSpPr>
          <p:cNvPr id="6" name="Slide Number Placeholder 5">
            <a:extLst>
              <a:ext uri="{FF2B5EF4-FFF2-40B4-BE49-F238E27FC236}">
                <a16:creationId xmlns:a16="http://schemas.microsoft.com/office/drawing/2014/main" id="{6A475ABC-7BD0-8712-70D4-5B29303CF9EC}"/>
              </a:ext>
            </a:extLst>
          </p:cNvPr>
          <p:cNvSpPr>
            <a:spLocks noGrp="1"/>
          </p:cNvSpPr>
          <p:nvPr>
            <p:ph type="sldNum" sz="quarter" idx="12"/>
          </p:nvPr>
        </p:nvSpPr>
        <p:spPr/>
        <p:txBody>
          <a:bodyPr/>
          <a:lstStyle/>
          <a:p>
            <a:fld id="{86CB4B4D-7CA3-9044-876B-883B54F8677D}" type="slidenum">
              <a:rPr lang="en-US" smtClean="0"/>
              <a:t>8</a:t>
            </a:fld>
            <a:endParaRPr lang="en-US" dirty="0"/>
          </a:p>
        </p:txBody>
      </p:sp>
      <p:pic>
        <p:nvPicPr>
          <p:cNvPr id="8" name="Picture 7">
            <a:extLst>
              <a:ext uri="{FF2B5EF4-FFF2-40B4-BE49-F238E27FC236}">
                <a16:creationId xmlns:a16="http://schemas.microsoft.com/office/drawing/2014/main" id="{B363D5F0-B492-598A-92B0-AD6BEA358A7D}"/>
              </a:ext>
            </a:extLst>
          </p:cNvPr>
          <p:cNvPicPr>
            <a:picLocks noChangeAspect="1"/>
          </p:cNvPicPr>
          <p:nvPr/>
        </p:nvPicPr>
        <p:blipFill>
          <a:blip r:embed="rId2"/>
          <a:stretch>
            <a:fillRect/>
          </a:stretch>
        </p:blipFill>
        <p:spPr>
          <a:xfrm>
            <a:off x="6428939" y="2281455"/>
            <a:ext cx="20021130" cy="11103030"/>
          </a:xfrm>
          <a:prstGeom prst="rect">
            <a:avLst/>
          </a:prstGeom>
        </p:spPr>
      </p:pic>
      <p:sp>
        <p:nvSpPr>
          <p:cNvPr id="9" name="TextBox 8">
            <a:extLst>
              <a:ext uri="{FF2B5EF4-FFF2-40B4-BE49-F238E27FC236}">
                <a16:creationId xmlns:a16="http://schemas.microsoft.com/office/drawing/2014/main" id="{C2BF4A0C-8CB1-9E94-2B22-7417B9F9DE59}"/>
              </a:ext>
            </a:extLst>
          </p:cNvPr>
          <p:cNvSpPr txBox="1"/>
          <p:nvPr/>
        </p:nvSpPr>
        <p:spPr>
          <a:xfrm>
            <a:off x="0" y="10523618"/>
            <a:ext cx="8088923" cy="2954651"/>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8" tIns="91438" rIns="91438" bIns="91438" numCol="1" spcCol="38100" rtlCol="0" anchor="t">
            <a:spAutoFit/>
          </a:bodyPr>
          <a:lstStyle/>
          <a:p>
            <a:pPr marL="0" marR="0" indent="0" algn="l" defTabSz="914400" rtl="0" fontAlgn="auto" latinLnBrk="0" hangingPunct="0">
              <a:lnSpc>
                <a:spcPct val="100000"/>
              </a:lnSpc>
              <a:spcBef>
                <a:spcPts val="0"/>
              </a:spcBef>
              <a:spcAft>
                <a:spcPts val="0"/>
              </a:spcAft>
              <a:buClrTx/>
              <a:buSzTx/>
              <a:buFontTx/>
              <a:buNone/>
              <a:tabLst/>
            </a:pPr>
            <a:r>
              <a:rPr kumimoji="0" lang="en-US" sz="3600" b="0" i="1" u="none" strike="noStrike" cap="none" spc="0" normalizeH="0" baseline="0" dirty="0">
                <a:ln>
                  <a:noFill/>
                </a:ln>
                <a:solidFill>
                  <a:srgbClr val="000000"/>
                </a:solidFill>
                <a:effectLst/>
                <a:uFillTx/>
                <a:latin typeface="+mn-lt"/>
                <a:ea typeface="+mn-ea"/>
                <a:cs typeface="+mn-cs"/>
                <a:sym typeface="Calibri"/>
              </a:rPr>
              <a:t>Courtesy Kathleen Amm, Steve Gourlay, Mark Palmer, recent Princeton workshop on Muon </a:t>
            </a:r>
            <a:r>
              <a:rPr lang="en-US" i="1" dirty="0"/>
              <a:t>C</a:t>
            </a:r>
            <a:r>
              <a:rPr kumimoji="0" lang="en-US" sz="3600" b="0" i="1" u="none" strike="noStrike" cap="none" spc="0" normalizeH="0" baseline="0" dirty="0">
                <a:ln>
                  <a:noFill/>
                </a:ln>
                <a:solidFill>
                  <a:srgbClr val="000000"/>
                </a:solidFill>
                <a:effectLst/>
                <a:uFillTx/>
                <a:latin typeface="+mn-lt"/>
                <a:ea typeface="+mn-ea"/>
                <a:cs typeface="+mn-cs"/>
                <a:sym typeface="Calibri"/>
              </a:rPr>
              <a:t>olliders </a:t>
            </a:r>
          </a:p>
          <a:p>
            <a:pPr marL="0" marR="0" indent="0" algn="l" defTabSz="914400" rtl="0" fontAlgn="auto" latinLnBrk="0" hangingPunct="0">
              <a:lnSpc>
                <a:spcPct val="100000"/>
              </a:lnSpc>
              <a:spcBef>
                <a:spcPts val="0"/>
              </a:spcBef>
              <a:spcAft>
                <a:spcPts val="0"/>
              </a:spcAft>
              <a:buClrTx/>
              <a:buSzTx/>
              <a:buFontTx/>
              <a:buNone/>
              <a:tabLst/>
            </a:pPr>
            <a:endParaRPr kumimoji="0" lang="en-US" sz="3600" b="0" i="1" u="none" strike="noStrike" cap="none" spc="0" normalizeH="0" baseline="0" dirty="0">
              <a:ln>
                <a:noFill/>
              </a:ln>
              <a:solidFill>
                <a:srgbClr val="000000"/>
              </a:solidFill>
              <a:effectLst/>
              <a:uFillTx/>
              <a:latin typeface="+mn-lt"/>
              <a:ea typeface="+mn-ea"/>
              <a:cs typeface="+mn-cs"/>
              <a:sym typeface="Calibri"/>
            </a:endParaRPr>
          </a:p>
          <a:p>
            <a:pPr marL="0" marR="0" indent="0" algn="l" defTabSz="914400" rtl="0" fontAlgn="auto" latinLnBrk="0" hangingPunct="0">
              <a:lnSpc>
                <a:spcPct val="100000"/>
              </a:lnSpc>
              <a:spcBef>
                <a:spcPts val="0"/>
              </a:spcBef>
              <a:spcAft>
                <a:spcPts val="0"/>
              </a:spcAft>
              <a:buClrTx/>
              <a:buSzTx/>
              <a:buFontTx/>
              <a:buNone/>
              <a:tabLst/>
            </a:pPr>
            <a:endParaRPr kumimoji="0" lang="en-US" sz="3600" b="0" i="1" u="none" strike="noStrike" cap="none" spc="0" normalizeH="0" baseline="0" dirty="0">
              <a:ln>
                <a:noFill/>
              </a:ln>
              <a:solidFill>
                <a:srgbClr val="000000"/>
              </a:solidFill>
              <a:effectLst/>
              <a:uFillTx/>
              <a:latin typeface="+mn-lt"/>
              <a:ea typeface="+mn-ea"/>
              <a:cs typeface="+mn-cs"/>
              <a:sym typeface="Calibri"/>
            </a:endParaRPr>
          </a:p>
        </p:txBody>
      </p:sp>
      <p:pic>
        <p:nvPicPr>
          <p:cNvPr id="10" name="Picture 9">
            <a:extLst>
              <a:ext uri="{FF2B5EF4-FFF2-40B4-BE49-F238E27FC236}">
                <a16:creationId xmlns:a16="http://schemas.microsoft.com/office/drawing/2014/main" id="{65A30C5B-F543-3BE4-0ED5-31C88E2B208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272216" y="3903288"/>
            <a:ext cx="2716155" cy="3576272"/>
          </a:xfrm>
          <a:prstGeom prst="rect">
            <a:avLst/>
          </a:prstGeom>
        </p:spPr>
      </p:pic>
      <p:pic>
        <p:nvPicPr>
          <p:cNvPr id="11" name="Picture 10" descr="A large metal container in a factory&#10;&#10;Description automatically generated with low confidence">
            <a:extLst>
              <a:ext uri="{FF2B5EF4-FFF2-40B4-BE49-F238E27FC236}">
                <a16:creationId xmlns:a16="http://schemas.microsoft.com/office/drawing/2014/main" id="{50DA9529-8292-71D9-466B-6111B81571F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03351" y="4394097"/>
            <a:ext cx="3043399" cy="2098897"/>
          </a:xfrm>
          <a:prstGeom prst="rect">
            <a:avLst/>
          </a:prstGeom>
        </p:spPr>
      </p:pic>
      <p:grpSp>
        <p:nvGrpSpPr>
          <p:cNvPr id="12" name="Group 11">
            <a:extLst>
              <a:ext uri="{FF2B5EF4-FFF2-40B4-BE49-F238E27FC236}">
                <a16:creationId xmlns:a16="http://schemas.microsoft.com/office/drawing/2014/main" id="{9696842A-2787-A2CA-F086-69DBC61E6DD8}"/>
              </a:ext>
            </a:extLst>
          </p:cNvPr>
          <p:cNvGrpSpPr/>
          <p:nvPr/>
        </p:nvGrpSpPr>
        <p:grpSpPr>
          <a:xfrm>
            <a:off x="1838234" y="7599529"/>
            <a:ext cx="4346400" cy="2098897"/>
            <a:chOff x="64925" y="4551481"/>
            <a:chExt cx="2861952" cy="1321991"/>
          </a:xfrm>
        </p:grpSpPr>
        <p:pic>
          <p:nvPicPr>
            <p:cNvPr id="13" name="Picture 12" descr="A picture containing desk, office, toy&#10;&#10;Description automatically generated">
              <a:extLst>
                <a:ext uri="{FF2B5EF4-FFF2-40B4-BE49-F238E27FC236}">
                  <a16:creationId xmlns:a16="http://schemas.microsoft.com/office/drawing/2014/main" id="{6D213133-3FD5-4BE8-B7C8-4D226B0B6DE2}"/>
                </a:ext>
              </a:extLst>
            </p:cNvPr>
            <p:cNvPicPr>
              <a:picLocks noChangeAspect="1"/>
            </p:cNvPicPr>
            <p:nvPr/>
          </p:nvPicPr>
          <p:blipFill>
            <a:blip r:embed="rId5" cstate="email">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64925" y="4551481"/>
              <a:ext cx="1838795" cy="1321991"/>
            </a:xfrm>
            <a:prstGeom prst="rect">
              <a:avLst/>
            </a:prstGeom>
          </p:spPr>
        </p:pic>
        <p:pic>
          <p:nvPicPr>
            <p:cNvPr id="14" name="Picture 13" descr="A picture containing logo&#10;&#10;Description automatically generated">
              <a:extLst>
                <a:ext uri="{FF2B5EF4-FFF2-40B4-BE49-F238E27FC236}">
                  <a16:creationId xmlns:a16="http://schemas.microsoft.com/office/drawing/2014/main" id="{04661C75-E025-1BB0-33A0-265CC3BABA22}"/>
                </a:ext>
              </a:extLst>
            </p:cNvPr>
            <p:cNvPicPr>
              <a:picLocks noChangeAspect="1"/>
            </p:cNvPicPr>
            <p:nvPr/>
          </p:nvPicPr>
          <p:blipFill>
            <a:blip r:embed="rId6" cstate="email">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1806912" y="4652873"/>
              <a:ext cx="1119965" cy="306883"/>
            </a:xfrm>
            <a:prstGeom prst="rect">
              <a:avLst/>
            </a:prstGeom>
          </p:spPr>
        </p:pic>
      </p:grpSp>
    </p:spTree>
    <p:extLst>
      <p:ext uri="{BB962C8B-B14F-4D97-AF65-F5344CB8AC3E}">
        <p14:creationId xmlns:p14="http://schemas.microsoft.com/office/powerpoint/2010/main" val="247070251"/>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6" name="Group 35">
            <a:extLst>
              <a:ext uri="{FF2B5EF4-FFF2-40B4-BE49-F238E27FC236}">
                <a16:creationId xmlns:a16="http://schemas.microsoft.com/office/drawing/2014/main" id="{3A4EAF2B-D18A-084A-7F4A-83696F9E356D}"/>
              </a:ext>
            </a:extLst>
          </p:cNvPr>
          <p:cNvGrpSpPr/>
          <p:nvPr/>
        </p:nvGrpSpPr>
        <p:grpSpPr>
          <a:xfrm>
            <a:off x="127256" y="7590027"/>
            <a:ext cx="20717892" cy="5055106"/>
            <a:chOff x="3808040" y="8050596"/>
            <a:chExt cx="18992852" cy="4402964"/>
          </a:xfrm>
        </p:grpSpPr>
        <p:pic>
          <p:nvPicPr>
            <p:cNvPr id="14" name="Picture 13">
              <a:extLst>
                <a:ext uri="{FF2B5EF4-FFF2-40B4-BE49-F238E27FC236}">
                  <a16:creationId xmlns:a16="http://schemas.microsoft.com/office/drawing/2014/main" id="{972D8657-1842-C5B3-2B4B-FF555182ECFE}"/>
                </a:ext>
              </a:extLst>
            </p:cNvPr>
            <p:cNvPicPr>
              <a:picLocks noChangeAspect="1"/>
            </p:cNvPicPr>
            <p:nvPr/>
          </p:nvPicPr>
          <p:blipFill>
            <a:blip r:embed="rId3"/>
            <a:stretch>
              <a:fillRect/>
            </a:stretch>
          </p:blipFill>
          <p:spPr>
            <a:xfrm>
              <a:off x="13903578" y="8269562"/>
              <a:ext cx="5679187" cy="4183998"/>
            </a:xfrm>
            <a:prstGeom prst="rect">
              <a:avLst/>
            </a:prstGeom>
          </p:spPr>
        </p:pic>
        <p:sp>
          <p:nvSpPr>
            <p:cNvPr id="15" name="TextBox 14">
              <a:extLst>
                <a:ext uri="{FF2B5EF4-FFF2-40B4-BE49-F238E27FC236}">
                  <a16:creationId xmlns:a16="http://schemas.microsoft.com/office/drawing/2014/main" id="{D415ED57-6FCF-EF89-0530-BDEA2AC5B4D5}"/>
                </a:ext>
              </a:extLst>
            </p:cNvPr>
            <p:cNvSpPr txBox="1"/>
            <p:nvPr/>
          </p:nvSpPr>
          <p:spPr>
            <a:xfrm>
              <a:off x="18560664" y="11492340"/>
              <a:ext cx="2549426" cy="686132"/>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8" tIns="91438" rIns="91438" bIns="91438" numCol="1" spcCol="38100" rtlCol="0" anchor="t">
              <a:spAutoFit/>
            </a:bodyPr>
            <a:lstStyle/>
            <a:p>
              <a:pPr marL="0" marR="0" indent="0" algn="l" defTabSz="914400" rtl="0" fontAlgn="auto" latinLnBrk="0" hangingPunct="0">
                <a:lnSpc>
                  <a:spcPct val="100000"/>
                </a:lnSpc>
                <a:spcBef>
                  <a:spcPts val="0"/>
                </a:spcBef>
                <a:spcAft>
                  <a:spcPts val="0"/>
                </a:spcAft>
                <a:buClrTx/>
                <a:buSzTx/>
                <a:buFontTx/>
                <a:buNone/>
                <a:tabLst/>
              </a:pPr>
              <a:r>
                <a:rPr kumimoji="0" lang="en-US" sz="3600" b="0" i="0" u="none" strike="noStrike" cap="none" spc="0" normalizeH="0" baseline="0" dirty="0">
                  <a:ln>
                    <a:noFill/>
                  </a:ln>
                  <a:solidFill>
                    <a:srgbClr val="000000"/>
                  </a:solidFill>
                  <a:effectLst/>
                  <a:uFillTx/>
                  <a:latin typeface="+mn-lt"/>
                  <a:ea typeface="+mn-ea"/>
                  <a:cs typeface="+mn-cs"/>
                  <a:sym typeface="Calibri"/>
                </a:rPr>
                <a:t>HTS insert</a:t>
              </a:r>
            </a:p>
          </p:txBody>
        </p:sp>
        <p:sp>
          <p:nvSpPr>
            <p:cNvPr id="16" name="TextBox 15">
              <a:extLst>
                <a:ext uri="{FF2B5EF4-FFF2-40B4-BE49-F238E27FC236}">
                  <a16:creationId xmlns:a16="http://schemas.microsoft.com/office/drawing/2014/main" id="{5F694549-32A1-BF73-929D-17D51227FD37}"/>
                </a:ext>
              </a:extLst>
            </p:cNvPr>
            <p:cNvSpPr txBox="1"/>
            <p:nvPr/>
          </p:nvSpPr>
          <p:spPr>
            <a:xfrm>
              <a:off x="19778529" y="9986027"/>
              <a:ext cx="3022363" cy="64336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8" tIns="91438" rIns="91438" bIns="91438" numCol="1" spcCol="38100" rtlCol="0" anchor="t">
              <a:spAutoFit/>
            </a:bodyPr>
            <a:lstStyle/>
            <a:p>
              <a:pPr marL="0" marR="0" indent="0" algn="l" defTabSz="914400" rtl="0" fontAlgn="auto" latinLnBrk="0" hangingPunct="0">
                <a:lnSpc>
                  <a:spcPct val="100000"/>
                </a:lnSpc>
                <a:spcBef>
                  <a:spcPts val="0"/>
                </a:spcBef>
                <a:spcAft>
                  <a:spcPts val="0"/>
                </a:spcAft>
                <a:buClrTx/>
                <a:buSzTx/>
                <a:buFontTx/>
                <a:buNone/>
                <a:tabLst/>
              </a:pPr>
              <a:r>
                <a:rPr kumimoji="0" lang="en-US" sz="3600" b="0" i="0" u="none" strike="noStrike" cap="none" spc="0" normalizeH="0" baseline="0" dirty="0">
                  <a:ln>
                    <a:noFill/>
                  </a:ln>
                  <a:solidFill>
                    <a:srgbClr val="000000"/>
                  </a:solidFill>
                  <a:effectLst/>
                  <a:uFillTx/>
                  <a:latin typeface="+mn-lt"/>
                  <a:ea typeface="+mn-ea"/>
                  <a:cs typeface="+mn-cs"/>
                  <a:sym typeface="Calibri"/>
                </a:rPr>
                <a:t>Nb</a:t>
              </a:r>
              <a:r>
                <a:rPr kumimoji="0" lang="en-US" sz="3600" b="0" i="0" u="none" strike="noStrike" cap="none" spc="0" normalizeH="0" baseline="-25000" dirty="0">
                  <a:ln>
                    <a:noFill/>
                  </a:ln>
                  <a:solidFill>
                    <a:srgbClr val="000000"/>
                  </a:solidFill>
                  <a:effectLst/>
                  <a:uFillTx/>
                  <a:latin typeface="+mn-lt"/>
                  <a:ea typeface="+mn-ea"/>
                  <a:cs typeface="+mn-cs"/>
                  <a:sym typeface="Calibri"/>
                </a:rPr>
                <a:t>3</a:t>
              </a:r>
              <a:r>
                <a:rPr kumimoji="0" lang="en-US" sz="3600" b="0" i="0" u="none" strike="noStrike" cap="none" spc="0" normalizeH="0" baseline="0" dirty="0">
                  <a:ln>
                    <a:noFill/>
                  </a:ln>
                  <a:solidFill>
                    <a:srgbClr val="000000"/>
                  </a:solidFill>
                  <a:effectLst/>
                  <a:uFillTx/>
                  <a:latin typeface="+mn-lt"/>
                  <a:ea typeface="+mn-ea"/>
                  <a:cs typeface="+mn-cs"/>
                  <a:sym typeface="Calibri"/>
                </a:rPr>
                <a:t>Sn </a:t>
              </a:r>
              <a:r>
                <a:rPr lang="en-US" dirty="0"/>
                <a:t>out</a:t>
              </a:r>
              <a:r>
                <a:rPr kumimoji="0" lang="en-US" sz="3600" b="0" i="0" u="none" strike="noStrike" cap="none" spc="0" normalizeH="0" baseline="0" dirty="0">
                  <a:ln>
                    <a:noFill/>
                  </a:ln>
                  <a:solidFill>
                    <a:srgbClr val="000000"/>
                  </a:solidFill>
                  <a:effectLst/>
                  <a:uFillTx/>
                  <a:latin typeface="+mn-lt"/>
                  <a:ea typeface="+mn-ea"/>
                  <a:cs typeface="+mn-cs"/>
                  <a:sym typeface="Calibri"/>
                </a:rPr>
                <a:t>sert</a:t>
              </a:r>
            </a:p>
          </p:txBody>
        </p:sp>
        <p:sp>
          <p:nvSpPr>
            <p:cNvPr id="17" name="Freeform 16">
              <a:extLst>
                <a:ext uri="{FF2B5EF4-FFF2-40B4-BE49-F238E27FC236}">
                  <a16:creationId xmlns:a16="http://schemas.microsoft.com/office/drawing/2014/main" id="{5CF32753-F632-EB04-C2FF-2D71D084245F}"/>
                </a:ext>
              </a:extLst>
            </p:cNvPr>
            <p:cNvSpPr/>
            <p:nvPr/>
          </p:nvSpPr>
          <p:spPr>
            <a:xfrm flipH="1">
              <a:off x="18676175" y="9894980"/>
              <a:ext cx="1223481" cy="458130"/>
            </a:xfrm>
            <a:custGeom>
              <a:avLst/>
              <a:gdLst>
                <a:gd name="connsiteX0" fmla="*/ 0 w 1504973"/>
                <a:gd name="connsiteY0" fmla="*/ 1242223 h 1242223"/>
                <a:gd name="connsiteX1" fmla="*/ 863600 w 1504973"/>
                <a:gd name="connsiteY1" fmla="*/ 1039023 h 1242223"/>
                <a:gd name="connsiteX2" fmla="*/ 1143000 w 1504973"/>
                <a:gd name="connsiteY2" fmla="*/ 454823 h 1242223"/>
                <a:gd name="connsiteX3" fmla="*/ 1473200 w 1504973"/>
                <a:gd name="connsiteY3" fmla="*/ 48423 h 1242223"/>
                <a:gd name="connsiteX4" fmla="*/ 1473200 w 1504973"/>
                <a:gd name="connsiteY4" fmla="*/ 23023 h 124222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04973" h="1242223">
                  <a:moveTo>
                    <a:pt x="0" y="1242223"/>
                  </a:moveTo>
                  <a:cubicBezTo>
                    <a:pt x="336550" y="1206239"/>
                    <a:pt x="673100" y="1170256"/>
                    <a:pt x="863600" y="1039023"/>
                  </a:cubicBezTo>
                  <a:cubicBezTo>
                    <a:pt x="1054100" y="907790"/>
                    <a:pt x="1041400" y="619923"/>
                    <a:pt x="1143000" y="454823"/>
                  </a:cubicBezTo>
                  <a:cubicBezTo>
                    <a:pt x="1244600" y="289723"/>
                    <a:pt x="1418167" y="120390"/>
                    <a:pt x="1473200" y="48423"/>
                  </a:cubicBezTo>
                  <a:cubicBezTo>
                    <a:pt x="1528233" y="-23544"/>
                    <a:pt x="1500716" y="-261"/>
                    <a:pt x="1473200" y="23023"/>
                  </a:cubicBezTo>
                </a:path>
              </a:pathLst>
            </a:custGeom>
            <a:noFill/>
            <a:ln w="50800" cap="sq">
              <a:solidFill>
                <a:srgbClr val="00B050"/>
              </a:solidFill>
              <a:prstDash val="solid"/>
              <a:round/>
              <a:tailEnd type="stealth" w="lg" len="lg"/>
            </a:ln>
            <a:effectLst>
              <a:outerShdw blurRad="76200" dist="381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9" tIns="45719" rIns="91439" bIns="45719" numCol="1" spcCol="38100" rtlCol="0" anchor="t">
              <a:noAutofit/>
            </a:bodyPr>
            <a:lstStyle/>
            <a:p>
              <a:pPr marL="0" marR="0" indent="0" algn="l" defTabSz="914400" rtl="0" fontAlgn="auto" latinLnBrk="1"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000000"/>
                </a:solidFill>
                <a:effectLst/>
                <a:uFillTx/>
              </a:endParaRPr>
            </a:p>
          </p:txBody>
        </p:sp>
        <p:sp>
          <p:nvSpPr>
            <p:cNvPr id="18" name="Freeform 17">
              <a:extLst>
                <a:ext uri="{FF2B5EF4-FFF2-40B4-BE49-F238E27FC236}">
                  <a16:creationId xmlns:a16="http://schemas.microsoft.com/office/drawing/2014/main" id="{34D89BEF-76BE-F2B6-706F-692A1E0FA25E}"/>
                </a:ext>
              </a:extLst>
            </p:cNvPr>
            <p:cNvSpPr/>
            <p:nvPr/>
          </p:nvSpPr>
          <p:spPr>
            <a:xfrm flipH="1">
              <a:off x="17073142" y="10814357"/>
              <a:ext cx="2347506" cy="686131"/>
            </a:xfrm>
            <a:custGeom>
              <a:avLst/>
              <a:gdLst>
                <a:gd name="connsiteX0" fmla="*/ 0 w 1504973"/>
                <a:gd name="connsiteY0" fmla="*/ 1242223 h 1242223"/>
                <a:gd name="connsiteX1" fmla="*/ 863600 w 1504973"/>
                <a:gd name="connsiteY1" fmla="*/ 1039023 h 1242223"/>
                <a:gd name="connsiteX2" fmla="*/ 1143000 w 1504973"/>
                <a:gd name="connsiteY2" fmla="*/ 454823 h 1242223"/>
                <a:gd name="connsiteX3" fmla="*/ 1473200 w 1504973"/>
                <a:gd name="connsiteY3" fmla="*/ 48423 h 1242223"/>
                <a:gd name="connsiteX4" fmla="*/ 1473200 w 1504973"/>
                <a:gd name="connsiteY4" fmla="*/ 23023 h 124222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04973" h="1242223">
                  <a:moveTo>
                    <a:pt x="0" y="1242223"/>
                  </a:moveTo>
                  <a:cubicBezTo>
                    <a:pt x="336550" y="1206239"/>
                    <a:pt x="673100" y="1170256"/>
                    <a:pt x="863600" y="1039023"/>
                  </a:cubicBezTo>
                  <a:cubicBezTo>
                    <a:pt x="1054100" y="907790"/>
                    <a:pt x="1041400" y="619923"/>
                    <a:pt x="1143000" y="454823"/>
                  </a:cubicBezTo>
                  <a:cubicBezTo>
                    <a:pt x="1244600" y="289723"/>
                    <a:pt x="1418167" y="120390"/>
                    <a:pt x="1473200" y="48423"/>
                  </a:cubicBezTo>
                  <a:cubicBezTo>
                    <a:pt x="1528233" y="-23544"/>
                    <a:pt x="1500716" y="-261"/>
                    <a:pt x="1473200" y="23023"/>
                  </a:cubicBezTo>
                </a:path>
              </a:pathLst>
            </a:custGeom>
            <a:noFill/>
            <a:ln w="50800" cap="sq">
              <a:solidFill>
                <a:srgbClr val="00B050"/>
              </a:solidFill>
              <a:prstDash val="solid"/>
              <a:round/>
              <a:tailEnd type="stealth" w="lg" len="lg"/>
            </a:ln>
            <a:effectLst>
              <a:outerShdw blurRad="76200" dist="381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9" tIns="45719" rIns="91439" bIns="45719" numCol="1" spcCol="38100" rtlCol="0" anchor="t">
              <a:noAutofit/>
            </a:bodyPr>
            <a:lstStyle/>
            <a:p>
              <a:pPr marL="0" marR="0" indent="0" algn="l" defTabSz="914400" rtl="0" fontAlgn="auto" latinLnBrk="1"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000000"/>
                </a:solidFill>
                <a:effectLst/>
                <a:uFillTx/>
              </a:endParaRPr>
            </a:p>
          </p:txBody>
        </p:sp>
        <p:sp>
          <p:nvSpPr>
            <p:cNvPr id="24" name="TextBox 23">
              <a:extLst>
                <a:ext uri="{FF2B5EF4-FFF2-40B4-BE49-F238E27FC236}">
                  <a16:creationId xmlns:a16="http://schemas.microsoft.com/office/drawing/2014/main" id="{060422AD-F863-7BB2-A502-902CB20A8758}"/>
                </a:ext>
              </a:extLst>
            </p:cNvPr>
            <p:cNvSpPr txBox="1"/>
            <p:nvPr/>
          </p:nvSpPr>
          <p:spPr>
            <a:xfrm>
              <a:off x="3808040" y="8050596"/>
              <a:ext cx="12256384" cy="1769267"/>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8" tIns="91438" rIns="91438" bIns="91438" numCol="1" spcCol="38100" rtlCol="0" anchor="t">
              <a:spAutoFit/>
            </a:bodyPr>
            <a:lstStyle/>
            <a:p>
              <a:pPr marL="0" marR="0" indent="0" algn="l" defTabSz="914400" rtl="0" fontAlgn="auto" latinLnBrk="0" hangingPunct="0">
                <a:lnSpc>
                  <a:spcPct val="100000"/>
                </a:lnSpc>
                <a:spcBef>
                  <a:spcPts val="0"/>
                </a:spcBef>
                <a:spcAft>
                  <a:spcPts val="0"/>
                </a:spcAft>
                <a:buClrTx/>
                <a:buSzTx/>
                <a:buFontTx/>
                <a:buNone/>
                <a:tabLst/>
              </a:pPr>
              <a:r>
                <a:rPr kumimoji="0" lang="en-US" sz="4000" b="0" u="none" strike="noStrike" cap="none" spc="0" normalizeH="0" baseline="0" dirty="0">
                  <a:ln>
                    <a:noFill/>
                  </a:ln>
                  <a:solidFill>
                    <a:srgbClr val="000000"/>
                  </a:solidFill>
                  <a:effectLst/>
                  <a:uFillTx/>
                  <a:latin typeface="+mn-lt"/>
                  <a:ea typeface="+mn-ea"/>
                  <a:cs typeface="+mn-cs"/>
                  <a:sym typeface="Calibri"/>
                </a:rPr>
                <a:t>MDP stress-managed hybrid magnets are under development</a:t>
              </a:r>
            </a:p>
            <a:p>
              <a:pPr marL="571500" marR="0" indent="-571500" algn="l" defTabSz="914400" rtl="0" fontAlgn="auto" latinLnBrk="0" hangingPunct="0">
                <a:lnSpc>
                  <a:spcPct val="100000"/>
                </a:lnSpc>
                <a:spcBef>
                  <a:spcPts val="0"/>
                </a:spcBef>
                <a:spcAft>
                  <a:spcPts val="0"/>
                </a:spcAft>
                <a:buClrTx/>
                <a:buSzTx/>
                <a:buFont typeface="Arial" panose="020B0604020202020204" pitchFamily="34" charset="0"/>
                <a:buChar char="•"/>
                <a:tabLst/>
              </a:pPr>
              <a:r>
                <a:rPr lang="en-US" sz="4000" dirty="0"/>
                <a:t>Critical for strain sensitive Nb</a:t>
              </a:r>
              <a:r>
                <a:rPr lang="en-US" sz="4000" baseline="-25000" dirty="0"/>
                <a:t>3</a:t>
              </a:r>
              <a:r>
                <a:rPr lang="en-US" sz="4000" dirty="0"/>
                <a:t>Sn &amp; HTS conductors</a:t>
              </a:r>
            </a:p>
            <a:p>
              <a:pPr marL="571500" marR="0" indent="-571500" algn="l" defTabSz="914400" rtl="0" fontAlgn="auto" latinLnBrk="0" hangingPunct="0">
                <a:lnSpc>
                  <a:spcPct val="100000"/>
                </a:lnSpc>
                <a:spcBef>
                  <a:spcPts val="0"/>
                </a:spcBef>
                <a:spcAft>
                  <a:spcPts val="0"/>
                </a:spcAft>
                <a:buClrTx/>
                <a:buSzTx/>
                <a:buFont typeface="Arial" panose="020B0604020202020204" pitchFamily="34" charset="0"/>
                <a:buChar char="•"/>
                <a:tabLst/>
              </a:pPr>
              <a:r>
                <a:rPr lang="en-US" sz="4000" dirty="0"/>
                <a:t>Characterized by significant interfaces</a:t>
              </a:r>
            </a:p>
          </p:txBody>
        </p:sp>
      </p:grpSp>
      <p:sp>
        <p:nvSpPr>
          <p:cNvPr id="35" name="Rounded Rectangle 34">
            <a:extLst>
              <a:ext uri="{FF2B5EF4-FFF2-40B4-BE49-F238E27FC236}">
                <a16:creationId xmlns:a16="http://schemas.microsoft.com/office/drawing/2014/main" id="{2D693518-3351-BB33-730E-390493E7DF33}"/>
              </a:ext>
            </a:extLst>
          </p:cNvPr>
          <p:cNvSpPr/>
          <p:nvPr/>
        </p:nvSpPr>
        <p:spPr>
          <a:xfrm>
            <a:off x="12192000" y="2449742"/>
            <a:ext cx="12022585" cy="4803708"/>
          </a:xfrm>
          <a:prstGeom prst="roundRect">
            <a:avLst>
              <a:gd name="adj" fmla="val 8176"/>
            </a:avLst>
          </a:prstGeom>
          <a:solidFill>
            <a:schemeClr val="accent5">
              <a:lumMod val="20000"/>
              <a:lumOff val="80000"/>
            </a:schemeClr>
          </a:solidFill>
          <a:ln w="38100" cap="flat">
            <a:solidFill>
              <a:srgbClr val="C00000"/>
            </a:solidFill>
            <a:prstDash val="solid"/>
            <a:round/>
          </a:ln>
          <a:effectLst>
            <a:outerShdw blurRad="76200" dist="381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8" tIns="91438" rIns="91438" bIns="91438"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n-US" sz="3600" b="0" i="0" u="none" strike="noStrike" cap="none" spc="0" normalizeH="0" baseline="0" dirty="0">
              <a:ln>
                <a:noFill/>
              </a:ln>
              <a:solidFill>
                <a:srgbClr val="000000"/>
              </a:solidFill>
              <a:effectLst/>
              <a:uFillTx/>
              <a:latin typeface="+mn-lt"/>
              <a:ea typeface="+mn-ea"/>
              <a:cs typeface="+mn-cs"/>
              <a:sym typeface="Calibri"/>
            </a:endParaRPr>
          </a:p>
        </p:txBody>
      </p:sp>
      <p:sp>
        <p:nvSpPr>
          <p:cNvPr id="34" name="Rounded Rectangle 33">
            <a:extLst>
              <a:ext uri="{FF2B5EF4-FFF2-40B4-BE49-F238E27FC236}">
                <a16:creationId xmlns:a16="http://schemas.microsoft.com/office/drawing/2014/main" id="{55B62401-9349-24EA-8E4D-C8B315547355}"/>
              </a:ext>
            </a:extLst>
          </p:cNvPr>
          <p:cNvSpPr/>
          <p:nvPr/>
        </p:nvSpPr>
        <p:spPr>
          <a:xfrm>
            <a:off x="127256" y="2395765"/>
            <a:ext cx="11255710" cy="4857685"/>
          </a:xfrm>
          <a:prstGeom prst="roundRect">
            <a:avLst>
              <a:gd name="adj" fmla="val 8176"/>
            </a:avLst>
          </a:prstGeom>
          <a:solidFill>
            <a:srgbClr val="FFFFFF"/>
          </a:solidFill>
          <a:ln w="25400" cap="flat">
            <a:solidFill>
              <a:schemeClr val="accent1"/>
            </a:solidFill>
            <a:prstDash val="solid"/>
            <a:round/>
          </a:ln>
          <a:effectLst>
            <a:outerShdw blurRad="76200" dist="381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8" tIns="91438" rIns="91438" bIns="91438"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n-US" sz="3600" b="0" i="0" u="none" strike="noStrike" cap="none" spc="0" normalizeH="0" baseline="0" dirty="0">
              <a:ln>
                <a:noFill/>
              </a:ln>
              <a:solidFill>
                <a:srgbClr val="000000"/>
              </a:solidFill>
              <a:effectLst/>
              <a:uFillTx/>
              <a:latin typeface="+mn-lt"/>
              <a:ea typeface="+mn-ea"/>
              <a:cs typeface="+mn-cs"/>
              <a:sym typeface="Calibri"/>
            </a:endParaRPr>
          </a:p>
        </p:txBody>
      </p:sp>
      <p:sp>
        <p:nvSpPr>
          <p:cNvPr id="2" name="Title 1">
            <a:extLst>
              <a:ext uri="{FF2B5EF4-FFF2-40B4-BE49-F238E27FC236}">
                <a16:creationId xmlns:a16="http://schemas.microsoft.com/office/drawing/2014/main" id="{31A54249-AB3E-A8EB-FC7E-DD2FBA740CB8}"/>
              </a:ext>
            </a:extLst>
          </p:cNvPr>
          <p:cNvSpPr>
            <a:spLocks noGrp="1"/>
          </p:cNvSpPr>
          <p:nvPr>
            <p:ph type="title"/>
          </p:nvPr>
        </p:nvSpPr>
        <p:spPr/>
        <p:txBody>
          <a:bodyPr/>
          <a:lstStyle/>
          <a:p>
            <a:r>
              <a:rPr lang="en-US" dirty="0"/>
              <a:t>Managing mechanical stresses is key to higher fields </a:t>
            </a:r>
            <a:br>
              <a:rPr lang="en-US" dirty="0"/>
            </a:br>
            <a:r>
              <a:rPr lang="en-US" dirty="0"/>
              <a:t>– MDP is exploring stress-managed structures </a:t>
            </a:r>
          </a:p>
        </p:txBody>
      </p:sp>
      <p:sp>
        <p:nvSpPr>
          <p:cNvPr id="4" name="Footer Placeholder 3">
            <a:extLst>
              <a:ext uri="{FF2B5EF4-FFF2-40B4-BE49-F238E27FC236}">
                <a16:creationId xmlns:a16="http://schemas.microsoft.com/office/drawing/2014/main" id="{5C911127-87BC-136F-1B12-2EF9B27DCA4C}"/>
              </a:ext>
            </a:extLst>
          </p:cNvPr>
          <p:cNvSpPr>
            <a:spLocks noGrp="1"/>
          </p:cNvSpPr>
          <p:nvPr>
            <p:ph type="ftr" sz="quarter" idx="11"/>
          </p:nvPr>
        </p:nvSpPr>
        <p:spPr>
          <a:xfrm>
            <a:off x="6479722" y="12798154"/>
            <a:ext cx="13369578" cy="917846"/>
          </a:xfrm>
          <a:prstGeom prst="rect">
            <a:avLst/>
          </a:prstGeom>
        </p:spPr>
        <p:txBody>
          <a:bodyPr vert="horz" lIns="91440" tIns="45720" rIns="91440" bIns="45720" rtlCol="0" anchor="ct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ctr"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solidFill>
                <a:effectLst/>
                <a:uFillTx/>
                <a:latin typeface="+mn-lt"/>
                <a:ea typeface="+mn-ea"/>
                <a:cs typeface="+mn-cs"/>
                <a:sym typeface="Calibri"/>
              </a:defRPr>
            </a:lvl1pPr>
            <a:lvl2pPr marL="0" marR="0" indent="0" algn="l" defTabSz="9144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Calibri"/>
              </a:defRPr>
            </a:lvl2pPr>
            <a:lvl3pPr marL="0" marR="0" indent="0" algn="l" defTabSz="9144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Calibri"/>
              </a:defRPr>
            </a:lvl3pPr>
            <a:lvl4pPr marL="0" marR="0" indent="0" algn="l" defTabSz="9144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Calibri"/>
              </a:defRPr>
            </a:lvl4pPr>
            <a:lvl5pPr marL="0" marR="0" indent="0" algn="l" defTabSz="9144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Calibri"/>
              </a:defRPr>
            </a:lvl5pPr>
            <a:lvl6pPr marL="0" marR="0" indent="0" algn="l" defTabSz="9144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Calibri"/>
              </a:defRPr>
            </a:lvl6pPr>
            <a:lvl7pPr marL="0" marR="0" indent="0" algn="l" defTabSz="9144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Calibri"/>
              </a:defRPr>
            </a:lvl7pPr>
            <a:lvl8pPr marL="0" marR="0" indent="0" algn="l" defTabSz="9144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Calibri"/>
              </a:defRPr>
            </a:lvl8pPr>
            <a:lvl9pPr marL="0" marR="0" indent="0" algn="l" defTabSz="9144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Calibri"/>
              </a:defRPr>
            </a:lvl9pPr>
          </a:lstStyle>
          <a:p>
            <a:r>
              <a:rPr lang="en-US" dirty="0"/>
              <a:t>US MDP - Towards an implementation of the P5 Recommendations       Muon Collider Collaboration Meeting</a:t>
            </a:r>
          </a:p>
        </p:txBody>
      </p:sp>
      <p:pic>
        <p:nvPicPr>
          <p:cNvPr id="28" name="Picture 27">
            <a:extLst>
              <a:ext uri="{FF2B5EF4-FFF2-40B4-BE49-F238E27FC236}">
                <a16:creationId xmlns:a16="http://schemas.microsoft.com/office/drawing/2014/main" id="{FDE1C35F-D5E2-517A-3A54-6F99D068B38B}"/>
              </a:ext>
            </a:extLst>
          </p:cNvPr>
          <p:cNvPicPr>
            <a:picLocks noChangeAspect="1"/>
          </p:cNvPicPr>
          <p:nvPr/>
        </p:nvPicPr>
        <p:blipFill>
          <a:blip r:embed="rId4">
            <a:extLst>
              <a:ext uri="{BEBA8EAE-BF5A-486C-A8C5-ECC9F3942E4B}">
                <a14:imgProps xmlns:a14="http://schemas.microsoft.com/office/drawing/2010/main">
                  <a14:imgLayer r:embed="rId5">
                    <a14:imgEffect>
                      <a14:sharpenSoften amount="67000"/>
                    </a14:imgEffect>
                    <a14:imgEffect>
                      <a14:colorTemperature colorTemp="11500"/>
                    </a14:imgEffect>
                    <a14:imgEffect>
                      <a14:saturation sat="0"/>
                    </a14:imgEffect>
                  </a14:imgLayer>
                </a14:imgProps>
              </a:ext>
            </a:extLst>
          </a:blip>
          <a:stretch>
            <a:fillRect/>
          </a:stretch>
        </p:blipFill>
        <p:spPr>
          <a:xfrm>
            <a:off x="18904782" y="2751843"/>
            <a:ext cx="4500769" cy="4318654"/>
          </a:xfrm>
          <a:prstGeom prst="rect">
            <a:avLst/>
          </a:prstGeom>
        </p:spPr>
      </p:pic>
      <p:pic>
        <p:nvPicPr>
          <p:cNvPr id="29" name="Picture 28">
            <a:extLst>
              <a:ext uri="{FF2B5EF4-FFF2-40B4-BE49-F238E27FC236}">
                <a16:creationId xmlns:a16="http://schemas.microsoft.com/office/drawing/2014/main" id="{F9EB621B-0893-43E3-5938-9D2FEA723F1A}"/>
              </a:ext>
            </a:extLst>
          </p:cNvPr>
          <p:cNvPicPr>
            <a:picLocks noChangeAspect="1"/>
          </p:cNvPicPr>
          <p:nvPr/>
        </p:nvPicPr>
        <p:blipFill>
          <a:blip r:embed="rId6"/>
          <a:stretch>
            <a:fillRect/>
          </a:stretch>
        </p:blipFill>
        <p:spPr>
          <a:xfrm>
            <a:off x="6687496" y="2751843"/>
            <a:ext cx="4413029" cy="4267252"/>
          </a:xfrm>
          <a:prstGeom prst="rect">
            <a:avLst/>
          </a:prstGeom>
        </p:spPr>
      </p:pic>
      <p:sp>
        <p:nvSpPr>
          <p:cNvPr id="30" name="TextBox 29">
            <a:extLst>
              <a:ext uri="{FF2B5EF4-FFF2-40B4-BE49-F238E27FC236}">
                <a16:creationId xmlns:a16="http://schemas.microsoft.com/office/drawing/2014/main" id="{4389A92A-96D6-70EC-0697-8FDE43AAE558}"/>
              </a:ext>
            </a:extLst>
          </p:cNvPr>
          <p:cNvSpPr txBox="1"/>
          <p:nvPr/>
        </p:nvSpPr>
        <p:spPr>
          <a:xfrm>
            <a:off x="427245" y="4089267"/>
            <a:ext cx="5880287" cy="2523764"/>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8" tIns="91438" rIns="91438" bIns="91438" numCol="1" spcCol="38100" rtlCol="0" anchor="t">
            <a:spAutoFit/>
          </a:bodyPr>
          <a:lstStyle/>
          <a:p>
            <a:r>
              <a:rPr lang="en-US" sz="4000" dirty="0"/>
              <a:t>“Traditional” Cos-theta</a:t>
            </a:r>
          </a:p>
          <a:p>
            <a:r>
              <a:rPr lang="en-US" sz="4000" dirty="0"/>
              <a:t>- </a:t>
            </a:r>
            <a:r>
              <a:rPr lang="en-US" dirty="0"/>
              <a:t>Midplane stress due to azimuthal force accumulation</a:t>
            </a:r>
            <a:endParaRPr lang="en-US" sz="4000" dirty="0"/>
          </a:p>
        </p:txBody>
      </p:sp>
      <p:sp>
        <p:nvSpPr>
          <p:cNvPr id="31" name="TextBox 30">
            <a:extLst>
              <a:ext uri="{FF2B5EF4-FFF2-40B4-BE49-F238E27FC236}">
                <a16:creationId xmlns:a16="http://schemas.microsoft.com/office/drawing/2014/main" id="{6F7E1B6A-9C14-B946-47D1-DFF97534B198}"/>
              </a:ext>
            </a:extLst>
          </p:cNvPr>
          <p:cNvSpPr txBox="1"/>
          <p:nvPr/>
        </p:nvSpPr>
        <p:spPr>
          <a:xfrm>
            <a:off x="12483436" y="4198369"/>
            <a:ext cx="6406730" cy="258531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8" tIns="91438" rIns="91438" bIns="91438" numCol="1" spcCol="38100" rtlCol="0" anchor="t">
            <a:spAutoFit/>
          </a:bodyPr>
          <a:lstStyle/>
          <a:p>
            <a:r>
              <a:rPr lang="en-US" sz="4000" dirty="0"/>
              <a:t>“Stress-managed” Cos-theta</a:t>
            </a:r>
          </a:p>
          <a:p>
            <a:r>
              <a:rPr lang="en-US" sz="4000" dirty="0"/>
              <a:t>- </a:t>
            </a:r>
            <a:r>
              <a:rPr lang="en-US" dirty="0"/>
              <a:t>Groups of turns, azimuthal forces intercepted by support</a:t>
            </a:r>
            <a:endParaRPr lang="en-US" sz="4000" dirty="0"/>
          </a:p>
        </p:txBody>
      </p:sp>
      <p:pic>
        <p:nvPicPr>
          <p:cNvPr id="32" name="Picture 31">
            <a:extLst>
              <a:ext uri="{FF2B5EF4-FFF2-40B4-BE49-F238E27FC236}">
                <a16:creationId xmlns:a16="http://schemas.microsoft.com/office/drawing/2014/main" id="{311EB4AD-534A-91CB-E28D-28A1FF0C9EFE}"/>
              </a:ext>
            </a:extLst>
          </p:cNvPr>
          <p:cNvPicPr>
            <a:picLocks noChangeAspect="1"/>
          </p:cNvPicPr>
          <p:nvPr/>
        </p:nvPicPr>
        <p:blipFill>
          <a:blip r:embed="rId7"/>
          <a:stretch>
            <a:fillRect/>
          </a:stretch>
        </p:blipFill>
        <p:spPr>
          <a:xfrm>
            <a:off x="169414" y="3416247"/>
            <a:ext cx="5938291" cy="448993"/>
          </a:xfrm>
          <a:prstGeom prst="rect">
            <a:avLst/>
          </a:prstGeom>
        </p:spPr>
      </p:pic>
      <p:pic>
        <p:nvPicPr>
          <p:cNvPr id="33" name="Picture 32">
            <a:extLst>
              <a:ext uri="{FF2B5EF4-FFF2-40B4-BE49-F238E27FC236}">
                <a16:creationId xmlns:a16="http://schemas.microsoft.com/office/drawing/2014/main" id="{F82346E7-33CD-B3EA-8C0B-1DAF83A47DCD}"/>
              </a:ext>
            </a:extLst>
          </p:cNvPr>
          <p:cNvPicPr>
            <a:picLocks noChangeAspect="1"/>
          </p:cNvPicPr>
          <p:nvPr/>
        </p:nvPicPr>
        <p:blipFill>
          <a:blip r:embed="rId8"/>
          <a:stretch>
            <a:fillRect/>
          </a:stretch>
        </p:blipFill>
        <p:spPr>
          <a:xfrm>
            <a:off x="12748819" y="3291563"/>
            <a:ext cx="5442928" cy="654649"/>
          </a:xfrm>
          <a:prstGeom prst="rect">
            <a:avLst/>
          </a:prstGeom>
        </p:spPr>
      </p:pic>
      <p:cxnSp>
        <p:nvCxnSpPr>
          <p:cNvPr id="54" name="Curved Connector 53">
            <a:extLst>
              <a:ext uri="{FF2B5EF4-FFF2-40B4-BE49-F238E27FC236}">
                <a16:creationId xmlns:a16="http://schemas.microsoft.com/office/drawing/2014/main" id="{212FE60F-8C11-A121-D81C-F887FE54B4C7}"/>
              </a:ext>
            </a:extLst>
          </p:cNvPr>
          <p:cNvCxnSpPr>
            <a:cxnSpLocks/>
          </p:cNvCxnSpPr>
          <p:nvPr/>
        </p:nvCxnSpPr>
        <p:spPr>
          <a:xfrm>
            <a:off x="17590024" y="10641428"/>
            <a:ext cx="1588739" cy="1383062"/>
          </a:xfrm>
          <a:prstGeom prst="curvedConnector3">
            <a:avLst>
              <a:gd name="adj1" fmla="val 50000"/>
            </a:avLst>
          </a:prstGeom>
          <a:noFill/>
          <a:ln w="31750" cap="flat">
            <a:solidFill>
              <a:schemeClr val="accent1"/>
            </a:solidFill>
            <a:prstDash val="solid"/>
            <a:round/>
            <a:tailEnd type="triangle" w="lg" len="lg"/>
          </a:ln>
          <a:effectLst>
            <a:outerShdw blurRad="76200" dist="38100" dir="5400000" rotWithShape="0">
              <a:srgbClr val="000000">
                <a:alpha val="35000"/>
              </a:srgbClr>
            </a:outerShdw>
          </a:effectLst>
          <a:sp3d/>
        </p:spPr>
        <p:style>
          <a:lnRef idx="0">
            <a:scrgbClr r="0" g="0" b="0"/>
          </a:lnRef>
          <a:fillRef idx="0">
            <a:scrgbClr r="0" g="0" b="0"/>
          </a:fillRef>
          <a:effectRef idx="0">
            <a:scrgbClr r="0" g="0" b="0"/>
          </a:effectRef>
          <a:fontRef idx="none"/>
        </p:style>
      </p:cxnSp>
      <p:sp>
        <p:nvSpPr>
          <p:cNvPr id="57" name="TextBox 56">
            <a:extLst>
              <a:ext uri="{FF2B5EF4-FFF2-40B4-BE49-F238E27FC236}">
                <a16:creationId xmlns:a16="http://schemas.microsoft.com/office/drawing/2014/main" id="{C90B3A17-AB1A-F867-B5FE-681837259D2B}"/>
              </a:ext>
            </a:extLst>
          </p:cNvPr>
          <p:cNvSpPr txBox="1"/>
          <p:nvPr/>
        </p:nvSpPr>
        <p:spPr>
          <a:xfrm>
            <a:off x="19374127" y="11095717"/>
            <a:ext cx="5042530" cy="1169547"/>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8" tIns="91438" rIns="91438" bIns="91438" numCol="1" spcCol="38100" rtlCol="0" anchor="t">
            <a:spAutoFit/>
          </a:bodyPr>
          <a:lstStyle/>
          <a:p>
            <a:pPr marL="0" marR="0" indent="0" algn="l" defTabSz="914400" rtl="0" fontAlgn="auto" latinLnBrk="0" hangingPunct="0">
              <a:lnSpc>
                <a:spcPct val="100000"/>
              </a:lnSpc>
              <a:spcBef>
                <a:spcPts val="0"/>
              </a:spcBef>
              <a:spcAft>
                <a:spcPts val="0"/>
              </a:spcAft>
              <a:buClrTx/>
              <a:buSzTx/>
              <a:buFontTx/>
              <a:buNone/>
              <a:tabLst/>
            </a:pPr>
            <a:r>
              <a:rPr kumimoji="0" lang="en-US" sz="3200" b="0" i="1" u="none" strike="noStrike" cap="none" spc="0" normalizeH="0" baseline="0" dirty="0">
                <a:ln>
                  <a:noFill/>
                </a:ln>
                <a:solidFill>
                  <a:srgbClr val="000000"/>
                </a:solidFill>
                <a:effectLst/>
                <a:uFillTx/>
                <a:latin typeface="+mn-lt"/>
                <a:ea typeface="+mn-ea"/>
                <a:cs typeface="+mn-cs"/>
                <a:sym typeface="Calibri"/>
              </a:rPr>
              <a:t>Serves as good candidate for muon collider ring dipole</a:t>
            </a:r>
          </a:p>
        </p:txBody>
      </p:sp>
      <p:sp>
        <p:nvSpPr>
          <p:cNvPr id="3" name="Slide Number Placeholder 2">
            <a:extLst>
              <a:ext uri="{FF2B5EF4-FFF2-40B4-BE49-F238E27FC236}">
                <a16:creationId xmlns:a16="http://schemas.microsoft.com/office/drawing/2014/main" id="{97C7C69F-09BC-C740-0A0D-BDF9637910E5}"/>
              </a:ext>
            </a:extLst>
          </p:cNvPr>
          <p:cNvSpPr>
            <a:spLocks noGrp="1"/>
          </p:cNvSpPr>
          <p:nvPr>
            <p:ph type="sldNum" sz="quarter" idx="12"/>
          </p:nvPr>
        </p:nvSpPr>
        <p:spPr>
          <a:xfrm>
            <a:off x="23223645" y="13059562"/>
            <a:ext cx="483809" cy="462279"/>
          </a:xfrm>
          <a:prstGeom prst="rect">
            <a:avLst/>
          </a:prstGeom>
          <a:ln w="12700">
            <a:miter lim="400000"/>
          </a:ln>
        </p:spPr>
        <p:txBody>
          <a:bodyPr wrap="none" lIns="91438" tIns="91438" rIns="91438" bIns="91438" anchor="ctr">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0" fontAlgn="auto" latinLnBrk="0" hangingPunct="0">
              <a:lnSpc>
                <a:spcPct val="100000"/>
              </a:lnSpc>
              <a:spcBef>
                <a:spcPts val="0"/>
              </a:spcBef>
              <a:spcAft>
                <a:spcPts val="0"/>
              </a:spcAft>
              <a:buClrTx/>
              <a:buSzTx/>
              <a:buFontTx/>
              <a:buNone/>
              <a:tabLst/>
              <a:defRPr kumimoji="0" sz="2000" b="0" i="0" u="none" strike="noStrike" cap="none" spc="0" normalizeH="0" baseline="0">
                <a:ln>
                  <a:noFill/>
                </a:ln>
                <a:solidFill>
                  <a:srgbClr val="FFFFFF"/>
                </a:solidFill>
                <a:effectLst/>
                <a:uFillTx/>
                <a:latin typeface="Franklin Gothic Book"/>
                <a:ea typeface="Franklin Gothic Book"/>
                <a:cs typeface="Franklin Gothic Book"/>
                <a:sym typeface="Franklin Gothic Book"/>
              </a:defRPr>
            </a:lvl1pPr>
            <a:lvl2pPr marL="0" marR="0" indent="0" algn="l" defTabSz="9144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Calibri"/>
              </a:defRPr>
            </a:lvl2pPr>
            <a:lvl3pPr marL="0" marR="0" indent="0" algn="l" defTabSz="9144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Calibri"/>
              </a:defRPr>
            </a:lvl3pPr>
            <a:lvl4pPr marL="0" marR="0" indent="0" algn="l" defTabSz="9144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Calibri"/>
              </a:defRPr>
            </a:lvl4pPr>
            <a:lvl5pPr marL="0" marR="0" indent="0" algn="l" defTabSz="9144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Calibri"/>
              </a:defRPr>
            </a:lvl5pPr>
            <a:lvl6pPr marL="0" marR="0" indent="0" algn="l" defTabSz="9144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Calibri"/>
              </a:defRPr>
            </a:lvl6pPr>
            <a:lvl7pPr marL="0" marR="0" indent="0" algn="l" defTabSz="9144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Calibri"/>
              </a:defRPr>
            </a:lvl7pPr>
            <a:lvl8pPr marL="0" marR="0" indent="0" algn="l" defTabSz="9144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Calibri"/>
              </a:defRPr>
            </a:lvl8pPr>
            <a:lvl9pPr marL="0" marR="0" indent="0" algn="l" defTabSz="9144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Calibri"/>
              </a:defRPr>
            </a:lvl9pPr>
          </a:lstStyle>
          <a:p>
            <a:fld id="{86CB4B4D-7CA3-9044-876B-883B54F8677D}" type="slidenum">
              <a:rPr lang="en-US" smtClean="0"/>
              <a:pPr/>
              <a:t>9</a:t>
            </a:fld>
            <a:endParaRPr lang="en-US" dirty="0"/>
          </a:p>
        </p:txBody>
      </p:sp>
      <p:sp>
        <p:nvSpPr>
          <p:cNvPr id="5" name="TextBox 4">
            <a:extLst>
              <a:ext uri="{FF2B5EF4-FFF2-40B4-BE49-F238E27FC236}">
                <a16:creationId xmlns:a16="http://schemas.microsoft.com/office/drawing/2014/main" id="{A922D588-6967-9A59-4019-5A46116D6CA0}"/>
              </a:ext>
            </a:extLst>
          </p:cNvPr>
          <p:cNvSpPr txBox="1"/>
          <p:nvPr/>
        </p:nvSpPr>
        <p:spPr>
          <a:xfrm>
            <a:off x="169414" y="10462542"/>
            <a:ext cx="10931111" cy="1846655"/>
          </a:xfrm>
          <a:prstGeom prst="rect">
            <a:avLst/>
          </a:prstGeom>
          <a:solidFill>
            <a:schemeClr val="bg1">
              <a:lumMod val="95000"/>
            </a:schemeClr>
          </a:solidFill>
          <a:ln w="12700" cap="flat">
            <a:solidFill>
              <a:schemeClr val="accent1"/>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8" tIns="91438" rIns="91438" bIns="91438" numCol="1" spcCol="38100" rtlCol="0" anchor="t">
            <a:spAutoFit/>
          </a:bodyPr>
          <a:lstStyle/>
          <a:p>
            <a:r>
              <a:rPr lang="en-US" i="1" dirty="0"/>
              <a:t>These “stress-managed” structures may enable combined function high-field accelerator magnets, which are subject to complex force distributions</a:t>
            </a:r>
            <a:endParaRPr kumimoji="0" lang="en-US" b="0" i="0" u="none" strike="noStrike" cap="none" spc="0" normalizeH="0" baseline="0" dirty="0">
              <a:ln>
                <a:noFill/>
              </a:ln>
              <a:solidFill>
                <a:srgbClr val="000000"/>
              </a:solidFill>
              <a:effectLst/>
              <a:uFillTx/>
              <a:latin typeface="+mn-lt"/>
              <a:ea typeface="+mn-ea"/>
              <a:cs typeface="+mn-cs"/>
              <a:sym typeface="Calibri"/>
            </a:endParaRPr>
          </a:p>
        </p:txBody>
      </p:sp>
      <p:sp>
        <p:nvSpPr>
          <p:cNvPr id="6" name="Date Placeholder 5">
            <a:extLst>
              <a:ext uri="{FF2B5EF4-FFF2-40B4-BE49-F238E27FC236}">
                <a16:creationId xmlns:a16="http://schemas.microsoft.com/office/drawing/2014/main" id="{456F7A4D-C964-4E91-F786-B07DAF501C8F}"/>
              </a:ext>
            </a:extLst>
          </p:cNvPr>
          <p:cNvSpPr>
            <a:spLocks noGrp="1"/>
          </p:cNvSpPr>
          <p:nvPr>
            <p:ph type="dt" sz="half" idx="10"/>
          </p:nvPr>
        </p:nvSpPr>
        <p:spPr/>
        <p:txBody>
          <a:bodyPr/>
          <a:lstStyle/>
          <a:p>
            <a:r>
              <a:rPr lang="en-US" dirty="0"/>
              <a:t>March 13, 2024</a:t>
            </a:r>
          </a:p>
        </p:txBody>
      </p:sp>
    </p:spTree>
    <p:extLst>
      <p:ext uri="{BB962C8B-B14F-4D97-AF65-F5344CB8AC3E}">
        <p14:creationId xmlns:p14="http://schemas.microsoft.com/office/powerpoint/2010/main" val="758283207"/>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theme/theme1.xml><?xml version="1.0" encoding="utf-8"?>
<a:theme xmlns:a="http://schemas.openxmlformats.org/drawingml/2006/main" name="ATAP No Footer">
  <a:themeElements>
    <a:clrScheme name="ATAP No Footer">
      <a:dk1>
        <a:srgbClr val="000000"/>
      </a:dk1>
      <a:lt1>
        <a:srgbClr val="FFFFFF"/>
      </a:lt1>
      <a:dk2>
        <a:srgbClr val="A7A7A7"/>
      </a:dk2>
      <a:lt2>
        <a:srgbClr val="535353"/>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FF00FF"/>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TAP No Foote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38100" dir="5400000" rotWithShape="0">
              <a:srgbClr val="000000">
                <a:alpha val="35000"/>
              </a:srgbClr>
            </a:outerShdw>
          </a:effectLst>
        </a:effectStyle>
        <a:effectStyle>
          <a:effectLst>
            <a:outerShdw blurRad="76200" dist="38100" dir="5400000" rotWithShape="0">
              <a:srgbClr val="000000">
                <a:alpha val="35000"/>
              </a:srgbClr>
            </a:outerShdw>
          </a:effectLst>
        </a:effectStyle>
        <a:effectStyle>
          <a:effectLst>
            <a:outerShdw blurRad="76200" dist="38100" dir="5400000" rotWithShape="0">
              <a:srgbClr val="000000">
                <a:alpha val="35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chemeClr val="accent1"/>
          </a:solidFill>
          <a:prstDash val="solid"/>
          <a:round/>
        </a:ln>
        <a:effectLst>
          <a:outerShdw blurRad="76200" dist="38100" dir="5400000" rotWithShape="0">
            <a:srgbClr val="000000">
              <a:alpha val="35000"/>
            </a:srgbClr>
          </a:outerShdw>
        </a:effectLst>
        <a:sp3d/>
      </a:spPr>
      <a:bodyPr rot="0" spcFirstLastPara="1" vertOverflow="overflow" horzOverflow="overflow" vert="horz" wrap="square" lIns="91438" tIns="91438" rIns="91438" bIns="91438"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chemeClr val="accent1"/>
          </a:solidFill>
          <a:prstDash val="solid"/>
          <a:round/>
        </a:ln>
        <a:effectLst>
          <a:outerShdw blurRad="76200" dist="38100" dir="5400000" rotWithShape="0">
            <a:srgbClr val="000000">
              <a:alpha val="35000"/>
            </a:srgbClr>
          </a:outerShdw>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91438" tIns="91438" rIns="91438" bIns="91438"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ATAP No Footer">
  <a:themeElements>
    <a:clrScheme name="ATAP No Footer">
      <a:dk1>
        <a:srgbClr val="000000"/>
      </a:dk1>
      <a:lt1>
        <a:srgbClr val="FFFFFF"/>
      </a:lt1>
      <a:dk2>
        <a:srgbClr val="A7A7A7"/>
      </a:dk2>
      <a:lt2>
        <a:srgbClr val="535353"/>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FF00FF"/>
      </a:folHlink>
    </a:clrScheme>
    <a:fontScheme name="ATAP No Footer">
      <a:majorFont>
        <a:latin typeface="Helvetica"/>
        <a:ea typeface="Helvetica"/>
        <a:cs typeface="Helvetica"/>
      </a:majorFont>
      <a:minorFont>
        <a:latin typeface="Calibri"/>
        <a:ea typeface="Calibri"/>
        <a:cs typeface="Calibri"/>
      </a:minorFont>
    </a:fontScheme>
    <a:fmtScheme name="ATAP No Foote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38100" dir="5400000" rotWithShape="0">
              <a:srgbClr val="000000">
                <a:alpha val="35000"/>
              </a:srgbClr>
            </a:outerShdw>
          </a:effectLst>
        </a:effectStyle>
        <a:effectStyle>
          <a:effectLst>
            <a:outerShdw blurRad="76200" dist="38100" dir="5400000" rotWithShape="0">
              <a:srgbClr val="000000">
                <a:alpha val="35000"/>
              </a:srgbClr>
            </a:outerShdw>
          </a:effectLst>
        </a:effectStyle>
        <a:effectStyle>
          <a:effectLst>
            <a:outerShdw blurRad="76200" dist="38100" dir="5400000" rotWithShape="0">
              <a:srgbClr val="000000">
                <a:alpha val="35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chemeClr val="accent1"/>
          </a:solidFill>
          <a:prstDash val="solid"/>
          <a:round/>
        </a:ln>
        <a:effectLst>
          <a:outerShdw blurRad="76200" dist="38100" dir="5400000" rotWithShape="0">
            <a:srgbClr val="000000">
              <a:alpha val="35000"/>
            </a:srgbClr>
          </a:outerShdw>
        </a:effectLst>
        <a:sp3d/>
      </a:spPr>
      <a:bodyPr rot="0" spcFirstLastPara="1" vertOverflow="overflow" horzOverflow="overflow" vert="horz" wrap="square" lIns="91438" tIns="91438" rIns="91438" bIns="91438"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chemeClr val="accent1"/>
          </a:solidFill>
          <a:prstDash val="solid"/>
          <a:round/>
        </a:ln>
        <a:effectLst>
          <a:outerShdw blurRad="76200" dist="38100" dir="5400000" rotWithShape="0">
            <a:srgbClr val="000000">
              <a:alpha val="35000"/>
            </a:srgbClr>
          </a:outerShdw>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91438" tIns="91438" rIns="91438" bIns="91438"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35343</TotalTime>
  <Words>3407</Words>
  <Application>Microsoft Macintosh PowerPoint</Application>
  <PresentationFormat>Custom</PresentationFormat>
  <Paragraphs>407</Paragraphs>
  <Slides>30</Slides>
  <Notes>2</Notes>
  <HiddenSlides>0</HiddenSlides>
  <MMClips>0</MMClips>
  <ScaleCrop>false</ScaleCrop>
  <HeadingPairs>
    <vt:vector size="6" baseType="variant">
      <vt:variant>
        <vt:lpstr>Fonts Used</vt:lpstr>
      </vt:variant>
      <vt:variant>
        <vt:i4>12</vt:i4>
      </vt:variant>
      <vt:variant>
        <vt:lpstr>Theme</vt:lpstr>
      </vt:variant>
      <vt:variant>
        <vt:i4>1</vt:i4>
      </vt:variant>
      <vt:variant>
        <vt:lpstr>Slide Titles</vt:lpstr>
      </vt:variant>
      <vt:variant>
        <vt:i4>30</vt:i4>
      </vt:variant>
    </vt:vector>
  </HeadingPairs>
  <TitlesOfParts>
    <vt:vector size="43" baseType="lpstr">
      <vt:lpstr>-apple-system</vt:lpstr>
      <vt:lpstr>Arial</vt:lpstr>
      <vt:lpstr>ArialMT</vt:lpstr>
      <vt:lpstr>Calibi</vt:lpstr>
      <vt:lpstr>Calibri</vt:lpstr>
      <vt:lpstr>Franklin Gothic Book</vt:lpstr>
      <vt:lpstr>Franklin Gothic Medium</vt:lpstr>
      <vt:lpstr>FranklinGothic</vt:lpstr>
      <vt:lpstr>HelveticaNeue Regular</vt:lpstr>
      <vt:lpstr>Proxima Nova</vt:lpstr>
      <vt:lpstr>Symbol</vt:lpstr>
      <vt:lpstr>Times New Roman</vt:lpstr>
      <vt:lpstr>ATAP No Footer</vt:lpstr>
      <vt:lpstr>PowerPoint Presentation</vt:lpstr>
      <vt:lpstr>Outline</vt:lpstr>
      <vt:lpstr>US MDP vision</vt:lpstr>
      <vt:lpstr>Central themes / focus of current MDP magnet R&amp;D</vt:lpstr>
      <vt:lpstr>The P5 report had a clear message – 10 TeV pCM colliders!</vt:lpstr>
      <vt:lpstr>The P5 report provides critical guidance for the US MDP</vt:lpstr>
      <vt:lpstr>A Muon Collider has serious magnet challenges</vt:lpstr>
      <vt:lpstr>Muon collider design is providing guidance on key parameters</vt:lpstr>
      <vt:lpstr>Managing mechanical stresses is key to higher fields  – MDP is exploring stress-managed structures </vt:lpstr>
      <vt:lpstr>Subscale magnets are used to evaluate impregnation materials – the return of Paraffin Wax!</vt:lpstr>
      <vt:lpstr>Strong progress on the Stress—managed Cos-theta (SMCT)</vt:lpstr>
      <vt:lpstr>A priority now is to build the Nb3Sn outserts</vt:lpstr>
      <vt:lpstr>Bi2212 shows strong promise – being readied for hybrids</vt:lpstr>
      <vt:lpstr>REBCO makes steady progress – MDP focuses on CORC® &amp; STAR®</vt:lpstr>
      <vt:lpstr>There are significant synergies to be leveraged to support Muon Collider magnet development</vt:lpstr>
      <vt:lpstr>Some thoughts on areas for enhanced studies for Muon Collider magnets, beyond current MDP focus areas</vt:lpstr>
      <vt:lpstr>US MDP approach for P5 alignment – work closely with DOE OHEP and with the collider community</vt:lpstr>
      <vt:lpstr>New paradigms: quench-free HTS magnet designs?</vt:lpstr>
      <vt:lpstr>New paradigms – Active/dynamic local powering of magnets for safety, field quality, etc? </vt:lpstr>
      <vt:lpstr>New paradigms: Liquid hydrogen cooled collider?</vt:lpstr>
      <vt:lpstr>Summary</vt:lpstr>
      <vt:lpstr>Backup</vt:lpstr>
      <vt:lpstr>Main magnet research areas for a muon collider</vt:lpstr>
      <vt:lpstr>A Muon collider has unique characteristics that drive magnets</vt:lpstr>
      <vt:lpstr>Muon Collider dipole magnets have unique requirements</vt:lpstr>
      <vt:lpstr>Interaction region magnets have similarities to Hadron colliders</vt:lpstr>
      <vt:lpstr>International collaboration supports MDP developments</vt:lpstr>
      <vt:lpstr>Current MDP focus areas and key challenges</vt:lpstr>
      <vt:lpstr>Subscale magnets as a platform for rapid development</vt:lpstr>
      <vt:lpstr>The US MDP strives to be open and collaborative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cp:lastModifiedBy>soprestemon</cp:lastModifiedBy>
  <cp:revision>205</cp:revision>
  <dcterms:modified xsi:type="dcterms:W3CDTF">2024-03-13T08:38:54Z</dcterms:modified>
</cp:coreProperties>
</file>