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84" r:id="rId4"/>
    <p:sldId id="258" r:id="rId5"/>
    <p:sldId id="285" r:id="rId6"/>
    <p:sldId id="286" r:id="rId7"/>
    <p:sldId id="262" r:id="rId8"/>
    <p:sldId id="259" r:id="rId9"/>
    <p:sldId id="287" r:id="rId10"/>
    <p:sldId id="289" r:id="rId11"/>
    <p:sldId id="270" r:id="rId12"/>
    <p:sldId id="271" r:id="rId13"/>
    <p:sldId id="274" r:id="rId14"/>
    <p:sldId id="275" r:id="rId15"/>
    <p:sldId id="276" r:id="rId16"/>
    <p:sldId id="291" r:id="rId17"/>
    <p:sldId id="295" r:id="rId18"/>
    <p:sldId id="294" r:id="rId19"/>
    <p:sldId id="297" r:id="rId20"/>
    <p:sldId id="296" r:id="rId21"/>
    <p:sldId id="298" r:id="rId22"/>
    <p:sldId id="299" r:id="rId23"/>
    <p:sldId id="300" r:id="rId24"/>
    <p:sldId id="302" r:id="rId25"/>
    <p:sldId id="303" r:id="rId26"/>
    <p:sldId id="301" r:id="rId27"/>
    <p:sldId id="28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64" autoAdjust="0"/>
    <p:restoredTop sz="95498" autoAdjust="0"/>
  </p:normalViewPr>
  <p:slideViewPr>
    <p:cSldViewPr snapToGrid="0">
      <p:cViewPr varScale="1">
        <p:scale>
          <a:sx n="83" d="100"/>
          <a:sy n="83" d="100"/>
        </p:scale>
        <p:origin x="370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06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3A327-36C3-45FA-B6B5-54AA18A0BB22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AD9A20-4E5E-4347-8C50-060BD83B95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6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9A20-4E5E-4347-8C50-060BD83B95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542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9A20-4E5E-4347-8C50-060BD83B95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57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9A20-4E5E-4347-8C50-060BD83B95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3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9A20-4E5E-4347-8C50-060BD83B95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90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D9A20-4E5E-4347-8C50-060BD83B952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26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2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24" y="-62"/>
            <a:ext cx="12198024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8538" y="1979271"/>
            <a:ext cx="6714358" cy="22479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8538" y="4363656"/>
            <a:ext cx="6610185" cy="89414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2503" y="57150"/>
            <a:ext cx="1684722" cy="1684722"/>
          </a:xfrm>
          <a:prstGeom prst="rect">
            <a:avLst/>
          </a:prstGeom>
        </p:spPr>
      </p:pic>
      <p:pic>
        <p:nvPicPr>
          <p:cNvPr id="9" name="Image 84" descr="MCC-LogoCERN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21387" y="229355"/>
            <a:ext cx="1422321" cy="142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412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58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7128" y="365125"/>
            <a:ext cx="8305372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03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6478" y="6218334"/>
            <a:ext cx="950360" cy="365125"/>
          </a:xfrm>
        </p:spPr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29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23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5209" y="1825625"/>
            <a:ext cx="582459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771508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32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88913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128" y="1681163"/>
            <a:ext cx="573044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7128" y="2505075"/>
            <a:ext cx="573044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77150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77150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012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93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174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457200"/>
            <a:ext cx="450489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52284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128" y="2057399"/>
            <a:ext cx="4504897" cy="415846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98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457200"/>
            <a:ext cx="450489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52592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7128" y="2057400"/>
            <a:ext cx="4504897" cy="411319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45055" y="14107"/>
            <a:ext cx="1255161" cy="1297294"/>
          </a:xfrm>
          <a:prstGeom prst="rect">
            <a:avLst/>
          </a:prstGeom>
        </p:spPr>
      </p:pic>
      <p:pic>
        <p:nvPicPr>
          <p:cNvPr id="8" name="Image 8" descr="MUON-Slide-graphBase-pagebottom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" y="6450467"/>
            <a:ext cx="12192000" cy="35378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123290"/>
            <a:ext cx="10304980" cy="972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7128" y="1189672"/>
            <a:ext cx="11733088" cy="5083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128" y="6356350"/>
            <a:ext cx="20342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68539" y="6356350"/>
            <a:ext cx="81765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88234" y="6356348"/>
            <a:ext cx="9503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rgbClr val="FF0000"/>
                </a:solidFill>
              </a:defRPr>
            </a:lvl1pPr>
          </a:lstStyle>
          <a:p>
            <a:fld id="{E1188FA0-6EE5-46A1-A7ED-739B69B021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71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78" y="2971799"/>
            <a:ext cx="7461504" cy="1033273"/>
          </a:xfrm>
        </p:spPr>
        <p:txBody>
          <a:bodyPr>
            <a:normAutofit/>
          </a:bodyPr>
          <a:lstStyle/>
          <a:p>
            <a:r>
              <a:rPr lang="en-US" sz="3800" b="1" dirty="0" smtClean="0"/>
              <a:t>Status of Recirculating </a:t>
            </a:r>
            <a:r>
              <a:rPr lang="en-US" sz="3800" b="1" dirty="0" err="1"/>
              <a:t>Linacs</a:t>
            </a:r>
            <a:r>
              <a:rPr lang="en-US" sz="3800" b="1" dirty="0"/>
              <a:t> (RLAs</a:t>
            </a:r>
            <a:r>
              <a:rPr lang="en-US" sz="3800" b="1" dirty="0" smtClean="0"/>
              <a:t>)</a:t>
            </a:r>
            <a:endParaRPr lang="en-US" sz="3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Avni</a:t>
            </a:r>
            <a:r>
              <a:rPr lang="en-US" dirty="0" smtClean="0"/>
              <a:t> </a:t>
            </a:r>
            <a:r>
              <a:rPr lang="en-US" dirty="0" err="1" smtClean="0"/>
              <a:t>Aksoy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56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Droplet Arcs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453896"/>
            <a:ext cx="8191072" cy="4828032"/>
          </a:xfrm>
        </p:spPr>
        <p:txBody>
          <a:bodyPr>
            <a:normAutofit fontScale="92500" lnSpcReduction="20000"/>
          </a:bodyPr>
          <a:lstStyle/>
          <a:p>
            <a:r>
              <a:rPr lang="en-US" spc="-1" dirty="0">
                <a:solidFill>
                  <a:srgbClr val="000000"/>
                </a:solidFill>
                <a:latin typeface="Source Sans Pro"/>
              </a:rPr>
              <a:t>Arcs consists of two symmetric sections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</a:rPr>
              <a:t>(-50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º </a:t>
            </a:r>
            <a:r>
              <a:rPr lang="en-US" spc="-1" dirty="0">
                <a:solidFill>
                  <a:srgbClr val="000000"/>
                </a:solidFill>
                <a:latin typeface="Source Sans Pro"/>
                <a:ea typeface="Source Sans Pro"/>
              </a:rPr>
              <a:t>and </a:t>
            </a:r>
            <a:r>
              <a:rPr lang="en-US" spc="-1" dirty="0">
                <a:solidFill>
                  <a:srgbClr val="000000"/>
                </a:solidFill>
                <a:latin typeface="Source Sans Pro"/>
              </a:rPr>
              <a:t>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</a:rPr>
              <a:t>140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º</a:t>
            </a:r>
            <a:r>
              <a:rPr lang="en-US" spc="-1" dirty="0">
                <a:solidFill>
                  <a:srgbClr val="000000"/>
                </a:solidFill>
                <a:latin typeface="Source Sans Pro"/>
                <a:ea typeface="Source Sans Pro"/>
              </a:rPr>
              <a:t>) and total turn is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380º, net </a:t>
            </a:r>
            <a:r>
              <a:rPr lang="en-US" spc="-1" dirty="0">
                <a:solidFill>
                  <a:srgbClr val="000000"/>
                </a:solidFill>
                <a:latin typeface="Source Sans Pro"/>
                <a:ea typeface="Source Sans Pro"/>
              </a:rPr>
              <a:t>turn is 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180º</a:t>
            </a:r>
          </a:p>
          <a:p>
            <a:r>
              <a:rPr lang="en-US" spc="-1" dirty="0" smtClean="0">
                <a:solidFill>
                  <a:srgbClr val="000000"/>
                </a:solidFill>
                <a:latin typeface="Source Sans Pro"/>
              </a:rPr>
              <a:t>The curvature changes with energy</a:t>
            </a: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000000"/>
                </a:solidFill>
                <a:latin typeface="Source Sans Pro"/>
              </a:rPr>
              <a:t>Large energy acceptance </a:t>
            </a:r>
          </a:p>
          <a:p>
            <a:pPr marL="889200" lvl="1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000" spc="-1" dirty="0" smtClean="0">
                <a:solidFill>
                  <a:srgbClr val="000000"/>
                </a:solidFill>
                <a:latin typeface="Source Sans Pro"/>
              </a:rPr>
              <a:t>we 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still have large energy spread at the exit of first </a:t>
            </a:r>
            <a:r>
              <a:rPr lang="en-US" sz="2000" spc="-1" dirty="0" smtClean="0">
                <a:solidFill>
                  <a:srgbClr val="000000"/>
                </a:solidFill>
                <a:latin typeface="Source Sans Pro"/>
              </a:rPr>
              <a:t>pass</a:t>
            </a:r>
          </a:p>
          <a:p>
            <a:pPr marL="1346400" lvl="2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1600" spc="-1" dirty="0" smtClean="0">
                <a:solidFill>
                  <a:srgbClr val="000000"/>
                </a:solidFill>
                <a:latin typeface="Source Sans Pro"/>
              </a:rPr>
              <a:t> </a:t>
            </a:r>
            <a:r>
              <a:rPr lang="en-US" sz="1700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σ</a:t>
            </a:r>
            <a:r>
              <a:rPr lang="en-US" sz="1700" spc="-1" baseline="-8000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Δp</a:t>
            </a:r>
            <a:r>
              <a:rPr lang="en-US" sz="1700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 </a:t>
            </a:r>
            <a:r>
              <a:rPr lang="en-US" sz="1700" spc="-1" dirty="0">
                <a:solidFill>
                  <a:srgbClr val="000000"/>
                </a:solidFill>
                <a:latin typeface="Source Sans Pro"/>
                <a:ea typeface="Source Sans Pro"/>
              </a:rPr>
              <a:t>~ 500 MeV  →   </a:t>
            </a:r>
            <a:r>
              <a:rPr lang="en-US" sz="17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σ</a:t>
            </a:r>
            <a:r>
              <a:rPr lang="en-US" sz="1700" spc="-1" baseline="-8000" dirty="0" err="1">
                <a:solidFill>
                  <a:srgbClr val="000000"/>
                </a:solidFill>
                <a:latin typeface="Source Sans Pro"/>
                <a:ea typeface="Source Sans Pro"/>
              </a:rPr>
              <a:t>Δp</a:t>
            </a:r>
            <a:r>
              <a:rPr lang="en-US" sz="1700" spc="-1" baseline="-8000" dirty="0">
                <a:solidFill>
                  <a:srgbClr val="000000"/>
                </a:solidFill>
                <a:latin typeface="Source Sans Pro"/>
                <a:ea typeface="Source Sans Pro"/>
              </a:rPr>
              <a:t>/p</a:t>
            </a:r>
            <a:r>
              <a:rPr lang="en-US" sz="1700" spc="-1" dirty="0">
                <a:solidFill>
                  <a:srgbClr val="000000"/>
                </a:solidFill>
                <a:latin typeface="Source Sans Pro"/>
                <a:ea typeface="Source Sans Pro"/>
              </a:rPr>
              <a:t>  3%   (16.6 </a:t>
            </a:r>
            <a:r>
              <a:rPr lang="en-US" sz="17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GeV</a:t>
            </a:r>
            <a:r>
              <a:rPr lang="en-US" sz="1700" spc="-1" dirty="0">
                <a:solidFill>
                  <a:srgbClr val="000000"/>
                </a:solidFill>
                <a:latin typeface="Source Sans Pro"/>
                <a:ea typeface="Source Sans Pro"/>
              </a:rPr>
              <a:t> ± 1.2 </a:t>
            </a:r>
            <a:r>
              <a:rPr lang="en-US" sz="17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GeV</a:t>
            </a:r>
            <a:r>
              <a:rPr lang="en-US" sz="1700" spc="-1" dirty="0">
                <a:solidFill>
                  <a:srgbClr val="000000"/>
                </a:solidFill>
                <a:latin typeface="Source Sans Pro"/>
                <a:ea typeface="Source Sans Pro"/>
              </a:rPr>
              <a:t>)</a:t>
            </a:r>
            <a:endParaRPr lang="en-US" sz="1700" spc="-1" dirty="0">
              <a:solidFill>
                <a:srgbClr val="000000"/>
              </a:solidFill>
              <a:latin typeface="Source Sans Pro"/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000000"/>
                </a:solidFill>
                <a:latin typeface="Source Sans Pro"/>
                <a:ea typeface="Source Sans Pro"/>
              </a:rPr>
              <a:t>Longitudinal </a:t>
            </a:r>
            <a:r>
              <a:rPr lang="en-US" sz="24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emittance</a:t>
            </a:r>
            <a:r>
              <a:rPr lang="en-US" sz="2400" spc="-1" dirty="0">
                <a:solidFill>
                  <a:srgbClr val="000000"/>
                </a:solidFill>
                <a:latin typeface="Source Sans Pro"/>
                <a:ea typeface="Source Sans Pro"/>
              </a:rPr>
              <a:t>  ≤≥ bunch length needs to be </a:t>
            </a:r>
            <a:r>
              <a:rPr lang="en-US" sz="2400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preserved/controlled</a:t>
            </a:r>
            <a:endParaRPr lang="en-US" sz="2400" spc="-1" dirty="0">
              <a:solidFill>
                <a:srgbClr val="000000"/>
              </a:solidFill>
              <a:latin typeface="Source Sans Pro"/>
            </a:endParaRPr>
          </a:p>
          <a:p>
            <a:pPr marL="864000" lvl="1" indent="-324000">
              <a:spcAft>
                <a:spcPts val="842"/>
              </a:spcAft>
              <a:buClr>
                <a:srgbClr val="009EDA"/>
              </a:buClr>
              <a:buSzPct val="45000"/>
              <a:buFont typeface="Wingdings" charset="2"/>
              <a:buChar char=""/>
            </a:pPr>
            <a:r>
              <a:rPr lang="en-US" sz="2100" spc="-1" dirty="0">
                <a:solidFill>
                  <a:srgbClr val="000000"/>
                </a:solidFill>
                <a:latin typeface="Source Sans Pro"/>
                <a:ea typeface="Source Sans Pro"/>
              </a:rPr>
              <a:t>Small Momentum compaction factor  (R</a:t>
            </a:r>
            <a:r>
              <a:rPr lang="en-US" sz="2100" spc="-1" baseline="-8000" dirty="0">
                <a:solidFill>
                  <a:srgbClr val="000000"/>
                </a:solidFill>
                <a:latin typeface="Source Sans Pro"/>
                <a:ea typeface="Source Sans Pro"/>
              </a:rPr>
              <a:t>56  </a:t>
            </a:r>
            <a:r>
              <a:rPr lang="en-US" sz="2100" spc="-1" dirty="0">
                <a:solidFill>
                  <a:srgbClr val="000000"/>
                </a:solidFill>
                <a:latin typeface="Source Sans Pro"/>
                <a:ea typeface="Source Sans Pro"/>
              </a:rPr>
              <a:t>≈  L α</a:t>
            </a:r>
            <a:r>
              <a:rPr lang="en-US" sz="2100" spc="-1" baseline="-8000" dirty="0">
                <a:solidFill>
                  <a:srgbClr val="000000"/>
                </a:solidFill>
                <a:latin typeface="Source Sans Pro"/>
                <a:ea typeface="Source Sans Pro"/>
              </a:rPr>
              <a:t>c</a:t>
            </a:r>
            <a:r>
              <a:rPr lang="en-US" sz="2100" spc="-1" dirty="0">
                <a:solidFill>
                  <a:srgbClr val="000000"/>
                </a:solidFill>
                <a:latin typeface="Source Sans Pro"/>
                <a:ea typeface="Source Sans Pro"/>
              </a:rPr>
              <a:t>)</a:t>
            </a:r>
            <a:endParaRPr lang="en-US" sz="2100" spc="-1" dirty="0">
              <a:solidFill>
                <a:srgbClr val="000000"/>
              </a:solidFill>
              <a:latin typeface="Source Sans Pro"/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400" spc="-1" dirty="0">
                <a:solidFill>
                  <a:srgbClr val="000000"/>
                </a:solidFill>
                <a:latin typeface="Source Sans Pro"/>
                <a:ea typeface="Source Sans Pro"/>
              </a:rPr>
              <a:t>We also need small dispersion in bending magnets to preserve transverse </a:t>
            </a:r>
            <a:r>
              <a:rPr lang="en-US" sz="2400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emittance</a:t>
            </a:r>
            <a:endParaRPr lang="en-US" sz="2400" spc="-1" dirty="0" smtClean="0">
              <a:solidFill>
                <a:srgbClr val="000000"/>
              </a:solidFill>
              <a:latin typeface="Source Sans Pro"/>
              <a:ea typeface="Source Sans Pro"/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400" spc="-1" dirty="0" smtClean="0">
                <a:solidFill>
                  <a:srgbClr val="000000"/>
                </a:solidFill>
                <a:latin typeface="Source Sans Pro"/>
              </a:rPr>
              <a:t>Small </a:t>
            </a:r>
            <a:r>
              <a:rPr lang="en-US" sz="2400" spc="-1" dirty="0" err="1" smtClean="0">
                <a:solidFill>
                  <a:srgbClr val="000000"/>
                </a:solidFill>
                <a:latin typeface="Source Sans Pro"/>
              </a:rPr>
              <a:t>betatron</a:t>
            </a:r>
            <a:r>
              <a:rPr lang="en-US" sz="2400" spc="-1" dirty="0" smtClean="0">
                <a:solidFill>
                  <a:srgbClr val="000000"/>
                </a:solidFill>
                <a:latin typeface="Source Sans Pro"/>
              </a:rPr>
              <a:t> oscillation to minimize chromaticity</a:t>
            </a:r>
            <a:endParaRPr lang="en-US" sz="2400" spc="-1" dirty="0">
              <a:solidFill>
                <a:srgbClr val="000000"/>
              </a:solidFill>
              <a:latin typeface="Source Sans Pro"/>
            </a:endParaRPr>
          </a:p>
          <a:p>
            <a:endParaRPr lang="en-US" spc="-1" dirty="0">
              <a:solidFill>
                <a:srgbClr val="000000"/>
              </a:solidFill>
              <a:latin typeface="Source Sans Pro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06" y="1453896"/>
            <a:ext cx="3974384" cy="28527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202168" y="4218268"/>
                <a:ext cx="2567940" cy="59256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  <m:nary>
                        <m:nary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r>
                                <a:rPr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</m:e>
                      </m:nary>
                      <m:r>
                        <a:rPr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2168" y="4218268"/>
                <a:ext cx="2567940" cy="592560"/>
              </a:xfrm>
              <a:prstGeom prst="rect">
                <a:avLst/>
              </a:prstGeom>
              <a:blipFill rotWithShape="0">
                <a:blip r:embed="rId3"/>
                <a:stretch>
                  <a:fillRect b="-12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790688" y="5100388"/>
                <a:ext cx="3741420" cy="28332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Sup>
                        <m:sSubSup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>
                          <a:latin typeface="Cambria Math" panose="02040503050406030204" pitchFamily="18" charset="0"/>
                        </a:rPr>
                        <m:t>′+</m:t>
                      </m:r>
                      <m:r>
                        <a:rPr>
                          <a:latin typeface="Cambria Math" panose="02040503050406030204" pitchFamily="18" charset="0"/>
                        </a:rPr>
                        <m:t>𝛽</m:t>
                      </m:r>
                      <m:sSub>
                        <m:sSub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p>
                          <m:r>
                            <a:rPr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0688" y="5100388"/>
                <a:ext cx="3741420" cy="283320"/>
              </a:xfrm>
              <a:prstGeom prst="rect">
                <a:avLst/>
              </a:prstGeom>
              <a:blipFill rotWithShape="0">
                <a:blip r:embed="rId4"/>
                <a:stretch>
                  <a:fillRect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982418" y="5673268"/>
                <a:ext cx="3357960" cy="481680"/>
              </a:xfrm>
              <a:prstGeom prst="rect">
                <a:avLst/>
              </a:prstGeom>
            </p:spPr>
            <p:txBody>
              <a:bodyPr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∮"/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nary>
                      <m:d>
                        <m:d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>
                          <a:latin typeface="Cambria Math" panose="02040503050406030204" pitchFamily="18" charset="0"/>
                        </a:rPr>
                        <m:t>𝛽</m:t>
                      </m:r>
                      <m:d>
                        <m:dPr>
                          <m:ctrlPr>
                            <a:rPr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418" y="5673268"/>
                <a:ext cx="3357960" cy="481680"/>
              </a:xfrm>
              <a:prstGeom prst="rect">
                <a:avLst/>
              </a:prstGeom>
              <a:blipFill rotWithShape="0">
                <a:blip r:embed="rId5"/>
                <a:stretch>
                  <a:fillRect b="-354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7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23290"/>
            <a:ext cx="10304980" cy="919126"/>
          </a:xfrm>
        </p:spPr>
        <p:txBody>
          <a:bodyPr/>
          <a:lstStyle/>
          <a:p>
            <a:r>
              <a:rPr lang="en-US" dirty="0" smtClean="0"/>
              <a:t>Basic arc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3" y="1128619"/>
            <a:ext cx="11190304" cy="170941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Different lattice configuration has been studied</a:t>
            </a:r>
          </a:p>
          <a:p>
            <a:pPr lvl="1"/>
            <a:r>
              <a:rPr lang="en-US" dirty="0" smtClean="0"/>
              <a:t>FODO, Triplet. TME :  The sign of R</a:t>
            </a:r>
            <a:r>
              <a:rPr lang="en-US" baseline="-25000" dirty="0" smtClean="0"/>
              <a:t>56 </a:t>
            </a:r>
            <a:r>
              <a:rPr lang="en-US" dirty="0" smtClean="0"/>
              <a:t> is fixed.  Control of bunch length can be done only with RF. </a:t>
            </a:r>
          </a:p>
          <a:p>
            <a:r>
              <a:rPr lang="en-US" dirty="0" smtClean="0"/>
              <a:t>DB(A</a:t>
            </a:r>
            <a:r>
              <a:rPr lang="en-US" dirty="0" smtClean="0"/>
              <a:t>)-lattice </a:t>
            </a:r>
            <a:r>
              <a:rPr lang="en-US" dirty="0" smtClean="0"/>
              <a:t>allows to control R</a:t>
            </a:r>
            <a:r>
              <a:rPr lang="en-US" baseline="-25000" dirty="0" smtClean="0"/>
              <a:t>56  </a:t>
            </a:r>
            <a:r>
              <a:rPr lang="en-US" dirty="0" smtClean="0"/>
              <a:t>with</a:t>
            </a:r>
            <a:r>
              <a:rPr lang="en-US" baseline="-25000" dirty="0" smtClean="0"/>
              <a:t> </a:t>
            </a:r>
            <a:r>
              <a:rPr lang="en-US" dirty="0" err="1" smtClean="0"/>
              <a:t>quadrupole</a:t>
            </a:r>
            <a:r>
              <a:rPr lang="en-US" dirty="0" smtClean="0"/>
              <a:t> strength as well as the </a:t>
            </a:r>
            <a:r>
              <a:rPr lang="en-US" dirty="0"/>
              <a:t>chromaticity (</a:t>
            </a:r>
            <a:r>
              <a:rPr lang="en-US" dirty="0" smtClean="0"/>
              <a:t>Flexible Momentum compaction) </a:t>
            </a:r>
            <a:endParaRPr lang="en-US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628" y="4886959"/>
            <a:ext cx="5016219" cy="16720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343" y="2713615"/>
            <a:ext cx="3955873" cy="20949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3" y="3032688"/>
            <a:ext cx="7234431" cy="24114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52344" y="3032688"/>
            <a:ext cx="2221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Basic cell </a:t>
            </a:r>
            <a:r>
              <a:rPr lang="en-US" dirty="0" smtClean="0"/>
              <a:t>for arcs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44798" y="5603485"/>
            <a:ext cx="4274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Bending angle/cell 	=10</a:t>
            </a:r>
            <a:r>
              <a:rPr lang="en-US" baseline="30000" dirty="0" smtClean="0"/>
              <a:t>o</a:t>
            </a:r>
          </a:p>
          <a:p>
            <a:r>
              <a:rPr lang="en-US" dirty="0" err="1" smtClean="0"/>
              <a:t>B</a:t>
            </a:r>
            <a:r>
              <a:rPr lang="en-US" baseline="-25000" dirty="0" err="1" smtClean="0"/>
              <a:t>max</a:t>
            </a:r>
            <a:r>
              <a:rPr lang="en-US" baseline="-25000" dirty="0" smtClean="0"/>
              <a:t> </a:t>
            </a:r>
            <a:r>
              <a:rPr lang="en-US" dirty="0" smtClean="0"/>
              <a:t>		=7T</a:t>
            </a:r>
          </a:p>
          <a:p>
            <a:r>
              <a:rPr lang="en-US" dirty="0" smtClean="0"/>
              <a:t>Aperture		=50mm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57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Lattices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240409"/>
            <a:ext cx="6243400" cy="40551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40</a:t>
            </a:r>
            <a:r>
              <a:rPr lang="en-US" baseline="30000" dirty="0" smtClean="0"/>
              <a:t>o</a:t>
            </a:r>
            <a:r>
              <a:rPr lang="en-US" dirty="0" smtClean="0"/>
              <a:t> bending section of first arc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96" y="1724146"/>
            <a:ext cx="9087492" cy="30291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04" y="4753310"/>
            <a:ext cx="3939420" cy="18808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38944" y="3385411"/>
            <a:ext cx="2093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Dispersion is suppressed with half bending angle </a:t>
            </a:r>
          </a:p>
          <a:p>
            <a:endParaRPr lang="en-US" dirty="0" smtClean="0"/>
          </a:p>
          <a:p>
            <a:r>
              <a:rPr lang="en-US" dirty="0" err="1" smtClean="0"/>
              <a:t>Sextupoles</a:t>
            </a:r>
            <a:r>
              <a:rPr lang="en-US" dirty="0" smtClean="0"/>
              <a:t> are optimized with second order optics.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2752344" y="1552122"/>
            <a:ext cx="18288" cy="3029164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4267200" y="1561266"/>
            <a:ext cx="18288" cy="3029164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5797296" y="1561266"/>
            <a:ext cx="18288" cy="3029164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7299960" y="1561266"/>
            <a:ext cx="18288" cy="3029164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57208" y="1283771"/>
            <a:ext cx="1438536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Dispersion suppression and matching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5879712" y="1468436"/>
            <a:ext cx="1438536" cy="27699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Basic cell</a:t>
            </a:r>
            <a:endParaRPr lang="en-US" sz="12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1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 in arcs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712" y="1203833"/>
            <a:ext cx="7706440" cy="4237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Start to end simulation in first arc (tracking)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64" y="1707896"/>
            <a:ext cx="10863072" cy="3621024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 rot="5400000">
            <a:off x="1610868" y="5012436"/>
            <a:ext cx="307848" cy="440944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 rot="5400000">
            <a:off x="2233168" y="5072371"/>
            <a:ext cx="307848" cy="803656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 rot="5400000">
            <a:off x="2918460" y="4949444"/>
            <a:ext cx="307848" cy="566928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5400000">
            <a:off x="4394545" y="4326138"/>
            <a:ext cx="272614" cy="2350008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 rot="5400000">
            <a:off x="5844540" y="4986710"/>
            <a:ext cx="307848" cy="566928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323848" y="5424098"/>
            <a:ext cx="8818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Extraction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898396" y="5667076"/>
            <a:ext cx="977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40</a:t>
            </a:r>
            <a:r>
              <a:rPr lang="en-US" sz="1200" baseline="30000" dirty="0" smtClean="0"/>
              <a:t>o</a:t>
            </a:r>
            <a:r>
              <a:rPr lang="en-US" sz="1200" dirty="0" smtClean="0"/>
              <a:t> bending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750312" y="5436607"/>
            <a:ext cx="881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Straight section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038092" y="5663163"/>
            <a:ext cx="10642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140</a:t>
            </a:r>
            <a:r>
              <a:rPr lang="en-US" sz="1200" baseline="30000" dirty="0" smtClean="0"/>
              <a:t>o</a:t>
            </a:r>
            <a:r>
              <a:rPr lang="en-US" sz="1200" dirty="0" smtClean="0"/>
              <a:t> bending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579618" y="5628123"/>
            <a:ext cx="12296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By-pass section</a:t>
            </a:r>
            <a:endParaRPr lang="en-US" sz="12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111240" y="1552122"/>
            <a:ext cx="0" cy="3461838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740664" y="6042660"/>
            <a:ext cx="994664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9174" y="5713792"/>
            <a:ext cx="583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µ-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0094274" y="5897894"/>
            <a:ext cx="95566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572108" y="5577462"/>
            <a:ext cx="583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µ+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0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 to end RLA2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0" y="1552122"/>
            <a:ext cx="11733213" cy="3911071"/>
          </a:xfrm>
        </p:spPr>
      </p:pic>
      <p:sp>
        <p:nvSpPr>
          <p:cNvPr id="6" name="TextBox 5"/>
          <p:cNvSpPr txBox="1"/>
          <p:nvPr/>
        </p:nvSpPr>
        <p:spPr>
          <a:xfrm>
            <a:off x="1239520" y="5371753"/>
            <a:ext cx="88392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pass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06320" y="5371753"/>
            <a:ext cx="75184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arc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761696" y="5278527"/>
            <a:ext cx="102870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pass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717280" y="5288687"/>
            <a:ext cx="89408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arc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51172" y="5370406"/>
            <a:ext cx="721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86760" y="5371753"/>
            <a:ext cx="1001776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pass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38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to end </a:t>
            </a:r>
            <a:r>
              <a:rPr lang="en-US" dirty="0" smtClean="0"/>
              <a:t>simulation for RLA2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8" y="1061451"/>
            <a:ext cx="7386320" cy="24621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048" y="1760392"/>
            <a:ext cx="8582799" cy="28609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" y="4015292"/>
            <a:ext cx="7625360" cy="25417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236" y="1954401"/>
            <a:ext cx="5357421" cy="4018066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0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23290"/>
            <a:ext cx="10304980" cy="805643"/>
          </a:xfrm>
        </p:spPr>
        <p:txBody>
          <a:bodyPr/>
          <a:lstStyle/>
          <a:p>
            <a:r>
              <a:rPr lang="en-US" dirty="0" smtClean="0"/>
              <a:t>New DBA Lattice for Arcs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7128" y="1150267"/>
                <a:ext cx="11733088" cy="181102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Strong high order effects due to large energy spread</a:t>
                </a:r>
              </a:p>
              <a:p>
                <a:pPr lvl="2"/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116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126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166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US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26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216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226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266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en-US" dirty="0"/>
              </a:p>
              <a:p>
                <a:r>
                  <a:rPr lang="en-US" dirty="0"/>
                  <a:t>N</a:t>
                </a:r>
                <a:r>
                  <a:rPr lang="en-US" dirty="0" smtClean="0"/>
                  <a:t>onlinear optimization based on tracking to minimize higher terms  (dispersion + chromaticity + ..)</a:t>
                </a:r>
              </a:p>
              <a:p>
                <a:pPr lvl="1"/>
                <a:r>
                  <a:rPr lang="en-US" dirty="0" smtClean="0">
                    <a:solidFill>
                      <a:srgbClr val="00B050"/>
                    </a:solidFill>
                  </a:rPr>
                  <a:t>Thanks to Andrea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7128" y="1150267"/>
                <a:ext cx="11733088" cy="1811020"/>
              </a:xfrm>
              <a:blipFill rotWithShape="0">
                <a:blip r:embed="rId2"/>
                <a:stretch>
                  <a:fillRect l="-623" t="-7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182621"/>
            <a:ext cx="8031480" cy="26771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900" y="2750805"/>
            <a:ext cx="3702460" cy="17399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290" y="4630405"/>
            <a:ext cx="3535680" cy="1684921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821869" y="3230659"/>
            <a:ext cx="10058400" cy="3352800"/>
            <a:chOff x="739140" y="2716613"/>
            <a:chExt cx="10058400" cy="33528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40" y="2716613"/>
              <a:ext cx="10058400" cy="33528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225715" y="3037092"/>
              <a:ext cx="4277778" cy="369332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Emittance</a:t>
              </a:r>
              <a:r>
                <a:rPr lang="en-US" dirty="0" smtClean="0"/>
                <a:t> evaluation for 360</a:t>
              </a:r>
              <a:r>
                <a:rPr lang="en-US" baseline="30000" dirty="0" smtClean="0"/>
                <a:t>o</a:t>
              </a:r>
              <a:r>
                <a:rPr lang="en-US" dirty="0" smtClean="0"/>
                <a:t> turn</a:t>
              </a:r>
              <a:endParaRPr lang="en-US" dirty="0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16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study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54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Energy Acceleration Layout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5" y="1962016"/>
            <a:ext cx="11058965" cy="405473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091342" y="6356349"/>
            <a:ext cx="950360" cy="365125"/>
          </a:xfrm>
        </p:spPr>
        <p:txBody>
          <a:bodyPr/>
          <a:lstStyle/>
          <a:p>
            <a:fld id="{E1188FA0-6EE5-46A1-A7ED-739B69B021CD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Oval 2"/>
          <p:cNvSpPr/>
          <p:nvPr/>
        </p:nvSpPr>
        <p:spPr>
          <a:xfrm>
            <a:off x="173822" y="1602209"/>
            <a:ext cx="2887552" cy="2066544"/>
          </a:xfrm>
          <a:prstGeom prst="ellipse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59399" y="1435152"/>
            <a:ext cx="578230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order to use more realistic particle distribution in RLAs we focused on injector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r>
              <a:rPr lang="en-US" sz="2000" dirty="0" smtClean="0"/>
              <a:t>Expected beam parameters from final cooling channel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</a:t>
            </a:r>
            <a:r>
              <a:rPr lang="en-US" sz="2000" baseline="-25000" dirty="0" smtClean="0"/>
              <a:t>K</a:t>
            </a:r>
            <a:r>
              <a:rPr lang="en-US" sz="2000" dirty="0" smtClean="0"/>
              <a:t>	= 255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ε</a:t>
            </a:r>
            <a:r>
              <a:rPr lang="en-US" sz="2000" baseline="-25000" dirty="0" err="1" smtClean="0"/>
              <a:t>z</a:t>
            </a:r>
            <a:r>
              <a:rPr lang="en-US" sz="2000" dirty="0" smtClean="0"/>
              <a:t>	= 0.0225 eVs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 smtClean="0"/>
              <a:t>σ</a:t>
            </a:r>
            <a:r>
              <a:rPr lang="en-US" sz="2000" baseline="-25000" dirty="0" smtClean="0"/>
              <a:t>z</a:t>
            </a:r>
            <a:r>
              <a:rPr lang="en-US" sz="2000" dirty="0" smtClean="0"/>
              <a:t>	= 400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000" dirty="0" smtClean="0"/>
              <a:t>ε</a:t>
            </a:r>
            <a:r>
              <a:rPr lang="en-US" sz="2000" baseline="-25000" dirty="0" err="1" smtClean="0"/>
              <a:t>x,y</a:t>
            </a:r>
            <a:r>
              <a:rPr lang="en-US" sz="2000" dirty="0" smtClean="0"/>
              <a:t>	= 20 </a:t>
            </a:r>
            <a:r>
              <a:rPr lang="en-US" sz="2000" dirty="0" err="1" smtClean="0"/>
              <a:t>mm.mrad</a:t>
            </a:r>
            <a:endParaRPr lang="en-US" sz="2000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02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476" y="1524972"/>
            <a:ext cx="4288900" cy="3221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beam distribution</a:t>
            </a:r>
            <a:endParaRPr lang="en-US" dirty="0"/>
          </a:p>
        </p:txBody>
      </p:sp>
      <p:graphicFrame>
        <p:nvGraphicFramePr>
          <p:cNvPr id="4" name="Table 3"/>
          <p:cNvGraphicFramePr/>
          <p:nvPr>
            <p:extLst>
              <p:ext uri="{D42A27DB-BD31-4B8C-83A1-F6EECF244321}">
                <p14:modId xmlns:p14="http://schemas.microsoft.com/office/powerpoint/2010/main" val="4211159282"/>
              </p:ext>
            </p:extLst>
          </p:nvPr>
        </p:nvGraphicFramePr>
        <p:xfrm>
          <a:off x="267128" y="1139199"/>
          <a:ext cx="6914340" cy="3017520"/>
        </p:xfrm>
        <a:graphic>
          <a:graphicData uri="http://schemas.openxmlformats.org/drawingml/2006/table">
            <a:tbl>
              <a:tblPr/>
              <a:tblGrid>
                <a:gridCol w="3307070"/>
                <a:gridCol w="1843950"/>
                <a:gridCol w="1763320"/>
              </a:tblGrid>
              <a:tr h="274744">
                <a:tc>
                  <a:txBody>
                    <a:bodyPr/>
                    <a:lstStyle/>
                    <a:p>
                      <a:r>
                        <a:rPr lang="en-US" sz="1600" b="1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Parameter</a:t>
                      </a: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trike="noStrike" spc="-1">
                          <a:solidFill>
                            <a:srgbClr val="000000"/>
                          </a:solidFill>
                          <a:latin typeface="+mn-lt"/>
                        </a:rPr>
                        <a:t>Unit</a:t>
                      </a: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trike="noStrike" spc="-1">
                          <a:solidFill>
                            <a:srgbClr val="000000"/>
                          </a:solidFill>
                          <a:latin typeface="+mn-lt"/>
                        </a:rPr>
                        <a:t>Value</a:t>
                      </a: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74744">
                <a:tc>
                  <a:txBody>
                    <a:bodyPr/>
                    <a:lstStyle/>
                    <a:p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Initial beam energy</a:t>
                      </a: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MeV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255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74744">
                <a:tc>
                  <a:txBody>
                    <a:bodyPr/>
                    <a:lstStyle/>
                    <a:p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Final beam energy</a:t>
                      </a: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latin typeface="+mn-lt"/>
                        </a:rPr>
                        <a:t>GeV</a:t>
                      </a: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1.5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74744"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Initial bunch </a:t>
                      </a:r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charge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nC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trike="noStrike" spc="-1" dirty="0" smtClean="0">
                          <a:solidFill>
                            <a:srgbClr val="FF0000"/>
                          </a:solidFill>
                          <a:latin typeface="+mn-lt"/>
                        </a:rPr>
                        <a:t>650</a:t>
                      </a:r>
                      <a:endParaRPr lang="en-US" sz="1600" b="1" strike="noStrike" spc="-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74744">
                <a:tc>
                  <a:txBody>
                    <a:bodyPr/>
                    <a:lstStyle/>
                    <a:p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Transverse </a:t>
                      </a:r>
                      <a:r>
                        <a:rPr lang="en-US" sz="1600" b="0" strike="noStrike" spc="-1" dirty="0" err="1">
                          <a:solidFill>
                            <a:srgbClr val="000000"/>
                          </a:solidFill>
                          <a:latin typeface="+mn-lt"/>
                        </a:rPr>
                        <a:t>emittance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 err="1">
                          <a:solidFill>
                            <a:srgbClr val="000000"/>
                          </a:solidFill>
                          <a:latin typeface="+mn-lt"/>
                          <a:ea typeface="Arial"/>
                        </a:rPr>
                        <a:t>μ</a:t>
                      </a:r>
                      <a:r>
                        <a:rPr lang="en-US" sz="1600" b="0" strike="noStrike" spc="-1" dirty="0" err="1">
                          <a:solidFill>
                            <a:srgbClr val="000000"/>
                          </a:solidFill>
                          <a:latin typeface="+mn-lt"/>
                        </a:rPr>
                        <a:t>m.rad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74744">
                <a:tc>
                  <a:txBody>
                    <a:bodyPr/>
                    <a:lstStyle/>
                    <a:p>
                      <a:r>
                        <a:rPr lang="en-US" sz="1600" b="0" strike="noStrike" spc="-1">
                          <a:solidFill>
                            <a:srgbClr val="000000"/>
                          </a:solidFill>
                          <a:latin typeface="+mn-lt"/>
                          <a:ea typeface="Arial Unicode MS"/>
                        </a:rPr>
                        <a:t>Longitudinal emittance</a:t>
                      </a:r>
                      <a:endParaRPr lang="en-US" sz="1600" b="0" strike="noStrike" spc="-1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  <a:ea typeface="Arial Unicode MS"/>
                        </a:rPr>
                        <a:t>eVs</a:t>
                      </a:r>
                      <a:r>
                        <a:rPr lang="en-US" sz="1600" b="0" strike="noStrike" spc="-1" baseline="0" dirty="0" smtClean="0">
                          <a:solidFill>
                            <a:srgbClr val="000000"/>
                          </a:solidFill>
                          <a:latin typeface="+mn-lt"/>
                          <a:ea typeface="Arial Unicode MS"/>
                        </a:rPr>
                        <a:t> (</a:t>
                      </a:r>
                      <a:r>
                        <a:rPr lang="en-US" sz="1600" b="0" strike="noStrike" spc="-1" baseline="0" dirty="0" err="1" smtClean="0">
                          <a:solidFill>
                            <a:srgbClr val="000000"/>
                          </a:solidFill>
                          <a:latin typeface="+mn-lt"/>
                          <a:ea typeface="Arial Unicode MS"/>
                        </a:rPr>
                        <a:t>m.MeV</a:t>
                      </a:r>
                      <a:r>
                        <a:rPr lang="en-US" sz="1600" b="0" strike="noStrike" spc="-1" baseline="0" dirty="0" smtClean="0">
                          <a:solidFill>
                            <a:srgbClr val="000000"/>
                          </a:solidFill>
                          <a:latin typeface="+mn-lt"/>
                          <a:ea typeface="Arial Unicode MS"/>
                        </a:rPr>
                        <a:t>)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trike="noStrike" spc="-1" dirty="0" smtClean="0">
                          <a:solidFill>
                            <a:srgbClr val="FF0000"/>
                          </a:solidFill>
                          <a:latin typeface="+mn-lt"/>
                          <a:ea typeface="Arial Unicode MS"/>
                        </a:rPr>
                        <a:t>0.0255 (6.75)</a:t>
                      </a:r>
                      <a:endParaRPr lang="en-US" sz="1600" b="1" strike="noStrike" spc="-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274744"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Initial RMS</a:t>
                      </a:r>
                      <a:r>
                        <a:rPr lang="en-US" sz="1600" b="0" strike="noStrike" spc="-1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(full) </a:t>
                      </a:r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bunch </a:t>
                      </a:r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length</a:t>
                      </a: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mm</a:t>
                      </a: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trike="noStrike" spc="-1" dirty="0" smtClean="0">
                          <a:solidFill>
                            <a:srgbClr val="FF0000"/>
                          </a:solidFill>
                          <a:latin typeface="+mn-lt"/>
                        </a:rPr>
                        <a:t>400 (~1800)</a:t>
                      </a:r>
                      <a:endParaRPr lang="en-US" sz="1600" b="1" strike="noStrike" spc="-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744"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Final RMS</a:t>
                      </a:r>
                      <a:r>
                        <a:rPr lang="en-US" sz="1600" b="0" strike="noStrike" spc="-1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bunch length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mm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trike="noStrike" spc="-1" dirty="0" smtClean="0">
                          <a:solidFill>
                            <a:srgbClr val="FF0000"/>
                          </a:solidFill>
                          <a:latin typeface="+mn-lt"/>
                        </a:rPr>
                        <a:t>&lt; 30</a:t>
                      </a:r>
                      <a:endParaRPr lang="en-US" sz="1600" b="1" strike="noStrike" spc="-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4744"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Final energy spread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strike="noStrike" spc="-1" dirty="0" smtClean="0">
                          <a:solidFill>
                            <a:srgbClr val="000000"/>
                          </a:solidFill>
                          <a:latin typeface="+mn-lt"/>
                        </a:rPr>
                        <a:t>%</a:t>
                      </a:r>
                      <a:endParaRPr lang="en-US" sz="16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strike="noStrike" spc="-1" dirty="0" smtClean="0">
                          <a:solidFill>
                            <a:srgbClr val="FF0000"/>
                          </a:solidFill>
                          <a:latin typeface="+mn-lt"/>
                        </a:rPr>
                        <a:t>&lt;10</a:t>
                      </a:r>
                      <a:endParaRPr lang="en-US" sz="1600" b="1" strike="noStrike" spc="-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36000" marR="36000">
                    <a:lnL w="7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749808" y="4828032"/>
            <a:ext cx="9943320" cy="1623521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Very </a:t>
            </a:r>
            <a:r>
              <a:rPr lang="en-US" spc="-1" dirty="0" smtClean="0">
                <a:solidFill>
                  <a:srgbClr val="000000"/>
                </a:solidFill>
              </a:rPr>
              <a:t>long </a:t>
            </a:r>
            <a:r>
              <a:rPr lang="en-US" spc="-1" dirty="0" smtClean="0">
                <a:solidFill>
                  <a:srgbClr val="000000"/>
                </a:solidFill>
              </a:rPr>
              <a:t>bunch needs to </a:t>
            </a:r>
            <a:r>
              <a:rPr lang="en-US" spc="-1" dirty="0" smtClean="0">
                <a:solidFill>
                  <a:srgbClr val="000000"/>
                </a:solidFill>
              </a:rPr>
              <a:t>use “very” low frequency</a:t>
            </a:r>
            <a:endParaRPr lang="en-US" spc="-1" dirty="0">
              <a:solidFill>
                <a:srgbClr val="000000"/>
              </a:solidFill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pc="-1" dirty="0" smtClean="0">
                <a:solidFill>
                  <a:srgbClr val="000000"/>
                </a:solidFill>
              </a:rPr>
              <a:t>Maximum </a:t>
            </a:r>
            <a:r>
              <a:rPr lang="en-US" spc="-1" dirty="0" smtClean="0">
                <a:solidFill>
                  <a:srgbClr val="000000"/>
                </a:solidFill>
              </a:rPr>
              <a:t>transmission </a:t>
            </a:r>
          </a:p>
          <a:p>
            <a:pPr marL="889200" lvl="1" indent="-324000">
              <a:spcAft>
                <a:spcPts val="1054"/>
              </a:spcAft>
              <a:buClr>
                <a:schemeClr val="accent1">
                  <a:lumMod val="75000"/>
                </a:schemeClr>
              </a:buClr>
              <a:buSzPct val="120000"/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</a:rPr>
              <a:t>Rapid </a:t>
            </a:r>
            <a:r>
              <a:rPr lang="en-US" spc="-1" dirty="0" smtClean="0">
                <a:solidFill>
                  <a:srgbClr val="000000"/>
                </a:solidFill>
              </a:rPr>
              <a:t>acceleration</a:t>
            </a:r>
            <a:endParaRPr lang="en-US" spc="-1" dirty="0">
              <a:solidFill>
                <a:srgbClr val="000000"/>
              </a:solidFill>
            </a:endParaRPr>
          </a:p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pc="-1" dirty="0">
                <a:solidFill>
                  <a:srgbClr val="000000"/>
                </a:solidFill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77127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05002"/>
            <a:ext cx="10304980" cy="1428832"/>
          </a:xfrm>
        </p:spPr>
        <p:txBody>
          <a:bodyPr/>
          <a:lstStyle/>
          <a:p>
            <a:r>
              <a:rPr lang="en-GB" dirty="0">
                <a:latin typeface="Calibri"/>
                <a:cs typeface="Calibri"/>
              </a:rPr>
              <a:t>Collider Concept</a:t>
            </a:r>
            <a:endParaRPr lang="en-US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267127" y="2078589"/>
            <a:ext cx="11699203" cy="25072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4653" y="4638785"/>
            <a:ext cx="2762993" cy="297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/>
              <a:t>S</a:t>
            </a:r>
            <a:r>
              <a:rPr lang="en-US" sz="1400" dirty="0" smtClean="0"/>
              <a:t>hort, intense proton bunch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19246" y="4638785"/>
            <a:ext cx="2875085" cy="297800"/>
          </a:xfrm>
          <a:prstGeom prst="rect">
            <a:avLst/>
          </a:prstGeom>
          <a:solidFill>
            <a:srgbClr val="F1FF84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err="1"/>
              <a:t>I</a:t>
            </a:r>
            <a:r>
              <a:rPr lang="en-US" sz="1400" dirty="0" err="1" smtClean="0"/>
              <a:t>onisation</a:t>
            </a:r>
            <a:r>
              <a:rPr lang="en-US" sz="1400" dirty="0" smtClean="0"/>
              <a:t> cooling of </a:t>
            </a:r>
            <a:r>
              <a:rPr lang="en-US" sz="1400" dirty="0" err="1" smtClean="0"/>
              <a:t>muon</a:t>
            </a:r>
            <a:r>
              <a:rPr lang="en-US" sz="1400" dirty="0" smtClean="0"/>
              <a:t> in matter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67174" y="4642885"/>
            <a:ext cx="2546679" cy="297800"/>
          </a:xfrm>
          <a:prstGeom prst="rect">
            <a:avLst/>
          </a:prstGeom>
          <a:solidFill>
            <a:srgbClr val="FFAEB3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Acceleration to collision energy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509507" y="4638785"/>
            <a:ext cx="1236033" cy="297800"/>
          </a:xfrm>
          <a:prstGeom prst="rect">
            <a:avLst/>
          </a:prstGeom>
          <a:solidFill>
            <a:srgbClr val="CCFFCC"/>
          </a:solidFill>
        </p:spPr>
        <p:txBody>
          <a:bodyPr wrap="square" lIns="81560" tIns="40780" rIns="81560" bIns="40780" rtlCol="0">
            <a:spAutoFit/>
          </a:bodyPr>
          <a:lstStyle/>
          <a:p>
            <a:r>
              <a:rPr lang="en-US" sz="1400" dirty="0" smtClean="0"/>
              <a:t>Collision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610244" y="5742825"/>
            <a:ext cx="3135296" cy="351946"/>
          </a:xfrm>
          <a:prstGeom prst="rect">
            <a:avLst/>
          </a:prstGeom>
          <a:solidFill>
            <a:srgbClr val="FFDB32"/>
          </a:solidFill>
        </p:spPr>
        <p:txBody>
          <a:bodyPr wrap="square" lIns="74223" tIns="37111" rIns="74223" bIns="37111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Fully driven by </a:t>
            </a:r>
            <a:r>
              <a:rPr lang="en-US" dirty="0" err="1" smtClean="0">
                <a:latin typeface="Calibri"/>
                <a:cs typeface="Calibri"/>
              </a:rPr>
              <a:t>muon</a:t>
            </a:r>
            <a:r>
              <a:rPr lang="en-US" dirty="0" smtClean="0">
                <a:latin typeface="Calibri"/>
                <a:cs typeface="Calibri"/>
              </a:rPr>
              <a:t> lifetime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7972" y="5021533"/>
            <a:ext cx="2498347" cy="7212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74237" tIns="37118" rIns="74237" bIns="37118" rtlCol="0">
            <a:spAutoFit/>
          </a:bodyPr>
          <a:lstStyle/>
          <a:p>
            <a:r>
              <a:rPr lang="en-US" sz="1400" dirty="0" smtClean="0"/>
              <a:t>Protons produce </a:t>
            </a:r>
            <a:r>
              <a:rPr lang="en-US" sz="1400" dirty="0" err="1" smtClean="0"/>
              <a:t>pions</a:t>
            </a:r>
            <a:r>
              <a:rPr lang="en-US" sz="1400" dirty="0" smtClean="0"/>
              <a:t> which decay into </a:t>
            </a:r>
            <a:r>
              <a:rPr lang="en-US" sz="1400" dirty="0" err="1" smtClean="0"/>
              <a:t>muons</a:t>
            </a:r>
            <a:r>
              <a:rPr lang="en-US" sz="1400" dirty="0" smtClean="0"/>
              <a:t>, </a:t>
            </a:r>
            <a:r>
              <a:rPr lang="en-US" sz="1400" dirty="0" err="1" smtClean="0"/>
              <a:t>muons</a:t>
            </a:r>
            <a:r>
              <a:rPr lang="en-US" sz="1400" dirty="0" smtClean="0"/>
              <a:t> are captured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510529" y="1224284"/>
            <a:ext cx="2818108" cy="2987230"/>
            <a:chOff x="6510529" y="1224284"/>
            <a:chExt cx="2818108" cy="2987230"/>
          </a:xfrm>
        </p:grpSpPr>
        <p:sp>
          <p:nvSpPr>
            <p:cNvPr id="11" name="Rectangle 10"/>
            <p:cNvSpPr/>
            <p:nvPr/>
          </p:nvSpPr>
          <p:spPr>
            <a:xfrm>
              <a:off x="7287769" y="1899137"/>
              <a:ext cx="1267146" cy="2312377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510529" y="1224284"/>
              <a:ext cx="28181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B050"/>
                  </a:solidFill>
                </a:rPr>
                <a:t>Acceleration </a:t>
              </a:r>
            </a:p>
            <a:p>
              <a:pPr algn="ctr"/>
              <a:r>
                <a:rPr lang="en-US" b="1" dirty="0" smtClean="0">
                  <a:solidFill>
                    <a:srgbClr val="00B050"/>
                  </a:solidFill>
                </a:rPr>
                <a:t>from 0.25 </a:t>
              </a:r>
              <a:r>
                <a:rPr lang="en-US" b="1" dirty="0" err="1" smtClean="0">
                  <a:solidFill>
                    <a:srgbClr val="00B050"/>
                  </a:solidFill>
                </a:rPr>
                <a:t>GeV</a:t>
              </a:r>
              <a:r>
                <a:rPr lang="en-US" b="1" dirty="0" smtClean="0">
                  <a:solidFill>
                    <a:srgbClr val="00B050"/>
                  </a:solidFill>
                </a:rPr>
                <a:t> to 63 </a:t>
              </a:r>
              <a:r>
                <a:rPr lang="en-US" b="1" dirty="0" err="1" smtClean="0">
                  <a:solidFill>
                    <a:srgbClr val="00B050"/>
                  </a:solidFill>
                </a:rPr>
                <a:t>GeV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0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Accelerator frequencies </a:t>
            </a:r>
            <a:r>
              <a:rPr lang="en-US" dirty="0" smtClean="0"/>
              <a:t>in RLA1 and RLA2 is 352 </a:t>
            </a:r>
            <a:r>
              <a:rPr lang="en-US" dirty="0" smtClean="0"/>
              <a:t>MHz 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We </a:t>
            </a:r>
            <a:r>
              <a:rPr lang="en-US" dirty="0" smtClean="0"/>
              <a:t>can use sub-harmonic frequencies i.e. 88 MHz and 176 MHz as well as 352 MHz</a:t>
            </a:r>
          </a:p>
          <a:p>
            <a:r>
              <a:rPr lang="en-US" dirty="0"/>
              <a:t>L</a:t>
            </a:r>
            <a:r>
              <a:rPr lang="en-US" dirty="0" smtClean="0"/>
              <a:t>ow </a:t>
            </a:r>
            <a:r>
              <a:rPr lang="en-US" dirty="0" smtClean="0"/>
              <a:t>initial </a:t>
            </a:r>
            <a:r>
              <a:rPr lang="en-US" dirty="0" smtClean="0"/>
              <a:t>energy </a:t>
            </a:r>
            <a:r>
              <a:rPr lang="en-US" dirty="0" smtClean="0">
                <a:sym typeface="Wingdings" panose="05000000000000000000" pitchFamily="2" charset="2"/>
              </a:rPr>
              <a:t> </a:t>
            </a:r>
            <a:r>
              <a:rPr lang="en-US" dirty="0" smtClean="0"/>
              <a:t>We </a:t>
            </a:r>
            <a:r>
              <a:rPr lang="en-US" dirty="0" smtClean="0"/>
              <a:t>can use solenoids up to a reasonable beam energy</a:t>
            </a:r>
          </a:p>
          <a:p>
            <a:r>
              <a:rPr lang="en-US" dirty="0" smtClean="0"/>
              <a:t>Bunch compression</a:t>
            </a:r>
          </a:p>
          <a:p>
            <a:pPr lvl="1"/>
            <a:r>
              <a:rPr lang="en-US" dirty="0" smtClean="0"/>
              <a:t>Velocity compression, magnetic compression </a:t>
            </a:r>
          </a:p>
          <a:p>
            <a:r>
              <a:rPr lang="en-US" dirty="0" smtClean="0"/>
              <a:t>Very high bunch charge</a:t>
            </a:r>
          </a:p>
          <a:p>
            <a:pPr lvl="1"/>
            <a:r>
              <a:rPr lang="en-US" dirty="0" smtClean="0"/>
              <a:t>Relatively large beam when the beam has low energy </a:t>
            </a:r>
          </a:p>
          <a:p>
            <a:r>
              <a:rPr lang="en-US" dirty="0" smtClean="0"/>
              <a:t>High transmission requirement</a:t>
            </a:r>
          </a:p>
          <a:p>
            <a:pPr lvl="1"/>
            <a:r>
              <a:rPr lang="en-US" dirty="0" smtClean="0"/>
              <a:t>Avoid beam loss (minimize tails) and minimize long drifts…</a:t>
            </a:r>
          </a:p>
          <a:p>
            <a:r>
              <a:rPr lang="en-US" dirty="0" smtClean="0"/>
              <a:t>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8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choice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189672"/>
            <a:ext cx="7569279" cy="5083901"/>
          </a:xfrm>
        </p:spPr>
        <p:txBody>
          <a:bodyPr/>
          <a:lstStyle/>
          <a:p>
            <a:r>
              <a:rPr lang="en-US" dirty="0" smtClean="0"/>
              <a:t>The bunch length 1800 mm requires </a:t>
            </a:r>
            <a:r>
              <a:rPr lang="en-US" dirty="0" smtClean="0"/>
              <a:t>more </a:t>
            </a:r>
            <a:r>
              <a:rPr lang="en-US" dirty="0"/>
              <a:t>than 88 MHz </a:t>
            </a:r>
            <a:endParaRPr lang="en-US" dirty="0" smtClean="0"/>
          </a:p>
          <a:p>
            <a:pPr lvl="1"/>
            <a:r>
              <a:rPr lang="en-US" dirty="0" smtClean="0"/>
              <a:t>For </a:t>
            </a:r>
            <a:r>
              <a:rPr lang="en-US" dirty="0" smtClean="0"/>
              <a:t>RF @88MHz the length of </a:t>
            </a:r>
            <a:r>
              <a:rPr lang="en-US" dirty="0" err="1"/>
              <a:t>Δφ</a:t>
            </a:r>
            <a:r>
              <a:rPr lang="en-US" dirty="0"/>
              <a:t> </a:t>
            </a:r>
            <a:r>
              <a:rPr lang="en-US" dirty="0" smtClean="0"/>
              <a:t>=±90 </a:t>
            </a:r>
            <a:r>
              <a:rPr lang="en-US" dirty="0" err="1" smtClean="0"/>
              <a:t>deg</a:t>
            </a:r>
            <a:r>
              <a:rPr lang="en-US" dirty="0" smtClean="0"/>
              <a:t> </a:t>
            </a:r>
            <a:r>
              <a:rPr lang="en-US" dirty="0" smtClean="0"/>
              <a:t> is ~ 1.7 m</a:t>
            </a:r>
            <a:endParaRPr lang="en-US" dirty="0" smtClean="0"/>
          </a:p>
          <a:p>
            <a:pPr lvl="1"/>
            <a:r>
              <a:rPr lang="en-US" dirty="0" smtClean="0"/>
              <a:t>Lower is preferable but 44 MHz would have very low </a:t>
            </a:r>
            <a:r>
              <a:rPr lang="en-US" dirty="0" smtClean="0"/>
              <a:t>gradient??</a:t>
            </a:r>
            <a:endParaRPr lang="en-US" dirty="0" smtClean="0"/>
          </a:p>
          <a:p>
            <a:r>
              <a:rPr lang="en-US" dirty="0" smtClean="0"/>
              <a:t>Instead of using single frequency one can use combination of frequencies to control </a:t>
            </a:r>
            <a:r>
              <a:rPr lang="en-US" dirty="0" smtClean="0"/>
              <a:t>longitudinal </a:t>
            </a:r>
            <a:r>
              <a:rPr lang="en-US" dirty="0" err="1" smtClean="0"/>
              <a:t>emittance</a:t>
            </a:r>
            <a:r>
              <a:rPr lang="en-US" dirty="0"/>
              <a:t> and force bunch synchrotron </a:t>
            </a:r>
            <a:r>
              <a:rPr lang="en-US" dirty="0" smtClean="0"/>
              <a:t>motion in RF bucket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5799" y="1581557"/>
            <a:ext cx="4566201" cy="3424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37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cavities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723" y="1295610"/>
            <a:ext cx="3200894" cy="48206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489" y="2986430"/>
            <a:ext cx="4200169" cy="34404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261" y="1233571"/>
            <a:ext cx="5054173" cy="1981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86550" y="679573"/>
            <a:ext cx="40402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G</a:t>
            </a:r>
            <a:r>
              <a:rPr lang="en-US" sz="1000" dirty="0"/>
              <a:t>. Arnolds-Mayer et.al. 'RADIO FREQUENCY SUPERCONDUCTIVITY AT CERN: A STATUS REPORT', </a:t>
            </a:r>
            <a:r>
              <a:rPr lang="en-US" sz="1000" dirty="0" smtClean="0"/>
              <a:t>The </a:t>
            </a:r>
            <a:r>
              <a:rPr lang="en-US" sz="1000" dirty="0"/>
              <a:t>Third Workshop on RF Superconductivity, Argonne National Laboratory, Illinois, USA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14539" y="895500"/>
            <a:ext cx="38312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C. Rossi, et.al. "HIGH GRADIENT TESTS OF AN 88 MHZ RF CAVITY FOR MUON COOLING" ,  Proceedings of EPAC 2006, Edinburgh, Scotland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376" y="1320388"/>
            <a:ext cx="10515600" cy="2039064"/>
          </a:xfrm>
          <a:solidFill>
            <a:srgbClr val="FFFF00"/>
          </a:solidFill>
        </p:spPr>
        <p:txBody>
          <a:bodyPr>
            <a:normAutofit fontScale="92500"/>
          </a:bodyPr>
          <a:lstStyle/>
          <a:p>
            <a:r>
              <a:rPr lang="en-US" dirty="0" smtClean="0"/>
              <a:t>The 176 MHz also assumed to be single cell with same </a:t>
            </a:r>
            <a:r>
              <a:rPr lang="en-US" dirty="0" smtClean="0"/>
              <a:t>length of 88 MHz</a:t>
            </a:r>
            <a:endParaRPr lang="en-US" dirty="0" smtClean="0"/>
          </a:p>
          <a:p>
            <a:r>
              <a:rPr lang="en-US" dirty="0" smtClean="0"/>
              <a:t>The gradients</a:t>
            </a:r>
          </a:p>
          <a:p>
            <a:pPr lvl="1"/>
            <a:r>
              <a:rPr lang="en-US" dirty="0" smtClean="0"/>
              <a:t>15 MV/m for 352 MHz</a:t>
            </a:r>
          </a:p>
          <a:p>
            <a:pPr lvl="1"/>
            <a:r>
              <a:rPr lang="en-US" dirty="0" smtClean="0"/>
              <a:t>9 MV/m for 176 MHz</a:t>
            </a:r>
          </a:p>
          <a:p>
            <a:pPr lvl="1"/>
            <a:r>
              <a:rPr lang="en-US" dirty="0" smtClean="0"/>
              <a:t>5 MV/m for 88 MHz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4671708" y="3466647"/>
            <a:ext cx="4768775" cy="2387812"/>
            <a:chOff x="951594" y="2096530"/>
            <a:chExt cx="6114842" cy="3814412"/>
          </a:xfrm>
        </p:grpSpPr>
        <p:sp>
          <p:nvSpPr>
            <p:cNvPr id="12" name="Rectangle 11"/>
            <p:cNvSpPr/>
            <p:nvPr/>
          </p:nvSpPr>
          <p:spPr>
            <a:xfrm>
              <a:off x="951594" y="2096530"/>
              <a:ext cx="6114842" cy="381441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9058" y="2385212"/>
              <a:ext cx="5419943" cy="334247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416261" y="3124964"/>
              <a:ext cx="2103590" cy="4916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88 and 176 MHz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55064" y="4911343"/>
              <a:ext cx="2103590" cy="442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352MHz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4521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189672"/>
            <a:ext cx="11733088" cy="84595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Different frequencies are distributed along beamline</a:t>
            </a:r>
          </a:p>
          <a:p>
            <a:r>
              <a:rPr lang="en-US" dirty="0" smtClean="0"/>
              <a:t>Magnetic bunch compressor is also used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84" y="2041301"/>
            <a:ext cx="10938474" cy="3646158"/>
          </a:xfrm>
          <a:prstGeom prst="rect">
            <a:avLst/>
          </a:prstGeom>
        </p:spPr>
      </p:pic>
      <p:sp>
        <p:nvSpPr>
          <p:cNvPr id="7" name="Right Brace 6"/>
          <p:cNvSpPr/>
          <p:nvPr/>
        </p:nvSpPr>
        <p:spPr>
          <a:xfrm rot="5400000">
            <a:off x="3171204" y="3939515"/>
            <a:ext cx="403688" cy="3253008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5400000">
            <a:off x="7951556" y="3159096"/>
            <a:ext cx="403688" cy="4876801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Brace 8"/>
          <p:cNvSpPr/>
          <p:nvPr/>
        </p:nvSpPr>
        <p:spPr>
          <a:xfrm rot="5400000">
            <a:off x="5123077" y="5331470"/>
            <a:ext cx="388787" cy="536447"/>
          </a:xfrm>
          <a:prstGeom prst="rightBrace">
            <a:avLst>
              <a:gd name="adj1" fmla="val 5278"/>
              <a:gd name="adj2" fmla="val 50000"/>
            </a:avLst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68438" y="5896505"/>
            <a:ext cx="2068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Solenoid </a:t>
            </a:r>
            <a:r>
              <a:rPr lang="en-US" dirty="0" smtClean="0"/>
              <a:t>focusing</a:t>
            </a:r>
          </a:p>
          <a:p>
            <a:r>
              <a:rPr lang="en-US" dirty="0" smtClean="0"/>
              <a:t>88 MHz &amp; 176 MHz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83327" y="5922729"/>
            <a:ext cx="2068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Magnetic</a:t>
            </a:r>
          </a:p>
          <a:p>
            <a:pPr algn="ctr"/>
            <a:r>
              <a:rPr lang="en-US" dirty="0" smtClean="0"/>
              <a:t>Compressor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53303" y="5864382"/>
            <a:ext cx="2068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FODO </a:t>
            </a:r>
            <a:r>
              <a:rPr lang="en-US" dirty="0" smtClean="0"/>
              <a:t>focusing</a:t>
            </a:r>
          </a:p>
          <a:p>
            <a:pPr algn="ctr"/>
            <a:r>
              <a:rPr lang="en-US" dirty="0" smtClean="0"/>
              <a:t>88,176 &amp; 352MHz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728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4234070"/>
            <a:ext cx="3741514" cy="144117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Very low average acceleration due to manipulation of the phase space</a:t>
            </a:r>
          </a:p>
          <a:p>
            <a:r>
              <a:rPr lang="en-US" dirty="0" smtClean="0"/>
              <a:t>&gt;90% </a:t>
            </a:r>
            <a:r>
              <a:rPr lang="en-US" dirty="0" err="1" smtClean="0"/>
              <a:t>muon</a:t>
            </a:r>
            <a:r>
              <a:rPr lang="en-US" dirty="0" smtClean="0"/>
              <a:t> survival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24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21" y="1076864"/>
            <a:ext cx="8196079" cy="27320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9531" y="3737112"/>
            <a:ext cx="7857715" cy="261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38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Injector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562" y="887065"/>
            <a:ext cx="5889314" cy="1111115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Achieved bunch length : 40 mm</a:t>
            </a:r>
          </a:p>
          <a:p>
            <a:r>
              <a:rPr lang="en-US" sz="2200" dirty="0" smtClean="0"/>
              <a:t>Longitudinal </a:t>
            </a:r>
            <a:r>
              <a:rPr lang="en-US" sz="2200" dirty="0" err="1" smtClean="0"/>
              <a:t>emittance</a:t>
            </a:r>
            <a:r>
              <a:rPr lang="en-US" sz="2200" dirty="0" smtClean="0"/>
              <a:t> is more less preserved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144" y="1432684"/>
            <a:ext cx="5729890" cy="43458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170" y="2556012"/>
            <a:ext cx="52705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17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302026"/>
            <a:ext cx="11733088" cy="497154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 addition to improve arc lattice we focused on injector simulation to find out a “realistic” bunch distribution at the </a:t>
            </a:r>
            <a:r>
              <a:rPr lang="en-US" dirty="0" smtClean="0"/>
              <a:t>entrance of first RLA</a:t>
            </a:r>
          </a:p>
          <a:p>
            <a:pPr lvl="1"/>
            <a:r>
              <a:rPr lang="en-US" dirty="0" smtClean="0"/>
              <a:t>First iteration has been performed. </a:t>
            </a:r>
          </a:p>
          <a:p>
            <a:r>
              <a:rPr lang="en-US" dirty="0" smtClean="0"/>
              <a:t>Due to long bunch length we started with 88 MHz acceleration frequency and used combination of higher frequencies.</a:t>
            </a:r>
          </a:p>
          <a:p>
            <a:r>
              <a:rPr lang="en-US" dirty="0" smtClean="0"/>
              <a:t>The final bunch length and longitudinal </a:t>
            </a:r>
            <a:r>
              <a:rPr lang="en-US" dirty="0" err="1" smtClean="0"/>
              <a:t>emittance</a:t>
            </a:r>
            <a:r>
              <a:rPr lang="en-US" dirty="0" smtClean="0"/>
              <a:t> is still beyond acceptance of 352 MHz cavity </a:t>
            </a:r>
          </a:p>
          <a:p>
            <a:pPr lvl="1"/>
            <a:r>
              <a:rPr lang="en-US" dirty="0" smtClean="0"/>
              <a:t>~ 20 % higher than we need in terms of bunch length..</a:t>
            </a:r>
          </a:p>
          <a:p>
            <a:r>
              <a:rPr lang="en-US" dirty="0" smtClean="0"/>
              <a:t>Due to acceleration about zero-cross we have very low effective acceleration in the injector which causes low transmission</a:t>
            </a:r>
            <a:r>
              <a:rPr lang="en-US" smtClean="0"/>
              <a:t>. </a:t>
            </a:r>
            <a:endParaRPr lang="en-US" dirty="0" smtClean="0"/>
          </a:p>
          <a:p>
            <a:pPr lvl="1"/>
            <a:r>
              <a:rPr lang="en-US" dirty="0" smtClean="0"/>
              <a:t>~1.25 MeV/m </a:t>
            </a:r>
          </a:p>
          <a:p>
            <a:r>
              <a:rPr lang="en-US" dirty="0" smtClean="0"/>
              <a:t>Relaxing longitudinal </a:t>
            </a:r>
            <a:r>
              <a:rPr lang="en-US" dirty="0" err="1" smtClean="0"/>
              <a:t>emittance</a:t>
            </a:r>
            <a:r>
              <a:rPr lang="en-US" dirty="0" smtClean="0"/>
              <a:t> (i.e. 10-20%) would increase the performance of injector significantly</a:t>
            </a:r>
          </a:p>
          <a:p>
            <a:pPr lvl="1"/>
            <a:r>
              <a:rPr lang="en-US" dirty="0" smtClean="0"/>
              <a:t>Better transmission, shorter machine etc..</a:t>
            </a:r>
          </a:p>
          <a:p>
            <a:r>
              <a:rPr lang="en-US" dirty="0" smtClean="0"/>
              <a:t>We will continue optimization until we reach target beam parameters.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4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Thank you </a:t>
            </a:r>
            <a:r>
              <a:rPr lang="en-US" sz="4000" dirty="0" smtClean="0"/>
              <a:t>for your </a:t>
            </a:r>
            <a:r>
              <a:rPr lang="en-US" sz="4000" dirty="0" smtClean="0"/>
              <a:t>attention.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53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Energy Acceleration </a:t>
            </a:r>
            <a:r>
              <a:rPr lang="en-US" dirty="0" smtClean="0"/>
              <a:t>Complex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35" y="1962016"/>
            <a:ext cx="11058965" cy="405473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091342" y="6356349"/>
            <a:ext cx="950360" cy="365125"/>
          </a:xfrm>
        </p:spPr>
        <p:txBody>
          <a:bodyPr/>
          <a:lstStyle/>
          <a:p>
            <a:fld id="{E1188FA0-6EE5-46A1-A7ED-739B69B021C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76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23290"/>
            <a:ext cx="10870264" cy="97226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High efficient low cost acceleration for low energy </a:t>
            </a:r>
            <a:r>
              <a:rPr lang="en-US" sz="3600" dirty="0" err="1" smtClean="0"/>
              <a:t>Muons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651621"/>
            <a:ext cx="11733088" cy="470473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‘</a:t>
            </a:r>
            <a:r>
              <a:rPr lang="en-US" dirty="0" err="1" smtClean="0"/>
              <a:t>Dogbone</a:t>
            </a:r>
            <a:r>
              <a:rPr lang="en-US" dirty="0" smtClean="0"/>
              <a:t>’ </a:t>
            </a:r>
            <a:r>
              <a:rPr lang="en-US" dirty="0" smtClean="0"/>
              <a:t>Recirculating Linear Accelerator is  </a:t>
            </a:r>
            <a:r>
              <a:rPr lang="en-US" dirty="0"/>
              <a:t>proposed </a:t>
            </a:r>
            <a:r>
              <a:rPr lang="en-US" dirty="0" smtClean="0"/>
              <a:t>to accelerate beam at low energy (</a:t>
            </a:r>
            <a:r>
              <a:rPr lang="en-US" dirty="0" smtClean="0">
                <a:solidFill>
                  <a:srgbClr val="FF0000"/>
                </a:solidFill>
              </a:rPr>
              <a:t>Alex </a:t>
            </a:r>
            <a:r>
              <a:rPr lang="en-US" dirty="0" err="1" smtClean="0">
                <a:solidFill>
                  <a:srgbClr val="FF0000"/>
                </a:solidFill>
              </a:rPr>
              <a:t>Bogacz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Single </a:t>
            </a:r>
            <a:r>
              <a:rPr lang="en-US" dirty="0" err="1"/>
              <a:t>linac</a:t>
            </a:r>
            <a:r>
              <a:rPr lang="en-US" dirty="0"/>
              <a:t> is used to accelerate consecutive µ- and µ+ bunches in one RF pulse with many </a:t>
            </a:r>
            <a:r>
              <a:rPr lang="en-US" dirty="0" smtClean="0"/>
              <a:t>passes </a:t>
            </a:r>
          </a:p>
          <a:p>
            <a:r>
              <a:rPr lang="en-US" dirty="0" smtClean="0"/>
              <a:t>Independent </a:t>
            </a:r>
            <a:r>
              <a:rPr lang="en-US" dirty="0"/>
              <a:t>arcs due to large energy variation between </a:t>
            </a:r>
            <a:r>
              <a:rPr lang="en-US" dirty="0" smtClean="0"/>
              <a:t>passes.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3187" y="2479396"/>
            <a:ext cx="6311312" cy="203270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5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136" y="231709"/>
            <a:ext cx="10304980" cy="1071332"/>
          </a:xfrm>
        </p:spPr>
        <p:txBody>
          <a:bodyPr>
            <a:normAutofit/>
          </a:bodyPr>
          <a:lstStyle/>
          <a:p>
            <a:r>
              <a:rPr lang="en-US" sz="4000" dirty="0"/>
              <a:t>Beam Parameters along the acceleration chain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136" y="4614715"/>
            <a:ext cx="11733088" cy="17492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Very long bunch after final </a:t>
            </a:r>
            <a:r>
              <a:rPr lang="en-US" dirty="0" err="1" smtClean="0"/>
              <a:t>coolling</a:t>
            </a:r>
            <a:r>
              <a:rPr lang="en-US" dirty="0" smtClean="0"/>
              <a:t> (375 mm) </a:t>
            </a:r>
          </a:p>
          <a:p>
            <a:pPr lvl="1"/>
            <a:r>
              <a:rPr lang="en-US" dirty="0" smtClean="0"/>
              <a:t>One can use induction </a:t>
            </a:r>
            <a:r>
              <a:rPr lang="en-US" dirty="0" err="1" smtClean="0"/>
              <a:t>linacs</a:t>
            </a:r>
            <a:r>
              <a:rPr lang="en-US" dirty="0" smtClean="0"/>
              <a:t> in injection. However bunch needs to be compressed </a:t>
            </a:r>
            <a:r>
              <a:rPr lang="en-US" dirty="0"/>
              <a:t>at </a:t>
            </a:r>
            <a:r>
              <a:rPr lang="en-US" dirty="0" smtClean="0"/>
              <a:t>least by factor 10.</a:t>
            </a:r>
          </a:p>
          <a:p>
            <a:r>
              <a:rPr lang="en-US" dirty="0" smtClean="0"/>
              <a:t>10 </a:t>
            </a:r>
            <a:r>
              <a:rPr lang="en-US" dirty="0"/>
              <a:t>% </a:t>
            </a:r>
            <a:r>
              <a:rPr lang="en-US" dirty="0" err="1"/>
              <a:t>emittance</a:t>
            </a:r>
            <a:r>
              <a:rPr lang="en-US" dirty="0"/>
              <a:t> </a:t>
            </a:r>
            <a:r>
              <a:rPr lang="en-US" dirty="0" smtClean="0"/>
              <a:t>growth in </a:t>
            </a:r>
            <a:r>
              <a:rPr lang="en-US" dirty="0"/>
              <a:t>the transverse and longitudinal planes, both for 3 and 10 </a:t>
            </a:r>
            <a:r>
              <a:rPr lang="en-US" dirty="0" err="1"/>
              <a:t>TeV</a:t>
            </a:r>
            <a:r>
              <a:rPr lang="en-US" dirty="0"/>
              <a:t>.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Very tight tolerance with given longitudinal </a:t>
            </a:r>
            <a:r>
              <a:rPr lang="en-US" dirty="0" err="1" smtClean="0"/>
              <a:t>emittance</a:t>
            </a:r>
            <a:r>
              <a:rPr lang="en-US" dirty="0" smtClean="0"/>
              <a:t>!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96" y="1660541"/>
            <a:ext cx="10561048" cy="2526102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589643" y="1576556"/>
            <a:ext cx="1987827" cy="2680660"/>
          </a:xfrm>
          <a:prstGeom prst="rect">
            <a:avLst/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926262" y="1839406"/>
            <a:ext cx="8924544" cy="393954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393750" indent="-285750">
              <a:spcAft>
                <a:spcPts val="1054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pc="-1" dirty="0">
                <a:solidFill>
                  <a:srgbClr val="000000"/>
                </a:solidFill>
              </a:rPr>
              <a:t>Very large energy spread</a:t>
            </a:r>
          </a:p>
          <a:p>
            <a:pPr marL="825750" lvl="1" indent="-285750">
              <a:spcAft>
                <a:spcPts val="842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pc="-1" dirty="0">
                <a:solidFill>
                  <a:srgbClr val="000000"/>
                </a:solidFill>
              </a:rPr>
              <a:t>Chromatic </a:t>
            </a:r>
            <a:r>
              <a:rPr lang="en-US" spc="-1" dirty="0" smtClean="0">
                <a:solidFill>
                  <a:srgbClr val="000000"/>
                </a:solidFill>
              </a:rPr>
              <a:t>aberrations even </a:t>
            </a:r>
            <a:r>
              <a:rPr lang="en-US" spc="-1" dirty="0">
                <a:solidFill>
                  <a:srgbClr val="000000"/>
                </a:solidFill>
              </a:rPr>
              <a:t>by </a:t>
            </a:r>
            <a:r>
              <a:rPr lang="en-US" spc="-1" dirty="0" err="1">
                <a:solidFill>
                  <a:srgbClr val="000000"/>
                </a:solidFill>
              </a:rPr>
              <a:t>quadrupoles</a:t>
            </a:r>
            <a:r>
              <a:rPr lang="en-US" spc="-1" dirty="0">
                <a:solidFill>
                  <a:srgbClr val="000000"/>
                </a:solidFill>
              </a:rPr>
              <a:t> </a:t>
            </a:r>
            <a:r>
              <a:rPr lang="en-US" spc="-1" dirty="0" smtClean="0">
                <a:solidFill>
                  <a:srgbClr val="000000"/>
                </a:solidFill>
              </a:rPr>
              <a:t>at low energy</a:t>
            </a:r>
            <a:endParaRPr lang="en-US" spc="-1" dirty="0">
              <a:solidFill>
                <a:srgbClr val="000000"/>
              </a:solidFill>
            </a:endParaRPr>
          </a:p>
          <a:p>
            <a:pPr marL="393750" indent="-285750">
              <a:spcAft>
                <a:spcPts val="1054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pc="-1" dirty="0">
                <a:solidFill>
                  <a:srgbClr val="000000"/>
                </a:solidFill>
              </a:rPr>
              <a:t>Both longitudinal and transverse </a:t>
            </a:r>
            <a:r>
              <a:rPr lang="en-US" spc="-1" dirty="0" err="1">
                <a:solidFill>
                  <a:srgbClr val="000000"/>
                </a:solidFill>
              </a:rPr>
              <a:t>emittance</a:t>
            </a:r>
            <a:r>
              <a:rPr lang="en-US" spc="-1" dirty="0">
                <a:solidFill>
                  <a:srgbClr val="000000"/>
                </a:solidFill>
              </a:rPr>
              <a:t> has to be preserved</a:t>
            </a:r>
          </a:p>
          <a:p>
            <a:pPr marL="825750" lvl="1" indent="-285750">
              <a:spcAft>
                <a:spcPts val="842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pc="-1" dirty="0">
                <a:solidFill>
                  <a:srgbClr val="000000"/>
                </a:solidFill>
              </a:rPr>
              <a:t>Quasi-Isochronous  </a:t>
            </a:r>
            <a:r>
              <a:rPr lang="en-US" spc="-1" dirty="0" smtClean="0">
                <a:solidFill>
                  <a:srgbClr val="000000"/>
                </a:solidFill>
              </a:rPr>
              <a:t>arcs are </a:t>
            </a:r>
            <a:r>
              <a:rPr lang="en-US" spc="-1" dirty="0">
                <a:solidFill>
                  <a:srgbClr val="000000"/>
                </a:solidFill>
              </a:rPr>
              <a:t>necessary </a:t>
            </a:r>
            <a:r>
              <a:rPr lang="en-US" spc="-1" dirty="0" smtClean="0">
                <a:solidFill>
                  <a:srgbClr val="000000"/>
                </a:solidFill>
              </a:rPr>
              <a:t>(with flexible momentum compaction)</a:t>
            </a:r>
            <a:endParaRPr lang="en-US" spc="-1" dirty="0">
              <a:solidFill>
                <a:srgbClr val="000000"/>
              </a:solidFill>
            </a:endParaRPr>
          </a:p>
          <a:p>
            <a:pPr marL="393750" indent="-285750">
              <a:spcAft>
                <a:spcPts val="1054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pc="-1" dirty="0" smtClean="0">
                <a:solidFill>
                  <a:srgbClr val="000000"/>
                </a:solidFill>
              </a:rPr>
              <a:t>Consecutive two </a:t>
            </a:r>
            <a:r>
              <a:rPr lang="en-US" spc="-1" dirty="0">
                <a:solidFill>
                  <a:srgbClr val="000000"/>
                </a:solidFill>
              </a:rPr>
              <a:t>bunches with opposite charge</a:t>
            </a:r>
          </a:p>
          <a:p>
            <a:pPr marL="825750" lvl="1" indent="-285750">
              <a:spcAft>
                <a:spcPts val="842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pc="-1" dirty="0">
                <a:solidFill>
                  <a:srgbClr val="000000"/>
                </a:solidFill>
              </a:rPr>
              <a:t>Good matching for both bunches (i.e. round beam at injection/extraction to arcs</a:t>
            </a:r>
            <a:r>
              <a:rPr lang="en-US" spc="-1" dirty="0" smtClean="0">
                <a:solidFill>
                  <a:srgbClr val="000000"/>
                </a:solidFill>
              </a:rPr>
              <a:t>)</a:t>
            </a:r>
          </a:p>
          <a:p>
            <a:pPr marL="368550" indent="-285750">
              <a:spcAft>
                <a:spcPts val="842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pc="-1" dirty="0" smtClean="0">
                <a:solidFill>
                  <a:srgbClr val="000000"/>
                </a:solidFill>
              </a:rPr>
              <a:t>Very high bunch charge</a:t>
            </a:r>
          </a:p>
          <a:p>
            <a:pPr marL="825750" lvl="1" indent="-285750">
              <a:spcAft>
                <a:spcPts val="842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spc="-1" dirty="0" smtClean="0">
                <a:solidFill>
                  <a:srgbClr val="000000"/>
                </a:solidFill>
              </a:rPr>
              <a:t>Minimization of beam loading and </a:t>
            </a:r>
            <a:r>
              <a:rPr lang="en-US" spc="-1" dirty="0" err="1" smtClean="0">
                <a:solidFill>
                  <a:srgbClr val="000000"/>
                </a:solidFill>
              </a:rPr>
              <a:t>wakefield</a:t>
            </a:r>
            <a:r>
              <a:rPr lang="en-US" spc="-1" dirty="0" smtClean="0">
                <a:solidFill>
                  <a:srgbClr val="000000"/>
                </a:solidFill>
              </a:rPr>
              <a:t>..</a:t>
            </a:r>
          </a:p>
          <a:p>
            <a:pPr marL="393750" indent="-285750">
              <a:spcAft>
                <a:spcPts val="1054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pc="-1" dirty="0" smtClean="0">
                <a:solidFill>
                  <a:srgbClr val="000000"/>
                </a:solidFill>
              </a:rPr>
              <a:t>Rapid </a:t>
            </a:r>
            <a:r>
              <a:rPr lang="en-US" spc="-1" dirty="0">
                <a:solidFill>
                  <a:srgbClr val="000000"/>
                </a:solidFill>
              </a:rPr>
              <a:t>acceleration</a:t>
            </a:r>
          </a:p>
          <a:p>
            <a:pPr marL="393750" indent="-285750">
              <a:spcAft>
                <a:spcPts val="1054"/>
              </a:spcAft>
              <a:buSzPct val="100000"/>
              <a:buFont typeface="Wingdings" panose="05000000000000000000" pitchFamily="2" charset="2"/>
              <a:buChar char="q"/>
            </a:pPr>
            <a:r>
              <a:rPr lang="en-US" spc="-1" dirty="0">
                <a:solidFill>
                  <a:srgbClr val="000000"/>
                </a:solidFill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46262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Previous </a:t>
            </a:r>
            <a:r>
              <a:rPr lang="en-US" sz="4000" dirty="0" smtClean="0"/>
              <a:t>study for RLA2</a:t>
            </a:r>
            <a:endParaRPr lang="en-US" sz="4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0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Choice of RF </a:t>
            </a:r>
            <a:r>
              <a:rPr lang="en-US" dirty="0" smtClean="0"/>
              <a:t>frequency in </a:t>
            </a:r>
            <a:r>
              <a:rPr lang="en-US" dirty="0" err="1" smtClean="0"/>
              <a:t>linacs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997" y="1053297"/>
            <a:ext cx="6956632" cy="2171851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If we have RMS ~ 30 mm </a:t>
            </a:r>
            <a:r>
              <a:rPr lang="en-US" sz="2000" dirty="0">
                <a:sym typeface="Wingdings" panose="05000000000000000000" pitchFamily="2" charset="2"/>
              </a:rPr>
              <a:t>Gaussian</a:t>
            </a:r>
            <a:r>
              <a:rPr lang="en-US" sz="2000" dirty="0" smtClean="0"/>
              <a:t> bunch </a:t>
            </a:r>
            <a:r>
              <a:rPr lang="en-US" sz="2000" dirty="0" smtClean="0">
                <a:sym typeface="Wingdings" panose="05000000000000000000" pitchFamily="2" charset="2"/>
              </a:rPr>
              <a:t> 200 mm full length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Typically the total bunch length should be &lt; 10% of </a:t>
            </a:r>
            <a:r>
              <a:rPr lang="en-US" sz="2000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λ</a:t>
            </a:r>
            <a:r>
              <a:rPr lang="en-US" sz="2000" spc="-1" baseline="-8000" dirty="0" err="1" smtClean="0">
                <a:solidFill>
                  <a:srgbClr val="000000"/>
                </a:solidFill>
                <a:latin typeface="Source Sans Pro"/>
              </a:rPr>
              <a:t>RF</a:t>
            </a:r>
            <a:endParaRPr lang="en-US" sz="2000" dirty="0" smtClean="0"/>
          </a:p>
          <a:p>
            <a:r>
              <a:rPr lang="en-US" sz="2100" dirty="0"/>
              <a:t>To preserve longitudinal </a:t>
            </a:r>
            <a:r>
              <a:rPr lang="en-US" sz="2100" dirty="0" err="1"/>
              <a:t>emittance</a:t>
            </a:r>
            <a:r>
              <a:rPr lang="en-US" sz="2100" dirty="0"/>
              <a:t> lower frequency is preferable </a:t>
            </a:r>
            <a:r>
              <a:rPr lang="en-US" sz="2100" dirty="0" smtClean="0"/>
              <a:t>but we can use linearizers</a:t>
            </a:r>
          </a:p>
          <a:p>
            <a:endParaRPr lang="en-US" sz="2100" dirty="0"/>
          </a:p>
          <a:p>
            <a:r>
              <a:rPr lang="en-US" sz="2100" dirty="0"/>
              <a:t>Reasonable frequency would be SC </a:t>
            </a:r>
            <a:r>
              <a:rPr lang="en-US" sz="2100" dirty="0" smtClean="0"/>
              <a:t> </a:t>
            </a:r>
            <a:r>
              <a:rPr lang="en-US" sz="2100" dirty="0" smtClean="0"/>
              <a:t>352 </a:t>
            </a:r>
            <a:r>
              <a:rPr lang="en-US" sz="2100" dirty="0" smtClean="0"/>
              <a:t>MHz cavity  (LEP cavity)</a:t>
            </a:r>
            <a:endParaRPr lang="en-US" sz="2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629" y="1140643"/>
            <a:ext cx="5053356" cy="216948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16054" y="3452011"/>
            <a:ext cx="3460028" cy="3182118"/>
            <a:chOff x="516054" y="3452011"/>
            <a:chExt cx="3460028" cy="318211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4901" y="3452011"/>
              <a:ext cx="2551181" cy="318211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516054" y="4666800"/>
              <a:ext cx="1027719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200MHz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31694" y="3449645"/>
            <a:ext cx="3503953" cy="3172974"/>
            <a:chOff x="4401640" y="3449645"/>
            <a:chExt cx="3503953" cy="317297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0404" y="3449645"/>
              <a:ext cx="2615189" cy="3172974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401640" y="4608881"/>
              <a:ext cx="1027719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350MHz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8560109" y="3470299"/>
            <a:ext cx="3335310" cy="3163830"/>
            <a:chOff x="8560109" y="3470299"/>
            <a:chExt cx="3335310" cy="31638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17390" y="3470299"/>
              <a:ext cx="2478029" cy="316383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60109" y="4608881"/>
              <a:ext cx="1027719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650MHz</a:t>
              </a:r>
              <a:endParaRPr lang="en-US" dirty="0"/>
            </a:p>
          </p:txBody>
        </p:sp>
      </p:grp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1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RLA2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408" y="4307411"/>
            <a:ext cx="5519760" cy="174877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Energy gain </a:t>
            </a:r>
            <a:r>
              <a:rPr lang="en-US" dirty="0" smtClean="0"/>
              <a:t>: 11.6GeV / pass</a:t>
            </a:r>
            <a:endParaRPr lang="en-US" dirty="0"/>
          </a:p>
          <a:p>
            <a:r>
              <a:rPr lang="en-US" dirty="0" smtClean="0"/>
              <a:t>Total acceleration time ~25</a:t>
            </a:r>
            <a:r>
              <a:rPr lang="en-US" spc="-1" dirty="0" smtClean="0">
                <a:solidFill>
                  <a:srgbClr val="000000"/>
                </a:solidFill>
                <a:latin typeface="Source Sans Pro"/>
                <a:ea typeface="Source Sans Pro"/>
              </a:rPr>
              <a:t> </a:t>
            </a:r>
            <a:r>
              <a:rPr lang="en-US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μs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 RF parameters are possible to change within one RF pulse</a:t>
            </a:r>
          </a:p>
          <a:p>
            <a:r>
              <a:rPr lang="en-US" dirty="0" smtClean="0"/>
              <a:t>Minimum number of pulsed magnets</a:t>
            </a:r>
          </a:p>
          <a:p>
            <a:pPr lvl="1"/>
            <a:r>
              <a:rPr lang="en-US" dirty="0" smtClean="0"/>
              <a:t>Preferred not to use any</a:t>
            </a:r>
            <a:endParaRPr lang="en-US" dirty="0"/>
          </a:p>
          <a:p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018032" y="1844729"/>
            <a:ext cx="7997952" cy="2162519"/>
            <a:chOff x="1091128" y="1552122"/>
            <a:chExt cx="8769188" cy="25613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1128" y="1552122"/>
              <a:ext cx="8769188" cy="256132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205398" y="1980277"/>
              <a:ext cx="3290199" cy="42264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2200" b="1" strike="noStrike" spc="-1" dirty="0">
                  <a:solidFill>
                    <a:srgbClr val="0070C0"/>
                  </a:solidFill>
                  <a:latin typeface="Source Sans Pro"/>
                </a:rPr>
                <a:t> 5-pass </a:t>
              </a:r>
              <a:r>
                <a:rPr lang="en-US" sz="2200" b="1" strike="noStrike" spc="-1" dirty="0" smtClean="0">
                  <a:solidFill>
                    <a:srgbClr val="0070C0"/>
                  </a:solidFill>
                  <a:latin typeface="Source Sans Pro"/>
                </a:rPr>
                <a:t>RLA </a:t>
              </a:r>
              <a:r>
                <a:rPr lang="en-US" sz="2200" b="1" strike="noStrike" spc="-1" dirty="0">
                  <a:solidFill>
                    <a:srgbClr val="0070C0"/>
                  </a:solidFill>
                  <a:latin typeface="Source Sans Pro"/>
                </a:rPr>
                <a:t>5-63 </a:t>
              </a:r>
              <a:r>
                <a:rPr lang="en-US" sz="2200" b="1" strike="noStrike" spc="-1" dirty="0" err="1">
                  <a:solidFill>
                    <a:srgbClr val="0070C0"/>
                  </a:solidFill>
                  <a:latin typeface="Source Sans Pro"/>
                </a:rPr>
                <a:t>GeV</a:t>
              </a:r>
              <a:endParaRPr lang="en-US" sz="2200" b="0" strike="noStrike" spc="-1" dirty="0">
                <a:solidFill>
                  <a:srgbClr val="0070C0"/>
                </a:solidFill>
                <a:latin typeface="Source Sans Pro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18700" y="2296774"/>
              <a:ext cx="343658" cy="275144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600" b="0" strike="noStrike" spc="-1" dirty="0">
                  <a:solidFill>
                    <a:srgbClr val="2A6099"/>
                  </a:solidFill>
                  <a:latin typeface="Source Sans Pro"/>
                  <a:ea typeface="Source Sans Pro"/>
                </a:rPr>
                <a:t>μ+</a:t>
              </a:r>
              <a:endParaRPr lang="en-US" sz="16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24239" y="2933870"/>
              <a:ext cx="338119" cy="422204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b="0" strike="noStrike" spc="-1" dirty="0">
                  <a:solidFill>
                    <a:srgbClr val="158466"/>
                  </a:solidFill>
                  <a:latin typeface="Source Sans Pro"/>
                  <a:ea typeface="Source Sans Pro"/>
                </a:rPr>
                <a:t>μ-</a:t>
              </a:r>
              <a:endParaRPr lang="en-US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086656" y="2335030"/>
              <a:ext cx="394200" cy="45612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600" b="0" strike="noStrike" spc="-1" dirty="0">
                  <a:solidFill>
                    <a:srgbClr val="2A6099"/>
                  </a:solidFill>
                  <a:latin typeface="Source Sans Pro"/>
                  <a:ea typeface="Source Sans Pro"/>
                </a:rPr>
                <a:t>μ+</a:t>
              </a:r>
              <a:endParaRPr lang="en-US" sz="16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125536" y="2875010"/>
              <a:ext cx="316440" cy="42264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b="0" strike="noStrike" spc="-1" dirty="0">
                  <a:solidFill>
                    <a:srgbClr val="158466"/>
                  </a:solidFill>
                  <a:latin typeface="Source Sans Pro"/>
                  <a:ea typeface="Source Sans Pro"/>
                </a:rPr>
                <a:t>μ-</a:t>
              </a:r>
              <a:endParaRPr lang="en-US" sz="22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597550" y="2563090"/>
              <a:ext cx="462645" cy="464628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200" b="0" strike="noStrike" spc="-1" dirty="0">
                  <a:solidFill>
                    <a:srgbClr val="000000"/>
                  </a:solidFill>
                  <a:latin typeface="Source Sans Pro"/>
                </a:rPr>
                <a:t>16.6 </a:t>
              </a:r>
              <a:r>
                <a:rPr lang="en-US" sz="1200" b="0" strike="noStrike" spc="-1" dirty="0" err="1">
                  <a:solidFill>
                    <a:srgbClr val="000000"/>
                  </a:solidFill>
                  <a:latin typeface="Source Sans Pro"/>
                </a:rPr>
                <a:t>GeV</a:t>
              </a:r>
              <a:endParaRPr lang="en-US" sz="12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307319" y="2504930"/>
              <a:ext cx="457200" cy="58140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200" b="0" strike="noStrike" spc="-1" dirty="0">
                  <a:solidFill>
                    <a:srgbClr val="000000"/>
                  </a:solidFill>
                  <a:latin typeface="Source Sans Pro"/>
                </a:rPr>
                <a:t>39.8 </a:t>
              </a:r>
              <a:r>
                <a:rPr lang="en-US" sz="1200" b="0" strike="noStrike" spc="-1" dirty="0" err="1">
                  <a:solidFill>
                    <a:srgbClr val="000000"/>
                  </a:solidFill>
                  <a:latin typeface="Source Sans Pro"/>
                </a:rPr>
                <a:t>GeV</a:t>
              </a:r>
              <a:endParaRPr lang="en-US" sz="12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40480" y="2571918"/>
              <a:ext cx="457200" cy="58140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400" b="0" strike="noStrike" spc="-1" dirty="0">
                  <a:solidFill>
                    <a:srgbClr val="000000"/>
                  </a:solidFill>
                  <a:latin typeface="Source Sans Pro"/>
                </a:rPr>
                <a:t>28.2 </a:t>
              </a:r>
              <a:r>
                <a:rPr lang="en-US" sz="1400" b="0" strike="noStrike" spc="-1" dirty="0" err="1">
                  <a:solidFill>
                    <a:srgbClr val="000000"/>
                  </a:solidFill>
                  <a:latin typeface="Source Sans Pro"/>
                </a:rPr>
                <a:t>GeV</a:t>
              </a:r>
              <a:endParaRPr lang="en-US" sz="14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173100" y="2504930"/>
              <a:ext cx="457200" cy="58140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36000" tIns="36000" rIns="36000" bIns="36000" anchor="ctr">
              <a:noAutofit/>
            </a:bodyPr>
            <a:lstStyle/>
            <a:p>
              <a:r>
                <a:rPr lang="en-US" sz="1400" b="0" strike="noStrike" spc="-1" dirty="0">
                  <a:solidFill>
                    <a:srgbClr val="000000"/>
                  </a:solidFill>
                  <a:latin typeface="Source Sans Pro"/>
                </a:rPr>
                <a:t>51.4 </a:t>
              </a:r>
              <a:r>
                <a:rPr lang="en-US" sz="1400" b="0" strike="noStrike" spc="-1" dirty="0" err="1">
                  <a:solidFill>
                    <a:srgbClr val="000000"/>
                  </a:solidFill>
                  <a:latin typeface="Source Sans Pro"/>
                </a:rPr>
                <a:t>GeV</a:t>
              </a:r>
              <a:endParaRPr lang="en-US" sz="1400" b="0" strike="noStrike" spc="-1" dirty="0">
                <a:solidFill>
                  <a:srgbClr val="000000"/>
                </a:solidFill>
                <a:latin typeface="Source Sans Pro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960428" y="2557966"/>
              <a:ext cx="403860" cy="19492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7884786" y="2655430"/>
              <a:ext cx="596070" cy="12891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990529" y="2888438"/>
              <a:ext cx="400373" cy="197892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7907695" y="2880506"/>
              <a:ext cx="573161" cy="147212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120824" y="1229439"/>
            <a:ext cx="103049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2000" indent="-324000">
              <a:spcAft>
                <a:spcPts val="1054"/>
              </a:spcAft>
              <a:buClr>
                <a:srgbClr val="FF860D"/>
              </a:buClr>
              <a:buSzPct val="45000"/>
              <a:buFont typeface="Wingdings" charset="2"/>
              <a:buChar char=""/>
            </a:pP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The goal is accelerating two bunches (</a:t>
            </a:r>
            <a:r>
              <a:rPr lang="en-US" sz="2000" spc="-1" dirty="0" err="1">
                <a:solidFill>
                  <a:srgbClr val="000000"/>
                </a:solidFill>
                <a:latin typeface="Source Sans Pro"/>
                <a:ea typeface="Source Sans Pro"/>
              </a:rPr>
              <a:t>μ+,μ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  <a:ea typeface="Source Sans Pro"/>
              </a:rPr>
              <a:t>-) 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spaced by </a:t>
            </a:r>
            <a:r>
              <a:rPr lang="en-US" sz="2000" spc="-1" dirty="0" err="1" smtClean="0">
                <a:solidFill>
                  <a:srgbClr val="000000"/>
                </a:solidFill>
                <a:latin typeface="Source Sans Pro"/>
                <a:ea typeface="Source Sans Pro"/>
              </a:rPr>
              <a:t>λ</a:t>
            </a:r>
            <a:r>
              <a:rPr lang="en-US" sz="2000" spc="-1" baseline="-8000" dirty="0" err="1" smtClean="0">
                <a:solidFill>
                  <a:srgbClr val="000000"/>
                </a:solidFill>
                <a:latin typeface="Source Sans Pro"/>
              </a:rPr>
              <a:t>RF</a:t>
            </a:r>
            <a:r>
              <a:rPr lang="en-US" sz="2000" spc="-1" baseline="-8000" dirty="0" smtClean="0">
                <a:solidFill>
                  <a:srgbClr val="000000"/>
                </a:solidFill>
                <a:latin typeface="Source Sans Pro"/>
              </a:rPr>
              <a:t> </a:t>
            </a:r>
            <a:r>
              <a:rPr lang="en-US" sz="2000" spc="-1" dirty="0" smtClean="0">
                <a:solidFill>
                  <a:srgbClr val="000000"/>
                </a:solidFill>
                <a:latin typeface="Source Sans Pro"/>
              </a:rPr>
              <a:t>(n-1/2)  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from 5 to 63 </a:t>
            </a:r>
            <a:r>
              <a:rPr lang="en-US" sz="2000" spc="-1" dirty="0" err="1">
                <a:solidFill>
                  <a:srgbClr val="000000"/>
                </a:solidFill>
                <a:latin typeface="Source Sans Pro"/>
              </a:rPr>
              <a:t>GeV</a:t>
            </a:r>
            <a:r>
              <a:rPr lang="en-US" sz="2000" spc="-1" dirty="0">
                <a:solidFill>
                  <a:srgbClr val="000000"/>
                </a:solidFill>
                <a:latin typeface="Source Sans Pro"/>
              </a:rPr>
              <a:t> 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8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072" y="5048096"/>
            <a:ext cx="5608056" cy="81063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291072" y="5764520"/>
            <a:ext cx="577291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8000">
              <a:lnSpc>
                <a:spcPct val="150000"/>
              </a:lnSpc>
              <a:spcBef>
                <a:spcPts val="0"/>
              </a:spcBef>
              <a:buClr>
                <a:srgbClr val="FF860D"/>
              </a:buClr>
              <a:buSzPct val="45000"/>
            </a:pPr>
            <a:r>
              <a:rPr lang="en-US" spc="-1" dirty="0">
                <a:solidFill>
                  <a:srgbClr val="000000"/>
                </a:solidFill>
              </a:rPr>
              <a:t>FODO type lattice with fixed gradient </a:t>
            </a:r>
            <a:r>
              <a:rPr lang="en-US" spc="-1" dirty="0" err="1" smtClean="0">
                <a:solidFill>
                  <a:srgbClr val="000000"/>
                </a:solidFill>
              </a:rPr>
              <a:t>quadrupoles</a:t>
            </a:r>
            <a:r>
              <a:rPr lang="en-US" spc="-1" dirty="0" smtClean="0">
                <a:solidFill>
                  <a:srgbClr val="000000"/>
                </a:solidFill>
              </a:rPr>
              <a:t>  in </a:t>
            </a:r>
            <a:r>
              <a:rPr lang="en-US" spc="-1" dirty="0" err="1" smtClean="0">
                <a:solidFill>
                  <a:srgbClr val="000000"/>
                </a:solidFill>
              </a:rPr>
              <a:t>linac</a:t>
            </a:r>
            <a:endParaRPr lang="en-US" spc="-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5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128" y="123290"/>
            <a:ext cx="10304980" cy="966409"/>
          </a:xfrm>
        </p:spPr>
        <p:txBody>
          <a:bodyPr/>
          <a:lstStyle/>
          <a:p>
            <a:r>
              <a:rPr lang="en-US" dirty="0" smtClean="0"/>
              <a:t>Beam Dynamics in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128" y="1149993"/>
            <a:ext cx="7962472" cy="124675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Large initial energy spread causes </a:t>
            </a:r>
            <a:r>
              <a:rPr lang="en-US" dirty="0" err="1" smtClean="0"/>
              <a:t>emittance</a:t>
            </a:r>
            <a:r>
              <a:rPr lang="en-US" dirty="0" smtClean="0"/>
              <a:t> growth due to chromatic effects by </a:t>
            </a:r>
            <a:r>
              <a:rPr lang="en-US" dirty="0" err="1" smtClean="0"/>
              <a:t>quadrupoles</a:t>
            </a:r>
            <a:endParaRPr lang="en-US" dirty="0" smtClean="0"/>
          </a:p>
          <a:p>
            <a:r>
              <a:rPr lang="en-US" dirty="0" smtClean="0"/>
              <a:t>We need to use weak </a:t>
            </a:r>
            <a:r>
              <a:rPr lang="en-US" dirty="0" err="1" smtClean="0"/>
              <a:t>quadrupoles</a:t>
            </a:r>
            <a:r>
              <a:rPr lang="en-US" dirty="0" smtClean="0"/>
              <a:t> to preserve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r>
              <a:rPr lang="en-US" dirty="0" smtClean="0"/>
              <a:t>Drawback: Sensitive to transverse </a:t>
            </a:r>
            <a:r>
              <a:rPr lang="en-US" dirty="0" err="1" smtClean="0"/>
              <a:t>wakefield</a:t>
            </a:r>
            <a:r>
              <a:rPr lang="en-US" dirty="0" smtClean="0"/>
              <a:t> effects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132" y="1210221"/>
            <a:ext cx="3133687" cy="1246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72" y="2701651"/>
            <a:ext cx="5717112" cy="19057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229" y="2928699"/>
            <a:ext cx="4513250" cy="33849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376" y="2701651"/>
            <a:ext cx="6008624" cy="20028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637" y="2914717"/>
            <a:ext cx="4444145" cy="33331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190" y="3473093"/>
            <a:ext cx="8266176" cy="275539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96044" y="2476586"/>
            <a:ext cx="205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W/O linearizer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536512" y="2458217"/>
            <a:ext cx="205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linearizer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12.03.2024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88FA0-6EE5-46A1-A7ED-739B69B021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387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1424</TotalTime>
  <Words>1279</Words>
  <Application>Microsoft Office PowerPoint</Application>
  <PresentationFormat>Widescreen</PresentationFormat>
  <Paragraphs>271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 Unicode MS</vt:lpstr>
      <vt:lpstr>Arial</vt:lpstr>
      <vt:lpstr>Calibri</vt:lpstr>
      <vt:lpstr>Calibri Light</vt:lpstr>
      <vt:lpstr>Cambria Math</vt:lpstr>
      <vt:lpstr>Source Sans Pro</vt:lpstr>
      <vt:lpstr>Wingdings</vt:lpstr>
      <vt:lpstr>Office Theme</vt:lpstr>
      <vt:lpstr>Status of Recirculating Linacs (RLAs)</vt:lpstr>
      <vt:lpstr>Collider Concept</vt:lpstr>
      <vt:lpstr>Low Energy Acceleration Complex</vt:lpstr>
      <vt:lpstr>High efficient low cost acceleration for low energy Muons</vt:lpstr>
      <vt:lpstr>Beam Parameters along the acceleration chain</vt:lpstr>
      <vt:lpstr>Previous study for RLA2</vt:lpstr>
      <vt:lpstr>Choice of RF frequency in linacs</vt:lpstr>
      <vt:lpstr>RLA2</vt:lpstr>
      <vt:lpstr>Beam Dynamics in Linac</vt:lpstr>
      <vt:lpstr>Droplet Arcs</vt:lpstr>
      <vt:lpstr>Basic arc cell</vt:lpstr>
      <vt:lpstr>Arc Lattices</vt:lpstr>
      <vt:lpstr>Beam dynamics in arcs</vt:lpstr>
      <vt:lpstr>Start to end RLA2</vt:lpstr>
      <vt:lpstr>Start to end simulation for RLA2</vt:lpstr>
      <vt:lpstr>New DBA Lattice for Arcs</vt:lpstr>
      <vt:lpstr>Injector study</vt:lpstr>
      <vt:lpstr>Low Energy Acceleration Layout</vt:lpstr>
      <vt:lpstr>Initial beam distribution</vt:lpstr>
      <vt:lpstr>Considerations</vt:lpstr>
      <vt:lpstr>Frequency choice</vt:lpstr>
      <vt:lpstr>RF cavities</vt:lpstr>
      <vt:lpstr>Injector simulations</vt:lpstr>
      <vt:lpstr>Injector simulations</vt:lpstr>
      <vt:lpstr>Injector simulations</vt:lpstr>
      <vt:lpstr>Conclusion</vt:lpstr>
      <vt:lpstr>Thank you for your attention.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aaksoy</dc:creator>
  <cp:lastModifiedBy>aaksoy</cp:lastModifiedBy>
  <cp:revision>261</cp:revision>
  <dcterms:created xsi:type="dcterms:W3CDTF">2023-11-19T15:34:30Z</dcterms:created>
  <dcterms:modified xsi:type="dcterms:W3CDTF">2024-03-13T11:51:58Z</dcterms:modified>
</cp:coreProperties>
</file>