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ink/ink1.xml" ContentType="application/inkml+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9" r:id="rId3"/>
    <p:sldId id="260" r:id="rId4"/>
    <p:sldId id="261" r:id="rId5"/>
    <p:sldId id="262" r:id="rId6"/>
    <p:sldId id="263" r:id="rId7"/>
    <p:sldId id="266" r:id="rId8"/>
    <p:sldId id="268" r:id="rId9"/>
    <p:sldId id="265" r:id="rId10"/>
    <p:sldId id="269" r:id="rId11"/>
    <p:sldId id="270" r:id="rId12"/>
    <p:sldId id="258" r:id="rId13"/>
    <p:sldId id="264" r:id="rId14"/>
    <p:sldId id="26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E1BFC4-1B05-BA63-7EAA-CF3D4AA80557}" name="Leonard Sebastian Thiele" initials="LT" userId="S::leonard.sebastian.thiele@cern.ch::e0a7f1f0-02d2-4e4d-9843-da7b53e7df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5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46" d="100"/>
          <a:sy n="46" d="100"/>
        </p:scale>
        <p:origin x="42" y="243"/>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3-11T16:00:10.185"/>
    </inkml:context>
    <inkml:brush xml:id="br0">
      <inkml:brushProperty name="width" value="0.1" units="cm"/>
      <inkml:brushProperty name="height" value="0.1" units="cm"/>
      <inkml:brushProperty name="color" value="#004F8B"/>
    </inkml:brush>
  </inkml:definitions>
  <inkml:trace contextRef="#ctx0" brushRef="#br0">2087 476 24575,'-9'-1'0,"0"0"0,0-1 0,0 0 0,0-1 0,0 1 0,1-2 0,-16-7 0,-4-2 0,-518-178 0,-15 37 0,501 139 0,-88-34 0,94 29 0,50 19 0,1-1 0,0 1 0,-1 0 0,1 0 0,-1 1 0,1-1 0,-1 1 0,1 0 0,-1-1 0,0 2 0,1-1 0,-1 0 0,1 1 0,-1-1 0,1 1 0,-1 0 0,1 0 0,0 1 0,-1-1 0,-4 4 0,4-2 0,0 0 0,1 1 0,-1 0 0,1 0 0,0 0 0,0 0 0,0 0 0,1 0 0,0 1 0,0-1 0,0 1 0,0 0 0,-1 5 0,-2 15 0,0 1 0,2 0 0,1 0 0,1 37 0,1-57 0,-1 39 0,-2 0 0,-2 0 0,-15 61 0,8-26 0,3 0 0,3 0 0,9 126 0,-1-80 0,-2-81 0,0 7 0,1 0 0,15 89 0,-13-125 0,1 0 0,1 0 0,1 0 0,0-1 0,1 0 0,0 0 0,1 0 0,1-1 0,0 0 0,1-1 0,1 0 0,20 20 0,-16-20 0,0 2 0,-1 0 0,-1 1 0,0 0 0,14 25 0,-21-29 0,0 0 0,-1 0 0,0 1 0,-1-1 0,-1 1 0,0 1 0,0-1 0,-1 0 0,0 17 0,24 216 0,-15-179 0,-3 1 0,-4-1 0,-3 81 0,-3-135 0,0 1 0,-1-2 0,0 1 0,-1 0 0,-1-1 0,0 1 0,-9 15 0,-55 79 0,30-50 0,-23 29 0,-140 149 0,121-146 0,53-57 0,2 2 0,-38 59 0,58-78 0,-1 1 0,2 0 0,0 0 0,1 0 0,1 0 0,-3 33 0,-4 20 0,-34 87 0,17-70 0,25-80 0,-1 1 0,1 0 0,1-1 0,0 1 0,0 0 0,0 0 0,0 0 0,1 0 0,0 0 0,1 0 0,0 0 0,0 0 0,0 0 0,1-1 0,0 1 0,0 0 0,1-1 0,0 0 0,0 1 0,0-1 0,1 0 0,5 7 0,6 5 0,0-2 0,1 1 0,0-2 0,1 0 0,19 12 0,100 55 0,-17-11 0,-76-39 0,-3 2 0,-1 1 0,41 47 0,33 31 0,-34-46 0,2-4 0,4-4 0,2-3 0,2-5 0,189 79 0,34-12 0,-235-94 0,0-3 0,94 12 0,-141-27 0,0 1 0,0 2 0,-1 2 0,42 20 0,52 19 0,17-12 0,1-5 0,1-6 0,237 13 0,440-33 0,-629-10 0,-180 4 0,0-1 0,1-1 0,-1 1 0,0-2 0,0 1 0,-1-1 0,1-1 0,0 0 0,-1 0 0,1-1 0,-1 0 0,0-1 0,0 0 0,-1 0 0,0-1 0,0 0 0,0 0 0,12-13 0,8-16 0,-2-2 0,-1 0 0,37-76 0,-9 16 0,-51 92 0,140-235 0,123-293 0,-178 316 0,70-268 0,-124 354 0,-6-1 0,-6-1 0,6-206 0,-31-106 0,0 119 0,2 276 0,-2-1 0,-2 1 0,-3 0 0,-2 1 0,-23-66 0,2 28 0,-4 1 0,-48-82 0,66 136 0,-2 0 0,-2 2 0,0 0 0,-2 1 0,-1 2 0,-1 0 0,-2 2 0,0 1 0,-36-23 0,14 11 0,36 24 0,-2 1 0,1 0 0,-1 1 0,-1 0 0,0 2 0,0 0 0,-1 1 0,1 0 0,-2 2 0,-23-5 0,-55 8 0,79 4 0,-1-2 0,1 0 0,0-1 0,0-1 0,0-1 0,-21-5 0,-39-28 0,16 5 0,-131-42 0,-384-90 0,-77 59 0,117 25 0,531 77 0,-1 1 0,0 0 0,0 0 0,0 1 0,0-1 0,0 1 0,-9 2 0,14-1 0,-1 0 0,1 0 0,-1 0 0,1 0 0,0 0 0,-1 1 0,1-1 0,0 1 0,0-1 0,0 1 0,0 0 0,0 0 0,1 0 0,-1 0 0,1 0 0,-1 0 0,1 1 0,0-1 0,-1 0 0,1 1 0,0 2 0,-5 10-273,2 1 0,0 0 0,0-1 0,-1 23 0,3-8-6553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12/03/2024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‹Nr.›</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jp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121709" y="5845679"/>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5" y="5445245"/>
            <a:ext cx="8724753" cy="692497"/>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 </a:t>
            </a:r>
            <a:r>
              <a:rPr lang="en-GB" sz="1300" i="1" dirty="0">
                <a:solidFill>
                  <a:srgbClr val="222222"/>
                </a:solidFill>
                <a:effectLst/>
                <a:latin typeface="Arial Narrow" panose="020B0604020202020204" pitchFamily="34" charset="0"/>
                <a:cs typeface="Arial Narrow" panose="020B0604020202020204" pitchFamily="34" charset="0"/>
              </a:rPr>
              <a:t>This work has been sponsored by the Wolfgang </a:t>
            </a:r>
            <a:r>
              <a:rPr lang="en-GB" sz="1300" i="1" dirty="0" err="1">
                <a:solidFill>
                  <a:srgbClr val="222222"/>
                </a:solidFill>
                <a:effectLst/>
                <a:latin typeface="Arial Narrow" panose="020B0604020202020204" pitchFamily="34" charset="0"/>
                <a:cs typeface="Arial Narrow" panose="020B0604020202020204" pitchFamily="34" charset="0"/>
              </a:rPr>
              <a:t>Gentner</a:t>
            </a:r>
            <a:r>
              <a:rPr lang="en-GB" sz="1300" i="1" dirty="0">
                <a:solidFill>
                  <a:srgbClr val="222222"/>
                </a:solidFill>
                <a:effectLst/>
                <a:latin typeface="Arial Narrow" panose="020B0604020202020204" pitchFamily="34" charset="0"/>
                <a:cs typeface="Arial Narrow" panose="020B0604020202020204" pitchFamily="34" charset="0"/>
              </a:rPr>
              <a:t> Programme of the German Federal Ministry of Education and Research (grant no. 13E18CHA)</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pic>
        <p:nvPicPr>
          <p:cNvPr id="11" name="Grafik 10" descr="Ein Bild, das Text, Schrift, Design enthält.&#10;&#10;Automatisch generierte Beschreibung">
            <a:extLst>
              <a:ext uri="{FF2B5EF4-FFF2-40B4-BE49-F238E27FC236}">
                <a16:creationId xmlns:a16="http://schemas.microsoft.com/office/drawing/2014/main" id="{CB7FAB43-2E8A-95D5-584A-364F8019788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312948" y="5141940"/>
            <a:ext cx="1568743" cy="1200568"/>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‹Nr.›</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‹Nr.›</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‹Nr.›</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3"/>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gitlab.cern.ch/muon-collider-bd/rcsparameters/-/blob/rf/rcsparameters/input_parameters/cavity_parameters_TESLA.json?ref_type=heads" TargetMode="Externa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hyperlink" Target="https://indico.cern.ch/event/1325963/contributions/5806751/"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linearcollider.org/files/images/pdf/Acceleratorpart2.pdf" TargetMode="External"/><Relationship Id="rId2" Type="http://schemas.openxmlformats.org/officeDocument/2006/relationships/hyperlink" Target="http://cds.cern.ch/record/1323893/files/CERN-ATS-Note-2011-002%20TECH.pdf" TargetMode="External"/><Relationship Id="rId1" Type="http://schemas.openxmlformats.org/officeDocument/2006/relationships/slideLayout" Target="../slideLayouts/slideLayout2.xml"/><Relationship Id="rId4" Type="http://schemas.openxmlformats.org/officeDocument/2006/relationships/hyperlink" Target="https://www.desy.de/xfel-beam/mlin_klyst.html" TargetMode="External"/></Relationships>
</file>

<file path=ppt/slides/_rels/slide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RF parameters in the high energy muon acceleration chain</a:t>
            </a:r>
            <a:endParaRPr lang="en-GB" dirty="0"/>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4104167" y="4971770"/>
            <a:ext cx="7398021" cy="606425"/>
          </a:xfrm>
        </p:spPr>
        <p:txBody>
          <a:bodyPr>
            <a:normAutofit fontScale="77500" lnSpcReduction="20000"/>
          </a:bodyPr>
          <a:lstStyle/>
          <a:p>
            <a:r>
              <a:rPr lang="en-US" dirty="0"/>
              <a:t>Leonard Thiele (University of Rostock, CERN), Fabian Batsch</a:t>
            </a:r>
          </a:p>
          <a:p>
            <a:r>
              <a:rPr lang="en-US" dirty="0"/>
              <a:t>A. Aksoy, D. Amorim, R. Calaga, H. Damerau, M. Gast, A. Grudiev, I. Karpov, U. van Rienen, S. Udongwo</a:t>
            </a:r>
            <a:endParaRPr lang="en-GB" dirty="0"/>
          </a:p>
        </p:txBody>
      </p:sp>
      <p:pic>
        <p:nvPicPr>
          <p:cNvPr id="6" name="Grafik 5" descr="Ein Bild, das Text, Schrift, Design enthält.&#10;&#10;Automatisch generierte Beschreibung">
            <a:extLst>
              <a:ext uri="{FF2B5EF4-FFF2-40B4-BE49-F238E27FC236}">
                <a16:creationId xmlns:a16="http://schemas.microsoft.com/office/drawing/2014/main" id="{D2BF82D0-5AA7-84E5-F966-5F670282C3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2924" y="144658"/>
            <a:ext cx="1355051" cy="1037028"/>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B24B9BFB-7110-31A1-336A-6C189E753E04}"/>
              </a:ext>
            </a:extLst>
          </p:cNvPr>
          <p:cNvSpPr>
            <a:spLocks noGrp="1"/>
          </p:cNvSpPr>
          <p:nvPr>
            <p:ph type="title"/>
          </p:nvPr>
        </p:nvSpPr>
        <p:spPr/>
        <p:txBody>
          <a:bodyPr>
            <a:normAutofit fontScale="90000"/>
          </a:bodyPr>
          <a:lstStyle/>
          <a:p>
            <a:r>
              <a:rPr lang="en-US" dirty="0"/>
              <a:t>RF parameters in the high-energy chain</a:t>
            </a:r>
            <a:br>
              <a:rPr lang="en-US" dirty="0"/>
            </a:br>
            <a:r>
              <a:rPr lang="en-US" dirty="0"/>
              <a:t>Integration into the software package</a:t>
            </a:r>
            <a:endParaRPr lang="en-GB" dirty="0"/>
          </a:p>
        </p:txBody>
      </p:sp>
      <p:sp>
        <p:nvSpPr>
          <p:cNvPr id="4" name="Fußzeilenplatzhalter 3">
            <a:extLst>
              <a:ext uri="{FF2B5EF4-FFF2-40B4-BE49-F238E27FC236}">
                <a16:creationId xmlns:a16="http://schemas.microsoft.com/office/drawing/2014/main" id="{8276B412-7DDE-D9BD-19E3-20E52054B41A}"/>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A3A3DB18-5E93-F989-F99F-BA913CF45700}"/>
              </a:ext>
            </a:extLst>
          </p:cNvPr>
          <p:cNvSpPr>
            <a:spLocks noGrp="1"/>
          </p:cNvSpPr>
          <p:nvPr>
            <p:ph type="sldNum" sz="quarter" idx="13"/>
          </p:nvPr>
        </p:nvSpPr>
        <p:spPr/>
        <p:txBody>
          <a:bodyPr/>
          <a:lstStyle/>
          <a:p>
            <a:fld id="{005C7FBA-D4E9-46CA-9321-3ADA2E368FCD}" type="slidenum">
              <a:rPr lang="en-GB" smtClean="0"/>
              <a:pPr/>
              <a:t>10</a:t>
            </a:fld>
            <a:endParaRPr lang="en-GB" dirty="0"/>
          </a:p>
        </p:txBody>
      </p:sp>
      <p:pic>
        <p:nvPicPr>
          <p:cNvPr id="9" name="Inhaltsplatzhalter 8">
            <a:extLst>
              <a:ext uri="{FF2B5EF4-FFF2-40B4-BE49-F238E27FC236}">
                <a16:creationId xmlns:a16="http://schemas.microsoft.com/office/drawing/2014/main" id="{0E2DEB0C-B4D6-2203-A345-A64486A633C4}"/>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1221830" y="2231390"/>
            <a:ext cx="9741540" cy="3994597"/>
          </a:xfrm>
        </p:spPr>
      </p:pic>
      <p:sp>
        <p:nvSpPr>
          <p:cNvPr id="10" name="Inhaltsplatzhalter 1">
            <a:extLst>
              <a:ext uri="{FF2B5EF4-FFF2-40B4-BE49-F238E27FC236}">
                <a16:creationId xmlns:a16="http://schemas.microsoft.com/office/drawing/2014/main" id="{22B53F95-2725-AF47-D96D-0DF8182E2293}"/>
              </a:ext>
            </a:extLst>
          </p:cNvPr>
          <p:cNvSpPr txBox="1">
            <a:spLocks/>
          </p:cNvSpPr>
          <p:nvPr/>
        </p:nvSpPr>
        <p:spPr>
          <a:xfrm>
            <a:off x="503081" y="1416182"/>
            <a:ext cx="11179037" cy="859911"/>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r>
              <a:rPr lang="en-US" dirty="0" err="1">
                <a:latin typeface="Courier New" panose="02070309020205020404" pitchFamily="49" charset="0"/>
                <a:cs typeface="Courier New" panose="02070309020205020404" pitchFamily="49" charset="0"/>
              </a:rPr>
              <a:t>RCSParameters</a:t>
            </a:r>
            <a:r>
              <a:rPr lang="en-US" dirty="0"/>
              <a:t> package is on CERN </a:t>
            </a:r>
            <a:r>
              <a:rPr lang="en-US" dirty="0">
                <a:hlinkClick r:id="rId3"/>
              </a:rPr>
              <a:t>Gitlab</a:t>
            </a:r>
            <a:r>
              <a:rPr lang="en-US" dirty="0"/>
              <a:t> (see the </a:t>
            </a:r>
            <a:r>
              <a:rPr lang="en-US" dirty="0">
                <a:hlinkClick r:id="rId4"/>
              </a:rPr>
              <a:t>presentation</a:t>
            </a:r>
            <a:r>
              <a:rPr lang="en-US" dirty="0"/>
              <a:t> of D. Amorim for more details)</a:t>
            </a:r>
          </a:p>
          <a:p>
            <a:pPr marL="457200" lvl="1" indent="0" algn="ctr">
              <a:buNone/>
            </a:pPr>
            <a:r>
              <a:rPr lang="en-US" dirty="0">
                <a:sym typeface="Wingdings" panose="05000000000000000000" pitchFamily="2" charset="2"/>
              </a:rPr>
              <a:t>	 Allows for the fast simulation of RF parameters for a certain RCS geometry.</a:t>
            </a:r>
            <a:endParaRPr lang="en-GB" dirty="0"/>
          </a:p>
        </p:txBody>
      </p:sp>
    </p:spTree>
    <p:extLst>
      <p:ext uri="{BB962C8B-B14F-4D97-AF65-F5344CB8AC3E}">
        <p14:creationId xmlns:p14="http://schemas.microsoft.com/office/powerpoint/2010/main" val="3854560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3FD2228-A358-A5DF-E128-C7D4F675AA90}"/>
              </a:ext>
            </a:extLst>
          </p:cNvPr>
          <p:cNvSpPr>
            <a:spLocks noGrp="1"/>
          </p:cNvSpPr>
          <p:nvPr>
            <p:ph idx="1"/>
          </p:nvPr>
        </p:nvSpPr>
        <p:spPr>
          <a:xfrm>
            <a:off x="838200" y="1825624"/>
            <a:ext cx="10515600" cy="4639833"/>
          </a:xfrm>
        </p:spPr>
        <p:txBody>
          <a:bodyPr>
            <a:normAutofit/>
          </a:bodyPr>
          <a:lstStyle/>
          <a:p>
            <a:r>
              <a:rPr lang="en-US" dirty="0"/>
              <a:t>RLA2 values seem quite extreme for the fundamental power coupler.</a:t>
            </a:r>
          </a:p>
          <a:p>
            <a:pPr lvl="1"/>
            <a:r>
              <a:rPr lang="en-US" dirty="0"/>
              <a:t>The impact of using different parameters to reduce the power requirements needs to be studied.</a:t>
            </a:r>
          </a:p>
          <a:p>
            <a:r>
              <a:rPr lang="en-US" dirty="0"/>
              <a:t>Optimal parameters for the static beam loading compensation calculated for RCS1-4.</a:t>
            </a:r>
          </a:p>
          <a:p>
            <a:pPr lvl="1"/>
            <a:r>
              <a:rPr lang="en-US" dirty="0"/>
              <a:t>With non-linear ramping, the optimal parameters will change during the acceleration, leading to higher power consumption and reflected power. </a:t>
            </a:r>
          </a:p>
          <a:p>
            <a:pPr lvl="1"/>
            <a:r>
              <a:rPr lang="en-US" dirty="0"/>
              <a:t>As a follow-up, a transient beam loading simulation is planned.</a:t>
            </a:r>
          </a:p>
          <a:p>
            <a:r>
              <a:rPr lang="en-US" dirty="0"/>
              <a:t>Values for the RCSs look feasible, except for the RF pulse length in    RCS3 &amp; 4.</a:t>
            </a:r>
          </a:p>
          <a:p>
            <a:r>
              <a:rPr lang="en-US" dirty="0"/>
              <a:t>Power and cost calculations are integrated into the </a:t>
            </a:r>
            <a:r>
              <a:rPr lang="en-US" dirty="0" err="1">
                <a:latin typeface="Courier New" panose="02070309020205020404" pitchFamily="49" charset="0"/>
                <a:cs typeface="Courier New" panose="02070309020205020404" pitchFamily="49" charset="0"/>
              </a:rPr>
              <a:t>RCSparameters</a:t>
            </a:r>
            <a:r>
              <a:rPr lang="en-US" dirty="0"/>
              <a:t> Python package to allow for a global optimization.</a:t>
            </a:r>
          </a:p>
          <a:p>
            <a:pPr lvl="1"/>
            <a:endParaRPr lang="en-GB" dirty="0"/>
          </a:p>
        </p:txBody>
      </p:sp>
      <p:sp>
        <p:nvSpPr>
          <p:cNvPr id="3" name="Titel 2">
            <a:extLst>
              <a:ext uri="{FF2B5EF4-FFF2-40B4-BE49-F238E27FC236}">
                <a16:creationId xmlns:a16="http://schemas.microsoft.com/office/drawing/2014/main" id="{F0CC65C6-06A8-7CBF-924A-F7496D0C41AC}"/>
              </a:ext>
            </a:extLst>
          </p:cNvPr>
          <p:cNvSpPr>
            <a:spLocks noGrp="1"/>
          </p:cNvSpPr>
          <p:nvPr>
            <p:ph type="title"/>
          </p:nvPr>
        </p:nvSpPr>
        <p:spPr/>
        <p:txBody>
          <a:bodyPr/>
          <a:lstStyle/>
          <a:p>
            <a:r>
              <a:rPr lang="en-US" dirty="0"/>
              <a:t>Summary and outlook</a:t>
            </a:r>
            <a:endParaRPr lang="en-GB" dirty="0"/>
          </a:p>
        </p:txBody>
      </p:sp>
      <p:sp>
        <p:nvSpPr>
          <p:cNvPr id="4" name="Fußzeilenplatzhalter 3">
            <a:extLst>
              <a:ext uri="{FF2B5EF4-FFF2-40B4-BE49-F238E27FC236}">
                <a16:creationId xmlns:a16="http://schemas.microsoft.com/office/drawing/2014/main" id="{5AF5F2AD-822C-C2DF-71E0-5143003F0902}"/>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F34506BC-48AA-3B61-81C3-B7F6A7B805F4}"/>
              </a:ext>
            </a:extLst>
          </p:cNvPr>
          <p:cNvSpPr>
            <a:spLocks noGrp="1"/>
          </p:cNvSpPr>
          <p:nvPr>
            <p:ph type="sldNum" sz="quarter" idx="13"/>
          </p:nvPr>
        </p:nvSpPr>
        <p:spPr/>
        <p:txBody>
          <a:bodyPr/>
          <a:lstStyle/>
          <a:p>
            <a:fld id="{005C7FBA-D4E9-46CA-9321-3ADA2E368FCD}" type="slidenum">
              <a:rPr lang="en-GB" smtClean="0"/>
              <a:pPr/>
              <a:t>11</a:t>
            </a:fld>
            <a:endParaRPr lang="en-GB" dirty="0"/>
          </a:p>
        </p:txBody>
      </p:sp>
    </p:spTree>
    <p:extLst>
      <p:ext uri="{BB962C8B-B14F-4D97-AF65-F5344CB8AC3E}">
        <p14:creationId xmlns:p14="http://schemas.microsoft.com/office/powerpoint/2010/main" val="1895909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Inhaltsplatzhalter 3">
                <a:extLst>
                  <a:ext uri="{FF2B5EF4-FFF2-40B4-BE49-F238E27FC236}">
                    <a16:creationId xmlns:a16="http://schemas.microsoft.com/office/drawing/2014/main" id="{2DE93CB6-3A44-C511-5EB5-16CAADB0C12A}"/>
                  </a:ext>
                </a:extLst>
              </p:cNvPr>
              <p:cNvSpPr>
                <a:spLocks noGrp="1"/>
              </p:cNvSpPr>
              <p:nvPr>
                <p:ph idx="1"/>
              </p:nvPr>
            </p:nvSpPr>
            <p:spPr>
              <a:xfrm>
                <a:off x="601920" y="1696190"/>
                <a:ext cx="10515600" cy="4351338"/>
              </a:xfrm>
            </p:spPr>
            <p:txBody>
              <a:bodyPr>
                <a:normAutofit/>
              </a:bodyPr>
              <a:lstStyle/>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𝑔</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𝑉</m:t>
                              </m:r>
                            </m:num>
                            <m:den>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𝑅</m:t>
                                  </m:r>
                                  <m:r>
                                    <a:rPr lang="en-US" b="0" i="1" smtClean="0">
                                      <a:latin typeface="Cambria Math" panose="02040503050406030204" pitchFamily="18" charset="0"/>
                                    </a:rPr>
                                    <m:t>/</m:t>
                                  </m:r>
                                  <m:r>
                                    <a:rPr lang="en-US" b="0" i="1" smtClean="0">
                                      <a:latin typeface="Cambria Math" panose="02040503050406030204" pitchFamily="18" charset="0"/>
                                    </a:rPr>
                                    <m:t>𝑄</m:t>
                                  </m:r>
                                </m:e>
                              </m:d>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𝑒𝑥𝑡</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0</m:t>
                                      </m:r>
                                    </m:sub>
                                  </m:sSub>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𝐷𝐶</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𝑏</m:t>
                              </m:r>
                            </m:sub>
                          </m:sSub>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𝜙</m:t>
                                      </m:r>
                                    </m:e>
                                    <m:sub>
                                      <m:r>
                                        <a:rPr lang="en-US" b="0" i="1" smtClean="0">
                                          <a:latin typeface="Cambria Math" panose="02040503050406030204" pitchFamily="18" charset="0"/>
                                        </a:rPr>
                                        <m:t>𝑠</m:t>
                                      </m:r>
                                    </m:sub>
                                  </m:sSub>
                                </m:e>
                              </m:d>
                            </m:e>
                          </m:func>
                        </m:e>
                      </m:d>
                      <m:r>
                        <a:rPr lang="en-US" b="0" i="1" smtClean="0">
                          <a:latin typeface="Cambria Math" panose="02040503050406030204" pitchFamily="18" charset="0"/>
                        </a:rPr>
                        <m:t>+</m:t>
                      </m:r>
                      <m:r>
                        <a:rPr lang="en-US" b="0" i="1" smtClean="0">
                          <a:solidFill>
                            <a:schemeClr val="accent1"/>
                          </a:solidFill>
                          <a:latin typeface="Cambria Math" panose="02040503050406030204" pitchFamily="18" charset="0"/>
                        </a:rPr>
                        <m:t>𝑖</m:t>
                      </m:r>
                      <m:d>
                        <m:dPr>
                          <m:begChr m:val="["/>
                          <m:endChr m:val="]"/>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𝐼</m:t>
                              </m:r>
                            </m:e>
                            <m:sub>
                              <m:r>
                                <a:rPr lang="en-US" b="0" i="1" smtClean="0">
                                  <a:solidFill>
                                    <a:schemeClr val="accent1"/>
                                  </a:solidFill>
                                  <a:latin typeface="Cambria Math" panose="02040503050406030204" pitchFamily="18" charset="0"/>
                                </a:rPr>
                                <m:t>𝑏</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𝐷𝐶</m:t>
                              </m:r>
                            </m:sub>
                          </m:sSub>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𝐹</m:t>
                              </m:r>
                            </m:e>
                            <m:sub>
                              <m:r>
                                <a:rPr lang="en-US" b="0" i="1" smtClean="0">
                                  <a:solidFill>
                                    <a:schemeClr val="accent1"/>
                                  </a:solidFill>
                                  <a:latin typeface="Cambria Math" panose="02040503050406030204" pitchFamily="18" charset="0"/>
                                </a:rPr>
                                <m:t>𝑏</m:t>
                              </m:r>
                            </m:sub>
                          </m:sSub>
                          <m:func>
                            <m:funcPr>
                              <m:ctrlPr>
                                <a:rPr lang="en-US" b="0" i="1" smtClean="0">
                                  <a:solidFill>
                                    <a:schemeClr val="accent1"/>
                                  </a:solidFill>
                                  <a:latin typeface="Cambria Math" panose="02040503050406030204" pitchFamily="18" charset="0"/>
                                </a:rPr>
                              </m:ctrlPr>
                            </m:funcPr>
                            <m:fName>
                              <m:r>
                                <m:rPr>
                                  <m:sty m:val="p"/>
                                </m:rPr>
                                <a:rPr lang="en-US" b="0" i="0" smtClean="0">
                                  <a:solidFill>
                                    <a:schemeClr val="accent1"/>
                                  </a:solidFill>
                                  <a:latin typeface="Cambria Math" panose="02040503050406030204" pitchFamily="18" charset="0"/>
                                </a:rPr>
                                <m:t>cos</m:t>
                              </m:r>
                            </m:fName>
                            <m:e>
                              <m:d>
                                <m:dPr>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𝜙</m:t>
                                      </m:r>
                                    </m:e>
                                    <m:sub>
                                      <m:r>
                                        <a:rPr lang="en-US" b="0" i="1" smtClean="0">
                                          <a:solidFill>
                                            <a:schemeClr val="accent1"/>
                                          </a:solidFill>
                                          <a:latin typeface="Cambria Math" panose="02040503050406030204" pitchFamily="18" charset="0"/>
                                        </a:rPr>
                                        <m:t>𝑠</m:t>
                                      </m:r>
                                    </m:sub>
                                  </m:sSub>
                                </m:e>
                              </m:d>
                            </m:e>
                          </m:func>
                          <m:r>
                            <a:rPr lang="en-US" b="0" i="1" smtClean="0">
                              <a:solidFill>
                                <a:schemeClr val="accent1"/>
                              </a:solidFill>
                              <a:latin typeface="Cambria Math" panose="02040503050406030204" pitchFamily="18" charset="0"/>
                            </a:rPr>
                            <m:t>−</m:t>
                          </m:r>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𝑉</m:t>
                              </m:r>
                              <m:r>
                                <m:rPr>
                                  <m:sty m:val="p"/>
                                </m:rPr>
                                <a:rPr lang="en-US" b="0" i="0" smtClean="0">
                                  <a:solidFill>
                                    <a:schemeClr val="accent1"/>
                                  </a:solidFill>
                                  <a:latin typeface="Cambria Math" panose="02040503050406030204" pitchFamily="18" charset="0"/>
                                </a:rPr>
                                <m:t>Δ</m:t>
                              </m:r>
                              <m:r>
                                <a:rPr lang="en-US" b="0" i="1" smtClean="0">
                                  <a:solidFill>
                                    <a:schemeClr val="accent1"/>
                                  </a:solidFill>
                                  <a:latin typeface="Cambria Math" panose="02040503050406030204" pitchFamily="18" charset="0"/>
                                </a:rPr>
                                <m:t>𝜔</m:t>
                              </m:r>
                            </m:num>
                            <m:den>
                              <m:r>
                                <a:rPr lang="en-US" b="0" i="1" smtClean="0">
                                  <a:solidFill>
                                    <a:schemeClr val="accent1"/>
                                  </a:solidFill>
                                  <a:latin typeface="Cambria Math" panose="02040503050406030204" pitchFamily="18" charset="0"/>
                                </a:rPr>
                                <m:t>𝜔</m:t>
                              </m:r>
                              <m:d>
                                <m:dPr>
                                  <m:ctrlPr>
                                    <a:rPr lang="en-US" b="0" i="1" smtClean="0">
                                      <a:solidFill>
                                        <a:schemeClr val="accent1"/>
                                      </a:solidFill>
                                      <a:latin typeface="Cambria Math" panose="02040503050406030204" pitchFamily="18" charset="0"/>
                                    </a:rPr>
                                  </m:ctrlPr>
                                </m:dPr>
                                <m:e>
                                  <m:r>
                                    <a:rPr lang="en-US" b="0" i="1" smtClean="0">
                                      <a:solidFill>
                                        <a:schemeClr val="accent1"/>
                                      </a:solidFill>
                                      <a:latin typeface="Cambria Math" panose="02040503050406030204" pitchFamily="18" charset="0"/>
                                    </a:rPr>
                                    <m:t>𝑅</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𝑄</m:t>
                                  </m:r>
                                </m:e>
                              </m:d>
                            </m:den>
                          </m:f>
                        </m:e>
                      </m:d>
                    </m:oMath>
                  </m:oMathPara>
                </a14:m>
                <a:endParaRPr lang="en-US" b="0" dirty="0"/>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𝑟</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𝑉</m:t>
                              </m:r>
                            </m:num>
                            <m:den>
                              <m:r>
                                <a:rPr lang="en-US" b="0" i="1" smtClean="0">
                                  <a:solidFill>
                                    <a:schemeClr val="accent6"/>
                                  </a:solidFill>
                                  <a:latin typeface="Cambria Math" panose="02040503050406030204" pitchFamily="18" charset="0"/>
                                </a:rPr>
                                <m:t>2</m:t>
                              </m:r>
                              <m:d>
                                <m:dPr>
                                  <m:ctrlPr>
                                    <a:rPr lang="en-US" b="0" i="1" smtClean="0">
                                      <a:solidFill>
                                        <a:schemeClr val="accent6"/>
                                      </a:solidFill>
                                      <a:latin typeface="Cambria Math" panose="02040503050406030204" pitchFamily="18" charset="0"/>
                                    </a:rPr>
                                  </m:ctrlPr>
                                </m:dPr>
                                <m:e>
                                  <m:r>
                                    <a:rPr lang="en-US" b="0" i="1" smtClean="0">
                                      <a:solidFill>
                                        <a:schemeClr val="accent6"/>
                                      </a:solidFill>
                                      <a:latin typeface="Cambria Math" panose="02040503050406030204" pitchFamily="18" charset="0"/>
                                    </a:rPr>
                                    <m:t>𝑅</m:t>
                                  </m:r>
                                  <m:r>
                                    <a:rPr lang="en-US" b="0" i="1" smtClean="0">
                                      <a:solidFill>
                                        <a:schemeClr val="accent6"/>
                                      </a:solidFill>
                                      <a:latin typeface="Cambria Math" panose="02040503050406030204" pitchFamily="18" charset="0"/>
                                    </a:rPr>
                                    <m:t>/</m:t>
                                  </m:r>
                                  <m:r>
                                    <a:rPr lang="en-US" b="0" i="1" smtClean="0">
                                      <a:solidFill>
                                        <a:schemeClr val="accent6"/>
                                      </a:solidFill>
                                      <a:latin typeface="Cambria Math" panose="02040503050406030204" pitchFamily="18" charset="0"/>
                                    </a:rPr>
                                    <m:t>𝑄</m:t>
                                  </m:r>
                                </m:e>
                              </m:d>
                            </m:den>
                          </m:f>
                          <m:d>
                            <m:dPr>
                              <m:ctrlPr>
                                <a:rPr lang="en-US" b="0" i="1" smtClean="0">
                                  <a:solidFill>
                                    <a:schemeClr val="accent6"/>
                                  </a:solidFill>
                                  <a:latin typeface="Cambria Math" panose="02040503050406030204" pitchFamily="18" charset="0"/>
                                </a:rPr>
                              </m:ctrlPr>
                            </m:dPr>
                            <m:e>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1</m:t>
                                  </m:r>
                                </m:num>
                                <m:den>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𝑄</m:t>
                                      </m:r>
                                    </m:e>
                                    <m:sub>
                                      <m:r>
                                        <a:rPr lang="en-US" b="0" i="1" smtClean="0">
                                          <a:solidFill>
                                            <a:schemeClr val="accent6"/>
                                          </a:solidFill>
                                          <a:latin typeface="Cambria Math" panose="02040503050406030204" pitchFamily="18" charset="0"/>
                                        </a:rPr>
                                        <m:t>𝑒𝑥𝑡</m:t>
                                      </m:r>
                                    </m:sub>
                                  </m:sSub>
                                </m:den>
                              </m:f>
                              <m:r>
                                <a:rPr lang="en-US" b="0" i="1" smtClean="0">
                                  <a:solidFill>
                                    <a:schemeClr val="accent6"/>
                                  </a:solidFill>
                                  <a:latin typeface="Cambria Math" panose="02040503050406030204" pitchFamily="18" charset="0"/>
                                </a:rPr>
                                <m:t>−</m:t>
                              </m:r>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1</m:t>
                                  </m:r>
                                </m:num>
                                <m:den>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𝑄</m:t>
                                      </m:r>
                                    </m:e>
                                    <m:sub>
                                      <m:r>
                                        <a:rPr lang="en-US" b="0" i="1" smtClean="0">
                                          <a:solidFill>
                                            <a:schemeClr val="accent6"/>
                                          </a:solidFill>
                                          <a:latin typeface="Cambria Math" panose="02040503050406030204" pitchFamily="18" charset="0"/>
                                        </a:rPr>
                                        <m:t>0</m:t>
                                      </m:r>
                                    </m:sub>
                                  </m:sSub>
                                </m:den>
                              </m:f>
                            </m:e>
                          </m:d>
                          <m:r>
                            <a:rPr lang="en-US" b="0" i="1" smtClean="0">
                              <a:solidFill>
                                <a:schemeClr val="accent6"/>
                              </a:solidFill>
                              <a:latin typeface="Cambria Math" panose="02040503050406030204" pitchFamily="18" charset="0"/>
                            </a:rPr>
                            <m:t>−</m:t>
                          </m:r>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𝐼</m:t>
                              </m:r>
                            </m:e>
                            <m:sub>
                              <m:r>
                                <a:rPr lang="en-US" b="0" i="1" smtClean="0">
                                  <a:solidFill>
                                    <a:schemeClr val="accent6"/>
                                  </a:solidFill>
                                  <a:latin typeface="Cambria Math" panose="02040503050406030204" pitchFamily="18" charset="0"/>
                                </a:rPr>
                                <m:t>𝑏</m:t>
                              </m:r>
                              <m:r>
                                <a:rPr lang="en-US" b="0" i="1" smtClean="0">
                                  <a:solidFill>
                                    <a:schemeClr val="accent6"/>
                                  </a:solidFill>
                                  <a:latin typeface="Cambria Math" panose="02040503050406030204" pitchFamily="18" charset="0"/>
                                </a:rPr>
                                <m:t>,</m:t>
                              </m:r>
                              <m:r>
                                <a:rPr lang="en-US" b="0" i="1" smtClean="0">
                                  <a:solidFill>
                                    <a:schemeClr val="accent6"/>
                                  </a:solidFill>
                                  <a:latin typeface="Cambria Math" panose="02040503050406030204" pitchFamily="18" charset="0"/>
                                </a:rPr>
                                <m:t>𝐷𝐶</m:t>
                              </m:r>
                            </m:sub>
                          </m:sSub>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𝐹</m:t>
                              </m:r>
                            </m:e>
                            <m:sub>
                              <m:r>
                                <a:rPr lang="en-US" b="0" i="1" smtClean="0">
                                  <a:solidFill>
                                    <a:schemeClr val="accent6"/>
                                  </a:solidFill>
                                  <a:latin typeface="Cambria Math" panose="02040503050406030204" pitchFamily="18" charset="0"/>
                                </a:rPr>
                                <m:t>𝑏</m:t>
                              </m:r>
                            </m:sub>
                          </m:sSub>
                          <m:func>
                            <m:funcPr>
                              <m:ctrlPr>
                                <a:rPr lang="en-US" b="0" i="1" smtClean="0">
                                  <a:solidFill>
                                    <a:schemeClr val="accent6"/>
                                  </a:solidFill>
                                  <a:latin typeface="Cambria Math" panose="02040503050406030204" pitchFamily="18" charset="0"/>
                                </a:rPr>
                              </m:ctrlPr>
                            </m:funcPr>
                            <m:fName>
                              <m:r>
                                <m:rPr>
                                  <m:sty m:val="p"/>
                                </m:rPr>
                                <a:rPr lang="en-US" b="0" i="0" smtClean="0">
                                  <a:solidFill>
                                    <a:schemeClr val="accent6"/>
                                  </a:solidFill>
                                  <a:latin typeface="Cambria Math" panose="02040503050406030204" pitchFamily="18" charset="0"/>
                                </a:rPr>
                                <m:t>sin</m:t>
                              </m:r>
                            </m:fName>
                            <m:e>
                              <m:d>
                                <m:dPr>
                                  <m:ctrlPr>
                                    <a:rPr lang="en-US" b="0" i="1" smtClean="0">
                                      <a:solidFill>
                                        <a:schemeClr val="accent6"/>
                                      </a:solidFill>
                                      <a:latin typeface="Cambria Math" panose="02040503050406030204" pitchFamily="18" charset="0"/>
                                    </a:rPr>
                                  </m:ctrlPr>
                                </m:dPr>
                                <m:e>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𝜙</m:t>
                                      </m:r>
                                    </m:e>
                                    <m:sub>
                                      <m:r>
                                        <a:rPr lang="en-US" b="0" i="1" smtClean="0">
                                          <a:solidFill>
                                            <a:schemeClr val="accent6"/>
                                          </a:solidFill>
                                          <a:latin typeface="Cambria Math" panose="02040503050406030204" pitchFamily="18" charset="0"/>
                                        </a:rPr>
                                        <m:t>𝑠</m:t>
                                      </m:r>
                                    </m:sub>
                                  </m:sSub>
                                </m:e>
                              </m:d>
                            </m:e>
                          </m:func>
                        </m:e>
                      </m:d>
                      <m:r>
                        <a:rPr lang="en-US" b="0" i="1" smtClean="0">
                          <a:latin typeface="Cambria Math" panose="02040503050406030204" pitchFamily="18" charset="0"/>
                        </a:rPr>
                        <m:t>−</m:t>
                      </m:r>
                      <m:r>
                        <a:rPr lang="en-US" b="0" i="1" smtClean="0">
                          <a:solidFill>
                            <a:schemeClr val="accent1"/>
                          </a:solidFill>
                          <a:latin typeface="Cambria Math" panose="02040503050406030204" pitchFamily="18" charset="0"/>
                        </a:rPr>
                        <m:t>𝑖</m:t>
                      </m:r>
                      <m:d>
                        <m:dPr>
                          <m:begChr m:val="["/>
                          <m:endChr m:val="]"/>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𝐼</m:t>
                              </m:r>
                            </m:e>
                            <m:sub>
                              <m:r>
                                <a:rPr lang="en-US" b="0" i="1" smtClean="0">
                                  <a:solidFill>
                                    <a:schemeClr val="accent1"/>
                                  </a:solidFill>
                                  <a:latin typeface="Cambria Math" panose="02040503050406030204" pitchFamily="18" charset="0"/>
                                </a:rPr>
                                <m:t>𝑏</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𝐷𝐶</m:t>
                              </m:r>
                            </m:sub>
                          </m:sSub>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𝐹</m:t>
                              </m:r>
                            </m:e>
                            <m:sub>
                              <m:r>
                                <a:rPr lang="en-US" b="0" i="1" smtClean="0">
                                  <a:solidFill>
                                    <a:schemeClr val="accent1"/>
                                  </a:solidFill>
                                  <a:latin typeface="Cambria Math" panose="02040503050406030204" pitchFamily="18" charset="0"/>
                                </a:rPr>
                                <m:t>𝑏</m:t>
                              </m:r>
                            </m:sub>
                          </m:sSub>
                          <m:func>
                            <m:funcPr>
                              <m:ctrlPr>
                                <a:rPr lang="en-US" b="0" i="1" smtClean="0">
                                  <a:solidFill>
                                    <a:schemeClr val="accent1"/>
                                  </a:solidFill>
                                  <a:latin typeface="Cambria Math" panose="02040503050406030204" pitchFamily="18" charset="0"/>
                                </a:rPr>
                              </m:ctrlPr>
                            </m:funcPr>
                            <m:fName>
                              <m:r>
                                <m:rPr>
                                  <m:sty m:val="p"/>
                                </m:rPr>
                                <a:rPr lang="en-US" b="0" i="0" smtClean="0">
                                  <a:solidFill>
                                    <a:schemeClr val="accent1"/>
                                  </a:solidFill>
                                  <a:latin typeface="Cambria Math" panose="02040503050406030204" pitchFamily="18" charset="0"/>
                                </a:rPr>
                                <m:t>cos</m:t>
                              </m:r>
                            </m:fName>
                            <m:e>
                              <m:d>
                                <m:dPr>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𝜙</m:t>
                                      </m:r>
                                    </m:e>
                                    <m:sub>
                                      <m:r>
                                        <a:rPr lang="en-US" b="0" i="1" smtClean="0">
                                          <a:solidFill>
                                            <a:schemeClr val="accent1"/>
                                          </a:solidFill>
                                          <a:latin typeface="Cambria Math" panose="02040503050406030204" pitchFamily="18" charset="0"/>
                                        </a:rPr>
                                        <m:t>𝑠</m:t>
                                      </m:r>
                                    </m:sub>
                                  </m:sSub>
                                </m:e>
                              </m:d>
                            </m:e>
                          </m:func>
                          <m:r>
                            <a:rPr lang="en-US" b="0" i="1" smtClean="0">
                              <a:solidFill>
                                <a:schemeClr val="accent1"/>
                              </a:solidFill>
                              <a:latin typeface="Cambria Math" panose="02040503050406030204" pitchFamily="18" charset="0"/>
                            </a:rPr>
                            <m:t>−</m:t>
                          </m:r>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𝑉</m:t>
                              </m:r>
                              <m:r>
                                <m:rPr>
                                  <m:sty m:val="p"/>
                                </m:rPr>
                                <a:rPr lang="en-US" b="0" i="0" smtClean="0">
                                  <a:solidFill>
                                    <a:schemeClr val="accent1"/>
                                  </a:solidFill>
                                  <a:latin typeface="Cambria Math" panose="02040503050406030204" pitchFamily="18" charset="0"/>
                                </a:rPr>
                                <m:t>Δ</m:t>
                              </m:r>
                              <m:r>
                                <a:rPr lang="en-US" b="0" i="1" smtClean="0">
                                  <a:solidFill>
                                    <a:schemeClr val="accent1"/>
                                  </a:solidFill>
                                  <a:latin typeface="Cambria Math" panose="02040503050406030204" pitchFamily="18" charset="0"/>
                                </a:rPr>
                                <m:t>𝜔</m:t>
                              </m:r>
                            </m:num>
                            <m:den>
                              <m:r>
                                <a:rPr lang="en-US" b="0" i="1" smtClean="0">
                                  <a:solidFill>
                                    <a:schemeClr val="accent1"/>
                                  </a:solidFill>
                                  <a:latin typeface="Cambria Math" panose="02040503050406030204" pitchFamily="18" charset="0"/>
                                </a:rPr>
                                <m:t>𝜔</m:t>
                              </m:r>
                              <m:d>
                                <m:dPr>
                                  <m:ctrlPr>
                                    <a:rPr lang="en-US" b="0" i="1" smtClean="0">
                                      <a:solidFill>
                                        <a:schemeClr val="accent1"/>
                                      </a:solidFill>
                                      <a:latin typeface="Cambria Math" panose="02040503050406030204" pitchFamily="18" charset="0"/>
                                    </a:rPr>
                                  </m:ctrlPr>
                                </m:dPr>
                                <m:e>
                                  <m:r>
                                    <a:rPr lang="en-US" b="0" i="1" smtClean="0">
                                      <a:solidFill>
                                        <a:schemeClr val="accent1"/>
                                      </a:solidFill>
                                      <a:latin typeface="Cambria Math" panose="02040503050406030204" pitchFamily="18" charset="0"/>
                                    </a:rPr>
                                    <m:t>𝑅</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𝑄</m:t>
                                  </m:r>
                                </m:e>
                              </m:d>
                            </m:den>
                          </m:f>
                        </m:e>
                      </m:d>
                    </m:oMath>
                  </m:oMathPara>
                </a14:m>
                <a:endParaRPr lang="en-GB" dirty="0"/>
              </a:p>
              <a:p>
                <a:pPr marL="0" indent="0">
                  <a:buNone/>
                </a:pPr>
                <a:r>
                  <a:rPr lang="en-GB" dirty="0"/>
                  <a:t>Aims when specifying the modifiable parameters</a:t>
                </a:r>
              </a:p>
              <a:p>
                <a:r>
                  <a:rPr lang="en-GB" dirty="0">
                    <a:solidFill>
                      <a:schemeClr val="accent1"/>
                    </a:solidFill>
                  </a:rPr>
                  <a:t>Set the imaginary part of both formulas to 0 </a:t>
                </a:r>
                <a:r>
                  <a:rPr lang="en-GB" dirty="0">
                    <a:solidFill>
                      <a:schemeClr val="accent1"/>
                    </a:solidFill>
                    <a:sym typeface="Wingdings" panose="05000000000000000000" pitchFamily="2" charset="2"/>
                  </a:rPr>
                  <a:t> </a:t>
                </a:r>
                <a14:m>
                  <m:oMath xmlns:m="http://schemas.openxmlformats.org/officeDocument/2006/math">
                    <m:f>
                      <m:fPr>
                        <m:ctrlPr>
                          <a:rPr lang="en-US" b="0" i="1" smtClean="0">
                            <a:solidFill>
                              <a:schemeClr val="accent1"/>
                            </a:solidFill>
                            <a:latin typeface="Cambria Math" panose="02040503050406030204" pitchFamily="18" charset="0"/>
                            <a:sym typeface="Wingdings" panose="05000000000000000000" pitchFamily="2" charset="2"/>
                          </a:rPr>
                        </m:ctrlPr>
                      </m:fPr>
                      <m:num>
                        <m:r>
                          <m:rPr>
                            <m:sty m:val="p"/>
                          </m:rPr>
                          <a:rPr lang="en-US" b="0" i="0" smtClean="0">
                            <a:solidFill>
                              <a:schemeClr val="accent1"/>
                            </a:solidFill>
                            <a:latin typeface="Cambria Math" panose="02040503050406030204" pitchFamily="18" charset="0"/>
                            <a:sym typeface="Wingdings" panose="05000000000000000000" pitchFamily="2" charset="2"/>
                          </a:rPr>
                          <m:t>Δ</m:t>
                        </m:r>
                        <m:sSub>
                          <m:sSubPr>
                            <m:ctrlPr>
                              <a:rPr lang="en-US" b="0" i="1" smtClean="0">
                                <a:solidFill>
                                  <a:schemeClr val="accent1"/>
                                </a:solidFill>
                                <a:latin typeface="Cambria Math" panose="02040503050406030204" pitchFamily="18" charset="0"/>
                                <a:sym typeface="Wingdings" panose="05000000000000000000" pitchFamily="2" charset="2"/>
                              </a:rPr>
                            </m:ctrlPr>
                          </m:sSubPr>
                          <m:e>
                            <m:r>
                              <a:rPr lang="en-US" b="0" i="1" smtClean="0">
                                <a:solidFill>
                                  <a:schemeClr val="accent1"/>
                                </a:solidFill>
                                <a:latin typeface="Cambria Math" panose="02040503050406030204" pitchFamily="18" charset="0"/>
                                <a:sym typeface="Wingdings" panose="05000000000000000000" pitchFamily="2" charset="2"/>
                              </a:rPr>
                              <m:t>𝜔</m:t>
                            </m:r>
                          </m:e>
                          <m:sub>
                            <m:r>
                              <a:rPr lang="en-US" b="0" i="1" smtClean="0">
                                <a:solidFill>
                                  <a:schemeClr val="accent1"/>
                                </a:solidFill>
                                <a:latin typeface="Cambria Math" panose="02040503050406030204" pitchFamily="18" charset="0"/>
                                <a:sym typeface="Wingdings" panose="05000000000000000000" pitchFamily="2" charset="2"/>
                              </a:rPr>
                              <m:t>𝑜𝑝𝑡</m:t>
                            </m:r>
                          </m:sub>
                        </m:sSub>
                      </m:num>
                      <m:den>
                        <m:r>
                          <a:rPr lang="en-US" b="0" i="1" smtClean="0">
                            <a:solidFill>
                              <a:schemeClr val="accent1"/>
                            </a:solidFill>
                            <a:latin typeface="Cambria Math" panose="02040503050406030204" pitchFamily="18" charset="0"/>
                            <a:sym typeface="Wingdings" panose="05000000000000000000" pitchFamily="2" charset="2"/>
                          </a:rPr>
                          <m:t>𝜔</m:t>
                        </m:r>
                      </m:den>
                    </m:f>
                    <m:r>
                      <a:rPr lang="en-US" b="0" i="1" smtClean="0">
                        <a:solidFill>
                          <a:schemeClr val="accent1"/>
                        </a:solidFill>
                        <a:latin typeface="Cambria Math" panose="02040503050406030204" pitchFamily="18" charset="0"/>
                        <a:sym typeface="Wingdings" panose="05000000000000000000" pitchFamily="2" charset="2"/>
                      </a:rPr>
                      <m:t>=</m:t>
                    </m:r>
                    <m:f>
                      <m:fPr>
                        <m:ctrlPr>
                          <a:rPr lang="en-US" b="0" i="1" smtClean="0">
                            <a:solidFill>
                              <a:schemeClr val="accent1"/>
                            </a:solidFill>
                            <a:latin typeface="Cambria Math" panose="02040503050406030204" pitchFamily="18" charset="0"/>
                            <a:sym typeface="Wingdings" panose="05000000000000000000" pitchFamily="2" charset="2"/>
                          </a:rPr>
                        </m:ctrlPr>
                      </m:fPr>
                      <m:num>
                        <m:func>
                          <m:funcPr>
                            <m:ctrlPr>
                              <a:rPr lang="en-US" b="0" i="1" smtClean="0">
                                <a:solidFill>
                                  <a:schemeClr val="accent1"/>
                                </a:solidFill>
                                <a:latin typeface="Cambria Math" panose="02040503050406030204" pitchFamily="18" charset="0"/>
                                <a:sym typeface="Wingdings" panose="05000000000000000000" pitchFamily="2" charset="2"/>
                              </a:rPr>
                            </m:ctrlPr>
                          </m:funcPr>
                          <m:fName>
                            <m:sSub>
                              <m:sSubPr>
                                <m:ctrlPr>
                                  <a:rPr lang="en-US" i="1">
                                    <a:solidFill>
                                      <a:schemeClr val="accent1"/>
                                    </a:solidFill>
                                    <a:latin typeface="Cambria Math" panose="02040503050406030204" pitchFamily="18" charset="0"/>
                                    <a:sym typeface="Wingdings" panose="05000000000000000000" pitchFamily="2" charset="2"/>
                                  </a:rPr>
                                </m:ctrlPr>
                              </m:sSubPr>
                              <m:e>
                                <m:r>
                                  <a:rPr lang="en-US" i="1">
                                    <a:solidFill>
                                      <a:schemeClr val="accent1"/>
                                    </a:solidFill>
                                    <a:latin typeface="Cambria Math" panose="02040503050406030204" pitchFamily="18" charset="0"/>
                                    <a:sym typeface="Wingdings" panose="05000000000000000000" pitchFamily="2" charset="2"/>
                                  </a:rPr>
                                  <m:t>𝐼</m:t>
                                </m:r>
                              </m:e>
                              <m:sub>
                                <m:r>
                                  <a:rPr lang="en-US" i="1">
                                    <a:solidFill>
                                      <a:schemeClr val="accent1"/>
                                    </a:solidFill>
                                    <a:latin typeface="Cambria Math" panose="02040503050406030204" pitchFamily="18" charset="0"/>
                                    <a:sym typeface="Wingdings" panose="05000000000000000000" pitchFamily="2" charset="2"/>
                                  </a:rPr>
                                  <m:t>𝑏</m:t>
                                </m:r>
                                <m:r>
                                  <a:rPr lang="en-US" i="1">
                                    <a:solidFill>
                                      <a:schemeClr val="accent1"/>
                                    </a:solidFill>
                                    <a:latin typeface="Cambria Math" panose="02040503050406030204" pitchFamily="18" charset="0"/>
                                    <a:sym typeface="Wingdings" panose="05000000000000000000" pitchFamily="2" charset="2"/>
                                  </a:rPr>
                                  <m:t>,</m:t>
                                </m:r>
                                <m:r>
                                  <a:rPr lang="en-US" i="1">
                                    <a:solidFill>
                                      <a:schemeClr val="accent1"/>
                                    </a:solidFill>
                                    <a:latin typeface="Cambria Math" panose="02040503050406030204" pitchFamily="18" charset="0"/>
                                    <a:sym typeface="Wingdings" panose="05000000000000000000" pitchFamily="2" charset="2"/>
                                  </a:rPr>
                                  <m:t>𝐷𝐶</m:t>
                                </m:r>
                              </m:sub>
                            </m:sSub>
                            <m:sSub>
                              <m:sSubPr>
                                <m:ctrlPr>
                                  <a:rPr lang="en-US" i="1">
                                    <a:solidFill>
                                      <a:schemeClr val="accent1"/>
                                    </a:solidFill>
                                    <a:latin typeface="Cambria Math" panose="02040503050406030204" pitchFamily="18" charset="0"/>
                                    <a:sym typeface="Wingdings" panose="05000000000000000000" pitchFamily="2" charset="2"/>
                                  </a:rPr>
                                </m:ctrlPr>
                              </m:sSubPr>
                              <m:e>
                                <m:r>
                                  <a:rPr lang="en-US" i="1">
                                    <a:solidFill>
                                      <a:schemeClr val="accent1"/>
                                    </a:solidFill>
                                    <a:latin typeface="Cambria Math" panose="02040503050406030204" pitchFamily="18" charset="0"/>
                                    <a:sym typeface="Wingdings" panose="05000000000000000000" pitchFamily="2" charset="2"/>
                                  </a:rPr>
                                  <m:t>𝐹</m:t>
                                </m:r>
                              </m:e>
                              <m:sub>
                                <m:r>
                                  <a:rPr lang="en-US" i="1">
                                    <a:solidFill>
                                      <a:schemeClr val="accent1"/>
                                    </a:solidFill>
                                    <a:latin typeface="Cambria Math" panose="02040503050406030204" pitchFamily="18" charset="0"/>
                                    <a:sym typeface="Wingdings" panose="05000000000000000000" pitchFamily="2" charset="2"/>
                                  </a:rPr>
                                  <m:t>𝑏</m:t>
                                </m:r>
                              </m:sub>
                            </m:sSub>
                            <m:r>
                              <m:rPr>
                                <m:sty m:val="p"/>
                              </m:rPr>
                              <a:rPr lang="en-US" b="0" i="0" smtClean="0">
                                <a:solidFill>
                                  <a:schemeClr val="accent1"/>
                                </a:solidFill>
                                <a:latin typeface="Cambria Math" panose="02040503050406030204" pitchFamily="18" charset="0"/>
                                <a:sym typeface="Wingdings" panose="05000000000000000000" pitchFamily="2" charset="2"/>
                              </a:rPr>
                              <m:t>cos</m:t>
                            </m:r>
                          </m:fName>
                          <m:e>
                            <m:d>
                              <m:dPr>
                                <m:ctrlPr>
                                  <a:rPr lang="en-US" b="0" i="1" smtClean="0">
                                    <a:solidFill>
                                      <a:schemeClr val="accent1"/>
                                    </a:solidFill>
                                    <a:latin typeface="Cambria Math" panose="02040503050406030204" pitchFamily="18" charset="0"/>
                                    <a:sym typeface="Wingdings" panose="05000000000000000000" pitchFamily="2" charset="2"/>
                                  </a:rPr>
                                </m:ctrlPr>
                              </m:dPr>
                              <m:e>
                                <m:r>
                                  <a:rPr lang="en-US" b="0" i="1" smtClean="0">
                                    <a:solidFill>
                                      <a:schemeClr val="accent1"/>
                                    </a:solidFill>
                                    <a:latin typeface="Cambria Math" panose="02040503050406030204" pitchFamily="18" charset="0"/>
                                    <a:sym typeface="Wingdings" panose="05000000000000000000" pitchFamily="2" charset="2"/>
                                  </a:rPr>
                                  <m:t>𝜙</m:t>
                                </m:r>
                              </m:e>
                            </m:d>
                          </m:e>
                        </m:func>
                        <m:r>
                          <a:rPr lang="en-US" b="0" i="1" smtClean="0">
                            <a:solidFill>
                              <a:schemeClr val="accent1"/>
                            </a:solidFill>
                            <a:latin typeface="Cambria Math" panose="02040503050406030204" pitchFamily="18" charset="0"/>
                            <a:sym typeface="Wingdings" panose="05000000000000000000" pitchFamily="2" charset="2"/>
                          </a:rPr>
                          <m:t>(</m:t>
                        </m:r>
                        <m:r>
                          <a:rPr lang="en-US" b="0" i="1" smtClean="0">
                            <a:solidFill>
                              <a:schemeClr val="accent1"/>
                            </a:solidFill>
                            <a:latin typeface="Cambria Math" panose="02040503050406030204" pitchFamily="18" charset="0"/>
                            <a:sym typeface="Wingdings" panose="05000000000000000000" pitchFamily="2" charset="2"/>
                          </a:rPr>
                          <m:t>𝑅</m:t>
                        </m:r>
                        <m:r>
                          <a:rPr lang="en-US" b="0" i="1" smtClean="0">
                            <a:solidFill>
                              <a:schemeClr val="accent1"/>
                            </a:solidFill>
                            <a:latin typeface="Cambria Math" panose="02040503050406030204" pitchFamily="18" charset="0"/>
                            <a:sym typeface="Wingdings" panose="05000000000000000000" pitchFamily="2" charset="2"/>
                          </a:rPr>
                          <m:t>/</m:t>
                        </m:r>
                        <m:r>
                          <a:rPr lang="en-US" b="0" i="1" smtClean="0">
                            <a:solidFill>
                              <a:schemeClr val="accent1"/>
                            </a:solidFill>
                            <a:latin typeface="Cambria Math" panose="02040503050406030204" pitchFamily="18" charset="0"/>
                            <a:sym typeface="Wingdings" panose="05000000000000000000" pitchFamily="2" charset="2"/>
                          </a:rPr>
                          <m:t>𝑄</m:t>
                        </m:r>
                        <m:r>
                          <a:rPr lang="en-US" b="0" i="1" smtClean="0">
                            <a:solidFill>
                              <a:schemeClr val="accent1"/>
                            </a:solidFill>
                            <a:latin typeface="Cambria Math" panose="02040503050406030204" pitchFamily="18" charset="0"/>
                            <a:sym typeface="Wingdings" panose="05000000000000000000" pitchFamily="2" charset="2"/>
                          </a:rPr>
                          <m:t>)</m:t>
                        </m:r>
                      </m:num>
                      <m:den>
                        <m:r>
                          <a:rPr lang="en-US" b="0" i="1" smtClean="0">
                            <a:solidFill>
                              <a:schemeClr val="accent1"/>
                            </a:solidFill>
                            <a:latin typeface="Cambria Math" panose="02040503050406030204" pitchFamily="18" charset="0"/>
                            <a:sym typeface="Wingdings" panose="05000000000000000000" pitchFamily="2" charset="2"/>
                          </a:rPr>
                          <m:t>𝑉</m:t>
                        </m:r>
                      </m:den>
                    </m:f>
                  </m:oMath>
                </a14:m>
                <a:endParaRPr lang="en-US" b="0" dirty="0">
                  <a:sym typeface="Wingdings" panose="05000000000000000000" pitchFamily="2" charset="2"/>
                </a:endParaRPr>
              </a:p>
              <a:p>
                <a:r>
                  <a:rPr lang="en-GB" dirty="0"/>
                  <a:t>Set the real part of the reflected current to 0 </a:t>
                </a:r>
                <a:r>
                  <a:rPr lang="en-GB" dirty="0">
                    <a:sym typeface="Wingdings" panose="05000000000000000000" pitchFamily="2" charset="2"/>
                  </a:rPr>
                  <a:t> </a:t>
                </a:r>
                <a14:m>
                  <m:oMath xmlns:m="http://schemas.openxmlformats.org/officeDocument/2006/math">
                    <m:sSub>
                      <m:sSubPr>
                        <m:ctrlPr>
                          <a:rPr lang="en-US" b="0" i="1" smtClean="0">
                            <a:solidFill>
                              <a:schemeClr val="accent6"/>
                            </a:solidFill>
                            <a:latin typeface="Cambria Math" panose="02040503050406030204" pitchFamily="18" charset="0"/>
                            <a:sym typeface="Wingdings" panose="05000000000000000000" pitchFamily="2" charset="2"/>
                          </a:rPr>
                        </m:ctrlPr>
                      </m:sSubPr>
                      <m:e>
                        <m:r>
                          <a:rPr lang="en-US" b="0" i="1" smtClean="0">
                            <a:solidFill>
                              <a:schemeClr val="accent6"/>
                            </a:solidFill>
                            <a:latin typeface="Cambria Math" panose="02040503050406030204" pitchFamily="18" charset="0"/>
                            <a:sym typeface="Wingdings" panose="05000000000000000000" pitchFamily="2" charset="2"/>
                          </a:rPr>
                          <m:t>𝑄</m:t>
                        </m:r>
                      </m:e>
                      <m:sub>
                        <m:r>
                          <a:rPr lang="en-US" b="0" i="1" smtClean="0">
                            <a:solidFill>
                              <a:schemeClr val="accent6"/>
                            </a:solidFill>
                            <a:latin typeface="Cambria Math" panose="02040503050406030204" pitchFamily="18" charset="0"/>
                            <a:sym typeface="Wingdings" panose="05000000000000000000" pitchFamily="2" charset="2"/>
                          </a:rPr>
                          <m:t>𝑒𝑥𝑡</m:t>
                        </m:r>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𝑜𝑝𝑡</m:t>
                        </m:r>
                      </m:sub>
                    </m:sSub>
                    <m:r>
                      <a:rPr lang="en-US" b="0" i="1" smtClean="0">
                        <a:solidFill>
                          <a:schemeClr val="accent6"/>
                        </a:solidFill>
                        <a:latin typeface="Cambria Math" panose="02040503050406030204" pitchFamily="18" charset="0"/>
                        <a:sym typeface="Wingdings" panose="05000000000000000000" pitchFamily="2" charset="2"/>
                      </a:rPr>
                      <m:t>=</m:t>
                    </m:r>
                    <m:f>
                      <m:fPr>
                        <m:ctrlPr>
                          <a:rPr lang="en-US" b="0" i="1" smtClean="0">
                            <a:solidFill>
                              <a:schemeClr val="accent6"/>
                            </a:solidFill>
                            <a:latin typeface="Cambria Math" panose="02040503050406030204" pitchFamily="18" charset="0"/>
                            <a:sym typeface="Wingdings" panose="05000000000000000000" pitchFamily="2" charset="2"/>
                          </a:rPr>
                        </m:ctrlPr>
                      </m:fPr>
                      <m:num>
                        <m:r>
                          <a:rPr lang="en-US" b="0" i="1" smtClean="0">
                            <a:solidFill>
                              <a:schemeClr val="accent6"/>
                            </a:solidFill>
                            <a:latin typeface="Cambria Math" panose="02040503050406030204" pitchFamily="18" charset="0"/>
                            <a:sym typeface="Wingdings" panose="05000000000000000000" pitchFamily="2" charset="2"/>
                          </a:rPr>
                          <m:t>𝑉</m:t>
                        </m:r>
                      </m:num>
                      <m:den>
                        <m:r>
                          <a:rPr lang="en-US" b="0" i="1" smtClean="0">
                            <a:solidFill>
                              <a:schemeClr val="accent6"/>
                            </a:solidFill>
                            <a:latin typeface="Cambria Math" panose="02040503050406030204" pitchFamily="18" charset="0"/>
                            <a:sym typeface="Wingdings" panose="05000000000000000000" pitchFamily="2" charset="2"/>
                          </a:rPr>
                          <m:t>2</m:t>
                        </m:r>
                        <m:sSub>
                          <m:sSubPr>
                            <m:ctrlPr>
                              <a:rPr lang="en-US" b="0" i="1" smtClean="0">
                                <a:solidFill>
                                  <a:schemeClr val="accent6"/>
                                </a:solidFill>
                                <a:latin typeface="Cambria Math" panose="02040503050406030204" pitchFamily="18" charset="0"/>
                                <a:sym typeface="Wingdings" panose="05000000000000000000" pitchFamily="2" charset="2"/>
                              </a:rPr>
                            </m:ctrlPr>
                          </m:sSubPr>
                          <m:e>
                            <m:r>
                              <a:rPr lang="en-US" b="0" i="1" smtClean="0">
                                <a:solidFill>
                                  <a:schemeClr val="accent6"/>
                                </a:solidFill>
                                <a:latin typeface="Cambria Math" panose="02040503050406030204" pitchFamily="18" charset="0"/>
                                <a:sym typeface="Wingdings" panose="05000000000000000000" pitchFamily="2" charset="2"/>
                              </a:rPr>
                              <m:t>𝐼</m:t>
                            </m:r>
                          </m:e>
                          <m:sub>
                            <m:r>
                              <a:rPr lang="en-US" b="0" i="1" smtClean="0">
                                <a:solidFill>
                                  <a:schemeClr val="accent6"/>
                                </a:solidFill>
                                <a:latin typeface="Cambria Math" panose="02040503050406030204" pitchFamily="18" charset="0"/>
                                <a:sym typeface="Wingdings" panose="05000000000000000000" pitchFamily="2" charset="2"/>
                              </a:rPr>
                              <m:t>𝑏</m:t>
                            </m:r>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𝐷𝐶</m:t>
                            </m:r>
                          </m:sub>
                        </m:sSub>
                        <m:sSub>
                          <m:sSubPr>
                            <m:ctrlPr>
                              <a:rPr lang="en-US" b="0" i="1" smtClean="0">
                                <a:solidFill>
                                  <a:schemeClr val="accent6"/>
                                </a:solidFill>
                                <a:latin typeface="Cambria Math" panose="02040503050406030204" pitchFamily="18" charset="0"/>
                                <a:sym typeface="Wingdings" panose="05000000000000000000" pitchFamily="2" charset="2"/>
                              </a:rPr>
                            </m:ctrlPr>
                          </m:sSubPr>
                          <m:e>
                            <m:r>
                              <a:rPr lang="en-US" b="0" i="1" smtClean="0">
                                <a:solidFill>
                                  <a:schemeClr val="accent6"/>
                                </a:solidFill>
                                <a:latin typeface="Cambria Math" panose="02040503050406030204" pitchFamily="18" charset="0"/>
                                <a:sym typeface="Wingdings" panose="05000000000000000000" pitchFamily="2" charset="2"/>
                              </a:rPr>
                              <m:t>𝐹</m:t>
                            </m:r>
                          </m:e>
                          <m:sub>
                            <m:r>
                              <a:rPr lang="en-US" b="0" i="1" smtClean="0">
                                <a:solidFill>
                                  <a:schemeClr val="accent6"/>
                                </a:solidFill>
                                <a:latin typeface="Cambria Math" panose="02040503050406030204" pitchFamily="18" charset="0"/>
                                <a:sym typeface="Wingdings" panose="05000000000000000000" pitchFamily="2" charset="2"/>
                              </a:rPr>
                              <m:t>𝑏</m:t>
                            </m:r>
                          </m:sub>
                        </m:sSub>
                        <m:r>
                          <m:rPr>
                            <m:sty m:val="p"/>
                          </m:rPr>
                          <a:rPr lang="en-US" b="0" i="0" smtClean="0">
                            <a:solidFill>
                              <a:schemeClr val="accent6"/>
                            </a:solidFill>
                            <a:latin typeface="Cambria Math" panose="02040503050406030204" pitchFamily="18" charset="0"/>
                            <a:sym typeface="Wingdings" panose="05000000000000000000" pitchFamily="2" charset="2"/>
                          </a:rPr>
                          <m:t>sin</m:t>
                        </m:r>
                        <m:r>
                          <a:rPr lang="en-US" b="0" i="1" smtClean="0">
                            <a:solidFill>
                              <a:schemeClr val="accent6"/>
                            </a:solidFill>
                            <a:latin typeface="Cambria Math" panose="02040503050406030204" pitchFamily="18" charset="0"/>
                            <a:sym typeface="Wingdings" panose="05000000000000000000" pitchFamily="2" charset="2"/>
                          </a:rPr>
                          <m:t>⁡(</m:t>
                        </m:r>
                        <m:sSub>
                          <m:sSubPr>
                            <m:ctrlPr>
                              <a:rPr lang="en-US" b="0" i="1" smtClean="0">
                                <a:solidFill>
                                  <a:schemeClr val="accent6"/>
                                </a:solidFill>
                                <a:latin typeface="Cambria Math" panose="02040503050406030204" pitchFamily="18" charset="0"/>
                                <a:sym typeface="Wingdings" panose="05000000000000000000" pitchFamily="2" charset="2"/>
                              </a:rPr>
                            </m:ctrlPr>
                          </m:sSubPr>
                          <m:e>
                            <m:r>
                              <a:rPr lang="en-US" b="0" i="1" smtClean="0">
                                <a:solidFill>
                                  <a:schemeClr val="accent6"/>
                                </a:solidFill>
                                <a:latin typeface="Cambria Math" panose="02040503050406030204" pitchFamily="18" charset="0"/>
                                <a:sym typeface="Wingdings" panose="05000000000000000000" pitchFamily="2" charset="2"/>
                              </a:rPr>
                              <m:t>𝜙</m:t>
                            </m:r>
                          </m:e>
                          <m:sub>
                            <m:r>
                              <a:rPr lang="en-US" b="0" i="1" smtClean="0">
                                <a:solidFill>
                                  <a:schemeClr val="accent6"/>
                                </a:solidFill>
                                <a:latin typeface="Cambria Math" panose="02040503050406030204" pitchFamily="18" charset="0"/>
                                <a:sym typeface="Wingdings" panose="05000000000000000000" pitchFamily="2" charset="2"/>
                              </a:rPr>
                              <m:t>𝑠</m:t>
                            </m:r>
                          </m:sub>
                        </m:sSub>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𝑅</m:t>
                        </m:r>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𝑄</m:t>
                        </m:r>
                        <m:r>
                          <a:rPr lang="en-US" b="0" i="1" smtClean="0">
                            <a:solidFill>
                              <a:schemeClr val="accent6"/>
                            </a:solidFill>
                            <a:latin typeface="Cambria Math" panose="02040503050406030204" pitchFamily="18" charset="0"/>
                            <a:sym typeface="Wingdings" panose="05000000000000000000" pitchFamily="2" charset="2"/>
                          </a:rPr>
                          <m:t>)</m:t>
                        </m:r>
                      </m:den>
                    </m:f>
                  </m:oMath>
                </a14:m>
                <a:endParaRPr lang="en-US" b="0" dirty="0">
                  <a:solidFill>
                    <a:schemeClr val="accent6"/>
                  </a:solidFill>
                  <a:sym typeface="Wingdings" panose="05000000000000000000" pitchFamily="2" charset="2"/>
                </a:endParaRPr>
              </a:p>
              <a:p>
                <a:pPr marL="0" indent="0">
                  <a:buNone/>
                </a:pPr>
                <a:r>
                  <a:rPr lang="en-GB" dirty="0"/>
                  <a:t>The formulas used were derived in [1]</a:t>
                </a:r>
              </a:p>
            </p:txBody>
          </p:sp>
        </mc:Choice>
        <mc:Fallback xmlns="">
          <p:sp>
            <p:nvSpPr>
              <p:cNvPr id="4" name="Inhaltsplatzhalter 3">
                <a:extLst>
                  <a:ext uri="{FF2B5EF4-FFF2-40B4-BE49-F238E27FC236}">
                    <a16:creationId xmlns:a16="http://schemas.microsoft.com/office/drawing/2014/main" id="{2DE93CB6-3A44-C511-5EB5-16CAADB0C12A}"/>
                  </a:ext>
                </a:extLst>
              </p:cNvPr>
              <p:cNvSpPr>
                <a:spLocks noGrp="1" noRot="1" noChangeAspect="1" noMove="1" noResize="1" noEditPoints="1" noAdjustHandles="1" noChangeArrowheads="1" noChangeShapeType="1" noTextEdit="1"/>
              </p:cNvSpPr>
              <p:nvPr>
                <p:ph idx="1"/>
              </p:nvPr>
            </p:nvSpPr>
            <p:spPr>
              <a:xfrm>
                <a:off x="601920" y="1696190"/>
                <a:ext cx="10515600" cy="4351338"/>
              </a:xfrm>
              <a:blipFill>
                <a:blip r:embed="rId2"/>
                <a:stretch>
                  <a:fillRect l="-928" b="-1120"/>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C035E068-F251-2F11-5BD6-1BC7D015E444}"/>
              </a:ext>
            </a:extLst>
          </p:cNvPr>
          <p:cNvSpPr>
            <a:spLocks noGrp="1"/>
          </p:cNvSpPr>
          <p:nvPr>
            <p:ph type="title"/>
          </p:nvPr>
        </p:nvSpPr>
        <p:spPr/>
        <p:txBody>
          <a:bodyPr>
            <a:normAutofit fontScale="90000"/>
          </a:bodyPr>
          <a:lstStyle/>
          <a:p>
            <a:r>
              <a:rPr lang="en-GB" dirty="0"/>
              <a:t>Appendix</a:t>
            </a:r>
            <a:br>
              <a:rPr lang="en-GB" dirty="0"/>
            </a:br>
            <a:r>
              <a:rPr lang="en-GB" dirty="0"/>
              <a:t>Generator and reflected current</a:t>
            </a:r>
            <a:br>
              <a:rPr lang="en-GB" dirty="0"/>
            </a:br>
            <a:endParaRPr lang="en-GB" dirty="0"/>
          </a:p>
        </p:txBody>
      </p:sp>
      <p:sp>
        <p:nvSpPr>
          <p:cNvPr id="2" name="Fußzeilenplatzhalter 1">
            <a:extLst>
              <a:ext uri="{FF2B5EF4-FFF2-40B4-BE49-F238E27FC236}">
                <a16:creationId xmlns:a16="http://schemas.microsoft.com/office/drawing/2014/main" id="{7AD548DB-C16D-C911-615A-49BB7311D74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140958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E4F6C01-A41A-8D2B-EE04-298A040ED020}"/>
              </a:ext>
            </a:extLst>
          </p:cNvPr>
          <p:cNvSpPr>
            <a:spLocks noGrp="1"/>
          </p:cNvSpPr>
          <p:nvPr>
            <p:ph idx="1"/>
          </p:nvPr>
        </p:nvSpPr>
        <p:spPr/>
        <p:txBody>
          <a:bodyPr/>
          <a:lstStyle/>
          <a:p>
            <a:pPr marL="0" indent="0">
              <a:buNone/>
            </a:pPr>
            <a:r>
              <a:rPr lang="en-US" dirty="0"/>
              <a:t>[1]: </a:t>
            </a:r>
            <a:r>
              <a:rPr lang="en-GB" dirty="0"/>
              <a:t>Cavity-Beam-Transmitter Interaction Formula Collection with Derivation:  </a:t>
            </a:r>
            <a:r>
              <a:rPr lang="en-GB" dirty="0">
                <a:hlinkClick r:id="rId2"/>
              </a:rPr>
              <a:t>http://cds.cern.ch/record/1323893/files/CERN-ATS-Note-2011-002%20TECH.pdf</a:t>
            </a:r>
            <a:r>
              <a:rPr lang="en-GB" dirty="0"/>
              <a:t> </a:t>
            </a:r>
            <a:endParaRPr lang="en-US" dirty="0"/>
          </a:p>
          <a:p>
            <a:pPr marL="0" indent="0">
              <a:buNone/>
            </a:pPr>
            <a:r>
              <a:rPr lang="en-US" dirty="0"/>
              <a:t>[2]: ILC TDR: </a:t>
            </a:r>
            <a:r>
              <a:rPr lang="en-US" dirty="0">
                <a:hlinkClick r:id="rId3"/>
              </a:rPr>
              <a:t>https://linearcollider.org/files/images/pdf/Acceleratorpart2.pdf</a:t>
            </a:r>
            <a:r>
              <a:rPr lang="en-US" dirty="0"/>
              <a:t> </a:t>
            </a:r>
          </a:p>
          <a:p>
            <a:pPr marL="0" indent="0">
              <a:buNone/>
            </a:pPr>
            <a:r>
              <a:rPr lang="en-US" dirty="0"/>
              <a:t>[3]: </a:t>
            </a:r>
            <a:r>
              <a:rPr lang="en-US" dirty="0">
                <a:hlinkClick r:id="rId4"/>
              </a:rPr>
              <a:t>https://www.desy.de/xfel-beam/mlin_klyst.html</a:t>
            </a:r>
            <a:r>
              <a:rPr lang="en-US" dirty="0"/>
              <a:t> </a:t>
            </a:r>
          </a:p>
          <a:p>
            <a:pPr marL="0" indent="0">
              <a:buNone/>
            </a:pPr>
            <a:endParaRPr lang="en-GB" dirty="0"/>
          </a:p>
        </p:txBody>
      </p:sp>
      <p:sp>
        <p:nvSpPr>
          <p:cNvPr id="3" name="Titel 2">
            <a:extLst>
              <a:ext uri="{FF2B5EF4-FFF2-40B4-BE49-F238E27FC236}">
                <a16:creationId xmlns:a16="http://schemas.microsoft.com/office/drawing/2014/main" id="{77DBB28E-3878-235B-A872-D098805A40AD}"/>
              </a:ext>
            </a:extLst>
          </p:cNvPr>
          <p:cNvSpPr>
            <a:spLocks noGrp="1"/>
          </p:cNvSpPr>
          <p:nvPr>
            <p:ph type="title"/>
          </p:nvPr>
        </p:nvSpPr>
        <p:spPr/>
        <p:txBody>
          <a:bodyPr/>
          <a:lstStyle/>
          <a:p>
            <a:r>
              <a:rPr lang="en-US" dirty="0"/>
              <a:t>References</a:t>
            </a:r>
            <a:endParaRPr lang="en-GB" dirty="0"/>
          </a:p>
        </p:txBody>
      </p:sp>
      <p:sp>
        <p:nvSpPr>
          <p:cNvPr id="4" name="Fußzeilenplatzhalter 3">
            <a:extLst>
              <a:ext uri="{FF2B5EF4-FFF2-40B4-BE49-F238E27FC236}">
                <a16:creationId xmlns:a16="http://schemas.microsoft.com/office/drawing/2014/main" id="{36E9D028-A015-0673-6F92-E736069D9FC1}"/>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44FDF77A-E094-17ED-C046-DF4C0C25CCB5}"/>
              </a:ext>
            </a:extLst>
          </p:cNvPr>
          <p:cNvSpPr>
            <a:spLocks noGrp="1"/>
          </p:cNvSpPr>
          <p:nvPr>
            <p:ph type="sldNum" sz="quarter" idx="13"/>
          </p:nvPr>
        </p:nvSpPr>
        <p:spPr/>
        <p:txBody>
          <a:bodyPr/>
          <a:lstStyle/>
          <a:p>
            <a:fld id="{005C7FBA-D4E9-46CA-9321-3ADA2E368FCD}" type="slidenum">
              <a:rPr lang="en-GB" smtClean="0"/>
              <a:pPr/>
              <a:t>14</a:t>
            </a:fld>
            <a:endParaRPr lang="en-GB" dirty="0"/>
          </a:p>
        </p:txBody>
      </p:sp>
    </p:spTree>
    <p:extLst>
      <p:ext uri="{BB962C8B-B14F-4D97-AF65-F5344CB8AC3E}">
        <p14:creationId xmlns:p14="http://schemas.microsoft.com/office/powerpoint/2010/main" val="654668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6061142-1FAB-FB4D-B931-DD31C76AF5B2}"/>
              </a:ext>
            </a:extLst>
          </p:cNvPr>
          <p:cNvSpPr>
            <a:spLocks noGrp="1"/>
          </p:cNvSpPr>
          <p:nvPr>
            <p:ph idx="1"/>
          </p:nvPr>
        </p:nvSpPr>
        <p:spPr>
          <a:xfrm>
            <a:off x="838200" y="1712891"/>
            <a:ext cx="10515600" cy="4351338"/>
          </a:xfrm>
        </p:spPr>
        <p:txBody>
          <a:bodyPr/>
          <a:lstStyle/>
          <a:p>
            <a:r>
              <a:rPr lang="en-US" dirty="0"/>
              <a:t>Introduction to beam loading in RF cavities</a:t>
            </a:r>
          </a:p>
          <a:p>
            <a:r>
              <a:rPr lang="en-US" dirty="0"/>
              <a:t>Assumptions for the RF parameters</a:t>
            </a:r>
          </a:p>
          <a:p>
            <a:r>
              <a:rPr lang="en-US" dirty="0"/>
              <a:t>RF parameters in the Rapid Cycling Synchrotron (RCS) chain and the 2</a:t>
            </a:r>
            <a:r>
              <a:rPr lang="en-US" baseline="30000" dirty="0"/>
              <a:t>nd</a:t>
            </a:r>
            <a:r>
              <a:rPr lang="en-US" dirty="0"/>
              <a:t>  Recirculating Linear Accelerator (RLA)</a:t>
            </a:r>
          </a:p>
          <a:p>
            <a:r>
              <a:rPr lang="en-US" dirty="0"/>
              <a:t>Limitations of the calculated parameters</a:t>
            </a:r>
          </a:p>
          <a:p>
            <a:r>
              <a:rPr lang="en-US" dirty="0"/>
              <a:t>Integration of the computations into the </a:t>
            </a:r>
            <a:r>
              <a:rPr lang="en-US" dirty="0" err="1">
                <a:latin typeface="Courier New" panose="02070309020205020404" pitchFamily="49" charset="0"/>
                <a:cs typeface="Courier New" panose="02070309020205020404" pitchFamily="49" charset="0"/>
              </a:rPr>
              <a:t>RCSparameters</a:t>
            </a:r>
            <a:r>
              <a:rPr lang="en-US" dirty="0"/>
              <a:t> Python package</a:t>
            </a:r>
          </a:p>
          <a:p>
            <a:endParaRPr lang="en-US" dirty="0"/>
          </a:p>
        </p:txBody>
      </p:sp>
      <p:sp>
        <p:nvSpPr>
          <p:cNvPr id="3" name="Titel 2">
            <a:extLst>
              <a:ext uri="{FF2B5EF4-FFF2-40B4-BE49-F238E27FC236}">
                <a16:creationId xmlns:a16="http://schemas.microsoft.com/office/drawing/2014/main" id="{D1220BF0-592B-B257-2EC3-E6D3EC21D2DA}"/>
              </a:ext>
            </a:extLst>
          </p:cNvPr>
          <p:cNvSpPr>
            <a:spLocks noGrp="1"/>
          </p:cNvSpPr>
          <p:nvPr>
            <p:ph type="title"/>
          </p:nvPr>
        </p:nvSpPr>
        <p:spPr/>
        <p:txBody>
          <a:bodyPr/>
          <a:lstStyle/>
          <a:p>
            <a:r>
              <a:rPr lang="en-US" dirty="0"/>
              <a:t>Content</a:t>
            </a:r>
            <a:endParaRPr lang="en-GB" dirty="0"/>
          </a:p>
        </p:txBody>
      </p:sp>
      <p:sp>
        <p:nvSpPr>
          <p:cNvPr id="4" name="Fußzeilenplatzhalter 3">
            <a:extLst>
              <a:ext uri="{FF2B5EF4-FFF2-40B4-BE49-F238E27FC236}">
                <a16:creationId xmlns:a16="http://schemas.microsoft.com/office/drawing/2014/main" id="{96013BEB-7678-DBC7-97FC-0A7FA59B3FE7}"/>
              </a:ext>
            </a:extLst>
          </p:cNvPr>
          <p:cNvSpPr>
            <a:spLocks noGrp="1"/>
          </p:cNvSpPr>
          <p:nvPr>
            <p:ph type="ftr" sz="quarter" idx="12"/>
          </p:nvPr>
        </p:nvSpPr>
        <p:spPr/>
        <p:txBody>
          <a:bodyPr/>
          <a:lstStyle/>
          <a:p>
            <a:r>
              <a:rPr lang="en-US" dirty="0"/>
              <a:t>RF parameters in the high energy muon acceleration chain</a:t>
            </a:r>
            <a:r>
              <a:rPr lang="fr-FR" dirty="0">
                <a:latin typeface="Arial Narrow" panose="020B0604020202020204" pitchFamily="34" charset="0"/>
                <a:cs typeface="Arial Narrow" panose="020B0604020202020204" pitchFamily="34" charset="0"/>
              </a:rPr>
              <a:t>  / Leonard Thiele / University of Rostock, CERN</a:t>
            </a:r>
          </a:p>
        </p:txBody>
      </p:sp>
      <p:sp>
        <p:nvSpPr>
          <p:cNvPr id="5" name="Foliennummernplatzhalter 4">
            <a:extLst>
              <a:ext uri="{FF2B5EF4-FFF2-40B4-BE49-F238E27FC236}">
                <a16:creationId xmlns:a16="http://schemas.microsoft.com/office/drawing/2014/main" id="{B6E96090-C304-E9CD-DDBA-6D5AE5D73DE7}"/>
              </a:ext>
            </a:extLst>
          </p:cNvPr>
          <p:cNvSpPr>
            <a:spLocks noGrp="1"/>
          </p:cNvSpPr>
          <p:nvPr>
            <p:ph type="sldNum" sz="quarter" idx="13"/>
          </p:nvPr>
        </p:nvSpPr>
        <p:spPr/>
        <p:txBody>
          <a:bodyPr/>
          <a:lstStyle/>
          <a:p>
            <a:fld id="{005C7FBA-D4E9-46CA-9321-3ADA2E368FCD}" type="slidenum">
              <a:rPr lang="en-GB" smtClean="0"/>
              <a:pPr/>
              <a:t>2</a:t>
            </a:fld>
            <a:endParaRPr lang="en-GB" dirty="0"/>
          </a:p>
        </p:txBody>
      </p:sp>
      <p:grpSp>
        <p:nvGrpSpPr>
          <p:cNvPr id="12" name="Gruppieren 11">
            <a:extLst>
              <a:ext uri="{FF2B5EF4-FFF2-40B4-BE49-F238E27FC236}">
                <a16:creationId xmlns:a16="http://schemas.microsoft.com/office/drawing/2014/main" id="{B551082F-1580-3F69-4693-72854202C308}"/>
              </a:ext>
            </a:extLst>
          </p:cNvPr>
          <p:cNvGrpSpPr/>
          <p:nvPr/>
        </p:nvGrpSpPr>
        <p:grpSpPr>
          <a:xfrm>
            <a:off x="1517315" y="4387448"/>
            <a:ext cx="8258175" cy="2078010"/>
            <a:chOff x="1633537" y="3933825"/>
            <a:chExt cx="8258175" cy="2078010"/>
          </a:xfrm>
        </p:grpSpPr>
        <p:pic>
          <p:nvPicPr>
            <p:cNvPr id="7" name="Grafik 6" descr="Ein Bild, das Text, Screenshot, Schrift, Diagramm enthält.&#10;&#10;Automatisch generierte Beschreibung">
              <a:extLst>
                <a:ext uri="{FF2B5EF4-FFF2-40B4-BE49-F238E27FC236}">
                  <a16:creationId xmlns:a16="http://schemas.microsoft.com/office/drawing/2014/main" id="{1CA5F143-E254-FBE3-A4EA-A8DF743153B2}"/>
                </a:ext>
              </a:extLst>
            </p:cNvPr>
            <p:cNvPicPr>
              <a:picLocks noChangeAspect="1"/>
            </p:cNvPicPr>
            <p:nvPr/>
          </p:nvPicPr>
          <p:blipFill rotWithShape="1">
            <a:blip r:embed="rId2">
              <a:extLst>
                <a:ext uri="{28A0092B-C50C-407E-A947-70E740481C1C}">
                  <a14:useLocalDpi xmlns:a14="http://schemas.microsoft.com/office/drawing/2010/main" val="0"/>
                </a:ext>
              </a:extLst>
            </a:blip>
            <a:srcRect b="50000"/>
            <a:stretch/>
          </p:blipFill>
          <p:spPr>
            <a:xfrm>
              <a:off x="1633537" y="3933825"/>
              <a:ext cx="8258175" cy="2019300"/>
            </a:xfrm>
            <a:prstGeom prst="rect">
              <a:avLst/>
            </a:prstGeom>
          </p:spPr>
        </p:pic>
        <mc:AlternateContent xmlns:mc="http://schemas.openxmlformats.org/markup-compatibility/2006" xmlns:p14="http://schemas.microsoft.com/office/powerpoint/2010/main">
          <mc:Choice Requires="p14">
            <p:contentPart p14:bwMode="auto" r:id="rId3">
              <p14:nvContentPartPr>
                <p14:cNvPr id="11" name="Freihand 10">
                  <a:extLst>
                    <a:ext uri="{FF2B5EF4-FFF2-40B4-BE49-F238E27FC236}">
                      <a16:creationId xmlns:a16="http://schemas.microsoft.com/office/drawing/2014/main" id="{610BFD19-F6CD-B50F-44FA-4681D70746CD}"/>
                    </a:ext>
                  </a:extLst>
                </p14:cNvPr>
                <p14:cNvContentPartPr/>
                <p14:nvPr/>
              </p14:nvContentPartPr>
              <p14:xfrm>
                <a:off x="6801840" y="4095555"/>
                <a:ext cx="1916280" cy="1916280"/>
              </p14:xfrm>
            </p:contentPart>
          </mc:Choice>
          <mc:Fallback xmlns="">
            <p:pic>
              <p:nvPicPr>
                <p:cNvPr id="11" name="Freihand 10">
                  <a:extLst>
                    <a:ext uri="{FF2B5EF4-FFF2-40B4-BE49-F238E27FC236}">
                      <a16:creationId xmlns:a16="http://schemas.microsoft.com/office/drawing/2014/main" id="{610BFD19-F6CD-B50F-44FA-4681D70746CD}"/>
                    </a:ext>
                  </a:extLst>
                </p:cNvPr>
                <p:cNvPicPr/>
                <p:nvPr/>
              </p:nvPicPr>
              <p:blipFill>
                <a:blip r:embed="rId4"/>
                <a:stretch>
                  <a:fillRect/>
                </a:stretch>
              </p:blipFill>
              <p:spPr>
                <a:xfrm>
                  <a:off x="6783840" y="4077555"/>
                  <a:ext cx="1951920" cy="1951920"/>
                </a:xfrm>
                <a:prstGeom prst="rect">
                  <a:avLst/>
                </a:prstGeom>
              </p:spPr>
            </p:pic>
          </mc:Fallback>
        </mc:AlternateContent>
      </p:grpSp>
    </p:spTree>
    <p:extLst>
      <p:ext uri="{BB962C8B-B14F-4D97-AF65-F5344CB8AC3E}">
        <p14:creationId xmlns:p14="http://schemas.microsoft.com/office/powerpoint/2010/main" val="1360281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2F69664-2C2D-2760-8E41-61DDA1FF75CC}"/>
              </a:ext>
            </a:extLst>
          </p:cNvPr>
          <p:cNvSpPr>
            <a:spLocks noGrp="1"/>
          </p:cNvSpPr>
          <p:nvPr>
            <p:ph idx="1"/>
          </p:nvPr>
        </p:nvSpPr>
        <p:spPr>
          <a:xfrm>
            <a:off x="838200" y="1825624"/>
            <a:ext cx="10515600" cy="4839045"/>
          </a:xfrm>
        </p:spPr>
        <p:txBody>
          <a:bodyPr>
            <a:normAutofit lnSpcReduction="10000"/>
          </a:bodyPr>
          <a:lstStyle/>
          <a:p>
            <a:r>
              <a:rPr lang="en-US" sz="2000" dirty="0"/>
              <a:t>After filling the cavity with a certain generator current, a voltage will build up. </a:t>
            </a:r>
          </a:p>
          <a:p>
            <a:r>
              <a:rPr lang="en-GB" sz="2000" dirty="0"/>
              <a:t>The bunch passage will then decrease this voltage</a:t>
            </a:r>
            <a:r>
              <a:rPr lang="en-US" sz="2000" dirty="0"/>
              <a:t> as parts of the energy are transferred to the bunch. </a:t>
            </a:r>
          </a:p>
          <a:p>
            <a:r>
              <a:rPr lang="en-US" sz="2000" dirty="0"/>
              <a:t>This effect has to be compensated for, as otherwise, the beam will see less voltage on the next passage </a:t>
            </a:r>
            <a:r>
              <a:rPr lang="en-US" sz="2000" dirty="0">
                <a:sym typeface="Wingdings" panose="05000000000000000000" pitchFamily="2" charset="2"/>
              </a:rPr>
              <a:t> </a:t>
            </a:r>
            <a:r>
              <a:rPr lang="en-US" sz="2000" b="1" dirty="0"/>
              <a:t>Beam loading compensation </a:t>
            </a:r>
          </a:p>
          <a:p>
            <a:endParaRPr lang="en-US" sz="2000" dirty="0"/>
          </a:p>
          <a:p>
            <a:pPr marL="0" indent="0" algn="ctr">
              <a:buNone/>
            </a:pPr>
            <a:endParaRPr lang="en-US" sz="2000" b="1" dirty="0"/>
          </a:p>
          <a:p>
            <a:pPr marL="0" indent="0" algn="ctr">
              <a:buNone/>
            </a:pPr>
            <a:endParaRPr lang="en-US" dirty="0"/>
          </a:p>
          <a:p>
            <a:endParaRPr lang="en-US" sz="2000" dirty="0"/>
          </a:p>
          <a:p>
            <a:endParaRPr lang="en-US" sz="2000" dirty="0"/>
          </a:p>
          <a:p>
            <a:endParaRPr lang="en-US" sz="2000" dirty="0"/>
          </a:p>
          <a:p>
            <a:r>
              <a:rPr lang="en-US" sz="2000" dirty="0"/>
              <a:t>The input power for the ideal compensation can be computed from an equivalent circuit model [1] J. </a:t>
            </a:r>
            <a:r>
              <a:rPr lang="en-US" sz="2000" dirty="0" err="1"/>
              <a:t>Tückmantel</a:t>
            </a:r>
            <a:r>
              <a:rPr lang="en-US" sz="2000" dirty="0"/>
              <a:t>, CERN-ATS-Note-2011-002 TECH</a:t>
            </a:r>
          </a:p>
        </p:txBody>
      </p:sp>
      <p:sp>
        <p:nvSpPr>
          <p:cNvPr id="3" name="Titel 2">
            <a:extLst>
              <a:ext uri="{FF2B5EF4-FFF2-40B4-BE49-F238E27FC236}">
                <a16:creationId xmlns:a16="http://schemas.microsoft.com/office/drawing/2014/main" id="{3A6AD6DB-C426-F4E2-E594-1047AB86AAB8}"/>
              </a:ext>
            </a:extLst>
          </p:cNvPr>
          <p:cNvSpPr>
            <a:spLocks noGrp="1"/>
          </p:cNvSpPr>
          <p:nvPr>
            <p:ph type="title"/>
          </p:nvPr>
        </p:nvSpPr>
        <p:spPr/>
        <p:txBody>
          <a:bodyPr/>
          <a:lstStyle/>
          <a:p>
            <a:r>
              <a:rPr lang="en-US" dirty="0"/>
              <a:t>Introduction to beam loading in RF cavities</a:t>
            </a:r>
            <a:endParaRPr lang="en-GB" dirty="0"/>
          </a:p>
        </p:txBody>
      </p:sp>
      <p:sp>
        <p:nvSpPr>
          <p:cNvPr id="4" name="Fußzeilenplatzhalter 3">
            <a:extLst>
              <a:ext uri="{FF2B5EF4-FFF2-40B4-BE49-F238E27FC236}">
                <a16:creationId xmlns:a16="http://schemas.microsoft.com/office/drawing/2014/main" id="{25B330A7-10AE-9CC5-03AD-CC17CA08E9DA}"/>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CDFDEB74-7E10-DE95-F3BA-102A3D52B2F2}"/>
              </a:ext>
            </a:extLst>
          </p:cNvPr>
          <p:cNvSpPr>
            <a:spLocks noGrp="1"/>
          </p:cNvSpPr>
          <p:nvPr>
            <p:ph type="sldNum" sz="quarter" idx="13"/>
          </p:nvPr>
        </p:nvSpPr>
        <p:spPr/>
        <p:txBody>
          <a:bodyPr/>
          <a:lstStyle/>
          <a:p>
            <a:fld id="{005C7FBA-D4E9-46CA-9321-3ADA2E368FCD}" type="slidenum">
              <a:rPr lang="en-GB" smtClean="0"/>
              <a:pPr/>
              <a:t>3</a:t>
            </a:fld>
            <a:endParaRPr lang="en-GB" dirty="0"/>
          </a:p>
        </p:txBody>
      </p:sp>
      <p:pic>
        <p:nvPicPr>
          <p:cNvPr id="8" name="Grafik 7" descr="Ein Bild, das Schwarz, Dunkelheit enthält.&#10;&#10;Automatisch generierte Beschreibung">
            <a:extLst>
              <a:ext uri="{FF2B5EF4-FFF2-40B4-BE49-F238E27FC236}">
                <a16:creationId xmlns:a16="http://schemas.microsoft.com/office/drawing/2014/main" id="{A2A79587-D913-2383-C592-D0BEB8C0E7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0637" y="3507216"/>
            <a:ext cx="4978569" cy="2458803"/>
          </a:xfrm>
          <a:prstGeom prst="rect">
            <a:avLst/>
          </a:prstGeom>
        </p:spPr>
      </p:pic>
    </p:spTree>
    <p:extLst>
      <p:ext uri="{BB962C8B-B14F-4D97-AF65-F5344CB8AC3E}">
        <p14:creationId xmlns:p14="http://schemas.microsoft.com/office/powerpoint/2010/main" val="704436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Inhaltsplatzhalter 1">
                <a:extLst>
                  <a:ext uri="{FF2B5EF4-FFF2-40B4-BE49-F238E27FC236}">
                    <a16:creationId xmlns:a16="http://schemas.microsoft.com/office/drawing/2014/main" id="{800932BC-2DF3-3D3E-2DD0-AC83142D3C57}"/>
                  </a:ext>
                </a:extLst>
              </p:cNvPr>
              <p:cNvSpPr>
                <a:spLocks noGrp="1"/>
              </p:cNvSpPr>
              <p:nvPr>
                <p:ph idx="1"/>
              </p:nvPr>
            </p:nvSpPr>
            <p:spPr>
              <a:xfrm>
                <a:off x="838200" y="1825624"/>
                <a:ext cx="10515600" cy="4639833"/>
              </a:xfrm>
            </p:spPr>
            <p:txBody>
              <a:bodyPr>
                <a:normAutofit/>
              </a:bodyPr>
              <a:lstStyle/>
              <a:p>
                <a:r>
                  <a:rPr lang="en-US" dirty="0"/>
                  <a:t>Two free parameters can be used adjusted to reach optimum efficiency: </a:t>
                </a:r>
              </a:p>
              <a:p>
                <a:pPr marL="0" indent="0" algn="ctr">
                  <a:buNone/>
                </a:pPr>
                <a:r>
                  <a:rPr lang="en-US" dirty="0"/>
                  <a:t>Loaded quality factor </a:t>
                </a: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𝑸</m:t>
                        </m:r>
                      </m:e>
                      <m:sub>
                        <m:r>
                          <a:rPr lang="en-US" b="1" i="1" smtClean="0">
                            <a:latin typeface="Cambria Math" panose="02040503050406030204" pitchFamily="18" charset="0"/>
                          </a:rPr>
                          <m:t>𝑳</m:t>
                        </m:r>
                      </m:sub>
                    </m:sSub>
                  </m:oMath>
                </a14:m>
                <a:r>
                  <a:rPr lang="en-US" dirty="0"/>
                  <a:t> and cavity detuning </a:t>
                </a:r>
                <a14:m>
                  <m:oMath xmlns:m="http://schemas.openxmlformats.org/officeDocument/2006/math">
                    <m:r>
                      <a:rPr lang="en-US" b="1" i="0" smtClean="0">
                        <a:latin typeface="Cambria Math" panose="02040503050406030204" pitchFamily="18" charset="0"/>
                      </a:rPr>
                      <m:t>𝚫</m:t>
                    </m:r>
                    <m:r>
                      <a:rPr lang="en-US" b="1" i="1" smtClean="0">
                        <a:latin typeface="Cambria Math" panose="02040503050406030204" pitchFamily="18" charset="0"/>
                      </a:rPr>
                      <m:t>𝝎</m:t>
                    </m:r>
                  </m:oMath>
                </a14:m>
                <a:endParaRPr lang="en-US" dirty="0"/>
              </a:p>
              <a:p>
                <a:pPr marL="0" indent="0">
                  <a:buNone/>
                </a:pPr>
                <a:endParaRPr lang="en-US" dirty="0"/>
              </a:p>
              <a:p>
                <a:pPr marL="0" indent="0">
                  <a:buNone/>
                </a:pPr>
                <a:r>
                  <a:rPr lang="en-US" dirty="0"/>
                  <a:t>	</a:t>
                </a:r>
              </a:p>
              <a:p>
                <a:pPr marL="0" indent="0">
                  <a:buNone/>
                </a:pPr>
                <a:endParaRPr lang="en-US" dirty="0"/>
              </a:p>
              <a:p>
                <a:r>
                  <a:rPr lang="en-US" dirty="0"/>
                  <a:t>The values depend on the beam and cavity parameters and w</a:t>
                </a:r>
                <a:r>
                  <a:rPr lang="en-US" sz="2400" dirty="0"/>
                  <a:t>ill be different for all RCSs and the RLAs.</a:t>
                </a:r>
                <a:endParaRPr lang="en-GB" sz="2400" dirty="0"/>
              </a:p>
              <a:p>
                <a:r>
                  <a:rPr lang="en-GB" dirty="0"/>
                  <a:t>Deviating from these leads to significantly higher power consumption and parts of the power being reflected back towards the generator. </a:t>
                </a:r>
              </a:p>
              <a:p>
                <a:r>
                  <a:rPr lang="en-GB" dirty="0"/>
                  <a:t>This will, in turn, change the requirements of the circulator, which is needed to protect the klystron.</a:t>
                </a:r>
              </a:p>
            </p:txBody>
          </p:sp>
        </mc:Choice>
        <mc:Fallback>
          <p:sp>
            <p:nvSpPr>
              <p:cNvPr id="2" name="Inhaltsplatzhalter 1">
                <a:extLst>
                  <a:ext uri="{FF2B5EF4-FFF2-40B4-BE49-F238E27FC236}">
                    <a16:creationId xmlns:a16="http://schemas.microsoft.com/office/drawing/2014/main" id="{800932BC-2DF3-3D3E-2DD0-AC83142D3C57}"/>
                  </a:ext>
                </a:extLst>
              </p:cNvPr>
              <p:cNvSpPr>
                <a:spLocks noGrp="1" noRot="1" noChangeAspect="1" noMove="1" noResize="1" noEditPoints="1" noAdjustHandles="1" noChangeArrowheads="1" noChangeShapeType="1" noTextEdit="1"/>
              </p:cNvSpPr>
              <p:nvPr>
                <p:ph idx="1"/>
              </p:nvPr>
            </p:nvSpPr>
            <p:spPr>
              <a:xfrm>
                <a:off x="838200" y="1825624"/>
                <a:ext cx="10515600" cy="4639833"/>
              </a:xfrm>
              <a:blipFill>
                <a:blip r:embed="rId2"/>
                <a:stretch>
                  <a:fillRect l="-812" t="-1706" b="-2100"/>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0B342913-0EBC-FE9D-21C1-C40A11CBC6E7}"/>
              </a:ext>
            </a:extLst>
          </p:cNvPr>
          <p:cNvSpPr>
            <a:spLocks noGrp="1"/>
          </p:cNvSpPr>
          <p:nvPr>
            <p:ph type="title"/>
          </p:nvPr>
        </p:nvSpPr>
        <p:spPr/>
        <p:txBody>
          <a:bodyPr/>
          <a:lstStyle/>
          <a:p>
            <a:r>
              <a:rPr lang="en-US" dirty="0"/>
              <a:t>Beam loading compensation I</a:t>
            </a:r>
            <a:endParaRPr lang="en-GB" dirty="0"/>
          </a:p>
        </p:txBody>
      </p:sp>
      <p:sp>
        <p:nvSpPr>
          <p:cNvPr id="4" name="Fußzeilenplatzhalter 3">
            <a:extLst>
              <a:ext uri="{FF2B5EF4-FFF2-40B4-BE49-F238E27FC236}">
                <a16:creationId xmlns:a16="http://schemas.microsoft.com/office/drawing/2014/main" id="{E6C76B16-7C9C-E648-680A-55F3FA592059}"/>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014B5BA1-A0B3-92EC-F29C-8E41EAC24AF5}"/>
              </a:ext>
            </a:extLst>
          </p:cNvPr>
          <p:cNvSpPr>
            <a:spLocks noGrp="1"/>
          </p:cNvSpPr>
          <p:nvPr>
            <p:ph type="sldNum" sz="quarter" idx="13"/>
          </p:nvPr>
        </p:nvSpPr>
        <p:spPr/>
        <p:txBody>
          <a:bodyPr/>
          <a:lstStyle/>
          <a:p>
            <a:fld id="{005C7FBA-D4E9-46CA-9321-3ADA2E368FCD}" type="slidenum">
              <a:rPr lang="en-GB" smtClean="0"/>
              <a:pPr/>
              <a:t>4</a:t>
            </a:fld>
            <a:endParaRPr lang="en-GB" dirty="0"/>
          </a:p>
        </p:txBody>
      </p:sp>
      <p:cxnSp>
        <p:nvCxnSpPr>
          <p:cNvPr id="9" name="Gerade Verbindung mit Pfeil 8">
            <a:extLst>
              <a:ext uri="{FF2B5EF4-FFF2-40B4-BE49-F238E27FC236}">
                <a16:creationId xmlns:a16="http://schemas.microsoft.com/office/drawing/2014/main" id="{07A5FCFD-C3FE-9D5E-C6DF-92890E6840AA}"/>
              </a:ext>
            </a:extLst>
          </p:cNvPr>
          <p:cNvCxnSpPr>
            <a:cxnSpLocks/>
          </p:cNvCxnSpPr>
          <p:nvPr/>
        </p:nvCxnSpPr>
        <p:spPr>
          <a:xfrm>
            <a:off x="5887065" y="2713703"/>
            <a:ext cx="0" cy="410638"/>
          </a:xfrm>
          <a:prstGeom prst="straightConnector1">
            <a:avLst/>
          </a:prstGeom>
          <a:ln w="25400" cap="flat">
            <a:tailEnd type="stealth" w="lg" len="lg"/>
          </a:ln>
        </p:spPr>
        <p:style>
          <a:lnRef idx="1">
            <a:schemeClr val="accent1"/>
          </a:lnRef>
          <a:fillRef idx="0">
            <a:schemeClr val="accent1"/>
          </a:fillRef>
          <a:effectRef idx="0">
            <a:schemeClr val="accent1"/>
          </a:effectRef>
          <a:fontRef idx="minor">
            <a:schemeClr val="tx1"/>
          </a:fontRef>
        </p:style>
      </p:cxnSp>
      <p:sp>
        <p:nvSpPr>
          <p:cNvPr id="10" name="Textfeld 9">
            <a:extLst>
              <a:ext uri="{FF2B5EF4-FFF2-40B4-BE49-F238E27FC236}">
                <a16:creationId xmlns:a16="http://schemas.microsoft.com/office/drawing/2014/main" id="{EA32D69B-8733-2C66-DE20-A2CCF59BC2C1}"/>
              </a:ext>
            </a:extLst>
          </p:cNvPr>
          <p:cNvSpPr txBox="1"/>
          <p:nvPr/>
        </p:nvSpPr>
        <p:spPr>
          <a:xfrm>
            <a:off x="7983290" y="2921168"/>
            <a:ext cx="3619377" cy="646331"/>
          </a:xfrm>
          <a:prstGeom prst="rect">
            <a:avLst/>
          </a:prstGeom>
          <a:noFill/>
        </p:spPr>
        <p:txBody>
          <a:bodyPr wrap="square" rtlCol="0">
            <a:spAutoFit/>
          </a:bodyPr>
          <a:lstStyle/>
          <a:p>
            <a:r>
              <a:rPr lang="en-US" dirty="0">
                <a:solidFill>
                  <a:srgbClr val="27509F"/>
                </a:solidFill>
                <a:latin typeface="Arial" panose="020B0604020202020204" pitchFamily="34" charset="0"/>
                <a:cs typeface="Arial" panose="020B0604020202020204" pitchFamily="34" charset="0"/>
              </a:rPr>
              <a:t>Reduces imaginary part of reflected and generator power</a:t>
            </a:r>
            <a:endParaRPr lang="en-GB" dirty="0">
              <a:solidFill>
                <a:srgbClr val="27509F"/>
              </a:solidFill>
              <a:latin typeface="Arial" panose="020B0604020202020204" pitchFamily="34" charset="0"/>
              <a:cs typeface="Arial" panose="020B0604020202020204" pitchFamily="34" charset="0"/>
            </a:endParaRPr>
          </a:p>
        </p:txBody>
      </p:sp>
      <p:sp>
        <p:nvSpPr>
          <p:cNvPr id="11" name="Textfeld 10">
            <a:extLst>
              <a:ext uri="{FF2B5EF4-FFF2-40B4-BE49-F238E27FC236}">
                <a16:creationId xmlns:a16="http://schemas.microsoft.com/office/drawing/2014/main" id="{1F96B9CB-3501-95B3-7522-68BD6F7C7972}"/>
              </a:ext>
            </a:extLst>
          </p:cNvPr>
          <p:cNvSpPr txBox="1"/>
          <p:nvPr/>
        </p:nvSpPr>
        <p:spPr>
          <a:xfrm>
            <a:off x="4077375" y="3178979"/>
            <a:ext cx="3619379" cy="646331"/>
          </a:xfrm>
          <a:prstGeom prst="rect">
            <a:avLst/>
          </a:prstGeom>
          <a:noFill/>
        </p:spPr>
        <p:txBody>
          <a:bodyPr wrap="square" rtlCol="0">
            <a:spAutoFit/>
          </a:bodyPr>
          <a:lstStyle/>
          <a:p>
            <a:pPr algn="ctr"/>
            <a:r>
              <a:rPr lang="en-US" dirty="0">
                <a:solidFill>
                  <a:srgbClr val="27509F"/>
                </a:solidFill>
                <a:latin typeface="Arial" panose="020B0604020202020204" pitchFamily="34" charset="0"/>
                <a:cs typeface="Arial" panose="020B0604020202020204" pitchFamily="34" charset="0"/>
              </a:rPr>
              <a:t>Reduces real part of reflected and generator power</a:t>
            </a:r>
            <a:endParaRPr lang="en-GB" dirty="0">
              <a:solidFill>
                <a:srgbClr val="27509F"/>
              </a:solidFill>
              <a:latin typeface="Arial" panose="020B0604020202020204" pitchFamily="34" charset="0"/>
              <a:cs typeface="Arial" panose="020B0604020202020204" pitchFamily="34" charset="0"/>
            </a:endParaRPr>
          </a:p>
        </p:txBody>
      </p:sp>
      <p:cxnSp>
        <p:nvCxnSpPr>
          <p:cNvPr id="15" name="Gerade Verbindung mit Pfeil 14">
            <a:extLst>
              <a:ext uri="{FF2B5EF4-FFF2-40B4-BE49-F238E27FC236}">
                <a16:creationId xmlns:a16="http://schemas.microsoft.com/office/drawing/2014/main" id="{FDBBBC4A-599C-C413-0DF4-0425EDB3470A}"/>
              </a:ext>
            </a:extLst>
          </p:cNvPr>
          <p:cNvCxnSpPr>
            <a:cxnSpLocks/>
          </p:cNvCxnSpPr>
          <p:nvPr/>
        </p:nvCxnSpPr>
        <p:spPr>
          <a:xfrm>
            <a:off x="9095448" y="2638004"/>
            <a:ext cx="374229" cy="283164"/>
          </a:xfrm>
          <a:prstGeom prst="straightConnector1">
            <a:avLst/>
          </a:prstGeom>
          <a:ln w="25400" cap="flat">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9861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A901F75C-CFBE-B5C2-49EE-A1308CC298D5}"/>
              </a:ext>
            </a:extLst>
          </p:cNvPr>
          <p:cNvSpPr>
            <a:spLocks noGrp="1"/>
          </p:cNvSpPr>
          <p:nvPr>
            <p:ph type="title"/>
          </p:nvPr>
        </p:nvSpPr>
        <p:spPr/>
        <p:txBody>
          <a:bodyPr/>
          <a:lstStyle/>
          <a:p>
            <a:r>
              <a:rPr lang="en-US" dirty="0"/>
              <a:t>Beam loading compensation II</a:t>
            </a:r>
            <a:endParaRPr lang="en-GB" dirty="0"/>
          </a:p>
        </p:txBody>
      </p:sp>
      <p:sp>
        <p:nvSpPr>
          <p:cNvPr id="4" name="Fußzeilenplatzhalter 3">
            <a:extLst>
              <a:ext uri="{FF2B5EF4-FFF2-40B4-BE49-F238E27FC236}">
                <a16:creationId xmlns:a16="http://schemas.microsoft.com/office/drawing/2014/main" id="{52196B1D-1A75-D2E6-94E6-EE420EAEF96A}"/>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2819A78C-712F-ADA1-888D-7D77E48ADEBB}"/>
              </a:ext>
            </a:extLst>
          </p:cNvPr>
          <p:cNvSpPr>
            <a:spLocks noGrp="1"/>
          </p:cNvSpPr>
          <p:nvPr>
            <p:ph type="sldNum" sz="quarter" idx="13"/>
          </p:nvPr>
        </p:nvSpPr>
        <p:spPr/>
        <p:txBody>
          <a:bodyPr/>
          <a:lstStyle/>
          <a:p>
            <a:fld id="{005C7FBA-D4E9-46CA-9321-3ADA2E368FCD}" type="slidenum">
              <a:rPr lang="en-GB" smtClean="0"/>
              <a:pPr/>
              <a:t>5</a:t>
            </a:fld>
            <a:endParaRPr lang="en-GB" dirty="0"/>
          </a:p>
        </p:txBody>
      </p:sp>
      <p:pic>
        <p:nvPicPr>
          <p:cNvPr id="11" name="Inhaltsplatzhalter 10">
            <a:extLst>
              <a:ext uri="{FF2B5EF4-FFF2-40B4-BE49-F238E27FC236}">
                <a16:creationId xmlns:a16="http://schemas.microsoft.com/office/drawing/2014/main" id="{3CF2F1E2-CCC3-60F5-7F43-D9B5E10C1666}"/>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0" y="1949808"/>
            <a:ext cx="6096317" cy="4021158"/>
          </a:xfrm>
        </p:spPr>
      </p:pic>
      <p:pic>
        <p:nvPicPr>
          <p:cNvPr id="13" name="Grafik 12">
            <a:extLst>
              <a:ext uri="{FF2B5EF4-FFF2-40B4-BE49-F238E27FC236}">
                <a16:creationId xmlns:a16="http://schemas.microsoft.com/office/drawing/2014/main" id="{8301819E-FC91-1358-D754-BBE5DD93E49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109824" y="1967985"/>
            <a:ext cx="6041891" cy="3985258"/>
          </a:xfrm>
          <a:prstGeom prst="rect">
            <a:avLst/>
          </a:prstGeom>
        </p:spPr>
      </p:pic>
      <p:sp>
        <p:nvSpPr>
          <p:cNvPr id="2" name="Textfeld 1">
            <a:extLst>
              <a:ext uri="{FF2B5EF4-FFF2-40B4-BE49-F238E27FC236}">
                <a16:creationId xmlns:a16="http://schemas.microsoft.com/office/drawing/2014/main" id="{22D38DD2-F83C-17B1-933F-97682499BB73}"/>
              </a:ext>
            </a:extLst>
          </p:cNvPr>
          <p:cNvSpPr txBox="1"/>
          <p:nvPr/>
        </p:nvSpPr>
        <p:spPr>
          <a:xfrm>
            <a:off x="321546" y="5970966"/>
            <a:ext cx="10420141" cy="430887"/>
          </a:xfrm>
          <a:prstGeom prst="rect">
            <a:avLst/>
          </a:prstGeom>
          <a:noFill/>
        </p:spPr>
        <p:txBody>
          <a:bodyPr wrap="square" rtlCol="0">
            <a:spAutoFit/>
          </a:bodyPr>
          <a:lstStyle/>
          <a:p>
            <a:r>
              <a:rPr lang="en-US" sz="2200" dirty="0">
                <a:latin typeface="Arial" panose="020B0604020202020204" pitchFamily="34" charset="0"/>
                <a:cs typeface="Arial" panose="020B0604020202020204" pitchFamily="34" charset="0"/>
              </a:rPr>
              <a:t>The power consumption is calculated based on the formulas derived in [1]. </a:t>
            </a:r>
            <a:endParaRPr lang="en-GB"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1264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a:extLst>
              <a:ext uri="{FF2B5EF4-FFF2-40B4-BE49-F238E27FC236}">
                <a16:creationId xmlns:a16="http://schemas.microsoft.com/office/drawing/2014/main" id="{639A622D-8CE0-545F-2058-F932CB7B5AF0}"/>
              </a:ext>
            </a:extLst>
          </p:cNvPr>
          <p:cNvGraphicFramePr>
            <a:graphicFrameLocks noGrp="1"/>
          </p:cNvGraphicFramePr>
          <p:nvPr>
            <p:ph idx="1"/>
            <p:extLst>
              <p:ext uri="{D42A27DB-BD31-4B8C-83A1-F6EECF244321}">
                <p14:modId xmlns:p14="http://schemas.microsoft.com/office/powerpoint/2010/main" val="2077502415"/>
              </p:ext>
            </p:extLst>
          </p:nvPr>
        </p:nvGraphicFramePr>
        <p:xfrm>
          <a:off x="352483" y="2917723"/>
          <a:ext cx="11415254" cy="3218120"/>
        </p:xfrm>
        <a:graphic>
          <a:graphicData uri="http://schemas.openxmlformats.org/drawingml/2006/table">
            <a:tbl>
              <a:tblPr firstRow="1" bandRow="1">
                <a:tableStyleId>{5C22544A-7EE6-4342-B048-85BDC9FD1C3A}</a:tableStyleId>
              </a:tblPr>
              <a:tblGrid>
                <a:gridCol w="4457642">
                  <a:extLst>
                    <a:ext uri="{9D8B030D-6E8A-4147-A177-3AD203B41FA5}">
                      <a16:colId xmlns:a16="http://schemas.microsoft.com/office/drawing/2014/main" val="386751895"/>
                    </a:ext>
                  </a:extLst>
                </a:gridCol>
                <a:gridCol w="1159602">
                  <a:extLst>
                    <a:ext uri="{9D8B030D-6E8A-4147-A177-3AD203B41FA5}">
                      <a16:colId xmlns:a16="http://schemas.microsoft.com/office/drawing/2014/main" val="66170234"/>
                    </a:ext>
                  </a:extLst>
                </a:gridCol>
                <a:gridCol w="1159602">
                  <a:extLst>
                    <a:ext uri="{9D8B030D-6E8A-4147-A177-3AD203B41FA5}">
                      <a16:colId xmlns:a16="http://schemas.microsoft.com/office/drawing/2014/main" val="3837216993"/>
                    </a:ext>
                  </a:extLst>
                </a:gridCol>
                <a:gridCol w="1159602">
                  <a:extLst>
                    <a:ext uri="{9D8B030D-6E8A-4147-A177-3AD203B41FA5}">
                      <a16:colId xmlns:a16="http://schemas.microsoft.com/office/drawing/2014/main" val="2457620339"/>
                    </a:ext>
                  </a:extLst>
                </a:gridCol>
                <a:gridCol w="1159602">
                  <a:extLst>
                    <a:ext uri="{9D8B030D-6E8A-4147-A177-3AD203B41FA5}">
                      <a16:colId xmlns:a16="http://schemas.microsoft.com/office/drawing/2014/main" val="973724836"/>
                    </a:ext>
                  </a:extLst>
                </a:gridCol>
                <a:gridCol w="1159602">
                  <a:extLst>
                    <a:ext uri="{9D8B030D-6E8A-4147-A177-3AD203B41FA5}">
                      <a16:colId xmlns:a16="http://schemas.microsoft.com/office/drawing/2014/main" val="451708884"/>
                    </a:ext>
                  </a:extLst>
                </a:gridCol>
                <a:gridCol w="1159602">
                  <a:extLst>
                    <a:ext uri="{9D8B030D-6E8A-4147-A177-3AD203B41FA5}">
                      <a16:colId xmlns:a16="http://schemas.microsoft.com/office/drawing/2014/main" val="983743839"/>
                    </a:ext>
                  </a:extLst>
                </a:gridCol>
              </a:tblGrid>
              <a:tr h="402265">
                <a:tc>
                  <a:txBody>
                    <a:bodyPr/>
                    <a:lstStyle/>
                    <a:p>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Unit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RLA2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RCS1</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RCS4</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979200871"/>
                  </a:ext>
                </a:extLst>
              </a:tr>
              <a:tr h="402265">
                <a:tc>
                  <a:txBody>
                    <a:bodyPr/>
                    <a:lstStyle/>
                    <a:p>
                      <a:r>
                        <a:rPr lang="en-US" sz="1800" dirty="0">
                          <a:latin typeface="Arial" panose="020B0604020202020204" pitchFamily="34" charset="0"/>
                          <a:cs typeface="Arial" panose="020B0604020202020204" pitchFamily="34" charset="0"/>
                        </a:rPr>
                        <a:t>Assumed existing cavity type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LEP2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TESLA</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TESLA</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TESLA</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TESLA</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62583611"/>
                  </a:ext>
                </a:extLst>
              </a:tr>
              <a:tr h="402265">
                <a:tc>
                  <a:txBody>
                    <a:bodyPr/>
                    <a:lstStyle/>
                    <a:p>
                      <a:r>
                        <a:rPr lang="en-US" sz="1800" dirty="0">
                          <a:latin typeface="Arial" panose="020B0604020202020204" pitchFamily="34" charset="0"/>
                          <a:cs typeface="Arial" panose="020B0604020202020204" pitchFamily="34" charset="0"/>
                        </a:rPr>
                        <a:t>Synchronous phase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95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135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135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135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135</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70052707"/>
                  </a:ext>
                </a:extLst>
              </a:tr>
              <a:tr h="402265">
                <a:tc>
                  <a:txBody>
                    <a:bodyPr/>
                    <a:lstStyle/>
                    <a:p>
                      <a:r>
                        <a:rPr lang="en-US" sz="1800" dirty="0">
                          <a:latin typeface="Arial" panose="020B0604020202020204" pitchFamily="34" charset="0"/>
                          <a:cs typeface="Arial" panose="020B0604020202020204" pitchFamily="34" charset="0"/>
                        </a:rPr>
                        <a:t>Bunch population at injection</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 x 10</a:t>
                      </a:r>
                      <a:r>
                        <a:rPr lang="en-US" sz="1800" baseline="30000" dirty="0">
                          <a:latin typeface="Arial" panose="020B0604020202020204" pitchFamily="34" charset="0"/>
                          <a:cs typeface="Arial" panose="020B0604020202020204" pitchFamily="34" charset="0"/>
                        </a:rPr>
                        <a:t>12</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3.6</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2.7</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2.4</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87879970"/>
                  </a:ext>
                </a:extLst>
              </a:tr>
              <a:tr h="402265">
                <a:tc>
                  <a:txBody>
                    <a:bodyPr/>
                    <a:lstStyle/>
                    <a:p>
                      <a:r>
                        <a:rPr lang="en-US" sz="1800" dirty="0">
                          <a:latin typeface="Arial" panose="020B0604020202020204" pitchFamily="34" charset="0"/>
                          <a:cs typeface="Arial" panose="020B0604020202020204" pitchFamily="34" charset="0"/>
                        </a:rPr>
                        <a:t>Revolution time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r>
                        <a:rPr lang="en-US" sz="1800" dirty="0" err="1">
                          <a:latin typeface="Arial" panose="020B0604020202020204" pitchFamily="34" charset="0"/>
                          <a:cs typeface="Arial" panose="020B0604020202020204" pitchFamily="34" charset="0"/>
                        </a:rPr>
                        <a:t>μs</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36</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117</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94524587"/>
                  </a:ext>
                </a:extLst>
              </a:tr>
              <a:tr h="402265">
                <a:tc>
                  <a:txBody>
                    <a:bodyPr/>
                    <a:lstStyle/>
                    <a:p>
                      <a:r>
                        <a:rPr lang="en-US" sz="1800" dirty="0">
                          <a:latin typeface="Arial" panose="020B0604020202020204" pitchFamily="34" charset="0"/>
                          <a:cs typeface="Arial" panose="020B0604020202020204" pitchFamily="34" charset="0"/>
                        </a:rPr>
                        <a:t>Combined avg. beam current (</a:t>
                      </a:r>
                      <a:r>
                        <a:rPr lang="el-GR" sz="1800" dirty="0">
                          <a:latin typeface="Arial" panose="020B0604020202020204" pitchFamily="34" charset="0"/>
                          <a:cs typeface="Arial" panose="020B0604020202020204" pitchFamily="34" charset="0"/>
                        </a:rPr>
                        <a:t>μ</a:t>
                      </a:r>
                      <a:r>
                        <a:rPr lang="en-US" sz="1800" baseline="30000" dirty="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and </a:t>
                      </a:r>
                      <a:r>
                        <a:rPr lang="el-GR" sz="1800" dirty="0">
                          <a:latin typeface="Arial" panose="020B0604020202020204" pitchFamily="34" charset="0"/>
                          <a:cs typeface="Arial" panose="020B0604020202020204" pitchFamily="34" charset="0"/>
                        </a:rPr>
                        <a:t>μ</a:t>
                      </a:r>
                      <a:r>
                        <a:rPr lang="en-US" sz="1800" baseline="30000" dirty="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a:t>
                      </a:r>
                      <a:endParaRPr lang="en-GB" sz="1800" baseline="300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[mA]</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153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43.3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39.0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19.8</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5.49</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74487860"/>
                  </a:ext>
                </a:extLst>
              </a:tr>
              <a:tr h="402265">
                <a:tc>
                  <a:txBody>
                    <a:bodyPr/>
                    <a:lstStyle/>
                    <a:p>
                      <a:r>
                        <a:rPr lang="en-US" sz="1800" dirty="0">
                          <a:latin typeface="Arial" panose="020B0604020202020204" pitchFamily="34" charset="0"/>
                          <a:cs typeface="Arial" panose="020B0604020202020204" pitchFamily="34" charset="0"/>
                        </a:rPr>
                        <a:t>External </a:t>
                      </a:r>
                      <a:r>
                        <a:rPr lang="en-US" sz="1800" i="1" dirty="0">
                          <a:latin typeface="Arial" panose="020B0604020202020204" pitchFamily="34" charset="0"/>
                          <a:cs typeface="Arial" panose="020B0604020202020204" pitchFamily="34" charset="0"/>
                        </a:rPr>
                        <a:t>Q</a:t>
                      </a:r>
                      <a:r>
                        <a:rPr lang="en-US" sz="1800" dirty="0">
                          <a:latin typeface="Arial" panose="020B0604020202020204" pitchFamily="34" charset="0"/>
                          <a:cs typeface="Arial" panose="020B0604020202020204" pitchFamily="34" charset="0"/>
                        </a:rPr>
                        <a:t>-factor</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 x 10</a:t>
                      </a:r>
                      <a:r>
                        <a:rPr lang="en-US" sz="1800" baseline="30000" dirty="0">
                          <a:latin typeface="Arial" panose="020B0604020202020204" pitchFamily="34" charset="0"/>
                          <a:cs typeface="Arial" panose="020B0604020202020204" pitchFamily="34" charset="0"/>
                        </a:rPr>
                        <a:t>6</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0.33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0.94</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1.04</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2.05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7.42</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53992866"/>
                  </a:ext>
                </a:extLst>
              </a:tr>
              <a:tr h="402265">
                <a:tc>
                  <a:txBody>
                    <a:bodyPr/>
                    <a:lstStyle/>
                    <a:p>
                      <a:r>
                        <a:rPr lang="en-US" sz="1800" dirty="0">
                          <a:latin typeface="Arial" panose="020B0604020202020204" pitchFamily="34" charset="0"/>
                          <a:cs typeface="Arial" panose="020B0604020202020204" pitchFamily="34" charset="0"/>
                        </a:rPr>
                        <a:t>Optimal cavity detuning</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[kHz]</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-0.04</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-0.69</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-0.62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-0.32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-0.09</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80357871"/>
                  </a:ext>
                </a:extLst>
              </a:tr>
            </a:tbl>
          </a:graphicData>
        </a:graphic>
      </p:graphicFrame>
      <p:sp>
        <p:nvSpPr>
          <p:cNvPr id="3" name="Titel 2">
            <a:extLst>
              <a:ext uri="{FF2B5EF4-FFF2-40B4-BE49-F238E27FC236}">
                <a16:creationId xmlns:a16="http://schemas.microsoft.com/office/drawing/2014/main" id="{752323F5-44D8-09EC-692E-A210DC03B915}"/>
              </a:ext>
            </a:extLst>
          </p:cNvPr>
          <p:cNvSpPr>
            <a:spLocks noGrp="1"/>
          </p:cNvSpPr>
          <p:nvPr>
            <p:ph type="title"/>
          </p:nvPr>
        </p:nvSpPr>
        <p:spPr/>
        <p:txBody>
          <a:bodyPr/>
          <a:lstStyle/>
          <a:p>
            <a:r>
              <a:rPr lang="en-US" dirty="0"/>
              <a:t>RF parameters in RLA2 and the RCSs</a:t>
            </a:r>
            <a:endParaRPr lang="en-GB" dirty="0"/>
          </a:p>
        </p:txBody>
      </p:sp>
      <p:sp>
        <p:nvSpPr>
          <p:cNvPr id="4" name="Fußzeilenplatzhalter 3">
            <a:extLst>
              <a:ext uri="{FF2B5EF4-FFF2-40B4-BE49-F238E27FC236}">
                <a16:creationId xmlns:a16="http://schemas.microsoft.com/office/drawing/2014/main" id="{7ACBB897-3F14-F750-F2BB-C2ECA1C33D8D}"/>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102398FF-E139-F2B7-EB10-0920D43546EB}"/>
              </a:ext>
            </a:extLst>
          </p:cNvPr>
          <p:cNvSpPr>
            <a:spLocks noGrp="1"/>
          </p:cNvSpPr>
          <p:nvPr>
            <p:ph type="sldNum" sz="quarter" idx="13"/>
          </p:nvPr>
        </p:nvSpPr>
        <p:spPr/>
        <p:txBody>
          <a:bodyPr/>
          <a:lstStyle/>
          <a:p>
            <a:fld id="{005C7FBA-D4E9-46CA-9321-3ADA2E368FCD}" type="slidenum">
              <a:rPr lang="en-GB" smtClean="0"/>
              <a:pPr/>
              <a:t>6</a:t>
            </a:fld>
            <a:endParaRPr lang="en-GB" dirty="0"/>
          </a:p>
        </p:txBody>
      </p:sp>
      <p:sp>
        <p:nvSpPr>
          <p:cNvPr id="7" name="Inhaltsplatzhalter 1">
            <a:extLst>
              <a:ext uri="{FF2B5EF4-FFF2-40B4-BE49-F238E27FC236}">
                <a16:creationId xmlns:a16="http://schemas.microsoft.com/office/drawing/2014/main" id="{D7257784-7766-A499-0473-799D15AF28D8}"/>
              </a:ext>
            </a:extLst>
          </p:cNvPr>
          <p:cNvSpPr txBox="1">
            <a:spLocks/>
          </p:cNvSpPr>
          <p:nvPr/>
        </p:nvSpPr>
        <p:spPr>
          <a:xfrm>
            <a:off x="838200" y="1825624"/>
            <a:ext cx="10515600" cy="46398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pic>
        <p:nvPicPr>
          <p:cNvPr id="9" name="Grafik 8">
            <a:extLst>
              <a:ext uri="{FF2B5EF4-FFF2-40B4-BE49-F238E27FC236}">
                <a16:creationId xmlns:a16="http://schemas.microsoft.com/office/drawing/2014/main" id="{900B4E8E-DF47-4E03-67BB-A7F89D0E76CF}"/>
              </a:ext>
            </a:extLst>
          </p:cNvPr>
          <p:cNvPicPr>
            <a:picLocks noChangeAspect="1"/>
          </p:cNvPicPr>
          <p:nvPr/>
        </p:nvPicPr>
        <p:blipFill>
          <a:blip r:embed="rId2"/>
          <a:stretch>
            <a:fillRect/>
          </a:stretch>
        </p:blipFill>
        <p:spPr>
          <a:xfrm>
            <a:off x="6178658" y="1583734"/>
            <a:ext cx="5476690" cy="1169181"/>
          </a:xfrm>
          <a:prstGeom prst="rect">
            <a:avLst/>
          </a:prstGeom>
        </p:spPr>
      </p:pic>
      <p:pic>
        <p:nvPicPr>
          <p:cNvPr id="11" name="Grafik 10">
            <a:extLst>
              <a:ext uri="{FF2B5EF4-FFF2-40B4-BE49-F238E27FC236}">
                <a16:creationId xmlns:a16="http://schemas.microsoft.com/office/drawing/2014/main" id="{2611EFF0-F908-543A-BA5C-71468AA9AF41}"/>
              </a:ext>
            </a:extLst>
          </p:cNvPr>
          <p:cNvPicPr>
            <a:picLocks noChangeAspect="1"/>
          </p:cNvPicPr>
          <p:nvPr/>
        </p:nvPicPr>
        <p:blipFill rotWithShape="1">
          <a:blip r:embed="rId3"/>
          <a:srcRect b="7313"/>
          <a:stretch/>
        </p:blipFill>
        <p:spPr>
          <a:xfrm>
            <a:off x="759542" y="1583734"/>
            <a:ext cx="4026924" cy="1267554"/>
          </a:xfrm>
          <a:prstGeom prst="rect">
            <a:avLst/>
          </a:prstGeom>
        </p:spPr>
      </p:pic>
    </p:spTree>
    <p:extLst>
      <p:ext uri="{BB962C8B-B14F-4D97-AF65-F5344CB8AC3E}">
        <p14:creationId xmlns:p14="http://schemas.microsoft.com/office/powerpoint/2010/main" val="2012942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0B740A3-81D2-AFA4-884D-658ED3E4C03E}"/>
              </a:ext>
            </a:extLst>
          </p:cNvPr>
          <p:cNvSpPr>
            <a:spLocks noGrp="1"/>
          </p:cNvSpPr>
          <p:nvPr>
            <p:ph idx="1"/>
          </p:nvPr>
        </p:nvSpPr>
        <p:spPr>
          <a:xfrm>
            <a:off x="838200" y="1825625"/>
            <a:ext cx="5257800" cy="4351338"/>
          </a:xfrm>
        </p:spPr>
        <p:txBody>
          <a:bodyPr/>
          <a:lstStyle/>
          <a:p>
            <a:r>
              <a:rPr lang="en-US" sz="2400" dirty="0"/>
              <a:t>Klystron and distribution losses are assumed to be the same as for the ILC DKS (Distributed Klystron Scheme) [2] </a:t>
            </a:r>
          </a:p>
          <a:p>
            <a:r>
              <a:rPr lang="en-US" sz="2400" dirty="0"/>
              <a:t>In this scheme, the klystrons are located underground </a:t>
            </a:r>
            <a:r>
              <a:rPr lang="en-GB" sz="2400" dirty="0"/>
              <a:t>next to the accelerator tunnel and close to the cavities</a:t>
            </a:r>
            <a:endParaRPr lang="en-US" sz="2400" dirty="0"/>
          </a:p>
          <a:p>
            <a:r>
              <a:rPr lang="en-GB" sz="2400" dirty="0"/>
              <a:t>Repetition rate and fundamental frequency are equal to muon collider RCS chain</a:t>
            </a:r>
          </a:p>
          <a:p>
            <a:endParaRPr lang="en-GB" dirty="0"/>
          </a:p>
        </p:txBody>
      </p:sp>
      <p:sp>
        <p:nvSpPr>
          <p:cNvPr id="3" name="Titel 2">
            <a:extLst>
              <a:ext uri="{FF2B5EF4-FFF2-40B4-BE49-F238E27FC236}">
                <a16:creationId xmlns:a16="http://schemas.microsoft.com/office/drawing/2014/main" id="{0373730C-D760-6C87-F2AF-00E432980085}"/>
              </a:ext>
            </a:extLst>
          </p:cNvPr>
          <p:cNvSpPr>
            <a:spLocks noGrp="1"/>
          </p:cNvSpPr>
          <p:nvPr>
            <p:ph type="title"/>
          </p:nvPr>
        </p:nvSpPr>
        <p:spPr/>
        <p:txBody>
          <a:bodyPr>
            <a:normAutofit fontScale="90000"/>
          </a:bodyPr>
          <a:lstStyle/>
          <a:p>
            <a:r>
              <a:rPr lang="en-US" dirty="0"/>
              <a:t>RF parameters in the high-energy chain</a:t>
            </a:r>
            <a:br>
              <a:rPr lang="en-US" dirty="0"/>
            </a:br>
            <a:r>
              <a:rPr lang="en-US" dirty="0"/>
              <a:t>Klystron assumptions</a:t>
            </a:r>
            <a:endParaRPr lang="en-GB" dirty="0"/>
          </a:p>
        </p:txBody>
      </p:sp>
      <p:sp>
        <p:nvSpPr>
          <p:cNvPr id="4" name="Fußzeilenplatzhalter 3">
            <a:extLst>
              <a:ext uri="{FF2B5EF4-FFF2-40B4-BE49-F238E27FC236}">
                <a16:creationId xmlns:a16="http://schemas.microsoft.com/office/drawing/2014/main" id="{0CBF1D6F-B860-FC0F-4D2C-2810A09306E3}"/>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B084D26B-A961-4C06-428F-20AF58AF318B}"/>
              </a:ext>
            </a:extLst>
          </p:cNvPr>
          <p:cNvSpPr>
            <a:spLocks noGrp="1"/>
          </p:cNvSpPr>
          <p:nvPr>
            <p:ph type="sldNum" sz="quarter" idx="13"/>
          </p:nvPr>
        </p:nvSpPr>
        <p:spPr/>
        <p:txBody>
          <a:bodyPr/>
          <a:lstStyle/>
          <a:p>
            <a:fld id="{005C7FBA-D4E9-46CA-9321-3ADA2E368FCD}" type="slidenum">
              <a:rPr lang="en-GB" smtClean="0"/>
              <a:pPr/>
              <a:t>7</a:t>
            </a:fld>
            <a:endParaRPr lang="en-GB" dirty="0"/>
          </a:p>
        </p:txBody>
      </p:sp>
      <p:graphicFrame>
        <p:nvGraphicFramePr>
          <p:cNvPr id="6" name="Tabelle 5">
            <a:extLst>
              <a:ext uri="{FF2B5EF4-FFF2-40B4-BE49-F238E27FC236}">
                <a16:creationId xmlns:a16="http://schemas.microsoft.com/office/drawing/2014/main" id="{2C1A7B15-2C7E-7663-8E52-98D99357881F}"/>
              </a:ext>
            </a:extLst>
          </p:cNvPr>
          <p:cNvGraphicFramePr>
            <a:graphicFrameLocks noGrp="1"/>
          </p:cNvGraphicFramePr>
          <p:nvPr>
            <p:extLst>
              <p:ext uri="{D42A27DB-BD31-4B8C-83A1-F6EECF244321}">
                <p14:modId xmlns:p14="http://schemas.microsoft.com/office/powerpoint/2010/main" val="1392082886"/>
              </p:ext>
            </p:extLst>
          </p:nvPr>
        </p:nvGraphicFramePr>
        <p:xfrm>
          <a:off x="6406695" y="1819684"/>
          <a:ext cx="5257800" cy="3218632"/>
        </p:xfrm>
        <a:graphic>
          <a:graphicData uri="http://schemas.openxmlformats.org/drawingml/2006/table">
            <a:tbl>
              <a:tblPr firstRow="1" bandRow="1">
                <a:tableStyleId>{5C22544A-7EE6-4342-B048-85BDC9FD1C3A}</a:tableStyleId>
              </a:tblPr>
              <a:tblGrid>
                <a:gridCol w="4076034">
                  <a:extLst>
                    <a:ext uri="{9D8B030D-6E8A-4147-A177-3AD203B41FA5}">
                      <a16:colId xmlns:a16="http://schemas.microsoft.com/office/drawing/2014/main" val="3730959387"/>
                    </a:ext>
                  </a:extLst>
                </a:gridCol>
                <a:gridCol w="1181766">
                  <a:extLst>
                    <a:ext uri="{9D8B030D-6E8A-4147-A177-3AD203B41FA5}">
                      <a16:colId xmlns:a16="http://schemas.microsoft.com/office/drawing/2014/main" val="3027907840"/>
                    </a:ext>
                  </a:extLst>
                </a:gridCol>
              </a:tblGrid>
              <a:tr h="402329">
                <a:tc>
                  <a:txBody>
                    <a:bodyPr/>
                    <a:lstStyle/>
                    <a:p>
                      <a:r>
                        <a:rPr lang="en-US" sz="1800" dirty="0">
                          <a:latin typeface="Arial" panose="020B0604020202020204" pitchFamily="34" charset="0"/>
                          <a:cs typeface="Arial" panose="020B0604020202020204" pitchFamily="34" charset="0"/>
                        </a:rPr>
                        <a:t>Klystron Parameter</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Value</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34737756"/>
                  </a:ext>
                </a:extLst>
              </a:tr>
              <a:tr h="402329">
                <a:tc>
                  <a:txBody>
                    <a:bodyPr/>
                    <a:lstStyle/>
                    <a:p>
                      <a:r>
                        <a:rPr lang="en-US" sz="1800" dirty="0">
                          <a:latin typeface="Arial" panose="020B0604020202020204" pitchFamily="34" charset="0"/>
                          <a:cs typeface="Arial" panose="020B0604020202020204" pitchFamily="34" charset="0"/>
                        </a:rPr>
                        <a:t>Max. power [MW]</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10</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27363238"/>
                  </a:ext>
                </a:extLst>
              </a:tr>
              <a:tr h="402329">
                <a:tc>
                  <a:txBody>
                    <a:bodyPr/>
                    <a:lstStyle/>
                    <a:p>
                      <a:r>
                        <a:rPr lang="en-US" sz="1800" dirty="0">
                          <a:latin typeface="Arial" panose="020B0604020202020204" pitchFamily="34" charset="0"/>
                          <a:cs typeface="Arial" panose="020B0604020202020204" pitchFamily="34" charset="0"/>
                        </a:rPr>
                        <a:t>Wall plug efficiency [%]</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65</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95225475"/>
                  </a:ext>
                </a:extLst>
              </a:tr>
              <a:tr h="402329">
                <a:tc>
                  <a:txBody>
                    <a:bodyPr/>
                    <a:lstStyle/>
                    <a:p>
                      <a:r>
                        <a:rPr lang="en-US" sz="1800" dirty="0">
                          <a:latin typeface="Arial" panose="020B0604020202020204" pitchFamily="34" charset="0"/>
                          <a:cs typeface="Arial" panose="020B0604020202020204" pitchFamily="34" charset="0"/>
                        </a:rPr>
                        <a:t>Repetition rate [Hz]</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5</a:t>
                      </a:r>
                    </a:p>
                  </a:txBody>
                  <a:tcPr/>
                </a:tc>
                <a:extLst>
                  <a:ext uri="{0D108BD9-81ED-4DB2-BD59-A6C34878D82A}">
                    <a16:rowId xmlns:a16="http://schemas.microsoft.com/office/drawing/2014/main" val="3564012719"/>
                  </a:ext>
                </a:extLst>
              </a:tr>
              <a:tr h="402329">
                <a:tc>
                  <a:txBody>
                    <a:bodyPr/>
                    <a:lstStyle/>
                    <a:p>
                      <a:r>
                        <a:rPr lang="en-US" sz="1800" dirty="0">
                          <a:latin typeface="Arial" panose="020B0604020202020204" pitchFamily="34" charset="0"/>
                          <a:cs typeface="Arial" panose="020B0604020202020204" pitchFamily="34" charset="0"/>
                        </a:rPr>
                        <a:t>RF pulse length [</a:t>
                      </a:r>
                      <a:r>
                        <a:rPr lang="en-US" sz="1800" dirty="0" err="1">
                          <a:latin typeface="Arial" panose="020B0604020202020204" pitchFamily="34" charset="0"/>
                          <a:cs typeface="Arial" panose="020B0604020202020204" pitchFamily="34" charset="0"/>
                        </a:rPr>
                        <a:t>ms</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1.65</a:t>
                      </a:r>
                    </a:p>
                  </a:txBody>
                  <a:tcPr/>
                </a:tc>
                <a:extLst>
                  <a:ext uri="{0D108BD9-81ED-4DB2-BD59-A6C34878D82A}">
                    <a16:rowId xmlns:a16="http://schemas.microsoft.com/office/drawing/2014/main" val="625354849"/>
                  </a:ext>
                </a:extLst>
              </a:tr>
              <a:tr h="402329">
                <a:tc>
                  <a:txBody>
                    <a:bodyPr/>
                    <a:lstStyle/>
                    <a:p>
                      <a:r>
                        <a:rPr lang="en-US" sz="1800" dirty="0">
                          <a:latin typeface="Arial" panose="020B0604020202020204" pitchFamily="34" charset="0"/>
                          <a:cs typeface="Arial" panose="020B0604020202020204" pitchFamily="34" charset="0"/>
                        </a:rPr>
                        <a:t>RF duty factor [%]</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0.83</a:t>
                      </a:r>
                    </a:p>
                  </a:txBody>
                  <a:tcPr/>
                </a:tc>
                <a:extLst>
                  <a:ext uri="{0D108BD9-81ED-4DB2-BD59-A6C34878D82A}">
                    <a16:rowId xmlns:a16="http://schemas.microsoft.com/office/drawing/2014/main" val="3672379193"/>
                  </a:ext>
                </a:extLst>
              </a:tr>
              <a:tr h="402329">
                <a:tc>
                  <a:txBody>
                    <a:bodyPr/>
                    <a:lstStyle/>
                    <a:p>
                      <a:r>
                        <a:rPr lang="en-US" sz="1800" dirty="0">
                          <a:latin typeface="Arial" panose="020B0604020202020204" pitchFamily="34" charset="0"/>
                          <a:cs typeface="Arial" panose="020B0604020202020204" pitchFamily="34" charset="0"/>
                        </a:rPr>
                        <a:t>Power distribution losses in DKS [%]</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32</a:t>
                      </a:r>
                    </a:p>
                  </a:txBody>
                  <a:tcPr/>
                </a:tc>
                <a:extLst>
                  <a:ext uri="{0D108BD9-81ED-4DB2-BD59-A6C34878D82A}">
                    <a16:rowId xmlns:a16="http://schemas.microsoft.com/office/drawing/2014/main" val="1342998958"/>
                  </a:ext>
                </a:extLst>
              </a:tr>
              <a:tr h="402329">
                <a:tc>
                  <a:txBody>
                    <a:bodyPr/>
                    <a:lstStyle/>
                    <a:p>
                      <a:r>
                        <a:rPr lang="en-US" sz="1800" dirty="0">
                          <a:latin typeface="Arial" panose="020B0604020202020204" pitchFamily="34" charset="0"/>
                          <a:cs typeface="Arial" panose="020B0604020202020204" pitchFamily="34" charset="0"/>
                        </a:rPr>
                        <a:t>Output frequency [GHz]</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1.3</a:t>
                      </a:r>
                    </a:p>
                  </a:txBody>
                  <a:tcPr/>
                </a:tc>
                <a:extLst>
                  <a:ext uri="{0D108BD9-81ED-4DB2-BD59-A6C34878D82A}">
                    <a16:rowId xmlns:a16="http://schemas.microsoft.com/office/drawing/2014/main" val="1225036229"/>
                  </a:ext>
                </a:extLst>
              </a:tr>
            </a:tbl>
          </a:graphicData>
        </a:graphic>
      </p:graphicFrame>
      <p:pic>
        <p:nvPicPr>
          <p:cNvPr id="10" name="Grafik 9" descr="Ein Bild, das Zylinder, rot, Pfeife Flöte Rohr, draußen enthält.&#10;&#10;Automatisch generierte Beschreibung">
            <a:extLst>
              <a:ext uri="{FF2B5EF4-FFF2-40B4-BE49-F238E27FC236}">
                <a16:creationId xmlns:a16="http://schemas.microsoft.com/office/drawing/2014/main" id="{A821CBF4-38B5-A985-9536-90B119100796}"/>
              </a:ext>
            </a:extLst>
          </p:cNvPr>
          <p:cNvPicPr>
            <a:picLocks noChangeAspect="1"/>
          </p:cNvPicPr>
          <p:nvPr/>
        </p:nvPicPr>
        <p:blipFill rotWithShape="1">
          <a:blip r:embed="rId2">
            <a:extLst>
              <a:ext uri="{28A0092B-C50C-407E-A947-70E740481C1C}">
                <a14:useLocalDpi xmlns:a14="http://schemas.microsoft.com/office/drawing/2010/main" val="0"/>
              </a:ext>
            </a:extLst>
          </a:blip>
          <a:srcRect l="5236" r="11203"/>
          <a:stretch/>
        </p:blipFill>
        <p:spPr>
          <a:xfrm rot="16200000">
            <a:off x="7087425" y="4559864"/>
            <a:ext cx="1101216" cy="2462673"/>
          </a:xfrm>
          <a:prstGeom prst="rect">
            <a:avLst/>
          </a:prstGeom>
        </p:spPr>
      </p:pic>
      <p:sp>
        <p:nvSpPr>
          <p:cNvPr id="11" name="Textfeld 10">
            <a:extLst>
              <a:ext uri="{FF2B5EF4-FFF2-40B4-BE49-F238E27FC236}">
                <a16:creationId xmlns:a16="http://schemas.microsoft.com/office/drawing/2014/main" id="{819B7147-94F6-F9D5-EE48-5DECEA4909D9}"/>
              </a:ext>
            </a:extLst>
          </p:cNvPr>
          <p:cNvSpPr txBox="1"/>
          <p:nvPr/>
        </p:nvSpPr>
        <p:spPr>
          <a:xfrm>
            <a:off x="9035594" y="5331926"/>
            <a:ext cx="2628901" cy="923330"/>
          </a:xfrm>
          <a:prstGeom prst="rect">
            <a:avLst/>
          </a:prstGeom>
          <a:noFill/>
        </p:spPr>
        <p:txBody>
          <a:bodyPr wrap="square" rtlCol="0">
            <a:spAutoFit/>
          </a:bodyPr>
          <a:lstStyle/>
          <a:p>
            <a:r>
              <a:rPr lang="en-US" dirty="0"/>
              <a:t>Thales TH1801, picture from [3], </a:t>
            </a:r>
          </a:p>
          <a:p>
            <a:r>
              <a:rPr lang="en-US" dirty="0"/>
              <a:t>parameter values from [2] </a:t>
            </a:r>
            <a:endParaRPr lang="en-GB" dirty="0"/>
          </a:p>
        </p:txBody>
      </p:sp>
    </p:spTree>
    <p:extLst>
      <p:ext uri="{BB962C8B-B14F-4D97-AF65-F5344CB8AC3E}">
        <p14:creationId xmlns:p14="http://schemas.microsoft.com/office/powerpoint/2010/main" val="1245756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a:extLst>
              <a:ext uri="{FF2B5EF4-FFF2-40B4-BE49-F238E27FC236}">
                <a16:creationId xmlns:a16="http://schemas.microsoft.com/office/drawing/2014/main" id="{E2391CD7-035B-E794-AAB0-372351DDCE77}"/>
              </a:ext>
            </a:extLst>
          </p:cNvPr>
          <p:cNvGraphicFramePr>
            <a:graphicFrameLocks noGrp="1"/>
          </p:cNvGraphicFramePr>
          <p:nvPr>
            <p:ph idx="1"/>
            <p:extLst>
              <p:ext uri="{D42A27DB-BD31-4B8C-83A1-F6EECF244321}">
                <p14:modId xmlns:p14="http://schemas.microsoft.com/office/powerpoint/2010/main" val="1873074718"/>
              </p:ext>
            </p:extLst>
          </p:nvPr>
        </p:nvGraphicFramePr>
        <p:xfrm>
          <a:off x="768751" y="1480726"/>
          <a:ext cx="8184698" cy="4886960"/>
        </p:xfrm>
        <a:graphic>
          <a:graphicData uri="http://schemas.openxmlformats.org/drawingml/2006/table">
            <a:tbl>
              <a:tblPr firstRow="1" bandRow="1">
                <a:tableStyleId>{5C22544A-7EE6-4342-B048-85BDC9FD1C3A}</a:tableStyleId>
              </a:tblPr>
              <a:tblGrid>
                <a:gridCol w="2952378">
                  <a:extLst>
                    <a:ext uri="{9D8B030D-6E8A-4147-A177-3AD203B41FA5}">
                      <a16:colId xmlns:a16="http://schemas.microsoft.com/office/drawing/2014/main" val="1954981794"/>
                    </a:ext>
                  </a:extLst>
                </a:gridCol>
                <a:gridCol w="1046464">
                  <a:extLst>
                    <a:ext uri="{9D8B030D-6E8A-4147-A177-3AD203B41FA5}">
                      <a16:colId xmlns:a16="http://schemas.microsoft.com/office/drawing/2014/main" val="3052326059"/>
                    </a:ext>
                  </a:extLst>
                </a:gridCol>
                <a:gridCol w="1046464">
                  <a:extLst>
                    <a:ext uri="{9D8B030D-6E8A-4147-A177-3AD203B41FA5}">
                      <a16:colId xmlns:a16="http://schemas.microsoft.com/office/drawing/2014/main" val="2064541366"/>
                    </a:ext>
                  </a:extLst>
                </a:gridCol>
                <a:gridCol w="1046464">
                  <a:extLst>
                    <a:ext uri="{9D8B030D-6E8A-4147-A177-3AD203B41FA5}">
                      <a16:colId xmlns:a16="http://schemas.microsoft.com/office/drawing/2014/main" val="3828202950"/>
                    </a:ext>
                  </a:extLst>
                </a:gridCol>
                <a:gridCol w="1046464">
                  <a:extLst>
                    <a:ext uri="{9D8B030D-6E8A-4147-A177-3AD203B41FA5}">
                      <a16:colId xmlns:a16="http://schemas.microsoft.com/office/drawing/2014/main" val="1811332240"/>
                    </a:ext>
                  </a:extLst>
                </a:gridCol>
                <a:gridCol w="1046464">
                  <a:extLst>
                    <a:ext uri="{9D8B030D-6E8A-4147-A177-3AD203B41FA5}">
                      <a16:colId xmlns:a16="http://schemas.microsoft.com/office/drawing/2014/main" val="3773231308"/>
                    </a:ext>
                  </a:extLst>
                </a:gridCol>
              </a:tblGrid>
              <a:tr h="370840">
                <a:tc>
                  <a:txBody>
                    <a:bodyPr/>
                    <a:lstStyle/>
                    <a:p>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Unit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RCS1</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RCS4</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33947262"/>
                  </a:ext>
                </a:extLst>
              </a:tr>
              <a:tr h="370840">
                <a:tc>
                  <a:txBody>
                    <a:bodyPr/>
                    <a:lstStyle/>
                    <a:p>
                      <a:r>
                        <a:rPr lang="en-US" sz="1800" dirty="0">
                          <a:latin typeface="Arial" panose="020B0604020202020204" pitchFamily="34" charset="0"/>
                          <a:cs typeface="Arial" panose="020B0604020202020204" pitchFamily="34" charset="0"/>
                        </a:rPr>
                        <a:t>Beam acceleration time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r>
                        <a:rPr lang="en-US" sz="1800" dirty="0" err="1">
                          <a:latin typeface="Arial" panose="020B0604020202020204" pitchFamily="34" charset="0"/>
                          <a:cs typeface="Arial" panose="020B0604020202020204" pitchFamily="34" charset="0"/>
                        </a:rPr>
                        <a:t>ms</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0.34</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1.1</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2.37</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6.37</a:t>
                      </a:r>
                    </a:p>
                  </a:txBody>
                  <a:tcPr/>
                </a:tc>
                <a:extLst>
                  <a:ext uri="{0D108BD9-81ED-4DB2-BD59-A6C34878D82A}">
                    <a16:rowId xmlns:a16="http://schemas.microsoft.com/office/drawing/2014/main" val="965784260"/>
                  </a:ext>
                </a:extLst>
              </a:tr>
              <a:tr h="370840">
                <a:tc>
                  <a:txBody>
                    <a:bodyPr/>
                    <a:lstStyle/>
                    <a:p>
                      <a:r>
                        <a:rPr lang="en-US" sz="1800" dirty="0">
                          <a:latin typeface="Arial" panose="020B0604020202020204" pitchFamily="34" charset="0"/>
                          <a:cs typeface="Arial" panose="020B0604020202020204" pitchFamily="34" charset="0"/>
                        </a:rPr>
                        <a:t>Cavity filling time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r>
                        <a:rPr lang="en-US" sz="1800" dirty="0" err="1">
                          <a:latin typeface="Arial" panose="020B0604020202020204" pitchFamily="34" charset="0"/>
                          <a:cs typeface="Arial" panose="020B0604020202020204" pitchFamily="34" charset="0"/>
                        </a:rPr>
                        <a:t>ms</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0.23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0.25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0.50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1.81</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67023609"/>
                  </a:ext>
                </a:extLst>
              </a:tr>
              <a:tr h="370840">
                <a:tc>
                  <a:txBody>
                    <a:bodyPr/>
                    <a:lstStyle/>
                    <a:p>
                      <a:r>
                        <a:rPr lang="en-US" sz="1800" dirty="0">
                          <a:latin typeface="Arial" panose="020B0604020202020204" pitchFamily="34" charset="0"/>
                          <a:cs typeface="Arial" panose="020B0604020202020204" pitchFamily="34" charset="0"/>
                        </a:rPr>
                        <a:t>RF pulse length</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r>
                        <a:rPr lang="en-US" sz="1800" dirty="0" err="1">
                          <a:latin typeface="Arial" panose="020B0604020202020204" pitchFamily="34" charset="0"/>
                          <a:cs typeface="Arial" panose="020B0604020202020204" pitchFamily="34" charset="0"/>
                        </a:rPr>
                        <a:t>ms</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0.57</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1.35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2.87</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8.18</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83015737"/>
                  </a:ext>
                </a:extLst>
              </a:tr>
              <a:tr h="370840">
                <a:tc>
                  <a:txBody>
                    <a:bodyPr/>
                    <a:lstStyle/>
                    <a:p>
                      <a:r>
                        <a:rPr lang="en-US" sz="1800" dirty="0">
                          <a:latin typeface="Arial" panose="020B0604020202020204" pitchFamily="34" charset="0"/>
                          <a:cs typeface="Arial" panose="020B0604020202020204" pitchFamily="34" charset="0"/>
                        </a:rPr>
                        <a:t>RF duty factor </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0.29</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0.68</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1.44</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4.09</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48311560"/>
                  </a:ext>
                </a:extLst>
              </a:tr>
              <a:tr h="370840">
                <a:tc>
                  <a:txBody>
                    <a:bodyPr/>
                    <a:lstStyle/>
                    <a:p>
                      <a:r>
                        <a:rPr lang="en-US" sz="1800" dirty="0">
                          <a:latin typeface="Arial" panose="020B0604020202020204" pitchFamily="34" charset="0"/>
                          <a:cs typeface="Arial" panose="020B0604020202020204" pitchFamily="34" charset="0"/>
                        </a:rPr>
                        <a:t>FPC peak power</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[kW]</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911</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818</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416</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297</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7858982"/>
                  </a:ext>
                </a:extLst>
              </a:tr>
              <a:tr h="370840">
                <a:tc>
                  <a:txBody>
                    <a:bodyPr/>
                    <a:lstStyle/>
                    <a:p>
                      <a:r>
                        <a:rPr lang="en-US" sz="1800" dirty="0">
                          <a:latin typeface="Arial" panose="020B0604020202020204" pitchFamily="34" charset="0"/>
                          <a:cs typeface="Arial" panose="020B0604020202020204" pitchFamily="34" charset="0"/>
                        </a:rPr>
                        <a:t>Total peak RF power (incl. power distribution losses)</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[MW]</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850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410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300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460</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53511604"/>
                  </a:ext>
                </a:extLst>
              </a:tr>
              <a:tr h="370840">
                <a:tc>
                  <a:txBody>
                    <a:bodyPr/>
                    <a:lstStyle/>
                    <a:p>
                      <a:r>
                        <a:rPr lang="en-US" sz="1800" dirty="0">
                          <a:latin typeface="Arial" panose="020B0604020202020204" pitchFamily="34" charset="0"/>
                          <a:cs typeface="Arial" panose="020B0604020202020204" pitchFamily="34" charset="0"/>
                        </a:rPr>
                        <a:t>Average RF power (incl. power distribution losses)</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[MW]</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2.42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2.76</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4.27</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19.0</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92067063"/>
                  </a:ext>
                </a:extLst>
              </a:tr>
              <a:tr h="370840">
                <a:tc>
                  <a:txBody>
                    <a:bodyPr/>
                    <a:lstStyle/>
                    <a:p>
                      <a:r>
                        <a:rPr lang="en-US" sz="1800" dirty="0">
                          <a:latin typeface="Arial" panose="020B0604020202020204" pitchFamily="34" charset="0"/>
                          <a:cs typeface="Arial" panose="020B0604020202020204" pitchFamily="34" charset="0"/>
                        </a:rPr>
                        <a:t>Average wall plug power (incl. klystron eff.) </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[MW]</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3.72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4.25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6.56</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29.2</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02083890"/>
                  </a:ext>
                </a:extLst>
              </a:tr>
              <a:tr h="370840">
                <a:tc>
                  <a:txBody>
                    <a:bodyPr/>
                    <a:lstStyle/>
                    <a:p>
                      <a:r>
                        <a:rPr lang="en-US" sz="1800" dirty="0">
                          <a:latin typeface="Arial" panose="020B0604020202020204" pitchFamily="34" charset="0"/>
                          <a:cs typeface="Arial" panose="020B0604020202020204" pitchFamily="34" charset="0"/>
                        </a:rPr>
                        <a:t>Number of klystrons</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88</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42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47</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76688778"/>
                  </a:ext>
                </a:extLst>
              </a:tr>
              <a:tr h="370840">
                <a:tc>
                  <a:txBody>
                    <a:bodyPr/>
                    <a:lstStyle/>
                    <a:p>
                      <a:r>
                        <a:rPr lang="en-US" sz="1800" dirty="0">
                          <a:latin typeface="Arial" panose="020B0604020202020204" pitchFamily="34" charset="0"/>
                          <a:cs typeface="Arial" panose="020B0604020202020204" pitchFamily="34" charset="0"/>
                        </a:rPr>
                        <a:t>Cavities per klystron</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9</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18</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64</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83295846"/>
                  </a:ext>
                </a:extLst>
              </a:tr>
            </a:tbl>
          </a:graphicData>
        </a:graphic>
      </p:graphicFrame>
      <p:sp>
        <p:nvSpPr>
          <p:cNvPr id="3" name="Titel 2">
            <a:extLst>
              <a:ext uri="{FF2B5EF4-FFF2-40B4-BE49-F238E27FC236}">
                <a16:creationId xmlns:a16="http://schemas.microsoft.com/office/drawing/2014/main" id="{E41A0D53-01FF-2C8B-D85A-BE88D003D7E0}"/>
              </a:ext>
            </a:extLst>
          </p:cNvPr>
          <p:cNvSpPr>
            <a:spLocks noGrp="1"/>
          </p:cNvSpPr>
          <p:nvPr>
            <p:ph type="title"/>
          </p:nvPr>
        </p:nvSpPr>
        <p:spPr/>
        <p:txBody>
          <a:bodyPr>
            <a:normAutofit fontScale="90000"/>
          </a:bodyPr>
          <a:lstStyle/>
          <a:p>
            <a:r>
              <a:rPr lang="en-US" dirty="0"/>
              <a:t>RF parameters in the high-energy chain</a:t>
            </a:r>
            <a:br>
              <a:rPr lang="en-US" dirty="0"/>
            </a:br>
            <a:r>
              <a:rPr lang="en-US" dirty="0"/>
              <a:t>Cavity powering</a:t>
            </a:r>
            <a:endParaRPr lang="en-GB" dirty="0"/>
          </a:p>
        </p:txBody>
      </p:sp>
      <p:sp>
        <p:nvSpPr>
          <p:cNvPr id="5" name="Foliennummernplatzhalter 4">
            <a:extLst>
              <a:ext uri="{FF2B5EF4-FFF2-40B4-BE49-F238E27FC236}">
                <a16:creationId xmlns:a16="http://schemas.microsoft.com/office/drawing/2014/main" id="{30587414-64BA-CA9B-B5C0-744C7BFB10A1}"/>
              </a:ext>
            </a:extLst>
          </p:cNvPr>
          <p:cNvSpPr>
            <a:spLocks noGrp="1"/>
          </p:cNvSpPr>
          <p:nvPr>
            <p:ph type="sldNum" sz="quarter" idx="13"/>
          </p:nvPr>
        </p:nvSpPr>
        <p:spPr/>
        <p:txBody>
          <a:bodyPr/>
          <a:lstStyle/>
          <a:p>
            <a:fld id="{005C7FBA-D4E9-46CA-9321-3ADA2E368FCD}" type="slidenum">
              <a:rPr lang="en-GB" smtClean="0"/>
              <a:pPr/>
              <a:t>8</a:t>
            </a:fld>
            <a:endParaRPr lang="en-GB" dirty="0"/>
          </a:p>
        </p:txBody>
      </p:sp>
      <p:graphicFrame>
        <p:nvGraphicFramePr>
          <p:cNvPr id="8" name="Tabelle 7">
            <a:extLst>
              <a:ext uri="{FF2B5EF4-FFF2-40B4-BE49-F238E27FC236}">
                <a16:creationId xmlns:a16="http://schemas.microsoft.com/office/drawing/2014/main" id="{FF69038B-026D-D0E5-DF4D-6067FC892ECC}"/>
              </a:ext>
            </a:extLst>
          </p:cNvPr>
          <p:cNvGraphicFramePr>
            <a:graphicFrameLocks noGrp="1"/>
          </p:cNvGraphicFramePr>
          <p:nvPr>
            <p:extLst>
              <p:ext uri="{D42A27DB-BD31-4B8C-83A1-F6EECF244321}">
                <p14:modId xmlns:p14="http://schemas.microsoft.com/office/powerpoint/2010/main" val="2891689245"/>
              </p:ext>
            </p:extLst>
          </p:nvPr>
        </p:nvGraphicFramePr>
        <p:xfrm>
          <a:off x="8953449" y="1480726"/>
          <a:ext cx="1046464" cy="4886960"/>
        </p:xfrm>
        <a:graphic>
          <a:graphicData uri="http://schemas.openxmlformats.org/drawingml/2006/table">
            <a:tbl>
              <a:tblPr firstRow="1" bandRow="1">
                <a:tableStyleId>{5C22544A-7EE6-4342-B048-85BDC9FD1C3A}</a:tableStyleId>
              </a:tblPr>
              <a:tblGrid>
                <a:gridCol w="1046464">
                  <a:extLst>
                    <a:ext uri="{9D8B030D-6E8A-4147-A177-3AD203B41FA5}">
                      <a16:colId xmlns:a16="http://schemas.microsoft.com/office/drawing/2014/main" val="713867843"/>
                    </a:ext>
                  </a:extLst>
                </a:gridCol>
              </a:tblGrid>
              <a:tr h="370840">
                <a:tc>
                  <a:txBody>
                    <a:bodyPr/>
                    <a:lstStyle/>
                    <a:p>
                      <a:pPr algn="ctr"/>
                      <a:r>
                        <a:rPr lang="en-US" sz="1800" dirty="0">
                          <a:latin typeface="Arial" panose="020B0604020202020204" pitchFamily="34" charset="0"/>
                          <a:cs typeface="Arial" panose="020B0604020202020204" pitchFamily="34" charset="0"/>
                        </a:rPr>
                        <a:t>RLA2</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9574065"/>
                  </a:ext>
                </a:extLst>
              </a:tr>
              <a:tr h="370840">
                <a:tc>
                  <a:txBody>
                    <a:bodyPr/>
                    <a:lstStyle/>
                    <a:p>
                      <a:pPr algn="ctr"/>
                      <a:r>
                        <a:rPr lang="en-US" sz="1800" dirty="0">
                          <a:latin typeface="Arial" panose="020B0604020202020204" pitchFamily="34" charset="0"/>
                          <a:cs typeface="Arial" panose="020B0604020202020204" pitchFamily="34" charset="0"/>
                        </a:rPr>
                        <a:t>0.04</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89451599"/>
                  </a:ext>
                </a:extLst>
              </a:tr>
              <a:tr h="370840">
                <a:tc>
                  <a:txBody>
                    <a:bodyPr/>
                    <a:lstStyle/>
                    <a:p>
                      <a:pPr algn="ctr"/>
                      <a:r>
                        <a:rPr lang="en-US" sz="1800" dirty="0">
                          <a:latin typeface="Arial" panose="020B0604020202020204" pitchFamily="34" charset="0"/>
                          <a:cs typeface="Arial" panose="020B0604020202020204" pitchFamily="34" charset="0"/>
                        </a:rPr>
                        <a:t>0.3</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58850943"/>
                  </a:ext>
                </a:extLst>
              </a:tr>
              <a:tr h="370840">
                <a:tc>
                  <a:txBody>
                    <a:bodyPr/>
                    <a:lstStyle/>
                    <a:p>
                      <a:pPr algn="ctr"/>
                      <a:r>
                        <a:rPr lang="en-US" sz="1800" dirty="0">
                          <a:latin typeface="Arial" panose="020B0604020202020204" pitchFamily="34" charset="0"/>
                          <a:cs typeface="Arial" panose="020B0604020202020204" pitchFamily="34" charset="0"/>
                        </a:rPr>
                        <a:t>0.34</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89990761"/>
                  </a:ext>
                </a:extLst>
              </a:tr>
              <a:tr h="370840">
                <a:tc>
                  <a:txBody>
                    <a:bodyPr/>
                    <a:lstStyle/>
                    <a:p>
                      <a:pPr algn="ctr"/>
                      <a:r>
                        <a:rPr lang="en-US" sz="1800" dirty="0">
                          <a:latin typeface="Arial" panose="020B0604020202020204" pitchFamily="34" charset="0"/>
                          <a:cs typeface="Arial" panose="020B0604020202020204" pitchFamily="34" charset="0"/>
                        </a:rPr>
                        <a:t>0.02</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90533466"/>
                  </a:ext>
                </a:extLst>
              </a:tr>
              <a:tr h="370840">
                <a:tc>
                  <a:txBody>
                    <a:bodyPr/>
                    <a:lstStyle/>
                    <a:p>
                      <a:pPr algn="ctr"/>
                      <a:r>
                        <a:rPr lang="de-CH" sz="1800" dirty="0">
                          <a:latin typeface="Arial" panose="020B0604020202020204" pitchFamily="34" charset="0"/>
                          <a:cs typeface="Arial" panose="020B0604020202020204" pitchFamily="34" charset="0"/>
                        </a:rPr>
                        <a:t>4900</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98078080"/>
                  </a:ext>
                </a:extLst>
              </a:tr>
              <a:tr h="370840">
                <a:tc>
                  <a:txBody>
                    <a:bodyPr/>
                    <a:lstStyle/>
                    <a:p>
                      <a:pPr algn="ctr"/>
                      <a:r>
                        <a:rPr lang="en-US" sz="1800" dirty="0">
                          <a:latin typeface="Arial" panose="020B0604020202020204" pitchFamily="34" charset="0"/>
                          <a:cs typeface="Arial" panose="020B0604020202020204" pitchFamily="34" charset="0"/>
                        </a:rPr>
                        <a:t>2350</a:t>
                      </a:r>
                    </a:p>
                    <a:p>
                      <a:pPr algn="ct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49881118"/>
                  </a:ext>
                </a:extLst>
              </a:tr>
              <a:tr h="370840">
                <a:tc>
                  <a:txBody>
                    <a:bodyPr/>
                    <a:lstStyle/>
                    <a:p>
                      <a:pPr algn="ctr"/>
                      <a:r>
                        <a:rPr lang="en-US" sz="1800">
                          <a:latin typeface="Arial" panose="020B0604020202020204" pitchFamily="34" charset="0"/>
                          <a:cs typeface="Arial" panose="020B0604020202020204" pitchFamily="34" charset="0"/>
                        </a:rPr>
                        <a:t>0.41</a:t>
                      </a:r>
                      <a:endParaRPr lang="en-US" sz="1800" dirty="0">
                        <a:latin typeface="Arial" panose="020B0604020202020204" pitchFamily="34" charset="0"/>
                        <a:cs typeface="Arial" panose="020B0604020202020204" pitchFamily="34" charset="0"/>
                      </a:endParaRPr>
                    </a:p>
                    <a:p>
                      <a:pPr algn="ct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94731424"/>
                  </a:ext>
                </a:extLst>
              </a:tr>
              <a:tr h="370840">
                <a:tc>
                  <a:txBody>
                    <a:bodyPr/>
                    <a:lstStyle/>
                    <a:p>
                      <a:pPr algn="ctr"/>
                      <a:r>
                        <a:rPr lang="en-US" sz="1800" dirty="0">
                          <a:latin typeface="Arial" panose="020B0604020202020204" pitchFamily="34" charset="0"/>
                          <a:cs typeface="Arial" panose="020B0604020202020204" pitchFamily="34" charset="0"/>
                        </a:rPr>
                        <a:t>0.63</a:t>
                      </a:r>
                    </a:p>
                    <a:p>
                      <a:pPr algn="ct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83262632"/>
                  </a:ext>
                </a:extLst>
              </a:tr>
              <a:tr h="370840">
                <a:tc>
                  <a:txBody>
                    <a:bodyPr/>
                    <a:lstStyle/>
                    <a:p>
                      <a:pPr algn="ctr"/>
                      <a:r>
                        <a:rPr lang="de-CH" sz="1800" dirty="0">
                          <a:latin typeface="Arial" panose="020B0604020202020204" pitchFamily="34" charset="0"/>
                          <a:cs typeface="Arial" panose="020B0604020202020204" pitchFamily="34" charset="0"/>
                        </a:rPr>
                        <a:t>365</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5881569"/>
                  </a:ext>
                </a:extLst>
              </a:tr>
              <a:tr h="370840">
                <a:tc>
                  <a:txBody>
                    <a:bodyPr/>
                    <a:lstStyle/>
                    <a:p>
                      <a:pPr algn="ctr"/>
                      <a:r>
                        <a:rPr lang="en-US" sz="1800" dirty="0">
                          <a:latin typeface="Arial" panose="020B0604020202020204" pitchFamily="34" charset="0"/>
                          <a:cs typeface="Arial" panose="020B0604020202020204" pitchFamily="34" charset="0"/>
                        </a:rPr>
                        <a:t>1</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78138983"/>
                  </a:ext>
                </a:extLst>
              </a:tr>
            </a:tbl>
          </a:graphicData>
        </a:graphic>
      </p:graphicFrame>
      <p:sp>
        <p:nvSpPr>
          <p:cNvPr id="10" name="Rechteck: abgerundete Ecken 9">
            <a:extLst>
              <a:ext uri="{FF2B5EF4-FFF2-40B4-BE49-F238E27FC236}">
                <a16:creationId xmlns:a16="http://schemas.microsoft.com/office/drawing/2014/main" id="{4190C68D-D9FF-DD48-A807-F06A32727BC6}"/>
              </a:ext>
            </a:extLst>
          </p:cNvPr>
          <p:cNvSpPr/>
          <p:nvPr/>
        </p:nvSpPr>
        <p:spPr>
          <a:xfrm>
            <a:off x="8959324" y="3718264"/>
            <a:ext cx="1040589" cy="2649422"/>
          </a:xfrm>
          <a:prstGeom prst="roundRect">
            <a:avLst/>
          </a:prstGeom>
          <a:noFill/>
          <a:ln w="412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hteck: abgerundete Ecken 11">
            <a:extLst>
              <a:ext uri="{FF2B5EF4-FFF2-40B4-BE49-F238E27FC236}">
                <a16:creationId xmlns:a16="http://schemas.microsoft.com/office/drawing/2014/main" id="{2CFB0318-317D-A62F-CB98-9D5C047F7540}"/>
              </a:ext>
            </a:extLst>
          </p:cNvPr>
          <p:cNvSpPr/>
          <p:nvPr/>
        </p:nvSpPr>
        <p:spPr>
          <a:xfrm>
            <a:off x="8953449" y="3330455"/>
            <a:ext cx="1040589" cy="353081"/>
          </a:xfrm>
          <a:prstGeom prst="roundRect">
            <a:avLst/>
          </a:prstGeom>
          <a:noFill/>
          <a:ln w="412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ußzeilenplatzhalter 3">
            <a:extLst>
              <a:ext uri="{FF2B5EF4-FFF2-40B4-BE49-F238E27FC236}">
                <a16:creationId xmlns:a16="http://schemas.microsoft.com/office/drawing/2014/main" id="{E7177981-5969-9BD0-948A-3E9EEF1C8920}"/>
              </a:ext>
            </a:extLst>
          </p:cNvPr>
          <p:cNvSpPr>
            <a:spLocks noGrp="1"/>
          </p:cNvSpPr>
          <p:nvPr>
            <p:ph type="ftr" sz="quarter" idx="12"/>
          </p:nvPr>
        </p:nvSpPr>
        <p:spPr>
          <a:xfrm>
            <a:off x="1748305" y="6470573"/>
            <a:ext cx="8623609" cy="365125"/>
          </a:xfrm>
        </p:spPr>
        <p:txBody>
          <a:bodyPr/>
          <a:lstStyle/>
          <a:p>
            <a:r>
              <a:rPr lang="en-GB" dirty="0">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11" name="Rechteck: abgerundete Ecken 10">
            <a:extLst>
              <a:ext uri="{FF2B5EF4-FFF2-40B4-BE49-F238E27FC236}">
                <a16:creationId xmlns:a16="http://schemas.microsoft.com/office/drawing/2014/main" id="{9B3F7F7D-89BC-1116-3257-EE8105F5E92A}"/>
              </a:ext>
            </a:extLst>
          </p:cNvPr>
          <p:cNvSpPr/>
          <p:nvPr/>
        </p:nvSpPr>
        <p:spPr>
          <a:xfrm>
            <a:off x="6851553" y="2619400"/>
            <a:ext cx="2101896" cy="306064"/>
          </a:xfrm>
          <a:prstGeom prst="roundRect">
            <a:avLst/>
          </a:prstGeom>
          <a:noFill/>
          <a:ln w="412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1291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animBg="1"/>
      <p:bldP spid="12"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D20B079-2A4C-BE5F-FB9C-EB0A5CC2ADEF}"/>
              </a:ext>
            </a:extLst>
          </p:cNvPr>
          <p:cNvSpPr>
            <a:spLocks noGrp="1"/>
          </p:cNvSpPr>
          <p:nvPr>
            <p:ph idx="1"/>
          </p:nvPr>
        </p:nvSpPr>
        <p:spPr>
          <a:xfrm>
            <a:off x="838200" y="1825625"/>
            <a:ext cx="10515600" cy="4908550"/>
          </a:xfrm>
        </p:spPr>
        <p:txBody>
          <a:bodyPr>
            <a:normAutofit/>
          </a:bodyPr>
          <a:lstStyle/>
          <a:p>
            <a:r>
              <a:rPr lang="en-US" dirty="0"/>
              <a:t>RCSs: Assumption of linear ramp shape </a:t>
            </a:r>
            <a:r>
              <a:rPr lang="en-US" dirty="0">
                <a:sym typeface="Wingdings" panose="05000000000000000000" pitchFamily="2" charset="2"/>
              </a:rPr>
              <a:t> not feasible for magnets</a:t>
            </a:r>
          </a:p>
          <a:p>
            <a:pPr lvl="1"/>
            <a:r>
              <a:rPr lang="en-US" dirty="0">
                <a:sym typeface="Wingdings" panose="05000000000000000000" pitchFamily="2" charset="2"/>
              </a:rPr>
              <a:t>Overvoltage will be necessary for certain parts of the ramp, which is not included in the powering simulation  reflected power. </a:t>
            </a:r>
          </a:p>
          <a:p>
            <a:r>
              <a:rPr lang="en-US" dirty="0">
                <a:sym typeface="Wingdings" panose="05000000000000000000" pitchFamily="2" charset="2"/>
              </a:rPr>
              <a:t>Assumption of static average beam current:</a:t>
            </a:r>
          </a:p>
          <a:p>
            <a:pPr lvl="1"/>
            <a:r>
              <a:rPr lang="en-US" dirty="0">
                <a:sym typeface="Wingdings" panose="05000000000000000000" pitchFamily="2" charset="2"/>
              </a:rPr>
              <a:t>RLA: “beam current” will change from pass to pass, as the arcs have different lengths.</a:t>
            </a:r>
          </a:p>
          <a:p>
            <a:pPr lvl="2"/>
            <a:r>
              <a:rPr lang="en-US" sz="2000" dirty="0">
                <a:sym typeface="Wingdings" panose="05000000000000000000" pitchFamily="2" charset="2"/>
              </a:rPr>
              <a:t>Optimal parameters are not feasible  reflected power</a:t>
            </a:r>
          </a:p>
          <a:p>
            <a:r>
              <a:rPr lang="en-US" dirty="0">
                <a:sym typeface="Wingdings" panose="05000000000000000000" pitchFamily="2" charset="2"/>
              </a:rPr>
              <a:t>Only static beam loading is being included for the powering requirements.</a:t>
            </a:r>
          </a:p>
          <a:p>
            <a:r>
              <a:rPr lang="en-US" dirty="0">
                <a:sym typeface="Wingdings" panose="05000000000000000000" pitchFamily="2" charset="2"/>
              </a:rPr>
              <a:t>The impact of an optimal quality factor on beam dynamics is under investigation.</a:t>
            </a:r>
          </a:p>
          <a:p>
            <a:r>
              <a:rPr lang="en-US" dirty="0">
                <a:sym typeface="Wingdings" panose="05000000000000000000" pitchFamily="2" charset="2"/>
              </a:rPr>
              <a:t>Klystron technology for LEP2 cavities needs to be adapted in frequency.</a:t>
            </a:r>
          </a:p>
          <a:p>
            <a:r>
              <a:rPr lang="en-US" dirty="0">
                <a:sym typeface="Wingdings" panose="05000000000000000000" pitchFamily="2" charset="2"/>
              </a:rPr>
              <a:t>Cavity detuning due to orbit length change is not included. </a:t>
            </a:r>
          </a:p>
        </p:txBody>
      </p:sp>
      <p:sp>
        <p:nvSpPr>
          <p:cNvPr id="3" name="Titel 2">
            <a:extLst>
              <a:ext uri="{FF2B5EF4-FFF2-40B4-BE49-F238E27FC236}">
                <a16:creationId xmlns:a16="http://schemas.microsoft.com/office/drawing/2014/main" id="{73539F7C-EBED-8273-2F91-05838FECFDDD}"/>
              </a:ext>
            </a:extLst>
          </p:cNvPr>
          <p:cNvSpPr>
            <a:spLocks noGrp="1"/>
          </p:cNvSpPr>
          <p:nvPr>
            <p:ph type="title"/>
          </p:nvPr>
        </p:nvSpPr>
        <p:spPr/>
        <p:txBody>
          <a:bodyPr>
            <a:normAutofit fontScale="90000"/>
          </a:bodyPr>
          <a:lstStyle/>
          <a:p>
            <a:r>
              <a:rPr lang="en-US" dirty="0"/>
              <a:t>RF parameters in the high-energy chain</a:t>
            </a:r>
            <a:br>
              <a:rPr lang="en-US" dirty="0"/>
            </a:br>
            <a:r>
              <a:rPr lang="en-US" dirty="0"/>
              <a:t>Limitations</a:t>
            </a:r>
            <a:endParaRPr lang="en-GB" dirty="0"/>
          </a:p>
        </p:txBody>
      </p:sp>
      <p:sp>
        <p:nvSpPr>
          <p:cNvPr id="4" name="Fußzeilenplatzhalter 3">
            <a:extLst>
              <a:ext uri="{FF2B5EF4-FFF2-40B4-BE49-F238E27FC236}">
                <a16:creationId xmlns:a16="http://schemas.microsoft.com/office/drawing/2014/main" id="{A92DA815-CD5C-46A5-67C0-2071F1BD5F4F}"/>
              </a:ext>
            </a:extLst>
          </p:cNvPr>
          <p:cNvSpPr>
            <a:spLocks noGrp="1"/>
          </p:cNvSpPr>
          <p:nvPr>
            <p:ph type="ftr" sz="quarter" idx="12"/>
          </p:nvPr>
        </p:nvSpPr>
        <p:spPr/>
        <p:txBody>
          <a:bodyPr/>
          <a:lstStyle/>
          <a:p>
            <a:r>
              <a:rPr lang="en-GB" dirty="0">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37537B6A-E9C1-C33E-E981-A1712725F850}"/>
              </a:ext>
            </a:extLst>
          </p:cNvPr>
          <p:cNvSpPr>
            <a:spLocks noGrp="1"/>
          </p:cNvSpPr>
          <p:nvPr>
            <p:ph type="sldNum" sz="quarter" idx="13"/>
          </p:nvPr>
        </p:nvSpPr>
        <p:spPr/>
        <p:txBody>
          <a:bodyPr/>
          <a:lstStyle/>
          <a:p>
            <a:fld id="{005C7FBA-D4E9-46CA-9321-3ADA2E368FCD}" type="slidenum">
              <a:rPr lang="en-GB" smtClean="0"/>
              <a:pPr/>
              <a:t>9</a:t>
            </a:fld>
            <a:endParaRPr lang="en-GB" dirty="0"/>
          </a:p>
        </p:txBody>
      </p:sp>
    </p:spTree>
    <p:extLst>
      <p:ext uri="{BB962C8B-B14F-4D97-AF65-F5344CB8AC3E}">
        <p14:creationId xmlns:p14="http://schemas.microsoft.com/office/powerpoint/2010/main" val="27714195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8238</TotalTime>
  <Words>1340</Words>
  <Application>Microsoft Office PowerPoint</Application>
  <PresentationFormat>Breitbild</PresentationFormat>
  <Paragraphs>244</Paragraphs>
  <Slides>14</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14</vt:i4>
      </vt:variant>
    </vt:vector>
  </HeadingPairs>
  <TitlesOfParts>
    <vt:vector size="21" baseType="lpstr">
      <vt:lpstr>Arial</vt:lpstr>
      <vt:lpstr>Arial Narrow</vt:lpstr>
      <vt:lpstr>Calibri</vt:lpstr>
      <vt:lpstr>Cambria Math</vt:lpstr>
      <vt:lpstr>Courier New</vt:lpstr>
      <vt:lpstr>Wingdings</vt:lpstr>
      <vt:lpstr>Office Theme</vt:lpstr>
      <vt:lpstr>RF parameters in the high energy muon acceleration chain</vt:lpstr>
      <vt:lpstr>Content</vt:lpstr>
      <vt:lpstr>Introduction to beam loading in RF cavities</vt:lpstr>
      <vt:lpstr>Beam loading compensation I</vt:lpstr>
      <vt:lpstr>Beam loading compensation II</vt:lpstr>
      <vt:lpstr>RF parameters in RLA2 and the RCSs</vt:lpstr>
      <vt:lpstr>RF parameters in the high-energy chain Klystron assumptions</vt:lpstr>
      <vt:lpstr>RF parameters in the high-energy chain Cavity powering</vt:lpstr>
      <vt:lpstr>RF parameters in the high-energy chain Limitations</vt:lpstr>
      <vt:lpstr>RF parameters in the high-energy chain Integration into the software package</vt:lpstr>
      <vt:lpstr>Summary and outlook</vt:lpstr>
      <vt:lpstr>PowerPoint-Präsentation</vt:lpstr>
      <vt:lpstr>Appendix Generator and reflected current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Leonard Sebastian Thiele</cp:lastModifiedBy>
  <cp:revision>51</cp:revision>
  <dcterms:created xsi:type="dcterms:W3CDTF">2024-02-26T13:42:26Z</dcterms:created>
  <dcterms:modified xsi:type="dcterms:W3CDTF">2024-03-13T17:21:11Z</dcterms:modified>
</cp:coreProperties>
</file>