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67" r:id="rId3"/>
    <p:sldId id="270" r:id="rId4"/>
    <p:sldId id="271" r:id="rId5"/>
    <p:sldId id="283" r:id="rId6"/>
    <p:sldId id="284" r:id="rId7"/>
    <p:sldId id="275" r:id="rId8"/>
    <p:sldId id="276" r:id="rId9"/>
    <p:sldId id="277" r:id="rId10"/>
    <p:sldId id="280" r:id="rId11"/>
    <p:sldId id="279" r:id="rId12"/>
    <p:sldId id="281" r:id="rId13"/>
    <p:sldId id="1447" r:id="rId14"/>
    <p:sldId id="282" r:id="rId15"/>
    <p:sldId id="1444" r:id="rId16"/>
    <p:sldId id="1445" r:id="rId17"/>
    <p:sldId id="1443" r:id="rId18"/>
    <p:sldId id="26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3" d="100"/>
          <a:sy n="83" d="100"/>
        </p:scale>
        <p:origin x="643" y="5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14/03/2024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4" y="5767557"/>
            <a:ext cx="10943829"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US" dirty="0"/>
              <a:t>Magnet and power converter optimization </a:t>
            </a:r>
            <a:r>
              <a:rPr lang="fr-FR" dirty="0">
                <a:latin typeface="Arial Narrow" panose="020B0604020202020204" pitchFamily="34" charset="0"/>
                <a:cs typeface="Arial Narrow" panose="020B0604020202020204" pitchFamily="34" charset="0"/>
              </a:rPr>
              <a:t>/ Marco Gast / KIT</a:t>
            </a: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a:latin typeface="Arial Narrow" panose="020B0604020202020204" pitchFamily="34" charset="0"/>
                <a:cs typeface="Arial Narrow" panose="020B0604020202020204" pitchFamily="34" charset="0"/>
              </a:rPr>
              <a:t>Title of presentation  / Name of lecturer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sv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svg"/><Relationship Id="rId7" Type="http://schemas.openxmlformats.org/officeDocument/2006/relationships/image" Target="../media/image52.sv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svg"/><Relationship Id="rId4" Type="http://schemas.openxmlformats.org/officeDocument/2006/relationships/image" Target="../media/image49.png"/><Relationship Id="rId9" Type="http://schemas.openxmlformats.org/officeDocument/2006/relationships/image" Target="../media/image54.svg"/></Relationships>
</file>

<file path=ppt/slides/_rels/slide14.xml.rels><?xml version="1.0" encoding="UTF-8" standalone="yes"?>
<Relationships xmlns="http://schemas.openxmlformats.org/package/2006/relationships"><Relationship Id="rId3" Type="http://schemas.openxmlformats.org/officeDocument/2006/relationships/image" Target="../media/image56.sv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svg"/><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svg"/><Relationship Id="rId7" Type="http://schemas.openxmlformats.org/officeDocument/2006/relationships/image" Target="../media/image64.sv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svg"/><Relationship Id="rId4" Type="http://schemas.openxmlformats.org/officeDocument/2006/relationships/image" Target="../media/image61.png"/><Relationship Id="rId9" Type="http://schemas.openxmlformats.org/officeDocument/2006/relationships/image" Target="../media/image66.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250075/contributions/5342371/"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sv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325963/contributions/5798976/" TargetMode="External"/><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hyperlink" Target="https://indico.cern.ch/event/1325963/contributions/580675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hyperlink" Target="https://indico.cern.ch/event/1374333/" TargetMode="Externa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svg"/><Relationship Id="rId7" Type="http://schemas.openxmlformats.org/officeDocument/2006/relationships/image" Target="../media/image26.sv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s>
</file>

<file path=ppt/slides/_rels/slide8.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Magnet and power converter optimization</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en-GB" dirty="0"/>
              <a:t>IMCC and </a:t>
            </a:r>
            <a:r>
              <a:rPr lang="en-GB" dirty="0" err="1"/>
              <a:t>MuCol</a:t>
            </a:r>
            <a:r>
              <a:rPr lang="en-GB" dirty="0"/>
              <a:t> Annual Meeting 2024</a:t>
            </a:r>
          </a:p>
          <a:p>
            <a:r>
              <a:rPr lang="en-GB" dirty="0"/>
              <a:t>CERN, 14/03/2024</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8" y="4971770"/>
            <a:ext cx="5878033" cy="606425"/>
          </a:xfrm>
        </p:spPr>
        <p:txBody>
          <a:bodyPr/>
          <a:lstStyle/>
          <a:p>
            <a:r>
              <a:rPr lang="en-US" dirty="0"/>
              <a:t>Marco Gast (KIT, CERN), Fulvio Boattini (CERN) </a:t>
            </a:r>
            <a:endParaRPr lang="en-GB" dirty="0"/>
          </a:p>
        </p:txBody>
      </p:sp>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F39D6BB4-6A89-E341-3DCB-A32A3BA278E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5363" y="3965820"/>
            <a:ext cx="2935328" cy="2201496"/>
          </a:xfrm>
          <a:prstGeom prst="rect">
            <a:avLst/>
          </a:prstGeom>
        </p:spPr>
      </p:pic>
      <p:sp>
        <p:nvSpPr>
          <p:cNvPr id="3" name="Title 2">
            <a:extLst>
              <a:ext uri="{FF2B5EF4-FFF2-40B4-BE49-F238E27FC236}">
                <a16:creationId xmlns:a16="http://schemas.microsoft.com/office/drawing/2014/main" id="{3858B9BE-63DC-BB44-C3FB-FA1F81F56F70}"/>
              </a:ext>
            </a:extLst>
          </p:cNvPr>
          <p:cNvSpPr>
            <a:spLocks noGrp="1"/>
          </p:cNvSpPr>
          <p:nvPr>
            <p:ph type="title"/>
          </p:nvPr>
        </p:nvSpPr>
        <p:spPr/>
        <p:txBody>
          <a:bodyPr>
            <a:normAutofit/>
          </a:bodyPr>
          <a:lstStyle/>
          <a:p>
            <a:r>
              <a:rPr lang="en-US" dirty="0"/>
              <a:t>Sensitivity Analysis – </a:t>
            </a:r>
            <a:br>
              <a:rPr lang="en-US" dirty="0"/>
            </a:br>
            <a:r>
              <a:rPr lang="en-US" dirty="0"/>
              <a:t>Filling Factor of Conductor Window</a:t>
            </a:r>
          </a:p>
        </p:txBody>
      </p:sp>
      <p:sp>
        <p:nvSpPr>
          <p:cNvPr id="4" name="Footer Placeholder 3">
            <a:extLst>
              <a:ext uri="{FF2B5EF4-FFF2-40B4-BE49-F238E27FC236}">
                <a16:creationId xmlns:a16="http://schemas.microsoft.com/office/drawing/2014/main" id="{C5207ABF-8FE4-850F-682D-6F4D8DE8C6B8}"/>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2E0F69B-078C-8ADC-D330-7165ABFED238}"/>
              </a:ext>
            </a:extLst>
          </p:cNvPr>
          <p:cNvSpPr>
            <a:spLocks noGrp="1"/>
          </p:cNvSpPr>
          <p:nvPr>
            <p:ph type="sldNum" sz="quarter" idx="13"/>
          </p:nvPr>
        </p:nvSpPr>
        <p:spPr/>
        <p:txBody>
          <a:bodyPr/>
          <a:lstStyle/>
          <a:p>
            <a:fld id="{005C7FBA-D4E9-46CA-9321-3ADA2E368FCD}" type="slidenum">
              <a:rPr lang="en-GB" smtClean="0"/>
              <a:pPr/>
              <a:t>10</a:t>
            </a:fld>
            <a:endParaRPr lang="en-GB" dirty="0"/>
          </a:p>
        </p:txBody>
      </p:sp>
      <p:graphicFrame>
        <p:nvGraphicFramePr>
          <p:cNvPr id="31" name="Table 30">
            <a:extLst>
              <a:ext uri="{FF2B5EF4-FFF2-40B4-BE49-F238E27FC236}">
                <a16:creationId xmlns:a16="http://schemas.microsoft.com/office/drawing/2014/main" id="{B2A47532-1868-889B-7D7F-3BCFD2D842BF}"/>
              </a:ext>
            </a:extLst>
          </p:cNvPr>
          <p:cNvGraphicFramePr>
            <a:graphicFrameLocks noGrp="1"/>
          </p:cNvGraphicFramePr>
          <p:nvPr>
            <p:extLst>
              <p:ext uri="{D42A27DB-BD31-4B8C-83A1-F6EECF244321}">
                <p14:modId xmlns:p14="http://schemas.microsoft.com/office/powerpoint/2010/main" val="2364810374"/>
              </p:ext>
            </p:extLst>
          </p:nvPr>
        </p:nvGraphicFramePr>
        <p:xfrm>
          <a:off x="3157415" y="1531813"/>
          <a:ext cx="8526253" cy="3017676"/>
        </p:xfrm>
        <a:graphic>
          <a:graphicData uri="http://schemas.openxmlformats.org/drawingml/2006/table">
            <a:tbl>
              <a:tblPr firstRow="1" bandRow="1">
                <a:tableStyleId>{5C22544A-7EE6-4342-B048-85BDC9FD1C3A}</a:tableStyleId>
              </a:tblPr>
              <a:tblGrid>
                <a:gridCol w="1109106">
                  <a:extLst>
                    <a:ext uri="{9D8B030D-6E8A-4147-A177-3AD203B41FA5}">
                      <a16:colId xmlns:a16="http://schemas.microsoft.com/office/drawing/2014/main" val="280449324"/>
                    </a:ext>
                  </a:extLst>
                </a:gridCol>
                <a:gridCol w="2010255">
                  <a:extLst>
                    <a:ext uri="{9D8B030D-6E8A-4147-A177-3AD203B41FA5}">
                      <a16:colId xmlns:a16="http://schemas.microsoft.com/office/drawing/2014/main" val="1987410014"/>
                    </a:ext>
                  </a:extLst>
                </a:gridCol>
                <a:gridCol w="1594340">
                  <a:extLst>
                    <a:ext uri="{9D8B030D-6E8A-4147-A177-3AD203B41FA5}">
                      <a16:colId xmlns:a16="http://schemas.microsoft.com/office/drawing/2014/main" val="704098099"/>
                    </a:ext>
                  </a:extLst>
                </a:gridCol>
                <a:gridCol w="1594340">
                  <a:extLst>
                    <a:ext uri="{9D8B030D-6E8A-4147-A177-3AD203B41FA5}">
                      <a16:colId xmlns:a16="http://schemas.microsoft.com/office/drawing/2014/main" val="157020687"/>
                    </a:ext>
                  </a:extLst>
                </a:gridCol>
                <a:gridCol w="2218212">
                  <a:extLst>
                    <a:ext uri="{9D8B030D-6E8A-4147-A177-3AD203B41FA5}">
                      <a16:colId xmlns:a16="http://schemas.microsoft.com/office/drawing/2014/main" val="1269531690"/>
                    </a:ext>
                  </a:extLst>
                </a:gridCol>
              </a:tblGrid>
              <a:tr h="640080">
                <a:tc>
                  <a:txBody>
                    <a:bodyPr/>
                    <a:lstStyle/>
                    <a:p>
                      <a:pPr algn="ctr"/>
                      <a:r>
                        <a:rPr lang="en-US" sz="1400" dirty="0"/>
                        <a:t>Filling factor</a:t>
                      </a:r>
                    </a:p>
                  </a:txBody>
                  <a:tcPr/>
                </a:tc>
                <a:tc>
                  <a:txBody>
                    <a:bodyPr/>
                    <a:lstStyle/>
                    <a:p>
                      <a:pPr algn="ctr"/>
                      <a:r>
                        <a:rPr lang="en-US" sz="1400" dirty="0"/>
                        <a:t>Total magnet losses [J/(m*cycle)] </a:t>
                      </a:r>
                    </a:p>
                  </a:txBody>
                  <a:tcPr/>
                </a:tc>
                <a:tc>
                  <a:txBody>
                    <a:bodyPr/>
                    <a:lstStyle/>
                    <a:p>
                      <a:pPr algn="ctr"/>
                      <a:r>
                        <a:rPr lang="en-US" sz="1400" dirty="0"/>
                        <a:t>Losses in conductor 1 [J/(m*cycle)] </a:t>
                      </a:r>
                    </a:p>
                  </a:txBody>
                  <a:tcPr/>
                </a:tc>
                <a:tc>
                  <a:txBody>
                    <a:bodyPr/>
                    <a:lstStyle/>
                    <a:p>
                      <a:pPr algn="ctr"/>
                      <a:r>
                        <a:rPr lang="en-US" sz="1400" dirty="0"/>
                        <a:t>Losses in conductor 2 [J/(m*cycle)] </a:t>
                      </a:r>
                    </a:p>
                  </a:txBody>
                  <a:tcPr/>
                </a:tc>
                <a:tc>
                  <a:txBody>
                    <a:bodyPr/>
                    <a:lstStyle/>
                    <a:p>
                      <a:pPr algn="ctr"/>
                      <a:r>
                        <a:rPr lang="en-US" sz="1400" dirty="0"/>
                        <a:t>Maximum energy in the magnet [J/m]</a:t>
                      </a:r>
                    </a:p>
                  </a:txBody>
                  <a:tcPr/>
                </a:tc>
                <a:extLst>
                  <a:ext uri="{0D108BD9-81ED-4DB2-BD59-A6C34878D82A}">
                    <a16:rowId xmlns:a16="http://schemas.microsoft.com/office/drawing/2014/main" val="3597800179"/>
                  </a:ext>
                </a:extLst>
              </a:tr>
              <a:tr h="381026">
                <a:tc>
                  <a:txBody>
                    <a:bodyPr/>
                    <a:lstStyle/>
                    <a:p>
                      <a:pPr algn="ctr" fontAlgn="b"/>
                      <a:r>
                        <a:rPr lang="en-GB" sz="1200" b="0" i="0" u="none" strike="noStrike" dirty="0">
                          <a:solidFill>
                            <a:srgbClr val="000000"/>
                          </a:solidFill>
                          <a:effectLst/>
                          <a:latin typeface="+mn-lt"/>
                        </a:rPr>
                        <a:t>0.100</a:t>
                      </a:r>
                    </a:p>
                  </a:txBody>
                  <a:tcPr marL="9525" marR="9525" marT="9525" marB="0" anchor="ctr"/>
                </a:tc>
                <a:tc>
                  <a:txBody>
                    <a:bodyPr/>
                    <a:lstStyle/>
                    <a:p>
                      <a:pPr algn="ctr" fontAlgn="b"/>
                      <a:r>
                        <a:rPr lang="en-GB" sz="1200" b="0" i="0" u="none" strike="noStrike" dirty="0">
                          <a:solidFill>
                            <a:srgbClr val="000000"/>
                          </a:solidFill>
                          <a:effectLst/>
                          <a:latin typeface="+mn-lt"/>
                        </a:rPr>
                        <a:t>545.02</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108.19</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358.91</a:t>
                      </a:r>
                    </a:p>
                  </a:txBody>
                  <a:tcPr marL="9525" marR="9525" marT="9525" marB="0" anchor="ctr"/>
                </a:tc>
                <a:tc>
                  <a:txBody>
                    <a:bodyPr/>
                    <a:lstStyle/>
                    <a:p>
                      <a:pPr algn="ctr" fontAlgn="b"/>
                      <a:r>
                        <a:rPr lang="en-GB" sz="1200" b="0" i="0" u="none" strike="noStrike" dirty="0">
                          <a:solidFill>
                            <a:srgbClr val="000000"/>
                          </a:solidFill>
                          <a:effectLst/>
                          <a:latin typeface="+mn-lt"/>
                        </a:rPr>
                        <a:t>7060.87</a:t>
                      </a:r>
                    </a:p>
                  </a:txBody>
                  <a:tcPr marL="9525" marR="9525" marT="9525" marB="0" anchor="ctr"/>
                </a:tc>
                <a:extLst>
                  <a:ext uri="{0D108BD9-81ED-4DB2-BD59-A6C34878D82A}">
                    <a16:rowId xmlns:a16="http://schemas.microsoft.com/office/drawing/2014/main" val="743184470"/>
                  </a:ext>
                </a:extLst>
              </a:tr>
              <a:tr h="381026">
                <a:tc>
                  <a:txBody>
                    <a:bodyPr/>
                    <a:lstStyle/>
                    <a:p>
                      <a:pPr algn="ctr" fontAlgn="b"/>
                      <a:r>
                        <a:rPr lang="en-GB" sz="1200" b="0" i="0" u="none" strike="noStrike" dirty="0">
                          <a:solidFill>
                            <a:srgbClr val="000000"/>
                          </a:solidFill>
                          <a:effectLst/>
                          <a:latin typeface="+mn-lt"/>
                        </a:rPr>
                        <a:t>0.150</a:t>
                      </a:r>
                    </a:p>
                  </a:txBody>
                  <a:tcPr marL="9525" marR="9525" marT="9525" marB="0" anchor="ctr"/>
                </a:tc>
                <a:tc>
                  <a:txBody>
                    <a:bodyPr/>
                    <a:lstStyle/>
                    <a:p>
                      <a:pPr algn="ctr" fontAlgn="b"/>
                      <a:r>
                        <a:rPr lang="en-GB" sz="1200" b="0" i="0" u="none" strike="noStrike" dirty="0">
                          <a:solidFill>
                            <a:srgbClr val="000000"/>
                          </a:solidFill>
                          <a:effectLst/>
                          <a:latin typeface="+mn-lt"/>
                        </a:rPr>
                        <a:t>494.41</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114.92</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314.81</a:t>
                      </a:r>
                    </a:p>
                  </a:txBody>
                  <a:tcPr marL="9525" marR="9525" marT="9525" marB="0" anchor="ctr"/>
                </a:tc>
                <a:tc>
                  <a:txBody>
                    <a:bodyPr/>
                    <a:lstStyle/>
                    <a:p>
                      <a:pPr algn="ctr" fontAlgn="b"/>
                      <a:r>
                        <a:rPr lang="en-GB" sz="1200" b="0" i="0" u="none" strike="noStrike" dirty="0">
                          <a:solidFill>
                            <a:srgbClr val="000000"/>
                          </a:solidFill>
                          <a:effectLst/>
                          <a:latin typeface="+mn-lt"/>
                        </a:rPr>
                        <a:t>6566.37</a:t>
                      </a:r>
                    </a:p>
                  </a:txBody>
                  <a:tcPr marL="9525" marR="9525" marT="9525" marB="0" anchor="ctr"/>
                </a:tc>
                <a:extLst>
                  <a:ext uri="{0D108BD9-81ED-4DB2-BD59-A6C34878D82A}">
                    <a16:rowId xmlns:a16="http://schemas.microsoft.com/office/drawing/2014/main" val="732965393"/>
                  </a:ext>
                </a:extLst>
              </a:tr>
              <a:tr h="381026">
                <a:tc>
                  <a:txBody>
                    <a:bodyPr/>
                    <a:lstStyle/>
                    <a:p>
                      <a:pPr algn="ctr" fontAlgn="b"/>
                      <a:r>
                        <a:rPr lang="en-GB" sz="1200" b="0" i="0" u="none" strike="noStrike" dirty="0">
                          <a:solidFill>
                            <a:srgbClr val="000000"/>
                          </a:solidFill>
                          <a:effectLst/>
                          <a:latin typeface="+mn-lt"/>
                        </a:rPr>
                        <a:t>0.200</a:t>
                      </a:r>
                    </a:p>
                  </a:txBody>
                  <a:tcPr marL="9525" marR="9525" marT="9525" marB="0" anchor="ctr"/>
                </a:tc>
                <a:tc>
                  <a:txBody>
                    <a:bodyPr/>
                    <a:lstStyle/>
                    <a:p>
                      <a:pPr algn="ctr" fontAlgn="b"/>
                      <a:r>
                        <a:rPr lang="en-GB" sz="1200" b="0" i="0" u="none" strike="noStrike" dirty="0">
                          <a:solidFill>
                            <a:srgbClr val="00B050"/>
                          </a:solidFill>
                          <a:effectLst/>
                          <a:latin typeface="+mn-lt"/>
                        </a:rPr>
                        <a:t>481.09</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129.02</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295.84</a:t>
                      </a:r>
                    </a:p>
                  </a:txBody>
                  <a:tcPr marL="9525" marR="9525" marT="9525" marB="0" anchor="ctr"/>
                </a:tc>
                <a:tc>
                  <a:txBody>
                    <a:bodyPr/>
                    <a:lstStyle/>
                    <a:p>
                      <a:pPr algn="ctr" fontAlgn="b"/>
                      <a:r>
                        <a:rPr lang="en-GB" sz="1200" b="0" i="0" u="none" strike="noStrike" dirty="0">
                          <a:solidFill>
                            <a:srgbClr val="000000"/>
                          </a:solidFill>
                          <a:effectLst/>
                          <a:latin typeface="+mn-lt"/>
                        </a:rPr>
                        <a:t>6263.30</a:t>
                      </a:r>
                    </a:p>
                  </a:txBody>
                  <a:tcPr marL="9525" marR="9525" marT="9525" marB="0" anchor="ctr"/>
                </a:tc>
                <a:extLst>
                  <a:ext uri="{0D108BD9-81ED-4DB2-BD59-A6C34878D82A}">
                    <a16:rowId xmlns:a16="http://schemas.microsoft.com/office/drawing/2014/main" val="853892069"/>
                  </a:ext>
                </a:extLst>
              </a:tr>
              <a:tr h="381026">
                <a:tc>
                  <a:txBody>
                    <a:bodyPr/>
                    <a:lstStyle/>
                    <a:p>
                      <a:pPr algn="ctr" fontAlgn="b"/>
                      <a:r>
                        <a:rPr lang="en-GB" sz="1200" b="0" i="0" u="none" strike="noStrike" dirty="0">
                          <a:solidFill>
                            <a:srgbClr val="000000"/>
                          </a:solidFill>
                          <a:effectLst/>
                          <a:latin typeface="+mn-lt"/>
                        </a:rPr>
                        <a:t>0.250</a:t>
                      </a:r>
                    </a:p>
                  </a:txBody>
                  <a:tcPr marL="9525" marR="9525" marT="9525" marB="0" anchor="ctr"/>
                </a:tc>
                <a:tc>
                  <a:txBody>
                    <a:bodyPr/>
                    <a:lstStyle/>
                    <a:p>
                      <a:pPr algn="ctr" fontAlgn="b"/>
                      <a:r>
                        <a:rPr lang="en-GB" sz="1200" b="0" i="0" u="none" strike="noStrike" dirty="0">
                          <a:solidFill>
                            <a:srgbClr val="000000"/>
                          </a:solidFill>
                          <a:effectLst/>
                          <a:latin typeface="+mn-lt"/>
                        </a:rPr>
                        <a:t>489.95</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150.69</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288.06</a:t>
                      </a:r>
                    </a:p>
                  </a:txBody>
                  <a:tcPr marL="9525" marR="9525" marT="9525" marB="0" anchor="ctr"/>
                </a:tc>
                <a:tc>
                  <a:txBody>
                    <a:bodyPr/>
                    <a:lstStyle/>
                    <a:p>
                      <a:pPr algn="ctr" fontAlgn="b"/>
                      <a:r>
                        <a:rPr lang="en-GB" sz="1200" b="0" i="0" u="none" strike="noStrike" dirty="0">
                          <a:solidFill>
                            <a:srgbClr val="000000"/>
                          </a:solidFill>
                          <a:effectLst/>
                          <a:latin typeface="+mn-lt"/>
                        </a:rPr>
                        <a:t>6123.83</a:t>
                      </a:r>
                    </a:p>
                  </a:txBody>
                  <a:tcPr marL="9525" marR="9525" marT="9525" marB="0" anchor="ctr"/>
                </a:tc>
                <a:extLst>
                  <a:ext uri="{0D108BD9-81ED-4DB2-BD59-A6C34878D82A}">
                    <a16:rowId xmlns:a16="http://schemas.microsoft.com/office/drawing/2014/main" val="2177515787"/>
                  </a:ext>
                </a:extLst>
              </a:tr>
              <a:tr h="381026">
                <a:tc>
                  <a:txBody>
                    <a:bodyPr/>
                    <a:lstStyle/>
                    <a:p>
                      <a:pPr algn="ctr" fontAlgn="b"/>
                      <a:r>
                        <a:rPr lang="en-GB" sz="1200" b="0" i="0" u="none" strike="noStrike" dirty="0">
                          <a:solidFill>
                            <a:srgbClr val="000000"/>
                          </a:solidFill>
                          <a:effectLst/>
                          <a:latin typeface="+mn-lt"/>
                        </a:rPr>
                        <a:t>0.300</a:t>
                      </a:r>
                    </a:p>
                  </a:txBody>
                  <a:tcPr marL="9525" marR="9525" marT="9525" marB="0" anchor="ctr"/>
                </a:tc>
                <a:tc>
                  <a:txBody>
                    <a:bodyPr/>
                    <a:lstStyle/>
                    <a:p>
                      <a:pPr algn="ctr" fontAlgn="b"/>
                      <a:r>
                        <a:rPr lang="en-GB" sz="1200" b="0" i="0" u="none" strike="noStrike" dirty="0">
                          <a:solidFill>
                            <a:srgbClr val="000000"/>
                          </a:solidFill>
                          <a:effectLst/>
                          <a:latin typeface="+mn-lt"/>
                        </a:rPr>
                        <a:t>499.44</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176.99</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274.74</a:t>
                      </a:r>
                    </a:p>
                  </a:txBody>
                  <a:tcPr marL="9525" marR="9525" marT="9525" marB="0" anchor="ctr"/>
                </a:tc>
                <a:tc>
                  <a:txBody>
                    <a:bodyPr/>
                    <a:lstStyle/>
                    <a:p>
                      <a:pPr algn="ctr" fontAlgn="b"/>
                      <a:r>
                        <a:rPr lang="en-GB" sz="1200" b="0" i="0" u="none" strike="noStrike" dirty="0">
                          <a:solidFill>
                            <a:srgbClr val="000000"/>
                          </a:solidFill>
                          <a:effectLst/>
                          <a:latin typeface="+mn-lt"/>
                        </a:rPr>
                        <a:t>6023.59</a:t>
                      </a:r>
                    </a:p>
                  </a:txBody>
                  <a:tcPr marL="9525" marR="9525" marT="9525" marB="0" anchor="ctr"/>
                </a:tc>
                <a:extLst>
                  <a:ext uri="{0D108BD9-81ED-4DB2-BD59-A6C34878D82A}">
                    <a16:rowId xmlns:a16="http://schemas.microsoft.com/office/drawing/2014/main" val="2995593415"/>
                  </a:ext>
                </a:extLst>
              </a:tr>
              <a:tr h="381026">
                <a:tc>
                  <a:txBody>
                    <a:bodyPr/>
                    <a:lstStyle/>
                    <a:p>
                      <a:pPr algn="ctr" fontAlgn="b"/>
                      <a:r>
                        <a:rPr lang="en-GB" sz="1200" b="0" i="0" u="none" strike="noStrike" dirty="0">
                          <a:solidFill>
                            <a:srgbClr val="000000"/>
                          </a:solidFill>
                          <a:effectLst/>
                          <a:latin typeface="+mn-lt"/>
                        </a:rPr>
                        <a:t>0.350</a:t>
                      </a:r>
                    </a:p>
                  </a:txBody>
                  <a:tcPr marL="9525" marR="9525" marT="9525" marB="0" anchor="ctr"/>
                </a:tc>
                <a:tc>
                  <a:txBody>
                    <a:bodyPr/>
                    <a:lstStyle/>
                    <a:p>
                      <a:pPr algn="ctr" fontAlgn="b"/>
                      <a:r>
                        <a:rPr lang="en-GB" sz="1200" b="0" i="0" u="none" strike="noStrike" dirty="0">
                          <a:solidFill>
                            <a:srgbClr val="000000"/>
                          </a:solidFill>
                          <a:effectLst/>
                          <a:latin typeface="+mn-lt"/>
                        </a:rPr>
                        <a:t>727.73</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12.18</a:t>
                      </a:r>
                    </a:p>
                  </a:txBody>
                  <a:tcPr marL="9525" marR="9525" marT="9525" marB="0" anchor="ctr"/>
                </a:tc>
                <a:tc>
                  <a:txBody>
                    <a:bodyPr/>
                    <a:lstStyle/>
                    <a:p>
                      <a:pPr algn="ctr" fontAlgn="b"/>
                      <a:r>
                        <a:rPr lang="en-GB" sz="1200" b="0" i="0" u="none" strike="noStrike" dirty="0">
                          <a:solidFill>
                            <a:srgbClr val="000000"/>
                          </a:solidFill>
                          <a:effectLst/>
                          <a:latin typeface="+mn-lt"/>
                          <a:cs typeface="Calibri" panose="020F0502020204030204" pitchFamily="34" charset="0"/>
                        </a:rPr>
                        <a:t>672.06</a:t>
                      </a:r>
                    </a:p>
                  </a:txBody>
                  <a:tcPr marL="9525" marR="9525" marT="9525" marB="0" anchor="ctr"/>
                </a:tc>
                <a:tc>
                  <a:txBody>
                    <a:bodyPr/>
                    <a:lstStyle/>
                    <a:p>
                      <a:pPr algn="ctr" fontAlgn="b"/>
                      <a:r>
                        <a:rPr lang="en-GB" sz="1200" b="0" i="0" u="none" strike="noStrike" dirty="0">
                          <a:solidFill>
                            <a:srgbClr val="00B050"/>
                          </a:solidFill>
                          <a:effectLst/>
                          <a:latin typeface="+mn-lt"/>
                        </a:rPr>
                        <a:t>5677.35</a:t>
                      </a:r>
                    </a:p>
                  </a:txBody>
                  <a:tcPr marL="9525" marR="9525" marT="9525" marB="0" anchor="ctr"/>
                </a:tc>
                <a:extLst>
                  <a:ext uri="{0D108BD9-81ED-4DB2-BD59-A6C34878D82A}">
                    <a16:rowId xmlns:a16="http://schemas.microsoft.com/office/drawing/2014/main" val="3037805449"/>
                  </a:ext>
                </a:extLst>
              </a:tr>
            </a:tbl>
          </a:graphicData>
        </a:graphic>
      </p:graphicFrame>
      <p:sp>
        <p:nvSpPr>
          <p:cNvPr id="2" name="Arrow: Right 1">
            <a:extLst>
              <a:ext uri="{FF2B5EF4-FFF2-40B4-BE49-F238E27FC236}">
                <a16:creationId xmlns:a16="http://schemas.microsoft.com/office/drawing/2014/main" id="{3FC34B9F-9DEB-6C2E-EE33-749D68A212FD}"/>
              </a:ext>
            </a:extLst>
          </p:cNvPr>
          <p:cNvSpPr/>
          <p:nvPr/>
        </p:nvSpPr>
        <p:spPr>
          <a:xfrm>
            <a:off x="3090691" y="5333678"/>
            <a:ext cx="684139"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ontent Placeholder 1">
            <a:extLst>
              <a:ext uri="{FF2B5EF4-FFF2-40B4-BE49-F238E27FC236}">
                <a16:creationId xmlns:a16="http://schemas.microsoft.com/office/drawing/2014/main" id="{445B6714-CA0D-6CBD-E67F-316BD393A37B}"/>
              </a:ext>
            </a:extLst>
          </p:cNvPr>
          <p:cNvSpPr txBox="1">
            <a:spLocks/>
          </p:cNvSpPr>
          <p:nvPr/>
        </p:nvSpPr>
        <p:spPr>
          <a:xfrm>
            <a:off x="3774831" y="4681415"/>
            <a:ext cx="8182064" cy="1842947"/>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kern="100" dirty="0">
                <a:latin typeface="+mn-lt"/>
                <a:ea typeface="Calibri" panose="020F0502020204030204" pitchFamily="34" charset="0"/>
                <a:cs typeface="Times New Roman" panose="02020603050405020304" pitchFamily="18" charset="0"/>
              </a:rPr>
              <a:t>On the one hand, when the filling factor gets too high, the losses in the conductor rise sharply. This is because one conductor gets too close to the stray field of the air gap which increases the Proximity effect significantly.</a:t>
            </a:r>
          </a:p>
          <a:p>
            <a:pPr marL="0" indent="0">
              <a:buFont typeface="Arial" panose="020B0604020202020204" pitchFamily="34" charset="0"/>
              <a:buNone/>
            </a:pPr>
            <a:r>
              <a:rPr lang="en-GB" sz="1800" kern="100" dirty="0">
                <a:latin typeface="+mn-lt"/>
                <a:ea typeface="Calibri" panose="020F0502020204030204" pitchFamily="34" charset="0"/>
                <a:cs typeface="Times New Roman" panose="02020603050405020304" pitchFamily="18" charset="0"/>
              </a:rPr>
              <a:t>On the other hand, the higher the filling factor is the smaller the maximum energy of the magnet gets.</a:t>
            </a:r>
          </a:p>
          <a:p>
            <a:pPr marL="0" indent="0">
              <a:buFont typeface="Arial" panose="020B0604020202020204" pitchFamily="34" charset="0"/>
              <a:buNone/>
            </a:pPr>
            <a:r>
              <a:rPr lang="en-GB" sz="1800" kern="100" dirty="0">
                <a:latin typeface="+mn-lt"/>
                <a:ea typeface="Calibri" panose="020F0502020204030204" pitchFamily="34" charset="0"/>
                <a:cs typeface="Times New Roman" panose="02020603050405020304" pitchFamily="18" charset="0"/>
              </a:rPr>
              <a:t>Therefore, the optimization finds the ideal point between small magnet losses and small maximum energy.</a:t>
            </a:r>
          </a:p>
        </p:txBody>
      </p:sp>
      <p:pic>
        <p:nvPicPr>
          <p:cNvPr id="8" name="Graphic 7">
            <a:extLst>
              <a:ext uri="{FF2B5EF4-FFF2-40B4-BE49-F238E27FC236}">
                <a16:creationId xmlns:a16="http://schemas.microsoft.com/office/drawing/2014/main" id="{EC89C6CB-294D-D31C-4314-8EB6B68EC39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5363" y="1612604"/>
            <a:ext cx="2935328" cy="2201496"/>
          </a:xfrm>
          <a:prstGeom prst="rect">
            <a:avLst/>
          </a:prstGeom>
        </p:spPr>
      </p:pic>
    </p:spTree>
    <p:extLst>
      <p:ext uri="{BB962C8B-B14F-4D97-AF65-F5344CB8AC3E}">
        <p14:creationId xmlns:p14="http://schemas.microsoft.com/office/powerpoint/2010/main" val="3510118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8B332C-9854-A546-EE92-625E44709554}"/>
              </a:ext>
            </a:extLst>
          </p:cNvPr>
          <p:cNvSpPr>
            <a:spLocks noGrp="1"/>
          </p:cNvSpPr>
          <p:nvPr>
            <p:ph type="title"/>
          </p:nvPr>
        </p:nvSpPr>
        <p:spPr/>
        <p:txBody>
          <a:bodyPr>
            <a:normAutofit/>
          </a:bodyPr>
          <a:lstStyle/>
          <a:p>
            <a:r>
              <a:rPr lang="en-US" dirty="0"/>
              <a:t>Sensitivity Analysis – </a:t>
            </a:r>
            <a:br>
              <a:rPr lang="en-US" dirty="0"/>
            </a:br>
            <a:r>
              <a:rPr lang="en-US" dirty="0"/>
              <a:t>Filling Factor of Conductor Window</a:t>
            </a:r>
          </a:p>
        </p:txBody>
      </p:sp>
      <p:sp>
        <p:nvSpPr>
          <p:cNvPr id="4" name="Footer Placeholder 3">
            <a:extLst>
              <a:ext uri="{FF2B5EF4-FFF2-40B4-BE49-F238E27FC236}">
                <a16:creationId xmlns:a16="http://schemas.microsoft.com/office/drawing/2014/main" id="{7B4148C6-D579-3B2F-3D4A-8719126F64B6}"/>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2495ADF9-C897-629B-243C-6628A53A1F1C}"/>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
        <p:nvSpPr>
          <p:cNvPr id="8" name="Content Placeholder 1">
            <a:extLst>
              <a:ext uri="{FF2B5EF4-FFF2-40B4-BE49-F238E27FC236}">
                <a16:creationId xmlns:a16="http://schemas.microsoft.com/office/drawing/2014/main" id="{988E2A19-47FC-B2FB-6C63-81ACCD403A21}"/>
              </a:ext>
            </a:extLst>
          </p:cNvPr>
          <p:cNvSpPr txBox="1">
            <a:spLocks/>
          </p:cNvSpPr>
          <p:nvPr/>
        </p:nvSpPr>
        <p:spPr>
          <a:xfrm>
            <a:off x="1676814" y="1369854"/>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Filling factor = 0.2</a:t>
            </a:r>
            <a:endParaRPr lang="en-US" sz="2800" u="sng" dirty="0"/>
          </a:p>
        </p:txBody>
      </p:sp>
      <p:sp>
        <p:nvSpPr>
          <p:cNvPr id="101" name="Content Placeholder 1">
            <a:extLst>
              <a:ext uri="{FF2B5EF4-FFF2-40B4-BE49-F238E27FC236}">
                <a16:creationId xmlns:a16="http://schemas.microsoft.com/office/drawing/2014/main" id="{5CDB449C-B82D-B749-CB02-555B1AAB5601}"/>
              </a:ext>
            </a:extLst>
          </p:cNvPr>
          <p:cNvSpPr txBox="1">
            <a:spLocks/>
          </p:cNvSpPr>
          <p:nvPr/>
        </p:nvSpPr>
        <p:spPr>
          <a:xfrm>
            <a:off x="8699693" y="1362194"/>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Filling factor = 0.35</a:t>
            </a:r>
            <a:endParaRPr lang="en-US" sz="2800" u="sng" dirty="0"/>
          </a:p>
        </p:txBody>
      </p:sp>
      <p:pic>
        <p:nvPicPr>
          <p:cNvPr id="9" name="Picture 8" descr="A colorful background with black lines&#10;&#10;Description automatically generated">
            <a:extLst>
              <a:ext uri="{FF2B5EF4-FFF2-40B4-BE49-F238E27FC236}">
                <a16:creationId xmlns:a16="http://schemas.microsoft.com/office/drawing/2014/main" id="{F5C5A627-47F6-4B32-003A-75E21E3827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111" y="1962693"/>
            <a:ext cx="3386795" cy="2279156"/>
          </a:xfrm>
          <a:prstGeom prst="rect">
            <a:avLst/>
          </a:prstGeom>
        </p:spPr>
      </p:pic>
      <p:cxnSp>
        <p:nvCxnSpPr>
          <p:cNvPr id="11" name="Straight Arrow Connector 10">
            <a:extLst>
              <a:ext uri="{FF2B5EF4-FFF2-40B4-BE49-F238E27FC236}">
                <a16:creationId xmlns:a16="http://schemas.microsoft.com/office/drawing/2014/main" id="{AFB733C1-3FC7-A1FF-8182-F71B4D105EA3}"/>
              </a:ext>
            </a:extLst>
          </p:cNvPr>
          <p:cNvCxnSpPr>
            <a:cxnSpLocks/>
          </p:cNvCxnSpPr>
          <p:nvPr/>
        </p:nvCxnSpPr>
        <p:spPr>
          <a:xfrm>
            <a:off x="353161" y="1914546"/>
            <a:ext cx="338679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9C2B770-8229-761F-8DE3-9B8E5A9B1790}"/>
              </a:ext>
            </a:extLst>
          </p:cNvPr>
          <p:cNvCxnSpPr>
            <a:cxnSpLocks/>
          </p:cNvCxnSpPr>
          <p:nvPr/>
        </p:nvCxnSpPr>
        <p:spPr>
          <a:xfrm>
            <a:off x="282392" y="1961701"/>
            <a:ext cx="0" cy="227915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Content Placeholder 1">
            <a:extLst>
              <a:ext uri="{FF2B5EF4-FFF2-40B4-BE49-F238E27FC236}">
                <a16:creationId xmlns:a16="http://schemas.microsoft.com/office/drawing/2014/main" id="{235194A8-F6BF-0672-0EA9-C57D5EFD22B3}"/>
              </a:ext>
            </a:extLst>
          </p:cNvPr>
          <p:cNvSpPr txBox="1">
            <a:spLocks/>
          </p:cNvSpPr>
          <p:nvPr/>
        </p:nvSpPr>
        <p:spPr>
          <a:xfrm rot="16200000">
            <a:off x="-99320" y="2939688"/>
            <a:ext cx="629618" cy="27534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161 mm</a:t>
            </a:r>
            <a:endParaRPr lang="en-US" dirty="0"/>
          </a:p>
        </p:txBody>
      </p:sp>
      <p:cxnSp>
        <p:nvCxnSpPr>
          <p:cNvPr id="14" name="Straight Arrow Connector 13">
            <a:extLst>
              <a:ext uri="{FF2B5EF4-FFF2-40B4-BE49-F238E27FC236}">
                <a16:creationId xmlns:a16="http://schemas.microsoft.com/office/drawing/2014/main" id="{B9F1A52D-CEE1-213B-11EB-5BC25C7A50BA}"/>
              </a:ext>
            </a:extLst>
          </p:cNvPr>
          <p:cNvCxnSpPr>
            <a:cxnSpLocks/>
          </p:cNvCxnSpPr>
          <p:nvPr/>
        </p:nvCxnSpPr>
        <p:spPr>
          <a:xfrm>
            <a:off x="2321299" y="4273417"/>
            <a:ext cx="142433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Content Placeholder 1">
            <a:extLst>
              <a:ext uri="{FF2B5EF4-FFF2-40B4-BE49-F238E27FC236}">
                <a16:creationId xmlns:a16="http://schemas.microsoft.com/office/drawing/2014/main" id="{83EDA84F-AC51-0938-103E-F502960505E1}"/>
              </a:ext>
            </a:extLst>
          </p:cNvPr>
          <p:cNvSpPr txBox="1">
            <a:spLocks/>
          </p:cNvSpPr>
          <p:nvPr/>
        </p:nvSpPr>
        <p:spPr>
          <a:xfrm>
            <a:off x="2758280" y="4271809"/>
            <a:ext cx="657747" cy="26356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96 mm</a:t>
            </a:r>
            <a:endParaRPr lang="en-US" dirty="0"/>
          </a:p>
        </p:txBody>
      </p:sp>
      <p:cxnSp>
        <p:nvCxnSpPr>
          <p:cNvPr id="17" name="Straight Arrow Connector 16">
            <a:extLst>
              <a:ext uri="{FF2B5EF4-FFF2-40B4-BE49-F238E27FC236}">
                <a16:creationId xmlns:a16="http://schemas.microsoft.com/office/drawing/2014/main" id="{2B3DEB9C-709F-9EE7-2286-C59F97F83DD3}"/>
              </a:ext>
            </a:extLst>
          </p:cNvPr>
          <p:cNvCxnSpPr>
            <a:cxnSpLocks/>
          </p:cNvCxnSpPr>
          <p:nvPr/>
        </p:nvCxnSpPr>
        <p:spPr>
          <a:xfrm>
            <a:off x="356324" y="4271809"/>
            <a:ext cx="737662"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Content Placeholder 1">
            <a:extLst>
              <a:ext uri="{FF2B5EF4-FFF2-40B4-BE49-F238E27FC236}">
                <a16:creationId xmlns:a16="http://schemas.microsoft.com/office/drawing/2014/main" id="{6E4FD534-04BF-19C8-D36B-E0903B0BD4FE}"/>
              </a:ext>
            </a:extLst>
          </p:cNvPr>
          <p:cNvSpPr txBox="1">
            <a:spLocks/>
          </p:cNvSpPr>
          <p:nvPr/>
        </p:nvSpPr>
        <p:spPr>
          <a:xfrm>
            <a:off x="453832" y="4267224"/>
            <a:ext cx="657747" cy="26356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sp>
        <p:nvSpPr>
          <p:cNvPr id="20" name="Text Placeholder 5">
            <a:extLst>
              <a:ext uri="{FF2B5EF4-FFF2-40B4-BE49-F238E27FC236}">
                <a16:creationId xmlns:a16="http://schemas.microsoft.com/office/drawing/2014/main" id="{D648AB67-BAF6-BA1E-34C7-FC139097CDCF}"/>
              </a:ext>
            </a:extLst>
          </p:cNvPr>
          <p:cNvSpPr txBox="1">
            <a:spLocks/>
          </p:cNvSpPr>
          <p:nvPr/>
        </p:nvSpPr>
        <p:spPr>
          <a:xfrm>
            <a:off x="1479028" y="2438727"/>
            <a:ext cx="1135062" cy="171400"/>
          </a:xfrm>
          <a:prstGeom prst="rect">
            <a:avLst/>
          </a:prstGeom>
        </p:spPr>
        <p:txBody>
          <a:bodyPr vert="horz" lIns="0" tIns="0" rIns="0" bIns="0" rtlCol="0" anchor="b">
            <a:normAutofit fontScale="77500" lnSpcReduction="2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21" name="Text Placeholder 5">
            <a:extLst>
              <a:ext uri="{FF2B5EF4-FFF2-40B4-BE49-F238E27FC236}">
                <a16:creationId xmlns:a16="http://schemas.microsoft.com/office/drawing/2014/main" id="{9459B1DC-11E3-3E6C-C6DE-5FA9A8D24E74}"/>
              </a:ext>
            </a:extLst>
          </p:cNvPr>
          <p:cNvSpPr txBox="1">
            <a:spLocks/>
          </p:cNvSpPr>
          <p:nvPr/>
        </p:nvSpPr>
        <p:spPr>
          <a:xfrm>
            <a:off x="370201" y="3340700"/>
            <a:ext cx="1135062" cy="171400"/>
          </a:xfrm>
          <a:prstGeom prst="rect">
            <a:avLst/>
          </a:prstGeom>
        </p:spPr>
        <p:txBody>
          <a:bodyPr vert="horz" lIns="0" tIns="0" rIns="0" bIns="0" rtlCol="0" anchor="b">
            <a:normAutofit fontScale="77500" lnSpcReduction="2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22" name="Straight Arrow Connector 21">
            <a:extLst>
              <a:ext uri="{FF2B5EF4-FFF2-40B4-BE49-F238E27FC236}">
                <a16:creationId xmlns:a16="http://schemas.microsoft.com/office/drawing/2014/main" id="{A654AA47-3E81-3BD1-1ED7-4AB8A74CC1A6}"/>
              </a:ext>
            </a:extLst>
          </p:cNvPr>
          <p:cNvCxnSpPr>
            <a:cxnSpLocks/>
          </p:cNvCxnSpPr>
          <p:nvPr/>
        </p:nvCxnSpPr>
        <p:spPr>
          <a:xfrm>
            <a:off x="370201" y="3266436"/>
            <a:ext cx="100210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Content Placeholder 1">
            <a:extLst>
              <a:ext uri="{FF2B5EF4-FFF2-40B4-BE49-F238E27FC236}">
                <a16:creationId xmlns:a16="http://schemas.microsoft.com/office/drawing/2014/main" id="{0D9103F3-9F42-81EA-40F4-E07024D16DBB}"/>
              </a:ext>
            </a:extLst>
          </p:cNvPr>
          <p:cNvSpPr txBox="1">
            <a:spLocks/>
          </p:cNvSpPr>
          <p:nvPr/>
        </p:nvSpPr>
        <p:spPr>
          <a:xfrm>
            <a:off x="598425" y="3077359"/>
            <a:ext cx="657747" cy="26356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71 mm</a:t>
            </a:r>
            <a:endParaRPr lang="en-US" dirty="0"/>
          </a:p>
        </p:txBody>
      </p:sp>
      <p:cxnSp>
        <p:nvCxnSpPr>
          <p:cNvPr id="25" name="Straight Arrow Connector 24">
            <a:extLst>
              <a:ext uri="{FF2B5EF4-FFF2-40B4-BE49-F238E27FC236}">
                <a16:creationId xmlns:a16="http://schemas.microsoft.com/office/drawing/2014/main" id="{8573F8D7-9A23-BE73-C5B4-59B99C6916F3}"/>
              </a:ext>
            </a:extLst>
          </p:cNvPr>
          <p:cNvCxnSpPr>
            <a:cxnSpLocks/>
          </p:cNvCxnSpPr>
          <p:nvPr/>
        </p:nvCxnSpPr>
        <p:spPr>
          <a:xfrm>
            <a:off x="1838409" y="4076938"/>
            <a:ext cx="32275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Content Placeholder 1">
            <a:extLst>
              <a:ext uri="{FF2B5EF4-FFF2-40B4-BE49-F238E27FC236}">
                <a16:creationId xmlns:a16="http://schemas.microsoft.com/office/drawing/2014/main" id="{6D1A9FEA-8604-C1B0-7B6B-A659A159D184}"/>
              </a:ext>
            </a:extLst>
          </p:cNvPr>
          <p:cNvSpPr txBox="1">
            <a:spLocks/>
          </p:cNvSpPr>
          <p:nvPr/>
        </p:nvSpPr>
        <p:spPr>
          <a:xfrm>
            <a:off x="1734734" y="4070401"/>
            <a:ext cx="564252" cy="263568"/>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19 mm</a:t>
            </a:r>
            <a:endParaRPr lang="en-US" dirty="0"/>
          </a:p>
        </p:txBody>
      </p:sp>
      <p:cxnSp>
        <p:nvCxnSpPr>
          <p:cNvPr id="27" name="Straight Arrow Connector 26">
            <a:extLst>
              <a:ext uri="{FF2B5EF4-FFF2-40B4-BE49-F238E27FC236}">
                <a16:creationId xmlns:a16="http://schemas.microsoft.com/office/drawing/2014/main" id="{989F8A27-0247-CEF1-45DB-C235659202B8}"/>
              </a:ext>
            </a:extLst>
          </p:cNvPr>
          <p:cNvCxnSpPr>
            <a:cxnSpLocks/>
          </p:cNvCxnSpPr>
          <p:nvPr/>
        </p:nvCxnSpPr>
        <p:spPr>
          <a:xfrm>
            <a:off x="1141003" y="4028652"/>
            <a:ext cx="0" cy="21220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Content Placeholder 1">
            <a:extLst>
              <a:ext uri="{FF2B5EF4-FFF2-40B4-BE49-F238E27FC236}">
                <a16:creationId xmlns:a16="http://schemas.microsoft.com/office/drawing/2014/main" id="{444701BA-DE4B-A37E-1A42-759DB15C9FBE}"/>
              </a:ext>
            </a:extLst>
          </p:cNvPr>
          <p:cNvSpPr txBox="1">
            <a:spLocks/>
          </p:cNvSpPr>
          <p:nvPr/>
        </p:nvSpPr>
        <p:spPr>
          <a:xfrm>
            <a:off x="1109209" y="4014422"/>
            <a:ext cx="564252" cy="263568"/>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cxnSp>
        <p:nvCxnSpPr>
          <p:cNvPr id="30" name="Straight Arrow Connector 29">
            <a:extLst>
              <a:ext uri="{FF2B5EF4-FFF2-40B4-BE49-F238E27FC236}">
                <a16:creationId xmlns:a16="http://schemas.microsoft.com/office/drawing/2014/main" id="{58C93CEC-1D7B-BE12-35F4-000A75C3ACA4}"/>
              </a:ext>
            </a:extLst>
          </p:cNvPr>
          <p:cNvCxnSpPr>
            <a:cxnSpLocks/>
          </p:cNvCxnSpPr>
          <p:nvPr/>
        </p:nvCxnSpPr>
        <p:spPr>
          <a:xfrm>
            <a:off x="1891665" y="3802908"/>
            <a:ext cx="0" cy="167235"/>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Content Placeholder 1">
            <a:extLst>
              <a:ext uri="{FF2B5EF4-FFF2-40B4-BE49-F238E27FC236}">
                <a16:creationId xmlns:a16="http://schemas.microsoft.com/office/drawing/2014/main" id="{407C2285-1EF8-3F3F-0840-91673AA1965F}"/>
              </a:ext>
            </a:extLst>
          </p:cNvPr>
          <p:cNvSpPr txBox="1">
            <a:spLocks/>
          </p:cNvSpPr>
          <p:nvPr/>
        </p:nvSpPr>
        <p:spPr>
          <a:xfrm>
            <a:off x="1408694" y="3789072"/>
            <a:ext cx="515365" cy="26356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 mm</a:t>
            </a:r>
            <a:endParaRPr lang="en-US" dirty="0"/>
          </a:p>
        </p:txBody>
      </p:sp>
      <p:sp>
        <p:nvSpPr>
          <p:cNvPr id="34" name="Content Placeholder 1">
            <a:extLst>
              <a:ext uri="{FF2B5EF4-FFF2-40B4-BE49-F238E27FC236}">
                <a16:creationId xmlns:a16="http://schemas.microsoft.com/office/drawing/2014/main" id="{B87497EE-E5E5-5F5D-47A4-A7124CDF55CC}"/>
              </a:ext>
            </a:extLst>
          </p:cNvPr>
          <p:cNvSpPr txBox="1">
            <a:spLocks/>
          </p:cNvSpPr>
          <p:nvPr/>
        </p:nvSpPr>
        <p:spPr>
          <a:xfrm>
            <a:off x="1755467" y="1721300"/>
            <a:ext cx="657747" cy="26356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229 mm</a:t>
            </a:r>
            <a:endParaRPr lang="en-US" dirty="0"/>
          </a:p>
        </p:txBody>
      </p:sp>
      <p:pic>
        <p:nvPicPr>
          <p:cNvPr id="7" name="Picture 6">
            <a:extLst>
              <a:ext uri="{FF2B5EF4-FFF2-40B4-BE49-F238E27FC236}">
                <a16:creationId xmlns:a16="http://schemas.microsoft.com/office/drawing/2014/main" id="{2DEC456B-F192-B9F1-4730-A8637B3A7F1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594464" y="1914546"/>
            <a:ext cx="3411741" cy="2264075"/>
          </a:xfrm>
          <a:prstGeom prst="rect">
            <a:avLst/>
          </a:prstGeom>
        </p:spPr>
      </p:pic>
      <p:cxnSp>
        <p:nvCxnSpPr>
          <p:cNvPr id="19" name="Straight Arrow Connector 18">
            <a:extLst>
              <a:ext uri="{FF2B5EF4-FFF2-40B4-BE49-F238E27FC236}">
                <a16:creationId xmlns:a16="http://schemas.microsoft.com/office/drawing/2014/main" id="{8E4DECDB-70EB-E96B-55CB-FC262941DDC7}"/>
              </a:ext>
            </a:extLst>
          </p:cNvPr>
          <p:cNvCxnSpPr>
            <a:cxnSpLocks/>
          </p:cNvCxnSpPr>
          <p:nvPr/>
        </p:nvCxnSpPr>
        <p:spPr>
          <a:xfrm>
            <a:off x="8582780" y="1874122"/>
            <a:ext cx="3411743"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3D35FAC-4BDB-FD08-30EA-E86A616A39E4}"/>
              </a:ext>
            </a:extLst>
          </p:cNvPr>
          <p:cNvCxnSpPr>
            <a:cxnSpLocks/>
          </p:cNvCxnSpPr>
          <p:nvPr/>
        </p:nvCxnSpPr>
        <p:spPr>
          <a:xfrm>
            <a:off x="8545542" y="1916181"/>
            <a:ext cx="0" cy="2262952"/>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Content Placeholder 1">
            <a:extLst>
              <a:ext uri="{FF2B5EF4-FFF2-40B4-BE49-F238E27FC236}">
                <a16:creationId xmlns:a16="http://schemas.microsoft.com/office/drawing/2014/main" id="{F8F8DC22-74B4-62C2-B433-18C4A8BD7A15}"/>
              </a:ext>
            </a:extLst>
          </p:cNvPr>
          <p:cNvSpPr txBox="1">
            <a:spLocks/>
          </p:cNvSpPr>
          <p:nvPr/>
        </p:nvSpPr>
        <p:spPr>
          <a:xfrm rot="16200000">
            <a:off x="8145957" y="2685315"/>
            <a:ext cx="652229" cy="27737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142 mm</a:t>
            </a:r>
            <a:endParaRPr lang="en-US" dirty="0"/>
          </a:p>
        </p:txBody>
      </p:sp>
      <p:cxnSp>
        <p:nvCxnSpPr>
          <p:cNvPr id="31" name="Straight Arrow Connector 30">
            <a:extLst>
              <a:ext uri="{FF2B5EF4-FFF2-40B4-BE49-F238E27FC236}">
                <a16:creationId xmlns:a16="http://schemas.microsoft.com/office/drawing/2014/main" id="{0212B4DA-1E62-7260-B603-5D1BFB8B9B44}"/>
              </a:ext>
            </a:extLst>
          </p:cNvPr>
          <p:cNvCxnSpPr>
            <a:cxnSpLocks/>
          </p:cNvCxnSpPr>
          <p:nvPr/>
        </p:nvCxnSpPr>
        <p:spPr>
          <a:xfrm>
            <a:off x="10499033" y="4213243"/>
            <a:ext cx="149549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1">
            <a:extLst>
              <a:ext uri="{FF2B5EF4-FFF2-40B4-BE49-F238E27FC236}">
                <a16:creationId xmlns:a16="http://schemas.microsoft.com/office/drawing/2014/main" id="{D13F973E-8BD0-4CE8-CC15-FD8A7F0B5208}"/>
              </a:ext>
            </a:extLst>
          </p:cNvPr>
          <p:cNvSpPr txBox="1">
            <a:spLocks/>
          </p:cNvSpPr>
          <p:nvPr/>
        </p:nvSpPr>
        <p:spPr>
          <a:xfrm>
            <a:off x="10964471" y="4201800"/>
            <a:ext cx="662592" cy="27303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94 mm</a:t>
            </a:r>
            <a:endParaRPr lang="en-US" dirty="0"/>
          </a:p>
        </p:txBody>
      </p:sp>
      <p:cxnSp>
        <p:nvCxnSpPr>
          <p:cNvPr id="35" name="Straight Arrow Connector 34">
            <a:extLst>
              <a:ext uri="{FF2B5EF4-FFF2-40B4-BE49-F238E27FC236}">
                <a16:creationId xmlns:a16="http://schemas.microsoft.com/office/drawing/2014/main" id="{DD011FB0-5C72-4ED2-E0CE-464E7257E274}"/>
              </a:ext>
            </a:extLst>
          </p:cNvPr>
          <p:cNvCxnSpPr>
            <a:cxnSpLocks/>
          </p:cNvCxnSpPr>
          <p:nvPr/>
        </p:nvCxnSpPr>
        <p:spPr>
          <a:xfrm>
            <a:off x="8599219" y="4219913"/>
            <a:ext cx="78121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Content Placeholder 1">
            <a:extLst>
              <a:ext uri="{FF2B5EF4-FFF2-40B4-BE49-F238E27FC236}">
                <a16:creationId xmlns:a16="http://schemas.microsoft.com/office/drawing/2014/main" id="{45642269-7874-224C-F4FB-DCF841E9776B}"/>
              </a:ext>
            </a:extLst>
          </p:cNvPr>
          <p:cNvSpPr txBox="1">
            <a:spLocks/>
          </p:cNvSpPr>
          <p:nvPr/>
        </p:nvSpPr>
        <p:spPr>
          <a:xfrm>
            <a:off x="8713128" y="4206422"/>
            <a:ext cx="662592" cy="27303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sp>
        <p:nvSpPr>
          <p:cNvPr id="37" name="Text Placeholder 5">
            <a:extLst>
              <a:ext uri="{FF2B5EF4-FFF2-40B4-BE49-F238E27FC236}">
                <a16:creationId xmlns:a16="http://schemas.microsoft.com/office/drawing/2014/main" id="{AC70C2B9-85B0-15CE-8A9C-FC6A41C008FF}"/>
              </a:ext>
            </a:extLst>
          </p:cNvPr>
          <p:cNvSpPr txBox="1">
            <a:spLocks/>
          </p:cNvSpPr>
          <p:nvPr/>
        </p:nvSpPr>
        <p:spPr>
          <a:xfrm>
            <a:off x="9716940" y="2417127"/>
            <a:ext cx="1143422" cy="177555"/>
          </a:xfrm>
          <a:prstGeom prst="rect">
            <a:avLst/>
          </a:prstGeom>
        </p:spPr>
        <p:txBody>
          <a:bodyPr vert="horz" lIns="0" tIns="0" rIns="0" bIns="0" rtlCol="0" anchor="b">
            <a:normAutofit fontScale="77500" lnSpcReduction="2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38" name="Text Placeholder 5">
            <a:extLst>
              <a:ext uri="{FF2B5EF4-FFF2-40B4-BE49-F238E27FC236}">
                <a16:creationId xmlns:a16="http://schemas.microsoft.com/office/drawing/2014/main" id="{D22A0DA5-B9DA-BB7B-7F6C-3E0699F218A5}"/>
              </a:ext>
            </a:extLst>
          </p:cNvPr>
          <p:cNvSpPr txBox="1">
            <a:spLocks/>
          </p:cNvSpPr>
          <p:nvPr/>
        </p:nvSpPr>
        <p:spPr>
          <a:xfrm>
            <a:off x="8615260" y="3612047"/>
            <a:ext cx="1143422" cy="177555"/>
          </a:xfrm>
          <a:prstGeom prst="rect">
            <a:avLst/>
          </a:prstGeom>
        </p:spPr>
        <p:txBody>
          <a:bodyPr vert="horz" lIns="0" tIns="0" rIns="0" bIns="0" rtlCol="0" anchor="b">
            <a:normAutofit fontScale="77500" lnSpcReduction="2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39" name="Straight Arrow Connector 38">
            <a:extLst>
              <a:ext uri="{FF2B5EF4-FFF2-40B4-BE49-F238E27FC236}">
                <a16:creationId xmlns:a16="http://schemas.microsoft.com/office/drawing/2014/main" id="{77AC767B-0EAE-19E8-5ACF-33C3DE34B5CB}"/>
              </a:ext>
            </a:extLst>
          </p:cNvPr>
          <p:cNvCxnSpPr>
            <a:cxnSpLocks/>
          </p:cNvCxnSpPr>
          <p:nvPr/>
        </p:nvCxnSpPr>
        <p:spPr>
          <a:xfrm>
            <a:off x="8599946" y="3351726"/>
            <a:ext cx="1116994"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Content Placeholder 1">
            <a:extLst>
              <a:ext uri="{FF2B5EF4-FFF2-40B4-BE49-F238E27FC236}">
                <a16:creationId xmlns:a16="http://schemas.microsoft.com/office/drawing/2014/main" id="{4F3496A2-3F60-E674-A534-6ADE075E75E8}"/>
              </a:ext>
            </a:extLst>
          </p:cNvPr>
          <p:cNvSpPr txBox="1">
            <a:spLocks/>
          </p:cNvSpPr>
          <p:nvPr/>
        </p:nvSpPr>
        <p:spPr>
          <a:xfrm>
            <a:off x="8856964" y="3150115"/>
            <a:ext cx="662592" cy="27303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71 mm</a:t>
            </a:r>
            <a:endParaRPr lang="en-US" dirty="0"/>
          </a:p>
        </p:txBody>
      </p:sp>
      <p:cxnSp>
        <p:nvCxnSpPr>
          <p:cNvPr id="41" name="Straight Arrow Connector 40">
            <a:extLst>
              <a:ext uri="{FF2B5EF4-FFF2-40B4-BE49-F238E27FC236}">
                <a16:creationId xmlns:a16="http://schemas.microsoft.com/office/drawing/2014/main" id="{756C8B48-9082-D027-D7C4-E30C0D627538}"/>
              </a:ext>
            </a:extLst>
          </p:cNvPr>
          <p:cNvCxnSpPr>
            <a:cxnSpLocks/>
          </p:cNvCxnSpPr>
          <p:nvPr/>
        </p:nvCxnSpPr>
        <p:spPr>
          <a:xfrm>
            <a:off x="10017112" y="3915631"/>
            <a:ext cx="325128"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Content Placeholder 1">
            <a:extLst>
              <a:ext uri="{FF2B5EF4-FFF2-40B4-BE49-F238E27FC236}">
                <a16:creationId xmlns:a16="http://schemas.microsoft.com/office/drawing/2014/main" id="{9D38D56B-D710-AE46-1F06-68A3F2CE7C92}"/>
              </a:ext>
            </a:extLst>
          </p:cNvPr>
          <p:cNvSpPr txBox="1">
            <a:spLocks/>
          </p:cNvSpPr>
          <p:nvPr/>
        </p:nvSpPr>
        <p:spPr>
          <a:xfrm>
            <a:off x="9979314" y="3923596"/>
            <a:ext cx="568408" cy="27303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19 mm</a:t>
            </a:r>
            <a:endParaRPr lang="en-US" dirty="0"/>
          </a:p>
        </p:txBody>
      </p:sp>
      <p:cxnSp>
        <p:nvCxnSpPr>
          <p:cNvPr id="43" name="Straight Arrow Connector 42">
            <a:extLst>
              <a:ext uri="{FF2B5EF4-FFF2-40B4-BE49-F238E27FC236}">
                <a16:creationId xmlns:a16="http://schemas.microsoft.com/office/drawing/2014/main" id="{84F53A92-45E2-A6A9-C042-D5482E34A9EE}"/>
              </a:ext>
            </a:extLst>
          </p:cNvPr>
          <p:cNvCxnSpPr>
            <a:cxnSpLocks/>
          </p:cNvCxnSpPr>
          <p:nvPr/>
        </p:nvCxnSpPr>
        <p:spPr>
          <a:xfrm>
            <a:off x="9442935" y="3944970"/>
            <a:ext cx="0" cy="21982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Content Placeholder 1">
            <a:extLst>
              <a:ext uri="{FF2B5EF4-FFF2-40B4-BE49-F238E27FC236}">
                <a16:creationId xmlns:a16="http://schemas.microsoft.com/office/drawing/2014/main" id="{6768E5A4-7966-9E04-163C-09DF046DD942}"/>
              </a:ext>
            </a:extLst>
          </p:cNvPr>
          <p:cNvSpPr txBox="1">
            <a:spLocks/>
          </p:cNvSpPr>
          <p:nvPr/>
        </p:nvSpPr>
        <p:spPr>
          <a:xfrm>
            <a:off x="9410906" y="3930229"/>
            <a:ext cx="568408" cy="27303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cxnSp>
        <p:nvCxnSpPr>
          <p:cNvPr id="45" name="Straight Arrow Connector 44">
            <a:extLst>
              <a:ext uri="{FF2B5EF4-FFF2-40B4-BE49-F238E27FC236}">
                <a16:creationId xmlns:a16="http://schemas.microsoft.com/office/drawing/2014/main" id="{591FB476-3252-AD86-C534-298CD7EF8F91}"/>
              </a:ext>
            </a:extLst>
          </p:cNvPr>
          <p:cNvCxnSpPr>
            <a:cxnSpLocks/>
          </p:cNvCxnSpPr>
          <p:nvPr/>
        </p:nvCxnSpPr>
        <p:spPr>
          <a:xfrm>
            <a:off x="10211471" y="3639301"/>
            <a:ext cx="0" cy="164144"/>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Content Placeholder 1">
            <a:extLst>
              <a:ext uri="{FF2B5EF4-FFF2-40B4-BE49-F238E27FC236}">
                <a16:creationId xmlns:a16="http://schemas.microsoft.com/office/drawing/2014/main" id="{578D79D8-0013-911A-74F4-99A1ED176307}"/>
              </a:ext>
            </a:extLst>
          </p:cNvPr>
          <p:cNvSpPr txBox="1">
            <a:spLocks/>
          </p:cNvSpPr>
          <p:nvPr/>
        </p:nvSpPr>
        <p:spPr>
          <a:xfrm>
            <a:off x="10239453" y="3615183"/>
            <a:ext cx="519161" cy="27303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 mm</a:t>
            </a:r>
            <a:endParaRPr lang="en-US" dirty="0"/>
          </a:p>
        </p:txBody>
      </p:sp>
      <p:sp>
        <p:nvSpPr>
          <p:cNvPr id="47" name="Content Placeholder 1">
            <a:extLst>
              <a:ext uri="{FF2B5EF4-FFF2-40B4-BE49-F238E27FC236}">
                <a16:creationId xmlns:a16="http://schemas.microsoft.com/office/drawing/2014/main" id="{5547C840-E84A-4A2F-6692-7C0846FF3162}"/>
              </a:ext>
            </a:extLst>
          </p:cNvPr>
          <p:cNvSpPr txBox="1">
            <a:spLocks/>
          </p:cNvSpPr>
          <p:nvPr/>
        </p:nvSpPr>
        <p:spPr>
          <a:xfrm>
            <a:off x="10072800" y="1685913"/>
            <a:ext cx="662592" cy="27303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212 mm</a:t>
            </a:r>
            <a:endParaRPr lang="en-US" dirty="0"/>
          </a:p>
        </p:txBody>
      </p:sp>
      <p:sp>
        <p:nvSpPr>
          <p:cNvPr id="53" name="Content Placeholder 1">
            <a:extLst>
              <a:ext uri="{FF2B5EF4-FFF2-40B4-BE49-F238E27FC236}">
                <a16:creationId xmlns:a16="http://schemas.microsoft.com/office/drawing/2014/main" id="{102C12E7-4845-83E4-CCE4-4CC4E07E0EF4}"/>
              </a:ext>
            </a:extLst>
          </p:cNvPr>
          <p:cNvSpPr txBox="1">
            <a:spLocks/>
          </p:cNvSpPr>
          <p:nvPr/>
        </p:nvSpPr>
        <p:spPr>
          <a:xfrm>
            <a:off x="353161" y="5343488"/>
            <a:ext cx="11624321" cy="115578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mn-lt"/>
                <a:ea typeface="Calibri" panose="020F0502020204030204" pitchFamily="34" charset="0"/>
                <a:cs typeface="Times New Roman" panose="02020603050405020304" pitchFamily="18" charset="0"/>
              </a:rPr>
              <a:t>When the filling factor gets too high, the coils cannot be placed in a sufficient distance from the pole to keep the Proximity effect due to the stray field of the magnet low. </a:t>
            </a:r>
          </a:p>
          <a:p>
            <a:pPr marL="0" indent="0">
              <a:buFont typeface="Arial" panose="020B0604020202020204" pitchFamily="34" charset="0"/>
              <a:buNone/>
            </a:pPr>
            <a:r>
              <a:rPr lang="en-GB" sz="1600" kern="100" dirty="0">
                <a:latin typeface="+mn-lt"/>
                <a:ea typeface="Calibri" panose="020F0502020204030204" pitchFamily="34" charset="0"/>
                <a:cs typeface="Times New Roman" panose="02020603050405020304" pitchFamily="18" charset="0"/>
              </a:rPr>
              <a:t>The current density in the conductor depends on the magnetic flux density acting on this point. As the magnetic flux density in one conductor is considerably higher in the diagram on the right, its current density is also higher at these points and the losses increase significantly. </a:t>
            </a:r>
          </a:p>
        </p:txBody>
      </p:sp>
      <p:pic>
        <p:nvPicPr>
          <p:cNvPr id="65" name="Picture 64" descr="A blue and green background with black squares&#10;&#10;Description automatically generated">
            <a:extLst>
              <a:ext uri="{FF2B5EF4-FFF2-40B4-BE49-F238E27FC236}">
                <a16:creationId xmlns:a16="http://schemas.microsoft.com/office/drawing/2014/main" id="{7D0DB476-E8A1-7218-FD4C-7EB78AA96C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9079" y="2385099"/>
            <a:ext cx="623531" cy="1226948"/>
          </a:xfrm>
          <a:prstGeom prst="rect">
            <a:avLst/>
          </a:prstGeom>
        </p:spPr>
      </p:pic>
      <p:pic>
        <p:nvPicPr>
          <p:cNvPr id="67" name="Picture 66" descr="A blue and green background with black squares&#10;&#10;Description automatically generated">
            <a:extLst>
              <a:ext uri="{FF2B5EF4-FFF2-40B4-BE49-F238E27FC236}">
                <a16:creationId xmlns:a16="http://schemas.microsoft.com/office/drawing/2014/main" id="{C1A6514C-F224-1BCD-BF2E-2AE57374A1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7597" y="2604081"/>
            <a:ext cx="1149586" cy="586405"/>
          </a:xfrm>
          <a:prstGeom prst="rect">
            <a:avLst/>
          </a:prstGeom>
        </p:spPr>
      </p:pic>
      <p:pic>
        <p:nvPicPr>
          <p:cNvPr id="69" name="Picture 68" descr="A chart of numbers and symbols&#10;&#10;Description automatically generated with medium confidence">
            <a:extLst>
              <a:ext uri="{FF2B5EF4-FFF2-40B4-BE49-F238E27FC236}">
                <a16:creationId xmlns:a16="http://schemas.microsoft.com/office/drawing/2014/main" id="{AB12AD5C-7E97-FDFD-ED23-265D80F71D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9728" y="2073256"/>
            <a:ext cx="1381788" cy="2302981"/>
          </a:xfrm>
          <a:prstGeom prst="rect">
            <a:avLst/>
          </a:prstGeom>
        </p:spPr>
      </p:pic>
      <p:sp>
        <p:nvSpPr>
          <p:cNvPr id="70" name="Content Placeholder 1">
            <a:extLst>
              <a:ext uri="{FF2B5EF4-FFF2-40B4-BE49-F238E27FC236}">
                <a16:creationId xmlns:a16="http://schemas.microsoft.com/office/drawing/2014/main" id="{1BB58791-5C20-0E51-207F-923D2F5705F9}"/>
              </a:ext>
            </a:extLst>
          </p:cNvPr>
          <p:cNvSpPr txBox="1">
            <a:spLocks/>
          </p:cNvSpPr>
          <p:nvPr/>
        </p:nvSpPr>
        <p:spPr>
          <a:xfrm>
            <a:off x="4536213" y="1779988"/>
            <a:ext cx="3099760" cy="2981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Map of current density of conductors</a:t>
            </a:r>
          </a:p>
        </p:txBody>
      </p:sp>
      <p:cxnSp>
        <p:nvCxnSpPr>
          <p:cNvPr id="71" name="Straight Arrow Connector 70">
            <a:extLst>
              <a:ext uri="{FF2B5EF4-FFF2-40B4-BE49-F238E27FC236}">
                <a16:creationId xmlns:a16="http://schemas.microsoft.com/office/drawing/2014/main" id="{68E2A845-BCE3-27BA-9F6B-1E327567EC93}"/>
              </a:ext>
            </a:extLst>
          </p:cNvPr>
          <p:cNvCxnSpPr>
            <a:cxnSpLocks/>
          </p:cNvCxnSpPr>
          <p:nvPr/>
        </p:nvCxnSpPr>
        <p:spPr>
          <a:xfrm flipV="1">
            <a:off x="2161160" y="3077359"/>
            <a:ext cx="1984120" cy="561942"/>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4" name="Straight Arrow Connector 73">
            <a:extLst>
              <a:ext uri="{FF2B5EF4-FFF2-40B4-BE49-F238E27FC236}">
                <a16:creationId xmlns:a16="http://schemas.microsoft.com/office/drawing/2014/main" id="{55C939C4-51A3-7BB0-033D-A6688A603EED}"/>
              </a:ext>
            </a:extLst>
          </p:cNvPr>
          <p:cNvCxnSpPr>
            <a:cxnSpLocks/>
          </p:cNvCxnSpPr>
          <p:nvPr/>
        </p:nvCxnSpPr>
        <p:spPr>
          <a:xfrm flipH="1" flipV="1">
            <a:off x="8074400" y="3074764"/>
            <a:ext cx="1620710" cy="53728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1918E912-3546-B5E1-98A3-A7010AC17F5C}"/>
              </a:ext>
            </a:extLst>
          </p:cNvPr>
          <p:cNvCxnSpPr>
            <a:cxnSpLocks/>
          </p:cNvCxnSpPr>
          <p:nvPr/>
        </p:nvCxnSpPr>
        <p:spPr>
          <a:xfrm flipV="1">
            <a:off x="6885609" y="3236595"/>
            <a:ext cx="0" cy="2044065"/>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42C7D74D-3B9D-D0D3-E262-5A9C6A0C0FD4}"/>
              </a:ext>
            </a:extLst>
          </p:cNvPr>
          <p:cNvCxnSpPr>
            <a:cxnSpLocks/>
          </p:cNvCxnSpPr>
          <p:nvPr/>
        </p:nvCxnSpPr>
        <p:spPr>
          <a:xfrm flipV="1">
            <a:off x="4384187" y="3682630"/>
            <a:ext cx="0" cy="159803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345792C1-3C40-E0DB-98A4-CF2BCFEDBF06}"/>
              </a:ext>
            </a:extLst>
          </p:cNvPr>
          <p:cNvSpPr txBox="1"/>
          <p:nvPr/>
        </p:nvSpPr>
        <p:spPr>
          <a:xfrm>
            <a:off x="334548" y="4466639"/>
            <a:ext cx="1991275" cy="738664"/>
          </a:xfrm>
          <a:prstGeom prst="rect">
            <a:avLst/>
          </a:prstGeom>
          <a:noFill/>
        </p:spPr>
        <p:txBody>
          <a:bodyPr wrap="square" rtlCol="0">
            <a:spAutoFit/>
          </a:bodyPr>
          <a:lstStyle/>
          <a:p>
            <a:r>
              <a:rPr lang="en-US" sz="1400" dirty="0" err="1"/>
              <a:t>T</a:t>
            </a:r>
            <a:r>
              <a:rPr lang="en-US" sz="1400" baseline="-25000" dirty="0" err="1"/>
              <a:t>pulse</a:t>
            </a:r>
            <a:r>
              <a:rPr lang="en-US" sz="1400" dirty="0"/>
              <a:t>= 4.5 </a:t>
            </a:r>
            <a:r>
              <a:rPr lang="en-US" sz="1400" dirty="0" err="1"/>
              <a:t>ms</a:t>
            </a:r>
            <a:endParaRPr lang="en-US" sz="1400" dirty="0"/>
          </a:p>
          <a:p>
            <a:r>
              <a:rPr lang="el-GR" sz="1400" dirty="0"/>
              <a:t>σ</a:t>
            </a:r>
            <a:r>
              <a:rPr lang="en-US" sz="1400" baseline="-25000" dirty="0"/>
              <a:t>rms</a:t>
            </a:r>
            <a:r>
              <a:rPr lang="en-US" sz="1400" dirty="0"/>
              <a:t>= 4.6 A/mm2</a:t>
            </a:r>
          </a:p>
          <a:p>
            <a:r>
              <a:rPr lang="en-US" sz="1400" dirty="0" err="1"/>
              <a:t>mmf</a:t>
            </a:r>
            <a:r>
              <a:rPr lang="en-US" sz="1400" dirty="0"/>
              <a:t> = 48374 At</a:t>
            </a:r>
          </a:p>
        </p:txBody>
      </p:sp>
      <p:sp>
        <p:nvSpPr>
          <p:cNvPr id="84" name="TextBox 83">
            <a:extLst>
              <a:ext uri="{FF2B5EF4-FFF2-40B4-BE49-F238E27FC236}">
                <a16:creationId xmlns:a16="http://schemas.microsoft.com/office/drawing/2014/main" id="{D76D3154-2FA7-7EF0-31D4-25A4382D4F9C}"/>
              </a:ext>
            </a:extLst>
          </p:cNvPr>
          <p:cNvSpPr txBox="1"/>
          <p:nvPr/>
        </p:nvSpPr>
        <p:spPr>
          <a:xfrm>
            <a:off x="1865770" y="4456469"/>
            <a:ext cx="2049086" cy="738664"/>
          </a:xfrm>
          <a:prstGeom prst="rect">
            <a:avLst/>
          </a:prstGeom>
          <a:noFill/>
        </p:spPr>
        <p:txBody>
          <a:bodyPr wrap="square">
            <a:spAutoFit/>
          </a:bodyPr>
          <a:lstStyle/>
          <a:p>
            <a:r>
              <a:rPr lang="en-US" sz="1400" dirty="0" err="1"/>
              <a:t>E</a:t>
            </a:r>
            <a:r>
              <a:rPr lang="en-US" sz="1400" baseline="-25000" dirty="0" err="1"/>
              <a:t>lossIron</a:t>
            </a:r>
            <a:r>
              <a:rPr lang="en-US" sz="1400" dirty="0"/>
              <a:t>= 56.2 J/m/pulse</a:t>
            </a:r>
          </a:p>
          <a:p>
            <a:r>
              <a:rPr lang="en-US" sz="1400" dirty="0" err="1"/>
              <a:t>E</a:t>
            </a:r>
            <a:r>
              <a:rPr lang="en-US" sz="1400" baseline="-25000" dirty="0" err="1"/>
              <a:t>losscu</a:t>
            </a:r>
            <a:r>
              <a:rPr lang="en-US" sz="1400" dirty="0"/>
              <a:t>= 424.9 J/m/pulse</a:t>
            </a:r>
          </a:p>
          <a:p>
            <a:r>
              <a:rPr lang="en-US" sz="1400" dirty="0" err="1"/>
              <a:t>NRG</a:t>
            </a:r>
            <a:r>
              <a:rPr lang="en-US" sz="1400" baseline="-25000" dirty="0" err="1"/>
              <a:t>stored</a:t>
            </a:r>
            <a:r>
              <a:rPr lang="en-US" sz="1400" dirty="0"/>
              <a:t>= 6263 J/m</a:t>
            </a:r>
          </a:p>
        </p:txBody>
      </p:sp>
      <p:sp>
        <p:nvSpPr>
          <p:cNvPr id="85" name="TextBox 84">
            <a:extLst>
              <a:ext uri="{FF2B5EF4-FFF2-40B4-BE49-F238E27FC236}">
                <a16:creationId xmlns:a16="http://schemas.microsoft.com/office/drawing/2014/main" id="{F6E2BC6C-2984-0151-BBD9-F7A4A494E7D7}"/>
              </a:ext>
            </a:extLst>
          </p:cNvPr>
          <p:cNvSpPr txBox="1"/>
          <p:nvPr/>
        </p:nvSpPr>
        <p:spPr>
          <a:xfrm>
            <a:off x="8485890" y="4474249"/>
            <a:ext cx="1991275" cy="738664"/>
          </a:xfrm>
          <a:prstGeom prst="rect">
            <a:avLst/>
          </a:prstGeom>
          <a:noFill/>
        </p:spPr>
        <p:txBody>
          <a:bodyPr wrap="square" rtlCol="0">
            <a:spAutoFit/>
          </a:bodyPr>
          <a:lstStyle/>
          <a:p>
            <a:r>
              <a:rPr lang="en-US" sz="1400" dirty="0" err="1"/>
              <a:t>T</a:t>
            </a:r>
            <a:r>
              <a:rPr lang="en-US" sz="1400" baseline="-25000" dirty="0" err="1"/>
              <a:t>pulse</a:t>
            </a:r>
            <a:r>
              <a:rPr lang="en-US" sz="1400" dirty="0"/>
              <a:t>= 4.5 </a:t>
            </a:r>
            <a:r>
              <a:rPr lang="en-US" sz="1400" dirty="0" err="1"/>
              <a:t>ms</a:t>
            </a:r>
            <a:endParaRPr lang="en-US" sz="1400" dirty="0"/>
          </a:p>
          <a:p>
            <a:r>
              <a:rPr lang="el-GR" sz="1400" dirty="0"/>
              <a:t>σ</a:t>
            </a:r>
            <a:r>
              <a:rPr lang="en-US" sz="1400" baseline="-25000" dirty="0"/>
              <a:t>rms</a:t>
            </a:r>
            <a:r>
              <a:rPr lang="en-US" sz="1400" dirty="0"/>
              <a:t>= 4.4 A/mm2</a:t>
            </a:r>
          </a:p>
          <a:p>
            <a:r>
              <a:rPr lang="en-US" sz="1400" dirty="0" err="1"/>
              <a:t>mmf</a:t>
            </a:r>
            <a:r>
              <a:rPr lang="en-US" sz="1400" dirty="0"/>
              <a:t> = 46657 At</a:t>
            </a:r>
          </a:p>
        </p:txBody>
      </p:sp>
      <p:sp>
        <p:nvSpPr>
          <p:cNvPr id="86" name="TextBox 85">
            <a:extLst>
              <a:ext uri="{FF2B5EF4-FFF2-40B4-BE49-F238E27FC236}">
                <a16:creationId xmlns:a16="http://schemas.microsoft.com/office/drawing/2014/main" id="{754E6F00-F131-207E-11A7-EF01F3AA49CF}"/>
              </a:ext>
            </a:extLst>
          </p:cNvPr>
          <p:cNvSpPr txBox="1"/>
          <p:nvPr/>
        </p:nvSpPr>
        <p:spPr>
          <a:xfrm>
            <a:off x="10017112" y="4464079"/>
            <a:ext cx="2049086" cy="738664"/>
          </a:xfrm>
          <a:prstGeom prst="rect">
            <a:avLst/>
          </a:prstGeom>
          <a:noFill/>
        </p:spPr>
        <p:txBody>
          <a:bodyPr wrap="square">
            <a:spAutoFit/>
          </a:bodyPr>
          <a:lstStyle/>
          <a:p>
            <a:r>
              <a:rPr lang="en-US" sz="1400" dirty="0" err="1"/>
              <a:t>E</a:t>
            </a:r>
            <a:r>
              <a:rPr lang="en-US" sz="1400" baseline="-25000" dirty="0" err="1"/>
              <a:t>lossIron</a:t>
            </a:r>
            <a:r>
              <a:rPr lang="en-US" sz="1400" dirty="0"/>
              <a:t>= 44.0 J/m/pulse</a:t>
            </a:r>
          </a:p>
          <a:p>
            <a:r>
              <a:rPr lang="en-US" sz="1400" dirty="0" err="1"/>
              <a:t>E</a:t>
            </a:r>
            <a:r>
              <a:rPr lang="en-US" sz="1400" baseline="-25000" dirty="0" err="1"/>
              <a:t>losscu</a:t>
            </a:r>
            <a:r>
              <a:rPr lang="en-US" sz="1400" dirty="0"/>
              <a:t>= 684.2 J/m/pulse</a:t>
            </a:r>
          </a:p>
          <a:p>
            <a:r>
              <a:rPr lang="en-US" sz="1400" dirty="0" err="1"/>
              <a:t>NRG</a:t>
            </a:r>
            <a:r>
              <a:rPr lang="en-US" sz="1400" baseline="-25000" dirty="0" err="1"/>
              <a:t>stored</a:t>
            </a:r>
            <a:r>
              <a:rPr lang="en-US" sz="1400" dirty="0"/>
              <a:t>= 5677 J/m</a:t>
            </a:r>
          </a:p>
        </p:txBody>
      </p:sp>
      <p:sp>
        <p:nvSpPr>
          <p:cNvPr id="89" name="Content Placeholder 1">
            <a:extLst>
              <a:ext uri="{FF2B5EF4-FFF2-40B4-BE49-F238E27FC236}">
                <a16:creationId xmlns:a16="http://schemas.microsoft.com/office/drawing/2014/main" id="{47A6CAB0-066D-0793-AC57-72E681C51688}"/>
              </a:ext>
            </a:extLst>
          </p:cNvPr>
          <p:cNvSpPr txBox="1">
            <a:spLocks/>
          </p:cNvSpPr>
          <p:nvPr/>
        </p:nvSpPr>
        <p:spPr>
          <a:xfrm>
            <a:off x="938160" y="1985288"/>
            <a:ext cx="2523361" cy="2981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Map of magnetic flux density</a:t>
            </a:r>
          </a:p>
        </p:txBody>
      </p:sp>
      <p:sp>
        <p:nvSpPr>
          <p:cNvPr id="90" name="Content Placeholder 1">
            <a:extLst>
              <a:ext uri="{FF2B5EF4-FFF2-40B4-BE49-F238E27FC236}">
                <a16:creationId xmlns:a16="http://schemas.microsoft.com/office/drawing/2014/main" id="{55AE716E-B9E6-0CCE-DC5A-E953C3E0EAFC}"/>
              </a:ext>
            </a:extLst>
          </p:cNvPr>
          <p:cNvSpPr txBox="1">
            <a:spLocks/>
          </p:cNvSpPr>
          <p:nvPr/>
        </p:nvSpPr>
        <p:spPr>
          <a:xfrm>
            <a:off x="9121600" y="1955535"/>
            <a:ext cx="2523361" cy="2981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Map of magnetic flux density</a:t>
            </a:r>
          </a:p>
        </p:txBody>
      </p:sp>
    </p:spTree>
    <p:extLst>
      <p:ext uri="{BB962C8B-B14F-4D97-AF65-F5344CB8AC3E}">
        <p14:creationId xmlns:p14="http://schemas.microsoft.com/office/powerpoint/2010/main" val="3510097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39DE65E1-6C09-B6B6-8A43-68243D8133B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00885" y="1467666"/>
            <a:ext cx="3491115" cy="1789309"/>
          </a:xfrm>
          <a:prstGeom prst="rect">
            <a:avLst/>
          </a:prstGeom>
        </p:spPr>
      </p:pic>
      <p:sp>
        <p:nvSpPr>
          <p:cNvPr id="12" name="TextBox 11">
            <a:extLst>
              <a:ext uri="{FF2B5EF4-FFF2-40B4-BE49-F238E27FC236}">
                <a16:creationId xmlns:a16="http://schemas.microsoft.com/office/drawing/2014/main" id="{2171306D-D735-1F39-081E-1AD2D4506770}"/>
              </a:ext>
            </a:extLst>
          </p:cNvPr>
          <p:cNvSpPr txBox="1"/>
          <p:nvPr/>
        </p:nvSpPr>
        <p:spPr>
          <a:xfrm>
            <a:off x="9192435" y="1581842"/>
            <a:ext cx="545415" cy="183572"/>
          </a:xfrm>
          <a:prstGeom prst="rect">
            <a:avLst/>
          </a:prstGeom>
          <a:noFill/>
        </p:spPr>
        <p:txBody>
          <a:bodyPr wrap="square" rtlCol="0">
            <a:spAutoFit/>
          </a:bodyPr>
          <a:lstStyle/>
          <a:p>
            <a:r>
              <a:rPr lang="en-US" sz="1600" i="1" u="sng" dirty="0" err="1"/>
              <a:t>Bref</a:t>
            </a:r>
            <a:endParaRPr lang="en-GB" sz="1600" i="1" u="sng" dirty="0"/>
          </a:p>
        </p:txBody>
      </p:sp>
      <p:cxnSp>
        <p:nvCxnSpPr>
          <p:cNvPr id="13" name="Straight Arrow Connector 12">
            <a:extLst>
              <a:ext uri="{FF2B5EF4-FFF2-40B4-BE49-F238E27FC236}">
                <a16:creationId xmlns:a16="http://schemas.microsoft.com/office/drawing/2014/main" id="{D5E3131F-538F-0A05-54F1-F1CB873AF327}"/>
              </a:ext>
            </a:extLst>
          </p:cNvPr>
          <p:cNvCxnSpPr>
            <a:cxnSpLocks/>
          </p:cNvCxnSpPr>
          <p:nvPr/>
        </p:nvCxnSpPr>
        <p:spPr>
          <a:xfrm>
            <a:off x="9192435" y="2313554"/>
            <a:ext cx="2613735" cy="0"/>
          </a:xfrm>
          <a:prstGeom prst="straightConnector1">
            <a:avLst/>
          </a:prstGeom>
          <a:ln w="19050">
            <a:solidFill>
              <a:srgbClr val="0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00F62C9-0281-230B-D99C-8B4B90F8B3C4}"/>
              </a:ext>
            </a:extLst>
          </p:cNvPr>
          <p:cNvSpPr txBox="1"/>
          <p:nvPr/>
        </p:nvSpPr>
        <p:spPr>
          <a:xfrm>
            <a:off x="10613997" y="2345056"/>
            <a:ext cx="819911" cy="338554"/>
          </a:xfrm>
          <a:prstGeom prst="rect">
            <a:avLst/>
          </a:prstGeom>
          <a:noFill/>
        </p:spPr>
        <p:txBody>
          <a:bodyPr wrap="square" rtlCol="0">
            <a:spAutoFit/>
          </a:bodyPr>
          <a:lstStyle/>
          <a:p>
            <a:r>
              <a:rPr lang="en-US" sz="1600" dirty="0" err="1"/>
              <a:t>T</a:t>
            </a:r>
            <a:r>
              <a:rPr lang="en-US" sz="1600" baseline="-25000" dirty="0" err="1"/>
              <a:t>pulse</a:t>
            </a:r>
            <a:endParaRPr lang="en-GB" sz="1600" dirty="0"/>
          </a:p>
        </p:txBody>
      </p:sp>
      <p:sp>
        <p:nvSpPr>
          <p:cNvPr id="15" name="TextBox 14">
            <a:extLst>
              <a:ext uri="{FF2B5EF4-FFF2-40B4-BE49-F238E27FC236}">
                <a16:creationId xmlns:a16="http://schemas.microsoft.com/office/drawing/2014/main" id="{0D58A840-2FC1-ACA4-C67F-F11E9F7D0714}"/>
              </a:ext>
            </a:extLst>
          </p:cNvPr>
          <p:cNvSpPr txBox="1"/>
          <p:nvPr/>
        </p:nvSpPr>
        <p:spPr>
          <a:xfrm>
            <a:off x="9775490" y="2030846"/>
            <a:ext cx="922525" cy="338554"/>
          </a:xfrm>
          <a:prstGeom prst="rect">
            <a:avLst/>
          </a:prstGeom>
          <a:noFill/>
        </p:spPr>
        <p:txBody>
          <a:bodyPr wrap="square" rtlCol="0">
            <a:spAutoFit/>
          </a:bodyPr>
          <a:lstStyle/>
          <a:p>
            <a:r>
              <a:rPr lang="en-US" sz="1600" dirty="0"/>
              <a:t>Boost</a:t>
            </a:r>
            <a:endParaRPr lang="en-GB" sz="1600" dirty="0"/>
          </a:p>
        </p:txBody>
      </p:sp>
      <p:sp>
        <p:nvSpPr>
          <p:cNvPr id="16" name="TextBox 15">
            <a:extLst>
              <a:ext uri="{FF2B5EF4-FFF2-40B4-BE49-F238E27FC236}">
                <a16:creationId xmlns:a16="http://schemas.microsoft.com/office/drawing/2014/main" id="{D08A0489-EF37-4767-71CB-D5080BFBBF0B}"/>
              </a:ext>
            </a:extLst>
          </p:cNvPr>
          <p:cNvSpPr txBox="1"/>
          <p:nvPr/>
        </p:nvSpPr>
        <p:spPr>
          <a:xfrm>
            <a:off x="11107697" y="1467666"/>
            <a:ext cx="1084303" cy="369332"/>
          </a:xfrm>
          <a:prstGeom prst="rect">
            <a:avLst/>
          </a:prstGeom>
          <a:noFill/>
        </p:spPr>
        <p:txBody>
          <a:bodyPr wrap="square" rtlCol="0">
            <a:spAutoFit/>
          </a:bodyPr>
          <a:lstStyle/>
          <a:p>
            <a:r>
              <a:rPr lang="en-US" dirty="0"/>
              <a:t>Preload</a:t>
            </a:r>
            <a:endParaRPr lang="en-GB" dirty="0"/>
          </a:p>
        </p:txBody>
      </p:sp>
      <p:sp>
        <p:nvSpPr>
          <p:cNvPr id="17" name="TextBox 16">
            <a:extLst>
              <a:ext uri="{FF2B5EF4-FFF2-40B4-BE49-F238E27FC236}">
                <a16:creationId xmlns:a16="http://schemas.microsoft.com/office/drawing/2014/main" id="{B42BF690-85F5-50B8-F2A7-D3CAAE66AC86}"/>
              </a:ext>
            </a:extLst>
          </p:cNvPr>
          <p:cNvSpPr txBox="1"/>
          <p:nvPr/>
        </p:nvSpPr>
        <p:spPr>
          <a:xfrm>
            <a:off x="9123892" y="2860082"/>
            <a:ext cx="1160699" cy="369332"/>
          </a:xfrm>
          <a:prstGeom prst="rect">
            <a:avLst/>
          </a:prstGeom>
          <a:noFill/>
        </p:spPr>
        <p:txBody>
          <a:bodyPr wrap="square" rtlCol="0">
            <a:spAutoFit/>
          </a:bodyPr>
          <a:lstStyle/>
          <a:p>
            <a:r>
              <a:rPr lang="en-US" dirty="0"/>
              <a:t>Preload</a:t>
            </a:r>
            <a:endParaRPr lang="en-GB" dirty="0"/>
          </a:p>
        </p:txBody>
      </p:sp>
      <p:sp>
        <p:nvSpPr>
          <p:cNvPr id="3" name="Title 2">
            <a:extLst>
              <a:ext uri="{FF2B5EF4-FFF2-40B4-BE49-F238E27FC236}">
                <a16:creationId xmlns:a16="http://schemas.microsoft.com/office/drawing/2014/main" id="{3858B9BE-63DC-BB44-C3FB-FA1F81F56F70}"/>
              </a:ext>
            </a:extLst>
          </p:cNvPr>
          <p:cNvSpPr>
            <a:spLocks noGrp="1"/>
          </p:cNvSpPr>
          <p:nvPr>
            <p:ph type="title"/>
          </p:nvPr>
        </p:nvSpPr>
        <p:spPr/>
        <p:txBody>
          <a:bodyPr>
            <a:normAutofit/>
          </a:bodyPr>
          <a:lstStyle/>
          <a:p>
            <a:r>
              <a:rPr lang="en-US" dirty="0"/>
              <a:t>Sensitivity Analysis – </a:t>
            </a:r>
            <a:br>
              <a:rPr lang="en-US" dirty="0"/>
            </a:br>
            <a:r>
              <a:rPr lang="en-US" dirty="0"/>
              <a:t>Pulse Time</a:t>
            </a:r>
          </a:p>
        </p:txBody>
      </p:sp>
      <p:sp>
        <p:nvSpPr>
          <p:cNvPr id="4" name="Footer Placeholder 3">
            <a:extLst>
              <a:ext uri="{FF2B5EF4-FFF2-40B4-BE49-F238E27FC236}">
                <a16:creationId xmlns:a16="http://schemas.microsoft.com/office/drawing/2014/main" id="{C5207ABF-8FE4-850F-682D-6F4D8DE8C6B8}"/>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2E0F69B-078C-8ADC-D330-7165ABFED238}"/>
              </a:ext>
            </a:extLst>
          </p:cNvPr>
          <p:cNvSpPr>
            <a:spLocks noGrp="1"/>
          </p:cNvSpPr>
          <p:nvPr>
            <p:ph type="sldNum" sz="quarter" idx="13"/>
          </p:nvPr>
        </p:nvSpPr>
        <p:spPr/>
        <p:txBody>
          <a:bodyPr/>
          <a:lstStyle/>
          <a:p>
            <a:fld id="{005C7FBA-D4E9-46CA-9321-3ADA2E368FCD}" type="slidenum">
              <a:rPr lang="en-GB" smtClean="0"/>
              <a:pPr/>
              <a:t>12</a:t>
            </a:fld>
            <a:endParaRPr lang="en-GB" dirty="0"/>
          </a:p>
        </p:txBody>
      </p:sp>
      <p:graphicFrame>
        <p:nvGraphicFramePr>
          <p:cNvPr id="31" name="Table 30">
            <a:extLst>
              <a:ext uri="{FF2B5EF4-FFF2-40B4-BE49-F238E27FC236}">
                <a16:creationId xmlns:a16="http://schemas.microsoft.com/office/drawing/2014/main" id="{B2A47532-1868-889B-7D7F-3BCFD2D842BF}"/>
              </a:ext>
            </a:extLst>
          </p:cNvPr>
          <p:cNvGraphicFramePr>
            <a:graphicFrameLocks noGrp="1"/>
          </p:cNvGraphicFramePr>
          <p:nvPr>
            <p:extLst>
              <p:ext uri="{D42A27DB-BD31-4B8C-83A1-F6EECF244321}">
                <p14:modId xmlns:p14="http://schemas.microsoft.com/office/powerpoint/2010/main" val="1957095429"/>
              </p:ext>
            </p:extLst>
          </p:nvPr>
        </p:nvGraphicFramePr>
        <p:xfrm>
          <a:off x="279918" y="1420492"/>
          <a:ext cx="8597131" cy="2926080"/>
        </p:xfrm>
        <a:graphic>
          <a:graphicData uri="http://schemas.openxmlformats.org/drawingml/2006/table">
            <a:tbl>
              <a:tblPr firstRow="1" bandRow="1">
                <a:tableStyleId>{5C22544A-7EE6-4342-B048-85BDC9FD1C3A}</a:tableStyleId>
              </a:tblPr>
              <a:tblGrid>
                <a:gridCol w="684135">
                  <a:extLst>
                    <a:ext uri="{9D8B030D-6E8A-4147-A177-3AD203B41FA5}">
                      <a16:colId xmlns:a16="http://schemas.microsoft.com/office/drawing/2014/main" val="280449324"/>
                    </a:ext>
                  </a:extLst>
                </a:gridCol>
                <a:gridCol w="1188720">
                  <a:extLst>
                    <a:ext uri="{9D8B030D-6E8A-4147-A177-3AD203B41FA5}">
                      <a16:colId xmlns:a16="http://schemas.microsoft.com/office/drawing/2014/main" val="1987410014"/>
                    </a:ext>
                  </a:extLst>
                </a:gridCol>
                <a:gridCol w="1645920">
                  <a:extLst>
                    <a:ext uri="{9D8B030D-6E8A-4147-A177-3AD203B41FA5}">
                      <a16:colId xmlns:a16="http://schemas.microsoft.com/office/drawing/2014/main" val="704098099"/>
                    </a:ext>
                  </a:extLst>
                </a:gridCol>
                <a:gridCol w="1385414">
                  <a:extLst>
                    <a:ext uri="{9D8B030D-6E8A-4147-A177-3AD203B41FA5}">
                      <a16:colId xmlns:a16="http://schemas.microsoft.com/office/drawing/2014/main" val="157020687"/>
                    </a:ext>
                  </a:extLst>
                </a:gridCol>
                <a:gridCol w="1554852">
                  <a:extLst>
                    <a:ext uri="{9D8B030D-6E8A-4147-A177-3AD203B41FA5}">
                      <a16:colId xmlns:a16="http://schemas.microsoft.com/office/drawing/2014/main" val="1269531690"/>
                    </a:ext>
                  </a:extLst>
                </a:gridCol>
                <a:gridCol w="986811">
                  <a:extLst>
                    <a:ext uri="{9D8B030D-6E8A-4147-A177-3AD203B41FA5}">
                      <a16:colId xmlns:a16="http://schemas.microsoft.com/office/drawing/2014/main" val="2505493019"/>
                    </a:ext>
                  </a:extLst>
                </a:gridCol>
                <a:gridCol w="1151279">
                  <a:extLst>
                    <a:ext uri="{9D8B030D-6E8A-4147-A177-3AD203B41FA5}">
                      <a16:colId xmlns:a16="http://schemas.microsoft.com/office/drawing/2014/main" val="2265236829"/>
                    </a:ext>
                  </a:extLst>
                </a:gridCol>
              </a:tblGrid>
              <a:tr h="370840">
                <a:tc>
                  <a:txBody>
                    <a:bodyPr/>
                    <a:lstStyle/>
                    <a:p>
                      <a:pPr algn="ctr"/>
                      <a:r>
                        <a:rPr lang="en-US" sz="1400" dirty="0"/>
                        <a:t>Pulse time [</a:t>
                      </a:r>
                      <a:r>
                        <a:rPr lang="en-US" sz="1400" dirty="0" err="1"/>
                        <a:t>ms</a:t>
                      </a:r>
                      <a:r>
                        <a:rPr lang="en-US" sz="1400" dirty="0"/>
                        <a:t>]</a:t>
                      </a:r>
                    </a:p>
                  </a:txBody>
                  <a:tcPr/>
                </a:tc>
                <a:tc>
                  <a:txBody>
                    <a:bodyPr/>
                    <a:lstStyle/>
                    <a:p>
                      <a:pPr algn="ctr"/>
                      <a:r>
                        <a:rPr lang="en-US" sz="1400" dirty="0"/>
                        <a:t>Total magnet losses [J/(m*cycle)] </a:t>
                      </a:r>
                    </a:p>
                  </a:txBody>
                  <a:tcPr/>
                </a:tc>
                <a:tc>
                  <a:txBody>
                    <a:bodyPr/>
                    <a:lstStyle/>
                    <a:p>
                      <a:pPr algn="ctr"/>
                      <a:r>
                        <a:rPr lang="en-US" sz="1400" dirty="0"/>
                        <a:t>IGBT losses for one meter magnet* [J/(m*cycle)]</a:t>
                      </a:r>
                    </a:p>
                  </a:txBody>
                  <a:tcPr/>
                </a:tc>
                <a:tc>
                  <a:txBody>
                    <a:bodyPr/>
                    <a:lstStyle/>
                    <a:p>
                      <a:pPr algn="ctr"/>
                      <a:r>
                        <a:rPr lang="en-US" sz="1400" dirty="0"/>
                        <a:t>Number of required IGBTs for the full RCS</a:t>
                      </a:r>
                    </a:p>
                  </a:txBody>
                  <a:tcPr/>
                </a:tc>
                <a:tc>
                  <a:txBody>
                    <a:bodyPr/>
                    <a:lstStyle/>
                    <a:p>
                      <a:pPr algn="ctr"/>
                      <a:r>
                        <a:rPr lang="en-US" sz="1400" dirty="0"/>
                        <a:t>Voltage of preload capacitor for one meter magnet [V]</a:t>
                      </a:r>
                    </a:p>
                  </a:txBody>
                  <a:tcPr/>
                </a:tc>
                <a:tc>
                  <a:txBody>
                    <a:bodyPr/>
                    <a:lstStyle/>
                    <a:p>
                      <a:pPr algn="ctr"/>
                      <a:r>
                        <a:rPr lang="en-US" sz="1400" dirty="0">
                          <a:latin typeface="+mn-lt"/>
                        </a:rPr>
                        <a:t>PE hardware costs</a:t>
                      </a:r>
                    </a:p>
                  </a:txBody>
                  <a:tcPr/>
                </a:tc>
                <a:tc>
                  <a:txBody>
                    <a:bodyPr/>
                    <a:lstStyle/>
                    <a:p>
                      <a:pPr algn="ctr"/>
                      <a:r>
                        <a:rPr lang="en-US" sz="1400" dirty="0">
                          <a:latin typeface="+mn-lt"/>
                        </a:rPr>
                        <a:t>Operational costs</a:t>
                      </a:r>
                    </a:p>
                  </a:txBody>
                  <a:tcPr/>
                </a:tc>
                <a:extLst>
                  <a:ext uri="{0D108BD9-81ED-4DB2-BD59-A6C34878D82A}">
                    <a16:rowId xmlns:a16="http://schemas.microsoft.com/office/drawing/2014/main" val="3597800179"/>
                  </a:ext>
                </a:extLst>
              </a:tr>
              <a:tr h="274320">
                <a:tc>
                  <a:txBody>
                    <a:bodyPr/>
                    <a:lstStyle/>
                    <a:p>
                      <a:pPr algn="ctr" fontAlgn="b"/>
                      <a:r>
                        <a:rPr lang="en-GB" sz="1200" b="0" i="0" u="none" strike="noStrike" dirty="0">
                          <a:solidFill>
                            <a:srgbClr val="000000"/>
                          </a:solidFill>
                          <a:effectLst/>
                          <a:latin typeface="+mn-lt"/>
                        </a:rPr>
                        <a:t>3.00</a:t>
                      </a:r>
                    </a:p>
                  </a:txBody>
                  <a:tcPr marL="9525" marR="9525" marT="9525" marB="0" anchor="ctr"/>
                </a:tc>
                <a:tc>
                  <a:txBody>
                    <a:bodyPr/>
                    <a:lstStyle/>
                    <a:p>
                      <a:pPr algn="ctr" fontAlgn="b"/>
                      <a:r>
                        <a:rPr lang="en-GB" sz="1200" b="0" i="0" u="none" strike="noStrike" dirty="0">
                          <a:solidFill>
                            <a:srgbClr val="000000"/>
                          </a:solidFill>
                          <a:effectLst/>
                          <a:latin typeface="+mn-lt"/>
                        </a:rPr>
                        <a:t>410.76</a:t>
                      </a:r>
                    </a:p>
                  </a:txBody>
                  <a:tcPr marL="9525" marR="9525" marT="9525" marB="0" anchor="ctr"/>
                </a:tc>
                <a:tc>
                  <a:txBody>
                    <a:bodyPr/>
                    <a:lstStyle/>
                    <a:p>
                      <a:pPr algn="ctr" fontAlgn="b"/>
                      <a:r>
                        <a:rPr lang="en-GB" sz="1200" b="0" i="0" u="none" strike="noStrike" dirty="0">
                          <a:solidFill>
                            <a:srgbClr val="000000"/>
                          </a:solidFill>
                          <a:effectLst/>
                          <a:latin typeface="+mn-lt"/>
                        </a:rPr>
                        <a:t>87.2869</a:t>
                      </a:r>
                    </a:p>
                  </a:txBody>
                  <a:tcPr marL="9525" marR="9525" marT="9525" marB="0" anchor="ctr"/>
                </a:tc>
                <a:tc>
                  <a:txBody>
                    <a:bodyPr/>
                    <a:lstStyle/>
                    <a:p>
                      <a:pPr algn="ctr" fontAlgn="b"/>
                      <a:r>
                        <a:rPr lang="en-GB" sz="1200" b="0" i="0" u="none" strike="noStrike">
                          <a:solidFill>
                            <a:srgbClr val="000000"/>
                          </a:solidFill>
                          <a:effectLst/>
                          <a:latin typeface="+mn-lt"/>
                        </a:rPr>
                        <a:t>9216</a:t>
                      </a:r>
                    </a:p>
                  </a:txBody>
                  <a:tcPr marL="9525" marR="9525" marT="9525" marB="0" anchor="ctr"/>
                </a:tc>
                <a:tc>
                  <a:txBody>
                    <a:bodyPr/>
                    <a:lstStyle/>
                    <a:p>
                      <a:pPr algn="ctr" fontAlgn="b"/>
                      <a:r>
                        <a:rPr lang="en-GB" sz="1200" b="0" i="0" u="none" strike="noStrike" dirty="0">
                          <a:solidFill>
                            <a:srgbClr val="000000"/>
                          </a:solidFill>
                          <a:effectLst/>
                          <a:latin typeface="+mn-lt"/>
                        </a:rPr>
                        <a:t>335.34</a:t>
                      </a:r>
                    </a:p>
                  </a:txBody>
                  <a:tcPr marL="9525" marR="9525" marT="9525" marB="0" anchor="ctr"/>
                </a:tc>
                <a:tc>
                  <a:txBody>
                    <a:bodyPr/>
                    <a:lstStyle/>
                    <a:p>
                      <a:pPr algn="ctr" fontAlgn="b"/>
                      <a:r>
                        <a:rPr lang="en-GB" sz="1200" b="0" i="0" u="none" strike="noStrike" dirty="0">
                          <a:solidFill>
                            <a:srgbClr val="000000"/>
                          </a:solidFill>
                          <a:effectLst/>
                          <a:latin typeface="+mn-lt"/>
                        </a:rPr>
                        <a:t>0.645</a:t>
                      </a:r>
                    </a:p>
                  </a:txBody>
                  <a:tcPr marL="9525" marR="9525" marT="9525" marB="0" anchor="ctr"/>
                </a:tc>
                <a:tc>
                  <a:txBody>
                    <a:bodyPr/>
                    <a:lstStyle/>
                    <a:p>
                      <a:pPr algn="ctr" fontAlgn="b"/>
                      <a:r>
                        <a:rPr lang="en-GB" sz="1200" b="0" i="0" u="none" strike="noStrike" dirty="0">
                          <a:solidFill>
                            <a:srgbClr val="000000"/>
                          </a:solidFill>
                          <a:effectLst/>
                          <a:latin typeface="+mn-lt"/>
                        </a:rPr>
                        <a:t>0.142</a:t>
                      </a:r>
                    </a:p>
                  </a:txBody>
                  <a:tcPr marL="9525" marR="9525" marT="9525" marB="0" anchor="ctr"/>
                </a:tc>
                <a:extLst>
                  <a:ext uri="{0D108BD9-81ED-4DB2-BD59-A6C34878D82A}">
                    <a16:rowId xmlns:a16="http://schemas.microsoft.com/office/drawing/2014/main" val="980435860"/>
                  </a:ext>
                </a:extLst>
              </a:tr>
              <a:tr h="274320">
                <a:tc>
                  <a:txBody>
                    <a:bodyPr/>
                    <a:lstStyle/>
                    <a:p>
                      <a:pPr algn="ctr" fontAlgn="b"/>
                      <a:r>
                        <a:rPr lang="en-GB" sz="1200" b="0" i="0" u="none" strike="noStrike" dirty="0">
                          <a:solidFill>
                            <a:srgbClr val="000000"/>
                          </a:solidFill>
                          <a:effectLst/>
                          <a:latin typeface="+mn-lt"/>
                        </a:rPr>
                        <a:t>4.00</a:t>
                      </a:r>
                    </a:p>
                  </a:txBody>
                  <a:tcPr marL="9525" marR="9525" marT="9525" marB="0" anchor="ctr"/>
                </a:tc>
                <a:tc>
                  <a:txBody>
                    <a:bodyPr/>
                    <a:lstStyle/>
                    <a:p>
                      <a:pPr algn="ctr" fontAlgn="b"/>
                      <a:r>
                        <a:rPr lang="en-GB" sz="1200" b="0" i="0" u="none" strike="noStrike" dirty="0">
                          <a:solidFill>
                            <a:srgbClr val="000000"/>
                          </a:solidFill>
                          <a:effectLst/>
                          <a:latin typeface="+mn-lt"/>
                        </a:rPr>
                        <a:t>455.45</a:t>
                      </a:r>
                    </a:p>
                  </a:txBody>
                  <a:tcPr marL="9525" marR="9525" marT="9525" marB="0" anchor="ctr"/>
                </a:tc>
                <a:tc>
                  <a:txBody>
                    <a:bodyPr/>
                    <a:lstStyle/>
                    <a:p>
                      <a:pPr algn="ctr" fontAlgn="b"/>
                      <a:r>
                        <a:rPr lang="en-GB" sz="1200" b="0" i="0" u="none" strike="noStrike">
                          <a:solidFill>
                            <a:srgbClr val="000000"/>
                          </a:solidFill>
                          <a:effectLst/>
                          <a:latin typeface="+mn-lt"/>
                        </a:rPr>
                        <a:t>94.5446</a:t>
                      </a:r>
                    </a:p>
                  </a:txBody>
                  <a:tcPr marL="9525" marR="9525" marT="9525" marB="0" anchor="ctr"/>
                </a:tc>
                <a:tc>
                  <a:txBody>
                    <a:bodyPr/>
                    <a:lstStyle/>
                    <a:p>
                      <a:pPr algn="ctr" fontAlgn="b"/>
                      <a:r>
                        <a:rPr lang="en-GB" sz="1200" b="0" i="0" u="none" strike="noStrike" dirty="0">
                          <a:solidFill>
                            <a:srgbClr val="000000"/>
                          </a:solidFill>
                          <a:effectLst/>
                          <a:latin typeface="+mn-lt"/>
                        </a:rPr>
                        <a:t>7424</a:t>
                      </a:r>
                    </a:p>
                  </a:txBody>
                  <a:tcPr marL="9525" marR="9525" marT="9525" marB="0" anchor="ctr"/>
                </a:tc>
                <a:tc>
                  <a:txBody>
                    <a:bodyPr/>
                    <a:lstStyle/>
                    <a:p>
                      <a:pPr algn="ctr" fontAlgn="b"/>
                      <a:r>
                        <a:rPr lang="en-GB" sz="1200" b="0" i="0" u="none" strike="noStrike" dirty="0">
                          <a:solidFill>
                            <a:srgbClr val="000000"/>
                          </a:solidFill>
                          <a:effectLst/>
                          <a:latin typeface="+mn-lt"/>
                        </a:rPr>
                        <a:t>220.42</a:t>
                      </a:r>
                    </a:p>
                  </a:txBody>
                  <a:tcPr marL="9525" marR="9525" marT="9525" marB="0" anchor="ctr"/>
                </a:tc>
                <a:tc>
                  <a:txBody>
                    <a:bodyPr/>
                    <a:lstStyle/>
                    <a:p>
                      <a:pPr algn="ctr" fontAlgn="b"/>
                      <a:r>
                        <a:rPr lang="en-GB" sz="1200" b="0" i="0" u="none" strike="noStrike" dirty="0">
                          <a:solidFill>
                            <a:srgbClr val="000000"/>
                          </a:solidFill>
                          <a:effectLst/>
                          <a:latin typeface="+mn-lt"/>
                        </a:rPr>
                        <a:t>0.568</a:t>
                      </a:r>
                    </a:p>
                  </a:txBody>
                  <a:tcPr marL="9525" marR="9525" marT="9525" marB="0" anchor="ctr"/>
                </a:tc>
                <a:tc>
                  <a:txBody>
                    <a:bodyPr/>
                    <a:lstStyle/>
                    <a:p>
                      <a:pPr algn="ctr" fontAlgn="b"/>
                      <a:r>
                        <a:rPr lang="en-GB" sz="1200" b="0" i="0" u="none" strike="noStrike" dirty="0">
                          <a:solidFill>
                            <a:srgbClr val="000000"/>
                          </a:solidFill>
                          <a:effectLst/>
                          <a:latin typeface="+mn-lt"/>
                        </a:rPr>
                        <a:t>0.156</a:t>
                      </a:r>
                    </a:p>
                  </a:txBody>
                  <a:tcPr marL="9525" marR="9525" marT="9525" marB="0" anchor="ctr"/>
                </a:tc>
                <a:extLst>
                  <a:ext uri="{0D108BD9-81ED-4DB2-BD59-A6C34878D82A}">
                    <a16:rowId xmlns:a16="http://schemas.microsoft.com/office/drawing/2014/main" val="1841159152"/>
                  </a:ext>
                </a:extLst>
              </a:tr>
              <a:tr h="274320">
                <a:tc>
                  <a:txBody>
                    <a:bodyPr/>
                    <a:lstStyle/>
                    <a:p>
                      <a:pPr algn="ctr" fontAlgn="b"/>
                      <a:r>
                        <a:rPr lang="en-GB" sz="1200" b="0" i="0" u="none" strike="noStrike" dirty="0">
                          <a:solidFill>
                            <a:srgbClr val="000000"/>
                          </a:solidFill>
                          <a:effectLst/>
                          <a:latin typeface="+mn-lt"/>
                        </a:rPr>
                        <a:t>5.00</a:t>
                      </a:r>
                    </a:p>
                  </a:txBody>
                  <a:tcPr marL="9525" marR="9525" marT="9525" marB="0" anchor="ctr"/>
                </a:tc>
                <a:tc>
                  <a:txBody>
                    <a:bodyPr/>
                    <a:lstStyle/>
                    <a:p>
                      <a:pPr algn="ctr" fontAlgn="b"/>
                      <a:r>
                        <a:rPr lang="en-GB" sz="1200" b="0" i="0" u="none" strike="noStrike" dirty="0">
                          <a:solidFill>
                            <a:srgbClr val="000000"/>
                          </a:solidFill>
                          <a:effectLst/>
                          <a:latin typeface="+mn-lt"/>
                        </a:rPr>
                        <a:t>502.45</a:t>
                      </a:r>
                    </a:p>
                  </a:txBody>
                  <a:tcPr marL="9525" marR="9525" marT="9525" marB="0" anchor="ctr"/>
                </a:tc>
                <a:tc>
                  <a:txBody>
                    <a:bodyPr/>
                    <a:lstStyle/>
                    <a:p>
                      <a:pPr algn="ctr" fontAlgn="b"/>
                      <a:r>
                        <a:rPr lang="en-GB" sz="1200" b="0" i="0" u="none" strike="noStrike" dirty="0">
                          <a:solidFill>
                            <a:srgbClr val="000000"/>
                          </a:solidFill>
                          <a:effectLst/>
                          <a:latin typeface="+mn-lt"/>
                        </a:rPr>
                        <a:t>106.4245</a:t>
                      </a:r>
                    </a:p>
                  </a:txBody>
                  <a:tcPr marL="9525" marR="9525" marT="9525" marB="0" anchor="ctr"/>
                </a:tc>
                <a:tc>
                  <a:txBody>
                    <a:bodyPr/>
                    <a:lstStyle/>
                    <a:p>
                      <a:pPr algn="ctr" fontAlgn="b"/>
                      <a:r>
                        <a:rPr lang="en-GB" sz="1200" b="0" i="0" u="none" strike="noStrike">
                          <a:solidFill>
                            <a:srgbClr val="000000"/>
                          </a:solidFill>
                          <a:effectLst/>
                          <a:latin typeface="+mn-lt"/>
                        </a:rPr>
                        <a:t>6656</a:t>
                      </a:r>
                    </a:p>
                  </a:txBody>
                  <a:tcPr marL="9525" marR="9525" marT="9525" marB="0" anchor="ctr"/>
                </a:tc>
                <a:tc>
                  <a:txBody>
                    <a:bodyPr/>
                    <a:lstStyle/>
                    <a:p>
                      <a:pPr algn="ctr" fontAlgn="b"/>
                      <a:r>
                        <a:rPr lang="en-GB" sz="1200" b="0" i="0" u="none" strike="noStrike" dirty="0">
                          <a:solidFill>
                            <a:srgbClr val="000000"/>
                          </a:solidFill>
                          <a:effectLst/>
                          <a:latin typeface="+mn-lt"/>
                        </a:rPr>
                        <a:t>164.37</a:t>
                      </a:r>
                    </a:p>
                  </a:txBody>
                  <a:tcPr marL="9525" marR="9525" marT="9525" marB="0" anchor="ctr"/>
                </a:tc>
                <a:tc>
                  <a:txBody>
                    <a:bodyPr/>
                    <a:lstStyle/>
                    <a:p>
                      <a:pPr algn="ctr" fontAlgn="b"/>
                      <a:r>
                        <a:rPr lang="en-GB" sz="1200" b="0" i="0" u="none" strike="noStrike" dirty="0">
                          <a:solidFill>
                            <a:srgbClr val="000000"/>
                          </a:solidFill>
                          <a:effectLst/>
                          <a:latin typeface="+mn-lt"/>
                        </a:rPr>
                        <a:t>0.507</a:t>
                      </a:r>
                    </a:p>
                  </a:txBody>
                  <a:tcPr marL="9525" marR="9525" marT="9525" marB="0" anchor="ctr"/>
                </a:tc>
                <a:tc>
                  <a:txBody>
                    <a:bodyPr/>
                    <a:lstStyle/>
                    <a:p>
                      <a:pPr algn="ctr" fontAlgn="b"/>
                      <a:r>
                        <a:rPr lang="en-GB" sz="1200" b="0" i="0" u="none" strike="noStrike" dirty="0">
                          <a:solidFill>
                            <a:srgbClr val="000000"/>
                          </a:solidFill>
                          <a:effectLst/>
                          <a:latin typeface="+mn-lt"/>
                        </a:rPr>
                        <a:t>0.172</a:t>
                      </a:r>
                    </a:p>
                  </a:txBody>
                  <a:tcPr marL="9525" marR="9525" marT="9525" marB="0" anchor="ctr"/>
                </a:tc>
                <a:extLst>
                  <a:ext uri="{0D108BD9-81ED-4DB2-BD59-A6C34878D82A}">
                    <a16:rowId xmlns:a16="http://schemas.microsoft.com/office/drawing/2014/main" val="1421344436"/>
                  </a:ext>
                </a:extLst>
              </a:tr>
              <a:tr h="274320">
                <a:tc>
                  <a:txBody>
                    <a:bodyPr/>
                    <a:lstStyle/>
                    <a:p>
                      <a:pPr algn="ctr" fontAlgn="b"/>
                      <a:r>
                        <a:rPr lang="en-GB" sz="1200" b="0" i="0" u="none" strike="noStrike" dirty="0">
                          <a:solidFill>
                            <a:srgbClr val="000000"/>
                          </a:solidFill>
                          <a:effectLst/>
                          <a:latin typeface="+mn-lt"/>
                        </a:rPr>
                        <a:t>6.00</a:t>
                      </a:r>
                    </a:p>
                  </a:txBody>
                  <a:tcPr marL="9525" marR="9525" marT="9525" marB="0" anchor="ctr"/>
                </a:tc>
                <a:tc>
                  <a:txBody>
                    <a:bodyPr/>
                    <a:lstStyle/>
                    <a:p>
                      <a:pPr algn="ctr" fontAlgn="b"/>
                      <a:r>
                        <a:rPr lang="en-GB" sz="1200" b="0" i="0" u="none" strike="noStrike" dirty="0">
                          <a:solidFill>
                            <a:srgbClr val="000000"/>
                          </a:solidFill>
                          <a:effectLst/>
                          <a:latin typeface="+mn-lt"/>
                        </a:rPr>
                        <a:t>548.59</a:t>
                      </a:r>
                    </a:p>
                  </a:txBody>
                  <a:tcPr marL="9525" marR="9525" marT="9525" marB="0" anchor="ctr"/>
                </a:tc>
                <a:tc>
                  <a:txBody>
                    <a:bodyPr/>
                    <a:lstStyle/>
                    <a:p>
                      <a:pPr algn="ctr" fontAlgn="b"/>
                      <a:r>
                        <a:rPr lang="en-GB" sz="1200" b="0" i="0" u="none" strike="noStrike" dirty="0">
                          <a:solidFill>
                            <a:srgbClr val="000000"/>
                          </a:solidFill>
                          <a:effectLst/>
                          <a:latin typeface="+mn-lt"/>
                        </a:rPr>
                        <a:t>123.1022</a:t>
                      </a:r>
                    </a:p>
                  </a:txBody>
                  <a:tcPr marL="9525" marR="9525" marT="9525" marB="0" anchor="ctr"/>
                </a:tc>
                <a:tc>
                  <a:txBody>
                    <a:bodyPr/>
                    <a:lstStyle/>
                    <a:p>
                      <a:pPr algn="ctr" fontAlgn="b"/>
                      <a:r>
                        <a:rPr lang="en-GB" sz="1200" b="0" i="0" u="none" strike="noStrike" dirty="0">
                          <a:solidFill>
                            <a:srgbClr val="000000"/>
                          </a:solidFill>
                          <a:effectLst/>
                          <a:latin typeface="+mn-lt"/>
                        </a:rPr>
                        <a:t>6400</a:t>
                      </a:r>
                    </a:p>
                  </a:txBody>
                  <a:tcPr marL="9525" marR="9525" marT="9525" marB="0" anchor="ctr"/>
                </a:tc>
                <a:tc>
                  <a:txBody>
                    <a:bodyPr/>
                    <a:lstStyle/>
                    <a:p>
                      <a:pPr algn="ctr" fontAlgn="b"/>
                      <a:r>
                        <a:rPr lang="en-GB" sz="1200" b="0" i="0" u="none" strike="noStrike" dirty="0">
                          <a:solidFill>
                            <a:srgbClr val="000000"/>
                          </a:solidFill>
                          <a:effectLst/>
                          <a:latin typeface="+mn-lt"/>
                        </a:rPr>
                        <a:t>131.16</a:t>
                      </a:r>
                    </a:p>
                  </a:txBody>
                  <a:tcPr marL="9525" marR="9525" marT="9525" marB="0" anchor="ctr"/>
                </a:tc>
                <a:tc>
                  <a:txBody>
                    <a:bodyPr/>
                    <a:lstStyle/>
                    <a:p>
                      <a:pPr algn="ctr" fontAlgn="b"/>
                      <a:r>
                        <a:rPr lang="en-GB" sz="1200" b="0" i="0" u="none" strike="noStrike" dirty="0">
                          <a:solidFill>
                            <a:srgbClr val="000000"/>
                          </a:solidFill>
                          <a:effectLst/>
                          <a:latin typeface="+mn-lt"/>
                        </a:rPr>
                        <a:t>0.489</a:t>
                      </a:r>
                    </a:p>
                  </a:txBody>
                  <a:tcPr marL="9525" marR="9525" marT="9525" marB="0" anchor="ctr"/>
                </a:tc>
                <a:tc>
                  <a:txBody>
                    <a:bodyPr/>
                    <a:lstStyle/>
                    <a:p>
                      <a:pPr algn="ctr" fontAlgn="b"/>
                      <a:r>
                        <a:rPr lang="en-GB" sz="1200" b="0" i="0" u="none" strike="noStrike" dirty="0">
                          <a:solidFill>
                            <a:srgbClr val="000000"/>
                          </a:solidFill>
                          <a:effectLst/>
                          <a:latin typeface="+mn-lt"/>
                        </a:rPr>
                        <a:t>0.189</a:t>
                      </a:r>
                    </a:p>
                  </a:txBody>
                  <a:tcPr marL="9525" marR="9525" marT="9525" marB="0" anchor="ctr"/>
                </a:tc>
                <a:extLst>
                  <a:ext uri="{0D108BD9-81ED-4DB2-BD59-A6C34878D82A}">
                    <a16:rowId xmlns:a16="http://schemas.microsoft.com/office/drawing/2014/main" val="329800508"/>
                  </a:ext>
                </a:extLst>
              </a:tr>
              <a:tr h="274320">
                <a:tc>
                  <a:txBody>
                    <a:bodyPr/>
                    <a:lstStyle/>
                    <a:p>
                      <a:pPr algn="ctr" fontAlgn="b"/>
                      <a:r>
                        <a:rPr lang="en-GB" sz="1200" b="0" i="0" u="none" strike="noStrike" dirty="0">
                          <a:solidFill>
                            <a:srgbClr val="000000"/>
                          </a:solidFill>
                          <a:effectLst/>
                          <a:latin typeface="+mn-lt"/>
                        </a:rPr>
                        <a:t>7.00</a:t>
                      </a:r>
                    </a:p>
                  </a:txBody>
                  <a:tcPr marL="9525" marR="9525" marT="9525" marB="0" anchor="ctr"/>
                </a:tc>
                <a:tc>
                  <a:txBody>
                    <a:bodyPr/>
                    <a:lstStyle/>
                    <a:p>
                      <a:pPr algn="ctr" fontAlgn="b"/>
                      <a:r>
                        <a:rPr lang="en-GB" sz="1200" b="0" i="0" u="none" strike="noStrike" dirty="0">
                          <a:solidFill>
                            <a:srgbClr val="000000"/>
                          </a:solidFill>
                          <a:effectLst/>
                          <a:latin typeface="+mn-lt"/>
                        </a:rPr>
                        <a:t>592.59</a:t>
                      </a:r>
                    </a:p>
                  </a:txBody>
                  <a:tcPr marL="9525" marR="9525" marT="9525" marB="0" anchor="ctr"/>
                </a:tc>
                <a:tc>
                  <a:txBody>
                    <a:bodyPr/>
                    <a:lstStyle/>
                    <a:p>
                      <a:pPr algn="ctr" fontAlgn="b"/>
                      <a:r>
                        <a:rPr lang="en-GB" sz="1200" b="0" i="0" u="none" strike="noStrike" dirty="0">
                          <a:solidFill>
                            <a:srgbClr val="000000"/>
                          </a:solidFill>
                          <a:effectLst/>
                          <a:latin typeface="+mn-lt"/>
                        </a:rPr>
                        <a:t>138.0739</a:t>
                      </a:r>
                    </a:p>
                  </a:txBody>
                  <a:tcPr marL="9525" marR="9525" marT="9525" marB="0" anchor="ctr"/>
                </a:tc>
                <a:tc>
                  <a:txBody>
                    <a:bodyPr/>
                    <a:lstStyle/>
                    <a:p>
                      <a:pPr algn="ctr" fontAlgn="b"/>
                      <a:r>
                        <a:rPr lang="en-GB" sz="1200" b="0" i="0" u="none" strike="noStrike">
                          <a:solidFill>
                            <a:srgbClr val="000000"/>
                          </a:solidFill>
                          <a:effectLst/>
                          <a:latin typeface="+mn-lt"/>
                        </a:rPr>
                        <a:t>6144</a:t>
                      </a:r>
                    </a:p>
                  </a:txBody>
                  <a:tcPr marL="9525" marR="9525" marT="9525" marB="0" anchor="ctr"/>
                </a:tc>
                <a:tc>
                  <a:txBody>
                    <a:bodyPr/>
                    <a:lstStyle/>
                    <a:p>
                      <a:pPr algn="ctr" fontAlgn="b"/>
                      <a:r>
                        <a:rPr lang="en-GB" sz="1200" b="0" i="0" u="none" strike="noStrike" dirty="0">
                          <a:solidFill>
                            <a:srgbClr val="000000"/>
                          </a:solidFill>
                          <a:effectLst/>
                          <a:latin typeface="+mn-lt"/>
                        </a:rPr>
                        <a:t>109.19</a:t>
                      </a:r>
                    </a:p>
                  </a:txBody>
                  <a:tcPr marL="9525" marR="9525" marT="9525" marB="0" anchor="ctr"/>
                </a:tc>
                <a:tc>
                  <a:txBody>
                    <a:bodyPr/>
                    <a:lstStyle/>
                    <a:p>
                      <a:pPr algn="ctr" fontAlgn="b"/>
                      <a:r>
                        <a:rPr lang="en-GB" sz="1200" b="0" i="0" u="none" strike="noStrike" dirty="0">
                          <a:solidFill>
                            <a:srgbClr val="000000"/>
                          </a:solidFill>
                          <a:effectLst/>
                          <a:latin typeface="+mn-lt"/>
                        </a:rPr>
                        <a:t>0.471</a:t>
                      </a:r>
                    </a:p>
                  </a:txBody>
                  <a:tcPr marL="9525" marR="9525" marT="9525" marB="0" anchor="ctr"/>
                </a:tc>
                <a:tc>
                  <a:txBody>
                    <a:bodyPr/>
                    <a:lstStyle/>
                    <a:p>
                      <a:pPr algn="ctr" fontAlgn="b"/>
                      <a:r>
                        <a:rPr lang="en-GB" sz="1200" b="0" i="0" u="none" strike="noStrike" dirty="0">
                          <a:solidFill>
                            <a:srgbClr val="000000"/>
                          </a:solidFill>
                          <a:effectLst/>
                          <a:latin typeface="+mn-lt"/>
                        </a:rPr>
                        <a:t>0.205</a:t>
                      </a:r>
                    </a:p>
                  </a:txBody>
                  <a:tcPr marL="9525" marR="9525" marT="9525" marB="0" anchor="ctr"/>
                </a:tc>
                <a:extLst>
                  <a:ext uri="{0D108BD9-81ED-4DB2-BD59-A6C34878D82A}">
                    <a16:rowId xmlns:a16="http://schemas.microsoft.com/office/drawing/2014/main" val="960628878"/>
                  </a:ext>
                </a:extLst>
              </a:tr>
              <a:tr h="274320">
                <a:tc>
                  <a:txBody>
                    <a:bodyPr/>
                    <a:lstStyle/>
                    <a:p>
                      <a:pPr algn="ctr" fontAlgn="b"/>
                      <a:r>
                        <a:rPr lang="en-GB" sz="1200" b="0" i="0" u="none" strike="noStrike" dirty="0">
                          <a:solidFill>
                            <a:srgbClr val="000000"/>
                          </a:solidFill>
                          <a:effectLst/>
                          <a:latin typeface="+mn-lt"/>
                        </a:rPr>
                        <a:t>8.00</a:t>
                      </a:r>
                    </a:p>
                  </a:txBody>
                  <a:tcPr marL="9525" marR="9525" marT="9525" marB="0" anchor="ctr"/>
                </a:tc>
                <a:tc>
                  <a:txBody>
                    <a:bodyPr/>
                    <a:lstStyle/>
                    <a:p>
                      <a:pPr algn="ctr" fontAlgn="b"/>
                      <a:r>
                        <a:rPr lang="en-GB" sz="1200" b="0" i="0" u="none" strike="noStrike" dirty="0">
                          <a:solidFill>
                            <a:srgbClr val="000000"/>
                          </a:solidFill>
                          <a:effectLst/>
                          <a:latin typeface="+mn-lt"/>
                        </a:rPr>
                        <a:t>634.04</a:t>
                      </a:r>
                    </a:p>
                  </a:txBody>
                  <a:tcPr marL="9525" marR="9525" marT="9525" marB="0" anchor="ctr"/>
                </a:tc>
                <a:tc>
                  <a:txBody>
                    <a:bodyPr/>
                    <a:lstStyle/>
                    <a:p>
                      <a:pPr algn="ctr" fontAlgn="b"/>
                      <a:r>
                        <a:rPr lang="en-GB" sz="1200" b="0" i="0" u="none" strike="noStrike" dirty="0">
                          <a:solidFill>
                            <a:srgbClr val="000000"/>
                          </a:solidFill>
                          <a:effectLst/>
                          <a:latin typeface="+mn-lt"/>
                        </a:rPr>
                        <a:t>157.9306</a:t>
                      </a:r>
                    </a:p>
                  </a:txBody>
                  <a:tcPr marL="9525" marR="9525" marT="9525" marB="0" anchor="ctr"/>
                </a:tc>
                <a:tc>
                  <a:txBody>
                    <a:bodyPr/>
                    <a:lstStyle/>
                    <a:p>
                      <a:pPr algn="ctr" fontAlgn="b"/>
                      <a:r>
                        <a:rPr lang="en-GB" sz="1200" b="0" i="0" u="none" strike="noStrike" dirty="0">
                          <a:solidFill>
                            <a:srgbClr val="000000"/>
                          </a:solidFill>
                          <a:effectLst/>
                          <a:latin typeface="+mn-lt"/>
                        </a:rPr>
                        <a:t>6144</a:t>
                      </a:r>
                    </a:p>
                  </a:txBody>
                  <a:tcPr marL="9525" marR="9525" marT="9525" marB="0" anchor="ctr"/>
                </a:tc>
                <a:tc>
                  <a:txBody>
                    <a:bodyPr/>
                    <a:lstStyle/>
                    <a:p>
                      <a:pPr algn="ctr" fontAlgn="b"/>
                      <a:r>
                        <a:rPr lang="en-GB" sz="1200" b="0" i="0" u="none" strike="noStrike" dirty="0">
                          <a:solidFill>
                            <a:srgbClr val="000000"/>
                          </a:solidFill>
                          <a:effectLst/>
                          <a:latin typeface="+mn-lt"/>
                        </a:rPr>
                        <a:t>93.57</a:t>
                      </a:r>
                    </a:p>
                  </a:txBody>
                  <a:tcPr marL="9525" marR="9525" marT="9525" marB="0" anchor="ctr"/>
                </a:tc>
                <a:tc>
                  <a:txBody>
                    <a:bodyPr/>
                    <a:lstStyle/>
                    <a:p>
                      <a:pPr algn="ctr" fontAlgn="b"/>
                      <a:r>
                        <a:rPr lang="en-GB" sz="1200" b="0" i="0" u="none" strike="noStrike" dirty="0">
                          <a:solidFill>
                            <a:srgbClr val="000000"/>
                          </a:solidFill>
                          <a:effectLst/>
                          <a:latin typeface="+mn-lt"/>
                        </a:rPr>
                        <a:t>0.471</a:t>
                      </a:r>
                    </a:p>
                  </a:txBody>
                  <a:tcPr marL="9525" marR="9525" marT="9525" marB="0" anchor="ctr"/>
                </a:tc>
                <a:tc>
                  <a:txBody>
                    <a:bodyPr/>
                    <a:lstStyle/>
                    <a:p>
                      <a:pPr algn="ctr" fontAlgn="b"/>
                      <a:r>
                        <a:rPr lang="en-GB" sz="1200" b="0" i="0" u="none" strike="noStrike" dirty="0">
                          <a:solidFill>
                            <a:srgbClr val="000000"/>
                          </a:solidFill>
                          <a:effectLst/>
                          <a:latin typeface="+mn-lt"/>
                        </a:rPr>
                        <a:t>0.221</a:t>
                      </a:r>
                    </a:p>
                  </a:txBody>
                  <a:tcPr marL="9525" marR="9525" marT="9525" marB="0" anchor="ctr"/>
                </a:tc>
                <a:extLst>
                  <a:ext uri="{0D108BD9-81ED-4DB2-BD59-A6C34878D82A}">
                    <a16:rowId xmlns:a16="http://schemas.microsoft.com/office/drawing/2014/main" val="2336587593"/>
                  </a:ext>
                </a:extLst>
              </a:tr>
              <a:tr h="274320">
                <a:tc>
                  <a:txBody>
                    <a:bodyPr/>
                    <a:lstStyle/>
                    <a:p>
                      <a:pPr algn="ctr" fontAlgn="b"/>
                      <a:r>
                        <a:rPr lang="en-GB" sz="1200" b="0" i="0" u="none" strike="noStrike" dirty="0">
                          <a:solidFill>
                            <a:srgbClr val="000000"/>
                          </a:solidFill>
                          <a:effectLst/>
                          <a:latin typeface="+mn-lt"/>
                        </a:rPr>
                        <a:t>9.00</a:t>
                      </a:r>
                    </a:p>
                  </a:txBody>
                  <a:tcPr marL="9525" marR="9525" marT="9525" marB="0" anchor="ctr"/>
                </a:tc>
                <a:tc>
                  <a:txBody>
                    <a:bodyPr/>
                    <a:lstStyle/>
                    <a:p>
                      <a:pPr algn="ctr" fontAlgn="b"/>
                      <a:r>
                        <a:rPr lang="en-GB" sz="1200" b="0" i="0" u="none" strike="noStrike" dirty="0">
                          <a:solidFill>
                            <a:srgbClr val="000000"/>
                          </a:solidFill>
                          <a:effectLst/>
                          <a:latin typeface="+mn-lt"/>
                        </a:rPr>
                        <a:t>673.00</a:t>
                      </a:r>
                    </a:p>
                  </a:txBody>
                  <a:tcPr marL="9525" marR="9525" marT="9525" marB="0" anchor="ctr"/>
                </a:tc>
                <a:tc>
                  <a:txBody>
                    <a:bodyPr/>
                    <a:lstStyle/>
                    <a:p>
                      <a:pPr algn="ctr" fontAlgn="b"/>
                      <a:r>
                        <a:rPr lang="en-GB" sz="1200" b="0" i="0" u="none" strike="noStrike" dirty="0">
                          <a:solidFill>
                            <a:srgbClr val="000000"/>
                          </a:solidFill>
                          <a:effectLst/>
                          <a:latin typeface="+mn-lt"/>
                        </a:rPr>
                        <a:t>177.7537</a:t>
                      </a:r>
                    </a:p>
                  </a:txBody>
                  <a:tcPr marL="9525" marR="9525" marT="9525" marB="0" anchor="ctr"/>
                </a:tc>
                <a:tc>
                  <a:txBody>
                    <a:bodyPr/>
                    <a:lstStyle/>
                    <a:p>
                      <a:pPr algn="ctr" fontAlgn="b"/>
                      <a:r>
                        <a:rPr lang="en-GB" sz="1200" b="0" i="0" u="none" strike="noStrike" dirty="0">
                          <a:solidFill>
                            <a:srgbClr val="000000"/>
                          </a:solidFill>
                          <a:effectLst/>
                          <a:latin typeface="+mn-lt"/>
                        </a:rPr>
                        <a:t>6144</a:t>
                      </a:r>
                    </a:p>
                  </a:txBody>
                  <a:tcPr marL="9525" marR="9525" marT="9525" marB="0" anchor="ctr"/>
                </a:tc>
                <a:tc>
                  <a:txBody>
                    <a:bodyPr/>
                    <a:lstStyle/>
                    <a:p>
                      <a:pPr algn="ctr" fontAlgn="b"/>
                      <a:r>
                        <a:rPr lang="en-GB" sz="1200" b="0" i="0" u="none" strike="noStrike" dirty="0">
                          <a:solidFill>
                            <a:srgbClr val="000000"/>
                          </a:solidFill>
                          <a:effectLst/>
                          <a:latin typeface="+mn-lt"/>
                        </a:rPr>
                        <a:t>81.89</a:t>
                      </a:r>
                    </a:p>
                  </a:txBody>
                  <a:tcPr marL="9525" marR="9525" marT="9525" marB="0" anchor="ctr"/>
                </a:tc>
                <a:tc>
                  <a:txBody>
                    <a:bodyPr/>
                    <a:lstStyle/>
                    <a:p>
                      <a:pPr algn="ctr" fontAlgn="b"/>
                      <a:r>
                        <a:rPr lang="en-GB" sz="1200" b="0" i="0" u="none" strike="noStrike" dirty="0">
                          <a:solidFill>
                            <a:srgbClr val="000000"/>
                          </a:solidFill>
                          <a:effectLst/>
                          <a:latin typeface="+mn-lt"/>
                        </a:rPr>
                        <a:t>0.471</a:t>
                      </a:r>
                    </a:p>
                  </a:txBody>
                  <a:tcPr marL="9525" marR="9525" marT="9525" marB="0" anchor="ctr"/>
                </a:tc>
                <a:tc>
                  <a:txBody>
                    <a:bodyPr/>
                    <a:lstStyle/>
                    <a:p>
                      <a:pPr algn="ctr" fontAlgn="b"/>
                      <a:r>
                        <a:rPr lang="en-GB" sz="1200" b="0" i="0" u="none" strike="noStrike" dirty="0">
                          <a:solidFill>
                            <a:srgbClr val="000000"/>
                          </a:solidFill>
                          <a:effectLst/>
                          <a:latin typeface="+mn-lt"/>
                        </a:rPr>
                        <a:t>0.237</a:t>
                      </a:r>
                    </a:p>
                  </a:txBody>
                  <a:tcPr marL="9525" marR="9525" marT="9525" marB="0" anchor="ctr"/>
                </a:tc>
                <a:extLst>
                  <a:ext uri="{0D108BD9-81ED-4DB2-BD59-A6C34878D82A}">
                    <a16:rowId xmlns:a16="http://schemas.microsoft.com/office/drawing/2014/main" val="3864921853"/>
                  </a:ext>
                </a:extLst>
              </a:tr>
              <a:tr h="274320">
                <a:tc>
                  <a:txBody>
                    <a:bodyPr/>
                    <a:lstStyle/>
                    <a:p>
                      <a:pPr algn="ctr" fontAlgn="b"/>
                      <a:r>
                        <a:rPr lang="en-GB" sz="1200" b="0" i="0" u="none" strike="noStrike" dirty="0">
                          <a:solidFill>
                            <a:srgbClr val="000000"/>
                          </a:solidFill>
                          <a:effectLst/>
                          <a:latin typeface="+mn-lt"/>
                        </a:rPr>
                        <a:t>10.00</a:t>
                      </a:r>
                    </a:p>
                  </a:txBody>
                  <a:tcPr marL="9525" marR="9525" marT="9525" marB="0" anchor="ctr"/>
                </a:tc>
                <a:tc>
                  <a:txBody>
                    <a:bodyPr/>
                    <a:lstStyle/>
                    <a:p>
                      <a:pPr algn="ctr" fontAlgn="b"/>
                      <a:r>
                        <a:rPr lang="en-GB" sz="1200" b="0" i="0" u="none" strike="noStrike" dirty="0">
                          <a:solidFill>
                            <a:srgbClr val="000000"/>
                          </a:solidFill>
                          <a:effectLst/>
                          <a:latin typeface="+mn-lt"/>
                        </a:rPr>
                        <a:t>709.73</a:t>
                      </a:r>
                    </a:p>
                  </a:txBody>
                  <a:tcPr marL="9525" marR="9525" marT="9525" marB="0" anchor="ctr"/>
                </a:tc>
                <a:tc>
                  <a:txBody>
                    <a:bodyPr/>
                    <a:lstStyle/>
                    <a:p>
                      <a:pPr algn="ctr" fontAlgn="b"/>
                      <a:r>
                        <a:rPr lang="en-GB" sz="1200" b="0" i="0" u="none" strike="noStrike" dirty="0">
                          <a:solidFill>
                            <a:srgbClr val="000000"/>
                          </a:solidFill>
                          <a:effectLst/>
                          <a:latin typeface="+mn-lt"/>
                        </a:rPr>
                        <a:t>197.5459</a:t>
                      </a:r>
                    </a:p>
                  </a:txBody>
                  <a:tcPr marL="9525" marR="9525" marT="9525" marB="0" anchor="ctr"/>
                </a:tc>
                <a:tc>
                  <a:txBody>
                    <a:bodyPr/>
                    <a:lstStyle/>
                    <a:p>
                      <a:pPr algn="ctr" fontAlgn="b"/>
                      <a:r>
                        <a:rPr lang="en-GB" sz="1200" b="0" i="0" u="none" strike="noStrike" dirty="0">
                          <a:solidFill>
                            <a:srgbClr val="000000"/>
                          </a:solidFill>
                          <a:effectLst/>
                          <a:latin typeface="+mn-lt"/>
                        </a:rPr>
                        <a:t>6144</a:t>
                      </a:r>
                    </a:p>
                  </a:txBody>
                  <a:tcPr marL="9525" marR="9525" marT="9525" marB="0" anchor="ctr"/>
                </a:tc>
                <a:tc>
                  <a:txBody>
                    <a:bodyPr/>
                    <a:lstStyle/>
                    <a:p>
                      <a:pPr algn="ctr" fontAlgn="b"/>
                      <a:r>
                        <a:rPr lang="en-GB" sz="1200" b="0" i="0" u="none" strike="noStrike" dirty="0">
                          <a:solidFill>
                            <a:srgbClr val="000000"/>
                          </a:solidFill>
                          <a:effectLst/>
                          <a:latin typeface="+mn-lt"/>
                        </a:rPr>
                        <a:t>72.83</a:t>
                      </a:r>
                    </a:p>
                  </a:txBody>
                  <a:tcPr marL="9525" marR="9525" marT="9525" marB="0" anchor="ctr"/>
                </a:tc>
                <a:tc>
                  <a:txBody>
                    <a:bodyPr/>
                    <a:lstStyle/>
                    <a:p>
                      <a:pPr algn="ctr" fontAlgn="b"/>
                      <a:r>
                        <a:rPr lang="en-GB" sz="1200" b="0" i="0" u="none" strike="noStrike" dirty="0">
                          <a:solidFill>
                            <a:srgbClr val="000000"/>
                          </a:solidFill>
                          <a:effectLst/>
                          <a:latin typeface="+mn-lt"/>
                        </a:rPr>
                        <a:t>0.471</a:t>
                      </a:r>
                    </a:p>
                  </a:txBody>
                  <a:tcPr marL="9525" marR="9525" marT="9525" marB="0" anchor="ctr"/>
                </a:tc>
                <a:tc>
                  <a:txBody>
                    <a:bodyPr/>
                    <a:lstStyle/>
                    <a:p>
                      <a:pPr algn="ctr" fontAlgn="b"/>
                      <a:r>
                        <a:rPr lang="en-GB" sz="1200" b="0" i="0" u="none" strike="noStrike" dirty="0">
                          <a:solidFill>
                            <a:srgbClr val="000000"/>
                          </a:solidFill>
                          <a:effectLst/>
                          <a:latin typeface="+mn-lt"/>
                        </a:rPr>
                        <a:t>0.253</a:t>
                      </a:r>
                    </a:p>
                  </a:txBody>
                  <a:tcPr marL="9525" marR="9525" marT="9525" marB="0" anchor="ctr"/>
                </a:tc>
                <a:extLst>
                  <a:ext uri="{0D108BD9-81ED-4DB2-BD59-A6C34878D82A}">
                    <a16:rowId xmlns:a16="http://schemas.microsoft.com/office/drawing/2014/main" val="458304836"/>
                  </a:ext>
                </a:extLst>
              </a:tr>
            </a:tbl>
          </a:graphicData>
        </a:graphic>
      </p:graphicFrame>
      <p:sp>
        <p:nvSpPr>
          <p:cNvPr id="2" name="Arrow: Right 1">
            <a:extLst>
              <a:ext uri="{FF2B5EF4-FFF2-40B4-BE49-F238E27FC236}">
                <a16:creationId xmlns:a16="http://schemas.microsoft.com/office/drawing/2014/main" id="{6BCCA089-A9C1-12DF-17B4-982B37CD31FE}"/>
              </a:ext>
            </a:extLst>
          </p:cNvPr>
          <p:cNvSpPr/>
          <p:nvPr/>
        </p:nvSpPr>
        <p:spPr>
          <a:xfrm>
            <a:off x="288796" y="5437508"/>
            <a:ext cx="684139"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ontent Placeholder 1">
            <a:extLst>
              <a:ext uri="{FF2B5EF4-FFF2-40B4-BE49-F238E27FC236}">
                <a16:creationId xmlns:a16="http://schemas.microsoft.com/office/drawing/2014/main" id="{07FA9EED-ABCB-AC32-9A29-5683778157C8}"/>
              </a:ext>
            </a:extLst>
          </p:cNvPr>
          <p:cNvSpPr txBox="1">
            <a:spLocks/>
          </p:cNvSpPr>
          <p:nvPr/>
        </p:nvSpPr>
        <p:spPr>
          <a:xfrm>
            <a:off x="972935" y="5035248"/>
            <a:ext cx="10802094" cy="19635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On the one hand, increasing the pulse time leads to an increase in losses in the magnet and IGBT, as the current flows through the conductors and IGBTs for longer and as a result the current integral increases. </a:t>
            </a:r>
          </a:p>
          <a:p>
            <a:pPr marL="0" indent="0">
              <a:spcBef>
                <a:spcPts val="600"/>
              </a:spcBef>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On the other hand, the maximum voltage required by the preload capacitor is reduced as it has more time to build up the injection current in the magnet. This results in a lower reverse voltage for the IGBTs, so that fewer can be used. </a:t>
            </a:r>
          </a:p>
          <a:p>
            <a:pPr marL="0" indent="0">
              <a:spcBef>
                <a:spcPts val="600"/>
              </a:spcBef>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To minimise the costs, a pulse time is selected that sets the optimum between the total operating costs and the capital costs of the power electronics.</a:t>
            </a:r>
          </a:p>
        </p:txBody>
      </p:sp>
      <p:sp>
        <p:nvSpPr>
          <p:cNvPr id="9" name="Content Placeholder 1">
            <a:extLst>
              <a:ext uri="{FF2B5EF4-FFF2-40B4-BE49-F238E27FC236}">
                <a16:creationId xmlns:a16="http://schemas.microsoft.com/office/drawing/2014/main" id="{38E68DD7-9D5E-420A-581E-0B88DF60ED12}"/>
              </a:ext>
            </a:extLst>
          </p:cNvPr>
          <p:cNvSpPr txBox="1">
            <a:spLocks/>
          </p:cNvSpPr>
          <p:nvPr/>
        </p:nvSpPr>
        <p:spPr>
          <a:xfrm>
            <a:off x="263351" y="4403134"/>
            <a:ext cx="11419642" cy="6189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GB" sz="1400" kern="100" dirty="0">
                <a:solidFill>
                  <a:schemeClr val="accent3"/>
                </a:solidFill>
                <a:latin typeface="+mn-lt"/>
                <a:ea typeface="Calibri" panose="020F0502020204030204" pitchFamily="34" charset="0"/>
                <a:cs typeface="Times New Roman" panose="02020603050405020304" pitchFamily="18" charset="0"/>
              </a:rPr>
              <a:t>Due to a discrete power electronics model, a further reduction in voltage does not lead to a lower number of IGBTs.</a:t>
            </a:r>
            <a:br>
              <a:rPr lang="en-GB" sz="1400" kern="100" dirty="0">
                <a:solidFill>
                  <a:schemeClr val="accent3"/>
                </a:solidFill>
                <a:latin typeface="+mn-lt"/>
                <a:ea typeface="Calibri" panose="020F0502020204030204" pitchFamily="34" charset="0"/>
                <a:cs typeface="Times New Roman" panose="02020603050405020304" pitchFamily="18" charset="0"/>
              </a:rPr>
            </a:br>
            <a:r>
              <a:rPr lang="en-GB" sz="1400" kern="100" dirty="0">
                <a:solidFill>
                  <a:schemeClr val="accent3"/>
                </a:solidFill>
                <a:latin typeface="+mn-lt"/>
                <a:ea typeface="Calibri" panose="020F0502020204030204" pitchFamily="34" charset="0"/>
                <a:cs typeface="Times New Roman" panose="02020603050405020304" pitchFamily="18" charset="0"/>
              </a:rPr>
              <a:t>The voltage of the boost capacitor is 485.44 V per meter of magnet, in contrast the voltage change of the preload capacitor is small.</a:t>
            </a:r>
          </a:p>
        </p:txBody>
      </p:sp>
      <p:sp>
        <p:nvSpPr>
          <p:cNvPr id="19" name="Content Placeholder 1">
            <a:extLst>
              <a:ext uri="{FF2B5EF4-FFF2-40B4-BE49-F238E27FC236}">
                <a16:creationId xmlns:a16="http://schemas.microsoft.com/office/drawing/2014/main" id="{31A157C3-5C79-B151-DAF1-09079AEC5AE6}"/>
              </a:ext>
            </a:extLst>
          </p:cNvPr>
          <p:cNvSpPr txBox="1">
            <a:spLocks/>
          </p:cNvSpPr>
          <p:nvPr/>
        </p:nvSpPr>
        <p:spPr>
          <a:xfrm>
            <a:off x="8998357" y="3461281"/>
            <a:ext cx="3081213" cy="9143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latin typeface="+mn-lt"/>
              </a:rPr>
              <a:t>*</a:t>
            </a:r>
            <a:r>
              <a:rPr lang="en-US" sz="1400" dirty="0">
                <a:latin typeface="+mn-lt"/>
              </a:rPr>
              <a:t> The real output current of the power electronics is used for the calculation of the IGBT losses (not the first harmonic as in the magnet).</a:t>
            </a:r>
            <a:endParaRPr lang="en-US" sz="1200" dirty="0">
              <a:solidFill>
                <a:srgbClr val="FF0000"/>
              </a:solidFill>
              <a:latin typeface="+mn-lt"/>
            </a:endParaRPr>
          </a:p>
        </p:txBody>
      </p:sp>
      <p:sp>
        <p:nvSpPr>
          <p:cNvPr id="20" name="Rectangle: Rounded Corners 19">
            <a:extLst>
              <a:ext uri="{FF2B5EF4-FFF2-40B4-BE49-F238E27FC236}">
                <a16:creationId xmlns:a16="http://schemas.microsoft.com/office/drawing/2014/main" id="{92C5B2C4-8F9C-2DF5-33FC-D69345257490}"/>
              </a:ext>
            </a:extLst>
          </p:cNvPr>
          <p:cNvSpPr/>
          <p:nvPr/>
        </p:nvSpPr>
        <p:spPr>
          <a:xfrm>
            <a:off x="279918" y="3233684"/>
            <a:ext cx="4670842" cy="1112888"/>
          </a:xfrm>
          <a:prstGeom prst="round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835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B89FF3DB-E4CA-D910-16EE-04A00571ED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64879" y="3577643"/>
            <a:ext cx="5090248" cy="1937161"/>
          </a:xfrm>
          <a:prstGeom prst="rect">
            <a:avLst/>
          </a:prstGeom>
        </p:spPr>
      </p:pic>
      <p:pic>
        <p:nvPicPr>
          <p:cNvPr id="14" name="Graphic 13">
            <a:extLst>
              <a:ext uri="{FF2B5EF4-FFF2-40B4-BE49-F238E27FC236}">
                <a16:creationId xmlns:a16="http://schemas.microsoft.com/office/drawing/2014/main" id="{41ECE39B-96FD-B227-D3BD-A306E5C4C9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364879" y="1711506"/>
            <a:ext cx="5085625" cy="1937161"/>
          </a:xfrm>
          <a:prstGeom prst="rect">
            <a:avLst/>
          </a:prstGeom>
        </p:spPr>
      </p:pic>
      <p:sp>
        <p:nvSpPr>
          <p:cNvPr id="3" name="Title 2">
            <a:extLst>
              <a:ext uri="{FF2B5EF4-FFF2-40B4-BE49-F238E27FC236}">
                <a16:creationId xmlns:a16="http://schemas.microsoft.com/office/drawing/2014/main" id="{E8C7DFDE-A705-0D16-7D11-89E28B82329F}"/>
              </a:ext>
            </a:extLst>
          </p:cNvPr>
          <p:cNvSpPr>
            <a:spLocks noGrp="1"/>
          </p:cNvSpPr>
          <p:nvPr>
            <p:ph type="title"/>
          </p:nvPr>
        </p:nvSpPr>
        <p:spPr/>
        <p:txBody>
          <a:bodyPr/>
          <a:lstStyle/>
          <a:p>
            <a:r>
              <a:rPr lang="en-US" dirty="0"/>
              <a:t>Sensitivity Analysis – </a:t>
            </a:r>
            <a:br>
              <a:rPr lang="en-US" dirty="0"/>
            </a:br>
            <a:r>
              <a:rPr lang="en-US" dirty="0"/>
              <a:t>Pulse Time</a:t>
            </a:r>
          </a:p>
        </p:txBody>
      </p:sp>
      <p:sp>
        <p:nvSpPr>
          <p:cNvPr id="4" name="Footer Placeholder 3">
            <a:extLst>
              <a:ext uri="{FF2B5EF4-FFF2-40B4-BE49-F238E27FC236}">
                <a16:creationId xmlns:a16="http://schemas.microsoft.com/office/drawing/2014/main" id="{A368D26A-5BC3-64A2-8AEF-30F4C1C92A7A}"/>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D93FE73C-6BFD-DE6F-9BDF-87BD17D116A5}"/>
              </a:ext>
            </a:extLst>
          </p:cNvPr>
          <p:cNvSpPr>
            <a:spLocks noGrp="1"/>
          </p:cNvSpPr>
          <p:nvPr>
            <p:ph type="sldNum" sz="quarter" idx="13"/>
          </p:nvPr>
        </p:nvSpPr>
        <p:spPr/>
        <p:txBody>
          <a:bodyPr/>
          <a:lstStyle/>
          <a:p>
            <a:fld id="{005C7FBA-D4E9-46CA-9321-3ADA2E368FCD}" type="slidenum">
              <a:rPr lang="en-GB" smtClean="0"/>
              <a:pPr/>
              <a:t>13</a:t>
            </a:fld>
            <a:endParaRPr lang="en-GB" dirty="0"/>
          </a:p>
        </p:txBody>
      </p:sp>
      <p:sp>
        <p:nvSpPr>
          <p:cNvPr id="6" name="Content Placeholder 1">
            <a:extLst>
              <a:ext uri="{FF2B5EF4-FFF2-40B4-BE49-F238E27FC236}">
                <a16:creationId xmlns:a16="http://schemas.microsoft.com/office/drawing/2014/main" id="{E00DF2C8-FAFD-C113-617E-9A272AC0E740}"/>
              </a:ext>
            </a:extLst>
          </p:cNvPr>
          <p:cNvSpPr txBox="1">
            <a:spLocks/>
          </p:cNvSpPr>
          <p:nvPr/>
        </p:nvSpPr>
        <p:spPr>
          <a:xfrm>
            <a:off x="1770123" y="1460884"/>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Pulse time = 3 </a:t>
            </a:r>
            <a:r>
              <a:rPr lang="en-GB" sz="1800" u="sng" kern="100" dirty="0" err="1">
                <a:latin typeface="Calibri" panose="020F0502020204030204" pitchFamily="34" charset="0"/>
                <a:ea typeface="Calibri" panose="020F0502020204030204" pitchFamily="34" charset="0"/>
                <a:cs typeface="Times New Roman" panose="02020603050405020304" pitchFamily="18" charset="0"/>
              </a:rPr>
              <a:t>ms</a:t>
            </a:r>
            <a:endParaRPr lang="en-US" sz="2800" u="sng" dirty="0"/>
          </a:p>
        </p:txBody>
      </p:sp>
      <p:pic>
        <p:nvPicPr>
          <p:cNvPr id="15" name="Graphic 14">
            <a:extLst>
              <a:ext uri="{FF2B5EF4-FFF2-40B4-BE49-F238E27FC236}">
                <a16:creationId xmlns:a16="http://schemas.microsoft.com/office/drawing/2014/main" id="{DBAD6560-80F2-EDEE-1F6A-269568B290B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7037024" y="3580206"/>
            <a:ext cx="5085625" cy="1937161"/>
          </a:xfrm>
          <a:prstGeom prst="rect">
            <a:avLst/>
          </a:prstGeom>
        </p:spPr>
      </p:pic>
      <p:pic>
        <p:nvPicPr>
          <p:cNvPr id="16" name="Graphic 15">
            <a:extLst>
              <a:ext uri="{FF2B5EF4-FFF2-40B4-BE49-F238E27FC236}">
                <a16:creationId xmlns:a16="http://schemas.microsoft.com/office/drawing/2014/main" id="{51D1D1B3-7F9D-3F7A-7250-1C2FF1595B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7036829" y="1716631"/>
            <a:ext cx="5081393" cy="1932036"/>
          </a:xfrm>
          <a:prstGeom prst="rect">
            <a:avLst/>
          </a:prstGeom>
        </p:spPr>
      </p:pic>
      <p:sp>
        <p:nvSpPr>
          <p:cNvPr id="17" name="Content Placeholder 1">
            <a:extLst>
              <a:ext uri="{FF2B5EF4-FFF2-40B4-BE49-F238E27FC236}">
                <a16:creationId xmlns:a16="http://schemas.microsoft.com/office/drawing/2014/main" id="{D2CDFC8D-E901-C340-0239-794261B6E581}"/>
              </a:ext>
            </a:extLst>
          </p:cNvPr>
          <p:cNvSpPr txBox="1">
            <a:spLocks/>
          </p:cNvSpPr>
          <p:nvPr/>
        </p:nvSpPr>
        <p:spPr>
          <a:xfrm>
            <a:off x="8584627" y="1460884"/>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Pulse time = 10 </a:t>
            </a:r>
            <a:r>
              <a:rPr lang="en-GB" sz="1800" u="sng" kern="100" dirty="0" err="1">
                <a:latin typeface="Calibri" panose="020F0502020204030204" pitchFamily="34" charset="0"/>
                <a:ea typeface="Calibri" panose="020F0502020204030204" pitchFamily="34" charset="0"/>
                <a:cs typeface="Times New Roman" panose="02020603050405020304" pitchFamily="18" charset="0"/>
              </a:rPr>
              <a:t>ms</a:t>
            </a:r>
            <a:endParaRPr lang="en-US" sz="2800" u="sng" dirty="0"/>
          </a:p>
        </p:txBody>
      </p:sp>
      <p:sp>
        <p:nvSpPr>
          <p:cNvPr id="21" name="TextBox 20">
            <a:extLst>
              <a:ext uri="{FF2B5EF4-FFF2-40B4-BE49-F238E27FC236}">
                <a16:creationId xmlns:a16="http://schemas.microsoft.com/office/drawing/2014/main" id="{6757AB83-DA4A-F67E-6B9E-FB7692462863}"/>
              </a:ext>
            </a:extLst>
          </p:cNvPr>
          <p:cNvSpPr txBox="1"/>
          <p:nvPr/>
        </p:nvSpPr>
        <p:spPr>
          <a:xfrm>
            <a:off x="951837" y="5623783"/>
            <a:ext cx="1636572" cy="738664"/>
          </a:xfrm>
          <a:prstGeom prst="rect">
            <a:avLst/>
          </a:prstGeom>
          <a:noFill/>
        </p:spPr>
        <p:txBody>
          <a:bodyPr wrap="square" rtlCol="0">
            <a:spAutoFit/>
          </a:bodyPr>
          <a:lstStyle/>
          <a:p>
            <a:r>
              <a:rPr lang="en-US" sz="1400" dirty="0" err="1"/>
              <a:t>N</a:t>
            </a:r>
            <a:r>
              <a:rPr lang="en-US" sz="1400" baseline="-25000" dirty="0" err="1"/>
              <a:t>cells</a:t>
            </a:r>
            <a:r>
              <a:rPr lang="en-US" sz="1400" dirty="0"/>
              <a:t>= 3072</a:t>
            </a:r>
          </a:p>
          <a:p>
            <a:r>
              <a:rPr lang="en-US" sz="1400" dirty="0" err="1">
                <a:highlight>
                  <a:srgbClr val="FFFF00"/>
                </a:highlight>
              </a:rPr>
              <a:t>N</a:t>
            </a:r>
            <a:r>
              <a:rPr lang="en-US" sz="1400" baseline="-25000" dirty="0" err="1">
                <a:highlight>
                  <a:srgbClr val="FFFF00"/>
                </a:highlight>
              </a:rPr>
              <a:t>IGBTs,ser</a:t>
            </a:r>
            <a:r>
              <a:rPr lang="en-US" sz="1400" baseline="-25000" dirty="0">
                <a:highlight>
                  <a:srgbClr val="FFFF00"/>
                </a:highlight>
              </a:rPr>
              <a:t> </a:t>
            </a:r>
            <a:r>
              <a:rPr lang="en-US" sz="1400" dirty="0">
                <a:highlight>
                  <a:srgbClr val="FFFF00"/>
                </a:highlight>
              </a:rPr>
              <a:t>= 3 per cell</a:t>
            </a:r>
          </a:p>
          <a:p>
            <a:r>
              <a:rPr lang="en-US" sz="1400" dirty="0" err="1"/>
              <a:t>N</a:t>
            </a:r>
            <a:r>
              <a:rPr lang="en-US" sz="1400" baseline="-25000" dirty="0" err="1"/>
              <a:t>IGBTs,par</a:t>
            </a:r>
            <a:r>
              <a:rPr lang="en-US" sz="1400" dirty="0"/>
              <a:t> = 1 per cell</a:t>
            </a:r>
          </a:p>
        </p:txBody>
      </p:sp>
      <p:sp>
        <p:nvSpPr>
          <p:cNvPr id="22" name="TextBox 21">
            <a:extLst>
              <a:ext uri="{FF2B5EF4-FFF2-40B4-BE49-F238E27FC236}">
                <a16:creationId xmlns:a16="http://schemas.microsoft.com/office/drawing/2014/main" id="{4B118F96-858F-9B81-E1AC-A68F5E0ECEB6}"/>
              </a:ext>
            </a:extLst>
          </p:cNvPr>
          <p:cNvSpPr txBox="1"/>
          <p:nvPr/>
        </p:nvSpPr>
        <p:spPr>
          <a:xfrm>
            <a:off x="7702824" y="5587862"/>
            <a:ext cx="2160354" cy="738664"/>
          </a:xfrm>
          <a:prstGeom prst="rect">
            <a:avLst/>
          </a:prstGeom>
          <a:noFill/>
        </p:spPr>
        <p:txBody>
          <a:bodyPr wrap="square" rtlCol="0">
            <a:spAutoFit/>
          </a:bodyPr>
          <a:lstStyle/>
          <a:p>
            <a:r>
              <a:rPr lang="en-US" sz="1400" dirty="0" err="1"/>
              <a:t>N</a:t>
            </a:r>
            <a:r>
              <a:rPr lang="en-US" sz="1400" baseline="-25000" dirty="0" err="1"/>
              <a:t>cells</a:t>
            </a:r>
            <a:r>
              <a:rPr lang="en-US" sz="1400" dirty="0"/>
              <a:t>= 3072</a:t>
            </a:r>
          </a:p>
          <a:p>
            <a:r>
              <a:rPr lang="en-US" sz="1400" dirty="0" err="1">
                <a:highlight>
                  <a:srgbClr val="FFFF00"/>
                </a:highlight>
              </a:rPr>
              <a:t>N</a:t>
            </a:r>
            <a:r>
              <a:rPr lang="en-US" sz="1400" baseline="-25000" dirty="0" err="1">
                <a:highlight>
                  <a:srgbClr val="FFFF00"/>
                </a:highlight>
              </a:rPr>
              <a:t>IGBTs,ser</a:t>
            </a:r>
            <a:r>
              <a:rPr lang="en-US" sz="1400" baseline="-25000" dirty="0">
                <a:highlight>
                  <a:srgbClr val="FFFF00"/>
                </a:highlight>
              </a:rPr>
              <a:t> </a:t>
            </a:r>
            <a:r>
              <a:rPr lang="en-US" sz="1400" dirty="0">
                <a:highlight>
                  <a:srgbClr val="FFFF00"/>
                </a:highlight>
              </a:rPr>
              <a:t>= 2 per cell</a:t>
            </a:r>
          </a:p>
          <a:p>
            <a:r>
              <a:rPr lang="en-US" sz="1400" dirty="0" err="1"/>
              <a:t>N</a:t>
            </a:r>
            <a:r>
              <a:rPr lang="en-US" sz="1400" baseline="-25000" dirty="0" err="1"/>
              <a:t>IGBTs,par</a:t>
            </a:r>
            <a:r>
              <a:rPr lang="en-US" sz="1400" dirty="0"/>
              <a:t> = 1 per cell</a:t>
            </a:r>
          </a:p>
        </p:txBody>
      </p:sp>
      <p:sp>
        <p:nvSpPr>
          <p:cNvPr id="23" name="TextBox 22">
            <a:extLst>
              <a:ext uri="{FF2B5EF4-FFF2-40B4-BE49-F238E27FC236}">
                <a16:creationId xmlns:a16="http://schemas.microsoft.com/office/drawing/2014/main" id="{D7DD6E45-DD21-41A4-6232-82C348AB97FA}"/>
              </a:ext>
            </a:extLst>
          </p:cNvPr>
          <p:cNvSpPr txBox="1"/>
          <p:nvPr/>
        </p:nvSpPr>
        <p:spPr>
          <a:xfrm>
            <a:off x="2829899" y="5621238"/>
            <a:ext cx="2242189" cy="738664"/>
          </a:xfrm>
          <a:prstGeom prst="rect">
            <a:avLst/>
          </a:prstGeom>
          <a:noFill/>
        </p:spPr>
        <p:txBody>
          <a:bodyPr wrap="square" rtlCol="0">
            <a:spAutoFit/>
          </a:bodyPr>
          <a:lstStyle/>
          <a:p>
            <a:r>
              <a:rPr lang="en-US" sz="1400" dirty="0" err="1">
                <a:highlight>
                  <a:srgbClr val="FFFF00"/>
                </a:highlight>
              </a:rPr>
              <a:t>I</a:t>
            </a:r>
            <a:r>
              <a:rPr lang="en-US" sz="1400" baseline="-25000" dirty="0" err="1">
                <a:highlight>
                  <a:srgbClr val="FFFF00"/>
                </a:highlight>
              </a:rPr>
              <a:t>RMS,repetition</a:t>
            </a:r>
            <a:r>
              <a:rPr lang="en-US" sz="1400" baseline="-25000" dirty="0">
                <a:highlight>
                  <a:srgbClr val="FFFF00"/>
                </a:highlight>
              </a:rPr>
              <a:t> </a:t>
            </a:r>
            <a:r>
              <a:rPr lang="en-US" sz="1400" dirty="0">
                <a:highlight>
                  <a:srgbClr val="FFFF00"/>
                </a:highlight>
              </a:rPr>
              <a:t>= 447.12 A</a:t>
            </a:r>
          </a:p>
          <a:p>
            <a:r>
              <a:rPr lang="en-US" sz="1400" dirty="0" err="1"/>
              <a:t>E</a:t>
            </a:r>
            <a:r>
              <a:rPr lang="en-US" sz="1400" baseline="-25000" dirty="0" err="1"/>
              <a:t>cap,boost</a:t>
            </a:r>
            <a:r>
              <a:rPr lang="en-US" sz="1400" baseline="-25000" dirty="0"/>
              <a:t>  </a:t>
            </a:r>
            <a:r>
              <a:rPr lang="en-US" sz="1400" dirty="0"/>
              <a:t>= 19.01 kJ per cell</a:t>
            </a:r>
          </a:p>
          <a:p>
            <a:r>
              <a:rPr lang="en-US" sz="1400" dirty="0" err="1"/>
              <a:t>E</a:t>
            </a:r>
            <a:r>
              <a:rPr lang="en-US" sz="1400" baseline="-25000" dirty="0" err="1"/>
              <a:t>cap,preload</a:t>
            </a:r>
            <a:r>
              <a:rPr lang="en-US" sz="1400" baseline="-25000" dirty="0"/>
              <a:t>  </a:t>
            </a:r>
            <a:r>
              <a:rPr lang="en-US" sz="1400" dirty="0"/>
              <a:t>= 6.35 kJ per cell</a:t>
            </a:r>
          </a:p>
        </p:txBody>
      </p:sp>
      <p:sp>
        <p:nvSpPr>
          <p:cNvPr id="24" name="TextBox 23">
            <a:extLst>
              <a:ext uri="{FF2B5EF4-FFF2-40B4-BE49-F238E27FC236}">
                <a16:creationId xmlns:a16="http://schemas.microsoft.com/office/drawing/2014/main" id="{CF4C2750-C5B4-C1AD-DDF4-E4A065D40A02}"/>
              </a:ext>
            </a:extLst>
          </p:cNvPr>
          <p:cNvSpPr txBox="1"/>
          <p:nvPr/>
        </p:nvSpPr>
        <p:spPr>
          <a:xfrm>
            <a:off x="9579633" y="5555335"/>
            <a:ext cx="2242189" cy="738664"/>
          </a:xfrm>
          <a:prstGeom prst="rect">
            <a:avLst/>
          </a:prstGeom>
          <a:noFill/>
        </p:spPr>
        <p:txBody>
          <a:bodyPr wrap="square" rtlCol="0">
            <a:spAutoFit/>
          </a:bodyPr>
          <a:lstStyle/>
          <a:p>
            <a:r>
              <a:rPr lang="en-US" sz="1400" dirty="0" err="1">
                <a:highlight>
                  <a:srgbClr val="FFFF00"/>
                </a:highlight>
              </a:rPr>
              <a:t>I</a:t>
            </a:r>
            <a:r>
              <a:rPr lang="en-US" sz="1400" baseline="-25000" dirty="0" err="1">
                <a:highlight>
                  <a:srgbClr val="FFFF00"/>
                </a:highlight>
              </a:rPr>
              <a:t>RMS,repetition</a:t>
            </a:r>
            <a:r>
              <a:rPr lang="en-US" sz="1400" baseline="-25000" dirty="0">
                <a:highlight>
                  <a:srgbClr val="FFFF00"/>
                </a:highlight>
              </a:rPr>
              <a:t> </a:t>
            </a:r>
            <a:r>
              <a:rPr lang="en-US" sz="1400" dirty="0">
                <a:highlight>
                  <a:srgbClr val="FFFF00"/>
                </a:highlight>
              </a:rPr>
              <a:t>= 826.03 A</a:t>
            </a:r>
          </a:p>
          <a:p>
            <a:r>
              <a:rPr lang="en-US" sz="1400" dirty="0" err="1"/>
              <a:t>E</a:t>
            </a:r>
            <a:r>
              <a:rPr lang="en-US" sz="1400" baseline="-25000" dirty="0" err="1"/>
              <a:t>cap,boost</a:t>
            </a:r>
            <a:r>
              <a:rPr lang="en-US" sz="1400" baseline="-25000" dirty="0"/>
              <a:t>  </a:t>
            </a:r>
            <a:r>
              <a:rPr lang="en-US" sz="1400" dirty="0"/>
              <a:t>= 19.00 kJ per cell</a:t>
            </a:r>
          </a:p>
          <a:p>
            <a:r>
              <a:rPr lang="en-US" sz="1400" dirty="0" err="1"/>
              <a:t>E</a:t>
            </a:r>
            <a:r>
              <a:rPr lang="en-US" sz="1400" baseline="-25000" dirty="0" err="1"/>
              <a:t>cap,preload</a:t>
            </a:r>
            <a:r>
              <a:rPr lang="en-US" sz="1400" baseline="-25000" dirty="0"/>
              <a:t>  </a:t>
            </a:r>
            <a:r>
              <a:rPr lang="en-US" sz="1400" dirty="0"/>
              <a:t>= 6.50 kJ per cell</a:t>
            </a:r>
          </a:p>
        </p:txBody>
      </p:sp>
    </p:spTree>
    <p:extLst>
      <p:ext uri="{BB962C8B-B14F-4D97-AF65-F5344CB8AC3E}">
        <p14:creationId xmlns:p14="http://schemas.microsoft.com/office/powerpoint/2010/main" val="238259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B20A0400-FAEE-1752-422B-B082DE6A289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00561" y="1422069"/>
            <a:ext cx="4522060" cy="3391545"/>
          </a:xfrm>
          <a:prstGeom prst="rect">
            <a:avLst/>
          </a:prstGeom>
        </p:spPr>
      </p:pic>
      <p:sp>
        <p:nvSpPr>
          <p:cNvPr id="3" name="Title 2">
            <a:extLst>
              <a:ext uri="{FF2B5EF4-FFF2-40B4-BE49-F238E27FC236}">
                <a16:creationId xmlns:a16="http://schemas.microsoft.com/office/drawing/2014/main" id="{3858B9BE-63DC-BB44-C3FB-FA1F81F56F70}"/>
              </a:ext>
            </a:extLst>
          </p:cNvPr>
          <p:cNvSpPr>
            <a:spLocks noGrp="1"/>
          </p:cNvSpPr>
          <p:nvPr>
            <p:ph type="title"/>
          </p:nvPr>
        </p:nvSpPr>
        <p:spPr/>
        <p:txBody>
          <a:bodyPr>
            <a:normAutofit/>
          </a:bodyPr>
          <a:lstStyle/>
          <a:p>
            <a:r>
              <a:rPr lang="en-US" dirty="0"/>
              <a:t>Sensitivity Analysis – </a:t>
            </a:r>
            <a:br>
              <a:rPr lang="en-US" dirty="0"/>
            </a:br>
            <a:r>
              <a:rPr lang="en-US" dirty="0"/>
              <a:t>Max Gradient of B Field</a:t>
            </a:r>
          </a:p>
        </p:txBody>
      </p:sp>
      <p:sp>
        <p:nvSpPr>
          <p:cNvPr id="4" name="Footer Placeholder 3">
            <a:extLst>
              <a:ext uri="{FF2B5EF4-FFF2-40B4-BE49-F238E27FC236}">
                <a16:creationId xmlns:a16="http://schemas.microsoft.com/office/drawing/2014/main" id="{C5207ABF-8FE4-850F-682D-6F4D8DE8C6B8}"/>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2E0F69B-078C-8ADC-D330-7165ABFED238}"/>
              </a:ext>
            </a:extLst>
          </p:cNvPr>
          <p:cNvSpPr>
            <a:spLocks noGrp="1"/>
          </p:cNvSpPr>
          <p:nvPr>
            <p:ph type="sldNum" sz="quarter" idx="13"/>
          </p:nvPr>
        </p:nvSpPr>
        <p:spPr/>
        <p:txBody>
          <a:bodyPr/>
          <a:lstStyle/>
          <a:p>
            <a:fld id="{005C7FBA-D4E9-46CA-9321-3ADA2E368FCD}" type="slidenum">
              <a:rPr lang="en-GB" smtClean="0"/>
              <a:pPr/>
              <a:t>14</a:t>
            </a:fld>
            <a:endParaRPr lang="en-GB" dirty="0"/>
          </a:p>
        </p:txBody>
      </p:sp>
      <p:pic>
        <p:nvPicPr>
          <p:cNvPr id="8" name="Graphic 7">
            <a:extLst>
              <a:ext uri="{FF2B5EF4-FFF2-40B4-BE49-F238E27FC236}">
                <a16:creationId xmlns:a16="http://schemas.microsoft.com/office/drawing/2014/main" id="{44D8A601-FCB1-364F-E247-15575E5FDEF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98920" y="1422069"/>
            <a:ext cx="4522060" cy="3391545"/>
          </a:xfrm>
          <a:prstGeom prst="rect">
            <a:avLst/>
          </a:prstGeom>
        </p:spPr>
      </p:pic>
      <p:sp>
        <p:nvSpPr>
          <p:cNvPr id="9" name="Content Placeholder 1">
            <a:extLst>
              <a:ext uri="{FF2B5EF4-FFF2-40B4-BE49-F238E27FC236}">
                <a16:creationId xmlns:a16="http://schemas.microsoft.com/office/drawing/2014/main" id="{6DA58E07-F740-7061-177F-41958A0136BE}"/>
              </a:ext>
            </a:extLst>
          </p:cNvPr>
          <p:cNvSpPr txBox="1">
            <a:spLocks/>
          </p:cNvSpPr>
          <p:nvPr/>
        </p:nvSpPr>
        <p:spPr>
          <a:xfrm>
            <a:off x="469580" y="5122098"/>
            <a:ext cx="11487316" cy="14749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pPr>
            <a:r>
              <a:rPr lang="en-GB" sz="1800" kern="100" dirty="0">
                <a:latin typeface="+mn-lt"/>
                <a:ea typeface="Calibri" panose="020F0502020204030204" pitchFamily="34" charset="0"/>
                <a:cs typeface="Times New Roman" panose="02020603050405020304" pitchFamily="18" charset="0"/>
              </a:rPr>
              <a:t>An ideally linear magnetic field ramp in the magnet and therefore current ramp of the power electronics can only be achieved with classical power converters. However, these are significantly more expensive than the resonance circuit presented. When using resonant circuits, a sinusoidal magnetic field ramp is created. An important factor of the sinusoidal ramp is the maximum gradient, as this determines the maximum voltage of the RF system.</a:t>
            </a:r>
          </a:p>
        </p:txBody>
      </p:sp>
    </p:spTree>
    <p:extLst>
      <p:ext uri="{BB962C8B-B14F-4D97-AF65-F5344CB8AC3E}">
        <p14:creationId xmlns:p14="http://schemas.microsoft.com/office/powerpoint/2010/main" val="3865196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58B9BE-63DC-BB44-C3FB-FA1F81F56F70}"/>
              </a:ext>
            </a:extLst>
          </p:cNvPr>
          <p:cNvSpPr>
            <a:spLocks noGrp="1"/>
          </p:cNvSpPr>
          <p:nvPr>
            <p:ph type="title"/>
          </p:nvPr>
        </p:nvSpPr>
        <p:spPr/>
        <p:txBody>
          <a:bodyPr>
            <a:normAutofit/>
          </a:bodyPr>
          <a:lstStyle/>
          <a:p>
            <a:r>
              <a:rPr lang="en-US" dirty="0"/>
              <a:t>Sensitivity Analysis – </a:t>
            </a:r>
            <a:br>
              <a:rPr lang="en-US" dirty="0"/>
            </a:br>
            <a:r>
              <a:rPr lang="en-US" dirty="0"/>
              <a:t>Max Gradient of B Field</a:t>
            </a:r>
          </a:p>
        </p:txBody>
      </p:sp>
      <p:sp>
        <p:nvSpPr>
          <p:cNvPr id="4" name="Footer Placeholder 3">
            <a:extLst>
              <a:ext uri="{FF2B5EF4-FFF2-40B4-BE49-F238E27FC236}">
                <a16:creationId xmlns:a16="http://schemas.microsoft.com/office/drawing/2014/main" id="{C5207ABF-8FE4-850F-682D-6F4D8DE8C6B8}"/>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2E0F69B-078C-8ADC-D330-7165ABFED238}"/>
              </a:ext>
            </a:extLst>
          </p:cNvPr>
          <p:cNvSpPr>
            <a:spLocks noGrp="1"/>
          </p:cNvSpPr>
          <p:nvPr>
            <p:ph type="sldNum" sz="quarter" idx="13"/>
          </p:nvPr>
        </p:nvSpPr>
        <p:spPr/>
        <p:txBody>
          <a:bodyPr/>
          <a:lstStyle/>
          <a:p>
            <a:fld id="{005C7FBA-D4E9-46CA-9321-3ADA2E368FCD}" type="slidenum">
              <a:rPr lang="en-GB" smtClean="0"/>
              <a:pPr/>
              <a:t>15</a:t>
            </a:fld>
            <a:endParaRPr lang="en-GB" dirty="0"/>
          </a:p>
        </p:txBody>
      </p:sp>
      <p:graphicFrame>
        <p:nvGraphicFramePr>
          <p:cNvPr id="2" name="Table 1">
            <a:extLst>
              <a:ext uri="{FF2B5EF4-FFF2-40B4-BE49-F238E27FC236}">
                <a16:creationId xmlns:a16="http://schemas.microsoft.com/office/drawing/2014/main" id="{25D71950-F319-007D-341B-9994ABE935AA}"/>
              </a:ext>
            </a:extLst>
          </p:cNvPr>
          <p:cNvGraphicFramePr>
            <a:graphicFrameLocks noGrp="1"/>
          </p:cNvGraphicFramePr>
          <p:nvPr>
            <p:extLst>
              <p:ext uri="{D42A27DB-BD31-4B8C-83A1-F6EECF244321}">
                <p14:modId xmlns:p14="http://schemas.microsoft.com/office/powerpoint/2010/main" val="3849256289"/>
              </p:ext>
            </p:extLst>
          </p:nvPr>
        </p:nvGraphicFramePr>
        <p:xfrm>
          <a:off x="375626" y="1460884"/>
          <a:ext cx="11649072" cy="2712720"/>
        </p:xfrm>
        <a:graphic>
          <a:graphicData uri="http://schemas.openxmlformats.org/drawingml/2006/table">
            <a:tbl>
              <a:tblPr firstRow="1" bandRow="1">
                <a:tableStyleId>{5C22544A-7EE6-4342-B048-85BDC9FD1C3A}</a:tableStyleId>
              </a:tblPr>
              <a:tblGrid>
                <a:gridCol w="950592">
                  <a:extLst>
                    <a:ext uri="{9D8B030D-6E8A-4147-A177-3AD203B41FA5}">
                      <a16:colId xmlns:a16="http://schemas.microsoft.com/office/drawing/2014/main" val="280449324"/>
                    </a:ext>
                  </a:extLst>
                </a:gridCol>
                <a:gridCol w="2468880">
                  <a:extLst>
                    <a:ext uri="{9D8B030D-6E8A-4147-A177-3AD203B41FA5}">
                      <a16:colId xmlns:a16="http://schemas.microsoft.com/office/drawing/2014/main" val="1987410014"/>
                    </a:ext>
                  </a:extLst>
                </a:gridCol>
                <a:gridCol w="2468880">
                  <a:extLst>
                    <a:ext uri="{9D8B030D-6E8A-4147-A177-3AD203B41FA5}">
                      <a16:colId xmlns:a16="http://schemas.microsoft.com/office/drawing/2014/main" val="704098099"/>
                    </a:ext>
                  </a:extLst>
                </a:gridCol>
                <a:gridCol w="1737360">
                  <a:extLst>
                    <a:ext uri="{9D8B030D-6E8A-4147-A177-3AD203B41FA5}">
                      <a16:colId xmlns:a16="http://schemas.microsoft.com/office/drawing/2014/main" val="157020687"/>
                    </a:ext>
                  </a:extLst>
                </a:gridCol>
                <a:gridCol w="2834640">
                  <a:extLst>
                    <a:ext uri="{9D8B030D-6E8A-4147-A177-3AD203B41FA5}">
                      <a16:colId xmlns:a16="http://schemas.microsoft.com/office/drawing/2014/main" val="1269531690"/>
                    </a:ext>
                  </a:extLst>
                </a:gridCol>
                <a:gridCol w="1188720">
                  <a:extLst>
                    <a:ext uri="{9D8B030D-6E8A-4147-A177-3AD203B41FA5}">
                      <a16:colId xmlns:a16="http://schemas.microsoft.com/office/drawing/2014/main" val="2613811280"/>
                    </a:ext>
                  </a:extLst>
                </a:gridCol>
              </a:tblGrid>
              <a:tr h="370840">
                <a:tc>
                  <a:txBody>
                    <a:bodyPr/>
                    <a:lstStyle/>
                    <a:p>
                      <a:pPr algn="ctr"/>
                      <a:r>
                        <a:rPr lang="en-US" sz="1400" dirty="0"/>
                        <a:t>Max B gradient</a:t>
                      </a:r>
                    </a:p>
                  </a:txBody>
                  <a:tcPr/>
                </a:tc>
                <a:tc>
                  <a:txBody>
                    <a:bodyPr/>
                    <a:lstStyle/>
                    <a:p>
                      <a:pPr algn="ctr"/>
                      <a:r>
                        <a:rPr lang="en-US" sz="1400" dirty="0"/>
                        <a:t>Max Voltage of boost capacitor for one meter magnet [V]</a:t>
                      </a:r>
                    </a:p>
                  </a:txBody>
                  <a:tcPr/>
                </a:tc>
                <a:tc>
                  <a:txBody>
                    <a:bodyPr/>
                    <a:lstStyle/>
                    <a:p>
                      <a:pPr algn="ctr"/>
                      <a:r>
                        <a:rPr lang="en-US" sz="1400" dirty="0"/>
                        <a:t>Min Voltage of boost capacitor for one meter magnet [V]</a:t>
                      </a:r>
                    </a:p>
                  </a:txBody>
                  <a:tcPr/>
                </a:tc>
                <a:tc>
                  <a:txBody>
                    <a:bodyPr/>
                    <a:lstStyle/>
                    <a:p>
                      <a:pPr algn="ctr"/>
                      <a:r>
                        <a:rPr lang="en-US" sz="1400" dirty="0"/>
                        <a:t>Number of required IGBTs for the full RCS</a:t>
                      </a:r>
                    </a:p>
                  </a:txBody>
                  <a:tcPr/>
                </a:tc>
                <a:tc>
                  <a:txBody>
                    <a:bodyPr/>
                    <a:lstStyle/>
                    <a:p>
                      <a:pPr algn="ctr"/>
                      <a:r>
                        <a:rPr lang="en-US" sz="1400" dirty="0"/>
                        <a:t>Maximum energy of boost capacitor for one meter magnet [kJ]</a:t>
                      </a:r>
                    </a:p>
                  </a:txBody>
                  <a:tcPr/>
                </a:tc>
                <a:tc>
                  <a:txBody>
                    <a:bodyPr/>
                    <a:lstStyle/>
                    <a:p>
                      <a:pPr algn="ctr"/>
                      <a:r>
                        <a:rPr lang="en-US" sz="1400" noProof="0" dirty="0"/>
                        <a:t>PE hardware costs</a:t>
                      </a:r>
                    </a:p>
                  </a:txBody>
                  <a:tcPr/>
                </a:tc>
                <a:extLst>
                  <a:ext uri="{0D108BD9-81ED-4DB2-BD59-A6C34878D82A}">
                    <a16:rowId xmlns:a16="http://schemas.microsoft.com/office/drawing/2014/main" val="3597800179"/>
                  </a:ext>
                </a:extLst>
              </a:tr>
              <a:tr h="274320">
                <a:tc>
                  <a:txBody>
                    <a:bodyPr/>
                    <a:lstStyle/>
                    <a:p>
                      <a:pPr algn="ctr" fontAlgn="b"/>
                      <a:r>
                        <a:rPr lang="en-GB" sz="1200" b="0" i="0" u="none" strike="noStrike" dirty="0">
                          <a:solidFill>
                            <a:srgbClr val="000000"/>
                          </a:solidFill>
                          <a:effectLst/>
                          <a:latin typeface="+mn-lt"/>
                        </a:rPr>
                        <a:t>1.02</a:t>
                      </a:r>
                    </a:p>
                  </a:txBody>
                  <a:tcPr marL="9525" marR="9525" marT="9525" marB="0" anchor="ctr"/>
                </a:tc>
                <a:tc>
                  <a:txBody>
                    <a:bodyPr/>
                    <a:lstStyle/>
                    <a:p>
                      <a:pPr algn="ctr" fontAlgn="b"/>
                      <a:r>
                        <a:rPr lang="en-GB" sz="1200" b="0" i="0" u="none" strike="noStrike" dirty="0">
                          <a:solidFill>
                            <a:srgbClr val="000000"/>
                          </a:solidFill>
                          <a:effectLst/>
                          <a:latin typeface="+mn-lt"/>
                        </a:rPr>
                        <a:t>473.74</a:t>
                      </a:r>
                    </a:p>
                  </a:txBody>
                  <a:tcPr marL="9525" marR="9525" marT="9525" marB="0" anchor="ctr"/>
                </a:tc>
                <a:tc>
                  <a:txBody>
                    <a:bodyPr/>
                    <a:lstStyle/>
                    <a:p>
                      <a:pPr algn="ctr" fontAlgn="b"/>
                      <a:r>
                        <a:rPr lang="en-GB" sz="1200" b="0" i="0" u="none" strike="noStrike">
                          <a:solidFill>
                            <a:srgbClr val="000000"/>
                          </a:solidFill>
                          <a:effectLst/>
                          <a:latin typeface="+mn-lt"/>
                        </a:rPr>
                        <a:t>445.85</a:t>
                      </a:r>
                    </a:p>
                  </a:txBody>
                  <a:tcPr marL="9525" marR="9525" marT="9525" marB="0" anchor="ctr"/>
                </a:tc>
                <a:tc>
                  <a:txBody>
                    <a:bodyPr/>
                    <a:lstStyle/>
                    <a:p>
                      <a:pPr algn="ctr" fontAlgn="b"/>
                      <a:r>
                        <a:rPr lang="en-GB" sz="1200" b="0" i="0" u="none" strike="noStrike">
                          <a:solidFill>
                            <a:srgbClr val="000000"/>
                          </a:solidFill>
                          <a:effectLst/>
                          <a:latin typeface="+mn-lt"/>
                        </a:rPr>
                        <a:t>7168</a:t>
                      </a:r>
                    </a:p>
                  </a:txBody>
                  <a:tcPr marL="9525" marR="9525" marT="9525" marB="0" anchor="ctr"/>
                </a:tc>
                <a:tc>
                  <a:txBody>
                    <a:bodyPr/>
                    <a:lstStyle/>
                    <a:p>
                      <a:pPr algn="ctr" fontAlgn="b"/>
                      <a:r>
                        <a:rPr lang="en-GB" sz="1200" b="0" i="0" u="none" strike="noStrike" dirty="0">
                          <a:solidFill>
                            <a:srgbClr val="000000"/>
                          </a:solidFill>
                          <a:effectLst/>
                          <a:latin typeface="+mn-lt"/>
                        </a:rPr>
                        <a:t>53.02</a:t>
                      </a:r>
                    </a:p>
                  </a:txBody>
                  <a:tcPr marL="9525" marR="9525" marT="9525" marB="0" anchor="ctr"/>
                </a:tc>
                <a:tc>
                  <a:txBody>
                    <a:bodyPr/>
                    <a:lstStyle/>
                    <a:p>
                      <a:pPr algn="ctr" fontAlgn="b"/>
                      <a:r>
                        <a:rPr lang="en-GB" sz="1200" b="0" i="0" u="none" strike="noStrike" dirty="0">
                          <a:solidFill>
                            <a:srgbClr val="000000"/>
                          </a:solidFill>
                          <a:effectLst/>
                          <a:latin typeface="+mn-lt"/>
                        </a:rPr>
                        <a:t>0.588</a:t>
                      </a:r>
                    </a:p>
                  </a:txBody>
                  <a:tcPr marL="9525" marR="9525" marT="9525" marB="0" anchor="ctr"/>
                </a:tc>
                <a:extLst>
                  <a:ext uri="{0D108BD9-81ED-4DB2-BD59-A6C34878D82A}">
                    <a16:rowId xmlns:a16="http://schemas.microsoft.com/office/drawing/2014/main" val="1501889300"/>
                  </a:ext>
                </a:extLst>
              </a:tr>
              <a:tr h="274320">
                <a:tc>
                  <a:txBody>
                    <a:bodyPr/>
                    <a:lstStyle/>
                    <a:p>
                      <a:pPr algn="ctr" fontAlgn="b"/>
                      <a:r>
                        <a:rPr lang="en-GB" sz="1200" b="0" i="0" u="none" strike="noStrike" dirty="0">
                          <a:solidFill>
                            <a:srgbClr val="000000"/>
                          </a:solidFill>
                          <a:effectLst/>
                          <a:latin typeface="+mn-lt"/>
                        </a:rPr>
                        <a:t>1.04</a:t>
                      </a:r>
                    </a:p>
                  </a:txBody>
                  <a:tcPr marL="9525" marR="9525" marT="9525" marB="0" anchor="ctr"/>
                </a:tc>
                <a:tc>
                  <a:txBody>
                    <a:bodyPr/>
                    <a:lstStyle/>
                    <a:p>
                      <a:pPr algn="ctr" fontAlgn="b"/>
                      <a:r>
                        <a:rPr lang="en-GB" sz="1200" b="0" i="0" u="none" strike="noStrike" dirty="0">
                          <a:solidFill>
                            <a:srgbClr val="000000"/>
                          </a:solidFill>
                          <a:effectLst/>
                          <a:latin typeface="+mn-lt"/>
                        </a:rPr>
                        <a:t>483.03</a:t>
                      </a:r>
                    </a:p>
                  </a:txBody>
                  <a:tcPr marL="9525" marR="9525" marT="9525" marB="0" anchor="ctr"/>
                </a:tc>
                <a:tc>
                  <a:txBody>
                    <a:bodyPr/>
                    <a:lstStyle/>
                    <a:p>
                      <a:pPr algn="ctr" fontAlgn="b"/>
                      <a:r>
                        <a:rPr lang="en-GB" sz="1200" b="0" i="0" u="none" strike="noStrike">
                          <a:solidFill>
                            <a:srgbClr val="000000"/>
                          </a:solidFill>
                          <a:effectLst/>
                          <a:latin typeface="+mn-lt"/>
                        </a:rPr>
                        <a:t>427.41</a:t>
                      </a:r>
                    </a:p>
                  </a:txBody>
                  <a:tcPr marL="9525" marR="9525" marT="9525" marB="0" anchor="ctr"/>
                </a:tc>
                <a:tc>
                  <a:txBody>
                    <a:bodyPr/>
                    <a:lstStyle/>
                    <a:p>
                      <a:pPr algn="ctr" fontAlgn="b"/>
                      <a:r>
                        <a:rPr lang="en-GB" sz="1200" b="0" i="0" u="none" strike="noStrike">
                          <a:solidFill>
                            <a:srgbClr val="000000"/>
                          </a:solidFill>
                          <a:effectLst/>
                          <a:latin typeface="+mn-lt"/>
                        </a:rPr>
                        <a:t>7168</a:t>
                      </a:r>
                    </a:p>
                  </a:txBody>
                  <a:tcPr marL="9525" marR="9525" marT="9525" marB="0" anchor="ctr"/>
                </a:tc>
                <a:tc>
                  <a:txBody>
                    <a:bodyPr/>
                    <a:lstStyle/>
                    <a:p>
                      <a:pPr algn="ctr" fontAlgn="b"/>
                      <a:r>
                        <a:rPr lang="en-GB" sz="1200" b="0" i="0" u="none" strike="noStrike" dirty="0">
                          <a:solidFill>
                            <a:srgbClr val="000000"/>
                          </a:solidFill>
                          <a:effectLst/>
                          <a:latin typeface="+mn-lt"/>
                        </a:rPr>
                        <a:t>27.92</a:t>
                      </a:r>
                    </a:p>
                  </a:txBody>
                  <a:tcPr marL="9525" marR="9525" marT="9525" marB="0" anchor="ctr"/>
                </a:tc>
                <a:tc>
                  <a:txBody>
                    <a:bodyPr/>
                    <a:lstStyle/>
                    <a:p>
                      <a:pPr algn="ctr" fontAlgn="b"/>
                      <a:r>
                        <a:rPr lang="en-GB" sz="1200" b="0" i="0" u="none" strike="noStrike" dirty="0">
                          <a:solidFill>
                            <a:srgbClr val="000000"/>
                          </a:solidFill>
                          <a:effectLst/>
                          <a:latin typeface="+mn-lt"/>
                        </a:rPr>
                        <a:t>0.551</a:t>
                      </a:r>
                    </a:p>
                  </a:txBody>
                  <a:tcPr marL="9525" marR="9525" marT="9525" marB="0" anchor="ctr"/>
                </a:tc>
                <a:extLst>
                  <a:ext uri="{0D108BD9-81ED-4DB2-BD59-A6C34878D82A}">
                    <a16:rowId xmlns:a16="http://schemas.microsoft.com/office/drawing/2014/main" val="3564314398"/>
                  </a:ext>
                </a:extLst>
              </a:tr>
              <a:tr h="274320">
                <a:tc>
                  <a:txBody>
                    <a:bodyPr/>
                    <a:lstStyle/>
                    <a:p>
                      <a:pPr algn="ctr" fontAlgn="b"/>
                      <a:r>
                        <a:rPr lang="en-GB" sz="1200" b="0" i="0" u="none" strike="noStrike" dirty="0">
                          <a:solidFill>
                            <a:srgbClr val="000000"/>
                          </a:solidFill>
                          <a:effectLst/>
                          <a:latin typeface="+mn-lt"/>
                        </a:rPr>
                        <a:t>1.06</a:t>
                      </a:r>
                    </a:p>
                  </a:txBody>
                  <a:tcPr marL="9525" marR="9525" marT="9525" marB="0" anchor="ctr"/>
                </a:tc>
                <a:tc>
                  <a:txBody>
                    <a:bodyPr/>
                    <a:lstStyle/>
                    <a:p>
                      <a:pPr algn="ctr" fontAlgn="b"/>
                      <a:r>
                        <a:rPr lang="en-GB" sz="1200" b="0" i="0" u="none" strike="noStrike" dirty="0">
                          <a:solidFill>
                            <a:srgbClr val="000000"/>
                          </a:solidFill>
                          <a:effectLst/>
                          <a:latin typeface="+mn-lt"/>
                        </a:rPr>
                        <a:t>492.32</a:t>
                      </a:r>
                    </a:p>
                  </a:txBody>
                  <a:tcPr marL="9525" marR="9525" marT="9525" marB="0" anchor="ctr"/>
                </a:tc>
                <a:tc>
                  <a:txBody>
                    <a:bodyPr/>
                    <a:lstStyle/>
                    <a:p>
                      <a:pPr algn="ctr" fontAlgn="b"/>
                      <a:r>
                        <a:rPr lang="en-GB" sz="1200" b="0" i="0" u="none" strike="noStrike">
                          <a:solidFill>
                            <a:srgbClr val="000000"/>
                          </a:solidFill>
                          <a:effectLst/>
                          <a:latin typeface="+mn-lt"/>
                        </a:rPr>
                        <a:t>409.15</a:t>
                      </a:r>
                    </a:p>
                  </a:txBody>
                  <a:tcPr marL="9525" marR="9525" marT="9525" marB="0" anchor="ctr"/>
                </a:tc>
                <a:tc>
                  <a:txBody>
                    <a:bodyPr/>
                    <a:lstStyle/>
                    <a:p>
                      <a:pPr algn="ctr" fontAlgn="b"/>
                      <a:r>
                        <a:rPr lang="en-GB" sz="1200" b="0" i="0" u="none" strike="noStrike">
                          <a:solidFill>
                            <a:srgbClr val="000000"/>
                          </a:solidFill>
                          <a:effectLst/>
                          <a:latin typeface="+mn-lt"/>
                        </a:rPr>
                        <a:t>6912</a:t>
                      </a:r>
                    </a:p>
                  </a:txBody>
                  <a:tcPr marL="9525" marR="9525" marT="9525" marB="0" anchor="ctr"/>
                </a:tc>
                <a:tc>
                  <a:txBody>
                    <a:bodyPr/>
                    <a:lstStyle/>
                    <a:p>
                      <a:pPr algn="ctr" fontAlgn="b"/>
                      <a:r>
                        <a:rPr lang="en-GB" sz="1200" b="0" i="0" u="none" strike="noStrike" dirty="0">
                          <a:solidFill>
                            <a:srgbClr val="000000"/>
                          </a:solidFill>
                          <a:effectLst/>
                          <a:latin typeface="+mn-lt"/>
                        </a:rPr>
                        <a:t>19.59</a:t>
                      </a:r>
                    </a:p>
                  </a:txBody>
                  <a:tcPr marL="9525" marR="9525" marT="9525" marB="0" anchor="ctr"/>
                </a:tc>
                <a:tc>
                  <a:txBody>
                    <a:bodyPr/>
                    <a:lstStyle/>
                    <a:p>
                      <a:pPr algn="ctr" fontAlgn="b"/>
                      <a:r>
                        <a:rPr lang="en-GB" sz="1200" b="0" i="0" u="none" strike="noStrike" dirty="0">
                          <a:solidFill>
                            <a:srgbClr val="000000"/>
                          </a:solidFill>
                          <a:effectLst/>
                          <a:latin typeface="+mn-lt"/>
                        </a:rPr>
                        <a:t>0.520</a:t>
                      </a:r>
                    </a:p>
                  </a:txBody>
                  <a:tcPr marL="9525" marR="9525" marT="9525" marB="0" anchor="ctr"/>
                </a:tc>
                <a:extLst>
                  <a:ext uri="{0D108BD9-81ED-4DB2-BD59-A6C34878D82A}">
                    <a16:rowId xmlns:a16="http://schemas.microsoft.com/office/drawing/2014/main" val="732965393"/>
                  </a:ext>
                </a:extLst>
              </a:tr>
              <a:tr h="274320">
                <a:tc>
                  <a:txBody>
                    <a:bodyPr/>
                    <a:lstStyle/>
                    <a:p>
                      <a:pPr algn="ctr" fontAlgn="b"/>
                      <a:r>
                        <a:rPr lang="en-GB" sz="1200" b="0" i="0" u="none" strike="noStrike" dirty="0">
                          <a:solidFill>
                            <a:srgbClr val="000000"/>
                          </a:solidFill>
                          <a:effectLst/>
                          <a:latin typeface="+mn-lt"/>
                        </a:rPr>
                        <a:t>1.08</a:t>
                      </a:r>
                    </a:p>
                  </a:txBody>
                  <a:tcPr marL="9525" marR="9525" marT="9525" marB="0" anchor="ctr"/>
                </a:tc>
                <a:tc>
                  <a:txBody>
                    <a:bodyPr/>
                    <a:lstStyle/>
                    <a:p>
                      <a:pPr algn="ctr" fontAlgn="b"/>
                      <a:r>
                        <a:rPr lang="en-GB" sz="1200" b="0" i="0" u="none" strike="noStrike">
                          <a:solidFill>
                            <a:srgbClr val="000000"/>
                          </a:solidFill>
                          <a:effectLst/>
                          <a:latin typeface="+mn-lt"/>
                        </a:rPr>
                        <a:t>501.61</a:t>
                      </a:r>
                    </a:p>
                  </a:txBody>
                  <a:tcPr marL="9525" marR="9525" marT="9525" marB="0" anchor="ctr"/>
                </a:tc>
                <a:tc>
                  <a:txBody>
                    <a:bodyPr/>
                    <a:lstStyle/>
                    <a:p>
                      <a:pPr algn="ctr" fontAlgn="b"/>
                      <a:r>
                        <a:rPr lang="en-GB" sz="1200" b="0" i="0" u="none" strike="noStrike" dirty="0">
                          <a:solidFill>
                            <a:srgbClr val="000000"/>
                          </a:solidFill>
                          <a:effectLst/>
                          <a:latin typeface="+mn-lt"/>
                        </a:rPr>
                        <a:t>391.07</a:t>
                      </a:r>
                    </a:p>
                  </a:txBody>
                  <a:tcPr marL="9525" marR="9525" marT="9525" marB="0" anchor="ctr"/>
                </a:tc>
                <a:tc>
                  <a:txBody>
                    <a:bodyPr/>
                    <a:lstStyle/>
                    <a:p>
                      <a:pPr algn="ctr" fontAlgn="b"/>
                      <a:r>
                        <a:rPr lang="en-GB" sz="1200" b="0" i="0" u="none" strike="noStrike">
                          <a:solidFill>
                            <a:srgbClr val="000000"/>
                          </a:solidFill>
                          <a:effectLst/>
                          <a:latin typeface="+mn-lt"/>
                        </a:rPr>
                        <a:t>6656</a:t>
                      </a:r>
                    </a:p>
                  </a:txBody>
                  <a:tcPr marL="9525" marR="9525" marT="9525" marB="0" anchor="ctr"/>
                </a:tc>
                <a:tc>
                  <a:txBody>
                    <a:bodyPr/>
                    <a:lstStyle/>
                    <a:p>
                      <a:pPr algn="ctr" fontAlgn="b"/>
                      <a:r>
                        <a:rPr lang="en-GB" sz="1200" b="0" i="0" u="none" strike="noStrike" dirty="0">
                          <a:solidFill>
                            <a:srgbClr val="000000"/>
                          </a:solidFill>
                          <a:effectLst/>
                          <a:latin typeface="+mn-lt"/>
                        </a:rPr>
                        <a:t>15.46</a:t>
                      </a:r>
                    </a:p>
                  </a:txBody>
                  <a:tcPr marL="9525" marR="9525" marT="9525" marB="0" anchor="ctr"/>
                </a:tc>
                <a:tc>
                  <a:txBody>
                    <a:bodyPr/>
                    <a:lstStyle/>
                    <a:p>
                      <a:pPr algn="ctr" fontAlgn="b"/>
                      <a:r>
                        <a:rPr lang="en-GB" sz="1200" b="0" i="0" u="none" strike="noStrike" dirty="0">
                          <a:solidFill>
                            <a:srgbClr val="000000"/>
                          </a:solidFill>
                          <a:effectLst/>
                          <a:latin typeface="+mn-lt"/>
                        </a:rPr>
                        <a:t>0.496</a:t>
                      </a:r>
                    </a:p>
                  </a:txBody>
                  <a:tcPr marL="9525" marR="9525" marT="9525" marB="0" anchor="ctr"/>
                </a:tc>
                <a:extLst>
                  <a:ext uri="{0D108BD9-81ED-4DB2-BD59-A6C34878D82A}">
                    <a16:rowId xmlns:a16="http://schemas.microsoft.com/office/drawing/2014/main" val="853892069"/>
                  </a:ext>
                </a:extLst>
              </a:tr>
              <a:tr h="274320">
                <a:tc>
                  <a:txBody>
                    <a:bodyPr/>
                    <a:lstStyle/>
                    <a:p>
                      <a:pPr algn="ctr" fontAlgn="b"/>
                      <a:r>
                        <a:rPr lang="en-GB" sz="1200" b="0" i="0" u="none" strike="noStrike" dirty="0">
                          <a:solidFill>
                            <a:srgbClr val="000000"/>
                          </a:solidFill>
                          <a:effectLst/>
                          <a:latin typeface="+mn-lt"/>
                        </a:rPr>
                        <a:t>1.10</a:t>
                      </a:r>
                    </a:p>
                  </a:txBody>
                  <a:tcPr marL="9525" marR="9525" marT="9525" marB="0" anchor="ctr"/>
                </a:tc>
                <a:tc>
                  <a:txBody>
                    <a:bodyPr/>
                    <a:lstStyle/>
                    <a:p>
                      <a:pPr algn="ctr" fontAlgn="b"/>
                      <a:r>
                        <a:rPr lang="en-GB" sz="1200" b="0" i="0" u="none" strike="noStrike" dirty="0">
                          <a:solidFill>
                            <a:srgbClr val="000000"/>
                          </a:solidFill>
                          <a:effectLst/>
                          <a:latin typeface="+mn-lt"/>
                        </a:rPr>
                        <a:t>510.90</a:t>
                      </a:r>
                    </a:p>
                  </a:txBody>
                  <a:tcPr marL="9525" marR="9525" marT="9525" marB="0" anchor="ctr"/>
                </a:tc>
                <a:tc>
                  <a:txBody>
                    <a:bodyPr/>
                    <a:lstStyle/>
                    <a:p>
                      <a:pPr algn="ctr" fontAlgn="b"/>
                      <a:r>
                        <a:rPr lang="en-GB" sz="1200" b="0" i="0" u="none" strike="noStrike" dirty="0">
                          <a:solidFill>
                            <a:srgbClr val="000000"/>
                          </a:solidFill>
                          <a:effectLst/>
                          <a:latin typeface="+mn-lt"/>
                        </a:rPr>
                        <a:t>373.16</a:t>
                      </a:r>
                    </a:p>
                  </a:txBody>
                  <a:tcPr marL="9525" marR="9525" marT="9525" marB="0" anchor="ctr"/>
                </a:tc>
                <a:tc>
                  <a:txBody>
                    <a:bodyPr/>
                    <a:lstStyle/>
                    <a:p>
                      <a:pPr algn="ctr" fontAlgn="b"/>
                      <a:r>
                        <a:rPr lang="en-GB" sz="1200" b="0" i="0" u="none" strike="noStrike" dirty="0">
                          <a:solidFill>
                            <a:srgbClr val="000000"/>
                          </a:solidFill>
                          <a:effectLst/>
                          <a:latin typeface="+mn-lt"/>
                        </a:rPr>
                        <a:t>6912</a:t>
                      </a:r>
                    </a:p>
                  </a:txBody>
                  <a:tcPr marL="9525" marR="9525" marT="9525" marB="0" anchor="ctr"/>
                </a:tc>
                <a:tc>
                  <a:txBody>
                    <a:bodyPr/>
                    <a:lstStyle/>
                    <a:p>
                      <a:pPr algn="ctr" fontAlgn="b"/>
                      <a:r>
                        <a:rPr lang="en-GB" sz="1200" b="0" i="0" u="none" strike="noStrike" dirty="0">
                          <a:solidFill>
                            <a:srgbClr val="000000"/>
                          </a:solidFill>
                          <a:effectLst/>
                          <a:latin typeface="+mn-lt"/>
                        </a:rPr>
                        <a:t>12.99</a:t>
                      </a:r>
                    </a:p>
                  </a:txBody>
                  <a:tcPr marL="9525" marR="9525" marT="9525" marB="0" anchor="ctr"/>
                </a:tc>
                <a:tc>
                  <a:txBody>
                    <a:bodyPr/>
                    <a:lstStyle/>
                    <a:p>
                      <a:pPr algn="ctr" fontAlgn="b"/>
                      <a:r>
                        <a:rPr lang="en-GB" sz="1200" b="0" i="0" u="none" strike="noStrike" dirty="0">
                          <a:solidFill>
                            <a:srgbClr val="000000"/>
                          </a:solidFill>
                          <a:effectLst/>
                          <a:latin typeface="+mn-lt"/>
                        </a:rPr>
                        <a:t>0.510</a:t>
                      </a:r>
                    </a:p>
                  </a:txBody>
                  <a:tcPr marL="9525" marR="9525" marT="9525" marB="0" anchor="ctr"/>
                </a:tc>
                <a:extLst>
                  <a:ext uri="{0D108BD9-81ED-4DB2-BD59-A6C34878D82A}">
                    <a16:rowId xmlns:a16="http://schemas.microsoft.com/office/drawing/2014/main" val="2177515787"/>
                  </a:ext>
                </a:extLst>
              </a:tr>
              <a:tr h="274320">
                <a:tc>
                  <a:txBody>
                    <a:bodyPr/>
                    <a:lstStyle/>
                    <a:p>
                      <a:pPr algn="ctr" fontAlgn="b"/>
                      <a:r>
                        <a:rPr lang="en-GB" sz="1200" b="0" i="0" u="none" strike="noStrike" dirty="0">
                          <a:solidFill>
                            <a:srgbClr val="000000"/>
                          </a:solidFill>
                          <a:effectLst/>
                          <a:latin typeface="+mn-lt"/>
                        </a:rPr>
                        <a:t>…</a:t>
                      </a:r>
                    </a:p>
                  </a:txBody>
                  <a:tcPr marL="9525" marR="9525" marT="9525" marB="0" anchor="ctr"/>
                </a:tc>
                <a:tc>
                  <a:txBody>
                    <a:bodyPr/>
                    <a:lstStyle/>
                    <a:p>
                      <a:pPr algn="ctr" fontAlgn="b"/>
                      <a:endParaRPr lang="en-GB" sz="1200" b="0" i="0" u="none" strike="noStrike" dirty="0">
                        <a:solidFill>
                          <a:srgbClr val="000000"/>
                        </a:solidFill>
                        <a:effectLst/>
                        <a:latin typeface="+mn-lt"/>
                      </a:endParaRPr>
                    </a:p>
                  </a:txBody>
                  <a:tcPr marL="9525" marR="9525" marT="9525" marB="0" anchor="ctr"/>
                </a:tc>
                <a:tc>
                  <a:txBody>
                    <a:bodyPr/>
                    <a:lstStyle/>
                    <a:p>
                      <a:pPr algn="ctr" fontAlgn="b"/>
                      <a:endParaRPr lang="en-GB" sz="1200" b="0" i="0" u="none" strike="noStrike" dirty="0">
                        <a:solidFill>
                          <a:srgbClr val="000000"/>
                        </a:solidFill>
                        <a:effectLst/>
                        <a:latin typeface="+mn-lt"/>
                      </a:endParaRPr>
                    </a:p>
                  </a:txBody>
                  <a:tcPr marL="9525" marR="9525" marT="9525" marB="0" anchor="ctr"/>
                </a:tc>
                <a:tc>
                  <a:txBody>
                    <a:bodyPr/>
                    <a:lstStyle/>
                    <a:p>
                      <a:pPr algn="ctr" fontAlgn="b"/>
                      <a:endParaRPr lang="en-GB" sz="1200" b="0" i="0" u="none" strike="noStrike" dirty="0">
                        <a:solidFill>
                          <a:srgbClr val="000000"/>
                        </a:solidFill>
                        <a:effectLst/>
                        <a:latin typeface="+mn-lt"/>
                      </a:endParaRPr>
                    </a:p>
                  </a:txBody>
                  <a:tcPr marL="9525" marR="9525" marT="9525" marB="0" anchor="ctr"/>
                </a:tc>
                <a:tc>
                  <a:txBody>
                    <a:bodyPr/>
                    <a:lstStyle/>
                    <a:p>
                      <a:pPr algn="ctr" fontAlgn="b"/>
                      <a:endParaRPr lang="en-GB" sz="1200" b="0" i="0" u="none" strike="noStrike" dirty="0">
                        <a:solidFill>
                          <a:srgbClr val="000000"/>
                        </a:solidFill>
                        <a:effectLst/>
                        <a:latin typeface="+mn-lt"/>
                      </a:endParaRPr>
                    </a:p>
                  </a:txBody>
                  <a:tcPr marL="9525" marR="9525" marT="9525" marB="0" anchor="ctr"/>
                </a:tc>
                <a:tc>
                  <a:txBody>
                    <a:bodyPr/>
                    <a:lstStyle/>
                    <a:p>
                      <a:pPr algn="ctr" fontAlgn="b"/>
                      <a:endParaRPr lang="en-GB" sz="12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596515231"/>
                  </a:ext>
                </a:extLst>
              </a:tr>
              <a:tr h="274320">
                <a:tc>
                  <a:txBody>
                    <a:bodyPr/>
                    <a:lstStyle/>
                    <a:p>
                      <a:pPr algn="ctr" fontAlgn="b"/>
                      <a:r>
                        <a:rPr lang="en-GB" sz="1200" b="0" i="0" u="none" strike="noStrike" dirty="0">
                          <a:solidFill>
                            <a:srgbClr val="000000"/>
                          </a:solidFill>
                          <a:effectLst/>
                          <a:latin typeface="+mn-lt"/>
                        </a:rPr>
                        <a:t>1.20</a:t>
                      </a:r>
                    </a:p>
                  </a:txBody>
                  <a:tcPr marL="9525" marR="9525" marT="9525" marB="0" anchor="ctr"/>
                </a:tc>
                <a:tc>
                  <a:txBody>
                    <a:bodyPr/>
                    <a:lstStyle/>
                    <a:p>
                      <a:pPr algn="ctr" fontAlgn="b"/>
                      <a:r>
                        <a:rPr lang="en-GB" sz="1200" b="0" i="0" u="none" strike="noStrike" dirty="0">
                          <a:solidFill>
                            <a:srgbClr val="000000"/>
                          </a:solidFill>
                          <a:effectLst/>
                          <a:latin typeface="+mn-lt"/>
                        </a:rPr>
                        <a:t>557.34</a:t>
                      </a:r>
                    </a:p>
                  </a:txBody>
                  <a:tcPr marL="9525" marR="9525" marT="9525" marB="0" anchor="ctr"/>
                </a:tc>
                <a:tc>
                  <a:txBody>
                    <a:bodyPr/>
                    <a:lstStyle/>
                    <a:p>
                      <a:pPr algn="ctr" fontAlgn="b"/>
                      <a:r>
                        <a:rPr lang="en-GB" sz="1200" b="0" i="0" u="none" strike="noStrike" dirty="0">
                          <a:solidFill>
                            <a:srgbClr val="000000"/>
                          </a:solidFill>
                          <a:effectLst/>
                          <a:latin typeface="+mn-lt"/>
                        </a:rPr>
                        <a:t>285.77</a:t>
                      </a:r>
                    </a:p>
                  </a:txBody>
                  <a:tcPr marL="9525" marR="9525" marT="9525" marB="0" anchor="ctr"/>
                </a:tc>
                <a:tc>
                  <a:txBody>
                    <a:bodyPr/>
                    <a:lstStyle/>
                    <a:p>
                      <a:pPr algn="ctr" fontAlgn="b"/>
                      <a:r>
                        <a:rPr lang="en-GB" sz="1200" b="0" i="0" u="none" strike="noStrike" dirty="0">
                          <a:solidFill>
                            <a:srgbClr val="000000"/>
                          </a:solidFill>
                          <a:effectLst/>
                          <a:latin typeface="+mn-lt"/>
                        </a:rPr>
                        <a:t>7424</a:t>
                      </a:r>
                    </a:p>
                  </a:txBody>
                  <a:tcPr marL="9525" marR="9525" marT="9525" marB="0" anchor="ctr"/>
                </a:tc>
                <a:tc>
                  <a:txBody>
                    <a:bodyPr/>
                    <a:lstStyle/>
                    <a:p>
                      <a:pPr algn="ctr" fontAlgn="b"/>
                      <a:r>
                        <a:rPr lang="en-GB" sz="1200" b="0" i="0" u="none" strike="noStrike" dirty="0">
                          <a:solidFill>
                            <a:srgbClr val="000000"/>
                          </a:solidFill>
                          <a:effectLst/>
                          <a:latin typeface="+mn-lt"/>
                        </a:rPr>
                        <a:t>8.23</a:t>
                      </a:r>
                    </a:p>
                  </a:txBody>
                  <a:tcPr marL="9525" marR="9525" marT="9525" marB="0" anchor="ctr"/>
                </a:tc>
                <a:tc>
                  <a:txBody>
                    <a:bodyPr/>
                    <a:lstStyle/>
                    <a:p>
                      <a:pPr algn="ctr" fontAlgn="b"/>
                      <a:r>
                        <a:rPr lang="en-GB" sz="1200" b="0" i="0" u="none" strike="noStrike" dirty="0">
                          <a:solidFill>
                            <a:srgbClr val="000000"/>
                          </a:solidFill>
                          <a:effectLst/>
                          <a:latin typeface="+mn-lt"/>
                        </a:rPr>
                        <a:t>0.539</a:t>
                      </a:r>
                    </a:p>
                  </a:txBody>
                  <a:tcPr marL="9525" marR="9525" marT="9525" marB="0" anchor="ctr"/>
                </a:tc>
                <a:extLst>
                  <a:ext uri="{0D108BD9-81ED-4DB2-BD59-A6C34878D82A}">
                    <a16:rowId xmlns:a16="http://schemas.microsoft.com/office/drawing/2014/main" val="2995593415"/>
                  </a:ext>
                </a:extLst>
              </a:tr>
              <a:tr h="274320">
                <a:tc>
                  <a:txBody>
                    <a:bodyPr/>
                    <a:lstStyle/>
                    <a:p>
                      <a:pPr algn="ctr" fontAlgn="b"/>
                      <a:r>
                        <a:rPr lang="en-GB" sz="1200" b="0" i="0" u="none" strike="noStrike" dirty="0">
                          <a:solidFill>
                            <a:srgbClr val="000000"/>
                          </a:solidFill>
                          <a:effectLst/>
                          <a:latin typeface="+mn-lt"/>
                        </a:rPr>
                        <a:t>1.30</a:t>
                      </a:r>
                    </a:p>
                  </a:txBody>
                  <a:tcPr marL="9525" marR="9525" marT="9525" marB="0" anchor="ctr"/>
                </a:tc>
                <a:tc>
                  <a:txBody>
                    <a:bodyPr/>
                    <a:lstStyle/>
                    <a:p>
                      <a:pPr algn="ctr" fontAlgn="b"/>
                      <a:r>
                        <a:rPr lang="en-GB" sz="1200" b="0" i="0" u="none" strike="noStrike" dirty="0">
                          <a:solidFill>
                            <a:srgbClr val="000000"/>
                          </a:solidFill>
                          <a:effectLst/>
                          <a:latin typeface="+mn-lt"/>
                        </a:rPr>
                        <a:t>603.79</a:t>
                      </a:r>
                    </a:p>
                  </a:txBody>
                  <a:tcPr marL="9525" marR="9525" marT="9525" marB="0" anchor="ctr"/>
                </a:tc>
                <a:tc>
                  <a:txBody>
                    <a:bodyPr/>
                    <a:lstStyle/>
                    <a:p>
                      <a:pPr algn="ctr" fontAlgn="b"/>
                      <a:r>
                        <a:rPr lang="en-GB" sz="1200" b="0" i="0" u="none" strike="noStrike" dirty="0">
                          <a:solidFill>
                            <a:srgbClr val="000000"/>
                          </a:solidFill>
                          <a:effectLst/>
                          <a:latin typeface="+mn-lt"/>
                        </a:rPr>
                        <a:t>200.86</a:t>
                      </a:r>
                    </a:p>
                  </a:txBody>
                  <a:tcPr marL="9525" marR="9525" marT="9525" marB="0" anchor="ctr"/>
                </a:tc>
                <a:tc>
                  <a:txBody>
                    <a:bodyPr/>
                    <a:lstStyle/>
                    <a:p>
                      <a:pPr algn="ctr" fontAlgn="b"/>
                      <a:r>
                        <a:rPr lang="en-GB" sz="1200" b="0" i="0" u="none" strike="noStrike" dirty="0">
                          <a:solidFill>
                            <a:srgbClr val="000000"/>
                          </a:solidFill>
                          <a:effectLst/>
                          <a:latin typeface="+mn-lt"/>
                        </a:rPr>
                        <a:t>7936</a:t>
                      </a:r>
                    </a:p>
                  </a:txBody>
                  <a:tcPr marL="9525" marR="9525" marT="9525" marB="0" anchor="ctr"/>
                </a:tc>
                <a:tc>
                  <a:txBody>
                    <a:bodyPr/>
                    <a:lstStyle/>
                    <a:p>
                      <a:pPr algn="ctr" fontAlgn="b"/>
                      <a:r>
                        <a:rPr lang="en-GB" sz="1200" b="0" i="0" u="none" strike="noStrike" dirty="0">
                          <a:solidFill>
                            <a:srgbClr val="000000"/>
                          </a:solidFill>
                          <a:effectLst/>
                          <a:latin typeface="+mn-lt"/>
                        </a:rPr>
                        <a:t>6.82</a:t>
                      </a:r>
                    </a:p>
                  </a:txBody>
                  <a:tcPr marL="9525" marR="9525" marT="9525" marB="0" anchor="ctr"/>
                </a:tc>
                <a:tc>
                  <a:txBody>
                    <a:bodyPr/>
                    <a:lstStyle/>
                    <a:p>
                      <a:pPr algn="ctr" fontAlgn="b"/>
                      <a:r>
                        <a:rPr lang="en-GB" sz="1200" b="0" i="0" u="none" strike="noStrike" dirty="0">
                          <a:solidFill>
                            <a:srgbClr val="000000"/>
                          </a:solidFill>
                          <a:effectLst/>
                          <a:latin typeface="+mn-lt"/>
                        </a:rPr>
                        <a:t>0.573</a:t>
                      </a:r>
                    </a:p>
                  </a:txBody>
                  <a:tcPr marL="9525" marR="9525" marT="9525" marB="0" anchor="ctr"/>
                </a:tc>
                <a:extLst>
                  <a:ext uri="{0D108BD9-81ED-4DB2-BD59-A6C34878D82A}">
                    <a16:rowId xmlns:a16="http://schemas.microsoft.com/office/drawing/2014/main" val="3037805449"/>
                  </a:ext>
                </a:extLst>
              </a:tr>
            </a:tbl>
          </a:graphicData>
        </a:graphic>
      </p:graphicFrame>
      <p:sp>
        <p:nvSpPr>
          <p:cNvPr id="7" name="Arrow: Right 6">
            <a:extLst>
              <a:ext uri="{FF2B5EF4-FFF2-40B4-BE49-F238E27FC236}">
                <a16:creationId xmlns:a16="http://schemas.microsoft.com/office/drawing/2014/main" id="{F8D22C6D-7B6E-0DBD-B9F8-F057C5A3F6EA}"/>
              </a:ext>
            </a:extLst>
          </p:cNvPr>
          <p:cNvSpPr/>
          <p:nvPr/>
        </p:nvSpPr>
        <p:spPr>
          <a:xfrm>
            <a:off x="494184" y="5248800"/>
            <a:ext cx="684139"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1">
            <a:extLst>
              <a:ext uri="{FF2B5EF4-FFF2-40B4-BE49-F238E27FC236}">
                <a16:creationId xmlns:a16="http://schemas.microsoft.com/office/drawing/2014/main" id="{A0750B46-6E2B-CFD4-54E8-AC188AF93FF5}"/>
              </a:ext>
            </a:extLst>
          </p:cNvPr>
          <p:cNvSpPr txBox="1">
            <a:spLocks/>
          </p:cNvSpPr>
          <p:nvPr/>
        </p:nvSpPr>
        <p:spPr>
          <a:xfrm>
            <a:off x="1296182" y="4856085"/>
            <a:ext cx="10401634" cy="14204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On the one hand, when the maximum B gradient is increased, the maximum required energy of the boost capacitor can be reduced. This increases the costs of the capacitors.</a:t>
            </a:r>
          </a:p>
          <a:p>
            <a:pPr marL="0" indent="0">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On the other hand, the maximum voltage of the boost capacitor increases with an increased maximum B gradient. Depending on the minimal voltage and the voltage of the preload capacitor, this leads to a change in the number of IGBTs.</a:t>
            </a:r>
          </a:p>
          <a:p>
            <a:pPr marL="0" indent="0">
              <a:buFont typeface="Arial" panose="020B0604020202020204" pitchFamily="34" charset="0"/>
              <a:buNone/>
            </a:pPr>
            <a:r>
              <a:rPr lang="en-GB" sz="1400" kern="100" dirty="0">
                <a:latin typeface="+mn-lt"/>
                <a:ea typeface="Calibri" panose="020F0502020204030204" pitchFamily="34" charset="0"/>
                <a:cs typeface="Times New Roman" panose="02020603050405020304" pitchFamily="18" charset="0"/>
              </a:rPr>
              <a:t>In order to make a meaningful optimization, the costs of the RF system must be included. </a:t>
            </a:r>
          </a:p>
        </p:txBody>
      </p:sp>
    </p:spTree>
    <p:extLst>
      <p:ext uri="{BB962C8B-B14F-4D97-AF65-F5344CB8AC3E}">
        <p14:creationId xmlns:p14="http://schemas.microsoft.com/office/powerpoint/2010/main" val="4072009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B89FF3DB-E4CA-D910-16EE-04A00571ED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3218" y="3577643"/>
            <a:ext cx="5233571" cy="1937161"/>
          </a:xfrm>
          <a:prstGeom prst="rect">
            <a:avLst/>
          </a:prstGeom>
        </p:spPr>
      </p:pic>
      <p:pic>
        <p:nvPicPr>
          <p:cNvPr id="14" name="Graphic 13">
            <a:extLst>
              <a:ext uri="{FF2B5EF4-FFF2-40B4-BE49-F238E27FC236}">
                <a16:creationId xmlns:a16="http://schemas.microsoft.com/office/drawing/2014/main" id="{41ECE39B-96FD-B227-D3BD-A306E5C4C9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3218" y="1711506"/>
            <a:ext cx="5228948" cy="1937161"/>
          </a:xfrm>
          <a:prstGeom prst="rect">
            <a:avLst/>
          </a:prstGeom>
        </p:spPr>
      </p:pic>
      <p:sp>
        <p:nvSpPr>
          <p:cNvPr id="3" name="Title 2">
            <a:extLst>
              <a:ext uri="{FF2B5EF4-FFF2-40B4-BE49-F238E27FC236}">
                <a16:creationId xmlns:a16="http://schemas.microsoft.com/office/drawing/2014/main" id="{E8C7DFDE-A705-0D16-7D11-89E28B82329F}"/>
              </a:ext>
            </a:extLst>
          </p:cNvPr>
          <p:cNvSpPr>
            <a:spLocks noGrp="1"/>
          </p:cNvSpPr>
          <p:nvPr>
            <p:ph type="title"/>
          </p:nvPr>
        </p:nvSpPr>
        <p:spPr/>
        <p:txBody>
          <a:bodyPr/>
          <a:lstStyle/>
          <a:p>
            <a:r>
              <a:rPr lang="en-US" dirty="0"/>
              <a:t>Sensitivity Analysis – </a:t>
            </a:r>
            <a:br>
              <a:rPr lang="en-US" dirty="0"/>
            </a:br>
            <a:r>
              <a:rPr lang="en-US" dirty="0"/>
              <a:t>Max Gradient of B Field</a:t>
            </a:r>
          </a:p>
        </p:txBody>
      </p:sp>
      <p:sp>
        <p:nvSpPr>
          <p:cNvPr id="4" name="Footer Placeholder 3">
            <a:extLst>
              <a:ext uri="{FF2B5EF4-FFF2-40B4-BE49-F238E27FC236}">
                <a16:creationId xmlns:a16="http://schemas.microsoft.com/office/drawing/2014/main" id="{A368D26A-5BC3-64A2-8AEF-30F4C1C92A7A}"/>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D93FE73C-6BFD-DE6F-9BDF-87BD17D116A5}"/>
              </a:ext>
            </a:extLst>
          </p:cNvPr>
          <p:cNvSpPr>
            <a:spLocks noGrp="1"/>
          </p:cNvSpPr>
          <p:nvPr>
            <p:ph type="sldNum" sz="quarter" idx="13"/>
          </p:nvPr>
        </p:nvSpPr>
        <p:spPr/>
        <p:txBody>
          <a:bodyPr/>
          <a:lstStyle/>
          <a:p>
            <a:fld id="{005C7FBA-D4E9-46CA-9321-3ADA2E368FCD}" type="slidenum">
              <a:rPr lang="en-GB" smtClean="0"/>
              <a:pPr/>
              <a:t>16</a:t>
            </a:fld>
            <a:endParaRPr lang="en-GB" dirty="0"/>
          </a:p>
        </p:txBody>
      </p:sp>
      <p:sp>
        <p:nvSpPr>
          <p:cNvPr id="6" name="Content Placeholder 1">
            <a:extLst>
              <a:ext uri="{FF2B5EF4-FFF2-40B4-BE49-F238E27FC236}">
                <a16:creationId xmlns:a16="http://schemas.microsoft.com/office/drawing/2014/main" id="{E00DF2C8-FAFD-C113-617E-9A272AC0E740}"/>
              </a:ext>
            </a:extLst>
          </p:cNvPr>
          <p:cNvSpPr txBox="1">
            <a:spLocks/>
          </p:cNvSpPr>
          <p:nvPr/>
        </p:nvSpPr>
        <p:spPr>
          <a:xfrm>
            <a:off x="1294590" y="1459948"/>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Maximum B gradient = 1.05</a:t>
            </a:r>
            <a:endParaRPr lang="en-US" sz="2800" u="sng" dirty="0"/>
          </a:p>
        </p:txBody>
      </p:sp>
      <p:pic>
        <p:nvPicPr>
          <p:cNvPr id="15" name="Graphic 14">
            <a:extLst>
              <a:ext uri="{FF2B5EF4-FFF2-40B4-BE49-F238E27FC236}">
                <a16:creationId xmlns:a16="http://schemas.microsoft.com/office/drawing/2014/main" id="{DBAD6560-80F2-EDEE-1F6A-269568B290B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6969282" y="3580206"/>
            <a:ext cx="5221110" cy="1937161"/>
          </a:xfrm>
          <a:prstGeom prst="rect">
            <a:avLst/>
          </a:prstGeom>
        </p:spPr>
      </p:pic>
      <p:pic>
        <p:nvPicPr>
          <p:cNvPr id="16" name="Graphic 15">
            <a:extLst>
              <a:ext uri="{FF2B5EF4-FFF2-40B4-BE49-F238E27FC236}">
                <a16:creationId xmlns:a16="http://schemas.microsoft.com/office/drawing/2014/main" id="{51D1D1B3-7F9D-3F7A-7250-1C2FF1595B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6963052" y="1716631"/>
            <a:ext cx="5228948" cy="1932036"/>
          </a:xfrm>
          <a:prstGeom prst="rect">
            <a:avLst/>
          </a:prstGeom>
        </p:spPr>
      </p:pic>
      <p:sp>
        <p:nvSpPr>
          <p:cNvPr id="17" name="Content Placeholder 1">
            <a:extLst>
              <a:ext uri="{FF2B5EF4-FFF2-40B4-BE49-F238E27FC236}">
                <a16:creationId xmlns:a16="http://schemas.microsoft.com/office/drawing/2014/main" id="{D2CDFC8D-E901-C340-0239-794261B6E581}"/>
              </a:ext>
            </a:extLst>
          </p:cNvPr>
          <p:cNvSpPr txBox="1">
            <a:spLocks/>
          </p:cNvSpPr>
          <p:nvPr/>
        </p:nvSpPr>
        <p:spPr>
          <a:xfrm>
            <a:off x="7964424" y="1462511"/>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Maximum B gradient = 1.30</a:t>
            </a:r>
            <a:endParaRPr lang="en-US" sz="2800" u="sng" dirty="0"/>
          </a:p>
        </p:txBody>
      </p:sp>
      <p:sp>
        <p:nvSpPr>
          <p:cNvPr id="21" name="TextBox 20">
            <a:extLst>
              <a:ext uri="{FF2B5EF4-FFF2-40B4-BE49-F238E27FC236}">
                <a16:creationId xmlns:a16="http://schemas.microsoft.com/office/drawing/2014/main" id="{6757AB83-DA4A-F67E-6B9E-FB7692462863}"/>
              </a:ext>
            </a:extLst>
          </p:cNvPr>
          <p:cNvSpPr txBox="1"/>
          <p:nvPr/>
        </p:nvSpPr>
        <p:spPr>
          <a:xfrm>
            <a:off x="951837" y="5623783"/>
            <a:ext cx="1636572" cy="738664"/>
          </a:xfrm>
          <a:prstGeom prst="rect">
            <a:avLst/>
          </a:prstGeom>
          <a:noFill/>
        </p:spPr>
        <p:txBody>
          <a:bodyPr wrap="square" rtlCol="0">
            <a:spAutoFit/>
          </a:bodyPr>
          <a:lstStyle/>
          <a:p>
            <a:r>
              <a:rPr lang="en-US" sz="1400" dirty="0" err="1">
                <a:highlight>
                  <a:srgbClr val="FFFF00"/>
                </a:highlight>
              </a:rPr>
              <a:t>N</a:t>
            </a:r>
            <a:r>
              <a:rPr lang="en-US" sz="1400" baseline="-25000" dirty="0" err="1">
                <a:highlight>
                  <a:srgbClr val="FFFF00"/>
                </a:highlight>
              </a:rPr>
              <a:t>cells</a:t>
            </a:r>
            <a:r>
              <a:rPr lang="en-US" sz="1400" dirty="0">
                <a:highlight>
                  <a:srgbClr val="FFFF00"/>
                </a:highlight>
              </a:rPr>
              <a:t>= 3456</a:t>
            </a:r>
          </a:p>
          <a:p>
            <a:r>
              <a:rPr lang="en-US" sz="1400" dirty="0" err="1"/>
              <a:t>N</a:t>
            </a:r>
            <a:r>
              <a:rPr lang="en-US" sz="1400" baseline="-25000" dirty="0" err="1"/>
              <a:t>IGBTs,ser</a:t>
            </a:r>
            <a:r>
              <a:rPr lang="en-US" sz="1400" baseline="-25000" dirty="0"/>
              <a:t> </a:t>
            </a:r>
            <a:r>
              <a:rPr lang="en-US" sz="1400" dirty="0"/>
              <a:t>= 2 per cell</a:t>
            </a:r>
          </a:p>
          <a:p>
            <a:r>
              <a:rPr lang="en-US" sz="1400" dirty="0" err="1"/>
              <a:t>N</a:t>
            </a:r>
            <a:r>
              <a:rPr lang="en-US" sz="1400" baseline="-25000" dirty="0" err="1"/>
              <a:t>IGBTs,par</a:t>
            </a:r>
            <a:r>
              <a:rPr lang="en-US" sz="1400" dirty="0"/>
              <a:t> = 1 per cell</a:t>
            </a:r>
          </a:p>
        </p:txBody>
      </p:sp>
      <p:sp>
        <p:nvSpPr>
          <p:cNvPr id="22" name="TextBox 21">
            <a:extLst>
              <a:ext uri="{FF2B5EF4-FFF2-40B4-BE49-F238E27FC236}">
                <a16:creationId xmlns:a16="http://schemas.microsoft.com/office/drawing/2014/main" id="{4B118F96-858F-9B81-E1AC-A68F5E0ECEB6}"/>
              </a:ext>
            </a:extLst>
          </p:cNvPr>
          <p:cNvSpPr txBox="1"/>
          <p:nvPr/>
        </p:nvSpPr>
        <p:spPr>
          <a:xfrm>
            <a:off x="7702824" y="5587862"/>
            <a:ext cx="2160354" cy="738664"/>
          </a:xfrm>
          <a:prstGeom prst="rect">
            <a:avLst/>
          </a:prstGeom>
          <a:noFill/>
        </p:spPr>
        <p:txBody>
          <a:bodyPr wrap="square" rtlCol="0">
            <a:spAutoFit/>
          </a:bodyPr>
          <a:lstStyle/>
          <a:p>
            <a:r>
              <a:rPr lang="en-US" sz="1400" dirty="0" err="1">
                <a:highlight>
                  <a:srgbClr val="FFFF00"/>
                </a:highlight>
              </a:rPr>
              <a:t>N</a:t>
            </a:r>
            <a:r>
              <a:rPr lang="en-US" sz="1400" baseline="-25000" dirty="0" err="1">
                <a:highlight>
                  <a:srgbClr val="FFFF00"/>
                </a:highlight>
              </a:rPr>
              <a:t>cells</a:t>
            </a:r>
            <a:r>
              <a:rPr lang="en-US" sz="1400" dirty="0">
                <a:highlight>
                  <a:srgbClr val="FFFF00"/>
                </a:highlight>
              </a:rPr>
              <a:t>= 3968</a:t>
            </a:r>
          </a:p>
          <a:p>
            <a:r>
              <a:rPr lang="en-US" sz="1400" dirty="0" err="1"/>
              <a:t>N</a:t>
            </a:r>
            <a:r>
              <a:rPr lang="en-US" sz="1400" baseline="-25000" dirty="0" err="1"/>
              <a:t>IGBTs,ser</a:t>
            </a:r>
            <a:r>
              <a:rPr lang="en-US" sz="1400" baseline="-25000" dirty="0"/>
              <a:t> </a:t>
            </a:r>
            <a:r>
              <a:rPr lang="en-US" sz="1400" dirty="0"/>
              <a:t>= 2 per cell</a:t>
            </a:r>
          </a:p>
          <a:p>
            <a:r>
              <a:rPr lang="en-US" sz="1400" dirty="0" err="1"/>
              <a:t>N</a:t>
            </a:r>
            <a:r>
              <a:rPr lang="en-US" sz="1400" baseline="-25000" dirty="0" err="1"/>
              <a:t>IGBTs,par</a:t>
            </a:r>
            <a:r>
              <a:rPr lang="en-US" sz="1400" dirty="0"/>
              <a:t> = 1 per cell</a:t>
            </a:r>
          </a:p>
        </p:txBody>
      </p:sp>
      <p:sp>
        <p:nvSpPr>
          <p:cNvPr id="23" name="TextBox 22">
            <a:extLst>
              <a:ext uri="{FF2B5EF4-FFF2-40B4-BE49-F238E27FC236}">
                <a16:creationId xmlns:a16="http://schemas.microsoft.com/office/drawing/2014/main" id="{D7DD6E45-DD21-41A4-6232-82C348AB97FA}"/>
              </a:ext>
            </a:extLst>
          </p:cNvPr>
          <p:cNvSpPr txBox="1"/>
          <p:nvPr/>
        </p:nvSpPr>
        <p:spPr>
          <a:xfrm>
            <a:off x="2829899" y="5621238"/>
            <a:ext cx="2242189" cy="738664"/>
          </a:xfrm>
          <a:prstGeom prst="rect">
            <a:avLst/>
          </a:prstGeom>
          <a:noFill/>
        </p:spPr>
        <p:txBody>
          <a:bodyPr wrap="square" rtlCol="0">
            <a:spAutoFit/>
          </a:bodyPr>
          <a:lstStyle/>
          <a:p>
            <a:r>
              <a:rPr lang="en-US" sz="1400" dirty="0" err="1"/>
              <a:t>I</a:t>
            </a:r>
            <a:r>
              <a:rPr lang="en-US" sz="1400" baseline="-25000" dirty="0" err="1"/>
              <a:t>RMS,repetition</a:t>
            </a:r>
            <a:r>
              <a:rPr lang="en-US" sz="1400" baseline="-25000" dirty="0"/>
              <a:t> </a:t>
            </a:r>
            <a:r>
              <a:rPr lang="en-US" sz="1400" dirty="0"/>
              <a:t>= 550.11 A</a:t>
            </a:r>
          </a:p>
          <a:p>
            <a:r>
              <a:rPr lang="en-US" sz="1400" dirty="0" err="1">
                <a:highlight>
                  <a:srgbClr val="FFFF00"/>
                </a:highlight>
              </a:rPr>
              <a:t>E</a:t>
            </a:r>
            <a:r>
              <a:rPr lang="en-US" sz="1400" baseline="-25000" dirty="0" err="1">
                <a:highlight>
                  <a:srgbClr val="FFFF00"/>
                </a:highlight>
              </a:rPr>
              <a:t>cap,boost</a:t>
            </a:r>
            <a:r>
              <a:rPr lang="en-US" sz="1400" baseline="-25000" dirty="0">
                <a:highlight>
                  <a:srgbClr val="FFFF00"/>
                </a:highlight>
              </a:rPr>
              <a:t>  </a:t>
            </a:r>
            <a:r>
              <a:rPr lang="en-US" sz="1400" dirty="0">
                <a:highlight>
                  <a:srgbClr val="FFFF00"/>
                </a:highlight>
              </a:rPr>
              <a:t>= 16.84 kJ per cell</a:t>
            </a:r>
          </a:p>
          <a:p>
            <a:r>
              <a:rPr lang="en-US" sz="1400" dirty="0" err="1"/>
              <a:t>E</a:t>
            </a:r>
            <a:r>
              <a:rPr lang="en-US" sz="1400" baseline="-25000" dirty="0" err="1"/>
              <a:t>cap,preload</a:t>
            </a:r>
            <a:r>
              <a:rPr lang="en-US" sz="1400" baseline="-25000" dirty="0"/>
              <a:t>  </a:t>
            </a:r>
            <a:r>
              <a:rPr lang="en-US" sz="1400" dirty="0"/>
              <a:t>= 5.66 kJ per cell*</a:t>
            </a:r>
          </a:p>
        </p:txBody>
      </p:sp>
      <p:sp>
        <p:nvSpPr>
          <p:cNvPr id="24" name="TextBox 23">
            <a:extLst>
              <a:ext uri="{FF2B5EF4-FFF2-40B4-BE49-F238E27FC236}">
                <a16:creationId xmlns:a16="http://schemas.microsoft.com/office/drawing/2014/main" id="{CF4C2750-C5B4-C1AD-DDF4-E4A065D40A02}"/>
              </a:ext>
            </a:extLst>
          </p:cNvPr>
          <p:cNvSpPr txBox="1"/>
          <p:nvPr/>
        </p:nvSpPr>
        <p:spPr>
          <a:xfrm>
            <a:off x="9579633" y="5555335"/>
            <a:ext cx="2242189" cy="738664"/>
          </a:xfrm>
          <a:prstGeom prst="rect">
            <a:avLst/>
          </a:prstGeom>
          <a:noFill/>
        </p:spPr>
        <p:txBody>
          <a:bodyPr wrap="square" rtlCol="0">
            <a:spAutoFit/>
          </a:bodyPr>
          <a:lstStyle/>
          <a:p>
            <a:r>
              <a:rPr lang="en-US" sz="1400" dirty="0" err="1"/>
              <a:t>I</a:t>
            </a:r>
            <a:r>
              <a:rPr lang="en-US" sz="1400" baseline="-25000" dirty="0" err="1"/>
              <a:t>RMS,repetition</a:t>
            </a:r>
            <a:r>
              <a:rPr lang="en-US" sz="1400" baseline="-25000" dirty="0"/>
              <a:t> </a:t>
            </a:r>
            <a:r>
              <a:rPr lang="en-US" sz="1400" dirty="0"/>
              <a:t>= 562.21 A</a:t>
            </a:r>
          </a:p>
          <a:p>
            <a:r>
              <a:rPr lang="en-US" sz="1400" dirty="0" err="1">
                <a:highlight>
                  <a:srgbClr val="FFFF00"/>
                </a:highlight>
              </a:rPr>
              <a:t>E</a:t>
            </a:r>
            <a:r>
              <a:rPr lang="en-US" sz="1400" baseline="-25000" dirty="0" err="1">
                <a:highlight>
                  <a:srgbClr val="FFFF00"/>
                </a:highlight>
              </a:rPr>
              <a:t>cap,boost</a:t>
            </a:r>
            <a:r>
              <a:rPr lang="en-US" sz="1400" baseline="-25000" dirty="0">
                <a:highlight>
                  <a:srgbClr val="FFFF00"/>
                </a:highlight>
              </a:rPr>
              <a:t>  </a:t>
            </a:r>
            <a:r>
              <a:rPr lang="en-US" sz="1400" dirty="0">
                <a:highlight>
                  <a:srgbClr val="FFFF00"/>
                </a:highlight>
              </a:rPr>
              <a:t>= 4.37 kJ per cell</a:t>
            </a:r>
          </a:p>
          <a:p>
            <a:r>
              <a:rPr lang="en-US" sz="1400" dirty="0" err="1"/>
              <a:t>E</a:t>
            </a:r>
            <a:r>
              <a:rPr lang="en-US" sz="1400" baseline="-25000" dirty="0" err="1"/>
              <a:t>cap,preload</a:t>
            </a:r>
            <a:r>
              <a:rPr lang="en-US" sz="1400" baseline="-25000" dirty="0"/>
              <a:t>  </a:t>
            </a:r>
            <a:r>
              <a:rPr lang="en-US" sz="1400" dirty="0"/>
              <a:t>= 4.93 kJ per cell*</a:t>
            </a:r>
          </a:p>
        </p:txBody>
      </p:sp>
      <p:sp>
        <p:nvSpPr>
          <p:cNvPr id="25" name="TextBox 24">
            <a:extLst>
              <a:ext uri="{FF2B5EF4-FFF2-40B4-BE49-F238E27FC236}">
                <a16:creationId xmlns:a16="http://schemas.microsoft.com/office/drawing/2014/main" id="{E9959A62-F3B3-C6BC-2171-DD69F84DB94C}"/>
              </a:ext>
            </a:extLst>
          </p:cNvPr>
          <p:cNvSpPr txBox="1"/>
          <p:nvPr/>
        </p:nvSpPr>
        <p:spPr>
          <a:xfrm>
            <a:off x="5200614" y="4906548"/>
            <a:ext cx="2242189" cy="1569660"/>
          </a:xfrm>
          <a:prstGeom prst="rect">
            <a:avLst/>
          </a:prstGeom>
          <a:noFill/>
        </p:spPr>
        <p:txBody>
          <a:bodyPr wrap="square" rtlCol="0">
            <a:spAutoFit/>
          </a:bodyPr>
          <a:lstStyle/>
          <a:p>
            <a:r>
              <a:rPr lang="en-US" sz="1200" dirty="0"/>
              <a:t>*Due the different number of cells, the energy of the preload capacitors per cell is different. Nevertheless, the total energy of the preload capacitors is the same because the maximum B gradient doesn’t influence the preload capacitor.</a:t>
            </a:r>
          </a:p>
        </p:txBody>
      </p:sp>
    </p:spTree>
    <p:extLst>
      <p:ext uri="{BB962C8B-B14F-4D97-AF65-F5344CB8AC3E}">
        <p14:creationId xmlns:p14="http://schemas.microsoft.com/office/powerpoint/2010/main" val="155596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B509AC-CC7C-8181-2911-FC567D9E4040}"/>
              </a:ext>
            </a:extLst>
          </p:cNvPr>
          <p:cNvSpPr>
            <a:spLocks noGrp="1"/>
          </p:cNvSpPr>
          <p:nvPr>
            <p:ph idx="1"/>
          </p:nvPr>
        </p:nvSpPr>
        <p:spPr>
          <a:xfrm>
            <a:off x="838200" y="1825625"/>
            <a:ext cx="10515600" cy="4495276"/>
          </a:xfrm>
        </p:spPr>
        <p:txBody>
          <a:bodyPr/>
          <a:lstStyle/>
          <a:p>
            <a:r>
              <a:rPr lang="en-US" dirty="0"/>
              <a:t>A combined optimization process for the dipole magnets and their power electronics was implemented in Python. </a:t>
            </a:r>
            <a:br>
              <a:rPr lang="en-US" dirty="0"/>
            </a:br>
            <a:endParaRPr lang="en-US" dirty="0"/>
          </a:p>
          <a:p>
            <a:r>
              <a:rPr lang="en-US" dirty="0"/>
              <a:t>The optimal placement of the conductors and the sizing of the conductor window is depending on the stray field of the air gap and therefore of the design of the magnet poles.</a:t>
            </a:r>
            <a:br>
              <a:rPr lang="en-US" dirty="0"/>
            </a:br>
            <a:endParaRPr lang="en-US" dirty="0"/>
          </a:p>
          <a:p>
            <a:r>
              <a:rPr lang="en-GB" dirty="0"/>
              <a:t>A higher-level optimization between RF and magnets is required, as the shape of the magnetic field ramp influences both systems.</a:t>
            </a:r>
            <a:endParaRPr lang="en-US" dirty="0"/>
          </a:p>
        </p:txBody>
      </p:sp>
      <p:sp>
        <p:nvSpPr>
          <p:cNvPr id="3" name="Title 2">
            <a:extLst>
              <a:ext uri="{FF2B5EF4-FFF2-40B4-BE49-F238E27FC236}">
                <a16:creationId xmlns:a16="http://schemas.microsoft.com/office/drawing/2014/main" id="{74A51C2B-374B-A80A-8256-A8587CCAD3B3}"/>
              </a:ext>
            </a:extLst>
          </p:cNvPr>
          <p:cNvSpPr>
            <a:spLocks noGrp="1"/>
          </p:cNvSpPr>
          <p:nvPr>
            <p:ph type="title"/>
          </p:nvPr>
        </p:nvSpPr>
        <p:spPr/>
        <p:txBody>
          <a:bodyPr/>
          <a:lstStyle/>
          <a:p>
            <a:r>
              <a:rPr lang="en-US" dirty="0"/>
              <a:t>Conclusion</a:t>
            </a:r>
          </a:p>
        </p:txBody>
      </p:sp>
      <p:sp>
        <p:nvSpPr>
          <p:cNvPr id="4" name="Footer Placeholder 3">
            <a:extLst>
              <a:ext uri="{FF2B5EF4-FFF2-40B4-BE49-F238E27FC236}">
                <a16:creationId xmlns:a16="http://schemas.microsoft.com/office/drawing/2014/main" id="{2BAF6D42-BD2D-750D-B2D2-79C4D7F789AA}"/>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2C1716EB-1B74-FC6D-2B0E-8A5D15D27D05}"/>
              </a:ext>
            </a:extLst>
          </p:cNvPr>
          <p:cNvSpPr>
            <a:spLocks noGrp="1"/>
          </p:cNvSpPr>
          <p:nvPr>
            <p:ph type="sldNum" sz="quarter" idx="13"/>
          </p:nvPr>
        </p:nvSpPr>
        <p:spPr/>
        <p:txBody>
          <a:bodyPr/>
          <a:lstStyle/>
          <a:p>
            <a:fld id="{005C7FBA-D4E9-46CA-9321-3ADA2E368FCD}" type="slidenum">
              <a:rPr lang="en-GB" smtClean="0"/>
              <a:pPr/>
              <a:t>17</a:t>
            </a:fld>
            <a:endParaRPr lang="en-GB" dirty="0"/>
          </a:p>
        </p:txBody>
      </p:sp>
    </p:spTree>
    <p:extLst>
      <p:ext uri="{BB962C8B-B14F-4D97-AF65-F5344CB8AC3E}">
        <p14:creationId xmlns:p14="http://schemas.microsoft.com/office/powerpoint/2010/main" val="1532887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A5E427C-EE18-B248-6406-2B4C3415BB71}"/>
              </a:ext>
            </a:extLst>
          </p:cNvPr>
          <p:cNvSpPr>
            <a:spLocks noGrp="1"/>
          </p:cNvSpPr>
          <p:nvPr>
            <p:ph type="ftr" sz="quarter" idx="11"/>
          </p:nvPr>
        </p:nvSpPr>
        <p:spPr/>
        <p:txBody>
          <a:bodyPr/>
          <a:lstStyle/>
          <a:p>
            <a:r>
              <a:rPr lang="en-US" dirty="0"/>
              <a:t>Magnet and power converter optimization </a:t>
            </a:r>
            <a:r>
              <a:rPr lang="fr-FR" dirty="0">
                <a:latin typeface="Arial Narrow" panose="020B0604020202020204" pitchFamily="34" charset="0"/>
                <a:cs typeface="Arial Narrow" panose="020B0604020202020204" pitchFamily="34" charset="0"/>
              </a:rPr>
              <a:t>/ Marco Gast / KIT</a:t>
            </a:r>
          </a:p>
        </p:txBody>
      </p:sp>
    </p:spTree>
    <p:extLst>
      <p:ext uri="{BB962C8B-B14F-4D97-AF65-F5344CB8AC3E}">
        <p14:creationId xmlns:p14="http://schemas.microsoft.com/office/powerpoint/2010/main" val="1714690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79980E-EE6C-5A32-68A2-1C9739E847A7}"/>
              </a:ext>
            </a:extLst>
          </p:cNvPr>
          <p:cNvSpPr>
            <a:spLocks noGrp="1"/>
          </p:cNvSpPr>
          <p:nvPr>
            <p:ph type="title"/>
          </p:nvPr>
        </p:nvSpPr>
        <p:spPr/>
        <p:txBody>
          <a:bodyPr/>
          <a:lstStyle/>
          <a:p>
            <a:r>
              <a:rPr lang="de-DE" dirty="0"/>
              <a:t>Outline</a:t>
            </a:r>
          </a:p>
        </p:txBody>
      </p:sp>
      <p:sp>
        <p:nvSpPr>
          <p:cNvPr id="4" name="Footer Placeholder 3">
            <a:extLst>
              <a:ext uri="{FF2B5EF4-FFF2-40B4-BE49-F238E27FC236}">
                <a16:creationId xmlns:a16="http://schemas.microsoft.com/office/drawing/2014/main" id="{FA7804DC-EEFF-E88D-65EF-F236304FF758}"/>
              </a:ext>
            </a:extLst>
          </p:cNvPr>
          <p:cNvSpPr>
            <a:spLocks noGrp="1"/>
          </p:cNvSpPr>
          <p:nvPr>
            <p:ph type="ftr" sz="quarter" idx="12"/>
          </p:nvPr>
        </p:nvSpPr>
        <p:spPr/>
        <p:txBody>
          <a:bodyPr/>
          <a:lstStyle/>
          <a:p>
            <a:r>
              <a:rPr lang="en-US" dirty="0"/>
              <a:t>Magnet and power converter optimization </a:t>
            </a:r>
            <a:r>
              <a:rPr lang="fr-FR" dirty="0">
                <a:latin typeface="Arial Narrow" panose="020B0604020202020204" pitchFamily="34" charset="0"/>
                <a:cs typeface="Arial Narrow" panose="020B0604020202020204" pitchFamily="34" charset="0"/>
              </a:rPr>
              <a:t>/ Marco Gast / KIT</a:t>
            </a:r>
          </a:p>
        </p:txBody>
      </p:sp>
      <p:sp>
        <p:nvSpPr>
          <p:cNvPr id="5" name="Slide Number Placeholder 4">
            <a:extLst>
              <a:ext uri="{FF2B5EF4-FFF2-40B4-BE49-F238E27FC236}">
                <a16:creationId xmlns:a16="http://schemas.microsoft.com/office/drawing/2014/main" id="{E2E2CAE7-0A3C-B242-481D-65AB96DBAAC2}"/>
              </a:ext>
            </a:extLst>
          </p:cNvPr>
          <p:cNvSpPr>
            <a:spLocks noGrp="1"/>
          </p:cNvSpPr>
          <p:nvPr>
            <p:ph type="sldNum" sz="quarter" idx="13"/>
          </p:nvPr>
        </p:nvSpPr>
        <p:spPr/>
        <p:txBody>
          <a:bodyPr/>
          <a:lstStyle/>
          <a:p>
            <a:fld id="{005C7FBA-D4E9-46CA-9321-3ADA2E368FCD}" type="slidenum">
              <a:rPr lang="en-GB" smtClean="0"/>
              <a:pPr/>
              <a:t>2</a:t>
            </a:fld>
            <a:endParaRPr lang="en-GB" dirty="0"/>
          </a:p>
        </p:txBody>
      </p:sp>
      <p:sp>
        <p:nvSpPr>
          <p:cNvPr id="2" name="Content Placeholder 1">
            <a:extLst>
              <a:ext uri="{FF2B5EF4-FFF2-40B4-BE49-F238E27FC236}">
                <a16:creationId xmlns:a16="http://schemas.microsoft.com/office/drawing/2014/main" id="{6F3C9E56-EC34-4441-18F1-A76E19E159DE}"/>
              </a:ext>
            </a:extLst>
          </p:cNvPr>
          <p:cNvSpPr>
            <a:spLocks noGrp="1"/>
          </p:cNvSpPr>
          <p:nvPr>
            <p:ph idx="1"/>
          </p:nvPr>
        </p:nvSpPr>
        <p:spPr/>
        <p:txBody>
          <a:bodyPr/>
          <a:lstStyle/>
          <a:p>
            <a:r>
              <a:rPr lang="en-US" dirty="0"/>
              <a:t>Introduction</a:t>
            </a:r>
          </a:p>
          <a:p>
            <a:pPr lvl="1"/>
            <a:r>
              <a:rPr lang="en-US" dirty="0"/>
              <a:t>Dipole magnet</a:t>
            </a:r>
          </a:p>
          <a:p>
            <a:pPr lvl="1"/>
            <a:r>
              <a:rPr lang="en-US" dirty="0"/>
              <a:t>Power converters for the dipole magnets</a:t>
            </a:r>
          </a:p>
          <a:p>
            <a:r>
              <a:rPr lang="en-US" dirty="0"/>
              <a:t>Optimization process in Python</a:t>
            </a:r>
          </a:p>
          <a:p>
            <a:r>
              <a:rPr lang="en-US" dirty="0"/>
              <a:t>Sensitivity analysis</a:t>
            </a:r>
          </a:p>
          <a:p>
            <a:pPr lvl="1"/>
            <a:r>
              <a:rPr lang="en-US" dirty="0"/>
              <a:t>Initial magnet model</a:t>
            </a:r>
          </a:p>
          <a:p>
            <a:pPr lvl="1"/>
            <a:r>
              <a:rPr lang="en-GB" dirty="0"/>
              <a:t>Water-cooled conductors and their positioning</a:t>
            </a:r>
          </a:p>
          <a:p>
            <a:pPr lvl="1"/>
            <a:r>
              <a:rPr lang="en-US" dirty="0"/>
              <a:t>Magnet current variation</a:t>
            </a:r>
          </a:p>
          <a:p>
            <a:r>
              <a:rPr lang="en-US" dirty="0"/>
              <a:t>Conclusion</a:t>
            </a:r>
          </a:p>
        </p:txBody>
      </p:sp>
    </p:spTree>
    <p:extLst>
      <p:ext uri="{BB962C8B-B14F-4D97-AF65-F5344CB8AC3E}">
        <p14:creationId xmlns:p14="http://schemas.microsoft.com/office/powerpoint/2010/main" val="3461597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7728D984-FECC-3011-079D-A6F838FE7282}"/>
              </a:ext>
            </a:extLst>
          </p:cNvPr>
          <p:cNvSpPr>
            <a:spLocks noGrp="1"/>
          </p:cNvSpPr>
          <p:nvPr>
            <p:ph idx="1"/>
          </p:nvPr>
        </p:nvSpPr>
        <p:spPr>
          <a:xfrm>
            <a:off x="6994964" y="2283892"/>
            <a:ext cx="4657969" cy="3597168"/>
          </a:xfrm>
        </p:spPr>
        <p:txBody>
          <a:bodyPr>
            <a:normAutofit/>
          </a:bodyPr>
          <a:lstStyle/>
          <a:p>
            <a:r>
              <a:rPr lang="en-US" dirty="0">
                <a:latin typeface="+mn-lt"/>
              </a:rPr>
              <a:t>H-type magnet*</a:t>
            </a:r>
          </a:p>
          <a:p>
            <a:r>
              <a:rPr lang="en-US" dirty="0">
                <a:latin typeface="+mn-lt"/>
              </a:rPr>
              <a:t>Water-cooled coils</a:t>
            </a:r>
          </a:p>
          <a:p>
            <a:r>
              <a:rPr lang="en-US" dirty="0">
                <a:latin typeface="+mn-lt"/>
              </a:rPr>
              <a:t>Magnet yoke and pole made of steel M235-35A</a:t>
            </a:r>
          </a:p>
          <a:p>
            <a:r>
              <a:rPr lang="en-US" dirty="0">
                <a:latin typeface="+mn-lt"/>
              </a:rPr>
              <a:t>Each parallel coil is connected to a separate parallel PE circuit to keep the maximum current of each power electronic cell low</a:t>
            </a:r>
          </a:p>
        </p:txBody>
      </p:sp>
      <p:sp>
        <p:nvSpPr>
          <p:cNvPr id="3" name="Title 2">
            <a:extLst>
              <a:ext uri="{FF2B5EF4-FFF2-40B4-BE49-F238E27FC236}">
                <a16:creationId xmlns:a16="http://schemas.microsoft.com/office/drawing/2014/main" id="{A9733D20-E250-9EAF-A615-7ACB3FD5C91F}"/>
              </a:ext>
            </a:extLst>
          </p:cNvPr>
          <p:cNvSpPr>
            <a:spLocks noGrp="1"/>
          </p:cNvSpPr>
          <p:nvPr>
            <p:ph type="title"/>
          </p:nvPr>
        </p:nvSpPr>
        <p:spPr/>
        <p:txBody>
          <a:bodyPr/>
          <a:lstStyle/>
          <a:p>
            <a:r>
              <a:rPr lang="en-US" dirty="0"/>
              <a:t>Introduction - Magnet</a:t>
            </a:r>
          </a:p>
        </p:txBody>
      </p:sp>
      <p:sp>
        <p:nvSpPr>
          <p:cNvPr id="4" name="Footer Placeholder 3">
            <a:extLst>
              <a:ext uri="{FF2B5EF4-FFF2-40B4-BE49-F238E27FC236}">
                <a16:creationId xmlns:a16="http://schemas.microsoft.com/office/drawing/2014/main" id="{8600C6FB-6B1D-BDED-CD10-CA93C29F7B80}"/>
              </a:ext>
            </a:extLst>
          </p:cNvPr>
          <p:cNvSpPr>
            <a:spLocks noGrp="1"/>
          </p:cNvSpPr>
          <p:nvPr>
            <p:ph type="ftr" sz="quarter" idx="12"/>
          </p:nvPr>
        </p:nvSpPr>
        <p:spPr/>
        <p:txBody>
          <a:bodyPr/>
          <a:lstStyle/>
          <a:p>
            <a:r>
              <a:rPr lang="en-US" dirty="0"/>
              <a:t>Magnet and power converter optimization </a:t>
            </a:r>
            <a:r>
              <a:rPr lang="fr-FR" dirty="0">
                <a:latin typeface="Arial Narrow" panose="020B0604020202020204" pitchFamily="34" charset="0"/>
                <a:cs typeface="Arial Narrow" panose="020B0604020202020204" pitchFamily="34" charset="0"/>
              </a:rPr>
              <a:t>/ Marco Gast / KIT</a:t>
            </a:r>
          </a:p>
        </p:txBody>
      </p:sp>
      <p:sp>
        <p:nvSpPr>
          <p:cNvPr id="5" name="Slide Number Placeholder 4">
            <a:extLst>
              <a:ext uri="{FF2B5EF4-FFF2-40B4-BE49-F238E27FC236}">
                <a16:creationId xmlns:a16="http://schemas.microsoft.com/office/drawing/2014/main" id="{CA99BE77-21B4-C717-E1D6-E1F6008218CB}"/>
              </a:ext>
            </a:extLst>
          </p:cNvPr>
          <p:cNvSpPr>
            <a:spLocks noGrp="1"/>
          </p:cNvSpPr>
          <p:nvPr>
            <p:ph type="sldNum" sz="quarter" idx="13"/>
          </p:nvPr>
        </p:nvSpPr>
        <p:spPr/>
        <p:txBody>
          <a:bodyPr/>
          <a:lstStyle/>
          <a:p>
            <a:fld id="{005C7FBA-D4E9-46CA-9321-3ADA2E368FCD}" type="slidenum">
              <a:rPr lang="en-GB" smtClean="0"/>
              <a:pPr/>
              <a:t>3</a:t>
            </a:fld>
            <a:endParaRPr lang="en-GB" dirty="0"/>
          </a:p>
        </p:txBody>
      </p:sp>
      <p:pic>
        <p:nvPicPr>
          <p:cNvPr id="4100" name="Picture 4">
            <a:extLst>
              <a:ext uri="{FF2B5EF4-FFF2-40B4-BE49-F238E27FC236}">
                <a16:creationId xmlns:a16="http://schemas.microsoft.com/office/drawing/2014/main" id="{4FAB25EF-41C1-D443-E25C-DDF28A13AC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247" y="1654492"/>
            <a:ext cx="6471137" cy="4119888"/>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20399DA8-1078-C4E4-3ACC-1CC779FF83C4}"/>
              </a:ext>
            </a:extLst>
          </p:cNvPr>
          <p:cNvSpPr txBox="1">
            <a:spLocks/>
          </p:cNvSpPr>
          <p:nvPr/>
        </p:nvSpPr>
        <p:spPr>
          <a:xfrm>
            <a:off x="9081856" y="1460885"/>
            <a:ext cx="3017635" cy="518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dirty="0">
                <a:latin typeface="+mn-lt"/>
              </a:rPr>
              <a:t>*Basic layout taken from “</a:t>
            </a:r>
            <a:r>
              <a:rPr lang="en-US" sz="1200" dirty="0">
                <a:latin typeface="+mn-lt"/>
                <a:hlinkClick r:id="rId3"/>
              </a:rPr>
              <a:t>Resistive magnets design and optimization</a:t>
            </a:r>
            <a:r>
              <a:rPr lang="en-US" sz="1200" dirty="0">
                <a:latin typeface="+mn-lt"/>
              </a:rPr>
              <a:t>” by Marco </a:t>
            </a:r>
            <a:r>
              <a:rPr lang="en-US" sz="1200" dirty="0" err="1">
                <a:latin typeface="+mn-lt"/>
              </a:rPr>
              <a:t>Breschi</a:t>
            </a:r>
            <a:endParaRPr lang="en-US" sz="1200" dirty="0">
              <a:latin typeface="+mn-lt"/>
            </a:endParaRPr>
          </a:p>
        </p:txBody>
      </p:sp>
    </p:spTree>
    <p:extLst>
      <p:ext uri="{BB962C8B-B14F-4D97-AF65-F5344CB8AC3E}">
        <p14:creationId xmlns:p14="http://schemas.microsoft.com/office/powerpoint/2010/main" val="1112026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733D20-E250-9EAF-A615-7ACB3FD5C91F}"/>
              </a:ext>
            </a:extLst>
          </p:cNvPr>
          <p:cNvSpPr>
            <a:spLocks noGrp="1"/>
          </p:cNvSpPr>
          <p:nvPr>
            <p:ph type="title"/>
          </p:nvPr>
        </p:nvSpPr>
        <p:spPr/>
        <p:txBody>
          <a:bodyPr/>
          <a:lstStyle/>
          <a:p>
            <a:r>
              <a:rPr lang="en-US" dirty="0"/>
              <a:t>Introduction – Power Converters</a:t>
            </a:r>
          </a:p>
        </p:txBody>
      </p:sp>
      <p:sp>
        <p:nvSpPr>
          <p:cNvPr id="4" name="Footer Placeholder 3">
            <a:extLst>
              <a:ext uri="{FF2B5EF4-FFF2-40B4-BE49-F238E27FC236}">
                <a16:creationId xmlns:a16="http://schemas.microsoft.com/office/drawing/2014/main" id="{8600C6FB-6B1D-BDED-CD10-CA93C29F7B80}"/>
              </a:ext>
            </a:extLst>
          </p:cNvPr>
          <p:cNvSpPr>
            <a:spLocks noGrp="1"/>
          </p:cNvSpPr>
          <p:nvPr>
            <p:ph type="ftr" sz="quarter" idx="12"/>
          </p:nvPr>
        </p:nvSpPr>
        <p:spPr/>
        <p:txBody>
          <a:bodyPr/>
          <a:lstStyle/>
          <a:p>
            <a:r>
              <a:rPr lang="en-US" dirty="0"/>
              <a:t>Magnet and power converter optimization </a:t>
            </a:r>
            <a:r>
              <a:rPr lang="fr-FR" dirty="0">
                <a:latin typeface="Arial Narrow" panose="020B0604020202020204" pitchFamily="34" charset="0"/>
                <a:cs typeface="Arial Narrow" panose="020B0604020202020204" pitchFamily="34" charset="0"/>
              </a:rPr>
              <a:t>/ Marco Gast / KIT</a:t>
            </a:r>
          </a:p>
        </p:txBody>
      </p:sp>
      <p:sp>
        <p:nvSpPr>
          <p:cNvPr id="5" name="Slide Number Placeholder 4">
            <a:extLst>
              <a:ext uri="{FF2B5EF4-FFF2-40B4-BE49-F238E27FC236}">
                <a16:creationId xmlns:a16="http://schemas.microsoft.com/office/drawing/2014/main" id="{CA99BE77-21B4-C717-E1D6-E1F6008218CB}"/>
              </a:ext>
            </a:extLst>
          </p:cNvPr>
          <p:cNvSpPr>
            <a:spLocks noGrp="1"/>
          </p:cNvSpPr>
          <p:nvPr>
            <p:ph type="sldNum" sz="quarter" idx="13"/>
          </p:nvPr>
        </p:nvSpPr>
        <p:spPr/>
        <p:txBody>
          <a:bodyPr/>
          <a:lstStyle/>
          <a:p>
            <a:fld id="{005C7FBA-D4E9-46CA-9321-3ADA2E368FCD}" type="slidenum">
              <a:rPr lang="en-GB" smtClean="0"/>
              <a:pPr/>
              <a:t>4</a:t>
            </a:fld>
            <a:endParaRPr lang="en-GB" dirty="0"/>
          </a:p>
        </p:txBody>
      </p:sp>
      <p:pic>
        <p:nvPicPr>
          <p:cNvPr id="16" name="Picture 8">
            <a:extLst>
              <a:ext uri="{FF2B5EF4-FFF2-40B4-BE49-F238E27FC236}">
                <a16:creationId xmlns:a16="http://schemas.microsoft.com/office/drawing/2014/main" id="{76E72DB2-787D-D996-52DB-F3096C5434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17" y="1844389"/>
            <a:ext cx="3434991" cy="2357115"/>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8">
            <a:extLst>
              <a:ext uri="{FF2B5EF4-FFF2-40B4-BE49-F238E27FC236}">
                <a16:creationId xmlns:a16="http://schemas.microsoft.com/office/drawing/2014/main" id="{A64BDC53-2CB6-886C-D9CE-9FC9746F76EB}"/>
              </a:ext>
            </a:extLst>
          </p:cNvPr>
          <p:cNvSpPr txBox="1">
            <a:spLocks/>
          </p:cNvSpPr>
          <p:nvPr/>
        </p:nvSpPr>
        <p:spPr>
          <a:xfrm>
            <a:off x="796646" y="1540286"/>
            <a:ext cx="3088840" cy="4445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mn-lt"/>
              </a:rPr>
              <a:t>Power </a:t>
            </a:r>
            <a:r>
              <a:rPr lang="en-US" sz="1800" dirty="0">
                <a:latin typeface="+mn-lt"/>
              </a:rPr>
              <a:t>converter</a:t>
            </a:r>
            <a:r>
              <a:rPr lang="en-US" sz="2000" dirty="0">
                <a:latin typeface="+mn-lt"/>
              </a:rPr>
              <a:t> cell</a:t>
            </a:r>
          </a:p>
        </p:txBody>
      </p:sp>
      <p:sp>
        <p:nvSpPr>
          <p:cNvPr id="18" name="Rectangle: Rounded Corners 17">
            <a:extLst>
              <a:ext uri="{FF2B5EF4-FFF2-40B4-BE49-F238E27FC236}">
                <a16:creationId xmlns:a16="http://schemas.microsoft.com/office/drawing/2014/main" id="{FAC3D824-6BBF-DAE3-0A8E-6499B50B7E3C}"/>
              </a:ext>
            </a:extLst>
          </p:cNvPr>
          <p:cNvSpPr/>
          <p:nvPr/>
        </p:nvSpPr>
        <p:spPr>
          <a:xfrm>
            <a:off x="1159639" y="2851813"/>
            <a:ext cx="1189959" cy="482724"/>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9" name="Content Placeholder 8">
            <a:extLst>
              <a:ext uri="{FF2B5EF4-FFF2-40B4-BE49-F238E27FC236}">
                <a16:creationId xmlns:a16="http://schemas.microsoft.com/office/drawing/2014/main" id="{1ED9ABF0-3237-DB26-6785-FBD58305CCF1}"/>
              </a:ext>
            </a:extLst>
          </p:cNvPr>
          <p:cNvSpPr txBox="1">
            <a:spLocks/>
          </p:cNvSpPr>
          <p:nvPr/>
        </p:nvSpPr>
        <p:spPr>
          <a:xfrm>
            <a:off x="1487645" y="2661508"/>
            <a:ext cx="592300" cy="2180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900" b="1" dirty="0"/>
              <a:t>Magnet</a:t>
            </a:r>
          </a:p>
        </p:txBody>
      </p:sp>
      <p:pic>
        <p:nvPicPr>
          <p:cNvPr id="1026" name="Picture 2">
            <a:extLst>
              <a:ext uri="{FF2B5EF4-FFF2-40B4-BE49-F238E27FC236}">
                <a16:creationId xmlns:a16="http://schemas.microsoft.com/office/drawing/2014/main" id="{8FC28BD3-62F8-8A92-6146-8FF92A7B89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061" y="4854748"/>
            <a:ext cx="6341309" cy="1497716"/>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a:extLst>
              <a:ext uri="{FF2B5EF4-FFF2-40B4-BE49-F238E27FC236}">
                <a16:creationId xmlns:a16="http://schemas.microsoft.com/office/drawing/2014/main" id="{6975182F-715F-4EFD-FB45-16A12157CD2A}"/>
              </a:ext>
            </a:extLst>
          </p:cNvPr>
          <p:cNvGrpSpPr/>
          <p:nvPr/>
        </p:nvGrpSpPr>
        <p:grpSpPr>
          <a:xfrm>
            <a:off x="5256218" y="1543415"/>
            <a:ext cx="6900007" cy="2908493"/>
            <a:chOff x="3944072" y="1430791"/>
            <a:chExt cx="7876343" cy="3167754"/>
          </a:xfrm>
        </p:grpSpPr>
        <p:pic>
          <p:nvPicPr>
            <p:cNvPr id="24" name="Graphic 23">
              <a:extLst>
                <a:ext uri="{FF2B5EF4-FFF2-40B4-BE49-F238E27FC236}">
                  <a16:creationId xmlns:a16="http://schemas.microsoft.com/office/drawing/2014/main" id="{3D0E461C-EA86-6498-7D6A-BC8845A9DC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44072" y="1430791"/>
              <a:ext cx="7876343" cy="3167754"/>
            </a:xfrm>
            <a:prstGeom prst="rect">
              <a:avLst/>
            </a:prstGeom>
          </p:spPr>
        </p:pic>
        <p:sp>
          <p:nvSpPr>
            <p:cNvPr id="25" name="TextBox 24">
              <a:extLst>
                <a:ext uri="{FF2B5EF4-FFF2-40B4-BE49-F238E27FC236}">
                  <a16:creationId xmlns:a16="http://schemas.microsoft.com/office/drawing/2014/main" id="{E1D11F87-ACC3-BB40-5D30-943376525420}"/>
                </a:ext>
              </a:extLst>
            </p:cNvPr>
            <p:cNvSpPr txBox="1"/>
            <p:nvPr/>
          </p:nvSpPr>
          <p:spPr>
            <a:xfrm>
              <a:off x="5053064" y="1632925"/>
              <a:ext cx="1230516" cy="324992"/>
            </a:xfrm>
            <a:prstGeom prst="rect">
              <a:avLst/>
            </a:prstGeom>
            <a:noFill/>
          </p:spPr>
          <p:txBody>
            <a:bodyPr wrap="square" rtlCol="0">
              <a:spAutoFit/>
            </a:bodyPr>
            <a:lstStyle/>
            <a:p>
              <a:r>
                <a:rPr lang="en-US" sz="1600" i="1" u="sng" dirty="0" err="1"/>
                <a:t>Bref</a:t>
              </a:r>
              <a:endParaRPr lang="en-GB" sz="1600" i="1" u="sng" dirty="0"/>
            </a:p>
          </p:txBody>
        </p:sp>
        <p:cxnSp>
          <p:nvCxnSpPr>
            <p:cNvPr id="26" name="Straight Arrow Connector 25">
              <a:extLst>
                <a:ext uri="{FF2B5EF4-FFF2-40B4-BE49-F238E27FC236}">
                  <a16:creationId xmlns:a16="http://schemas.microsoft.com/office/drawing/2014/main" id="{C1732F03-8AA6-B98A-ADDF-6969CA41DD83}"/>
                </a:ext>
              </a:extLst>
            </p:cNvPr>
            <p:cNvCxnSpPr>
              <a:cxnSpLocks/>
            </p:cNvCxnSpPr>
            <p:nvPr/>
          </p:nvCxnSpPr>
          <p:spPr>
            <a:xfrm>
              <a:off x="5053064" y="2928333"/>
              <a:ext cx="5896876" cy="0"/>
            </a:xfrm>
            <a:prstGeom prst="straightConnector1">
              <a:avLst/>
            </a:prstGeom>
            <a:ln w="19050">
              <a:solidFill>
                <a:srgbClr val="0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F8DAB96-B407-8B7A-2D11-C1370188CDF4}"/>
                </a:ext>
              </a:extLst>
            </p:cNvPr>
            <p:cNvSpPr txBox="1"/>
            <p:nvPr/>
          </p:nvSpPr>
          <p:spPr>
            <a:xfrm>
              <a:off x="8260264" y="2984104"/>
              <a:ext cx="1230516" cy="338554"/>
            </a:xfrm>
            <a:prstGeom prst="rect">
              <a:avLst/>
            </a:prstGeom>
            <a:noFill/>
          </p:spPr>
          <p:txBody>
            <a:bodyPr wrap="square" rtlCol="0">
              <a:spAutoFit/>
            </a:bodyPr>
            <a:lstStyle/>
            <a:p>
              <a:r>
                <a:rPr lang="en-US" sz="1600" dirty="0" err="1"/>
                <a:t>T</a:t>
              </a:r>
              <a:r>
                <a:rPr lang="en-US" sz="1600" baseline="-25000" dirty="0" err="1"/>
                <a:t>pulse</a:t>
              </a:r>
              <a:endParaRPr lang="en-GB" sz="1600" dirty="0"/>
            </a:p>
          </p:txBody>
        </p:sp>
        <p:sp>
          <p:nvSpPr>
            <p:cNvPr id="29" name="TextBox 28">
              <a:extLst>
                <a:ext uri="{FF2B5EF4-FFF2-40B4-BE49-F238E27FC236}">
                  <a16:creationId xmlns:a16="http://schemas.microsoft.com/office/drawing/2014/main" id="{68954141-CB97-652E-A64D-56906B890C14}"/>
                </a:ext>
              </a:extLst>
            </p:cNvPr>
            <p:cNvSpPr txBox="1"/>
            <p:nvPr/>
          </p:nvSpPr>
          <p:spPr>
            <a:xfrm>
              <a:off x="7219303" y="2427833"/>
              <a:ext cx="1230516" cy="338554"/>
            </a:xfrm>
            <a:prstGeom prst="rect">
              <a:avLst/>
            </a:prstGeom>
            <a:noFill/>
          </p:spPr>
          <p:txBody>
            <a:bodyPr wrap="square" rtlCol="0">
              <a:spAutoFit/>
            </a:bodyPr>
            <a:lstStyle/>
            <a:p>
              <a:r>
                <a:rPr lang="en-US" sz="1600" dirty="0"/>
                <a:t>Boost</a:t>
              </a:r>
              <a:endParaRPr lang="en-GB" sz="1600" dirty="0"/>
            </a:p>
          </p:txBody>
        </p:sp>
        <p:sp>
          <p:nvSpPr>
            <p:cNvPr id="30" name="TextBox 29">
              <a:extLst>
                <a:ext uri="{FF2B5EF4-FFF2-40B4-BE49-F238E27FC236}">
                  <a16:creationId xmlns:a16="http://schemas.microsoft.com/office/drawing/2014/main" id="{E36B2282-3D2D-C080-BFFA-C1DED35840F7}"/>
                </a:ext>
              </a:extLst>
            </p:cNvPr>
            <p:cNvSpPr txBox="1"/>
            <p:nvPr/>
          </p:nvSpPr>
          <p:spPr>
            <a:xfrm>
              <a:off x="9938343" y="1767724"/>
              <a:ext cx="1230516" cy="369332"/>
            </a:xfrm>
            <a:prstGeom prst="rect">
              <a:avLst/>
            </a:prstGeom>
            <a:noFill/>
          </p:spPr>
          <p:txBody>
            <a:bodyPr wrap="square" rtlCol="0">
              <a:spAutoFit/>
            </a:bodyPr>
            <a:lstStyle/>
            <a:p>
              <a:r>
                <a:rPr lang="en-US" dirty="0"/>
                <a:t>Preload</a:t>
              </a:r>
              <a:endParaRPr lang="en-GB" dirty="0"/>
            </a:p>
          </p:txBody>
        </p:sp>
        <p:sp>
          <p:nvSpPr>
            <p:cNvPr id="31" name="TextBox 30">
              <a:extLst>
                <a:ext uri="{FF2B5EF4-FFF2-40B4-BE49-F238E27FC236}">
                  <a16:creationId xmlns:a16="http://schemas.microsoft.com/office/drawing/2014/main" id="{C7DC6CBF-E254-A338-34B0-882EBC7E3A9A}"/>
                </a:ext>
              </a:extLst>
            </p:cNvPr>
            <p:cNvSpPr txBox="1"/>
            <p:nvPr/>
          </p:nvSpPr>
          <p:spPr>
            <a:xfrm>
              <a:off x="5095433" y="3645279"/>
              <a:ext cx="1230516" cy="369332"/>
            </a:xfrm>
            <a:prstGeom prst="rect">
              <a:avLst/>
            </a:prstGeom>
            <a:noFill/>
          </p:spPr>
          <p:txBody>
            <a:bodyPr wrap="square" rtlCol="0">
              <a:spAutoFit/>
            </a:bodyPr>
            <a:lstStyle/>
            <a:p>
              <a:r>
                <a:rPr lang="en-US" dirty="0"/>
                <a:t>Preload</a:t>
              </a:r>
              <a:endParaRPr lang="en-GB" dirty="0"/>
            </a:p>
          </p:txBody>
        </p:sp>
      </p:grpSp>
      <p:sp>
        <p:nvSpPr>
          <p:cNvPr id="32" name="Content Placeholder 8">
            <a:extLst>
              <a:ext uri="{FF2B5EF4-FFF2-40B4-BE49-F238E27FC236}">
                <a16:creationId xmlns:a16="http://schemas.microsoft.com/office/drawing/2014/main" id="{6F06283C-97B2-7961-D6F3-100B30E33EE4}"/>
              </a:ext>
            </a:extLst>
          </p:cNvPr>
          <p:cNvSpPr>
            <a:spLocks noGrp="1"/>
          </p:cNvSpPr>
          <p:nvPr>
            <p:ph idx="1"/>
          </p:nvPr>
        </p:nvSpPr>
        <p:spPr>
          <a:xfrm>
            <a:off x="6957060" y="4704409"/>
            <a:ext cx="4863355" cy="1761049"/>
          </a:xfrm>
        </p:spPr>
        <p:txBody>
          <a:bodyPr>
            <a:normAutofit/>
          </a:bodyPr>
          <a:lstStyle/>
          <a:p>
            <a:r>
              <a:rPr lang="en-GB" sz="1400" dirty="0">
                <a:latin typeface="+mn-lt"/>
              </a:rPr>
              <a:t>The preload capacitor </a:t>
            </a:r>
            <a:r>
              <a:rPr lang="en-GB" sz="1400" dirty="0" err="1">
                <a:latin typeface="+mn-lt"/>
              </a:rPr>
              <a:t>precharges</a:t>
            </a:r>
            <a:r>
              <a:rPr lang="en-GB" sz="1400" dirty="0">
                <a:latin typeface="+mn-lt"/>
              </a:rPr>
              <a:t> the magnet to the injection field </a:t>
            </a:r>
            <a:r>
              <a:rPr lang="en-GB" sz="1400" dirty="0" err="1">
                <a:latin typeface="+mn-lt"/>
              </a:rPr>
              <a:t>Binj</a:t>
            </a:r>
            <a:r>
              <a:rPr lang="en-GB" sz="1400" dirty="0">
                <a:latin typeface="+mn-lt"/>
              </a:rPr>
              <a:t>. </a:t>
            </a:r>
          </a:p>
          <a:p>
            <a:r>
              <a:rPr lang="en-GB" sz="1400" dirty="0">
                <a:latin typeface="+mn-lt"/>
              </a:rPr>
              <a:t>The boost capacitor generates the desired magnetic field ramp for the muons.</a:t>
            </a:r>
          </a:p>
          <a:p>
            <a:r>
              <a:rPr lang="en-GB" sz="1400" dirty="0">
                <a:latin typeface="+mn-lt"/>
              </a:rPr>
              <a:t>Splitting the cell into two circuits allows more degrees of freedom, so that, for example, the pulse time </a:t>
            </a:r>
            <a:r>
              <a:rPr lang="en-GB" sz="1400" dirty="0" err="1">
                <a:latin typeface="+mn-lt"/>
              </a:rPr>
              <a:t>Tpulse</a:t>
            </a:r>
            <a:r>
              <a:rPr lang="en-GB" sz="1400" dirty="0">
                <a:latin typeface="+mn-lt"/>
              </a:rPr>
              <a:t> and the maximum magnetic field gradient </a:t>
            </a:r>
            <a:r>
              <a:rPr lang="en-GB" sz="1400" dirty="0" err="1">
                <a:latin typeface="+mn-lt"/>
              </a:rPr>
              <a:t>Bdot,max</a:t>
            </a:r>
            <a:r>
              <a:rPr lang="en-GB" sz="1400" dirty="0">
                <a:latin typeface="+mn-lt"/>
              </a:rPr>
              <a:t> can be set.</a:t>
            </a:r>
            <a:endParaRPr lang="en-US" sz="1400" dirty="0">
              <a:latin typeface="+mn-lt"/>
            </a:endParaRPr>
          </a:p>
        </p:txBody>
      </p:sp>
      <p:sp>
        <p:nvSpPr>
          <p:cNvPr id="34" name="TextBox 33">
            <a:extLst>
              <a:ext uri="{FF2B5EF4-FFF2-40B4-BE49-F238E27FC236}">
                <a16:creationId xmlns:a16="http://schemas.microsoft.com/office/drawing/2014/main" id="{82DAA6CE-4B1D-5C5F-0F48-668A18B43FF9}"/>
              </a:ext>
            </a:extLst>
          </p:cNvPr>
          <p:cNvSpPr txBox="1"/>
          <p:nvPr/>
        </p:nvSpPr>
        <p:spPr>
          <a:xfrm>
            <a:off x="1123303" y="4490397"/>
            <a:ext cx="6096000" cy="369332"/>
          </a:xfrm>
          <a:prstGeom prst="rect">
            <a:avLst/>
          </a:prstGeom>
          <a:noFill/>
        </p:spPr>
        <p:txBody>
          <a:bodyPr wrap="square">
            <a:spAutoFit/>
          </a:bodyPr>
          <a:lstStyle/>
          <a:p>
            <a:r>
              <a:rPr lang="en-US" dirty="0"/>
              <a:t>Connection of the magnets and the power cells</a:t>
            </a:r>
          </a:p>
        </p:txBody>
      </p:sp>
      <p:sp>
        <p:nvSpPr>
          <p:cNvPr id="36" name="Rectangle: Rounded Corners 35">
            <a:extLst>
              <a:ext uri="{FF2B5EF4-FFF2-40B4-BE49-F238E27FC236}">
                <a16:creationId xmlns:a16="http://schemas.microsoft.com/office/drawing/2014/main" id="{28781A63-B67B-BE30-FB05-E5A4BF20A388}"/>
              </a:ext>
            </a:extLst>
          </p:cNvPr>
          <p:cNvSpPr/>
          <p:nvPr/>
        </p:nvSpPr>
        <p:spPr>
          <a:xfrm>
            <a:off x="2303436" y="2129781"/>
            <a:ext cx="1203280" cy="722032"/>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7" name="Content Placeholder 8">
            <a:extLst>
              <a:ext uri="{FF2B5EF4-FFF2-40B4-BE49-F238E27FC236}">
                <a16:creationId xmlns:a16="http://schemas.microsoft.com/office/drawing/2014/main" id="{3540D103-7B14-F07E-708A-8A1ABB60F773}"/>
              </a:ext>
            </a:extLst>
          </p:cNvPr>
          <p:cNvSpPr txBox="1">
            <a:spLocks/>
          </p:cNvSpPr>
          <p:nvPr/>
        </p:nvSpPr>
        <p:spPr>
          <a:xfrm>
            <a:off x="3675409" y="1518284"/>
            <a:ext cx="1981543" cy="10959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dirty="0">
                <a:latin typeface="+mn-lt"/>
              </a:rPr>
              <a:t>“One” IGBT/diode shown in the circuit diagram can hold several IGBTs/diodes connected in parallel and series.</a:t>
            </a:r>
          </a:p>
        </p:txBody>
      </p:sp>
      <p:cxnSp>
        <p:nvCxnSpPr>
          <p:cNvPr id="38" name="Straight Arrow Connector 37">
            <a:extLst>
              <a:ext uri="{FF2B5EF4-FFF2-40B4-BE49-F238E27FC236}">
                <a16:creationId xmlns:a16="http://schemas.microsoft.com/office/drawing/2014/main" id="{5CF90079-1E9B-E48D-3F78-6A1DEE548005}"/>
              </a:ext>
            </a:extLst>
          </p:cNvPr>
          <p:cNvCxnSpPr>
            <a:cxnSpLocks/>
          </p:cNvCxnSpPr>
          <p:nvPr/>
        </p:nvCxnSpPr>
        <p:spPr>
          <a:xfrm flipH="1">
            <a:off x="2932828" y="1971288"/>
            <a:ext cx="726706" cy="23596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9487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34E154-11DB-4786-01DE-02FB459AF188}"/>
              </a:ext>
            </a:extLst>
          </p:cNvPr>
          <p:cNvSpPr>
            <a:spLocks noGrp="1"/>
          </p:cNvSpPr>
          <p:nvPr>
            <p:ph type="title"/>
          </p:nvPr>
        </p:nvSpPr>
        <p:spPr/>
        <p:txBody>
          <a:bodyPr/>
          <a:lstStyle/>
          <a:p>
            <a:r>
              <a:rPr lang="en-US" dirty="0"/>
              <a:t>Optimization Process in Python</a:t>
            </a:r>
          </a:p>
        </p:txBody>
      </p:sp>
      <p:sp>
        <p:nvSpPr>
          <p:cNvPr id="4" name="Footer Placeholder 3">
            <a:extLst>
              <a:ext uri="{FF2B5EF4-FFF2-40B4-BE49-F238E27FC236}">
                <a16:creationId xmlns:a16="http://schemas.microsoft.com/office/drawing/2014/main" id="{D9B25B42-1820-11A4-D04F-382169E19C61}"/>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ADE5AA78-3C28-47D0-AE50-EDF962472AAC}"/>
              </a:ext>
            </a:extLst>
          </p:cNvPr>
          <p:cNvSpPr>
            <a:spLocks noGrp="1"/>
          </p:cNvSpPr>
          <p:nvPr>
            <p:ph type="sldNum" sz="quarter" idx="13"/>
          </p:nvPr>
        </p:nvSpPr>
        <p:spPr/>
        <p:txBody>
          <a:bodyPr/>
          <a:lstStyle/>
          <a:p>
            <a:fld id="{005C7FBA-D4E9-46CA-9321-3ADA2E368FCD}" type="slidenum">
              <a:rPr lang="en-GB" smtClean="0"/>
              <a:pPr/>
              <a:t>5</a:t>
            </a:fld>
            <a:endParaRPr lang="en-GB" dirty="0"/>
          </a:p>
        </p:txBody>
      </p:sp>
      <p:pic>
        <p:nvPicPr>
          <p:cNvPr id="5124" name="Picture 4">
            <a:extLst>
              <a:ext uri="{FF2B5EF4-FFF2-40B4-BE49-F238E27FC236}">
                <a16:creationId xmlns:a16="http://schemas.microsoft.com/office/drawing/2014/main" id="{3FB94F06-EF0D-86F1-1E54-4EDFE74435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283" y="1545908"/>
            <a:ext cx="4791075" cy="46958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0023181-52F7-4A67-3907-6E00AF418C60}"/>
              </a:ext>
            </a:extLst>
          </p:cNvPr>
          <p:cNvSpPr txBox="1"/>
          <p:nvPr/>
        </p:nvSpPr>
        <p:spPr>
          <a:xfrm>
            <a:off x="4322535" y="4586908"/>
            <a:ext cx="7724742" cy="1815882"/>
          </a:xfrm>
          <a:prstGeom prst="rect">
            <a:avLst/>
          </a:prstGeom>
          <a:noFill/>
        </p:spPr>
        <p:txBody>
          <a:bodyPr wrap="square" rtlCol="0">
            <a:spAutoFit/>
          </a:bodyPr>
          <a:lstStyle/>
          <a:p>
            <a:r>
              <a:rPr lang="en-US" sz="1400" dirty="0"/>
              <a:t>The goal of the optimization is minimizing the overall costs. The following costs are included:</a:t>
            </a:r>
          </a:p>
          <a:p>
            <a:pPr marL="742950" lvl="1" indent="-285750">
              <a:buFont typeface="Arial" panose="020B0604020202020204" pitchFamily="34" charset="0"/>
              <a:buChar char="•"/>
            </a:pPr>
            <a:r>
              <a:rPr lang="en-US" sz="1400" dirty="0"/>
              <a:t>Magnet costs (material + manufacturing)</a:t>
            </a:r>
          </a:p>
          <a:p>
            <a:pPr marL="742950" lvl="1" indent="-285750">
              <a:buFont typeface="Arial" panose="020B0604020202020204" pitchFamily="34" charset="0"/>
              <a:buChar char="•"/>
            </a:pPr>
            <a:r>
              <a:rPr lang="en-US" sz="1400" dirty="0"/>
              <a:t>Capacitor costs including containers</a:t>
            </a:r>
          </a:p>
          <a:p>
            <a:pPr marL="742950" lvl="1" indent="-285750">
              <a:buFont typeface="Arial" panose="020B0604020202020204" pitchFamily="34" charset="0"/>
              <a:buChar char="•"/>
            </a:pPr>
            <a:r>
              <a:rPr lang="en-US" sz="1400" dirty="0"/>
              <a:t>Power electronics cost including peripherals and building (no cables)</a:t>
            </a:r>
          </a:p>
          <a:p>
            <a:pPr marL="742950" lvl="1" indent="-285750">
              <a:buFont typeface="Arial" panose="020B0604020202020204" pitchFamily="34" charset="0"/>
              <a:buChar char="•"/>
            </a:pPr>
            <a:r>
              <a:rPr lang="en-US" sz="1400" dirty="0"/>
              <a:t>Operational costs (Losses in magnets and IGBTs, and energy needed for cooling of the coils) for 20 years of operation with 6000h per year</a:t>
            </a:r>
          </a:p>
          <a:p>
            <a:r>
              <a:rPr lang="en-US" sz="1400" dirty="0"/>
              <a:t>The detailed overview of the cost models is described in the presentation “</a:t>
            </a:r>
            <a:r>
              <a:rPr lang="en-US" sz="1400" dirty="0">
                <a:hlinkClick r:id="rId3"/>
              </a:rPr>
              <a:t>Magnet and power systems plan – accelerators</a:t>
            </a:r>
            <a:r>
              <a:rPr lang="en-US" sz="1400" dirty="0"/>
              <a:t>” by Fulvio Boattini. </a:t>
            </a:r>
          </a:p>
        </p:txBody>
      </p:sp>
      <p:sp>
        <p:nvSpPr>
          <p:cNvPr id="7" name="Content Placeholder 1">
            <a:extLst>
              <a:ext uri="{FF2B5EF4-FFF2-40B4-BE49-F238E27FC236}">
                <a16:creationId xmlns:a16="http://schemas.microsoft.com/office/drawing/2014/main" id="{D4820F46-0398-BBCB-46F2-B5C97AF0D115}"/>
              </a:ext>
            </a:extLst>
          </p:cNvPr>
          <p:cNvSpPr>
            <a:spLocks noGrp="1"/>
          </p:cNvSpPr>
          <p:nvPr>
            <p:ph idx="1"/>
          </p:nvPr>
        </p:nvSpPr>
        <p:spPr>
          <a:xfrm>
            <a:off x="4024072" y="6971264"/>
            <a:ext cx="7528560" cy="1600438"/>
          </a:xfrm>
        </p:spPr>
        <p:txBody>
          <a:bodyPr>
            <a:normAutofit/>
          </a:bodyPr>
          <a:lstStyle/>
          <a:p>
            <a:pPr marL="0" indent="0">
              <a:buNone/>
            </a:pPr>
            <a:r>
              <a:rPr lang="en-US" dirty="0">
                <a:solidFill>
                  <a:srgbClr val="FF0000"/>
                </a:solidFill>
              </a:rPr>
              <a:t>- Add that Cost model is in </a:t>
            </a:r>
            <a:r>
              <a:rPr lang="en-US" dirty="0" err="1">
                <a:solidFill>
                  <a:srgbClr val="FF0000"/>
                </a:solidFill>
              </a:rPr>
              <a:t>Fulvio’s</a:t>
            </a:r>
            <a:r>
              <a:rPr lang="en-US" dirty="0">
                <a:solidFill>
                  <a:srgbClr val="FF0000"/>
                </a:solidFill>
              </a:rPr>
              <a:t> presentation </a:t>
            </a:r>
          </a:p>
          <a:p>
            <a:pPr marL="0" indent="0">
              <a:buNone/>
            </a:pPr>
            <a:r>
              <a:rPr lang="en-US" dirty="0">
                <a:solidFill>
                  <a:srgbClr val="FF0000"/>
                </a:solidFill>
              </a:rPr>
              <a:t>- Input parameters?</a:t>
            </a:r>
          </a:p>
        </p:txBody>
      </p:sp>
      <p:cxnSp>
        <p:nvCxnSpPr>
          <p:cNvPr id="8" name="Straight Arrow Connector 7">
            <a:extLst>
              <a:ext uri="{FF2B5EF4-FFF2-40B4-BE49-F238E27FC236}">
                <a16:creationId xmlns:a16="http://schemas.microsoft.com/office/drawing/2014/main" id="{106F5CA0-AAC2-71D3-1547-1BA2805A59CB}"/>
              </a:ext>
            </a:extLst>
          </p:cNvPr>
          <p:cNvCxnSpPr>
            <a:cxnSpLocks/>
          </p:cNvCxnSpPr>
          <p:nvPr/>
        </p:nvCxnSpPr>
        <p:spPr>
          <a:xfrm flipH="1">
            <a:off x="3224370" y="5384341"/>
            <a:ext cx="1098165" cy="5570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4C36926-61CC-6606-F01B-EB6E3B0A120D}"/>
              </a:ext>
            </a:extLst>
          </p:cNvPr>
          <p:cNvSpPr txBox="1"/>
          <p:nvPr/>
        </p:nvSpPr>
        <p:spPr>
          <a:xfrm>
            <a:off x="5378956" y="1592735"/>
            <a:ext cx="6435722" cy="1169551"/>
          </a:xfrm>
          <a:prstGeom prst="rect">
            <a:avLst/>
          </a:prstGeom>
          <a:noFill/>
        </p:spPr>
        <p:txBody>
          <a:bodyPr wrap="square" rtlCol="0">
            <a:spAutoFit/>
          </a:bodyPr>
          <a:lstStyle/>
          <a:p>
            <a:r>
              <a:rPr lang="en-US" sz="1400" dirty="0"/>
              <a:t>In this presentation the following aspects are shown</a:t>
            </a:r>
            <a:r>
              <a:rPr lang="de-DE" sz="1400" dirty="0"/>
              <a:t>:</a:t>
            </a:r>
          </a:p>
          <a:p>
            <a:pPr marL="742950" lvl="1" indent="-285750">
              <a:buFont typeface="Arial" panose="020B0604020202020204" pitchFamily="34" charset="0"/>
              <a:buChar char="•"/>
            </a:pPr>
            <a:r>
              <a:rPr lang="en-US" sz="1400" dirty="0"/>
              <a:t>Identify the possible optimization parameters of the magnets and power electronics and their effects on the system and costs</a:t>
            </a:r>
          </a:p>
          <a:p>
            <a:pPr marL="742950" lvl="1" indent="-285750">
              <a:buFont typeface="Arial" panose="020B0604020202020204" pitchFamily="34" charset="0"/>
              <a:buChar char="•"/>
            </a:pPr>
            <a:r>
              <a:rPr lang="en-US" sz="1400" dirty="0"/>
              <a:t>Show the influences of the magnet parameters on the power electronics and vice versa </a:t>
            </a:r>
          </a:p>
        </p:txBody>
      </p:sp>
      <p:cxnSp>
        <p:nvCxnSpPr>
          <p:cNvPr id="11" name="Straight Arrow Connector 10">
            <a:extLst>
              <a:ext uri="{FF2B5EF4-FFF2-40B4-BE49-F238E27FC236}">
                <a16:creationId xmlns:a16="http://schemas.microsoft.com/office/drawing/2014/main" id="{B82FE818-DA28-745F-EC13-E398A8BD2F29}"/>
              </a:ext>
            </a:extLst>
          </p:cNvPr>
          <p:cNvCxnSpPr>
            <a:cxnSpLocks/>
          </p:cNvCxnSpPr>
          <p:nvPr/>
        </p:nvCxnSpPr>
        <p:spPr>
          <a:xfrm flipH="1" flipV="1">
            <a:off x="4918229" y="1828800"/>
            <a:ext cx="777211" cy="3406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454C1E1-9943-6FBB-6413-5C0B0F03F08C}"/>
              </a:ext>
            </a:extLst>
          </p:cNvPr>
          <p:cNvCxnSpPr>
            <a:cxnSpLocks/>
          </p:cNvCxnSpPr>
          <p:nvPr/>
        </p:nvCxnSpPr>
        <p:spPr>
          <a:xfrm flipH="1" flipV="1">
            <a:off x="2409710" y="1847021"/>
            <a:ext cx="2275921" cy="15087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61B3072-6019-0810-2625-16DADA771FC6}"/>
              </a:ext>
            </a:extLst>
          </p:cNvPr>
          <p:cNvSpPr txBox="1"/>
          <p:nvPr/>
        </p:nvSpPr>
        <p:spPr>
          <a:xfrm>
            <a:off x="4750120" y="3094739"/>
            <a:ext cx="7064557" cy="1169551"/>
          </a:xfrm>
          <a:prstGeom prst="rect">
            <a:avLst/>
          </a:prstGeom>
          <a:noFill/>
        </p:spPr>
        <p:txBody>
          <a:bodyPr wrap="square" rtlCol="0">
            <a:spAutoFit/>
          </a:bodyPr>
          <a:lstStyle/>
          <a:p>
            <a:r>
              <a:rPr lang="en-US" sz="1400" dirty="0"/>
              <a:t>Some input parameters are fixed because they come from different systems or the overall accelerator design. To ensure a flexible optimization for varying accelerator designs, these input parameters come from the Python classes of the other systems. </a:t>
            </a:r>
          </a:p>
          <a:p>
            <a:r>
              <a:rPr lang="en-US" sz="1400" dirty="0"/>
              <a:t>The detailed explanation of the setup can be found in the presentation “</a:t>
            </a:r>
            <a:r>
              <a:rPr lang="en-US" sz="1400" dirty="0">
                <a:hlinkClick r:id="rId4"/>
              </a:rPr>
              <a:t>Software tools</a:t>
            </a:r>
            <a:r>
              <a:rPr lang="en-US" sz="1400" dirty="0"/>
              <a:t>” by David Amorim.</a:t>
            </a:r>
          </a:p>
        </p:txBody>
      </p:sp>
    </p:spTree>
    <p:extLst>
      <p:ext uri="{BB962C8B-B14F-4D97-AF65-F5344CB8AC3E}">
        <p14:creationId xmlns:p14="http://schemas.microsoft.com/office/powerpoint/2010/main" val="2396361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371DB7DE-CF87-6E4C-881B-3A7CB0C4535E}"/>
              </a:ext>
            </a:extLst>
          </p:cNvPr>
          <p:cNvGrpSpPr/>
          <p:nvPr/>
        </p:nvGrpSpPr>
        <p:grpSpPr>
          <a:xfrm>
            <a:off x="7962036" y="4267453"/>
            <a:ext cx="3750337" cy="2201790"/>
            <a:chOff x="7582516" y="4802409"/>
            <a:chExt cx="3164490" cy="1846984"/>
          </a:xfrm>
        </p:grpSpPr>
        <p:pic>
          <p:nvPicPr>
            <p:cNvPr id="51" name="Picture 50" descr="A blue line graph with numbers&#10;&#10;Description automatically generated">
              <a:extLst>
                <a:ext uri="{FF2B5EF4-FFF2-40B4-BE49-F238E27FC236}">
                  <a16:creationId xmlns:a16="http://schemas.microsoft.com/office/drawing/2014/main" id="{F3FA18D6-1C85-0727-4B5A-5453628464C4}"/>
                </a:ext>
              </a:extLst>
            </p:cNvPr>
            <p:cNvPicPr>
              <a:picLocks noChangeAspect="1"/>
            </p:cNvPicPr>
            <p:nvPr/>
          </p:nvPicPr>
          <p:blipFill>
            <a:blip r:embed="rId2"/>
            <a:stretch>
              <a:fillRect/>
            </a:stretch>
          </p:blipFill>
          <p:spPr>
            <a:xfrm>
              <a:off x="7582516" y="4802409"/>
              <a:ext cx="2959910" cy="1846984"/>
            </a:xfrm>
            <a:prstGeom prst="rect">
              <a:avLst/>
            </a:prstGeom>
          </p:spPr>
        </p:pic>
        <p:cxnSp>
          <p:nvCxnSpPr>
            <p:cNvPr id="52" name="Straight Arrow Connector 51">
              <a:extLst>
                <a:ext uri="{FF2B5EF4-FFF2-40B4-BE49-F238E27FC236}">
                  <a16:creationId xmlns:a16="http://schemas.microsoft.com/office/drawing/2014/main" id="{36390E46-0CB0-F963-996D-9365860B4D5D}"/>
                </a:ext>
              </a:extLst>
            </p:cNvPr>
            <p:cNvCxnSpPr>
              <a:cxnSpLocks/>
            </p:cNvCxnSpPr>
            <p:nvPr/>
          </p:nvCxnSpPr>
          <p:spPr>
            <a:xfrm>
              <a:off x="8082497" y="5705185"/>
              <a:ext cx="219688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5CF9EE02-3A95-4BA4-E229-09F0D449DB1D}"/>
                </a:ext>
              </a:extLst>
            </p:cNvPr>
            <p:cNvSpPr txBox="1"/>
            <p:nvPr/>
          </p:nvSpPr>
          <p:spPr>
            <a:xfrm>
              <a:off x="9165537" y="4883139"/>
              <a:ext cx="1208922" cy="438906"/>
            </a:xfrm>
            <a:prstGeom prst="rect">
              <a:avLst/>
            </a:prstGeom>
            <a:noFill/>
          </p:spPr>
          <p:txBody>
            <a:bodyPr wrap="square" rtlCol="0">
              <a:spAutoFit/>
            </a:bodyPr>
            <a:lstStyle/>
            <a:p>
              <a:pPr algn="ctr"/>
              <a:r>
                <a:rPr lang="en-US" sz="1400" dirty="0"/>
                <a:t>Coil current of </a:t>
              </a:r>
            </a:p>
            <a:p>
              <a:pPr algn="ctr"/>
              <a:r>
                <a:rPr lang="en-US" sz="1400" dirty="0"/>
                <a:t>AC analysis</a:t>
              </a:r>
            </a:p>
          </p:txBody>
        </p:sp>
        <p:sp>
          <p:nvSpPr>
            <p:cNvPr id="54" name="Text Placeholder 5">
              <a:extLst>
                <a:ext uri="{FF2B5EF4-FFF2-40B4-BE49-F238E27FC236}">
                  <a16:creationId xmlns:a16="http://schemas.microsoft.com/office/drawing/2014/main" id="{EB73C851-AD53-52D7-1A9A-6392E9B6274E}"/>
                </a:ext>
              </a:extLst>
            </p:cNvPr>
            <p:cNvSpPr txBox="1">
              <a:spLocks/>
            </p:cNvSpPr>
            <p:nvPr/>
          </p:nvSpPr>
          <p:spPr>
            <a:xfrm>
              <a:off x="9262454" y="5435773"/>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r>
                <a:rPr lang="de-DE" sz="1200" dirty="0"/>
                <a:t> = 4.5 </a:t>
              </a:r>
              <a:r>
                <a:rPr lang="de-DE" sz="1200" dirty="0" err="1"/>
                <a:t>ms</a:t>
              </a:r>
              <a:endParaRPr lang="de-DE" sz="1200" baseline="-25000" dirty="0"/>
            </a:p>
          </p:txBody>
        </p:sp>
        <p:cxnSp>
          <p:nvCxnSpPr>
            <p:cNvPr id="55" name="Straight Arrow Connector 54">
              <a:extLst>
                <a:ext uri="{FF2B5EF4-FFF2-40B4-BE49-F238E27FC236}">
                  <a16:creationId xmlns:a16="http://schemas.microsoft.com/office/drawing/2014/main" id="{3714AAC4-3E70-ED02-07C3-3AC26D5B6A8A}"/>
                </a:ext>
              </a:extLst>
            </p:cNvPr>
            <p:cNvCxnSpPr>
              <a:cxnSpLocks/>
            </p:cNvCxnSpPr>
            <p:nvPr/>
          </p:nvCxnSpPr>
          <p:spPr>
            <a:xfrm>
              <a:off x="8629968" y="5016691"/>
              <a:ext cx="0" cy="648468"/>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 Placeholder 5">
              <a:extLst>
                <a:ext uri="{FF2B5EF4-FFF2-40B4-BE49-F238E27FC236}">
                  <a16:creationId xmlns:a16="http://schemas.microsoft.com/office/drawing/2014/main" id="{10D9B6AD-6031-7ECF-F408-AF24238BFE9D}"/>
                </a:ext>
              </a:extLst>
            </p:cNvPr>
            <p:cNvSpPr txBox="1">
              <a:spLocks/>
            </p:cNvSpPr>
            <p:nvPr/>
          </p:nvSpPr>
          <p:spPr>
            <a:xfrm>
              <a:off x="8186650" y="5878313"/>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I</a:t>
              </a:r>
              <a:r>
                <a:rPr lang="de-DE" sz="1200" baseline="-25000" dirty="0" err="1"/>
                <a:t>peak</a:t>
              </a:r>
              <a:r>
                <a:rPr lang="de-DE" sz="1200" dirty="0"/>
                <a:t> = 11.87 kA</a:t>
              </a:r>
              <a:endParaRPr lang="de-DE" sz="1200" baseline="-25000" dirty="0"/>
            </a:p>
          </p:txBody>
        </p:sp>
      </p:grpSp>
      <p:sp>
        <p:nvSpPr>
          <p:cNvPr id="3" name="Title 2">
            <a:extLst>
              <a:ext uri="{FF2B5EF4-FFF2-40B4-BE49-F238E27FC236}">
                <a16:creationId xmlns:a16="http://schemas.microsoft.com/office/drawing/2014/main" id="{860B3642-A862-B1F4-1CF5-EAC2A5D1FCDC}"/>
              </a:ext>
            </a:extLst>
          </p:cNvPr>
          <p:cNvSpPr>
            <a:spLocks noGrp="1"/>
          </p:cNvSpPr>
          <p:nvPr>
            <p:ph type="title"/>
          </p:nvPr>
        </p:nvSpPr>
        <p:spPr/>
        <p:txBody>
          <a:bodyPr/>
          <a:lstStyle/>
          <a:p>
            <a:r>
              <a:rPr lang="en-US" dirty="0"/>
              <a:t>Initial Magnet Model for the Sensitivity Analysis</a:t>
            </a:r>
          </a:p>
        </p:txBody>
      </p:sp>
      <p:sp>
        <p:nvSpPr>
          <p:cNvPr id="4" name="Footer Placeholder 3">
            <a:extLst>
              <a:ext uri="{FF2B5EF4-FFF2-40B4-BE49-F238E27FC236}">
                <a16:creationId xmlns:a16="http://schemas.microsoft.com/office/drawing/2014/main" id="{23E64B39-22B9-ADB4-C5CE-24910220E8FF}"/>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662059B-9F9A-C43B-C26E-A0D25B208601}"/>
              </a:ext>
            </a:extLst>
          </p:cNvPr>
          <p:cNvSpPr>
            <a:spLocks noGrp="1"/>
          </p:cNvSpPr>
          <p:nvPr>
            <p:ph type="sldNum" sz="quarter" idx="13"/>
          </p:nvPr>
        </p:nvSpPr>
        <p:spPr/>
        <p:txBody>
          <a:bodyPr/>
          <a:lstStyle/>
          <a:p>
            <a:fld id="{005C7FBA-D4E9-46CA-9321-3ADA2E368FCD}" type="slidenum">
              <a:rPr lang="en-GB" smtClean="0"/>
              <a:pPr/>
              <a:t>6</a:t>
            </a:fld>
            <a:endParaRPr lang="en-GB" dirty="0"/>
          </a:p>
        </p:txBody>
      </p:sp>
      <p:graphicFrame>
        <p:nvGraphicFramePr>
          <p:cNvPr id="8" name="Table 7">
            <a:extLst>
              <a:ext uri="{FF2B5EF4-FFF2-40B4-BE49-F238E27FC236}">
                <a16:creationId xmlns:a16="http://schemas.microsoft.com/office/drawing/2014/main" id="{8C3497DF-8334-4AD1-06FC-C1FE11BA5AD8}"/>
              </a:ext>
            </a:extLst>
          </p:cNvPr>
          <p:cNvGraphicFramePr>
            <a:graphicFrameLocks noGrp="1"/>
          </p:cNvGraphicFramePr>
          <p:nvPr>
            <p:extLst>
              <p:ext uri="{D42A27DB-BD31-4B8C-83A1-F6EECF244321}">
                <p14:modId xmlns:p14="http://schemas.microsoft.com/office/powerpoint/2010/main" val="3365958015"/>
              </p:ext>
            </p:extLst>
          </p:nvPr>
        </p:nvGraphicFramePr>
        <p:xfrm>
          <a:off x="334071" y="2263446"/>
          <a:ext cx="4494010" cy="4145280"/>
        </p:xfrm>
        <a:graphic>
          <a:graphicData uri="http://schemas.openxmlformats.org/drawingml/2006/table">
            <a:tbl>
              <a:tblPr bandRow="1">
                <a:tableStyleId>{5C22544A-7EE6-4342-B048-85BDC9FD1C3A}</a:tableStyleId>
              </a:tblPr>
              <a:tblGrid>
                <a:gridCol w="2996007">
                  <a:extLst>
                    <a:ext uri="{9D8B030D-6E8A-4147-A177-3AD203B41FA5}">
                      <a16:colId xmlns:a16="http://schemas.microsoft.com/office/drawing/2014/main" val="245706635"/>
                    </a:ext>
                  </a:extLst>
                </a:gridCol>
                <a:gridCol w="1498003">
                  <a:extLst>
                    <a:ext uri="{9D8B030D-6E8A-4147-A177-3AD203B41FA5}">
                      <a16:colId xmlns:a16="http://schemas.microsoft.com/office/drawing/2014/main" val="375064105"/>
                    </a:ext>
                  </a:extLst>
                </a:gridCol>
              </a:tblGrid>
              <a:tr h="182880">
                <a:tc>
                  <a:txBody>
                    <a:bodyPr/>
                    <a:lstStyle/>
                    <a:p>
                      <a:r>
                        <a:rPr lang="en-US" sz="1100" noProof="0" dirty="0"/>
                        <a:t>External dimensions [mm x mm]</a:t>
                      </a:r>
                    </a:p>
                  </a:txBody>
                  <a:tcPr/>
                </a:tc>
                <a:tc>
                  <a:txBody>
                    <a:bodyPr/>
                    <a:lstStyle/>
                    <a:p>
                      <a:pPr algn="ctr"/>
                      <a:r>
                        <a:rPr lang="en-US" sz="1100" noProof="0" dirty="0"/>
                        <a:t>460 x 322</a:t>
                      </a:r>
                    </a:p>
                  </a:txBody>
                  <a:tcPr/>
                </a:tc>
                <a:extLst>
                  <a:ext uri="{0D108BD9-81ED-4DB2-BD59-A6C34878D82A}">
                    <a16:rowId xmlns:a16="http://schemas.microsoft.com/office/drawing/2014/main" val="3077414999"/>
                  </a:ext>
                </a:extLst>
              </a:tr>
              <a:tr h="182880">
                <a:tc>
                  <a:txBody>
                    <a:bodyPr/>
                    <a:lstStyle/>
                    <a:p>
                      <a:r>
                        <a:rPr lang="en-US" sz="1100" noProof="0" dirty="0"/>
                        <a:t>Yoke cross section [dm</a:t>
                      </a:r>
                      <a:r>
                        <a:rPr lang="en-US" sz="1100" baseline="30000" noProof="0" dirty="0"/>
                        <a:t>2</a:t>
                      </a:r>
                      <a:r>
                        <a:rPr lang="en-US" sz="1100" noProof="0" dirty="0"/>
                        <a:t>]</a:t>
                      </a:r>
                    </a:p>
                  </a:txBody>
                  <a:tcPr/>
                </a:tc>
                <a:tc>
                  <a:txBody>
                    <a:bodyPr/>
                    <a:lstStyle/>
                    <a:p>
                      <a:pPr algn="ctr"/>
                      <a:r>
                        <a:rPr lang="en-US" sz="1100" noProof="0" dirty="0"/>
                        <a:t>11.35</a:t>
                      </a:r>
                    </a:p>
                  </a:txBody>
                  <a:tcPr/>
                </a:tc>
                <a:extLst>
                  <a:ext uri="{0D108BD9-81ED-4DB2-BD59-A6C34878D82A}">
                    <a16:rowId xmlns:a16="http://schemas.microsoft.com/office/drawing/2014/main" val="1212266595"/>
                  </a:ext>
                </a:extLst>
              </a:tr>
              <a:tr h="182880">
                <a:tc>
                  <a:txBody>
                    <a:bodyPr/>
                    <a:lstStyle/>
                    <a:p>
                      <a:r>
                        <a:rPr lang="en-US" sz="1100" noProof="0" dirty="0"/>
                        <a:t>Pole cross section [dm</a:t>
                      </a:r>
                      <a:r>
                        <a:rPr lang="en-US" sz="1100" baseline="30000" noProof="0" dirty="0"/>
                        <a:t>2</a:t>
                      </a:r>
                      <a:r>
                        <a:rPr lang="en-US" sz="1100" noProof="0" dirty="0"/>
                        <a:t>]</a:t>
                      </a:r>
                    </a:p>
                  </a:txBody>
                  <a:tcPr/>
                </a:tc>
                <a:tc>
                  <a:txBody>
                    <a:bodyPr/>
                    <a:lstStyle/>
                    <a:p>
                      <a:pPr algn="ctr"/>
                      <a:r>
                        <a:rPr lang="en-US" sz="1100" noProof="0" dirty="0"/>
                        <a:t>1.21</a:t>
                      </a:r>
                    </a:p>
                  </a:txBody>
                  <a:tcPr/>
                </a:tc>
                <a:extLst>
                  <a:ext uri="{0D108BD9-81ED-4DB2-BD59-A6C34878D82A}">
                    <a16:rowId xmlns:a16="http://schemas.microsoft.com/office/drawing/2014/main" val="547055693"/>
                  </a:ext>
                </a:extLst>
              </a:tr>
              <a:tr h="182880">
                <a:tc>
                  <a:txBody>
                    <a:bodyPr/>
                    <a:lstStyle/>
                    <a:p>
                      <a:r>
                        <a:rPr lang="en-US" sz="1100" noProof="0" dirty="0"/>
                        <a:t>Coil cross section [mm</a:t>
                      </a:r>
                      <a:r>
                        <a:rPr lang="en-US" sz="1100" baseline="30000" noProof="0" dirty="0"/>
                        <a:t>2</a:t>
                      </a:r>
                      <a:r>
                        <a:rPr lang="en-US" sz="1100" noProof="0" dirty="0"/>
                        <a:t>]</a:t>
                      </a:r>
                    </a:p>
                  </a:txBody>
                  <a:tcPr/>
                </a:tc>
                <a:tc>
                  <a:txBody>
                    <a:bodyPr/>
                    <a:lstStyle/>
                    <a:p>
                      <a:pPr algn="ctr"/>
                      <a:r>
                        <a:rPr lang="en-US" sz="1100" noProof="0" dirty="0"/>
                        <a:t>285.39</a:t>
                      </a:r>
                    </a:p>
                  </a:txBody>
                  <a:tcPr/>
                </a:tc>
                <a:extLst>
                  <a:ext uri="{0D108BD9-81ED-4DB2-BD59-A6C34878D82A}">
                    <a16:rowId xmlns:a16="http://schemas.microsoft.com/office/drawing/2014/main" val="1685159119"/>
                  </a:ext>
                </a:extLst>
              </a:tr>
              <a:tr h="182880">
                <a:tc>
                  <a:txBody>
                    <a:bodyPr/>
                    <a:lstStyle/>
                    <a:p>
                      <a:r>
                        <a:rPr lang="en-US" sz="1100" noProof="0" dirty="0"/>
                        <a:t>Number of parallel coils </a:t>
                      </a:r>
                    </a:p>
                  </a:txBody>
                  <a:tcPr/>
                </a:tc>
                <a:tc>
                  <a:txBody>
                    <a:bodyPr/>
                    <a:lstStyle/>
                    <a:p>
                      <a:pPr algn="ctr"/>
                      <a:r>
                        <a:rPr lang="en-US" sz="1100" noProof="0" dirty="0"/>
                        <a:t>4</a:t>
                      </a:r>
                    </a:p>
                  </a:txBody>
                  <a:tcPr/>
                </a:tc>
                <a:extLst>
                  <a:ext uri="{0D108BD9-81ED-4DB2-BD59-A6C34878D82A}">
                    <a16:rowId xmlns:a16="http://schemas.microsoft.com/office/drawing/2014/main" val="370557863"/>
                  </a:ext>
                </a:extLst>
              </a:tr>
              <a:tr h="182880">
                <a:tc>
                  <a:txBody>
                    <a:bodyPr/>
                    <a:lstStyle/>
                    <a:p>
                      <a:r>
                        <a:rPr lang="en-US" sz="1100" noProof="0" dirty="0" err="1"/>
                        <a:t>Bgap</a:t>
                      </a:r>
                      <a:r>
                        <a:rPr lang="en-US" sz="1100" noProof="0" dirty="0"/>
                        <a:t> [T]</a:t>
                      </a:r>
                    </a:p>
                  </a:txBody>
                  <a:tcPr/>
                </a:tc>
                <a:tc>
                  <a:txBody>
                    <a:bodyPr/>
                    <a:lstStyle/>
                    <a:p>
                      <a:pPr algn="ctr"/>
                      <a:r>
                        <a:rPr lang="en-US" sz="1100" noProof="0" dirty="0"/>
                        <a:t>1.80</a:t>
                      </a:r>
                    </a:p>
                  </a:txBody>
                  <a:tcPr/>
                </a:tc>
                <a:extLst>
                  <a:ext uri="{0D108BD9-81ED-4DB2-BD59-A6C34878D82A}">
                    <a16:rowId xmlns:a16="http://schemas.microsoft.com/office/drawing/2014/main" val="1890857993"/>
                  </a:ext>
                </a:extLst>
              </a:tr>
              <a:tr h="182880">
                <a:tc>
                  <a:txBody>
                    <a:bodyPr/>
                    <a:lstStyle/>
                    <a:p>
                      <a:r>
                        <a:rPr lang="en-US" sz="1100" noProof="0" dirty="0"/>
                        <a:t>Gap size [mm x mm]</a:t>
                      </a:r>
                    </a:p>
                  </a:txBody>
                  <a:tcPr/>
                </a:tc>
                <a:tc>
                  <a:txBody>
                    <a:bodyPr/>
                    <a:lstStyle/>
                    <a:p>
                      <a:pPr algn="ctr"/>
                      <a:r>
                        <a:rPr lang="en-US" sz="1100" noProof="0" dirty="0"/>
                        <a:t>100 x 30</a:t>
                      </a:r>
                    </a:p>
                  </a:txBody>
                  <a:tcPr/>
                </a:tc>
                <a:extLst>
                  <a:ext uri="{0D108BD9-81ED-4DB2-BD59-A6C34878D82A}">
                    <a16:rowId xmlns:a16="http://schemas.microsoft.com/office/drawing/2014/main" val="1102852378"/>
                  </a:ext>
                </a:extLst>
              </a:tr>
              <a:tr h="182880">
                <a:tc>
                  <a:txBody>
                    <a:bodyPr/>
                    <a:lstStyle/>
                    <a:p>
                      <a:r>
                        <a:rPr lang="en-US" sz="1100" noProof="0" dirty="0"/>
                        <a:t>MMF [</a:t>
                      </a:r>
                      <a:r>
                        <a:rPr lang="en-US" sz="1100" noProof="0" dirty="0" err="1"/>
                        <a:t>kAt</a:t>
                      </a:r>
                      <a:r>
                        <a:rPr lang="en-US" sz="1100" noProof="0" dirty="0"/>
                        <a:t>]</a:t>
                      </a:r>
                    </a:p>
                  </a:txBody>
                  <a:tcPr/>
                </a:tc>
                <a:tc>
                  <a:txBody>
                    <a:bodyPr/>
                    <a:lstStyle/>
                    <a:p>
                      <a:pPr algn="ctr"/>
                      <a:r>
                        <a:rPr lang="en-US" sz="1100" noProof="0" dirty="0"/>
                        <a:t>47.49</a:t>
                      </a:r>
                    </a:p>
                  </a:txBody>
                  <a:tcPr/>
                </a:tc>
                <a:extLst>
                  <a:ext uri="{0D108BD9-81ED-4DB2-BD59-A6C34878D82A}">
                    <a16:rowId xmlns:a16="http://schemas.microsoft.com/office/drawing/2014/main" val="1664335090"/>
                  </a:ext>
                </a:extLst>
              </a:tr>
              <a:tr h="182880">
                <a:tc>
                  <a:txBody>
                    <a:bodyPr/>
                    <a:lstStyle/>
                    <a:p>
                      <a:r>
                        <a:rPr lang="en-US" sz="1100" noProof="0" dirty="0" err="1"/>
                        <a:t>Sigma_RMS</a:t>
                      </a:r>
                      <a:r>
                        <a:rPr lang="en-US" sz="1100" noProof="0" dirty="0"/>
                        <a:t> (pulse) [A / mm</a:t>
                      </a:r>
                      <a:r>
                        <a:rPr lang="en-US" sz="1100" baseline="30000" noProof="0" dirty="0"/>
                        <a:t>2</a:t>
                      </a:r>
                      <a:r>
                        <a:rPr lang="en-US" sz="1100" noProof="0" dirty="0"/>
                        <a:t>]</a:t>
                      </a:r>
                    </a:p>
                  </a:txBody>
                  <a:tcPr/>
                </a:tc>
                <a:tc>
                  <a:txBody>
                    <a:bodyPr/>
                    <a:lstStyle/>
                    <a:p>
                      <a:pPr algn="ctr"/>
                      <a:r>
                        <a:rPr lang="en-US" sz="1100" noProof="0" dirty="0"/>
                        <a:t>29.41</a:t>
                      </a:r>
                    </a:p>
                  </a:txBody>
                  <a:tcPr/>
                </a:tc>
                <a:extLst>
                  <a:ext uri="{0D108BD9-81ED-4DB2-BD59-A6C34878D82A}">
                    <a16:rowId xmlns:a16="http://schemas.microsoft.com/office/drawing/2014/main" val="4133710327"/>
                  </a:ext>
                </a:extLst>
              </a:tr>
              <a:tr h="182880">
                <a:tc>
                  <a:txBody>
                    <a:bodyPr/>
                    <a:lstStyle/>
                    <a:p>
                      <a:r>
                        <a:rPr lang="en-US" sz="1100" noProof="0" dirty="0" err="1"/>
                        <a:t>Sigma_RMS</a:t>
                      </a:r>
                      <a:r>
                        <a:rPr lang="en-US" sz="1100" noProof="0" dirty="0"/>
                        <a:t> (cycle) [A / mm</a:t>
                      </a:r>
                      <a:r>
                        <a:rPr lang="en-US" sz="1100" baseline="30000" noProof="0" dirty="0"/>
                        <a:t>2</a:t>
                      </a:r>
                      <a:r>
                        <a:rPr lang="en-US" sz="1100" noProof="0" dirty="0"/>
                        <a:t>]</a:t>
                      </a:r>
                    </a:p>
                  </a:txBody>
                  <a:tcPr/>
                </a:tc>
                <a:tc>
                  <a:txBody>
                    <a:bodyPr/>
                    <a:lstStyle/>
                    <a:p>
                      <a:pPr algn="ctr"/>
                      <a:r>
                        <a:rPr lang="en-US" sz="1100" noProof="0" dirty="0"/>
                        <a:t>4.41</a:t>
                      </a:r>
                    </a:p>
                  </a:txBody>
                  <a:tcPr/>
                </a:tc>
                <a:extLst>
                  <a:ext uri="{0D108BD9-81ED-4DB2-BD59-A6C34878D82A}">
                    <a16:rowId xmlns:a16="http://schemas.microsoft.com/office/drawing/2014/main" val="409282321"/>
                  </a:ext>
                </a:extLst>
              </a:tr>
              <a:tr h="182880">
                <a:tc>
                  <a:txBody>
                    <a:bodyPr/>
                    <a:lstStyle/>
                    <a:p>
                      <a:r>
                        <a:rPr lang="en-US" sz="1100" noProof="0" dirty="0"/>
                        <a:t>Iron losses (yoke) [J / (cycle * m)]</a:t>
                      </a:r>
                    </a:p>
                  </a:txBody>
                  <a:tcPr/>
                </a:tc>
                <a:tc>
                  <a:txBody>
                    <a:bodyPr/>
                    <a:lstStyle/>
                    <a:p>
                      <a:pPr algn="ctr"/>
                      <a:r>
                        <a:rPr lang="en-US" sz="1100" noProof="0" dirty="0"/>
                        <a:t>48.29</a:t>
                      </a:r>
                    </a:p>
                  </a:txBody>
                  <a:tcPr/>
                </a:tc>
                <a:extLst>
                  <a:ext uri="{0D108BD9-81ED-4DB2-BD59-A6C34878D82A}">
                    <a16:rowId xmlns:a16="http://schemas.microsoft.com/office/drawing/2014/main" val="1516106668"/>
                  </a:ext>
                </a:extLst>
              </a:tr>
              <a:tr h="1828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noProof="0" dirty="0"/>
                        <a:t>Iron losses (pole) [J / (cycle * m)]</a:t>
                      </a:r>
                    </a:p>
                  </a:txBody>
                  <a:tcPr/>
                </a:tc>
                <a:tc>
                  <a:txBody>
                    <a:bodyPr/>
                    <a:lstStyle/>
                    <a:p>
                      <a:pPr algn="ctr"/>
                      <a:r>
                        <a:rPr lang="en-US" sz="1100" noProof="0" dirty="0"/>
                        <a:t>10.22</a:t>
                      </a:r>
                    </a:p>
                  </a:txBody>
                  <a:tcPr/>
                </a:tc>
                <a:extLst>
                  <a:ext uri="{0D108BD9-81ED-4DB2-BD59-A6C34878D82A}">
                    <a16:rowId xmlns:a16="http://schemas.microsoft.com/office/drawing/2014/main" val="3815119709"/>
                  </a:ext>
                </a:extLst>
              </a:tr>
              <a:tr h="182880">
                <a:tc>
                  <a:txBody>
                    <a:bodyPr/>
                    <a:lstStyle/>
                    <a:p>
                      <a:r>
                        <a:rPr lang="en-US" sz="1100" noProof="0" dirty="0"/>
                        <a:t>Coil losses [J / (cycle * m)]</a:t>
                      </a:r>
                    </a:p>
                  </a:txBody>
                  <a:tcPr/>
                </a:tc>
                <a:tc>
                  <a:txBody>
                    <a:bodyPr/>
                    <a:lstStyle/>
                    <a:p>
                      <a:pPr algn="ctr"/>
                      <a:r>
                        <a:rPr lang="en-US" sz="1100" noProof="0" dirty="0"/>
                        <a:t>447.47</a:t>
                      </a:r>
                    </a:p>
                  </a:txBody>
                  <a:tcPr/>
                </a:tc>
                <a:extLst>
                  <a:ext uri="{0D108BD9-81ED-4DB2-BD59-A6C34878D82A}">
                    <a16:rowId xmlns:a16="http://schemas.microsoft.com/office/drawing/2014/main" val="3566464049"/>
                  </a:ext>
                </a:extLst>
              </a:tr>
              <a:tr h="182880">
                <a:tc>
                  <a:txBody>
                    <a:bodyPr/>
                    <a:lstStyle/>
                    <a:p>
                      <a:r>
                        <a:rPr lang="en-US" sz="1100" noProof="0" dirty="0"/>
                        <a:t>Total losses [J / (cycle * m)]</a:t>
                      </a:r>
                    </a:p>
                  </a:txBody>
                  <a:tcPr/>
                </a:tc>
                <a:tc>
                  <a:txBody>
                    <a:bodyPr/>
                    <a:lstStyle/>
                    <a:p>
                      <a:pPr algn="ctr"/>
                      <a:r>
                        <a:rPr lang="en-US" sz="1100" noProof="0" dirty="0"/>
                        <a:t>505.98 </a:t>
                      </a:r>
                    </a:p>
                  </a:txBody>
                  <a:tcPr/>
                </a:tc>
                <a:extLst>
                  <a:ext uri="{0D108BD9-81ED-4DB2-BD59-A6C34878D82A}">
                    <a16:rowId xmlns:a16="http://schemas.microsoft.com/office/drawing/2014/main" val="3867928368"/>
                  </a:ext>
                </a:extLst>
              </a:tr>
              <a:tr h="182880">
                <a:tc>
                  <a:txBody>
                    <a:bodyPr/>
                    <a:lstStyle/>
                    <a:p>
                      <a:r>
                        <a:rPr lang="en-US" sz="1100" noProof="0" dirty="0"/>
                        <a:t>Energy (total) [J / m]</a:t>
                      </a:r>
                    </a:p>
                  </a:txBody>
                  <a:tcPr/>
                </a:tc>
                <a:tc>
                  <a:txBody>
                    <a:bodyPr/>
                    <a:lstStyle/>
                    <a:p>
                      <a:pPr algn="ctr"/>
                      <a:r>
                        <a:rPr lang="en-US" sz="1100" noProof="0" dirty="0"/>
                        <a:t>6386.12</a:t>
                      </a:r>
                    </a:p>
                  </a:txBody>
                  <a:tcPr/>
                </a:tc>
                <a:extLst>
                  <a:ext uri="{0D108BD9-81ED-4DB2-BD59-A6C34878D82A}">
                    <a16:rowId xmlns:a16="http://schemas.microsoft.com/office/drawing/2014/main" val="1031372656"/>
                  </a:ext>
                </a:extLst>
              </a:tr>
              <a:tr h="182880">
                <a:tc>
                  <a:txBody>
                    <a:bodyPr/>
                    <a:lstStyle/>
                    <a:p>
                      <a:r>
                        <a:rPr lang="en-US" sz="1100" noProof="0" dirty="0"/>
                        <a:t>Energy (gap) [J / m]</a:t>
                      </a:r>
                    </a:p>
                  </a:txBody>
                  <a:tcPr/>
                </a:tc>
                <a:tc>
                  <a:txBody>
                    <a:bodyPr/>
                    <a:lstStyle/>
                    <a:p>
                      <a:pPr algn="ctr"/>
                      <a:r>
                        <a:rPr lang="en-US" sz="1100" noProof="0" dirty="0"/>
                        <a:t>3830.48</a:t>
                      </a:r>
                    </a:p>
                  </a:txBody>
                  <a:tcPr/>
                </a:tc>
                <a:extLst>
                  <a:ext uri="{0D108BD9-81ED-4DB2-BD59-A6C34878D82A}">
                    <a16:rowId xmlns:a16="http://schemas.microsoft.com/office/drawing/2014/main" val="1579396500"/>
                  </a:ext>
                </a:extLst>
              </a:tr>
            </a:tbl>
          </a:graphicData>
        </a:graphic>
      </p:graphicFrame>
      <p:pic>
        <p:nvPicPr>
          <p:cNvPr id="9" name="Picture 8" descr="A chart of numbers and symbols&#10;&#10;Description automatically generated with medium confidence">
            <a:extLst>
              <a:ext uri="{FF2B5EF4-FFF2-40B4-BE49-F238E27FC236}">
                <a16:creationId xmlns:a16="http://schemas.microsoft.com/office/drawing/2014/main" id="{EBD66FDC-E46C-A019-6BA2-B94C2C16CC07}"/>
              </a:ext>
            </a:extLst>
          </p:cNvPr>
          <p:cNvPicPr>
            <a:picLocks noChangeAspect="1"/>
          </p:cNvPicPr>
          <p:nvPr/>
        </p:nvPicPr>
        <p:blipFill rotWithShape="1">
          <a:blip r:embed="rId3"/>
          <a:srcRect r="1766" b="1247"/>
          <a:stretch/>
        </p:blipFill>
        <p:spPr>
          <a:xfrm>
            <a:off x="5778099" y="2315245"/>
            <a:ext cx="1347748" cy="2266668"/>
          </a:xfrm>
          <a:prstGeom prst="rect">
            <a:avLst/>
          </a:prstGeom>
        </p:spPr>
      </p:pic>
      <p:grpSp>
        <p:nvGrpSpPr>
          <p:cNvPr id="47" name="Group 46">
            <a:extLst>
              <a:ext uri="{FF2B5EF4-FFF2-40B4-BE49-F238E27FC236}">
                <a16:creationId xmlns:a16="http://schemas.microsoft.com/office/drawing/2014/main" id="{2EAAF809-3512-EBEB-7261-1310F20EA823}"/>
              </a:ext>
            </a:extLst>
          </p:cNvPr>
          <p:cNvGrpSpPr/>
          <p:nvPr/>
        </p:nvGrpSpPr>
        <p:grpSpPr>
          <a:xfrm>
            <a:off x="7682078" y="1318008"/>
            <a:ext cx="3900322" cy="2938154"/>
            <a:chOff x="7042923" y="1551765"/>
            <a:chExt cx="3242831" cy="2619967"/>
          </a:xfrm>
        </p:grpSpPr>
        <p:pic>
          <p:nvPicPr>
            <p:cNvPr id="28" name="Picture 27">
              <a:extLst>
                <a:ext uri="{FF2B5EF4-FFF2-40B4-BE49-F238E27FC236}">
                  <a16:creationId xmlns:a16="http://schemas.microsoft.com/office/drawing/2014/main" id="{12CB4719-F8E7-1831-6F29-04E23B3153BC}"/>
                </a:ext>
              </a:extLst>
            </p:cNvPr>
            <p:cNvPicPr>
              <a:picLocks noChangeAspect="1"/>
            </p:cNvPicPr>
            <p:nvPr/>
          </p:nvPicPr>
          <p:blipFill>
            <a:blip r:embed="rId4"/>
            <a:srcRect/>
            <a:stretch/>
          </p:blipFill>
          <p:spPr>
            <a:xfrm>
              <a:off x="7294637" y="1862181"/>
              <a:ext cx="2746451" cy="2050911"/>
            </a:xfrm>
            <a:prstGeom prst="rect">
              <a:avLst/>
            </a:prstGeom>
          </p:spPr>
        </p:pic>
        <p:sp>
          <p:nvSpPr>
            <p:cNvPr id="29" name="Text Placeholder 5">
              <a:extLst>
                <a:ext uri="{FF2B5EF4-FFF2-40B4-BE49-F238E27FC236}">
                  <a16:creationId xmlns:a16="http://schemas.microsoft.com/office/drawing/2014/main" id="{49E98D00-DDF9-FCBB-6636-9747FFA5164A}"/>
                </a:ext>
              </a:extLst>
            </p:cNvPr>
            <p:cNvSpPr txBox="1">
              <a:spLocks/>
            </p:cNvSpPr>
            <p:nvPr/>
          </p:nvSpPr>
          <p:spPr>
            <a:xfrm>
              <a:off x="8414889" y="1551765"/>
              <a:ext cx="810708" cy="22968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230 mm</a:t>
              </a:r>
              <a:endParaRPr lang="de-DE" sz="1200" baseline="-25000" dirty="0"/>
            </a:p>
          </p:txBody>
        </p:sp>
        <p:cxnSp>
          <p:nvCxnSpPr>
            <p:cNvPr id="30" name="Straight Arrow Connector 29">
              <a:extLst>
                <a:ext uri="{FF2B5EF4-FFF2-40B4-BE49-F238E27FC236}">
                  <a16:creationId xmlns:a16="http://schemas.microsoft.com/office/drawing/2014/main" id="{9AB7B7F1-42BE-9D56-DE1A-C99F1024EC71}"/>
                </a:ext>
              </a:extLst>
            </p:cNvPr>
            <p:cNvCxnSpPr>
              <a:cxnSpLocks/>
            </p:cNvCxnSpPr>
            <p:nvPr/>
          </p:nvCxnSpPr>
          <p:spPr>
            <a:xfrm>
              <a:off x="7294637" y="1791134"/>
              <a:ext cx="2746451"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57C86CD-206D-F833-2ABF-EBB8EF11EC67}"/>
                </a:ext>
              </a:extLst>
            </p:cNvPr>
            <p:cNvCxnSpPr>
              <a:cxnSpLocks/>
            </p:cNvCxnSpPr>
            <p:nvPr/>
          </p:nvCxnSpPr>
          <p:spPr>
            <a:xfrm>
              <a:off x="10090130" y="1827847"/>
              <a:ext cx="0" cy="209587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 Placeholder 5">
              <a:extLst>
                <a:ext uri="{FF2B5EF4-FFF2-40B4-BE49-F238E27FC236}">
                  <a16:creationId xmlns:a16="http://schemas.microsoft.com/office/drawing/2014/main" id="{1AA0041C-FC41-7C55-EFEB-107F82991FA0}"/>
                </a:ext>
              </a:extLst>
            </p:cNvPr>
            <p:cNvSpPr txBox="1">
              <a:spLocks/>
            </p:cNvSpPr>
            <p:nvPr/>
          </p:nvSpPr>
          <p:spPr>
            <a:xfrm rot="5400000">
              <a:off x="9913207" y="2844528"/>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161 mm</a:t>
              </a:r>
              <a:endParaRPr lang="de-DE" sz="1200" baseline="-25000" dirty="0"/>
            </a:p>
          </p:txBody>
        </p:sp>
        <p:cxnSp>
          <p:nvCxnSpPr>
            <p:cNvPr id="33" name="Straight Arrow Connector 32">
              <a:extLst>
                <a:ext uri="{FF2B5EF4-FFF2-40B4-BE49-F238E27FC236}">
                  <a16:creationId xmlns:a16="http://schemas.microsoft.com/office/drawing/2014/main" id="{37B3E845-A387-FBA5-C7D7-BFFC1F43E1D2}"/>
                </a:ext>
              </a:extLst>
            </p:cNvPr>
            <p:cNvCxnSpPr>
              <a:cxnSpLocks/>
            </p:cNvCxnSpPr>
            <p:nvPr/>
          </p:nvCxnSpPr>
          <p:spPr>
            <a:xfrm>
              <a:off x="8913080" y="3977178"/>
              <a:ext cx="1128007"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597789EE-7517-365F-AFAA-4FC1F9AE1C02}"/>
                </a:ext>
              </a:extLst>
            </p:cNvPr>
            <p:cNvSpPr txBox="1">
              <a:spLocks/>
            </p:cNvSpPr>
            <p:nvPr/>
          </p:nvSpPr>
          <p:spPr>
            <a:xfrm>
              <a:off x="9273491" y="3984478"/>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96 mm</a:t>
              </a:r>
              <a:endParaRPr lang="de-DE" sz="1200" baseline="-25000" dirty="0"/>
            </a:p>
          </p:txBody>
        </p:sp>
        <p:cxnSp>
          <p:nvCxnSpPr>
            <p:cNvPr id="35" name="Straight Arrow Connector 34">
              <a:extLst>
                <a:ext uri="{FF2B5EF4-FFF2-40B4-BE49-F238E27FC236}">
                  <a16:creationId xmlns:a16="http://schemas.microsoft.com/office/drawing/2014/main" id="{6F5C2A4A-0AD2-7FE4-3DCE-92781AF327C5}"/>
                </a:ext>
              </a:extLst>
            </p:cNvPr>
            <p:cNvCxnSpPr>
              <a:cxnSpLocks/>
            </p:cNvCxnSpPr>
            <p:nvPr/>
          </p:nvCxnSpPr>
          <p:spPr>
            <a:xfrm rot="5400000">
              <a:off x="6625387" y="2441006"/>
              <a:ext cx="122631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Text Placeholder 5">
              <a:extLst>
                <a:ext uri="{FF2B5EF4-FFF2-40B4-BE49-F238E27FC236}">
                  <a16:creationId xmlns:a16="http://schemas.microsoft.com/office/drawing/2014/main" id="{D64D5079-21D0-60AF-7F52-BA8B66C38338}"/>
                </a:ext>
              </a:extLst>
            </p:cNvPr>
            <p:cNvSpPr txBox="1">
              <a:spLocks/>
            </p:cNvSpPr>
            <p:nvPr/>
          </p:nvSpPr>
          <p:spPr>
            <a:xfrm rot="16200000">
              <a:off x="6842618" y="2311347"/>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96 mm</a:t>
              </a:r>
              <a:endParaRPr lang="de-DE" sz="1200" baseline="-25000" dirty="0"/>
            </a:p>
          </p:txBody>
        </p:sp>
        <p:cxnSp>
          <p:nvCxnSpPr>
            <p:cNvPr id="37" name="Straight Arrow Connector 36">
              <a:extLst>
                <a:ext uri="{FF2B5EF4-FFF2-40B4-BE49-F238E27FC236}">
                  <a16:creationId xmlns:a16="http://schemas.microsoft.com/office/drawing/2014/main" id="{F2D45BC2-7FBD-2AE7-6029-4E989C19DADC}"/>
                </a:ext>
              </a:extLst>
            </p:cNvPr>
            <p:cNvCxnSpPr>
              <a:cxnSpLocks/>
            </p:cNvCxnSpPr>
            <p:nvPr/>
          </p:nvCxnSpPr>
          <p:spPr>
            <a:xfrm>
              <a:off x="7298243" y="3020408"/>
              <a:ext cx="83194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B7627612-7294-55E9-BD29-13E9E9F9B938}"/>
                </a:ext>
              </a:extLst>
            </p:cNvPr>
            <p:cNvSpPr txBox="1">
              <a:spLocks/>
            </p:cNvSpPr>
            <p:nvPr/>
          </p:nvSpPr>
          <p:spPr>
            <a:xfrm>
              <a:off x="7537891" y="2814798"/>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71 mm</a:t>
              </a:r>
              <a:endParaRPr lang="de-DE" sz="1200" baseline="-25000" dirty="0"/>
            </a:p>
          </p:txBody>
        </p:sp>
        <p:cxnSp>
          <p:nvCxnSpPr>
            <p:cNvPr id="39" name="Straight Arrow Connector 38">
              <a:extLst>
                <a:ext uri="{FF2B5EF4-FFF2-40B4-BE49-F238E27FC236}">
                  <a16:creationId xmlns:a16="http://schemas.microsoft.com/office/drawing/2014/main" id="{2F9074E0-4EB8-058D-13AB-896711136AFB}"/>
                </a:ext>
              </a:extLst>
            </p:cNvPr>
            <p:cNvCxnSpPr>
              <a:cxnSpLocks/>
            </p:cNvCxnSpPr>
            <p:nvPr/>
          </p:nvCxnSpPr>
          <p:spPr>
            <a:xfrm>
              <a:off x="7294637" y="3977178"/>
              <a:ext cx="586722"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Text Placeholder 5">
              <a:extLst>
                <a:ext uri="{FF2B5EF4-FFF2-40B4-BE49-F238E27FC236}">
                  <a16:creationId xmlns:a16="http://schemas.microsoft.com/office/drawing/2014/main" id="{9CD317FF-B265-3AB4-D1E0-7BBC3C61385D}"/>
                </a:ext>
              </a:extLst>
            </p:cNvPr>
            <p:cNvSpPr txBox="1">
              <a:spLocks/>
            </p:cNvSpPr>
            <p:nvPr/>
          </p:nvSpPr>
          <p:spPr>
            <a:xfrm>
              <a:off x="7378896" y="3960857"/>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50 mm</a:t>
              </a:r>
              <a:endParaRPr lang="de-DE" sz="1200" baseline="-25000" dirty="0"/>
            </a:p>
          </p:txBody>
        </p:sp>
        <p:cxnSp>
          <p:nvCxnSpPr>
            <p:cNvPr id="41" name="Straight Arrow Connector 40">
              <a:extLst>
                <a:ext uri="{FF2B5EF4-FFF2-40B4-BE49-F238E27FC236}">
                  <a16:creationId xmlns:a16="http://schemas.microsoft.com/office/drawing/2014/main" id="{CE5A62CC-A201-B2E3-8FB2-D972A59AF444}"/>
                </a:ext>
              </a:extLst>
            </p:cNvPr>
            <p:cNvCxnSpPr>
              <a:cxnSpLocks/>
            </p:cNvCxnSpPr>
            <p:nvPr/>
          </p:nvCxnSpPr>
          <p:spPr>
            <a:xfrm>
              <a:off x="8649689" y="3644588"/>
              <a:ext cx="236659"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 Placeholder 5">
              <a:extLst>
                <a:ext uri="{FF2B5EF4-FFF2-40B4-BE49-F238E27FC236}">
                  <a16:creationId xmlns:a16="http://schemas.microsoft.com/office/drawing/2014/main" id="{ED968B60-DE6E-7B6A-8018-1D204CC874EB}"/>
                </a:ext>
              </a:extLst>
            </p:cNvPr>
            <p:cNvSpPr txBox="1">
              <a:spLocks/>
            </p:cNvSpPr>
            <p:nvPr/>
          </p:nvSpPr>
          <p:spPr>
            <a:xfrm>
              <a:off x="8518926" y="3643671"/>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43" name="Straight Arrow Connector 42">
              <a:extLst>
                <a:ext uri="{FF2B5EF4-FFF2-40B4-BE49-F238E27FC236}">
                  <a16:creationId xmlns:a16="http://schemas.microsoft.com/office/drawing/2014/main" id="{ABFEC664-DE4D-7A74-5AC4-5D2885948AA4}"/>
                </a:ext>
              </a:extLst>
            </p:cNvPr>
            <p:cNvCxnSpPr>
              <a:cxnSpLocks/>
            </p:cNvCxnSpPr>
            <p:nvPr/>
          </p:nvCxnSpPr>
          <p:spPr>
            <a:xfrm>
              <a:off x="8862232" y="3407615"/>
              <a:ext cx="0" cy="124574"/>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4" name="Text Placeholder 5">
              <a:extLst>
                <a:ext uri="{FF2B5EF4-FFF2-40B4-BE49-F238E27FC236}">
                  <a16:creationId xmlns:a16="http://schemas.microsoft.com/office/drawing/2014/main" id="{2F96A1B3-87EF-BC89-5C99-1F84358AA9C2}"/>
                </a:ext>
              </a:extLst>
            </p:cNvPr>
            <p:cNvSpPr txBox="1">
              <a:spLocks/>
            </p:cNvSpPr>
            <p:nvPr/>
          </p:nvSpPr>
          <p:spPr>
            <a:xfrm>
              <a:off x="8913080" y="336362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sp>
          <p:nvSpPr>
            <p:cNvPr id="45" name="Text Placeholder 5">
              <a:extLst>
                <a:ext uri="{FF2B5EF4-FFF2-40B4-BE49-F238E27FC236}">
                  <a16:creationId xmlns:a16="http://schemas.microsoft.com/office/drawing/2014/main" id="{F1D9BF9E-BDF6-FBFC-A30E-16C4E6F5663D}"/>
                </a:ext>
              </a:extLst>
            </p:cNvPr>
            <p:cNvSpPr txBox="1">
              <a:spLocks/>
            </p:cNvSpPr>
            <p:nvPr/>
          </p:nvSpPr>
          <p:spPr>
            <a:xfrm>
              <a:off x="8120744" y="2317908"/>
              <a:ext cx="1159346"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46" name="Text Placeholder 5">
              <a:extLst>
                <a:ext uri="{FF2B5EF4-FFF2-40B4-BE49-F238E27FC236}">
                  <a16:creationId xmlns:a16="http://schemas.microsoft.com/office/drawing/2014/main" id="{1B1FF515-B3BA-2624-E0FF-866751361262}"/>
                </a:ext>
              </a:extLst>
            </p:cNvPr>
            <p:cNvSpPr txBox="1">
              <a:spLocks/>
            </p:cNvSpPr>
            <p:nvPr/>
          </p:nvSpPr>
          <p:spPr>
            <a:xfrm>
              <a:off x="7085805" y="3146438"/>
              <a:ext cx="1159346" cy="456209"/>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200" dirty="0"/>
                <a:t>Steel </a:t>
              </a:r>
            </a:p>
            <a:p>
              <a:pPr algn="ctr"/>
              <a:r>
                <a:rPr lang="de-DE" sz="1200" dirty="0"/>
                <a:t>M235-35A</a:t>
              </a:r>
              <a:endParaRPr lang="de-DE" sz="1200" baseline="-25000" dirty="0"/>
            </a:p>
          </p:txBody>
        </p:sp>
      </p:grpSp>
      <p:sp>
        <p:nvSpPr>
          <p:cNvPr id="58" name="Right Brace 57">
            <a:extLst>
              <a:ext uri="{FF2B5EF4-FFF2-40B4-BE49-F238E27FC236}">
                <a16:creationId xmlns:a16="http://schemas.microsoft.com/office/drawing/2014/main" id="{C555F441-6718-5827-1205-112E588FEDC0}"/>
              </a:ext>
            </a:extLst>
          </p:cNvPr>
          <p:cNvSpPr/>
          <p:nvPr/>
        </p:nvSpPr>
        <p:spPr>
          <a:xfrm>
            <a:off x="4853940" y="4846319"/>
            <a:ext cx="388620" cy="1074421"/>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Content Placeholder 1">
            <a:extLst>
              <a:ext uri="{FF2B5EF4-FFF2-40B4-BE49-F238E27FC236}">
                <a16:creationId xmlns:a16="http://schemas.microsoft.com/office/drawing/2014/main" id="{152FAF5D-45B9-9F35-07FC-3A231DDECB12}"/>
              </a:ext>
            </a:extLst>
          </p:cNvPr>
          <p:cNvSpPr txBox="1">
            <a:spLocks/>
          </p:cNvSpPr>
          <p:nvPr/>
        </p:nvSpPr>
        <p:spPr>
          <a:xfrm>
            <a:off x="5228061" y="4759213"/>
            <a:ext cx="2829269" cy="174781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latin typeface="+mn-lt"/>
              </a:rPr>
              <a:t>The magnet losses reported in this presentation are computed with an AC simulation. Only the first harmonic of the PE current with the same amplitude is used.</a:t>
            </a:r>
          </a:p>
          <a:p>
            <a:pPr marL="0" indent="0">
              <a:buNone/>
            </a:pPr>
            <a:r>
              <a:rPr lang="en-US" sz="1400" dirty="0">
                <a:solidFill>
                  <a:srgbClr val="FF0000"/>
                </a:solidFill>
                <a:latin typeface="+mn-lt"/>
              </a:rPr>
              <a:t>A transient analysis would be necessary to simulate the proper losses.</a:t>
            </a:r>
          </a:p>
        </p:txBody>
      </p:sp>
      <p:sp>
        <p:nvSpPr>
          <p:cNvPr id="62" name="Content Placeholder 1">
            <a:extLst>
              <a:ext uri="{FF2B5EF4-FFF2-40B4-BE49-F238E27FC236}">
                <a16:creationId xmlns:a16="http://schemas.microsoft.com/office/drawing/2014/main" id="{97778986-F7A2-0B57-9E9F-385605340B04}"/>
              </a:ext>
            </a:extLst>
          </p:cNvPr>
          <p:cNvSpPr txBox="1">
            <a:spLocks/>
          </p:cNvSpPr>
          <p:nvPr/>
        </p:nvSpPr>
        <p:spPr>
          <a:xfrm>
            <a:off x="306356" y="1398268"/>
            <a:ext cx="7375722" cy="9169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latin typeface="+mn-lt"/>
              </a:rPr>
              <a:t>This magnet and the associated power electronics are used as the basis for the sensitivity analyses. The magnet and its PE comes from a previous cost optimization of the whole system. </a:t>
            </a:r>
            <a:br>
              <a:rPr lang="en-US" sz="1400" dirty="0">
                <a:latin typeface="+mn-lt"/>
              </a:rPr>
            </a:br>
            <a:r>
              <a:rPr lang="en-US" sz="1400" dirty="0">
                <a:latin typeface="+mn-lt"/>
              </a:rPr>
              <a:t>More detailed information: </a:t>
            </a:r>
            <a:r>
              <a:rPr lang="en-GB" sz="1400" dirty="0">
                <a:latin typeface="+mn-lt"/>
                <a:hlinkClick r:id="rId5"/>
              </a:rPr>
              <a:t>Muons Magnets Working Group (15 February 2024) · Indico (cern.ch)</a:t>
            </a:r>
            <a:br>
              <a:rPr lang="en-GB" sz="1400" dirty="0">
                <a:latin typeface="+mn-lt"/>
              </a:rPr>
            </a:br>
            <a:r>
              <a:rPr lang="en-GB" sz="1400" dirty="0">
                <a:highlight>
                  <a:srgbClr val="FFFF00"/>
                </a:highlight>
                <a:latin typeface="+mn-lt"/>
              </a:rPr>
              <a:t>All cost data in this presentation is shown in comparison to the total cost of this system.</a:t>
            </a:r>
            <a:endParaRPr lang="en-US" sz="1400" dirty="0">
              <a:highlight>
                <a:srgbClr val="FFFF00"/>
              </a:highlight>
              <a:latin typeface="+mn-lt"/>
            </a:endParaRPr>
          </a:p>
        </p:txBody>
      </p:sp>
    </p:spTree>
    <p:extLst>
      <p:ext uri="{BB962C8B-B14F-4D97-AF65-F5344CB8AC3E}">
        <p14:creationId xmlns:p14="http://schemas.microsoft.com/office/powerpoint/2010/main" val="1963071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23DB213F-CAA5-E611-09C4-698BB607A9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68453" y="4728693"/>
            <a:ext cx="2272516" cy="1704387"/>
          </a:xfrm>
          <a:prstGeom prst="rect">
            <a:avLst/>
          </a:prstGeom>
        </p:spPr>
      </p:pic>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7C9BB3C9-B156-33AC-A9DF-102E7835B590}"/>
                  </a:ext>
                </a:extLst>
              </p:cNvPr>
              <p:cNvSpPr txBox="1"/>
              <p:nvPr/>
            </p:nvSpPr>
            <p:spPr>
              <a:xfrm>
                <a:off x="2736364" y="1527412"/>
                <a:ext cx="6096000" cy="1107098"/>
              </a:xfrm>
              <a:prstGeom prst="rect">
                <a:avLst/>
              </a:prstGeom>
              <a:no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sSub>
                        <m:sSubPr>
                          <m:ctrlPr>
                            <a:rPr lang="en-GB" sz="16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𝑃</m:t>
                          </m:r>
                        </m:e>
                        <m:sub>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𝑒𝑙𝑒𝑐</m:t>
                          </m:r>
                        </m:sub>
                      </m:sSub>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1600" i="1" kern="100">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GB"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𝑃</m:t>
                              </m:r>
                            </m:e>
                            <m:sub>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𝑚𝑒𝑐h</m:t>
                              </m:r>
                            </m:sub>
                          </m:sSub>
                        </m:num>
                        <m:den>
                          <m:sSub>
                            <m:sSubPr>
                              <m:ctrlPr>
                                <a:rPr lang="en-GB"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GB" sz="1600" kern="100">
                                  <a:effectLst/>
                                  <a:latin typeface="Cambria Math" panose="02040503050406030204" pitchFamily="18" charset="0"/>
                                  <a:ea typeface="Calibri" panose="020F0502020204030204" pitchFamily="34" charset="0"/>
                                  <a:cs typeface="Times New Roman" panose="02020603050405020304" pitchFamily="18" charset="0"/>
                                </a:rPr>
                                <m:t>η</m:t>
                              </m:r>
                            </m:e>
                            <m:sub>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𝑚𝑒𝑐h</m:t>
                              </m:r>
                            </m:sub>
                          </m:sSub>
                          <m:r>
                            <a:rPr lang="en-GB" sz="1600"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GB"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GB" sz="1600" kern="100">
                                  <a:effectLst/>
                                  <a:latin typeface="Cambria Math" panose="02040503050406030204" pitchFamily="18" charset="0"/>
                                  <a:ea typeface="Calibri" panose="020F0502020204030204" pitchFamily="34" charset="0"/>
                                  <a:cs typeface="Times New Roman" panose="02020603050405020304" pitchFamily="18" charset="0"/>
                                </a:rPr>
                                <m:t>η</m:t>
                              </m:r>
                            </m:e>
                            <m:sub>
                              <m:r>
                                <a:rPr lang="en-GB" sz="1600" i="1" kern="100">
                                  <a:effectLst/>
                                  <a:latin typeface="Cambria Math" panose="02040503050406030204" pitchFamily="18" charset="0"/>
                                  <a:ea typeface="Calibri" panose="020F0502020204030204" pitchFamily="34" charset="0"/>
                                  <a:cs typeface="Times New Roman" panose="02020603050405020304" pitchFamily="18" charset="0"/>
                                </a:rPr>
                                <m:t>𝑒𝑙𝑒𝑐</m:t>
                              </m:r>
                            </m:sub>
                          </m:sSub>
                        </m:den>
                      </m:f>
                    </m:oMath>
                  </m:oMathPara>
                </a14:m>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GB"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𝑚𝑒𝑐h</m:t>
                          </m:r>
                        </m:sub>
                      </m:sSub>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𝑓𝑙𝑢𝑖𝑑</m:t>
                          </m:r>
                        </m:sub>
                      </m:sSub>
                      <m:r>
                        <a:rPr lang="en-GB" sz="1600" kern="1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GB" sz="1600" kern="100">
                          <a:effectLst/>
                          <a:latin typeface="Cambria Math" panose="02040503050406030204" pitchFamily="18" charset="0"/>
                          <a:ea typeface="Times New Roman" panose="02020603050405020304" pitchFamily="18" charset="0"/>
                          <a:cs typeface="Times New Roman" panose="02020603050405020304" pitchFamily="18" charset="0"/>
                        </a:rPr>
                        <m:t>Δ</m:t>
                      </m:r>
                      <m:sSub>
                        <m:sSubPr>
                          <m:ctrlP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𝑃</m:t>
                          </m:r>
                        </m:e>
                        <m:sub>
                          <m:r>
                            <a:rPr lang="en-GB" sz="1600" i="1" kern="100">
                              <a:effectLst/>
                              <a:latin typeface="Cambria Math" panose="02040503050406030204" pitchFamily="18" charset="0"/>
                              <a:ea typeface="Times New Roman" panose="02020603050405020304" pitchFamily="18" charset="0"/>
                              <a:cs typeface="Times New Roman" panose="02020603050405020304" pitchFamily="18" charset="0"/>
                            </a:rPr>
                            <m:t>𝑝𝑖𝑝𝑒</m:t>
                          </m:r>
                        </m:sub>
                      </m:sSub>
                    </m:oMath>
                  </m:oMathPara>
                </a14:m>
                <a:endParaRPr lang="en-GB"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5" name="TextBox 24">
                <a:extLst>
                  <a:ext uri="{FF2B5EF4-FFF2-40B4-BE49-F238E27FC236}">
                    <a16:creationId xmlns:a16="http://schemas.microsoft.com/office/drawing/2014/main" id="{7C9BB3C9-B156-33AC-A9DF-102E7835B590}"/>
                  </a:ext>
                </a:extLst>
              </p:cNvPr>
              <p:cNvSpPr txBox="1">
                <a:spLocks noRot="1" noChangeAspect="1" noMove="1" noResize="1" noEditPoints="1" noAdjustHandles="1" noChangeArrowheads="1" noChangeShapeType="1" noTextEdit="1"/>
              </p:cNvSpPr>
              <p:nvPr/>
            </p:nvSpPr>
            <p:spPr>
              <a:xfrm>
                <a:off x="2736364" y="1527412"/>
                <a:ext cx="6096000" cy="1107098"/>
              </a:xfrm>
              <a:prstGeom prst="rect">
                <a:avLst/>
              </a:prstGeom>
              <a:blipFill>
                <a:blip r:embed="rId4"/>
                <a:stretch>
                  <a:fillRect b="-1657"/>
                </a:stretch>
              </a:blipFill>
            </p:spPr>
            <p:txBody>
              <a:bodyPr/>
              <a:lstStyle/>
              <a:p>
                <a:r>
                  <a:rPr lang="en-US">
                    <a:noFill/>
                  </a:rPr>
                  <a:t> </a:t>
                </a:r>
              </a:p>
            </p:txBody>
          </p:sp>
        </mc:Fallback>
      </mc:AlternateContent>
      <p:sp>
        <p:nvSpPr>
          <p:cNvPr id="2" name="Content Placeholder 1">
            <a:extLst>
              <a:ext uri="{FF2B5EF4-FFF2-40B4-BE49-F238E27FC236}">
                <a16:creationId xmlns:a16="http://schemas.microsoft.com/office/drawing/2014/main" id="{F50EC1B5-67E8-C103-9578-6F907300D7F8}"/>
              </a:ext>
            </a:extLst>
          </p:cNvPr>
          <p:cNvSpPr>
            <a:spLocks noGrp="1"/>
          </p:cNvSpPr>
          <p:nvPr>
            <p:ph idx="1"/>
          </p:nvPr>
        </p:nvSpPr>
        <p:spPr>
          <a:xfrm>
            <a:off x="1748304" y="1483744"/>
            <a:ext cx="9795995" cy="1702831"/>
          </a:xfrm>
        </p:spPr>
        <p:txBody>
          <a:bodyPr>
            <a:normAutofit lnSpcReduction="10000"/>
          </a:bodyPr>
          <a:lstStyle/>
          <a:p>
            <a:pPr marL="0" indent="0">
              <a:buNone/>
            </a:pPr>
            <a:r>
              <a:rPr lang="en-US" sz="1400" dirty="0">
                <a:latin typeface="+mn-lt"/>
              </a:rPr>
              <a:t>Derivation of cooling power:</a:t>
            </a:r>
          </a:p>
          <a:p>
            <a:pPr marL="0" indent="0">
              <a:buNone/>
            </a:pPr>
            <a:endParaRPr lang="en-GB" sz="1400" kern="100" dirty="0">
              <a:effectLst/>
              <a:latin typeface="+mn-lt"/>
              <a:ea typeface="Calibri" panose="020F0502020204030204" pitchFamily="34" charset="0"/>
              <a:cs typeface="Times New Roman" panose="02020603050405020304" pitchFamily="18" charset="0"/>
            </a:endParaRPr>
          </a:p>
          <a:p>
            <a:pPr marL="0" indent="0">
              <a:buNone/>
            </a:pPr>
            <a:endParaRPr lang="en-GB" sz="1400" kern="100" dirty="0">
              <a:latin typeface="+mn-lt"/>
              <a:ea typeface="Calibri" panose="020F0502020204030204" pitchFamily="34" charset="0"/>
              <a:cs typeface="Times New Roman" panose="02020603050405020304" pitchFamily="18" charset="0"/>
            </a:endParaRPr>
          </a:p>
          <a:p>
            <a:pPr marL="0" indent="0">
              <a:buNone/>
            </a:pPr>
            <a:endParaRPr lang="en-GB" sz="1400" kern="100" dirty="0">
              <a:effectLst/>
              <a:latin typeface="+mn-lt"/>
              <a:ea typeface="Calibri" panose="020F0502020204030204" pitchFamily="34" charset="0"/>
              <a:cs typeface="Times New Roman" panose="02020603050405020304" pitchFamily="18" charset="0"/>
            </a:endParaRPr>
          </a:p>
          <a:p>
            <a:pPr marL="0" indent="0">
              <a:buNone/>
            </a:pPr>
            <a:r>
              <a:rPr lang="en-US" sz="1400" dirty="0">
                <a:latin typeface="+mn-lt"/>
              </a:rPr>
              <a:t>Heating of the conductor is also dependent on flow speed of the water as the losses in the conductor need to be removed by the water</a:t>
            </a:r>
          </a:p>
        </p:txBody>
      </p:sp>
      <p:sp>
        <p:nvSpPr>
          <p:cNvPr id="3" name="Title 2">
            <a:extLst>
              <a:ext uri="{FF2B5EF4-FFF2-40B4-BE49-F238E27FC236}">
                <a16:creationId xmlns:a16="http://schemas.microsoft.com/office/drawing/2014/main" id="{3858B9BE-63DC-BB44-C3FB-FA1F81F56F70}"/>
              </a:ext>
            </a:extLst>
          </p:cNvPr>
          <p:cNvSpPr>
            <a:spLocks noGrp="1"/>
          </p:cNvSpPr>
          <p:nvPr>
            <p:ph type="title"/>
          </p:nvPr>
        </p:nvSpPr>
        <p:spPr/>
        <p:txBody>
          <a:bodyPr/>
          <a:lstStyle/>
          <a:p>
            <a:r>
              <a:rPr lang="en-US" dirty="0"/>
              <a:t>Sensitivity Analysis – </a:t>
            </a:r>
            <a:br>
              <a:rPr lang="en-US" dirty="0"/>
            </a:br>
            <a:r>
              <a:rPr lang="en-US" dirty="0"/>
              <a:t>Flow Speed of Water Cooling</a:t>
            </a:r>
          </a:p>
        </p:txBody>
      </p:sp>
      <p:sp>
        <p:nvSpPr>
          <p:cNvPr id="4" name="Footer Placeholder 3">
            <a:extLst>
              <a:ext uri="{FF2B5EF4-FFF2-40B4-BE49-F238E27FC236}">
                <a16:creationId xmlns:a16="http://schemas.microsoft.com/office/drawing/2014/main" id="{C5207ABF-8FE4-850F-682D-6F4D8DE8C6B8}"/>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2E0F69B-078C-8ADC-D330-7165ABFED238}"/>
              </a:ext>
            </a:extLst>
          </p:cNvPr>
          <p:cNvSpPr>
            <a:spLocks noGrp="1"/>
          </p:cNvSpPr>
          <p:nvPr>
            <p:ph type="sldNum" sz="quarter" idx="13"/>
          </p:nvPr>
        </p:nvSpPr>
        <p:spPr/>
        <p:txBody>
          <a:bodyPr/>
          <a:lstStyle/>
          <a:p>
            <a:fld id="{005C7FBA-D4E9-46CA-9321-3ADA2E368FCD}" type="slidenum">
              <a:rPr lang="en-GB" smtClean="0"/>
              <a:pPr/>
              <a:t>7</a:t>
            </a:fld>
            <a:endParaRPr lang="en-GB" dirty="0"/>
          </a:p>
        </p:txBody>
      </p:sp>
      <p:pic>
        <p:nvPicPr>
          <p:cNvPr id="6" name="Picture 5">
            <a:extLst>
              <a:ext uri="{FF2B5EF4-FFF2-40B4-BE49-F238E27FC236}">
                <a16:creationId xmlns:a16="http://schemas.microsoft.com/office/drawing/2014/main" id="{933D83EB-CA2D-342D-164F-AFAC38E4374B}"/>
              </a:ext>
            </a:extLst>
          </p:cNvPr>
          <p:cNvPicPr>
            <a:picLocks noChangeAspect="1"/>
          </p:cNvPicPr>
          <p:nvPr/>
        </p:nvPicPr>
        <p:blipFill rotWithShape="1">
          <a:blip r:embed="rId5"/>
          <a:srcRect l="22778" t="25135" r="26667" b="27838"/>
          <a:stretch/>
        </p:blipFill>
        <p:spPr>
          <a:xfrm>
            <a:off x="339874" y="1816316"/>
            <a:ext cx="1116330" cy="1067261"/>
          </a:xfrm>
          <a:prstGeom prst="rect">
            <a:avLst/>
          </a:prstGeom>
        </p:spPr>
      </p:pic>
      <p:cxnSp>
        <p:nvCxnSpPr>
          <p:cNvPr id="8" name="Straight Arrow Connector 7">
            <a:extLst>
              <a:ext uri="{FF2B5EF4-FFF2-40B4-BE49-F238E27FC236}">
                <a16:creationId xmlns:a16="http://schemas.microsoft.com/office/drawing/2014/main" id="{52D0DA7A-B983-5CC3-F27A-EBBC362763C3}"/>
              </a:ext>
            </a:extLst>
          </p:cNvPr>
          <p:cNvCxnSpPr>
            <a:cxnSpLocks/>
          </p:cNvCxnSpPr>
          <p:nvPr/>
        </p:nvCxnSpPr>
        <p:spPr>
          <a:xfrm flipH="1">
            <a:off x="6766560" y="2267997"/>
            <a:ext cx="1752600" cy="1639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Content Placeholder 1">
            <a:extLst>
              <a:ext uri="{FF2B5EF4-FFF2-40B4-BE49-F238E27FC236}">
                <a16:creationId xmlns:a16="http://schemas.microsoft.com/office/drawing/2014/main" id="{99C95FB3-CB32-EA09-CCA6-6E1F01A3E507}"/>
              </a:ext>
            </a:extLst>
          </p:cNvPr>
          <p:cNvSpPr txBox="1">
            <a:spLocks/>
          </p:cNvSpPr>
          <p:nvPr/>
        </p:nvSpPr>
        <p:spPr>
          <a:xfrm>
            <a:off x="8519160" y="2050775"/>
            <a:ext cx="2829269" cy="5279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Depending on friction, fluid density, pipe diameter and fluid flow speed </a:t>
            </a:r>
          </a:p>
          <a:p>
            <a:pPr marL="0" indent="0">
              <a:buFont typeface="Arial" panose="020B0604020202020204" pitchFamily="34" charset="0"/>
              <a:buNone/>
            </a:pPr>
            <a:endParaRPr lang="en-US" sz="1800" dirty="0"/>
          </a:p>
        </p:txBody>
      </p:sp>
      <p:cxnSp>
        <p:nvCxnSpPr>
          <p:cNvPr id="14" name="Straight Arrow Connector 13">
            <a:extLst>
              <a:ext uri="{FF2B5EF4-FFF2-40B4-BE49-F238E27FC236}">
                <a16:creationId xmlns:a16="http://schemas.microsoft.com/office/drawing/2014/main" id="{C6CA8D5C-1EF9-61E6-1589-522A53068715}"/>
              </a:ext>
            </a:extLst>
          </p:cNvPr>
          <p:cNvCxnSpPr>
            <a:cxnSpLocks/>
          </p:cNvCxnSpPr>
          <p:nvPr/>
        </p:nvCxnSpPr>
        <p:spPr>
          <a:xfrm flipH="1">
            <a:off x="5958840" y="1728774"/>
            <a:ext cx="2560320" cy="64400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1">
            <a:extLst>
              <a:ext uri="{FF2B5EF4-FFF2-40B4-BE49-F238E27FC236}">
                <a16:creationId xmlns:a16="http://schemas.microsoft.com/office/drawing/2014/main" id="{50F45E5A-5EE6-883F-3943-A4A929C64C07}"/>
              </a:ext>
            </a:extLst>
          </p:cNvPr>
          <p:cNvSpPr txBox="1">
            <a:spLocks/>
          </p:cNvSpPr>
          <p:nvPr/>
        </p:nvSpPr>
        <p:spPr>
          <a:xfrm>
            <a:off x="8519160" y="1513205"/>
            <a:ext cx="2829269" cy="5279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Depending on pipe surface and fluid flow speed </a:t>
            </a:r>
          </a:p>
          <a:p>
            <a:pPr marL="0" indent="0">
              <a:buFont typeface="Arial" panose="020B0604020202020204" pitchFamily="34" charset="0"/>
              <a:buNone/>
            </a:pPr>
            <a:endParaRPr lang="en-US" sz="1800" dirty="0"/>
          </a:p>
        </p:txBody>
      </p:sp>
      <p:pic>
        <p:nvPicPr>
          <p:cNvPr id="18" name="Graphic 17">
            <a:extLst>
              <a:ext uri="{FF2B5EF4-FFF2-40B4-BE49-F238E27FC236}">
                <a16:creationId xmlns:a16="http://schemas.microsoft.com/office/drawing/2014/main" id="{2EE10637-32B3-DCB7-74E8-E2B41A2943E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68453" y="3104798"/>
            <a:ext cx="2272516" cy="1704387"/>
          </a:xfrm>
          <a:prstGeom prst="rect">
            <a:avLst/>
          </a:prstGeom>
        </p:spPr>
      </p:pic>
      <p:pic>
        <p:nvPicPr>
          <p:cNvPr id="20" name="Graphic 19">
            <a:extLst>
              <a:ext uri="{FF2B5EF4-FFF2-40B4-BE49-F238E27FC236}">
                <a16:creationId xmlns:a16="http://schemas.microsoft.com/office/drawing/2014/main" id="{AB244F53-D56B-FCB5-9065-5C365C0F854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967555" y="4744882"/>
            <a:ext cx="2272516" cy="1704387"/>
          </a:xfrm>
          <a:prstGeom prst="rect">
            <a:avLst/>
          </a:prstGeom>
        </p:spPr>
      </p:pic>
      <p:sp>
        <p:nvSpPr>
          <p:cNvPr id="21" name="Arrow: Right 20">
            <a:extLst>
              <a:ext uri="{FF2B5EF4-FFF2-40B4-BE49-F238E27FC236}">
                <a16:creationId xmlns:a16="http://schemas.microsoft.com/office/drawing/2014/main" id="{37759433-E517-0EAE-82BE-2BD4915BA723}"/>
              </a:ext>
            </a:extLst>
          </p:cNvPr>
          <p:cNvSpPr/>
          <p:nvPr/>
        </p:nvSpPr>
        <p:spPr>
          <a:xfrm>
            <a:off x="5290169" y="4544965"/>
            <a:ext cx="684139"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1">
            <a:extLst>
              <a:ext uri="{FF2B5EF4-FFF2-40B4-BE49-F238E27FC236}">
                <a16:creationId xmlns:a16="http://schemas.microsoft.com/office/drawing/2014/main" id="{A37C9935-E2B0-FC70-ABE9-FE549A79C652}"/>
              </a:ext>
            </a:extLst>
          </p:cNvPr>
          <p:cNvSpPr txBox="1">
            <a:spLocks/>
          </p:cNvSpPr>
          <p:nvPr/>
        </p:nvSpPr>
        <p:spPr>
          <a:xfrm>
            <a:off x="6024406" y="2996448"/>
            <a:ext cx="6097256" cy="3486638"/>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1) + 3) Linear dependency between maximum heating of water and its flow speed. To keep maximum water temperature at 65 °C by assuming an input temperature of 40 °C, the number of cooling circuits can be calculated (in 3). </a:t>
            </a:r>
          </a:p>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2) The temperature difference between the conductor surface and the water is also linearly dependant on its flow speed. This temperature increase is so small that it can almost be neglected.</a:t>
            </a:r>
          </a:p>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4) Total electric power for cooling* of RCS2 with 2540 m of normal conducting magnets</a:t>
            </a:r>
          </a:p>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v = 1 m/s:  </a:t>
            </a:r>
            <a:r>
              <a:rPr lang="en-GB" sz="1400" kern="100" dirty="0" err="1">
                <a:latin typeface="Calibri" panose="020F0502020204030204" pitchFamily="34" charset="0"/>
                <a:ea typeface="Calibri" panose="020F0502020204030204" pitchFamily="34" charset="0"/>
                <a:cs typeface="Times New Roman" panose="02020603050405020304" pitchFamily="18" charset="0"/>
              </a:rPr>
              <a:t>P</a:t>
            </a:r>
            <a:r>
              <a:rPr lang="en-GB" sz="1400" kern="100" baseline="-25000" dirty="0" err="1">
                <a:latin typeface="Calibri" panose="020F0502020204030204" pitchFamily="34" charset="0"/>
                <a:ea typeface="Calibri" panose="020F0502020204030204" pitchFamily="34" charset="0"/>
                <a:cs typeface="Times New Roman" panose="02020603050405020304" pitchFamily="18" charset="0"/>
              </a:rPr>
              <a:t>elec</a:t>
            </a:r>
            <a:r>
              <a:rPr lang="en-GB" sz="1400" kern="100" dirty="0">
                <a:latin typeface="Calibri" panose="020F0502020204030204" pitchFamily="34" charset="0"/>
                <a:ea typeface="Calibri" panose="020F0502020204030204" pitchFamily="34" charset="0"/>
                <a:cs typeface="Times New Roman" panose="02020603050405020304" pitchFamily="18" charset="0"/>
              </a:rPr>
              <a:t> = 28.70 kW</a:t>
            </a:r>
          </a:p>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v = 2 m/s:  </a:t>
            </a:r>
            <a:r>
              <a:rPr lang="en-GB" sz="1400" kern="100" dirty="0" err="1">
                <a:latin typeface="Calibri" panose="020F0502020204030204" pitchFamily="34" charset="0"/>
                <a:ea typeface="Calibri" panose="020F0502020204030204" pitchFamily="34" charset="0"/>
                <a:cs typeface="Times New Roman" panose="02020603050405020304" pitchFamily="18" charset="0"/>
              </a:rPr>
              <a:t>P</a:t>
            </a:r>
            <a:r>
              <a:rPr lang="en-GB" sz="1400" kern="100" baseline="-25000" dirty="0" err="1">
                <a:latin typeface="Calibri" panose="020F0502020204030204" pitchFamily="34" charset="0"/>
                <a:ea typeface="Calibri" panose="020F0502020204030204" pitchFamily="34" charset="0"/>
                <a:cs typeface="Times New Roman" panose="02020603050405020304" pitchFamily="18" charset="0"/>
              </a:rPr>
              <a:t>elec</a:t>
            </a:r>
            <a:r>
              <a:rPr lang="en-GB" sz="1400" kern="100" dirty="0">
                <a:latin typeface="Calibri" panose="020F0502020204030204" pitchFamily="34" charset="0"/>
                <a:ea typeface="Calibri" panose="020F0502020204030204" pitchFamily="34" charset="0"/>
                <a:cs typeface="Times New Roman" panose="02020603050405020304" pitchFamily="18" charset="0"/>
              </a:rPr>
              <a:t> = 209.22 kW </a:t>
            </a:r>
          </a:p>
          <a:p>
            <a:pPr marL="0" inden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v = 3 m/s:  </a:t>
            </a:r>
            <a:r>
              <a:rPr lang="en-GB" sz="1400" kern="100" dirty="0" err="1">
                <a:latin typeface="Calibri" panose="020F0502020204030204" pitchFamily="34" charset="0"/>
                <a:ea typeface="Calibri" panose="020F0502020204030204" pitchFamily="34" charset="0"/>
                <a:cs typeface="Times New Roman" panose="02020603050405020304" pitchFamily="18" charset="0"/>
              </a:rPr>
              <a:t>P</a:t>
            </a:r>
            <a:r>
              <a:rPr lang="en-GB" sz="1400" kern="100" baseline="-25000" dirty="0" err="1">
                <a:latin typeface="Calibri" panose="020F0502020204030204" pitchFamily="34" charset="0"/>
                <a:ea typeface="Calibri" panose="020F0502020204030204" pitchFamily="34" charset="0"/>
                <a:cs typeface="Times New Roman" panose="02020603050405020304" pitchFamily="18" charset="0"/>
              </a:rPr>
              <a:t>elec</a:t>
            </a:r>
            <a:r>
              <a:rPr lang="en-GB" sz="1400" kern="100" dirty="0">
                <a:latin typeface="Calibri" panose="020F0502020204030204" pitchFamily="34" charset="0"/>
                <a:ea typeface="Calibri" panose="020F0502020204030204" pitchFamily="34" charset="0"/>
                <a:cs typeface="Times New Roman" panose="02020603050405020304" pitchFamily="18" charset="0"/>
              </a:rPr>
              <a:t> = 679.02 kW </a:t>
            </a:r>
          </a:p>
          <a:p>
            <a:pPr marL="0" inden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The electrical power required for water cooling is almost dependent on the third power of the flow velocity.</a:t>
            </a:r>
          </a:p>
          <a:p>
            <a:pPr marL="0" inden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=&gt; To find the optimum for the water cooling, the operational costs and the capital costs need to be considered and the maximum temperatures need to be respected.</a:t>
            </a:r>
          </a:p>
        </p:txBody>
      </p:sp>
      <p:pic>
        <p:nvPicPr>
          <p:cNvPr id="9" name="Graphic 8">
            <a:extLst>
              <a:ext uri="{FF2B5EF4-FFF2-40B4-BE49-F238E27FC236}">
                <a16:creationId xmlns:a16="http://schemas.microsoft.com/office/drawing/2014/main" id="{85E4EDD5-F364-0032-8DE7-D274B561C46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967555" y="3104797"/>
            <a:ext cx="2272516" cy="1704387"/>
          </a:xfrm>
          <a:prstGeom prst="rect">
            <a:avLst/>
          </a:prstGeom>
        </p:spPr>
      </p:pic>
      <p:sp>
        <p:nvSpPr>
          <p:cNvPr id="11" name="TextBox 10">
            <a:extLst>
              <a:ext uri="{FF2B5EF4-FFF2-40B4-BE49-F238E27FC236}">
                <a16:creationId xmlns:a16="http://schemas.microsoft.com/office/drawing/2014/main" id="{15982488-2813-5D75-EEC5-ED1278FCB737}"/>
              </a:ext>
            </a:extLst>
          </p:cNvPr>
          <p:cNvSpPr txBox="1"/>
          <p:nvPr/>
        </p:nvSpPr>
        <p:spPr>
          <a:xfrm>
            <a:off x="125047" y="3170386"/>
            <a:ext cx="367408"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a:t>
            </a:r>
          </a:p>
        </p:txBody>
      </p:sp>
      <p:sp>
        <p:nvSpPr>
          <p:cNvPr id="13" name="TextBox 12">
            <a:extLst>
              <a:ext uri="{FF2B5EF4-FFF2-40B4-BE49-F238E27FC236}">
                <a16:creationId xmlns:a16="http://schemas.microsoft.com/office/drawing/2014/main" id="{18FD932E-ED0F-A8B3-C2F5-28F46510326C}"/>
              </a:ext>
            </a:extLst>
          </p:cNvPr>
          <p:cNvSpPr txBox="1"/>
          <p:nvPr/>
        </p:nvSpPr>
        <p:spPr>
          <a:xfrm>
            <a:off x="2716967" y="3173438"/>
            <a:ext cx="367408"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2)</a:t>
            </a:r>
          </a:p>
        </p:txBody>
      </p:sp>
      <p:sp>
        <p:nvSpPr>
          <p:cNvPr id="15" name="TextBox 14">
            <a:extLst>
              <a:ext uri="{FF2B5EF4-FFF2-40B4-BE49-F238E27FC236}">
                <a16:creationId xmlns:a16="http://schemas.microsoft.com/office/drawing/2014/main" id="{EAED2579-D3EB-FCA4-92B6-F51FA2B0201D}"/>
              </a:ext>
            </a:extLst>
          </p:cNvPr>
          <p:cNvSpPr txBox="1"/>
          <p:nvPr/>
        </p:nvSpPr>
        <p:spPr>
          <a:xfrm>
            <a:off x="125047" y="4773629"/>
            <a:ext cx="367408"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3)</a:t>
            </a:r>
          </a:p>
        </p:txBody>
      </p:sp>
      <p:sp>
        <p:nvSpPr>
          <p:cNvPr id="17" name="TextBox 16">
            <a:extLst>
              <a:ext uri="{FF2B5EF4-FFF2-40B4-BE49-F238E27FC236}">
                <a16:creationId xmlns:a16="http://schemas.microsoft.com/office/drawing/2014/main" id="{C2354D62-F816-A538-701F-458004291DA6}"/>
              </a:ext>
            </a:extLst>
          </p:cNvPr>
          <p:cNvSpPr txBox="1"/>
          <p:nvPr/>
        </p:nvSpPr>
        <p:spPr>
          <a:xfrm>
            <a:off x="2699277" y="4773629"/>
            <a:ext cx="367408"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4)</a:t>
            </a:r>
          </a:p>
        </p:txBody>
      </p:sp>
      <p:sp>
        <p:nvSpPr>
          <p:cNvPr id="19" name="Content Placeholder 1">
            <a:extLst>
              <a:ext uri="{FF2B5EF4-FFF2-40B4-BE49-F238E27FC236}">
                <a16:creationId xmlns:a16="http://schemas.microsoft.com/office/drawing/2014/main" id="{64B84916-7A25-0B8F-CB1D-687FC99FC705}"/>
              </a:ext>
            </a:extLst>
          </p:cNvPr>
          <p:cNvSpPr txBox="1">
            <a:spLocks/>
          </p:cNvSpPr>
          <p:nvPr/>
        </p:nvSpPr>
        <p:spPr>
          <a:xfrm>
            <a:off x="3219710" y="4869537"/>
            <a:ext cx="1728081" cy="43279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pPr>
            <a:r>
              <a:rPr lang="en-GB" sz="1000" kern="100" dirty="0">
                <a:solidFill>
                  <a:schemeClr val="tx2"/>
                </a:solidFill>
                <a:latin typeface="Calibri" panose="020F0502020204030204" pitchFamily="34" charset="0"/>
                <a:ea typeface="Calibri" panose="020F0502020204030204" pitchFamily="34" charset="0"/>
                <a:cs typeface="Times New Roman" panose="02020603050405020304" pitchFamily="18" charset="0"/>
              </a:rPr>
              <a:t>Comparison:</a:t>
            </a:r>
          </a:p>
          <a:p>
            <a:pPr marL="0" indent="0">
              <a:spcBef>
                <a:spcPts val="600"/>
              </a:spcBef>
              <a:buFont typeface="Arial" panose="020B0604020202020204" pitchFamily="34" charset="0"/>
              <a:buNone/>
            </a:pPr>
            <a:r>
              <a:rPr lang="en-GB" sz="1000" kern="100" dirty="0">
                <a:solidFill>
                  <a:schemeClr val="tx2"/>
                </a:solidFill>
                <a:latin typeface="Calibri" panose="020F0502020204030204" pitchFamily="34" charset="0"/>
                <a:ea typeface="Calibri" panose="020F0502020204030204" pitchFamily="34" charset="0"/>
                <a:cs typeface="Times New Roman" panose="02020603050405020304" pitchFamily="18" charset="0"/>
              </a:rPr>
              <a:t>Magnet losses = 2617 W/m</a:t>
            </a:r>
          </a:p>
          <a:p>
            <a:pPr marL="0" indent="0">
              <a:buFont typeface="Arial" panose="020B0604020202020204" pitchFamily="34" charset="0"/>
              <a:buNone/>
            </a:pPr>
            <a:endParaRPr lang="en-US" sz="1800" dirty="0">
              <a:solidFill>
                <a:schemeClr val="tx2"/>
              </a:solidFill>
            </a:endParaRPr>
          </a:p>
        </p:txBody>
      </p:sp>
      <p:sp>
        <p:nvSpPr>
          <p:cNvPr id="23" name="Content Placeholder 1">
            <a:extLst>
              <a:ext uri="{FF2B5EF4-FFF2-40B4-BE49-F238E27FC236}">
                <a16:creationId xmlns:a16="http://schemas.microsoft.com/office/drawing/2014/main" id="{FF5B6E32-165E-675A-0AF3-984FF1F46E18}"/>
              </a:ext>
            </a:extLst>
          </p:cNvPr>
          <p:cNvSpPr txBox="1">
            <a:spLocks/>
          </p:cNvSpPr>
          <p:nvPr/>
        </p:nvSpPr>
        <p:spPr>
          <a:xfrm>
            <a:off x="9717399" y="4809184"/>
            <a:ext cx="2239497" cy="546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pPr>
            <a:r>
              <a:rPr lang="en-GB" sz="1000" kern="100" dirty="0">
                <a:solidFill>
                  <a:schemeClr val="tx2"/>
                </a:solidFill>
                <a:latin typeface="Calibri" panose="020F0502020204030204" pitchFamily="34" charset="0"/>
                <a:ea typeface="Calibri" panose="020F0502020204030204" pitchFamily="34" charset="0"/>
                <a:cs typeface="Times New Roman" panose="02020603050405020304" pitchFamily="18" charset="0"/>
              </a:rPr>
              <a:t>*Comparison:</a:t>
            </a:r>
          </a:p>
          <a:p>
            <a:pPr marL="0" indent="0">
              <a:spcBef>
                <a:spcPts val="600"/>
              </a:spcBef>
              <a:buFont typeface="Arial" panose="020B0604020202020204" pitchFamily="34" charset="0"/>
              <a:buNone/>
            </a:pPr>
            <a:r>
              <a:rPr lang="en-GB" sz="1000" kern="100" dirty="0">
                <a:solidFill>
                  <a:schemeClr val="tx2"/>
                </a:solidFill>
                <a:latin typeface="Calibri" panose="020F0502020204030204" pitchFamily="34" charset="0"/>
                <a:ea typeface="Calibri" panose="020F0502020204030204" pitchFamily="34" charset="0"/>
                <a:cs typeface="Times New Roman" panose="02020603050405020304" pitchFamily="18" charset="0"/>
              </a:rPr>
              <a:t>Total Magnet loss power = 6.65 MW</a:t>
            </a:r>
          </a:p>
          <a:p>
            <a:pPr marL="0" indent="0">
              <a:buFont typeface="Arial" panose="020B0604020202020204" pitchFamily="34" charset="0"/>
              <a:buNone/>
            </a:pPr>
            <a:endParaRPr lang="en-US" sz="1800" dirty="0">
              <a:solidFill>
                <a:schemeClr val="tx2"/>
              </a:solidFill>
            </a:endParaRPr>
          </a:p>
        </p:txBody>
      </p:sp>
    </p:spTree>
    <p:extLst>
      <p:ext uri="{BB962C8B-B14F-4D97-AF65-F5344CB8AC3E}">
        <p14:creationId xmlns:p14="http://schemas.microsoft.com/office/powerpoint/2010/main" val="724313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DAD7A708-50B8-A548-D7AC-3B2591097E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24522" y="4625171"/>
            <a:ext cx="2603080" cy="1952310"/>
          </a:xfrm>
          <a:prstGeom prst="rect">
            <a:avLst/>
          </a:prstGeom>
        </p:spPr>
      </p:pic>
      <p:sp>
        <p:nvSpPr>
          <p:cNvPr id="3" name="Title 2">
            <a:extLst>
              <a:ext uri="{FF2B5EF4-FFF2-40B4-BE49-F238E27FC236}">
                <a16:creationId xmlns:a16="http://schemas.microsoft.com/office/drawing/2014/main" id="{3858B9BE-63DC-BB44-C3FB-FA1F81F56F70}"/>
              </a:ext>
            </a:extLst>
          </p:cNvPr>
          <p:cNvSpPr>
            <a:spLocks noGrp="1"/>
          </p:cNvSpPr>
          <p:nvPr>
            <p:ph type="title"/>
          </p:nvPr>
        </p:nvSpPr>
        <p:spPr/>
        <p:txBody>
          <a:bodyPr>
            <a:normAutofit fontScale="90000"/>
          </a:bodyPr>
          <a:lstStyle/>
          <a:p>
            <a:r>
              <a:rPr lang="en-US" dirty="0"/>
              <a:t>Sensitivity Analysis – </a:t>
            </a:r>
            <a:br>
              <a:rPr lang="en-US" dirty="0"/>
            </a:br>
            <a:r>
              <a:rPr lang="en-US" dirty="0"/>
              <a:t>Distance between Conductor and Yoke</a:t>
            </a:r>
          </a:p>
        </p:txBody>
      </p:sp>
      <p:sp>
        <p:nvSpPr>
          <p:cNvPr id="4" name="Footer Placeholder 3">
            <a:extLst>
              <a:ext uri="{FF2B5EF4-FFF2-40B4-BE49-F238E27FC236}">
                <a16:creationId xmlns:a16="http://schemas.microsoft.com/office/drawing/2014/main" id="{C5207ABF-8FE4-850F-682D-6F4D8DE8C6B8}"/>
              </a:ext>
            </a:extLst>
          </p:cNvPr>
          <p:cNvSpPr>
            <a:spLocks noGrp="1"/>
          </p:cNvSpPr>
          <p:nvPr>
            <p:ph type="ftr" sz="quarter" idx="12"/>
          </p:nvPr>
        </p:nvSpPr>
        <p:spPr/>
        <p:txBody>
          <a:bodyPr/>
          <a:lstStyle/>
          <a:p>
            <a:r>
              <a:rPr lang="en-US"/>
              <a:t>Magnet and power converter optimization </a:t>
            </a:r>
            <a:r>
              <a:rPr lang="fr-FR">
                <a:latin typeface="Arial Narrow" panose="020B0604020202020204" pitchFamily="34" charset="0"/>
                <a:cs typeface="Arial Narrow" panose="020B0604020202020204" pitchFamily="34" charset="0"/>
              </a:rPr>
              <a:t>/ Marco Gast / KIT</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2E0F69B-078C-8ADC-D330-7165ABFED238}"/>
              </a:ext>
            </a:extLst>
          </p:cNvPr>
          <p:cNvSpPr>
            <a:spLocks noGrp="1"/>
          </p:cNvSpPr>
          <p:nvPr>
            <p:ph type="sldNum" sz="quarter" idx="13"/>
          </p:nvPr>
        </p:nvSpPr>
        <p:spPr/>
        <p:txBody>
          <a:bodyPr/>
          <a:lstStyle/>
          <a:p>
            <a:fld id="{005C7FBA-D4E9-46CA-9321-3ADA2E368FCD}" type="slidenum">
              <a:rPr lang="en-GB" smtClean="0"/>
              <a:pPr/>
              <a:t>8</a:t>
            </a:fld>
            <a:endParaRPr lang="en-GB" dirty="0"/>
          </a:p>
        </p:txBody>
      </p:sp>
      <p:pic>
        <p:nvPicPr>
          <p:cNvPr id="11" name="Picture 10">
            <a:extLst>
              <a:ext uri="{FF2B5EF4-FFF2-40B4-BE49-F238E27FC236}">
                <a16:creationId xmlns:a16="http://schemas.microsoft.com/office/drawing/2014/main" id="{05DD8C58-1EF3-04B4-F20E-F9E55D8492BC}"/>
              </a:ext>
            </a:extLst>
          </p:cNvPr>
          <p:cNvPicPr>
            <a:picLocks noChangeAspect="1"/>
          </p:cNvPicPr>
          <p:nvPr/>
        </p:nvPicPr>
        <p:blipFill rotWithShape="1">
          <a:blip r:embed="rId4"/>
          <a:srcRect l="7334" t="14045" r="11905" b="11124"/>
          <a:stretch/>
        </p:blipFill>
        <p:spPr>
          <a:xfrm>
            <a:off x="474345" y="1460884"/>
            <a:ext cx="1543179" cy="1211978"/>
          </a:xfrm>
          <a:prstGeom prst="rect">
            <a:avLst/>
          </a:prstGeom>
        </p:spPr>
      </p:pic>
      <p:sp>
        <p:nvSpPr>
          <p:cNvPr id="24" name="Content Placeholder 1">
            <a:extLst>
              <a:ext uri="{FF2B5EF4-FFF2-40B4-BE49-F238E27FC236}">
                <a16:creationId xmlns:a16="http://schemas.microsoft.com/office/drawing/2014/main" id="{56C0F816-864C-0CD6-D41C-239B4BE8504E}"/>
              </a:ext>
            </a:extLst>
          </p:cNvPr>
          <p:cNvSpPr txBox="1">
            <a:spLocks/>
          </p:cNvSpPr>
          <p:nvPr/>
        </p:nvSpPr>
        <p:spPr>
          <a:xfrm>
            <a:off x="2017524" y="1923000"/>
            <a:ext cx="1887965" cy="287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Distance to yoke </a:t>
            </a:r>
            <a:endParaRPr lang="en-US" sz="1800" dirty="0"/>
          </a:p>
        </p:txBody>
      </p:sp>
      <p:pic>
        <p:nvPicPr>
          <p:cNvPr id="30" name="Graphic 29">
            <a:extLst>
              <a:ext uri="{FF2B5EF4-FFF2-40B4-BE49-F238E27FC236}">
                <a16:creationId xmlns:a16="http://schemas.microsoft.com/office/drawing/2014/main" id="{BF9D4737-E4B2-C972-C569-53A96D4D1F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24522" y="2672861"/>
            <a:ext cx="2603080" cy="1952310"/>
          </a:xfrm>
          <a:prstGeom prst="rect">
            <a:avLst/>
          </a:prstGeom>
        </p:spPr>
      </p:pic>
      <p:graphicFrame>
        <p:nvGraphicFramePr>
          <p:cNvPr id="31" name="Table 30">
            <a:extLst>
              <a:ext uri="{FF2B5EF4-FFF2-40B4-BE49-F238E27FC236}">
                <a16:creationId xmlns:a16="http://schemas.microsoft.com/office/drawing/2014/main" id="{B2A47532-1868-889B-7D7F-3BCFD2D842BF}"/>
              </a:ext>
            </a:extLst>
          </p:cNvPr>
          <p:cNvGraphicFramePr>
            <a:graphicFrameLocks noGrp="1"/>
          </p:cNvGraphicFramePr>
          <p:nvPr>
            <p:extLst>
              <p:ext uri="{D42A27DB-BD31-4B8C-83A1-F6EECF244321}">
                <p14:modId xmlns:p14="http://schemas.microsoft.com/office/powerpoint/2010/main" val="3155419030"/>
              </p:ext>
            </p:extLst>
          </p:nvPr>
        </p:nvGraphicFramePr>
        <p:xfrm>
          <a:off x="3484538" y="1870718"/>
          <a:ext cx="8233116" cy="2926080"/>
        </p:xfrm>
        <a:graphic>
          <a:graphicData uri="http://schemas.openxmlformats.org/drawingml/2006/table">
            <a:tbl>
              <a:tblPr firstRow="1" bandRow="1">
                <a:tableStyleId>{5C22544A-7EE6-4342-B048-85BDC9FD1C3A}</a:tableStyleId>
              </a:tblPr>
              <a:tblGrid>
                <a:gridCol w="939650">
                  <a:extLst>
                    <a:ext uri="{9D8B030D-6E8A-4147-A177-3AD203B41FA5}">
                      <a16:colId xmlns:a16="http://schemas.microsoft.com/office/drawing/2014/main" val="280449324"/>
                    </a:ext>
                  </a:extLst>
                </a:gridCol>
                <a:gridCol w="1387102">
                  <a:extLst>
                    <a:ext uri="{9D8B030D-6E8A-4147-A177-3AD203B41FA5}">
                      <a16:colId xmlns:a16="http://schemas.microsoft.com/office/drawing/2014/main" val="1987410014"/>
                    </a:ext>
                  </a:extLst>
                </a:gridCol>
                <a:gridCol w="1476591">
                  <a:extLst>
                    <a:ext uri="{9D8B030D-6E8A-4147-A177-3AD203B41FA5}">
                      <a16:colId xmlns:a16="http://schemas.microsoft.com/office/drawing/2014/main" val="1269531690"/>
                    </a:ext>
                  </a:extLst>
                </a:gridCol>
                <a:gridCol w="1476591">
                  <a:extLst>
                    <a:ext uri="{9D8B030D-6E8A-4147-A177-3AD203B41FA5}">
                      <a16:colId xmlns:a16="http://schemas.microsoft.com/office/drawing/2014/main" val="2973248315"/>
                    </a:ext>
                  </a:extLst>
                </a:gridCol>
                <a:gridCol w="1476591">
                  <a:extLst>
                    <a:ext uri="{9D8B030D-6E8A-4147-A177-3AD203B41FA5}">
                      <a16:colId xmlns:a16="http://schemas.microsoft.com/office/drawing/2014/main" val="2390995357"/>
                    </a:ext>
                  </a:extLst>
                </a:gridCol>
                <a:gridCol w="1476591">
                  <a:extLst>
                    <a:ext uri="{9D8B030D-6E8A-4147-A177-3AD203B41FA5}">
                      <a16:colId xmlns:a16="http://schemas.microsoft.com/office/drawing/2014/main" val="3187443136"/>
                    </a:ext>
                  </a:extLst>
                </a:gridCol>
              </a:tblGrid>
              <a:tr h="245155">
                <a:tc>
                  <a:txBody>
                    <a:bodyPr/>
                    <a:lstStyle/>
                    <a:p>
                      <a:pPr algn="ctr"/>
                      <a:r>
                        <a:rPr lang="en-US" sz="1400" dirty="0">
                          <a:latin typeface="+mn-lt"/>
                        </a:rPr>
                        <a:t>Distance to yoke [mm]</a:t>
                      </a:r>
                    </a:p>
                  </a:txBody>
                  <a:tcPr/>
                </a:tc>
                <a:tc>
                  <a:txBody>
                    <a:bodyPr/>
                    <a:lstStyle/>
                    <a:p>
                      <a:pPr algn="ctr"/>
                      <a:r>
                        <a:rPr lang="en-US" sz="1400" dirty="0">
                          <a:latin typeface="+mn-lt"/>
                        </a:rPr>
                        <a:t>Total magnet losses [J/(m*cycle)] </a:t>
                      </a:r>
                    </a:p>
                  </a:txBody>
                  <a:tcPr/>
                </a:tc>
                <a:tc>
                  <a:txBody>
                    <a:bodyPr/>
                    <a:lstStyle/>
                    <a:p>
                      <a:pPr algn="ctr"/>
                      <a:r>
                        <a:rPr lang="en-US" sz="1400" dirty="0">
                          <a:latin typeface="+mn-lt"/>
                        </a:rPr>
                        <a:t>Maximum energy in the magnet [J/m]</a:t>
                      </a:r>
                    </a:p>
                  </a:txBody>
                  <a:tcPr/>
                </a:tc>
                <a:tc>
                  <a:txBody>
                    <a:bodyPr/>
                    <a:lstStyle/>
                    <a:p>
                      <a:pPr algn="ctr"/>
                      <a:r>
                        <a:rPr lang="en-US" sz="1400" dirty="0">
                          <a:latin typeface="+mn-lt"/>
                        </a:rPr>
                        <a:t>Magnet hardware costs*</a:t>
                      </a:r>
                    </a:p>
                  </a:txBody>
                  <a:tcPr/>
                </a:tc>
                <a:tc>
                  <a:txBody>
                    <a:bodyPr/>
                    <a:lstStyle/>
                    <a:p>
                      <a:pPr algn="ctr"/>
                      <a:r>
                        <a:rPr lang="en-US" sz="1400" dirty="0">
                          <a:latin typeface="+mn-lt"/>
                        </a:rPr>
                        <a:t>PE hardware costs*</a:t>
                      </a:r>
                    </a:p>
                  </a:txBody>
                  <a:tcPr/>
                </a:tc>
                <a:tc>
                  <a:txBody>
                    <a:bodyPr/>
                    <a:lstStyle/>
                    <a:p>
                      <a:pPr algn="ctr"/>
                      <a:r>
                        <a:rPr lang="en-US" sz="1400" dirty="0">
                          <a:latin typeface="+mn-lt"/>
                        </a:rPr>
                        <a:t>Operational costs*</a:t>
                      </a:r>
                    </a:p>
                  </a:txBody>
                  <a:tcPr/>
                </a:tc>
                <a:extLst>
                  <a:ext uri="{0D108BD9-81ED-4DB2-BD59-A6C34878D82A}">
                    <a16:rowId xmlns:a16="http://schemas.microsoft.com/office/drawing/2014/main" val="3597800179"/>
                  </a:ext>
                </a:extLst>
              </a:tr>
              <a:tr h="214510">
                <a:tc>
                  <a:txBody>
                    <a:bodyPr/>
                    <a:lstStyle/>
                    <a:p>
                      <a:pPr algn="ctr"/>
                      <a:r>
                        <a:rPr lang="en-US" sz="1200" dirty="0">
                          <a:latin typeface="+mn-lt"/>
                        </a:rPr>
                        <a:t>1</a:t>
                      </a:r>
                    </a:p>
                  </a:txBody>
                  <a:tcPr anchor="ctr"/>
                </a:tc>
                <a:tc>
                  <a:txBody>
                    <a:bodyPr/>
                    <a:lstStyle/>
                    <a:p>
                      <a:pPr algn="ctr" fontAlgn="b"/>
                      <a:r>
                        <a:rPr lang="en-GB" sz="1200" b="0" i="0" u="none" strike="noStrike" dirty="0">
                          <a:solidFill>
                            <a:srgbClr val="000000"/>
                          </a:solidFill>
                          <a:effectLst/>
                          <a:latin typeface="+mn-lt"/>
                        </a:rPr>
                        <a:t>533.13</a:t>
                      </a:r>
                    </a:p>
                  </a:txBody>
                  <a:tcPr marL="9525" marR="9525" marT="9525" marB="0" anchor="ctr"/>
                </a:tc>
                <a:tc>
                  <a:txBody>
                    <a:bodyPr/>
                    <a:lstStyle/>
                    <a:p>
                      <a:pPr algn="ctr" fontAlgn="b"/>
                      <a:r>
                        <a:rPr lang="en-GB" sz="1200" b="0" i="0" u="none" strike="noStrike" dirty="0">
                          <a:solidFill>
                            <a:srgbClr val="000000"/>
                          </a:solidFill>
                          <a:effectLst/>
                          <a:latin typeface="+mn-lt"/>
                        </a:rPr>
                        <a:t>6625.25</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0.696</a:t>
                      </a:r>
                    </a:p>
                  </a:txBody>
                  <a:tcPr marL="9525" marR="9525" marT="9525" marB="0" anchor="ctr"/>
                </a:tc>
                <a:tc>
                  <a:txBody>
                    <a:bodyPr/>
                    <a:lstStyle/>
                    <a:p>
                      <a:pPr algn="ctr" fontAlgn="b"/>
                      <a:r>
                        <a:rPr lang="en-GB" sz="1200" b="0" i="0" u="none" strike="noStrike" dirty="0">
                          <a:solidFill>
                            <a:srgbClr val="000000"/>
                          </a:solidFill>
                          <a:effectLst/>
                          <a:latin typeface="+mn-lt"/>
                        </a:rPr>
                        <a:t>0.174</a:t>
                      </a:r>
                    </a:p>
                  </a:txBody>
                  <a:tcPr marL="9525" marR="9525" marT="9525" marB="0" anchor="ctr"/>
                </a:tc>
                <a:extLst>
                  <a:ext uri="{0D108BD9-81ED-4DB2-BD59-A6C34878D82A}">
                    <a16:rowId xmlns:a16="http://schemas.microsoft.com/office/drawing/2014/main" val="743184470"/>
                  </a:ext>
                </a:extLst>
              </a:tr>
              <a:tr h="214510">
                <a:tc>
                  <a:txBody>
                    <a:bodyPr/>
                    <a:lstStyle/>
                    <a:p>
                      <a:pPr algn="ctr"/>
                      <a:r>
                        <a:rPr lang="en-US" sz="1200" dirty="0">
                          <a:latin typeface="+mn-lt"/>
                        </a:rPr>
                        <a:t>3</a:t>
                      </a:r>
                    </a:p>
                  </a:txBody>
                  <a:tcPr anchor="ctr"/>
                </a:tc>
                <a:tc>
                  <a:txBody>
                    <a:bodyPr/>
                    <a:lstStyle/>
                    <a:p>
                      <a:pPr algn="ctr" fontAlgn="b"/>
                      <a:r>
                        <a:rPr lang="en-GB" sz="1200" b="0" i="0" u="none" strike="noStrike" dirty="0">
                          <a:solidFill>
                            <a:srgbClr val="000000"/>
                          </a:solidFill>
                          <a:effectLst/>
                          <a:latin typeface="+mn-lt"/>
                        </a:rPr>
                        <a:t>505.49</a:t>
                      </a:r>
                    </a:p>
                  </a:txBody>
                  <a:tcPr marL="9525" marR="9525" marT="9525" marB="0" anchor="ctr"/>
                </a:tc>
                <a:tc>
                  <a:txBody>
                    <a:bodyPr/>
                    <a:lstStyle/>
                    <a:p>
                      <a:pPr algn="ctr" fontAlgn="b"/>
                      <a:r>
                        <a:rPr lang="en-GB" sz="1200" b="0" i="0" u="none" strike="noStrike" dirty="0">
                          <a:solidFill>
                            <a:srgbClr val="000000"/>
                          </a:solidFill>
                          <a:effectLst/>
                          <a:latin typeface="+mn-lt"/>
                        </a:rPr>
                        <a:t>6467.32</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0.545</a:t>
                      </a:r>
                    </a:p>
                  </a:txBody>
                  <a:tcPr marL="9525" marR="9525" marT="9525" marB="0" anchor="ctr"/>
                </a:tc>
                <a:tc>
                  <a:txBody>
                    <a:bodyPr/>
                    <a:lstStyle/>
                    <a:p>
                      <a:pPr algn="ctr" fontAlgn="b"/>
                      <a:r>
                        <a:rPr lang="en-GB" sz="1200" b="0" i="0" u="none" strike="noStrike" dirty="0">
                          <a:solidFill>
                            <a:srgbClr val="000000"/>
                          </a:solidFill>
                          <a:effectLst/>
                          <a:latin typeface="+mn-lt"/>
                        </a:rPr>
                        <a:t>0.173</a:t>
                      </a:r>
                    </a:p>
                  </a:txBody>
                  <a:tcPr marL="9525" marR="9525" marT="9525" marB="0" anchor="ctr"/>
                </a:tc>
                <a:extLst>
                  <a:ext uri="{0D108BD9-81ED-4DB2-BD59-A6C34878D82A}">
                    <a16:rowId xmlns:a16="http://schemas.microsoft.com/office/drawing/2014/main" val="732965393"/>
                  </a:ext>
                </a:extLst>
              </a:tr>
              <a:tr h="214510">
                <a:tc>
                  <a:txBody>
                    <a:bodyPr/>
                    <a:lstStyle/>
                    <a:p>
                      <a:pPr algn="ctr"/>
                      <a:r>
                        <a:rPr lang="en-US" sz="1200" dirty="0">
                          <a:latin typeface="+mn-lt"/>
                        </a:rPr>
                        <a:t>5</a:t>
                      </a:r>
                    </a:p>
                  </a:txBody>
                  <a:tcPr anchor="ctr"/>
                </a:tc>
                <a:tc>
                  <a:txBody>
                    <a:bodyPr/>
                    <a:lstStyle/>
                    <a:p>
                      <a:pPr algn="ctr" fontAlgn="b"/>
                      <a:r>
                        <a:rPr lang="en-GB" sz="1200" b="0" i="0" u="none" strike="noStrike">
                          <a:solidFill>
                            <a:srgbClr val="000000"/>
                          </a:solidFill>
                          <a:effectLst/>
                          <a:latin typeface="+mn-lt"/>
                        </a:rPr>
                        <a:t>494.69</a:t>
                      </a:r>
                    </a:p>
                  </a:txBody>
                  <a:tcPr marL="9525" marR="9525" marT="9525" marB="0" anchor="ctr"/>
                </a:tc>
                <a:tc>
                  <a:txBody>
                    <a:bodyPr/>
                    <a:lstStyle/>
                    <a:p>
                      <a:pPr algn="ctr" fontAlgn="b"/>
                      <a:r>
                        <a:rPr lang="en-GB" sz="1200" b="0" i="0" u="none" strike="noStrike" dirty="0">
                          <a:solidFill>
                            <a:srgbClr val="000000"/>
                          </a:solidFill>
                          <a:effectLst/>
                          <a:latin typeface="+mn-lt"/>
                        </a:rPr>
                        <a:t>6403.43</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0.544</a:t>
                      </a:r>
                    </a:p>
                  </a:txBody>
                  <a:tcPr marL="9525" marR="9525" marT="9525" marB="0" anchor="ctr"/>
                </a:tc>
                <a:tc>
                  <a:txBody>
                    <a:bodyPr/>
                    <a:lstStyle/>
                    <a:p>
                      <a:pPr algn="ctr" fontAlgn="b"/>
                      <a:r>
                        <a:rPr lang="en-GB" sz="1200" b="0" i="0" u="none" strike="noStrike" dirty="0">
                          <a:solidFill>
                            <a:srgbClr val="000000"/>
                          </a:solidFill>
                          <a:effectLst/>
                          <a:latin typeface="+mn-lt"/>
                        </a:rPr>
                        <a:t>0.170</a:t>
                      </a:r>
                    </a:p>
                  </a:txBody>
                  <a:tcPr marL="9525" marR="9525" marT="9525" marB="0" anchor="ctr"/>
                </a:tc>
                <a:extLst>
                  <a:ext uri="{0D108BD9-81ED-4DB2-BD59-A6C34878D82A}">
                    <a16:rowId xmlns:a16="http://schemas.microsoft.com/office/drawing/2014/main" val="853892069"/>
                  </a:ext>
                </a:extLst>
              </a:tr>
              <a:tr h="214510">
                <a:tc>
                  <a:txBody>
                    <a:bodyPr/>
                    <a:lstStyle/>
                    <a:p>
                      <a:pPr algn="ctr"/>
                      <a:r>
                        <a:rPr lang="en-US" sz="1200" dirty="0">
                          <a:latin typeface="+mn-lt"/>
                        </a:rPr>
                        <a:t>7</a:t>
                      </a:r>
                    </a:p>
                  </a:txBody>
                  <a:tcPr anchor="ctr"/>
                </a:tc>
                <a:tc>
                  <a:txBody>
                    <a:bodyPr/>
                    <a:lstStyle/>
                    <a:p>
                      <a:pPr algn="ctr" fontAlgn="b"/>
                      <a:r>
                        <a:rPr lang="en-GB" sz="1200" b="0" i="0" u="none" strike="noStrike" dirty="0">
                          <a:solidFill>
                            <a:srgbClr val="000000"/>
                          </a:solidFill>
                          <a:effectLst/>
                          <a:latin typeface="+mn-lt"/>
                        </a:rPr>
                        <a:t>487.61</a:t>
                      </a:r>
                    </a:p>
                  </a:txBody>
                  <a:tcPr marL="9525" marR="9525" marT="9525" marB="0" anchor="ctr"/>
                </a:tc>
                <a:tc>
                  <a:txBody>
                    <a:bodyPr/>
                    <a:lstStyle/>
                    <a:p>
                      <a:pPr algn="ctr" fontAlgn="b"/>
                      <a:r>
                        <a:rPr lang="en-GB" sz="1200" b="0" i="0" u="none" strike="noStrike" dirty="0">
                          <a:solidFill>
                            <a:srgbClr val="000000"/>
                          </a:solidFill>
                          <a:effectLst/>
                          <a:latin typeface="+mn-lt"/>
                        </a:rPr>
                        <a:t>6344.31</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0.526</a:t>
                      </a:r>
                    </a:p>
                  </a:txBody>
                  <a:tcPr marL="9525" marR="9525" marT="9525" marB="0" anchor="ctr"/>
                </a:tc>
                <a:tc>
                  <a:txBody>
                    <a:bodyPr/>
                    <a:lstStyle/>
                    <a:p>
                      <a:pPr algn="ctr" fontAlgn="b"/>
                      <a:r>
                        <a:rPr lang="en-GB" sz="1200" b="0" i="0" u="none" strike="noStrike" dirty="0">
                          <a:solidFill>
                            <a:srgbClr val="000000"/>
                          </a:solidFill>
                          <a:effectLst/>
                          <a:latin typeface="+mn-lt"/>
                        </a:rPr>
                        <a:t>0.167</a:t>
                      </a:r>
                    </a:p>
                  </a:txBody>
                  <a:tcPr marL="9525" marR="9525" marT="9525" marB="0" anchor="ctr"/>
                </a:tc>
                <a:extLst>
                  <a:ext uri="{0D108BD9-81ED-4DB2-BD59-A6C34878D82A}">
                    <a16:rowId xmlns:a16="http://schemas.microsoft.com/office/drawing/2014/main" val="2177515787"/>
                  </a:ext>
                </a:extLst>
              </a:tr>
              <a:tr h="214510">
                <a:tc>
                  <a:txBody>
                    <a:bodyPr/>
                    <a:lstStyle/>
                    <a:p>
                      <a:pPr algn="ctr"/>
                      <a:r>
                        <a:rPr lang="en-US" sz="1200" dirty="0">
                          <a:latin typeface="+mn-lt"/>
                        </a:rPr>
                        <a:t>9</a:t>
                      </a:r>
                    </a:p>
                  </a:txBody>
                  <a:tcPr anchor="ctr"/>
                </a:tc>
                <a:tc>
                  <a:txBody>
                    <a:bodyPr/>
                    <a:lstStyle/>
                    <a:p>
                      <a:pPr algn="ctr" fontAlgn="b"/>
                      <a:r>
                        <a:rPr lang="en-GB" sz="1200" b="0" i="0" u="none" strike="noStrike" dirty="0">
                          <a:solidFill>
                            <a:srgbClr val="000000"/>
                          </a:solidFill>
                          <a:effectLst/>
                          <a:latin typeface="+mn-lt"/>
                        </a:rPr>
                        <a:t>482.88</a:t>
                      </a:r>
                    </a:p>
                  </a:txBody>
                  <a:tcPr marL="9525" marR="9525" marT="9525" marB="0" anchor="ctr"/>
                </a:tc>
                <a:tc>
                  <a:txBody>
                    <a:bodyPr/>
                    <a:lstStyle/>
                    <a:p>
                      <a:pPr algn="ctr" fontAlgn="b"/>
                      <a:r>
                        <a:rPr lang="en-GB" sz="1200" b="0" i="0" u="none" strike="noStrike" dirty="0">
                          <a:solidFill>
                            <a:srgbClr val="000000"/>
                          </a:solidFill>
                          <a:effectLst/>
                          <a:latin typeface="+mn-lt"/>
                        </a:rPr>
                        <a:t>6289.60</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0.525</a:t>
                      </a:r>
                    </a:p>
                  </a:txBody>
                  <a:tcPr marL="9525" marR="9525" marT="9525" marB="0" anchor="ctr"/>
                </a:tc>
                <a:tc>
                  <a:txBody>
                    <a:bodyPr/>
                    <a:lstStyle/>
                    <a:p>
                      <a:pPr algn="ctr" fontAlgn="b"/>
                      <a:r>
                        <a:rPr lang="en-GB" sz="1200" b="0" i="0" u="none" strike="noStrike" dirty="0">
                          <a:solidFill>
                            <a:srgbClr val="000000"/>
                          </a:solidFill>
                          <a:effectLst/>
                          <a:latin typeface="+mn-lt"/>
                        </a:rPr>
                        <a:t>0.165</a:t>
                      </a:r>
                    </a:p>
                  </a:txBody>
                  <a:tcPr marL="9525" marR="9525" marT="9525" marB="0" anchor="ctr"/>
                </a:tc>
                <a:extLst>
                  <a:ext uri="{0D108BD9-81ED-4DB2-BD59-A6C34878D82A}">
                    <a16:rowId xmlns:a16="http://schemas.microsoft.com/office/drawing/2014/main" val="2995593415"/>
                  </a:ext>
                </a:extLst>
              </a:tr>
              <a:tr h="214510">
                <a:tc>
                  <a:txBody>
                    <a:bodyPr/>
                    <a:lstStyle/>
                    <a:p>
                      <a:pPr algn="ctr"/>
                      <a:r>
                        <a:rPr lang="en-US" sz="1200" dirty="0">
                          <a:latin typeface="+mn-lt"/>
                        </a:rPr>
                        <a:t>11</a:t>
                      </a:r>
                    </a:p>
                  </a:txBody>
                  <a:tcPr anchor="ctr"/>
                </a:tc>
                <a:tc>
                  <a:txBody>
                    <a:bodyPr/>
                    <a:lstStyle/>
                    <a:p>
                      <a:pPr algn="ctr" fontAlgn="b"/>
                      <a:r>
                        <a:rPr lang="en-GB" sz="1200" b="0" i="0" u="none" strike="noStrike" dirty="0">
                          <a:solidFill>
                            <a:srgbClr val="000000"/>
                          </a:solidFill>
                          <a:effectLst/>
                          <a:latin typeface="+mn-lt"/>
                        </a:rPr>
                        <a:t>480.40</a:t>
                      </a:r>
                    </a:p>
                  </a:txBody>
                  <a:tcPr marL="9525" marR="9525" marT="9525" marB="0" anchor="ctr"/>
                </a:tc>
                <a:tc>
                  <a:txBody>
                    <a:bodyPr/>
                    <a:lstStyle/>
                    <a:p>
                      <a:pPr algn="ctr" fontAlgn="b"/>
                      <a:r>
                        <a:rPr lang="en-GB" sz="1200" b="0" i="0" u="none" strike="noStrike" dirty="0">
                          <a:solidFill>
                            <a:srgbClr val="000000"/>
                          </a:solidFill>
                          <a:effectLst/>
                          <a:latin typeface="+mn-lt"/>
                        </a:rPr>
                        <a:t>6238.40</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0.525</a:t>
                      </a:r>
                    </a:p>
                  </a:txBody>
                  <a:tcPr marL="9525" marR="9525" marT="9525" marB="0" anchor="ctr"/>
                </a:tc>
                <a:tc>
                  <a:txBody>
                    <a:bodyPr/>
                    <a:lstStyle/>
                    <a:p>
                      <a:pPr algn="ctr" fontAlgn="b"/>
                      <a:r>
                        <a:rPr lang="en-GB" sz="1200" b="0" i="0" u="none" strike="noStrike" dirty="0">
                          <a:solidFill>
                            <a:srgbClr val="000000"/>
                          </a:solidFill>
                          <a:effectLst/>
                          <a:latin typeface="+mn-lt"/>
                        </a:rPr>
                        <a:t>0.164</a:t>
                      </a:r>
                    </a:p>
                  </a:txBody>
                  <a:tcPr marL="9525" marR="9525" marT="9525" marB="0" anchor="ctr"/>
                </a:tc>
                <a:extLst>
                  <a:ext uri="{0D108BD9-81ED-4DB2-BD59-A6C34878D82A}">
                    <a16:rowId xmlns:a16="http://schemas.microsoft.com/office/drawing/2014/main" val="3037805449"/>
                  </a:ext>
                </a:extLst>
              </a:tr>
              <a:tr h="214510">
                <a:tc>
                  <a:txBody>
                    <a:bodyPr/>
                    <a:lstStyle/>
                    <a:p>
                      <a:pPr algn="ctr"/>
                      <a:r>
                        <a:rPr lang="en-US" sz="1200" dirty="0">
                          <a:latin typeface="+mn-lt"/>
                        </a:rPr>
                        <a:t>13</a:t>
                      </a:r>
                    </a:p>
                  </a:txBody>
                  <a:tcPr anchor="ctr"/>
                </a:tc>
                <a:tc>
                  <a:txBody>
                    <a:bodyPr/>
                    <a:lstStyle/>
                    <a:p>
                      <a:pPr algn="ctr" fontAlgn="b"/>
                      <a:r>
                        <a:rPr lang="en-GB" sz="1200" b="0" i="0" u="none" strike="noStrike" dirty="0">
                          <a:solidFill>
                            <a:srgbClr val="00B050"/>
                          </a:solidFill>
                          <a:effectLst/>
                          <a:latin typeface="+mn-lt"/>
                        </a:rPr>
                        <a:t>480.07</a:t>
                      </a:r>
                    </a:p>
                  </a:txBody>
                  <a:tcPr marL="9525" marR="9525" marT="9525" marB="0" anchor="ctr"/>
                </a:tc>
                <a:tc>
                  <a:txBody>
                    <a:bodyPr/>
                    <a:lstStyle/>
                    <a:p>
                      <a:pPr algn="ctr" fontAlgn="b"/>
                      <a:r>
                        <a:rPr lang="en-GB" sz="1200" b="0" i="0" u="none" strike="noStrike" dirty="0">
                          <a:solidFill>
                            <a:srgbClr val="000000"/>
                          </a:solidFill>
                          <a:effectLst/>
                          <a:latin typeface="+mn-lt"/>
                        </a:rPr>
                        <a:t>6188.30</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0.525</a:t>
                      </a:r>
                    </a:p>
                  </a:txBody>
                  <a:tcPr marL="9525" marR="9525" marT="9525" marB="0" anchor="ctr"/>
                </a:tc>
                <a:tc>
                  <a:txBody>
                    <a:bodyPr/>
                    <a:lstStyle/>
                    <a:p>
                      <a:pPr algn="ctr" fontAlgn="b"/>
                      <a:r>
                        <a:rPr lang="en-GB" sz="1200" b="0" i="0" u="none" strike="noStrike" dirty="0">
                          <a:solidFill>
                            <a:srgbClr val="000000"/>
                          </a:solidFill>
                          <a:effectLst/>
                          <a:latin typeface="+mn-lt"/>
                        </a:rPr>
                        <a:t>0.164</a:t>
                      </a:r>
                    </a:p>
                  </a:txBody>
                  <a:tcPr marL="9525" marR="9525" marT="9525" marB="0" anchor="ctr"/>
                </a:tc>
                <a:extLst>
                  <a:ext uri="{0D108BD9-81ED-4DB2-BD59-A6C34878D82A}">
                    <a16:rowId xmlns:a16="http://schemas.microsoft.com/office/drawing/2014/main" val="2677356034"/>
                  </a:ext>
                </a:extLst>
              </a:tr>
              <a:tr h="214510">
                <a:tc>
                  <a:txBody>
                    <a:bodyPr/>
                    <a:lstStyle/>
                    <a:p>
                      <a:pPr algn="ctr"/>
                      <a:r>
                        <a:rPr lang="en-US" sz="1200" dirty="0">
                          <a:latin typeface="+mn-lt"/>
                        </a:rPr>
                        <a:t>15</a:t>
                      </a:r>
                    </a:p>
                  </a:txBody>
                  <a:tcPr anchor="ctr"/>
                </a:tc>
                <a:tc>
                  <a:txBody>
                    <a:bodyPr/>
                    <a:lstStyle/>
                    <a:p>
                      <a:pPr algn="ctr" fontAlgn="b"/>
                      <a:r>
                        <a:rPr lang="en-GB" sz="1200" b="0" i="0" u="none" strike="noStrike" dirty="0">
                          <a:solidFill>
                            <a:srgbClr val="000000"/>
                          </a:solidFill>
                          <a:effectLst/>
                          <a:latin typeface="+mn-lt"/>
                        </a:rPr>
                        <a:t>481.66</a:t>
                      </a:r>
                    </a:p>
                  </a:txBody>
                  <a:tcPr marL="9525" marR="9525" marT="9525" marB="0" anchor="ctr"/>
                </a:tc>
                <a:tc>
                  <a:txBody>
                    <a:bodyPr/>
                    <a:lstStyle/>
                    <a:p>
                      <a:pPr algn="ctr" fontAlgn="b"/>
                      <a:r>
                        <a:rPr lang="en-GB" sz="1200" b="0" i="0" u="none" strike="noStrike" dirty="0">
                          <a:solidFill>
                            <a:srgbClr val="00B050"/>
                          </a:solidFill>
                          <a:effectLst/>
                          <a:latin typeface="+mn-lt"/>
                        </a:rPr>
                        <a:t>6140.02</a:t>
                      </a:r>
                    </a:p>
                  </a:txBody>
                  <a:tcPr marL="9525" marR="9525" marT="9525" marB="0" anchor="ctr"/>
                </a:tc>
                <a:tc>
                  <a:txBody>
                    <a:bodyPr/>
                    <a:lstStyle/>
                    <a:p>
                      <a:pPr algn="ctr" fontAlgn="b"/>
                      <a:r>
                        <a:rPr lang="en-GB" sz="1200" b="0" i="0" u="none" strike="noStrike" dirty="0">
                          <a:solidFill>
                            <a:srgbClr val="000000"/>
                          </a:solidFill>
                          <a:effectLst/>
                          <a:latin typeface="+mn-lt"/>
                        </a:rPr>
                        <a:t>0.139</a:t>
                      </a:r>
                    </a:p>
                  </a:txBody>
                  <a:tcPr marL="9525" marR="9525" marT="9525" marB="0" anchor="ctr"/>
                </a:tc>
                <a:tc>
                  <a:txBody>
                    <a:bodyPr/>
                    <a:lstStyle/>
                    <a:p>
                      <a:pPr algn="ctr" fontAlgn="b"/>
                      <a:r>
                        <a:rPr lang="en-GB" sz="1200" b="0" i="0" u="none" strike="noStrike" dirty="0">
                          <a:solidFill>
                            <a:srgbClr val="000000"/>
                          </a:solidFill>
                          <a:effectLst/>
                          <a:latin typeface="+mn-lt"/>
                        </a:rPr>
                        <a:t>0.524</a:t>
                      </a:r>
                    </a:p>
                  </a:txBody>
                  <a:tcPr marL="9525" marR="9525" marT="9525" marB="0" anchor="ctr"/>
                </a:tc>
                <a:tc>
                  <a:txBody>
                    <a:bodyPr/>
                    <a:lstStyle/>
                    <a:p>
                      <a:pPr algn="ctr" fontAlgn="b"/>
                      <a:r>
                        <a:rPr lang="en-GB" sz="1200" b="0" i="0" u="none" strike="noStrike" dirty="0">
                          <a:solidFill>
                            <a:srgbClr val="000000"/>
                          </a:solidFill>
                          <a:effectLst/>
                          <a:latin typeface="+mn-lt"/>
                        </a:rPr>
                        <a:t>0.164</a:t>
                      </a:r>
                    </a:p>
                  </a:txBody>
                  <a:tcPr marL="9525" marR="9525" marT="9525" marB="0" anchor="ctr"/>
                </a:tc>
                <a:extLst>
                  <a:ext uri="{0D108BD9-81ED-4DB2-BD59-A6C34878D82A}">
                    <a16:rowId xmlns:a16="http://schemas.microsoft.com/office/drawing/2014/main" val="2136670093"/>
                  </a:ext>
                </a:extLst>
              </a:tr>
            </a:tbl>
          </a:graphicData>
        </a:graphic>
      </p:graphicFrame>
      <p:sp>
        <p:nvSpPr>
          <p:cNvPr id="6" name="Content Placeholder 1">
            <a:extLst>
              <a:ext uri="{FF2B5EF4-FFF2-40B4-BE49-F238E27FC236}">
                <a16:creationId xmlns:a16="http://schemas.microsoft.com/office/drawing/2014/main" id="{3811D768-7D14-FB27-FD1D-C586A8F256C5}"/>
              </a:ext>
            </a:extLst>
          </p:cNvPr>
          <p:cNvSpPr txBox="1">
            <a:spLocks/>
          </p:cNvSpPr>
          <p:nvPr/>
        </p:nvSpPr>
        <p:spPr>
          <a:xfrm>
            <a:off x="1291327" y="2899154"/>
            <a:ext cx="1404982" cy="6490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Losses per meter and cycle</a:t>
            </a:r>
            <a:endParaRPr lang="en-US" sz="1800" dirty="0"/>
          </a:p>
        </p:txBody>
      </p:sp>
      <p:sp>
        <p:nvSpPr>
          <p:cNvPr id="7" name="Content Placeholder 1">
            <a:extLst>
              <a:ext uri="{FF2B5EF4-FFF2-40B4-BE49-F238E27FC236}">
                <a16:creationId xmlns:a16="http://schemas.microsoft.com/office/drawing/2014/main" id="{E7BD69B4-0EF1-2E81-D3D9-7D019723974D}"/>
              </a:ext>
            </a:extLst>
          </p:cNvPr>
          <p:cNvSpPr txBox="1">
            <a:spLocks/>
          </p:cNvSpPr>
          <p:nvPr/>
        </p:nvSpPr>
        <p:spPr>
          <a:xfrm>
            <a:off x="1261225" y="4839148"/>
            <a:ext cx="1544497" cy="6613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kern="100" dirty="0">
                <a:latin typeface="Calibri" panose="020F0502020204030204" pitchFamily="34" charset="0"/>
                <a:ea typeface="Calibri" panose="020F0502020204030204" pitchFamily="34" charset="0"/>
                <a:cs typeface="Times New Roman" panose="02020603050405020304" pitchFamily="18" charset="0"/>
              </a:rPr>
              <a:t>Max energy in magnet per meter</a:t>
            </a:r>
            <a:endParaRPr lang="en-US" sz="1800" dirty="0"/>
          </a:p>
        </p:txBody>
      </p:sp>
      <p:sp>
        <p:nvSpPr>
          <p:cNvPr id="9" name="TextBox 8">
            <a:extLst>
              <a:ext uri="{FF2B5EF4-FFF2-40B4-BE49-F238E27FC236}">
                <a16:creationId xmlns:a16="http://schemas.microsoft.com/office/drawing/2014/main" id="{AC18E9BD-F516-6D5B-3A93-847A08EABA1C}"/>
              </a:ext>
            </a:extLst>
          </p:cNvPr>
          <p:cNvSpPr txBox="1"/>
          <p:nvPr/>
        </p:nvSpPr>
        <p:spPr>
          <a:xfrm>
            <a:off x="3484538" y="4948182"/>
            <a:ext cx="7772401" cy="1477328"/>
          </a:xfrm>
          <a:prstGeom prst="rect">
            <a:avLst/>
          </a:prstGeom>
          <a:noFill/>
        </p:spPr>
        <p:txBody>
          <a:bodyPr wrap="square">
            <a:spAutoFit/>
          </a:bodyPr>
          <a:lstStyle/>
          <a:p>
            <a:r>
              <a:rPr lang="en-GB" sz="1800" dirty="0"/>
              <a:t>Increasing the distance between the conductors and the magnet yoke leads to:</a:t>
            </a:r>
          </a:p>
          <a:p>
            <a:pPr marL="742950" lvl="1" indent="-285750">
              <a:buFont typeface="Arial" panose="020B0604020202020204" pitchFamily="34" charset="0"/>
              <a:buChar char="•"/>
            </a:pPr>
            <a:r>
              <a:rPr lang="en-GB" dirty="0"/>
              <a:t>Decrease of the magnet losses by up to 10%</a:t>
            </a:r>
          </a:p>
          <a:p>
            <a:pPr marL="742950" lvl="1" indent="-285750">
              <a:buFont typeface="Wingdings" panose="05000000000000000000" pitchFamily="2" charset="2"/>
              <a:buChar char="Ø"/>
            </a:pPr>
            <a:r>
              <a:rPr lang="en-GB" dirty="0"/>
              <a:t>Leads to a decrease in the operational costs</a:t>
            </a:r>
          </a:p>
          <a:p>
            <a:pPr marL="742950" lvl="1" indent="-285750">
              <a:buFont typeface="Arial" panose="020B0604020202020204" pitchFamily="34" charset="0"/>
              <a:buChar char="•"/>
            </a:pPr>
            <a:r>
              <a:rPr lang="en-GB" dirty="0"/>
              <a:t>Decrease of the total magnet energy by up to 7%</a:t>
            </a:r>
          </a:p>
          <a:p>
            <a:pPr marL="742950" lvl="1" indent="-285750">
              <a:buFont typeface="Wingdings" panose="05000000000000000000" pitchFamily="2" charset="2"/>
              <a:buChar char="Ø"/>
            </a:pPr>
            <a:r>
              <a:rPr lang="en-GB" dirty="0"/>
              <a:t>Leads to a decrease in the PE hardware costs</a:t>
            </a:r>
          </a:p>
        </p:txBody>
      </p:sp>
      <p:sp>
        <p:nvSpPr>
          <p:cNvPr id="10" name="Content Placeholder 1">
            <a:extLst>
              <a:ext uri="{FF2B5EF4-FFF2-40B4-BE49-F238E27FC236}">
                <a16:creationId xmlns:a16="http://schemas.microsoft.com/office/drawing/2014/main" id="{DC71C3F2-CC93-09F7-E2CF-33538582CE38}"/>
              </a:ext>
            </a:extLst>
          </p:cNvPr>
          <p:cNvSpPr txBox="1">
            <a:spLocks/>
          </p:cNvSpPr>
          <p:nvPr/>
        </p:nvSpPr>
        <p:spPr>
          <a:xfrm>
            <a:off x="9901694" y="1492212"/>
            <a:ext cx="2055202" cy="38590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latin typeface="+mn-lt"/>
              </a:rPr>
              <a:t>*Costs are normalized to the total system costs of the basic magnet</a:t>
            </a:r>
            <a:endParaRPr lang="en-US" sz="1200" dirty="0">
              <a:solidFill>
                <a:srgbClr val="FF0000"/>
              </a:solidFill>
              <a:latin typeface="+mn-lt"/>
            </a:endParaRPr>
          </a:p>
        </p:txBody>
      </p:sp>
    </p:spTree>
    <p:extLst>
      <p:ext uri="{BB962C8B-B14F-4D97-AF65-F5344CB8AC3E}">
        <p14:creationId xmlns:p14="http://schemas.microsoft.com/office/powerpoint/2010/main" val="2954999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8B332C-9854-A546-EE92-625E44709554}"/>
              </a:ext>
            </a:extLst>
          </p:cNvPr>
          <p:cNvSpPr>
            <a:spLocks noGrp="1"/>
          </p:cNvSpPr>
          <p:nvPr>
            <p:ph type="title"/>
          </p:nvPr>
        </p:nvSpPr>
        <p:spPr/>
        <p:txBody>
          <a:bodyPr>
            <a:normAutofit fontScale="90000"/>
          </a:bodyPr>
          <a:lstStyle/>
          <a:p>
            <a:r>
              <a:rPr lang="en-US" dirty="0"/>
              <a:t>Sensitivity Analysis – </a:t>
            </a:r>
            <a:br>
              <a:rPr lang="en-US" dirty="0"/>
            </a:br>
            <a:r>
              <a:rPr lang="en-US" dirty="0"/>
              <a:t>Distance between Conductor and Yoke</a:t>
            </a:r>
          </a:p>
        </p:txBody>
      </p:sp>
      <p:sp>
        <p:nvSpPr>
          <p:cNvPr id="4" name="Footer Placeholder 3">
            <a:extLst>
              <a:ext uri="{FF2B5EF4-FFF2-40B4-BE49-F238E27FC236}">
                <a16:creationId xmlns:a16="http://schemas.microsoft.com/office/drawing/2014/main" id="{7B4148C6-D579-3B2F-3D4A-8719126F64B6}"/>
              </a:ext>
            </a:extLst>
          </p:cNvPr>
          <p:cNvSpPr>
            <a:spLocks noGrp="1"/>
          </p:cNvSpPr>
          <p:nvPr>
            <p:ph type="ftr" sz="quarter" idx="12"/>
          </p:nvPr>
        </p:nvSpPr>
        <p:spPr/>
        <p:txBody>
          <a:bodyPr/>
          <a:lstStyle/>
          <a:p>
            <a:r>
              <a:rPr lang="en-US" dirty="0"/>
              <a:t>Magnet and power converter optimization </a:t>
            </a:r>
            <a:r>
              <a:rPr lang="fr-FR" dirty="0">
                <a:latin typeface="Arial Narrow" panose="020B0604020202020204" pitchFamily="34" charset="0"/>
                <a:cs typeface="Arial Narrow" panose="020B0604020202020204" pitchFamily="34" charset="0"/>
              </a:rPr>
              <a:t>/ Marco Gast / KIT</a:t>
            </a:r>
          </a:p>
        </p:txBody>
      </p:sp>
      <p:sp>
        <p:nvSpPr>
          <p:cNvPr id="5" name="Slide Number Placeholder 4">
            <a:extLst>
              <a:ext uri="{FF2B5EF4-FFF2-40B4-BE49-F238E27FC236}">
                <a16:creationId xmlns:a16="http://schemas.microsoft.com/office/drawing/2014/main" id="{2495ADF9-C897-629B-243C-6628A53A1F1C}"/>
              </a:ext>
            </a:extLst>
          </p:cNvPr>
          <p:cNvSpPr>
            <a:spLocks noGrp="1"/>
          </p:cNvSpPr>
          <p:nvPr>
            <p:ph type="sldNum" sz="quarter" idx="13"/>
          </p:nvPr>
        </p:nvSpPr>
        <p:spPr/>
        <p:txBody>
          <a:bodyPr/>
          <a:lstStyle/>
          <a:p>
            <a:fld id="{005C7FBA-D4E9-46CA-9321-3ADA2E368FCD}" type="slidenum">
              <a:rPr lang="en-GB" smtClean="0"/>
              <a:pPr/>
              <a:t>9</a:t>
            </a:fld>
            <a:endParaRPr lang="en-GB" dirty="0"/>
          </a:p>
        </p:txBody>
      </p:sp>
      <p:sp>
        <p:nvSpPr>
          <p:cNvPr id="8" name="Content Placeholder 1">
            <a:extLst>
              <a:ext uri="{FF2B5EF4-FFF2-40B4-BE49-F238E27FC236}">
                <a16:creationId xmlns:a16="http://schemas.microsoft.com/office/drawing/2014/main" id="{988E2A19-47FC-B2FB-6C63-81ACCD403A21}"/>
              </a:ext>
            </a:extLst>
          </p:cNvPr>
          <p:cNvSpPr txBox="1">
            <a:spLocks/>
          </p:cNvSpPr>
          <p:nvPr/>
        </p:nvSpPr>
        <p:spPr>
          <a:xfrm>
            <a:off x="1224914" y="1503815"/>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Distance to yoke = 1 mm</a:t>
            </a:r>
            <a:endParaRPr lang="en-US" sz="2800" u="sng" dirty="0"/>
          </a:p>
        </p:txBody>
      </p:sp>
      <p:pic>
        <p:nvPicPr>
          <p:cNvPr id="16" name="Picture 15" descr="A chart of numbers and numbers&#10;&#10;Description automatically generated with medium confidence">
            <a:extLst>
              <a:ext uri="{FF2B5EF4-FFF2-40B4-BE49-F238E27FC236}">
                <a16:creationId xmlns:a16="http://schemas.microsoft.com/office/drawing/2014/main" id="{B1B20F7F-BFD4-4126-E95D-09C72622A0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4139" y="1468344"/>
            <a:ext cx="1636068" cy="1872958"/>
          </a:xfrm>
          <a:prstGeom prst="rect">
            <a:avLst/>
          </a:prstGeom>
        </p:spPr>
      </p:pic>
      <p:sp>
        <p:nvSpPr>
          <p:cNvPr id="24" name="TextBox 23">
            <a:extLst>
              <a:ext uri="{FF2B5EF4-FFF2-40B4-BE49-F238E27FC236}">
                <a16:creationId xmlns:a16="http://schemas.microsoft.com/office/drawing/2014/main" id="{5104A58E-CB7C-CD30-A974-A538B14D5F15}"/>
              </a:ext>
            </a:extLst>
          </p:cNvPr>
          <p:cNvSpPr txBox="1"/>
          <p:nvPr/>
        </p:nvSpPr>
        <p:spPr>
          <a:xfrm>
            <a:off x="3025409" y="5289635"/>
            <a:ext cx="5621369" cy="923330"/>
          </a:xfrm>
          <a:prstGeom prst="rect">
            <a:avLst/>
          </a:prstGeom>
          <a:noFill/>
        </p:spPr>
        <p:txBody>
          <a:bodyPr wrap="square" rtlCol="0">
            <a:spAutoFit/>
          </a:bodyPr>
          <a:lstStyle/>
          <a:p>
            <a:r>
              <a:rPr lang="en-GB" dirty="0"/>
              <a:t>A greater distance between the conductors and the yoke lowers the magnetic flux density of the marked spot in the magnet yoke. </a:t>
            </a:r>
          </a:p>
        </p:txBody>
      </p:sp>
      <p:pic>
        <p:nvPicPr>
          <p:cNvPr id="6" name="Picture 5" descr="A colorful background with lines and a door&#10;&#10;Description automatically generated">
            <a:extLst>
              <a:ext uri="{FF2B5EF4-FFF2-40B4-BE49-F238E27FC236}">
                <a16:creationId xmlns:a16="http://schemas.microsoft.com/office/drawing/2014/main" id="{073F81E6-BF0E-624A-4884-689C4EDC38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578" y="2096921"/>
            <a:ext cx="4221701" cy="2600496"/>
          </a:xfrm>
          <a:prstGeom prst="rect">
            <a:avLst/>
          </a:prstGeom>
        </p:spPr>
      </p:pic>
      <p:cxnSp>
        <p:nvCxnSpPr>
          <p:cNvPr id="28" name="Straight Arrow Connector 27">
            <a:extLst>
              <a:ext uri="{FF2B5EF4-FFF2-40B4-BE49-F238E27FC236}">
                <a16:creationId xmlns:a16="http://schemas.microsoft.com/office/drawing/2014/main" id="{97C4C94B-F056-3A68-B2E9-74E73D5D33F8}"/>
              </a:ext>
            </a:extLst>
          </p:cNvPr>
          <p:cNvCxnSpPr>
            <a:cxnSpLocks/>
          </p:cNvCxnSpPr>
          <p:nvPr/>
        </p:nvCxnSpPr>
        <p:spPr>
          <a:xfrm>
            <a:off x="619578" y="2043118"/>
            <a:ext cx="4221702"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Content Placeholder 1">
            <a:extLst>
              <a:ext uri="{FF2B5EF4-FFF2-40B4-BE49-F238E27FC236}">
                <a16:creationId xmlns:a16="http://schemas.microsoft.com/office/drawing/2014/main" id="{11E8576C-7147-8B2A-03D2-9C2C12B3CF51}"/>
              </a:ext>
            </a:extLst>
          </p:cNvPr>
          <p:cNvSpPr txBox="1">
            <a:spLocks/>
          </p:cNvSpPr>
          <p:nvPr/>
        </p:nvSpPr>
        <p:spPr>
          <a:xfrm>
            <a:off x="2468734" y="1824121"/>
            <a:ext cx="819894" cy="30072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229 mm</a:t>
            </a:r>
            <a:endParaRPr lang="en-US" dirty="0"/>
          </a:p>
        </p:txBody>
      </p:sp>
      <p:cxnSp>
        <p:nvCxnSpPr>
          <p:cNvPr id="32" name="Straight Arrow Connector 31">
            <a:extLst>
              <a:ext uri="{FF2B5EF4-FFF2-40B4-BE49-F238E27FC236}">
                <a16:creationId xmlns:a16="http://schemas.microsoft.com/office/drawing/2014/main" id="{D18981C3-3714-1C5D-B7DD-2292F46C846F}"/>
              </a:ext>
            </a:extLst>
          </p:cNvPr>
          <p:cNvCxnSpPr>
            <a:cxnSpLocks/>
          </p:cNvCxnSpPr>
          <p:nvPr/>
        </p:nvCxnSpPr>
        <p:spPr>
          <a:xfrm>
            <a:off x="531363" y="2096921"/>
            <a:ext cx="0" cy="260049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Content Placeholder 1">
            <a:extLst>
              <a:ext uri="{FF2B5EF4-FFF2-40B4-BE49-F238E27FC236}">
                <a16:creationId xmlns:a16="http://schemas.microsoft.com/office/drawing/2014/main" id="{6B7AA0EC-1ABE-F2F7-AC6E-E228CDD66D2C}"/>
              </a:ext>
            </a:extLst>
          </p:cNvPr>
          <p:cNvSpPr txBox="1">
            <a:spLocks/>
          </p:cNvSpPr>
          <p:nvPr/>
        </p:nvSpPr>
        <p:spPr>
          <a:xfrm rot="16200000">
            <a:off x="88774" y="3198267"/>
            <a:ext cx="718388" cy="34322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161 mm</a:t>
            </a:r>
            <a:endParaRPr lang="en-US" dirty="0"/>
          </a:p>
        </p:txBody>
      </p:sp>
      <p:cxnSp>
        <p:nvCxnSpPr>
          <p:cNvPr id="36" name="Straight Arrow Connector 35">
            <a:extLst>
              <a:ext uri="{FF2B5EF4-FFF2-40B4-BE49-F238E27FC236}">
                <a16:creationId xmlns:a16="http://schemas.microsoft.com/office/drawing/2014/main" id="{FD5901EB-DDFC-B19A-7C75-3C06C95ED81F}"/>
              </a:ext>
            </a:extLst>
          </p:cNvPr>
          <p:cNvCxnSpPr>
            <a:cxnSpLocks/>
          </p:cNvCxnSpPr>
          <p:nvPr/>
        </p:nvCxnSpPr>
        <p:spPr>
          <a:xfrm>
            <a:off x="3072897" y="4734567"/>
            <a:ext cx="177546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Content Placeholder 1">
            <a:extLst>
              <a:ext uri="{FF2B5EF4-FFF2-40B4-BE49-F238E27FC236}">
                <a16:creationId xmlns:a16="http://schemas.microsoft.com/office/drawing/2014/main" id="{51DE87E3-13FF-7EC0-DDAF-16BAA70994ED}"/>
              </a:ext>
            </a:extLst>
          </p:cNvPr>
          <p:cNvSpPr txBox="1">
            <a:spLocks/>
          </p:cNvSpPr>
          <p:nvPr/>
        </p:nvSpPr>
        <p:spPr>
          <a:xfrm>
            <a:off x="3611236" y="4723793"/>
            <a:ext cx="819894" cy="30072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96 mm</a:t>
            </a:r>
            <a:endParaRPr lang="en-US" dirty="0"/>
          </a:p>
        </p:txBody>
      </p:sp>
      <p:cxnSp>
        <p:nvCxnSpPr>
          <p:cNvPr id="40" name="Straight Arrow Connector 39">
            <a:extLst>
              <a:ext uri="{FF2B5EF4-FFF2-40B4-BE49-F238E27FC236}">
                <a16:creationId xmlns:a16="http://schemas.microsoft.com/office/drawing/2014/main" id="{52333001-2BBD-6A8F-5CF7-B444F79107A2}"/>
              </a:ext>
            </a:extLst>
          </p:cNvPr>
          <p:cNvCxnSpPr>
            <a:cxnSpLocks/>
          </p:cNvCxnSpPr>
          <p:nvPr/>
        </p:nvCxnSpPr>
        <p:spPr>
          <a:xfrm>
            <a:off x="623016" y="4746378"/>
            <a:ext cx="919509"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Content Placeholder 1">
            <a:extLst>
              <a:ext uri="{FF2B5EF4-FFF2-40B4-BE49-F238E27FC236}">
                <a16:creationId xmlns:a16="http://schemas.microsoft.com/office/drawing/2014/main" id="{1B99DE90-5B42-31FF-D393-4F4325F4E91C}"/>
              </a:ext>
            </a:extLst>
          </p:cNvPr>
          <p:cNvSpPr txBox="1">
            <a:spLocks/>
          </p:cNvSpPr>
          <p:nvPr/>
        </p:nvSpPr>
        <p:spPr>
          <a:xfrm>
            <a:off x="770333" y="4723793"/>
            <a:ext cx="819894" cy="30072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sp>
        <p:nvSpPr>
          <p:cNvPr id="43" name="Text Placeholder 5">
            <a:extLst>
              <a:ext uri="{FF2B5EF4-FFF2-40B4-BE49-F238E27FC236}">
                <a16:creationId xmlns:a16="http://schemas.microsoft.com/office/drawing/2014/main" id="{466BE852-C9C2-4A6E-2577-6A1DA6ACC4CC}"/>
              </a:ext>
            </a:extLst>
          </p:cNvPr>
          <p:cNvSpPr txBox="1">
            <a:spLocks/>
          </p:cNvSpPr>
          <p:nvPr/>
        </p:nvSpPr>
        <p:spPr>
          <a:xfrm>
            <a:off x="2022991" y="2641204"/>
            <a:ext cx="1414875" cy="195566"/>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45" name="Text Placeholder 5">
            <a:extLst>
              <a:ext uri="{FF2B5EF4-FFF2-40B4-BE49-F238E27FC236}">
                <a16:creationId xmlns:a16="http://schemas.microsoft.com/office/drawing/2014/main" id="{78FA4326-997C-15A8-3524-B54D6A5DB757}"/>
              </a:ext>
            </a:extLst>
          </p:cNvPr>
          <p:cNvSpPr txBox="1">
            <a:spLocks/>
          </p:cNvSpPr>
          <p:nvPr/>
        </p:nvSpPr>
        <p:spPr>
          <a:xfrm>
            <a:off x="640819" y="3670346"/>
            <a:ext cx="1414875" cy="195566"/>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46" name="Straight Arrow Connector 45">
            <a:extLst>
              <a:ext uri="{FF2B5EF4-FFF2-40B4-BE49-F238E27FC236}">
                <a16:creationId xmlns:a16="http://schemas.microsoft.com/office/drawing/2014/main" id="{0DC56E3A-1165-7082-1B3A-E21FFFC7E349}"/>
              </a:ext>
            </a:extLst>
          </p:cNvPr>
          <p:cNvCxnSpPr>
            <a:cxnSpLocks/>
          </p:cNvCxnSpPr>
          <p:nvPr/>
        </p:nvCxnSpPr>
        <p:spPr>
          <a:xfrm>
            <a:off x="640819" y="3585611"/>
            <a:ext cx="1249145"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Content Placeholder 1">
            <a:extLst>
              <a:ext uri="{FF2B5EF4-FFF2-40B4-BE49-F238E27FC236}">
                <a16:creationId xmlns:a16="http://schemas.microsoft.com/office/drawing/2014/main" id="{EF015EBF-BCD8-CACE-0F78-5AFDA9B3329C}"/>
              </a:ext>
            </a:extLst>
          </p:cNvPr>
          <p:cNvSpPr txBox="1">
            <a:spLocks/>
          </p:cNvSpPr>
          <p:nvPr/>
        </p:nvSpPr>
        <p:spPr>
          <a:xfrm>
            <a:off x="925304" y="3369877"/>
            <a:ext cx="819894" cy="30072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71 mm</a:t>
            </a:r>
            <a:endParaRPr lang="en-US" dirty="0"/>
          </a:p>
        </p:txBody>
      </p:sp>
      <p:cxnSp>
        <p:nvCxnSpPr>
          <p:cNvPr id="49" name="Straight Arrow Connector 48">
            <a:extLst>
              <a:ext uri="{FF2B5EF4-FFF2-40B4-BE49-F238E27FC236}">
                <a16:creationId xmlns:a16="http://schemas.microsoft.com/office/drawing/2014/main" id="{C4A1C88D-1520-3E60-64D6-BD889F468CD2}"/>
              </a:ext>
            </a:extLst>
          </p:cNvPr>
          <p:cNvCxnSpPr>
            <a:cxnSpLocks/>
          </p:cNvCxnSpPr>
          <p:nvPr/>
        </p:nvCxnSpPr>
        <p:spPr>
          <a:xfrm>
            <a:off x="2670582" y="4357407"/>
            <a:ext cx="402315"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Content Placeholder 1">
            <a:extLst>
              <a:ext uri="{FF2B5EF4-FFF2-40B4-BE49-F238E27FC236}">
                <a16:creationId xmlns:a16="http://schemas.microsoft.com/office/drawing/2014/main" id="{AC421B22-D695-DD49-0D32-075002D44EBF}"/>
              </a:ext>
            </a:extLst>
          </p:cNvPr>
          <p:cNvSpPr txBox="1">
            <a:spLocks/>
          </p:cNvSpPr>
          <p:nvPr/>
        </p:nvSpPr>
        <p:spPr>
          <a:xfrm>
            <a:off x="2541350" y="4349949"/>
            <a:ext cx="703350" cy="30072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19 mm</a:t>
            </a:r>
            <a:endParaRPr lang="en-US" dirty="0"/>
          </a:p>
        </p:txBody>
      </p:sp>
      <p:cxnSp>
        <p:nvCxnSpPr>
          <p:cNvPr id="52" name="Straight Arrow Connector 51">
            <a:extLst>
              <a:ext uri="{FF2B5EF4-FFF2-40B4-BE49-F238E27FC236}">
                <a16:creationId xmlns:a16="http://schemas.microsoft.com/office/drawing/2014/main" id="{5DFE7458-3E1A-E048-93F1-BF941F4641CA}"/>
              </a:ext>
            </a:extLst>
          </p:cNvPr>
          <p:cNvCxnSpPr>
            <a:cxnSpLocks/>
          </p:cNvCxnSpPr>
          <p:nvPr/>
        </p:nvCxnSpPr>
        <p:spPr>
          <a:xfrm>
            <a:off x="1601637" y="4455294"/>
            <a:ext cx="0" cy="24212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Content Placeholder 1">
            <a:extLst>
              <a:ext uri="{FF2B5EF4-FFF2-40B4-BE49-F238E27FC236}">
                <a16:creationId xmlns:a16="http://schemas.microsoft.com/office/drawing/2014/main" id="{C0D1283B-4007-0960-703A-1089A5444996}"/>
              </a:ext>
            </a:extLst>
          </p:cNvPr>
          <p:cNvSpPr txBox="1">
            <a:spLocks/>
          </p:cNvSpPr>
          <p:nvPr/>
        </p:nvSpPr>
        <p:spPr>
          <a:xfrm>
            <a:off x="1562004" y="4439056"/>
            <a:ext cx="703350" cy="30072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cxnSp>
        <p:nvCxnSpPr>
          <p:cNvPr id="56" name="Straight Arrow Connector 55">
            <a:extLst>
              <a:ext uri="{FF2B5EF4-FFF2-40B4-BE49-F238E27FC236}">
                <a16:creationId xmlns:a16="http://schemas.microsoft.com/office/drawing/2014/main" id="{A7FB3F7F-6A5E-6362-860D-653228E22C15}"/>
              </a:ext>
            </a:extLst>
          </p:cNvPr>
          <p:cNvCxnSpPr>
            <a:cxnSpLocks/>
          </p:cNvCxnSpPr>
          <p:nvPr/>
        </p:nvCxnSpPr>
        <p:spPr>
          <a:xfrm>
            <a:off x="2736967" y="4060778"/>
            <a:ext cx="0" cy="174777"/>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Content Placeholder 1">
            <a:extLst>
              <a:ext uri="{FF2B5EF4-FFF2-40B4-BE49-F238E27FC236}">
                <a16:creationId xmlns:a16="http://schemas.microsoft.com/office/drawing/2014/main" id="{44BFDE85-1902-2398-E0A2-D799FD5FC5E5}"/>
              </a:ext>
            </a:extLst>
          </p:cNvPr>
          <p:cNvSpPr txBox="1">
            <a:spLocks/>
          </p:cNvSpPr>
          <p:nvPr/>
        </p:nvSpPr>
        <p:spPr>
          <a:xfrm>
            <a:off x="2134934" y="4028956"/>
            <a:ext cx="642412" cy="300728"/>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 mm</a:t>
            </a:r>
            <a:endParaRPr lang="en-US" dirty="0"/>
          </a:p>
        </p:txBody>
      </p:sp>
      <p:pic>
        <p:nvPicPr>
          <p:cNvPr id="7" name="Picture 6" descr="A colorful background with black lines&#10;&#10;Description automatically generated">
            <a:extLst>
              <a:ext uri="{FF2B5EF4-FFF2-40B4-BE49-F238E27FC236}">
                <a16:creationId xmlns:a16="http://schemas.microsoft.com/office/drawing/2014/main" id="{2DEC456B-F192-B9F1-4730-A8637B3A7F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9271" y="2148389"/>
            <a:ext cx="4221699" cy="2619111"/>
          </a:xfrm>
          <a:prstGeom prst="rect">
            <a:avLst/>
          </a:prstGeom>
        </p:spPr>
      </p:pic>
      <p:cxnSp>
        <p:nvCxnSpPr>
          <p:cNvPr id="83" name="Straight Arrow Connector 82">
            <a:extLst>
              <a:ext uri="{FF2B5EF4-FFF2-40B4-BE49-F238E27FC236}">
                <a16:creationId xmlns:a16="http://schemas.microsoft.com/office/drawing/2014/main" id="{9DDD14F2-9C1C-A50F-FD76-A6A04A6026E4}"/>
              </a:ext>
            </a:extLst>
          </p:cNvPr>
          <p:cNvCxnSpPr>
            <a:cxnSpLocks/>
          </p:cNvCxnSpPr>
          <p:nvPr/>
        </p:nvCxnSpPr>
        <p:spPr>
          <a:xfrm>
            <a:off x="7625511" y="2093060"/>
            <a:ext cx="422170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2BCDD5B7-019E-F0FE-571C-C80C6D973AE9}"/>
              </a:ext>
            </a:extLst>
          </p:cNvPr>
          <p:cNvCxnSpPr>
            <a:cxnSpLocks/>
          </p:cNvCxnSpPr>
          <p:nvPr/>
        </p:nvCxnSpPr>
        <p:spPr>
          <a:xfrm>
            <a:off x="7537297" y="2147249"/>
            <a:ext cx="0" cy="261911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5" name="Content Placeholder 1">
            <a:extLst>
              <a:ext uri="{FF2B5EF4-FFF2-40B4-BE49-F238E27FC236}">
                <a16:creationId xmlns:a16="http://schemas.microsoft.com/office/drawing/2014/main" id="{1F863222-010D-F54C-BB4E-7F007AA5EE88}"/>
              </a:ext>
            </a:extLst>
          </p:cNvPr>
          <p:cNvSpPr txBox="1">
            <a:spLocks/>
          </p:cNvSpPr>
          <p:nvPr/>
        </p:nvSpPr>
        <p:spPr>
          <a:xfrm rot="16200000">
            <a:off x="7092135" y="3257708"/>
            <a:ext cx="723531" cy="34322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161 mm</a:t>
            </a:r>
            <a:endParaRPr lang="en-US" dirty="0"/>
          </a:p>
        </p:txBody>
      </p:sp>
      <p:cxnSp>
        <p:nvCxnSpPr>
          <p:cNvPr id="86" name="Straight Arrow Connector 85">
            <a:extLst>
              <a:ext uri="{FF2B5EF4-FFF2-40B4-BE49-F238E27FC236}">
                <a16:creationId xmlns:a16="http://schemas.microsoft.com/office/drawing/2014/main" id="{4753FB43-12CE-5F2F-E70D-B91DBFC87277}"/>
              </a:ext>
            </a:extLst>
          </p:cNvPr>
          <p:cNvCxnSpPr>
            <a:cxnSpLocks/>
          </p:cNvCxnSpPr>
          <p:nvPr/>
        </p:nvCxnSpPr>
        <p:spPr>
          <a:xfrm>
            <a:off x="10078829" y="4803776"/>
            <a:ext cx="177546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7" name="Content Placeholder 1">
            <a:extLst>
              <a:ext uri="{FF2B5EF4-FFF2-40B4-BE49-F238E27FC236}">
                <a16:creationId xmlns:a16="http://schemas.microsoft.com/office/drawing/2014/main" id="{D76CAF31-5A5A-F108-E2A8-01C317DF61B3}"/>
              </a:ext>
            </a:extLst>
          </p:cNvPr>
          <p:cNvSpPr txBox="1">
            <a:spLocks/>
          </p:cNvSpPr>
          <p:nvPr/>
        </p:nvSpPr>
        <p:spPr>
          <a:xfrm>
            <a:off x="10617180" y="4766360"/>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96 mm</a:t>
            </a:r>
            <a:endParaRPr lang="en-US" dirty="0"/>
          </a:p>
        </p:txBody>
      </p:sp>
      <p:cxnSp>
        <p:nvCxnSpPr>
          <p:cNvPr id="88" name="Straight Arrow Connector 87">
            <a:extLst>
              <a:ext uri="{FF2B5EF4-FFF2-40B4-BE49-F238E27FC236}">
                <a16:creationId xmlns:a16="http://schemas.microsoft.com/office/drawing/2014/main" id="{F55C202A-29F4-94A7-05B5-A1D5A2CD10CF}"/>
              </a:ext>
            </a:extLst>
          </p:cNvPr>
          <p:cNvCxnSpPr>
            <a:cxnSpLocks/>
          </p:cNvCxnSpPr>
          <p:nvPr/>
        </p:nvCxnSpPr>
        <p:spPr>
          <a:xfrm>
            <a:off x="7629453" y="4801928"/>
            <a:ext cx="919508"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Content Placeholder 1">
            <a:extLst>
              <a:ext uri="{FF2B5EF4-FFF2-40B4-BE49-F238E27FC236}">
                <a16:creationId xmlns:a16="http://schemas.microsoft.com/office/drawing/2014/main" id="{DA4E7337-25B8-AAD1-72E5-D65F2D702E48}"/>
              </a:ext>
            </a:extLst>
          </p:cNvPr>
          <p:cNvSpPr txBox="1">
            <a:spLocks/>
          </p:cNvSpPr>
          <p:nvPr/>
        </p:nvSpPr>
        <p:spPr>
          <a:xfrm>
            <a:off x="7776240" y="4768509"/>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sp>
        <p:nvSpPr>
          <p:cNvPr id="90" name="Text Placeholder 5">
            <a:extLst>
              <a:ext uri="{FF2B5EF4-FFF2-40B4-BE49-F238E27FC236}">
                <a16:creationId xmlns:a16="http://schemas.microsoft.com/office/drawing/2014/main" id="{CF288112-75AD-0C77-4CDA-814D33CAECF7}"/>
              </a:ext>
            </a:extLst>
          </p:cNvPr>
          <p:cNvSpPr txBox="1">
            <a:spLocks/>
          </p:cNvSpPr>
          <p:nvPr/>
        </p:nvSpPr>
        <p:spPr>
          <a:xfrm>
            <a:off x="9028924" y="2589187"/>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91" name="Text Placeholder 5">
            <a:extLst>
              <a:ext uri="{FF2B5EF4-FFF2-40B4-BE49-F238E27FC236}">
                <a16:creationId xmlns:a16="http://schemas.microsoft.com/office/drawing/2014/main" id="{8447FC5A-6C1C-9E43-AE11-38B19DEAEEB6}"/>
              </a:ext>
            </a:extLst>
          </p:cNvPr>
          <p:cNvSpPr txBox="1">
            <a:spLocks/>
          </p:cNvSpPr>
          <p:nvPr/>
        </p:nvSpPr>
        <p:spPr>
          <a:xfrm>
            <a:off x="7646754" y="3731937"/>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92" name="Straight Arrow Connector 91">
            <a:extLst>
              <a:ext uri="{FF2B5EF4-FFF2-40B4-BE49-F238E27FC236}">
                <a16:creationId xmlns:a16="http://schemas.microsoft.com/office/drawing/2014/main" id="{719715B5-7E84-442E-2580-B7EC31D7FF2C}"/>
              </a:ext>
            </a:extLst>
          </p:cNvPr>
          <p:cNvCxnSpPr>
            <a:cxnSpLocks/>
          </p:cNvCxnSpPr>
          <p:nvPr/>
        </p:nvCxnSpPr>
        <p:spPr>
          <a:xfrm>
            <a:off x="7646754" y="3646596"/>
            <a:ext cx="1249145"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3" name="Content Placeholder 1">
            <a:extLst>
              <a:ext uri="{FF2B5EF4-FFF2-40B4-BE49-F238E27FC236}">
                <a16:creationId xmlns:a16="http://schemas.microsoft.com/office/drawing/2014/main" id="{5F73479D-0ED5-5656-7E76-42EA0D5F6E18}"/>
              </a:ext>
            </a:extLst>
          </p:cNvPr>
          <p:cNvSpPr txBox="1">
            <a:spLocks/>
          </p:cNvSpPr>
          <p:nvPr/>
        </p:nvSpPr>
        <p:spPr>
          <a:xfrm>
            <a:off x="7931238" y="3429316"/>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71 mm</a:t>
            </a:r>
            <a:endParaRPr lang="en-US" dirty="0"/>
          </a:p>
        </p:txBody>
      </p:sp>
      <p:cxnSp>
        <p:nvCxnSpPr>
          <p:cNvPr id="94" name="Straight Arrow Connector 93">
            <a:extLst>
              <a:ext uri="{FF2B5EF4-FFF2-40B4-BE49-F238E27FC236}">
                <a16:creationId xmlns:a16="http://schemas.microsoft.com/office/drawing/2014/main" id="{2B2F223F-E544-4521-62DD-C371878F4F54}"/>
              </a:ext>
            </a:extLst>
          </p:cNvPr>
          <p:cNvCxnSpPr>
            <a:cxnSpLocks/>
          </p:cNvCxnSpPr>
          <p:nvPr/>
        </p:nvCxnSpPr>
        <p:spPr>
          <a:xfrm>
            <a:off x="9476901" y="4577991"/>
            <a:ext cx="402314"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5" name="Content Placeholder 1">
            <a:extLst>
              <a:ext uri="{FF2B5EF4-FFF2-40B4-BE49-F238E27FC236}">
                <a16:creationId xmlns:a16="http://schemas.microsoft.com/office/drawing/2014/main" id="{F85EF23C-0C31-DCDF-7A7D-1B0C47FA46CC}"/>
              </a:ext>
            </a:extLst>
          </p:cNvPr>
          <p:cNvSpPr txBox="1">
            <a:spLocks/>
          </p:cNvSpPr>
          <p:nvPr/>
        </p:nvSpPr>
        <p:spPr>
          <a:xfrm>
            <a:off x="9347669" y="4570480"/>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19 mm</a:t>
            </a:r>
            <a:endParaRPr lang="en-US" dirty="0"/>
          </a:p>
        </p:txBody>
      </p:sp>
      <p:cxnSp>
        <p:nvCxnSpPr>
          <p:cNvPr id="96" name="Straight Arrow Connector 95">
            <a:extLst>
              <a:ext uri="{FF2B5EF4-FFF2-40B4-BE49-F238E27FC236}">
                <a16:creationId xmlns:a16="http://schemas.microsoft.com/office/drawing/2014/main" id="{D9A539BC-FF8A-BA1C-53A4-491393E6462B}"/>
              </a:ext>
            </a:extLst>
          </p:cNvPr>
          <p:cNvCxnSpPr>
            <a:cxnSpLocks/>
          </p:cNvCxnSpPr>
          <p:nvPr/>
        </p:nvCxnSpPr>
        <p:spPr>
          <a:xfrm>
            <a:off x="8607572" y="4522504"/>
            <a:ext cx="0" cy="24385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7" name="Content Placeholder 1">
            <a:extLst>
              <a:ext uri="{FF2B5EF4-FFF2-40B4-BE49-F238E27FC236}">
                <a16:creationId xmlns:a16="http://schemas.microsoft.com/office/drawing/2014/main" id="{10A2CF01-AD35-BA84-120E-DBDC8DD569F0}"/>
              </a:ext>
            </a:extLst>
          </p:cNvPr>
          <p:cNvSpPr txBox="1">
            <a:spLocks/>
          </p:cNvSpPr>
          <p:nvPr/>
        </p:nvSpPr>
        <p:spPr>
          <a:xfrm>
            <a:off x="8567939" y="4506151"/>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cxnSp>
        <p:nvCxnSpPr>
          <p:cNvPr id="98" name="Straight Arrow Connector 97">
            <a:extLst>
              <a:ext uri="{FF2B5EF4-FFF2-40B4-BE49-F238E27FC236}">
                <a16:creationId xmlns:a16="http://schemas.microsoft.com/office/drawing/2014/main" id="{41C85485-000F-3B58-15E6-15F695E08A4B}"/>
              </a:ext>
            </a:extLst>
          </p:cNvPr>
          <p:cNvCxnSpPr>
            <a:cxnSpLocks/>
          </p:cNvCxnSpPr>
          <p:nvPr/>
        </p:nvCxnSpPr>
        <p:spPr>
          <a:xfrm>
            <a:off x="9543285" y="4279239"/>
            <a:ext cx="0" cy="176027"/>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9" name="Content Placeholder 1">
            <a:extLst>
              <a:ext uri="{FF2B5EF4-FFF2-40B4-BE49-F238E27FC236}">
                <a16:creationId xmlns:a16="http://schemas.microsoft.com/office/drawing/2014/main" id="{DAFE3A84-23F7-FF5F-C2E9-72008B49E6C8}"/>
              </a:ext>
            </a:extLst>
          </p:cNvPr>
          <p:cNvSpPr txBox="1">
            <a:spLocks/>
          </p:cNvSpPr>
          <p:nvPr/>
        </p:nvSpPr>
        <p:spPr>
          <a:xfrm>
            <a:off x="8941250" y="4247187"/>
            <a:ext cx="642411" cy="30288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 mm</a:t>
            </a:r>
            <a:endParaRPr lang="en-US" dirty="0"/>
          </a:p>
        </p:txBody>
      </p:sp>
      <p:sp>
        <p:nvSpPr>
          <p:cNvPr id="100" name="Content Placeholder 1">
            <a:extLst>
              <a:ext uri="{FF2B5EF4-FFF2-40B4-BE49-F238E27FC236}">
                <a16:creationId xmlns:a16="http://schemas.microsoft.com/office/drawing/2014/main" id="{5CFA959E-E9DC-29DC-5005-B0B2483B4135}"/>
              </a:ext>
            </a:extLst>
          </p:cNvPr>
          <p:cNvSpPr txBox="1">
            <a:spLocks/>
          </p:cNvSpPr>
          <p:nvPr/>
        </p:nvSpPr>
        <p:spPr>
          <a:xfrm>
            <a:off x="9373512" y="1870990"/>
            <a:ext cx="819893"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229 mm</a:t>
            </a:r>
            <a:endParaRPr lang="en-US" dirty="0"/>
          </a:p>
        </p:txBody>
      </p:sp>
      <p:sp>
        <p:nvSpPr>
          <p:cNvPr id="101" name="Content Placeholder 1">
            <a:extLst>
              <a:ext uri="{FF2B5EF4-FFF2-40B4-BE49-F238E27FC236}">
                <a16:creationId xmlns:a16="http://schemas.microsoft.com/office/drawing/2014/main" id="{5CDB449C-B82D-B749-CB02-555B1AAB5601}"/>
              </a:ext>
            </a:extLst>
          </p:cNvPr>
          <p:cNvSpPr txBox="1">
            <a:spLocks/>
          </p:cNvSpPr>
          <p:nvPr/>
        </p:nvSpPr>
        <p:spPr>
          <a:xfrm>
            <a:off x="8745773" y="1508224"/>
            <a:ext cx="3070618" cy="3788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u="sng" kern="100" dirty="0">
                <a:latin typeface="Calibri" panose="020F0502020204030204" pitchFamily="34" charset="0"/>
                <a:ea typeface="Calibri" panose="020F0502020204030204" pitchFamily="34" charset="0"/>
                <a:cs typeface="Times New Roman" panose="02020603050405020304" pitchFamily="18" charset="0"/>
              </a:rPr>
              <a:t>Distance to yoke = 10 mm</a:t>
            </a:r>
            <a:endParaRPr lang="en-US" sz="2800" u="sng" dirty="0"/>
          </a:p>
        </p:txBody>
      </p:sp>
      <p:sp>
        <p:nvSpPr>
          <p:cNvPr id="12" name="TextBox 11">
            <a:extLst>
              <a:ext uri="{FF2B5EF4-FFF2-40B4-BE49-F238E27FC236}">
                <a16:creationId xmlns:a16="http://schemas.microsoft.com/office/drawing/2014/main" id="{AC8358E7-C26E-3835-55A9-26E18E9242CC}"/>
              </a:ext>
            </a:extLst>
          </p:cNvPr>
          <p:cNvSpPr txBox="1"/>
          <p:nvPr/>
        </p:nvSpPr>
        <p:spPr>
          <a:xfrm>
            <a:off x="182607" y="5034615"/>
            <a:ext cx="1992782" cy="1384995"/>
          </a:xfrm>
          <a:prstGeom prst="rect">
            <a:avLst/>
          </a:prstGeom>
          <a:noFill/>
        </p:spPr>
        <p:txBody>
          <a:bodyPr wrap="square" rtlCol="0">
            <a:spAutoFit/>
          </a:bodyPr>
          <a:lstStyle/>
          <a:p>
            <a:r>
              <a:rPr lang="en-US" sz="1400" dirty="0" err="1"/>
              <a:t>T</a:t>
            </a:r>
            <a:r>
              <a:rPr lang="en-US" sz="1400" baseline="-25000" dirty="0" err="1"/>
              <a:t>pulse</a:t>
            </a:r>
            <a:r>
              <a:rPr lang="en-US" sz="1400" dirty="0"/>
              <a:t>= 4.5 </a:t>
            </a:r>
            <a:r>
              <a:rPr lang="en-US" sz="1400" dirty="0" err="1"/>
              <a:t>ms</a:t>
            </a:r>
            <a:endParaRPr lang="en-US" sz="1400" dirty="0"/>
          </a:p>
          <a:p>
            <a:r>
              <a:rPr lang="el-GR" sz="1400" dirty="0"/>
              <a:t>σ</a:t>
            </a:r>
            <a:r>
              <a:rPr lang="en-US" sz="1400" baseline="-25000" dirty="0"/>
              <a:t>rms</a:t>
            </a:r>
            <a:r>
              <a:rPr lang="en-US" sz="1400" dirty="0"/>
              <a:t>=  4.7 A/mm2</a:t>
            </a:r>
          </a:p>
          <a:p>
            <a:r>
              <a:rPr lang="en-US" sz="1400" dirty="0" err="1"/>
              <a:t>mmf</a:t>
            </a:r>
            <a:r>
              <a:rPr lang="en-US" sz="1400" dirty="0"/>
              <a:t>= 49137 At</a:t>
            </a:r>
          </a:p>
          <a:p>
            <a:r>
              <a:rPr lang="en-US" sz="1400" dirty="0" err="1"/>
              <a:t>E</a:t>
            </a:r>
            <a:r>
              <a:rPr lang="en-US" sz="1400" baseline="-25000" dirty="0" err="1"/>
              <a:t>lossIron</a:t>
            </a:r>
            <a:r>
              <a:rPr lang="en-US" sz="1400" dirty="0"/>
              <a:t>= 59.9 J/m/pulse</a:t>
            </a:r>
          </a:p>
          <a:p>
            <a:r>
              <a:rPr lang="en-US" sz="1400" dirty="0" err="1"/>
              <a:t>E</a:t>
            </a:r>
            <a:r>
              <a:rPr lang="en-US" sz="1400" baseline="-25000" dirty="0" err="1"/>
              <a:t>losscu</a:t>
            </a:r>
            <a:r>
              <a:rPr lang="en-US" sz="1400" dirty="0"/>
              <a:t>=  473.2 J/m/pulse</a:t>
            </a:r>
          </a:p>
          <a:p>
            <a:r>
              <a:rPr lang="en-US" sz="1400" dirty="0" err="1"/>
              <a:t>NRG</a:t>
            </a:r>
            <a:r>
              <a:rPr lang="en-US" sz="1400" baseline="-25000" dirty="0" err="1"/>
              <a:t>stored</a:t>
            </a:r>
            <a:r>
              <a:rPr lang="en-US" sz="1400" dirty="0"/>
              <a:t>= 6625 J/m</a:t>
            </a:r>
          </a:p>
        </p:txBody>
      </p:sp>
      <p:sp>
        <p:nvSpPr>
          <p:cNvPr id="13" name="TextBox 12">
            <a:extLst>
              <a:ext uri="{FF2B5EF4-FFF2-40B4-BE49-F238E27FC236}">
                <a16:creationId xmlns:a16="http://schemas.microsoft.com/office/drawing/2014/main" id="{1FF77FA7-73F8-0BF0-6057-79E37C71F0F9}"/>
              </a:ext>
            </a:extLst>
          </p:cNvPr>
          <p:cNvSpPr txBox="1"/>
          <p:nvPr/>
        </p:nvSpPr>
        <p:spPr>
          <a:xfrm>
            <a:off x="10170895" y="5058971"/>
            <a:ext cx="2021105" cy="1384995"/>
          </a:xfrm>
          <a:prstGeom prst="rect">
            <a:avLst/>
          </a:prstGeom>
          <a:noFill/>
        </p:spPr>
        <p:txBody>
          <a:bodyPr wrap="square" rtlCol="0">
            <a:spAutoFit/>
          </a:bodyPr>
          <a:lstStyle/>
          <a:p>
            <a:r>
              <a:rPr lang="en-US" sz="1400" dirty="0" err="1"/>
              <a:t>T</a:t>
            </a:r>
            <a:r>
              <a:rPr lang="en-US" sz="1400" baseline="-25000" dirty="0" err="1"/>
              <a:t>pulse</a:t>
            </a:r>
            <a:r>
              <a:rPr lang="en-US" sz="1400" dirty="0"/>
              <a:t>= 4.5 </a:t>
            </a:r>
            <a:r>
              <a:rPr lang="en-US" sz="1400" dirty="0" err="1"/>
              <a:t>ms</a:t>
            </a:r>
            <a:endParaRPr lang="en-US" sz="1400" dirty="0"/>
          </a:p>
          <a:p>
            <a:r>
              <a:rPr lang="el-GR" sz="1400" dirty="0"/>
              <a:t>σ</a:t>
            </a:r>
            <a:r>
              <a:rPr lang="en-US" sz="1400" baseline="-25000" dirty="0"/>
              <a:t>rms</a:t>
            </a:r>
            <a:r>
              <a:rPr lang="en-US" sz="1400" dirty="0"/>
              <a:t>=  4.6 A/mm2</a:t>
            </a:r>
          </a:p>
          <a:p>
            <a:r>
              <a:rPr lang="en-US" sz="1400" dirty="0" err="1"/>
              <a:t>mmf</a:t>
            </a:r>
            <a:r>
              <a:rPr lang="en-US" sz="1400" dirty="0"/>
              <a:t>= 48374 At</a:t>
            </a:r>
          </a:p>
          <a:p>
            <a:r>
              <a:rPr lang="en-US" sz="1400" dirty="0" err="1"/>
              <a:t>E</a:t>
            </a:r>
            <a:r>
              <a:rPr lang="en-US" sz="1400" baseline="-25000" dirty="0" err="1"/>
              <a:t>lossIron</a:t>
            </a:r>
            <a:r>
              <a:rPr lang="en-US" sz="1400" dirty="0"/>
              <a:t>= 56.2 J/m/pulse</a:t>
            </a:r>
          </a:p>
          <a:p>
            <a:r>
              <a:rPr lang="en-US" sz="1400" dirty="0" err="1"/>
              <a:t>E</a:t>
            </a:r>
            <a:r>
              <a:rPr lang="en-US" sz="1400" baseline="-25000" dirty="0" err="1"/>
              <a:t>losscu</a:t>
            </a:r>
            <a:r>
              <a:rPr lang="en-US" sz="1400" dirty="0"/>
              <a:t>= 424.9 J/m/pulse</a:t>
            </a:r>
          </a:p>
          <a:p>
            <a:r>
              <a:rPr lang="en-US" sz="1400" dirty="0" err="1"/>
              <a:t>NRG</a:t>
            </a:r>
            <a:r>
              <a:rPr lang="en-US" sz="1400" baseline="-25000" dirty="0" err="1"/>
              <a:t>stored</a:t>
            </a:r>
            <a:r>
              <a:rPr lang="en-US" sz="1400" dirty="0"/>
              <a:t>= 6263 J/m</a:t>
            </a:r>
          </a:p>
        </p:txBody>
      </p:sp>
      <p:cxnSp>
        <p:nvCxnSpPr>
          <p:cNvPr id="14" name="Straight Arrow Connector 13">
            <a:extLst>
              <a:ext uri="{FF2B5EF4-FFF2-40B4-BE49-F238E27FC236}">
                <a16:creationId xmlns:a16="http://schemas.microsoft.com/office/drawing/2014/main" id="{216C62C2-7FDE-277F-38D3-328B81922B74}"/>
              </a:ext>
            </a:extLst>
          </p:cNvPr>
          <p:cNvCxnSpPr>
            <a:cxnSpLocks/>
          </p:cNvCxnSpPr>
          <p:nvPr/>
        </p:nvCxnSpPr>
        <p:spPr>
          <a:xfrm flipH="1" flipV="1">
            <a:off x="3179191" y="3729071"/>
            <a:ext cx="520314" cy="1484701"/>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046D235F-0560-A741-7372-09A96BD31F1F}"/>
              </a:ext>
            </a:extLst>
          </p:cNvPr>
          <p:cNvCxnSpPr>
            <a:cxnSpLocks/>
          </p:cNvCxnSpPr>
          <p:nvPr/>
        </p:nvCxnSpPr>
        <p:spPr>
          <a:xfrm flipV="1">
            <a:off x="6731087" y="3754602"/>
            <a:ext cx="3287888" cy="1396217"/>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86505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3908</TotalTime>
  <Words>2822</Words>
  <Application>Microsoft Office PowerPoint</Application>
  <PresentationFormat>Widescreen</PresentationFormat>
  <Paragraphs>501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 Narrow</vt:lpstr>
      <vt:lpstr>Calibri</vt:lpstr>
      <vt:lpstr>Cambria Math</vt:lpstr>
      <vt:lpstr>Wingdings</vt:lpstr>
      <vt:lpstr>Office Theme</vt:lpstr>
      <vt:lpstr>Magnet and power converter optimization</vt:lpstr>
      <vt:lpstr>Outline</vt:lpstr>
      <vt:lpstr>Introduction - Magnet</vt:lpstr>
      <vt:lpstr>Introduction – Power Converters</vt:lpstr>
      <vt:lpstr>Optimization Process in Python</vt:lpstr>
      <vt:lpstr>Initial Magnet Model for the Sensitivity Analysis</vt:lpstr>
      <vt:lpstr>Sensitivity Analysis –  Flow Speed of Water Cooling</vt:lpstr>
      <vt:lpstr>Sensitivity Analysis –  Distance between Conductor and Yoke</vt:lpstr>
      <vt:lpstr>Sensitivity Analysis –  Distance between Conductor and Yoke</vt:lpstr>
      <vt:lpstr>Sensitivity Analysis –  Filling Factor of Conductor Window</vt:lpstr>
      <vt:lpstr>Sensitivity Analysis –  Filling Factor of Conductor Window</vt:lpstr>
      <vt:lpstr>Sensitivity Analysis –  Pulse Time</vt:lpstr>
      <vt:lpstr>Sensitivity Analysis –  Pulse Time</vt:lpstr>
      <vt:lpstr>Sensitivity Analysis –  Max Gradient of B Field</vt:lpstr>
      <vt:lpstr>Sensitivity Analysis –  Max Gradient of B Field</vt:lpstr>
      <vt:lpstr>Sensitivity Analysis –  Max Gradient of B Field</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uvpdq</cp:lastModifiedBy>
  <cp:revision>47</cp:revision>
  <dcterms:created xsi:type="dcterms:W3CDTF">2024-02-26T13:42:26Z</dcterms:created>
  <dcterms:modified xsi:type="dcterms:W3CDTF">2024-03-14T09:56:48Z</dcterms:modified>
</cp:coreProperties>
</file>