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71" r:id="rId3"/>
    <p:sldId id="280" r:id="rId4"/>
    <p:sldId id="281" r:id="rId5"/>
    <p:sldId id="273" r:id="rId6"/>
    <p:sldId id="276" r:id="rId7"/>
    <p:sldId id="278" r:id="rId8"/>
    <p:sldId id="282" r:id="rId9"/>
    <p:sldId id="283" r:id="rId10"/>
    <p:sldId id="284" r:id="rId11"/>
    <p:sldId id="285" r:id="rId12"/>
    <p:sldId id="274" r:id="rId13"/>
    <p:sldId id="287" r:id="rId14"/>
    <p:sldId id="288" r:id="rId15"/>
    <p:sldId id="286" r:id="rId16"/>
    <p:sldId id="27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1"/>
    <a:srgbClr val="0FFF0D"/>
    <a:srgbClr val="7FD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7"/>
  </p:normalViewPr>
  <p:slideViewPr>
    <p:cSldViewPr snapToGrid="0" snapToObjects="1">
      <p:cViewPr varScale="1">
        <p:scale>
          <a:sx n="66" d="100"/>
          <a:sy n="66" d="100"/>
        </p:scale>
        <p:origin x="6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54666396926812"/>
          <c:y val="4.8812196347796953E-2"/>
          <c:w val="0.76621458318269442"/>
          <c:h val="0.76494164293293121"/>
        </c:manualLayout>
      </c:layout>
      <c:scatterChart>
        <c:scatterStyle val="lineMarker"/>
        <c:varyColors val="0"/>
        <c:ser>
          <c:idx val="2"/>
          <c:order val="0"/>
          <c:tx>
            <c:strRef>
              <c:f>z_trans1!$I$8</c:f>
              <c:strCache>
                <c:ptCount val="1"/>
                <c:pt idx="0">
                  <c:v>S11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z_trans1!$H$9:$H$69</c:f>
              <c:numCache>
                <c:formatCode>General</c:formatCode>
                <c:ptCount val="61"/>
                <c:pt idx="0">
                  <c:v>690000000</c:v>
                </c:pt>
                <c:pt idx="1">
                  <c:v>690100000</c:v>
                </c:pt>
                <c:pt idx="2">
                  <c:v>690199999.99999905</c:v>
                </c:pt>
                <c:pt idx="3">
                  <c:v>690300000</c:v>
                </c:pt>
                <c:pt idx="4">
                  <c:v>690400000</c:v>
                </c:pt>
                <c:pt idx="5">
                  <c:v>690500000</c:v>
                </c:pt>
                <c:pt idx="6">
                  <c:v>690600000</c:v>
                </c:pt>
                <c:pt idx="7">
                  <c:v>690699999.99999905</c:v>
                </c:pt>
                <c:pt idx="8">
                  <c:v>690800000</c:v>
                </c:pt>
                <c:pt idx="9">
                  <c:v>690900000</c:v>
                </c:pt>
                <c:pt idx="10">
                  <c:v>691000000</c:v>
                </c:pt>
                <c:pt idx="11">
                  <c:v>691100000</c:v>
                </c:pt>
                <c:pt idx="12">
                  <c:v>691199999.99999905</c:v>
                </c:pt>
                <c:pt idx="13">
                  <c:v>691300000</c:v>
                </c:pt>
                <c:pt idx="14">
                  <c:v>691400000</c:v>
                </c:pt>
                <c:pt idx="15">
                  <c:v>691500000</c:v>
                </c:pt>
                <c:pt idx="16">
                  <c:v>691600000</c:v>
                </c:pt>
                <c:pt idx="17">
                  <c:v>691699999.99999905</c:v>
                </c:pt>
                <c:pt idx="18">
                  <c:v>691800000</c:v>
                </c:pt>
                <c:pt idx="19">
                  <c:v>691900000</c:v>
                </c:pt>
                <c:pt idx="20">
                  <c:v>692000000</c:v>
                </c:pt>
                <c:pt idx="21">
                  <c:v>692100000</c:v>
                </c:pt>
                <c:pt idx="22">
                  <c:v>692199999.99999905</c:v>
                </c:pt>
                <c:pt idx="23">
                  <c:v>692300000</c:v>
                </c:pt>
                <c:pt idx="24">
                  <c:v>692400000</c:v>
                </c:pt>
                <c:pt idx="25">
                  <c:v>692500000</c:v>
                </c:pt>
                <c:pt idx="26">
                  <c:v>692600000</c:v>
                </c:pt>
                <c:pt idx="27">
                  <c:v>692699999.99999905</c:v>
                </c:pt>
                <c:pt idx="28">
                  <c:v>692800000</c:v>
                </c:pt>
                <c:pt idx="29">
                  <c:v>692900000</c:v>
                </c:pt>
                <c:pt idx="30">
                  <c:v>693000000</c:v>
                </c:pt>
                <c:pt idx="31">
                  <c:v>693100000</c:v>
                </c:pt>
                <c:pt idx="32">
                  <c:v>693199999.99999905</c:v>
                </c:pt>
                <c:pt idx="33">
                  <c:v>693300000</c:v>
                </c:pt>
                <c:pt idx="34">
                  <c:v>693400000</c:v>
                </c:pt>
                <c:pt idx="35">
                  <c:v>693500000</c:v>
                </c:pt>
                <c:pt idx="36">
                  <c:v>693600000</c:v>
                </c:pt>
                <c:pt idx="37">
                  <c:v>693699999.99999905</c:v>
                </c:pt>
                <c:pt idx="38">
                  <c:v>693800000</c:v>
                </c:pt>
                <c:pt idx="39">
                  <c:v>693900000</c:v>
                </c:pt>
                <c:pt idx="40">
                  <c:v>694000000</c:v>
                </c:pt>
                <c:pt idx="41">
                  <c:v>694100000</c:v>
                </c:pt>
                <c:pt idx="42">
                  <c:v>694199999.99999905</c:v>
                </c:pt>
                <c:pt idx="43">
                  <c:v>694300000</c:v>
                </c:pt>
                <c:pt idx="44">
                  <c:v>694400000</c:v>
                </c:pt>
                <c:pt idx="45">
                  <c:v>694500000</c:v>
                </c:pt>
                <c:pt idx="46">
                  <c:v>694600000</c:v>
                </c:pt>
                <c:pt idx="47">
                  <c:v>694699999.99999905</c:v>
                </c:pt>
                <c:pt idx="48">
                  <c:v>694800000</c:v>
                </c:pt>
                <c:pt idx="49">
                  <c:v>694900000</c:v>
                </c:pt>
                <c:pt idx="50">
                  <c:v>695000000</c:v>
                </c:pt>
                <c:pt idx="51">
                  <c:v>695100000</c:v>
                </c:pt>
                <c:pt idx="52">
                  <c:v>695199999.99999905</c:v>
                </c:pt>
                <c:pt idx="53">
                  <c:v>695300000</c:v>
                </c:pt>
                <c:pt idx="54">
                  <c:v>695400000</c:v>
                </c:pt>
                <c:pt idx="55">
                  <c:v>695500000</c:v>
                </c:pt>
                <c:pt idx="56">
                  <c:v>695600000</c:v>
                </c:pt>
                <c:pt idx="57">
                  <c:v>695699999.99999905</c:v>
                </c:pt>
                <c:pt idx="58">
                  <c:v>695800000</c:v>
                </c:pt>
                <c:pt idx="59">
                  <c:v>695900000</c:v>
                </c:pt>
                <c:pt idx="60">
                  <c:v>696000000</c:v>
                </c:pt>
              </c:numCache>
            </c:numRef>
          </c:xVal>
          <c:yVal>
            <c:numRef>
              <c:f>z_trans1!$I$9:$I$69</c:f>
              <c:numCache>
                <c:formatCode>General</c:formatCode>
                <c:ptCount val="61"/>
                <c:pt idx="0">
                  <c:v>-0.57701271314282498</c:v>
                </c:pt>
                <c:pt idx="1">
                  <c:v>-0.69767605860031401</c:v>
                </c:pt>
                <c:pt idx="2">
                  <c:v>-0.85864106198352896</c:v>
                </c:pt>
                <c:pt idx="3">
                  <c:v>-1.0791813739757501</c:v>
                </c:pt>
                <c:pt idx="4">
                  <c:v>-1.3909541586776699</c:v>
                </c:pt>
                <c:pt idx="5">
                  <c:v>-1.8482474787735499</c:v>
                </c:pt>
                <c:pt idx="6">
                  <c:v>-2.54887640912114</c:v>
                </c:pt>
                <c:pt idx="7">
                  <c:v>-3.6798760689614198</c:v>
                </c:pt>
                <c:pt idx="8">
                  <c:v>-5.6304226529326602</c:v>
                </c:pt>
                <c:pt idx="9">
                  <c:v>-9.3643166843918895</c:v>
                </c:pt>
                <c:pt idx="10">
                  <c:v>-19.163223517210799</c:v>
                </c:pt>
                <c:pt idx="11">
                  <c:v>-17.188401149353702</c:v>
                </c:pt>
                <c:pt idx="12">
                  <c:v>-8.8089077730475402</c:v>
                </c:pt>
                <c:pt idx="13">
                  <c:v>-5.3850744932454599</c:v>
                </c:pt>
                <c:pt idx="14">
                  <c:v>-3.5653537155648798</c:v>
                </c:pt>
                <c:pt idx="15">
                  <c:v>-2.49841857436776</c:v>
                </c:pt>
                <c:pt idx="16">
                  <c:v>-1.8310684396105099</c:v>
                </c:pt>
                <c:pt idx="17">
                  <c:v>-1.3916410477902299</c:v>
                </c:pt>
                <c:pt idx="18">
                  <c:v>-1.08962568980816</c:v>
                </c:pt>
                <c:pt idx="19">
                  <c:v>-0.87441018947288296</c:v>
                </c:pt>
                <c:pt idx="20">
                  <c:v>-0.71627005741052197</c:v>
                </c:pt>
                <c:pt idx="21">
                  <c:v>-0.59698690229917095</c:v>
                </c:pt>
                <c:pt idx="22">
                  <c:v>-0.504967869695367</c:v>
                </c:pt>
                <c:pt idx="23">
                  <c:v>-0.43258841537966802</c:v>
                </c:pt>
                <c:pt idx="24">
                  <c:v>-0.37468561712380299</c:v>
                </c:pt>
                <c:pt idx="25">
                  <c:v>-0.32767208130866299</c:v>
                </c:pt>
                <c:pt idx="26">
                  <c:v>-0.28907291622412001</c:v>
                </c:pt>
                <c:pt idx="27">
                  <c:v>-0.25688275024575602</c:v>
                </c:pt>
                <c:pt idx="28">
                  <c:v>-0.22981364355686901</c:v>
                </c:pt>
                <c:pt idx="29">
                  <c:v>-0.206838212310549</c:v>
                </c:pt>
                <c:pt idx="30">
                  <c:v>-0.18717311398553399</c:v>
                </c:pt>
                <c:pt idx="31">
                  <c:v>-0.17021299609492199</c:v>
                </c:pt>
                <c:pt idx="32">
                  <c:v>-0.15548429791436599</c:v>
                </c:pt>
                <c:pt idx="33">
                  <c:v>-0.142612398624134</c:v>
                </c:pt>
                <c:pt idx="34">
                  <c:v>-0.13129789906529701</c:v>
                </c:pt>
                <c:pt idx="35">
                  <c:v>-0.12129925733199599</c:v>
                </c:pt>
                <c:pt idx="36">
                  <c:v>-0.11241991169882</c:v>
                </c:pt>
                <c:pt idx="37">
                  <c:v>-0.104498617210064</c:v>
                </c:pt>
                <c:pt idx="38">
                  <c:v>-9.7402113717566796E-2</c:v>
                </c:pt>
                <c:pt idx="39">
                  <c:v>-9.1019505754201702E-2</c:v>
                </c:pt>
                <c:pt idx="40">
                  <c:v>-8.5257913416701206E-2</c:v>
                </c:pt>
                <c:pt idx="41">
                  <c:v>-8.0039076826914399E-2</c:v>
                </c:pt>
                <c:pt idx="42">
                  <c:v>-7.5296683016473395E-2</c:v>
                </c:pt>
                <c:pt idx="43">
                  <c:v>-7.0974245123869795E-2</c:v>
                </c:pt>
                <c:pt idx="44">
                  <c:v>-6.7023407470644503E-2</c:v>
                </c:pt>
                <c:pt idx="45">
                  <c:v>-6.3402581680643499E-2</c:v>
                </c:pt>
                <c:pt idx="46">
                  <c:v>-6.0075842073017499E-2</c:v>
                </c:pt>
                <c:pt idx="47">
                  <c:v>-5.7012025575164597E-2</c:v>
                </c:pt>
                <c:pt idx="48">
                  <c:v>-5.4183994056068101E-2</c:v>
                </c:pt>
                <c:pt idx="49">
                  <c:v>-5.1568026468031498E-2</c:v>
                </c:pt>
                <c:pt idx="50">
                  <c:v>-4.91433153623081E-2</c:v>
                </c:pt>
                <c:pt idx="51">
                  <c:v>-4.6891547811828103E-2</c:v>
                </c:pt>
                <c:pt idx="52">
                  <c:v>-4.4796554960417199E-2</c:v>
                </c:pt>
                <c:pt idx="53">
                  <c:v>-4.2844017663417999E-2</c:v>
                </c:pt>
                <c:pt idx="54">
                  <c:v>-4.1021218196331699E-2</c:v>
                </c:pt>
                <c:pt idx="55">
                  <c:v>-3.9316829978475298E-2</c:v>
                </c:pt>
                <c:pt idx="56">
                  <c:v>-3.7720738807110903E-2</c:v>
                </c:pt>
                <c:pt idx="57">
                  <c:v>-3.6223890322450797E-2</c:v>
                </c:pt>
                <c:pt idx="58">
                  <c:v>-3.4818159397182497E-2</c:v>
                </c:pt>
                <c:pt idx="59">
                  <c:v>-3.34962379236576E-2</c:v>
                </c:pt>
                <c:pt idx="60">
                  <c:v>-3.2251538096908498E-2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C4-42C5-BC5C-CBA7213C1488}"/>
            </c:ext>
          </c:extLst>
        </c:ser>
        <c:ser>
          <c:idx val="3"/>
          <c:order val="1"/>
          <c:tx>
            <c:strRef>
              <c:f>z_trans1!$J$8</c:f>
              <c:strCache>
                <c:ptCount val="1"/>
                <c:pt idx="0">
                  <c:v>S12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z_trans1!$H$9:$H$69</c:f>
              <c:numCache>
                <c:formatCode>General</c:formatCode>
                <c:ptCount val="61"/>
                <c:pt idx="0">
                  <c:v>690000000</c:v>
                </c:pt>
                <c:pt idx="1">
                  <c:v>690100000</c:v>
                </c:pt>
                <c:pt idx="2">
                  <c:v>690199999.99999905</c:v>
                </c:pt>
                <c:pt idx="3">
                  <c:v>690300000</c:v>
                </c:pt>
                <c:pt idx="4">
                  <c:v>690400000</c:v>
                </c:pt>
                <c:pt idx="5">
                  <c:v>690500000</c:v>
                </c:pt>
                <c:pt idx="6">
                  <c:v>690600000</c:v>
                </c:pt>
                <c:pt idx="7">
                  <c:v>690699999.99999905</c:v>
                </c:pt>
                <c:pt idx="8">
                  <c:v>690800000</c:v>
                </c:pt>
                <c:pt idx="9">
                  <c:v>690900000</c:v>
                </c:pt>
                <c:pt idx="10">
                  <c:v>691000000</c:v>
                </c:pt>
                <c:pt idx="11">
                  <c:v>691100000</c:v>
                </c:pt>
                <c:pt idx="12">
                  <c:v>691199999.99999905</c:v>
                </c:pt>
                <c:pt idx="13">
                  <c:v>691300000</c:v>
                </c:pt>
                <c:pt idx="14">
                  <c:v>691400000</c:v>
                </c:pt>
                <c:pt idx="15">
                  <c:v>691500000</c:v>
                </c:pt>
                <c:pt idx="16">
                  <c:v>691600000</c:v>
                </c:pt>
                <c:pt idx="17">
                  <c:v>691699999.99999905</c:v>
                </c:pt>
                <c:pt idx="18">
                  <c:v>691800000</c:v>
                </c:pt>
                <c:pt idx="19">
                  <c:v>691900000</c:v>
                </c:pt>
                <c:pt idx="20">
                  <c:v>692000000</c:v>
                </c:pt>
                <c:pt idx="21">
                  <c:v>692100000</c:v>
                </c:pt>
                <c:pt idx="22">
                  <c:v>692199999.99999905</c:v>
                </c:pt>
                <c:pt idx="23">
                  <c:v>692300000</c:v>
                </c:pt>
                <c:pt idx="24">
                  <c:v>692400000</c:v>
                </c:pt>
                <c:pt idx="25">
                  <c:v>692500000</c:v>
                </c:pt>
                <c:pt idx="26">
                  <c:v>692600000</c:v>
                </c:pt>
                <c:pt idx="27">
                  <c:v>692699999.99999905</c:v>
                </c:pt>
                <c:pt idx="28">
                  <c:v>692800000</c:v>
                </c:pt>
                <c:pt idx="29">
                  <c:v>692900000</c:v>
                </c:pt>
                <c:pt idx="30">
                  <c:v>693000000</c:v>
                </c:pt>
                <c:pt idx="31">
                  <c:v>693100000</c:v>
                </c:pt>
                <c:pt idx="32">
                  <c:v>693199999.99999905</c:v>
                </c:pt>
                <c:pt idx="33">
                  <c:v>693300000</c:v>
                </c:pt>
                <c:pt idx="34">
                  <c:v>693400000</c:v>
                </c:pt>
                <c:pt idx="35">
                  <c:v>693500000</c:v>
                </c:pt>
                <c:pt idx="36">
                  <c:v>693600000</c:v>
                </c:pt>
                <c:pt idx="37">
                  <c:v>693699999.99999905</c:v>
                </c:pt>
                <c:pt idx="38">
                  <c:v>693800000</c:v>
                </c:pt>
                <c:pt idx="39">
                  <c:v>693900000</c:v>
                </c:pt>
                <c:pt idx="40">
                  <c:v>694000000</c:v>
                </c:pt>
                <c:pt idx="41">
                  <c:v>694100000</c:v>
                </c:pt>
                <c:pt idx="42">
                  <c:v>694199999.99999905</c:v>
                </c:pt>
                <c:pt idx="43">
                  <c:v>694300000</c:v>
                </c:pt>
                <c:pt idx="44">
                  <c:v>694400000</c:v>
                </c:pt>
                <c:pt idx="45">
                  <c:v>694500000</c:v>
                </c:pt>
                <c:pt idx="46">
                  <c:v>694600000</c:v>
                </c:pt>
                <c:pt idx="47">
                  <c:v>694699999.99999905</c:v>
                </c:pt>
                <c:pt idx="48">
                  <c:v>694800000</c:v>
                </c:pt>
                <c:pt idx="49">
                  <c:v>694900000</c:v>
                </c:pt>
                <c:pt idx="50">
                  <c:v>695000000</c:v>
                </c:pt>
                <c:pt idx="51">
                  <c:v>695100000</c:v>
                </c:pt>
                <c:pt idx="52">
                  <c:v>695199999.99999905</c:v>
                </c:pt>
                <c:pt idx="53">
                  <c:v>695300000</c:v>
                </c:pt>
                <c:pt idx="54">
                  <c:v>695400000</c:v>
                </c:pt>
                <c:pt idx="55">
                  <c:v>695500000</c:v>
                </c:pt>
                <c:pt idx="56">
                  <c:v>695600000</c:v>
                </c:pt>
                <c:pt idx="57">
                  <c:v>695699999.99999905</c:v>
                </c:pt>
                <c:pt idx="58">
                  <c:v>695800000</c:v>
                </c:pt>
                <c:pt idx="59">
                  <c:v>695900000</c:v>
                </c:pt>
                <c:pt idx="60">
                  <c:v>696000000</c:v>
                </c:pt>
              </c:numCache>
            </c:numRef>
          </c:xVal>
          <c:yVal>
            <c:numRef>
              <c:f>z_trans1!$J$9:$J$69</c:f>
              <c:numCache>
                <c:formatCode>General</c:formatCode>
                <c:ptCount val="61"/>
                <c:pt idx="0">
                  <c:v>-9.0513798321135592</c:v>
                </c:pt>
                <c:pt idx="1">
                  <c:v>-8.2855400334595508</c:v>
                </c:pt>
                <c:pt idx="2">
                  <c:v>-7.4620304315694499</c:v>
                </c:pt>
                <c:pt idx="3">
                  <c:v>-6.5753646578403</c:v>
                </c:pt>
                <c:pt idx="4">
                  <c:v>-5.6216778139841601</c:v>
                </c:pt>
                <c:pt idx="5">
                  <c:v>-4.6016628624450302</c:v>
                </c:pt>
                <c:pt idx="6">
                  <c:v>-3.5266520203859</c:v>
                </c:pt>
                <c:pt idx="7">
                  <c:v>-2.43030054335635</c:v>
                </c:pt>
                <c:pt idx="8">
                  <c:v>-1.38763681447336</c:v>
                </c:pt>
                <c:pt idx="9">
                  <c:v>-0.53429328224731598</c:v>
                </c:pt>
                <c:pt idx="10">
                  <c:v>-5.29523153098354E-2</c:v>
                </c:pt>
                <c:pt idx="11">
                  <c:v>-8.3741037074190006E-2</c:v>
                </c:pt>
                <c:pt idx="12">
                  <c:v>-0.61253454443190702</c:v>
                </c:pt>
                <c:pt idx="13">
                  <c:v>-1.48366988932827</c:v>
                </c:pt>
                <c:pt idx="14">
                  <c:v>-2.5181514066733</c:v>
                </c:pt>
                <c:pt idx="15">
                  <c:v>-3.5906067975340501</c:v>
                </c:pt>
                <c:pt idx="16">
                  <c:v>-4.6341330210298004</c:v>
                </c:pt>
                <c:pt idx="17">
                  <c:v>-5.6197396546445502</c:v>
                </c:pt>
                <c:pt idx="18">
                  <c:v>-6.5384025742571596</c:v>
                </c:pt>
                <c:pt idx="19">
                  <c:v>-7.3904598508944597</c:v>
                </c:pt>
                <c:pt idx="20">
                  <c:v>-8.1801779029732007</c:v>
                </c:pt>
                <c:pt idx="21">
                  <c:v>-8.9131505257612904</c:v>
                </c:pt>
                <c:pt idx="22">
                  <c:v>-9.5951160638465094</c:v>
                </c:pt>
                <c:pt idx="23">
                  <c:v>-10.2314577032363</c:v>
                </c:pt>
                <c:pt idx="24">
                  <c:v>-10.8270250817317</c:v>
                </c:pt>
                <c:pt idx="25">
                  <c:v>-11.3861025654417</c:v>
                </c:pt>
                <c:pt idx="26">
                  <c:v>-11.912667917447701</c:v>
                </c:pt>
                <c:pt idx="27">
                  <c:v>-12.409532488964601</c:v>
                </c:pt>
                <c:pt idx="28">
                  <c:v>-12.8797826609254</c:v>
                </c:pt>
                <c:pt idx="29">
                  <c:v>-13.325909085372899</c:v>
                </c:pt>
                <c:pt idx="30">
                  <c:v>-13.750092106958</c:v>
                </c:pt>
                <c:pt idx="31">
                  <c:v>-14.154246388939301</c:v>
                </c:pt>
                <c:pt idx="32">
                  <c:v>-14.5400590791371</c:v>
                </c:pt>
                <c:pt idx="33">
                  <c:v>-14.909022176833799</c:v>
                </c:pt>
                <c:pt idx="34">
                  <c:v>-15.262459875872301</c:v>
                </c:pt>
                <c:pt idx="35">
                  <c:v>-15.601551639322199</c:v>
                </c:pt>
                <c:pt idx="36">
                  <c:v>-15.9273516851423</c:v>
                </c:pt>
                <c:pt idx="37">
                  <c:v>-16.240805470724599</c:v>
                </c:pt>
                <c:pt idx="38">
                  <c:v>-16.542763673437101</c:v>
                </c:pt>
                <c:pt idx="39">
                  <c:v>-16.833994082345299</c:v>
                </c:pt>
                <c:pt idx="40">
                  <c:v>-17.115191745770101</c:v>
                </c:pt>
                <c:pt idx="41">
                  <c:v>-17.386987659499201</c:v>
                </c:pt>
                <c:pt idx="42">
                  <c:v>-17.649956230943701</c:v>
                </c:pt>
                <c:pt idx="43">
                  <c:v>-17.904621713660902</c:v>
                </c:pt>
                <c:pt idx="44">
                  <c:v>-18.151463773161399</c:v>
                </c:pt>
                <c:pt idx="45">
                  <c:v>-18.390922317226401</c:v>
                </c:pt>
                <c:pt idx="46">
                  <c:v>-18.6234017017543</c:v>
                </c:pt>
                <c:pt idx="47">
                  <c:v>-18.849274404359701</c:v>
                </c:pt>
                <c:pt idx="48">
                  <c:v>-19.068884243083801</c:v>
                </c:pt>
                <c:pt idx="49">
                  <c:v>-19.282549204877999</c:v>
                </c:pt>
                <c:pt idx="50">
                  <c:v>-19.490563938436502</c:v>
                </c:pt>
                <c:pt idx="51">
                  <c:v>-19.693201957266201</c:v>
                </c:pt>
                <c:pt idx="52">
                  <c:v>-19.890717591953599</c:v>
                </c:pt>
                <c:pt idx="53">
                  <c:v>-20.083347724695798</c:v>
                </c:pt>
                <c:pt idx="54">
                  <c:v>-20.2713133342071</c:v>
                </c:pt>
                <c:pt idx="55">
                  <c:v>-20.454820875065</c:v>
                </c:pt>
                <c:pt idx="56">
                  <c:v>-20.634063512153901</c:v>
                </c:pt>
                <c:pt idx="57">
                  <c:v>-20.809222227838202</c:v>
                </c:pt>
                <c:pt idx="58">
                  <c:v>-20.9804668172074</c:v>
                </c:pt>
                <c:pt idx="59">
                  <c:v>-21.1479567845441</c:v>
                </c:pt>
                <c:pt idx="60">
                  <c:v>-21.3118421524563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CC4-42C5-BC5C-CBA7213C1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207952"/>
        <c:axId val="444208608"/>
      </c:scatterChart>
      <c:valAx>
        <c:axId val="444207952"/>
        <c:scaling>
          <c:orientation val="minMax"/>
          <c:max val="694000000"/>
          <c:min val="69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(Hz)</a:t>
                </a:r>
              </a:p>
            </c:rich>
          </c:tx>
          <c:layout/>
          <c:overlay val="0"/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44208608"/>
        <c:crossesAt val="-35"/>
        <c:crossBetween val="midCat"/>
      </c:valAx>
      <c:valAx>
        <c:axId val="44420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 parameters (dB)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44207952"/>
        <c:crosses val="autoZero"/>
        <c:crossBetween val="midCat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62170608271001337"/>
          <c:y val="0.53903389735857488"/>
          <c:w val="0.33623418639005603"/>
          <c:h val="0.17182372645408273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fr-FR"/>
        </a:p>
      </c:txPr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400"/>
      </a:pPr>
      <a:endParaRPr lang="fr-F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581244068576013"/>
          <c:y val="5.2358318655528036E-2"/>
          <c:w val="0.68709558687862571"/>
          <c:h val="0.73657284860669014"/>
        </c:manualLayout>
      </c:layout>
      <c:scatterChart>
        <c:scatterStyle val="lineMarker"/>
        <c:varyColors val="0"/>
        <c:ser>
          <c:idx val="0"/>
          <c:order val="0"/>
          <c:tx>
            <c:strRef>
              <c:f>z_trans1!$B$8</c:f>
              <c:strCache>
                <c:ptCount val="1"/>
                <c:pt idx="0">
                  <c:v>S11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dPt>
            <c:idx val="0"/>
            <c:bubble3D val="0"/>
            <c:spPr>
              <a:ln w="19050" cap="rnd">
                <a:solidFill>
                  <a:schemeClr val="accent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5F-4E2C-8DD8-D2F5A5E8D1FB}"/>
              </c:ext>
            </c:extLst>
          </c:dPt>
          <c:xVal>
            <c:numRef>
              <c:f>z_trans1!$A$9:$A$86</c:f>
              <c:numCache>
                <c:formatCode>General</c:formatCode>
                <c:ptCount val="78"/>
                <c:pt idx="0">
                  <c:v>693573000</c:v>
                </c:pt>
                <c:pt idx="1">
                  <c:v>693573100</c:v>
                </c:pt>
                <c:pt idx="2">
                  <c:v>693573200</c:v>
                </c:pt>
                <c:pt idx="3">
                  <c:v>693573300</c:v>
                </c:pt>
                <c:pt idx="4">
                  <c:v>693573400</c:v>
                </c:pt>
                <c:pt idx="5">
                  <c:v>693573500</c:v>
                </c:pt>
                <c:pt idx="6">
                  <c:v>693573600</c:v>
                </c:pt>
                <c:pt idx="7">
                  <c:v>693573700</c:v>
                </c:pt>
                <c:pt idx="8">
                  <c:v>693573800</c:v>
                </c:pt>
                <c:pt idx="9">
                  <c:v>693573900</c:v>
                </c:pt>
                <c:pt idx="10">
                  <c:v>693574000</c:v>
                </c:pt>
                <c:pt idx="11">
                  <c:v>693574100</c:v>
                </c:pt>
                <c:pt idx="12">
                  <c:v>693574200</c:v>
                </c:pt>
                <c:pt idx="13">
                  <c:v>693574300</c:v>
                </c:pt>
                <c:pt idx="14">
                  <c:v>693574400</c:v>
                </c:pt>
                <c:pt idx="15">
                  <c:v>693574500</c:v>
                </c:pt>
                <c:pt idx="16">
                  <c:v>693574600</c:v>
                </c:pt>
                <c:pt idx="17">
                  <c:v>693574700</c:v>
                </c:pt>
                <c:pt idx="18">
                  <c:v>693574800</c:v>
                </c:pt>
                <c:pt idx="19">
                  <c:v>693574900</c:v>
                </c:pt>
                <c:pt idx="20">
                  <c:v>693575000</c:v>
                </c:pt>
                <c:pt idx="21">
                  <c:v>693575100</c:v>
                </c:pt>
                <c:pt idx="22">
                  <c:v>693575200</c:v>
                </c:pt>
                <c:pt idx="23">
                  <c:v>693575300</c:v>
                </c:pt>
                <c:pt idx="24">
                  <c:v>693575400</c:v>
                </c:pt>
                <c:pt idx="25">
                  <c:v>693575500</c:v>
                </c:pt>
                <c:pt idx="26">
                  <c:v>693575600</c:v>
                </c:pt>
                <c:pt idx="27">
                  <c:v>693575700</c:v>
                </c:pt>
                <c:pt idx="28">
                  <c:v>693575800</c:v>
                </c:pt>
                <c:pt idx="29">
                  <c:v>693575900</c:v>
                </c:pt>
                <c:pt idx="30">
                  <c:v>693576000</c:v>
                </c:pt>
                <c:pt idx="31">
                  <c:v>693576100</c:v>
                </c:pt>
                <c:pt idx="32">
                  <c:v>693576200</c:v>
                </c:pt>
                <c:pt idx="33">
                  <c:v>693576300</c:v>
                </c:pt>
                <c:pt idx="34">
                  <c:v>693576400</c:v>
                </c:pt>
                <c:pt idx="35">
                  <c:v>693576500</c:v>
                </c:pt>
                <c:pt idx="36">
                  <c:v>693576600</c:v>
                </c:pt>
                <c:pt idx="37">
                  <c:v>693576700</c:v>
                </c:pt>
                <c:pt idx="38">
                  <c:v>693576800</c:v>
                </c:pt>
                <c:pt idx="39">
                  <c:v>693576900</c:v>
                </c:pt>
                <c:pt idx="40">
                  <c:v>693577000</c:v>
                </c:pt>
                <c:pt idx="41">
                  <c:v>693577100</c:v>
                </c:pt>
                <c:pt idx="42">
                  <c:v>693577200</c:v>
                </c:pt>
                <c:pt idx="43">
                  <c:v>693577300</c:v>
                </c:pt>
                <c:pt idx="44">
                  <c:v>693577400</c:v>
                </c:pt>
                <c:pt idx="45">
                  <c:v>693577500</c:v>
                </c:pt>
                <c:pt idx="46">
                  <c:v>693577600</c:v>
                </c:pt>
                <c:pt idx="47">
                  <c:v>693577700</c:v>
                </c:pt>
                <c:pt idx="48">
                  <c:v>693577800</c:v>
                </c:pt>
                <c:pt idx="49">
                  <c:v>693577900</c:v>
                </c:pt>
                <c:pt idx="50">
                  <c:v>693578000</c:v>
                </c:pt>
                <c:pt idx="51">
                  <c:v>693578100</c:v>
                </c:pt>
                <c:pt idx="52">
                  <c:v>693578200</c:v>
                </c:pt>
                <c:pt idx="53">
                  <c:v>693578300</c:v>
                </c:pt>
                <c:pt idx="54">
                  <c:v>693578400</c:v>
                </c:pt>
                <c:pt idx="55">
                  <c:v>693578500</c:v>
                </c:pt>
                <c:pt idx="56">
                  <c:v>693578600</c:v>
                </c:pt>
                <c:pt idx="57">
                  <c:v>693578700</c:v>
                </c:pt>
                <c:pt idx="58">
                  <c:v>693578800</c:v>
                </c:pt>
                <c:pt idx="59">
                  <c:v>693578900</c:v>
                </c:pt>
                <c:pt idx="60">
                  <c:v>693579000</c:v>
                </c:pt>
                <c:pt idx="61">
                  <c:v>693579100</c:v>
                </c:pt>
                <c:pt idx="62">
                  <c:v>693579200</c:v>
                </c:pt>
                <c:pt idx="63">
                  <c:v>693579300</c:v>
                </c:pt>
                <c:pt idx="64">
                  <c:v>693579400</c:v>
                </c:pt>
                <c:pt idx="65">
                  <c:v>693579500</c:v>
                </c:pt>
                <c:pt idx="66">
                  <c:v>693579600</c:v>
                </c:pt>
                <c:pt idx="67">
                  <c:v>693579700</c:v>
                </c:pt>
                <c:pt idx="68">
                  <c:v>693579800</c:v>
                </c:pt>
                <c:pt idx="69">
                  <c:v>693579900</c:v>
                </c:pt>
                <c:pt idx="70">
                  <c:v>693580000</c:v>
                </c:pt>
                <c:pt idx="71">
                  <c:v>693580100</c:v>
                </c:pt>
                <c:pt idx="72">
                  <c:v>693580200</c:v>
                </c:pt>
                <c:pt idx="73">
                  <c:v>693580300</c:v>
                </c:pt>
                <c:pt idx="74">
                  <c:v>693580400</c:v>
                </c:pt>
                <c:pt idx="75">
                  <c:v>693580500</c:v>
                </c:pt>
                <c:pt idx="76">
                  <c:v>693580600</c:v>
                </c:pt>
                <c:pt idx="77">
                  <c:v>693580700</c:v>
                </c:pt>
              </c:numCache>
            </c:numRef>
          </c:xVal>
          <c:yVal>
            <c:numRef>
              <c:f>z_trans1!$B$9:$B$86</c:f>
              <c:numCache>
                <c:formatCode>General</c:formatCode>
                <c:ptCount val="78"/>
                <c:pt idx="0">
                  <c:v>-1.07509588626518</c:v>
                </c:pt>
                <c:pt idx="1">
                  <c:v>-1.1566275692361101</c:v>
                </c:pt>
                <c:pt idx="2">
                  <c:v>-1.2473846564631501</c:v>
                </c:pt>
                <c:pt idx="3">
                  <c:v>-1.3487487188299501</c:v>
                </c:pt>
                <c:pt idx="4">
                  <c:v>-1.4623575087910901</c:v>
                </c:pt>
                <c:pt idx="5">
                  <c:v>-1.5901613860984201</c:v>
                </c:pt>
                <c:pt idx="6">
                  <c:v>-1.7344941403049701</c:v>
                </c:pt>
                <c:pt idx="7">
                  <c:v>-1.8981624439971201</c:v>
                </c:pt>
                <c:pt idx="8">
                  <c:v>-2.0852754212525699</c:v>
                </c:pt>
                <c:pt idx="9">
                  <c:v>-2.2986274109468701</c:v>
                </c:pt>
                <c:pt idx="10">
                  <c:v>-2.5439002567301801</c:v>
                </c:pt>
                <c:pt idx="11">
                  <c:v>-2.8273149204959598</c:v>
                </c:pt>
                <c:pt idx="12">
                  <c:v>-3.1565921158518799</c:v>
                </c:pt>
                <c:pt idx="13">
                  <c:v>-3.5413992996789099</c:v>
                </c:pt>
                <c:pt idx="14">
                  <c:v>-3.9939720775944201</c:v>
                </c:pt>
                <c:pt idx="15">
                  <c:v>-4.5300062197955402</c:v>
                </c:pt>
                <c:pt idx="16">
                  <c:v>-5.1699920441948297</c:v>
                </c:pt>
                <c:pt idx="17">
                  <c:v>-5.9413154687156604</c:v>
                </c:pt>
                <c:pt idx="18">
                  <c:v>-6.88178171971464</c:v>
                </c:pt>
                <c:pt idx="19">
                  <c:v>-8.0459926425613197</c:v>
                </c:pt>
                <c:pt idx="20">
                  <c:v>-9.5180227812484404</c:v>
                </c:pt>
                <c:pt idx="21">
                  <c:v>-11.439850030873099</c:v>
                </c:pt>
                <c:pt idx="22">
                  <c:v>-14.086943366061</c:v>
                </c:pt>
                <c:pt idx="23">
                  <c:v>-18.132615950275099</c:v>
                </c:pt>
                <c:pt idx="24">
                  <c:v>-26.297249234804301</c:v>
                </c:pt>
                <c:pt idx="25">
                  <c:v>-30.850060626579801</c:v>
                </c:pt>
                <c:pt idx="26">
                  <c:v>-19.622974491989101</c:v>
                </c:pt>
                <c:pt idx="27">
                  <c:v>-14.960452231959801</c:v>
                </c:pt>
                <c:pt idx="28">
                  <c:v>-12.0432443958719</c:v>
                </c:pt>
                <c:pt idx="29">
                  <c:v>-9.9676587587400807</c:v>
                </c:pt>
                <c:pt idx="30">
                  <c:v>-8.3955800956486204</c:v>
                </c:pt>
                <c:pt idx="31">
                  <c:v>-7.1609355064443596</c:v>
                </c:pt>
                <c:pt idx="32">
                  <c:v>-6.1683457033523599</c:v>
                </c:pt>
                <c:pt idx="33">
                  <c:v>-5.3571429551265997</c:v>
                </c:pt>
                <c:pt idx="34">
                  <c:v>-4.6859297004228901</c:v>
                </c:pt>
                <c:pt idx="35">
                  <c:v>-4.1250262516508203</c:v>
                </c:pt>
                <c:pt idx="36">
                  <c:v>-3.6523907205897501</c:v>
                </c:pt>
                <c:pt idx="37">
                  <c:v>-3.2512306882109199</c:v>
                </c:pt>
                <c:pt idx="38">
                  <c:v>-2.90850936074655</c:v>
                </c:pt>
                <c:pt idx="39">
                  <c:v>-2.6139591517365601</c:v>
                </c:pt>
                <c:pt idx="40">
                  <c:v>-2.3594012767116301</c:v>
                </c:pt>
                <c:pt idx="41">
                  <c:v>-2.1382599855433901</c:v>
                </c:pt>
                <c:pt idx="42">
                  <c:v>-1.94570529095483</c:v>
                </c:pt>
                <c:pt idx="43">
                  <c:v>-1.7763262785042699</c:v>
                </c:pt>
                <c:pt idx="44">
                  <c:v>-1.6271256391309501</c:v>
                </c:pt>
                <c:pt idx="45">
                  <c:v>-1.4951524626821</c:v>
                </c:pt>
                <c:pt idx="46">
                  <c:v>-1.3779564346442801</c:v>
                </c:pt>
                <c:pt idx="47">
                  <c:v>-1.2734925005362301</c:v>
                </c:pt>
                <c:pt idx="48">
                  <c:v>-1.1800455426697001</c:v>
                </c:pt>
                <c:pt idx="49">
                  <c:v>-1.09617047123718</c:v>
                </c:pt>
                <c:pt idx="50">
                  <c:v>-1.0206442854710001</c:v>
                </c:pt>
                <c:pt idx="51">
                  <c:v>-0.95242751649020796</c:v>
                </c:pt>
                <c:pt idx="52">
                  <c:v>-0.890633052195277</c:v>
                </c:pt>
                <c:pt idx="53">
                  <c:v>-0.83450081514201502</c:v>
                </c:pt>
                <c:pt idx="54">
                  <c:v>-0.78337709180230997</c:v>
                </c:pt>
                <c:pt idx="55">
                  <c:v>-0.73669758782600703</c:v>
                </c:pt>
                <c:pt idx="56">
                  <c:v>-0.69397348139390902</c:v>
                </c:pt>
                <c:pt idx="57">
                  <c:v>-0.65477989423363803</c:v>
                </c:pt>
                <c:pt idx="58">
                  <c:v>-0.61874631543143799</c:v>
                </c:pt>
                <c:pt idx="59">
                  <c:v>-0.58554863570399895</c:v>
                </c:pt>
                <c:pt idx="60">
                  <c:v>-0.55490247246915303</c:v>
                </c:pt>
                <c:pt idx="61">
                  <c:v>-0.52655757751812204</c:v>
                </c:pt>
                <c:pt idx="62">
                  <c:v>-0.50029311694406897</c:v>
                </c:pt>
                <c:pt idx="63">
                  <c:v>-0.475913690899949</c:v>
                </c:pt>
                <c:pt idx="64">
                  <c:v>-0.45324595130992401</c:v>
                </c:pt>
                <c:pt idx="65">
                  <c:v>-0.43213572908137199</c:v>
                </c:pt>
                <c:pt idx="66">
                  <c:v>-0.41244557785765501</c:v>
                </c:pt>
                <c:pt idx="67">
                  <c:v>-0.39405267632277202</c:v>
                </c:pt>
                <c:pt idx="68">
                  <c:v>-0.37684702349704702</c:v>
                </c:pt>
                <c:pt idx="69">
                  <c:v>-0.36072988726578797</c:v>
                </c:pt>
                <c:pt idx="70">
                  <c:v>-0.34561246341651197</c:v>
                </c:pt>
                <c:pt idx="71">
                  <c:v>-0.33141471653935201</c:v>
                </c:pt>
                <c:pt idx="72">
                  <c:v>-0.31806437172968499</c:v>
                </c:pt>
                <c:pt idx="73">
                  <c:v>-0.30549604011907699</c:v>
                </c:pt>
                <c:pt idx="74">
                  <c:v>-0.29365045429683301</c:v>
                </c:pt>
                <c:pt idx="75">
                  <c:v>-0.282473799716775</c:v>
                </c:pt>
                <c:pt idx="76">
                  <c:v>-0.27191713002823098</c:v>
                </c:pt>
                <c:pt idx="77">
                  <c:v>-0.26193585341722703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55F-4E2C-8DD8-D2F5A5E8D1FB}"/>
            </c:ext>
          </c:extLst>
        </c:ser>
        <c:ser>
          <c:idx val="1"/>
          <c:order val="1"/>
          <c:tx>
            <c:strRef>
              <c:f>z_trans1!$C$8</c:f>
              <c:strCache>
                <c:ptCount val="1"/>
                <c:pt idx="0">
                  <c:v>S12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z_trans1!$A$9:$A$86</c:f>
              <c:numCache>
                <c:formatCode>General</c:formatCode>
                <c:ptCount val="78"/>
                <c:pt idx="0">
                  <c:v>693573000</c:v>
                </c:pt>
                <c:pt idx="1">
                  <c:v>693573100</c:v>
                </c:pt>
                <c:pt idx="2">
                  <c:v>693573200</c:v>
                </c:pt>
                <c:pt idx="3">
                  <c:v>693573300</c:v>
                </c:pt>
                <c:pt idx="4">
                  <c:v>693573400</c:v>
                </c:pt>
                <c:pt idx="5">
                  <c:v>693573500</c:v>
                </c:pt>
                <c:pt idx="6">
                  <c:v>693573600</c:v>
                </c:pt>
                <c:pt idx="7">
                  <c:v>693573700</c:v>
                </c:pt>
                <c:pt idx="8">
                  <c:v>693573800</c:v>
                </c:pt>
                <c:pt idx="9">
                  <c:v>693573900</c:v>
                </c:pt>
                <c:pt idx="10">
                  <c:v>693574000</c:v>
                </c:pt>
                <c:pt idx="11">
                  <c:v>693574100</c:v>
                </c:pt>
                <c:pt idx="12">
                  <c:v>693574200</c:v>
                </c:pt>
                <c:pt idx="13">
                  <c:v>693574300</c:v>
                </c:pt>
                <c:pt idx="14">
                  <c:v>693574400</c:v>
                </c:pt>
                <c:pt idx="15">
                  <c:v>693574500</c:v>
                </c:pt>
                <c:pt idx="16">
                  <c:v>693574600</c:v>
                </c:pt>
                <c:pt idx="17">
                  <c:v>693574700</c:v>
                </c:pt>
                <c:pt idx="18">
                  <c:v>693574800</c:v>
                </c:pt>
                <c:pt idx="19">
                  <c:v>693574900</c:v>
                </c:pt>
                <c:pt idx="20">
                  <c:v>693575000</c:v>
                </c:pt>
                <c:pt idx="21">
                  <c:v>693575100</c:v>
                </c:pt>
                <c:pt idx="22">
                  <c:v>693575200</c:v>
                </c:pt>
                <c:pt idx="23">
                  <c:v>693575300</c:v>
                </c:pt>
                <c:pt idx="24">
                  <c:v>693575400</c:v>
                </c:pt>
                <c:pt idx="25">
                  <c:v>693575500</c:v>
                </c:pt>
                <c:pt idx="26">
                  <c:v>693575600</c:v>
                </c:pt>
                <c:pt idx="27">
                  <c:v>693575700</c:v>
                </c:pt>
                <c:pt idx="28">
                  <c:v>693575800</c:v>
                </c:pt>
                <c:pt idx="29">
                  <c:v>693575900</c:v>
                </c:pt>
                <c:pt idx="30">
                  <c:v>693576000</c:v>
                </c:pt>
                <c:pt idx="31">
                  <c:v>693576100</c:v>
                </c:pt>
                <c:pt idx="32">
                  <c:v>693576200</c:v>
                </c:pt>
                <c:pt idx="33">
                  <c:v>693576300</c:v>
                </c:pt>
                <c:pt idx="34">
                  <c:v>693576400</c:v>
                </c:pt>
                <c:pt idx="35">
                  <c:v>693576500</c:v>
                </c:pt>
                <c:pt idx="36">
                  <c:v>693576600</c:v>
                </c:pt>
                <c:pt idx="37">
                  <c:v>693576700</c:v>
                </c:pt>
                <c:pt idx="38">
                  <c:v>693576800</c:v>
                </c:pt>
                <c:pt idx="39">
                  <c:v>693576900</c:v>
                </c:pt>
                <c:pt idx="40">
                  <c:v>693577000</c:v>
                </c:pt>
                <c:pt idx="41">
                  <c:v>693577100</c:v>
                </c:pt>
                <c:pt idx="42">
                  <c:v>693577200</c:v>
                </c:pt>
                <c:pt idx="43">
                  <c:v>693577300</c:v>
                </c:pt>
                <c:pt idx="44">
                  <c:v>693577400</c:v>
                </c:pt>
                <c:pt idx="45">
                  <c:v>693577500</c:v>
                </c:pt>
                <c:pt idx="46">
                  <c:v>693577600</c:v>
                </c:pt>
                <c:pt idx="47">
                  <c:v>693577700</c:v>
                </c:pt>
                <c:pt idx="48">
                  <c:v>693577800</c:v>
                </c:pt>
                <c:pt idx="49">
                  <c:v>693577900</c:v>
                </c:pt>
                <c:pt idx="50">
                  <c:v>693578000</c:v>
                </c:pt>
                <c:pt idx="51">
                  <c:v>693578100</c:v>
                </c:pt>
                <c:pt idx="52">
                  <c:v>693578200</c:v>
                </c:pt>
                <c:pt idx="53">
                  <c:v>693578300</c:v>
                </c:pt>
                <c:pt idx="54">
                  <c:v>693578400</c:v>
                </c:pt>
                <c:pt idx="55">
                  <c:v>693578500</c:v>
                </c:pt>
                <c:pt idx="56">
                  <c:v>693578600</c:v>
                </c:pt>
                <c:pt idx="57">
                  <c:v>693578700</c:v>
                </c:pt>
                <c:pt idx="58">
                  <c:v>693578800</c:v>
                </c:pt>
                <c:pt idx="59">
                  <c:v>693578900</c:v>
                </c:pt>
                <c:pt idx="60">
                  <c:v>693579000</c:v>
                </c:pt>
                <c:pt idx="61">
                  <c:v>693579100</c:v>
                </c:pt>
                <c:pt idx="62">
                  <c:v>693579200</c:v>
                </c:pt>
                <c:pt idx="63">
                  <c:v>693579300</c:v>
                </c:pt>
                <c:pt idx="64">
                  <c:v>693579400</c:v>
                </c:pt>
                <c:pt idx="65">
                  <c:v>693579500</c:v>
                </c:pt>
                <c:pt idx="66">
                  <c:v>693579600</c:v>
                </c:pt>
                <c:pt idx="67">
                  <c:v>693579700</c:v>
                </c:pt>
                <c:pt idx="68">
                  <c:v>693579800</c:v>
                </c:pt>
                <c:pt idx="69">
                  <c:v>693579900</c:v>
                </c:pt>
                <c:pt idx="70">
                  <c:v>693580000</c:v>
                </c:pt>
                <c:pt idx="71">
                  <c:v>693580100</c:v>
                </c:pt>
                <c:pt idx="72">
                  <c:v>693580200</c:v>
                </c:pt>
                <c:pt idx="73">
                  <c:v>693580300</c:v>
                </c:pt>
                <c:pt idx="74">
                  <c:v>693580400</c:v>
                </c:pt>
                <c:pt idx="75">
                  <c:v>693580500</c:v>
                </c:pt>
                <c:pt idx="76">
                  <c:v>693580600</c:v>
                </c:pt>
                <c:pt idx="77">
                  <c:v>693580700</c:v>
                </c:pt>
              </c:numCache>
            </c:numRef>
          </c:xVal>
          <c:yVal>
            <c:numRef>
              <c:f>z_trans1!$C$9:$C$86</c:f>
              <c:numCache>
                <c:formatCode>General</c:formatCode>
                <c:ptCount val="78"/>
                <c:pt idx="0">
                  <c:v>-6.5897009634113202</c:v>
                </c:pt>
                <c:pt idx="1">
                  <c:v>-6.31126254040114</c:v>
                </c:pt>
                <c:pt idx="2">
                  <c:v>-6.0264851625493296</c:v>
                </c:pt>
                <c:pt idx="3">
                  <c:v>-5.73534332708675</c:v>
                </c:pt>
                <c:pt idx="4">
                  <c:v>-5.4378678570600902</c:v>
                </c:pt>
                <c:pt idx="5">
                  <c:v>-5.1341625545669203</c:v>
                </c:pt>
                <c:pt idx="6">
                  <c:v>-4.8244248772057903</c:v>
                </c:pt>
                <c:pt idx="7">
                  <c:v>-4.5089714119646302</c:v>
                </c:pt>
                <c:pt idx="8">
                  <c:v>-4.18721976638468</c:v>
                </c:pt>
                <c:pt idx="9">
                  <c:v>-3.8619088975859501</c:v>
                </c:pt>
                <c:pt idx="10">
                  <c:v>-3.5328940520625798</c:v>
                </c:pt>
                <c:pt idx="11">
                  <c:v>-3.2013481768714702</c:v>
                </c:pt>
                <c:pt idx="12">
                  <c:v>-2.8687886695498102</c:v>
                </c:pt>
                <c:pt idx="13">
                  <c:v>-2.5371425206310598</c:v>
                </c:pt>
                <c:pt idx="14">
                  <c:v>-2.2088137440301301</c:v>
                </c:pt>
                <c:pt idx="15">
                  <c:v>-1.88674702796869</c:v>
                </c:pt>
                <c:pt idx="16">
                  <c:v>-1.57447785806505</c:v>
                </c:pt>
                <c:pt idx="17">
                  <c:v>-1.27615531065203</c:v>
                </c:pt>
                <c:pt idx="18">
                  <c:v>-0.99651919816146906</c:v>
                </c:pt>
                <c:pt idx="19">
                  <c:v>-0.74081125844809304</c:v>
                </c:pt>
                <c:pt idx="20">
                  <c:v>-0.514601061875127</c:v>
                </c:pt>
                <c:pt idx="21">
                  <c:v>-0.32351589931957497</c:v>
                </c:pt>
                <c:pt idx="22">
                  <c:v>-0.17288043918646401</c:v>
                </c:pt>
                <c:pt idx="23">
                  <c:v>-6.7296121087214403E-2</c:v>
                </c:pt>
                <c:pt idx="24">
                  <c:v>-1.02161328212956E-2</c:v>
                </c:pt>
                <c:pt idx="25">
                  <c:v>-3.5893493306642199E-3</c:v>
                </c:pt>
                <c:pt idx="26">
                  <c:v>-4.7645446854703101E-2</c:v>
                </c:pt>
                <c:pt idx="27">
                  <c:v>-0.14086892282966701</c:v>
                </c:pt>
                <c:pt idx="28">
                  <c:v>-0.280167967147751</c:v>
                </c:pt>
                <c:pt idx="29">
                  <c:v>-0.46120021146144602</c:v>
                </c:pt>
                <c:pt idx="30">
                  <c:v>-0.67878719838097401</c:v>
                </c:pt>
                <c:pt idx="31">
                  <c:v>-0.92734247543843396</c:v>
                </c:pt>
                <c:pt idx="32">
                  <c:v>-1.2012515566378701</c:v>
                </c:pt>
                <c:pt idx="33">
                  <c:v>-1.4951669494370301</c:v>
                </c:pt>
                <c:pt idx="34">
                  <c:v>-1.8042066604374301</c:v>
                </c:pt>
                <c:pt idx="35">
                  <c:v>-2.1240635290204901</c:v>
                </c:pt>
                <c:pt idx="36">
                  <c:v>-2.4510432549213101</c:v>
                </c:pt>
                <c:pt idx="37">
                  <c:v>-2.7820515475545502</c:v>
                </c:pt>
                <c:pt idx="38">
                  <c:v>-3.1145496047999401</c:v>
                </c:pt>
                <c:pt idx="39">
                  <c:v>-3.4464928874982501</c:v>
                </c:pt>
                <c:pt idx="40">
                  <c:v>-3.7762639525860102</c:v>
                </c:pt>
                <c:pt idx="41">
                  <c:v>-4.1026062813870601</c:v>
                </c:pt>
                <c:pt idx="42">
                  <c:v>-4.4235413781717998</c:v>
                </c:pt>
                <c:pt idx="43">
                  <c:v>-4.7404184808627399</c:v>
                </c:pt>
                <c:pt idx="44">
                  <c:v>-5.0516880570914404</c:v>
                </c:pt>
                <c:pt idx="45">
                  <c:v>-5.3569967957257001</c:v>
                </c:pt>
                <c:pt idx="46">
                  <c:v>-5.6561181963541403</c:v>
                </c:pt>
                <c:pt idx="47">
                  <c:v>-5.9489257066262402</c:v>
                </c:pt>
                <c:pt idx="48">
                  <c:v>-6.2353708470820699</c:v>
                </c:pt>
                <c:pt idx="49">
                  <c:v>-6.5154655436037796</c:v>
                </c:pt>
                <c:pt idx="50">
                  <c:v>-6.7892679305632404</c:v>
                </c:pt>
                <c:pt idx="51">
                  <c:v>-7.05687101376623</c:v>
                </c:pt>
                <c:pt idx="52">
                  <c:v>-7.3183936366320799</c:v>
                </c:pt>
                <c:pt idx="53">
                  <c:v>-7.57397334419184</c:v>
                </c:pt>
                <c:pt idx="54">
                  <c:v>-7.8237607012475001</c:v>
                </c:pt>
                <c:pt idx="55">
                  <c:v>-8.0679148901172795</c:v>
                </c:pt>
                <c:pt idx="56">
                  <c:v>-8.3066002192995896</c:v>
                </c:pt>
                <c:pt idx="57">
                  <c:v>-8.5399834284674299</c:v>
                </c:pt>
                <c:pt idx="58">
                  <c:v>-8.7682316198267607</c:v>
                </c:pt>
                <c:pt idx="59">
                  <c:v>-8.9915106409190901</c:v>
                </c:pt>
                <c:pt idx="60">
                  <c:v>-9.2099839183459107</c:v>
                </c:pt>
                <c:pt idx="61">
                  <c:v>-9.4238115256290396</c:v>
                </c:pt>
                <c:pt idx="62">
                  <c:v>-9.6331495740171995</c:v>
                </c:pt>
                <c:pt idx="63">
                  <c:v>-9.8381497190461697</c:v>
                </c:pt>
                <c:pt idx="64">
                  <c:v>-10.0389588914671</c:v>
                </c:pt>
                <c:pt idx="65">
                  <c:v>-10.2357190800467</c:v>
                </c:pt>
                <c:pt idx="66">
                  <c:v>-10.4285672602226</c:v>
                </c:pt>
                <c:pt idx="67">
                  <c:v>-10.6176353647565</c:v>
                </c:pt>
                <c:pt idx="68">
                  <c:v>-10.803050305104501</c:v>
                </c:pt>
                <c:pt idx="69">
                  <c:v>-10.9849340705406</c:v>
                </c:pt>
                <c:pt idx="70">
                  <c:v>-11.1634038085373</c:v>
                </c:pt>
                <c:pt idx="71">
                  <c:v>-11.3385719646016</c:v>
                </c:pt>
                <c:pt idx="72">
                  <c:v>-11.510546421423999</c:v>
                </c:pt>
                <c:pt idx="73">
                  <c:v>-11.6794306566591</c:v>
                </c:pt>
                <c:pt idx="74">
                  <c:v>-11.8453239027096</c:v>
                </c:pt>
                <c:pt idx="75">
                  <c:v>-12.008321299613099</c:v>
                </c:pt>
                <c:pt idx="76">
                  <c:v>-12.1685140832389</c:v>
                </c:pt>
                <c:pt idx="77">
                  <c:v>-12.3259897154262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55F-4E2C-8DD8-D2F5A5E8D1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207952"/>
        <c:axId val="444208608"/>
      </c:scatterChart>
      <c:valAx>
        <c:axId val="444207952"/>
        <c:scaling>
          <c:orientation val="minMax"/>
          <c:max val="693580000"/>
          <c:min val="693573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Frequency (Hz)</a:t>
                </a:r>
              </a:p>
            </c:rich>
          </c:tx>
          <c:layout>
            <c:manualLayout>
              <c:xMode val="edge"/>
              <c:yMode val="edge"/>
              <c:x val="0.41168600519836385"/>
              <c:y val="0.87469983805215834"/>
            </c:manualLayout>
          </c:layout>
          <c:overlay val="0"/>
        </c:title>
        <c:numFmt formatCode="0.000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44208608"/>
        <c:crossesAt val="-35"/>
        <c:crossBetween val="midCat"/>
        <c:majorUnit val="4000"/>
      </c:valAx>
      <c:valAx>
        <c:axId val="444208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 parameters (dB)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fr-FR"/>
          </a:p>
        </c:txPr>
        <c:crossAx val="444207952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50357982257122291"/>
          <c:y val="0.54967219523091537"/>
          <c:w val="0.33623418639005603"/>
          <c:h val="0.17182372645408273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fr-FR"/>
        </a:p>
      </c:txPr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200"/>
      </a:pPr>
      <a:endParaRPr lang="fr-F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97EF0-5B8F-844A-97E1-1624B93E0B29}" type="datetimeFigureOut">
              <a:rPr lang="fr-FR" smtClean="0"/>
              <a:t>13/03/2024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643E-4E14-CB4A-9CD3-BBCEDFB9F6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28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71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17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13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MC collaboration meeting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85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2269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0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chart" Target="../charts/chart2.xml"/><Relationship Id="rId7" Type="http://schemas.openxmlformats.org/officeDocument/2006/relationships/image" Target="../media/image2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502941"/>
            <a:ext cx="12192000" cy="542787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949281" y="141307"/>
            <a:ext cx="8706048" cy="1143000"/>
          </a:xfrm>
        </p:spPr>
        <p:txBody>
          <a:bodyPr/>
          <a:lstStyle/>
          <a:p>
            <a:r>
              <a:rPr lang="en-US" dirty="0"/>
              <a:t> A preliminary design of a 704 MHz cavity and related power coupler for the MC demonstrator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68" y="162133"/>
            <a:ext cx="1341203" cy="1341203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703735" y="4677659"/>
            <a:ext cx="11197140" cy="243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lang="en-GB" sz="2400" b="1" dirty="0" smtClean="0">
                <a:solidFill>
                  <a:prstClr val="white"/>
                </a:solidFill>
                <a:latin typeface="Arial Narrow"/>
                <a:cs typeface="Arial Narrow"/>
              </a:rPr>
              <a:t>Juliette Plouin</a:t>
            </a:r>
            <a:endParaRPr lang="en-GB" sz="2400" b="1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CEA Paris-</a:t>
            </a:r>
            <a:r>
              <a:rPr lang="en-GB" sz="2133" dirty="0" err="1">
                <a:solidFill>
                  <a:prstClr val="white"/>
                </a:solidFill>
                <a:latin typeface="Arial Narrow"/>
                <a:cs typeface="Arial Narrow"/>
              </a:rPr>
              <a:t>Saclay</a:t>
            </a:r>
            <a:endParaRPr lang="en-GB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US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On behalf of </a:t>
            </a:r>
            <a:r>
              <a:rPr lang="it-IT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D</a:t>
            </a:r>
            <a:r>
              <a:rPr lang="it-IT" sz="2133" dirty="0">
                <a:solidFill>
                  <a:prstClr val="white"/>
                </a:solidFill>
                <a:latin typeface="Arial Narrow"/>
                <a:cs typeface="Arial Narrow"/>
              </a:rPr>
              <a:t>. Giove, D. Sertore, M.R. Masullo </a:t>
            </a:r>
            <a:br>
              <a:rPr lang="it-IT" sz="2133" dirty="0">
                <a:solidFill>
                  <a:prstClr val="white"/>
                </a:solidFill>
                <a:latin typeface="Arial Narrow"/>
                <a:cs typeface="Arial Narrow"/>
              </a:rPr>
            </a:br>
            <a:r>
              <a:rPr lang="it-IT" sz="2133" dirty="0">
                <a:solidFill>
                  <a:prstClr val="white"/>
                </a:solidFill>
                <a:latin typeface="Arial Narrow"/>
                <a:cs typeface="Arial Narrow"/>
              </a:rPr>
              <a:t>INFN Milano-LASA and </a:t>
            </a:r>
            <a:r>
              <a:rPr lang="it-IT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Napoli</a:t>
            </a:r>
          </a:p>
          <a:p>
            <a:pPr algn="r" defTabSz="609585"/>
            <a:r>
              <a:rPr lang="it-IT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Guillaume Ferrand, Claude Marchand, Juliette Plouin</a:t>
            </a:r>
          </a:p>
          <a:p>
            <a:pPr algn="r" defTabSz="609585"/>
            <a:r>
              <a:rPr lang="it-IT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CEA-Saclay</a:t>
            </a:r>
            <a:endParaRPr lang="it-IT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US" sz="2133" dirty="0" smtClean="0">
                <a:solidFill>
                  <a:prstClr val="white"/>
                </a:solidFill>
                <a:latin typeface="Arial Narrow"/>
                <a:cs typeface="Arial Narrow"/>
              </a:rPr>
              <a:t> </a:t>
            </a:r>
            <a:endParaRPr lang="en-US" sz="2133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1" y="162133"/>
            <a:ext cx="1308127" cy="106721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376737" y="5382174"/>
            <a:ext cx="5159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lang="en-GB" sz="2400" b="1" dirty="0" smtClean="0">
                <a:solidFill>
                  <a:prstClr val="white"/>
                </a:solidFill>
                <a:latin typeface="Arial Narrow"/>
                <a:cs typeface="Arial Narrow"/>
              </a:rPr>
              <a:t>IMCC Meeting 12-15 march 2024</a:t>
            </a:r>
            <a:endParaRPr lang="en-GB" sz="2400" b="1" dirty="0">
              <a:solidFill>
                <a:prstClr val="white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538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l="12008" t="17873" r="25778" b="6058"/>
          <a:stretch/>
        </p:blipFill>
        <p:spPr>
          <a:xfrm>
            <a:off x="3223491" y="1232034"/>
            <a:ext cx="5329382" cy="4822257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203543" y="1068404"/>
            <a:ext cx="5457524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88" y="3833091"/>
            <a:ext cx="2757192" cy="140243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132945" y="883738"/>
            <a:ext cx="7629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1 m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619" y="4531556"/>
            <a:ext cx="3124361" cy="165743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533236" y="3833091"/>
            <a:ext cx="914400" cy="1402433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/>
          <p:cNvCxnSpPr>
            <a:stCxn id="24" idx="3"/>
            <a:endCxn id="5" idx="1"/>
          </p:cNvCxnSpPr>
          <p:nvPr/>
        </p:nvCxnSpPr>
        <p:spPr>
          <a:xfrm flipV="1">
            <a:off x="2447636" y="3643163"/>
            <a:ext cx="775855" cy="891145"/>
          </a:xfrm>
          <a:prstGeom prst="straightConnector1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5235130" y="4640704"/>
            <a:ext cx="1427372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5109633" y="4711925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0.125 x 3 ~ 0.4 m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024203" y="2183123"/>
            <a:ext cx="2410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Chris Rogers,</a:t>
            </a:r>
          </a:p>
          <a:p>
            <a:r>
              <a:rPr lang="fr-FR" dirty="0" smtClean="0"/>
              <a:t>WP8 Meeting #16</a:t>
            </a:r>
          </a:p>
          <a:p>
            <a:r>
              <a:rPr lang="fr-FR" dirty="0" smtClean="0"/>
              <a:t>05/03/2024</a:t>
            </a:r>
            <a:endParaRPr lang="fr-FR" dirty="0"/>
          </a:p>
        </p:txBody>
      </p:sp>
      <p:sp>
        <p:nvSpPr>
          <p:cNvPr id="20" name="Titre 3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</p:spPr>
        <p:txBody>
          <a:bodyPr/>
          <a:lstStyle/>
          <a:p>
            <a:r>
              <a:rPr lang="en-GB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Cavity implementation in the cooling cell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5204828" y="2594097"/>
            <a:ext cx="1457674" cy="1900097"/>
            <a:chOff x="5435585" y="2631459"/>
            <a:chExt cx="1270005" cy="1900097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5435585" y="2644788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5858920" y="2644788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6282255" y="2631459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2" name="ZoneTexte 21"/>
          <p:cNvSpPr txBox="1"/>
          <p:nvPr/>
        </p:nvSpPr>
        <p:spPr>
          <a:xfrm>
            <a:off x="4781814" y="5969968"/>
            <a:ext cx="266297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E</a:t>
            </a:r>
            <a:r>
              <a:rPr lang="fr-FR" sz="2400" baseline="-25000" dirty="0" err="1" smtClean="0"/>
              <a:t>peak</a:t>
            </a:r>
            <a:r>
              <a:rPr lang="fr-FR" sz="2400" dirty="0" smtClean="0"/>
              <a:t> = 55 MV/m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6617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on </a:t>
            </a:r>
            <a:r>
              <a:rPr lang="fr-FR" dirty="0" err="1" smtClean="0"/>
              <a:t>cavity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406194" y="1634720"/>
            <a:ext cx="10864310" cy="4577867"/>
            <a:chOff x="406194" y="1634720"/>
            <a:chExt cx="10864310" cy="4577867"/>
          </a:xfrm>
        </p:grpSpPr>
        <p:pic>
          <p:nvPicPr>
            <p:cNvPr id="7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194" y="1744291"/>
              <a:ext cx="5042604" cy="252130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5"/>
                <p:cNvSpPr txBox="1"/>
                <p:nvPr/>
              </p:nvSpPr>
              <p:spPr>
                <a:xfrm>
                  <a:off x="6292104" y="1634720"/>
                  <a:ext cx="4978400" cy="29653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80990" indent="-380990" defTabSz="609585">
                    <a:buFont typeface="Arial" panose="020B0604020202020204" pitchFamily="34" charset="0"/>
                    <a:buChar char="•"/>
                  </a:pPr>
                  <a:r>
                    <a:rPr lang="en-US" sz="2667" dirty="0">
                      <a:solidFill>
                        <a:prstClr val="black"/>
                      </a:solidFill>
                      <a:latin typeface="Arial"/>
                    </a:rPr>
                    <a:t>Normal conducting cavities</a:t>
                  </a:r>
                </a:p>
                <a:p>
                  <a:pPr marL="380990" indent="-380990" defTabSz="609585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667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667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~ 325 </m:t>
                      </m:r>
                      <m:r>
                        <a:rPr lang="en-US" sz="2667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𝑀𝐻𝑧</m:t>
                      </m:r>
                      <m:r>
                        <a:rPr lang="en-US" sz="2667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650 </m:t>
                      </m:r>
                      <m:r>
                        <a:rPr lang="en-US" sz="2667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𝑀𝐻𝑧</m:t>
                      </m:r>
                    </m:oMath>
                  </a14:m>
                  <a:endParaRPr lang="en-US" sz="2667" dirty="0">
                    <a:solidFill>
                      <a:prstClr val="black"/>
                    </a:solidFill>
                    <a:latin typeface="Arial"/>
                  </a:endParaRPr>
                </a:p>
                <a:p>
                  <a:pPr marL="380990" indent="-380990" defTabSz="609585">
                    <a:buFont typeface="Arial" panose="020B0604020202020204" pitchFamily="34" charset="0"/>
                    <a:buChar char="•"/>
                  </a:pPr>
                  <a:r>
                    <a:rPr lang="en-US" sz="2667" dirty="0">
                      <a:solidFill>
                        <a:prstClr val="black"/>
                      </a:solidFill>
                      <a:latin typeface="Arial"/>
                    </a:rPr>
                    <a:t>Short RF pulses (~𝜇𝑠)</a:t>
                  </a:r>
                </a:p>
                <a:p>
                  <a:pPr marL="380990" indent="-380990" defTabSz="609585">
                    <a:buFont typeface="Arial" panose="020B0604020202020204" pitchFamily="34" charset="0"/>
                    <a:buChar char="•"/>
                  </a:pPr>
                  <a:r>
                    <a:rPr lang="en-US" sz="2667" dirty="0">
                      <a:solidFill>
                        <a:prstClr val="black"/>
                      </a:solidFill>
                      <a:latin typeface="Arial"/>
                    </a:rPr>
                    <a:t>High acceleration gradients (~30 MV/m)</a:t>
                  </a:r>
                </a:p>
                <a:p>
                  <a:pPr marL="380990" indent="-380990" defTabSz="609585">
                    <a:buFont typeface="Arial" panose="020B0604020202020204" pitchFamily="34" charset="0"/>
                    <a:buChar char="•"/>
                  </a:pPr>
                  <a:r>
                    <a:rPr lang="en-US" sz="2667" dirty="0">
                      <a:solidFill>
                        <a:prstClr val="black"/>
                      </a:solidFill>
                      <a:latin typeface="Arial"/>
                    </a:rPr>
                    <a:t>High magnetic solenoidal field (up to14 T)</a:t>
                  </a:r>
                </a:p>
              </p:txBody>
            </p:sp>
          </mc:Choice>
          <mc:Fallback xmlns="">
            <p:sp>
              <p:nvSpPr>
                <p:cNvPr id="13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2104" y="1634720"/>
                  <a:ext cx="4978400" cy="2965364"/>
                </a:xfrm>
                <a:prstGeom prst="rect">
                  <a:avLst/>
                </a:prstGeom>
                <a:blipFill>
                  <a:blip r:embed="rId3"/>
                  <a:stretch>
                    <a:fillRect l="-2081" t="-2053" b="-451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7"/>
            <p:cNvSpPr txBox="1"/>
            <p:nvPr/>
          </p:nvSpPr>
          <p:spPr>
            <a:xfrm>
              <a:off x="952464" y="4888955"/>
              <a:ext cx="5959780" cy="1323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/>
              <a:r>
                <a:rPr lang="en-US" sz="2667" dirty="0">
                  <a:solidFill>
                    <a:prstClr val="black"/>
                  </a:solidFill>
                  <a:latin typeface="Arial"/>
                </a:rPr>
                <a:t>Creates problematics of </a:t>
              </a:r>
              <a:r>
                <a:rPr lang="en-US" sz="2667" b="1" dirty="0">
                  <a:solidFill>
                    <a:prstClr val="black"/>
                  </a:solidFill>
                  <a:latin typeface="Arial"/>
                </a:rPr>
                <a:t>break-down</a:t>
              </a:r>
              <a:r>
                <a:rPr lang="en-US" sz="2667" dirty="0">
                  <a:solidFill>
                    <a:prstClr val="black"/>
                  </a:solidFill>
                  <a:latin typeface="Arial"/>
                </a:rPr>
                <a:t> that needs to be </a:t>
              </a:r>
              <a:r>
                <a:rPr lang="en-US" sz="2667" dirty="0" smtClean="0">
                  <a:solidFill>
                    <a:prstClr val="black"/>
                  </a:solidFill>
                  <a:latin typeface="Arial"/>
                </a:rPr>
                <a:t>mitigated</a:t>
              </a:r>
            </a:p>
            <a:p>
              <a:pPr algn="ctr" defTabSz="609585"/>
              <a:r>
                <a:rPr lang="en-US" sz="2667" i="1" dirty="0" smtClean="0">
                  <a:solidFill>
                    <a:srgbClr val="FF0000"/>
                  </a:solidFill>
                  <a:latin typeface="Arial"/>
                </a:rPr>
                <a:t>See talk from Claude Marchand</a:t>
              </a:r>
              <a:endParaRPr lang="en-US" sz="2667" i="1" dirty="0">
                <a:solidFill>
                  <a:srgbClr val="FF0000"/>
                </a:solidFill>
                <a:latin typeface="Arial"/>
              </a:endParaRPr>
            </a:p>
          </p:txBody>
        </p:sp>
        <p:cxnSp>
          <p:nvCxnSpPr>
            <p:cNvPr id="10" name="Straight Arrow Connector 10"/>
            <p:cNvCxnSpPr/>
            <p:nvPr/>
          </p:nvCxnSpPr>
          <p:spPr>
            <a:xfrm flipV="1">
              <a:off x="5119376" y="3825414"/>
              <a:ext cx="562339" cy="106354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Left Brace 13"/>
            <p:cNvSpPr/>
            <p:nvPr/>
          </p:nvSpPr>
          <p:spPr>
            <a:xfrm>
              <a:off x="5732769" y="2940737"/>
              <a:ext cx="651263" cy="1448369"/>
            </a:xfrm>
            <a:prstGeom prst="leftBrac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fr-FR" sz="2400">
                <a:solidFill>
                  <a:prstClr val="black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581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shape</a:t>
            </a:r>
            <a:r>
              <a:rPr lang="fr-FR" dirty="0" smtClean="0"/>
              <a:t> must </a:t>
            </a:r>
            <a:r>
              <a:rPr lang="fr-FR" dirty="0" err="1" smtClean="0"/>
              <a:t>minimize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emission</a:t>
            </a:r>
            <a:r>
              <a:rPr lang="fr-FR" dirty="0" smtClean="0"/>
              <a:t> </a:t>
            </a:r>
            <a:r>
              <a:rPr lang="fr-FR" dirty="0" err="1" smtClean="0"/>
              <a:t>risks</a:t>
            </a:r>
            <a:endParaRPr lang="fr-FR" dirty="0"/>
          </a:p>
        </p:txBody>
      </p:sp>
      <p:sp>
        <p:nvSpPr>
          <p:cNvPr id="41" name="Rectangle 40"/>
          <p:cNvSpPr/>
          <p:nvPr/>
        </p:nvSpPr>
        <p:spPr>
          <a:xfrm>
            <a:off x="1801979" y="2144266"/>
            <a:ext cx="1274938" cy="3394661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2" name="Connecteur droit 41"/>
          <p:cNvCxnSpPr/>
          <p:nvPr/>
        </p:nvCxnSpPr>
        <p:spPr>
          <a:xfrm flipH="1">
            <a:off x="1801978" y="2144266"/>
            <a:ext cx="0" cy="3394661"/>
          </a:xfrm>
          <a:prstGeom prst="line">
            <a:avLst/>
          </a:prstGeom>
          <a:noFill/>
          <a:ln w="76200" cap="flat" cmpd="sng" algn="ctr"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49000">
                  <a:srgbClr val="FF0000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3" name="Connecteur droit 42"/>
          <p:cNvCxnSpPr/>
          <p:nvPr/>
        </p:nvCxnSpPr>
        <p:spPr>
          <a:xfrm flipH="1">
            <a:off x="3067561" y="2144266"/>
            <a:ext cx="0" cy="3394661"/>
          </a:xfrm>
          <a:prstGeom prst="line">
            <a:avLst/>
          </a:prstGeom>
          <a:noFill/>
          <a:ln w="76200" cap="flat" cmpd="sng" algn="ctr"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49000">
                  <a:srgbClr val="FF0000"/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p:cxnSp>
        <p:nvCxnSpPr>
          <p:cNvPr id="44" name="Connecteur droit avec flèche 43"/>
          <p:cNvCxnSpPr/>
          <p:nvPr/>
        </p:nvCxnSpPr>
        <p:spPr>
          <a:xfrm flipV="1">
            <a:off x="2175767" y="1849836"/>
            <a:ext cx="490331" cy="0"/>
          </a:xfrm>
          <a:prstGeom prst="straightConnector1">
            <a:avLst/>
          </a:prstGeom>
          <a:noFill/>
          <a:ln w="63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5" name="Connecteur droit 44"/>
          <p:cNvCxnSpPr/>
          <p:nvPr/>
        </p:nvCxnSpPr>
        <p:spPr>
          <a:xfrm>
            <a:off x="4857125" y="3343034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46" name="Connecteur droit 45"/>
          <p:cNvCxnSpPr/>
          <p:nvPr/>
        </p:nvCxnSpPr>
        <p:spPr>
          <a:xfrm>
            <a:off x="4857125" y="3393834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47" name="Connecteur droit 46"/>
          <p:cNvCxnSpPr/>
          <p:nvPr/>
        </p:nvCxnSpPr>
        <p:spPr>
          <a:xfrm>
            <a:off x="4857125" y="3451260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/>
              <p:cNvSpPr txBox="1"/>
              <p:nvPr/>
            </p:nvSpPr>
            <p:spPr>
              <a:xfrm>
                <a:off x="2315230" y="1539238"/>
                <a:ext cx="211404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70AD47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48" name="ZoneTexte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230" y="1539238"/>
                <a:ext cx="211404" cy="310598"/>
              </a:xfrm>
              <a:prstGeom prst="rect">
                <a:avLst/>
              </a:prstGeom>
              <a:blipFill>
                <a:blip r:embed="rId2"/>
                <a:stretch>
                  <a:fillRect l="-29412" r="-23529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ZoneTexte 48"/>
          <p:cNvSpPr txBox="1"/>
          <p:nvPr/>
        </p:nvSpPr>
        <p:spPr>
          <a:xfrm>
            <a:off x="1570586" y="5775931"/>
            <a:ext cx="5262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Electrons are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emitted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by the high 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field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area of surface 1 … and hit the high 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field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area of surface 2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0" name="Connecteur droit 49"/>
          <p:cNvCxnSpPr/>
          <p:nvPr/>
        </p:nvCxnSpPr>
        <p:spPr>
          <a:xfrm flipH="1" flipV="1">
            <a:off x="576151" y="2653802"/>
            <a:ext cx="4939" cy="702364"/>
          </a:xfrm>
          <a:prstGeom prst="line">
            <a:avLst/>
          </a:prstGeom>
          <a:noFill/>
          <a:ln w="76200" cap="flat" cmpd="sng" algn="ctr">
            <a:gradFill>
              <a:gsLst>
                <a:gs pos="0">
                  <a:srgbClr val="5B9BD5">
                    <a:lumMod val="40000"/>
                    <a:lumOff val="60000"/>
                  </a:srgbClr>
                </a:gs>
                <a:gs pos="100000">
                  <a:srgbClr val="FF0000"/>
                </a:gs>
              </a:gsLst>
              <a:lin ang="5400000" scaled="1"/>
            </a:gra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ZoneTexte 50"/>
              <p:cNvSpPr txBox="1"/>
              <p:nvPr/>
            </p:nvSpPr>
            <p:spPr>
              <a:xfrm>
                <a:off x="194753" y="2837087"/>
                <a:ext cx="20621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fr-FR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51" name="ZoneTexte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753" y="2837087"/>
                <a:ext cx="206210" cy="276999"/>
              </a:xfrm>
              <a:prstGeom prst="rect">
                <a:avLst/>
              </a:prstGeom>
              <a:blipFill>
                <a:blip r:embed="rId3"/>
                <a:stretch>
                  <a:fillRect l="-29412" r="-20588" b="-6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ZoneTexte 51"/>
          <p:cNvSpPr txBox="1"/>
          <p:nvPr/>
        </p:nvSpPr>
        <p:spPr>
          <a:xfrm>
            <a:off x="65663" y="3143483"/>
            <a:ext cx="573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min</a:t>
            </a:r>
            <a:endParaRPr lang="fr-FR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65663" y="2499913"/>
            <a:ext cx="573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prstClr val="black"/>
                </a:solidFill>
                <a:latin typeface="Calibri" panose="020F0502020204030204"/>
              </a:rPr>
              <a:t>max</a:t>
            </a:r>
            <a:endParaRPr lang="fr-FR" sz="1400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54" name="Groupe 53"/>
          <p:cNvGrpSpPr/>
          <p:nvPr/>
        </p:nvGrpSpPr>
        <p:grpSpPr>
          <a:xfrm>
            <a:off x="4056324" y="2151851"/>
            <a:ext cx="2729629" cy="1352990"/>
            <a:chOff x="4597251" y="1039719"/>
            <a:chExt cx="2729629" cy="1352990"/>
          </a:xfrm>
          <a:noFill/>
        </p:grpSpPr>
        <p:sp>
          <p:nvSpPr>
            <p:cNvPr id="55" name="Forme libre 54"/>
            <p:cNvSpPr/>
            <p:nvPr/>
          </p:nvSpPr>
          <p:spPr>
            <a:xfrm rot="694746">
              <a:off x="5631737" y="1039719"/>
              <a:ext cx="1695143" cy="1352990"/>
            </a:xfrm>
            <a:custGeom>
              <a:avLst/>
              <a:gdLst>
                <a:gd name="connsiteX0" fmla="*/ 0 w 2146853"/>
                <a:gd name="connsiteY0" fmla="*/ 80324 h 1478892"/>
                <a:gd name="connsiteX1" fmla="*/ 901148 w 2146853"/>
                <a:gd name="connsiteY1" fmla="*/ 128915 h 1478892"/>
                <a:gd name="connsiteX2" fmla="*/ 1532835 w 2146853"/>
                <a:gd name="connsiteY2" fmla="*/ 1290689 h 1478892"/>
                <a:gd name="connsiteX3" fmla="*/ 2146853 w 2146853"/>
                <a:gd name="connsiteY3" fmla="*/ 1462967 h 1478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53" h="1478892">
                  <a:moveTo>
                    <a:pt x="0" y="80324"/>
                  </a:moveTo>
                  <a:cubicBezTo>
                    <a:pt x="322838" y="3756"/>
                    <a:pt x="645676" y="-72812"/>
                    <a:pt x="901148" y="128915"/>
                  </a:cubicBezTo>
                  <a:cubicBezTo>
                    <a:pt x="1156620" y="330642"/>
                    <a:pt x="1325218" y="1068347"/>
                    <a:pt x="1532835" y="1290689"/>
                  </a:cubicBezTo>
                  <a:cubicBezTo>
                    <a:pt x="1740453" y="1513031"/>
                    <a:pt x="1943653" y="1487999"/>
                    <a:pt x="2146853" y="1462967"/>
                  </a:cubicBezTo>
                </a:path>
              </a:pathLst>
            </a:custGeom>
            <a:grpFill/>
            <a:ln w="57150" cap="flat" cmpd="sng" algn="ctr">
              <a:gradFill>
                <a:gsLst>
                  <a:gs pos="74000">
                    <a:srgbClr val="FFCCCC"/>
                  </a:gs>
                  <a:gs pos="0">
                    <a:srgbClr val="5B9BD5">
                      <a:lumMod val="40000"/>
                      <a:lumOff val="60000"/>
                    </a:srgbClr>
                  </a:gs>
                  <a:gs pos="83000">
                    <a:srgbClr val="FF0000"/>
                  </a:gs>
                  <a:gs pos="100000">
                    <a:srgbClr val="FFCCCC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orme libre 55"/>
            <p:cNvSpPr/>
            <p:nvPr/>
          </p:nvSpPr>
          <p:spPr>
            <a:xfrm rot="20905254" flipH="1">
              <a:off x="4597251" y="1039719"/>
              <a:ext cx="1695143" cy="1352990"/>
            </a:xfrm>
            <a:custGeom>
              <a:avLst/>
              <a:gdLst>
                <a:gd name="connsiteX0" fmla="*/ 0 w 2146853"/>
                <a:gd name="connsiteY0" fmla="*/ 80324 h 1478892"/>
                <a:gd name="connsiteX1" fmla="*/ 901148 w 2146853"/>
                <a:gd name="connsiteY1" fmla="*/ 128915 h 1478892"/>
                <a:gd name="connsiteX2" fmla="*/ 1532835 w 2146853"/>
                <a:gd name="connsiteY2" fmla="*/ 1290689 h 1478892"/>
                <a:gd name="connsiteX3" fmla="*/ 2146853 w 2146853"/>
                <a:gd name="connsiteY3" fmla="*/ 1462967 h 1478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53" h="1478892">
                  <a:moveTo>
                    <a:pt x="0" y="80324"/>
                  </a:moveTo>
                  <a:cubicBezTo>
                    <a:pt x="322838" y="3756"/>
                    <a:pt x="645676" y="-72812"/>
                    <a:pt x="901148" y="128915"/>
                  </a:cubicBezTo>
                  <a:cubicBezTo>
                    <a:pt x="1156620" y="330642"/>
                    <a:pt x="1325218" y="1068347"/>
                    <a:pt x="1532835" y="1290689"/>
                  </a:cubicBezTo>
                  <a:cubicBezTo>
                    <a:pt x="1740453" y="1513031"/>
                    <a:pt x="1943653" y="1487999"/>
                    <a:pt x="2146853" y="1462967"/>
                  </a:cubicBezTo>
                </a:path>
              </a:pathLst>
            </a:custGeom>
            <a:grpFill/>
            <a:ln w="57150" cap="flat" cmpd="sng" algn="ctr">
              <a:gradFill>
                <a:gsLst>
                  <a:gs pos="74000">
                    <a:srgbClr val="FFCCCC"/>
                  </a:gs>
                  <a:gs pos="0">
                    <a:srgbClr val="5B9BD5">
                      <a:lumMod val="40000"/>
                      <a:lumOff val="60000"/>
                    </a:srgbClr>
                  </a:gs>
                  <a:gs pos="83000">
                    <a:srgbClr val="FF0000"/>
                  </a:gs>
                  <a:gs pos="100000">
                    <a:srgbClr val="FFCCCC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57" name="Connecteur droit 56"/>
          <p:cNvCxnSpPr/>
          <p:nvPr/>
        </p:nvCxnSpPr>
        <p:spPr>
          <a:xfrm>
            <a:off x="8806613" y="3289453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58" name="Connecteur droit 57"/>
          <p:cNvCxnSpPr/>
          <p:nvPr/>
        </p:nvCxnSpPr>
        <p:spPr>
          <a:xfrm>
            <a:off x="8806613" y="3340253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59" name="Connecteur droit 58"/>
          <p:cNvCxnSpPr/>
          <p:nvPr/>
        </p:nvCxnSpPr>
        <p:spPr>
          <a:xfrm>
            <a:off x="8806613" y="3397679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grpSp>
        <p:nvGrpSpPr>
          <p:cNvPr id="60" name="Groupe 59"/>
          <p:cNvGrpSpPr/>
          <p:nvPr/>
        </p:nvGrpSpPr>
        <p:grpSpPr>
          <a:xfrm>
            <a:off x="8005812" y="2130957"/>
            <a:ext cx="2765846" cy="1838567"/>
            <a:chOff x="4597251" y="1026075"/>
            <a:chExt cx="2765846" cy="1884903"/>
          </a:xfrm>
          <a:noFill/>
        </p:grpSpPr>
        <p:sp>
          <p:nvSpPr>
            <p:cNvPr id="61" name="Forme libre 60"/>
            <p:cNvSpPr/>
            <p:nvPr/>
          </p:nvSpPr>
          <p:spPr>
            <a:xfrm rot="694746">
              <a:off x="5580903" y="1026075"/>
              <a:ext cx="1782194" cy="1884903"/>
            </a:xfrm>
            <a:custGeom>
              <a:avLst/>
              <a:gdLst>
                <a:gd name="connsiteX0" fmla="*/ 0 w 2146853"/>
                <a:gd name="connsiteY0" fmla="*/ 80324 h 1478892"/>
                <a:gd name="connsiteX1" fmla="*/ 901148 w 2146853"/>
                <a:gd name="connsiteY1" fmla="*/ 128915 h 1478892"/>
                <a:gd name="connsiteX2" fmla="*/ 1532835 w 2146853"/>
                <a:gd name="connsiteY2" fmla="*/ 1290689 h 1478892"/>
                <a:gd name="connsiteX3" fmla="*/ 2146853 w 2146853"/>
                <a:gd name="connsiteY3" fmla="*/ 1462967 h 1478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53" h="1478892">
                  <a:moveTo>
                    <a:pt x="0" y="80324"/>
                  </a:moveTo>
                  <a:cubicBezTo>
                    <a:pt x="322838" y="3756"/>
                    <a:pt x="645676" y="-72812"/>
                    <a:pt x="901148" y="128915"/>
                  </a:cubicBezTo>
                  <a:cubicBezTo>
                    <a:pt x="1156620" y="330642"/>
                    <a:pt x="1325218" y="1068347"/>
                    <a:pt x="1532835" y="1290689"/>
                  </a:cubicBezTo>
                  <a:cubicBezTo>
                    <a:pt x="1740453" y="1513031"/>
                    <a:pt x="1943653" y="1487999"/>
                    <a:pt x="2146853" y="1462967"/>
                  </a:cubicBezTo>
                </a:path>
              </a:pathLst>
            </a:custGeom>
            <a:grpFill/>
            <a:ln w="57150" cap="flat" cmpd="sng" algn="ctr">
              <a:gradFill>
                <a:gsLst>
                  <a:gs pos="74000">
                    <a:srgbClr val="FFCCCC"/>
                  </a:gs>
                  <a:gs pos="0">
                    <a:srgbClr val="5B9BD5">
                      <a:lumMod val="40000"/>
                      <a:lumOff val="60000"/>
                    </a:srgbClr>
                  </a:gs>
                  <a:gs pos="83000">
                    <a:srgbClr val="FF0000"/>
                  </a:gs>
                  <a:gs pos="100000">
                    <a:srgbClr val="FFCCCC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orme libre 61"/>
            <p:cNvSpPr/>
            <p:nvPr/>
          </p:nvSpPr>
          <p:spPr>
            <a:xfrm rot="20905254" flipH="1">
              <a:off x="4597251" y="1039719"/>
              <a:ext cx="1695143" cy="1352990"/>
            </a:xfrm>
            <a:custGeom>
              <a:avLst/>
              <a:gdLst>
                <a:gd name="connsiteX0" fmla="*/ 0 w 2146853"/>
                <a:gd name="connsiteY0" fmla="*/ 80324 h 1478892"/>
                <a:gd name="connsiteX1" fmla="*/ 901148 w 2146853"/>
                <a:gd name="connsiteY1" fmla="*/ 128915 h 1478892"/>
                <a:gd name="connsiteX2" fmla="*/ 1532835 w 2146853"/>
                <a:gd name="connsiteY2" fmla="*/ 1290689 h 1478892"/>
                <a:gd name="connsiteX3" fmla="*/ 2146853 w 2146853"/>
                <a:gd name="connsiteY3" fmla="*/ 1462967 h 1478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53" h="1478892">
                  <a:moveTo>
                    <a:pt x="0" y="80324"/>
                  </a:moveTo>
                  <a:cubicBezTo>
                    <a:pt x="322838" y="3756"/>
                    <a:pt x="645676" y="-72812"/>
                    <a:pt x="901148" y="128915"/>
                  </a:cubicBezTo>
                  <a:cubicBezTo>
                    <a:pt x="1156620" y="330642"/>
                    <a:pt x="1325218" y="1068347"/>
                    <a:pt x="1532835" y="1290689"/>
                  </a:cubicBezTo>
                  <a:cubicBezTo>
                    <a:pt x="1740453" y="1513031"/>
                    <a:pt x="1943653" y="1487999"/>
                    <a:pt x="2146853" y="1462967"/>
                  </a:cubicBezTo>
                </a:path>
              </a:pathLst>
            </a:custGeom>
            <a:grpFill/>
            <a:ln w="57150" cap="flat" cmpd="sng" algn="ctr">
              <a:gradFill>
                <a:gsLst>
                  <a:gs pos="74000">
                    <a:srgbClr val="FFCCCC"/>
                  </a:gs>
                  <a:gs pos="0">
                    <a:srgbClr val="5B9BD5">
                      <a:lumMod val="40000"/>
                      <a:lumOff val="60000"/>
                    </a:srgbClr>
                  </a:gs>
                  <a:gs pos="83000">
                    <a:srgbClr val="FF0000"/>
                  </a:gs>
                  <a:gs pos="100000">
                    <a:srgbClr val="FFCCCC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63" name="Connecteur droit 62"/>
          <p:cNvCxnSpPr/>
          <p:nvPr/>
        </p:nvCxnSpPr>
        <p:spPr>
          <a:xfrm>
            <a:off x="1871622" y="3768740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64" name="Connecteur droit 63"/>
          <p:cNvCxnSpPr/>
          <p:nvPr/>
        </p:nvCxnSpPr>
        <p:spPr>
          <a:xfrm>
            <a:off x="1871622" y="3819540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65" name="Connecteur droit 64"/>
          <p:cNvCxnSpPr/>
          <p:nvPr/>
        </p:nvCxnSpPr>
        <p:spPr>
          <a:xfrm>
            <a:off x="1871622" y="3876966"/>
            <a:ext cx="112643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sm" len="sm"/>
          </a:ln>
          <a:effectLst/>
        </p:spPr>
      </p:cxnSp>
      <p:cxnSp>
        <p:nvCxnSpPr>
          <p:cNvPr id="66" name="Connecteur droit avec flèche 65"/>
          <p:cNvCxnSpPr/>
          <p:nvPr/>
        </p:nvCxnSpPr>
        <p:spPr>
          <a:xfrm flipV="1">
            <a:off x="5199472" y="1849836"/>
            <a:ext cx="490331" cy="0"/>
          </a:xfrm>
          <a:prstGeom prst="straightConnector1">
            <a:avLst/>
          </a:prstGeom>
          <a:noFill/>
          <a:ln w="63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ZoneTexte 66"/>
              <p:cNvSpPr txBox="1"/>
              <p:nvPr/>
            </p:nvSpPr>
            <p:spPr>
              <a:xfrm>
                <a:off x="5338935" y="1539238"/>
                <a:ext cx="211404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70AD47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67" name="ZoneTexte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935" y="1539238"/>
                <a:ext cx="211404" cy="310598"/>
              </a:xfrm>
              <a:prstGeom prst="rect">
                <a:avLst/>
              </a:prstGeom>
              <a:blipFill>
                <a:blip r:embed="rId4"/>
                <a:stretch>
                  <a:fillRect l="-29412" r="-23529" b="-78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Connecteur droit avec flèche 67"/>
          <p:cNvCxnSpPr/>
          <p:nvPr/>
        </p:nvCxnSpPr>
        <p:spPr>
          <a:xfrm flipV="1">
            <a:off x="9157454" y="1845417"/>
            <a:ext cx="490331" cy="0"/>
          </a:xfrm>
          <a:prstGeom prst="straightConnector1">
            <a:avLst/>
          </a:prstGeom>
          <a:noFill/>
          <a:ln w="63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ZoneTexte 68"/>
              <p:cNvSpPr txBox="1"/>
              <p:nvPr/>
            </p:nvSpPr>
            <p:spPr>
              <a:xfrm>
                <a:off x="9296917" y="1534819"/>
                <a:ext cx="211404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smtClean="0">
                              <a:solidFill>
                                <a:srgbClr val="70AD47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70AD47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69" name="ZoneTexte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6917" y="1534819"/>
                <a:ext cx="211404" cy="310598"/>
              </a:xfrm>
              <a:prstGeom prst="rect">
                <a:avLst/>
              </a:prstGeom>
              <a:blipFill>
                <a:blip r:embed="rId5"/>
                <a:stretch>
                  <a:fillRect l="-25714" r="-22857" b="-58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/>
          <p:cNvSpPr/>
          <p:nvPr/>
        </p:nvSpPr>
        <p:spPr>
          <a:xfrm rot="16200000">
            <a:off x="982181" y="3727258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1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3936939" y="2619465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1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Rectangle 71"/>
          <p:cNvSpPr/>
          <p:nvPr/>
        </p:nvSpPr>
        <p:spPr>
          <a:xfrm rot="16200000">
            <a:off x="7910958" y="2619464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1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3" name="Rectangle 72"/>
          <p:cNvSpPr/>
          <p:nvPr/>
        </p:nvSpPr>
        <p:spPr>
          <a:xfrm rot="16200000" flipH="1">
            <a:off x="9836502" y="2643680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2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4" name="Rectangle 73"/>
          <p:cNvSpPr/>
          <p:nvPr/>
        </p:nvSpPr>
        <p:spPr>
          <a:xfrm rot="16200000" flipH="1">
            <a:off x="5890349" y="2477691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2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5" name="Rectangle 74"/>
          <p:cNvSpPr/>
          <p:nvPr/>
        </p:nvSpPr>
        <p:spPr>
          <a:xfrm rot="16200000" flipH="1">
            <a:off x="2849283" y="3692299"/>
            <a:ext cx="103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surface 2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7907047" y="4711338"/>
            <a:ext cx="3744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Electrons are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emitted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by the high 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field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area of surface 1 … and </a:t>
            </a:r>
            <a:r>
              <a:rPr lang="fr-FR" b="1" dirty="0" smtClean="0">
                <a:solidFill>
                  <a:prstClr val="black"/>
                </a:solidFill>
                <a:latin typeface="Calibri" panose="020F0502020204030204"/>
              </a:rPr>
              <a:t>do not 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hit the high E </a:t>
            </a:r>
            <a:r>
              <a:rPr lang="fr-FR" dirty="0" err="1" smtClean="0">
                <a:solidFill>
                  <a:prstClr val="black"/>
                </a:solidFill>
                <a:latin typeface="Calibri" panose="020F0502020204030204"/>
              </a:rPr>
              <a:t>field</a:t>
            </a:r>
            <a:r>
              <a:rPr lang="fr-FR" dirty="0" smtClean="0">
                <a:solidFill>
                  <a:prstClr val="black"/>
                </a:solidFill>
                <a:latin typeface="Calibri" panose="020F0502020204030204"/>
              </a:rPr>
              <a:t> area of surface 2</a:t>
            </a:r>
            <a:endParaRPr lang="fr-FR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49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Calculations</a:t>
            </a:r>
            <a:r>
              <a:rPr lang="fr-FR" dirty="0" smtClean="0"/>
              <a:t> of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emission</a:t>
            </a:r>
            <a:r>
              <a:rPr lang="fr-FR" dirty="0" smtClean="0"/>
              <a:t> in </a:t>
            </a:r>
            <a:r>
              <a:rPr lang="fr-FR" dirty="0" err="1" smtClean="0"/>
              <a:t>presence</a:t>
            </a:r>
            <a:r>
              <a:rPr lang="fr-FR" dirty="0" smtClean="0"/>
              <a:t> of an RF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CST </a:t>
            </a:r>
            <a:r>
              <a:rPr lang="fr-FR" dirty="0" err="1" smtClean="0"/>
              <a:t>particle</a:t>
            </a:r>
            <a:r>
              <a:rPr lang="fr-FR" dirty="0" smtClean="0"/>
              <a:t> studio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53" y="1923277"/>
            <a:ext cx="10029347" cy="43200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4085508" y="5727520"/>
            <a:ext cx="1008306" cy="22194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085508" y="6020851"/>
            <a:ext cx="12361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r-FR" dirty="0" smtClean="0"/>
              <a:t>100 mm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82798" y="4526146"/>
            <a:ext cx="10142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r-FR" dirty="0" smtClean="0"/>
              <a:t>200 mm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077507" y="5468125"/>
            <a:ext cx="12361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r-FR" dirty="0" smtClean="0"/>
              <a:t>300 mm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5248212" y="4802310"/>
            <a:ext cx="1749217" cy="112714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3951428" y="3330958"/>
            <a:ext cx="1998" cy="232183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382577" y="2069432"/>
            <a:ext cx="211755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Very</a:t>
            </a:r>
            <a:r>
              <a:rPr lang="fr-FR" dirty="0" smtClean="0"/>
              <a:t> simple </a:t>
            </a:r>
            <a:r>
              <a:rPr lang="fr-FR" dirty="0" err="1" smtClean="0"/>
              <a:t>cavity</a:t>
            </a:r>
            <a:r>
              <a:rPr lang="fr-FR" dirty="0" smtClean="0"/>
              <a:t> model at 900 MHz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924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Emission of a DC </a:t>
            </a:r>
            <a:r>
              <a:rPr lang="fr-FR" dirty="0" err="1" smtClean="0"/>
              <a:t>current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922" y="2032443"/>
            <a:ext cx="9756878" cy="432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317" y="4258477"/>
            <a:ext cx="4820688" cy="26655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26" y="3424706"/>
            <a:ext cx="2553976" cy="3238866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V="1">
            <a:off x="1033545" y="5174249"/>
            <a:ext cx="18000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57702" y="5270460"/>
            <a:ext cx="9116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fr-FR" dirty="0" smtClean="0"/>
              <a:t>10 mm</a:t>
            </a: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H="1" flipV="1">
            <a:off x="5428648" y="4192443"/>
            <a:ext cx="1837669" cy="13988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 rot="16200000">
            <a:off x="-541019" y="4707183"/>
            <a:ext cx="2055466" cy="3693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1 (</a:t>
            </a:r>
            <a:r>
              <a:rPr lang="fr-FR" dirty="0" err="1" smtClean="0"/>
              <a:t>emission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 rot="5400000">
            <a:off x="2478738" y="4522517"/>
            <a:ext cx="9552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2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-541019" y="4707184"/>
            <a:ext cx="2055466" cy="3693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1 (</a:t>
            </a:r>
            <a:r>
              <a:rPr lang="fr-FR" dirty="0" err="1" smtClean="0"/>
              <a:t>emission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 rot="5400000">
            <a:off x="2478738" y="4522518"/>
            <a:ext cx="9552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720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644" y="1701800"/>
            <a:ext cx="7072312" cy="4714875"/>
          </a:xfr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Oscillation of the </a:t>
            </a:r>
            <a:r>
              <a:rPr lang="fr-FR" dirty="0" err="1" smtClean="0"/>
              <a:t>electrons</a:t>
            </a:r>
            <a:r>
              <a:rPr lang="fr-FR" dirty="0" smtClean="0"/>
              <a:t> in the RF </a:t>
            </a:r>
            <a:r>
              <a:rPr lang="fr-FR" dirty="0" err="1" smtClean="0"/>
              <a:t>field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9490509" y="3176337"/>
            <a:ext cx="2223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arriving</a:t>
            </a:r>
            <a:r>
              <a:rPr lang="fr-FR" dirty="0" smtClean="0"/>
              <a:t> on Face 2 </a:t>
            </a:r>
            <a:r>
              <a:rPr lang="fr-FR" dirty="0" err="1" smtClean="0"/>
              <a:t>depends</a:t>
            </a:r>
            <a:r>
              <a:rPr lang="fr-FR" dirty="0" smtClean="0"/>
              <a:t> on RF </a:t>
            </a:r>
            <a:r>
              <a:rPr lang="fr-FR" dirty="0" err="1" smtClean="0"/>
              <a:t>field</a:t>
            </a:r>
            <a:r>
              <a:rPr lang="fr-FR" dirty="0" smtClean="0"/>
              <a:t> pattern 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2558315" y="1867731"/>
            <a:ext cx="2055466" cy="3693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1 (</a:t>
            </a:r>
            <a:r>
              <a:rPr lang="fr-FR" dirty="0" err="1" smtClean="0"/>
              <a:t>emission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 rot="5400000">
            <a:off x="8446403" y="2112585"/>
            <a:ext cx="9552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Face 2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9490509" y="2065024"/>
            <a:ext cx="2223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never</a:t>
            </a:r>
            <a:r>
              <a:rPr lang="fr-FR" dirty="0" smtClean="0"/>
              <a:t> hit Face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93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RF </a:t>
            </a:r>
            <a:r>
              <a:rPr lang="fr-FR" dirty="0" err="1" smtClean="0"/>
              <a:t>engineer</a:t>
            </a:r>
            <a:r>
              <a:rPr lang="fr-FR" dirty="0" smtClean="0"/>
              <a:t> position @ CEA-Saclay</a:t>
            </a:r>
            <a:br>
              <a:rPr lang="fr-FR" dirty="0" smtClean="0"/>
            </a:b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MuCol</a:t>
            </a:r>
            <a:r>
              <a:rPr lang="fr-FR" dirty="0" smtClean="0"/>
              <a:t> </a:t>
            </a:r>
            <a:r>
              <a:rPr lang="fr-FR" dirty="0" err="1" smtClean="0"/>
              <a:t>website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47" y="1418167"/>
            <a:ext cx="11582995" cy="50866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94327" y="3943927"/>
            <a:ext cx="9485746" cy="53570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RF </a:t>
            </a:r>
            <a:r>
              <a:rPr lang="fr-FR" dirty="0" err="1" smtClean="0"/>
              <a:t>cavities</a:t>
            </a:r>
            <a:r>
              <a:rPr lang="fr-FR" dirty="0" smtClean="0"/>
              <a:t> for muon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cells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23" y="1677101"/>
            <a:ext cx="10901988" cy="460287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260109" y="5698308"/>
            <a:ext cx="4613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Real </a:t>
            </a:r>
            <a:r>
              <a:rPr lang="fr-FR" dirty="0" err="1" smtClean="0"/>
              <a:t>estate</a:t>
            </a:r>
            <a:r>
              <a:rPr lang="fr-FR" dirty="0" smtClean="0"/>
              <a:t> gradient </a:t>
            </a:r>
            <a:r>
              <a:rPr lang="fr-FR" dirty="0" err="1" smtClean="0"/>
              <a:t>is</a:t>
            </a:r>
            <a:r>
              <a:rPr lang="fr-FR" dirty="0" smtClean="0"/>
              <a:t> 22 MV/m</a:t>
            </a:r>
          </a:p>
          <a:p>
            <a:r>
              <a:rPr lang="fr-FR" dirty="0" err="1" smtClean="0"/>
              <a:t>Average</a:t>
            </a:r>
            <a:r>
              <a:rPr lang="fr-FR" dirty="0" smtClean="0"/>
              <a:t> on the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cell</a:t>
            </a:r>
            <a:endParaRPr lang="fr-FR" dirty="0" smtClean="0"/>
          </a:p>
          <a:p>
            <a:r>
              <a:rPr lang="fr-FR" dirty="0" smtClean="0"/>
              <a:t>Half of the </a:t>
            </a:r>
            <a:r>
              <a:rPr lang="fr-FR" dirty="0" err="1" smtClean="0"/>
              <a:t>length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for RF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5911273" y="4599709"/>
            <a:ext cx="637309" cy="10985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126934" y="1178302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atin typeface="ArialNarrow"/>
              </a:rPr>
              <a:t>Carmelo </a:t>
            </a:r>
            <a:r>
              <a:rPr lang="fr-FR" dirty="0" err="1">
                <a:latin typeface="ArialNarrow"/>
              </a:rPr>
              <a:t>Barbagallo</a:t>
            </a:r>
            <a:r>
              <a:rPr lang="fr-FR" dirty="0">
                <a:latin typeface="ArialNarrow"/>
              </a:rPr>
              <a:t>,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08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285412" y="559610"/>
            <a:ext cx="9042400" cy="1143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744324" y="64044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latin typeface="ArialNarrow-Bold"/>
              </a:rPr>
              <a:t></a:t>
            </a:r>
          </a:p>
          <a:p>
            <a:r>
              <a:rPr lang="en-US" b="1" dirty="0">
                <a:latin typeface="ArialNarrow-Bold"/>
              </a:rPr>
              <a:t>Vacuum model simulated in CST according to the beam dynamics specification given by</a:t>
            </a:r>
          </a:p>
          <a:p>
            <a:r>
              <a:rPr lang="fr-FR" b="1" dirty="0">
                <a:latin typeface="ArialNarrow-Bold"/>
              </a:rPr>
              <a:t>Chris Rogers.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90" y="240745"/>
            <a:ext cx="11571867" cy="645323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007927" y="5818909"/>
            <a:ext cx="29464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Transit time factor </a:t>
            </a:r>
            <a:r>
              <a:rPr lang="fr-FR" dirty="0" err="1" smtClean="0"/>
              <a:t>is</a:t>
            </a:r>
            <a:r>
              <a:rPr lang="fr-FR" dirty="0" smtClean="0"/>
              <a:t> 0.83</a:t>
            </a:r>
          </a:p>
          <a:p>
            <a:r>
              <a:rPr lang="fr-FR" dirty="0" err="1" smtClean="0"/>
              <a:t>E</a:t>
            </a:r>
            <a:r>
              <a:rPr lang="fr-FR" baseline="-25000" dirty="0" err="1" smtClean="0"/>
              <a:t>nom</a:t>
            </a:r>
            <a:r>
              <a:rPr lang="fr-FR" dirty="0" smtClean="0"/>
              <a:t> = 44 MV/m </a:t>
            </a:r>
            <a:r>
              <a:rPr lang="fr-FR" dirty="0" err="1" smtClean="0"/>
              <a:t>means</a:t>
            </a:r>
            <a:endParaRPr lang="fr-FR" dirty="0"/>
          </a:p>
          <a:p>
            <a:r>
              <a:rPr lang="fr-FR" dirty="0" err="1" smtClean="0"/>
              <a:t>E</a:t>
            </a:r>
            <a:r>
              <a:rPr lang="fr-FR" baseline="-25000" dirty="0" err="1" smtClean="0"/>
              <a:t>acc</a:t>
            </a:r>
            <a:r>
              <a:rPr lang="fr-FR" dirty="0" smtClean="0"/>
              <a:t> = 36.44 MV/m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96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Pill</a:t>
            </a:r>
            <a:r>
              <a:rPr lang="fr-FR" dirty="0"/>
              <a:t> </a:t>
            </a:r>
            <a:r>
              <a:rPr lang="fr-FR" dirty="0" smtClean="0"/>
              <a:t>box type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simulated</a:t>
            </a:r>
            <a:r>
              <a:rPr lang="fr-FR" dirty="0" smtClean="0"/>
              <a:t> by INFN</a:t>
            </a:r>
            <a:endParaRPr lang="fr-FR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99C313-1A59-89F3-65A0-815891E4C439}"/>
              </a:ext>
            </a:extLst>
          </p:cNvPr>
          <p:cNvSpPr txBox="1">
            <a:spLocks/>
          </p:cNvSpPr>
          <p:nvPr/>
        </p:nvSpPr>
        <p:spPr>
          <a:xfrm>
            <a:off x="5648797" y="1311565"/>
            <a:ext cx="6058440" cy="24242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1800" dirty="0" smtClean="0">
                <a:latin typeface="+mn-lt"/>
              </a:rPr>
              <a:t>In the last weeks at INFN we developed few tools (</a:t>
            </a:r>
            <a:r>
              <a:rPr lang="it-IT" sz="1800" b="1" dirty="0" smtClean="0">
                <a:latin typeface="+mn-lt"/>
              </a:rPr>
              <a:t>Ansys</a:t>
            </a:r>
            <a:r>
              <a:rPr lang="it-IT" sz="1800" dirty="0" smtClean="0">
                <a:latin typeface="+mn-lt"/>
              </a:rPr>
              <a:t> and </a:t>
            </a:r>
            <a:r>
              <a:rPr lang="it-IT" sz="1800" b="1" dirty="0" smtClean="0">
                <a:latin typeface="+mn-lt"/>
              </a:rPr>
              <a:t>CST</a:t>
            </a:r>
            <a:r>
              <a:rPr lang="it-IT" sz="1800" dirty="0" smtClean="0">
                <a:latin typeface="+mn-lt"/>
              </a:rPr>
              <a:t> based) to carry out the design of a 704 MHz cavity for the first proposal of a cooling channel for the MC demonstrator.</a:t>
            </a:r>
            <a:br>
              <a:rPr lang="it-IT" sz="1800" dirty="0" smtClean="0">
                <a:latin typeface="+mn-lt"/>
              </a:rPr>
            </a:br>
            <a:r>
              <a:rPr lang="it-IT" sz="1800" dirty="0" smtClean="0">
                <a:latin typeface="+mn-lt"/>
              </a:rPr>
              <a:t>This work has been dictated by the requirement to provide a contribution to the overall analysis of the congruence of the BD requirements vs the technological constrains due to this kind of cavities.  </a:t>
            </a:r>
            <a:endParaRPr lang="en-US" sz="1800" dirty="0">
              <a:latin typeface="+mn-lt"/>
            </a:endParaRPr>
          </a:p>
        </p:txBody>
      </p:sp>
      <p:pic>
        <p:nvPicPr>
          <p:cNvPr id="6" name="Content Placeholder 4" descr="A computer screen shot of a rainbow colored symbol&#10;&#10;Description automatically generated">
            <a:extLst>
              <a:ext uri="{FF2B5EF4-FFF2-40B4-BE49-F238E27FC236}">
                <a16:creationId xmlns:a16="http://schemas.microsoft.com/office/drawing/2014/main" id="{51FEBA42-8073-4ED6-3581-582509D60F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9" r="34505" b="15086"/>
          <a:stretch/>
        </p:blipFill>
        <p:spPr>
          <a:xfrm>
            <a:off x="291240" y="1418167"/>
            <a:ext cx="5067003" cy="2975212"/>
          </a:xfrm>
          <a:prstGeom prst="rect">
            <a:avLst/>
          </a:prstGeom>
        </p:spPr>
      </p:pic>
      <p:sp>
        <p:nvSpPr>
          <p:cNvPr id="7" name="CasellaDiTesto 9">
            <a:extLst>
              <a:ext uri="{FF2B5EF4-FFF2-40B4-BE49-F238E27FC236}">
                <a16:creationId xmlns:a16="http://schemas.microsoft.com/office/drawing/2014/main" id="{8CBFB8E0-5066-874E-A858-5A576F935FE0}"/>
              </a:ext>
            </a:extLst>
          </p:cNvPr>
          <p:cNvSpPr txBox="1"/>
          <p:nvPr/>
        </p:nvSpPr>
        <p:spPr>
          <a:xfrm>
            <a:off x="6248400" y="3877778"/>
            <a:ext cx="5250234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It has been used to verify our tools with a positive result.</a:t>
            </a:r>
          </a:p>
        </p:txBody>
      </p:sp>
      <p:pic>
        <p:nvPicPr>
          <p:cNvPr id="8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D4E43D31-5439-069C-F6CD-A8E7B4E063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0" t="16016" r="6875" b="30744"/>
          <a:stretch/>
        </p:blipFill>
        <p:spPr>
          <a:xfrm>
            <a:off x="6894762" y="4550026"/>
            <a:ext cx="4812475" cy="1796911"/>
          </a:xfrm>
          <a:prstGeom prst="rect">
            <a:avLst/>
          </a:prstGeom>
        </p:spPr>
      </p:pic>
      <p:sp>
        <p:nvSpPr>
          <p:cNvPr id="9" name="CasellaDiTesto 10">
            <a:extLst>
              <a:ext uri="{FF2B5EF4-FFF2-40B4-BE49-F238E27FC236}">
                <a16:creationId xmlns:a16="http://schemas.microsoft.com/office/drawing/2014/main" id="{9399618F-4B2F-DB48-9095-E717E6D0C862}"/>
              </a:ext>
            </a:extLst>
          </p:cNvPr>
          <p:cNvSpPr txBox="1"/>
          <p:nvPr/>
        </p:nvSpPr>
        <p:spPr>
          <a:xfrm>
            <a:off x="108039" y="6066215"/>
            <a:ext cx="418327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D. </a:t>
            </a:r>
            <a:r>
              <a:rPr lang="en-US" b="1" dirty="0" err="1"/>
              <a:t>Giove</a:t>
            </a:r>
            <a:r>
              <a:rPr lang="en-US" b="1" dirty="0"/>
              <a:t>, D. </a:t>
            </a:r>
            <a:r>
              <a:rPr lang="en-US" b="1" dirty="0" err="1"/>
              <a:t>Sertore</a:t>
            </a:r>
            <a:r>
              <a:rPr lang="en-US" b="1" dirty="0"/>
              <a:t>, M.R. </a:t>
            </a:r>
            <a:r>
              <a:rPr lang="en-US" b="1" dirty="0" err="1"/>
              <a:t>Masullo</a:t>
            </a:r>
            <a:r>
              <a:rPr lang="en-US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INFN Milano-LASA and Napoli</a:t>
            </a:r>
          </a:p>
        </p:txBody>
      </p:sp>
      <p:sp>
        <p:nvSpPr>
          <p:cNvPr id="10" name="ZoneTexte 9"/>
          <p:cNvSpPr txBox="1"/>
          <p:nvPr/>
        </p:nvSpPr>
        <p:spPr>
          <a:xfrm flipH="1">
            <a:off x="3702384" y="899187"/>
            <a:ext cx="4277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Window</a:t>
            </a:r>
            <a:r>
              <a:rPr lang="fr-FR" dirty="0" smtClean="0"/>
              <a:t> radius </a:t>
            </a:r>
            <a:r>
              <a:rPr lang="fr-FR" dirty="0" err="1" smtClean="0"/>
              <a:t>Rw</a:t>
            </a:r>
            <a:r>
              <a:rPr lang="fr-FR" dirty="0" smtClean="0"/>
              <a:t> = </a:t>
            </a:r>
            <a:r>
              <a:rPr lang="fr-FR" dirty="0"/>
              <a:t>6</a:t>
            </a:r>
            <a:r>
              <a:rPr lang="fr-FR" dirty="0" smtClean="0"/>
              <a:t>0 mm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885759" y="4314539"/>
            <a:ext cx="3472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Cavity</a:t>
            </a:r>
            <a:r>
              <a:rPr lang="fr-FR" dirty="0" smtClean="0"/>
              <a:t> in </a:t>
            </a:r>
            <a:r>
              <a:rPr lang="fr-FR" dirty="0" err="1" smtClean="0"/>
              <a:t>copper</a:t>
            </a:r>
            <a:endParaRPr lang="fr-FR" dirty="0" smtClean="0"/>
          </a:p>
          <a:p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beryllium</a:t>
            </a:r>
            <a:r>
              <a:rPr lang="fr-FR" dirty="0" smtClean="0"/>
              <a:t> </a:t>
            </a:r>
            <a:r>
              <a:rPr lang="fr-FR" dirty="0" err="1" smtClean="0"/>
              <a:t>window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8547167" y="5811664"/>
            <a:ext cx="2652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Field on axis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608924" y="5739506"/>
            <a:ext cx="2370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2/3 x </a:t>
            </a:r>
            <a:r>
              <a:rPr lang="fr-FR" dirty="0" err="1" smtClean="0"/>
              <a:t>E</a:t>
            </a:r>
            <a:r>
              <a:rPr lang="fr-FR" baseline="-25000" dirty="0" err="1" smtClean="0"/>
              <a:t>max</a:t>
            </a:r>
            <a:r>
              <a:rPr lang="fr-FR" dirty="0" smtClean="0"/>
              <a:t> at the iris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919219" y="4518627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max</a:t>
            </a:r>
            <a:r>
              <a:rPr lang="fr-FR" dirty="0"/>
              <a:t> 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6612037" y="4774927"/>
            <a:ext cx="1032022" cy="4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6764437" y="5980314"/>
            <a:ext cx="504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18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Pill</a:t>
            </a:r>
            <a:r>
              <a:rPr lang="fr-FR" dirty="0" smtClean="0"/>
              <a:t>-box type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simulated</a:t>
            </a:r>
            <a:r>
              <a:rPr lang="fr-FR" dirty="0" smtClean="0"/>
              <a:t> by CEA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730" y="2061350"/>
            <a:ext cx="3511730" cy="24067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31867" t="14546" r="31483" b="21651"/>
          <a:stretch/>
        </p:blipFill>
        <p:spPr>
          <a:xfrm>
            <a:off x="485335" y="4382561"/>
            <a:ext cx="2789383" cy="206512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V="1">
            <a:off x="605359" y="2431156"/>
            <a:ext cx="158400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605359" y="4116792"/>
            <a:ext cx="1584000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26336" y="3176082"/>
            <a:ext cx="12704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beryllium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254229" y="3573276"/>
            <a:ext cx="71565" cy="48172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477709" y="2061350"/>
            <a:ext cx="1087823" cy="37863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copper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8734" y="1766453"/>
            <a:ext cx="1924789" cy="239249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967" y="4291329"/>
            <a:ext cx="2441343" cy="2247585"/>
          </a:xfrm>
          <a:prstGeom prst="rect">
            <a:avLst/>
          </a:prstGeom>
        </p:spPr>
      </p:pic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663501"/>
              </p:ext>
            </p:extLst>
          </p:nvPr>
        </p:nvGraphicFramePr>
        <p:xfrm>
          <a:off x="3848380" y="1615489"/>
          <a:ext cx="4600496" cy="511671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15537">
                  <a:extLst>
                    <a:ext uri="{9D8B030D-6E8A-4147-A177-3AD203B41FA5}">
                      <a16:colId xmlns:a16="http://schemas.microsoft.com/office/drawing/2014/main" val="2854157562"/>
                    </a:ext>
                  </a:extLst>
                </a:gridCol>
                <a:gridCol w="1061653">
                  <a:extLst>
                    <a:ext uri="{9D8B030D-6E8A-4147-A177-3AD203B41FA5}">
                      <a16:colId xmlns:a16="http://schemas.microsoft.com/office/drawing/2014/main" val="1507570638"/>
                    </a:ext>
                  </a:extLst>
                </a:gridCol>
                <a:gridCol w="1061653">
                  <a:extLst>
                    <a:ext uri="{9D8B030D-6E8A-4147-A177-3AD203B41FA5}">
                      <a16:colId xmlns:a16="http://schemas.microsoft.com/office/drawing/2014/main" val="4196136540"/>
                    </a:ext>
                  </a:extLst>
                </a:gridCol>
                <a:gridCol w="1061653">
                  <a:extLst>
                    <a:ext uri="{9D8B030D-6E8A-4147-A177-3AD203B41FA5}">
                      <a16:colId xmlns:a16="http://schemas.microsoft.com/office/drawing/2014/main" val="194946732"/>
                    </a:ext>
                  </a:extLst>
                </a:gridCol>
              </a:tblGrid>
              <a:tr h="626938"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2D 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with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losses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3D </a:t>
                      </a:r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w/o </a:t>
                      </a:r>
                      <a:r>
                        <a:rPr lang="fr-FR" sz="1600" u="none" strike="noStrike" dirty="0" err="1" smtClean="0">
                          <a:effectLst/>
                          <a:latin typeface="+mn-lt"/>
                        </a:rPr>
                        <a:t>losses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Carmelo 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31008"/>
                  </a:ext>
                </a:extLst>
              </a:tr>
              <a:tr h="6269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 smtClean="0">
                          <a:effectLst/>
                          <a:latin typeface="+mn-lt"/>
                        </a:rPr>
                        <a:t>Frequency</a:t>
                      </a:r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(MHz)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702,72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702,72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730128"/>
                  </a:ext>
                </a:extLst>
              </a:tr>
              <a:tr h="3313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beta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0,884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0,884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0,884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667993"/>
                  </a:ext>
                </a:extLst>
              </a:tr>
              <a:tr h="3313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Transit time factor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0,83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0,83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866737"/>
                  </a:ext>
                </a:extLst>
              </a:tr>
              <a:tr h="6269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shunt 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impedance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el-GR" sz="1600" u="none" strike="noStrike" dirty="0">
                          <a:effectLst/>
                          <a:latin typeface="+mn-lt"/>
                        </a:rPr>
                        <a:t>Ω)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157,87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157,85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159,32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780086"/>
                  </a:ext>
                </a:extLst>
              </a:tr>
              <a:tr h="3313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quality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 factor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20262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Inf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411221"/>
                  </a:ext>
                </a:extLst>
              </a:tr>
              <a:tr h="3313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Emax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/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Eacc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1,21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1,53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1493351"/>
                  </a:ext>
                </a:extLst>
              </a:tr>
              <a:tr h="33132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 smtClean="0">
                          <a:effectLst/>
                          <a:latin typeface="+mn-lt"/>
                        </a:rPr>
                        <a:t>Emax</a:t>
                      </a:r>
                      <a:r>
                        <a:rPr lang="fr-FR" sz="1600" u="none" strike="noStrike" baseline="0" dirty="0" smtClean="0">
                          <a:effectLst/>
                          <a:latin typeface="+mn-lt"/>
                        </a:rPr>
                        <a:t> @36,44 MV/m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44,1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55,8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44,22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101469"/>
                  </a:ext>
                </a:extLst>
              </a:tr>
              <a:tr h="6269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Bmax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/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Bacc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fr-FR" sz="1600" u="none" strike="noStrike" dirty="0" err="1">
                          <a:effectLst/>
                          <a:latin typeface="+mn-lt"/>
                        </a:rPr>
                        <a:t>mT</a:t>
                      </a:r>
                      <a:r>
                        <a:rPr lang="fr-FR" sz="1600" u="none" strike="noStrike" dirty="0">
                          <a:effectLst/>
                          <a:latin typeface="+mn-lt"/>
                        </a:rPr>
                        <a:t>/MV/m)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3,06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>
                          <a:effectLst/>
                          <a:latin typeface="+mn-lt"/>
                        </a:rPr>
                        <a:t>3,07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857947"/>
                  </a:ext>
                </a:extLst>
              </a:tr>
              <a:tr h="626938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err="1" smtClean="0">
                          <a:effectLst/>
                          <a:latin typeface="+mn-lt"/>
                        </a:rPr>
                        <a:t>Bmax</a:t>
                      </a:r>
                      <a:r>
                        <a:rPr lang="fr-FR" sz="1600" u="none" strike="noStrike" baseline="0" dirty="0" smtClean="0">
                          <a:effectLst/>
                          <a:latin typeface="+mn-lt"/>
                        </a:rPr>
                        <a:t> @36,44 MV/m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110,63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995419"/>
                  </a:ext>
                </a:extLst>
              </a:tr>
            </a:tbl>
          </a:graphicData>
        </a:graphic>
      </p:graphicFrame>
      <p:cxnSp>
        <p:nvCxnSpPr>
          <p:cNvPr id="17" name="Connecteur droit avec flèche 16"/>
          <p:cNvCxnSpPr/>
          <p:nvPr/>
        </p:nvCxnSpPr>
        <p:spPr>
          <a:xfrm flipV="1">
            <a:off x="1204431" y="2442859"/>
            <a:ext cx="192928" cy="73322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2796701" y="2459019"/>
            <a:ext cx="224919" cy="402233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26336" y="1522250"/>
            <a:ext cx="167225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 fontAlgn="b"/>
            <a:r>
              <a:rPr lang="fr-FR" dirty="0"/>
              <a:t>2D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losses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128425" y="1488202"/>
            <a:ext cx="162095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 fontAlgn="b"/>
            <a:r>
              <a:rPr lang="fr-FR" dirty="0"/>
              <a:t>3D w/o </a:t>
            </a:r>
            <a:r>
              <a:rPr lang="fr-FR" dirty="0" err="1" smtClean="0"/>
              <a:t>losses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 flipH="1">
            <a:off x="3702384" y="899187"/>
            <a:ext cx="4277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Window</a:t>
            </a:r>
            <a:r>
              <a:rPr lang="fr-FR" dirty="0" smtClean="0"/>
              <a:t> radius </a:t>
            </a:r>
            <a:r>
              <a:rPr lang="fr-FR" dirty="0" err="1" smtClean="0"/>
              <a:t>Rw</a:t>
            </a:r>
            <a:r>
              <a:rPr lang="fr-FR" dirty="0" smtClean="0"/>
              <a:t> = 120 mm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529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coupling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/>
          <a:srcRect t="33430" r="19801" b="22202"/>
          <a:stretch/>
        </p:blipFill>
        <p:spPr>
          <a:xfrm>
            <a:off x="1931378" y="2319717"/>
            <a:ext cx="8367653" cy="281158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97329" y="1788909"/>
            <a:ext cx="44833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External</a:t>
            </a:r>
            <a:r>
              <a:rPr lang="fr-FR" sz="2000" dirty="0" smtClean="0"/>
              <a:t> </a:t>
            </a:r>
            <a:r>
              <a:rPr lang="fr-FR" sz="2000" dirty="0" err="1" smtClean="0"/>
              <a:t>coupling</a:t>
            </a:r>
            <a:r>
              <a:rPr lang="fr-FR" sz="2000" dirty="0" smtClean="0"/>
              <a:t> </a:t>
            </a:r>
            <a:r>
              <a:rPr lang="fr-FR" sz="2000" dirty="0" err="1" smtClean="0"/>
              <a:t>calculation</a:t>
            </a:r>
            <a:r>
              <a:rPr lang="fr-FR" sz="2000" dirty="0" smtClean="0"/>
              <a:t> </a:t>
            </a:r>
          </a:p>
          <a:p>
            <a:r>
              <a:rPr lang="fr-FR" sz="2000" dirty="0" smtClean="0"/>
              <a:t>(2 ports for S-</a:t>
            </a:r>
            <a:r>
              <a:rPr lang="fr-FR" sz="2000" dirty="0" err="1" smtClean="0"/>
              <a:t>parameters</a:t>
            </a:r>
            <a:r>
              <a:rPr lang="fr-FR" sz="2000" dirty="0" smtClean="0"/>
              <a:t> </a:t>
            </a:r>
            <a:r>
              <a:rPr lang="fr-FR" sz="2000" dirty="0" err="1" smtClean="0"/>
              <a:t>calculations</a:t>
            </a:r>
            <a:r>
              <a:rPr lang="fr-FR" sz="2000" dirty="0" smtClean="0"/>
              <a:t>)</a:t>
            </a:r>
            <a:endParaRPr lang="fr-F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8864757" y="5233650"/>
                <a:ext cx="3040347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WR975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𝑐𝑢𝑡𝑜𝑓𝑓</m:t>
                        </m:r>
                      </m:sub>
                    </m:sSub>
                  </m:oMath>
                </a14:m>
                <a:r>
                  <a:rPr lang="fr-FR" dirty="0" smtClean="0"/>
                  <a:t> = 605 MHz</a:t>
                </a:r>
                <a:endParaRPr lang="fr-FR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4757" y="5233650"/>
                <a:ext cx="3040347" cy="668581"/>
              </a:xfrm>
              <a:prstGeom prst="rect">
                <a:avLst/>
              </a:prstGeom>
              <a:blipFill>
                <a:blip r:embed="rId3"/>
                <a:stretch>
                  <a:fillRect l="-1603" t="-5505" b="-110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6323820" y="4959888"/>
                <a:ext cx="2371795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WG 50/100 mm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𝑐𝑢𝑡𝑜𝑓𝑓</m:t>
                        </m:r>
                      </m:sub>
                    </m:sSub>
                  </m:oMath>
                </a14:m>
                <a:r>
                  <a:rPr lang="fr-FR" dirty="0" smtClean="0"/>
                  <a:t>= 1.5 GHz</a:t>
                </a:r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820" y="4959888"/>
                <a:ext cx="2371795" cy="668581"/>
              </a:xfrm>
              <a:prstGeom prst="rect">
                <a:avLst/>
              </a:prstGeom>
              <a:blipFill>
                <a:blip r:embed="rId4"/>
                <a:stretch>
                  <a:fillRect l="-2057" t="-5505" b="-110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755290" y="5431265"/>
                <a:ext cx="1931041" cy="8794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sz="2800" b="0" i="1" smtClean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290" y="5431265"/>
                <a:ext cx="1931041" cy="8794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40527" y="4394014"/>
                <a:ext cx="2090765" cy="7301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 err="1" smtClean="0"/>
                  <a:t>is</a:t>
                </a:r>
                <a:r>
                  <a:rPr lang="fr-FR" dirty="0" smtClean="0"/>
                  <a:t> the power </a:t>
                </a:r>
              </a:p>
              <a:p>
                <a:r>
                  <a:rPr lang="fr-FR" dirty="0" err="1" smtClean="0"/>
                  <a:t>from</a:t>
                </a:r>
                <a:r>
                  <a:rPr lang="fr-FR" dirty="0" smtClean="0"/>
                  <a:t>/to </a:t>
                </a:r>
                <a:r>
                  <a:rPr lang="fr-FR" dirty="0" err="1" smtClean="0"/>
                  <a:t>outside</a:t>
                </a:r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527" y="4394014"/>
                <a:ext cx="2090765" cy="730136"/>
              </a:xfrm>
              <a:prstGeom prst="rect">
                <a:avLst/>
              </a:prstGeom>
              <a:blipFill>
                <a:blip r:embed="rId6"/>
                <a:stretch>
                  <a:fillRect l="-2332" r="-1458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ouble flèche horizontale 15"/>
          <p:cNvSpPr/>
          <p:nvPr/>
        </p:nvSpPr>
        <p:spPr>
          <a:xfrm rot="21108560">
            <a:off x="1640191" y="3798154"/>
            <a:ext cx="1042100" cy="61533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Double flèche horizontale 30"/>
          <p:cNvSpPr/>
          <p:nvPr/>
        </p:nvSpPr>
        <p:spPr>
          <a:xfrm rot="21108560">
            <a:off x="9863881" y="2967139"/>
            <a:ext cx="1042100" cy="61533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320132" y="1695440"/>
                <a:ext cx="327769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fr-FR" sz="2400" dirty="0" smtClean="0"/>
                  <a:t> </a:t>
                </a:r>
                <a:r>
                  <a:rPr lang="fr-FR" sz="2400" dirty="0" err="1" smtClean="0"/>
                  <a:t>is</a:t>
                </a:r>
                <a:r>
                  <a:rPr lang="fr-FR" sz="2400" dirty="0" smtClean="0"/>
                  <a:t> the </a:t>
                </a:r>
                <a:r>
                  <a:rPr lang="fr-FR" sz="2400" dirty="0" err="1" smtClean="0"/>
                  <a:t>stored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energy</a:t>
                </a:r>
                <a:endParaRPr lang="fr-FR" sz="24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132" y="1695440"/>
                <a:ext cx="3277692" cy="461665"/>
              </a:xfrm>
              <a:prstGeom prst="rect">
                <a:avLst/>
              </a:prstGeom>
              <a:blipFill>
                <a:blip r:embed="rId7"/>
                <a:stretch>
                  <a:fillRect l="-559" t="-9211" r="-2048" b="-30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lèche vers le haut 17"/>
          <p:cNvSpPr/>
          <p:nvPr/>
        </p:nvSpPr>
        <p:spPr>
          <a:xfrm>
            <a:off x="7465442" y="4136864"/>
            <a:ext cx="683394" cy="788083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vers le haut 36"/>
          <p:cNvSpPr/>
          <p:nvPr/>
        </p:nvSpPr>
        <p:spPr>
          <a:xfrm>
            <a:off x="8757781" y="4394014"/>
            <a:ext cx="683394" cy="788083"/>
          </a:xfrm>
          <a:prstGeom prst="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0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662410"/>
          </a:xfrm>
        </p:spPr>
        <p:txBody>
          <a:bodyPr/>
          <a:lstStyle/>
          <a:p>
            <a:r>
              <a:rPr lang="fr-FR" dirty="0" err="1" smtClean="0"/>
              <a:t>Qext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endParaRPr lang="fr-FR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1072605"/>
              </p:ext>
            </p:extLst>
          </p:nvPr>
        </p:nvGraphicFramePr>
        <p:xfrm>
          <a:off x="674256" y="2782244"/>
          <a:ext cx="5137140" cy="2870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699125"/>
              </p:ext>
            </p:extLst>
          </p:nvPr>
        </p:nvGraphicFramePr>
        <p:xfrm>
          <a:off x="6557818" y="2763771"/>
          <a:ext cx="5284355" cy="2889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4025313" y="3272525"/>
                <a:ext cx="1786083" cy="6463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BW = 800 kHz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fr-FR" dirty="0" smtClean="0"/>
                  <a:t> = 864</a:t>
                </a:r>
                <a:endParaRPr lang="fr-FR" dirty="0"/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313" y="3272525"/>
                <a:ext cx="1786083" cy="646331"/>
              </a:xfrm>
              <a:prstGeom prst="rect">
                <a:avLst/>
              </a:prstGeom>
              <a:blipFill>
                <a:blip r:embed="rId4"/>
                <a:stretch>
                  <a:fillRect l="-2730" t="-5660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Espace réservé du contenu 4"/>
          <p:cNvPicPr>
            <a:picLocks noGrp="1" noChangeAspect="1"/>
          </p:cNvPicPr>
          <p:nvPr>
            <p:ph sz="quarter" idx="12"/>
          </p:nvPr>
        </p:nvPicPr>
        <p:blipFill rotWithShape="1">
          <a:blip r:embed="rId5"/>
          <a:srcRect l="34399" r="35014"/>
          <a:stretch/>
        </p:blipFill>
        <p:spPr>
          <a:xfrm rot="5400000">
            <a:off x="8623875" y="252125"/>
            <a:ext cx="1293090" cy="3316994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 rot="5400000">
            <a:off x="2162649" y="572217"/>
            <a:ext cx="1341341" cy="2639477"/>
            <a:chOff x="7607028" y="1834076"/>
            <a:chExt cx="1906623" cy="3894323"/>
          </a:xfrm>
        </p:grpSpPr>
        <p:grpSp>
          <p:nvGrpSpPr>
            <p:cNvPr id="20" name="Groupe 19"/>
            <p:cNvGrpSpPr/>
            <p:nvPr/>
          </p:nvGrpSpPr>
          <p:grpSpPr>
            <a:xfrm>
              <a:off x="7607029" y="1834076"/>
              <a:ext cx="1906622" cy="2446094"/>
              <a:chOff x="7607029" y="1834076"/>
              <a:chExt cx="1906622" cy="2446094"/>
            </a:xfrm>
          </p:grpSpPr>
          <p:pic>
            <p:nvPicPr>
              <p:cNvPr id="24" name="Espace réservé du contenu 4"/>
              <p:cNvPicPr>
                <a:picLocks noChangeAspect="1"/>
              </p:cNvPicPr>
              <p:nvPr/>
            </p:nvPicPr>
            <p:blipFill rotWithShape="1">
              <a:blip r:embed="rId5"/>
              <a:srcRect l="34328" t="30579" r="33942" b="39298"/>
              <a:stretch/>
            </p:blipFill>
            <p:spPr>
              <a:xfrm>
                <a:off x="7607030" y="2859932"/>
                <a:ext cx="1906621" cy="1420238"/>
              </a:xfrm>
              <a:prstGeom prst="rect">
                <a:avLst/>
              </a:prstGeom>
            </p:spPr>
          </p:pic>
          <p:pic>
            <p:nvPicPr>
              <p:cNvPr id="25" name="Espace réservé du contenu 4"/>
              <p:cNvPicPr>
                <a:picLocks noChangeAspect="1"/>
              </p:cNvPicPr>
              <p:nvPr/>
            </p:nvPicPr>
            <p:blipFill rotWithShape="1">
              <a:blip r:embed="rId5"/>
              <a:srcRect l="34328" r="33942" b="75603"/>
              <a:stretch/>
            </p:blipFill>
            <p:spPr>
              <a:xfrm>
                <a:off x="7607029" y="1834076"/>
                <a:ext cx="1906621" cy="1150265"/>
              </a:xfrm>
              <a:prstGeom prst="rect">
                <a:avLst/>
              </a:prstGeom>
            </p:spPr>
          </p:pic>
        </p:grpSp>
        <p:grpSp>
          <p:nvGrpSpPr>
            <p:cNvPr id="21" name="Groupe 20"/>
            <p:cNvGrpSpPr/>
            <p:nvPr/>
          </p:nvGrpSpPr>
          <p:grpSpPr>
            <a:xfrm flipV="1">
              <a:off x="7607028" y="3793787"/>
              <a:ext cx="1906622" cy="1934612"/>
              <a:chOff x="7607029" y="1834076"/>
              <a:chExt cx="1906622" cy="1934612"/>
            </a:xfrm>
          </p:grpSpPr>
          <p:pic>
            <p:nvPicPr>
              <p:cNvPr id="22" name="Espace réservé du contenu 4"/>
              <p:cNvPicPr>
                <a:picLocks noChangeAspect="1"/>
              </p:cNvPicPr>
              <p:nvPr/>
            </p:nvPicPr>
            <p:blipFill rotWithShape="1">
              <a:blip r:embed="rId5"/>
              <a:srcRect l="34328" t="30579" r="33942" b="50146"/>
              <a:stretch/>
            </p:blipFill>
            <p:spPr>
              <a:xfrm>
                <a:off x="7607030" y="2859932"/>
                <a:ext cx="1906621" cy="908756"/>
              </a:xfrm>
              <a:prstGeom prst="rect">
                <a:avLst/>
              </a:prstGeom>
            </p:spPr>
          </p:pic>
          <p:pic>
            <p:nvPicPr>
              <p:cNvPr id="23" name="Espace réservé du contenu 4"/>
              <p:cNvPicPr>
                <a:picLocks noChangeAspect="1"/>
              </p:cNvPicPr>
              <p:nvPr/>
            </p:nvPicPr>
            <p:blipFill rotWithShape="1">
              <a:blip r:embed="rId5"/>
              <a:srcRect l="34328" r="33942" b="75603"/>
              <a:stretch/>
            </p:blipFill>
            <p:spPr>
              <a:xfrm>
                <a:off x="7607029" y="1834076"/>
                <a:ext cx="1906621" cy="1150265"/>
              </a:xfrm>
              <a:prstGeom prst="rect">
                <a:avLst/>
              </a:prstGeom>
            </p:spPr>
          </p:pic>
        </p:grpSp>
      </p:grpSp>
      <p:sp>
        <p:nvSpPr>
          <p:cNvPr id="31" name="ZoneTexte 30"/>
          <p:cNvSpPr txBox="1"/>
          <p:nvPr/>
        </p:nvSpPr>
        <p:spPr>
          <a:xfrm>
            <a:off x="2810140" y="672573"/>
            <a:ext cx="127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 =10 mm</a:t>
            </a:r>
            <a:endParaRPr lang="fr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ZoneTexte 36"/>
              <p:cNvSpPr txBox="1"/>
              <p:nvPr/>
            </p:nvSpPr>
            <p:spPr>
              <a:xfrm>
                <a:off x="9990859" y="3781945"/>
                <a:ext cx="1786083" cy="6463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BW = 2.6 kHz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fr-FR" dirty="0" smtClean="0"/>
                  <a:t> = 2.65 10</a:t>
                </a:r>
                <a:r>
                  <a:rPr lang="fr-FR" baseline="30000" dirty="0" smtClean="0"/>
                  <a:t>5</a:t>
                </a:r>
                <a:endParaRPr lang="fr-FR" baseline="30000" dirty="0"/>
              </a:p>
            </p:txBody>
          </p:sp>
        </mc:Choice>
        <mc:Fallback>
          <p:sp>
            <p:nvSpPr>
              <p:cNvPr id="37" name="ZoneTexte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0859" y="3781945"/>
                <a:ext cx="1786083" cy="646331"/>
              </a:xfrm>
              <a:prstGeom prst="rect">
                <a:avLst/>
              </a:prstGeom>
              <a:blipFill>
                <a:blip r:embed="rId6"/>
                <a:stretch>
                  <a:fillRect l="-3072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/>
              <p:cNvSpPr txBox="1"/>
              <p:nvPr/>
            </p:nvSpPr>
            <p:spPr>
              <a:xfrm>
                <a:off x="5307802" y="5993350"/>
                <a:ext cx="4399496" cy="6326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ZoneText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7802" y="5993350"/>
                <a:ext cx="4399496" cy="6326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1755290" y="5854773"/>
                <a:ext cx="1902444" cy="8186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𝐵𝑊</m:t>
                          </m:r>
                        </m:den>
                      </m:f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290" y="5854773"/>
                <a:ext cx="1902444" cy="81862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avec flèche 4"/>
          <p:cNvCxnSpPr/>
          <p:nvPr/>
        </p:nvCxnSpPr>
        <p:spPr>
          <a:xfrm>
            <a:off x="2079057" y="3195584"/>
            <a:ext cx="7507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139580" y="3181804"/>
                <a:ext cx="6297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 panose="02040503050406030204" pitchFamily="18" charset="0"/>
                        </a:rPr>
                        <m:t>𝐵𝑊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580" y="3181804"/>
                <a:ext cx="62972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necteur droit avec flèche 9"/>
          <p:cNvCxnSpPr/>
          <p:nvPr/>
        </p:nvCxnSpPr>
        <p:spPr>
          <a:xfrm>
            <a:off x="9820872" y="1475589"/>
            <a:ext cx="3187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3411020" y="1280261"/>
            <a:ext cx="318744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3054691" y="1280261"/>
            <a:ext cx="318744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 flipV="1">
            <a:off x="3360735" y="1171955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H="1" flipV="1">
            <a:off x="3398320" y="1171955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9475762" y="1106257"/>
            <a:ext cx="159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 =100 mm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34" name="Connecteur droit 33"/>
          <p:cNvCxnSpPr/>
          <p:nvPr/>
        </p:nvCxnSpPr>
        <p:spPr>
          <a:xfrm flipH="1" flipV="1">
            <a:off x="10139616" y="1361862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 flipV="1">
            <a:off x="9820872" y="1361862"/>
            <a:ext cx="0" cy="7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8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A study for a preliminary “nose” version of a cavity @ 704 MHz</a:t>
            </a:r>
            <a:endParaRPr lang="fr-FR" dirty="0"/>
          </a:p>
        </p:txBody>
      </p:sp>
      <p:pic>
        <p:nvPicPr>
          <p:cNvPr id="5" name="Immagine 7">
            <a:extLst>
              <a:ext uri="{FF2B5EF4-FFF2-40B4-BE49-F238E27FC236}">
                <a16:creationId xmlns:a16="http://schemas.microsoft.com/office/drawing/2014/main" id="{680F90DE-3705-8249-87F6-1B141016C3E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00" y="1701801"/>
            <a:ext cx="4958094" cy="3064164"/>
          </a:xfrm>
          <a:prstGeom prst="rect">
            <a:avLst/>
          </a:prstGeom>
        </p:spPr>
      </p:pic>
      <p:pic>
        <p:nvPicPr>
          <p:cNvPr id="8" name="Immagine 3">
            <a:extLst>
              <a:ext uri="{FF2B5EF4-FFF2-40B4-BE49-F238E27FC236}">
                <a16:creationId xmlns:a16="http://schemas.microsoft.com/office/drawing/2014/main" id="{AB271F27-3060-8048-BE93-B231D15094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943" y="4298346"/>
            <a:ext cx="5600735" cy="2365016"/>
          </a:xfrm>
          <a:prstGeom prst="rect">
            <a:avLst/>
          </a:prstGeom>
        </p:spPr>
      </p:pic>
      <p:sp>
        <p:nvSpPr>
          <p:cNvPr id="10" name="CasellaDiTesto 10">
            <a:extLst>
              <a:ext uri="{FF2B5EF4-FFF2-40B4-BE49-F238E27FC236}">
                <a16:creationId xmlns:a16="http://schemas.microsoft.com/office/drawing/2014/main" id="{9399618F-4B2F-DB48-9095-E717E6D0C862}"/>
              </a:ext>
            </a:extLst>
          </p:cNvPr>
          <p:cNvSpPr txBox="1"/>
          <p:nvPr/>
        </p:nvSpPr>
        <p:spPr>
          <a:xfrm>
            <a:off x="108039" y="6066215"/>
            <a:ext cx="418327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D. </a:t>
            </a:r>
            <a:r>
              <a:rPr lang="en-US" b="1" dirty="0" err="1"/>
              <a:t>Giove</a:t>
            </a:r>
            <a:r>
              <a:rPr lang="en-US" b="1" dirty="0"/>
              <a:t>, D. </a:t>
            </a:r>
            <a:r>
              <a:rPr lang="en-US" b="1" dirty="0" err="1"/>
              <a:t>Sertore</a:t>
            </a:r>
            <a:r>
              <a:rPr lang="en-US" b="1" dirty="0"/>
              <a:t>, M.R. </a:t>
            </a:r>
            <a:r>
              <a:rPr lang="en-US" b="1" dirty="0" err="1"/>
              <a:t>Masullo</a:t>
            </a:r>
            <a:r>
              <a:rPr lang="en-US" b="1" dirty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INFN Milano-LASA and Napoli</a:t>
            </a:r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456F0B73-42D8-8F45-8B05-22EA81CA62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964" r="35388"/>
          <a:stretch/>
        </p:blipFill>
        <p:spPr>
          <a:xfrm>
            <a:off x="4112930" y="3330692"/>
            <a:ext cx="2093495" cy="2735523"/>
          </a:xfrm>
          <a:prstGeom prst="rect">
            <a:avLst/>
          </a:prstGeom>
        </p:spPr>
      </p:pic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002171"/>
              </p:ext>
            </p:extLst>
          </p:nvPr>
        </p:nvGraphicFramePr>
        <p:xfrm>
          <a:off x="6460258" y="1684285"/>
          <a:ext cx="5547015" cy="2572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9482">
                  <a:extLst>
                    <a:ext uri="{9D8B030D-6E8A-4147-A177-3AD203B41FA5}">
                      <a16:colId xmlns:a16="http://schemas.microsoft.com/office/drawing/2014/main" val="1531526906"/>
                    </a:ext>
                  </a:extLst>
                </a:gridCol>
                <a:gridCol w="1089064">
                  <a:extLst>
                    <a:ext uri="{9D8B030D-6E8A-4147-A177-3AD203B41FA5}">
                      <a16:colId xmlns:a16="http://schemas.microsoft.com/office/drawing/2014/main" val="3550674260"/>
                    </a:ext>
                  </a:extLst>
                </a:gridCol>
                <a:gridCol w="1361331">
                  <a:extLst>
                    <a:ext uri="{9D8B030D-6E8A-4147-A177-3AD203B41FA5}">
                      <a16:colId xmlns:a16="http://schemas.microsoft.com/office/drawing/2014/main" val="88665585"/>
                    </a:ext>
                  </a:extLst>
                </a:gridCol>
                <a:gridCol w="1717138">
                  <a:extLst>
                    <a:ext uri="{9D8B030D-6E8A-4147-A177-3AD203B41FA5}">
                      <a16:colId xmlns:a16="http://schemas.microsoft.com/office/drawing/2014/main" val="4107373345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beta=0,884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69873808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704.06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MHz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gap=60mm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98582921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height=153 mm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7371165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Rsh</a:t>
                      </a: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/Q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127.15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Ohm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bore radius= 50 mm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34260949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Rsh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MOhm</a:t>
                      </a:r>
                      <a:r>
                        <a:rPr lang="fr-FR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en-US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length=125 mm with two piece of pipes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053561424"/>
                  </a:ext>
                </a:extLst>
              </a:tr>
              <a:tr h="589942"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Ratio Emax/E0 axis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r>
                        <a:rPr lang="fr-FR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609585" rtl="0" eaLnBrk="1" fontAlgn="b" latinLnBrk="0" hangingPunct="1"/>
                      <a:endParaRPr lang="fr-FR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54848311"/>
                  </a:ext>
                </a:extLst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10727990" y="5594412"/>
            <a:ext cx="130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1/2 x </a:t>
            </a:r>
            <a:r>
              <a:rPr lang="fr-FR" dirty="0" err="1" smtClean="0"/>
              <a:t>E</a:t>
            </a:r>
            <a:r>
              <a:rPr lang="fr-FR" baseline="-25000" dirty="0" err="1" smtClean="0"/>
              <a:t>max</a:t>
            </a:r>
            <a:r>
              <a:rPr lang="fr-FR" dirty="0" smtClean="0"/>
              <a:t> at the iris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0035173" y="4544827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E</a:t>
            </a:r>
            <a:r>
              <a:rPr lang="fr-FR" baseline="-25000" dirty="0" err="1"/>
              <a:t>max</a:t>
            </a:r>
            <a:r>
              <a:rPr lang="fr-FR" dirty="0"/>
              <a:t> 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 flipH="1" flipV="1">
            <a:off x="8878310" y="4684423"/>
            <a:ext cx="1032022" cy="4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10497823" y="6211134"/>
            <a:ext cx="4603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62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sz="quarter" idx="12"/>
          </p:nvPr>
        </p:nvPicPr>
        <p:blipFill rotWithShape="1">
          <a:blip r:embed="rId2"/>
          <a:srcRect l="12008" t="17873" r="25778" b="6058"/>
          <a:stretch/>
        </p:blipFill>
        <p:spPr>
          <a:xfrm>
            <a:off x="3223491" y="1232034"/>
            <a:ext cx="5329382" cy="4822257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3278182" y="1049153"/>
            <a:ext cx="522000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88" y="3833091"/>
            <a:ext cx="2757192" cy="1402433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6132945" y="883738"/>
            <a:ext cx="7629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1 m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619" y="4531556"/>
            <a:ext cx="3124361" cy="165743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533236" y="3833091"/>
            <a:ext cx="914400" cy="1402433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/>
          <p:cNvCxnSpPr>
            <a:stCxn id="24" idx="3"/>
            <a:endCxn id="5" idx="1"/>
          </p:cNvCxnSpPr>
          <p:nvPr/>
        </p:nvCxnSpPr>
        <p:spPr>
          <a:xfrm flipV="1">
            <a:off x="2447636" y="3643163"/>
            <a:ext cx="775855" cy="891145"/>
          </a:xfrm>
          <a:prstGeom prst="straightConnector1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4608884" y="4669580"/>
            <a:ext cx="2465683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4930751" y="4855445"/>
            <a:ext cx="22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0.125 x 4 </a:t>
            </a:r>
            <a:r>
              <a:rPr lang="fr-FR" dirty="0"/>
              <a:t>=</a:t>
            </a:r>
            <a:r>
              <a:rPr lang="fr-FR" dirty="0" smtClean="0"/>
              <a:t>0.5 m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024203" y="2183123"/>
            <a:ext cx="2410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Chris Rogers,</a:t>
            </a:r>
          </a:p>
          <a:p>
            <a:r>
              <a:rPr lang="fr-FR" dirty="0" smtClean="0"/>
              <a:t>WP8 Meeting #16</a:t>
            </a:r>
          </a:p>
          <a:p>
            <a:r>
              <a:rPr lang="fr-FR" dirty="0" smtClean="0"/>
              <a:t>05/03/2024</a:t>
            </a:r>
            <a:endParaRPr lang="fr-FR" dirty="0"/>
          </a:p>
        </p:txBody>
      </p:sp>
      <p:sp>
        <p:nvSpPr>
          <p:cNvPr id="20" name="Titre 3"/>
          <p:cNvSpPr>
            <a:spLocks noGrp="1"/>
          </p:cNvSpPr>
          <p:nvPr>
            <p:ph type="title"/>
          </p:nvPr>
        </p:nvSpPr>
        <p:spPr>
          <a:xfrm>
            <a:off x="1727200" y="227041"/>
            <a:ext cx="9042400" cy="1143000"/>
          </a:xfrm>
        </p:spPr>
        <p:txBody>
          <a:bodyPr/>
          <a:lstStyle/>
          <a:p>
            <a:r>
              <a:rPr lang="en-GB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Cavity implementation in the cooling cell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4628182" y="2531444"/>
            <a:ext cx="2446385" cy="2021599"/>
            <a:chOff x="4994178" y="2631459"/>
            <a:chExt cx="1711412" cy="1900097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5435585" y="2644788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5858920" y="2644788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6282255" y="2631459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 rotWithShape="1">
            <a:blip r:embed="rId5"/>
            <a:srcRect l="6848" t="18239" r="84001" b="8623"/>
            <a:stretch/>
          </p:blipFill>
          <p:spPr>
            <a:xfrm>
              <a:off x="4994178" y="2644788"/>
              <a:ext cx="423335" cy="188676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14" name="ZoneTexte 13"/>
          <p:cNvSpPr txBox="1"/>
          <p:nvPr/>
        </p:nvSpPr>
        <p:spPr>
          <a:xfrm>
            <a:off x="4835370" y="5888818"/>
            <a:ext cx="266297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E</a:t>
            </a:r>
            <a:r>
              <a:rPr lang="fr-FR" sz="2400" baseline="-25000" dirty="0" err="1" smtClean="0"/>
              <a:t>peak</a:t>
            </a:r>
            <a:r>
              <a:rPr lang="fr-FR" sz="2400" dirty="0" smtClean="0"/>
              <a:t> = 44 MV/m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23997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4" grpId="0" animBg="1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gh_gradient_testing_CEA-Marchand.pptx" id="{FC30B02E-692D-465D-8849-6B1A3F10518F}" vid="{B8D1C872-6E34-47B5-8615-7069E5F2C5A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Modele_Muon_Collider</Template>
  <TotalTime>15679</TotalTime>
  <Words>849</Words>
  <Application>Microsoft Office PowerPoint</Application>
  <PresentationFormat>Grand écran</PresentationFormat>
  <Paragraphs>185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ArialNarrow</vt:lpstr>
      <vt:lpstr>ArialNarrow-Bold</vt:lpstr>
      <vt:lpstr>Calibri</vt:lpstr>
      <vt:lpstr>Cambria Math</vt:lpstr>
      <vt:lpstr>Wingdings</vt:lpstr>
      <vt:lpstr>IMCC - 1</vt:lpstr>
      <vt:lpstr> A preliminary design of a 704 MHz cavity and related power coupler for the MC demonstrator</vt:lpstr>
      <vt:lpstr>RF cavities for muon cooling cells</vt:lpstr>
      <vt:lpstr>Présentation PowerPoint</vt:lpstr>
      <vt:lpstr>Pill box type cavity simulated by INFN</vt:lpstr>
      <vt:lpstr>Pill-box type cavity simulated by CEA</vt:lpstr>
      <vt:lpstr>External coupling </vt:lpstr>
      <vt:lpstr>Qext calculations</vt:lpstr>
      <vt:lpstr>A study for a preliminary “nose” version of a cavity @ 704 MHz</vt:lpstr>
      <vt:lpstr>Cavity implementation in the cooling cell</vt:lpstr>
      <vt:lpstr>Cavity implementation in the cooling cell</vt:lpstr>
      <vt:lpstr>Magnetic field on cavity</vt:lpstr>
      <vt:lpstr>Cavity shape must minimize electron emission risks</vt:lpstr>
      <vt:lpstr>Calculations of electron emission in presence of an RF field with CST particle studio</vt:lpstr>
      <vt:lpstr>Emission of a DC current</vt:lpstr>
      <vt:lpstr>Oscillation of the electrons in the RF field</vt:lpstr>
      <vt:lpstr>RF engineer position @ CEA-Saclay see MuCol website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gradient RF in strong magnetic fields status and plans</dc:title>
  <dc:creator>FERRAND Guillaume</dc:creator>
  <cp:lastModifiedBy>PLOUIN Juliette</cp:lastModifiedBy>
  <cp:revision>125</cp:revision>
  <cp:lastPrinted>2022-10-10T16:05:01Z</cp:lastPrinted>
  <dcterms:created xsi:type="dcterms:W3CDTF">2023-05-05T14:44:46Z</dcterms:created>
  <dcterms:modified xsi:type="dcterms:W3CDTF">2024-03-13T10:30:41Z</dcterms:modified>
</cp:coreProperties>
</file>