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2" r:id="rId2"/>
  </p:sldMasterIdLst>
  <p:notesMasterIdLst>
    <p:notesMasterId r:id="rId25"/>
  </p:notesMasterIdLst>
  <p:handoutMasterIdLst>
    <p:handoutMasterId r:id="rId26"/>
  </p:handoutMasterIdLst>
  <p:sldIdLst>
    <p:sldId id="264" r:id="rId3"/>
    <p:sldId id="268" r:id="rId4"/>
    <p:sldId id="271" r:id="rId5"/>
    <p:sldId id="276" r:id="rId6"/>
    <p:sldId id="277" r:id="rId7"/>
    <p:sldId id="307" r:id="rId8"/>
    <p:sldId id="308" r:id="rId9"/>
    <p:sldId id="317" r:id="rId10"/>
    <p:sldId id="316" r:id="rId11"/>
    <p:sldId id="280" r:id="rId12"/>
    <p:sldId id="281" r:id="rId13"/>
    <p:sldId id="285" r:id="rId14"/>
    <p:sldId id="286" r:id="rId15"/>
    <p:sldId id="283" r:id="rId16"/>
    <p:sldId id="321" r:id="rId17"/>
    <p:sldId id="293" r:id="rId18"/>
    <p:sldId id="289" r:id="rId19"/>
    <p:sldId id="267" r:id="rId20"/>
    <p:sldId id="294" r:id="rId21"/>
    <p:sldId id="297" r:id="rId22"/>
    <p:sldId id="310" r:id="rId23"/>
    <p:sldId id="311" r:id="rId24"/>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FF48"/>
    <a:srgbClr val="FF0000"/>
    <a:srgbClr val="0606FF"/>
    <a:srgbClr val="E7E8F0"/>
    <a:srgbClr val="0000FF"/>
    <a:srgbClr val="1C44C1"/>
    <a:srgbClr val="D85014"/>
    <a:srgbClr val="EFB833"/>
    <a:srgbClr val="0070B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579" autoAdjust="0"/>
  </p:normalViewPr>
  <p:slideViewPr>
    <p:cSldViewPr snapToObjects="1" showGuides="1">
      <p:cViewPr varScale="1">
        <p:scale>
          <a:sx n="146" d="100"/>
          <a:sy n="146" d="100"/>
        </p:scale>
        <p:origin x="516" y="108"/>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49D03EEF-9089-C744-8C93-EE73F8B15776}" type="datetimeFigureOut">
              <a:rPr lang="fr-FR" smtClean="0"/>
              <a:pPr/>
              <a:t>13/03/2024</a:t>
            </a:fld>
            <a:endParaRPr lang="en-GB"/>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5557F9A8-E4A4-1C40-93CC-37CDF0C3283E}" type="datetimeFigureOut">
              <a:rPr lang="fr-FR" smtClean="0"/>
              <a:pPr/>
              <a:t>13/03/2024</a:t>
            </a:fld>
            <a:endParaRPr lang="en-GB"/>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Higher beta means lower filling time, but also lower average power and duty factor</a:t>
            </a:r>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6</a:t>
            </a:fld>
            <a:endParaRPr lang="en-GB"/>
          </a:p>
        </p:txBody>
      </p:sp>
    </p:spTree>
    <p:extLst>
      <p:ext uri="{BB962C8B-B14F-4D97-AF65-F5344CB8AC3E}">
        <p14:creationId xmlns:p14="http://schemas.microsoft.com/office/powerpoint/2010/main" val="3033038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the other hand</a:t>
            </a:r>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7</a:t>
            </a:fld>
            <a:endParaRPr lang="en-GB"/>
          </a:p>
        </p:txBody>
      </p:sp>
    </p:spTree>
    <p:extLst>
      <p:ext uri="{BB962C8B-B14F-4D97-AF65-F5344CB8AC3E}">
        <p14:creationId xmlns:p14="http://schemas.microsoft.com/office/powerpoint/2010/main" val="2434134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Update duty factor based on the recent calculations</a:t>
            </a:r>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9</a:t>
            </a:fld>
            <a:endParaRPr lang="en-GB"/>
          </a:p>
        </p:txBody>
      </p:sp>
    </p:spTree>
    <p:extLst>
      <p:ext uri="{BB962C8B-B14F-4D97-AF65-F5344CB8AC3E}">
        <p14:creationId xmlns:p14="http://schemas.microsoft.com/office/powerpoint/2010/main" val="1183748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15</a:t>
            </a:fld>
            <a:endParaRPr lang="en-GB"/>
          </a:p>
        </p:txBody>
      </p:sp>
    </p:spTree>
    <p:extLst>
      <p:ext uri="{BB962C8B-B14F-4D97-AF65-F5344CB8AC3E}">
        <p14:creationId xmlns:p14="http://schemas.microsoft.com/office/powerpoint/2010/main" val="1269234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8"/>
          <a:stretch>
            <a:fillRect/>
          </a:stretch>
        </p:blipFill>
        <p:spPr>
          <a:xfrm>
            <a:off x="8305800" y="209550"/>
            <a:ext cx="609600" cy="60960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Lst>
  <p:hf hdr="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1.xml.rels><?xml version="1.0" encoding="UTF-8" standalone="yes"?>
<Relationships xmlns="http://schemas.openxmlformats.org/package/2006/relationships"><Relationship Id="rId13" Type="http://schemas.openxmlformats.org/officeDocument/2006/relationships/image" Target="../media/image430.png"/><Relationship Id="rId18" Type="http://schemas.openxmlformats.org/officeDocument/2006/relationships/image" Target="../media/image330.png"/><Relationship Id="rId8" Type="http://schemas.openxmlformats.org/officeDocument/2006/relationships/image" Target="../media/image380.png"/><Relationship Id="rId3" Type="http://schemas.openxmlformats.org/officeDocument/2006/relationships/image" Target="../media/image50.png"/><Relationship Id="rId7" Type="http://schemas.openxmlformats.org/officeDocument/2006/relationships/image" Target="../media/image370.png"/><Relationship Id="rId12" Type="http://schemas.openxmlformats.org/officeDocument/2006/relationships/image" Target="../media/image420.png"/><Relationship Id="rId2" Type="http://schemas.openxmlformats.org/officeDocument/2006/relationships/image" Target="../media/image49.png"/><Relationship Id="rId16" Type="http://schemas.openxmlformats.org/officeDocument/2006/relationships/image" Target="../media/image460.png"/><Relationship Id="rId20" Type="http://schemas.openxmlformats.org/officeDocument/2006/relationships/image" Target="../media/image53.png"/><Relationship Id="rId1" Type="http://schemas.openxmlformats.org/officeDocument/2006/relationships/slideLayout" Target="../slideLayouts/slideLayout2.xml"/><Relationship Id="rId11" Type="http://schemas.openxmlformats.org/officeDocument/2006/relationships/image" Target="../media/image410.png"/><Relationship Id="rId5" Type="http://schemas.openxmlformats.org/officeDocument/2006/relationships/image" Target="../media/image51.png"/><Relationship Id="rId19" Type="http://schemas.openxmlformats.org/officeDocument/2006/relationships/image" Target="../media/image52.png"/><Relationship Id="rId4" Type="http://schemas.openxmlformats.org/officeDocument/2006/relationships/image" Target="../media/image320.png"/><Relationship Id="rId14" Type="http://schemas.openxmlformats.org/officeDocument/2006/relationships/image" Target="../media/image440.png"/><Relationship Id="rId9" Type="http://schemas.openxmlformats.org/officeDocument/2006/relationships/image" Target="../media/image390.png"/></Relationships>
</file>

<file path=ppt/slides/_rels/slide12.xml.rels><?xml version="1.0" encoding="UTF-8" standalone="yes"?>
<Relationships xmlns="http://schemas.openxmlformats.org/package/2006/relationships"><Relationship Id="rId8" Type="http://schemas.openxmlformats.org/officeDocument/2006/relationships/image" Target="../media/image521.png"/><Relationship Id="rId3" Type="http://schemas.openxmlformats.org/officeDocument/2006/relationships/image" Target="../media/image470.png"/><Relationship Id="rId7" Type="http://schemas.openxmlformats.org/officeDocument/2006/relationships/image" Target="../media/image510.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570.png"/><Relationship Id="rId10" Type="http://schemas.openxmlformats.org/officeDocument/2006/relationships/image" Target="../media/image55.png"/><Relationship Id="rId9" Type="http://schemas.openxmlformats.org/officeDocument/2006/relationships/image" Target="../media/image54.png"/></Relationships>
</file>

<file path=ppt/slides/_rels/slide13.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10" Type="http://schemas.openxmlformats.org/officeDocument/2006/relationships/image" Target="../media/image53.png"/><Relationship Id="rId4" Type="http://schemas.openxmlformats.org/officeDocument/2006/relationships/image" Target="../media/image58.png"/><Relationship Id="rId9" Type="http://schemas.openxmlformats.org/officeDocument/2006/relationships/image" Target="../media/image63.png"/></Relationships>
</file>

<file path=ppt/slides/_rels/slide14.xml.rels><?xml version="1.0" encoding="UTF-8" standalone="yes"?>
<Relationships xmlns="http://schemas.openxmlformats.org/package/2006/relationships"><Relationship Id="rId8" Type="http://schemas.openxmlformats.org/officeDocument/2006/relationships/image" Target="../media/image420.png"/><Relationship Id="rId13" Type="http://schemas.openxmlformats.org/officeDocument/2006/relationships/image" Target="../media/image480.png"/><Relationship Id="rId3" Type="http://schemas.openxmlformats.org/officeDocument/2006/relationships/image" Target="../media/image65.png"/><Relationship Id="rId12" Type="http://schemas.openxmlformats.org/officeDocument/2006/relationships/image" Target="../media/image540.png"/><Relationship Id="rId17" Type="http://schemas.openxmlformats.org/officeDocument/2006/relationships/image" Target="../media/image67.png"/><Relationship Id="rId2" Type="http://schemas.openxmlformats.org/officeDocument/2006/relationships/image" Target="../media/image64.png"/><Relationship Id="rId16" Type="http://schemas.openxmlformats.org/officeDocument/2006/relationships/image" Target="../media/image680.png"/><Relationship Id="rId1" Type="http://schemas.openxmlformats.org/officeDocument/2006/relationships/slideLayout" Target="../slideLayouts/slideLayout2.xml"/><Relationship Id="rId15" Type="http://schemas.openxmlformats.org/officeDocument/2006/relationships/image" Target="../media/image66.png"/><Relationship Id="rId10" Type="http://schemas.openxmlformats.org/officeDocument/2006/relationships/image" Target="../media/image530.png"/><Relationship Id="rId4" Type="http://schemas.openxmlformats.org/officeDocument/2006/relationships/image" Target="../media/image650.png"/><Relationship Id="rId9" Type="http://schemas.openxmlformats.org/officeDocument/2006/relationships/image" Target="../media/image671.png"/><Relationship Id="rId14" Type="http://schemas.openxmlformats.org/officeDocument/2006/relationships/image" Target="../media/image390.png"/></Relationships>
</file>

<file path=ppt/slides/_rels/slide15.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s>
</file>

<file path=ppt/slides/_rels/slide16.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90.png"/><Relationship Id="rId7" Type="http://schemas.openxmlformats.org/officeDocument/2006/relationships/image" Target="../media/image80.pn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79.png"/><Relationship Id="rId5" Type="http://schemas.openxmlformats.org/officeDocument/2006/relationships/image" Target="../media/image92.png"/><Relationship Id="rId4" Type="http://schemas.openxmlformats.org/officeDocument/2006/relationships/image" Target="../media/image7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image" Target="../media/image97.png"/><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21.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105.png"/><Relationship Id="rId7" Type="http://schemas.openxmlformats.org/officeDocument/2006/relationships/image" Target="../media/image109.png"/><Relationship Id="rId12" Type="http://schemas.openxmlformats.org/officeDocument/2006/relationships/image" Target="../media/image114.png"/><Relationship Id="rId2" Type="http://schemas.openxmlformats.org/officeDocument/2006/relationships/image" Target="../media/image104.png"/><Relationship Id="rId1" Type="http://schemas.openxmlformats.org/officeDocument/2006/relationships/slideLayout" Target="../slideLayouts/slideLayout2.xml"/><Relationship Id="rId6" Type="http://schemas.openxmlformats.org/officeDocument/2006/relationships/image" Target="../media/image108.png"/><Relationship Id="rId11" Type="http://schemas.openxmlformats.org/officeDocument/2006/relationships/image" Target="../media/image113.png"/><Relationship Id="rId5" Type="http://schemas.openxmlformats.org/officeDocument/2006/relationships/image" Target="../media/image107.png"/><Relationship Id="rId10" Type="http://schemas.openxmlformats.org/officeDocument/2006/relationships/image" Target="../media/image112.png"/><Relationship Id="rId4" Type="http://schemas.openxmlformats.org/officeDocument/2006/relationships/image" Target="../media/image106.png"/><Relationship Id="rId9" Type="http://schemas.openxmlformats.org/officeDocument/2006/relationships/image" Target="../media/image111.png"/></Relationships>
</file>

<file path=ppt/slides/_rels/slide22.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3.png"/><Relationship Id="rId7" Type="http://schemas.openxmlformats.org/officeDocument/2006/relationships/image" Target="../media/image85.png"/><Relationship Id="rId2" Type="http://schemas.openxmlformats.org/officeDocument/2006/relationships/image" Target="../media/image82.png"/><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84.png"/></Relationships>
</file>

<file path=ppt/slides/_rels/slide3.xml.rels><?xml version="1.0" encoding="UTF-8" standalone="yes"?>
<Relationships xmlns="http://schemas.openxmlformats.org/package/2006/relationships"><Relationship Id="rId2" Type="http://schemas.openxmlformats.org/officeDocument/2006/relationships/image" Target="../media/image6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10.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00.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5" Type="http://schemas.openxmlformats.org/officeDocument/2006/relationships/image" Target="../media/image23.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2.png"/><Relationship Id="rId7" Type="http://schemas.openxmlformats.org/officeDocument/2006/relationships/image" Target="../media/image24.png"/><Relationship Id="rId12"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50.png"/><Relationship Id="rId11" Type="http://schemas.openxmlformats.org/officeDocument/2006/relationships/image" Target="../media/image27.png"/><Relationship Id="rId10" Type="http://schemas.openxmlformats.org/officeDocument/2006/relationships/image" Target="../media/image26.png"/><Relationship Id="rId9" Type="http://schemas.openxmlformats.org/officeDocument/2006/relationships/image" Target="../media/image29.png"/></Relationships>
</file>

<file path=ppt/slides/_rels/slide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53779" y="57150"/>
            <a:ext cx="1391497" cy="1391497"/>
          </a:xfrm>
          <a:prstGeom prst="rect">
            <a:avLst/>
          </a:prstGeom>
        </p:spPr>
      </p:pic>
      <p:sp>
        <p:nvSpPr>
          <p:cNvPr id="87" name="ZoneTexte 86"/>
          <p:cNvSpPr txBox="1"/>
          <p:nvPr/>
        </p:nvSpPr>
        <p:spPr>
          <a:xfrm>
            <a:off x="5173608" y="4322252"/>
            <a:ext cx="3962400" cy="830997"/>
          </a:xfrm>
          <a:prstGeom prst="rect">
            <a:avLst/>
          </a:prstGeom>
          <a:noFill/>
        </p:spPr>
        <p:txBody>
          <a:bodyPr wrap="square" rtlCol="0">
            <a:spAutoFit/>
          </a:bodyPr>
          <a:lstStyle/>
          <a:p>
            <a:pPr algn="r"/>
            <a:r>
              <a:rPr lang="en-GB" sz="1600" b="1" dirty="0">
                <a:solidFill>
                  <a:schemeClr val="bg1"/>
                </a:solidFill>
                <a:latin typeface="Arial Narrow"/>
                <a:cs typeface="Arial Narrow"/>
              </a:rPr>
              <a:t>Carmelo Barbagallo, Alexej Grudiev</a:t>
            </a:r>
          </a:p>
          <a:p>
            <a:pPr algn="r"/>
            <a:r>
              <a:rPr lang="en-GB" sz="1600" dirty="0">
                <a:solidFill>
                  <a:schemeClr val="bg1"/>
                </a:solidFill>
                <a:latin typeface="Arial Narrow"/>
                <a:cs typeface="Arial Narrow"/>
              </a:rPr>
              <a:t>IMCC and MuCol Annual Meeting 2024</a:t>
            </a:r>
          </a:p>
          <a:p>
            <a:pPr algn="r"/>
            <a:r>
              <a:rPr lang="fr-FR" sz="1600" dirty="0">
                <a:solidFill>
                  <a:schemeClr val="bg1"/>
                </a:solidFill>
                <a:latin typeface="Arial Narrow"/>
                <a:cs typeface="Arial Narrow"/>
              </a:rPr>
              <a:t>12-15 March 2024, CERN</a:t>
            </a:r>
            <a:endParaRPr lang="en-GB" dirty="0"/>
          </a:p>
        </p:txBody>
      </p:sp>
      <p:sp>
        <p:nvSpPr>
          <p:cNvPr id="11" name="ZoneTexte 10"/>
          <p:cNvSpPr txBox="1"/>
          <p:nvPr/>
        </p:nvSpPr>
        <p:spPr>
          <a:xfrm>
            <a:off x="2123728" y="1998588"/>
            <a:ext cx="4536505" cy="1569660"/>
          </a:xfrm>
          <a:prstGeom prst="rect">
            <a:avLst/>
          </a:prstGeom>
          <a:noFill/>
        </p:spPr>
        <p:txBody>
          <a:bodyPr wrap="square" rtlCol="0">
            <a:spAutoFit/>
          </a:bodyPr>
          <a:lstStyle/>
          <a:p>
            <a:pPr algn="ctr"/>
            <a:r>
              <a:rPr lang="en-US" sz="3200" b="1" i="1" dirty="0">
                <a:latin typeface="Arial Narrow"/>
              </a:rPr>
              <a:t>704 MHz cavity studies for the Muon Cooling Demonstrator</a:t>
            </a:r>
            <a:endParaRPr lang="en-GB" sz="3200" b="1" i="1" dirty="0"/>
          </a:p>
        </p:txBody>
      </p:sp>
      <p:pic>
        <p:nvPicPr>
          <p:cNvPr id="2" name="Picture 1">
            <a:extLst>
              <a:ext uri="{FF2B5EF4-FFF2-40B4-BE49-F238E27FC236}">
                <a16:creationId xmlns:a16="http://schemas.microsoft.com/office/drawing/2014/main" id="{0EA70782-CCD9-1A41-3479-298404C48C8B}"/>
              </a:ext>
            </a:extLst>
          </p:cNvPr>
          <p:cNvPicPr>
            <a:picLocks noChangeAspect="1"/>
          </p:cNvPicPr>
          <p:nvPr/>
        </p:nvPicPr>
        <p:blipFill>
          <a:blip r:embed="rId6"/>
          <a:stretch>
            <a:fillRect/>
          </a:stretch>
        </p:blipFill>
        <p:spPr>
          <a:xfrm>
            <a:off x="1444667" y="153043"/>
            <a:ext cx="1103784" cy="1277436"/>
          </a:xfrm>
          <a:prstGeom prst="rect">
            <a:avLst/>
          </a:prstGeom>
        </p:spPr>
      </p:pic>
      <p:pic>
        <p:nvPicPr>
          <p:cNvPr id="5" name="Picture 2" descr="Drapeau-europe">
            <a:extLst>
              <a:ext uri="{FF2B5EF4-FFF2-40B4-BE49-F238E27FC236}">
                <a16:creationId xmlns:a16="http://schemas.microsoft.com/office/drawing/2014/main" id="{16E085B4-2F1C-C53F-9784-42D204BF778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4315880"/>
            <a:ext cx="1251272" cy="830997"/>
          </a:xfrm>
          <a:prstGeom prst="rect">
            <a:avLst/>
          </a:prstGeom>
          <a:noFill/>
          <a:extLst>
            <a:ext uri="{909E8E84-426E-40DD-AFC4-6F175D3DCCD1}">
              <a14:hiddenFill xmlns:a14="http://schemas.microsoft.com/office/drawing/2010/main">
                <a:solidFill>
                  <a:srgbClr val="FFFFFF"/>
                </a:solidFill>
              </a14:hiddenFill>
            </a:ext>
          </a:extLst>
        </p:spPr>
      </p:pic>
      <p:sp>
        <p:nvSpPr>
          <p:cNvPr id="6" name="Titre 81">
            <a:extLst>
              <a:ext uri="{FF2B5EF4-FFF2-40B4-BE49-F238E27FC236}">
                <a16:creationId xmlns:a16="http://schemas.microsoft.com/office/drawing/2014/main" id="{B3789A72-C59D-E7C5-D1EC-CF5943E262FA}"/>
              </a:ext>
            </a:extLst>
          </p:cNvPr>
          <p:cNvSpPr>
            <a:spLocks noGrp="1"/>
          </p:cNvSpPr>
          <p:nvPr>
            <p:ph type="title"/>
          </p:nvPr>
        </p:nvSpPr>
        <p:spPr>
          <a:xfrm>
            <a:off x="1331641" y="4332180"/>
            <a:ext cx="3672408" cy="857250"/>
          </a:xfrm>
        </p:spPr>
        <p: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050" i="0" u="none" strike="noStrike" cap="none" normalizeH="0" baseline="0" dirty="0">
                <a:ln>
                  <a:noFill/>
                </a:ln>
                <a:solidFill>
                  <a:srgbClr val="FFFEEE"/>
                </a:solidFill>
                <a:effectLst/>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kumimoji="0" lang="en-US" altLang="en-US" sz="120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274340"/>
            <a:ext cx="8496944" cy="857250"/>
          </a:xfrm>
        </p:spPr>
        <p:txBody>
          <a:bodyPr/>
          <a:lstStyle/>
          <a:p>
            <a:r>
              <a:rPr lang="en-US" sz="2500" dirty="0"/>
              <a:t>Peak E and H fields on the cavity</a:t>
            </a:r>
            <a:endParaRPr lang="en-GB" sz="2500" dirty="0"/>
          </a:p>
        </p:txBody>
      </p:sp>
      <p:sp>
        <p:nvSpPr>
          <p:cNvPr id="6" name="Content Placeholder 1">
            <a:extLst>
              <a:ext uri="{FF2B5EF4-FFF2-40B4-BE49-F238E27FC236}">
                <a16:creationId xmlns:a16="http://schemas.microsoft.com/office/drawing/2014/main" id="{F1AADB5D-BB38-C25F-11C4-0BB610B188C3}"/>
              </a:ext>
            </a:extLst>
          </p:cNvPr>
          <p:cNvSpPr>
            <a:spLocks noGrp="1"/>
          </p:cNvSpPr>
          <p:nvPr>
            <p:ph sz="quarter" idx="12"/>
          </p:nvPr>
        </p:nvSpPr>
        <p:spPr>
          <a:xfrm>
            <a:off x="457200" y="1044321"/>
            <a:ext cx="8496944" cy="1067217"/>
          </a:xfrm>
        </p:spPr>
        <p:txBody>
          <a:bodyPr/>
          <a:lstStyle/>
          <a:p>
            <a:r>
              <a:rPr lang="en-US" sz="1700" dirty="0"/>
              <a:t>Maximum E-field is localized on the cavity iris, while maximum H-field on the upper part of the cavity</a:t>
            </a:r>
          </a:p>
          <a:p>
            <a:r>
              <a:rPr lang="en-US" sz="1700" dirty="0"/>
              <a:t>Peak E-field needs to be minimized to reduce the risk of RF-breakdown</a:t>
            </a:r>
          </a:p>
          <a:p>
            <a:r>
              <a:rPr lang="en-US" sz="1700" dirty="0"/>
              <a:t>Peak H-field needs to be reduced for the RF-heating</a:t>
            </a:r>
          </a:p>
        </p:txBody>
      </p:sp>
      <p:sp>
        <p:nvSpPr>
          <p:cNvPr id="2" name="Footer Placeholder 4">
            <a:extLst>
              <a:ext uri="{FF2B5EF4-FFF2-40B4-BE49-F238E27FC236}">
                <a16:creationId xmlns:a16="http://schemas.microsoft.com/office/drawing/2014/main" id="{E531EBAD-50A0-C1FC-AF19-F1EB8753D1AD}"/>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grpSp>
        <p:nvGrpSpPr>
          <p:cNvPr id="27" name="Group 26">
            <a:extLst>
              <a:ext uri="{FF2B5EF4-FFF2-40B4-BE49-F238E27FC236}">
                <a16:creationId xmlns:a16="http://schemas.microsoft.com/office/drawing/2014/main" id="{712085E3-6B67-4BFD-4E5E-D84F44251C62}"/>
              </a:ext>
            </a:extLst>
          </p:cNvPr>
          <p:cNvGrpSpPr/>
          <p:nvPr/>
        </p:nvGrpSpPr>
        <p:grpSpPr>
          <a:xfrm>
            <a:off x="2269394" y="2053844"/>
            <a:ext cx="2303370" cy="2773192"/>
            <a:chOff x="2269394" y="2053844"/>
            <a:chExt cx="2303370" cy="2773192"/>
          </a:xfrm>
        </p:grpSpPr>
        <p:sp>
          <p:nvSpPr>
            <p:cNvPr id="47" name="TextBox 46">
              <a:extLst>
                <a:ext uri="{FF2B5EF4-FFF2-40B4-BE49-F238E27FC236}">
                  <a16:creationId xmlns:a16="http://schemas.microsoft.com/office/drawing/2014/main" id="{78796993-6002-9F0E-D774-B333A03C0397}"/>
                </a:ext>
              </a:extLst>
            </p:cNvPr>
            <p:cNvSpPr txBox="1"/>
            <p:nvPr/>
          </p:nvSpPr>
          <p:spPr>
            <a:xfrm>
              <a:off x="2303276" y="4550037"/>
              <a:ext cx="1698530" cy="276999"/>
            </a:xfrm>
            <a:prstGeom prst="rect">
              <a:avLst/>
            </a:prstGeom>
            <a:noFill/>
          </p:spPr>
          <p:txBody>
            <a:bodyPr wrap="square" rtlCol="0">
              <a:spAutoFit/>
            </a:bodyPr>
            <a:lstStyle/>
            <a:p>
              <a:pPr algn="ctr"/>
              <a:r>
                <a:rPr lang="en-US" sz="1200" b="1" dirty="0">
                  <a:solidFill>
                    <a:srgbClr val="000000"/>
                  </a:solidFill>
                  <a:latin typeface="Arial Narrow" panose="020B0606020202030204" pitchFamily="34" charset="0"/>
                  <a:cs typeface="Times New Roman" panose="02020603050405020304" pitchFamily="18" charset="0"/>
                </a:rPr>
                <a:t>E-field</a:t>
              </a:r>
              <a:endParaRPr lang="en-GB" sz="1200" b="1" baseline="-25000" dirty="0">
                <a:solidFill>
                  <a:srgbClr val="000000"/>
                </a:solidFill>
                <a:latin typeface="Arial Narrow" panose="020B0606020202030204" pitchFamily="34" charset="0"/>
                <a:cs typeface="Times New Roman" panose="02020603050405020304" pitchFamily="18" charset="0"/>
              </a:endParaRPr>
            </a:p>
          </p:txBody>
        </p:sp>
        <p:grpSp>
          <p:nvGrpSpPr>
            <p:cNvPr id="24" name="Group 23">
              <a:extLst>
                <a:ext uri="{FF2B5EF4-FFF2-40B4-BE49-F238E27FC236}">
                  <a16:creationId xmlns:a16="http://schemas.microsoft.com/office/drawing/2014/main" id="{70790D2E-8149-FF29-C4B3-E18439B82B06}"/>
                </a:ext>
              </a:extLst>
            </p:cNvPr>
            <p:cNvGrpSpPr/>
            <p:nvPr/>
          </p:nvGrpSpPr>
          <p:grpSpPr>
            <a:xfrm>
              <a:off x="2269394" y="2053844"/>
              <a:ext cx="2303370" cy="2716886"/>
              <a:chOff x="2269394" y="2053844"/>
              <a:chExt cx="2303370" cy="2716886"/>
            </a:xfrm>
          </p:grpSpPr>
          <p:pic>
            <p:nvPicPr>
              <p:cNvPr id="11" name="Picture 10">
                <a:extLst>
                  <a:ext uri="{FF2B5EF4-FFF2-40B4-BE49-F238E27FC236}">
                    <a16:creationId xmlns:a16="http://schemas.microsoft.com/office/drawing/2014/main" id="{C3214F2E-7557-671C-A78C-2048D665B667}"/>
                  </a:ext>
                </a:extLst>
              </p:cNvPr>
              <p:cNvPicPr>
                <a:picLocks noChangeAspect="1"/>
              </p:cNvPicPr>
              <p:nvPr/>
            </p:nvPicPr>
            <p:blipFill rotWithShape="1">
              <a:blip r:embed="rId2"/>
              <a:srcRect l="93312"/>
              <a:stretch/>
            </p:blipFill>
            <p:spPr>
              <a:xfrm>
                <a:off x="3861568" y="2153315"/>
                <a:ext cx="406406" cy="2617415"/>
              </a:xfrm>
              <a:prstGeom prst="rect">
                <a:avLst/>
              </a:prstGeom>
            </p:spPr>
          </p:pic>
          <p:pic>
            <p:nvPicPr>
              <p:cNvPr id="13" name="Picture 12">
                <a:extLst>
                  <a:ext uri="{FF2B5EF4-FFF2-40B4-BE49-F238E27FC236}">
                    <a16:creationId xmlns:a16="http://schemas.microsoft.com/office/drawing/2014/main" id="{A66E5CCF-70D9-DE08-6BDE-34ED8617D4A2}"/>
                  </a:ext>
                </a:extLst>
              </p:cNvPr>
              <p:cNvPicPr>
                <a:picLocks noChangeAspect="1"/>
              </p:cNvPicPr>
              <p:nvPr/>
            </p:nvPicPr>
            <p:blipFill rotWithShape="1">
              <a:blip r:embed="rId3"/>
              <a:srcRect l="34575" t="11220" r="46850" b="13734"/>
              <a:stretch/>
            </p:blipFill>
            <p:spPr>
              <a:xfrm>
                <a:off x="2269394" y="2123394"/>
                <a:ext cx="1368152" cy="2380894"/>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52382739-DD70-21CB-DDEF-A1C391214020}"/>
                      </a:ext>
                    </a:extLst>
                  </p:cNvPr>
                  <p:cNvSpPr txBox="1"/>
                  <p:nvPr/>
                </p:nvSpPr>
                <p:spPr>
                  <a:xfrm>
                    <a:off x="3707142" y="2053844"/>
                    <a:ext cx="865622" cy="1692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panose="02040503050406030204" pitchFamily="18" charset="0"/>
                            </a:rPr>
                            <m:t>|</m:t>
                          </m:r>
                          <m:d>
                            <m:dPr>
                              <m:begChr m:val="|"/>
                              <m:endChr m:val="|"/>
                              <m:ctrlPr>
                                <a:rPr lang="en-US" sz="1100" b="0" i="1" smtClean="0">
                                  <a:latin typeface="Cambria Math" panose="02040503050406030204" pitchFamily="18" charset="0"/>
                                </a:rPr>
                              </m:ctrlPr>
                            </m:dPr>
                            <m:e>
                              <m:r>
                                <a:rPr lang="en-US" sz="1100" b="1" i="1" smtClean="0">
                                  <a:latin typeface="Cambria Math" panose="02040503050406030204" pitchFamily="18" charset="0"/>
                                </a:rPr>
                                <m:t>𝑬</m:t>
                              </m:r>
                            </m:e>
                          </m:d>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m:t>
                              </m:r>
                              <m:d>
                                <m:dPr>
                                  <m:begChr m:val="|"/>
                                  <m:endChr m:val="|"/>
                                  <m:ctrlPr>
                                    <a:rPr lang="en-US" sz="1100" i="1">
                                      <a:latin typeface="Cambria Math" panose="02040503050406030204" pitchFamily="18" charset="0"/>
                                    </a:rPr>
                                  </m:ctrlPr>
                                </m:dPr>
                                <m:e>
                                  <m:r>
                                    <a:rPr lang="en-US" sz="1100" b="1" i="1">
                                      <a:latin typeface="Cambria Math" panose="02040503050406030204" pitchFamily="18" charset="0"/>
                                    </a:rPr>
                                    <m:t>𝑬</m:t>
                                  </m:r>
                                </m:e>
                              </m:d>
                              <m:r>
                                <a:rPr lang="en-US" sz="1100" b="0" i="1" smtClean="0">
                                  <a:latin typeface="Cambria Math" panose="02040503050406030204" pitchFamily="18" charset="0"/>
                                </a:rPr>
                                <m:t>|</m:t>
                              </m:r>
                            </m:e>
                            <m:sub>
                              <m:r>
                                <m:rPr>
                                  <m:sty m:val="p"/>
                                </m:rPr>
                                <a:rPr lang="en-US" sz="1100" i="0">
                                  <a:latin typeface="Cambria Math" panose="02040503050406030204" pitchFamily="18" charset="0"/>
                                </a:rPr>
                                <m:t>max</m:t>
                              </m:r>
                            </m:sub>
                          </m:sSub>
                        </m:oMath>
                      </m:oMathPara>
                    </a14:m>
                    <a:endParaRPr lang="en-GB" sz="1100" dirty="0"/>
                  </a:p>
                </p:txBody>
              </p:sp>
            </mc:Choice>
            <mc:Fallback xmlns="">
              <p:sp>
                <p:nvSpPr>
                  <p:cNvPr id="22" name="TextBox 21">
                    <a:extLst>
                      <a:ext uri="{FF2B5EF4-FFF2-40B4-BE49-F238E27FC236}">
                        <a16:creationId xmlns:a16="http://schemas.microsoft.com/office/drawing/2014/main" id="{52382739-DD70-21CB-DDEF-A1C391214020}"/>
                      </a:ext>
                    </a:extLst>
                  </p:cNvPr>
                  <p:cNvSpPr txBox="1">
                    <a:spLocks noRot="1" noChangeAspect="1" noMove="1" noResize="1" noEditPoints="1" noAdjustHandles="1" noChangeArrowheads="1" noChangeShapeType="1" noTextEdit="1"/>
                  </p:cNvSpPr>
                  <p:nvPr/>
                </p:nvSpPr>
                <p:spPr>
                  <a:xfrm>
                    <a:off x="3707142" y="2053844"/>
                    <a:ext cx="865622" cy="169277"/>
                  </a:xfrm>
                  <a:prstGeom prst="rect">
                    <a:avLst/>
                  </a:prstGeom>
                  <a:blipFill>
                    <a:blip r:embed="rId4"/>
                    <a:stretch>
                      <a:fillRect l="-4930" b="-35714"/>
                    </a:stretch>
                  </a:blipFill>
                </p:spPr>
                <p:txBody>
                  <a:bodyPr/>
                  <a:lstStyle/>
                  <a:p>
                    <a:r>
                      <a:rPr lang="en-GB">
                        <a:noFill/>
                      </a:rPr>
                      <a:t> </a:t>
                    </a:r>
                  </a:p>
                </p:txBody>
              </p:sp>
            </mc:Fallback>
          </mc:AlternateContent>
        </p:grpSp>
      </p:grpSp>
      <p:grpSp>
        <p:nvGrpSpPr>
          <p:cNvPr id="26" name="Group 25">
            <a:extLst>
              <a:ext uri="{FF2B5EF4-FFF2-40B4-BE49-F238E27FC236}">
                <a16:creationId xmlns:a16="http://schemas.microsoft.com/office/drawing/2014/main" id="{25AC2018-313B-7512-2C23-DF04F302421B}"/>
              </a:ext>
            </a:extLst>
          </p:cNvPr>
          <p:cNvGrpSpPr/>
          <p:nvPr/>
        </p:nvGrpSpPr>
        <p:grpSpPr>
          <a:xfrm>
            <a:off x="5004048" y="2068675"/>
            <a:ext cx="2232248" cy="2767430"/>
            <a:chOff x="5004048" y="2068675"/>
            <a:chExt cx="2232248" cy="2767430"/>
          </a:xfrm>
        </p:grpSpPr>
        <p:sp>
          <p:nvSpPr>
            <p:cNvPr id="55" name="TextBox 54">
              <a:extLst>
                <a:ext uri="{FF2B5EF4-FFF2-40B4-BE49-F238E27FC236}">
                  <a16:creationId xmlns:a16="http://schemas.microsoft.com/office/drawing/2014/main" id="{BF9E5B8C-D707-DEEB-E9A6-7B451F10B0B5}"/>
                </a:ext>
              </a:extLst>
            </p:cNvPr>
            <p:cNvSpPr txBox="1"/>
            <p:nvPr/>
          </p:nvSpPr>
          <p:spPr>
            <a:xfrm>
              <a:off x="5143748" y="4559106"/>
              <a:ext cx="1698530" cy="276999"/>
            </a:xfrm>
            <a:prstGeom prst="rect">
              <a:avLst/>
            </a:prstGeom>
            <a:noFill/>
          </p:spPr>
          <p:txBody>
            <a:bodyPr wrap="square" rtlCol="0">
              <a:spAutoFit/>
            </a:bodyPr>
            <a:lstStyle/>
            <a:p>
              <a:pPr algn="ctr"/>
              <a:r>
                <a:rPr lang="en-US" sz="1200" b="1" dirty="0">
                  <a:solidFill>
                    <a:srgbClr val="000000"/>
                  </a:solidFill>
                  <a:latin typeface="Arial Narrow" panose="020B0606020202030204" pitchFamily="34" charset="0"/>
                  <a:cs typeface="Times New Roman" panose="02020603050405020304" pitchFamily="18" charset="0"/>
                </a:rPr>
                <a:t>H-field</a:t>
              </a:r>
              <a:endParaRPr lang="en-GB" sz="1200" b="1" baseline="-25000" dirty="0">
                <a:solidFill>
                  <a:srgbClr val="000000"/>
                </a:solidFill>
                <a:latin typeface="Arial Narrow" panose="020B0606020202030204" pitchFamily="34" charset="0"/>
                <a:cs typeface="Times New Roman" panose="02020603050405020304" pitchFamily="18" charset="0"/>
              </a:endParaRPr>
            </a:p>
          </p:txBody>
        </p:sp>
        <p:grpSp>
          <p:nvGrpSpPr>
            <p:cNvPr id="25" name="Group 24">
              <a:extLst>
                <a:ext uri="{FF2B5EF4-FFF2-40B4-BE49-F238E27FC236}">
                  <a16:creationId xmlns:a16="http://schemas.microsoft.com/office/drawing/2014/main" id="{4916C445-3BAE-00DE-273C-17301C316ADA}"/>
                </a:ext>
              </a:extLst>
            </p:cNvPr>
            <p:cNvGrpSpPr/>
            <p:nvPr/>
          </p:nvGrpSpPr>
          <p:grpSpPr>
            <a:xfrm>
              <a:off x="5004048" y="2068675"/>
              <a:ext cx="2232248" cy="2702055"/>
              <a:chOff x="5004048" y="2068675"/>
              <a:chExt cx="2232248" cy="2702055"/>
            </a:xfrm>
          </p:grpSpPr>
          <p:pic>
            <p:nvPicPr>
              <p:cNvPr id="15" name="Picture 14">
                <a:extLst>
                  <a:ext uri="{FF2B5EF4-FFF2-40B4-BE49-F238E27FC236}">
                    <a16:creationId xmlns:a16="http://schemas.microsoft.com/office/drawing/2014/main" id="{92475D22-1F17-217E-9EBD-D7BA271C5B70}"/>
                  </a:ext>
                </a:extLst>
              </p:cNvPr>
              <p:cNvPicPr>
                <a:picLocks noChangeAspect="1"/>
              </p:cNvPicPr>
              <p:nvPr/>
            </p:nvPicPr>
            <p:blipFill rotWithShape="1">
              <a:blip r:embed="rId5"/>
              <a:srcRect l="34750" t="11220" r="46675" b="13504"/>
              <a:stretch/>
            </p:blipFill>
            <p:spPr>
              <a:xfrm>
                <a:off x="5004048" y="2126848"/>
                <a:ext cx="1361988" cy="2377440"/>
              </a:xfrm>
              <a:prstGeom prst="rect">
                <a:avLst/>
              </a:prstGeom>
            </p:spPr>
          </p:pic>
          <p:pic>
            <p:nvPicPr>
              <p:cNvPr id="17" name="Picture 16">
                <a:extLst>
                  <a:ext uri="{FF2B5EF4-FFF2-40B4-BE49-F238E27FC236}">
                    <a16:creationId xmlns:a16="http://schemas.microsoft.com/office/drawing/2014/main" id="{F9BD5ECE-A506-4F17-C3DB-A591FFDFBB25}"/>
                  </a:ext>
                </a:extLst>
              </p:cNvPr>
              <p:cNvPicPr>
                <a:picLocks noChangeAspect="1"/>
              </p:cNvPicPr>
              <p:nvPr/>
            </p:nvPicPr>
            <p:blipFill rotWithShape="1">
              <a:blip r:embed="rId6"/>
              <a:srcRect l="93312"/>
              <a:stretch/>
            </p:blipFill>
            <p:spPr>
              <a:xfrm>
                <a:off x="6542204" y="2155546"/>
                <a:ext cx="406060" cy="2615184"/>
              </a:xfrm>
              <a:prstGeom prst="rect">
                <a:avLst/>
              </a:prstGeom>
            </p:spPr>
          </p:pic>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D715C39D-C721-0B75-82BD-92721D84BB95}"/>
                      </a:ext>
                    </a:extLst>
                  </p:cNvPr>
                  <p:cNvSpPr txBox="1"/>
                  <p:nvPr/>
                </p:nvSpPr>
                <p:spPr>
                  <a:xfrm>
                    <a:off x="6335408" y="2068675"/>
                    <a:ext cx="900888" cy="1692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panose="02040503050406030204" pitchFamily="18" charset="0"/>
                            </a:rPr>
                            <m:t>|</m:t>
                          </m:r>
                          <m:d>
                            <m:dPr>
                              <m:begChr m:val="|"/>
                              <m:endChr m:val="|"/>
                              <m:ctrlPr>
                                <a:rPr lang="en-US" sz="1100" b="0" i="1" smtClean="0">
                                  <a:latin typeface="Cambria Math" panose="02040503050406030204" pitchFamily="18" charset="0"/>
                                </a:rPr>
                              </m:ctrlPr>
                            </m:dPr>
                            <m:e>
                              <m:r>
                                <a:rPr lang="en-US" sz="1100" b="1" i="1" smtClean="0">
                                  <a:latin typeface="Cambria Math" panose="02040503050406030204" pitchFamily="18" charset="0"/>
                                </a:rPr>
                                <m:t>𝑯</m:t>
                              </m:r>
                            </m:e>
                          </m:d>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m:t>
                              </m:r>
                              <m:d>
                                <m:dPr>
                                  <m:begChr m:val="|"/>
                                  <m:endChr m:val="|"/>
                                  <m:ctrlPr>
                                    <a:rPr lang="en-US" sz="1100" i="1">
                                      <a:latin typeface="Cambria Math" panose="02040503050406030204" pitchFamily="18" charset="0"/>
                                    </a:rPr>
                                  </m:ctrlPr>
                                </m:dPr>
                                <m:e>
                                  <m:r>
                                    <a:rPr lang="en-US" sz="1100" b="1" i="1" smtClean="0">
                                      <a:latin typeface="Cambria Math" panose="02040503050406030204" pitchFamily="18" charset="0"/>
                                    </a:rPr>
                                    <m:t>𝑯</m:t>
                                  </m:r>
                                </m:e>
                              </m:d>
                              <m:r>
                                <a:rPr lang="en-US" sz="1100" b="0" i="1" smtClean="0">
                                  <a:latin typeface="Cambria Math" panose="02040503050406030204" pitchFamily="18" charset="0"/>
                                </a:rPr>
                                <m:t>|</m:t>
                              </m:r>
                            </m:e>
                            <m:sub>
                              <m:r>
                                <m:rPr>
                                  <m:sty m:val="p"/>
                                </m:rPr>
                                <a:rPr lang="en-US" sz="1100" i="0">
                                  <a:latin typeface="Cambria Math" panose="02040503050406030204" pitchFamily="18" charset="0"/>
                                </a:rPr>
                                <m:t>max</m:t>
                              </m:r>
                            </m:sub>
                          </m:sSub>
                        </m:oMath>
                      </m:oMathPara>
                    </a14:m>
                    <a:endParaRPr lang="en-GB" sz="1100" dirty="0"/>
                  </a:p>
                </p:txBody>
              </p:sp>
            </mc:Choice>
            <mc:Fallback xmlns="">
              <p:sp>
                <p:nvSpPr>
                  <p:cNvPr id="23" name="TextBox 22">
                    <a:extLst>
                      <a:ext uri="{FF2B5EF4-FFF2-40B4-BE49-F238E27FC236}">
                        <a16:creationId xmlns:a16="http://schemas.microsoft.com/office/drawing/2014/main" id="{D715C39D-C721-0B75-82BD-92721D84BB95}"/>
                      </a:ext>
                    </a:extLst>
                  </p:cNvPr>
                  <p:cNvSpPr txBox="1">
                    <a:spLocks noRot="1" noChangeAspect="1" noMove="1" noResize="1" noEditPoints="1" noAdjustHandles="1" noChangeArrowheads="1" noChangeShapeType="1" noTextEdit="1"/>
                  </p:cNvSpPr>
                  <p:nvPr/>
                </p:nvSpPr>
                <p:spPr>
                  <a:xfrm>
                    <a:off x="6335408" y="2068675"/>
                    <a:ext cx="900888" cy="169277"/>
                  </a:xfrm>
                  <a:prstGeom prst="rect">
                    <a:avLst/>
                  </a:prstGeom>
                  <a:blipFill>
                    <a:blip r:embed="rId7"/>
                    <a:stretch>
                      <a:fillRect l="-4730" b="-35714"/>
                    </a:stretch>
                  </a:blipFill>
                </p:spPr>
                <p:txBody>
                  <a:bodyPr/>
                  <a:lstStyle/>
                  <a:p>
                    <a:r>
                      <a:rPr lang="en-GB">
                        <a:noFill/>
                      </a:rPr>
                      <a:t> </a:t>
                    </a:r>
                  </a:p>
                </p:txBody>
              </p:sp>
            </mc:Fallback>
          </mc:AlternateContent>
        </p:grpSp>
      </p:grpSp>
    </p:spTree>
    <p:extLst>
      <p:ext uri="{BB962C8B-B14F-4D97-AF65-F5344CB8AC3E}">
        <p14:creationId xmlns:p14="http://schemas.microsoft.com/office/powerpoint/2010/main" val="287249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59D13C9-0EC2-AEA7-A19B-FBC04589E234}"/>
              </a:ext>
            </a:extLst>
          </p:cNvPr>
          <p:cNvPicPr>
            <a:picLocks noChangeAspect="1"/>
          </p:cNvPicPr>
          <p:nvPr/>
        </p:nvPicPr>
        <p:blipFill rotWithShape="1">
          <a:blip r:embed="rId2"/>
          <a:srcRect l="28899" t="5201" r="7844" b="1111"/>
          <a:stretch/>
        </p:blipFill>
        <p:spPr>
          <a:xfrm>
            <a:off x="3693859" y="708662"/>
            <a:ext cx="1814245" cy="1719072"/>
          </a:xfrm>
          <a:prstGeom prst="rect">
            <a:avLst/>
          </a:prstGeom>
        </p:spPr>
      </p:pic>
      <p:pic>
        <p:nvPicPr>
          <p:cNvPr id="7" name="Picture 6">
            <a:extLst>
              <a:ext uri="{FF2B5EF4-FFF2-40B4-BE49-F238E27FC236}">
                <a16:creationId xmlns:a16="http://schemas.microsoft.com/office/drawing/2014/main" id="{23670120-6DB6-4C7F-0198-BA255C44B92B}"/>
              </a:ext>
            </a:extLst>
          </p:cNvPr>
          <p:cNvPicPr>
            <a:picLocks noChangeAspect="1"/>
          </p:cNvPicPr>
          <p:nvPr/>
        </p:nvPicPr>
        <p:blipFill rotWithShape="1">
          <a:blip r:embed="rId3"/>
          <a:srcRect l="28746" t="4358" r="2756"/>
          <a:stretch/>
        </p:blipFill>
        <p:spPr>
          <a:xfrm>
            <a:off x="343296" y="2394410"/>
            <a:ext cx="1924448" cy="1719072"/>
          </a:xfrm>
          <a:prstGeom prst="rect">
            <a:avLst/>
          </a:prstGeom>
        </p:spPr>
      </p:pic>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58316"/>
            <a:ext cx="8496944" cy="857250"/>
          </a:xfrm>
        </p:spPr>
        <p:txBody>
          <a:bodyPr/>
          <a:lstStyle/>
          <a:p>
            <a:r>
              <a:rPr lang="en-US" sz="2500" dirty="0"/>
              <a:t>RF-thermo-mechanical simulations</a:t>
            </a:r>
            <a:endParaRPr lang="en-GB" sz="2500" dirty="0"/>
          </a:p>
        </p:txBody>
      </p:sp>
      <p:grpSp>
        <p:nvGrpSpPr>
          <p:cNvPr id="1032" name="Group 1031">
            <a:extLst>
              <a:ext uri="{FF2B5EF4-FFF2-40B4-BE49-F238E27FC236}">
                <a16:creationId xmlns:a16="http://schemas.microsoft.com/office/drawing/2014/main" id="{7E19C7E8-7304-E876-C6C0-C532D557B430}"/>
              </a:ext>
            </a:extLst>
          </p:cNvPr>
          <p:cNvGrpSpPr/>
          <p:nvPr/>
        </p:nvGrpSpPr>
        <p:grpSpPr>
          <a:xfrm>
            <a:off x="5669121" y="917611"/>
            <a:ext cx="3474878" cy="1300898"/>
            <a:chOff x="5669121" y="917611"/>
            <a:chExt cx="3474878" cy="1300898"/>
          </a:xfrm>
        </p:grpSpPr>
        <p:sp>
          <p:nvSpPr>
            <p:cNvPr id="152" name="Arrow: Right 151">
              <a:extLst>
                <a:ext uri="{FF2B5EF4-FFF2-40B4-BE49-F238E27FC236}">
                  <a16:creationId xmlns:a16="http://schemas.microsoft.com/office/drawing/2014/main" id="{BC3ECEC5-E19A-B34C-FDE3-0E43B8350096}"/>
                </a:ext>
              </a:extLst>
            </p:cNvPr>
            <p:cNvSpPr/>
            <p:nvPr/>
          </p:nvSpPr>
          <p:spPr>
            <a:xfrm rot="2997922">
              <a:off x="5813033" y="1715992"/>
              <a:ext cx="660856" cy="344178"/>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grpSp>
          <p:nvGrpSpPr>
            <p:cNvPr id="165" name="Group 164">
              <a:extLst>
                <a:ext uri="{FF2B5EF4-FFF2-40B4-BE49-F238E27FC236}">
                  <a16:creationId xmlns:a16="http://schemas.microsoft.com/office/drawing/2014/main" id="{C04F4AF1-C7AF-6C7B-48B7-B5A6F3F54A6C}"/>
                </a:ext>
              </a:extLst>
            </p:cNvPr>
            <p:cNvGrpSpPr/>
            <p:nvPr/>
          </p:nvGrpSpPr>
          <p:grpSpPr>
            <a:xfrm>
              <a:off x="5669121" y="917611"/>
              <a:ext cx="3474878" cy="364679"/>
              <a:chOff x="5669121" y="917611"/>
              <a:chExt cx="3474878" cy="364679"/>
            </a:xfrm>
          </p:grpSpPr>
          <mc:AlternateContent xmlns:mc="http://schemas.openxmlformats.org/markup-compatibility/2006" xmlns:a14="http://schemas.microsoft.com/office/drawing/2010/main">
            <mc:Choice Requires="a14">
              <p:sp>
                <p:nvSpPr>
                  <p:cNvPr id="142" name="TextBox 141">
                    <a:extLst>
                      <a:ext uri="{FF2B5EF4-FFF2-40B4-BE49-F238E27FC236}">
                        <a16:creationId xmlns:a16="http://schemas.microsoft.com/office/drawing/2014/main" id="{972FD00A-573C-4BB8-3DD9-43C925B3FB65}"/>
                      </a:ext>
                    </a:extLst>
                  </p:cNvPr>
                  <p:cNvSpPr txBox="1"/>
                  <p:nvPr/>
                </p:nvSpPr>
                <p:spPr>
                  <a:xfrm>
                    <a:off x="5669121" y="1008918"/>
                    <a:ext cx="1682374"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solidFill>
                                    <a:srgbClr val="000000"/>
                                  </a:solidFill>
                                  <a:latin typeface="Cambria Math" panose="02040503050406030204" pitchFamily="18" charset="0"/>
                                  <a:ea typeface="Cambria Math" panose="02040503050406030204" pitchFamily="18" charset="0"/>
                                </a:rPr>
                              </m:ctrlPr>
                            </m:sSubPr>
                            <m:e>
                              <m:r>
                                <a:rPr lang="en-US" sz="1100" b="0" i="1" smtClean="0">
                                  <a:solidFill>
                                    <a:srgbClr val="000000"/>
                                  </a:solidFill>
                                  <a:latin typeface="Cambria Math" panose="02040503050406030204" pitchFamily="18" charset="0"/>
                                  <a:ea typeface="Cambria Math" panose="02040503050406030204" pitchFamily="18" charset="0"/>
                                </a:rPr>
                                <m:t>𝜖</m:t>
                              </m:r>
                            </m:e>
                            <m:sub>
                              <m:r>
                                <m:rPr>
                                  <m:sty m:val="p"/>
                                </m:rPr>
                                <a:rPr lang="en-US" sz="1100" b="0" i="0" smtClean="0">
                                  <a:solidFill>
                                    <a:srgbClr val="000000"/>
                                  </a:solidFill>
                                  <a:latin typeface="Cambria Math" panose="02040503050406030204" pitchFamily="18" charset="0"/>
                                  <a:ea typeface="Cambria Math" panose="02040503050406030204" pitchFamily="18" charset="0"/>
                                </a:rPr>
                                <m:t>th</m:t>
                              </m:r>
                            </m:sub>
                          </m:sSub>
                          <m:r>
                            <a:rPr lang="en-US" sz="1100" b="0" i="1" smtClean="0">
                              <a:solidFill>
                                <a:srgbClr val="000000"/>
                              </a:solidFill>
                              <a:latin typeface="Cambria Math" panose="02040503050406030204" pitchFamily="18" charset="0"/>
                              <a:ea typeface="Cambria Math" panose="02040503050406030204" pitchFamily="18" charset="0"/>
                            </a:rPr>
                            <m:t>=</m:t>
                          </m:r>
                          <m:r>
                            <a:rPr lang="en-US" sz="1100" b="0" i="1" smtClean="0">
                              <a:solidFill>
                                <a:srgbClr val="000000"/>
                              </a:solidFill>
                              <a:latin typeface="Cambria Math" panose="02040503050406030204" pitchFamily="18" charset="0"/>
                              <a:ea typeface="Cambria Math" panose="02040503050406030204" pitchFamily="18" charset="0"/>
                            </a:rPr>
                            <m:t>𝛼</m:t>
                          </m:r>
                          <m:d>
                            <m:dPr>
                              <m:ctrlPr>
                                <a:rPr lang="en-US" sz="1100" b="0" i="1" smtClean="0">
                                  <a:solidFill>
                                    <a:srgbClr val="000000"/>
                                  </a:solidFill>
                                  <a:latin typeface="Cambria Math" panose="02040503050406030204" pitchFamily="18" charset="0"/>
                                  <a:ea typeface="Cambria Math" panose="02040503050406030204" pitchFamily="18" charset="0"/>
                                </a:rPr>
                              </m:ctrlPr>
                            </m:dPr>
                            <m:e>
                              <m:r>
                                <a:rPr lang="en-US" sz="1100" b="0" i="1" smtClean="0">
                                  <a:solidFill>
                                    <a:srgbClr val="000000"/>
                                  </a:solidFill>
                                  <a:latin typeface="Cambria Math" panose="02040503050406030204" pitchFamily="18" charset="0"/>
                                  <a:ea typeface="Cambria Math" panose="02040503050406030204" pitchFamily="18" charset="0"/>
                                </a:rPr>
                                <m:t>𝑇</m:t>
                              </m:r>
                            </m:e>
                          </m:d>
                          <m:d>
                            <m:dPr>
                              <m:ctrlPr>
                                <a:rPr lang="en-US" sz="1100" b="0" i="1" smtClean="0">
                                  <a:solidFill>
                                    <a:srgbClr val="000000"/>
                                  </a:solidFill>
                                  <a:latin typeface="Cambria Math" panose="02040503050406030204" pitchFamily="18" charset="0"/>
                                  <a:ea typeface="Cambria Math" panose="02040503050406030204" pitchFamily="18" charset="0"/>
                                </a:rPr>
                              </m:ctrlPr>
                            </m:dPr>
                            <m:e>
                              <m:r>
                                <a:rPr lang="en-US" sz="1100" b="0" i="1" smtClean="0">
                                  <a:solidFill>
                                    <a:srgbClr val="000000"/>
                                  </a:solidFill>
                                  <a:latin typeface="Cambria Math" panose="02040503050406030204" pitchFamily="18" charset="0"/>
                                  <a:ea typeface="Cambria Math" panose="02040503050406030204" pitchFamily="18" charset="0"/>
                                </a:rPr>
                                <m:t>𝑇</m:t>
                              </m:r>
                              <m:r>
                                <a:rPr lang="en-US" sz="1100" b="0" i="1" smtClean="0">
                                  <a:solidFill>
                                    <a:srgbClr val="000000"/>
                                  </a:solidFill>
                                  <a:latin typeface="Cambria Math" panose="02040503050406030204" pitchFamily="18" charset="0"/>
                                  <a:ea typeface="Cambria Math" panose="02040503050406030204" pitchFamily="18" charset="0"/>
                                </a:rPr>
                                <m:t>−</m:t>
                              </m:r>
                              <m:sSub>
                                <m:sSubPr>
                                  <m:ctrlPr>
                                    <a:rPr lang="en-US" sz="1100" b="0" i="1" smtClean="0">
                                      <a:solidFill>
                                        <a:srgbClr val="000000"/>
                                      </a:solidFill>
                                      <a:latin typeface="Cambria Math" panose="02040503050406030204" pitchFamily="18" charset="0"/>
                                      <a:ea typeface="Cambria Math" panose="02040503050406030204" pitchFamily="18" charset="0"/>
                                    </a:rPr>
                                  </m:ctrlPr>
                                </m:sSubPr>
                                <m:e>
                                  <m:r>
                                    <a:rPr lang="en-US" sz="1100" b="0" i="1" smtClean="0">
                                      <a:solidFill>
                                        <a:srgbClr val="000000"/>
                                      </a:solidFill>
                                      <a:latin typeface="Cambria Math" panose="02040503050406030204" pitchFamily="18" charset="0"/>
                                      <a:ea typeface="Cambria Math" panose="02040503050406030204" pitchFamily="18" charset="0"/>
                                    </a:rPr>
                                    <m:t>𝑇</m:t>
                                  </m:r>
                                </m:e>
                                <m:sub>
                                  <m:r>
                                    <m:rPr>
                                      <m:sty m:val="p"/>
                                    </m:rPr>
                                    <a:rPr lang="en-US" sz="1100" b="0" i="0" smtClean="0">
                                      <a:solidFill>
                                        <a:srgbClr val="000000"/>
                                      </a:solidFill>
                                      <a:latin typeface="Cambria Math" panose="02040503050406030204" pitchFamily="18" charset="0"/>
                                      <a:ea typeface="Cambria Math" panose="02040503050406030204" pitchFamily="18" charset="0"/>
                                    </a:rPr>
                                    <m:t>c</m:t>
                                  </m:r>
                                </m:sub>
                              </m:sSub>
                            </m:e>
                          </m:d>
                        </m:oMath>
                      </m:oMathPara>
                    </a14:m>
                    <a:endParaRPr lang="en-GB" sz="1100" dirty="0"/>
                  </a:p>
                </p:txBody>
              </p:sp>
            </mc:Choice>
            <mc:Fallback xmlns="">
              <p:sp>
                <p:nvSpPr>
                  <p:cNvPr id="142" name="TextBox 141">
                    <a:extLst>
                      <a:ext uri="{FF2B5EF4-FFF2-40B4-BE49-F238E27FC236}">
                        <a16:creationId xmlns:a16="http://schemas.microsoft.com/office/drawing/2014/main" id="{972FD00A-573C-4BB8-3DD9-43C925B3FB65}"/>
                      </a:ext>
                    </a:extLst>
                  </p:cNvPr>
                  <p:cNvSpPr txBox="1">
                    <a:spLocks noRot="1" noChangeAspect="1" noMove="1" noResize="1" noEditPoints="1" noAdjustHandles="1" noChangeArrowheads="1" noChangeShapeType="1" noTextEdit="1"/>
                  </p:cNvSpPr>
                  <p:nvPr/>
                </p:nvSpPr>
                <p:spPr>
                  <a:xfrm>
                    <a:off x="5669121" y="1008918"/>
                    <a:ext cx="1682374" cy="261610"/>
                  </a:xfrm>
                  <a:prstGeom prst="rect">
                    <a:avLst/>
                  </a:prstGeom>
                  <a:blipFill>
                    <a:blip r:embed="rId4"/>
                    <a:stretch>
                      <a:fillRect/>
                    </a:stretch>
                  </a:blipFill>
                </p:spPr>
                <p:txBody>
                  <a:bodyPr/>
                  <a:lstStyle/>
                  <a:p>
                    <a:r>
                      <a:rPr lang="en-GB">
                        <a:noFill/>
                      </a:rPr>
                      <a:t> </a:t>
                    </a:r>
                  </a:p>
                </p:txBody>
              </p:sp>
            </mc:Fallback>
          </mc:AlternateContent>
          <p:sp>
            <p:nvSpPr>
              <p:cNvPr id="143" name="Content Placeholder 2">
                <a:extLst>
                  <a:ext uri="{FF2B5EF4-FFF2-40B4-BE49-F238E27FC236}">
                    <a16:creationId xmlns:a16="http://schemas.microsoft.com/office/drawing/2014/main" id="{9B3F3760-0DC4-3B40-6AA4-8C32DBFD0366}"/>
                  </a:ext>
                </a:extLst>
              </p:cNvPr>
              <p:cNvSpPr txBox="1">
                <a:spLocks/>
              </p:cNvSpPr>
              <p:nvPr/>
            </p:nvSpPr>
            <p:spPr bwMode="auto">
              <a:xfrm>
                <a:off x="5880154" y="917611"/>
                <a:ext cx="1428328" cy="18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000" b="0" i="1" dirty="0">
                    <a:solidFill>
                      <a:srgbClr val="000000"/>
                    </a:solidFill>
                    <a:latin typeface="Arial Narrow" panose="020B0606020202030204" pitchFamily="34" charset="0"/>
                  </a:rPr>
                  <a:t>Thermal expansion</a:t>
                </a:r>
                <a:endParaRPr lang="en-GB" sz="1000" b="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163" name="TextBox 162">
                    <a:extLst>
                      <a:ext uri="{FF2B5EF4-FFF2-40B4-BE49-F238E27FC236}">
                        <a16:creationId xmlns:a16="http://schemas.microsoft.com/office/drawing/2014/main" id="{B5B4DFF2-2760-317E-153F-37C9600CD925}"/>
                      </a:ext>
                    </a:extLst>
                  </p:cNvPr>
                  <p:cNvSpPr txBox="1"/>
                  <p:nvPr/>
                </p:nvSpPr>
                <p:spPr>
                  <a:xfrm>
                    <a:off x="7437640" y="1017134"/>
                    <a:ext cx="1706359" cy="261610"/>
                  </a:xfrm>
                  <a:prstGeom prst="rect">
                    <a:avLst/>
                  </a:prstGeom>
                  <a:noFill/>
                </p:spPr>
                <p:txBody>
                  <a:bodyPr wrap="square">
                    <a:spAutoFit/>
                  </a:bodyPr>
                  <a:lstStyle/>
                  <a:p>
                    <a14:m>
                      <m:oMath xmlns:m="http://schemas.openxmlformats.org/officeDocument/2006/math">
                        <m:sSub>
                          <m:sSubPr>
                            <m:ctrlPr>
                              <a:rPr lang="en-US" sz="1100" b="0" i="1" smtClean="0">
                                <a:solidFill>
                                  <a:srgbClr val="000000"/>
                                </a:solidFill>
                                <a:latin typeface="Cambria Math" panose="02040503050406030204" pitchFamily="18" charset="0"/>
                                <a:ea typeface="Cambria Math" panose="02040503050406030204" pitchFamily="18" charset="0"/>
                              </a:rPr>
                            </m:ctrlPr>
                          </m:sSubPr>
                          <m:e>
                            <m:r>
                              <a:rPr lang="en-US" sz="1100" b="0" i="1" smtClean="0">
                                <a:solidFill>
                                  <a:srgbClr val="000000"/>
                                </a:solidFill>
                                <a:latin typeface="Cambria Math" panose="02040503050406030204" pitchFamily="18" charset="0"/>
                                <a:ea typeface="Cambria Math" panose="02040503050406030204" pitchFamily="18" charset="0"/>
                              </a:rPr>
                              <m:t>𝑇</m:t>
                            </m:r>
                          </m:e>
                          <m:sub>
                            <m:r>
                              <m:rPr>
                                <m:sty m:val="p"/>
                              </m:rPr>
                              <a:rPr lang="en-US" sz="1100" b="0" i="0" smtClean="0">
                                <a:solidFill>
                                  <a:srgbClr val="000000"/>
                                </a:solidFill>
                                <a:latin typeface="Cambria Math" panose="02040503050406030204" pitchFamily="18" charset="0"/>
                                <a:ea typeface="Cambria Math" panose="02040503050406030204" pitchFamily="18" charset="0"/>
                              </a:rPr>
                              <m:t>c</m:t>
                            </m:r>
                          </m:sub>
                        </m:sSub>
                        <m:r>
                          <a:rPr lang="en-US" sz="1100" b="0" i="1" smtClean="0">
                            <a:solidFill>
                              <a:srgbClr val="000000"/>
                            </a:solidFill>
                            <a:latin typeface="Cambria Math" panose="02040503050406030204" pitchFamily="18" charset="0"/>
                            <a:ea typeface="Cambria Math" panose="02040503050406030204" pitchFamily="18" charset="0"/>
                          </a:rPr>
                          <m:t>=</m:t>
                        </m:r>
                        <m:r>
                          <a:rPr lang="en-US" sz="1100" b="0" i="0" smtClean="0">
                            <a:solidFill>
                              <a:srgbClr val="000000"/>
                            </a:solidFill>
                            <a:latin typeface="Cambria Math" panose="02040503050406030204" pitchFamily="18" charset="0"/>
                            <a:ea typeface="Cambria Math" panose="02040503050406030204" pitchFamily="18" charset="0"/>
                          </a:rPr>
                          <m:t>300</m:t>
                        </m:r>
                        <m:r>
                          <m:rPr>
                            <m:sty m:val="p"/>
                          </m:rPr>
                          <a:rPr lang="en-US" sz="1100" b="0" i="0" smtClean="0">
                            <a:solidFill>
                              <a:srgbClr val="000000"/>
                            </a:solidFill>
                            <a:latin typeface="Cambria Math" panose="02040503050406030204" pitchFamily="18" charset="0"/>
                            <a:ea typeface="Cambria Math" panose="02040503050406030204" pitchFamily="18" charset="0"/>
                          </a:rPr>
                          <m:t>K</m:t>
                        </m:r>
                      </m:oMath>
                    </a14:m>
                    <a:r>
                      <a:rPr lang="en-GB" sz="1100" dirty="0"/>
                      <a:t> (upper walls)</a:t>
                    </a:r>
                  </a:p>
                </p:txBody>
              </p:sp>
            </mc:Choice>
            <mc:Fallback xmlns="">
              <p:sp>
                <p:nvSpPr>
                  <p:cNvPr id="163" name="TextBox 162">
                    <a:extLst>
                      <a:ext uri="{FF2B5EF4-FFF2-40B4-BE49-F238E27FC236}">
                        <a16:creationId xmlns:a16="http://schemas.microsoft.com/office/drawing/2014/main" id="{B5B4DFF2-2760-317E-153F-37C9600CD925}"/>
                      </a:ext>
                    </a:extLst>
                  </p:cNvPr>
                  <p:cNvSpPr txBox="1">
                    <a:spLocks noRot="1" noChangeAspect="1" noMove="1" noResize="1" noEditPoints="1" noAdjustHandles="1" noChangeArrowheads="1" noChangeShapeType="1" noTextEdit="1"/>
                  </p:cNvSpPr>
                  <p:nvPr/>
                </p:nvSpPr>
                <p:spPr>
                  <a:xfrm>
                    <a:off x="7437640" y="1017134"/>
                    <a:ext cx="1706359" cy="261610"/>
                  </a:xfrm>
                  <a:prstGeom prst="rect">
                    <a:avLst/>
                  </a:prstGeom>
                  <a:blipFill>
                    <a:blip r:embed="rId5"/>
                    <a:stretch>
                      <a:fillRect t="-2326" b="-13953"/>
                    </a:stretch>
                  </a:blipFill>
                </p:spPr>
                <p:txBody>
                  <a:bodyPr/>
                  <a:lstStyle/>
                  <a:p>
                    <a:r>
                      <a:rPr lang="en-GB">
                        <a:noFill/>
                      </a:rPr>
                      <a:t> </a:t>
                    </a:r>
                  </a:p>
                </p:txBody>
              </p:sp>
            </mc:Fallback>
          </mc:AlternateContent>
          <p:sp>
            <p:nvSpPr>
              <p:cNvPr id="164" name="TextBox 163">
                <a:extLst>
                  <a:ext uri="{FF2B5EF4-FFF2-40B4-BE49-F238E27FC236}">
                    <a16:creationId xmlns:a16="http://schemas.microsoft.com/office/drawing/2014/main" id="{FB50CB12-10C1-4A16-25A5-5FF7B12D4094}"/>
                  </a:ext>
                </a:extLst>
              </p:cNvPr>
              <p:cNvSpPr txBox="1"/>
              <p:nvPr/>
            </p:nvSpPr>
            <p:spPr>
              <a:xfrm>
                <a:off x="7200528" y="1020680"/>
                <a:ext cx="467816" cy="261610"/>
              </a:xfrm>
              <a:prstGeom prst="rect">
                <a:avLst/>
              </a:prstGeom>
              <a:noFill/>
            </p:spPr>
            <p:txBody>
              <a:bodyPr wrap="square">
                <a:spAutoFit/>
              </a:bodyPr>
              <a:lstStyle/>
              <a:p>
                <a:r>
                  <a:rPr lang="en-US" sz="1100" dirty="0">
                    <a:latin typeface="Arial Narrow" panose="020B0606020202030204" pitchFamily="34" charset="0"/>
                  </a:rPr>
                  <a:t>with</a:t>
                </a:r>
                <a:endParaRPr lang="en-GB" sz="1100" dirty="0">
                  <a:latin typeface="Arial Narrow" panose="020B0606020202030204" pitchFamily="34" charset="0"/>
                </a:endParaRPr>
              </a:p>
            </p:txBody>
          </p:sp>
        </p:grpSp>
      </p:grpSp>
      <p:grpSp>
        <p:nvGrpSpPr>
          <p:cNvPr id="1030" name="Group 1029">
            <a:extLst>
              <a:ext uri="{FF2B5EF4-FFF2-40B4-BE49-F238E27FC236}">
                <a16:creationId xmlns:a16="http://schemas.microsoft.com/office/drawing/2014/main" id="{B9AE2180-741B-765E-C4CB-2A85E55FCAB7}"/>
              </a:ext>
            </a:extLst>
          </p:cNvPr>
          <p:cNvGrpSpPr/>
          <p:nvPr/>
        </p:nvGrpSpPr>
        <p:grpSpPr>
          <a:xfrm>
            <a:off x="1595129" y="590824"/>
            <a:ext cx="1881156" cy="1476370"/>
            <a:chOff x="1595129" y="590824"/>
            <a:chExt cx="1881156" cy="1476370"/>
          </a:xfrm>
        </p:grpSpPr>
        <p:sp>
          <p:nvSpPr>
            <p:cNvPr id="129" name="Arrow: Right 128">
              <a:extLst>
                <a:ext uri="{FF2B5EF4-FFF2-40B4-BE49-F238E27FC236}">
                  <a16:creationId xmlns:a16="http://schemas.microsoft.com/office/drawing/2014/main" id="{273420F0-5D1E-D914-15DA-912F2406D170}"/>
                </a:ext>
              </a:extLst>
            </p:cNvPr>
            <p:cNvSpPr/>
            <p:nvPr/>
          </p:nvSpPr>
          <p:spPr>
            <a:xfrm rot="19623580">
              <a:off x="2750601" y="1723016"/>
              <a:ext cx="660856" cy="344178"/>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30" name="TextBox 129">
                  <a:extLst>
                    <a:ext uri="{FF2B5EF4-FFF2-40B4-BE49-F238E27FC236}">
                      <a16:creationId xmlns:a16="http://schemas.microsoft.com/office/drawing/2014/main" id="{266B231C-EBEF-3DB9-0B70-875B725B6010}"/>
                    </a:ext>
                  </a:extLst>
                </p:cNvPr>
                <p:cNvSpPr txBox="1"/>
                <p:nvPr/>
              </p:nvSpPr>
              <p:spPr>
                <a:xfrm>
                  <a:off x="1595129" y="1050753"/>
                  <a:ext cx="1881156" cy="3218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100" i="1" smtClean="0">
                                <a:solidFill>
                                  <a:srgbClr val="000000"/>
                                </a:solidFill>
                                <a:latin typeface="Cambria Math" panose="02040503050406030204" pitchFamily="18" charset="0"/>
                              </a:rPr>
                            </m:ctrlPr>
                          </m:fPr>
                          <m:num>
                            <m:r>
                              <a:rPr lang="en-GB" sz="1100" i="1" smtClean="0">
                                <a:solidFill>
                                  <a:srgbClr val="000000"/>
                                </a:solidFill>
                                <a:latin typeface="Cambria Math" panose="02040503050406030204" pitchFamily="18" charset="0"/>
                              </a:rPr>
                              <m:t>𝜕</m:t>
                            </m:r>
                            <m:sSub>
                              <m:sSubPr>
                                <m:ctrlPr>
                                  <a:rPr lang="en-US" sz="1100" b="0" i="1" smtClean="0">
                                    <a:solidFill>
                                      <a:srgbClr val="000000"/>
                                    </a:solidFill>
                                    <a:latin typeface="Cambria Math" panose="02040503050406030204" pitchFamily="18" charset="0"/>
                                  </a:rPr>
                                </m:ctrlPr>
                              </m:sSubPr>
                              <m:e>
                                <m:r>
                                  <a:rPr lang="en-US" sz="1100" b="0" i="1" smtClean="0">
                                    <a:solidFill>
                                      <a:srgbClr val="000000"/>
                                    </a:solidFill>
                                    <a:latin typeface="Cambria Math" panose="02040503050406030204" pitchFamily="18" charset="0"/>
                                  </a:rPr>
                                  <m:t>𝑃</m:t>
                                </m:r>
                              </m:e>
                              <m:sub>
                                <m:r>
                                  <m:rPr>
                                    <m:sty m:val="p"/>
                                  </m:rPr>
                                  <a:rPr lang="en-US" sz="1100" b="0" i="0" smtClean="0">
                                    <a:solidFill>
                                      <a:srgbClr val="000000"/>
                                    </a:solidFill>
                                    <a:latin typeface="Cambria Math" panose="02040503050406030204" pitchFamily="18" charset="0"/>
                                  </a:rPr>
                                  <m:t>diss</m:t>
                                </m:r>
                              </m:sub>
                            </m:sSub>
                          </m:num>
                          <m:den>
                            <m:r>
                              <a:rPr lang="en-GB" sz="1100" i="1" smtClean="0">
                                <a:solidFill>
                                  <a:srgbClr val="000000"/>
                                </a:solidFill>
                                <a:latin typeface="Cambria Math" panose="02040503050406030204" pitchFamily="18" charset="0"/>
                              </a:rPr>
                              <m:t>𝜕</m:t>
                            </m:r>
                            <m:r>
                              <a:rPr lang="en-US" sz="1100" b="0" i="1" smtClean="0">
                                <a:solidFill>
                                  <a:srgbClr val="000000"/>
                                </a:solidFill>
                                <a:latin typeface="Cambria Math" panose="02040503050406030204" pitchFamily="18" charset="0"/>
                              </a:rPr>
                              <m:t>𝐴</m:t>
                            </m:r>
                          </m:den>
                        </m:f>
                        <m:r>
                          <a:rPr lang="en-GB" sz="1100" i="1" smtClean="0">
                            <a:solidFill>
                              <a:srgbClr val="000000"/>
                            </a:solidFill>
                            <a:latin typeface="Cambria Math" panose="02040503050406030204" pitchFamily="18" charset="0"/>
                            <a:ea typeface="Cambria Math" panose="02040503050406030204" pitchFamily="18" charset="0"/>
                          </a:rPr>
                          <m:t>≈</m:t>
                        </m:r>
                        <m:f>
                          <m:fPr>
                            <m:ctrlPr>
                              <a:rPr lang="en-US" sz="1100" b="0" i="1" smtClean="0">
                                <a:solidFill>
                                  <a:srgbClr val="000000"/>
                                </a:solidFill>
                                <a:latin typeface="Cambria Math" panose="02040503050406030204" pitchFamily="18" charset="0"/>
                                <a:ea typeface="Cambria Math" panose="02040503050406030204" pitchFamily="18" charset="0"/>
                              </a:rPr>
                            </m:ctrlPr>
                          </m:fPr>
                          <m:num>
                            <m:r>
                              <a:rPr lang="en-US" sz="1100" b="0" i="1" smtClean="0">
                                <a:solidFill>
                                  <a:srgbClr val="000000"/>
                                </a:solidFill>
                                <a:latin typeface="Cambria Math" panose="02040503050406030204" pitchFamily="18" charset="0"/>
                                <a:ea typeface="Cambria Math" panose="02040503050406030204" pitchFamily="18" charset="0"/>
                              </a:rPr>
                              <m:t>1</m:t>
                            </m:r>
                          </m:num>
                          <m:den>
                            <m:r>
                              <a:rPr lang="en-US" sz="1100" b="0" i="1" smtClean="0">
                                <a:solidFill>
                                  <a:srgbClr val="000000"/>
                                </a:solidFill>
                                <a:latin typeface="Cambria Math" panose="02040503050406030204" pitchFamily="18" charset="0"/>
                                <a:ea typeface="Cambria Math" panose="02040503050406030204" pitchFamily="18" charset="0"/>
                              </a:rPr>
                              <m:t>2</m:t>
                            </m:r>
                          </m:den>
                        </m:f>
                        <m:sSub>
                          <m:sSubPr>
                            <m:ctrlPr>
                              <a:rPr lang="en-US" sz="1100" b="0" i="1" smtClean="0">
                                <a:solidFill>
                                  <a:srgbClr val="000000"/>
                                </a:solidFill>
                                <a:latin typeface="Cambria Math" panose="02040503050406030204" pitchFamily="18" charset="0"/>
                                <a:ea typeface="Cambria Math" panose="02040503050406030204" pitchFamily="18" charset="0"/>
                              </a:rPr>
                            </m:ctrlPr>
                          </m:sSubPr>
                          <m:e>
                            <m:r>
                              <a:rPr lang="en-US" sz="1100" i="1">
                                <a:solidFill>
                                  <a:srgbClr val="000000"/>
                                </a:solidFill>
                                <a:latin typeface="Cambria Math" panose="02040503050406030204" pitchFamily="18" charset="0"/>
                                <a:ea typeface="Cambria Math" panose="02040503050406030204" pitchFamily="18" charset="0"/>
                              </a:rPr>
                              <m:t>𝐷𝐹</m:t>
                            </m:r>
                            <m:r>
                              <a:rPr lang="en-US" sz="1100" i="1" smtClean="0">
                                <a:solidFill>
                                  <a:srgbClr val="000000"/>
                                </a:solidFill>
                                <a:latin typeface="Cambria Math" panose="02040503050406030204" pitchFamily="18" charset="0"/>
                                <a:ea typeface="Cambria Math" panose="02040503050406030204" pitchFamily="18" charset="0"/>
                              </a:rPr>
                              <m:t>∙</m:t>
                            </m:r>
                            <m:r>
                              <a:rPr lang="en-US" sz="1100" b="0" i="1" smtClean="0">
                                <a:solidFill>
                                  <a:srgbClr val="000000"/>
                                </a:solidFill>
                                <a:latin typeface="Cambria Math" panose="02040503050406030204" pitchFamily="18" charset="0"/>
                                <a:ea typeface="Cambria Math" panose="02040503050406030204" pitchFamily="18" charset="0"/>
                              </a:rPr>
                              <m:t>𝑅</m:t>
                            </m:r>
                          </m:e>
                          <m:sub>
                            <m:r>
                              <a:rPr lang="en-US" sz="1100" b="0" i="1" smtClean="0">
                                <a:solidFill>
                                  <a:srgbClr val="000000"/>
                                </a:solidFill>
                                <a:latin typeface="Cambria Math" panose="02040503050406030204" pitchFamily="18" charset="0"/>
                                <a:ea typeface="Cambria Math" panose="02040503050406030204" pitchFamily="18" charset="0"/>
                              </a:rPr>
                              <m:t>𝑠</m:t>
                            </m:r>
                          </m:sub>
                        </m:sSub>
                        <m:d>
                          <m:dPr>
                            <m:ctrlPr>
                              <a:rPr lang="en-US" sz="1100" b="0" i="1" smtClean="0">
                                <a:solidFill>
                                  <a:srgbClr val="000000"/>
                                </a:solidFill>
                                <a:latin typeface="Cambria Math" panose="02040503050406030204" pitchFamily="18" charset="0"/>
                                <a:ea typeface="Cambria Math" panose="02040503050406030204" pitchFamily="18" charset="0"/>
                              </a:rPr>
                            </m:ctrlPr>
                          </m:dPr>
                          <m:e>
                            <m:r>
                              <a:rPr lang="en-US" sz="1100" b="0" i="1" smtClean="0">
                                <a:solidFill>
                                  <a:srgbClr val="000000"/>
                                </a:solidFill>
                                <a:latin typeface="Cambria Math" panose="02040503050406030204" pitchFamily="18" charset="0"/>
                                <a:ea typeface="Cambria Math" panose="02040503050406030204" pitchFamily="18" charset="0"/>
                              </a:rPr>
                              <m:t>𝑇</m:t>
                            </m:r>
                            <m:r>
                              <a:rPr lang="en-US" sz="1100" b="0" i="1" smtClean="0">
                                <a:solidFill>
                                  <a:srgbClr val="000000"/>
                                </a:solidFill>
                                <a:latin typeface="Cambria Math" panose="02040503050406030204" pitchFamily="18" charset="0"/>
                                <a:ea typeface="Cambria Math" panose="02040503050406030204" pitchFamily="18" charset="0"/>
                              </a:rPr>
                              <m:t>,</m:t>
                            </m:r>
                            <m:sSub>
                              <m:sSubPr>
                                <m:ctrlPr>
                                  <a:rPr lang="en-US" sz="1100" b="0" i="1" smtClean="0">
                                    <a:solidFill>
                                      <a:srgbClr val="000000"/>
                                    </a:solidFill>
                                    <a:latin typeface="Cambria Math" panose="02040503050406030204" pitchFamily="18" charset="0"/>
                                    <a:ea typeface="Cambria Math" panose="02040503050406030204" pitchFamily="18" charset="0"/>
                                  </a:rPr>
                                </m:ctrlPr>
                              </m:sSubPr>
                              <m:e>
                                <m:r>
                                  <a:rPr lang="en-US" sz="1100" b="0" i="1" smtClean="0">
                                    <a:solidFill>
                                      <a:srgbClr val="000000"/>
                                    </a:solidFill>
                                    <a:latin typeface="Cambria Math" panose="02040503050406030204" pitchFamily="18" charset="0"/>
                                    <a:ea typeface="Cambria Math" panose="02040503050406030204" pitchFamily="18" charset="0"/>
                                  </a:rPr>
                                  <m:t>𝑓</m:t>
                                </m:r>
                              </m:e>
                              <m:sub>
                                <m:r>
                                  <a:rPr lang="en-US" sz="1100" b="0" i="1" smtClean="0">
                                    <a:solidFill>
                                      <a:srgbClr val="000000"/>
                                    </a:solidFill>
                                    <a:latin typeface="Cambria Math" panose="02040503050406030204" pitchFamily="18" charset="0"/>
                                    <a:ea typeface="Cambria Math" panose="02040503050406030204" pitchFamily="18" charset="0"/>
                                  </a:rPr>
                                  <m:t>0</m:t>
                                </m:r>
                              </m:sub>
                            </m:sSub>
                          </m:e>
                        </m:d>
                        <m:r>
                          <a:rPr lang="en-US" sz="1100" b="1" i="0" smtClean="0">
                            <a:solidFill>
                              <a:srgbClr val="000000"/>
                            </a:solidFill>
                            <a:latin typeface="Cambria Math" panose="02040503050406030204" pitchFamily="18" charset="0"/>
                            <a:ea typeface="Cambria Math" panose="02040503050406030204" pitchFamily="18" charset="0"/>
                          </a:rPr>
                          <m:t>𝐇</m:t>
                        </m:r>
                        <m:r>
                          <a:rPr lang="en-US" sz="1100" b="0" i="1" smtClean="0">
                            <a:solidFill>
                              <a:srgbClr val="000000"/>
                            </a:solidFill>
                            <a:latin typeface="Cambria Math" panose="02040503050406030204" pitchFamily="18" charset="0"/>
                            <a:ea typeface="Cambria Math" panose="02040503050406030204" pitchFamily="18" charset="0"/>
                          </a:rPr>
                          <m:t>∙</m:t>
                        </m:r>
                        <m:sSup>
                          <m:sSupPr>
                            <m:ctrlPr>
                              <a:rPr lang="en-US" sz="1100" b="1" i="1" smtClean="0">
                                <a:solidFill>
                                  <a:srgbClr val="000000"/>
                                </a:solidFill>
                                <a:latin typeface="Cambria Math" panose="02040503050406030204" pitchFamily="18" charset="0"/>
                                <a:ea typeface="Cambria Math" panose="02040503050406030204" pitchFamily="18" charset="0"/>
                              </a:rPr>
                            </m:ctrlPr>
                          </m:sSupPr>
                          <m:e>
                            <m:r>
                              <a:rPr lang="en-US" sz="1100" b="1" i="0" smtClean="0">
                                <a:solidFill>
                                  <a:srgbClr val="000000"/>
                                </a:solidFill>
                                <a:latin typeface="Cambria Math" panose="02040503050406030204" pitchFamily="18" charset="0"/>
                                <a:ea typeface="Cambria Math" panose="02040503050406030204" pitchFamily="18" charset="0"/>
                              </a:rPr>
                              <m:t>𝐇</m:t>
                            </m:r>
                          </m:e>
                          <m:sup>
                            <m:r>
                              <a:rPr lang="en-US" sz="1100" b="1" i="0" smtClean="0">
                                <a:solidFill>
                                  <a:srgbClr val="000000"/>
                                </a:solidFill>
                                <a:latin typeface="Cambria Math" panose="02040503050406030204" pitchFamily="18" charset="0"/>
                                <a:ea typeface="Cambria Math" panose="02040503050406030204" pitchFamily="18" charset="0"/>
                              </a:rPr>
                              <m:t>∗</m:t>
                            </m:r>
                          </m:sup>
                        </m:sSup>
                      </m:oMath>
                    </m:oMathPara>
                  </a14:m>
                  <a:endParaRPr lang="en-GB" sz="1100" b="1" dirty="0">
                    <a:solidFill>
                      <a:srgbClr val="000000"/>
                    </a:solidFill>
                  </a:endParaRPr>
                </a:p>
              </p:txBody>
            </p:sp>
          </mc:Choice>
          <mc:Fallback xmlns="">
            <p:sp>
              <p:nvSpPr>
                <p:cNvPr id="130" name="TextBox 129">
                  <a:extLst>
                    <a:ext uri="{FF2B5EF4-FFF2-40B4-BE49-F238E27FC236}">
                      <a16:creationId xmlns:a16="http://schemas.microsoft.com/office/drawing/2014/main" id="{266B231C-EBEF-3DB9-0B70-875B725B6010}"/>
                    </a:ext>
                  </a:extLst>
                </p:cNvPr>
                <p:cNvSpPr txBox="1">
                  <a:spLocks noRot="1" noChangeAspect="1" noMove="1" noResize="1" noEditPoints="1" noAdjustHandles="1" noChangeArrowheads="1" noChangeShapeType="1" noTextEdit="1"/>
                </p:cNvSpPr>
                <p:nvPr/>
              </p:nvSpPr>
              <p:spPr>
                <a:xfrm>
                  <a:off x="1595129" y="1050753"/>
                  <a:ext cx="1881156" cy="321883"/>
                </a:xfrm>
                <a:prstGeom prst="rect">
                  <a:avLst/>
                </a:prstGeom>
                <a:blipFill>
                  <a:blip r:embed="rId7"/>
                  <a:stretch>
                    <a:fillRect l="-1623" b="-15094"/>
                  </a:stretch>
                </a:blipFill>
              </p:spPr>
              <p:txBody>
                <a:bodyPr/>
                <a:lstStyle/>
                <a:p>
                  <a:r>
                    <a:rPr lang="en-GB">
                      <a:noFill/>
                    </a:rPr>
                    <a:t> </a:t>
                  </a:r>
                </a:p>
              </p:txBody>
            </p:sp>
          </mc:Fallback>
        </mc:AlternateContent>
        <p:sp>
          <p:nvSpPr>
            <p:cNvPr id="181" name="TextBox 180">
              <a:extLst>
                <a:ext uri="{FF2B5EF4-FFF2-40B4-BE49-F238E27FC236}">
                  <a16:creationId xmlns:a16="http://schemas.microsoft.com/office/drawing/2014/main" id="{9FDD0720-EDED-2EBF-DF86-B350F71C1C0B}"/>
                </a:ext>
              </a:extLst>
            </p:cNvPr>
            <p:cNvSpPr txBox="1"/>
            <p:nvPr/>
          </p:nvSpPr>
          <p:spPr>
            <a:xfrm>
              <a:off x="1603908" y="590824"/>
              <a:ext cx="1676781" cy="400110"/>
            </a:xfrm>
            <a:prstGeom prst="rect">
              <a:avLst/>
            </a:prstGeom>
            <a:noFill/>
          </p:spPr>
          <p:txBody>
            <a:bodyPr wrap="square" rtlCol="0">
              <a:spAutoFit/>
            </a:bodyPr>
            <a:lstStyle/>
            <a:p>
              <a:pPr algn="ctr"/>
              <a:r>
                <a:rPr lang="en-US" sz="1000" b="1" dirty="0">
                  <a:solidFill>
                    <a:srgbClr val="000000"/>
                  </a:solidFill>
                  <a:latin typeface="Arial Narrow" panose="020B0606020202030204" pitchFamily="34" charset="0"/>
                  <a:cs typeface="Times New Roman" panose="02020603050405020304" pitchFamily="18" charset="0"/>
                </a:rPr>
                <a:t>Power losses </a:t>
              </a:r>
              <a:br>
                <a:rPr lang="en-US" sz="1000" b="1" dirty="0">
                  <a:solidFill>
                    <a:srgbClr val="000000"/>
                  </a:solidFill>
                  <a:latin typeface="Arial Narrow" panose="020B0606020202030204" pitchFamily="34" charset="0"/>
                  <a:cs typeface="Times New Roman" panose="02020603050405020304" pitchFamily="18" charset="0"/>
                </a:rPr>
              </a:br>
              <a:r>
                <a:rPr lang="en-US" sz="1000" b="1" dirty="0">
                  <a:solidFill>
                    <a:srgbClr val="000000"/>
                  </a:solidFill>
                  <a:latin typeface="Arial Narrow" panose="020B0606020202030204" pitchFamily="34" charset="0"/>
                  <a:cs typeface="Times New Roman" panose="02020603050405020304" pitchFamily="18" charset="0"/>
                </a:rPr>
                <a:t>(Heat source on lossy walls)</a:t>
              </a:r>
              <a:endParaRPr lang="en-GB" sz="1000" b="1" baseline="-25000" dirty="0">
                <a:solidFill>
                  <a:srgbClr val="000000"/>
                </a:solidFill>
                <a:latin typeface="Arial Narrow" panose="020B0606020202030204" pitchFamily="34" charset="0"/>
                <a:cs typeface="Times New Roman" panose="02020603050405020304" pitchFamily="18" charset="0"/>
              </a:endParaRPr>
            </a:p>
          </p:txBody>
        </p:sp>
      </p:grpSp>
      <p:grpSp>
        <p:nvGrpSpPr>
          <p:cNvPr id="1035" name="Group 1034">
            <a:extLst>
              <a:ext uri="{FF2B5EF4-FFF2-40B4-BE49-F238E27FC236}">
                <a16:creationId xmlns:a16="http://schemas.microsoft.com/office/drawing/2014/main" id="{538ADE70-4E40-BB85-3F54-0E5B0474692C}"/>
              </a:ext>
            </a:extLst>
          </p:cNvPr>
          <p:cNvGrpSpPr/>
          <p:nvPr/>
        </p:nvGrpSpPr>
        <p:grpSpPr>
          <a:xfrm>
            <a:off x="3073819" y="2582783"/>
            <a:ext cx="3514405" cy="1081184"/>
            <a:chOff x="3073819" y="2582783"/>
            <a:chExt cx="3514405" cy="1081184"/>
          </a:xfrm>
        </p:grpSpPr>
        <p:cxnSp>
          <p:nvCxnSpPr>
            <p:cNvPr id="1024" name="Straight Arrow Connector 1023">
              <a:extLst>
                <a:ext uri="{FF2B5EF4-FFF2-40B4-BE49-F238E27FC236}">
                  <a16:creationId xmlns:a16="http://schemas.microsoft.com/office/drawing/2014/main" id="{C7A6608A-EC67-F8EE-CAE7-DBF9D453344C}"/>
                </a:ext>
              </a:extLst>
            </p:cNvPr>
            <p:cNvCxnSpPr>
              <a:cxnSpLocks/>
            </p:cNvCxnSpPr>
            <p:nvPr/>
          </p:nvCxnSpPr>
          <p:spPr>
            <a:xfrm rot="5400000" flipV="1">
              <a:off x="4884517" y="2861534"/>
              <a:ext cx="0" cy="1925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nvGrpSpPr>
            <p:cNvPr id="1034" name="Group 1033">
              <a:extLst>
                <a:ext uri="{FF2B5EF4-FFF2-40B4-BE49-F238E27FC236}">
                  <a16:creationId xmlns:a16="http://schemas.microsoft.com/office/drawing/2014/main" id="{4DDDB79A-1AF1-1C3B-16F7-E25975379277}"/>
                </a:ext>
              </a:extLst>
            </p:cNvPr>
            <p:cNvGrpSpPr/>
            <p:nvPr/>
          </p:nvGrpSpPr>
          <p:grpSpPr>
            <a:xfrm>
              <a:off x="3073819" y="2582783"/>
              <a:ext cx="3514405" cy="1081184"/>
              <a:chOff x="3073819" y="2582783"/>
              <a:chExt cx="3514405" cy="1081184"/>
            </a:xfrm>
          </p:grpSpPr>
          <p:sp>
            <p:nvSpPr>
              <p:cNvPr id="149" name="Arrow: Right 148">
                <a:extLst>
                  <a:ext uri="{FF2B5EF4-FFF2-40B4-BE49-F238E27FC236}">
                    <a16:creationId xmlns:a16="http://schemas.microsoft.com/office/drawing/2014/main" id="{43AFFC3A-9710-432C-261F-2F03821B1439}"/>
                  </a:ext>
                </a:extLst>
              </p:cNvPr>
              <p:cNvSpPr/>
              <p:nvPr/>
            </p:nvSpPr>
            <p:spPr>
              <a:xfrm rot="20266634" flipH="1">
                <a:off x="5817282" y="3319789"/>
                <a:ext cx="770942" cy="344178"/>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188" name="TextBox 187">
                <a:extLst>
                  <a:ext uri="{FF2B5EF4-FFF2-40B4-BE49-F238E27FC236}">
                    <a16:creationId xmlns:a16="http://schemas.microsoft.com/office/drawing/2014/main" id="{9E624EDA-F2F7-C72F-DC16-F592DF56F8D4}"/>
                  </a:ext>
                </a:extLst>
              </p:cNvPr>
              <p:cNvSpPr txBox="1"/>
              <p:nvPr/>
            </p:nvSpPr>
            <p:spPr>
              <a:xfrm>
                <a:off x="3515121" y="2582783"/>
                <a:ext cx="2234947" cy="276999"/>
              </a:xfrm>
              <a:prstGeom prst="rect">
                <a:avLst/>
              </a:prstGeom>
              <a:solidFill>
                <a:schemeClr val="bg1">
                  <a:alpha val="76000"/>
                </a:schemeClr>
              </a:solidFill>
            </p:spPr>
            <p:txBody>
              <a:bodyPr wrap="square" rtlCol="0">
                <a:spAutoFit/>
              </a:bodyPr>
              <a:lstStyle/>
              <a:p>
                <a:pPr algn="ctr"/>
                <a:r>
                  <a:rPr lang="en-US" sz="1200" b="1" dirty="0">
                    <a:solidFill>
                      <a:srgbClr val="000000"/>
                    </a:solidFill>
                    <a:latin typeface="Arial Narrow" panose="020B0606020202030204" pitchFamily="34" charset="0"/>
                    <a:cs typeface="Times New Roman" panose="02020603050405020304" pitchFamily="18" charset="0"/>
                  </a:rPr>
                  <a:t>2</a:t>
                </a:r>
                <a:r>
                  <a:rPr lang="en-US" sz="1200" b="1" baseline="30000" dirty="0">
                    <a:solidFill>
                      <a:srgbClr val="000000"/>
                    </a:solidFill>
                    <a:latin typeface="Arial Narrow" panose="020B0606020202030204" pitchFamily="34" charset="0"/>
                    <a:cs typeface="Times New Roman" panose="02020603050405020304" pitchFamily="18" charset="0"/>
                  </a:rPr>
                  <a:t>nd</a:t>
                </a:r>
                <a:r>
                  <a:rPr lang="en-US" sz="1200" b="1" dirty="0">
                    <a:solidFill>
                      <a:srgbClr val="000000"/>
                    </a:solidFill>
                    <a:latin typeface="Arial Narrow" panose="020B0606020202030204" pitchFamily="34" charset="0"/>
                    <a:cs typeface="Times New Roman" panose="02020603050405020304" pitchFamily="18" charset="0"/>
                  </a:rPr>
                  <a:t> RF Eigenmode</a:t>
                </a:r>
              </a:p>
            </p:txBody>
          </p:sp>
          <mc:AlternateContent xmlns:mc="http://schemas.openxmlformats.org/markup-compatibility/2006" xmlns:a14="http://schemas.microsoft.com/office/drawing/2010/main">
            <mc:Choice Requires="a14">
              <p:sp>
                <p:nvSpPr>
                  <p:cNvPr id="189" name="TextBox 188">
                    <a:extLst>
                      <a:ext uri="{FF2B5EF4-FFF2-40B4-BE49-F238E27FC236}">
                        <a16:creationId xmlns:a16="http://schemas.microsoft.com/office/drawing/2014/main" id="{8FCD1710-F230-DB30-1FB5-066A6A78765A}"/>
                      </a:ext>
                    </a:extLst>
                  </p:cNvPr>
                  <p:cNvSpPr txBox="1"/>
                  <p:nvPr/>
                </p:nvSpPr>
                <p:spPr>
                  <a:xfrm>
                    <a:off x="3073819" y="2887124"/>
                    <a:ext cx="986937" cy="1826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1" i="1" smtClean="0">
                              <a:latin typeface="Cambria Math" panose="02040503050406030204" pitchFamily="18" charset="0"/>
                            </a:rPr>
                            <m:t>𝑬</m:t>
                          </m:r>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𝐸</m:t>
                              </m:r>
                            </m:e>
                            <m:sub>
                              <m:r>
                                <a:rPr lang="en-US" sz="1100" b="0" i="1" smtClean="0">
                                  <a:latin typeface="Cambria Math" panose="02040503050406030204" pitchFamily="18" charset="0"/>
                                </a:rPr>
                                <m:t>𝑥</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i="1">
                                  <a:latin typeface="Cambria Math" panose="02040503050406030204" pitchFamily="18" charset="0"/>
                                </a:rPr>
                                <m:t>𝐸</m:t>
                              </m:r>
                            </m:e>
                            <m:sub>
                              <m:r>
                                <a:rPr lang="en-US" sz="1100" b="0" i="1" smtClean="0">
                                  <a:latin typeface="Cambria Math" panose="02040503050406030204" pitchFamily="18" charset="0"/>
                                </a:rPr>
                                <m:t>𝑦</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i="1">
                                  <a:latin typeface="Cambria Math" panose="02040503050406030204" pitchFamily="18" charset="0"/>
                                </a:rPr>
                                <m:t>𝐸</m:t>
                              </m:r>
                            </m:e>
                            <m:sub>
                              <m:r>
                                <a:rPr lang="en-US" sz="1100" b="0" i="1" smtClean="0">
                                  <a:latin typeface="Cambria Math" panose="02040503050406030204" pitchFamily="18" charset="0"/>
                                </a:rPr>
                                <m:t>𝑧</m:t>
                              </m:r>
                            </m:sub>
                          </m:sSub>
                          <m:r>
                            <a:rPr lang="en-US" sz="1100" b="0" i="1" smtClean="0">
                              <a:latin typeface="Cambria Math" panose="02040503050406030204" pitchFamily="18" charset="0"/>
                            </a:rPr>
                            <m:t>)</m:t>
                          </m:r>
                        </m:oMath>
                      </m:oMathPara>
                    </a14:m>
                    <a:endParaRPr lang="en-GB" sz="1100" b="1" dirty="0"/>
                  </a:p>
                </p:txBody>
              </p:sp>
            </mc:Choice>
            <mc:Fallback xmlns="">
              <p:sp>
                <p:nvSpPr>
                  <p:cNvPr id="189" name="TextBox 188">
                    <a:extLst>
                      <a:ext uri="{FF2B5EF4-FFF2-40B4-BE49-F238E27FC236}">
                        <a16:creationId xmlns:a16="http://schemas.microsoft.com/office/drawing/2014/main" id="{8FCD1710-F230-DB30-1FB5-066A6A78765A}"/>
                      </a:ext>
                    </a:extLst>
                  </p:cNvPr>
                  <p:cNvSpPr txBox="1">
                    <a:spLocks noRot="1" noChangeAspect="1" noMove="1" noResize="1" noEditPoints="1" noAdjustHandles="1" noChangeArrowheads="1" noChangeShapeType="1" noTextEdit="1"/>
                  </p:cNvSpPr>
                  <p:nvPr/>
                </p:nvSpPr>
                <p:spPr>
                  <a:xfrm>
                    <a:off x="3073819" y="2887124"/>
                    <a:ext cx="986937" cy="182614"/>
                  </a:xfrm>
                  <a:prstGeom prst="rect">
                    <a:avLst/>
                  </a:prstGeom>
                  <a:blipFill>
                    <a:blip r:embed="rId12"/>
                    <a:stretch>
                      <a:fillRect l="-2469" r="-4321" b="-26667"/>
                    </a:stretch>
                  </a:blipFill>
                </p:spPr>
                <p:txBody>
                  <a:bodyPr/>
                  <a:lstStyle/>
                  <a:p>
                    <a:r>
                      <a:rPr lang="en-GB">
                        <a:noFill/>
                      </a:rPr>
                      <a:t> </a:t>
                    </a:r>
                  </a:p>
                </p:txBody>
              </p:sp>
            </mc:Fallback>
          </mc:AlternateContent>
          <p:cxnSp>
            <p:nvCxnSpPr>
              <p:cNvPr id="190" name="Straight Arrow Connector 189">
                <a:extLst>
                  <a:ext uri="{FF2B5EF4-FFF2-40B4-BE49-F238E27FC236}">
                    <a16:creationId xmlns:a16="http://schemas.microsoft.com/office/drawing/2014/main" id="{57688F8C-47E6-1A7B-4F68-5F093D73165D}"/>
                  </a:ext>
                </a:extLst>
              </p:cNvPr>
              <p:cNvCxnSpPr>
                <a:cxnSpLocks/>
              </p:cNvCxnSpPr>
              <p:nvPr/>
            </p:nvCxnSpPr>
            <p:spPr>
              <a:xfrm rot="5400000" flipV="1">
                <a:off x="4236445" y="2869338"/>
                <a:ext cx="0" cy="1925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91" name="TextBox 190">
                    <a:extLst>
                      <a:ext uri="{FF2B5EF4-FFF2-40B4-BE49-F238E27FC236}">
                        <a16:creationId xmlns:a16="http://schemas.microsoft.com/office/drawing/2014/main" id="{B8CBD28F-D1A6-EA4D-73A6-8E1C2E99F940}"/>
                      </a:ext>
                    </a:extLst>
                  </p:cNvPr>
                  <p:cNvSpPr txBox="1"/>
                  <p:nvPr/>
                </p:nvSpPr>
                <p:spPr>
                  <a:xfrm>
                    <a:off x="4349056" y="2823140"/>
                    <a:ext cx="442794" cy="26898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𝑓</m:t>
                              </m:r>
                            </m:e>
                            <m:sub>
                              <m:r>
                                <a:rPr lang="en-US" sz="1100" b="0" i="1" smtClean="0">
                                  <a:latin typeface="Cambria Math" panose="02040503050406030204" pitchFamily="18" charset="0"/>
                                </a:rPr>
                                <m:t>0</m:t>
                              </m:r>
                              <m:r>
                                <a:rPr lang="en-US" sz="1100" b="0" i="0" smtClean="0">
                                  <a:latin typeface="Cambria Math" panose="02040503050406030204" pitchFamily="18" charset="0"/>
                                </a:rPr>
                                <m:t>,</m:t>
                              </m:r>
                              <m:r>
                                <m:rPr>
                                  <m:sty m:val="p"/>
                                </m:rPr>
                                <a:rPr lang="en-US" sz="1100" b="0" i="0" smtClean="0">
                                  <a:latin typeface="Cambria Math" panose="02040503050406030204" pitchFamily="18" charset="0"/>
                                </a:rPr>
                                <m:t>th</m:t>
                              </m:r>
                            </m:sub>
                          </m:sSub>
                        </m:oMath>
                      </m:oMathPara>
                    </a14:m>
                    <a:endParaRPr lang="en-GB" sz="1100" dirty="0"/>
                  </a:p>
                </p:txBody>
              </p:sp>
            </mc:Choice>
            <mc:Fallback xmlns="">
              <p:sp>
                <p:nvSpPr>
                  <p:cNvPr id="191" name="TextBox 190">
                    <a:extLst>
                      <a:ext uri="{FF2B5EF4-FFF2-40B4-BE49-F238E27FC236}">
                        <a16:creationId xmlns:a16="http://schemas.microsoft.com/office/drawing/2014/main" id="{B8CBD28F-D1A6-EA4D-73A6-8E1C2E99F940}"/>
                      </a:ext>
                    </a:extLst>
                  </p:cNvPr>
                  <p:cNvSpPr txBox="1">
                    <a:spLocks noRot="1" noChangeAspect="1" noMove="1" noResize="1" noEditPoints="1" noAdjustHandles="1" noChangeArrowheads="1" noChangeShapeType="1" noTextEdit="1"/>
                  </p:cNvSpPr>
                  <p:nvPr/>
                </p:nvSpPr>
                <p:spPr>
                  <a:xfrm>
                    <a:off x="4349056" y="2823140"/>
                    <a:ext cx="442794" cy="268984"/>
                  </a:xfrm>
                  <a:prstGeom prst="rect">
                    <a:avLst/>
                  </a:prstGeom>
                  <a:blipFill>
                    <a:blip r:embed="rId13"/>
                    <a:stretch>
                      <a:fillRect b="-454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25" name="TextBox 1024">
                    <a:extLst>
                      <a:ext uri="{FF2B5EF4-FFF2-40B4-BE49-F238E27FC236}">
                        <a16:creationId xmlns:a16="http://schemas.microsoft.com/office/drawing/2014/main" id="{8963D0F5-DE09-C69C-37E2-3C478F6B6581}"/>
                      </a:ext>
                    </a:extLst>
                  </p:cNvPr>
                  <p:cNvSpPr txBox="1"/>
                  <p:nvPr/>
                </p:nvSpPr>
                <p:spPr>
                  <a:xfrm>
                    <a:off x="4916827" y="2816219"/>
                    <a:ext cx="1330891" cy="26898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l-GR" sz="1100" b="0" i="1" smtClean="0">
                              <a:latin typeface="Cambria Math" panose="02040503050406030204" pitchFamily="18" charset="0"/>
                            </a:rPr>
                            <m:t>Δ</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𝑓</m:t>
                              </m:r>
                            </m:e>
                            <m:sub>
                              <m:r>
                                <m:rPr>
                                  <m:sty m:val="p"/>
                                </m:rPr>
                                <a:rPr lang="en-US" sz="1100" b="0" i="0" smtClean="0">
                                  <a:latin typeface="Cambria Math" panose="02040503050406030204" pitchFamily="18" charset="0"/>
                                </a:rPr>
                                <m:t>th</m:t>
                              </m:r>
                            </m:sub>
                          </m:sSub>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𝑓</m:t>
                              </m:r>
                            </m:e>
                            <m:sub>
                              <m:r>
                                <a:rPr lang="en-US" sz="1100" b="0" i="1" smtClean="0">
                                  <a:latin typeface="Cambria Math" panose="02040503050406030204" pitchFamily="18" charset="0"/>
                                </a:rPr>
                                <m:t>0</m:t>
                              </m:r>
                              <m:r>
                                <a:rPr lang="en-US" sz="1100" b="0" i="0" smtClean="0">
                                  <a:latin typeface="Cambria Math" panose="02040503050406030204" pitchFamily="18" charset="0"/>
                                </a:rPr>
                                <m:t>,</m:t>
                              </m:r>
                              <m:r>
                                <m:rPr>
                                  <m:sty m:val="p"/>
                                </m:rPr>
                                <a:rPr lang="en-US" sz="1100" b="0" i="0" smtClean="0">
                                  <a:latin typeface="Cambria Math" panose="02040503050406030204" pitchFamily="18" charset="0"/>
                                </a:rPr>
                                <m:t>th</m:t>
                              </m:r>
                            </m:sub>
                          </m:sSub>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𝑓</m:t>
                              </m:r>
                            </m:e>
                            <m:sub>
                              <m:r>
                                <a:rPr lang="en-US" sz="1100" b="0" i="1" smtClean="0">
                                  <a:latin typeface="Cambria Math" panose="02040503050406030204" pitchFamily="18" charset="0"/>
                                </a:rPr>
                                <m:t>0</m:t>
                              </m:r>
                            </m:sub>
                          </m:sSub>
                        </m:oMath>
                      </m:oMathPara>
                    </a14:m>
                    <a:endParaRPr lang="en-GB" sz="1100" dirty="0"/>
                  </a:p>
                </p:txBody>
              </p:sp>
            </mc:Choice>
            <mc:Fallback xmlns="">
              <p:sp>
                <p:nvSpPr>
                  <p:cNvPr id="1025" name="TextBox 1024">
                    <a:extLst>
                      <a:ext uri="{FF2B5EF4-FFF2-40B4-BE49-F238E27FC236}">
                        <a16:creationId xmlns:a16="http://schemas.microsoft.com/office/drawing/2014/main" id="{8963D0F5-DE09-C69C-37E2-3C478F6B6581}"/>
                      </a:ext>
                    </a:extLst>
                  </p:cNvPr>
                  <p:cNvSpPr txBox="1">
                    <a:spLocks noRot="1" noChangeAspect="1" noMove="1" noResize="1" noEditPoints="1" noAdjustHandles="1" noChangeArrowheads="1" noChangeShapeType="1" noTextEdit="1"/>
                  </p:cNvSpPr>
                  <p:nvPr/>
                </p:nvSpPr>
                <p:spPr>
                  <a:xfrm>
                    <a:off x="4916827" y="2816219"/>
                    <a:ext cx="1330891" cy="268984"/>
                  </a:xfrm>
                  <a:prstGeom prst="rect">
                    <a:avLst/>
                  </a:prstGeom>
                  <a:blipFill>
                    <a:blip r:embed="rId14"/>
                    <a:stretch>
                      <a:fillRect b="-2273"/>
                    </a:stretch>
                  </a:blipFill>
                </p:spPr>
                <p:txBody>
                  <a:bodyPr/>
                  <a:lstStyle/>
                  <a:p>
                    <a:r>
                      <a:rPr lang="en-GB">
                        <a:noFill/>
                      </a:rPr>
                      <a:t> </a:t>
                    </a:r>
                  </a:p>
                </p:txBody>
              </p:sp>
            </mc:Fallback>
          </mc:AlternateContent>
        </p:grpSp>
      </p:grpSp>
      <p:grpSp>
        <p:nvGrpSpPr>
          <p:cNvPr id="1029" name="Group 1028">
            <a:extLst>
              <a:ext uri="{FF2B5EF4-FFF2-40B4-BE49-F238E27FC236}">
                <a16:creationId xmlns:a16="http://schemas.microsoft.com/office/drawing/2014/main" id="{2D540D20-E232-5553-35B6-53EB7C36C0BF}"/>
              </a:ext>
            </a:extLst>
          </p:cNvPr>
          <p:cNvGrpSpPr/>
          <p:nvPr/>
        </p:nvGrpSpPr>
        <p:grpSpPr>
          <a:xfrm>
            <a:off x="-117024" y="1787551"/>
            <a:ext cx="2356284" cy="2541423"/>
            <a:chOff x="-117024" y="1787551"/>
            <a:chExt cx="2356284" cy="2541423"/>
          </a:xfrm>
        </p:grpSpPr>
        <p:grpSp>
          <p:nvGrpSpPr>
            <p:cNvPr id="159" name="Group 158">
              <a:extLst>
                <a:ext uri="{FF2B5EF4-FFF2-40B4-BE49-F238E27FC236}">
                  <a16:creationId xmlns:a16="http://schemas.microsoft.com/office/drawing/2014/main" id="{ADF133A8-AE77-8195-F006-3C5D7BC67FDE}"/>
                </a:ext>
              </a:extLst>
            </p:cNvPr>
            <p:cNvGrpSpPr/>
            <p:nvPr/>
          </p:nvGrpSpPr>
          <p:grpSpPr>
            <a:xfrm>
              <a:off x="512164" y="1787551"/>
              <a:ext cx="1727096" cy="474625"/>
              <a:chOff x="512164" y="1411415"/>
              <a:chExt cx="1727096" cy="474625"/>
            </a:xfrm>
          </p:grpSpPr>
          <p:sp>
            <p:nvSpPr>
              <p:cNvPr id="30" name="TextBox 29">
                <a:extLst>
                  <a:ext uri="{FF2B5EF4-FFF2-40B4-BE49-F238E27FC236}">
                    <a16:creationId xmlns:a16="http://schemas.microsoft.com/office/drawing/2014/main" id="{03B73DEF-C0FB-EEE5-82F0-BEFE82C2B8A3}"/>
                  </a:ext>
                </a:extLst>
              </p:cNvPr>
              <p:cNvSpPr txBox="1"/>
              <p:nvPr/>
            </p:nvSpPr>
            <p:spPr>
              <a:xfrm>
                <a:off x="512164" y="1411415"/>
                <a:ext cx="1698530" cy="276999"/>
              </a:xfrm>
              <a:prstGeom prst="rect">
                <a:avLst/>
              </a:prstGeom>
              <a:solidFill>
                <a:schemeClr val="bg1">
                  <a:alpha val="76000"/>
                </a:schemeClr>
              </a:solidFill>
            </p:spPr>
            <p:txBody>
              <a:bodyPr wrap="square" rtlCol="0">
                <a:spAutoFit/>
              </a:bodyPr>
              <a:lstStyle/>
              <a:p>
                <a:pPr algn="ctr"/>
                <a:r>
                  <a:rPr lang="en-US" sz="1200" b="1" dirty="0">
                    <a:solidFill>
                      <a:srgbClr val="000000"/>
                    </a:solidFill>
                    <a:latin typeface="Arial Narrow" panose="020B0606020202030204" pitchFamily="34" charset="0"/>
                    <a:cs typeface="Times New Roman" panose="02020603050405020304" pitchFamily="18" charset="0"/>
                  </a:rPr>
                  <a:t>RF eigenmode</a:t>
                </a:r>
              </a:p>
            </p:txBody>
          </p:sp>
          <p:grpSp>
            <p:nvGrpSpPr>
              <p:cNvPr id="40" name="Group 39">
                <a:extLst>
                  <a:ext uri="{FF2B5EF4-FFF2-40B4-BE49-F238E27FC236}">
                    <a16:creationId xmlns:a16="http://schemas.microsoft.com/office/drawing/2014/main" id="{4E110BEA-BE51-BDD3-9FB1-DD37FFD2E680}"/>
                  </a:ext>
                </a:extLst>
              </p:cNvPr>
              <p:cNvGrpSpPr/>
              <p:nvPr/>
            </p:nvGrpSpPr>
            <p:grpSpPr>
              <a:xfrm>
                <a:off x="571875" y="1624430"/>
                <a:ext cx="1667385" cy="261610"/>
                <a:chOff x="3559422" y="707566"/>
                <a:chExt cx="1667385" cy="261610"/>
              </a:xfrm>
            </p:grpSpPr>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25FCD017-9E43-DDA7-1ABA-3F0581D4D8F6}"/>
                        </a:ext>
                      </a:extLst>
                    </p:cNvPr>
                    <p:cNvSpPr txBox="1"/>
                    <p:nvPr/>
                  </p:nvSpPr>
                  <p:spPr>
                    <a:xfrm>
                      <a:off x="3559422" y="771550"/>
                      <a:ext cx="986937" cy="1826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1" i="1" smtClean="0">
                                <a:latin typeface="Cambria Math" panose="02040503050406030204" pitchFamily="18" charset="0"/>
                              </a:rPr>
                              <m:t>𝑬</m:t>
                            </m:r>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𝐸</m:t>
                                </m:r>
                              </m:e>
                              <m:sub>
                                <m:r>
                                  <a:rPr lang="en-US" sz="1100" b="0" i="1" smtClean="0">
                                    <a:latin typeface="Cambria Math" panose="02040503050406030204" pitchFamily="18" charset="0"/>
                                  </a:rPr>
                                  <m:t>𝑥</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i="1">
                                    <a:latin typeface="Cambria Math" panose="02040503050406030204" pitchFamily="18" charset="0"/>
                                  </a:rPr>
                                  <m:t>𝐸</m:t>
                                </m:r>
                              </m:e>
                              <m:sub>
                                <m:r>
                                  <a:rPr lang="en-US" sz="1100" b="0" i="1" smtClean="0">
                                    <a:latin typeface="Cambria Math" panose="02040503050406030204" pitchFamily="18" charset="0"/>
                                  </a:rPr>
                                  <m:t>𝑦</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i="1">
                                    <a:latin typeface="Cambria Math" panose="02040503050406030204" pitchFamily="18" charset="0"/>
                                  </a:rPr>
                                  <m:t>𝐸</m:t>
                                </m:r>
                              </m:e>
                              <m:sub>
                                <m:r>
                                  <a:rPr lang="en-US" sz="1100" b="0" i="1" smtClean="0">
                                    <a:latin typeface="Cambria Math" panose="02040503050406030204" pitchFamily="18" charset="0"/>
                                  </a:rPr>
                                  <m:t>𝑧</m:t>
                                </m:r>
                              </m:sub>
                            </m:sSub>
                            <m:r>
                              <a:rPr lang="en-US" sz="1100" b="0" i="1" smtClean="0">
                                <a:latin typeface="Cambria Math" panose="02040503050406030204" pitchFamily="18" charset="0"/>
                              </a:rPr>
                              <m:t>)</m:t>
                            </m:r>
                          </m:oMath>
                        </m:oMathPara>
                      </a14:m>
                      <a:endParaRPr lang="en-GB" sz="1100" b="1" dirty="0"/>
                    </a:p>
                  </p:txBody>
                </p:sp>
              </mc:Choice>
              <mc:Fallback xmlns="">
                <p:sp>
                  <p:nvSpPr>
                    <p:cNvPr id="36" name="TextBox 35">
                      <a:extLst>
                        <a:ext uri="{FF2B5EF4-FFF2-40B4-BE49-F238E27FC236}">
                          <a16:creationId xmlns:a16="http://schemas.microsoft.com/office/drawing/2014/main" id="{25FCD017-9E43-DDA7-1ABA-3F0581D4D8F6}"/>
                        </a:ext>
                      </a:extLst>
                    </p:cNvPr>
                    <p:cNvSpPr txBox="1">
                      <a:spLocks noRot="1" noChangeAspect="1" noMove="1" noResize="1" noEditPoints="1" noAdjustHandles="1" noChangeArrowheads="1" noChangeShapeType="1" noTextEdit="1"/>
                    </p:cNvSpPr>
                    <p:nvPr/>
                  </p:nvSpPr>
                  <p:spPr>
                    <a:xfrm>
                      <a:off x="3559422" y="771550"/>
                      <a:ext cx="986937" cy="182614"/>
                    </a:xfrm>
                    <a:prstGeom prst="rect">
                      <a:avLst/>
                    </a:prstGeom>
                    <a:blipFill>
                      <a:blip r:embed="rId12"/>
                      <a:stretch>
                        <a:fillRect l="-2469" r="-4321" b="-26667"/>
                      </a:stretch>
                    </a:blipFill>
                  </p:spPr>
                  <p:txBody>
                    <a:bodyPr/>
                    <a:lstStyle/>
                    <a:p>
                      <a:r>
                        <a:rPr lang="en-GB">
                          <a:noFill/>
                        </a:rPr>
                        <a:t> </a:t>
                      </a:r>
                    </a:p>
                  </p:txBody>
                </p:sp>
              </mc:Fallback>
            </mc:AlternateContent>
            <p:cxnSp>
              <p:nvCxnSpPr>
                <p:cNvPr id="37" name="Straight Arrow Connector 36">
                  <a:extLst>
                    <a:ext uri="{FF2B5EF4-FFF2-40B4-BE49-F238E27FC236}">
                      <a16:creationId xmlns:a16="http://schemas.microsoft.com/office/drawing/2014/main" id="{562E1992-0556-E5FE-0E29-72831D09B293}"/>
                    </a:ext>
                  </a:extLst>
                </p:cNvPr>
                <p:cNvCxnSpPr>
                  <a:cxnSpLocks/>
                </p:cNvCxnSpPr>
                <p:nvPr/>
              </p:nvCxnSpPr>
              <p:spPr>
                <a:xfrm rot="5400000" flipV="1">
                  <a:off x="4687734" y="753764"/>
                  <a:ext cx="0" cy="1925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448E27B5-1627-EF7F-3AF3-57E1788A8B11}"/>
                        </a:ext>
                      </a:extLst>
                    </p:cNvPr>
                    <p:cNvSpPr txBox="1"/>
                    <p:nvPr/>
                  </p:nvSpPr>
                  <p:spPr>
                    <a:xfrm>
                      <a:off x="4784013" y="707566"/>
                      <a:ext cx="442794"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𝑓</m:t>
                                </m:r>
                              </m:e>
                              <m:sub>
                                <m:r>
                                  <a:rPr lang="en-US" sz="1100" b="0" i="1" smtClean="0">
                                    <a:latin typeface="Cambria Math" panose="02040503050406030204" pitchFamily="18" charset="0"/>
                                  </a:rPr>
                                  <m:t>0</m:t>
                                </m:r>
                              </m:sub>
                            </m:sSub>
                          </m:oMath>
                        </m:oMathPara>
                      </a14:m>
                      <a:endParaRPr lang="en-GB" sz="1100" dirty="0"/>
                    </a:p>
                  </p:txBody>
                </p:sp>
              </mc:Choice>
              <mc:Fallback xmlns="">
                <p:sp>
                  <p:nvSpPr>
                    <p:cNvPr id="39" name="TextBox 38">
                      <a:extLst>
                        <a:ext uri="{FF2B5EF4-FFF2-40B4-BE49-F238E27FC236}">
                          <a16:creationId xmlns:a16="http://schemas.microsoft.com/office/drawing/2014/main" id="{448E27B5-1627-EF7F-3AF3-57E1788A8B11}"/>
                        </a:ext>
                      </a:extLst>
                    </p:cNvPr>
                    <p:cNvSpPr txBox="1">
                      <a:spLocks noRot="1" noChangeAspect="1" noMove="1" noResize="1" noEditPoints="1" noAdjustHandles="1" noChangeArrowheads="1" noChangeShapeType="1" noTextEdit="1"/>
                    </p:cNvSpPr>
                    <p:nvPr/>
                  </p:nvSpPr>
                  <p:spPr>
                    <a:xfrm>
                      <a:off x="4784013" y="707566"/>
                      <a:ext cx="442794" cy="261610"/>
                    </a:xfrm>
                    <a:prstGeom prst="rect">
                      <a:avLst/>
                    </a:prstGeom>
                    <a:blipFill>
                      <a:blip r:embed="rId16"/>
                      <a:stretch>
                        <a:fillRect b="-6977"/>
                      </a:stretch>
                    </a:blipFill>
                  </p:spPr>
                  <p:txBody>
                    <a:bodyPr/>
                    <a:lstStyle/>
                    <a:p>
                      <a:r>
                        <a:rPr lang="en-GB">
                          <a:noFill/>
                        </a:rPr>
                        <a:t> </a:t>
                      </a:r>
                    </a:p>
                  </p:txBody>
                </p:sp>
              </mc:Fallback>
            </mc:AlternateContent>
          </p:grpSp>
        </p:grpSp>
        <p:sp>
          <p:nvSpPr>
            <p:cNvPr id="166" name="TextBox 165">
              <a:extLst>
                <a:ext uri="{FF2B5EF4-FFF2-40B4-BE49-F238E27FC236}">
                  <a16:creationId xmlns:a16="http://schemas.microsoft.com/office/drawing/2014/main" id="{C23DBF82-99D8-5F3F-5238-7935DD37618C}"/>
                </a:ext>
              </a:extLst>
            </p:cNvPr>
            <p:cNvSpPr txBox="1"/>
            <p:nvPr/>
          </p:nvSpPr>
          <p:spPr>
            <a:xfrm>
              <a:off x="308655" y="4082753"/>
              <a:ext cx="1476681" cy="246221"/>
            </a:xfrm>
            <a:prstGeom prst="rect">
              <a:avLst/>
            </a:prstGeom>
            <a:noFill/>
          </p:spPr>
          <p:txBody>
            <a:bodyPr wrap="square" rtlCol="0">
              <a:spAutoFit/>
            </a:bodyPr>
            <a:lstStyle/>
            <a:p>
              <a:pPr algn="ctr"/>
              <a:r>
                <a:rPr lang="en-US" sz="1000" b="1" dirty="0">
                  <a:solidFill>
                    <a:srgbClr val="000000"/>
                  </a:solidFill>
                  <a:latin typeface="Arial Narrow" panose="020B0606020202030204" pitchFamily="34" charset="0"/>
                  <a:cs typeface="Times New Roman" panose="02020603050405020304" pitchFamily="18" charset="0"/>
                </a:rPr>
                <a:t>PMC (symmetry planes)</a:t>
              </a:r>
              <a:endParaRPr lang="en-GB" sz="1000" b="1" baseline="-25000" dirty="0">
                <a:solidFill>
                  <a:srgbClr val="000000"/>
                </a:solidFill>
                <a:latin typeface="Arial Narrow" panose="020B0606020202030204" pitchFamily="34" charset="0"/>
                <a:cs typeface="Times New Roman" panose="02020603050405020304" pitchFamily="18" charset="0"/>
              </a:endParaRPr>
            </a:p>
          </p:txBody>
        </p:sp>
        <p:cxnSp>
          <p:nvCxnSpPr>
            <p:cNvPr id="167" name="Straight Arrow Connector 166">
              <a:extLst>
                <a:ext uri="{FF2B5EF4-FFF2-40B4-BE49-F238E27FC236}">
                  <a16:creationId xmlns:a16="http://schemas.microsoft.com/office/drawing/2014/main" id="{EFB68D94-6E87-B75D-41CC-7323CD79A71B}"/>
                </a:ext>
              </a:extLst>
            </p:cNvPr>
            <p:cNvCxnSpPr>
              <a:cxnSpLocks/>
            </p:cNvCxnSpPr>
            <p:nvPr/>
          </p:nvCxnSpPr>
          <p:spPr>
            <a:xfrm flipH="1" flipV="1">
              <a:off x="670969" y="3747441"/>
              <a:ext cx="93743" cy="283051"/>
            </a:xfrm>
            <a:prstGeom prst="straightConnector1">
              <a:avLst/>
            </a:prstGeom>
            <a:noFill/>
            <a:ln w="6350" cap="flat" cmpd="sng" algn="ctr">
              <a:solidFill>
                <a:sysClr val="windowText" lastClr="000000"/>
              </a:solidFill>
              <a:prstDash val="solid"/>
              <a:miter lim="800000"/>
              <a:tailEnd type="triangle"/>
            </a:ln>
            <a:effectLst/>
          </p:spPr>
        </p:cxnSp>
        <p:cxnSp>
          <p:nvCxnSpPr>
            <p:cNvPr id="171" name="Straight Arrow Connector 170">
              <a:extLst>
                <a:ext uri="{FF2B5EF4-FFF2-40B4-BE49-F238E27FC236}">
                  <a16:creationId xmlns:a16="http://schemas.microsoft.com/office/drawing/2014/main" id="{F03FF876-6B79-F4FC-45A5-179B7C46B084}"/>
                </a:ext>
              </a:extLst>
            </p:cNvPr>
            <p:cNvCxnSpPr>
              <a:cxnSpLocks/>
              <a:stCxn id="166" idx="0"/>
            </p:cNvCxnSpPr>
            <p:nvPr/>
          </p:nvCxnSpPr>
          <p:spPr>
            <a:xfrm flipV="1">
              <a:off x="1046996" y="3826169"/>
              <a:ext cx="202101" cy="256584"/>
            </a:xfrm>
            <a:prstGeom prst="straightConnector1">
              <a:avLst/>
            </a:prstGeom>
            <a:noFill/>
            <a:ln w="6350" cap="flat" cmpd="sng" algn="ctr">
              <a:solidFill>
                <a:sysClr val="windowText" lastClr="000000"/>
              </a:solidFill>
              <a:prstDash val="solid"/>
              <a:miter lim="800000"/>
              <a:tailEnd type="triangle"/>
            </a:ln>
            <a:effectLst/>
          </p:spPr>
        </p:cxnSp>
        <p:sp>
          <p:nvSpPr>
            <p:cNvPr id="178" name="TextBox 177">
              <a:extLst>
                <a:ext uri="{FF2B5EF4-FFF2-40B4-BE49-F238E27FC236}">
                  <a16:creationId xmlns:a16="http://schemas.microsoft.com/office/drawing/2014/main" id="{63F64837-CC71-2E1A-CFE2-69E0100CD3E0}"/>
                </a:ext>
              </a:extLst>
            </p:cNvPr>
            <p:cNvSpPr txBox="1"/>
            <p:nvPr/>
          </p:nvSpPr>
          <p:spPr>
            <a:xfrm>
              <a:off x="-117024" y="2388169"/>
              <a:ext cx="1698530" cy="246221"/>
            </a:xfrm>
            <a:prstGeom prst="rect">
              <a:avLst/>
            </a:prstGeom>
            <a:noFill/>
          </p:spPr>
          <p:txBody>
            <a:bodyPr wrap="square" rtlCol="0">
              <a:spAutoFit/>
            </a:bodyPr>
            <a:lstStyle/>
            <a:p>
              <a:pPr algn="ctr"/>
              <a:r>
                <a:rPr lang="en-US" sz="1000" b="1" dirty="0">
                  <a:solidFill>
                    <a:srgbClr val="000000"/>
                  </a:solidFill>
                  <a:latin typeface="Arial Narrow" panose="020B0606020202030204" pitchFamily="34" charset="0"/>
                  <a:cs typeface="Times New Roman" panose="02020603050405020304" pitchFamily="18" charset="0"/>
                </a:rPr>
                <a:t>Lossy walls</a:t>
              </a:r>
              <a:endParaRPr lang="en-GB" sz="1000" b="1" baseline="-25000" dirty="0">
                <a:solidFill>
                  <a:srgbClr val="000000"/>
                </a:solidFill>
                <a:latin typeface="Arial Narrow" panose="020B0606020202030204" pitchFamily="34" charset="0"/>
                <a:cs typeface="Times New Roman" panose="02020603050405020304" pitchFamily="18" charset="0"/>
              </a:endParaRPr>
            </a:p>
          </p:txBody>
        </p:sp>
        <p:cxnSp>
          <p:nvCxnSpPr>
            <p:cNvPr id="179" name="Straight Arrow Connector 178">
              <a:extLst>
                <a:ext uri="{FF2B5EF4-FFF2-40B4-BE49-F238E27FC236}">
                  <a16:creationId xmlns:a16="http://schemas.microsoft.com/office/drawing/2014/main" id="{5C580BA7-75CF-BE79-37AA-BA6293E6A493}"/>
                </a:ext>
              </a:extLst>
            </p:cNvPr>
            <p:cNvCxnSpPr>
              <a:cxnSpLocks/>
            </p:cNvCxnSpPr>
            <p:nvPr/>
          </p:nvCxnSpPr>
          <p:spPr>
            <a:xfrm>
              <a:off x="892142" y="2620683"/>
              <a:ext cx="208518" cy="155670"/>
            </a:xfrm>
            <a:prstGeom prst="straightConnector1">
              <a:avLst/>
            </a:prstGeom>
            <a:noFill/>
            <a:ln w="6350" cap="flat" cmpd="sng" algn="ctr">
              <a:solidFill>
                <a:sysClr val="windowText" lastClr="000000"/>
              </a:solidFill>
              <a:prstDash val="solid"/>
              <a:miter lim="800000"/>
              <a:tailEnd type="triangle"/>
            </a:ln>
            <a:effectLst/>
          </p:spPr>
        </p:cxnSp>
      </p:grpSp>
      <p:grpSp>
        <p:nvGrpSpPr>
          <p:cNvPr id="9" name="Group 8">
            <a:extLst>
              <a:ext uri="{FF2B5EF4-FFF2-40B4-BE49-F238E27FC236}">
                <a16:creationId xmlns:a16="http://schemas.microsoft.com/office/drawing/2014/main" id="{0BB22719-695A-B414-F679-22A065AD1C49}"/>
              </a:ext>
            </a:extLst>
          </p:cNvPr>
          <p:cNvGrpSpPr/>
          <p:nvPr/>
        </p:nvGrpSpPr>
        <p:grpSpPr>
          <a:xfrm>
            <a:off x="3609602" y="451299"/>
            <a:ext cx="2194068" cy="659842"/>
            <a:chOff x="3609602" y="451299"/>
            <a:chExt cx="2194068" cy="659842"/>
          </a:xfrm>
        </p:grpSpPr>
        <p:grpSp>
          <p:nvGrpSpPr>
            <p:cNvPr id="1031" name="Group 1030">
              <a:extLst>
                <a:ext uri="{FF2B5EF4-FFF2-40B4-BE49-F238E27FC236}">
                  <a16:creationId xmlns:a16="http://schemas.microsoft.com/office/drawing/2014/main" id="{2DE46B48-F04A-74C9-FADE-AA7AAA220F26}"/>
                </a:ext>
              </a:extLst>
            </p:cNvPr>
            <p:cNvGrpSpPr/>
            <p:nvPr/>
          </p:nvGrpSpPr>
          <p:grpSpPr>
            <a:xfrm>
              <a:off x="3828148" y="451299"/>
              <a:ext cx="1975522" cy="461665"/>
              <a:chOff x="3828148" y="451299"/>
              <a:chExt cx="1975522" cy="461665"/>
            </a:xfrm>
          </p:grpSpPr>
          <p:sp>
            <p:nvSpPr>
              <p:cNvPr id="131" name="TextBox 130">
                <a:extLst>
                  <a:ext uri="{FF2B5EF4-FFF2-40B4-BE49-F238E27FC236}">
                    <a16:creationId xmlns:a16="http://schemas.microsoft.com/office/drawing/2014/main" id="{A9715C1E-C3A2-F368-6609-07A54161EA6D}"/>
                  </a:ext>
                </a:extLst>
              </p:cNvPr>
              <p:cNvSpPr txBox="1"/>
              <p:nvPr/>
            </p:nvSpPr>
            <p:spPr>
              <a:xfrm>
                <a:off x="3828148" y="451299"/>
                <a:ext cx="1438562" cy="461665"/>
              </a:xfrm>
              <a:prstGeom prst="rect">
                <a:avLst/>
              </a:prstGeom>
              <a:solidFill>
                <a:schemeClr val="bg1">
                  <a:alpha val="76000"/>
                </a:schemeClr>
              </a:solidFill>
            </p:spPr>
            <p:txBody>
              <a:bodyPr wrap="square" rtlCol="0">
                <a:spAutoFit/>
              </a:bodyPr>
              <a:lstStyle/>
              <a:p>
                <a:pPr algn="ctr"/>
                <a:r>
                  <a:rPr lang="en-US" sz="1200" b="1" dirty="0">
                    <a:solidFill>
                      <a:srgbClr val="000000"/>
                    </a:solidFill>
                    <a:latin typeface="Arial Narrow" panose="020B0606020202030204" pitchFamily="34" charset="0"/>
                    <a:cs typeface="Times New Roman" panose="02020603050405020304" pitchFamily="18" charset="0"/>
                  </a:rPr>
                  <a:t>Stationary thermal simulation</a:t>
                </a:r>
              </a:p>
            </p:txBody>
          </p:sp>
          <p:cxnSp>
            <p:nvCxnSpPr>
              <p:cNvPr id="134" name="Straight Arrow Connector 133">
                <a:extLst>
                  <a:ext uri="{FF2B5EF4-FFF2-40B4-BE49-F238E27FC236}">
                    <a16:creationId xmlns:a16="http://schemas.microsoft.com/office/drawing/2014/main" id="{60325156-C360-E204-AE5A-6D3197548A04}"/>
                  </a:ext>
                </a:extLst>
              </p:cNvPr>
              <p:cNvCxnSpPr>
                <a:cxnSpLocks/>
              </p:cNvCxnSpPr>
              <p:nvPr/>
            </p:nvCxnSpPr>
            <p:spPr>
              <a:xfrm rot="5400000" flipV="1">
                <a:off x="5387812" y="542044"/>
                <a:ext cx="0" cy="1925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35" name="TextBox 134">
                    <a:extLst>
                      <a:ext uri="{FF2B5EF4-FFF2-40B4-BE49-F238E27FC236}">
                        <a16:creationId xmlns:a16="http://schemas.microsoft.com/office/drawing/2014/main" id="{7671252F-02C7-8F8C-77CD-99CB39022CFA}"/>
                      </a:ext>
                    </a:extLst>
                  </p:cNvPr>
                  <p:cNvSpPr txBox="1"/>
                  <p:nvPr/>
                </p:nvSpPr>
                <p:spPr>
                  <a:xfrm>
                    <a:off x="5360876" y="495846"/>
                    <a:ext cx="442794"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panose="02040503050406030204" pitchFamily="18" charset="0"/>
                            </a:rPr>
                            <m:t>𝑇</m:t>
                          </m:r>
                        </m:oMath>
                      </m:oMathPara>
                    </a14:m>
                    <a:endParaRPr lang="en-GB" sz="1100" dirty="0"/>
                  </a:p>
                </p:txBody>
              </p:sp>
            </mc:Choice>
            <mc:Fallback xmlns="">
              <p:sp>
                <p:nvSpPr>
                  <p:cNvPr id="135" name="TextBox 134">
                    <a:extLst>
                      <a:ext uri="{FF2B5EF4-FFF2-40B4-BE49-F238E27FC236}">
                        <a16:creationId xmlns:a16="http://schemas.microsoft.com/office/drawing/2014/main" id="{7671252F-02C7-8F8C-77CD-99CB39022CFA}"/>
                      </a:ext>
                    </a:extLst>
                  </p:cNvPr>
                  <p:cNvSpPr txBox="1">
                    <a:spLocks noRot="1" noChangeAspect="1" noMove="1" noResize="1" noEditPoints="1" noAdjustHandles="1" noChangeArrowheads="1" noChangeShapeType="1" noTextEdit="1"/>
                  </p:cNvSpPr>
                  <p:nvPr/>
                </p:nvSpPr>
                <p:spPr>
                  <a:xfrm>
                    <a:off x="5360876" y="495846"/>
                    <a:ext cx="442794" cy="261610"/>
                  </a:xfrm>
                  <a:prstGeom prst="rect">
                    <a:avLst/>
                  </a:prstGeom>
                  <a:blipFill>
                    <a:blip r:embed="rId18"/>
                    <a:stretch>
                      <a:fillRect/>
                    </a:stretch>
                  </a:blipFill>
                </p:spPr>
                <p:txBody>
                  <a:bodyPr/>
                  <a:lstStyle/>
                  <a:p>
                    <a:r>
                      <a:rPr lang="en-GB">
                        <a:noFill/>
                      </a:rPr>
                      <a:t> </a:t>
                    </a:r>
                  </a:p>
                </p:txBody>
              </p:sp>
            </mc:Fallback>
          </mc:AlternateContent>
        </p:grpSp>
        <p:cxnSp>
          <p:nvCxnSpPr>
            <p:cNvPr id="2" name="Straight Arrow Connector 1">
              <a:extLst>
                <a:ext uri="{FF2B5EF4-FFF2-40B4-BE49-F238E27FC236}">
                  <a16:creationId xmlns:a16="http://schemas.microsoft.com/office/drawing/2014/main" id="{14D54618-64EB-65FA-8297-41095587EEFC}"/>
                </a:ext>
              </a:extLst>
            </p:cNvPr>
            <p:cNvCxnSpPr>
              <a:cxnSpLocks/>
            </p:cNvCxnSpPr>
            <p:nvPr/>
          </p:nvCxnSpPr>
          <p:spPr>
            <a:xfrm>
              <a:off x="3951972" y="940306"/>
              <a:ext cx="166742" cy="170835"/>
            </a:xfrm>
            <a:prstGeom prst="straightConnector1">
              <a:avLst/>
            </a:prstGeom>
            <a:noFill/>
            <a:ln w="6350" cap="flat" cmpd="sng" algn="ctr">
              <a:solidFill>
                <a:sysClr val="windowText" lastClr="000000"/>
              </a:solidFill>
              <a:prstDash val="solid"/>
              <a:miter lim="800000"/>
              <a:tailEnd type="triangle"/>
            </a:ln>
            <a:effectLst/>
          </p:spPr>
        </p:cxn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976D1D0-9F5A-D0BB-1FE8-B297A6130A1B}"/>
                    </a:ext>
                  </a:extLst>
                </p:cNvPr>
                <p:cNvSpPr txBox="1"/>
                <p:nvPr/>
              </p:nvSpPr>
              <p:spPr>
                <a:xfrm>
                  <a:off x="3609602" y="708662"/>
                  <a:ext cx="442794"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𝑇</m:t>
                            </m:r>
                          </m:e>
                          <m:sub>
                            <m:r>
                              <m:rPr>
                                <m:sty m:val="p"/>
                              </m:rPr>
                              <a:rPr lang="en-US" sz="1100" b="0" i="0" smtClean="0">
                                <a:latin typeface="Cambria Math" panose="02040503050406030204" pitchFamily="18" charset="0"/>
                              </a:rPr>
                              <m:t>c</m:t>
                            </m:r>
                          </m:sub>
                        </m:sSub>
                      </m:oMath>
                    </m:oMathPara>
                  </a14:m>
                  <a:endParaRPr lang="en-GB" sz="1100" dirty="0"/>
                </a:p>
              </p:txBody>
            </p:sp>
          </mc:Choice>
          <mc:Fallback xmlns="">
            <p:sp>
              <p:nvSpPr>
                <p:cNvPr id="8" name="TextBox 7">
                  <a:extLst>
                    <a:ext uri="{FF2B5EF4-FFF2-40B4-BE49-F238E27FC236}">
                      <a16:creationId xmlns:a16="http://schemas.microsoft.com/office/drawing/2014/main" id="{5976D1D0-9F5A-D0BB-1FE8-B297A6130A1B}"/>
                    </a:ext>
                  </a:extLst>
                </p:cNvPr>
                <p:cNvSpPr txBox="1">
                  <a:spLocks noRot="1" noChangeAspect="1" noMove="1" noResize="1" noEditPoints="1" noAdjustHandles="1" noChangeArrowheads="1" noChangeShapeType="1" noTextEdit="1"/>
                </p:cNvSpPr>
                <p:nvPr/>
              </p:nvSpPr>
              <p:spPr>
                <a:xfrm>
                  <a:off x="3609602" y="708662"/>
                  <a:ext cx="442794" cy="261610"/>
                </a:xfrm>
                <a:prstGeom prst="rect">
                  <a:avLst/>
                </a:prstGeom>
                <a:blipFill>
                  <a:blip r:embed="rId19"/>
                  <a:stretch>
                    <a:fillRect/>
                  </a:stretch>
                </a:blipFill>
              </p:spPr>
              <p:txBody>
                <a:bodyPr/>
                <a:lstStyle/>
                <a:p>
                  <a:r>
                    <a:rPr lang="en-GB">
                      <a:noFill/>
                    </a:rPr>
                    <a:t> </a:t>
                  </a:r>
                </a:p>
              </p:txBody>
            </p:sp>
          </mc:Fallback>
        </mc:AlternateContent>
      </p:grpSp>
      <p:sp>
        <p:nvSpPr>
          <p:cNvPr id="3" name="Footer Placeholder 4">
            <a:extLst>
              <a:ext uri="{FF2B5EF4-FFF2-40B4-BE49-F238E27FC236}">
                <a16:creationId xmlns:a16="http://schemas.microsoft.com/office/drawing/2014/main" id="{B331B620-E033-007B-A432-E2243F0EB3A5}"/>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pic>
        <p:nvPicPr>
          <p:cNvPr id="13" name="Picture 12">
            <a:extLst>
              <a:ext uri="{FF2B5EF4-FFF2-40B4-BE49-F238E27FC236}">
                <a16:creationId xmlns:a16="http://schemas.microsoft.com/office/drawing/2014/main" id="{A1F054E9-B75A-B1BB-50C1-F11BF4032DD3}"/>
              </a:ext>
            </a:extLst>
          </p:cNvPr>
          <p:cNvPicPr>
            <a:picLocks noChangeAspect="1"/>
          </p:cNvPicPr>
          <p:nvPr/>
        </p:nvPicPr>
        <p:blipFill rotWithShape="1">
          <a:blip r:embed="rId3"/>
          <a:srcRect l="28746" t="4358" r="2756"/>
          <a:stretch/>
        </p:blipFill>
        <p:spPr>
          <a:xfrm>
            <a:off x="3727963" y="3071453"/>
            <a:ext cx="1924448" cy="1719072"/>
          </a:xfrm>
          <a:prstGeom prst="rect">
            <a:avLst/>
          </a:prstGeom>
        </p:spPr>
      </p:pic>
      <p:grpSp>
        <p:nvGrpSpPr>
          <p:cNvPr id="10" name="Group 9">
            <a:extLst>
              <a:ext uri="{FF2B5EF4-FFF2-40B4-BE49-F238E27FC236}">
                <a16:creationId xmlns:a16="http://schemas.microsoft.com/office/drawing/2014/main" id="{6AB7A26F-0E12-6B8E-E9C5-3038741D873F}"/>
              </a:ext>
            </a:extLst>
          </p:cNvPr>
          <p:cNvGrpSpPr/>
          <p:nvPr/>
        </p:nvGrpSpPr>
        <p:grpSpPr>
          <a:xfrm>
            <a:off x="5910513" y="1491630"/>
            <a:ext cx="3297970" cy="3315796"/>
            <a:chOff x="5910513" y="1491630"/>
            <a:chExt cx="3297970" cy="3315796"/>
          </a:xfrm>
        </p:grpSpPr>
        <p:grpSp>
          <p:nvGrpSpPr>
            <p:cNvPr id="1033" name="Group 1032">
              <a:extLst>
                <a:ext uri="{FF2B5EF4-FFF2-40B4-BE49-F238E27FC236}">
                  <a16:creationId xmlns:a16="http://schemas.microsoft.com/office/drawing/2014/main" id="{2F52E158-46A4-57AC-3FC0-5C01C1FCA326}"/>
                </a:ext>
              </a:extLst>
            </p:cNvPr>
            <p:cNvGrpSpPr/>
            <p:nvPr/>
          </p:nvGrpSpPr>
          <p:grpSpPr>
            <a:xfrm>
              <a:off x="5910513" y="1491630"/>
              <a:ext cx="3297970" cy="3315796"/>
              <a:chOff x="5910513" y="1491630"/>
              <a:chExt cx="3297970" cy="3315796"/>
            </a:xfrm>
          </p:grpSpPr>
          <p:sp>
            <p:nvSpPr>
              <p:cNvPr id="140" name="TextBox 139">
                <a:extLst>
                  <a:ext uri="{FF2B5EF4-FFF2-40B4-BE49-F238E27FC236}">
                    <a16:creationId xmlns:a16="http://schemas.microsoft.com/office/drawing/2014/main" id="{3694F98E-2057-5DF8-3FFF-FE9CD3CA7459}"/>
                  </a:ext>
                </a:extLst>
              </p:cNvPr>
              <p:cNvSpPr txBox="1"/>
              <p:nvPr/>
            </p:nvSpPr>
            <p:spPr>
              <a:xfrm>
                <a:off x="6513516" y="1491630"/>
                <a:ext cx="2234947" cy="461665"/>
              </a:xfrm>
              <a:prstGeom prst="rect">
                <a:avLst/>
              </a:prstGeom>
              <a:solidFill>
                <a:schemeClr val="bg1">
                  <a:alpha val="76000"/>
                </a:schemeClr>
              </a:solidFill>
            </p:spPr>
            <p:txBody>
              <a:bodyPr wrap="square" rtlCol="0">
                <a:spAutoFit/>
              </a:bodyPr>
              <a:lstStyle/>
              <a:p>
                <a:pPr algn="ctr"/>
                <a:r>
                  <a:rPr lang="en-US" sz="1200" b="1" dirty="0">
                    <a:solidFill>
                      <a:srgbClr val="000000"/>
                    </a:solidFill>
                    <a:latin typeface="Arial Narrow" panose="020B0606020202030204" pitchFamily="34" charset="0"/>
                    <a:cs typeface="Times New Roman" panose="02020603050405020304" pitchFamily="18" charset="0"/>
                  </a:rPr>
                  <a:t>Non-linear thermo-mechanical simulation</a:t>
                </a:r>
              </a:p>
            </p:txBody>
          </p:sp>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2CD5482A-EE8B-23C0-2150-C5C5E3B22A48}"/>
                      </a:ext>
                    </a:extLst>
                  </p:cNvPr>
                  <p:cNvSpPr txBox="1"/>
                  <p:nvPr/>
                </p:nvSpPr>
                <p:spPr>
                  <a:xfrm>
                    <a:off x="6536434" y="1996269"/>
                    <a:ext cx="984885" cy="1826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1" i="1" smtClean="0">
                              <a:latin typeface="Cambria Math" panose="02040503050406030204" pitchFamily="18" charset="0"/>
                            </a:rPr>
                            <m:t>𝒖</m:t>
                          </m:r>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𝑢</m:t>
                              </m:r>
                            </m:e>
                            <m:sub>
                              <m:r>
                                <a:rPr lang="en-US" sz="1100" b="0" i="1" smtClean="0">
                                  <a:latin typeface="Cambria Math" panose="02040503050406030204" pitchFamily="18" charset="0"/>
                                </a:rPr>
                                <m:t>𝑥</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b="0" i="1" smtClean="0">
                                  <a:latin typeface="Cambria Math" panose="02040503050406030204" pitchFamily="18" charset="0"/>
                                </a:rPr>
                                <m:t>𝑢</m:t>
                              </m:r>
                            </m:e>
                            <m:sub>
                              <m:r>
                                <a:rPr lang="en-US" sz="1100" b="0" i="1" smtClean="0">
                                  <a:latin typeface="Cambria Math" panose="02040503050406030204" pitchFamily="18" charset="0"/>
                                </a:rPr>
                                <m:t>𝑦</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b="0" i="1" smtClean="0">
                                  <a:latin typeface="Cambria Math" panose="02040503050406030204" pitchFamily="18" charset="0"/>
                                </a:rPr>
                                <m:t>𝑢</m:t>
                              </m:r>
                            </m:e>
                            <m:sub>
                              <m:r>
                                <a:rPr lang="en-US" sz="1100" b="0" i="1" smtClean="0">
                                  <a:latin typeface="Cambria Math" panose="02040503050406030204" pitchFamily="18" charset="0"/>
                                </a:rPr>
                                <m:t>𝑧</m:t>
                              </m:r>
                            </m:sub>
                          </m:sSub>
                          <m:r>
                            <a:rPr lang="en-US" sz="1100" b="0" i="1" smtClean="0">
                              <a:latin typeface="Cambria Math" panose="02040503050406030204" pitchFamily="18" charset="0"/>
                            </a:rPr>
                            <m:t>)</m:t>
                          </m:r>
                        </m:oMath>
                      </m:oMathPara>
                    </a14:m>
                    <a:endParaRPr lang="en-GB" sz="1100" b="1" dirty="0"/>
                  </a:p>
                </p:txBody>
              </p:sp>
            </mc:Choice>
            <mc:Fallback xmlns="">
              <p:sp>
                <p:nvSpPr>
                  <p:cNvPr id="146" name="TextBox 145">
                    <a:extLst>
                      <a:ext uri="{FF2B5EF4-FFF2-40B4-BE49-F238E27FC236}">
                        <a16:creationId xmlns:a16="http://schemas.microsoft.com/office/drawing/2014/main" id="{2CD5482A-EE8B-23C0-2150-C5C5E3B22A48}"/>
                      </a:ext>
                    </a:extLst>
                  </p:cNvPr>
                  <p:cNvSpPr txBox="1">
                    <a:spLocks noRot="1" noChangeAspect="1" noMove="1" noResize="1" noEditPoints="1" noAdjustHandles="1" noChangeArrowheads="1" noChangeShapeType="1" noTextEdit="1"/>
                  </p:cNvSpPr>
                  <p:nvPr/>
                </p:nvSpPr>
                <p:spPr>
                  <a:xfrm>
                    <a:off x="6536434" y="1996269"/>
                    <a:ext cx="984885" cy="182614"/>
                  </a:xfrm>
                  <a:prstGeom prst="rect">
                    <a:avLst/>
                  </a:prstGeom>
                  <a:blipFill>
                    <a:blip r:embed="rId8"/>
                    <a:stretch>
                      <a:fillRect l="-1235" r="-4321" b="-26667"/>
                    </a:stretch>
                  </a:blipFill>
                </p:spPr>
                <p:txBody>
                  <a:bodyPr/>
                  <a:lstStyle/>
                  <a:p>
                    <a:r>
                      <a:rPr lang="en-GB">
                        <a:noFill/>
                      </a:rPr>
                      <a:t> </a:t>
                    </a:r>
                  </a:p>
                </p:txBody>
              </p:sp>
            </mc:Fallback>
          </mc:AlternateContent>
          <p:sp>
            <p:nvSpPr>
              <p:cNvPr id="156" name="Content Placeholder 2">
                <a:extLst>
                  <a:ext uri="{FF2B5EF4-FFF2-40B4-BE49-F238E27FC236}">
                    <a16:creationId xmlns:a16="http://schemas.microsoft.com/office/drawing/2014/main" id="{27181440-F7CF-4ABE-E5AF-829F699A9E0C}"/>
                  </a:ext>
                </a:extLst>
              </p:cNvPr>
              <p:cNvSpPr txBox="1">
                <a:spLocks/>
              </p:cNvSpPr>
              <p:nvPr/>
            </p:nvSpPr>
            <p:spPr bwMode="auto">
              <a:xfrm>
                <a:off x="7566821" y="2029096"/>
                <a:ext cx="1428328" cy="18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000" b="0" i="1" dirty="0">
                    <a:solidFill>
                      <a:srgbClr val="000000"/>
                    </a:solidFill>
                    <a:latin typeface="Arial Narrow" panose="020B0606020202030204" pitchFamily="34" charset="0"/>
                  </a:rPr>
                  <a:t>Displacement field</a:t>
                </a:r>
                <a:endParaRPr lang="en-GB" sz="1000" b="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157" name="TextBox 156">
                    <a:extLst>
                      <a:ext uri="{FF2B5EF4-FFF2-40B4-BE49-F238E27FC236}">
                        <a16:creationId xmlns:a16="http://schemas.microsoft.com/office/drawing/2014/main" id="{76A69F39-0D24-BA1B-74BB-59509EA69583}"/>
                      </a:ext>
                    </a:extLst>
                  </p:cNvPr>
                  <p:cNvSpPr txBox="1"/>
                  <p:nvPr/>
                </p:nvSpPr>
                <p:spPr>
                  <a:xfrm>
                    <a:off x="6536433" y="2239976"/>
                    <a:ext cx="901208" cy="1826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1" i="1" smtClean="0">
                              <a:latin typeface="Cambria Math" panose="02040503050406030204" pitchFamily="18" charset="0"/>
                            </a:rPr>
                            <m:t>𝒔</m:t>
                          </m:r>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𝑠</m:t>
                              </m:r>
                            </m:e>
                            <m:sub>
                              <m:r>
                                <a:rPr lang="en-US" sz="1100" b="0" i="1" smtClean="0">
                                  <a:latin typeface="Cambria Math" panose="02040503050406030204" pitchFamily="18" charset="0"/>
                                </a:rPr>
                                <m:t>𝑥</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b="0" i="1" smtClean="0">
                                  <a:latin typeface="Cambria Math" panose="02040503050406030204" pitchFamily="18" charset="0"/>
                                </a:rPr>
                                <m:t>𝑠</m:t>
                              </m:r>
                            </m:e>
                            <m:sub>
                              <m:r>
                                <a:rPr lang="en-US" sz="1100" b="0" i="1" smtClean="0">
                                  <a:latin typeface="Cambria Math" panose="02040503050406030204" pitchFamily="18" charset="0"/>
                                </a:rPr>
                                <m:t>𝑦</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b="0" i="1" smtClean="0">
                                  <a:latin typeface="Cambria Math" panose="02040503050406030204" pitchFamily="18" charset="0"/>
                                </a:rPr>
                                <m:t>𝑠</m:t>
                              </m:r>
                            </m:e>
                            <m:sub>
                              <m:r>
                                <a:rPr lang="en-US" sz="1100" b="0" i="1" smtClean="0">
                                  <a:latin typeface="Cambria Math" panose="02040503050406030204" pitchFamily="18" charset="0"/>
                                </a:rPr>
                                <m:t>𝑧</m:t>
                              </m:r>
                            </m:sub>
                          </m:sSub>
                          <m:r>
                            <a:rPr lang="en-US" sz="1100" b="0" i="1" smtClean="0">
                              <a:latin typeface="Cambria Math" panose="02040503050406030204" pitchFamily="18" charset="0"/>
                            </a:rPr>
                            <m:t>)</m:t>
                          </m:r>
                        </m:oMath>
                      </m:oMathPara>
                    </a14:m>
                    <a:endParaRPr lang="en-GB" sz="1100" b="1" dirty="0"/>
                  </a:p>
                </p:txBody>
              </p:sp>
            </mc:Choice>
            <mc:Fallback xmlns="">
              <p:sp>
                <p:nvSpPr>
                  <p:cNvPr id="157" name="TextBox 156">
                    <a:extLst>
                      <a:ext uri="{FF2B5EF4-FFF2-40B4-BE49-F238E27FC236}">
                        <a16:creationId xmlns:a16="http://schemas.microsoft.com/office/drawing/2014/main" id="{76A69F39-0D24-BA1B-74BB-59509EA69583}"/>
                      </a:ext>
                    </a:extLst>
                  </p:cNvPr>
                  <p:cNvSpPr txBox="1">
                    <a:spLocks noRot="1" noChangeAspect="1" noMove="1" noResize="1" noEditPoints="1" noAdjustHandles="1" noChangeArrowheads="1" noChangeShapeType="1" noTextEdit="1"/>
                  </p:cNvSpPr>
                  <p:nvPr/>
                </p:nvSpPr>
                <p:spPr>
                  <a:xfrm>
                    <a:off x="6536433" y="2239976"/>
                    <a:ext cx="901208" cy="182614"/>
                  </a:xfrm>
                  <a:prstGeom prst="rect">
                    <a:avLst/>
                  </a:prstGeom>
                  <a:blipFill>
                    <a:blip r:embed="rId9"/>
                    <a:stretch>
                      <a:fillRect l="-1351" r="-4730" b="-26667"/>
                    </a:stretch>
                  </a:blipFill>
                </p:spPr>
                <p:txBody>
                  <a:bodyPr/>
                  <a:lstStyle/>
                  <a:p>
                    <a:r>
                      <a:rPr lang="en-GB">
                        <a:noFill/>
                      </a:rPr>
                      <a:t> </a:t>
                    </a:r>
                  </a:p>
                </p:txBody>
              </p:sp>
            </mc:Fallback>
          </mc:AlternateContent>
          <p:sp>
            <p:nvSpPr>
              <p:cNvPr id="158" name="Content Placeholder 2">
                <a:extLst>
                  <a:ext uri="{FF2B5EF4-FFF2-40B4-BE49-F238E27FC236}">
                    <a16:creationId xmlns:a16="http://schemas.microsoft.com/office/drawing/2014/main" id="{73B5BB4F-2EB0-E8B1-9C03-F103FADBC2A3}"/>
                  </a:ext>
                </a:extLst>
              </p:cNvPr>
              <p:cNvSpPr txBox="1">
                <a:spLocks/>
              </p:cNvSpPr>
              <p:nvPr/>
            </p:nvSpPr>
            <p:spPr bwMode="auto">
              <a:xfrm>
                <a:off x="7566821" y="2267015"/>
                <a:ext cx="1428328" cy="18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000" b="0" i="1" dirty="0">
                    <a:solidFill>
                      <a:srgbClr val="000000"/>
                    </a:solidFill>
                    <a:latin typeface="Arial Narrow" panose="020B0606020202030204" pitchFamily="34" charset="0"/>
                  </a:rPr>
                  <a:t>Spatial mesh displacement</a:t>
                </a:r>
                <a:endParaRPr lang="en-GB" sz="1000" b="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185" name="TextBox 184">
                    <a:extLst>
                      <a:ext uri="{FF2B5EF4-FFF2-40B4-BE49-F238E27FC236}">
                        <a16:creationId xmlns:a16="http://schemas.microsoft.com/office/drawing/2014/main" id="{86AD7FBF-BB2B-5074-96E6-5924704C55BD}"/>
                      </a:ext>
                    </a:extLst>
                  </p:cNvPr>
                  <p:cNvSpPr txBox="1"/>
                  <p:nvPr/>
                </p:nvSpPr>
                <p:spPr>
                  <a:xfrm>
                    <a:off x="6885385" y="4044268"/>
                    <a:ext cx="846194" cy="7631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pt-BR" sz="1100" i="1" smtClean="0">
                                  <a:latin typeface="Cambria Math" panose="02040503050406030204" pitchFamily="18" charset="0"/>
                                </a:rPr>
                              </m:ctrlPr>
                            </m:dPr>
                            <m:e>
                              <m:eqArr>
                                <m:eqArrPr>
                                  <m:ctrlPr>
                                    <a:rPr lang="pt-BR" sz="1100" i="1" smtClean="0">
                                      <a:latin typeface="Cambria Math" panose="02040503050406030204" pitchFamily="18" charset="0"/>
                                    </a:rPr>
                                  </m:ctrlPr>
                                </m:eqArrPr>
                                <m:e>
                                  <m:r>
                                    <a:rPr lang="en-US" sz="1100" b="1">
                                      <a:solidFill>
                                        <a:srgbClr val="000000"/>
                                      </a:solidFill>
                                      <a:latin typeface="Cambria Math" panose="02040503050406030204" pitchFamily="18" charset="0"/>
                                    </a:rPr>
                                    <m:t>𝐮</m:t>
                                  </m:r>
                                  <m:r>
                                    <a:rPr lang="en-US" sz="1100" i="1">
                                      <a:solidFill>
                                        <a:srgbClr val="000000"/>
                                      </a:solidFill>
                                      <a:latin typeface="Cambria Math" panose="02040503050406030204" pitchFamily="18" charset="0"/>
                                      <a:ea typeface="Cambria Math" panose="02040503050406030204" pitchFamily="18" charset="0"/>
                                    </a:rPr>
                                    <m:t>∙</m:t>
                                  </m:r>
                                  <m:sSub>
                                    <m:sSubPr>
                                      <m:ctrlPr>
                                        <a:rPr lang="en-US" sz="1100" b="1" i="1">
                                          <a:solidFill>
                                            <a:srgbClr val="000000"/>
                                          </a:solidFill>
                                          <a:latin typeface="Cambria Math" panose="02040503050406030204" pitchFamily="18" charset="0"/>
                                          <a:ea typeface="Cambria Math" panose="02040503050406030204" pitchFamily="18" charset="0"/>
                                        </a:rPr>
                                      </m:ctrlPr>
                                    </m:sSubPr>
                                    <m:e>
                                      <m:r>
                                        <a:rPr lang="en-US" sz="1100" b="1">
                                          <a:solidFill>
                                            <a:srgbClr val="000000"/>
                                          </a:solidFill>
                                          <a:latin typeface="Cambria Math" panose="02040503050406030204" pitchFamily="18" charset="0"/>
                                          <a:ea typeface="Cambria Math" panose="02040503050406030204" pitchFamily="18" charset="0"/>
                                        </a:rPr>
                                        <m:t>𝐧</m:t>
                                      </m:r>
                                    </m:e>
                                    <m:sub>
                                      <m:r>
                                        <a:rPr lang="en-US" sz="1100" b="1">
                                          <a:solidFill>
                                            <a:srgbClr val="000000"/>
                                          </a:solidFill>
                                          <a:latin typeface="Cambria Math" panose="02040503050406030204" pitchFamily="18" charset="0"/>
                                          <a:ea typeface="Cambria Math" panose="02040503050406030204" pitchFamily="18" charset="0"/>
                                        </a:rPr>
                                        <m:t>𝐙𝐗</m:t>
                                      </m:r>
                                    </m:sub>
                                  </m:sSub>
                                  <m:r>
                                    <a:rPr lang="en-US" sz="1100" i="1">
                                      <a:solidFill>
                                        <a:srgbClr val="000000"/>
                                      </a:solidFill>
                                      <a:latin typeface="Cambria Math" panose="02040503050406030204" pitchFamily="18" charset="0"/>
                                      <a:ea typeface="Cambria Math" panose="02040503050406030204" pitchFamily="18" charset="0"/>
                                    </a:rPr>
                                    <m:t>=0</m:t>
                                  </m:r>
                                  <m:r>
                                    <m:rPr>
                                      <m:nor/>
                                    </m:rPr>
                                    <a:rPr lang="en-GB" sz="1100" dirty="0"/>
                                    <m:t> </m:t>
                                  </m:r>
                                </m:e>
                                <m:e>
                                  <m:r>
                                    <a:rPr lang="en-US" sz="1100" b="1">
                                      <a:solidFill>
                                        <a:srgbClr val="000000"/>
                                      </a:solidFill>
                                      <a:latin typeface="Cambria Math" panose="02040503050406030204" pitchFamily="18" charset="0"/>
                                    </a:rPr>
                                    <m:t>𝐮</m:t>
                                  </m:r>
                                  <m:r>
                                    <a:rPr lang="en-US" sz="1100" i="1">
                                      <a:solidFill>
                                        <a:srgbClr val="000000"/>
                                      </a:solidFill>
                                      <a:latin typeface="Cambria Math" panose="02040503050406030204" pitchFamily="18" charset="0"/>
                                      <a:ea typeface="Cambria Math" panose="02040503050406030204" pitchFamily="18" charset="0"/>
                                    </a:rPr>
                                    <m:t>∙</m:t>
                                  </m:r>
                                  <m:sSub>
                                    <m:sSubPr>
                                      <m:ctrlPr>
                                        <a:rPr lang="en-US" sz="1100" b="1" i="1">
                                          <a:solidFill>
                                            <a:srgbClr val="000000"/>
                                          </a:solidFill>
                                          <a:latin typeface="Cambria Math" panose="02040503050406030204" pitchFamily="18" charset="0"/>
                                          <a:ea typeface="Cambria Math" panose="02040503050406030204" pitchFamily="18" charset="0"/>
                                        </a:rPr>
                                      </m:ctrlPr>
                                    </m:sSubPr>
                                    <m:e>
                                      <m:r>
                                        <a:rPr lang="en-US" sz="1100" b="1">
                                          <a:solidFill>
                                            <a:srgbClr val="000000"/>
                                          </a:solidFill>
                                          <a:latin typeface="Cambria Math" panose="02040503050406030204" pitchFamily="18" charset="0"/>
                                          <a:ea typeface="Cambria Math" panose="02040503050406030204" pitchFamily="18" charset="0"/>
                                        </a:rPr>
                                        <m:t>𝐧</m:t>
                                      </m:r>
                                    </m:e>
                                    <m:sub>
                                      <m:r>
                                        <a:rPr lang="en-US" sz="1100" b="1" i="0" smtClean="0">
                                          <a:solidFill>
                                            <a:srgbClr val="000000"/>
                                          </a:solidFill>
                                          <a:latin typeface="Cambria Math" panose="02040503050406030204" pitchFamily="18" charset="0"/>
                                          <a:ea typeface="Cambria Math" panose="02040503050406030204" pitchFamily="18" charset="0"/>
                                        </a:rPr>
                                        <m:t>𝐗𝐘</m:t>
                                      </m:r>
                                    </m:sub>
                                  </m:sSub>
                                  <m:r>
                                    <a:rPr lang="en-US" sz="1100" i="1">
                                      <a:solidFill>
                                        <a:srgbClr val="000000"/>
                                      </a:solidFill>
                                      <a:latin typeface="Cambria Math" panose="02040503050406030204" pitchFamily="18" charset="0"/>
                                      <a:ea typeface="Cambria Math" panose="02040503050406030204" pitchFamily="18" charset="0"/>
                                    </a:rPr>
                                    <m:t>=0</m:t>
                                  </m:r>
                                  <m:r>
                                    <m:rPr>
                                      <m:nor/>
                                    </m:rPr>
                                    <a:rPr lang="en-GB" sz="1100" dirty="0"/>
                                    <m:t> </m:t>
                                  </m:r>
                                </m:e>
                                <m:e>
                                  <m:r>
                                    <a:rPr lang="en-US" sz="1100" b="1">
                                      <a:solidFill>
                                        <a:srgbClr val="000000"/>
                                      </a:solidFill>
                                      <a:latin typeface="Cambria Math" panose="02040503050406030204" pitchFamily="18" charset="0"/>
                                    </a:rPr>
                                    <m:t>𝐮</m:t>
                                  </m:r>
                                  <m:r>
                                    <a:rPr lang="en-US" sz="1100" i="1">
                                      <a:solidFill>
                                        <a:srgbClr val="000000"/>
                                      </a:solidFill>
                                      <a:latin typeface="Cambria Math" panose="02040503050406030204" pitchFamily="18" charset="0"/>
                                      <a:ea typeface="Cambria Math" panose="02040503050406030204" pitchFamily="18" charset="0"/>
                                    </a:rPr>
                                    <m:t>∙</m:t>
                                  </m:r>
                                  <m:sSub>
                                    <m:sSubPr>
                                      <m:ctrlPr>
                                        <a:rPr lang="en-US" sz="1100" b="1" i="1">
                                          <a:solidFill>
                                            <a:srgbClr val="000000"/>
                                          </a:solidFill>
                                          <a:latin typeface="Cambria Math" panose="02040503050406030204" pitchFamily="18" charset="0"/>
                                          <a:ea typeface="Cambria Math" panose="02040503050406030204" pitchFamily="18" charset="0"/>
                                        </a:rPr>
                                      </m:ctrlPr>
                                    </m:sSubPr>
                                    <m:e>
                                      <m:r>
                                        <a:rPr lang="en-US" sz="1100" b="1">
                                          <a:solidFill>
                                            <a:srgbClr val="000000"/>
                                          </a:solidFill>
                                          <a:latin typeface="Cambria Math" panose="02040503050406030204" pitchFamily="18" charset="0"/>
                                          <a:ea typeface="Cambria Math" panose="02040503050406030204" pitchFamily="18" charset="0"/>
                                        </a:rPr>
                                        <m:t>𝐧</m:t>
                                      </m:r>
                                    </m:e>
                                    <m:sub>
                                      <m:r>
                                        <a:rPr lang="en-US" sz="1100" b="1" i="0" smtClean="0">
                                          <a:solidFill>
                                            <a:srgbClr val="000000"/>
                                          </a:solidFill>
                                          <a:latin typeface="Cambria Math" panose="02040503050406030204" pitchFamily="18" charset="0"/>
                                          <a:ea typeface="Cambria Math" panose="02040503050406030204" pitchFamily="18" charset="0"/>
                                        </a:rPr>
                                        <m:t>𝐙𝐘</m:t>
                                      </m:r>
                                    </m:sub>
                                  </m:sSub>
                                  <m:r>
                                    <a:rPr lang="en-US" sz="1100" i="1">
                                      <a:solidFill>
                                        <a:srgbClr val="000000"/>
                                      </a:solidFill>
                                      <a:latin typeface="Cambria Math" panose="02040503050406030204" pitchFamily="18" charset="0"/>
                                      <a:ea typeface="Cambria Math" panose="02040503050406030204" pitchFamily="18" charset="0"/>
                                    </a:rPr>
                                    <m:t>=0</m:t>
                                  </m:r>
                                  <m:r>
                                    <m:rPr>
                                      <m:nor/>
                                    </m:rPr>
                                    <a:rPr lang="en-GB" sz="1100" dirty="0"/>
                                    <m:t> </m:t>
                                  </m:r>
                                </m:e>
                                <m:e>
                                  <m:r>
                                    <a:rPr lang="en-US" sz="1100" b="1">
                                      <a:solidFill>
                                        <a:srgbClr val="000000"/>
                                      </a:solidFill>
                                      <a:latin typeface="Cambria Math" panose="02040503050406030204" pitchFamily="18" charset="0"/>
                                    </a:rPr>
                                    <m:t>𝐮</m:t>
                                  </m:r>
                                  <m:r>
                                    <a:rPr lang="en-US" sz="1100" i="1">
                                      <a:solidFill>
                                        <a:srgbClr val="000000"/>
                                      </a:solidFill>
                                      <a:latin typeface="Cambria Math" panose="02040503050406030204" pitchFamily="18" charset="0"/>
                                      <a:ea typeface="Cambria Math" panose="02040503050406030204" pitchFamily="18" charset="0"/>
                                    </a:rPr>
                                    <m:t>∙</m:t>
                                  </m:r>
                                  <m:sSub>
                                    <m:sSubPr>
                                      <m:ctrlPr>
                                        <a:rPr lang="en-US" sz="1100" b="1" i="1">
                                          <a:solidFill>
                                            <a:srgbClr val="000000"/>
                                          </a:solidFill>
                                          <a:latin typeface="Cambria Math" panose="02040503050406030204" pitchFamily="18" charset="0"/>
                                          <a:ea typeface="Cambria Math" panose="02040503050406030204" pitchFamily="18" charset="0"/>
                                        </a:rPr>
                                      </m:ctrlPr>
                                    </m:sSubPr>
                                    <m:e>
                                      <m:r>
                                        <a:rPr lang="en-US" sz="1100" b="1">
                                          <a:solidFill>
                                            <a:srgbClr val="000000"/>
                                          </a:solidFill>
                                          <a:latin typeface="Cambria Math" panose="02040503050406030204" pitchFamily="18" charset="0"/>
                                          <a:ea typeface="Cambria Math" panose="02040503050406030204" pitchFamily="18" charset="0"/>
                                        </a:rPr>
                                        <m:t>𝐧</m:t>
                                      </m:r>
                                    </m:e>
                                    <m:sub>
                                      <m:r>
                                        <a:rPr lang="en-US" sz="1100" b="1" i="0" smtClean="0">
                                          <a:solidFill>
                                            <a:srgbClr val="000000"/>
                                          </a:solidFill>
                                          <a:latin typeface="Cambria Math" panose="02040503050406030204" pitchFamily="18" charset="0"/>
                                          <a:ea typeface="Cambria Math" panose="02040503050406030204" pitchFamily="18" charset="0"/>
                                        </a:rPr>
                                        <m:t>𝐫</m:t>
                                      </m:r>
                                    </m:sub>
                                  </m:sSub>
                                  <m:r>
                                    <a:rPr lang="en-US" sz="1100" i="1">
                                      <a:solidFill>
                                        <a:srgbClr val="000000"/>
                                      </a:solidFill>
                                      <a:latin typeface="Cambria Math" panose="02040503050406030204" pitchFamily="18" charset="0"/>
                                      <a:ea typeface="Cambria Math" panose="02040503050406030204" pitchFamily="18" charset="0"/>
                                    </a:rPr>
                                    <m:t>=0</m:t>
                                  </m:r>
                                  <m:r>
                                    <m:rPr>
                                      <m:nor/>
                                    </m:rPr>
                                    <a:rPr lang="en-GB" sz="1100" dirty="0"/>
                                    <m:t> </m:t>
                                  </m:r>
                                </m:e>
                              </m:eqArr>
                            </m:e>
                          </m:d>
                        </m:oMath>
                      </m:oMathPara>
                    </a14:m>
                    <a:endParaRPr lang="en-GB" sz="1100" dirty="0"/>
                  </a:p>
                </p:txBody>
              </p:sp>
            </mc:Choice>
            <mc:Fallback xmlns="">
              <p:sp>
                <p:nvSpPr>
                  <p:cNvPr id="185" name="TextBox 184">
                    <a:extLst>
                      <a:ext uri="{FF2B5EF4-FFF2-40B4-BE49-F238E27FC236}">
                        <a16:creationId xmlns:a16="http://schemas.microsoft.com/office/drawing/2014/main" id="{86AD7FBF-BB2B-5074-96E6-5924704C55BD}"/>
                      </a:ext>
                    </a:extLst>
                  </p:cNvPr>
                  <p:cNvSpPr txBox="1">
                    <a:spLocks noRot="1" noChangeAspect="1" noMove="1" noResize="1" noEditPoints="1" noAdjustHandles="1" noChangeArrowheads="1" noChangeShapeType="1" noTextEdit="1"/>
                  </p:cNvSpPr>
                  <p:nvPr/>
                </p:nvSpPr>
                <p:spPr>
                  <a:xfrm>
                    <a:off x="6885385" y="4044268"/>
                    <a:ext cx="846194" cy="763158"/>
                  </a:xfrm>
                  <a:prstGeom prst="rect">
                    <a:avLst/>
                  </a:prstGeom>
                  <a:blipFill>
                    <a:blip r:embed="rId11"/>
                    <a:stretch>
                      <a:fillRect/>
                    </a:stretch>
                  </a:blipFill>
                </p:spPr>
                <p:txBody>
                  <a:bodyPr/>
                  <a:lstStyle/>
                  <a:p>
                    <a:r>
                      <a:rPr lang="en-GB">
                        <a:noFill/>
                      </a:rPr>
                      <a:t> </a:t>
                    </a:r>
                  </a:p>
                </p:txBody>
              </p:sp>
            </mc:Fallback>
          </mc:AlternateContent>
          <p:sp>
            <p:nvSpPr>
              <p:cNvPr id="186" name="Content Placeholder 2">
                <a:extLst>
                  <a:ext uri="{FF2B5EF4-FFF2-40B4-BE49-F238E27FC236}">
                    <a16:creationId xmlns:a16="http://schemas.microsoft.com/office/drawing/2014/main" id="{E48FB882-4734-1B53-709C-F1445B9B0BBD}"/>
                  </a:ext>
                </a:extLst>
              </p:cNvPr>
              <p:cNvSpPr txBox="1">
                <a:spLocks/>
              </p:cNvSpPr>
              <p:nvPr/>
            </p:nvSpPr>
            <p:spPr bwMode="auto">
              <a:xfrm>
                <a:off x="5910513" y="4355269"/>
                <a:ext cx="1428328" cy="18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000" b="0" i="1" dirty="0">
                    <a:solidFill>
                      <a:srgbClr val="000000"/>
                    </a:solidFill>
                    <a:latin typeface="Arial Narrow" panose="020B0606020202030204" pitchFamily="34" charset="0"/>
                  </a:rPr>
                  <a:t>On symmetry planes</a:t>
                </a:r>
                <a:endParaRPr lang="en-GB" sz="1000" b="0" i="1" dirty="0">
                  <a:solidFill>
                    <a:srgbClr val="000000"/>
                  </a:solidFill>
                  <a:latin typeface="Arial Narrow" panose="020B0606020202030204" pitchFamily="34" charset="0"/>
                </a:endParaRPr>
              </a:p>
            </p:txBody>
          </p:sp>
          <p:sp>
            <p:nvSpPr>
              <p:cNvPr id="187" name="Content Placeholder 2">
                <a:extLst>
                  <a:ext uri="{FF2B5EF4-FFF2-40B4-BE49-F238E27FC236}">
                    <a16:creationId xmlns:a16="http://schemas.microsoft.com/office/drawing/2014/main" id="{BECAD704-3C64-A066-25FE-C8BE53F23EF3}"/>
                  </a:ext>
                </a:extLst>
              </p:cNvPr>
              <p:cNvSpPr txBox="1">
                <a:spLocks/>
              </p:cNvSpPr>
              <p:nvPr/>
            </p:nvSpPr>
            <p:spPr bwMode="auto">
              <a:xfrm>
                <a:off x="7780155" y="4605553"/>
                <a:ext cx="1428328" cy="18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000" b="0" i="1" dirty="0">
                    <a:solidFill>
                      <a:srgbClr val="000000"/>
                    </a:solidFill>
                    <a:latin typeface="Arial Narrow" panose="020B0606020202030204" pitchFamily="34" charset="0"/>
                  </a:rPr>
                  <a:t>Roller condition</a:t>
                </a:r>
                <a:endParaRPr lang="en-GB" sz="1000" b="0" i="1" dirty="0">
                  <a:solidFill>
                    <a:srgbClr val="000000"/>
                  </a:solidFill>
                  <a:latin typeface="Arial Narrow" panose="020B0606020202030204" pitchFamily="34" charset="0"/>
                </a:endParaRPr>
              </a:p>
            </p:txBody>
          </p:sp>
        </p:grpSp>
        <p:pic>
          <p:nvPicPr>
            <p:cNvPr id="6" name="Picture 5">
              <a:extLst>
                <a:ext uri="{FF2B5EF4-FFF2-40B4-BE49-F238E27FC236}">
                  <a16:creationId xmlns:a16="http://schemas.microsoft.com/office/drawing/2014/main" id="{0E29B872-0874-499F-953F-5EE1D1C98ADC}"/>
                </a:ext>
              </a:extLst>
            </p:cNvPr>
            <p:cNvPicPr>
              <a:picLocks noChangeAspect="1"/>
            </p:cNvPicPr>
            <p:nvPr/>
          </p:nvPicPr>
          <p:blipFill rotWithShape="1">
            <a:blip r:embed="rId20"/>
            <a:srcRect t="4938"/>
            <a:stretch/>
          </p:blipFill>
          <p:spPr>
            <a:xfrm>
              <a:off x="6623405" y="2492885"/>
              <a:ext cx="2237770" cy="1435365"/>
            </a:xfrm>
            <a:prstGeom prst="rect">
              <a:avLst/>
            </a:prstGeom>
          </p:spPr>
        </p:pic>
      </p:grpSp>
    </p:spTree>
    <p:extLst>
      <p:ext uri="{BB962C8B-B14F-4D97-AF65-F5344CB8AC3E}">
        <p14:creationId xmlns:p14="http://schemas.microsoft.com/office/powerpoint/2010/main" val="989896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471CF9CC-30F4-D0C8-0740-91749D32F461}"/>
              </a:ext>
            </a:extLst>
          </p:cNvPr>
          <p:cNvPicPr>
            <a:picLocks noChangeAspect="1"/>
          </p:cNvPicPr>
          <p:nvPr/>
        </p:nvPicPr>
        <p:blipFill rotWithShape="1">
          <a:blip r:embed="rId2"/>
          <a:srcRect l="28899" t="5201" r="7844" b="1111"/>
          <a:stretch/>
        </p:blipFill>
        <p:spPr>
          <a:xfrm>
            <a:off x="4302408" y="3241606"/>
            <a:ext cx="1814245" cy="1719072"/>
          </a:xfrm>
          <a:prstGeom prst="rect">
            <a:avLst/>
          </a:prstGeom>
        </p:spPr>
      </p:pic>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58316"/>
            <a:ext cx="8496944" cy="857250"/>
          </a:xfrm>
        </p:spPr>
        <p:txBody>
          <a:bodyPr/>
          <a:lstStyle/>
          <a:p>
            <a:r>
              <a:rPr lang="en-US" sz="2500" dirty="0"/>
              <a:t>Power loss and Temperature Gradient</a:t>
            </a:r>
            <a:endParaRPr lang="en-GB" sz="2500" dirty="0"/>
          </a:p>
        </p:txBody>
      </p:sp>
      <p:grpSp>
        <p:nvGrpSpPr>
          <p:cNvPr id="39" name="Group 38">
            <a:extLst>
              <a:ext uri="{FF2B5EF4-FFF2-40B4-BE49-F238E27FC236}">
                <a16:creationId xmlns:a16="http://schemas.microsoft.com/office/drawing/2014/main" id="{1F54DD10-BB66-FEDD-F9FD-66C6B4453F3B}"/>
              </a:ext>
            </a:extLst>
          </p:cNvPr>
          <p:cNvGrpSpPr/>
          <p:nvPr/>
        </p:nvGrpSpPr>
        <p:grpSpPr>
          <a:xfrm>
            <a:off x="476617" y="572141"/>
            <a:ext cx="8559879" cy="2079310"/>
            <a:chOff x="476617" y="572141"/>
            <a:chExt cx="8559879" cy="2079310"/>
          </a:xfrm>
        </p:grpSpPr>
        <p:sp>
          <p:nvSpPr>
            <p:cNvPr id="10" name="TextBox 9">
              <a:extLst>
                <a:ext uri="{FF2B5EF4-FFF2-40B4-BE49-F238E27FC236}">
                  <a16:creationId xmlns:a16="http://schemas.microsoft.com/office/drawing/2014/main" id="{6B6B29CB-05F2-8AE0-75DA-AB5533E90AB4}"/>
                </a:ext>
              </a:extLst>
            </p:cNvPr>
            <p:cNvSpPr txBox="1"/>
            <p:nvPr/>
          </p:nvSpPr>
          <p:spPr>
            <a:xfrm>
              <a:off x="1868692" y="2254617"/>
              <a:ext cx="445230" cy="276999"/>
            </a:xfrm>
            <a:prstGeom prst="rect">
              <a:avLst/>
            </a:prstGeom>
            <a:noFill/>
          </p:spPr>
          <p:txBody>
            <a:bodyPr wrap="square">
              <a:spAutoFit/>
            </a:bodyPr>
            <a:lstStyle/>
            <a:p>
              <a:r>
                <a:rPr lang="en-US" sz="1200" dirty="0">
                  <a:latin typeface="Arial Narrow" panose="020B0606020202030204" pitchFamily="34" charset="0"/>
                </a:rPr>
                <a:t>at</a:t>
              </a:r>
              <a:endParaRPr lang="en-GB" sz="1200" dirty="0">
                <a:latin typeface="Arial Narrow" panose="020B0606020202030204" pitchFamily="34" charset="0"/>
              </a:endParaRPr>
            </a:p>
          </p:txBody>
        </p:sp>
        <p:grpSp>
          <p:nvGrpSpPr>
            <p:cNvPr id="26" name="Group 25">
              <a:extLst>
                <a:ext uri="{FF2B5EF4-FFF2-40B4-BE49-F238E27FC236}">
                  <a16:creationId xmlns:a16="http://schemas.microsoft.com/office/drawing/2014/main" id="{ECB8FD12-68F2-8D89-85AA-8CC6EF5DCD2A}"/>
                </a:ext>
              </a:extLst>
            </p:cNvPr>
            <p:cNvGrpSpPr/>
            <p:nvPr/>
          </p:nvGrpSpPr>
          <p:grpSpPr>
            <a:xfrm>
              <a:off x="476617" y="572141"/>
              <a:ext cx="8559879" cy="2079310"/>
              <a:chOff x="476617" y="572141"/>
              <a:chExt cx="8559879" cy="2079310"/>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F3AF854-9EF9-8702-DDAC-09BD276D5FF4}"/>
                      </a:ext>
                    </a:extLst>
                  </p:cNvPr>
                  <p:cNvSpPr txBox="1"/>
                  <p:nvPr/>
                </p:nvSpPr>
                <p:spPr>
                  <a:xfrm>
                    <a:off x="2123728" y="2257591"/>
                    <a:ext cx="1297760"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200" b="0" i="1" smtClean="0">
                              <a:solidFill>
                                <a:srgbClr val="000000"/>
                              </a:solidFill>
                              <a:latin typeface="Cambria Math" panose="02040503050406030204" pitchFamily="18" charset="0"/>
                              <a:ea typeface="Cambria Math" panose="02040503050406030204" pitchFamily="18" charset="0"/>
                            </a:rPr>
                            <m:t>𝐸</m:t>
                          </m:r>
                          <m:r>
                            <m:rPr>
                              <m:sty m:val="p"/>
                            </m:rPr>
                            <a:rPr lang="en-US" sz="1200" b="0" i="0" baseline="-25000" smtClean="0">
                              <a:solidFill>
                                <a:srgbClr val="000000"/>
                              </a:solidFill>
                              <a:latin typeface="Cambria Math" panose="02040503050406030204" pitchFamily="18" charset="0"/>
                              <a:ea typeface="Cambria Math" panose="02040503050406030204" pitchFamily="18" charset="0"/>
                            </a:rPr>
                            <m:t>nom</m:t>
                          </m:r>
                          <m:r>
                            <a:rPr lang="en-US" sz="1200" b="0" i="0" smtClean="0">
                              <a:solidFill>
                                <a:srgbClr val="000000"/>
                              </a:solidFill>
                              <a:latin typeface="Cambria Math" panose="02040503050406030204" pitchFamily="18" charset="0"/>
                              <a:ea typeface="Cambria Math" panose="02040503050406030204" pitchFamily="18" charset="0"/>
                            </a:rPr>
                            <m:t>=44 </m:t>
                          </m:r>
                          <m:r>
                            <m:rPr>
                              <m:sty m:val="p"/>
                            </m:rPr>
                            <a:rPr lang="en-US" sz="1200" b="0" i="0" smtClean="0">
                              <a:solidFill>
                                <a:srgbClr val="000000"/>
                              </a:solidFill>
                              <a:latin typeface="Cambria Math" panose="02040503050406030204" pitchFamily="18" charset="0"/>
                              <a:ea typeface="Cambria Math" panose="02040503050406030204" pitchFamily="18" charset="0"/>
                            </a:rPr>
                            <m:t>MV</m:t>
                          </m:r>
                          <m:r>
                            <a:rPr lang="en-US" sz="1200" b="0" i="0" smtClean="0">
                              <a:solidFill>
                                <a:srgbClr val="000000"/>
                              </a:solidFill>
                              <a:latin typeface="Cambria Math" panose="02040503050406030204" pitchFamily="18" charset="0"/>
                              <a:ea typeface="Cambria Math" panose="02040503050406030204" pitchFamily="18" charset="0"/>
                            </a:rPr>
                            <m:t>/</m:t>
                          </m:r>
                          <m:r>
                            <m:rPr>
                              <m:sty m:val="p"/>
                            </m:rPr>
                            <a:rPr lang="en-US" sz="1200" b="0" i="0" smtClean="0">
                              <a:solidFill>
                                <a:srgbClr val="000000"/>
                              </a:solidFill>
                              <a:latin typeface="Cambria Math" panose="02040503050406030204" pitchFamily="18" charset="0"/>
                              <a:ea typeface="Cambria Math" panose="02040503050406030204" pitchFamily="18" charset="0"/>
                            </a:rPr>
                            <m:t>m</m:t>
                          </m:r>
                        </m:oMath>
                      </m:oMathPara>
                    </a14:m>
                    <a:endParaRPr lang="en-GB" sz="1200" dirty="0"/>
                  </a:p>
                </p:txBody>
              </p:sp>
            </mc:Choice>
            <mc:Fallback xmlns="">
              <p:sp>
                <p:nvSpPr>
                  <p:cNvPr id="9" name="TextBox 8">
                    <a:extLst>
                      <a:ext uri="{FF2B5EF4-FFF2-40B4-BE49-F238E27FC236}">
                        <a16:creationId xmlns:a16="http://schemas.microsoft.com/office/drawing/2014/main" id="{3F3AF854-9EF9-8702-DDAC-09BD276D5FF4}"/>
                      </a:ext>
                    </a:extLst>
                  </p:cNvPr>
                  <p:cNvSpPr txBox="1">
                    <a:spLocks noRot="1" noChangeAspect="1" noMove="1" noResize="1" noEditPoints="1" noAdjustHandles="1" noChangeArrowheads="1" noChangeShapeType="1" noTextEdit="1"/>
                  </p:cNvSpPr>
                  <p:nvPr/>
                </p:nvSpPr>
                <p:spPr>
                  <a:xfrm>
                    <a:off x="2123728" y="2257591"/>
                    <a:ext cx="1297760" cy="276999"/>
                  </a:xfrm>
                  <a:prstGeom prst="rect">
                    <a:avLst/>
                  </a:prstGeom>
                  <a:blipFill>
                    <a:blip r:embed="rId3"/>
                    <a:stretch>
                      <a:fillRect b="-6522"/>
                    </a:stretch>
                  </a:blipFill>
                </p:spPr>
                <p:txBody>
                  <a:bodyPr/>
                  <a:lstStyle/>
                  <a:p>
                    <a:r>
                      <a:rPr lang="en-GB">
                        <a:noFill/>
                      </a:rPr>
                      <a:t> </a:t>
                    </a:r>
                  </a:p>
                </p:txBody>
              </p:sp>
            </mc:Fallback>
          </mc:AlternateContent>
          <p:sp>
            <p:nvSpPr>
              <p:cNvPr id="12" name="Content Placeholder 2">
                <a:extLst>
                  <a:ext uri="{FF2B5EF4-FFF2-40B4-BE49-F238E27FC236}">
                    <a16:creationId xmlns:a16="http://schemas.microsoft.com/office/drawing/2014/main" id="{C7168CF7-8933-2E11-8EC0-380F30AB71B0}"/>
                  </a:ext>
                </a:extLst>
              </p:cNvPr>
              <p:cNvSpPr txBox="1">
                <a:spLocks/>
              </p:cNvSpPr>
              <p:nvPr/>
            </p:nvSpPr>
            <p:spPr bwMode="auto">
              <a:xfrm>
                <a:off x="4031417" y="572141"/>
                <a:ext cx="2391263"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00" dirty="0">
                    <a:solidFill>
                      <a:srgbClr val="000000"/>
                    </a:solidFill>
                  </a:rPr>
                  <a:t>Power loss on the cavity walls [kW/m</a:t>
                </a:r>
                <a:r>
                  <a:rPr lang="en-US" sz="1000" baseline="30000" dirty="0">
                    <a:solidFill>
                      <a:srgbClr val="000000"/>
                    </a:solidFill>
                  </a:rPr>
                  <a:t>2</a:t>
                </a:r>
                <a:r>
                  <a:rPr lang="en-US" sz="1000" dirty="0">
                    <a:solidFill>
                      <a:srgbClr val="000000"/>
                    </a:solidFill>
                  </a:rPr>
                  <a:t>]</a:t>
                </a:r>
                <a:endParaRPr lang="en-GB" sz="1000" dirty="0">
                  <a:solidFill>
                    <a:srgbClr val="000000"/>
                  </a:solidFill>
                </a:endParaRPr>
              </a:p>
            </p:txBody>
          </p:sp>
          <p:grpSp>
            <p:nvGrpSpPr>
              <p:cNvPr id="18" name="Group 17">
                <a:extLst>
                  <a:ext uri="{FF2B5EF4-FFF2-40B4-BE49-F238E27FC236}">
                    <a16:creationId xmlns:a16="http://schemas.microsoft.com/office/drawing/2014/main" id="{E95D3D73-BEA7-1F06-1CEB-36B8D3A69964}"/>
                  </a:ext>
                </a:extLst>
              </p:cNvPr>
              <p:cNvGrpSpPr/>
              <p:nvPr/>
            </p:nvGrpSpPr>
            <p:grpSpPr>
              <a:xfrm>
                <a:off x="6645233" y="572142"/>
                <a:ext cx="2391263" cy="415432"/>
                <a:chOff x="6357201" y="572142"/>
                <a:chExt cx="2391263" cy="415432"/>
              </a:xfrm>
            </p:grpSpPr>
            <p:sp>
              <p:nvSpPr>
                <p:cNvPr id="15" name="Rectangle 14">
                  <a:extLst>
                    <a:ext uri="{FF2B5EF4-FFF2-40B4-BE49-F238E27FC236}">
                      <a16:creationId xmlns:a16="http://schemas.microsoft.com/office/drawing/2014/main" id="{265E59DA-E84F-BA77-DAAF-B5EDED84066F}"/>
                    </a:ext>
                  </a:extLst>
                </p:cNvPr>
                <p:cNvSpPr/>
                <p:nvPr/>
              </p:nvSpPr>
              <p:spPr>
                <a:xfrm>
                  <a:off x="7740352" y="816140"/>
                  <a:ext cx="288032" cy="1714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CC4DEA1B-FBAC-116C-8EA3-26129C5C6394}"/>
                    </a:ext>
                  </a:extLst>
                </p:cNvPr>
                <p:cNvSpPr txBox="1">
                  <a:spLocks/>
                </p:cNvSpPr>
                <p:nvPr/>
              </p:nvSpPr>
              <p:spPr bwMode="auto">
                <a:xfrm>
                  <a:off x="6357201" y="572142"/>
                  <a:ext cx="2391263"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00" dirty="0">
                      <a:solidFill>
                        <a:srgbClr val="000000"/>
                      </a:solidFill>
                    </a:rPr>
                    <a:t>Power loss on the windows [W/m</a:t>
                  </a:r>
                  <a:r>
                    <a:rPr lang="en-US" sz="1000" baseline="30000" dirty="0">
                      <a:solidFill>
                        <a:srgbClr val="000000"/>
                      </a:solidFill>
                    </a:rPr>
                    <a:t>2</a:t>
                  </a:r>
                  <a:r>
                    <a:rPr lang="en-US" sz="1000" dirty="0">
                      <a:solidFill>
                        <a:srgbClr val="000000"/>
                      </a:solidFill>
                    </a:rPr>
                    <a:t>]</a:t>
                  </a:r>
                  <a:endParaRPr lang="en-GB" sz="1000" dirty="0">
                    <a:solidFill>
                      <a:srgbClr val="000000"/>
                    </a:solidFill>
                  </a:endParaRPr>
                </a:p>
              </p:txBody>
            </p:sp>
          </p:grpSp>
          <p:grpSp>
            <p:nvGrpSpPr>
              <p:cNvPr id="21" name="Group 20">
                <a:extLst>
                  <a:ext uri="{FF2B5EF4-FFF2-40B4-BE49-F238E27FC236}">
                    <a16:creationId xmlns:a16="http://schemas.microsoft.com/office/drawing/2014/main" id="{E8BCCE1C-9158-28BD-679C-73C05A692697}"/>
                  </a:ext>
                </a:extLst>
              </p:cNvPr>
              <p:cNvGrpSpPr/>
              <p:nvPr/>
            </p:nvGrpSpPr>
            <p:grpSpPr>
              <a:xfrm>
                <a:off x="487449" y="1226332"/>
                <a:ext cx="3004431" cy="1144446"/>
                <a:chOff x="1399581" y="1226332"/>
                <a:chExt cx="2155563" cy="1144446"/>
              </a:xfrm>
            </p:grpSpPr>
            <p:sp>
              <p:nvSpPr>
                <p:cNvPr id="6" name="Content Placeholder 2">
                  <a:extLst>
                    <a:ext uri="{FF2B5EF4-FFF2-40B4-BE49-F238E27FC236}">
                      <a16:creationId xmlns:a16="http://schemas.microsoft.com/office/drawing/2014/main" id="{54A6845E-3743-32D3-0EA1-08165EB042B6}"/>
                    </a:ext>
                  </a:extLst>
                </p:cNvPr>
                <p:cNvSpPr txBox="1">
                  <a:spLocks/>
                </p:cNvSpPr>
                <p:nvPr/>
              </p:nvSpPr>
              <p:spPr bwMode="auto">
                <a:xfrm>
                  <a:off x="1496232" y="1226332"/>
                  <a:ext cx="2058912"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Average power losses</a:t>
                  </a:r>
                  <a:endParaRPr lang="en-GB" sz="1200" dirty="0">
                    <a:solidFill>
                      <a:srgbClr val="000000"/>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5E2DD9C-5677-203D-BA29-3BE7A46C68BB}"/>
                        </a:ext>
                      </a:extLst>
                    </p:cNvPr>
                    <p:cNvSpPr txBox="1"/>
                    <p:nvPr/>
                  </p:nvSpPr>
                  <p:spPr>
                    <a:xfrm>
                      <a:off x="1449229" y="1408500"/>
                      <a:ext cx="1899263" cy="4304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rgbClr val="000000"/>
                                    </a:solidFill>
                                    <a:latin typeface="Cambria Math" panose="02040503050406030204" pitchFamily="18" charset="0"/>
                                  </a:rPr>
                                </m:ctrlPr>
                              </m:sSubPr>
                              <m:e>
                                <m:r>
                                  <a:rPr lang="en-US" sz="1200" i="1">
                                    <a:solidFill>
                                      <a:srgbClr val="000000"/>
                                    </a:solidFill>
                                    <a:latin typeface="Cambria Math" panose="02040503050406030204" pitchFamily="18" charset="0"/>
                                  </a:rPr>
                                  <m:t>𝑃</m:t>
                                </m:r>
                              </m:e>
                              <m:sub>
                                <m:r>
                                  <m:rPr>
                                    <m:sty m:val="p"/>
                                  </m:rPr>
                                  <a:rPr lang="en-US" sz="1200">
                                    <a:solidFill>
                                      <a:srgbClr val="000000"/>
                                    </a:solidFill>
                                    <a:latin typeface="Cambria Math" panose="02040503050406030204" pitchFamily="18" charset="0"/>
                                  </a:rPr>
                                  <m:t>diss</m:t>
                                </m:r>
                                <m:r>
                                  <a:rPr lang="en-US" sz="1200">
                                    <a:solidFill>
                                      <a:srgbClr val="000000"/>
                                    </a:solidFill>
                                    <a:latin typeface="Cambria Math" panose="02040503050406030204" pitchFamily="18" charset="0"/>
                                  </a:rPr>
                                  <m:t>,</m:t>
                                </m:r>
                                <m:r>
                                  <m:rPr>
                                    <m:sty m:val="p"/>
                                  </m:rPr>
                                  <a:rPr lang="en-US" sz="1200">
                                    <a:solidFill>
                                      <a:srgbClr val="000000"/>
                                    </a:solidFill>
                                    <a:latin typeface="Cambria Math" panose="02040503050406030204" pitchFamily="18" charset="0"/>
                                  </a:rPr>
                                  <m:t>ave</m:t>
                                </m:r>
                              </m:sub>
                            </m:sSub>
                            <m:r>
                              <a:rPr lang="en-US" sz="1200" b="0" i="1" smtClean="0">
                                <a:solidFill>
                                  <a:srgbClr val="000000"/>
                                </a:solidFill>
                                <a:latin typeface="Cambria Math" panose="02040503050406030204" pitchFamily="18" charset="0"/>
                              </a:rPr>
                              <m:t>=</m:t>
                            </m:r>
                            <m:nary>
                              <m:naryPr>
                                <m:ctrlPr>
                                  <a:rPr lang="en-US" sz="1200" b="0" i="1" smtClean="0">
                                    <a:solidFill>
                                      <a:srgbClr val="000000"/>
                                    </a:solidFill>
                                    <a:latin typeface="Cambria Math" panose="02040503050406030204" pitchFamily="18" charset="0"/>
                                  </a:rPr>
                                </m:ctrlPr>
                              </m:naryPr>
                              <m:sub>
                                <m:r>
                                  <m:rPr>
                                    <m:brk m:alnAt="23"/>
                                  </m:rPr>
                                  <a:rPr lang="en-US" sz="1200" b="0" i="1" smtClean="0">
                                    <a:solidFill>
                                      <a:srgbClr val="000000"/>
                                    </a:solidFill>
                                    <a:latin typeface="Cambria Math" panose="02040503050406030204" pitchFamily="18" charset="0"/>
                                  </a:rPr>
                                  <m:t>𝐴</m:t>
                                </m:r>
                              </m:sub>
                              <m:sup/>
                              <m:e>
                                <m:f>
                                  <m:fPr>
                                    <m:ctrlPr>
                                      <a:rPr lang="en-US" sz="1200" i="1">
                                        <a:solidFill>
                                          <a:srgbClr val="000000"/>
                                        </a:solidFill>
                                        <a:latin typeface="Cambria Math" panose="02040503050406030204" pitchFamily="18" charset="0"/>
                                        <a:ea typeface="Cambria Math" panose="02040503050406030204" pitchFamily="18" charset="0"/>
                                      </a:rPr>
                                    </m:ctrlPr>
                                  </m:fPr>
                                  <m:num>
                                    <m:r>
                                      <a:rPr lang="en-US" sz="1200" i="1">
                                        <a:solidFill>
                                          <a:srgbClr val="000000"/>
                                        </a:solidFill>
                                        <a:latin typeface="Cambria Math" panose="02040503050406030204" pitchFamily="18" charset="0"/>
                                        <a:ea typeface="Cambria Math" panose="02040503050406030204" pitchFamily="18" charset="0"/>
                                      </a:rPr>
                                      <m:t>1</m:t>
                                    </m:r>
                                  </m:num>
                                  <m:den>
                                    <m:r>
                                      <a:rPr lang="en-US" sz="1200" i="1">
                                        <a:solidFill>
                                          <a:srgbClr val="000000"/>
                                        </a:solidFill>
                                        <a:latin typeface="Cambria Math" panose="02040503050406030204" pitchFamily="18" charset="0"/>
                                        <a:ea typeface="Cambria Math" panose="02040503050406030204" pitchFamily="18" charset="0"/>
                                      </a:rPr>
                                      <m:t>2</m:t>
                                    </m:r>
                                  </m:den>
                                </m:f>
                                <m:sSub>
                                  <m:sSubPr>
                                    <m:ctrlPr>
                                      <a:rPr lang="en-US" sz="1200" i="1">
                                        <a:solidFill>
                                          <a:srgbClr val="000000"/>
                                        </a:solidFill>
                                        <a:latin typeface="Cambria Math" panose="02040503050406030204" pitchFamily="18" charset="0"/>
                                        <a:ea typeface="Cambria Math" panose="02040503050406030204" pitchFamily="18" charset="0"/>
                                      </a:rPr>
                                    </m:ctrlPr>
                                  </m:sSubPr>
                                  <m:e>
                                    <m:r>
                                      <a:rPr lang="en-US" sz="1200" i="1">
                                        <a:solidFill>
                                          <a:srgbClr val="000000"/>
                                        </a:solidFill>
                                        <a:latin typeface="Cambria Math" panose="02040503050406030204" pitchFamily="18" charset="0"/>
                                        <a:ea typeface="Cambria Math" panose="02040503050406030204" pitchFamily="18" charset="0"/>
                                      </a:rPr>
                                      <m:t>𝐷𝐹</m:t>
                                    </m:r>
                                    <m:r>
                                      <a:rPr lang="en-US" sz="1200" i="1">
                                        <a:solidFill>
                                          <a:srgbClr val="000000"/>
                                        </a:solidFill>
                                        <a:latin typeface="Cambria Math" panose="02040503050406030204" pitchFamily="18" charset="0"/>
                                        <a:ea typeface="Cambria Math" panose="02040503050406030204" pitchFamily="18" charset="0"/>
                                      </a:rPr>
                                      <m:t>∙</m:t>
                                    </m:r>
                                    <m:r>
                                      <a:rPr lang="en-US" sz="1200" i="1">
                                        <a:solidFill>
                                          <a:srgbClr val="000000"/>
                                        </a:solidFill>
                                        <a:latin typeface="Cambria Math" panose="02040503050406030204" pitchFamily="18" charset="0"/>
                                        <a:ea typeface="Cambria Math" panose="02040503050406030204" pitchFamily="18" charset="0"/>
                                      </a:rPr>
                                      <m:t>𝑅</m:t>
                                    </m:r>
                                  </m:e>
                                  <m:sub>
                                    <m:r>
                                      <a:rPr lang="en-US" sz="1200" i="1">
                                        <a:solidFill>
                                          <a:srgbClr val="000000"/>
                                        </a:solidFill>
                                        <a:latin typeface="Cambria Math" panose="02040503050406030204" pitchFamily="18" charset="0"/>
                                        <a:ea typeface="Cambria Math" panose="02040503050406030204" pitchFamily="18" charset="0"/>
                                      </a:rPr>
                                      <m:t>𝑠</m:t>
                                    </m:r>
                                  </m:sub>
                                </m:sSub>
                                <m:d>
                                  <m:dPr>
                                    <m:ctrlPr>
                                      <a:rPr lang="en-US" sz="1200" i="1">
                                        <a:solidFill>
                                          <a:srgbClr val="000000"/>
                                        </a:solidFill>
                                        <a:latin typeface="Cambria Math" panose="02040503050406030204" pitchFamily="18" charset="0"/>
                                        <a:ea typeface="Cambria Math" panose="02040503050406030204" pitchFamily="18" charset="0"/>
                                      </a:rPr>
                                    </m:ctrlPr>
                                  </m:dPr>
                                  <m:e>
                                    <m:r>
                                      <a:rPr lang="en-US" sz="1200" i="1">
                                        <a:solidFill>
                                          <a:srgbClr val="000000"/>
                                        </a:solidFill>
                                        <a:latin typeface="Cambria Math" panose="02040503050406030204" pitchFamily="18" charset="0"/>
                                        <a:ea typeface="Cambria Math" panose="02040503050406030204" pitchFamily="18" charset="0"/>
                                      </a:rPr>
                                      <m:t>𝑇</m:t>
                                    </m:r>
                                    <m:r>
                                      <a:rPr lang="en-US" sz="1200" i="1">
                                        <a:solidFill>
                                          <a:srgbClr val="000000"/>
                                        </a:solidFill>
                                        <a:latin typeface="Cambria Math" panose="02040503050406030204" pitchFamily="18" charset="0"/>
                                        <a:ea typeface="Cambria Math" panose="02040503050406030204" pitchFamily="18" charset="0"/>
                                      </a:rPr>
                                      <m:t>,</m:t>
                                    </m:r>
                                    <m:sSub>
                                      <m:sSubPr>
                                        <m:ctrlPr>
                                          <a:rPr lang="en-US" sz="1200" i="1">
                                            <a:solidFill>
                                              <a:srgbClr val="000000"/>
                                            </a:solidFill>
                                            <a:latin typeface="Cambria Math" panose="02040503050406030204" pitchFamily="18" charset="0"/>
                                            <a:ea typeface="Cambria Math" panose="02040503050406030204" pitchFamily="18" charset="0"/>
                                          </a:rPr>
                                        </m:ctrlPr>
                                      </m:sSubPr>
                                      <m:e>
                                        <m:r>
                                          <a:rPr lang="en-US" sz="1200" i="1">
                                            <a:solidFill>
                                              <a:srgbClr val="000000"/>
                                            </a:solidFill>
                                            <a:latin typeface="Cambria Math" panose="02040503050406030204" pitchFamily="18" charset="0"/>
                                            <a:ea typeface="Cambria Math" panose="02040503050406030204" pitchFamily="18" charset="0"/>
                                          </a:rPr>
                                          <m:t>𝑓</m:t>
                                        </m:r>
                                      </m:e>
                                      <m:sub>
                                        <m:r>
                                          <a:rPr lang="en-US" sz="1200" i="1">
                                            <a:solidFill>
                                              <a:srgbClr val="000000"/>
                                            </a:solidFill>
                                            <a:latin typeface="Cambria Math" panose="02040503050406030204" pitchFamily="18" charset="0"/>
                                            <a:ea typeface="Cambria Math" panose="02040503050406030204" pitchFamily="18" charset="0"/>
                                          </a:rPr>
                                          <m:t>0</m:t>
                                        </m:r>
                                      </m:sub>
                                    </m:sSub>
                                  </m:e>
                                </m:d>
                                <m:r>
                                  <a:rPr lang="en-US" sz="1200" b="1" i="0">
                                    <a:solidFill>
                                      <a:srgbClr val="000000"/>
                                    </a:solidFill>
                                    <a:latin typeface="Cambria Math" panose="02040503050406030204" pitchFamily="18" charset="0"/>
                                    <a:ea typeface="Cambria Math" panose="02040503050406030204" pitchFamily="18" charset="0"/>
                                  </a:rPr>
                                  <m:t>𝐇</m:t>
                                </m:r>
                                <m:r>
                                  <a:rPr lang="en-US" sz="1200" i="0">
                                    <a:solidFill>
                                      <a:srgbClr val="000000"/>
                                    </a:solidFill>
                                    <a:latin typeface="Cambria Math" panose="02040503050406030204" pitchFamily="18" charset="0"/>
                                    <a:ea typeface="Cambria Math" panose="02040503050406030204" pitchFamily="18" charset="0"/>
                                  </a:rPr>
                                  <m:t>∙</m:t>
                                </m:r>
                                <m:sSup>
                                  <m:sSupPr>
                                    <m:ctrlPr>
                                      <a:rPr lang="en-US" sz="1200" b="1" i="1">
                                        <a:solidFill>
                                          <a:srgbClr val="000000"/>
                                        </a:solidFill>
                                        <a:latin typeface="Cambria Math" panose="02040503050406030204" pitchFamily="18" charset="0"/>
                                        <a:ea typeface="Cambria Math" panose="02040503050406030204" pitchFamily="18" charset="0"/>
                                      </a:rPr>
                                    </m:ctrlPr>
                                  </m:sSupPr>
                                  <m:e>
                                    <m:r>
                                      <a:rPr lang="en-US" sz="1200" b="1" i="0">
                                        <a:solidFill>
                                          <a:srgbClr val="000000"/>
                                        </a:solidFill>
                                        <a:latin typeface="Cambria Math" panose="02040503050406030204" pitchFamily="18" charset="0"/>
                                        <a:ea typeface="Cambria Math" panose="02040503050406030204" pitchFamily="18" charset="0"/>
                                      </a:rPr>
                                      <m:t>𝐇</m:t>
                                    </m:r>
                                  </m:e>
                                  <m:sup>
                                    <m:r>
                                      <a:rPr lang="en-US" sz="1200" b="1" i="0">
                                        <a:solidFill>
                                          <a:srgbClr val="000000"/>
                                        </a:solidFill>
                                        <a:latin typeface="Cambria Math" panose="02040503050406030204" pitchFamily="18" charset="0"/>
                                        <a:ea typeface="Cambria Math" panose="02040503050406030204" pitchFamily="18" charset="0"/>
                                      </a:rPr>
                                      <m:t>∗</m:t>
                                    </m:r>
                                  </m:sup>
                                </m:sSup>
                              </m:e>
                            </m:nary>
                            <m:r>
                              <a:rPr lang="en-US" sz="1200" b="0" i="1" smtClean="0">
                                <a:solidFill>
                                  <a:srgbClr val="000000"/>
                                </a:solidFill>
                                <a:latin typeface="Cambria Math" panose="02040503050406030204" pitchFamily="18" charset="0"/>
                              </a:rPr>
                              <m:t>𝑑𝐴</m:t>
                            </m:r>
                          </m:oMath>
                        </m:oMathPara>
                      </a14:m>
                      <a:endParaRPr lang="en-GB" sz="1200" b="1" dirty="0">
                        <a:solidFill>
                          <a:srgbClr val="000000"/>
                        </a:solidFill>
                      </a:endParaRPr>
                    </a:p>
                  </p:txBody>
                </p:sp>
              </mc:Choice>
              <mc:Fallback xmlns="">
                <p:sp>
                  <p:nvSpPr>
                    <p:cNvPr id="3" name="TextBox 2">
                      <a:extLst>
                        <a:ext uri="{FF2B5EF4-FFF2-40B4-BE49-F238E27FC236}">
                          <a16:creationId xmlns:a16="http://schemas.microsoft.com/office/drawing/2014/main" id="{25E2DD9C-5677-203D-BA29-3BE7A46C68BB}"/>
                        </a:ext>
                      </a:extLst>
                    </p:cNvPr>
                    <p:cNvSpPr txBox="1">
                      <a:spLocks noRot="1" noChangeAspect="1" noMove="1" noResize="1" noEditPoints="1" noAdjustHandles="1" noChangeArrowheads="1" noChangeShapeType="1" noTextEdit="1"/>
                    </p:cNvSpPr>
                    <p:nvPr/>
                  </p:nvSpPr>
                  <p:spPr>
                    <a:xfrm>
                      <a:off x="1449229" y="1408500"/>
                      <a:ext cx="1899263" cy="430439"/>
                    </a:xfrm>
                    <a:prstGeom prst="rect">
                      <a:avLst/>
                    </a:prstGeom>
                    <a:blipFill>
                      <a:blip r:embed="rId5"/>
                      <a:stretch>
                        <a:fillRect l="-690" t="-173239" r="-690" b="-260563"/>
                      </a:stretch>
                    </a:blipFill>
                  </p:spPr>
                  <p:txBody>
                    <a:bodyPr/>
                    <a:lstStyle/>
                    <a:p>
                      <a:r>
                        <a:rPr lang="en-GB">
                          <a:noFill/>
                        </a:rPr>
                        <a:t> </a:t>
                      </a:r>
                    </a:p>
                  </p:txBody>
                </p:sp>
              </mc:Fallback>
            </mc:AlternateContent>
            <p:sp>
              <p:nvSpPr>
                <p:cNvPr id="20" name="TextBox 19">
                  <a:extLst>
                    <a:ext uri="{FF2B5EF4-FFF2-40B4-BE49-F238E27FC236}">
                      <a16:creationId xmlns:a16="http://schemas.microsoft.com/office/drawing/2014/main" id="{C1BD39CE-0874-6EA7-AD67-CC32D9D5D83B}"/>
                    </a:ext>
                  </a:extLst>
                </p:cNvPr>
                <p:cNvSpPr txBox="1"/>
                <p:nvPr/>
              </p:nvSpPr>
              <p:spPr>
                <a:xfrm>
                  <a:off x="1399581" y="2093779"/>
                  <a:ext cx="1152128" cy="276999"/>
                </a:xfrm>
                <a:prstGeom prst="rect">
                  <a:avLst/>
                </a:prstGeom>
                <a:noFill/>
              </p:spPr>
              <p:txBody>
                <a:bodyPr wrap="square">
                  <a:spAutoFit/>
                </a:bodyPr>
                <a:lstStyle/>
                <a:p>
                  <a:r>
                    <a:rPr kumimoji="0" lang="en-US" sz="1200" b="0" i="0" u="none" strike="noStrike" kern="1200" cap="none" spc="0" normalizeH="0" baseline="0" noProof="0" dirty="0" err="1">
                      <a:ln>
                        <a:noFill/>
                      </a:ln>
                      <a:solidFill>
                        <a:srgbClr val="000000"/>
                      </a:solidFill>
                      <a:effectLst/>
                      <a:uLnTx/>
                      <a:uFillTx/>
                      <a:latin typeface="Arial Narrow" panose="020B0606020202030204" pitchFamily="34" charset="0"/>
                      <a:ea typeface="ＭＳ Ｐゴシック" panose="020B0600070205080204" pitchFamily="34" charset="-128"/>
                    </a:rPr>
                    <a:t>P</a:t>
                  </a:r>
                  <a:r>
                    <a:rPr kumimoji="0" lang="en-US" sz="1200" b="0" i="0" u="none" strike="noStrike" kern="1200" cap="none" spc="0" normalizeH="0" baseline="-25000" noProof="0" dirty="0" err="1">
                      <a:ln>
                        <a:noFill/>
                      </a:ln>
                      <a:solidFill>
                        <a:srgbClr val="000000"/>
                      </a:solidFill>
                      <a:effectLst/>
                      <a:uLnTx/>
                      <a:uFillTx/>
                      <a:latin typeface="Arial Narrow" panose="020B0606020202030204" pitchFamily="34" charset="0"/>
                      <a:ea typeface="ＭＳ Ｐゴシック" panose="020B0600070205080204" pitchFamily="34" charset="-128"/>
                    </a:rPr>
                    <a:t>diss,ave,walls</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ＭＳ Ｐゴシック" panose="020B0600070205080204" pitchFamily="34" charset="-128"/>
                    </a:rPr>
                    <a:t>=217.94 W </a:t>
                  </a:r>
                </a:p>
              </p:txBody>
            </p:sp>
          </p:grpSp>
          <p:sp>
            <p:nvSpPr>
              <p:cNvPr id="13" name="TextBox 12">
                <a:extLst>
                  <a:ext uri="{FF2B5EF4-FFF2-40B4-BE49-F238E27FC236}">
                    <a16:creationId xmlns:a16="http://schemas.microsoft.com/office/drawing/2014/main" id="{053A675E-71CF-06A8-107F-35639A4028D2}"/>
                  </a:ext>
                </a:extLst>
              </p:cNvPr>
              <p:cNvSpPr txBox="1"/>
              <p:nvPr/>
            </p:nvSpPr>
            <p:spPr>
              <a:xfrm>
                <a:off x="476617" y="2374452"/>
                <a:ext cx="1475656" cy="276999"/>
              </a:xfrm>
              <a:prstGeom prst="rect">
                <a:avLst/>
              </a:prstGeom>
              <a:noFill/>
            </p:spPr>
            <p:txBody>
              <a:bodyPr wrap="square">
                <a:spAutoFit/>
              </a:bodyPr>
              <a:lstStyle/>
              <a:p>
                <a:r>
                  <a:rPr kumimoji="0" lang="en-US" sz="1200" b="0" i="0" u="none" strike="noStrike" kern="1200" cap="none" spc="0" normalizeH="0" baseline="0" noProof="0" dirty="0" err="1">
                    <a:ln>
                      <a:noFill/>
                    </a:ln>
                    <a:solidFill>
                      <a:srgbClr val="000000"/>
                    </a:solidFill>
                    <a:effectLst/>
                    <a:uLnTx/>
                    <a:uFillTx/>
                    <a:latin typeface="Arial Narrow" panose="020B0606020202030204" pitchFamily="34" charset="0"/>
                    <a:ea typeface="ＭＳ Ｐゴシック" panose="020B0600070205080204" pitchFamily="34" charset="-128"/>
                  </a:rPr>
                  <a:t>P</a:t>
                </a:r>
                <a:r>
                  <a:rPr kumimoji="0" lang="en-US" sz="1200" b="0" i="0" u="none" strike="noStrike" kern="1200" cap="none" spc="0" normalizeH="0" baseline="-25000" noProof="0" dirty="0" err="1">
                    <a:ln>
                      <a:noFill/>
                    </a:ln>
                    <a:solidFill>
                      <a:srgbClr val="000000"/>
                    </a:solidFill>
                    <a:effectLst/>
                    <a:uLnTx/>
                    <a:uFillTx/>
                    <a:latin typeface="Arial Narrow" panose="020B0606020202030204" pitchFamily="34" charset="0"/>
                    <a:ea typeface="ＭＳ Ｐゴシック" panose="020B0600070205080204" pitchFamily="34" charset="-128"/>
                  </a:rPr>
                  <a:t>diss,ave,Windows</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ＭＳ Ｐゴシック" panose="020B0600070205080204" pitchFamily="34" charset="-128"/>
                  </a:rPr>
                  <a:t>=2.33 W</a:t>
                </a:r>
                <a:endParaRPr lang="en-GB" sz="1200" dirty="0">
                  <a:latin typeface="Arial Narrow" panose="020B0606020202030204" pitchFamily="34" charset="0"/>
                </a:endParaRPr>
              </a:p>
            </p:txBody>
          </p:sp>
        </p:grpSp>
      </p:grpSp>
      <p:grpSp>
        <p:nvGrpSpPr>
          <p:cNvPr id="38" name="Group 37">
            <a:extLst>
              <a:ext uri="{FF2B5EF4-FFF2-40B4-BE49-F238E27FC236}">
                <a16:creationId xmlns:a16="http://schemas.microsoft.com/office/drawing/2014/main" id="{F199984A-35CB-D6C8-C769-51CD5688B00A}"/>
              </a:ext>
            </a:extLst>
          </p:cNvPr>
          <p:cNvGrpSpPr/>
          <p:nvPr/>
        </p:nvGrpSpPr>
        <p:grpSpPr>
          <a:xfrm>
            <a:off x="490808" y="2795504"/>
            <a:ext cx="5608359" cy="1455200"/>
            <a:chOff x="490808" y="2795504"/>
            <a:chExt cx="5608359" cy="1455200"/>
          </a:xfrm>
        </p:grpSpPr>
        <p:grpSp>
          <p:nvGrpSpPr>
            <p:cNvPr id="29" name="Group 28">
              <a:extLst>
                <a:ext uri="{FF2B5EF4-FFF2-40B4-BE49-F238E27FC236}">
                  <a16:creationId xmlns:a16="http://schemas.microsoft.com/office/drawing/2014/main" id="{43FC3FE9-1E44-A46A-5280-D3FF1C53F8C9}"/>
                </a:ext>
              </a:extLst>
            </p:cNvPr>
            <p:cNvGrpSpPr/>
            <p:nvPr/>
          </p:nvGrpSpPr>
          <p:grpSpPr>
            <a:xfrm>
              <a:off x="490808" y="2795504"/>
              <a:ext cx="5608359" cy="1455200"/>
              <a:chOff x="490808" y="2795504"/>
              <a:chExt cx="5608359" cy="1455200"/>
            </a:xfrm>
          </p:grpSpPr>
          <p:grpSp>
            <p:nvGrpSpPr>
              <p:cNvPr id="23" name="Group 22">
                <a:extLst>
                  <a:ext uri="{FF2B5EF4-FFF2-40B4-BE49-F238E27FC236}">
                    <a16:creationId xmlns:a16="http://schemas.microsoft.com/office/drawing/2014/main" id="{27D396B9-3223-8603-7F1B-4C0293A4B8DE}"/>
                  </a:ext>
                </a:extLst>
              </p:cNvPr>
              <p:cNvGrpSpPr/>
              <p:nvPr/>
            </p:nvGrpSpPr>
            <p:grpSpPr>
              <a:xfrm>
                <a:off x="490808" y="2795504"/>
                <a:ext cx="5608359" cy="730945"/>
                <a:chOff x="490808" y="2625951"/>
                <a:chExt cx="5608359" cy="730945"/>
              </a:xfrm>
            </p:grpSpPr>
            <p:grpSp>
              <p:nvGrpSpPr>
                <p:cNvPr id="35" name="Group 34">
                  <a:extLst>
                    <a:ext uri="{FF2B5EF4-FFF2-40B4-BE49-F238E27FC236}">
                      <a16:creationId xmlns:a16="http://schemas.microsoft.com/office/drawing/2014/main" id="{FEE67FA1-AEDA-936A-616C-EB362FE326AA}"/>
                    </a:ext>
                  </a:extLst>
                </p:cNvPr>
                <p:cNvGrpSpPr/>
                <p:nvPr/>
              </p:nvGrpSpPr>
              <p:grpSpPr>
                <a:xfrm>
                  <a:off x="490808" y="2625951"/>
                  <a:ext cx="5608359" cy="674977"/>
                  <a:chOff x="490808" y="2625951"/>
                  <a:chExt cx="5608359" cy="674977"/>
                </a:xfrm>
              </p:grpSpPr>
              <p:sp>
                <p:nvSpPr>
                  <p:cNvPr id="22" name="Content Placeholder 2">
                    <a:extLst>
                      <a:ext uri="{FF2B5EF4-FFF2-40B4-BE49-F238E27FC236}">
                        <a16:creationId xmlns:a16="http://schemas.microsoft.com/office/drawing/2014/main" id="{32FAE7E6-CC62-CD18-A847-69227F804479}"/>
                      </a:ext>
                    </a:extLst>
                  </p:cNvPr>
                  <p:cNvSpPr txBox="1">
                    <a:spLocks/>
                  </p:cNvSpPr>
                  <p:nvPr/>
                </p:nvSpPr>
                <p:spPr bwMode="auto">
                  <a:xfrm>
                    <a:off x="581080" y="2702118"/>
                    <a:ext cx="2058912"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Temperature gradient</a:t>
                    </a:r>
                    <a:endParaRPr lang="en-GB" sz="1200" dirty="0">
                      <a:solidFill>
                        <a:srgbClr val="000000"/>
                      </a:solidFill>
                    </a:endParaRPr>
                  </a:p>
                </p:txBody>
              </p:sp>
              <p:sp>
                <p:nvSpPr>
                  <p:cNvPr id="32" name="Content Placeholder 2">
                    <a:extLst>
                      <a:ext uri="{FF2B5EF4-FFF2-40B4-BE49-F238E27FC236}">
                        <a16:creationId xmlns:a16="http://schemas.microsoft.com/office/drawing/2014/main" id="{ED2730A3-9EFE-9DA5-F333-72A6B0542E00}"/>
                      </a:ext>
                    </a:extLst>
                  </p:cNvPr>
                  <p:cNvSpPr txBox="1">
                    <a:spLocks/>
                  </p:cNvSpPr>
                  <p:nvPr/>
                </p:nvSpPr>
                <p:spPr bwMode="auto">
                  <a:xfrm>
                    <a:off x="3707904" y="2625951"/>
                    <a:ext cx="2391263"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00" dirty="0">
                        <a:solidFill>
                          <a:srgbClr val="000000"/>
                        </a:solidFill>
                      </a:rPr>
                      <a:t>Temperature [K]</a:t>
                    </a:r>
                    <a:endParaRPr lang="en-GB" sz="1000" dirty="0">
                      <a:solidFill>
                        <a:srgbClr val="000000"/>
                      </a:solidFill>
                    </a:endParaRPr>
                  </a:p>
                </p:txBody>
              </p:sp>
              <p:sp>
                <p:nvSpPr>
                  <p:cNvPr id="34" name="TextBox 33">
                    <a:extLst>
                      <a:ext uri="{FF2B5EF4-FFF2-40B4-BE49-F238E27FC236}">
                        <a16:creationId xmlns:a16="http://schemas.microsoft.com/office/drawing/2014/main" id="{74534105-79E0-B48F-4D6B-E1A579655B5E}"/>
                      </a:ext>
                    </a:extLst>
                  </p:cNvPr>
                  <p:cNvSpPr txBox="1"/>
                  <p:nvPr/>
                </p:nvSpPr>
                <p:spPr>
                  <a:xfrm>
                    <a:off x="490808" y="3023929"/>
                    <a:ext cx="1152128" cy="276999"/>
                  </a:xfrm>
                  <a:prstGeom prst="rect">
                    <a:avLst/>
                  </a:prstGeom>
                  <a:noFill/>
                </p:spPr>
                <p:txBody>
                  <a:bodyPr wrap="square">
                    <a:spAutoFit/>
                  </a:bodyPr>
                  <a:lstStyle/>
                  <a:p>
                    <a:r>
                      <a:rPr kumimoji="0" lang="en-US" sz="1200" b="0" i="0" u="none" strike="noStrike" kern="1200" cap="none" spc="0" normalizeH="0" baseline="0" noProof="0" dirty="0" err="1">
                        <a:ln>
                          <a:noFill/>
                        </a:ln>
                        <a:solidFill>
                          <a:srgbClr val="000000"/>
                        </a:solidFill>
                        <a:effectLst/>
                        <a:uLnTx/>
                        <a:uFillTx/>
                        <a:latin typeface="Arial Narrow" panose="020B0606020202030204" pitchFamily="34" charset="0"/>
                        <a:ea typeface="ＭＳ Ｐゴシック" panose="020B0600070205080204" pitchFamily="34" charset="-128"/>
                      </a:rPr>
                      <a:t>T</a:t>
                    </a:r>
                    <a:r>
                      <a:rPr kumimoji="0" lang="en-US" sz="1200" b="0" i="0" u="none" strike="noStrike" kern="1200" cap="none" spc="0" normalizeH="0" baseline="-25000" noProof="0" dirty="0" err="1">
                        <a:ln>
                          <a:noFill/>
                        </a:ln>
                        <a:solidFill>
                          <a:srgbClr val="000000"/>
                        </a:solidFill>
                        <a:effectLst/>
                        <a:uLnTx/>
                        <a:uFillTx/>
                        <a:latin typeface="Arial Narrow" panose="020B0606020202030204" pitchFamily="34" charset="0"/>
                        <a:ea typeface="ＭＳ Ｐゴシック" panose="020B0600070205080204" pitchFamily="34" charset="-128"/>
                      </a:rPr>
                      <a:t>max</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ＭＳ Ｐゴシック" panose="020B0600070205080204" pitchFamily="34" charset="-128"/>
                      </a:rPr>
                      <a:t>=313 K </a:t>
                    </a:r>
                  </a:p>
                </p:txBody>
              </p:sp>
            </p:grpSp>
            <p:cxnSp>
              <p:nvCxnSpPr>
                <p:cNvPr id="2" name="Straight Arrow Connector 1">
                  <a:extLst>
                    <a:ext uri="{FF2B5EF4-FFF2-40B4-BE49-F238E27FC236}">
                      <a16:creationId xmlns:a16="http://schemas.microsoft.com/office/drawing/2014/main" id="{74775965-4E16-9B36-6A81-3BED53E03D5D}"/>
                    </a:ext>
                  </a:extLst>
                </p:cNvPr>
                <p:cNvCxnSpPr>
                  <a:cxnSpLocks/>
                </p:cNvCxnSpPr>
                <p:nvPr/>
              </p:nvCxnSpPr>
              <p:spPr>
                <a:xfrm>
                  <a:off x="4405258" y="3186061"/>
                  <a:ext cx="166742" cy="170835"/>
                </a:xfrm>
                <a:prstGeom prst="straightConnector1">
                  <a:avLst/>
                </a:prstGeom>
                <a:noFill/>
                <a:ln w="6350" cap="flat" cmpd="sng" algn="ctr">
                  <a:solidFill>
                    <a:sysClr val="windowText" lastClr="000000"/>
                  </a:solidFill>
                  <a:prstDash val="solid"/>
                  <a:miter lim="800000"/>
                  <a:tailEnd type="triangle"/>
                </a:ln>
                <a:effectLst/>
              </p:spPr>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2D32CB4-6451-E38B-7D6D-2E96E93153AE}"/>
                        </a:ext>
                      </a:extLst>
                    </p:cNvPr>
                    <p:cNvSpPr txBox="1"/>
                    <p:nvPr/>
                  </p:nvSpPr>
                  <p:spPr>
                    <a:xfrm>
                      <a:off x="3989889" y="2924451"/>
                      <a:ext cx="442794"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𝑇</m:t>
                                </m:r>
                              </m:e>
                              <m:sub>
                                <m:r>
                                  <m:rPr>
                                    <m:sty m:val="p"/>
                                  </m:rPr>
                                  <a:rPr lang="en-US" sz="1100" b="0" i="0" smtClean="0">
                                    <a:latin typeface="Cambria Math" panose="02040503050406030204" pitchFamily="18" charset="0"/>
                                  </a:rPr>
                                  <m:t>c</m:t>
                                </m:r>
                              </m:sub>
                            </m:sSub>
                          </m:oMath>
                        </m:oMathPara>
                      </a14:m>
                      <a:endParaRPr lang="en-GB" sz="1100" dirty="0"/>
                    </a:p>
                  </p:txBody>
                </p:sp>
              </mc:Choice>
              <mc:Fallback xmlns="">
                <p:sp>
                  <p:nvSpPr>
                    <p:cNvPr id="7" name="TextBox 6">
                      <a:extLst>
                        <a:ext uri="{FF2B5EF4-FFF2-40B4-BE49-F238E27FC236}">
                          <a16:creationId xmlns:a16="http://schemas.microsoft.com/office/drawing/2014/main" id="{22D32CB4-6451-E38B-7D6D-2E96E93153AE}"/>
                        </a:ext>
                      </a:extLst>
                    </p:cNvPr>
                    <p:cNvSpPr txBox="1">
                      <a:spLocks noRot="1" noChangeAspect="1" noMove="1" noResize="1" noEditPoints="1" noAdjustHandles="1" noChangeArrowheads="1" noChangeShapeType="1" noTextEdit="1"/>
                    </p:cNvSpPr>
                    <p:nvPr/>
                  </p:nvSpPr>
                  <p:spPr>
                    <a:xfrm>
                      <a:off x="3989889" y="2924451"/>
                      <a:ext cx="442794" cy="261610"/>
                    </a:xfrm>
                    <a:prstGeom prst="rect">
                      <a:avLst/>
                    </a:prstGeom>
                    <a:blipFill>
                      <a:blip r:embed="rId7"/>
                      <a:stretch>
                        <a:fillRect/>
                      </a:stretch>
                    </a:blipFill>
                  </p:spPr>
                  <p:txBody>
                    <a:bodyPr/>
                    <a:lstStyle/>
                    <a:p>
                      <a:r>
                        <a:rPr lang="en-GB">
                          <a:noFill/>
                        </a:rPr>
                        <a:t> </a:t>
                      </a:r>
                    </a:p>
                  </p:txBody>
                </p:sp>
              </mc:Fallback>
            </mc:AlternateContent>
          </p:grpSp>
          <p:sp>
            <p:nvSpPr>
              <p:cNvPr id="27" name="TextBox 26">
                <a:extLst>
                  <a:ext uri="{FF2B5EF4-FFF2-40B4-BE49-F238E27FC236}">
                    <a16:creationId xmlns:a16="http://schemas.microsoft.com/office/drawing/2014/main" id="{1C125810-C466-1E35-6655-91E5B1CACFA1}"/>
                  </a:ext>
                </a:extLst>
              </p:cNvPr>
              <p:cNvSpPr txBox="1"/>
              <p:nvPr/>
            </p:nvSpPr>
            <p:spPr>
              <a:xfrm>
                <a:off x="490808" y="3570704"/>
                <a:ext cx="1152128" cy="276999"/>
              </a:xfrm>
              <a:prstGeom prst="rect">
                <a:avLst/>
              </a:prstGeom>
              <a:noFill/>
            </p:spPr>
            <p:txBody>
              <a:bodyPr wrap="square">
                <a:spAutoFit/>
              </a:bodyPr>
              <a:lstStyle/>
              <a:p>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ＭＳ Ｐゴシック" panose="020B0600070205080204" pitchFamily="34" charset="-128"/>
                  </a:rPr>
                  <a:t>T</a:t>
                </a:r>
                <a:r>
                  <a:rPr kumimoji="0" lang="en-US" sz="1200" b="0" i="0" u="none" strike="noStrike" kern="1200" cap="none" spc="0" normalizeH="0" baseline="-25000" noProof="0" dirty="0">
                    <a:ln>
                      <a:noFill/>
                    </a:ln>
                    <a:solidFill>
                      <a:srgbClr val="000000"/>
                    </a:solidFill>
                    <a:effectLst/>
                    <a:uLnTx/>
                    <a:uFillTx/>
                    <a:latin typeface="Arial Narrow" panose="020B0606020202030204" pitchFamily="34" charset="0"/>
                    <a:ea typeface="ＭＳ Ｐゴシック" panose="020B0600070205080204" pitchFamily="34" charset="-128"/>
                  </a:rPr>
                  <a:t>c</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ＭＳ Ｐゴシック" panose="020B0600070205080204" pitchFamily="34" charset="-128"/>
                  </a:rPr>
                  <a:t>=300 K</a:t>
                </a:r>
              </a:p>
            </p:txBody>
          </p:sp>
          <p:sp>
            <p:nvSpPr>
              <p:cNvPr id="28" name="TextBox 27">
                <a:extLst>
                  <a:ext uri="{FF2B5EF4-FFF2-40B4-BE49-F238E27FC236}">
                    <a16:creationId xmlns:a16="http://schemas.microsoft.com/office/drawing/2014/main" id="{019F8F92-F246-51EF-3869-B57D5E28FEE8}"/>
                  </a:ext>
                </a:extLst>
              </p:cNvPr>
              <p:cNvSpPr txBox="1"/>
              <p:nvPr/>
            </p:nvSpPr>
            <p:spPr>
              <a:xfrm>
                <a:off x="491529" y="3973705"/>
                <a:ext cx="1152128" cy="276999"/>
              </a:xfrm>
              <a:prstGeom prst="rect">
                <a:avLst/>
              </a:prstGeom>
              <a:noFill/>
            </p:spPr>
            <p:txBody>
              <a:bodyPr wrap="square">
                <a:spAutoFit/>
              </a:bodyPr>
              <a:lstStyle/>
              <a:p>
                <a:r>
                  <a:rPr lang="en-US" sz="1200" dirty="0">
                    <a:solidFill>
                      <a:srgbClr val="000000"/>
                    </a:solidFill>
                    <a:latin typeface="Arial Narrow" panose="020B0606020202030204" pitchFamily="34" charset="0"/>
                    <a:ea typeface="ＭＳ Ｐゴシック" panose="020B0600070205080204" pitchFamily="34" charset="-128"/>
                    <a:cs typeface="Calibri" panose="020F0502020204030204" pitchFamily="34" charset="0"/>
                  </a:rPr>
                  <a:t>ΔT = 13 K</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ＭＳ Ｐゴシック" panose="020B0600070205080204" pitchFamily="34" charset="-128"/>
                  </a:rPr>
                  <a:t> </a:t>
                </a:r>
              </a:p>
            </p:txBody>
          </p:sp>
        </p:grpSp>
        <p:grpSp>
          <p:nvGrpSpPr>
            <p:cNvPr id="37" name="Group 36">
              <a:extLst>
                <a:ext uri="{FF2B5EF4-FFF2-40B4-BE49-F238E27FC236}">
                  <a16:creationId xmlns:a16="http://schemas.microsoft.com/office/drawing/2014/main" id="{3077E4BA-15A4-8F6B-81A0-DF73AACC7B91}"/>
                </a:ext>
              </a:extLst>
            </p:cNvPr>
            <p:cNvGrpSpPr/>
            <p:nvPr/>
          </p:nvGrpSpPr>
          <p:grpSpPr>
            <a:xfrm>
              <a:off x="1748683" y="3555005"/>
              <a:ext cx="2051277" cy="276999"/>
              <a:chOff x="1748683" y="3555005"/>
              <a:chExt cx="2051277" cy="276999"/>
            </a:xfrm>
          </p:grpSpPr>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0E280DF6-E19B-7A1A-1132-0A5B8EE8D3DD}"/>
                      </a:ext>
                    </a:extLst>
                  </p:cNvPr>
                  <p:cNvSpPr txBox="1"/>
                  <p:nvPr/>
                </p:nvSpPr>
                <p:spPr>
                  <a:xfrm>
                    <a:off x="1748683" y="3555005"/>
                    <a:ext cx="2051277"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200" b="0" i="1" smtClean="0">
                              <a:solidFill>
                                <a:srgbClr val="000000"/>
                              </a:solidFill>
                              <a:latin typeface="Cambria Math" panose="02040503050406030204" pitchFamily="18" charset="0"/>
                              <a:ea typeface="Cambria Math" panose="02040503050406030204" pitchFamily="18" charset="0"/>
                            </a:rPr>
                            <m:t>𝐸</m:t>
                          </m:r>
                          <m:r>
                            <m:rPr>
                              <m:sty m:val="p"/>
                            </m:rPr>
                            <a:rPr lang="en-US" sz="1200" b="0" i="0" baseline="-25000" smtClean="0">
                              <a:solidFill>
                                <a:srgbClr val="000000"/>
                              </a:solidFill>
                              <a:latin typeface="Cambria Math" panose="02040503050406030204" pitchFamily="18" charset="0"/>
                              <a:ea typeface="Cambria Math" panose="02040503050406030204" pitchFamily="18" charset="0"/>
                            </a:rPr>
                            <m:t>nom</m:t>
                          </m:r>
                          <m:r>
                            <a:rPr lang="en-US" sz="1200" b="0" i="0" smtClean="0">
                              <a:solidFill>
                                <a:srgbClr val="000000"/>
                              </a:solidFill>
                              <a:latin typeface="Cambria Math" panose="02040503050406030204" pitchFamily="18" charset="0"/>
                              <a:ea typeface="Cambria Math" panose="02040503050406030204" pitchFamily="18" charset="0"/>
                            </a:rPr>
                            <m:t>=44 </m:t>
                          </m:r>
                          <m:r>
                            <m:rPr>
                              <m:sty m:val="p"/>
                            </m:rPr>
                            <a:rPr lang="en-US" sz="1200" b="0" i="0" smtClean="0">
                              <a:solidFill>
                                <a:srgbClr val="000000"/>
                              </a:solidFill>
                              <a:latin typeface="Cambria Math" panose="02040503050406030204" pitchFamily="18" charset="0"/>
                              <a:ea typeface="Cambria Math" panose="02040503050406030204" pitchFamily="18" charset="0"/>
                            </a:rPr>
                            <m:t>MV</m:t>
                          </m:r>
                          <m:r>
                            <a:rPr lang="en-US" sz="1200" b="0" i="0" smtClean="0">
                              <a:solidFill>
                                <a:srgbClr val="000000"/>
                              </a:solidFill>
                              <a:latin typeface="Cambria Math" panose="02040503050406030204" pitchFamily="18" charset="0"/>
                              <a:ea typeface="Cambria Math" panose="02040503050406030204" pitchFamily="18" charset="0"/>
                            </a:rPr>
                            <m:t>/</m:t>
                          </m:r>
                          <m:r>
                            <m:rPr>
                              <m:sty m:val="p"/>
                            </m:rPr>
                            <a:rPr lang="en-US" sz="1200" b="0" i="0" smtClean="0">
                              <a:solidFill>
                                <a:srgbClr val="000000"/>
                              </a:solidFill>
                              <a:latin typeface="Cambria Math" panose="02040503050406030204" pitchFamily="18" charset="0"/>
                              <a:ea typeface="Cambria Math" panose="02040503050406030204" pitchFamily="18" charset="0"/>
                            </a:rPr>
                            <m:t>m</m:t>
                          </m:r>
                        </m:oMath>
                      </m:oMathPara>
                    </a14:m>
                    <a:endParaRPr lang="en-GB" sz="1200" dirty="0"/>
                  </a:p>
                </p:txBody>
              </p:sp>
            </mc:Choice>
            <mc:Fallback xmlns="">
              <p:sp>
                <p:nvSpPr>
                  <p:cNvPr id="33" name="TextBox 32">
                    <a:extLst>
                      <a:ext uri="{FF2B5EF4-FFF2-40B4-BE49-F238E27FC236}">
                        <a16:creationId xmlns:a16="http://schemas.microsoft.com/office/drawing/2014/main" id="{0E280DF6-E19B-7A1A-1132-0A5B8EE8D3DD}"/>
                      </a:ext>
                    </a:extLst>
                  </p:cNvPr>
                  <p:cNvSpPr txBox="1">
                    <a:spLocks noRot="1" noChangeAspect="1" noMove="1" noResize="1" noEditPoints="1" noAdjustHandles="1" noChangeArrowheads="1" noChangeShapeType="1" noTextEdit="1"/>
                  </p:cNvSpPr>
                  <p:nvPr/>
                </p:nvSpPr>
                <p:spPr>
                  <a:xfrm>
                    <a:off x="1748683" y="3555005"/>
                    <a:ext cx="2051277" cy="276999"/>
                  </a:xfrm>
                  <a:prstGeom prst="rect">
                    <a:avLst/>
                  </a:prstGeom>
                  <a:blipFill>
                    <a:blip r:embed="rId8"/>
                    <a:stretch>
                      <a:fillRect b="-6522"/>
                    </a:stretch>
                  </a:blipFill>
                </p:spPr>
                <p:txBody>
                  <a:bodyPr/>
                  <a:lstStyle/>
                  <a:p>
                    <a:r>
                      <a:rPr lang="en-GB">
                        <a:noFill/>
                      </a:rPr>
                      <a:t> </a:t>
                    </a:r>
                  </a:p>
                </p:txBody>
              </p:sp>
            </mc:Fallback>
          </mc:AlternateContent>
          <p:sp>
            <p:nvSpPr>
              <p:cNvPr id="36" name="TextBox 35">
                <a:extLst>
                  <a:ext uri="{FF2B5EF4-FFF2-40B4-BE49-F238E27FC236}">
                    <a16:creationId xmlns:a16="http://schemas.microsoft.com/office/drawing/2014/main" id="{A3C528F0-C589-1C1E-E491-57ECD4379E8C}"/>
                  </a:ext>
                </a:extLst>
              </p:cNvPr>
              <p:cNvSpPr txBox="1"/>
              <p:nvPr/>
            </p:nvSpPr>
            <p:spPr>
              <a:xfrm>
                <a:off x="1847892" y="3555005"/>
                <a:ext cx="347844" cy="276999"/>
              </a:xfrm>
              <a:prstGeom prst="rect">
                <a:avLst/>
              </a:prstGeom>
              <a:noFill/>
            </p:spPr>
            <p:txBody>
              <a:bodyPr wrap="square">
                <a:spAutoFit/>
              </a:bodyPr>
              <a:lstStyle/>
              <a:p>
                <a:r>
                  <a:rPr lang="en-US" sz="1200" dirty="0">
                    <a:latin typeface="Arial Narrow" panose="020B0606020202030204" pitchFamily="34" charset="0"/>
                  </a:rPr>
                  <a:t>at</a:t>
                </a:r>
                <a:endParaRPr lang="en-GB" sz="1200" dirty="0">
                  <a:latin typeface="Arial Narrow" panose="020B0606020202030204" pitchFamily="34" charset="0"/>
                </a:endParaRPr>
              </a:p>
            </p:txBody>
          </p:sp>
        </p:grpSp>
      </p:grpSp>
      <p:pic>
        <p:nvPicPr>
          <p:cNvPr id="30" name="Picture 29">
            <a:extLst>
              <a:ext uri="{FF2B5EF4-FFF2-40B4-BE49-F238E27FC236}">
                <a16:creationId xmlns:a16="http://schemas.microsoft.com/office/drawing/2014/main" id="{B505F729-D302-7BFB-3B5E-B2C146F909A2}"/>
              </a:ext>
            </a:extLst>
          </p:cNvPr>
          <p:cNvPicPr>
            <a:picLocks noChangeAspect="1"/>
          </p:cNvPicPr>
          <p:nvPr/>
        </p:nvPicPr>
        <p:blipFill rotWithShape="1">
          <a:blip r:embed="rId9"/>
          <a:srcRect l="-585" t="5201" r="6547"/>
          <a:stretch/>
        </p:blipFill>
        <p:spPr>
          <a:xfrm>
            <a:off x="3635896" y="829738"/>
            <a:ext cx="2527257" cy="1719072"/>
          </a:xfrm>
          <a:prstGeom prst="rect">
            <a:avLst/>
          </a:prstGeom>
        </p:spPr>
      </p:pic>
      <p:pic>
        <p:nvPicPr>
          <p:cNvPr id="40" name="Picture 39">
            <a:extLst>
              <a:ext uri="{FF2B5EF4-FFF2-40B4-BE49-F238E27FC236}">
                <a16:creationId xmlns:a16="http://schemas.microsoft.com/office/drawing/2014/main" id="{D0DFF1B2-24FE-3EA4-D2AE-BB6A42B53A8B}"/>
              </a:ext>
            </a:extLst>
          </p:cNvPr>
          <p:cNvPicPr>
            <a:picLocks noChangeAspect="1"/>
          </p:cNvPicPr>
          <p:nvPr/>
        </p:nvPicPr>
        <p:blipFill rotWithShape="1">
          <a:blip r:embed="rId10"/>
          <a:srcRect t="5201" r="1824"/>
          <a:stretch/>
        </p:blipFill>
        <p:spPr>
          <a:xfrm>
            <a:off x="6307169" y="915566"/>
            <a:ext cx="2638481" cy="1719072"/>
          </a:xfrm>
          <a:prstGeom prst="rect">
            <a:avLst/>
          </a:prstGeom>
        </p:spPr>
      </p:pic>
    </p:spTree>
    <p:extLst>
      <p:ext uri="{BB962C8B-B14F-4D97-AF65-F5344CB8AC3E}">
        <p14:creationId xmlns:p14="http://schemas.microsoft.com/office/powerpoint/2010/main" val="1592192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D5C454D7-EB22-E2F3-FC9D-E2B4A23082F5}"/>
              </a:ext>
            </a:extLst>
          </p:cNvPr>
          <p:cNvPicPr>
            <a:picLocks noChangeAspect="1"/>
          </p:cNvPicPr>
          <p:nvPr/>
        </p:nvPicPr>
        <p:blipFill rotWithShape="1">
          <a:blip r:embed="rId2"/>
          <a:srcRect t="5201" r="2769"/>
          <a:stretch/>
        </p:blipFill>
        <p:spPr>
          <a:xfrm>
            <a:off x="3620927" y="836684"/>
            <a:ext cx="2613094" cy="1719072"/>
          </a:xfrm>
          <a:prstGeom prst="rect">
            <a:avLst/>
          </a:prstGeom>
        </p:spPr>
      </p:pic>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58316"/>
            <a:ext cx="8496944" cy="857250"/>
          </a:xfrm>
        </p:spPr>
        <p:txBody>
          <a:bodyPr/>
          <a:lstStyle/>
          <a:p>
            <a:r>
              <a:rPr lang="en-US" sz="2500" dirty="0"/>
              <a:t>Thermal stress, displacement and frequency shift</a:t>
            </a:r>
            <a:endParaRPr lang="en-GB" sz="2500" dirty="0"/>
          </a:p>
        </p:txBody>
      </p:sp>
      <p:sp>
        <p:nvSpPr>
          <p:cNvPr id="15" name="Rectangle 14">
            <a:extLst>
              <a:ext uri="{FF2B5EF4-FFF2-40B4-BE49-F238E27FC236}">
                <a16:creationId xmlns:a16="http://schemas.microsoft.com/office/drawing/2014/main" id="{265E59DA-E84F-BA77-DAAF-B5EDED84066F}"/>
              </a:ext>
            </a:extLst>
          </p:cNvPr>
          <p:cNvSpPr/>
          <p:nvPr/>
        </p:nvSpPr>
        <p:spPr>
          <a:xfrm>
            <a:off x="7740352" y="816140"/>
            <a:ext cx="288032" cy="1714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8" name="Group 7">
            <a:extLst>
              <a:ext uri="{FF2B5EF4-FFF2-40B4-BE49-F238E27FC236}">
                <a16:creationId xmlns:a16="http://schemas.microsoft.com/office/drawing/2014/main" id="{5BE6B456-DE41-7A77-851C-41A4C02A2FA2}"/>
              </a:ext>
            </a:extLst>
          </p:cNvPr>
          <p:cNvGrpSpPr/>
          <p:nvPr/>
        </p:nvGrpSpPr>
        <p:grpSpPr>
          <a:xfrm>
            <a:off x="-638133" y="1226332"/>
            <a:ext cx="4625340" cy="826706"/>
            <a:chOff x="-272373" y="1226332"/>
            <a:chExt cx="4625340" cy="826706"/>
          </a:xfrm>
        </p:grpSpPr>
        <p:grpSp>
          <p:nvGrpSpPr>
            <p:cNvPr id="21" name="Group 20">
              <a:extLst>
                <a:ext uri="{FF2B5EF4-FFF2-40B4-BE49-F238E27FC236}">
                  <a16:creationId xmlns:a16="http://schemas.microsoft.com/office/drawing/2014/main" id="{E8BCCE1C-9158-28BD-679C-73C05A692697}"/>
                </a:ext>
              </a:extLst>
            </p:cNvPr>
            <p:cNvGrpSpPr/>
            <p:nvPr/>
          </p:nvGrpSpPr>
          <p:grpSpPr>
            <a:xfrm>
              <a:off x="493197" y="1226332"/>
              <a:ext cx="3527426" cy="527432"/>
              <a:chOff x="1409156" y="1226332"/>
              <a:chExt cx="2145988" cy="527432"/>
            </a:xfrm>
          </p:grpSpPr>
          <p:sp>
            <p:nvSpPr>
              <p:cNvPr id="6" name="Content Placeholder 2">
                <a:extLst>
                  <a:ext uri="{FF2B5EF4-FFF2-40B4-BE49-F238E27FC236}">
                    <a16:creationId xmlns:a16="http://schemas.microsoft.com/office/drawing/2014/main" id="{54A6845E-3743-32D3-0EA1-08165EB042B6}"/>
                  </a:ext>
                </a:extLst>
              </p:cNvPr>
              <p:cNvSpPr txBox="1">
                <a:spLocks/>
              </p:cNvSpPr>
              <p:nvPr/>
            </p:nvSpPr>
            <p:spPr bwMode="auto">
              <a:xfrm>
                <a:off x="1496232" y="1226332"/>
                <a:ext cx="2058912"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von Mises Stress vs Yield strength </a:t>
                </a:r>
                <a:endParaRPr lang="en-GB" sz="1200" dirty="0">
                  <a:solidFill>
                    <a:srgbClr val="000000"/>
                  </a:solidFill>
                </a:endParaRP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1BD39CE-0874-6EA7-AD67-CC32D9D5D83B}"/>
                      </a:ext>
                    </a:extLst>
                  </p:cNvPr>
                  <p:cNvSpPr txBox="1"/>
                  <p:nvPr/>
                </p:nvSpPr>
                <p:spPr>
                  <a:xfrm>
                    <a:off x="1409156" y="1468558"/>
                    <a:ext cx="2144387" cy="2852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solidFill>
                                    <a:srgbClr val="000000"/>
                                  </a:solidFill>
                                  <a:latin typeface="Cambria Math" panose="02040503050406030204" pitchFamily="18" charset="0"/>
                                  <a:ea typeface="Cambria Math" panose="02040503050406030204" pitchFamily="18" charset="0"/>
                                </a:rPr>
                              </m:ctrlPr>
                            </m:sSubPr>
                            <m:e>
                              <m:r>
                                <a:rPr lang="en-US" sz="1200" b="0" i="1" smtClean="0">
                                  <a:solidFill>
                                    <a:srgbClr val="000000"/>
                                  </a:solidFill>
                                  <a:latin typeface="Cambria Math" panose="02040503050406030204" pitchFamily="18" charset="0"/>
                                  <a:ea typeface="Cambria Math" panose="02040503050406030204" pitchFamily="18" charset="0"/>
                                </a:rPr>
                                <m:t>𝜎</m:t>
                              </m:r>
                            </m:e>
                            <m:sub>
                              <m:r>
                                <a:rPr lang="en-US" sz="1200" b="0" i="1" smtClean="0">
                                  <a:solidFill>
                                    <a:srgbClr val="000000"/>
                                  </a:solidFill>
                                  <a:latin typeface="Cambria Math" panose="02040503050406030204" pitchFamily="18" charset="0"/>
                                  <a:ea typeface="Cambria Math" panose="02040503050406030204" pitchFamily="18" charset="0"/>
                                </a:rPr>
                                <m:t>𝑀𝑖𝑠𝑒𝑠</m:t>
                              </m:r>
                              <m:r>
                                <a:rPr lang="en-US" sz="1200" b="0" i="1" smtClean="0">
                                  <a:solidFill>
                                    <a:srgbClr val="000000"/>
                                  </a:solidFill>
                                  <a:latin typeface="Cambria Math" panose="02040503050406030204" pitchFamily="18" charset="0"/>
                                  <a:ea typeface="Cambria Math" panose="02040503050406030204" pitchFamily="18" charset="0"/>
                                </a:rPr>
                                <m:t>,</m:t>
                              </m:r>
                              <m:r>
                                <a:rPr lang="en-US" sz="1200" b="0" i="1" smtClean="0">
                                  <a:solidFill>
                                    <a:srgbClr val="000000"/>
                                  </a:solidFill>
                                  <a:latin typeface="Cambria Math" panose="02040503050406030204" pitchFamily="18" charset="0"/>
                                  <a:ea typeface="Cambria Math" panose="02040503050406030204" pitchFamily="18" charset="0"/>
                                </a:rPr>
                                <m:t>𝐶𝑢</m:t>
                              </m:r>
                            </m:sub>
                          </m:sSub>
                          <m:r>
                            <a:rPr lang="en-US" sz="1200" b="0" i="1" smtClean="0">
                              <a:solidFill>
                                <a:srgbClr val="000000"/>
                              </a:solidFill>
                              <a:latin typeface="Cambria Math" panose="02040503050406030204" pitchFamily="18" charset="0"/>
                              <a:ea typeface="Cambria Math" panose="02040503050406030204" pitchFamily="18" charset="0"/>
                            </a:rPr>
                            <m:t>=35 </m:t>
                          </m:r>
                          <m:r>
                            <m:rPr>
                              <m:sty m:val="p"/>
                            </m:rPr>
                            <a:rPr lang="en-US" sz="1200" b="0" i="0" smtClean="0">
                              <a:solidFill>
                                <a:srgbClr val="000000"/>
                              </a:solidFill>
                              <a:latin typeface="Cambria Math" panose="02040503050406030204" pitchFamily="18" charset="0"/>
                              <a:ea typeface="Cambria Math" panose="02040503050406030204" pitchFamily="18" charset="0"/>
                            </a:rPr>
                            <m:t>MPa</m:t>
                          </m:r>
                          <m:r>
                            <a:rPr lang="en-US" sz="1200" b="0" i="0" smtClean="0">
                              <a:solidFill>
                                <a:srgbClr val="000000"/>
                              </a:solidFill>
                              <a:latin typeface="Cambria Math" panose="02040503050406030204" pitchFamily="18" charset="0"/>
                              <a:ea typeface="Cambria Math" panose="02040503050406030204" pitchFamily="18" charset="0"/>
                            </a:rPr>
                            <m:t>&lt;250−350 </m:t>
                          </m:r>
                          <m:r>
                            <m:rPr>
                              <m:sty m:val="p"/>
                            </m:rPr>
                            <a:rPr lang="en-US" sz="1200">
                              <a:solidFill>
                                <a:srgbClr val="000000"/>
                              </a:solidFill>
                              <a:latin typeface="Cambria Math" panose="02040503050406030204" pitchFamily="18" charset="0"/>
                              <a:ea typeface="Cambria Math" panose="02040503050406030204" pitchFamily="18" charset="0"/>
                            </a:rPr>
                            <m:t>MPa</m:t>
                          </m:r>
                          <m:r>
                            <a:rPr lang="en-US" sz="1200" b="0" i="0" smtClean="0">
                              <a:solidFill>
                                <a:srgbClr val="000000"/>
                              </a:solidFill>
                              <a:latin typeface="Cambria Math" panose="02040503050406030204" pitchFamily="18" charset="0"/>
                              <a:ea typeface="Cambria Math" panose="02040503050406030204" pitchFamily="18" charset="0"/>
                            </a:rPr>
                            <m:t>=</m:t>
                          </m:r>
                          <m:sSub>
                            <m:sSubPr>
                              <m:ctrlPr>
                                <a:rPr lang="en-US" sz="1200" b="0" i="1">
                                  <a:solidFill>
                                    <a:srgbClr val="000000"/>
                                  </a:solidFill>
                                  <a:latin typeface="Cambria Math" panose="02040503050406030204" pitchFamily="18" charset="0"/>
                                  <a:ea typeface="Cambria Math" panose="02040503050406030204" pitchFamily="18" charset="0"/>
                                </a:rPr>
                              </m:ctrlPr>
                            </m:sSubPr>
                            <m:e>
                              <m:r>
                                <a:rPr lang="en-US" sz="1200" b="0" i="1">
                                  <a:solidFill>
                                    <a:srgbClr val="000000"/>
                                  </a:solidFill>
                                  <a:latin typeface="Cambria Math" panose="02040503050406030204" pitchFamily="18" charset="0"/>
                                  <a:ea typeface="Cambria Math" panose="02040503050406030204" pitchFamily="18" charset="0"/>
                                </a:rPr>
                                <m:t>𝜎</m:t>
                              </m:r>
                            </m:e>
                            <m:sub>
                              <m:r>
                                <a:rPr lang="en-US" sz="1200" b="0" i="1" smtClean="0">
                                  <a:solidFill>
                                    <a:srgbClr val="000000"/>
                                  </a:solidFill>
                                  <a:latin typeface="Cambria Math" panose="02040503050406030204" pitchFamily="18" charset="0"/>
                                  <a:ea typeface="Cambria Math" panose="02040503050406030204" pitchFamily="18" charset="0"/>
                                </a:rPr>
                                <m:t>𝑌𝑖𝑒𝑙𝑑</m:t>
                              </m:r>
                              <m:r>
                                <a:rPr lang="en-US" sz="1200" b="0" i="1" smtClean="0">
                                  <a:solidFill>
                                    <a:srgbClr val="000000"/>
                                  </a:solidFill>
                                  <a:latin typeface="Cambria Math" panose="02040503050406030204" pitchFamily="18" charset="0"/>
                                  <a:ea typeface="Cambria Math" panose="02040503050406030204" pitchFamily="18" charset="0"/>
                                </a:rPr>
                                <m:t>,</m:t>
                              </m:r>
                              <m:r>
                                <a:rPr lang="en-US" sz="1200" b="0" i="1" smtClean="0">
                                  <a:solidFill>
                                    <a:srgbClr val="000000"/>
                                  </a:solidFill>
                                  <a:latin typeface="Cambria Math" panose="02040503050406030204" pitchFamily="18" charset="0"/>
                                  <a:ea typeface="Cambria Math" panose="02040503050406030204" pitchFamily="18" charset="0"/>
                                </a:rPr>
                                <m:t>𝐶𝑢</m:t>
                              </m:r>
                            </m:sub>
                          </m:sSub>
                        </m:oMath>
                      </m:oMathPara>
                    </a14:m>
                    <a:endParaRPr lang="en-GB" sz="1200" dirty="0">
                      <a:latin typeface="Arial Narrow" panose="020B0606020202030204" pitchFamily="34" charset="0"/>
                    </a:endParaRPr>
                  </a:p>
                </p:txBody>
              </p:sp>
            </mc:Choice>
            <mc:Fallback xmlns="">
              <p:sp>
                <p:nvSpPr>
                  <p:cNvPr id="20" name="TextBox 19">
                    <a:extLst>
                      <a:ext uri="{FF2B5EF4-FFF2-40B4-BE49-F238E27FC236}">
                        <a16:creationId xmlns:a16="http://schemas.microsoft.com/office/drawing/2014/main" id="{C1BD39CE-0874-6EA7-AD67-CC32D9D5D83B}"/>
                      </a:ext>
                    </a:extLst>
                  </p:cNvPr>
                  <p:cNvSpPr txBox="1">
                    <a:spLocks noRot="1" noChangeAspect="1" noMove="1" noResize="1" noEditPoints="1" noAdjustHandles="1" noChangeArrowheads="1" noChangeShapeType="1" noTextEdit="1"/>
                  </p:cNvSpPr>
                  <p:nvPr/>
                </p:nvSpPr>
                <p:spPr>
                  <a:xfrm>
                    <a:off x="1409156" y="1468558"/>
                    <a:ext cx="2144387" cy="285206"/>
                  </a:xfrm>
                  <a:prstGeom prst="rect">
                    <a:avLst/>
                  </a:prstGeom>
                  <a:blipFill>
                    <a:blip r:embed="rId3"/>
                    <a:stretch>
                      <a:fillRect/>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C58B406-2F19-56BD-7009-28C36164C0CC}"/>
                    </a:ext>
                  </a:extLst>
                </p:cNvPr>
                <p:cNvSpPr txBox="1"/>
                <p:nvPr/>
              </p:nvSpPr>
              <p:spPr>
                <a:xfrm>
                  <a:off x="-272373" y="1767832"/>
                  <a:ext cx="4625340" cy="2852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solidFill>
                                  <a:srgbClr val="000000"/>
                                </a:solidFill>
                                <a:latin typeface="Cambria Math" panose="02040503050406030204" pitchFamily="18" charset="0"/>
                                <a:ea typeface="Cambria Math" panose="02040503050406030204" pitchFamily="18" charset="0"/>
                              </a:rPr>
                            </m:ctrlPr>
                          </m:sSubPr>
                          <m:e>
                            <m:r>
                              <a:rPr lang="en-US" sz="1200" b="0" i="1">
                                <a:solidFill>
                                  <a:srgbClr val="000000"/>
                                </a:solidFill>
                                <a:latin typeface="Cambria Math" panose="02040503050406030204" pitchFamily="18" charset="0"/>
                                <a:ea typeface="Cambria Math" panose="02040503050406030204" pitchFamily="18" charset="0"/>
                              </a:rPr>
                              <m:t>𝜎</m:t>
                            </m:r>
                          </m:e>
                          <m:sub>
                            <m:r>
                              <a:rPr lang="en-US" sz="1200" b="0" i="1">
                                <a:solidFill>
                                  <a:srgbClr val="000000"/>
                                </a:solidFill>
                                <a:latin typeface="Cambria Math" panose="02040503050406030204" pitchFamily="18" charset="0"/>
                                <a:ea typeface="Cambria Math" panose="02040503050406030204" pitchFamily="18" charset="0"/>
                              </a:rPr>
                              <m:t>𝑀𝑖𝑠𝑒𝑠</m:t>
                            </m:r>
                            <m:r>
                              <a:rPr lang="en-US" sz="1200" b="0" i="1">
                                <a:solidFill>
                                  <a:srgbClr val="000000"/>
                                </a:solidFill>
                                <a:latin typeface="Cambria Math" panose="02040503050406030204" pitchFamily="18" charset="0"/>
                                <a:ea typeface="Cambria Math" panose="02040503050406030204" pitchFamily="18" charset="0"/>
                              </a:rPr>
                              <m:t>,</m:t>
                            </m:r>
                            <m:r>
                              <a:rPr lang="en-US" sz="1200" b="0" i="1" smtClean="0">
                                <a:solidFill>
                                  <a:srgbClr val="000000"/>
                                </a:solidFill>
                                <a:latin typeface="Cambria Math" panose="02040503050406030204" pitchFamily="18" charset="0"/>
                                <a:ea typeface="Cambria Math" panose="02040503050406030204" pitchFamily="18" charset="0"/>
                              </a:rPr>
                              <m:t>𝐵𝑒</m:t>
                            </m:r>
                          </m:sub>
                        </m:sSub>
                        <m:r>
                          <a:rPr lang="en-US" sz="1200" b="0" i="1">
                            <a:solidFill>
                              <a:srgbClr val="000000"/>
                            </a:solidFill>
                            <a:latin typeface="Cambria Math" panose="02040503050406030204" pitchFamily="18" charset="0"/>
                            <a:ea typeface="Cambria Math" panose="02040503050406030204" pitchFamily="18" charset="0"/>
                          </a:rPr>
                          <m:t>=</m:t>
                        </m:r>
                        <m:r>
                          <a:rPr lang="en-US" sz="1200" b="0" i="1" smtClean="0">
                            <a:solidFill>
                              <a:srgbClr val="000000"/>
                            </a:solidFill>
                            <a:latin typeface="Cambria Math" panose="02040503050406030204" pitchFamily="18" charset="0"/>
                            <a:ea typeface="Cambria Math" panose="02040503050406030204" pitchFamily="18" charset="0"/>
                          </a:rPr>
                          <m:t>80</m:t>
                        </m:r>
                        <m:r>
                          <a:rPr lang="en-US" sz="1200" b="0" i="1">
                            <a:solidFill>
                              <a:srgbClr val="FF0000"/>
                            </a:solidFill>
                            <a:latin typeface="Cambria Math" panose="02040503050406030204" pitchFamily="18" charset="0"/>
                            <a:ea typeface="Cambria Math" panose="02040503050406030204" pitchFamily="18" charset="0"/>
                          </a:rPr>
                          <m:t> </m:t>
                        </m:r>
                        <m:r>
                          <m:rPr>
                            <m:sty m:val="p"/>
                          </m:rPr>
                          <a:rPr lang="en-US" sz="1200" b="0" i="0" smtClean="0">
                            <a:solidFill>
                              <a:schemeClr val="tx1"/>
                            </a:solidFill>
                            <a:latin typeface="Cambria Math" panose="02040503050406030204" pitchFamily="18" charset="0"/>
                            <a:ea typeface="Cambria Math" panose="02040503050406030204" pitchFamily="18" charset="0"/>
                          </a:rPr>
                          <m:t>MPa</m:t>
                        </m:r>
                        <m:r>
                          <a:rPr lang="en-US" sz="1200" b="0">
                            <a:solidFill>
                              <a:srgbClr val="000000"/>
                            </a:solidFill>
                            <a:latin typeface="Cambria Math" panose="02040503050406030204" pitchFamily="18" charset="0"/>
                            <a:ea typeface="Cambria Math" panose="02040503050406030204" pitchFamily="18" charset="0"/>
                          </a:rPr>
                          <m:t>&lt;240 </m:t>
                        </m:r>
                        <m:r>
                          <m:rPr>
                            <m:sty m:val="p"/>
                          </m:rPr>
                          <a:rPr lang="en-US" sz="1200" b="0">
                            <a:solidFill>
                              <a:srgbClr val="000000"/>
                            </a:solidFill>
                            <a:latin typeface="Cambria Math" panose="02040503050406030204" pitchFamily="18" charset="0"/>
                            <a:ea typeface="Cambria Math" panose="02040503050406030204" pitchFamily="18" charset="0"/>
                          </a:rPr>
                          <m:t>MPa</m:t>
                        </m:r>
                        <m:r>
                          <a:rPr lang="en-US" sz="1200" b="0">
                            <a:solidFill>
                              <a:srgbClr val="000000"/>
                            </a:solidFill>
                            <a:latin typeface="Cambria Math" panose="02040503050406030204" pitchFamily="18" charset="0"/>
                            <a:ea typeface="Cambria Math" panose="02040503050406030204" pitchFamily="18" charset="0"/>
                          </a:rPr>
                          <m:t>=</m:t>
                        </m:r>
                        <m:sSub>
                          <m:sSubPr>
                            <m:ctrlPr>
                              <a:rPr lang="en-US" sz="1200" b="0" i="1">
                                <a:solidFill>
                                  <a:srgbClr val="000000"/>
                                </a:solidFill>
                                <a:latin typeface="Cambria Math" panose="02040503050406030204" pitchFamily="18" charset="0"/>
                                <a:ea typeface="Cambria Math" panose="02040503050406030204" pitchFamily="18" charset="0"/>
                              </a:rPr>
                            </m:ctrlPr>
                          </m:sSubPr>
                          <m:e>
                            <m:r>
                              <a:rPr lang="en-US" sz="1200" b="0" i="1">
                                <a:solidFill>
                                  <a:srgbClr val="000000"/>
                                </a:solidFill>
                                <a:latin typeface="Cambria Math" panose="02040503050406030204" pitchFamily="18" charset="0"/>
                                <a:ea typeface="Cambria Math" panose="02040503050406030204" pitchFamily="18" charset="0"/>
                              </a:rPr>
                              <m:t>𝜎</m:t>
                            </m:r>
                          </m:e>
                          <m:sub>
                            <m:r>
                              <a:rPr lang="en-US" sz="1200" b="0" i="1">
                                <a:solidFill>
                                  <a:srgbClr val="000000"/>
                                </a:solidFill>
                                <a:latin typeface="Cambria Math" panose="02040503050406030204" pitchFamily="18" charset="0"/>
                                <a:ea typeface="Cambria Math" panose="02040503050406030204" pitchFamily="18" charset="0"/>
                              </a:rPr>
                              <m:t>𝑌𝑖𝑒𝑙𝑑</m:t>
                            </m:r>
                            <m:r>
                              <a:rPr lang="en-US" sz="1200" b="0" i="1" smtClean="0">
                                <a:solidFill>
                                  <a:srgbClr val="000000"/>
                                </a:solidFill>
                                <a:latin typeface="Cambria Math" panose="02040503050406030204" pitchFamily="18" charset="0"/>
                                <a:ea typeface="Cambria Math" panose="02040503050406030204" pitchFamily="18" charset="0"/>
                              </a:rPr>
                              <m:t>,</m:t>
                            </m:r>
                            <m:r>
                              <a:rPr lang="en-US" sz="1200" b="0" i="1" smtClean="0">
                                <a:solidFill>
                                  <a:srgbClr val="000000"/>
                                </a:solidFill>
                                <a:latin typeface="Cambria Math" panose="02040503050406030204" pitchFamily="18" charset="0"/>
                                <a:ea typeface="Cambria Math" panose="02040503050406030204" pitchFamily="18" charset="0"/>
                              </a:rPr>
                              <m:t>𝐵𝑒</m:t>
                            </m:r>
                          </m:sub>
                        </m:sSub>
                      </m:oMath>
                    </m:oMathPara>
                  </a14:m>
                  <a:endParaRPr lang="en-GB" sz="1200" dirty="0"/>
                </a:p>
              </p:txBody>
            </p:sp>
          </mc:Choice>
          <mc:Fallback xmlns="">
            <p:sp>
              <p:nvSpPr>
                <p:cNvPr id="7" name="TextBox 6">
                  <a:extLst>
                    <a:ext uri="{FF2B5EF4-FFF2-40B4-BE49-F238E27FC236}">
                      <a16:creationId xmlns:a16="http://schemas.microsoft.com/office/drawing/2014/main" id="{2C58B406-2F19-56BD-7009-28C36164C0CC}"/>
                    </a:ext>
                  </a:extLst>
                </p:cNvPr>
                <p:cNvSpPr txBox="1">
                  <a:spLocks noRot="1" noChangeAspect="1" noMove="1" noResize="1" noEditPoints="1" noAdjustHandles="1" noChangeArrowheads="1" noChangeShapeType="1" noTextEdit="1"/>
                </p:cNvSpPr>
                <p:nvPr/>
              </p:nvSpPr>
              <p:spPr>
                <a:xfrm>
                  <a:off x="-272373" y="1767832"/>
                  <a:ext cx="4625340" cy="285206"/>
                </a:xfrm>
                <a:prstGeom prst="rect">
                  <a:avLst/>
                </a:prstGeom>
                <a:blipFill>
                  <a:blip r:embed="rId4"/>
                  <a:stretch>
                    <a:fillRect/>
                  </a:stretch>
                </a:blipFill>
              </p:spPr>
              <p:txBody>
                <a:bodyPr/>
                <a:lstStyle/>
                <a:p>
                  <a:r>
                    <a:rPr lang="en-GB">
                      <a:noFill/>
                    </a:rPr>
                    <a:t> </a:t>
                  </a:r>
                </a:p>
              </p:txBody>
            </p:sp>
          </mc:Fallback>
        </mc:AlternateContent>
      </p:grpSp>
      <p:grpSp>
        <p:nvGrpSpPr>
          <p:cNvPr id="29" name="Group 28">
            <a:extLst>
              <a:ext uri="{FF2B5EF4-FFF2-40B4-BE49-F238E27FC236}">
                <a16:creationId xmlns:a16="http://schemas.microsoft.com/office/drawing/2014/main" id="{93092390-2539-0D3E-2A40-78FA6F5B006F}"/>
              </a:ext>
            </a:extLst>
          </p:cNvPr>
          <p:cNvGrpSpPr/>
          <p:nvPr/>
        </p:nvGrpSpPr>
        <p:grpSpPr>
          <a:xfrm>
            <a:off x="3815393" y="572141"/>
            <a:ext cx="2391263" cy="1791890"/>
            <a:chOff x="3887401" y="572141"/>
            <a:chExt cx="2391263" cy="1791890"/>
          </a:xfrm>
        </p:grpSpPr>
        <p:sp>
          <p:nvSpPr>
            <p:cNvPr id="12" name="Content Placeholder 2">
              <a:extLst>
                <a:ext uri="{FF2B5EF4-FFF2-40B4-BE49-F238E27FC236}">
                  <a16:creationId xmlns:a16="http://schemas.microsoft.com/office/drawing/2014/main" id="{C7168CF7-8933-2E11-8EC0-380F30AB71B0}"/>
                </a:ext>
              </a:extLst>
            </p:cNvPr>
            <p:cNvSpPr txBox="1">
              <a:spLocks/>
            </p:cNvSpPr>
            <p:nvPr/>
          </p:nvSpPr>
          <p:spPr bwMode="auto">
            <a:xfrm>
              <a:off x="3887401" y="572141"/>
              <a:ext cx="2391263"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00" dirty="0">
                  <a:solidFill>
                    <a:srgbClr val="000000"/>
                  </a:solidFill>
                </a:rPr>
                <a:t>von Mises Stress on the cavity walls [MPa]</a:t>
              </a:r>
              <a:endParaRPr lang="en-GB" sz="1000" dirty="0">
                <a:solidFill>
                  <a:srgbClr val="000000"/>
                </a:solidFill>
              </a:endParaRPr>
            </a:p>
          </p:txBody>
        </p:sp>
        <p:grpSp>
          <p:nvGrpSpPr>
            <p:cNvPr id="28" name="Group 27">
              <a:extLst>
                <a:ext uri="{FF2B5EF4-FFF2-40B4-BE49-F238E27FC236}">
                  <a16:creationId xmlns:a16="http://schemas.microsoft.com/office/drawing/2014/main" id="{68F38509-1A36-2ADD-5889-DA8237F3C0CF}"/>
                </a:ext>
              </a:extLst>
            </p:cNvPr>
            <p:cNvGrpSpPr/>
            <p:nvPr/>
          </p:nvGrpSpPr>
          <p:grpSpPr>
            <a:xfrm>
              <a:off x="5054177" y="1868575"/>
              <a:ext cx="432048" cy="495456"/>
              <a:chOff x="5054177" y="1868575"/>
              <a:chExt cx="432048" cy="495456"/>
            </a:xfrm>
          </p:grpSpPr>
          <p:sp>
            <p:nvSpPr>
              <p:cNvPr id="23" name="Content Placeholder 2">
                <a:extLst>
                  <a:ext uri="{FF2B5EF4-FFF2-40B4-BE49-F238E27FC236}">
                    <a16:creationId xmlns:a16="http://schemas.microsoft.com/office/drawing/2014/main" id="{963FA258-F309-9EFE-3261-58B01C204388}"/>
                  </a:ext>
                </a:extLst>
              </p:cNvPr>
              <p:cNvSpPr txBox="1">
                <a:spLocks/>
              </p:cNvSpPr>
              <p:nvPr/>
            </p:nvSpPr>
            <p:spPr bwMode="auto">
              <a:xfrm>
                <a:off x="5054177" y="2164623"/>
                <a:ext cx="432048"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900" dirty="0">
                    <a:solidFill>
                      <a:srgbClr val="000000"/>
                    </a:solidFill>
                  </a:rPr>
                  <a:t>MAX</a:t>
                </a:r>
                <a:endParaRPr lang="en-GB" sz="900" dirty="0">
                  <a:solidFill>
                    <a:srgbClr val="000000"/>
                  </a:solidFill>
                </a:endParaRPr>
              </a:p>
            </p:txBody>
          </p:sp>
          <p:cxnSp>
            <p:nvCxnSpPr>
              <p:cNvPr id="25" name="Straight Arrow Connector 24">
                <a:extLst>
                  <a:ext uri="{FF2B5EF4-FFF2-40B4-BE49-F238E27FC236}">
                    <a16:creationId xmlns:a16="http://schemas.microsoft.com/office/drawing/2014/main" id="{AA950FE8-0BE4-2F8F-3DA2-423B7E5DAE0D}"/>
                  </a:ext>
                </a:extLst>
              </p:cNvPr>
              <p:cNvCxnSpPr>
                <a:cxnSpLocks/>
              </p:cNvCxnSpPr>
              <p:nvPr/>
            </p:nvCxnSpPr>
            <p:spPr>
              <a:xfrm flipV="1">
                <a:off x="5183434" y="1868575"/>
                <a:ext cx="173535" cy="245361"/>
              </a:xfrm>
              <a:prstGeom prst="straightConnector1">
                <a:avLst/>
              </a:prstGeom>
              <a:noFill/>
              <a:ln w="6350" cap="flat" cmpd="sng" algn="ctr">
                <a:solidFill>
                  <a:sysClr val="windowText" lastClr="000000"/>
                </a:solidFill>
                <a:prstDash val="solid"/>
                <a:miter lim="800000"/>
                <a:tailEnd type="triangle"/>
              </a:ln>
              <a:effectLst/>
            </p:spPr>
          </p:cxnSp>
        </p:grpSp>
      </p:grpSp>
      <p:sp>
        <p:nvSpPr>
          <p:cNvPr id="9" name="Content Placeholder 2">
            <a:extLst>
              <a:ext uri="{FF2B5EF4-FFF2-40B4-BE49-F238E27FC236}">
                <a16:creationId xmlns:a16="http://schemas.microsoft.com/office/drawing/2014/main" id="{C9E40FBC-768C-0EF1-068A-1C2A4440B6EC}"/>
              </a:ext>
            </a:extLst>
          </p:cNvPr>
          <p:cNvSpPr txBox="1">
            <a:spLocks/>
          </p:cNvSpPr>
          <p:nvPr/>
        </p:nvSpPr>
        <p:spPr bwMode="auto">
          <a:xfrm>
            <a:off x="6516216" y="572141"/>
            <a:ext cx="2348472"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00" dirty="0">
                <a:solidFill>
                  <a:srgbClr val="000000"/>
                </a:solidFill>
              </a:rPr>
              <a:t>von Mises Stress on the windows [MPa]</a:t>
            </a:r>
            <a:endParaRPr lang="en-GB" sz="1000" dirty="0">
              <a:solidFill>
                <a:srgbClr val="000000"/>
              </a:solidFill>
            </a:endParaRPr>
          </a:p>
        </p:txBody>
      </p:sp>
      <p:grpSp>
        <p:nvGrpSpPr>
          <p:cNvPr id="39" name="Group 38">
            <a:extLst>
              <a:ext uri="{FF2B5EF4-FFF2-40B4-BE49-F238E27FC236}">
                <a16:creationId xmlns:a16="http://schemas.microsoft.com/office/drawing/2014/main" id="{6B663BBE-3A61-600A-C5CD-E37AA38DC9AD}"/>
              </a:ext>
            </a:extLst>
          </p:cNvPr>
          <p:cNvGrpSpPr/>
          <p:nvPr/>
        </p:nvGrpSpPr>
        <p:grpSpPr>
          <a:xfrm>
            <a:off x="286377" y="2761581"/>
            <a:ext cx="3384305" cy="568058"/>
            <a:chOff x="1496232" y="1226332"/>
            <a:chExt cx="2058912" cy="568058"/>
          </a:xfrm>
        </p:grpSpPr>
        <p:sp>
          <p:nvSpPr>
            <p:cNvPr id="41" name="Content Placeholder 2">
              <a:extLst>
                <a:ext uri="{FF2B5EF4-FFF2-40B4-BE49-F238E27FC236}">
                  <a16:creationId xmlns:a16="http://schemas.microsoft.com/office/drawing/2014/main" id="{9BF8BED7-99E1-F164-A83B-D68E032ED1E6}"/>
                </a:ext>
              </a:extLst>
            </p:cNvPr>
            <p:cNvSpPr txBox="1">
              <a:spLocks/>
            </p:cNvSpPr>
            <p:nvPr/>
          </p:nvSpPr>
          <p:spPr bwMode="auto">
            <a:xfrm>
              <a:off x="1496232" y="1226332"/>
              <a:ext cx="2058912"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Thermally induced total displacement</a:t>
              </a:r>
              <a:endParaRPr lang="en-GB" sz="1200" dirty="0">
                <a:solidFill>
                  <a:srgbClr val="000000"/>
                </a:solidFill>
              </a:endParaRPr>
            </a:p>
          </p:txBody>
        </p: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882716BE-DD5A-0850-3265-FDE913735099}"/>
                    </a:ext>
                  </a:extLst>
                </p:cNvPr>
                <p:cNvSpPr txBox="1"/>
                <p:nvPr/>
              </p:nvSpPr>
              <p:spPr>
                <a:xfrm>
                  <a:off x="1518834" y="1509184"/>
                  <a:ext cx="919959" cy="285206"/>
                </a:xfrm>
                <a:prstGeom prst="rect">
                  <a:avLst/>
                </a:prstGeom>
                <a:noFill/>
                <a:ln>
                  <a:solidFill>
                    <a:srgbClr val="00B050"/>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solidFill>
                                  <a:srgbClr val="000000"/>
                                </a:solidFill>
                                <a:latin typeface="Cambria Math" panose="02040503050406030204" pitchFamily="18" charset="0"/>
                                <a:ea typeface="Cambria Math" panose="02040503050406030204" pitchFamily="18" charset="0"/>
                              </a:rPr>
                            </m:ctrlPr>
                          </m:sSubPr>
                          <m:e>
                            <m:r>
                              <a:rPr lang="en-US" sz="1200" b="0" i="1" smtClean="0">
                                <a:solidFill>
                                  <a:srgbClr val="000000"/>
                                </a:solidFill>
                                <a:latin typeface="Cambria Math" panose="02040503050406030204" pitchFamily="18" charset="0"/>
                                <a:ea typeface="Cambria Math" panose="02040503050406030204" pitchFamily="18" charset="0"/>
                              </a:rPr>
                              <m:t>𝑢</m:t>
                            </m:r>
                          </m:e>
                          <m:sub>
                            <m:r>
                              <m:rPr>
                                <m:sty m:val="p"/>
                              </m:rPr>
                              <a:rPr lang="en-US" sz="1200" b="0" i="0" smtClean="0">
                                <a:solidFill>
                                  <a:srgbClr val="000000"/>
                                </a:solidFill>
                                <a:latin typeface="Cambria Math" panose="02040503050406030204" pitchFamily="18" charset="0"/>
                                <a:ea typeface="Cambria Math" panose="02040503050406030204" pitchFamily="18" charset="0"/>
                              </a:rPr>
                              <m:t>th</m:t>
                            </m:r>
                            <m:r>
                              <a:rPr lang="en-US" sz="1200" b="0" i="0" smtClean="0">
                                <a:solidFill>
                                  <a:srgbClr val="000000"/>
                                </a:solidFill>
                                <a:latin typeface="Cambria Math" panose="02040503050406030204" pitchFamily="18" charset="0"/>
                                <a:ea typeface="Cambria Math" panose="02040503050406030204" pitchFamily="18" charset="0"/>
                              </a:rPr>
                              <m:t>,</m:t>
                            </m:r>
                            <m:r>
                              <m:rPr>
                                <m:sty m:val="p"/>
                              </m:rPr>
                              <a:rPr lang="en-US" sz="1200" b="0" i="0" smtClean="0">
                                <a:solidFill>
                                  <a:srgbClr val="000000"/>
                                </a:solidFill>
                                <a:latin typeface="Cambria Math" panose="02040503050406030204" pitchFamily="18" charset="0"/>
                                <a:ea typeface="Cambria Math" panose="02040503050406030204" pitchFamily="18" charset="0"/>
                              </a:rPr>
                              <m:t>max</m:t>
                            </m:r>
                          </m:sub>
                        </m:sSub>
                        <m:r>
                          <a:rPr lang="en-US" sz="1200" b="0" i="1" smtClean="0">
                            <a:solidFill>
                              <a:srgbClr val="000000"/>
                            </a:solidFill>
                            <a:latin typeface="Cambria Math" panose="02040503050406030204" pitchFamily="18" charset="0"/>
                            <a:ea typeface="Cambria Math" panose="02040503050406030204" pitchFamily="18" charset="0"/>
                          </a:rPr>
                          <m:t>=28.9 </m:t>
                        </m:r>
                        <m:r>
                          <a:rPr lang="en-US" sz="1200" b="0" i="1" smtClean="0">
                            <a:solidFill>
                              <a:srgbClr val="000000"/>
                            </a:solidFill>
                            <a:latin typeface="Cambria Math" panose="02040503050406030204" pitchFamily="18" charset="0"/>
                            <a:ea typeface="Cambria Math" panose="02040503050406030204" pitchFamily="18" charset="0"/>
                          </a:rPr>
                          <m:t>𝜇</m:t>
                        </m:r>
                        <m:r>
                          <m:rPr>
                            <m:sty m:val="p"/>
                          </m:rPr>
                          <a:rPr lang="en-US" sz="1200" b="0" i="0" smtClean="0">
                            <a:solidFill>
                              <a:srgbClr val="000000"/>
                            </a:solidFill>
                            <a:latin typeface="Cambria Math" panose="02040503050406030204" pitchFamily="18" charset="0"/>
                            <a:ea typeface="Cambria Math" panose="02040503050406030204" pitchFamily="18" charset="0"/>
                          </a:rPr>
                          <m:t>m</m:t>
                        </m:r>
                      </m:oMath>
                    </m:oMathPara>
                  </a14:m>
                  <a:endParaRPr lang="en-GB" sz="1200" dirty="0">
                    <a:latin typeface="Arial Narrow" panose="020B0606020202030204" pitchFamily="34" charset="0"/>
                  </a:endParaRPr>
                </a:p>
              </p:txBody>
            </p:sp>
          </mc:Choice>
          <mc:Fallback xmlns="">
            <p:sp>
              <p:nvSpPr>
                <p:cNvPr id="42" name="TextBox 41">
                  <a:extLst>
                    <a:ext uri="{FF2B5EF4-FFF2-40B4-BE49-F238E27FC236}">
                      <a16:creationId xmlns:a16="http://schemas.microsoft.com/office/drawing/2014/main" id="{882716BE-DD5A-0850-3265-FDE913735099}"/>
                    </a:ext>
                  </a:extLst>
                </p:cNvPr>
                <p:cNvSpPr txBox="1">
                  <a:spLocks noRot="1" noChangeAspect="1" noMove="1" noResize="1" noEditPoints="1" noAdjustHandles="1" noChangeArrowheads="1" noChangeShapeType="1" noTextEdit="1"/>
                </p:cNvSpPr>
                <p:nvPr/>
              </p:nvSpPr>
              <p:spPr>
                <a:xfrm>
                  <a:off x="1518834" y="1509184"/>
                  <a:ext cx="919959" cy="285206"/>
                </a:xfrm>
                <a:prstGeom prst="rect">
                  <a:avLst/>
                </a:prstGeom>
                <a:blipFill>
                  <a:blip r:embed="rId5"/>
                  <a:stretch>
                    <a:fillRect/>
                  </a:stretch>
                </a:blipFill>
                <a:ln>
                  <a:solidFill>
                    <a:srgbClr val="00B050"/>
                  </a:solidFill>
                </a:ln>
              </p:spPr>
              <p:txBody>
                <a:bodyPr/>
                <a:lstStyle/>
                <a:p>
                  <a:r>
                    <a:rPr lang="en-GB">
                      <a:noFill/>
                    </a:rPr>
                    <a:t> </a:t>
                  </a:r>
                </a:p>
              </p:txBody>
            </p:sp>
          </mc:Fallback>
        </mc:AlternateContent>
      </p:grpSp>
      <p:sp>
        <p:nvSpPr>
          <p:cNvPr id="3" name="Content Placeholder 2">
            <a:extLst>
              <a:ext uri="{FF2B5EF4-FFF2-40B4-BE49-F238E27FC236}">
                <a16:creationId xmlns:a16="http://schemas.microsoft.com/office/drawing/2014/main" id="{D5ACAA3C-0518-4E22-8A19-5D30979B1FA9}"/>
              </a:ext>
            </a:extLst>
          </p:cNvPr>
          <p:cNvSpPr txBox="1">
            <a:spLocks/>
          </p:cNvSpPr>
          <p:nvPr/>
        </p:nvSpPr>
        <p:spPr bwMode="auto">
          <a:xfrm>
            <a:off x="342617" y="4478828"/>
            <a:ext cx="2717216"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The frequency shift is lower than the 3 dB bandwidth.</a:t>
            </a:r>
            <a:endParaRPr lang="en-GB" sz="1200" dirty="0">
              <a:solidFill>
                <a:srgbClr val="000000"/>
              </a:solidFill>
            </a:endParaRPr>
          </a:p>
        </p:txBody>
      </p:sp>
      <p:grpSp>
        <p:nvGrpSpPr>
          <p:cNvPr id="11" name="Group 10">
            <a:extLst>
              <a:ext uri="{FF2B5EF4-FFF2-40B4-BE49-F238E27FC236}">
                <a16:creationId xmlns:a16="http://schemas.microsoft.com/office/drawing/2014/main" id="{6B838FE5-0C20-2A29-95DF-4BC59D0AB749}"/>
              </a:ext>
            </a:extLst>
          </p:cNvPr>
          <p:cNvGrpSpPr/>
          <p:nvPr/>
        </p:nvGrpSpPr>
        <p:grpSpPr>
          <a:xfrm>
            <a:off x="192824" y="3510815"/>
            <a:ext cx="3477857" cy="869230"/>
            <a:chOff x="192824" y="3510815"/>
            <a:chExt cx="3477857" cy="869230"/>
          </a:xfrm>
        </p:grpSpPr>
        <p:grpSp>
          <p:nvGrpSpPr>
            <p:cNvPr id="141" name="Group 140">
              <a:extLst>
                <a:ext uri="{FF2B5EF4-FFF2-40B4-BE49-F238E27FC236}">
                  <a16:creationId xmlns:a16="http://schemas.microsoft.com/office/drawing/2014/main" id="{0A86C2BD-C3DF-7836-7E38-F54A8FF24566}"/>
                </a:ext>
              </a:extLst>
            </p:cNvPr>
            <p:cNvGrpSpPr/>
            <p:nvPr/>
          </p:nvGrpSpPr>
          <p:grpSpPr>
            <a:xfrm>
              <a:off x="286376" y="3510815"/>
              <a:ext cx="3384305" cy="542425"/>
              <a:chOff x="286376" y="3659087"/>
              <a:chExt cx="3384305" cy="542425"/>
            </a:xfrm>
          </p:grpSpPr>
          <p:sp>
            <p:nvSpPr>
              <p:cNvPr id="138" name="Content Placeholder 2">
                <a:extLst>
                  <a:ext uri="{FF2B5EF4-FFF2-40B4-BE49-F238E27FC236}">
                    <a16:creationId xmlns:a16="http://schemas.microsoft.com/office/drawing/2014/main" id="{350A374A-4DBE-5B75-5825-A276BDC308C1}"/>
                  </a:ext>
                </a:extLst>
              </p:cNvPr>
              <p:cNvSpPr txBox="1">
                <a:spLocks/>
              </p:cNvSpPr>
              <p:nvPr/>
            </p:nvSpPr>
            <p:spPr bwMode="auto">
              <a:xfrm>
                <a:off x="286376" y="3659087"/>
                <a:ext cx="3384305"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Thermally-induced frequency shift</a:t>
                </a:r>
                <a:endParaRPr lang="en-GB" sz="1200" dirty="0">
                  <a:solidFill>
                    <a:srgbClr val="000000"/>
                  </a:solidFill>
                </a:endParaRPr>
              </a:p>
            </p:txBody>
          </p:sp>
          <mc:AlternateContent xmlns:mc="http://schemas.openxmlformats.org/markup-compatibility/2006" xmlns:a14="http://schemas.microsoft.com/office/drawing/2010/main">
            <mc:Choice Requires="a14">
              <p:sp>
                <p:nvSpPr>
                  <p:cNvPr id="140" name="TextBox 139">
                    <a:extLst>
                      <a:ext uri="{FF2B5EF4-FFF2-40B4-BE49-F238E27FC236}">
                        <a16:creationId xmlns:a16="http://schemas.microsoft.com/office/drawing/2014/main" id="{4361649C-12DB-9728-978B-64C688A85BA5}"/>
                      </a:ext>
                    </a:extLst>
                  </p:cNvPr>
                  <p:cNvSpPr txBox="1"/>
                  <p:nvPr/>
                </p:nvSpPr>
                <p:spPr>
                  <a:xfrm>
                    <a:off x="324255" y="3939902"/>
                    <a:ext cx="1637137" cy="261610"/>
                  </a:xfrm>
                  <a:prstGeom prst="rect">
                    <a:avLst/>
                  </a:prstGeom>
                  <a:noFill/>
                  <a:ln>
                    <a:solidFill>
                      <a:srgbClr val="00B050"/>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l-GR" sz="1100" b="1" i="1" smtClean="0">
                              <a:latin typeface="Cambria Math" panose="02040503050406030204" pitchFamily="18" charset="0"/>
                            </a:rPr>
                            <m:t>𝜟</m:t>
                          </m:r>
                          <m:sSub>
                            <m:sSubPr>
                              <m:ctrlPr>
                                <a:rPr lang="en-US" sz="1100" b="1" i="1" smtClean="0">
                                  <a:latin typeface="Cambria Math" panose="02040503050406030204" pitchFamily="18" charset="0"/>
                                </a:rPr>
                              </m:ctrlPr>
                            </m:sSubPr>
                            <m:e>
                              <m:r>
                                <a:rPr lang="en-US" sz="1100" b="1" i="1" smtClean="0">
                                  <a:latin typeface="Cambria Math" panose="02040503050406030204" pitchFamily="18" charset="0"/>
                                </a:rPr>
                                <m:t>𝒇</m:t>
                              </m:r>
                            </m:e>
                            <m:sub>
                              <m:r>
                                <a:rPr lang="en-US" sz="1100" b="1" i="0" smtClean="0">
                                  <a:latin typeface="Cambria Math" panose="02040503050406030204" pitchFamily="18" charset="0"/>
                                </a:rPr>
                                <m:t>𝐭𝐡</m:t>
                              </m:r>
                            </m:sub>
                          </m:sSub>
                          <m:r>
                            <a:rPr lang="en-US" sz="1100" b="1" i="1" smtClean="0">
                              <a:latin typeface="Cambria Math" panose="02040503050406030204" pitchFamily="18" charset="0"/>
                            </a:rPr>
                            <m:t>=</m:t>
                          </m:r>
                          <m:r>
                            <a:rPr lang="en-US" sz="1100" b="1" i="1" smtClean="0">
                              <a:latin typeface="Cambria Math" panose="02040503050406030204" pitchFamily="18" charset="0"/>
                            </a:rPr>
                            <m:t>𝟑</m:t>
                          </m:r>
                          <m:r>
                            <a:rPr lang="en-US" sz="1100" b="1" i="0" smtClean="0">
                              <a:latin typeface="Cambria Math" panose="02040503050406030204" pitchFamily="18" charset="0"/>
                            </a:rPr>
                            <m:t>𝟗</m:t>
                          </m:r>
                          <m:r>
                            <a:rPr lang="en-US" sz="1100" b="1" i="0" smtClean="0">
                              <a:latin typeface="Cambria Math" panose="02040503050406030204" pitchFamily="18" charset="0"/>
                            </a:rPr>
                            <m:t>.</m:t>
                          </m:r>
                          <m:r>
                            <a:rPr lang="en-US" sz="1100" b="1" i="0" smtClean="0">
                              <a:latin typeface="Cambria Math" panose="02040503050406030204" pitchFamily="18" charset="0"/>
                            </a:rPr>
                            <m:t>𝟕𝟕</m:t>
                          </m:r>
                          <m:r>
                            <a:rPr lang="en-US" sz="1100" b="1" i="0" smtClean="0">
                              <a:latin typeface="Cambria Math" panose="02040503050406030204" pitchFamily="18" charset="0"/>
                            </a:rPr>
                            <m:t> </m:t>
                          </m:r>
                          <m:r>
                            <a:rPr lang="en-US" sz="1100" b="1" i="0" smtClean="0">
                              <a:latin typeface="Cambria Math" panose="02040503050406030204" pitchFamily="18" charset="0"/>
                            </a:rPr>
                            <m:t>𝐤𝐇𝐳</m:t>
                          </m:r>
                        </m:oMath>
                      </m:oMathPara>
                    </a14:m>
                    <a:endParaRPr lang="en-GB" sz="1100" b="1" dirty="0"/>
                  </a:p>
                </p:txBody>
              </p:sp>
            </mc:Choice>
            <mc:Fallback xmlns="">
              <p:sp>
                <p:nvSpPr>
                  <p:cNvPr id="140" name="TextBox 139">
                    <a:extLst>
                      <a:ext uri="{FF2B5EF4-FFF2-40B4-BE49-F238E27FC236}">
                        <a16:creationId xmlns:a16="http://schemas.microsoft.com/office/drawing/2014/main" id="{4361649C-12DB-9728-978B-64C688A85BA5}"/>
                      </a:ext>
                    </a:extLst>
                  </p:cNvPr>
                  <p:cNvSpPr txBox="1">
                    <a:spLocks noRot="1" noChangeAspect="1" noMove="1" noResize="1" noEditPoints="1" noAdjustHandles="1" noChangeArrowheads="1" noChangeShapeType="1" noTextEdit="1"/>
                  </p:cNvSpPr>
                  <p:nvPr/>
                </p:nvSpPr>
                <p:spPr>
                  <a:xfrm>
                    <a:off x="324255" y="3939902"/>
                    <a:ext cx="1637137" cy="261610"/>
                  </a:xfrm>
                  <a:prstGeom prst="rect">
                    <a:avLst/>
                  </a:prstGeom>
                  <a:blipFill>
                    <a:blip r:embed="rId6"/>
                    <a:stretch>
                      <a:fillRect b="-2222"/>
                    </a:stretch>
                  </a:blipFill>
                  <a:ln>
                    <a:solidFill>
                      <a:srgbClr val="00B050"/>
                    </a:solidFill>
                  </a:ln>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56DD59F-3AB0-D81E-6540-11943F181976}"/>
                    </a:ext>
                  </a:extLst>
                </p:cNvPr>
                <p:cNvSpPr txBox="1"/>
                <p:nvPr/>
              </p:nvSpPr>
              <p:spPr>
                <a:xfrm>
                  <a:off x="192824" y="4118435"/>
                  <a:ext cx="1637137"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l-GR" sz="1100" b="0" i="1" smtClean="0">
                            <a:latin typeface="Cambria Math" panose="02040503050406030204" pitchFamily="18" charset="0"/>
                          </a:rPr>
                          <m:t>𝛥</m:t>
                        </m:r>
                        <m:sSub>
                          <m:sSubPr>
                            <m:ctrlPr>
                              <a:rPr lang="en-US" sz="1100" i="1" smtClean="0">
                                <a:latin typeface="Cambria Math" panose="02040503050406030204" pitchFamily="18" charset="0"/>
                              </a:rPr>
                            </m:ctrlPr>
                          </m:sSubPr>
                          <m:e>
                            <m:r>
                              <a:rPr lang="en-US" sz="1100" b="0" i="1" smtClean="0">
                                <a:latin typeface="Cambria Math" panose="02040503050406030204" pitchFamily="18" charset="0"/>
                              </a:rPr>
                              <m:t>𝑓</m:t>
                            </m:r>
                          </m:e>
                          <m:sub>
                            <m:r>
                              <a:rPr lang="en-US" sz="1100" b="0" i="0" smtClean="0">
                                <a:latin typeface="Cambria Math" panose="02040503050406030204" pitchFamily="18" charset="0"/>
                              </a:rPr>
                              <m:t>3</m:t>
                            </m:r>
                            <m:r>
                              <m:rPr>
                                <m:sty m:val="p"/>
                              </m:rPr>
                              <a:rPr lang="en-US" sz="1100" b="0" i="0" smtClean="0">
                                <a:latin typeface="Cambria Math" panose="02040503050406030204" pitchFamily="18" charset="0"/>
                              </a:rPr>
                              <m:t>dB</m:t>
                            </m:r>
                          </m:sub>
                        </m:sSub>
                        <m:r>
                          <a:rPr lang="en-US" sz="1100" b="0" i="1" smtClean="0">
                            <a:latin typeface="Cambria Math" panose="02040503050406030204" pitchFamily="18" charset="0"/>
                          </a:rPr>
                          <m:t>=51.92</m:t>
                        </m:r>
                        <m:r>
                          <a:rPr lang="en-US" sz="1100" b="0" i="0" smtClean="0">
                            <a:latin typeface="Cambria Math" panose="02040503050406030204" pitchFamily="18" charset="0"/>
                          </a:rPr>
                          <m:t> </m:t>
                        </m:r>
                        <m:r>
                          <m:rPr>
                            <m:sty m:val="p"/>
                          </m:rPr>
                          <a:rPr lang="en-US" sz="1100" b="0" i="0" smtClean="0">
                            <a:latin typeface="Cambria Math" panose="02040503050406030204" pitchFamily="18" charset="0"/>
                          </a:rPr>
                          <m:t>kHz</m:t>
                        </m:r>
                      </m:oMath>
                    </m:oMathPara>
                  </a14:m>
                  <a:endParaRPr lang="en-GB" sz="1100" dirty="0"/>
                </a:p>
              </p:txBody>
            </p:sp>
          </mc:Choice>
          <mc:Fallback xmlns="">
            <p:sp>
              <p:nvSpPr>
                <p:cNvPr id="10" name="TextBox 9">
                  <a:extLst>
                    <a:ext uri="{FF2B5EF4-FFF2-40B4-BE49-F238E27FC236}">
                      <a16:creationId xmlns:a16="http://schemas.microsoft.com/office/drawing/2014/main" id="{F56DD59F-3AB0-D81E-6540-11943F181976}"/>
                    </a:ext>
                  </a:extLst>
                </p:cNvPr>
                <p:cNvSpPr txBox="1">
                  <a:spLocks noRot="1" noChangeAspect="1" noMove="1" noResize="1" noEditPoints="1" noAdjustHandles="1" noChangeArrowheads="1" noChangeShapeType="1" noTextEdit="1"/>
                </p:cNvSpPr>
                <p:nvPr/>
              </p:nvSpPr>
              <p:spPr>
                <a:xfrm>
                  <a:off x="192824" y="4118435"/>
                  <a:ext cx="1637137" cy="261610"/>
                </a:xfrm>
                <a:prstGeom prst="rect">
                  <a:avLst/>
                </a:prstGeom>
                <a:blipFill>
                  <a:blip r:embed="rId7"/>
                  <a:stretch>
                    <a:fillRect b="-4651"/>
                  </a:stretch>
                </a:blipFill>
              </p:spPr>
              <p:txBody>
                <a:bodyPr/>
                <a:lstStyle/>
                <a:p>
                  <a:r>
                    <a:rPr lang="en-GB">
                      <a:noFill/>
                    </a:rPr>
                    <a:t> </a:t>
                  </a:r>
                </a:p>
              </p:txBody>
            </p:sp>
          </mc:Fallback>
        </mc:AlternateContent>
      </p:grpSp>
      <p:grpSp>
        <p:nvGrpSpPr>
          <p:cNvPr id="40" name="Group 39">
            <a:extLst>
              <a:ext uri="{FF2B5EF4-FFF2-40B4-BE49-F238E27FC236}">
                <a16:creationId xmlns:a16="http://schemas.microsoft.com/office/drawing/2014/main" id="{BC3F260A-9606-5507-B088-16E5596F452C}"/>
              </a:ext>
            </a:extLst>
          </p:cNvPr>
          <p:cNvGrpSpPr/>
          <p:nvPr/>
        </p:nvGrpSpPr>
        <p:grpSpPr>
          <a:xfrm>
            <a:off x="3275856" y="2698361"/>
            <a:ext cx="3098801" cy="2191137"/>
            <a:chOff x="3637939" y="2698361"/>
            <a:chExt cx="3098801" cy="2191137"/>
          </a:xfrm>
        </p:grpSpPr>
        <p:pic>
          <p:nvPicPr>
            <p:cNvPr id="30" name="Picture 29">
              <a:extLst>
                <a:ext uri="{FF2B5EF4-FFF2-40B4-BE49-F238E27FC236}">
                  <a16:creationId xmlns:a16="http://schemas.microsoft.com/office/drawing/2014/main" id="{E69C71A9-A64C-3B74-F650-185E63332FF8}"/>
                </a:ext>
              </a:extLst>
            </p:cNvPr>
            <p:cNvPicPr>
              <a:picLocks noChangeAspect="1"/>
            </p:cNvPicPr>
            <p:nvPr/>
          </p:nvPicPr>
          <p:blipFill>
            <a:blip r:embed="rId8"/>
            <a:stretch>
              <a:fillRect/>
            </a:stretch>
          </p:blipFill>
          <p:spPr>
            <a:xfrm>
              <a:off x="3844801" y="2946009"/>
              <a:ext cx="2880320" cy="1943489"/>
            </a:xfrm>
            <a:prstGeom prst="rect">
              <a:avLst/>
            </a:prstGeom>
          </p:spPr>
        </p:pic>
        <p:sp>
          <p:nvSpPr>
            <p:cNvPr id="46" name="Content Placeholder 2">
              <a:extLst>
                <a:ext uri="{FF2B5EF4-FFF2-40B4-BE49-F238E27FC236}">
                  <a16:creationId xmlns:a16="http://schemas.microsoft.com/office/drawing/2014/main" id="{D4FF1AE9-E1C7-8820-D9DD-8BEB762320CF}"/>
                </a:ext>
              </a:extLst>
            </p:cNvPr>
            <p:cNvSpPr txBox="1">
              <a:spLocks/>
            </p:cNvSpPr>
            <p:nvPr/>
          </p:nvSpPr>
          <p:spPr bwMode="auto">
            <a:xfrm>
              <a:off x="3637939" y="2698361"/>
              <a:ext cx="3098801"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00" dirty="0">
                  <a:solidFill>
                    <a:srgbClr val="000000"/>
                  </a:solidFill>
                </a:rPr>
                <a:t>Total displacement [um]</a:t>
              </a:r>
              <a:endParaRPr lang="en-GB" sz="1000" dirty="0">
                <a:solidFill>
                  <a:srgbClr val="000000"/>
                </a:solidFill>
              </a:endParaRPr>
            </a:p>
          </p:txBody>
        </p:sp>
        <p:sp>
          <p:nvSpPr>
            <p:cNvPr id="31" name="Rectangle 30">
              <a:extLst>
                <a:ext uri="{FF2B5EF4-FFF2-40B4-BE49-F238E27FC236}">
                  <a16:creationId xmlns:a16="http://schemas.microsoft.com/office/drawing/2014/main" id="{BA3EC316-0A52-D8AA-F320-EAE46823DC1D}"/>
                </a:ext>
              </a:extLst>
            </p:cNvPr>
            <p:cNvSpPr/>
            <p:nvPr/>
          </p:nvSpPr>
          <p:spPr>
            <a:xfrm>
              <a:off x="5485609" y="3938027"/>
              <a:ext cx="358574" cy="793963"/>
            </a:xfrm>
            <a:prstGeom prst="rect">
              <a:avLst/>
            </a:prstGeom>
            <a:noFill/>
            <a:ln w="9525">
              <a:solidFill>
                <a:srgbClr val="00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483AB569-FB27-D422-DFF7-B7275E93E100}"/>
                </a:ext>
              </a:extLst>
            </p:cNvPr>
            <p:cNvSpPr/>
            <p:nvPr/>
          </p:nvSpPr>
          <p:spPr>
            <a:xfrm>
              <a:off x="5669659" y="4555313"/>
              <a:ext cx="91440" cy="91440"/>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38" name="Picture 37">
            <a:extLst>
              <a:ext uri="{FF2B5EF4-FFF2-40B4-BE49-F238E27FC236}">
                <a16:creationId xmlns:a16="http://schemas.microsoft.com/office/drawing/2014/main" id="{FAB7B56E-C571-817E-70CC-76C66EBF0452}"/>
              </a:ext>
            </a:extLst>
          </p:cNvPr>
          <p:cNvPicPr>
            <a:picLocks noChangeAspect="1"/>
          </p:cNvPicPr>
          <p:nvPr/>
        </p:nvPicPr>
        <p:blipFill>
          <a:blip r:embed="rId9"/>
          <a:stretch>
            <a:fillRect/>
          </a:stretch>
        </p:blipFill>
        <p:spPr>
          <a:xfrm>
            <a:off x="6289588" y="2946008"/>
            <a:ext cx="2753607" cy="1857989"/>
          </a:xfrm>
          <a:prstGeom prst="rect">
            <a:avLst/>
          </a:prstGeom>
          <a:ln>
            <a:solidFill>
              <a:schemeClr val="tx1"/>
            </a:solidFill>
            <a:prstDash val="dash"/>
          </a:ln>
        </p:spPr>
      </p:pic>
      <p:cxnSp>
        <p:nvCxnSpPr>
          <p:cNvPr id="44" name="Straight Arrow Connector 43">
            <a:extLst>
              <a:ext uri="{FF2B5EF4-FFF2-40B4-BE49-F238E27FC236}">
                <a16:creationId xmlns:a16="http://schemas.microsoft.com/office/drawing/2014/main" id="{6AA3A6AD-4098-03DF-1C2B-A349FE713D6F}"/>
              </a:ext>
            </a:extLst>
          </p:cNvPr>
          <p:cNvCxnSpPr>
            <a:cxnSpLocks/>
          </p:cNvCxnSpPr>
          <p:nvPr/>
        </p:nvCxnSpPr>
        <p:spPr>
          <a:xfrm flipV="1">
            <a:off x="5482100" y="3938026"/>
            <a:ext cx="751921" cy="556575"/>
          </a:xfrm>
          <a:prstGeom prst="straightConnector1">
            <a:avLst/>
          </a:prstGeom>
          <a:noFill/>
          <a:ln w="6350" cap="flat" cmpd="sng" algn="ctr">
            <a:solidFill>
              <a:sysClr val="windowText" lastClr="000000"/>
            </a:solidFill>
            <a:prstDash val="solid"/>
            <a:miter lim="800000"/>
            <a:tailEnd type="triangle"/>
          </a:ln>
          <a:effectLst/>
        </p:spPr>
      </p:cxnSp>
      <p:pic>
        <p:nvPicPr>
          <p:cNvPr id="49" name="Picture 48">
            <a:extLst>
              <a:ext uri="{FF2B5EF4-FFF2-40B4-BE49-F238E27FC236}">
                <a16:creationId xmlns:a16="http://schemas.microsoft.com/office/drawing/2014/main" id="{2F3D62C5-F97C-5CB0-8E3F-022F010AA049}"/>
              </a:ext>
            </a:extLst>
          </p:cNvPr>
          <p:cNvPicPr>
            <a:picLocks noChangeAspect="1"/>
          </p:cNvPicPr>
          <p:nvPr/>
        </p:nvPicPr>
        <p:blipFill rotWithShape="1">
          <a:blip r:embed="rId10"/>
          <a:srcRect t="4938"/>
          <a:stretch/>
        </p:blipFill>
        <p:spPr>
          <a:xfrm>
            <a:off x="6400313" y="888508"/>
            <a:ext cx="2680077" cy="1719072"/>
          </a:xfrm>
          <a:prstGeom prst="rect">
            <a:avLst/>
          </a:prstGeom>
        </p:spPr>
      </p:pic>
      <p:sp>
        <p:nvSpPr>
          <p:cNvPr id="50" name="Content Placeholder 2">
            <a:extLst>
              <a:ext uri="{FF2B5EF4-FFF2-40B4-BE49-F238E27FC236}">
                <a16:creationId xmlns:a16="http://schemas.microsoft.com/office/drawing/2014/main" id="{0FD1A46A-87E2-2A39-C190-EFD5B8CE8BCF}"/>
              </a:ext>
            </a:extLst>
          </p:cNvPr>
          <p:cNvSpPr txBox="1">
            <a:spLocks/>
          </p:cNvSpPr>
          <p:nvPr/>
        </p:nvSpPr>
        <p:spPr bwMode="auto">
          <a:xfrm>
            <a:off x="270567" y="2157341"/>
            <a:ext cx="3400115"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No plastic deformations, good safety margin to failure.</a:t>
            </a:r>
            <a:endParaRPr lang="en-GB" sz="1200" dirty="0">
              <a:solidFill>
                <a:srgbClr val="000000"/>
              </a:solidFill>
            </a:endParaRPr>
          </a:p>
        </p:txBody>
      </p:sp>
    </p:spTree>
    <p:extLst>
      <p:ext uri="{BB962C8B-B14F-4D97-AF65-F5344CB8AC3E}">
        <p14:creationId xmlns:p14="http://schemas.microsoft.com/office/powerpoint/2010/main" val="1007842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91BE0A55-859E-0C53-F9B1-D4206882D6FC}"/>
              </a:ext>
            </a:extLst>
          </p:cNvPr>
          <p:cNvPicPr>
            <a:picLocks noChangeAspect="1"/>
          </p:cNvPicPr>
          <p:nvPr/>
        </p:nvPicPr>
        <p:blipFill rotWithShape="1">
          <a:blip r:embed="rId2"/>
          <a:srcRect t="5201"/>
          <a:stretch/>
        </p:blipFill>
        <p:spPr>
          <a:xfrm>
            <a:off x="3514752" y="1212718"/>
            <a:ext cx="2687493" cy="1719072"/>
          </a:xfrm>
          <a:prstGeom prst="rect">
            <a:avLst/>
          </a:prstGeom>
        </p:spPr>
      </p:pic>
      <p:pic>
        <p:nvPicPr>
          <p:cNvPr id="2" name="Picture 1">
            <a:extLst>
              <a:ext uri="{FF2B5EF4-FFF2-40B4-BE49-F238E27FC236}">
                <a16:creationId xmlns:a16="http://schemas.microsoft.com/office/drawing/2014/main" id="{EC996911-B2ED-6EDE-C16A-72574641BACB}"/>
              </a:ext>
            </a:extLst>
          </p:cNvPr>
          <p:cNvPicPr>
            <a:picLocks noChangeAspect="1"/>
          </p:cNvPicPr>
          <p:nvPr/>
        </p:nvPicPr>
        <p:blipFill>
          <a:blip r:embed="rId3"/>
          <a:stretch>
            <a:fillRect/>
          </a:stretch>
        </p:blipFill>
        <p:spPr>
          <a:xfrm>
            <a:off x="505486" y="2679155"/>
            <a:ext cx="1926503" cy="1719221"/>
          </a:xfrm>
          <a:prstGeom prst="rect">
            <a:avLst/>
          </a:prstGeom>
        </p:spPr>
      </p:pic>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58316"/>
            <a:ext cx="8496944" cy="857250"/>
          </a:xfrm>
        </p:spPr>
        <p:txBody>
          <a:bodyPr/>
          <a:lstStyle/>
          <a:p>
            <a:r>
              <a:rPr lang="en-US" sz="2500" dirty="0"/>
              <a:t>Lorentz Force Detuning (LFD) - RF-mechanical simulations</a:t>
            </a:r>
            <a:endParaRPr lang="en-GB" sz="2500" dirty="0"/>
          </a:p>
        </p:txBody>
      </p:sp>
      <p:grpSp>
        <p:nvGrpSpPr>
          <p:cNvPr id="1030" name="Group 1029">
            <a:extLst>
              <a:ext uri="{FF2B5EF4-FFF2-40B4-BE49-F238E27FC236}">
                <a16:creationId xmlns:a16="http://schemas.microsoft.com/office/drawing/2014/main" id="{B9AE2180-741B-765E-C4CB-2A85E55FCAB7}"/>
              </a:ext>
            </a:extLst>
          </p:cNvPr>
          <p:cNvGrpSpPr/>
          <p:nvPr/>
        </p:nvGrpSpPr>
        <p:grpSpPr>
          <a:xfrm>
            <a:off x="1603908" y="590824"/>
            <a:ext cx="1676781" cy="1444615"/>
            <a:chOff x="1603908" y="590824"/>
            <a:chExt cx="1676781" cy="1444615"/>
          </a:xfrm>
        </p:grpSpPr>
        <p:sp>
          <p:nvSpPr>
            <p:cNvPr id="129" name="Arrow: Right 128">
              <a:extLst>
                <a:ext uri="{FF2B5EF4-FFF2-40B4-BE49-F238E27FC236}">
                  <a16:creationId xmlns:a16="http://schemas.microsoft.com/office/drawing/2014/main" id="{273420F0-5D1E-D914-15DA-912F2406D170}"/>
                </a:ext>
              </a:extLst>
            </p:cNvPr>
            <p:cNvSpPr/>
            <p:nvPr/>
          </p:nvSpPr>
          <p:spPr>
            <a:xfrm rot="19623580">
              <a:off x="2524224" y="1691261"/>
              <a:ext cx="660856" cy="344178"/>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130" name="TextBox 129">
                  <a:extLst>
                    <a:ext uri="{FF2B5EF4-FFF2-40B4-BE49-F238E27FC236}">
                      <a16:creationId xmlns:a16="http://schemas.microsoft.com/office/drawing/2014/main" id="{266B231C-EBEF-3DB9-0B70-875B725B6010}"/>
                    </a:ext>
                  </a:extLst>
                </p:cNvPr>
                <p:cNvSpPr txBox="1"/>
                <p:nvPr/>
              </p:nvSpPr>
              <p:spPr>
                <a:xfrm>
                  <a:off x="1807569" y="1050753"/>
                  <a:ext cx="1416285" cy="3168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i="1" smtClean="0">
                                <a:solidFill>
                                  <a:srgbClr val="000000"/>
                                </a:solidFill>
                                <a:latin typeface="Cambria Math" panose="02040503050406030204" pitchFamily="18" charset="0"/>
                              </a:rPr>
                            </m:ctrlPr>
                          </m:sSubPr>
                          <m:e>
                            <m:r>
                              <a:rPr lang="en-US" sz="1100" i="1">
                                <a:solidFill>
                                  <a:srgbClr val="000000"/>
                                </a:solidFill>
                                <a:latin typeface="Cambria Math" panose="02040503050406030204" pitchFamily="18" charset="0"/>
                              </a:rPr>
                              <m:t>𝑃</m:t>
                            </m:r>
                          </m:e>
                          <m:sub>
                            <m:r>
                              <m:rPr>
                                <m:sty m:val="p"/>
                              </m:rPr>
                              <a:rPr lang="en-US" sz="1100" b="0" i="0" smtClean="0">
                                <a:solidFill>
                                  <a:srgbClr val="000000"/>
                                </a:solidFill>
                                <a:latin typeface="Cambria Math" panose="02040503050406030204" pitchFamily="18" charset="0"/>
                              </a:rPr>
                              <m:t>RF</m:t>
                            </m:r>
                          </m:sub>
                        </m:sSub>
                        <m:r>
                          <a:rPr lang="en-US" sz="1100" i="1">
                            <a:solidFill>
                              <a:srgbClr val="000000"/>
                            </a:solidFill>
                            <a:latin typeface="Cambria Math" panose="02040503050406030204" pitchFamily="18" charset="0"/>
                          </a:rPr>
                          <m:t>=</m:t>
                        </m:r>
                        <m:f>
                          <m:fPr>
                            <m:ctrlPr>
                              <a:rPr lang="en-US" sz="1100" i="1">
                                <a:solidFill>
                                  <a:srgbClr val="000000"/>
                                </a:solidFill>
                                <a:latin typeface="Cambria Math" panose="02040503050406030204" pitchFamily="18" charset="0"/>
                              </a:rPr>
                            </m:ctrlPr>
                          </m:fPr>
                          <m:num>
                            <m:r>
                              <a:rPr lang="en-US" sz="1100" i="1">
                                <a:solidFill>
                                  <a:srgbClr val="000000"/>
                                </a:solidFill>
                                <a:latin typeface="Cambria Math" panose="02040503050406030204" pitchFamily="18" charset="0"/>
                              </a:rPr>
                              <m:t>1</m:t>
                            </m:r>
                          </m:num>
                          <m:den>
                            <m:r>
                              <a:rPr lang="en-US" sz="1100" i="1">
                                <a:solidFill>
                                  <a:srgbClr val="000000"/>
                                </a:solidFill>
                                <a:latin typeface="Cambria Math" panose="02040503050406030204" pitchFamily="18" charset="0"/>
                              </a:rPr>
                              <m:t>4</m:t>
                            </m:r>
                          </m:den>
                        </m:f>
                        <m:d>
                          <m:dPr>
                            <m:ctrlPr>
                              <a:rPr lang="en-US" sz="1100" i="1">
                                <a:solidFill>
                                  <a:srgbClr val="000000"/>
                                </a:solidFill>
                                <a:latin typeface="Cambria Math" panose="02040503050406030204" pitchFamily="18" charset="0"/>
                              </a:rPr>
                            </m:ctrlPr>
                          </m:dPr>
                          <m:e>
                            <m:sSub>
                              <m:sSubPr>
                                <m:ctrlPr>
                                  <a:rPr lang="en-US" sz="1100" i="1">
                                    <a:solidFill>
                                      <a:srgbClr val="000000"/>
                                    </a:solidFill>
                                    <a:latin typeface="Cambria Math" panose="02040503050406030204" pitchFamily="18" charset="0"/>
                                    <a:ea typeface="Cambria Math" panose="02040503050406030204" pitchFamily="18" charset="0"/>
                                  </a:rPr>
                                </m:ctrlPr>
                              </m:sSubPr>
                              <m:e>
                                <m:r>
                                  <a:rPr lang="en-US" sz="1100" i="1">
                                    <a:solidFill>
                                      <a:srgbClr val="000000"/>
                                    </a:solidFill>
                                    <a:latin typeface="Cambria Math" panose="02040503050406030204" pitchFamily="18" charset="0"/>
                                    <a:ea typeface="Cambria Math" panose="02040503050406030204" pitchFamily="18" charset="0"/>
                                  </a:rPr>
                                  <m:t>𝜇</m:t>
                                </m:r>
                              </m:e>
                              <m:sub>
                                <m:r>
                                  <a:rPr lang="en-US" sz="1100" i="1">
                                    <a:solidFill>
                                      <a:srgbClr val="000000"/>
                                    </a:solidFill>
                                    <a:latin typeface="Cambria Math" panose="02040503050406030204" pitchFamily="18" charset="0"/>
                                    <a:ea typeface="Cambria Math" panose="02040503050406030204" pitchFamily="18" charset="0"/>
                                  </a:rPr>
                                  <m:t>0</m:t>
                                </m:r>
                              </m:sub>
                            </m:sSub>
                            <m:sSup>
                              <m:sSupPr>
                                <m:ctrlPr>
                                  <a:rPr lang="en-US" sz="1100" i="1">
                                    <a:solidFill>
                                      <a:srgbClr val="000000"/>
                                    </a:solidFill>
                                    <a:latin typeface="Cambria Math" panose="02040503050406030204" pitchFamily="18" charset="0"/>
                                    <a:ea typeface="Cambria Math" panose="02040503050406030204" pitchFamily="18" charset="0"/>
                                  </a:rPr>
                                </m:ctrlPr>
                              </m:sSupPr>
                              <m:e>
                                <m:r>
                                  <a:rPr lang="en-US" sz="1100" b="1">
                                    <a:solidFill>
                                      <a:srgbClr val="000000"/>
                                    </a:solidFill>
                                    <a:latin typeface="Cambria Math" panose="02040503050406030204" pitchFamily="18" charset="0"/>
                                    <a:ea typeface="Cambria Math" panose="02040503050406030204" pitchFamily="18" charset="0"/>
                                  </a:rPr>
                                  <m:t>𝐇</m:t>
                                </m:r>
                              </m:e>
                              <m:sup>
                                <m:r>
                                  <a:rPr lang="en-US" sz="1100">
                                    <a:solidFill>
                                      <a:srgbClr val="000000"/>
                                    </a:solidFill>
                                    <a:latin typeface="Cambria Math" panose="02040503050406030204" pitchFamily="18" charset="0"/>
                                    <a:ea typeface="Cambria Math" panose="02040503050406030204" pitchFamily="18" charset="0"/>
                                  </a:rPr>
                                  <m:t>2</m:t>
                                </m:r>
                              </m:sup>
                            </m:sSup>
                            <m:r>
                              <a:rPr lang="en-US" sz="1100" b="0" i="1" smtClean="0">
                                <a:solidFill>
                                  <a:srgbClr val="000000"/>
                                </a:solidFill>
                                <a:latin typeface="Cambria Math" panose="02040503050406030204" pitchFamily="18" charset="0"/>
                                <a:ea typeface="Cambria Math" panose="02040503050406030204" pitchFamily="18" charset="0"/>
                              </a:rPr>
                              <m:t>−</m:t>
                            </m:r>
                            <m:sSub>
                              <m:sSubPr>
                                <m:ctrlPr>
                                  <a:rPr lang="en-US" sz="1100" i="1">
                                    <a:solidFill>
                                      <a:srgbClr val="000000"/>
                                    </a:solidFill>
                                    <a:latin typeface="Cambria Math" panose="02040503050406030204" pitchFamily="18" charset="0"/>
                                    <a:ea typeface="Cambria Math" panose="02040503050406030204" pitchFamily="18" charset="0"/>
                                  </a:rPr>
                                </m:ctrlPr>
                              </m:sSubPr>
                              <m:e>
                                <m:r>
                                  <a:rPr lang="en-US" sz="1100" i="1">
                                    <a:solidFill>
                                      <a:srgbClr val="000000"/>
                                    </a:solidFill>
                                    <a:latin typeface="Cambria Math" panose="02040503050406030204" pitchFamily="18" charset="0"/>
                                    <a:ea typeface="Cambria Math" panose="02040503050406030204" pitchFamily="18" charset="0"/>
                                  </a:rPr>
                                  <m:t>𝜀</m:t>
                                </m:r>
                              </m:e>
                              <m:sub>
                                <m:r>
                                  <a:rPr lang="en-US" sz="1100" i="1">
                                    <a:solidFill>
                                      <a:srgbClr val="000000"/>
                                    </a:solidFill>
                                    <a:latin typeface="Cambria Math" panose="02040503050406030204" pitchFamily="18" charset="0"/>
                                    <a:ea typeface="Cambria Math" panose="02040503050406030204" pitchFamily="18" charset="0"/>
                                  </a:rPr>
                                  <m:t>0</m:t>
                                </m:r>
                              </m:sub>
                            </m:sSub>
                            <m:sSup>
                              <m:sSupPr>
                                <m:ctrlPr>
                                  <a:rPr lang="en-US" sz="1100" i="1">
                                    <a:solidFill>
                                      <a:srgbClr val="000000"/>
                                    </a:solidFill>
                                    <a:latin typeface="Cambria Math" panose="02040503050406030204" pitchFamily="18" charset="0"/>
                                    <a:ea typeface="Cambria Math" panose="02040503050406030204" pitchFamily="18" charset="0"/>
                                  </a:rPr>
                                </m:ctrlPr>
                              </m:sSupPr>
                              <m:e>
                                <m:r>
                                  <a:rPr lang="en-US" sz="1100" b="1" smtClean="0">
                                    <a:solidFill>
                                      <a:srgbClr val="000000"/>
                                    </a:solidFill>
                                    <a:latin typeface="Cambria Math" panose="02040503050406030204" pitchFamily="18" charset="0"/>
                                    <a:ea typeface="Cambria Math" panose="02040503050406030204" pitchFamily="18" charset="0"/>
                                  </a:rPr>
                                  <m:t>𝐄</m:t>
                                </m:r>
                              </m:e>
                              <m:sup>
                                <m:r>
                                  <a:rPr lang="en-US" sz="1100" i="1">
                                    <a:solidFill>
                                      <a:srgbClr val="000000"/>
                                    </a:solidFill>
                                    <a:latin typeface="Cambria Math" panose="02040503050406030204" pitchFamily="18" charset="0"/>
                                    <a:ea typeface="Cambria Math" panose="02040503050406030204" pitchFamily="18" charset="0"/>
                                  </a:rPr>
                                  <m:t>2</m:t>
                                </m:r>
                              </m:sup>
                            </m:sSup>
                          </m:e>
                        </m:d>
                      </m:oMath>
                    </m:oMathPara>
                  </a14:m>
                  <a:endParaRPr lang="en-GB" sz="1100" b="1" dirty="0">
                    <a:solidFill>
                      <a:srgbClr val="000000"/>
                    </a:solidFill>
                  </a:endParaRPr>
                </a:p>
              </p:txBody>
            </p:sp>
          </mc:Choice>
          <mc:Fallback xmlns="">
            <p:sp>
              <p:nvSpPr>
                <p:cNvPr id="130" name="TextBox 129">
                  <a:extLst>
                    <a:ext uri="{FF2B5EF4-FFF2-40B4-BE49-F238E27FC236}">
                      <a16:creationId xmlns:a16="http://schemas.microsoft.com/office/drawing/2014/main" id="{266B231C-EBEF-3DB9-0B70-875B725B6010}"/>
                    </a:ext>
                  </a:extLst>
                </p:cNvPr>
                <p:cNvSpPr txBox="1">
                  <a:spLocks noRot="1" noChangeAspect="1" noMove="1" noResize="1" noEditPoints="1" noAdjustHandles="1" noChangeArrowheads="1" noChangeShapeType="1" noTextEdit="1"/>
                </p:cNvSpPr>
                <p:nvPr/>
              </p:nvSpPr>
              <p:spPr>
                <a:xfrm>
                  <a:off x="1807569" y="1050753"/>
                  <a:ext cx="1416285" cy="316882"/>
                </a:xfrm>
                <a:prstGeom prst="rect">
                  <a:avLst/>
                </a:prstGeom>
                <a:blipFill>
                  <a:blip r:embed="rId4"/>
                  <a:stretch>
                    <a:fillRect l="-1724" b="-13462"/>
                  </a:stretch>
                </a:blipFill>
              </p:spPr>
              <p:txBody>
                <a:bodyPr/>
                <a:lstStyle/>
                <a:p>
                  <a:r>
                    <a:rPr lang="en-GB">
                      <a:noFill/>
                    </a:rPr>
                    <a:t> </a:t>
                  </a:r>
                </a:p>
              </p:txBody>
            </p:sp>
          </mc:Fallback>
        </mc:AlternateContent>
        <p:sp>
          <p:nvSpPr>
            <p:cNvPr id="181" name="TextBox 180">
              <a:extLst>
                <a:ext uri="{FF2B5EF4-FFF2-40B4-BE49-F238E27FC236}">
                  <a16:creationId xmlns:a16="http://schemas.microsoft.com/office/drawing/2014/main" id="{9FDD0720-EDED-2EBF-DF86-B350F71C1C0B}"/>
                </a:ext>
              </a:extLst>
            </p:cNvPr>
            <p:cNvSpPr txBox="1"/>
            <p:nvPr/>
          </p:nvSpPr>
          <p:spPr>
            <a:xfrm>
              <a:off x="1603908" y="590824"/>
              <a:ext cx="1676781" cy="400110"/>
            </a:xfrm>
            <a:prstGeom prst="rect">
              <a:avLst/>
            </a:prstGeom>
            <a:noFill/>
          </p:spPr>
          <p:txBody>
            <a:bodyPr wrap="square" rtlCol="0">
              <a:spAutoFit/>
            </a:bodyPr>
            <a:lstStyle/>
            <a:p>
              <a:pPr algn="ctr"/>
              <a:r>
                <a:rPr lang="en-US" sz="1000" b="1" dirty="0">
                  <a:solidFill>
                    <a:srgbClr val="000000"/>
                  </a:solidFill>
                  <a:latin typeface="Arial Narrow" panose="020B0606020202030204" pitchFamily="34" charset="0"/>
                  <a:cs typeface="Times New Roman" panose="02020603050405020304" pitchFamily="18" charset="0"/>
                </a:rPr>
                <a:t>RF field pressure</a:t>
              </a:r>
              <a:br>
                <a:rPr lang="en-US" sz="1000" b="1" dirty="0">
                  <a:solidFill>
                    <a:srgbClr val="000000"/>
                  </a:solidFill>
                  <a:latin typeface="Arial Narrow" panose="020B0606020202030204" pitchFamily="34" charset="0"/>
                  <a:cs typeface="Times New Roman" panose="02020603050405020304" pitchFamily="18" charset="0"/>
                </a:rPr>
              </a:br>
              <a:r>
                <a:rPr lang="en-US" sz="1000" b="1" dirty="0">
                  <a:solidFill>
                    <a:srgbClr val="000000"/>
                  </a:solidFill>
                  <a:latin typeface="Arial Narrow" panose="020B0606020202030204" pitchFamily="34" charset="0"/>
                  <a:cs typeface="Times New Roman" panose="02020603050405020304" pitchFamily="18" charset="0"/>
                </a:rPr>
                <a:t>(Boundary load walls)</a:t>
              </a:r>
              <a:endParaRPr lang="en-GB" sz="1000" b="1" baseline="-25000" dirty="0">
                <a:solidFill>
                  <a:srgbClr val="000000"/>
                </a:solidFill>
                <a:latin typeface="Arial Narrow" panose="020B0606020202030204" pitchFamily="34" charset="0"/>
                <a:cs typeface="Times New Roman" panose="02020603050405020304" pitchFamily="18" charset="0"/>
              </a:endParaRPr>
            </a:p>
          </p:txBody>
        </p:sp>
      </p:grpSp>
      <p:sp>
        <p:nvSpPr>
          <p:cNvPr id="11" name="Arrow: Right 10">
            <a:extLst>
              <a:ext uri="{FF2B5EF4-FFF2-40B4-BE49-F238E27FC236}">
                <a16:creationId xmlns:a16="http://schemas.microsoft.com/office/drawing/2014/main" id="{3BD7E7B0-3178-0A94-BE9E-0EBA4A450676}"/>
              </a:ext>
            </a:extLst>
          </p:cNvPr>
          <p:cNvSpPr/>
          <p:nvPr/>
        </p:nvSpPr>
        <p:spPr>
          <a:xfrm rot="3307199">
            <a:off x="6812883" y="1745171"/>
            <a:ext cx="660856" cy="344178"/>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grpSp>
        <p:nvGrpSpPr>
          <p:cNvPr id="18" name="Group 17">
            <a:extLst>
              <a:ext uri="{FF2B5EF4-FFF2-40B4-BE49-F238E27FC236}">
                <a16:creationId xmlns:a16="http://schemas.microsoft.com/office/drawing/2014/main" id="{988A5B25-3C05-D5F1-0727-AAB161C8A62A}"/>
              </a:ext>
            </a:extLst>
          </p:cNvPr>
          <p:cNvGrpSpPr/>
          <p:nvPr/>
        </p:nvGrpSpPr>
        <p:grpSpPr>
          <a:xfrm>
            <a:off x="6008139" y="2321909"/>
            <a:ext cx="3135861" cy="667786"/>
            <a:chOff x="6149868" y="1792638"/>
            <a:chExt cx="3102652" cy="667786"/>
          </a:xfrm>
        </p:grpSpPr>
        <p:cxnSp>
          <p:nvCxnSpPr>
            <p:cNvPr id="12" name="Straight Arrow Connector 11">
              <a:extLst>
                <a:ext uri="{FF2B5EF4-FFF2-40B4-BE49-F238E27FC236}">
                  <a16:creationId xmlns:a16="http://schemas.microsoft.com/office/drawing/2014/main" id="{B86D6011-27C5-D96F-E64D-47EC5F292A26}"/>
                </a:ext>
              </a:extLst>
            </p:cNvPr>
            <p:cNvCxnSpPr>
              <a:cxnSpLocks/>
            </p:cNvCxnSpPr>
            <p:nvPr/>
          </p:nvCxnSpPr>
          <p:spPr>
            <a:xfrm rot="5400000" flipV="1">
              <a:off x="7889319" y="2071389"/>
              <a:ext cx="0" cy="1925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C1B28135-7DB6-E9ED-A4DC-F7F5C9616FEB}"/>
                </a:ext>
              </a:extLst>
            </p:cNvPr>
            <p:cNvSpPr txBox="1"/>
            <p:nvPr/>
          </p:nvSpPr>
          <p:spPr>
            <a:xfrm>
              <a:off x="6519923" y="1792638"/>
              <a:ext cx="2234947" cy="276999"/>
            </a:xfrm>
            <a:prstGeom prst="rect">
              <a:avLst/>
            </a:prstGeom>
            <a:solidFill>
              <a:schemeClr val="bg1">
                <a:alpha val="76000"/>
              </a:schemeClr>
            </a:solidFill>
          </p:spPr>
          <p:txBody>
            <a:bodyPr wrap="square" rtlCol="0">
              <a:spAutoFit/>
            </a:bodyPr>
            <a:lstStyle/>
            <a:p>
              <a:pPr algn="ctr"/>
              <a:r>
                <a:rPr lang="en-US" sz="1200" b="1" dirty="0">
                  <a:solidFill>
                    <a:srgbClr val="000000"/>
                  </a:solidFill>
                  <a:latin typeface="Arial Narrow" panose="020B0606020202030204" pitchFamily="34" charset="0"/>
                  <a:cs typeface="Times New Roman" panose="02020603050405020304" pitchFamily="18" charset="0"/>
                </a:rPr>
                <a:t>2</a:t>
              </a:r>
              <a:r>
                <a:rPr lang="en-US" sz="1200" b="1" baseline="30000" dirty="0">
                  <a:solidFill>
                    <a:srgbClr val="000000"/>
                  </a:solidFill>
                  <a:latin typeface="Arial Narrow" panose="020B0606020202030204" pitchFamily="34" charset="0"/>
                  <a:cs typeface="Times New Roman" panose="02020603050405020304" pitchFamily="18" charset="0"/>
                </a:rPr>
                <a:t>nd</a:t>
              </a:r>
              <a:r>
                <a:rPr lang="en-US" sz="1200" b="1" dirty="0">
                  <a:solidFill>
                    <a:srgbClr val="000000"/>
                  </a:solidFill>
                  <a:latin typeface="Arial Narrow" panose="020B0606020202030204" pitchFamily="34" charset="0"/>
                  <a:cs typeface="Times New Roman" panose="02020603050405020304" pitchFamily="18" charset="0"/>
                </a:rPr>
                <a:t> RF Eigenmode</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0F6A0D6C-A996-6C8B-8269-3CA4358EB1F4}"/>
                    </a:ext>
                  </a:extLst>
                </p:cNvPr>
                <p:cNvSpPr txBox="1"/>
                <p:nvPr/>
              </p:nvSpPr>
              <p:spPr>
                <a:xfrm>
                  <a:off x="6149868" y="2096979"/>
                  <a:ext cx="986937" cy="1826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1" i="1" smtClean="0">
                            <a:latin typeface="Cambria Math" panose="02040503050406030204" pitchFamily="18" charset="0"/>
                          </a:rPr>
                          <m:t>𝑬</m:t>
                        </m:r>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𝐸</m:t>
                            </m:r>
                          </m:e>
                          <m:sub>
                            <m:r>
                              <a:rPr lang="en-US" sz="1100" b="0" i="1" smtClean="0">
                                <a:latin typeface="Cambria Math" panose="02040503050406030204" pitchFamily="18" charset="0"/>
                              </a:rPr>
                              <m:t>𝑥</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i="1">
                                <a:latin typeface="Cambria Math" panose="02040503050406030204" pitchFamily="18" charset="0"/>
                              </a:rPr>
                              <m:t>𝐸</m:t>
                            </m:r>
                          </m:e>
                          <m:sub>
                            <m:r>
                              <a:rPr lang="en-US" sz="1100" b="0" i="1" smtClean="0">
                                <a:latin typeface="Cambria Math" panose="02040503050406030204" pitchFamily="18" charset="0"/>
                              </a:rPr>
                              <m:t>𝑦</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i="1">
                                <a:latin typeface="Cambria Math" panose="02040503050406030204" pitchFamily="18" charset="0"/>
                              </a:rPr>
                              <m:t>𝐸</m:t>
                            </m:r>
                          </m:e>
                          <m:sub>
                            <m:r>
                              <a:rPr lang="en-US" sz="1100" b="0" i="1" smtClean="0">
                                <a:latin typeface="Cambria Math" panose="02040503050406030204" pitchFamily="18" charset="0"/>
                              </a:rPr>
                              <m:t>𝑧</m:t>
                            </m:r>
                          </m:sub>
                        </m:sSub>
                        <m:r>
                          <a:rPr lang="en-US" sz="1100" b="0" i="1" smtClean="0">
                            <a:latin typeface="Cambria Math" panose="02040503050406030204" pitchFamily="18" charset="0"/>
                          </a:rPr>
                          <m:t>)</m:t>
                        </m:r>
                      </m:oMath>
                    </m:oMathPara>
                  </a14:m>
                  <a:endParaRPr lang="en-GB" sz="1100" b="1" dirty="0"/>
                </a:p>
              </p:txBody>
            </p:sp>
          </mc:Choice>
          <mc:Fallback xmlns="">
            <p:sp>
              <p:nvSpPr>
                <p:cNvPr id="14" name="TextBox 13">
                  <a:extLst>
                    <a:ext uri="{FF2B5EF4-FFF2-40B4-BE49-F238E27FC236}">
                      <a16:creationId xmlns:a16="http://schemas.microsoft.com/office/drawing/2014/main" id="{0F6A0D6C-A996-6C8B-8269-3CA4358EB1F4}"/>
                    </a:ext>
                  </a:extLst>
                </p:cNvPr>
                <p:cNvSpPr txBox="1">
                  <a:spLocks noRot="1" noChangeAspect="1" noMove="1" noResize="1" noEditPoints="1" noAdjustHandles="1" noChangeArrowheads="1" noChangeShapeType="1" noTextEdit="1"/>
                </p:cNvSpPr>
                <p:nvPr/>
              </p:nvSpPr>
              <p:spPr>
                <a:xfrm>
                  <a:off x="6149868" y="2096979"/>
                  <a:ext cx="986937" cy="182614"/>
                </a:xfrm>
                <a:prstGeom prst="rect">
                  <a:avLst/>
                </a:prstGeom>
                <a:blipFill>
                  <a:blip r:embed="rId8"/>
                  <a:stretch>
                    <a:fillRect l="-1829" r="-3659" b="-26667"/>
                  </a:stretch>
                </a:blipFill>
              </p:spPr>
              <p:txBody>
                <a:bodyPr/>
                <a:lstStyle/>
                <a:p>
                  <a:r>
                    <a:rPr lang="en-GB">
                      <a:noFill/>
                    </a:rPr>
                    <a:t> </a:t>
                  </a:r>
                </a:p>
              </p:txBody>
            </p:sp>
          </mc:Fallback>
        </mc:AlternateContent>
        <p:cxnSp>
          <p:nvCxnSpPr>
            <p:cNvPr id="15" name="Straight Arrow Connector 14">
              <a:extLst>
                <a:ext uri="{FF2B5EF4-FFF2-40B4-BE49-F238E27FC236}">
                  <a16:creationId xmlns:a16="http://schemas.microsoft.com/office/drawing/2014/main" id="{7831FD91-C40E-0D67-1B25-4EB579F1F82E}"/>
                </a:ext>
              </a:extLst>
            </p:cNvPr>
            <p:cNvCxnSpPr>
              <a:cxnSpLocks/>
            </p:cNvCxnSpPr>
            <p:nvPr/>
          </p:nvCxnSpPr>
          <p:spPr>
            <a:xfrm rot="5400000" flipV="1">
              <a:off x="7241247" y="2079193"/>
              <a:ext cx="0" cy="1925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8E8A0082-1112-DABE-0139-3E30A0310980}"/>
                    </a:ext>
                  </a:extLst>
                </p:cNvPr>
                <p:cNvSpPr txBox="1"/>
                <p:nvPr/>
              </p:nvSpPr>
              <p:spPr>
                <a:xfrm>
                  <a:off x="7289794" y="2032995"/>
                  <a:ext cx="442794" cy="26898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𝑓</m:t>
                            </m:r>
                          </m:e>
                          <m:sub>
                            <m:r>
                              <a:rPr lang="en-US" sz="1100" b="0" i="1" smtClean="0">
                                <a:latin typeface="Cambria Math" panose="02040503050406030204" pitchFamily="18" charset="0"/>
                              </a:rPr>
                              <m:t>0</m:t>
                            </m:r>
                            <m:r>
                              <a:rPr lang="en-US" sz="1100" b="0" i="0" smtClean="0">
                                <a:latin typeface="Cambria Math" panose="02040503050406030204" pitchFamily="18" charset="0"/>
                              </a:rPr>
                              <m:t>,</m:t>
                            </m:r>
                            <m:r>
                              <m:rPr>
                                <m:sty m:val="p"/>
                              </m:rPr>
                              <a:rPr lang="en-US" sz="1100" b="0" i="0" smtClean="0">
                                <a:latin typeface="Cambria Math" panose="02040503050406030204" pitchFamily="18" charset="0"/>
                              </a:rPr>
                              <m:t>LFD</m:t>
                            </m:r>
                          </m:sub>
                        </m:sSub>
                      </m:oMath>
                    </m:oMathPara>
                  </a14:m>
                  <a:endParaRPr lang="en-GB" sz="1100" dirty="0"/>
                </a:p>
              </p:txBody>
            </p:sp>
          </mc:Choice>
          <mc:Fallback xmlns="">
            <p:sp>
              <p:nvSpPr>
                <p:cNvPr id="16" name="TextBox 15">
                  <a:extLst>
                    <a:ext uri="{FF2B5EF4-FFF2-40B4-BE49-F238E27FC236}">
                      <a16:creationId xmlns:a16="http://schemas.microsoft.com/office/drawing/2014/main" id="{8E8A0082-1112-DABE-0139-3E30A0310980}"/>
                    </a:ext>
                  </a:extLst>
                </p:cNvPr>
                <p:cNvSpPr txBox="1">
                  <a:spLocks noRot="1" noChangeAspect="1" noMove="1" noResize="1" noEditPoints="1" noAdjustHandles="1" noChangeArrowheads="1" noChangeShapeType="1" noTextEdit="1"/>
                </p:cNvSpPr>
                <p:nvPr/>
              </p:nvSpPr>
              <p:spPr>
                <a:xfrm>
                  <a:off x="7289794" y="2032995"/>
                  <a:ext cx="442794" cy="268984"/>
                </a:xfrm>
                <a:prstGeom prst="rect">
                  <a:avLst/>
                </a:prstGeom>
                <a:blipFill>
                  <a:blip r:embed="rId9"/>
                  <a:stretch>
                    <a:fillRect r="-2703" b="-2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016E0FC-EB14-C05E-F492-524658B287F6}"/>
                    </a:ext>
                  </a:extLst>
                </p:cNvPr>
                <p:cNvSpPr txBox="1"/>
                <p:nvPr/>
              </p:nvSpPr>
              <p:spPr>
                <a:xfrm>
                  <a:off x="7921629" y="2026074"/>
                  <a:ext cx="1330891" cy="43435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l-GR" sz="1100" b="0" i="1" smtClean="0">
                            <a:latin typeface="Cambria Math" panose="02040503050406030204" pitchFamily="18" charset="0"/>
                          </a:rPr>
                          <m:t>Δ</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𝑓</m:t>
                            </m:r>
                          </m:e>
                          <m:sub>
                            <m:r>
                              <m:rPr>
                                <m:sty m:val="p"/>
                              </m:rPr>
                              <a:rPr lang="en-US" sz="1100" b="0" i="0" smtClean="0">
                                <a:latin typeface="Cambria Math" panose="02040503050406030204" pitchFamily="18" charset="0"/>
                              </a:rPr>
                              <m:t>LFD</m:t>
                            </m:r>
                          </m:sub>
                        </m:sSub>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𝑓</m:t>
                            </m:r>
                          </m:e>
                          <m:sub>
                            <m:r>
                              <a:rPr lang="en-US" sz="1100" b="0" i="1" smtClean="0">
                                <a:latin typeface="Cambria Math" panose="02040503050406030204" pitchFamily="18" charset="0"/>
                              </a:rPr>
                              <m:t>0</m:t>
                            </m:r>
                            <m:r>
                              <a:rPr lang="en-US" sz="1100" b="0" i="0" smtClean="0">
                                <a:latin typeface="Cambria Math" panose="02040503050406030204" pitchFamily="18" charset="0"/>
                              </a:rPr>
                              <m:t>,</m:t>
                            </m:r>
                            <m:r>
                              <m:rPr>
                                <m:sty m:val="p"/>
                              </m:rPr>
                              <a:rPr lang="en-US" sz="1100" b="0" i="0" smtClean="0">
                                <a:latin typeface="Cambria Math" panose="02040503050406030204" pitchFamily="18" charset="0"/>
                              </a:rPr>
                              <m:t>LFD</m:t>
                            </m:r>
                          </m:sub>
                        </m:sSub>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𝑓</m:t>
                            </m:r>
                          </m:e>
                          <m:sub>
                            <m:r>
                              <a:rPr lang="en-US" sz="1100" b="0" i="1" smtClean="0">
                                <a:latin typeface="Cambria Math" panose="02040503050406030204" pitchFamily="18" charset="0"/>
                              </a:rPr>
                              <m:t>0</m:t>
                            </m:r>
                          </m:sub>
                        </m:sSub>
                      </m:oMath>
                    </m:oMathPara>
                  </a14:m>
                  <a:endParaRPr lang="en-GB" sz="1100" dirty="0"/>
                </a:p>
              </p:txBody>
            </p:sp>
          </mc:Choice>
          <mc:Fallback xmlns="">
            <p:sp>
              <p:nvSpPr>
                <p:cNvPr id="17" name="TextBox 16">
                  <a:extLst>
                    <a:ext uri="{FF2B5EF4-FFF2-40B4-BE49-F238E27FC236}">
                      <a16:creationId xmlns:a16="http://schemas.microsoft.com/office/drawing/2014/main" id="{9016E0FC-EB14-C05E-F492-524658B287F6}"/>
                    </a:ext>
                  </a:extLst>
                </p:cNvPr>
                <p:cNvSpPr txBox="1">
                  <a:spLocks noRot="1" noChangeAspect="1" noMove="1" noResize="1" noEditPoints="1" noAdjustHandles="1" noChangeArrowheads="1" noChangeShapeType="1" noTextEdit="1"/>
                </p:cNvSpPr>
                <p:nvPr/>
              </p:nvSpPr>
              <p:spPr>
                <a:xfrm>
                  <a:off x="7921629" y="2026074"/>
                  <a:ext cx="1330891" cy="434350"/>
                </a:xfrm>
                <a:prstGeom prst="rect">
                  <a:avLst/>
                </a:prstGeom>
                <a:blipFill>
                  <a:blip r:embed="rId10"/>
                  <a:stretch>
                    <a:fillRect/>
                  </a:stretch>
                </a:blipFill>
              </p:spPr>
              <p:txBody>
                <a:bodyPr/>
                <a:lstStyle/>
                <a:p>
                  <a:r>
                    <a:rPr lang="en-GB">
                      <a:noFill/>
                    </a:rPr>
                    <a:t> </a:t>
                  </a:r>
                </a:p>
              </p:txBody>
            </p:sp>
          </mc:Fallback>
        </mc:AlternateContent>
      </p:grpSp>
      <p:grpSp>
        <p:nvGrpSpPr>
          <p:cNvPr id="1029" name="Group 1028">
            <a:extLst>
              <a:ext uri="{FF2B5EF4-FFF2-40B4-BE49-F238E27FC236}">
                <a16:creationId xmlns:a16="http://schemas.microsoft.com/office/drawing/2014/main" id="{2D540D20-E232-5553-35B6-53EB7C36C0BF}"/>
              </a:ext>
            </a:extLst>
          </p:cNvPr>
          <p:cNvGrpSpPr/>
          <p:nvPr/>
        </p:nvGrpSpPr>
        <p:grpSpPr>
          <a:xfrm>
            <a:off x="23817" y="2162867"/>
            <a:ext cx="2215443" cy="2500929"/>
            <a:chOff x="23817" y="1787551"/>
            <a:chExt cx="2215443" cy="2500929"/>
          </a:xfrm>
        </p:grpSpPr>
        <p:grpSp>
          <p:nvGrpSpPr>
            <p:cNvPr id="159" name="Group 158">
              <a:extLst>
                <a:ext uri="{FF2B5EF4-FFF2-40B4-BE49-F238E27FC236}">
                  <a16:creationId xmlns:a16="http://schemas.microsoft.com/office/drawing/2014/main" id="{ADF133A8-AE77-8195-F006-3C5D7BC67FDE}"/>
                </a:ext>
              </a:extLst>
            </p:cNvPr>
            <p:cNvGrpSpPr/>
            <p:nvPr/>
          </p:nvGrpSpPr>
          <p:grpSpPr>
            <a:xfrm>
              <a:off x="512164" y="1787551"/>
              <a:ext cx="1727096" cy="474625"/>
              <a:chOff x="512164" y="1411415"/>
              <a:chExt cx="1727096" cy="474625"/>
            </a:xfrm>
          </p:grpSpPr>
          <p:sp>
            <p:nvSpPr>
              <p:cNvPr id="30" name="TextBox 29">
                <a:extLst>
                  <a:ext uri="{FF2B5EF4-FFF2-40B4-BE49-F238E27FC236}">
                    <a16:creationId xmlns:a16="http://schemas.microsoft.com/office/drawing/2014/main" id="{03B73DEF-C0FB-EEE5-82F0-BEFE82C2B8A3}"/>
                  </a:ext>
                </a:extLst>
              </p:cNvPr>
              <p:cNvSpPr txBox="1"/>
              <p:nvPr/>
            </p:nvSpPr>
            <p:spPr>
              <a:xfrm>
                <a:off x="512164" y="1411415"/>
                <a:ext cx="1698530" cy="276999"/>
              </a:xfrm>
              <a:prstGeom prst="rect">
                <a:avLst/>
              </a:prstGeom>
              <a:solidFill>
                <a:schemeClr val="bg1">
                  <a:alpha val="76000"/>
                </a:schemeClr>
              </a:solidFill>
            </p:spPr>
            <p:txBody>
              <a:bodyPr wrap="square" rtlCol="0">
                <a:spAutoFit/>
              </a:bodyPr>
              <a:lstStyle/>
              <a:p>
                <a:pPr algn="ctr"/>
                <a:r>
                  <a:rPr lang="en-US" sz="1200" b="1" dirty="0">
                    <a:solidFill>
                      <a:srgbClr val="000000"/>
                    </a:solidFill>
                    <a:latin typeface="Arial Narrow" panose="020B0606020202030204" pitchFamily="34" charset="0"/>
                    <a:cs typeface="Times New Roman" panose="02020603050405020304" pitchFamily="18" charset="0"/>
                  </a:rPr>
                  <a:t>RF eigenmode</a:t>
                </a:r>
              </a:p>
            </p:txBody>
          </p:sp>
          <p:grpSp>
            <p:nvGrpSpPr>
              <p:cNvPr id="40" name="Group 39">
                <a:extLst>
                  <a:ext uri="{FF2B5EF4-FFF2-40B4-BE49-F238E27FC236}">
                    <a16:creationId xmlns:a16="http://schemas.microsoft.com/office/drawing/2014/main" id="{4E110BEA-BE51-BDD3-9FB1-DD37FFD2E680}"/>
                  </a:ext>
                </a:extLst>
              </p:cNvPr>
              <p:cNvGrpSpPr/>
              <p:nvPr/>
            </p:nvGrpSpPr>
            <p:grpSpPr>
              <a:xfrm>
                <a:off x="571875" y="1624430"/>
                <a:ext cx="1667385" cy="261610"/>
                <a:chOff x="3559422" y="707566"/>
                <a:chExt cx="1667385" cy="261610"/>
              </a:xfrm>
            </p:grpSpPr>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25FCD017-9E43-DDA7-1ABA-3F0581D4D8F6}"/>
                        </a:ext>
                      </a:extLst>
                    </p:cNvPr>
                    <p:cNvSpPr txBox="1"/>
                    <p:nvPr/>
                  </p:nvSpPr>
                  <p:spPr>
                    <a:xfrm>
                      <a:off x="3559422" y="771550"/>
                      <a:ext cx="986937" cy="1826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1" i="1" smtClean="0">
                                <a:latin typeface="Cambria Math" panose="02040503050406030204" pitchFamily="18" charset="0"/>
                              </a:rPr>
                              <m:t>𝑬</m:t>
                            </m:r>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𝐸</m:t>
                                </m:r>
                              </m:e>
                              <m:sub>
                                <m:r>
                                  <a:rPr lang="en-US" sz="1100" b="0" i="1" smtClean="0">
                                    <a:latin typeface="Cambria Math" panose="02040503050406030204" pitchFamily="18" charset="0"/>
                                  </a:rPr>
                                  <m:t>𝑥</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i="1">
                                    <a:latin typeface="Cambria Math" panose="02040503050406030204" pitchFamily="18" charset="0"/>
                                  </a:rPr>
                                  <m:t>𝐸</m:t>
                                </m:r>
                              </m:e>
                              <m:sub>
                                <m:r>
                                  <a:rPr lang="en-US" sz="1100" b="0" i="1" smtClean="0">
                                    <a:latin typeface="Cambria Math" panose="02040503050406030204" pitchFamily="18" charset="0"/>
                                  </a:rPr>
                                  <m:t>𝑦</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i="1">
                                    <a:latin typeface="Cambria Math" panose="02040503050406030204" pitchFamily="18" charset="0"/>
                                  </a:rPr>
                                  <m:t>𝐸</m:t>
                                </m:r>
                              </m:e>
                              <m:sub>
                                <m:r>
                                  <a:rPr lang="en-US" sz="1100" b="0" i="1" smtClean="0">
                                    <a:latin typeface="Cambria Math" panose="02040503050406030204" pitchFamily="18" charset="0"/>
                                  </a:rPr>
                                  <m:t>𝑧</m:t>
                                </m:r>
                              </m:sub>
                            </m:sSub>
                            <m:r>
                              <a:rPr lang="en-US" sz="1100" b="0" i="1" smtClean="0">
                                <a:latin typeface="Cambria Math" panose="02040503050406030204" pitchFamily="18" charset="0"/>
                              </a:rPr>
                              <m:t>)</m:t>
                            </m:r>
                          </m:oMath>
                        </m:oMathPara>
                      </a14:m>
                      <a:endParaRPr lang="en-GB" sz="1100" b="1" dirty="0"/>
                    </a:p>
                  </p:txBody>
                </p:sp>
              </mc:Choice>
              <mc:Fallback xmlns="">
                <p:sp>
                  <p:nvSpPr>
                    <p:cNvPr id="36" name="TextBox 35">
                      <a:extLst>
                        <a:ext uri="{FF2B5EF4-FFF2-40B4-BE49-F238E27FC236}">
                          <a16:creationId xmlns:a16="http://schemas.microsoft.com/office/drawing/2014/main" id="{25FCD017-9E43-DDA7-1ABA-3F0581D4D8F6}"/>
                        </a:ext>
                      </a:extLst>
                    </p:cNvPr>
                    <p:cNvSpPr txBox="1">
                      <a:spLocks noRot="1" noChangeAspect="1" noMove="1" noResize="1" noEditPoints="1" noAdjustHandles="1" noChangeArrowheads="1" noChangeShapeType="1" noTextEdit="1"/>
                    </p:cNvSpPr>
                    <p:nvPr/>
                  </p:nvSpPr>
                  <p:spPr>
                    <a:xfrm>
                      <a:off x="3559422" y="771550"/>
                      <a:ext cx="986937" cy="182614"/>
                    </a:xfrm>
                    <a:prstGeom prst="rect">
                      <a:avLst/>
                    </a:prstGeom>
                    <a:blipFill>
                      <a:blip r:embed="rId8"/>
                      <a:stretch>
                        <a:fillRect l="-2469" r="-4321" b="-26667"/>
                      </a:stretch>
                    </a:blipFill>
                  </p:spPr>
                  <p:txBody>
                    <a:bodyPr/>
                    <a:lstStyle/>
                    <a:p>
                      <a:r>
                        <a:rPr lang="en-GB">
                          <a:noFill/>
                        </a:rPr>
                        <a:t> </a:t>
                      </a:r>
                    </a:p>
                  </p:txBody>
                </p:sp>
              </mc:Fallback>
            </mc:AlternateContent>
            <p:cxnSp>
              <p:nvCxnSpPr>
                <p:cNvPr id="37" name="Straight Arrow Connector 36">
                  <a:extLst>
                    <a:ext uri="{FF2B5EF4-FFF2-40B4-BE49-F238E27FC236}">
                      <a16:creationId xmlns:a16="http://schemas.microsoft.com/office/drawing/2014/main" id="{562E1992-0556-E5FE-0E29-72831D09B293}"/>
                    </a:ext>
                  </a:extLst>
                </p:cNvPr>
                <p:cNvCxnSpPr>
                  <a:cxnSpLocks/>
                </p:cNvCxnSpPr>
                <p:nvPr/>
              </p:nvCxnSpPr>
              <p:spPr>
                <a:xfrm rot="5400000" flipV="1">
                  <a:off x="4687734" y="753764"/>
                  <a:ext cx="0" cy="1925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448E27B5-1627-EF7F-3AF3-57E1788A8B11}"/>
                        </a:ext>
                      </a:extLst>
                    </p:cNvPr>
                    <p:cNvSpPr txBox="1"/>
                    <p:nvPr/>
                  </p:nvSpPr>
                  <p:spPr>
                    <a:xfrm>
                      <a:off x="4784013" y="707566"/>
                      <a:ext cx="442794"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𝑓</m:t>
                                </m:r>
                              </m:e>
                              <m:sub>
                                <m:r>
                                  <a:rPr lang="en-US" sz="1100" b="0" i="1" smtClean="0">
                                    <a:latin typeface="Cambria Math" panose="02040503050406030204" pitchFamily="18" charset="0"/>
                                  </a:rPr>
                                  <m:t>0</m:t>
                                </m:r>
                              </m:sub>
                            </m:sSub>
                          </m:oMath>
                        </m:oMathPara>
                      </a14:m>
                      <a:endParaRPr lang="en-GB" sz="1100" dirty="0"/>
                    </a:p>
                  </p:txBody>
                </p:sp>
              </mc:Choice>
              <mc:Fallback xmlns="">
                <p:sp>
                  <p:nvSpPr>
                    <p:cNvPr id="39" name="TextBox 38">
                      <a:extLst>
                        <a:ext uri="{FF2B5EF4-FFF2-40B4-BE49-F238E27FC236}">
                          <a16:creationId xmlns:a16="http://schemas.microsoft.com/office/drawing/2014/main" id="{448E27B5-1627-EF7F-3AF3-57E1788A8B11}"/>
                        </a:ext>
                      </a:extLst>
                    </p:cNvPr>
                    <p:cNvSpPr txBox="1">
                      <a:spLocks noRot="1" noChangeAspect="1" noMove="1" noResize="1" noEditPoints="1" noAdjustHandles="1" noChangeArrowheads="1" noChangeShapeType="1" noTextEdit="1"/>
                    </p:cNvSpPr>
                    <p:nvPr/>
                  </p:nvSpPr>
                  <p:spPr>
                    <a:xfrm>
                      <a:off x="4784013" y="707566"/>
                      <a:ext cx="442794" cy="261610"/>
                    </a:xfrm>
                    <a:prstGeom prst="rect">
                      <a:avLst/>
                    </a:prstGeom>
                    <a:blipFill>
                      <a:blip r:embed="rId12"/>
                      <a:stretch>
                        <a:fillRect b="-4651"/>
                      </a:stretch>
                    </a:blipFill>
                  </p:spPr>
                  <p:txBody>
                    <a:bodyPr/>
                    <a:lstStyle/>
                    <a:p>
                      <a:r>
                        <a:rPr lang="en-GB">
                          <a:noFill/>
                        </a:rPr>
                        <a:t> </a:t>
                      </a:r>
                    </a:p>
                  </p:txBody>
                </p:sp>
              </mc:Fallback>
            </mc:AlternateContent>
          </p:grpSp>
        </p:grpSp>
        <p:sp>
          <p:nvSpPr>
            <p:cNvPr id="166" name="TextBox 165">
              <a:extLst>
                <a:ext uri="{FF2B5EF4-FFF2-40B4-BE49-F238E27FC236}">
                  <a16:creationId xmlns:a16="http://schemas.microsoft.com/office/drawing/2014/main" id="{C23DBF82-99D8-5F3F-5238-7935DD37618C}"/>
                </a:ext>
              </a:extLst>
            </p:cNvPr>
            <p:cNvSpPr txBox="1"/>
            <p:nvPr/>
          </p:nvSpPr>
          <p:spPr>
            <a:xfrm>
              <a:off x="574516" y="4042259"/>
              <a:ext cx="1476681" cy="246221"/>
            </a:xfrm>
            <a:prstGeom prst="rect">
              <a:avLst/>
            </a:prstGeom>
            <a:noFill/>
          </p:spPr>
          <p:txBody>
            <a:bodyPr wrap="square" rtlCol="0">
              <a:spAutoFit/>
            </a:bodyPr>
            <a:lstStyle/>
            <a:p>
              <a:pPr algn="ctr"/>
              <a:r>
                <a:rPr lang="en-US" sz="1000" b="1" dirty="0">
                  <a:solidFill>
                    <a:srgbClr val="000000"/>
                  </a:solidFill>
                  <a:latin typeface="Arial Narrow" panose="020B0606020202030204" pitchFamily="34" charset="0"/>
                  <a:cs typeface="Times New Roman" panose="02020603050405020304" pitchFamily="18" charset="0"/>
                </a:rPr>
                <a:t>PMC (symmetry planes)</a:t>
              </a:r>
              <a:endParaRPr lang="en-GB" sz="1000" b="1" baseline="-25000" dirty="0">
                <a:solidFill>
                  <a:srgbClr val="000000"/>
                </a:solidFill>
                <a:latin typeface="Arial Narrow" panose="020B0606020202030204" pitchFamily="34" charset="0"/>
                <a:cs typeface="Times New Roman" panose="02020603050405020304" pitchFamily="18" charset="0"/>
              </a:endParaRPr>
            </a:p>
          </p:txBody>
        </p:sp>
        <p:cxnSp>
          <p:nvCxnSpPr>
            <p:cNvPr id="167" name="Straight Arrow Connector 166">
              <a:extLst>
                <a:ext uri="{FF2B5EF4-FFF2-40B4-BE49-F238E27FC236}">
                  <a16:creationId xmlns:a16="http://schemas.microsoft.com/office/drawing/2014/main" id="{EFB68D94-6E87-B75D-41CC-7323CD79A71B}"/>
                </a:ext>
              </a:extLst>
            </p:cNvPr>
            <p:cNvCxnSpPr>
              <a:cxnSpLocks/>
            </p:cNvCxnSpPr>
            <p:nvPr/>
          </p:nvCxnSpPr>
          <p:spPr>
            <a:xfrm flipH="1" flipV="1">
              <a:off x="945849" y="3749608"/>
              <a:ext cx="93743" cy="283051"/>
            </a:xfrm>
            <a:prstGeom prst="straightConnector1">
              <a:avLst/>
            </a:prstGeom>
            <a:noFill/>
            <a:ln w="6350" cap="flat" cmpd="sng" algn="ctr">
              <a:solidFill>
                <a:sysClr val="windowText" lastClr="000000"/>
              </a:solidFill>
              <a:prstDash val="solid"/>
              <a:miter lim="800000"/>
              <a:tailEnd type="triangle"/>
            </a:ln>
            <a:effectLst/>
          </p:spPr>
        </p:cxnSp>
        <p:cxnSp>
          <p:nvCxnSpPr>
            <p:cNvPr id="171" name="Straight Arrow Connector 170">
              <a:extLst>
                <a:ext uri="{FF2B5EF4-FFF2-40B4-BE49-F238E27FC236}">
                  <a16:creationId xmlns:a16="http://schemas.microsoft.com/office/drawing/2014/main" id="{F03FF876-6B79-F4FC-45A5-179B7C46B084}"/>
                </a:ext>
              </a:extLst>
            </p:cNvPr>
            <p:cNvCxnSpPr>
              <a:cxnSpLocks/>
              <a:stCxn id="166" idx="0"/>
            </p:cNvCxnSpPr>
            <p:nvPr/>
          </p:nvCxnSpPr>
          <p:spPr>
            <a:xfrm flipV="1">
              <a:off x="1312857" y="3720653"/>
              <a:ext cx="155880" cy="321606"/>
            </a:xfrm>
            <a:prstGeom prst="straightConnector1">
              <a:avLst/>
            </a:prstGeom>
            <a:noFill/>
            <a:ln w="6350" cap="flat" cmpd="sng" algn="ctr">
              <a:solidFill>
                <a:sysClr val="windowText" lastClr="000000"/>
              </a:solidFill>
              <a:prstDash val="solid"/>
              <a:miter lim="800000"/>
              <a:tailEnd type="triangle"/>
            </a:ln>
            <a:effectLst/>
          </p:spPr>
        </p:cxnSp>
        <p:sp>
          <p:nvSpPr>
            <p:cNvPr id="178" name="TextBox 177">
              <a:extLst>
                <a:ext uri="{FF2B5EF4-FFF2-40B4-BE49-F238E27FC236}">
                  <a16:creationId xmlns:a16="http://schemas.microsoft.com/office/drawing/2014/main" id="{63F64837-CC71-2E1A-CFE2-69E0100CD3E0}"/>
                </a:ext>
              </a:extLst>
            </p:cNvPr>
            <p:cNvSpPr txBox="1"/>
            <p:nvPr/>
          </p:nvSpPr>
          <p:spPr>
            <a:xfrm>
              <a:off x="23817" y="2394410"/>
              <a:ext cx="1698530" cy="246221"/>
            </a:xfrm>
            <a:prstGeom prst="rect">
              <a:avLst/>
            </a:prstGeom>
            <a:noFill/>
          </p:spPr>
          <p:txBody>
            <a:bodyPr wrap="square" rtlCol="0">
              <a:spAutoFit/>
            </a:bodyPr>
            <a:lstStyle/>
            <a:p>
              <a:pPr algn="ctr"/>
              <a:r>
                <a:rPr lang="en-US" sz="1000" b="1" dirty="0">
                  <a:solidFill>
                    <a:srgbClr val="000000"/>
                  </a:solidFill>
                  <a:latin typeface="Arial Narrow" panose="020B0606020202030204" pitchFamily="34" charset="0"/>
                  <a:cs typeface="Times New Roman" panose="02020603050405020304" pitchFamily="18" charset="0"/>
                </a:rPr>
                <a:t>Lossy walls</a:t>
              </a:r>
              <a:endParaRPr lang="en-GB" sz="1000" b="1" baseline="-25000" dirty="0">
                <a:solidFill>
                  <a:srgbClr val="000000"/>
                </a:solidFill>
                <a:latin typeface="Arial Narrow" panose="020B0606020202030204" pitchFamily="34" charset="0"/>
                <a:cs typeface="Times New Roman" panose="02020603050405020304" pitchFamily="18" charset="0"/>
              </a:endParaRPr>
            </a:p>
          </p:txBody>
        </p:sp>
        <p:cxnSp>
          <p:nvCxnSpPr>
            <p:cNvPr id="179" name="Straight Arrow Connector 178">
              <a:extLst>
                <a:ext uri="{FF2B5EF4-FFF2-40B4-BE49-F238E27FC236}">
                  <a16:creationId xmlns:a16="http://schemas.microsoft.com/office/drawing/2014/main" id="{5C580BA7-75CF-BE79-37AA-BA6293E6A493}"/>
                </a:ext>
              </a:extLst>
            </p:cNvPr>
            <p:cNvCxnSpPr>
              <a:cxnSpLocks/>
            </p:cNvCxnSpPr>
            <p:nvPr/>
          </p:nvCxnSpPr>
          <p:spPr>
            <a:xfrm>
              <a:off x="892142" y="2620683"/>
              <a:ext cx="208518" cy="155670"/>
            </a:xfrm>
            <a:prstGeom prst="straightConnector1">
              <a:avLst/>
            </a:prstGeom>
            <a:noFill/>
            <a:ln w="6350" cap="flat" cmpd="sng" algn="ctr">
              <a:solidFill>
                <a:sysClr val="windowText" lastClr="000000"/>
              </a:solidFill>
              <a:prstDash val="solid"/>
              <a:miter lim="800000"/>
              <a:tailEnd type="triangle"/>
            </a:ln>
            <a:effectLst/>
          </p:spPr>
        </p:cxnSp>
      </p:grpSp>
      <p:grpSp>
        <p:nvGrpSpPr>
          <p:cNvPr id="21" name="Group 20">
            <a:extLst>
              <a:ext uri="{FF2B5EF4-FFF2-40B4-BE49-F238E27FC236}">
                <a16:creationId xmlns:a16="http://schemas.microsoft.com/office/drawing/2014/main" id="{66AD6EF3-1EBF-7A1F-AA87-7187F909F186}"/>
              </a:ext>
            </a:extLst>
          </p:cNvPr>
          <p:cNvGrpSpPr/>
          <p:nvPr/>
        </p:nvGrpSpPr>
        <p:grpSpPr>
          <a:xfrm>
            <a:off x="3472835" y="517406"/>
            <a:ext cx="3340344" cy="3168356"/>
            <a:chOff x="3472835" y="517406"/>
            <a:chExt cx="3340344" cy="3168356"/>
          </a:xfrm>
        </p:grpSpPr>
        <p:grpSp>
          <p:nvGrpSpPr>
            <p:cNvPr id="1033" name="Group 1032">
              <a:extLst>
                <a:ext uri="{FF2B5EF4-FFF2-40B4-BE49-F238E27FC236}">
                  <a16:creationId xmlns:a16="http://schemas.microsoft.com/office/drawing/2014/main" id="{2F52E158-46A4-57AC-3FC0-5C01C1FCA326}"/>
                </a:ext>
              </a:extLst>
            </p:cNvPr>
            <p:cNvGrpSpPr/>
            <p:nvPr/>
          </p:nvGrpSpPr>
          <p:grpSpPr>
            <a:xfrm>
              <a:off x="3472835" y="517406"/>
              <a:ext cx="3340344" cy="3168356"/>
              <a:chOff x="6501176" y="1677170"/>
              <a:chExt cx="3340344" cy="3168356"/>
            </a:xfrm>
          </p:grpSpPr>
          <p:sp>
            <p:nvSpPr>
              <p:cNvPr id="140" name="TextBox 139">
                <a:extLst>
                  <a:ext uri="{FF2B5EF4-FFF2-40B4-BE49-F238E27FC236}">
                    <a16:creationId xmlns:a16="http://schemas.microsoft.com/office/drawing/2014/main" id="{3694F98E-2057-5DF8-3FFF-FE9CD3CA7459}"/>
                  </a:ext>
                </a:extLst>
              </p:cNvPr>
              <p:cNvSpPr txBox="1"/>
              <p:nvPr/>
            </p:nvSpPr>
            <p:spPr>
              <a:xfrm>
                <a:off x="6690821" y="1677170"/>
                <a:ext cx="2234947" cy="276999"/>
              </a:xfrm>
              <a:prstGeom prst="rect">
                <a:avLst/>
              </a:prstGeom>
              <a:solidFill>
                <a:schemeClr val="bg1">
                  <a:alpha val="76000"/>
                </a:schemeClr>
              </a:solidFill>
            </p:spPr>
            <p:txBody>
              <a:bodyPr wrap="square" rtlCol="0">
                <a:spAutoFit/>
              </a:bodyPr>
              <a:lstStyle/>
              <a:p>
                <a:pPr algn="ctr"/>
                <a:r>
                  <a:rPr lang="en-US" sz="1200" b="1" dirty="0">
                    <a:solidFill>
                      <a:srgbClr val="000000"/>
                    </a:solidFill>
                    <a:latin typeface="Arial Narrow" panose="020B0606020202030204" pitchFamily="34" charset="0"/>
                    <a:cs typeface="Times New Roman" panose="02020603050405020304" pitchFamily="18" charset="0"/>
                  </a:rPr>
                  <a:t>Non-linear mechanical simulation</a:t>
                </a:r>
              </a:p>
            </p:txBody>
          </p:sp>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2CD5482A-EE8B-23C0-2150-C5C5E3B22A48}"/>
                      </a:ext>
                    </a:extLst>
                  </p:cNvPr>
                  <p:cNvSpPr txBox="1"/>
                  <p:nvPr/>
                </p:nvSpPr>
                <p:spPr>
                  <a:xfrm>
                    <a:off x="6802570" y="1996269"/>
                    <a:ext cx="984885" cy="1826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1" i="1" smtClean="0">
                              <a:latin typeface="Cambria Math" panose="02040503050406030204" pitchFamily="18" charset="0"/>
                            </a:rPr>
                            <m:t>𝒖</m:t>
                          </m:r>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𝑢</m:t>
                              </m:r>
                            </m:e>
                            <m:sub>
                              <m:r>
                                <a:rPr lang="en-US" sz="1100" b="0" i="1" smtClean="0">
                                  <a:latin typeface="Cambria Math" panose="02040503050406030204" pitchFamily="18" charset="0"/>
                                </a:rPr>
                                <m:t>𝑥</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b="0" i="1" smtClean="0">
                                  <a:latin typeface="Cambria Math" panose="02040503050406030204" pitchFamily="18" charset="0"/>
                                </a:rPr>
                                <m:t>𝑢</m:t>
                              </m:r>
                            </m:e>
                            <m:sub>
                              <m:r>
                                <a:rPr lang="en-US" sz="1100" b="0" i="1" smtClean="0">
                                  <a:latin typeface="Cambria Math" panose="02040503050406030204" pitchFamily="18" charset="0"/>
                                </a:rPr>
                                <m:t>𝑦</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b="0" i="1" smtClean="0">
                                  <a:latin typeface="Cambria Math" panose="02040503050406030204" pitchFamily="18" charset="0"/>
                                </a:rPr>
                                <m:t>𝑢</m:t>
                              </m:r>
                            </m:e>
                            <m:sub>
                              <m:r>
                                <a:rPr lang="en-US" sz="1100" b="0" i="1" smtClean="0">
                                  <a:latin typeface="Cambria Math" panose="02040503050406030204" pitchFamily="18" charset="0"/>
                                </a:rPr>
                                <m:t>𝑧</m:t>
                              </m:r>
                            </m:sub>
                          </m:sSub>
                          <m:r>
                            <a:rPr lang="en-US" sz="1100" b="0" i="1" smtClean="0">
                              <a:latin typeface="Cambria Math" panose="02040503050406030204" pitchFamily="18" charset="0"/>
                            </a:rPr>
                            <m:t>)</m:t>
                          </m:r>
                        </m:oMath>
                      </m:oMathPara>
                    </a14:m>
                    <a:endParaRPr lang="en-GB" sz="1100" b="1" dirty="0"/>
                  </a:p>
                </p:txBody>
              </p:sp>
            </mc:Choice>
            <mc:Fallback xmlns="">
              <p:sp>
                <p:nvSpPr>
                  <p:cNvPr id="146" name="TextBox 145">
                    <a:extLst>
                      <a:ext uri="{FF2B5EF4-FFF2-40B4-BE49-F238E27FC236}">
                        <a16:creationId xmlns:a16="http://schemas.microsoft.com/office/drawing/2014/main" id="{2CD5482A-EE8B-23C0-2150-C5C5E3B22A48}"/>
                      </a:ext>
                    </a:extLst>
                  </p:cNvPr>
                  <p:cNvSpPr txBox="1">
                    <a:spLocks noRot="1" noChangeAspect="1" noMove="1" noResize="1" noEditPoints="1" noAdjustHandles="1" noChangeArrowheads="1" noChangeShapeType="1" noTextEdit="1"/>
                  </p:cNvSpPr>
                  <p:nvPr/>
                </p:nvSpPr>
                <p:spPr>
                  <a:xfrm>
                    <a:off x="6802570" y="1996269"/>
                    <a:ext cx="984885" cy="182614"/>
                  </a:xfrm>
                  <a:prstGeom prst="rect">
                    <a:avLst/>
                  </a:prstGeom>
                  <a:blipFill>
                    <a:blip r:embed="rId13"/>
                    <a:stretch>
                      <a:fillRect l="-1235" r="-4321" b="-26667"/>
                    </a:stretch>
                  </a:blipFill>
                </p:spPr>
                <p:txBody>
                  <a:bodyPr/>
                  <a:lstStyle/>
                  <a:p>
                    <a:r>
                      <a:rPr lang="en-GB">
                        <a:noFill/>
                      </a:rPr>
                      <a:t> </a:t>
                    </a:r>
                  </a:p>
                </p:txBody>
              </p:sp>
            </mc:Fallback>
          </mc:AlternateContent>
          <p:sp>
            <p:nvSpPr>
              <p:cNvPr id="156" name="Content Placeholder 2">
                <a:extLst>
                  <a:ext uri="{FF2B5EF4-FFF2-40B4-BE49-F238E27FC236}">
                    <a16:creationId xmlns:a16="http://schemas.microsoft.com/office/drawing/2014/main" id="{27181440-F7CF-4ABE-E5AF-829F699A9E0C}"/>
                  </a:ext>
                </a:extLst>
              </p:cNvPr>
              <p:cNvSpPr txBox="1">
                <a:spLocks/>
              </p:cNvSpPr>
              <p:nvPr/>
            </p:nvSpPr>
            <p:spPr bwMode="auto">
              <a:xfrm>
                <a:off x="7832957" y="2029096"/>
                <a:ext cx="1428328" cy="18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000" b="0" i="1" dirty="0">
                    <a:solidFill>
                      <a:srgbClr val="000000"/>
                    </a:solidFill>
                    <a:latin typeface="Arial Narrow" panose="020B0606020202030204" pitchFamily="34" charset="0"/>
                  </a:rPr>
                  <a:t>Displacement field</a:t>
                </a:r>
                <a:endParaRPr lang="en-GB" sz="1000" b="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157" name="TextBox 156">
                    <a:extLst>
                      <a:ext uri="{FF2B5EF4-FFF2-40B4-BE49-F238E27FC236}">
                        <a16:creationId xmlns:a16="http://schemas.microsoft.com/office/drawing/2014/main" id="{76A69F39-0D24-BA1B-74BB-59509EA69583}"/>
                      </a:ext>
                    </a:extLst>
                  </p:cNvPr>
                  <p:cNvSpPr txBox="1"/>
                  <p:nvPr/>
                </p:nvSpPr>
                <p:spPr>
                  <a:xfrm>
                    <a:off x="6802569" y="2239976"/>
                    <a:ext cx="901208" cy="1826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1" i="1" smtClean="0">
                              <a:latin typeface="Cambria Math" panose="02040503050406030204" pitchFamily="18" charset="0"/>
                            </a:rPr>
                            <m:t>𝒔</m:t>
                          </m:r>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𝑠</m:t>
                              </m:r>
                            </m:e>
                            <m:sub>
                              <m:r>
                                <a:rPr lang="en-US" sz="1100" b="0" i="1" smtClean="0">
                                  <a:latin typeface="Cambria Math" panose="02040503050406030204" pitchFamily="18" charset="0"/>
                                </a:rPr>
                                <m:t>𝑥</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b="0" i="1" smtClean="0">
                                  <a:latin typeface="Cambria Math" panose="02040503050406030204" pitchFamily="18" charset="0"/>
                                </a:rPr>
                                <m:t>𝑠</m:t>
                              </m:r>
                            </m:e>
                            <m:sub>
                              <m:r>
                                <a:rPr lang="en-US" sz="1100" b="0" i="1" smtClean="0">
                                  <a:latin typeface="Cambria Math" panose="02040503050406030204" pitchFamily="18" charset="0"/>
                                </a:rPr>
                                <m:t>𝑦</m:t>
                              </m:r>
                            </m:sub>
                          </m:sSub>
                          <m:r>
                            <a:rPr lang="en-US" sz="1100" b="0" i="1" smtClean="0">
                              <a:latin typeface="Cambria Math" panose="02040503050406030204" pitchFamily="18" charset="0"/>
                            </a:rPr>
                            <m:t>,</m:t>
                          </m:r>
                          <m:sSub>
                            <m:sSubPr>
                              <m:ctrlPr>
                                <a:rPr lang="en-US" sz="1100" i="1">
                                  <a:latin typeface="Cambria Math" panose="02040503050406030204" pitchFamily="18" charset="0"/>
                                </a:rPr>
                              </m:ctrlPr>
                            </m:sSubPr>
                            <m:e>
                              <m:r>
                                <a:rPr lang="en-US" sz="1100" b="0" i="1" smtClean="0">
                                  <a:latin typeface="Cambria Math" panose="02040503050406030204" pitchFamily="18" charset="0"/>
                                </a:rPr>
                                <m:t>𝑠</m:t>
                              </m:r>
                            </m:e>
                            <m:sub>
                              <m:r>
                                <a:rPr lang="en-US" sz="1100" b="0" i="1" smtClean="0">
                                  <a:latin typeface="Cambria Math" panose="02040503050406030204" pitchFamily="18" charset="0"/>
                                </a:rPr>
                                <m:t>𝑧</m:t>
                              </m:r>
                            </m:sub>
                          </m:sSub>
                          <m:r>
                            <a:rPr lang="en-US" sz="1100" b="0" i="1" smtClean="0">
                              <a:latin typeface="Cambria Math" panose="02040503050406030204" pitchFamily="18" charset="0"/>
                            </a:rPr>
                            <m:t>)</m:t>
                          </m:r>
                        </m:oMath>
                      </m:oMathPara>
                    </a14:m>
                    <a:endParaRPr lang="en-GB" sz="1100" b="1" dirty="0"/>
                  </a:p>
                </p:txBody>
              </p:sp>
            </mc:Choice>
            <mc:Fallback xmlns="">
              <p:sp>
                <p:nvSpPr>
                  <p:cNvPr id="157" name="TextBox 156">
                    <a:extLst>
                      <a:ext uri="{FF2B5EF4-FFF2-40B4-BE49-F238E27FC236}">
                        <a16:creationId xmlns:a16="http://schemas.microsoft.com/office/drawing/2014/main" id="{76A69F39-0D24-BA1B-74BB-59509EA69583}"/>
                      </a:ext>
                    </a:extLst>
                  </p:cNvPr>
                  <p:cNvSpPr txBox="1">
                    <a:spLocks noRot="1" noChangeAspect="1" noMove="1" noResize="1" noEditPoints="1" noAdjustHandles="1" noChangeArrowheads="1" noChangeShapeType="1" noTextEdit="1"/>
                  </p:cNvSpPr>
                  <p:nvPr/>
                </p:nvSpPr>
                <p:spPr>
                  <a:xfrm>
                    <a:off x="6802569" y="2239976"/>
                    <a:ext cx="901208" cy="182614"/>
                  </a:xfrm>
                  <a:prstGeom prst="rect">
                    <a:avLst/>
                  </a:prstGeom>
                  <a:blipFill>
                    <a:blip r:embed="rId14"/>
                    <a:stretch>
                      <a:fillRect l="-1351" r="-4730" b="-26667"/>
                    </a:stretch>
                  </a:blipFill>
                </p:spPr>
                <p:txBody>
                  <a:bodyPr/>
                  <a:lstStyle/>
                  <a:p>
                    <a:r>
                      <a:rPr lang="en-GB">
                        <a:noFill/>
                      </a:rPr>
                      <a:t> </a:t>
                    </a:r>
                  </a:p>
                </p:txBody>
              </p:sp>
            </mc:Fallback>
          </mc:AlternateContent>
          <p:sp>
            <p:nvSpPr>
              <p:cNvPr id="158" name="Content Placeholder 2">
                <a:extLst>
                  <a:ext uri="{FF2B5EF4-FFF2-40B4-BE49-F238E27FC236}">
                    <a16:creationId xmlns:a16="http://schemas.microsoft.com/office/drawing/2014/main" id="{73B5BB4F-2EB0-E8B1-9C03-F103FADBC2A3}"/>
                  </a:ext>
                </a:extLst>
              </p:cNvPr>
              <p:cNvSpPr txBox="1">
                <a:spLocks/>
              </p:cNvSpPr>
              <p:nvPr/>
            </p:nvSpPr>
            <p:spPr bwMode="auto">
              <a:xfrm>
                <a:off x="7832957" y="2267015"/>
                <a:ext cx="1428328" cy="18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000" b="0" i="1" dirty="0">
                    <a:solidFill>
                      <a:srgbClr val="000000"/>
                    </a:solidFill>
                    <a:latin typeface="Arial Narrow" panose="020B0606020202030204" pitchFamily="34" charset="0"/>
                  </a:rPr>
                  <a:t>Spatial mesh displacement</a:t>
                </a:r>
                <a:endParaRPr lang="en-GB" sz="1000" b="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185" name="TextBox 184">
                    <a:extLst>
                      <a:ext uri="{FF2B5EF4-FFF2-40B4-BE49-F238E27FC236}">
                        <a16:creationId xmlns:a16="http://schemas.microsoft.com/office/drawing/2014/main" id="{86AD7FBF-BB2B-5074-96E6-5924704C55BD}"/>
                      </a:ext>
                    </a:extLst>
                  </p:cNvPr>
                  <p:cNvSpPr txBox="1"/>
                  <p:nvPr/>
                </p:nvSpPr>
                <p:spPr>
                  <a:xfrm>
                    <a:off x="7503568" y="4082368"/>
                    <a:ext cx="846194" cy="7631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pt-BR" sz="1100" i="1" smtClean="0">
                                  <a:latin typeface="Cambria Math" panose="02040503050406030204" pitchFamily="18" charset="0"/>
                                </a:rPr>
                              </m:ctrlPr>
                            </m:dPr>
                            <m:e>
                              <m:eqArr>
                                <m:eqArrPr>
                                  <m:ctrlPr>
                                    <a:rPr lang="pt-BR" sz="1100" i="1" smtClean="0">
                                      <a:latin typeface="Cambria Math" panose="02040503050406030204" pitchFamily="18" charset="0"/>
                                    </a:rPr>
                                  </m:ctrlPr>
                                </m:eqArrPr>
                                <m:e>
                                  <m:r>
                                    <a:rPr lang="en-US" sz="1100" b="1">
                                      <a:solidFill>
                                        <a:srgbClr val="000000"/>
                                      </a:solidFill>
                                      <a:latin typeface="Cambria Math" panose="02040503050406030204" pitchFamily="18" charset="0"/>
                                    </a:rPr>
                                    <m:t>𝐮</m:t>
                                  </m:r>
                                  <m:r>
                                    <a:rPr lang="en-US" sz="1100" i="1">
                                      <a:solidFill>
                                        <a:srgbClr val="000000"/>
                                      </a:solidFill>
                                      <a:latin typeface="Cambria Math" panose="02040503050406030204" pitchFamily="18" charset="0"/>
                                      <a:ea typeface="Cambria Math" panose="02040503050406030204" pitchFamily="18" charset="0"/>
                                    </a:rPr>
                                    <m:t>∙</m:t>
                                  </m:r>
                                  <m:sSub>
                                    <m:sSubPr>
                                      <m:ctrlPr>
                                        <a:rPr lang="en-US" sz="1100" b="1" i="1">
                                          <a:solidFill>
                                            <a:srgbClr val="000000"/>
                                          </a:solidFill>
                                          <a:latin typeface="Cambria Math" panose="02040503050406030204" pitchFamily="18" charset="0"/>
                                          <a:ea typeface="Cambria Math" panose="02040503050406030204" pitchFamily="18" charset="0"/>
                                        </a:rPr>
                                      </m:ctrlPr>
                                    </m:sSubPr>
                                    <m:e>
                                      <m:r>
                                        <a:rPr lang="en-US" sz="1100" b="1">
                                          <a:solidFill>
                                            <a:srgbClr val="000000"/>
                                          </a:solidFill>
                                          <a:latin typeface="Cambria Math" panose="02040503050406030204" pitchFamily="18" charset="0"/>
                                          <a:ea typeface="Cambria Math" panose="02040503050406030204" pitchFamily="18" charset="0"/>
                                        </a:rPr>
                                        <m:t>𝐧</m:t>
                                      </m:r>
                                    </m:e>
                                    <m:sub>
                                      <m:r>
                                        <a:rPr lang="en-US" sz="1100" b="1">
                                          <a:solidFill>
                                            <a:srgbClr val="000000"/>
                                          </a:solidFill>
                                          <a:latin typeface="Cambria Math" panose="02040503050406030204" pitchFamily="18" charset="0"/>
                                          <a:ea typeface="Cambria Math" panose="02040503050406030204" pitchFamily="18" charset="0"/>
                                        </a:rPr>
                                        <m:t>𝐙𝐗</m:t>
                                      </m:r>
                                    </m:sub>
                                  </m:sSub>
                                  <m:r>
                                    <a:rPr lang="en-US" sz="1100" i="1">
                                      <a:solidFill>
                                        <a:srgbClr val="000000"/>
                                      </a:solidFill>
                                      <a:latin typeface="Cambria Math" panose="02040503050406030204" pitchFamily="18" charset="0"/>
                                      <a:ea typeface="Cambria Math" panose="02040503050406030204" pitchFamily="18" charset="0"/>
                                    </a:rPr>
                                    <m:t>=0</m:t>
                                  </m:r>
                                  <m:r>
                                    <m:rPr>
                                      <m:nor/>
                                    </m:rPr>
                                    <a:rPr lang="en-GB" sz="1100" dirty="0"/>
                                    <m:t> </m:t>
                                  </m:r>
                                </m:e>
                                <m:e>
                                  <m:r>
                                    <a:rPr lang="en-US" sz="1100" b="1">
                                      <a:solidFill>
                                        <a:srgbClr val="000000"/>
                                      </a:solidFill>
                                      <a:latin typeface="Cambria Math" panose="02040503050406030204" pitchFamily="18" charset="0"/>
                                    </a:rPr>
                                    <m:t>𝐮</m:t>
                                  </m:r>
                                  <m:r>
                                    <a:rPr lang="en-US" sz="1100" i="1">
                                      <a:solidFill>
                                        <a:srgbClr val="000000"/>
                                      </a:solidFill>
                                      <a:latin typeface="Cambria Math" panose="02040503050406030204" pitchFamily="18" charset="0"/>
                                      <a:ea typeface="Cambria Math" panose="02040503050406030204" pitchFamily="18" charset="0"/>
                                    </a:rPr>
                                    <m:t>∙</m:t>
                                  </m:r>
                                  <m:sSub>
                                    <m:sSubPr>
                                      <m:ctrlPr>
                                        <a:rPr lang="en-US" sz="1100" b="1" i="1">
                                          <a:solidFill>
                                            <a:srgbClr val="000000"/>
                                          </a:solidFill>
                                          <a:latin typeface="Cambria Math" panose="02040503050406030204" pitchFamily="18" charset="0"/>
                                          <a:ea typeface="Cambria Math" panose="02040503050406030204" pitchFamily="18" charset="0"/>
                                        </a:rPr>
                                      </m:ctrlPr>
                                    </m:sSubPr>
                                    <m:e>
                                      <m:r>
                                        <a:rPr lang="en-US" sz="1100" b="1">
                                          <a:solidFill>
                                            <a:srgbClr val="000000"/>
                                          </a:solidFill>
                                          <a:latin typeface="Cambria Math" panose="02040503050406030204" pitchFamily="18" charset="0"/>
                                          <a:ea typeface="Cambria Math" panose="02040503050406030204" pitchFamily="18" charset="0"/>
                                        </a:rPr>
                                        <m:t>𝐧</m:t>
                                      </m:r>
                                    </m:e>
                                    <m:sub>
                                      <m:r>
                                        <a:rPr lang="en-US" sz="1100" b="1" i="0" smtClean="0">
                                          <a:solidFill>
                                            <a:srgbClr val="000000"/>
                                          </a:solidFill>
                                          <a:latin typeface="Cambria Math" panose="02040503050406030204" pitchFamily="18" charset="0"/>
                                          <a:ea typeface="Cambria Math" panose="02040503050406030204" pitchFamily="18" charset="0"/>
                                        </a:rPr>
                                        <m:t>𝐗𝐘</m:t>
                                      </m:r>
                                    </m:sub>
                                  </m:sSub>
                                  <m:r>
                                    <a:rPr lang="en-US" sz="1100" i="1">
                                      <a:solidFill>
                                        <a:srgbClr val="000000"/>
                                      </a:solidFill>
                                      <a:latin typeface="Cambria Math" panose="02040503050406030204" pitchFamily="18" charset="0"/>
                                      <a:ea typeface="Cambria Math" panose="02040503050406030204" pitchFamily="18" charset="0"/>
                                    </a:rPr>
                                    <m:t>=0</m:t>
                                  </m:r>
                                  <m:r>
                                    <m:rPr>
                                      <m:nor/>
                                    </m:rPr>
                                    <a:rPr lang="en-GB" sz="1100" dirty="0"/>
                                    <m:t> </m:t>
                                  </m:r>
                                </m:e>
                                <m:e>
                                  <m:r>
                                    <a:rPr lang="en-US" sz="1100" b="1">
                                      <a:solidFill>
                                        <a:srgbClr val="000000"/>
                                      </a:solidFill>
                                      <a:latin typeface="Cambria Math" panose="02040503050406030204" pitchFamily="18" charset="0"/>
                                    </a:rPr>
                                    <m:t>𝐮</m:t>
                                  </m:r>
                                  <m:r>
                                    <a:rPr lang="en-US" sz="1100" i="1">
                                      <a:solidFill>
                                        <a:srgbClr val="000000"/>
                                      </a:solidFill>
                                      <a:latin typeface="Cambria Math" panose="02040503050406030204" pitchFamily="18" charset="0"/>
                                      <a:ea typeface="Cambria Math" panose="02040503050406030204" pitchFamily="18" charset="0"/>
                                    </a:rPr>
                                    <m:t>∙</m:t>
                                  </m:r>
                                  <m:sSub>
                                    <m:sSubPr>
                                      <m:ctrlPr>
                                        <a:rPr lang="en-US" sz="1100" b="1" i="1">
                                          <a:solidFill>
                                            <a:srgbClr val="000000"/>
                                          </a:solidFill>
                                          <a:latin typeface="Cambria Math" panose="02040503050406030204" pitchFamily="18" charset="0"/>
                                          <a:ea typeface="Cambria Math" panose="02040503050406030204" pitchFamily="18" charset="0"/>
                                        </a:rPr>
                                      </m:ctrlPr>
                                    </m:sSubPr>
                                    <m:e>
                                      <m:r>
                                        <a:rPr lang="en-US" sz="1100" b="1">
                                          <a:solidFill>
                                            <a:srgbClr val="000000"/>
                                          </a:solidFill>
                                          <a:latin typeface="Cambria Math" panose="02040503050406030204" pitchFamily="18" charset="0"/>
                                          <a:ea typeface="Cambria Math" panose="02040503050406030204" pitchFamily="18" charset="0"/>
                                        </a:rPr>
                                        <m:t>𝐧</m:t>
                                      </m:r>
                                    </m:e>
                                    <m:sub>
                                      <m:r>
                                        <a:rPr lang="en-US" sz="1100" b="1" i="0" smtClean="0">
                                          <a:solidFill>
                                            <a:srgbClr val="000000"/>
                                          </a:solidFill>
                                          <a:latin typeface="Cambria Math" panose="02040503050406030204" pitchFamily="18" charset="0"/>
                                          <a:ea typeface="Cambria Math" panose="02040503050406030204" pitchFamily="18" charset="0"/>
                                        </a:rPr>
                                        <m:t>𝐙𝐘</m:t>
                                      </m:r>
                                    </m:sub>
                                  </m:sSub>
                                  <m:r>
                                    <a:rPr lang="en-US" sz="1100" i="1">
                                      <a:solidFill>
                                        <a:srgbClr val="000000"/>
                                      </a:solidFill>
                                      <a:latin typeface="Cambria Math" panose="02040503050406030204" pitchFamily="18" charset="0"/>
                                      <a:ea typeface="Cambria Math" panose="02040503050406030204" pitchFamily="18" charset="0"/>
                                    </a:rPr>
                                    <m:t>=0</m:t>
                                  </m:r>
                                  <m:r>
                                    <m:rPr>
                                      <m:nor/>
                                    </m:rPr>
                                    <a:rPr lang="en-GB" sz="1100" dirty="0"/>
                                    <m:t> </m:t>
                                  </m:r>
                                </m:e>
                                <m:e>
                                  <m:r>
                                    <a:rPr lang="en-US" sz="1100" b="1">
                                      <a:solidFill>
                                        <a:srgbClr val="000000"/>
                                      </a:solidFill>
                                      <a:latin typeface="Cambria Math" panose="02040503050406030204" pitchFamily="18" charset="0"/>
                                    </a:rPr>
                                    <m:t>𝐮</m:t>
                                  </m:r>
                                  <m:r>
                                    <a:rPr lang="en-US" sz="1100" i="1">
                                      <a:solidFill>
                                        <a:srgbClr val="000000"/>
                                      </a:solidFill>
                                      <a:latin typeface="Cambria Math" panose="02040503050406030204" pitchFamily="18" charset="0"/>
                                      <a:ea typeface="Cambria Math" panose="02040503050406030204" pitchFamily="18" charset="0"/>
                                    </a:rPr>
                                    <m:t>∙</m:t>
                                  </m:r>
                                  <m:sSub>
                                    <m:sSubPr>
                                      <m:ctrlPr>
                                        <a:rPr lang="en-US" sz="1100" b="1" i="1">
                                          <a:solidFill>
                                            <a:srgbClr val="000000"/>
                                          </a:solidFill>
                                          <a:latin typeface="Cambria Math" panose="02040503050406030204" pitchFamily="18" charset="0"/>
                                          <a:ea typeface="Cambria Math" panose="02040503050406030204" pitchFamily="18" charset="0"/>
                                        </a:rPr>
                                      </m:ctrlPr>
                                    </m:sSubPr>
                                    <m:e>
                                      <m:r>
                                        <a:rPr lang="en-US" sz="1100" b="1">
                                          <a:solidFill>
                                            <a:srgbClr val="000000"/>
                                          </a:solidFill>
                                          <a:latin typeface="Cambria Math" panose="02040503050406030204" pitchFamily="18" charset="0"/>
                                          <a:ea typeface="Cambria Math" panose="02040503050406030204" pitchFamily="18" charset="0"/>
                                        </a:rPr>
                                        <m:t>𝐧</m:t>
                                      </m:r>
                                    </m:e>
                                    <m:sub>
                                      <m:r>
                                        <a:rPr lang="en-US" sz="1100" b="1" i="0" smtClean="0">
                                          <a:solidFill>
                                            <a:srgbClr val="000000"/>
                                          </a:solidFill>
                                          <a:latin typeface="Cambria Math" panose="02040503050406030204" pitchFamily="18" charset="0"/>
                                          <a:ea typeface="Cambria Math" panose="02040503050406030204" pitchFamily="18" charset="0"/>
                                        </a:rPr>
                                        <m:t>𝐫</m:t>
                                      </m:r>
                                    </m:sub>
                                  </m:sSub>
                                  <m:r>
                                    <a:rPr lang="en-US" sz="1100" i="1">
                                      <a:solidFill>
                                        <a:srgbClr val="000000"/>
                                      </a:solidFill>
                                      <a:latin typeface="Cambria Math" panose="02040503050406030204" pitchFamily="18" charset="0"/>
                                      <a:ea typeface="Cambria Math" panose="02040503050406030204" pitchFamily="18" charset="0"/>
                                    </a:rPr>
                                    <m:t>=0</m:t>
                                  </m:r>
                                  <m:r>
                                    <m:rPr>
                                      <m:nor/>
                                    </m:rPr>
                                    <a:rPr lang="en-GB" sz="1100" dirty="0"/>
                                    <m:t> </m:t>
                                  </m:r>
                                </m:e>
                              </m:eqArr>
                            </m:e>
                          </m:d>
                        </m:oMath>
                      </m:oMathPara>
                    </a14:m>
                    <a:endParaRPr lang="en-GB" sz="1100" dirty="0"/>
                  </a:p>
                </p:txBody>
              </p:sp>
            </mc:Choice>
            <mc:Fallback xmlns="">
              <p:sp>
                <p:nvSpPr>
                  <p:cNvPr id="185" name="TextBox 184">
                    <a:extLst>
                      <a:ext uri="{FF2B5EF4-FFF2-40B4-BE49-F238E27FC236}">
                        <a16:creationId xmlns:a16="http://schemas.microsoft.com/office/drawing/2014/main" id="{86AD7FBF-BB2B-5074-96E6-5924704C55BD}"/>
                      </a:ext>
                    </a:extLst>
                  </p:cNvPr>
                  <p:cNvSpPr txBox="1">
                    <a:spLocks noRot="1" noChangeAspect="1" noMove="1" noResize="1" noEditPoints="1" noAdjustHandles="1" noChangeArrowheads="1" noChangeShapeType="1" noTextEdit="1"/>
                  </p:cNvSpPr>
                  <p:nvPr/>
                </p:nvSpPr>
                <p:spPr>
                  <a:xfrm>
                    <a:off x="7503568" y="4082368"/>
                    <a:ext cx="846194" cy="763158"/>
                  </a:xfrm>
                  <a:prstGeom prst="rect">
                    <a:avLst/>
                  </a:prstGeom>
                  <a:blipFill>
                    <a:blip r:embed="rId15"/>
                    <a:stretch>
                      <a:fillRect/>
                    </a:stretch>
                  </a:blipFill>
                </p:spPr>
                <p:txBody>
                  <a:bodyPr/>
                  <a:lstStyle/>
                  <a:p>
                    <a:r>
                      <a:rPr lang="en-GB">
                        <a:noFill/>
                      </a:rPr>
                      <a:t> </a:t>
                    </a:r>
                  </a:p>
                </p:txBody>
              </p:sp>
            </mc:Fallback>
          </mc:AlternateContent>
          <p:sp>
            <p:nvSpPr>
              <p:cNvPr id="186" name="Content Placeholder 2">
                <a:extLst>
                  <a:ext uri="{FF2B5EF4-FFF2-40B4-BE49-F238E27FC236}">
                    <a16:creationId xmlns:a16="http://schemas.microsoft.com/office/drawing/2014/main" id="{E48FB882-4734-1B53-709C-F1445B9B0BBD}"/>
                  </a:ext>
                </a:extLst>
              </p:cNvPr>
              <p:cNvSpPr txBox="1">
                <a:spLocks/>
              </p:cNvSpPr>
              <p:nvPr/>
            </p:nvSpPr>
            <p:spPr bwMode="auto">
              <a:xfrm>
                <a:off x="6501176" y="4395499"/>
                <a:ext cx="1428328" cy="18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000" b="0" i="1" dirty="0">
                    <a:solidFill>
                      <a:srgbClr val="000000"/>
                    </a:solidFill>
                    <a:latin typeface="Arial Narrow" panose="020B0606020202030204" pitchFamily="34" charset="0"/>
                  </a:rPr>
                  <a:t>On symmetry planes</a:t>
                </a:r>
                <a:endParaRPr lang="en-GB" sz="1000" b="0" i="1" dirty="0">
                  <a:solidFill>
                    <a:srgbClr val="000000"/>
                  </a:solidFill>
                  <a:latin typeface="Arial Narrow" panose="020B0606020202030204" pitchFamily="34" charset="0"/>
                </a:endParaRPr>
              </a:p>
            </p:txBody>
          </p:sp>
          <p:sp>
            <p:nvSpPr>
              <p:cNvPr id="187" name="Content Placeholder 2">
                <a:extLst>
                  <a:ext uri="{FF2B5EF4-FFF2-40B4-BE49-F238E27FC236}">
                    <a16:creationId xmlns:a16="http://schemas.microsoft.com/office/drawing/2014/main" id="{BECAD704-3C64-A066-25FE-C8BE53F23EF3}"/>
                  </a:ext>
                </a:extLst>
              </p:cNvPr>
              <p:cNvSpPr txBox="1">
                <a:spLocks/>
              </p:cNvSpPr>
              <p:nvPr/>
            </p:nvSpPr>
            <p:spPr bwMode="auto">
              <a:xfrm>
                <a:off x="8413192" y="4651266"/>
                <a:ext cx="1428328" cy="18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000" b="0" i="1" dirty="0">
                    <a:solidFill>
                      <a:srgbClr val="000000"/>
                    </a:solidFill>
                    <a:latin typeface="Arial Narrow" panose="020B0606020202030204" pitchFamily="34" charset="0"/>
                  </a:rPr>
                  <a:t>Roller condition</a:t>
                </a:r>
                <a:endParaRPr lang="en-GB" sz="1000" b="0" i="1" dirty="0">
                  <a:solidFill>
                    <a:srgbClr val="000000"/>
                  </a:solidFill>
                  <a:latin typeface="Arial Narrow" panose="020B0606020202030204" pitchFamily="34" charset="0"/>
                </a:endParaRPr>
              </a:p>
            </p:txBody>
          </p:sp>
        </p:grpSp>
        <p:cxnSp>
          <p:nvCxnSpPr>
            <p:cNvPr id="7" name="Straight Arrow Connector 6">
              <a:extLst>
                <a:ext uri="{FF2B5EF4-FFF2-40B4-BE49-F238E27FC236}">
                  <a16:creationId xmlns:a16="http://schemas.microsoft.com/office/drawing/2014/main" id="{0627BC12-814E-30F8-4F4F-85C96BAF5796}"/>
                </a:ext>
              </a:extLst>
            </p:cNvPr>
            <p:cNvCxnSpPr>
              <a:cxnSpLocks/>
            </p:cNvCxnSpPr>
            <p:nvPr/>
          </p:nvCxnSpPr>
          <p:spPr>
            <a:xfrm>
              <a:off x="4291295" y="1620872"/>
              <a:ext cx="208518" cy="155670"/>
            </a:xfrm>
            <a:prstGeom prst="straightConnector1">
              <a:avLst/>
            </a:prstGeom>
            <a:noFill/>
            <a:ln w="6350" cap="flat" cmpd="sng" algn="ctr">
              <a:solidFill>
                <a:sysClr val="windowText" lastClr="000000"/>
              </a:solidFill>
              <a:prstDash val="solid"/>
              <a:miter lim="800000"/>
              <a:tailEnd type="triangle"/>
            </a:ln>
            <a:effectLst/>
          </p:spPr>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F3EB14C4-26B0-9866-8E20-FBCE37FDCBC3}"/>
                    </a:ext>
                  </a:extLst>
                </p:cNvPr>
                <p:cNvSpPr txBox="1"/>
                <p:nvPr/>
              </p:nvSpPr>
              <p:spPr>
                <a:xfrm>
                  <a:off x="3782133" y="1343702"/>
                  <a:ext cx="801381"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100" i="1" smtClean="0">
                                <a:solidFill>
                                  <a:srgbClr val="000000"/>
                                </a:solidFill>
                                <a:latin typeface="Cambria Math" panose="02040503050406030204" pitchFamily="18" charset="0"/>
                              </a:rPr>
                            </m:ctrlPr>
                          </m:sSubPr>
                          <m:e>
                            <m:r>
                              <a:rPr lang="en-US" sz="1100" i="1">
                                <a:solidFill>
                                  <a:srgbClr val="000000"/>
                                </a:solidFill>
                                <a:latin typeface="Cambria Math" panose="02040503050406030204" pitchFamily="18" charset="0"/>
                              </a:rPr>
                              <m:t>𝑃</m:t>
                            </m:r>
                          </m:e>
                          <m:sub>
                            <m:r>
                              <m:rPr>
                                <m:sty m:val="p"/>
                              </m:rPr>
                              <a:rPr lang="en-US" sz="1100" b="0" i="0" smtClean="0">
                                <a:solidFill>
                                  <a:srgbClr val="000000"/>
                                </a:solidFill>
                                <a:latin typeface="Cambria Math" panose="02040503050406030204" pitchFamily="18" charset="0"/>
                              </a:rPr>
                              <m:t>RF</m:t>
                            </m:r>
                          </m:sub>
                        </m:sSub>
                      </m:oMath>
                    </m:oMathPara>
                  </a14:m>
                  <a:endParaRPr lang="en-GB" sz="1100" dirty="0"/>
                </a:p>
              </p:txBody>
            </p:sp>
          </mc:Choice>
          <mc:Fallback xmlns="">
            <p:sp>
              <p:nvSpPr>
                <p:cNvPr id="20" name="TextBox 19">
                  <a:extLst>
                    <a:ext uri="{FF2B5EF4-FFF2-40B4-BE49-F238E27FC236}">
                      <a16:creationId xmlns:a16="http://schemas.microsoft.com/office/drawing/2014/main" id="{F3EB14C4-26B0-9866-8E20-FBCE37FDCBC3}"/>
                    </a:ext>
                  </a:extLst>
                </p:cNvPr>
                <p:cNvSpPr txBox="1">
                  <a:spLocks noRot="1" noChangeAspect="1" noMove="1" noResize="1" noEditPoints="1" noAdjustHandles="1" noChangeArrowheads="1" noChangeShapeType="1" noTextEdit="1"/>
                </p:cNvSpPr>
                <p:nvPr/>
              </p:nvSpPr>
              <p:spPr>
                <a:xfrm>
                  <a:off x="3782133" y="1343702"/>
                  <a:ext cx="801381" cy="261610"/>
                </a:xfrm>
                <a:prstGeom prst="rect">
                  <a:avLst/>
                </a:prstGeom>
                <a:blipFill>
                  <a:blip r:embed="rId16"/>
                  <a:stretch>
                    <a:fillRect/>
                  </a:stretch>
                </a:blipFill>
              </p:spPr>
              <p:txBody>
                <a:bodyPr/>
                <a:lstStyle/>
                <a:p>
                  <a:r>
                    <a:rPr lang="en-GB">
                      <a:noFill/>
                    </a:rPr>
                    <a:t> </a:t>
                  </a:r>
                </a:p>
              </p:txBody>
            </p:sp>
          </mc:Fallback>
        </mc:AlternateContent>
      </p:grpSp>
      <p:sp>
        <p:nvSpPr>
          <p:cNvPr id="19" name="Footer Placeholder 4">
            <a:extLst>
              <a:ext uri="{FF2B5EF4-FFF2-40B4-BE49-F238E27FC236}">
                <a16:creationId xmlns:a16="http://schemas.microsoft.com/office/drawing/2014/main" id="{C2911EC6-DB33-B267-1575-6D0D039C2345}"/>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pic>
        <p:nvPicPr>
          <p:cNvPr id="42" name="Picture 41">
            <a:extLst>
              <a:ext uri="{FF2B5EF4-FFF2-40B4-BE49-F238E27FC236}">
                <a16:creationId xmlns:a16="http://schemas.microsoft.com/office/drawing/2014/main" id="{49800941-04AC-6881-32C2-153D6B58C53B}"/>
              </a:ext>
            </a:extLst>
          </p:cNvPr>
          <p:cNvPicPr>
            <a:picLocks noChangeAspect="1"/>
          </p:cNvPicPr>
          <p:nvPr/>
        </p:nvPicPr>
        <p:blipFill rotWithShape="1">
          <a:blip r:embed="rId17"/>
          <a:srcRect t="5201"/>
          <a:stretch/>
        </p:blipFill>
        <p:spPr>
          <a:xfrm>
            <a:off x="6099856" y="2922604"/>
            <a:ext cx="2687493" cy="1719072"/>
          </a:xfrm>
          <a:prstGeom prst="rect">
            <a:avLst/>
          </a:prstGeom>
        </p:spPr>
      </p:pic>
    </p:spTree>
    <p:extLst>
      <p:ext uri="{BB962C8B-B14F-4D97-AF65-F5344CB8AC3E}">
        <p14:creationId xmlns:p14="http://schemas.microsoft.com/office/powerpoint/2010/main" val="691149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58316"/>
            <a:ext cx="8496944" cy="857250"/>
          </a:xfrm>
        </p:spPr>
        <p:txBody>
          <a:bodyPr/>
          <a:lstStyle/>
          <a:p>
            <a:r>
              <a:rPr lang="en-US" sz="2500" dirty="0"/>
              <a:t>Lorentz Force Detuning: RF field pressure and stress</a:t>
            </a:r>
            <a:endParaRPr lang="en-GB" sz="2500" dirty="0"/>
          </a:p>
        </p:txBody>
      </p:sp>
      <p:sp>
        <p:nvSpPr>
          <p:cNvPr id="15" name="Rectangle 14">
            <a:extLst>
              <a:ext uri="{FF2B5EF4-FFF2-40B4-BE49-F238E27FC236}">
                <a16:creationId xmlns:a16="http://schemas.microsoft.com/office/drawing/2014/main" id="{265E59DA-E84F-BA77-DAAF-B5EDED84066F}"/>
              </a:ext>
            </a:extLst>
          </p:cNvPr>
          <p:cNvSpPr/>
          <p:nvPr/>
        </p:nvSpPr>
        <p:spPr>
          <a:xfrm>
            <a:off x="7740352" y="816140"/>
            <a:ext cx="288032" cy="1714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5" name="Content Placeholder 2">
            <a:extLst>
              <a:ext uri="{FF2B5EF4-FFF2-40B4-BE49-F238E27FC236}">
                <a16:creationId xmlns:a16="http://schemas.microsoft.com/office/drawing/2014/main" id="{BCE9C6EA-8FB7-9A0D-450D-E783F4CDCDF5}"/>
              </a:ext>
            </a:extLst>
          </p:cNvPr>
          <p:cNvSpPr txBox="1">
            <a:spLocks/>
          </p:cNvSpPr>
          <p:nvPr/>
        </p:nvSpPr>
        <p:spPr bwMode="auto">
          <a:xfrm>
            <a:off x="3707443" y="554038"/>
            <a:ext cx="2515947"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00" dirty="0">
                <a:solidFill>
                  <a:srgbClr val="000000"/>
                </a:solidFill>
              </a:rPr>
              <a:t>Radiation pressure on the cavity walls [mbar]</a:t>
            </a:r>
            <a:endParaRPr lang="en-GB" sz="1000" dirty="0">
              <a:solidFill>
                <a:srgbClr val="000000"/>
              </a:solidFill>
            </a:endParaRPr>
          </a:p>
        </p:txBody>
      </p:sp>
      <p:sp>
        <p:nvSpPr>
          <p:cNvPr id="156" name="Content Placeholder 2">
            <a:extLst>
              <a:ext uri="{FF2B5EF4-FFF2-40B4-BE49-F238E27FC236}">
                <a16:creationId xmlns:a16="http://schemas.microsoft.com/office/drawing/2014/main" id="{85FF8C0F-CE0B-E4CF-2B2A-6F76A96FAD31}"/>
              </a:ext>
            </a:extLst>
          </p:cNvPr>
          <p:cNvSpPr txBox="1">
            <a:spLocks/>
          </p:cNvSpPr>
          <p:nvPr/>
        </p:nvSpPr>
        <p:spPr bwMode="auto">
          <a:xfrm>
            <a:off x="6236108" y="568226"/>
            <a:ext cx="2443884"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00" dirty="0">
                <a:solidFill>
                  <a:srgbClr val="000000"/>
                </a:solidFill>
              </a:rPr>
              <a:t>Radiation pressure on the windows [mbar]</a:t>
            </a:r>
            <a:endParaRPr lang="en-GB" sz="1000" dirty="0">
              <a:solidFill>
                <a:srgbClr val="000000"/>
              </a:solidFill>
            </a:endParaRPr>
          </a:p>
        </p:txBody>
      </p:sp>
      <p:grpSp>
        <p:nvGrpSpPr>
          <p:cNvPr id="21" name="Group 20">
            <a:extLst>
              <a:ext uri="{FF2B5EF4-FFF2-40B4-BE49-F238E27FC236}">
                <a16:creationId xmlns:a16="http://schemas.microsoft.com/office/drawing/2014/main" id="{B40C0BFC-538C-0730-25D9-62FE833F83C1}"/>
              </a:ext>
            </a:extLst>
          </p:cNvPr>
          <p:cNvGrpSpPr/>
          <p:nvPr/>
        </p:nvGrpSpPr>
        <p:grpSpPr>
          <a:xfrm>
            <a:off x="65297" y="808190"/>
            <a:ext cx="3672408" cy="1016259"/>
            <a:chOff x="539552" y="3366837"/>
            <a:chExt cx="3672408" cy="1016259"/>
          </a:xfrm>
        </p:grpSpPr>
        <p:sp>
          <p:nvSpPr>
            <p:cNvPr id="17" name="Rectangle 16">
              <a:extLst>
                <a:ext uri="{FF2B5EF4-FFF2-40B4-BE49-F238E27FC236}">
                  <a16:creationId xmlns:a16="http://schemas.microsoft.com/office/drawing/2014/main" id="{B0E69166-E971-3B71-B63C-F57BF545B95C}"/>
                </a:ext>
              </a:extLst>
            </p:cNvPr>
            <p:cNvSpPr/>
            <p:nvPr/>
          </p:nvSpPr>
          <p:spPr>
            <a:xfrm>
              <a:off x="539552" y="3366837"/>
              <a:ext cx="3672408" cy="101625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159" name="Group 158">
              <a:extLst>
                <a:ext uri="{FF2B5EF4-FFF2-40B4-BE49-F238E27FC236}">
                  <a16:creationId xmlns:a16="http://schemas.microsoft.com/office/drawing/2014/main" id="{5EC8D07A-6E69-1F0D-397E-19E1D0BF4A53}"/>
                </a:ext>
              </a:extLst>
            </p:cNvPr>
            <p:cNvGrpSpPr/>
            <p:nvPr/>
          </p:nvGrpSpPr>
          <p:grpSpPr>
            <a:xfrm>
              <a:off x="631794" y="3435846"/>
              <a:ext cx="3508158" cy="854390"/>
              <a:chOff x="146706" y="1226332"/>
              <a:chExt cx="3508158" cy="854390"/>
            </a:xfrm>
          </p:grpSpPr>
          <p:grpSp>
            <p:nvGrpSpPr>
              <p:cNvPr id="160" name="Group 159">
                <a:extLst>
                  <a:ext uri="{FF2B5EF4-FFF2-40B4-BE49-F238E27FC236}">
                    <a16:creationId xmlns:a16="http://schemas.microsoft.com/office/drawing/2014/main" id="{5881AFF9-E429-A6FA-6F0D-8E26F9F33332}"/>
                  </a:ext>
                </a:extLst>
              </p:cNvPr>
              <p:cNvGrpSpPr/>
              <p:nvPr/>
            </p:nvGrpSpPr>
            <p:grpSpPr>
              <a:xfrm>
                <a:off x="146706" y="1226332"/>
                <a:ext cx="3508158" cy="527432"/>
                <a:chOff x="146706" y="1226332"/>
                <a:chExt cx="3508158" cy="527432"/>
              </a:xfrm>
            </p:grpSpPr>
            <p:grpSp>
              <p:nvGrpSpPr>
                <p:cNvPr id="164" name="Group 163">
                  <a:extLst>
                    <a:ext uri="{FF2B5EF4-FFF2-40B4-BE49-F238E27FC236}">
                      <a16:creationId xmlns:a16="http://schemas.microsoft.com/office/drawing/2014/main" id="{159420F6-41F9-79CE-032D-77DB2125F47F}"/>
                    </a:ext>
                  </a:extLst>
                </p:cNvPr>
                <p:cNvGrpSpPr/>
                <p:nvPr/>
              </p:nvGrpSpPr>
              <p:grpSpPr>
                <a:xfrm>
                  <a:off x="146706" y="1226332"/>
                  <a:ext cx="3508158" cy="527432"/>
                  <a:chOff x="1420880" y="1226332"/>
                  <a:chExt cx="2134264" cy="527432"/>
                </a:xfrm>
              </p:grpSpPr>
              <p:sp>
                <p:nvSpPr>
                  <p:cNvPr id="166" name="Content Placeholder 2">
                    <a:extLst>
                      <a:ext uri="{FF2B5EF4-FFF2-40B4-BE49-F238E27FC236}">
                        <a16:creationId xmlns:a16="http://schemas.microsoft.com/office/drawing/2014/main" id="{C840DF1B-D1F4-94EF-E4F8-147ABAAB0F78}"/>
                      </a:ext>
                    </a:extLst>
                  </p:cNvPr>
                  <p:cNvSpPr txBox="1">
                    <a:spLocks/>
                  </p:cNvSpPr>
                  <p:nvPr/>
                </p:nvSpPr>
                <p:spPr bwMode="auto">
                  <a:xfrm>
                    <a:off x="1496232" y="1226332"/>
                    <a:ext cx="2058912"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RF field pressure</a:t>
                    </a:r>
                    <a:endParaRPr lang="en-GB" sz="1200" dirty="0">
                      <a:solidFill>
                        <a:srgbClr val="000000"/>
                      </a:solidFill>
                    </a:endParaRPr>
                  </a:p>
                </p:txBody>
              </p:sp>
              <mc:AlternateContent xmlns:mc="http://schemas.openxmlformats.org/markup-compatibility/2006" xmlns:a14="http://schemas.microsoft.com/office/drawing/2010/main">
                <mc:Choice Requires="a14">
                  <p:sp>
                    <p:nvSpPr>
                      <p:cNvPr id="167" name="TextBox 166">
                        <a:extLst>
                          <a:ext uri="{FF2B5EF4-FFF2-40B4-BE49-F238E27FC236}">
                            <a16:creationId xmlns:a16="http://schemas.microsoft.com/office/drawing/2014/main" id="{0A546598-ABE6-7E84-920E-65783985CCDE}"/>
                          </a:ext>
                        </a:extLst>
                      </p:cNvPr>
                      <p:cNvSpPr txBox="1"/>
                      <p:nvPr/>
                    </p:nvSpPr>
                    <p:spPr>
                      <a:xfrm>
                        <a:off x="1420880" y="1468558"/>
                        <a:ext cx="1138999" cy="2852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solidFill>
                                        <a:srgbClr val="000000"/>
                                      </a:solidFill>
                                      <a:latin typeface="Cambria Math" panose="02040503050406030204" pitchFamily="18" charset="0"/>
                                      <a:ea typeface="Cambria Math" panose="02040503050406030204" pitchFamily="18" charset="0"/>
                                    </a:rPr>
                                  </m:ctrlPr>
                                </m:sSubPr>
                                <m:e>
                                  <m:r>
                                    <a:rPr lang="en-US" sz="1200" b="0" i="1" smtClean="0">
                                      <a:solidFill>
                                        <a:srgbClr val="000000"/>
                                      </a:solidFill>
                                      <a:latin typeface="Cambria Math" panose="02040503050406030204" pitchFamily="18" charset="0"/>
                                      <a:ea typeface="Cambria Math" panose="02040503050406030204" pitchFamily="18" charset="0"/>
                                    </a:rPr>
                                    <m:t>𝑃</m:t>
                                  </m:r>
                                </m:e>
                                <m:sub>
                                  <m:r>
                                    <m:rPr>
                                      <m:sty m:val="p"/>
                                    </m:rPr>
                                    <a:rPr lang="en-US" sz="1200" b="0" i="0" smtClean="0">
                                      <a:solidFill>
                                        <a:srgbClr val="000000"/>
                                      </a:solidFill>
                                      <a:latin typeface="Cambria Math" panose="02040503050406030204" pitchFamily="18" charset="0"/>
                                      <a:ea typeface="Cambria Math" panose="02040503050406030204" pitchFamily="18" charset="0"/>
                                    </a:rPr>
                                    <m:t>max</m:t>
                                  </m:r>
                                  <m:r>
                                    <a:rPr lang="en-US" sz="1200" b="0" i="0" smtClean="0">
                                      <a:solidFill>
                                        <a:srgbClr val="000000"/>
                                      </a:solidFill>
                                      <a:latin typeface="Cambria Math" panose="02040503050406030204" pitchFamily="18" charset="0"/>
                                      <a:ea typeface="Cambria Math" panose="02040503050406030204" pitchFamily="18" charset="0"/>
                                    </a:rPr>
                                    <m:t>,</m:t>
                                  </m:r>
                                  <m:r>
                                    <m:rPr>
                                      <m:sty m:val="p"/>
                                    </m:rPr>
                                    <a:rPr lang="en-US" sz="1200" b="0" i="0" smtClean="0">
                                      <a:solidFill>
                                        <a:srgbClr val="000000"/>
                                      </a:solidFill>
                                      <a:latin typeface="Cambria Math" panose="02040503050406030204" pitchFamily="18" charset="0"/>
                                      <a:ea typeface="Cambria Math" panose="02040503050406030204" pitchFamily="18" charset="0"/>
                                    </a:rPr>
                                    <m:t>walls</m:t>
                                  </m:r>
                                </m:sub>
                              </m:sSub>
                              <m:r>
                                <a:rPr lang="en-US" sz="1200" b="0" i="1" smtClean="0">
                                  <a:solidFill>
                                    <a:srgbClr val="000000"/>
                                  </a:solidFill>
                                  <a:latin typeface="Cambria Math" panose="02040503050406030204" pitchFamily="18" charset="0"/>
                                  <a:ea typeface="Cambria Math" panose="02040503050406030204" pitchFamily="18" charset="0"/>
                                </a:rPr>
                                <m:t>=</m:t>
                              </m:r>
                              <m:r>
                                <a:rPr lang="en-US" sz="1200" b="0" i="0" smtClean="0">
                                  <a:solidFill>
                                    <a:srgbClr val="000000"/>
                                  </a:solidFill>
                                  <a:latin typeface="Cambria Math" panose="02040503050406030204" pitchFamily="18" charset="0"/>
                                  <a:ea typeface="Cambria Math" panose="02040503050406030204" pitchFamily="18" charset="0"/>
                                </a:rPr>
                                <m:t>13.9 </m:t>
                              </m:r>
                              <m:r>
                                <m:rPr>
                                  <m:sty m:val="p"/>
                                </m:rPr>
                                <a:rPr lang="en-US" sz="1200" b="0" i="0" smtClean="0">
                                  <a:solidFill>
                                    <a:srgbClr val="000000"/>
                                  </a:solidFill>
                                  <a:latin typeface="Cambria Math" panose="02040503050406030204" pitchFamily="18" charset="0"/>
                                  <a:ea typeface="Cambria Math" panose="02040503050406030204" pitchFamily="18" charset="0"/>
                                </a:rPr>
                                <m:t>mbar</m:t>
                              </m:r>
                            </m:oMath>
                          </m:oMathPara>
                        </a14:m>
                        <a:endParaRPr lang="en-GB" sz="1200" dirty="0">
                          <a:latin typeface="Arial Narrow" panose="020B0606020202030204" pitchFamily="34" charset="0"/>
                        </a:endParaRPr>
                      </a:p>
                    </p:txBody>
                  </p:sp>
                </mc:Choice>
                <mc:Fallback xmlns="">
                  <p:sp>
                    <p:nvSpPr>
                      <p:cNvPr id="167" name="TextBox 166">
                        <a:extLst>
                          <a:ext uri="{FF2B5EF4-FFF2-40B4-BE49-F238E27FC236}">
                            <a16:creationId xmlns:a16="http://schemas.microsoft.com/office/drawing/2014/main" id="{0A546598-ABE6-7E84-920E-65783985CCDE}"/>
                          </a:ext>
                        </a:extLst>
                      </p:cNvPr>
                      <p:cNvSpPr txBox="1">
                        <a:spLocks noRot="1" noChangeAspect="1" noMove="1" noResize="1" noEditPoints="1" noAdjustHandles="1" noChangeArrowheads="1" noChangeShapeType="1" noTextEdit="1"/>
                      </p:cNvSpPr>
                      <p:nvPr/>
                    </p:nvSpPr>
                    <p:spPr>
                      <a:xfrm>
                        <a:off x="1420880" y="1468558"/>
                        <a:ext cx="1138999" cy="285206"/>
                      </a:xfrm>
                      <a:prstGeom prst="rect">
                        <a:avLst/>
                      </a:prstGeom>
                      <a:blipFill>
                        <a:blip r:embed="rId3"/>
                        <a:stretch>
                          <a:fillRect/>
                        </a:stretch>
                      </a:blipFill>
                    </p:spPr>
                    <p:txBody>
                      <a:bodyPr/>
                      <a:lstStyle/>
                      <a:p>
                        <a:r>
                          <a:rPr lang="en-GB">
                            <a:noFill/>
                          </a:rPr>
                          <a:t> </a:t>
                        </a:r>
                      </a:p>
                    </p:txBody>
                  </p:sp>
                </mc:Fallback>
              </mc:AlternateContent>
            </p:grpSp>
            <p:sp>
              <p:nvSpPr>
                <p:cNvPr id="165" name="Content Placeholder 2">
                  <a:extLst>
                    <a:ext uri="{FF2B5EF4-FFF2-40B4-BE49-F238E27FC236}">
                      <a16:creationId xmlns:a16="http://schemas.microsoft.com/office/drawing/2014/main" id="{8EF52C7D-419C-2D5D-F965-6CD156F352AE}"/>
                    </a:ext>
                  </a:extLst>
                </p:cNvPr>
                <p:cNvSpPr txBox="1">
                  <a:spLocks/>
                </p:cNvSpPr>
                <p:nvPr/>
              </p:nvSpPr>
              <p:spPr bwMode="auto">
                <a:xfrm>
                  <a:off x="2042026" y="1520068"/>
                  <a:ext cx="1091733"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b="0" dirty="0">
                      <a:solidFill>
                        <a:srgbClr val="000000"/>
                      </a:solidFill>
                    </a:rPr>
                    <a:t>(Compression)</a:t>
                  </a:r>
                  <a:endParaRPr lang="en-GB" sz="1200" b="0" dirty="0">
                    <a:solidFill>
                      <a:srgbClr val="000000"/>
                    </a:solidFill>
                  </a:endParaRPr>
                </a:p>
              </p:txBody>
            </p:sp>
          </p:grpSp>
          <p:grpSp>
            <p:nvGrpSpPr>
              <p:cNvPr id="161" name="Group 160">
                <a:extLst>
                  <a:ext uri="{FF2B5EF4-FFF2-40B4-BE49-F238E27FC236}">
                    <a16:creationId xmlns:a16="http://schemas.microsoft.com/office/drawing/2014/main" id="{0B49BB04-2C72-4D15-49CD-E5DD952BCC4B}"/>
                  </a:ext>
                </a:extLst>
              </p:cNvPr>
              <p:cNvGrpSpPr/>
              <p:nvPr/>
            </p:nvGrpSpPr>
            <p:grpSpPr>
              <a:xfrm>
                <a:off x="146707" y="1795516"/>
                <a:ext cx="2987052" cy="285206"/>
                <a:chOff x="146707" y="1795516"/>
                <a:chExt cx="2987052" cy="285206"/>
              </a:xfrm>
            </p:grpSpPr>
            <mc:AlternateContent xmlns:mc="http://schemas.openxmlformats.org/markup-compatibility/2006" xmlns:a14="http://schemas.microsoft.com/office/drawing/2010/main">
              <mc:Choice Requires="a14">
                <p:sp>
                  <p:nvSpPr>
                    <p:cNvPr id="162" name="TextBox 161">
                      <a:extLst>
                        <a:ext uri="{FF2B5EF4-FFF2-40B4-BE49-F238E27FC236}">
                          <a16:creationId xmlns:a16="http://schemas.microsoft.com/office/drawing/2014/main" id="{9DEF271D-1565-2728-F39C-F48EDE1E85E9}"/>
                        </a:ext>
                      </a:extLst>
                    </p:cNvPr>
                    <p:cNvSpPr txBox="1"/>
                    <p:nvPr/>
                  </p:nvSpPr>
                  <p:spPr>
                    <a:xfrm>
                      <a:off x="146707" y="1795516"/>
                      <a:ext cx="1930689" cy="2852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solidFill>
                                      <a:srgbClr val="000000"/>
                                    </a:solidFill>
                                    <a:latin typeface="Cambria Math" panose="02040503050406030204" pitchFamily="18" charset="0"/>
                                    <a:ea typeface="Cambria Math" panose="02040503050406030204" pitchFamily="18" charset="0"/>
                                  </a:rPr>
                                </m:ctrlPr>
                              </m:sSubPr>
                              <m:e>
                                <m:r>
                                  <a:rPr lang="en-US" sz="1200" b="0" i="1" smtClean="0">
                                    <a:solidFill>
                                      <a:srgbClr val="000000"/>
                                    </a:solidFill>
                                    <a:latin typeface="Cambria Math" panose="02040503050406030204" pitchFamily="18" charset="0"/>
                                    <a:ea typeface="Cambria Math" panose="02040503050406030204" pitchFamily="18" charset="0"/>
                                  </a:rPr>
                                  <m:t>𝑃</m:t>
                                </m:r>
                              </m:e>
                              <m:sub>
                                <m:r>
                                  <m:rPr>
                                    <m:sty m:val="p"/>
                                  </m:rPr>
                                  <a:rPr lang="en-US" sz="1200" b="0" i="0" smtClean="0">
                                    <a:solidFill>
                                      <a:srgbClr val="000000"/>
                                    </a:solidFill>
                                    <a:latin typeface="Cambria Math" panose="02040503050406030204" pitchFamily="18" charset="0"/>
                                    <a:ea typeface="Cambria Math" panose="02040503050406030204" pitchFamily="18" charset="0"/>
                                  </a:rPr>
                                  <m:t>min</m:t>
                                </m:r>
                                <m:r>
                                  <a:rPr lang="en-US" sz="1200" b="0" i="0" smtClean="0">
                                    <a:solidFill>
                                      <a:srgbClr val="000000"/>
                                    </a:solidFill>
                                    <a:latin typeface="Cambria Math" panose="02040503050406030204" pitchFamily="18" charset="0"/>
                                    <a:ea typeface="Cambria Math" panose="02040503050406030204" pitchFamily="18" charset="0"/>
                                  </a:rPr>
                                  <m:t>,</m:t>
                                </m:r>
                                <m:r>
                                  <m:rPr>
                                    <m:sty m:val="p"/>
                                  </m:rPr>
                                  <a:rPr lang="en-US" sz="1200" b="0" i="0" smtClean="0">
                                    <a:solidFill>
                                      <a:srgbClr val="000000"/>
                                    </a:solidFill>
                                    <a:latin typeface="Cambria Math" panose="02040503050406030204" pitchFamily="18" charset="0"/>
                                    <a:ea typeface="Cambria Math" panose="02040503050406030204" pitchFamily="18" charset="0"/>
                                  </a:rPr>
                                  <m:t>walls</m:t>
                                </m:r>
                              </m:sub>
                            </m:sSub>
                            <m:r>
                              <a:rPr lang="en-US" sz="1200" b="0" i="1" smtClean="0">
                                <a:solidFill>
                                  <a:srgbClr val="000000"/>
                                </a:solidFill>
                                <a:latin typeface="Cambria Math" panose="02040503050406030204" pitchFamily="18" charset="0"/>
                                <a:ea typeface="Cambria Math" panose="02040503050406030204" pitchFamily="18" charset="0"/>
                              </a:rPr>
                              <m:t>=−38.7 </m:t>
                            </m:r>
                            <m:r>
                              <m:rPr>
                                <m:sty m:val="p"/>
                              </m:rPr>
                              <a:rPr lang="en-US" sz="1200" b="0" i="0" smtClean="0">
                                <a:solidFill>
                                  <a:srgbClr val="000000"/>
                                </a:solidFill>
                                <a:latin typeface="Cambria Math" panose="02040503050406030204" pitchFamily="18" charset="0"/>
                                <a:ea typeface="Cambria Math" panose="02040503050406030204" pitchFamily="18" charset="0"/>
                              </a:rPr>
                              <m:t>mbar</m:t>
                            </m:r>
                          </m:oMath>
                        </m:oMathPara>
                      </a14:m>
                      <a:endParaRPr lang="en-GB" sz="1200" dirty="0">
                        <a:latin typeface="Arial Narrow" panose="020B0606020202030204" pitchFamily="34" charset="0"/>
                      </a:endParaRPr>
                    </a:p>
                  </p:txBody>
                </p:sp>
              </mc:Choice>
              <mc:Fallback xmlns="">
                <p:sp>
                  <p:nvSpPr>
                    <p:cNvPr id="162" name="TextBox 161">
                      <a:extLst>
                        <a:ext uri="{FF2B5EF4-FFF2-40B4-BE49-F238E27FC236}">
                          <a16:creationId xmlns:a16="http://schemas.microsoft.com/office/drawing/2014/main" id="{9DEF271D-1565-2728-F39C-F48EDE1E85E9}"/>
                        </a:ext>
                      </a:extLst>
                    </p:cNvPr>
                    <p:cNvSpPr txBox="1">
                      <a:spLocks noRot="1" noChangeAspect="1" noMove="1" noResize="1" noEditPoints="1" noAdjustHandles="1" noChangeArrowheads="1" noChangeShapeType="1" noTextEdit="1"/>
                    </p:cNvSpPr>
                    <p:nvPr/>
                  </p:nvSpPr>
                  <p:spPr>
                    <a:xfrm>
                      <a:off x="146707" y="1795516"/>
                      <a:ext cx="1930689" cy="285206"/>
                    </a:xfrm>
                    <a:prstGeom prst="rect">
                      <a:avLst/>
                    </a:prstGeom>
                    <a:blipFill>
                      <a:blip r:embed="rId4"/>
                      <a:stretch>
                        <a:fillRect/>
                      </a:stretch>
                    </a:blipFill>
                  </p:spPr>
                  <p:txBody>
                    <a:bodyPr/>
                    <a:lstStyle/>
                    <a:p>
                      <a:r>
                        <a:rPr lang="en-GB">
                          <a:noFill/>
                        </a:rPr>
                        <a:t> </a:t>
                      </a:r>
                    </a:p>
                  </p:txBody>
                </p:sp>
              </mc:Fallback>
            </mc:AlternateContent>
            <p:sp>
              <p:nvSpPr>
                <p:cNvPr id="163" name="Content Placeholder 2">
                  <a:extLst>
                    <a:ext uri="{FF2B5EF4-FFF2-40B4-BE49-F238E27FC236}">
                      <a16:creationId xmlns:a16="http://schemas.microsoft.com/office/drawing/2014/main" id="{117A60D9-F5A9-3E94-B44A-0D18B4CB908B}"/>
                    </a:ext>
                  </a:extLst>
                </p:cNvPr>
                <p:cNvSpPr txBox="1">
                  <a:spLocks/>
                </p:cNvSpPr>
                <p:nvPr/>
              </p:nvSpPr>
              <p:spPr bwMode="auto">
                <a:xfrm>
                  <a:off x="2042026" y="1851670"/>
                  <a:ext cx="1091733"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b="0" dirty="0">
                      <a:solidFill>
                        <a:srgbClr val="000000"/>
                      </a:solidFill>
                    </a:rPr>
                    <a:t>(Traction)</a:t>
                  </a:r>
                  <a:endParaRPr lang="en-GB" sz="1200" b="0" dirty="0">
                    <a:solidFill>
                      <a:srgbClr val="000000"/>
                    </a:solidFill>
                  </a:endParaRPr>
                </a:p>
              </p:txBody>
            </p:sp>
          </p:grpSp>
        </p:grpSp>
      </p:grpSp>
      <p:sp>
        <p:nvSpPr>
          <p:cNvPr id="173" name="Content Placeholder 2">
            <a:extLst>
              <a:ext uri="{FF2B5EF4-FFF2-40B4-BE49-F238E27FC236}">
                <a16:creationId xmlns:a16="http://schemas.microsoft.com/office/drawing/2014/main" id="{8B249A26-2404-7DFB-E9CF-1AECAF12495E}"/>
              </a:ext>
            </a:extLst>
          </p:cNvPr>
          <p:cNvSpPr txBox="1">
            <a:spLocks/>
          </p:cNvSpPr>
          <p:nvPr/>
        </p:nvSpPr>
        <p:spPr bwMode="auto">
          <a:xfrm>
            <a:off x="118513" y="2523776"/>
            <a:ext cx="3672408"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Significant pressure on the 60 mm thick windows</a:t>
            </a:r>
            <a:endParaRPr lang="en-GB" sz="1200" dirty="0">
              <a:solidFill>
                <a:srgbClr val="000000"/>
              </a:solidFill>
            </a:endParaRPr>
          </a:p>
        </p:txBody>
      </p:sp>
      <p:grpSp>
        <p:nvGrpSpPr>
          <p:cNvPr id="28" name="Group 27">
            <a:extLst>
              <a:ext uri="{FF2B5EF4-FFF2-40B4-BE49-F238E27FC236}">
                <a16:creationId xmlns:a16="http://schemas.microsoft.com/office/drawing/2014/main" id="{C2B0E73C-E2F9-707B-F99F-F7BC7C61C251}"/>
              </a:ext>
            </a:extLst>
          </p:cNvPr>
          <p:cNvGrpSpPr/>
          <p:nvPr/>
        </p:nvGrpSpPr>
        <p:grpSpPr>
          <a:xfrm>
            <a:off x="119631" y="1790492"/>
            <a:ext cx="3225160" cy="623116"/>
            <a:chOff x="119631" y="2152442"/>
            <a:chExt cx="3225160" cy="623116"/>
          </a:xfrm>
        </p:grpSpPr>
        <p:sp>
          <p:nvSpPr>
            <p:cNvPr id="169" name="Content Placeholder 2">
              <a:extLst>
                <a:ext uri="{FF2B5EF4-FFF2-40B4-BE49-F238E27FC236}">
                  <a16:creationId xmlns:a16="http://schemas.microsoft.com/office/drawing/2014/main" id="{D2046250-22B1-FF88-550B-70493F39C28A}"/>
                </a:ext>
              </a:extLst>
            </p:cNvPr>
            <p:cNvSpPr txBox="1">
              <a:spLocks/>
            </p:cNvSpPr>
            <p:nvPr/>
          </p:nvSpPr>
          <p:spPr bwMode="auto">
            <a:xfrm>
              <a:off x="2130649" y="2213528"/>
              <a:ext cx="1091733"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b="0" dirty="0">
                  <a:solidFill>
                    <a:srgbClr val="000000"/>
                  </a:solidFill>
                </a:rPr>
                <a:t>(Compression)</a:t>
              </a:r>
              <a:endParaRPr lang="en-GB" sz="1200" b="0" dirty="0">
                <a:solidFill>
                  <a:srgbClr val="000000"/>
                </a:solidFill>
              </a:endParaRPr>
            </a:p>
          </p:txBody>
        </p:sp>
        <p:sp>
          <p:nvSpPr>
            <p:cNvPr id="171" name="Content Placeholder 2">
              <a:extLst>
                <a:ext uri="{FF2B5EF4-FFF2-40B4-BE49-F238E27FC236}">
                  <a16:creationId xmlns:a16="http://schemas.microsoft.com/office/drawing/2014/main" id="{2C44BB44-860F-01F0-E32D-EC94ED4B9CB5}"/>
                </a:ext>
              </a:extLst>
            </p:cNvPr>
            <p:cNvSpPr txBox="1">
              <a:spLocks/>
            </p:cNvSpPr>
            <p:nvPr/>
          </p:nvSpPr>
          <p:spPr bwMode="auto">
            <a:xfrm>
              <a:off x="2134502" y="2490620"/>
              <a:ext cx="1091733"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b="0" dirty="0">
                  <a:solidFill>
                    <a:srgbClr val="000000"/>
                  </a:solidFill>
                </a:rPr>
                <a:t>(Traction)</a:t>
              </a:r>
              <a:endParaRPr lang="en-GB" sz="1200" b="0" dirty="0">
                <a:solidFill>
                  <a:srgbClr val="000000"/>
                </a:solidFill>
              </a:endParaRPr>
            </a:p>
          </p:txBody>
        </p:sp>
        <p:grpSp>
          <p:nvGrpSpPr>
            <p:cNvPr id="23" name="Group 22">
              <a:extLst>
                <a:ext uri="{FF2B5EF4-FFF2-40B4-BE49-F238E27FC236}">
                  <a16:creationId xmlns:a16="http://schemas.microsoft.com/office/drawing/2014/main" id="{5DAD66F7-F87B-DF8D-2399-2AA2F39B67E4}"/>
                </a:ext>
              </a:extLst>
            </p:cNvPr>
            <p:cNvGrpSpPr/>
            <p:nvPr/>
          </p:nvGrpSpPr>
          <p:grpSpPr>
            <a:xfrm>
              <a:off x="119631" y="2152442"/>
              <a:ext cx="3225160" cy="623116"/>
              <a:chOff x="119631" y="2152442"/>
              <a:chExt cx="3225160" cy="623116"/>
            </a:xfrm>
          </p:grpSpPr>
          <mc:AlternateContent xmlns:mc="http://schemas.openxmlformats.org/markup-compatibility/2006" xmlns:a14="http://schemas.microsoft.com/office/drawing/2010/main">
            <mc:Choice Requires="a14">
              <p:sp>
                <p:nvSpPr>
                  <p:cNvPr id="168" name="TextBox 167">
                    <a:extLst>
                      <a:ext uri="{FF2B5EF4-FFF2-40B4-BE49-F238E27FC236}">
                        <a16:creationId xmlns:a16="http://schemas.microsoft.com/office/drawing/2014/main" id="{B3A46B2D-84F7-0CE0-F978-20A1C32176BF}"/>
                      </a:ext>
                    </a:extLst>
                  </p:cNvPr>
                  <p:cNvSpPr txBox="1"/>
                  <p:nvPr/>
                </p:nvSpPr>
                <p:spPr>
                  <a:xfrm>
                    <a:off x="153117" y="2152442"/>
                    <a:ext cx="2012277" cy="2852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solidFill>
                                    <a:srgbClr val="000000"/>
                                  </a:solidFill>
                                  <a:latin typeface="Cambria Math" panose="02040503050406030204" pitchFamily="18" charset="0"/>
                                  <a:ea typeface="Cambria Math" panose="02040503050406030204" pitchFamily="18" charset="0"/>
                                </a:rPr>
                              </m:ctrlPr>
                            </m:sSubPr>
                            <m:e>
                              <m:r>
                                <a:rPr lang="en-US" sz="1200" b="0" i="1" smtClean="0">
                                  <a:solidFill>
                                    <a:srgbClr val="000000"/>
                                  </a:solidFill>
                                  <a:latin typeface="Cambria Math" panose="02040503050406030204" pitchFamily="18" charset="0"/>
                                  <a:ea typeface="Cambria Math" panose="02040503050406030204" pitchFamily="18" charset="0"/>
                                </a:rPr>
                                <m:t>𝑃</m:t>
                              </m:r>
                            </m:e>
                            <m:sub>
                              <m:r>
                                <m:rPr>
                                  <m:sty m:val="p"/>
                                </m:rPr>
                                <a:rPr lang="en-US" sz="1200" b="0" i="0" smtClean="0">
                                  <a:solidFill>
                                    <a:srgbClr val="000000"/>
                                  </a:solidFill>
                                  <a:latin typeface="Cambria Math" panose="02040503050406030204" pitchFamily="18" charset="0"/>
                                  <a:ea typeface="Cambria Math" panose="02040503050406030204" pitchFamily="18" charset="0"/>
                                </a:rPr>
                                <m:t>max</m:t>
                              </m:r>
                              <m:r>
                                <a:rPr lang="en-US" sz="1200" b="0" i="0" smtClean="0">
                                  <a:solidFill>
                                    <a:srgbClr val="000000"/>
                                  </a:solidFill>
                                  <a:latin typeface="Cambria Math" panose="02040503050406030204" pitchFamily="18" charset="0"/>
                                  <a:ea typeface="Cambria Math" panose="02040503050406030204" pitchFamily="18" charset="0"/>
                                </a:rPr>
                                <m:t>, </m:t>
                              </m:r>
                              <m:r>
                                <m:rPr>
                                  <m:sty m:val="p"/>
                                </m:rPr>
                                <a:rPr lang="en-US" sz="1200" b="0" i="0" smtClean="0">
                                  <a:solidFill>
                                    <a:srgbClr val="000000"/>
                                  </a:solidFill>
                                  <a:latin typeface="Cambria Math" panose="02040503050406030204" pitchFamily="18" charset="0"/>
                                  <a:ea typeface="Cambria Math" panose="02040503050406030204" pitchFamily="18" charset="0"/>
                                </a:rPr>
                                <m:t>window</m:t>
                              </m:r>
                            </m:sub>
                          </m:sSub>
                          <m:r>
                            <a:rPr lang="en-US" sz="1200" b="0" i="1" smtClean="0">
                              <a:solidFill>
                                <a:srgbClr val="000000"/>
                              </a:solidFill>
                              <a:latin typeface="Cambria Math" panose="02040503050406030204" pitchFamily="18" charset="0"/>
                              <a:ea typeface="Cambria Math" panose="02040503050406030204" pitchFamily="18" charset="0"/>
                            </a:rPr>
                            <m:t>=5.2 </m:t>
                          </m:r>
                          <m:r>
                            <m:rPr>
                              <m:sty m:val="p"/>
                            </m:rPr>
                            <a:rPr lang="en-US" sz="1200" b="0" i="0" smtClean="0">
                              <a:solidFill>
                                <a:srgbClr val="000000"/>
                              </a:solidFill>
                              <a:latin typeface="Cambria Math" panose="02040503050406030204" pitchFamily="18" charset="0"/>
                              <a:ea typeface="Cambria Math" panose="02040503050406030204" pitchFamily="18" charset="0"/>
                            </a:rPr>
                            <m:t>mbar</m:t>
                          </m:r>
                        </m:oMath>
                      </m:oMathPara>
                    </a14:m>
                    <a:endParaRPr lang="en-GB" sz="1200" dirty="0">
                      <a:latin typeface="Arial Narrow" panose="020B0606020202030204" pitchFamily="34" charset="0"/>
                    </a:endParaRPr>
                  </a:p>
                </p:txBody>
              </p:sp>
            </mc:Choice>
            <mc:Fallback xmlns="">
              <p:sp>
                <p:nvSpPr>
                  <p:cNvPr id="168" name="TextBox 167">
                    <a:extLst>
                      <a:ext uri="{FF2B5EF4-FFF2-40B4-BE49-F238E27FC236}">
                        <a16:creationId xmlns:a16="http://schemas.microsoft.com/office/drawing/2014/main" id="{B3A46B2D-84F7-0CE0-F978-20A1C32176BF}"/>
                      </a:ext>
                    </a:extLst>
                  </p:cNvPr>
                  <p:cNvSpPr txBox="1">
                    <a:spLocks noRot="1" noChangeAspect="1" noMove="1" noResize="1" noEditPoints="1" noAdjustHandles="1" noChangeArrowheads="1" noChangeShapeType="1" noTextEdit="1"/>
                  </p:cNvSpPr>
                  <p:nvPr/>
                </p:nvSpPr>
                <p:spPr>
                  <a:xfrm>
                    <a:off x="153117" y="2152442"/>
                    <a:ext cx="2012277" cy="285206"/>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2" name="TextBox 171">
                    <a:extLst>
                      <a:ext uri="{FF2B5EF4-FFF2-40B4-BE49-F238E27FC236}">
                        <a16:creationId xmlns:a16="http://schemas.microsoft.com/office/drawing/2014/main" id="{7387B59F-4972-8AAB-7E8D-6BB61B508E3B}"/>
                      </a:ext>
                    </a:extLst>
                  </p:cNvPr>
                  <p:cNvSpPr txBox="1"/>
                  <p:nvPr/>
                </p:nvSpPr>
                <p:spPr>
                  <a:xfrm>
                    <a:off x="194007" y="2461164"/>
                    <a:ext cx="2016224"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solidFill>
                                    <a:srgbClr val="000000"/>
                                  </a:solidFill>
                                  <a:latin typeface="Cambria Math" panose="02040503050406030204" pitchFamily="18" charset="0"/>
                                  <a:ea typeface="Cambria Math" panose="02040503050406030204" pitchFamily="18" charset="0"/>
                                </a:rPr>
                              </m:ctrlPr>
                            </m:sSubPr>
                            <m:e>
                              <m:r>
                                <a:rPr lang="en-US" sz="1200" b="0" i="1" smtClean="0">
                                  <a:solidFill>
                                    <a:srgbClr val="000000"/>
                                  </a:solidFill>
                                  <a:latin typeface="Cambria Math" panose="02040503050406030204" pitchFamily="18" charset="0"/>
                                  <a:ea typeface="Cambria Math" panose="02040503050406030204" pitchFamily="18" charset="0"/>
                                </a:rPr>
                                <m:t>𝑃</m:t>
                              </m:r>
                            </m:e>
                            <m:sub>
                              <m:r>
                                <m:rPr>
                                  <m:sty m:val="p"/>
                                </m:rPr>
                                <a:rPr lang="en-US" sz="1200" b="0" i="0" smtClean="0">
                                  <a:solidFill>
                                    <a:srgbClr val="000000"/>
                                  </a:solidFill>
                                  <a:latin typeface="Cambria Math" panose="02040503050406030204" pitchFamily="18" charset="0"/>
                                  <a:ea typeface="Cambria Math" panose="02040503050406030204" pitchFamily="18" charset="0"/>
                                </a:rPr>
                                <m:t>min</m:t>
                              </m:r>
                              <m:r>
                                <a:rPr lang="en-US" sz="1200" b="0" i="0" smtClean="0">
                                  <a:solidFill>
                                    <a:srgbClr val="000000"/>
                                  </a:solidFill>
                                  <a:latin typeface="Cambria Math" panose="02040503050406030204" pitchFamily="18" charset="0"/>
                                  <a:ea typeface="Cambria Math" panose="02040503050406030204" pitchFamily="18" charset="0"/>
                                </a:rPr>
                                <m:t> </m:t>
                              </m:r>
                              <m:r>
                                <m:rPr>
                                  <m:sty m:val="p"/>
                                </m:rPr>
                                <a:rPr lang="en-US" sz="1200" b="0" i="0" smtClean="0">
                                  <a:solidFill>
                                    <a:srgbClr val="000000"/>
                                  </a:solidFill>
                                  <a:latin typeface="Cambria Math" panose="02040503050406030204" pitchFamily="18" charset="0"/>
                                  <a:ea typeface="Cambria Math" panose="02040503050406030204" pitchFamily="18" charset="0"/>
                                </a:rPr>
                                <m:t>window</m:t>
                              </m:r>
                            </m:sub>
                          </m:sSub>
                          <m:r>
                            <a:rPr lang="en-US" sz="1200" b="0" i="1" smtClean="0">
                              <a:solidFill>
                                <a:srgbClr val="000000"/>
                              </a:solidFill>
                              <a:latin typeface="Cambria Math" panose="02040503050406030204" pitchFamily="18" charset="0"/>
                              <a:ea typeface="Cambria Math" panose="02040503050406030204" pitchFamily="18" charset="0"/>
                            </a:rPr>
                            <m:t>=</m:t>
                          </m:r>
                          <m:r>
                            <a:rPr lang="en-US" sz="1200" b="0" i="0" smtClean="0">
                              <a:solidFill>
                                <a:srgbClr val="000000"/>
                              </a:solidFill>
                              <a:latin typeface="Cambria Math" panose="02040503050406030204" pitchFamily="18" charset="0"/>
                              <a:ea typeface="Cambria Math" panose="02040503050406030204" pitchFamily="18" charset="0"/>
                            </a:rPr>
                            <m:t>−41.2 </m:t>
                          </m:r>
                          <m:r>
                            <m:rPr>
                              <m:sty m:val="p"/>
                            </m:rPr>
                            <a:rPr lang="en-US" sz="1200" b="0" i="0" smtClean="0">
                              <a:solidFill>
                                <a:srgbClr val="000000"/>
                              </a:solidFill>
                              <a:latin typeface="Cambria Math" panose="02040503050406030204" pitchFamily="18" charset="0"/>
                              <a:ea typeface="Cambria Math" panose="02040503050406030204" pitchFamily="18" charset="0"/>
                            </a:rPr>
                            <m:t>mbar</m:t>
                          </m:r>
                        </m:oMath>
                      </m:oMathPara>
                    </a14:m>
                    <a:endParaRPr lang="en-GB" sz="1200" dirty="0">
                      <a:latin typeface="Arial Narrow" panose="020B0606020202030204" pitchFamily="34" charset="0"/>
                    </a:endParaRPr>
                  </a:p>
                </p:txBody>
              </p:sp>
            </mc:Choice>
            <mc:Fallback xmlns="">
              <p:sp>
                <p:nvSpPr>
                  <p:cNvPr id="172" name="TextBox 171">
                    <a:extLst>
                      <a:ext uri="{FF2B5EF4-FFF2-40B4-BE49-F238E27FC236}">
                        <a16:creationId xmlns:a16="http://schemas.microsoft.com/office/drawing/2014/main" id="{7387B59F-4972-8AAB-7E8D-6BB61B508E3B}"/>
                      </a:ext>
                    </a:extLst>
                  </p:cNvPr>
                  <p:cNvSpPr txBox="1">
                    <a:spLocks noRot="1" noChangeAspect="1" noMove="1" noResize="1" noEditPoints="1" noAdjustHandles="1" noChangeArrowheads="1" noChangeShapeType="1" noTextEdit="1"/>
                  </p:cNvSpPr>
                  <p:nvPr/>
                </p:nvSpPr>
                <p:spPr>
                  <a:xfrm>
                    <a:off x="194007" y="2461164"/>
                    <a:ext cx="2016224" cy="276999"/>
                  </a:xfrm>
                  <a:prstGeom prst="rect">
                    <a:avLst/>
                  </a:prstGeom>
                  <a:blipFill>
                    <a:blip r:embed="rId6"/>
                    <a:stretch>
                      <a:fillRect/>
                    </a:stretch>
                  </a:blipFill>
                </p:spPr>
                <p:txBody>
                  <a:bodyPr/>
                  <a:lstStyle/>
                  <a:p>
                    <a:r>
                      <a:rPr lang="en-GB">
                        <a:noFill/>
                      </a:rPr>
                      <a:t> </a:t>
                    </a:r>
                  </a:p>
                </p:txBody>
              </p:sp>
            </mc:Fallback>
          </mc:AlternateContent>
          <p:sp>
            <p:nvSpPr>
              <p:cNvPr id="34" name="Rectangle 33">
                <a:extLst>
                  <a:ext uri="{FF2B5EF4-FFF2-40B4-BE49-F238E27FC236}">
                    <a16:creationId xmlns:a16="http://schemas.microsoft.com/office/drawing/2014/main" id="{8971CE9B-001F-1AC7-7A43-15A74D9758C0}"/>
                  </a:ext>
                </a:extLst>
              </p:cNvPr>
              <p:cNvSpPr/>
              <p:nvPr/>
            </p:nvSpPr>
            <p:spPr>
              <a:xfrm>
                <a:off x="119631" y="2188816"/>
                <a:ext cx="3225160" cy="586742"/>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sp>
        <p:nvSpPr>
          <p:cNvPr id="3" name="Footer Placeholder 4">
            <a:extLst>
              <a:ext uri="{FF2B5EF4-FFF2-40B4-BE49-F238E27FC236}">
                <a16:creationId xmlns:a16="http://schemas.microsoft.com/office/drawing/2014/main" id="{4EFF055F-7CB4-053F-5BAC-BB5F35195762}"/>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pic>
        <p:nvPicPr>
          <p:cNvPr id="13" name="Picture 12">
            <a:extLst>
              <a:ext uri="{FF2B5EF4-FFF2-40B4-BE49-F238E27FC236}">
                <a16:creationId xmlns:a16="http://schemas.microsoft.com/office/drawing/2014/main" id="{B2907D73-B1B9-ACD2-718D-962E3FC292E1}"/>
              </a:ext>
            </a:extLst>
          </p:cNvPr>
          <p:cNvPicPr>
            <a:picLocks noChangeAspect="1"/>
          </p:cNvPicPr>
          <p:nvPr/>
        </p:nvPicPr>
        <p:blipFill rotWithShape="1">
          <a:blip r:embed="rId7"/>
          <a:srcRect t="5201"/>
          <a:stretch/>
        </p:blipFill>
        <p:spPr>
          <a:xfrm>
            <a:off x="3710569" y="970880"/>
            <a:ext cx="2687493" cy="1719072"/>
          </a:xfrm>
          <a:prstGeom prst="rect">
            <a:avLst/>
          </a:prstGeom>
        </p:spPr>
      </p:pic>
      <p:pic>
        <p:nvPicPr>
          <p:cNvPr id="16" name="Picture 15">
            <a:extLst>
              <a:ext uri="{FF2B5EF4-FFF2-40B4-BE49-F238E27FC236}">
                <a16:creationId xmlns:a16="http://schemas.microsoft.com/office/drawing/2014/main" id="{32DC3126-E5DC-EF0C-4817-8C30A2D1BF8D}"/>
              </a:ext>
            </a:extLst>
          </p:cNvPr>
          <p:cNvPicPr>
            <a:picLocks noChangeAspect="1"/>
          </p:cNvPicPr>
          <p:nvPr/>
        </p:nvPicPr>
        <p:blipFill rotWithShape="1">
          <a:blip r:embed="rId8"/>
          <a:srcRect t="5201"/>
          <a:stretch/>
        </p:blipFill>
        <p:spPr>
          <a:xfrm>
            <a:off x="6210965" y="970956"/>
            <a:ext cx="2687493" cy="1719072"/>
          </a:xfrm>
          <a:prstGeom prst="rect">
            <a:avLst/>
          </a:prstGeom>
        </p:spPr>
      </p:pic>
      <p:pic>
        <p:nvPicPr>
          <p:cNvPr id="31" name="Picture 30">
            <a:extLst>
              <a:ext uri="{FF2B5EF4-FFF2-40B4-BE49-F238E27FC236}">
                <a16:creationId xmlns:a16="http://schemas.microsoft.com/office/drawing/2014/main" id="{5F226AA6-2671-2098-105E-46CDBE9C3973}"/>
              </a:ext>
            </a:extLst>
          </p:cNvPr>
          <p:cNvPicPr>
            <a:picLocks noChangeAspect="1"/>
          </p:cNvPicPr>
          <p:nvPr/>
        </p:nvPicPr>
        <p:blipFill rotWithShape="1">
          <a:blip r:embed="rId9"/>
          <a:srcRect t="5201"/>
          <a:stretch/>
        </p:blipFill>
        <p:spPr>
          <a:xfrm>
            <a:off x="3923928" y="3004888"/>
            <a:ext cx="2687493" cy="1719072"/>
          </a:xfrm>
          <a:prstGeom prst="rect">
            <a:avLst/>
          </a:prstGeom>
        </p:spPr>
      </p:pic>
      <p:grpSp>
        <p:nvGrpSpPr>
          <p:cNvPr id="39" name="Group 38">
            <a:extLst>
              <a:ext uri="{FF2B5EF4-FFF2-40B4-BE49-F238E27FC236}">
                <a16:creationId xmlns:a16="http://schemas.microsoft.com/office/drawing/2014/main" id="{F12FFA1D-6DBA-4C78-6F29-A574A660E942}"/>
              </a:ext>
            </a:extLst>
          </p:cNvPr>
          <p:cNvGrpSpPr/>
          <p:nvPr/>
        </p:nvGrpSpPr>
        <p:grpSpPr>
          <a:xfrm>
            <a:off x="-499992" y="3168464"/>
            <a:ext cx="4625340" cy="826706"/>
            <a:chOff x="-105558" y="1226332"/>
            <a:chExt cx="4625340" cy="826706"/>
          </a:xfrm>
        </p:grpSpPr>
        <p:grpSp>
          <p:nvGrpSpPr>
            <p:cNvPr id="40" name="Group 39">
              <a:extLst>
                <a:ext uri="{FF2B5EF4-FFF2-40B4-BE49-F238E27FC236}">
                  <a16:creationId xmlns:a16="http://schemas.microsoft.com/office/drawing/2014/main" id="{5EF2F46A-FE2D-9221-DFDA-8C007C8D9743}"/>
                </a:ext>
              </a:extLst>
            </p:cNvPr>
            <p:cNvGrpSpPr/>
            <p:nvPr/>
          </p:nvGrpSpPr>
          <p:grpSpPr>
            <a:xfrm>
              <a:off x="551976" y="1226332"/>
              <a:ext cx="3636084" cy="527432"/>
              <a:chOff x="1444915" y="1226332"/>
              <a:chExt cx="2212091" cy="527432"/>
            </a:xfrm>
          </p:grpSpPr>
          <p:sp>
            <p:nvSpPr>
              <p:cNvPr id="42" name="Content Placeholder 2">
                <a:extLst>
                  <a:ext uri="{FF2B5EF4-FFF2-40B4-BE49-F238E27FC236}">
                    <a16:creationId xmlns:a16="http://schemas.microsoft.com/office/drawing/2014/main" id="{2DBBDD3A-8157-440B-5A4C-61BE683766AD}"/>
                  </a:ext>
                </a:extLst>
              </p:cNvPr>
              <p:cNvSpPr txBox="1">
                <a:spLocks/>
              </p:cNvSpPr>
              <p:nvPr/>
            </p:nvSpPr>
            <p:spPr bwMode="auto">
              <a:xfrm>
                <a:off x="1496232" y="1226332"/>
                <a:ext cx="2058912"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von Mises Stress vs Yield strength </a:t>
                </a:r>
                <a:endParaRPr lang="en-GB" sz="1200" dirty="0">
                  <a:solidFill>
                    <a:srgbClr val="000000"/>
                  </a:solidFill>
                </a:endParaRPr>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8791091C-393F-14F1-05A5-C1B1E478849C}"/>
                      </a:ext>
                    </a:extLst>
                  </p:cNvPr>
                  <p:cNvSpPr txBox="1"/>
                  <p:nvPr/>
                </p:nvSpPr>
                <p:spPr>
                  <a:xfrm>
                    <a:off x="1444915" y="1468558"/>
                    <a:ext cx="2212091" cy="2852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solidFill>
                                    <a:srgbClr val="000000"/>
                                  </a:solidFill>
                                  <a:latin typeface="Cambria Math" panose="02040503050406030204" pitchFamily="18" charset="0"/>
                                  <a:ea typeface="Cambria Math" panose="02040503050406030204" pitchFamily="18" charset="0"/>
                                </a:rPr>
                              </m:ctrlPr>
                            </m:sSubPr>
                            <m:e>
                              <m:r>
                                <a:rPr lang="en-US" sz="1200" b="0" i="1" smtClean="0">
                                  <a:solidFill>
                                    <a:srgbClr val="000000"/>
                                  </a:solidFill>
                                  <a:latin typeface="Cambria Math" panose="02040503050406030204" pitchFamily="18" charset="0"/>
                                  <a:ea typeface="Cambria Math" panose="02040503050406030204" pitchFamily="18" charset="0"/>
                                </a:rPr>
                                <m:t>𝜎</m:t>
                              </m:r>
                            </m:e>
                            <m:sub>
                              <m:r>
                                <m:rPr>
                                  <m:sty m:val="p"/>
                                </m:rPr>
                                <a:rPr lang="en-US" sz="1200" b="0" i="0" smtClean="0">
                                  <a:solidFill>
                                    <a:srgbClr val="000000"/>
                                  </a:solidFill>
                                  <a:latin typeface="Cambria Math" panose="02040503050406030204" pitchFamily="18" charset="0"/>
                                  <a:ea typeface="Cambria Math" panose="02040503050406030204" pitchFamily="18" charset="0"/>
                                </a:rPr>
                                <m:t>Mises</m:t>
                              </m:r>
                              <m:r>
                                <a:rPr lang="en-US" sz="1200" b="0" i="0" smtClean="0">
                                  <a:solidFill>
                                    <a:srgbClr val="000000"/>
                                  </a:solidFill>
                                  <a:latin typeface="Cambria Math" panose="02040503050406030204" pitchFamily="18" charset="0"/>
                                  <a:ea typeface="Cambria Math" panose="02040503050406030204" pitchFamily="18" charset="0"/>
                                </a:rPr>
                                <m:t>,</m:t>
                              </m:r>
                              <m:r>
                                <m:rPr>
                                  <m:sty m:val="p"/>
                                </m:rPr>
                                <a:rPr lang="en-US" sz="1200" b="0" i="0" smtClean="0">
                                  <a:solidFill>
                                    <a:srgbClr val="000000"/>
                                  </a:solidFill>
                                  <a:latin typeface="Cambria Math" panose="02040503050406030204" pitchFamily="18" charset="0"/>
                                  <a:ea typeface="Cambria Math" panose="02040503050406030204" pitchFamily="18" charset="0"/>
                                </a:rPr>
                                <m:t>Cu</m:t>
                              </m:r>
                            </m:sub>
                          </m:sSub>
                          <m:r>
                            <a:rPr lang="en-US" sz="1200" b="0" i="1" smtClean="0">
                              <a:solidFill>
                                <a:srgbClr val="000000"/>
                              </a:solidFill>
                              <a:latin typeface="Cambria Math" panose="02040503050406030204" pitchFamily="18" charset="0"/>
                              <a:ea typeface="Cambria Math" panose="02040503050406030204" pitchFamily="18" charset="0"/>
                            </a:rPr>
                            <m:t>=</m:t>
                          </m:r>
                          <m:r>
                            <a:rPr lang="en-US" sz="1200" b="0" i="0" smtClean="0">
                              <a:solidFill>
                                <a:srgbClr val="000000"/>
                              </a:solidFill>
                              <a:latin typeface="Cambria Math" panose="02040503050406030204" pitchFamily="18" charset="0"/>
                              <a:ea typeface="Cambria Math" panose="02040503050406030204" pitchFamily="18" charset="0"/>
                            </a:rPr>
                            <m:t>1 </m:t>
                          </m:r>
                          <m:r>
                            <m:rPr>
                              <m:sty m:val="p"/>
                            </m:rPr>
                            <a:rPr lang="en-US" sz="1200" b="0" i="0" smtClean="0">
                              <a:solidFill>
                                <a:srgbClr val="000000"/>
                              </a:solidFill>
                              <a:latin typeface="Cambria Math" panose="02040503050406030204" pitchFamily="18" charset="0"/>
                              <a:ea typeface="Cambria Math" panose="02040503050406030204" pitchFamily="18" charset="0"/>
                            </a:rPr>
                            <m:t>MPa</m:t>
                          </m:r>
                          <m:r>
                            <a:rPr lang="en-US" sz="1200" b="0" i="0" smtClean="0">
                              <a:solidFill>
                                <a:srgbClr val="000000"/>
                              </a:solidFill>
                              <a:latin typeface="Cambria Math" panose="02040503050406030204" pitchFamily="18" charset="0"/>
                              <a:ea typeface="Cambria Math" panose="02040503050406030204" pitchFamily="18" charset="0"/>
                            </a:rPr>
                            <m:t>&lt;250−350 </m:t>
                          </m:r>
                          <m:r>
                            <m:rPr>
                              <m:sty m:val="p"/>
                            </m:rPr>
                            <a:rPr lang="en-US" sz="1200" b="0" i="0" smtClean="0">
                              <a:solidFill>
                                <a:srgbClr val="000000"/>
                              </a:solidFill>
                              <a:latin typeface="Cambria Math" panose="02040503050406030204" pitchFamily="18" charset="0"/>
                              <a:ea typeface="Cambria Math" panose="02040503050406030204" pitchFamily="18" charset="0"/>
                            </a:rPr>
                            <m:t>MPa</m:t>
                          </m:r>
                          <m:r>
                            <a:rPr lang="en-US" sz="1200" b="0" i="0" smtClean="0">
                              <a:solidFill>
                                <a:srgbClr val="000000"/>
                              </a:solidFill>
                              <a:latin typeface="Cambria Math" panose="02040503050406030204" pitchFamily="18" charset="0"/>
                              <a:ea typeface="Cambria Math" panose="02040503050406030204" pitchFamily="18" charset="0"/>
                            </a:rPr>
                            <m:t>=</m:t>
                          </m:r>
                          <m:sSub>
                            <m:sSubPr>
                              <m:ctrlPr>
                                <a:rPr lang="en-US" sz="1200" b="0" i="1">
                                  <a:solidFill>
                                    <a:srgbClr val="000000"/>
                                  </a:solidFill>
                                  <a:latin typeface="Cambria Math" panose="02040503050406030204" pitchFamily="18" charset="0"/>
                                  <a:ea typeface="Cambria Math" panose="02040503050406030204" pitchFamily="18" charset="0"/>
                                </a:rPr>
                              </m:ctrlPr>
                            </m:sSubPr>
                            <m:e>
                              <m:r>
                                <a:rPr lang="en-US" sz="1200" b="0" i="1">
                                  <a:solidFill>
                                    <a:srgbClr val="000000"/>
                                  </a:solidFill>
                                  <a:latin typeface="Cambria Math" panose="02040503050406030204" pitchFamily="18" charset="0"/>
                                  <a:ea typeface="Cambria Math" panose="02040503050406030204" pitchFamily="18" charset="0"/>
                                </a:rPr>
                                <m:t>𝜎</m:t>
                              </m:r>
                            </m:e>
                            <m:sub>
                              <m:r>
                                <m:rPr>
                                  <m:sty m:val="p"/>
                                </m:rPr>
                                <a:rPr lang="en-US" sz="1200" b="0" i="0" smtClean="0">
                                  <a:solidFill>
                                    <a:srgbClr val="000000"/>
                                  </a:solidFill>
                                  <a:latin typeface="Cambria Math" panose="02040503050406030204" pitchFamily="18" charset="0"/>
                                  <a:ea typeface="Cambria Math" panose="02040503050406030204" pitchFamily="18" charset="0"/>
                                </a:rPr>
                                <m:t>Yield</m:t>
                              </m:r>
                              <m:r>
                                <a:rPr lang="en-US" sz="1200" b="0" i="0" smtClean="0">
                                  <a:solidFill>
                                    <a:srgbClr val="000000"/>
                                  </a:solidFill>
                                  <a:latin typeface="Cambria Math" panose="02040503050406030204" pitchFamily="18" charset="0"/>
                                  <a:ea typeface="Cambria Math" panose="02040503050406030204" pitchFamily="18" charset="0"/>
                                </a:rPr>
                                <m:t>,</m:t>
                              </m:r>
                              <m:r>
                                <m:rPr>
                                  <m:sty m:val="p"/>
                                </m:rPr>
                                <a:rPr lang="en-US" sz="1200" b="0" i="0" smtClean="0">
                                  <a:solidFill>
                                    <a:srgbClr val="000000"/>
                                  </a:solidFill>
                                  <a:latin typeface="Cambria Math" panose="02040503050406030204" pitchFamily="18" charset="0"/>
                                  <a:ea typeface="Cambria Math" panose="02040503050406030204" pitchFamily="18" charset="0"/>
                                </a:rPr>
                                <m:t>Cu</m:t>
                              </m:r>
                            </m:sub>
                          </m:sSub>
                        </m:oMath>
                      </m:oMathPara>
                    </a14:m>
                    <a:endParaRPr lang="en-GB" sz="1200" dirty="0">
                      <a:latin typeface="Arial Narrow" panose="020B0606020202030204" pitchFamily="34" charset="0"/>
                    </a:endParaRPr>
                  </a:p>
                </p:txBody>
              </p:sp>
            </mc:Choice>
            <mc:Fallback xmlns="">
              <p:sp>
                <p:nvSpPr>
                  <p:cNvPr id="43" name="TextBox 42">
                    <a:extLst>
                      <a:ext uri="{FF2B5EF4-FFF2-40B4-BE49-F238E27FC236}">
                        <a16:creationId xmlns:a16="http://schemas.microsoft.com/office/drawing/2014/main" id="{8791091C-393F-14F1-05A5-C1B1E478849C}"/>
                      </a:ext>
                    </a:extLst>
                  </p:cNvPr>
                  <p:cNvSpPr txBox="1">
                    <a:spLocks noRot="1" noChangeAspect="1" noMove="1" noResize="1" noEditPoints="1" noAdjustHandles="1" noChangeArrowheads="1" noChangeShapeType="1" noTextEdit="1"/>
                  </p:cNvSpPr>
                  <p:nvPr/>
                </p:nvSpPr>
                <p:spPr>
                  <a:xfrm>
                    <a:off x="1444915" y="1468558"/>
                    <a:ext cx="2212091" cy="285206"/>
                  </a:xfrm>
                  <a:prstGeom prst="rect">
                    <a:avLst/>
                  </a:prstGeom>
                  <a:blipFill>
                    <a:blip r:embed="rId10"/>
                    <a:stretch>
                      <a:fillRect/>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D5964539-6050-D1D1-D9E0-DE74C1F4E33C}"/>
                    </a:ext>
                  </a:extLst>
                </p:cNvPr>
                <p:cNvSpPr txBox="1"/>
                <p:nvPr/>
              </p:nvSpPr>
              <p:spPr>
                <a:xfrm>
                  <a:off x="-105558" y="1767832"/>
                  <a:ext cx="4625340" cy="2852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solidFill>
                                  <a:srgbClr val="000000"/>
                                </a:solidFill>
                                <a:latin typeface="Cambria Math" panose="02040503050406030204" pitchFamily="18" charset="0"/>
                                <a:ea typeface="Cambria Math" panose="02040503050406030204" pitchFamily="18" charset="0"/>
                              </a:rPr>
                            </m:ctrlPr>
                          </m:sSubPr>
                          <m:e>
                            <m:r>
                              <a:rPr lang="en-US" sz="1200" b="0" i="1">
                                <a:solidFill>
                                  <a:srgbClr val="000000"/>
                                </a:solidFill>
                                <a:latin typeface="Cambria Math" panose="02040503050406030204" pitchFamily="18" charset="0"/>
                                <a:ea typeface="Cambria Math" panose="02040503050406030204" pitchFamily="18" charset="0"/>
                              </a:rPr>
                              <m:t>𝜎</m:t>
                            </m:r>
                          </m:e>
                          <m:sub>
                            <m:r>
                              <m:rPr>
                                <m:sty m:val="p"/>
                              </m:rPr>
                              <a:rPr lang="en-US" sz="1200" b="0" i="0">
                                <a:solidFill>
                                  <a:srgbClr val="000000"/>
                                </a:solidFill>
                                <a:latin typeface="Cambria Math" panose="02040503050406030204" pitchFamily="18" charset="0"/>
                                <a:ea typeface="Cambria Math" panose="02040503050406030204" pitchFamily="18" charset="0"/>
                              </a:rPr>
                              <m:t>Mises</m:t>
                            </m:r>
                            <m:r>
                              <a:rPr lang="en-US" sz="1200" b="0" i="0">
                                <a:solidFill>
                                  <a:srgbClr val="000000"/>
                                </a:solidFill>
                                <a:latin typeface="Cambria Math" panose="02040503050406030204" pitchFamily="18" charset="0"/>
                                <a:ea typeface="Cambria Math" panose="02040503050406030204" pitchFamily="18" charset="0"/>
                              </a:rPr>
                              <m:t>,</m:t>
                            </m:r>
                            <m:r>
                              <m:rPr>
                                <m:sty m:val="p"/>
                              </m:rPr>
                              <a:rPr lang="en-US" sz="1200" b="0" i="0" smtClean="0">
                                <a:solidFill>
                                  <a:srgbClr val="000000"/>
                                </a:solidFill>
                                <a:latin typeface="Cambria Math" panose="02040503050406030204" pitchFamily="18" charset="0"/>
                                <a:ea typeface="Cambria Math" panose="02040503050406030204" pitchFamily="18" charset="0"/>
                              </a:rPr>
                              <m:t>Be</m:t>
                            </m:r>
                          </m:sub>
                        </m:sSub>
                        <m:r>
                          <a:rPr lang="en-US" sz="1200" b="0" i="1">
                            <a:solidFill>
                              <a:srgbClr val="000000"/>
                            </a:solidFill>
                            <a:latin typeface="Cambria Math" panose="02040503050406030204" pitchFamily="18" charset="0"/>
                            <a:ea typeface="Cambria Math" panose="02040503050406030204" pitchFamily="18" charset="0"/>
                          </a:rPr>
                          <m:t>=</m:t>
                        </m:r>
                        <m:r>
                          <a:rPr lang="en-US" sz="1200" b="0" i="0" smtClean="0">
                            <a:solidFill>
                              <a:srgbClr val="000000"/>
                            </a:solidFill>
                            <a:latin typeface="Cambria Math" panose="02040503050406030204" pitchFamily="18" charset="0"/>
                            <a:ea typeface="Cambria Math" panose="02040503050406030204" pitchFamily="18" charset="0"/>
                          </a:rPr>
                          <m:t>115 </m:t>
                        </m:r>
                        <m:r>
                          <m:rPr>
                            <m:sty m:val="p"/>
                          </m:rPr>
                          <a:rPr lang="en-US" sz="1200" b="0" i="0" smtClean="0">
                            <a:solidFill>
                              <a:srgbClr val="000000"/>
                            </a:solidFill>
                            <a:latin typeface="Cambria Math" panose="02040503050406030204" pitchFamily="18" charset="0"/>
                            <a:ea typeface="Cambria Math" panose="02040503050406030204" pitchFamily="18" charset="0"/>
                          </a:rPr>
                          <m:t>MPa</m:t>
                        </m:r>
                        <m:r>
                          <a:rPr lang="en-US" sz="1200" b="0">
                            <a:solidFill>
                              <a:srgbClr val="000000"/>
                            </a:solidFill>
                            <a:latin typeface="Cambria Math" panose="02040503050406030204" pitchFamily="18" charset="0"/>
                            <a:ea typeface="Cambria Math" panose="02040503050406030204" pitchFamily="18" charset="0"/>
                          </a:rPr>
                          <m:t>&lt;240 </m:t>
                        </m:r>
                        <m:r>
                          <m:rPr>
                            <m:sty m:val="p"/>
                          </m:rPr>
                          <a:rPr lang="en-US" sz="1200" b="0">
                            <a:solidFill>
                              <a:srgbClr val="000000"/>
                            </a:solidFill>
                            <a:latin typeface="Cambria Math" panose="02040503050406030204" pitchFamily="18" charset="0"/>
                            <a:ea typeface="Cambria Math" panose="02040503050406030204" pitchFamily="18" charset="0"/>
                          </a:rPr>
                          <m:t>MPa</m:t>
                        </m:r>
                        <m:r>
                          <a:rPr lang="en-US" sz="1200" b="0">
                            <a:solidFill>
                              <a:srgbClr val="000000"/>
                            </a:solidFill>
                            <a:latin typeface="Cambria Math" panose="02040503050406030204" pitchFamily="18" charset="0"/>
                            <a:ea typeface="Cambria Math" panose="02040503050406030204" pitchFamily="18" charset="0"/>
                          </a:rPr>
                          <m:t>=</m:t>
                        </m:r>
                        <m:sSub>
                          <m:sSubPr>
                            <m:ctrlPr>
                              <a:rPr lang="en-US" sz="1200" b="0" i="1">
                                <a:solidFill>
                                  <a:srgbClr val="000000"/>
                                </a:solidFill>
                                <a:latin typeface="Cambria Math" panose="02040503050406030204" pitchFamily="18" charset="0"/>
                                <a:ea typeface="Cambria Math" panose="02040503050406030204" pitchFamily="18" charset="0"/>
                              </a:rPr>
                            </m:ctrlPr>
                          </m:sSubPr>
                          <m:e>
                            <m:r>
                              <a:rPr lang="en-US" sz="1200" b="0" i="1">
                                <a:solidFill>
                                  <a:srgbClr val="000000"/>
                                </a:solidFill>
                                <a:latin typeface="Cambria Math" panose="02040503050406030204" pitchFamily="18" charset="0"/>
                                <a:ea typeface="Cambria Math" panose="02040503050406030204" pitchFamily="18" charset="0"/>
                              </a:rPr>
                              <m:t>𝜎</m:t>
                            </m:r>
                          </m:e>
                          <m:sub>
                            <m:r>
                              <a:rPr lang="en-US" sz="1200" b="0" i="1">
                                <a:solidFill>
                                  <a:srgbClr val="000000"/>
                                </a:solidFill>
                                <a:latin typeface="Cambria Math" panose="02040503050406030204" pitchFamily="18" charset="0"/>
                                <a:ea typeface="Cambria Math" panose="02040503050406030204" pitchFamily="18" charset="0"/>
                              </a:rPr>
                              <m:t>𝑌𝑖𝑒𝑙𝑑</m:t>
                            </m:r>
                            <m:r>
                              <a:rPr lang="en-US" sz="1200" b="0" i="1" smtClean="0">
                                <a:solidFill>
                                  <a:srgbClr val="000000"/>
                                </a:solidFill>
                                <a:latin typeface="Cambria Math" panose="02040503050406030204" pitchFamily="18" charset="0"/>
                                <a:ea typeface="Cambria Math" panose="02040503050406030204" pitchFamily="18" charset="0"/>
                              </a:rPr>
                              <m:t>,</m:t>
                            </m:r>
                            <m:r>
                              <a:rPr lang="en-US" sz="1200" b="0" i="1" smtClean="0">
                                <a:solidFill>
                                  <a:srgbClr val="000000"/>
                                </a:solidFill>
                                <a:latin typeface="Cambria Math" panose="02040503050406030204" pitchFamily="18" charset="0"/>
                                <a:ea typeface="Cambria Math" panose="02040503050406030204" pitchFamily="18" charset="0"/>
                              </a:rPr>
                              <m:t>𝐵𝑒</m:t>
                            </m:r>
                          </m:sub>
                        </m:sSub>
                      </m:oMath>
                    </m:oMathPara>
                  </a14:m>
                  <a:endParaRPr lang="en-GB" sz="1200" dirty="0"/>
                </a:p>
              </p:txBody>
            </p:sp>
          </mc:Choice>
          <mc:Fallback xmlns="">
            <p:sp>
              <p:nvSpPr>
                <p:cNvPr id="41" name="TextBox 40">
                  <a:extLst>
                    <a:ext uri="{FF2B5EF4-FFF2-40B4-BE49-F238E27FC236}">
                      <a16:creationId xmlns:a16="http://schemas.microsoft.com/office/drawing/2014/main" id="{D5964539-6050-D1D1-D9E0-DE74C1F4E33C}"/>
                    </a:ext>
                  </a:extLst>
                </p:cNvPr>
                <p:cNvSpPr txBox="1">
                  <a:spLocks noRot="1" noChangeAspect="1" noMove="1" noResize="1" noEditPoints="1" noAdjustHandles="1" noChangeArrowheads="1" noChangeShapeType="1" noTextEdit="1"/>
                </p:cNvSpPr>
                <p:nvPr/>
              </p:nvSpPr>
              <p:spPr>
                <a:xfrm>
                  <a:off x="-105558" y="1767832"/>
                  <a:ext cx="4625340" cy="285206"/>
                </a:xfrm>
                <a:prstGeom prst="rect">
                  <a:avLst/>
                </a:prstGeom>
                <a:blipFill>
                  <a:blip r:embed="rId11"/>
                  <a:stretch>
                    <a:fillRect/>
                  </a:stretch>
                </a:blipFill>
              </p:spPr>
              <p:txBody>
                <a:bodyPr/>
                <a:lstStyle/>
                <a:p>
                  <a:r>
                    <a:rPr lang="en-GB">
                      <a:noFill/>
                    </a:rPr>
                    <a:t> </a:t>
                  </a:r>
                </a:p>
              </p:txBody>
            </p:sp>
          </mc:Fallback>
        </mc:AlternateContent>
      </p:grpSp>
      <p:sp>
        <p:nvSpPr>
          <p:cNvPr id="44" name="Content Placeholder 2">
            <a:extLst>
              <a:ext uri="{FF2B5EF4-FFF2-40B4-BE49-F238E27FC236}">
                <a16:creationId xmlns:a16="http://schemas.microsoft.com/office/drawing/2014/main" id="{EF0A4133-7396-4EF9-14C3-382D19995DC0}"/>
              </a:ext>
            </a:extLst>
          </p:cNvPr>
          <p:cNvSpPr txBox="1">
            <a:spLocks/>
          </p:cNvSpPr>
          <p:nvPr/>
        </p:nvSpPr>
        <p:spPr bwMode="auto">
          <a:xfrm>
            <a:off x="241893" y="4099473"/>
            <a:ext cx="3549028"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No plastic deformations. Only factor two margin in the interconnection between the window and the cavity (risk of failure under fatigue)</a:t>
            </a:r>
            <a:endParaRPr lang="en-GB" sz="1200" dirty="0">
              <a:solidFill>
                <a:srgbClr val="000000"/>
              </a:solidFill>
            </a:endParaRPr>
          </a:p>
        </p:txBody>
      </p:sp>
    </p:spTree>
    <p:extLst>
      <p:ext uri="{BB962C8B-B14F-4D97-AF65-F5344CB8AC3E}">
        <p14:creationId xmlns:p14="http://schemas.microsoft.com/office/powerpoint/2010/main" val="145221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P spid="156" grpId="0"/>
      <p:bldP spid="173" grpId="0"/>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58316"/>
            <a:ext cx="8496944" cy="857250"/>
          </a:xfrm>
        </p:spPr>
        <p:txBody>
          <a:bodyPr/>
          <a:lstStyle/>
          <a:p>
            <a:r>
              <a:rPr lang="en-US" sz="2400" dirty="0"/>
              <a:t>Preliminary results: LFD on the cavity walls and Be windows</a:t>
            </a:r>
            <a:endParaRPr lang="en-GB" sz="2400" dirty="0"/>
          </a:p>
        </p:txBody>
      </p:sp>
      <p:grpSp>
        <p:nvGrpSpPr>
          <p:cNvPr id="51" name="Group 50">
            <a:extLst>
              <a:ext uri="{FF2B5EF4-FFF2-40B4-BE49-F238E27FC236}">
                <a16:creationId xmlns:a16="http://schemas.microsoft.com/office/drawing/2014/main" id="{34360E69-9C33-B992-6F74-C1C3C6B577EA}"/>
              </a:ext>
            </a:extLst>
          </p:cNvPr>
          <p:cNvGrpSpPr/>
          <p:nvPr/>
        </p:nvGrpSpPr>
        <p:grpSpPr>
          <a:xfrm>
            <a:off x="1932875" y="748997"/>
            <a:ext cx="1570116" cy="614853"/>
            <a:chOff x="1428417" y="1226332"/>
            <a:chExt cx="955213" cy="614853"/>
          </a:xfrm>
        </p:grpSpPr>
        <p:sp>
          <p:nvSpPr>
            <p:cNvPr id="52" name="Content Placeholder 2">
              <a:extLst>
                <a:ext uri="{FF2B5EF4-FFF2-40B4-BE49-F238E27FC236}">
                  <a16:creationId xmlns:a16="http://schemas.microsoft.com/office/drawing/2014/main" id="{FECB62C6-0B76-9DAB-B565-A3F952073EBC}"/>
                </a:ext>
              </a:extLst>
            </p:cNvPr>
            <p:cNvSpPr txBox="1">
              <a:spLocks/>
            </p:cNvSpPr>
            <p:nvPr/>
          </p:nvSpPr>
          <p:spPr bwMode="auto">
            <a:xfrm>
              <a:off x="1496232" y="1226332"/>
              <a:ext cx="854946"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Total displacement</a:t>
              </a:r>
              <a:endParaRPr lang="en-GB" sz="1200" dirty="0">
                <a:solidFill>
                  <a:srgbClr val="000000"/>
                </a:solidFill>
              </a:endParaRP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385E10FB-DC75-A8BA-59E4-DC54A98D5B42}"/>
                    </a:ext>
                  </a:extLst>
                </p:cNvPr>
                <p:cNvSpPr txBox="1"/>
                <p:nvPr/>
              </p:nvSpPr>
              <p:spPr>
                <a:xfrm>
                  <a:off x="1428417" y="1533408"/>
                  <a:ext cx="955213" cy="307777"/>
                </a:xfrm>
                <a:prstGeom prst="rect">
                  <a:avLst/>
                </a:prstGeom>
                <a:noFill/>
                <a:ln>
                  <a:solidFill>
                    <a:srgbClr val="FF0000"/>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rgbClr val="000000"/>
                                </a:solidFill>
                                <a:latin typeface="Cambria Math" panose="02040503050406030204" pitchFamily="18" charset="0"/>
                                <a:ea typeface="Cambria Math" panose="02040503050406030204" pitchFamily="18" charset="0"/>
                              </a:rPr>
                            </m:ctrlPr>
                          </m:sSubPr>
                          <m:e>
                            <m:r>
                              <a:rPr lang="en-US" sz="1400" b="0" i="1" smtClean="0">
                                <a:solidFill>
                                  <a:srgbClr val="000000"/>
                                </a:solidFill>
                                <a:latin typeface="Cambria Math" panose="02040503050406030204" pitchFamily="18" charset="0"/>
                                <a:ea typeface="Cambria Math" panose="02040503050406030204" pitchFamily="18" charset="0"/>
                              </a:rPr>
                              <m:t>𝑢</m:t>
                            </m:r>
                          </m:e>
                          <m:sub>
                            <m:r>
                              <m:rPr>
                                <m:sty m:val="p"/>
                              </m:rPr>
                              <a:rPr lang="en-US" sz="1400" b="0" i="0" smtClean="0">
                                <a:solidFill>
                                  <a:srgbClr val="000000"/>
                                </a:solidFill>
                                <a:latin typeface="Cambria Math" panose="02040503050406030204" pitchFamily="18" charset="0"/>
                                <a:ea typeface="Cambria Math" panose="02040503050406030204" pitchFamily="18" charset="0"/>
                              </a:rPr>
                              <m:t>max</m:t>
                            </m:r>
                          </m:sub>
                        </m:sSub>
                        <m:r>
                          <a:rPr lang="en-US" sz="1400" b="0" i="1" smtClean="0">
                            <a:solidFill>
                              <a:srgbClr val="000000"/>
                            </a:solidFill>
                            <a:latin typeface="Cambria Math" panose="02040503050406030204" pitchFamily="18" charset="0"/>
                            <a:ea typeface="Cambria Math" panose="02040503050406030204" pitchFamily="18" charset="0"/>
                          </a:rPr>
                          <m:t>=0.988</m:t>
                        </m:r>
                        <m:r>
                          <m:rPr>
                            <m:sty m:val="p"/>
                          </m:rPr>
                          <a:rPr lang="en-US" sz="1400" b="0" i="0" smtClean="0">
                            <a:solidFill>
                              <a:srgbClr val="000000"/>
                            </a:solidFill>
                            <a:latin typeface="Cambria Math" panose="02040503050406030204" pitchFamily="18" charset="0"/>
                            <a:ea typeface="Cambria Math" panose="02040503050406030204" pitchFamily="18" charset="0"/>
                          </a:rPr>
                          <m:t>mm</m:t>
                        </m:r>
                      </m:oMath>
                    </m:oMathPara>
                  </a14:m>
                  <a:endParaRPr lang="en-GB" sz="1400" dirty="0">
                    <a:latin typeface="Arial Narrow" panose="020B0606020202030204" pitchFamily="34" charset="0"/>
                  </a:endParaRPr>
                </a:p>
              </p:txBody>
            </p:sp>
          </mc:Choice>
          <mc:Fallback xmlns="">
            <p:sp>
              <p:nvSpPr>
                <p:cNvPr id="53" name="TextBox 52">
                  <a:extLst>
                    <a:ext uri="{FF2B5EF4-FFF2-40B4-BE49-F238E27FC236}">
                      <a16:creationId xmlns:a16="http://schemas.microsoft.com/office/drawing/2014/main" id="{385E10FB-DC75-A8BA-59E4-DC54A98D5B42}"/>
                    </a:ext>
                  </a:extLst>
                </p:cNvPr>
                <p:cNvSpPr txBox="1">
                  <a:spLocks noRot="1" noChangeAspect="1" noMove="1" noResize="1" noEditPoints="1" noAdjustHandles="1" noChangeArrowheads="1" noChangeShapeType="1" noTextEdit="1"/>
                </p:cNvSpPr>
                <p:nvPr/>
              </p:nvSpPr>
              <p:spPr>
                <a:xfrm>
                  <a:off x="1428417" y="1533408"/>
                  <a:ext cx="955213" cy="307777"/>
                </a:xfrm>
                <a:prstGeom prst="rect">
                  <a:avLst/>
                </a:prstGeom>
                <a:blipFill>
                  <a:blip r:embed="rId2"/>
                  <a:stretch>
                    <a:fillRect/>
                  </a:stretch>
                </a:blipFill>
                <a:ln>
                  <a:solidFill>
                    <a:srgbClr val="FF0000"/>
                  </a:solidFill>
                </a:ln>
              </p:spPr>
              <p:txBody>
                <a:bodyPr/>
                <a:lstStyle/>
                <a:p>
                  <a:r>
                    <a:rPr lang="en-GB">
                      <a:noFill/>
                    </a:rPr>
                    <a:t> </a:t>
                  </a:r>
                </a:p>
              </p:txBody>
            </p:sp>
          </mc:Fallback>
        </mc:AlternateContent>
      </p:grpSp>
      <p:grpSp>
        <p:nvGrpSpPr>
          <p:cNvPr id="54" name="Group 53">
            <a:extLst>
              <a:ext uri="{FF2B5EF4-FFF2-40B4-BE49-F238E27FC236}">
                <a16:creationId xmlns:a16="http://schemas.microsoft.com/office/drawing/2014/main" id="{87C19E4C-72E9-A0D8-83C9-99AC3AB88C95}"/>
              </a:ext>
            </a:extLst>
          </p:cNvPr>
          <p:cNvGrpSpPr/>
          <p:nvPr/>
        </p:nvGrpSpPr>
        <p:grpSpPr>
          <a:xfrm>
            <a:off x="127958" y="1730534"/>
            <a:ext cx="3944251" cy="693013"/>
            <a:chOff x="94801" y="1151280"/>
            <a:chExt cx="3973383" cy="693013"/>
          </a:xfrm>
        </p:grpSpPr>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0E6C2AE9-4ED5-D75E-2B05-97359716EB41}"/>
                    </a:ext>
                  </a:extLst>
                </p:cNvPr>
                <p:cNvSpPr txBox="1"/>
                <p:nvPr/>
              </p:nvSpPr>
              <p:spPr>
                <a:xfrm>
                  <a:off x="2001755" y="1535894"/>
                  <a:ext cx="2066429"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400" b="0" i="1" smtClean="0">
                            <a:solidFill>
                              <a:srgbClr val="000000"/>
                            </a:solidFill>
                            <a:latin typeface="Cambria Math" panose="02040503050406030204" pitchFamily="18" charset="0"/>
                            <a:ea typeface="Cambria Math" panose="02040503050406030204" pitchFamily="18" charset="0"/>
                          </a:rPr>
                          <m:t>𝐸</m:t>
                        </m:r>
                        <m:r>
                          <m:rPr>
                            <m:sty m:val="p"/>
                          </m:rPr>
                          <a:rPr lang="en-US" sz="1400" b="0" i="0" baseline="-25000" smtClean="0">
                            <a:solidFill>
                              <a:srgbClr val="000000"/>
                            </a:solidFill>
                            <a:latin typeface="Cambria Math" panose="02040503050406030204" pitchFamily="18" charset="0"/>
                            <a:ea typeface="Cambria Math" panose="02040503050406030204" pitchFamily="18" charset="0"/>
                          </a:rPr>
                          <m:t>nom</m:t>
                        </m:r>
                        <m:r>
                          <a:rPr lang="en-US" sz="1400" b="0" i="0" smtClean="0">
                            <a:solidFill>
                              <a:srgbClr val="000000"/>
                            </a:solidFill>
                            <a:latin typeface="Cambria Math" panose="02040503050406030204" pitchFamily="18" charset="0"/>
                            <a:ea typeface="Cambria Math" panose="02040503050406030204" pitchFamily="18" charset="0"/>
                          </a:rPr>
                          <m:t>=44 </m:t>
                        </m:r>
                        <m:r>
                          <m:rPr>
                            <m:sty m:val="p"/>
                          </m:rPr>
                          <a:rPr lang="en-US" sz="1400" b="0" i="0" smtClean="0">
                            <a:solidFill>
                              <a:srgbClr val="000000"/>
                            </a:solidFill>
                            <a:latin typeface="Cambria Math" panose="02040503050406030204" pitchFamily="18" charset="0"/>
                            <a:ea typeface="Cambria Math" panose="02040503050406030204" pitchFamily="18" charset="0"/>
                          </a:rPr>
                          <m:t>MV</m:t>
                        </m:r>
                        <m:r>
                          <a:rPr lang="en-US" sz="1400" b="0" i="0" smtClean="0">
                            <a:solidFill>
                              <a:srgbClr val="000000"/>
                            </a:solidFill>
                            <a:latin typeface="Cambria Math" panose="02040503050406030204" pitchFamily="18" charset="0"/>
                            <a:ea typeface="Cambria Math" panose="02040503050406030204" pitchFamily="18" charset="0"/>
                          </a:rPr>
                          <m:t>/</m:t>
                        </m:r>
                        <m:r>
                          <m:rPr>
                            <m:sty m:val="p"/>
                          </m:rPr>
                          <a:rPr lang="en-US" sz="1400" b="0" i="0" smtClean="0">
                            <a:solidFill>
                              <a:srgbClr val="000000"/>
                            </a:solidFill>
                            <a:latin typeface="Cambria Math" panose="02040503050406030204" pitchFamily="18" charset="0"/>
                            <a:ea typeface="Cambria Math" panose="02040503050406030204" pitchFamily="18" charset="0"/>
                          </a:rPr>
                          <m:t>m</m:t>
                        </m:r>
                      </m:oMath>
                    </m:oMathPara>
                  </a14:m>
                  <a:endParaRPr lang="en-GB" sz="1400" dirty="0"/>
                </a:p>
              </p:txBody>
            </p:sp>
          </mc:Choice>
          <mc:Fallback xmlns="">
            <p:sp>
              <p:nvSpPr>
                <p:cNvPr id="55" name="TextBox 54">
                  <a:extLst>
                    <a:ext uri="{FF2B5EF4-FFF2-40B4-BE49-F238E27FC236}">
                      <a16:creationId xmlns:a16="http://schemas.microsoft.com/office/drawing/2014/main" id="{0E6C2AE9-4ED5-D75E-2B05-97359716EB41}"/>
                    </a:ext>
                  </a:extLst>
                </p:cNvPr>
                <p:cNvSpPr txBox="1">
                  <a:spLocks noRot="1" noChangeAspect="1" noMove="1" noResize="1" noEditPoints="1" noAdjustHandles="1" noChangeArrowheads="1" noChangeShapeType="1" noTextEdit="1"/>
                </p:cNvSpPr>
                <p:nvPr/>
              </p:nvSpPr>
              <p:spPr>
                <a:xfrm>
                  <a:off x="2001755" y="1535894"/>
                  <a:ext cx="2066429" cy="307777"/>
                </a:xfrm>
                <a:prstGeom prst="rect">
                  <a:avLst/>
                </a:prstGeom>
                <a:blipFill>
                  <a:blip r:embed="rId3"/>
                  <a:stretch>
                    <a:fillRect b="-10000"/>
                  </a:stretch>
                </a:blipFill>
              </p:spPr>
              <p:txBody>
                <a:bodyPr/>
                <a:lstStyle/>
                <a:p>
                  <a:r>
                    <a:rPr lang="en-GB">
                      <a:noFill/>
                    </a:rPr>
                    <a:t> </a:t>
                  </a:r>
                </a:p>
              </p:txBody>
            </p:sp>
          </mc:Fallback>
        </mc:AlternateContent>
        <p:grpSp>
          <p:nvGrpSpPr>
            <p:cNvPr id="56" name="Group 55">
              <a:extLst>
                <a:ext uri="{FF2B5EF4-FFF2-40B4-BE49-F238E27FC236}">
                  <a16:creationId xmlns:a16="http://schemas.microsoft.com/office/drawing/2014/main" id="{453DC00A-7B5F-CBC7-F5AE-C8FF671E15CA}"/>
                </a:ext>
              </a:extLst>
            </p:cNvPr>
            <p:cNvGrpSpPr/>
            <p:nvPr/>
          </p:nvGrpSpPr>
          <p:grpSpPr>
            <a:xfrm>
              <a:off x="94801" y="1226332"/>
              <a:ext cx="2769488" cy="617961"/>
              <a:chOff x="772311" y="1226332"/>
              <a:chExt cx="2123873" cy="617961"/>
            </a:xfrm>
          </p:grpSpPr>
          <p:sp>
            <p:nvSpPr>
              <p:cNvPr id="59" name="Content Placeholder 2">
                <a:extLst>
                  <a:ext uri="{FF2B5EF4-FFF2-40B4-BE49-F238E27FC236}">
                    <a16:creationId xmlns:a16="http://schemas.microsoft.com/office/drawing/2014/main" id="{585B65FF-ADB3-0DA7-0F94-A9B6269FCDB7}"/>
                  </a:ext>
                </a:extLst>
              </p:cNvPr>
              <p:cNvSpPr txBox="1">
                <a:spLocks/>
              </p:cNvSpPr>
              <p:nvPr/>
            </p:nvSpPr>
            <p:spPr bwMode="auto">
              <a:xfrm>
                <a:off x="837272" y="1226332"/>
                <a:ext cx="2058912"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Frequency shift</a:t>
                </a:r>
                <a:endParaRPr lang="en-GB" sz="1200" dirty="0">
                  <a:solidFill>
                    <a:srgbClr val="000000"/>
                  </a:solidFill>
                </a:endParaRPr>
              </a:p>
            </p:txBody>
          </p:sp>
          <mc:AlternateContent xmlns:mc="http://schemas.openxmlformats.org/markup-compatibility/2006">
            <mc:Choice xmlns:a14="http://schemas.microsoft.com/office/drawing/2010/main" Requires="a14">
              <p:sp>
                <p:nvSpPr>
                  <p:cNvPr id="61" name="TextBox 60">
                    <a:extLst>
                      <a:ext uri="{FF2B5EF4-FFF2-40B4-BE49-F238E27FC236}">
                        <a16:creationId xmlns:a16="http://schemas.microsoft.com/office/drawing/2014/main" id="{09F48A32-CC29-56B4-4A77-13C7F343C26E}"/>
                      </a:ext>
                    </a:extLst>
                  </p:cNvPr>
                  <p:cNvSpPr txBox="1"/>
                  <p:nvPr/>
                </p:nvSpPr>
                <p:spPr>
                  <a:xfrm>
                    <a:off x="772311" y="1536516"/>
                    <a:ext cx="1443949" cy="307777"/>
                  </a:xfrm>
                  <a:prstGeom prst="rect">
                    <a:avLst/>
                  </a:prstGeom>
                  <a:noFill/>
                  <a:ln>
                    <a:solidFill>
                      <a:srgbClr val="FF0000"/>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400" i="1" smtClean="0">
                              <a:solidFill>
                                <a:srgbClr val="000000"/>
                              </a:solidFill>
                              <a:latin typeface="Cambria Math" panose="02040503050406030204" pitchFamily="18" charset="0"/>
                              <a:ea typeface="Cambria Math" panose="02040503050406030204" pitchFamily="18" charset="0"/>
                            </a:rPr>
                            <m:t>∆</m:t>
                          </m:r>
                          <m:sSub>
                            <m:sSubPr>
                              <m:ctrlPr>
                                <a:rPr lang="en-US" sz="1400" i="1">
                                  <a:solidFill>
                                    <a:srgbClr val="000000"/>
                                  </a:solidFill>
                                  <a:latin typeface="Cambria Math" panose="02040503050406030204" pitchFamily="18" charset="0"/>
                                  <a:ea typeface="Cambria Math" panose="02040503050406030204" pitchFamily="18" charset="0"/>
                                </a:rPr>
                              </m:ctrlPr>
                            </m:sSubPr>
                            <m:e>
                              <m:r>
                                <a:rPr lang="en-US" sz="1400" i="1">
                                  <a:solidFill>
                                    <a:srgbClr val="000000"/>
                                  </a:solidFill>
                                  <a:latin typeface="Cambria Math" panose="02040503050406030204" pitchFamily="18" charset="0"/>
                                  <a:ea typeface="Cambria Math" panose="02040503050406030204" pitchFamily="18" charset="0"/>
                                </a:rPr>
                                <m:t>𝑓</m:t>
                              </m:r>
                            </m:e>
                            <m:sub>
                              <m:r>
                                <a:rPr lang="en-US" sz="1400" i="1">
                                  <a:solidFill>
                                    <a:srgbClr val="000000"/>
                                  </a:solidFill>
                                  <a:latin typeface="Cambria Math" panose="02040503050406030204" pitchFamily="18" charset="0"/>
                                  <a:ea typeface="Cambria Math" panose="02040503050406030204" pitchFamily="18" charset="0"/>
                                </a:rPr>
                                <m:t>𝐿𝐹𝐷</m:t>
                              </m:r>
                            </m:sub>
                          </m:sSub>
                          <m:r>
                            <a:rPr lang="en-US" sz="1400" b="0" i="1" smtClean="0">
                              <a:solidFill>
                                <a:srgbClr val="000000"/>
                              </a:solidFill>
                              <a:latin typeface="Cambria Math" panose="02040503050406030204" pitchFamily="18" charset="0"/>
                              <a:ea typeface="Cambria Math" panose="02040503050406030204" pitchFamily="18" charset="0"/>
                            </a:rPr>
                            <m:t>=</m:t>
                          </m:r>
                          <m:r>
                            <a:rPr lang="fr-FR" sz="1400" b="0" i="1" smtClean="0">
                              <a:solidFill>
                                <a:srgbClr val="000000"/>
                              </a:solidFill>
                              <a:latin typeface="Cambria Math" panose="02040503050406030204" pitchFamily="18" charset="0"/>
                              <a:ea typeface="Cambria Math" panose="02040503050406030204" pitchFamily="18" charset="0"/>
                            </a:rPr>
                            <m:t>−</m:t>
                          </m:r>
                          <m:r>
                            <a:rPr lang="en-US" sz="1400" b="0" i="1" smtClean="0">
                              <a:solidFill>
                                <a:srgbClr val="000000"/>
                              </a:solidFill>
                              <a:latin typeface="Cambria Math" panose="02040503050406030204" pitchFamily="18" charset="0"/>
                              <a:ea typeface="Cambria Math" panose="02040503050406030204" pitchFamily="18" charset="0"/>
                            </a:rPr>
                            <m:t>0.94 </m:t>
                          </m:r>
                          <m:r>
                            <m:rPr>
                              <m:sty m:val="p"/>
                            </m:rPr>
                            <a:rPr lang="en-US" sz="1400" b="0" i="0" smtClean="0">
                              <a:solidFill>
                                <a:srgbClr val="000000"/>
                              </a:solidFill>
                              <a:latin typeface="Cambria Math" panose="02040503050406030204" pitchFamily="18" charset="0"/>
                              <a:ea typeface="Cambria Math" panose="02040503050406030204" pitchFamily="18" charset="0"/>
                            </a:rPr>
                            <m:t>MHz</m:t>
                          </m:r>
                        </m:oMath>
                      </m:oMathPara>
                    </a14:m>
                    <a:endParaRPr lang="en-GB" sz="1400" dirty="0">
                      <a:latin typeface="Arial Narrow" panose="020B0606020202030204" pitchFamily="34" charset="0"/>
                    </a:endParaRPr>
                  </a:p>
                </p:txBody>
              </p:sp>
            </mc:Choice>
            <mc:Fallback>
              <p:sp>
                <p:nvSpPr>
                  <p:cNvPr id="61" name="TextBox 60">
                    <a:extLst>
                      <a:ext uri="{FF2B5EF4-FFF2-40B4-BE49-F238E27FC236}">
                        <a16:creationId xmlns:a16="http://schemas.microsoft.com/office/drawing/2014/main" id="{09F48A32-CC29-56B4-4A77-13C7F343C26E}"/>
                      </a:ext>
                    </a:extLst>
                  </p:cNvPr>
                  <p:cNvSpPr txBox="1">
                    <a:spLocks noRot="1" noChangeAspect="1" noMove="1" noResize="1" noEditPoints="1" noAdjustHandles="1" noChangeArrowheads="1" noChangeShapeType="1" noTextEdit="1"/>
                  </p:cNvSpPr>
                  <p:nvPr/>
                </p:nvSpPr>
                <p:spPr>
                  <a:xfrm>
                    <a:off x="772311" y="1536516"/>
                    <a:ext cx="1443949" cy="307777"/>
                  </a:xfrm>
                  <a:prstGeom prst="rect">
                    <a:avLst/>
                  </a:prstGeom>
                  <a:blipFill>
                    <a:blip r:embed="rId4"/>
                    <a:stretch>
                      <a:fillRect b="-7547"/>
                    </a:stretch>
                  </a:blipFill>
                  <a:ln>
                    <a:solidFill>
                      <a:srgbClr val="FF0000"/>
                    </a:solidFill>
                  </a:ln>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1A640868-8667-E154-ABA1-3E1B9EA9CE61}"/>
                    </a:ext>
                  </a:extLst>
                </p:cNvPr>
                <p:cNvSpPr txBox="1"/>
                <p:nvPr/>
              </p:nvSpPr>
              <p:spPr>
                <a:xfrm>
                  <a:off x="1813413" y="1151280"/>
                  <a:ext cx="1570832"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400" i="1">
                            <a:solidFill>
                              <a:srgbClr val="000000"/>
                            </a:solidFill>
                            <a:latin typeface="Cambria Math" panose="02040503050406030204" pitchFamily="18" charset="0"/>
                            <a:ea typeface="Cambria Math" panose="02040503050406030204" pitchFamily="18" charset="0"/>
                          </a:rPr>
                          <m:t>∆</m:t>
                        </m:r>
                        <m:sSub>
                          <m:sSubPr>
                            <m:ctrlPr>
                              <a:rPr lang="en-US" sz="1400" i="1">
                                <a:solidFill>
                                  <a:srgbClr val="000000"/>
                                </a:solidFill>
                                <a:latin typeface="Cambria Math" panose="02040503050406030204" pitchFamily="18" charset="0"/>
                                <a:ea typeface="Cambria Math" panose="02040503050406030204" pitchFamily="18" charset="0"/>
                              </a:rPr>
                            </m:ctrlPr>
                          </m:sSubPr>
                          <m:e>
                            <m:r>
                              <a:rPr lang="en-US" sz="1400" i="1">
                                <a:solidFill>
                                  <a:srgbClr val="000000"/>
                                </a:solidFill>
                                <a:latin typeface="Cambria Math" panose="02040503050406030204" pitchFamily="18" charset="0"/>
                                <a:ea typeface="Cambria Math" panose="02040503050406030204" pitchFamily="18" charset="0"/>
                              </a:rPr>
                              <m:t>𝑓</m:t>
                            </m:r>
                          </m:e>
                          <m:sub>
                            <m:r>
                              <a:rPr lang="en-US" sz="1400" i="1">
                                <a:solidFill>
                                  <a:srgbClr val="000000"/>
                                </a:solidFill>
                                <a:latin typeface="Cambria Math" panose="02040503050406030204" pitchFamily="18" charset="0"/>
                                <a:ea typeface="Cambria Math" panose="02040503050406030204" pitchFamily="18" charset="0"/>
                              </a:rPr>
                              <m:t>𝐿𝐹𝐷</m:t>
                            </m:r>
                          </m:sub>
                        </m:sSub>
                        <m:r>
                          <a:rPr lang="en-US" sz="1400" i="1">
                            <a:solidFill>
                              <a:srgbClr val="000000"/>
                            </a:solidFill>
                            <a:latin typeface="Cambria Math" panose="02040503050406030204" pitchFamily="18" charset="0"/>
                            <a:ea typeface="Cambria Math" panose="02040503050406030204" pitchFamily="18" charset="0"/>
                          </a:rPr>
                          <m:t>∝</m:t>
                        </m:r>
                        <m:sSub>
                          <m:sSubPr>
                            <m:ctrlPr>
                              <a:rPr lang="en-US" sz="1400" i="1">
                                <a:solidFill>
                                  <a:srgbClr val="000000"/>
                                </a:solidFill>
                                <a:latin typeface="Cambria Math" panose="02040503050406030204" pitchFamily="18" charset="0"/>
                                <a:ea typeface="Cambria Math" panose="02040503050406030204" pitchFamily="18" charset="0"/>
                              </a:rPr>
                            </m:ctrlPr>
                          </m:sSubPr>
                          <m:e>
                            <m:r>
                              <a:rPr lang="en-US" sz="1400" i="1">
                                <a:solidFill>
                                  <a:srgbClr val="000000"/>
                                </a:solidFill>
                                <a:latin typeface="Cambria Math" panose="02040503050406030204" pitchFamily="18" charset="0"/>
                                <a:ea typeface="Cambria Math" panose="02040503050406030204" pitchFamily="18" charset="0"/>
                              </a:rPr>
                              <m:t>𝐾</m:t>
                            </m:r>
                          </m:e>
                          <m:sub>
                            <m:r>
                              <a:rPr lang="en-US" sz="1400" i="1">
                                <a:solidFill>
                                  <a:srgbClr val="000000"/>
                                </a:solidFill>
                                <a:latin typeface="Cambria Math" panose="02040503050406030204" pitchFamily="18" charset="0"/>
                                <a:ea typeface="Cambria Math" panose="02040503050406030204" pitchFamily="18" charset="0"/>
                              </a:rPr>
                              <m:t>𝐿</m:t>
                            </m:r>
                          </m:sub>
                        </m:sSub>
                        <m:sSubSup>
                          <m:sSubSupPr>
                            <m:ctrlPr>
                              <a:rPr lang="en-US" sz="1400" i="1">
                                <a:solidFill>
                                  <a:srgbClr val="000000"/>
                                </a:solidFill>
                                <a:latin typeface="Cambria Math" panose="02040503050406030204" pitchFamily="18" charset="0"/>
                                <a:ea typeface="Cambria Math" panose="02040503050406030204" pitchFamily="18" charset="0"/>
                              </a:rPr>
                            </m:ctrlPr>
                          </m:sSubSupPr>
                          <m:e>
                            <m:r>
                              <a:rPr lang="en-US" sz="1400" i="1">
                                <a:solidFill>
                                  <a:srgbClr val="000000"/>
                                </a:solidFill>
                                <a:latin typeface="Cambria Math" panose="02040503050406030204" pitchFamily="18" charset="0"/>
                                <a:ea typeface="Cambria Math" panose="02040503050406030204" pitchFamily="18" charset="0"/>
                              </a:rPr>
                              <m:t>𝐸</m:t>
                            </m:r>
                          </m:e>
                          <m:sub>
                            <m:r>
                              <a:rPr lang="en-US" sz="1400" i="1">
                                <a:solidFill>
                                  <a:srgbClr val="000000"/>
                                </a:solidFill>
                                <a:latin typeface="Cambria Math" panose="02040503050406030204" pitchFamily="18" charset="0"/>
                                <a:ea typeface="Cambria Math" panose="02040503050406030204" pitchFamily="18" charset="0"/>
                              </a:rPr>
                              <m:t>𝑎𝑐𝑐</m:t>
                            </m:r>
                          </m:sub>
                          <m:sup>
                            <m:r>
                              <a:rPr lang="en-US" sz="1400" i="1">
                                <a:solidFill>
                                  <a:srgbClr val="000000"/>
                                </a:solidFill>
                                <a:latin typeface="Cambria Math" panose="02040503050406030204" pitchFamily="18" charset="0"/>
                                <a:ea typeface="Cambria Math" panose="02040503050406030204" pitchFamily="18" charset="0"/>
                              </a:rPr>
                              <m:t>2</m:t>
                            </m:r>
                          </m:sup>
                        </m:sSubSup>
                      </m:oMath>
                    </m:oMathPara>
                  </a14:m>
                  <a:endParaRPr lang="en-GB" sz="1400" b="1" dirty="0">
                    <a:solidFill>
                      <a:srgbClr val="000000"/>
                    </a:solidFill>
                  </a:endParaRPr>
                </a:p>
              </p:txBody>
            </p:sp>
          </mc:Choice>
          <mc:Fallback xmlns="">
            <p:sp>
              <p:nvSpPr>
                <p:cNvPr id="57" name="TextBox 56">
                  <a:extLst>
                    <a:ext uri="{FF2B5EF4-FFF2-40B4-BE49-F238E27FC236}">
                      <a16:creationId xmlns:a16="http://schemas.microsoft.com/office/drawing/2014/main" id="{1A640868-8667-E154-ABA1-3E1B9EA9CE61}"/>
                    </a:ext>
                  </a:extLst>
                </p:cNvPr>
                <p:cNvSpPr txBox="1">
                  <a:spLocks noRot="1" noChangeAspect="1" noMove="1" noResize="1" noEditPoints="1" noAdjustHandles="1" noChangeArrowheads="1" noChangeShapeType="1" noTextEdit="1"/>
                </p:cNvSpPr>
                <p:nvPr/>
              </p:nvSpPr>
              <p:spPr>
                <a:xfrm>
                  <a:off x="1813413" y="1151280"/>
                  <a:ext cx="1570832" cy="307777"/>
                </a:xfrm>
                <a:prstGeom prst="rect">
                  <a:avLst/>
                </a:prstGeom>
                <a:blipFill>
                  <a:blip r:embed="rId5"/>
                  <a:stretch>
                    <a:fillRect b="-10000"/>
                  </a:stretch>
                </a:blipFill>
              </p:spPr>
              <p:txBody>
                <a:bodyPr/>
                <a:lstStyle/>
                <a:p>
                  <a:r>
                    <a:rPr lang="en-GB">
                      <a:noFill/>
                    </a:rPr>
                    <a:t> </a:t>
                  </a:r>
                </a:p>
              </p:txBody>
            </p:sp>
          </mc:Fallback>
        </mc:AlternateContent>
        <p:sp>
          <p:nvSpPr>
            <p:cNvPr id="58" name="TextBox 57">
              <a:extLst>
                <a:ext uri="{FF2B5EF4-FFF2-40B4-BE49-F238E27FC236}">
                  <a16:creationId xmlns:a16="http://schemas.microsoft.com/office/drawing/2014/main" id="{73B0D1A4-107D-788B-10E7-628435C73556}"/>
                </a:ext>
              </a:extLst>
            </p:cNvPr>
            <p:cNvSpPr txBox="1"/>
            <p:nvPr/>
          </p:nvSpPr>
          <p:spPr>
            <a:xfrm>
              <a:off x="2076596" y="1563400"/>
              <a:ext cx="448519" cy="276999"/>
            </a:xfrm>
            <a:prstGeom prst="rect">
              <a:avLst/>
            </a:prstGeom>
            <a:noFill/>
          </p:spPr>
          <p:txBody>
            <a:bodyPr wrap="square">
              <a:spAutoFit/>
            </a:bodyPr>
            <a:lstStyle/>
            <a:p>
              <a:r>
                <a:rPr lang="en-US" sz="1200" dirty="0">
                  <a:latin typeface="Arial Narrow" panose="020B0606020202030204" pitchFamily="34" charset="0"/>
                </a:rPr>
                <a:t>at</a:t>
              </a:r>
              <a:endParaRPr lang="en-GB" sz="1200" dirty="0">
                <a:latin typeface="Arial Narrow" panose="020B0606020202030204" pitchFamily="34" charset="0"/>
              </a:endParaRPr>
            </a:p>
          </p:txBody>
        </p:sp>
      </p:grpSp>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08A5D053-44FB-4475-F510-4DA67B34D763}"/>
                  </a:ext>
                </a:extLst>
              </p:cNvPr>
              <p:cNvSpPr txBox="1"/>
              <p:nvPr/>
            </p:nvSpPr>
            <p:spPr>
              <a:xfrm>
                <a:off x="314922" y="2496956"/>
                <a:ext cx="163713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l-GR" sz="1400" b="0" i="0" smtClean="0">
                          <a:latin typeface="Cambria Math" panose="02040503050406030204" pitchFamily="18" charset="0"/>
                        </a:rPr>
                        <m:t>Δ</m:t>
                      </m:r>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𝑓</m:t>
                          </m:r>
                        </m:e>
                        <m:sub>
                          <m:r>
                            <a:rPr lang="en-US" sz="1400" b="0" i="0" smtClean="0">
                              <a:latin typeface="Cambria Math" panose="02040503050406030204" pitchFamily="18" charset="0"/>
                            </a:rPr>
                            <m:t>3</m:t>
                          </m:r>
                          <m:r>
                            <m:rPr>
                              <m:sty m:val="p"/>
                            </m:rPr>
                            <a:rPr lang="en-US" sz="1400" b="0" i="0" smtClean="0">
                              <a:latin typeface="Cambria Math" panose="02040503050406030204" pitchFamily="18" charset="0"/>
                            </a:rPr>
                            <m:t>dB</m:t>
                          </m:r>
                        </m:sub>
                      </m:sSub>
                      <m:r>
                        <a:rPr lang="en-US" sz="1400" b="0" i="1" smtClean="0">
                          <a:latin typeface="Cambria Math" panose="02040503050406030204" pitchFamily="18" charset="0"/>
                        </a:rPr>
                        <m:t>=</m:t>
                      </m:r>
                      <m:r>
                        <a:rPr lang="en-US" sz="1400" b="0" i="0" smtClean="0">
                          <a:latin typeface="Cambria Math" panose="02040503050406030204" pitchFamily="18" charset="0"/>
                        </a:rPr>
                        <m:t>51.92 </m:t>
                      </m:r>
                      <m:r>
                        <m:rPr>
                          <m:sty m:val="p"/>
                        </m:rPr>
                        <a:rPr lang="en-US" sz="1400" b="0" i="0" smtClean="0">
                          <a:latin typeface="Cambria Math" panose="02040503050406030204" pitchFamily="18" charset="0"/>
                        </a:rPr>
                        <m:t>kHz</m:t>
                      </m:r>
                    </m:oMath>
                  </m:oMathPara>
                </a14:m>
                <a:endParaRPr lang="en-GB" sz="1400" dirty="0"/>
              </a:p>
            </p:txBody>
          </p:sp>
        </mc:Choice>
        <mc:Fallback xmlns="">
          <p:sp>
            <p:nvSpPr>
              <p:cNvPr id="63" name="TextBox 62">
                <a:extLst>
                  <a:ext uri="{FF2B5EF4-FFF2-40B4-BE49-F238E27FC236}">
                    <a16:creationId xmlns:a16="http://schemas.microsoft.com/office/drawing/2014/main" id="{08A5D053-44FB-4475-F510-4DA67B34D763}"/>
                  </a:ext>
                </a:extLst>
              </p:cNvPr>
              <p:cNvSpPr txBox="1">
                <a:spLocks noRot="1" noChangeAspect="1" noMove="1" noResize="1" noEditPoints="1" noAdjustHandles="1" noChangeArrowheads="1" noChangeShapeType="1" noTextEdit="1"/>
              </p:cNvSpPr>
              <p:nvPr/>
            </p:nvSpPr>
            <p:spPr>
              <a:xfrm>
                <a:off x="314922" y="2496956"/>
                <a:ext cx="1637137" cy="307777"/>
              </a:xfrm>
              <a:prstGeom prst="rect">
                <a:avLst/>
              </a:prstGeom>
              <a:blipFill>
                <a:blip r:embed="rId6"/>
                <a:stretch>
                  <a:fillRect b="-10000"/>
                </a:stretch>
              </a:blipFill>
            </p:spPr>
            <p:txBody>
              <a:bodyPr/>
              <a:lstStyle/>
              <a:p>
                <a:r>
                  <a:rPr lang="en-GB">
                    <a:noFill/>
                  </a:rPr>
                  <a:t> </a:t>
                </a:r>
              </a:p>
            </p:txBody>
          </p:sp>
        </mc:Fallback>
      </mc:AlternateContent>
      <p:sp>
        <p:nvSpPr>
          <p:cNvPr id="134" name="Content Placeholder 1">
            <a:extLst>
              <a:ext uri="{FF2B5EF4-FFF2-40B4-BE49-F238E27FC236}">
                <a16:creationId xmlns:a16="http://schemas.microsoft.com/office/drawing/2014/main" id="{C6B6DA4B-35A4-E8A8-1BC2-6CBC7A15C7FF}"/>
              </a:ext>
            </a:extLst>
          </p:cNvPr>
          <p:cNvSpPr txBox="1">
            <a:spLocks/>
          </p:cNvSpPr>
          <p:nvPr/>
        </p:nvSpPr>
        <p:spPr>
          <a:xfrm>
            <a:off x="217892" y="2899707"/>
            <a:ext cx="8731355" cy="63715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The frequency shift is </a:t>
            </a:r>
            <a:r>
              <a:rPr lang="en-US" sz="1600" b="1" dirty="0"/>
              <a:t>higher</a:t>
            </a:r>
            <a:r>
              <a:rPr lang="en-US" sz="1600" dirty="0"/>
              <a:t> than the 3 dB bandwidth. This is principally due to the large deformation and displacement detected at the Be windows. A new stiffer design for the Be windows </a:t>
            </a:r>
            <a:r>
              <a:rPr lang="en-US" sz="1600" b="1" dirty="0"/>
              <a:t>must</a:t>
            </a:r>
            <a:r>
              <a:rPr lang="en-US" sz="1600" dirty="0"/>
              <a:t> be addressed.  </a:t>
            </a:r>
          </a:p>
        </p:txBody>
      </p:sp>
      <p:sp>
        <p:nvSpPr>
          <p:cNvPr id="135" name="Content Placeholder 1">
            <a:extLst>
              <a:ext uri="{FF2B5EF4-FFF2-40B4-BE49-F238E27FC236}">
                <a16:creationId xmlns:a16="http://schemas.microsoft.com/office/drawing/2014/main" id="{57140A75-0DE2-E17C-CD52-3AAB545E6336}"/>
              </a:ext>
            </a:extLst>
          </p:cNvPr>
          <p:cNvSpPr txBox="1">
            <a:spLocks/>
          </p:cNvSpPr>
          <p:nvPr/>
        </p:nvSpPr>
        <p:spPr>
          <a:xfrm>
            <a:off x="233131" y="5003758"/>
            <a:ext cx="8360280" cy="85589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endParaRPr lang="en-US" sz="1600" dirty="0"/>
          </a:p>
        </p:txBody>
      </p:sp>
      <p:sp>
        <p:nvSpPr>
          <p:cNvPr id="136" name="Content Placeholder 1">
            <a:extLst>
              <a:ext uri="{FF2B5EF4-FFF2-40B4-BE49-F238E27FC236}">
                <a16:creationId xmlns:a16="http://schemas.microsoft.com/office/drawing/2014/main" id="{978C776C-35E2-6F45-FEF7-0A4BC46A5E96}"/>
              </a:ext>
            </a:extLst>
          </p:cNvPr>
          <p:cNvSpPr txBox="1">
            <a:spLocks/>
          </p:cNvSpPr>
          <p:nvPr/>
        </p:nvSpPr>
        <p:spPr>
          <a:xfrm>
            <a:off x="217892" y="3486422"/>
            <a:ext cx="8731355" cy="295793"/>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The implemented LFD model is based on the Slater theorem, which is valid only for small deformation. </a:t>
            </a:r>
          </a:p>
        </p:txBody>
      </p:sp>
      <p:sp>
        <p:nvSpPr>
          <p:cNvPr id="140" name="Content Placeholder 1">
            <a:extLst>
              <a:ext uri="{FF2B5EF4-FFF2-40B4-BE49-F238E27FC236}">
                <a16:creationId xmlns:a16="http://schemas.microsoft.com/office/drawing/2014/main" id="{ADC9D1FC-AA4D-9DBF-6BB1-203D9D48F8DA}"/>
              </a:ext>
            </a:extLst>
          </p:cNvPr>
          <p:cNvSpPr txBox="1">
            <a:spLocks/>
          </p:cNvSpPr>
          <p:nvPr/>
        </p:nvSpPr>
        <p:spPr>
          <a:xfrm>
            <a:off x="249275" y="4681879"/>
            <a:ext cx="8731355" cy="295793"/>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en-US" sz="1600" dirty="0"/>
          </a:p>
        </p:txBody>
      </p:sp>
      <p:sp>
        <p:nvSpPr>
          <p:cNvPr id="147" name="Content Placeholder 1">
            <a:extLst>
              <a:ext uri="{FF2B5EF4-FFF2-40B4-BE49-F238E27FC236}">
                <a16:creationId xmlns:a16="http://schemas.microsoft.com/office/drawing/2014/main" id="{9BB7F635-9B44-AC06-ED0C-70C7814106C1}"/>
              </a:ext>
            </a:extLst>
          </p:cNvPr>
          <p:cNvSpPr txBox="1">
            <a:spLocks/>
          </p:cNvSpPr>
          <p:nvPr/>
        </p:nvSpPr>
        <p:spPr>
          <a:xfrm>
            <a:off x="222617" y="3899910"/>
            <a:ext cx="8731355" cy="761261"/>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The used linear elastic assumption is typically valid within the </a:t>
            </a:r>
            <a:r>
              <a:rPr lang="en-US" sz="1600" b="1" dirty="0"/>
              <a:t>2-3% of deformations</a:t>
            </a:r>
            <a:r>
              <a:rPr lang="en-US" sz="1600" dirty="0"/>
              <a:t>. Even the model includes geometric non-linearity, the assumption that a purely elastic material can undergo arbitrary large deformations may not be entirely valid.</a:t>
            </a:r>
          </a:p>
        </p:txBody>
      </p:sp>
      <p:grpSp>
        <p:nvGrpSpPr>
          <p:cNvPr id="49" name="Group 48">
            <a:extLst>
              <a:ext uri="{FF2B5EF4-FFF2-40B4-BE49-F238E27FC236}">
                <a16:creationId xmlns:a16="http://schemas.microsoft.com/office/drawing/2014/main" id="{669B94E6-520D-F7DA-F1FD-8215FCD33AB3}"/>
              </a:ext>
            </a:extLst>
          </p:cNvPr>
          <p:cNvGrpSpPr/>
          <p:nvPr/>
        </p:nvGrpSpPr>
        <p:grpSpPr>
          <a:xfrm>
            <a:off x="3851194" y="589742"/>
            <a:ext cx="4797636" cy="439388"/>
            <a:chOff x="4139952" y="589742"/>
            <a:chExt cx="4797636" cy="439388"/>
          </a:xfrm>
        </p:grpSpPr>
        <p:sp>
          <p:nvSpPr>
            <p:cNvPr id="22" name="Content Placeholder 2">
              <a:extLst>
                <a:ext uri="{FF2B5EF4-FFF2-40B4-BE49-F238E27FC236}">
                  <a16:creationId xmlns:a16="http://schemas.microsoft.com/office/drawing/2014/main" id="{7BB0A2C4-DFF1-4E89-57FD-37F012E42EE5}"/>
                </a:ext>
              </a:extLst>
            </p:cNvPr>
            <p:cNvSpPr txBox="1">
              <a:spLocks/>
            </p:cNvSpPr>
            <p:nvPr/>
          </p:nvSpPr>
          <p:spPr bwMode="auto">
            <a:xfrm>
              <a:off x="4139952" y="589743"/>
              <a:ext cx="3132568"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00" dirty="0">
                  <a:solidFill>
                    <a:srgbClr val="000000"/>
                  </a:solidFill>
                </a:rPr>
                <a:t>Lorentz Force-induced total displacement [mm]</a:t>
              </a:r>
              <a:endParaRPr lang="en-GB" sz="1000" dirty="0">
                <a:solidFill>
                  <a:srgbClr val="000000"/>
                </a:solidFill>
              </a:endParaRPr>
            </a:p>
          </p:txBody>
        </p:sp>
        <p:sp>
          <p:nvSpPr>
            <p:cNvPr id="45" name="Content Placeholder 2">
              <a:extLst>
                <a:ext uri="{FF2B5EF4-FFF2-40B4-BE49-F238E27FC236}">
                  <a16:creationId xmlns:a16="http://schemas.microsoft.com/office/drawing/2014/main" id="{EBAAC186-DD56-D400-66F4-5E39F02609A1}"/>
                </a:ext>
              </a:extLst>
            </p:cNvPr>
            <p:cNvSpPr txBox="1">
              <a:spLocks/>
            </p:cNvSpPr>
            <p:nvPr/>
          </p:nvSpPr>
          <p:spPr bwMode="auto">
            <a:xfrm>
              <a:off x="7198268" y="589742"/>
              <a:ext cx="1739320"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00" dirty="0">
                  <a:solidFill>
                    <a:srgbClr val="000000"/>
                  </a:solidFill>
                </a:rPr>
                <a:t>Deformed geometry (x20)</a:t>
              </a:r>
              <a:endParaRPr lang="en-GB" sz="1000" dirty="0">
                <a:solidFill>
                  <a:srgbClr val="000000"/>
                </a:solidFill>
              </a:endParaRPr>
            </a:p>
          </p:txBody>
        </p:sp>
        <p:sp>
          <p:nvSpPr>
            <p:cNvPr id="35" name="Rectangle 34">
              <a:extLst>
                <a:ext uri="{FF2B5EF4-FFF2-40B4-BE49-F238E27FC236}">
                  <a16:creationId xmlns:a16="http://schemas.microsoft.com/office/drawing/2014/main" id="{0F4B1522-4587-1ABE-BC20-182FF90226F3}"/>
                </a:ext>
              </a:extLst>
            </p:cNvPr>
            <p:cNvSpPr/>
            <p:nvPr/>
          </p:nvSpPr>
          <p:spPr>
            <a:xfrm>
              <a:off x="8258693" y="789151"/>
              <a:ext cx="61393" cy="23997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2" name="Content Placeholder 2">
            <a:extLst>
              <a:ext uri="{FF2B5EF4-FFF2-40B4-BE49-F238E27FC236}">
                <a16:creationId xmlns:a16="http://schemas.microsoft.com/office/drawing/2014/main" id="{B221BABE-8E78-4B26-0C65-EAA0A0DD4061}"/>
              </a:ext>
            </a:extLst>
          </p:cNvPr>
          <p:cNvSpPr txBox="1">
            <a:spLocks/>
          </p:cNvSpPr>
          <p:nvPr/>
        </p:nvSpPr>
        <p:spPr bwMode="auto">
          <a:xfrm>
            <a:off x="2117101" y="2575698"/>
            <a:ext cx="2665096"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200" dirty="0">
                <a:solidFill>
                  <a:srgbClr val="000000"/>
                </a:solidFill>
              </a:rPr>
              <a:t>3dB bandwidth</a:t>
            </a:r>
            <a:endParaRPr lang="en-GB" sz="1200" dirty="0">
              <a:solidFill>
                <a:srgbClr val="000000"/>
              </a:solidFill>
            </a:endParaRPr>
          </a:p>
        </p:txBody>
      </p:sp>
      <p:sp>
        <p:nvSpPr>
          <p:cNvPr id="3" name="Footer Placeholder 4">
            <a:extLst>
              <a:ext uri="{FF2B5EF4-FFF2-40B4-BE49-F238E27FC236}">
                <a16:creationId xmlns:a16="http://schemas.microsoft.com/office/drawing/2014/main" id="{B6D1C1FD-3C58-F441-234A-E97E86195417}"/>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pic>
        <p:nvPicPr>
          <p:cNvPr id="8" name="Picture 7">
            <a:extLst>
              <a:ext uri="{FF2B5EF4-FFF2-40B4-BE49-F238E27FC236}">
                <a16:creationId xmlns:a16="http://schemas.microsoft.com/office/drawing/2014/main" id="{0374F39D-D9D3-67CA-D557-B7501CCF12A8}"/>
              </a:ext>
            </a:extLst>
          </p:cNvPr>
          <p:cNvPicPr>
            <a:picLocks noChangeAspect="1"/>
          </p:cNvPicPr>
          <p:nvPr/>
        </p:nvPicPr>
        <p:blipFill>
          <a:blip r:embed="rId7"/>
          <a:stretch>
            <a:fillRect/>
          </a:stretch>
        </p:blipFill>
        <p:spPr>
          <a:xfrm>
            <a:off x="3754921" y="822321"/>
            <a:ext cx="3127920" cy="2110556"/>
          </a:xfrm>
          <a:prstGeom prst="rect">
            <a:avLst/>
          </a:prstGeom>
        </p:spPr>
      </p:pic>
      <p:sp>
        <p:nvSpPr>
          <p:cNvPr id="10" name="Rectangle 9">
            <a:extLst>
              <a:ext uri="{FF2B5EF4-FFF2-40B4-BE49-F238E27FC236}">
                <a16:creationId xmlns:a16="http://schemas.microsoft.com/office/drawing/2014/main" id="{C0EF9AA3-B9D2-E2F6-A9AE-EF3FEAFB4255}"/>
              </a:ext>
            </a:extLst>
          </p:cNvPr>
          <p:cNvSpPr/>
          <p:nvPr/>
        </p:nvSpPr>
        <p:spPr>
          <a:xfrm>
            <a:off x="5438755" y="2114895"/>
            <a:ext cx="250227" cy="625025"/>
          </a:xfrm>
          <a:prstGeom prst="rect">
            <a:avLst/>
          </a:prstGeom>
          <a:noFill/>
          <a:ln w="9525">
            <a:solidFill>
              <a:srgbClr val="00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Content Placeholder 2">
            <a:extLst>
              <a:ext uri="{FF2B5EF4-FFF2-40B4-BE49-F238E27FC236}">
                <a16:creationId xmlns:a16="http://schemas.microsoft.com/office/drawing/2014/main" id="{4F6714E5-67CA-C5B0-E823-A432A771F4CF}"/>
              </a:ext>
            </a:extLst>
          </p:cNvPr>
          <p:cNvSpPr txBox="1">
            <a:spLocks/>
          </p:cNvSpPr>
          <p:nvPr/>
        </p:nvSpPr>
        <p:spPr bwMode="auto">
          <a:xfrm>
            <a:off x="4500032" y="2586891"/>
            <a:ext cx="938723" cy="19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1050" dirty="0">
                <a:solidFill>
                  <a:srgbClr val="000000"/>
                </a:solidFill>
              </a:rPr>
              <a:t>max 0.988 mm</a:t>
            </a:r>
            <a:endParaRPr lang="en-GB" sz="1050" dirty="0">
              <a:solidFill>
                <a:srgbClr val="000000"/>
              </a:solidFill>
            </a:endParaRPr>
          </a:p>
        </p:txBody>
      </p:sp>
      <p:sp>
        <p:nvSpPr>
          <p:cNvPr id="13" name="Oval 12">
            <a:extLst>
              <a:ext uri="{FF2B5EF4-FFF2-40B4-BE49-F238E27FC236}">
                <a16:creationId xmlns:a16="http://schemas.microsoft.com/office/drawing/2014/main" id="{54D087C7-01C6-C875-E480-7FE4E91734A5}"/>
              </a:ext>
            </a:extLst>
          </p:cNvPr>
          <p:cNvSpPr/>
          <p:nvPr/>
        </p:nvSpPr>
        <p:spPr>
          <a:xfrm>
            <a:off x="5573008" y="2686595"/>
            <a:ext cx="91440" cy="91440"/>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65779BFD-6A56-1EE6-FADC-EB936D25FDA4}"/>
              </a:ext>
            </a:extLst>
          </p:cNvPr>
          <p:cNvCxnSpPr>
            <a:cxnSpLocks/>
          </p:cNvCxnSpPr>
          <p:nvPr/>
        </p:nvCxnSpPr>
        <p:spPr>
          <a:xfrm flipV="1">
            <a:off x="5706948" y="2048912"/>
            <a:ext cx="1137495" cy="420097"/>
          </a:xfrm>
          <a:prstGeom prst="straightConnector1">
            <a:avLst/>
          </a:prstGeom>
          <a:noFill/>
          <a:ln w="6350" cap="flat" cmpd="sng" algn="ctr">
            <a:solidFill>
              <a:sysClr val="windowText" lastClr="000000"/>
            </a:solidFill>
            <a:prstDash val="solid"/>
            <a:miter lim="800000"/>
            <a:tailEnd type="triangle"/>
          </a:ln>
          <a:effectLst/>
        </p:spPr>
      </p:cxnSp>
      <p:pic>
        <p:nvPicPr>
          <p:cNvPr id="20" name="Picture 19">
            <a:extLst>
              <a:ext uri="{FF2B5EF4-FFF2-40B4-BE49-F238E27FC236}">
                <a16:creationId xmlns:a16="http://schemas.microsoft.com/office/drawing/2014/main" id="{4C892417-1747-FC32-E1B6-1ED068613A3D}"/>
              </a:ext>
            </a:extLst>
          </p:cNvPr>
          <p:cNvPicPr>
            <a:picLocks noChangeAspect="1"/>
          </p:cNvPicPr>
          <p:nvPr/>
        </p:nvPicPr>
        <p:blipFill rotWithShape="1">
          <a:blip r:embed="rId8"/>
          <a:srcRect l="29414" r="2769"/>
          <a:stretch/>
        </p:blipFill>
        <p:spPr>
          <a:xfrm>
            <a:off x="6905439" y="819500"/>
            <a:ext cx="2064557" cy="2054121"/>
          </a:xfrm>
          <a:prstGeom prst="rect">
            <a:avLst/>
          </a:prstGeom>
        </p:spPr>
      </p:pic>
    </p:spTree>
    <p:extLst>
      <p:ext uri="{BB962C8B-B14F-4D97-AF65-F5344CB8AC3E}">
        <p14:creationId xmlns:p14="http://schemas.microsoft.com/office/powerpoint/2010/main" val="369486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134" grpId="0"/>
      <p:bldP spid="136" grpId="0"/>
      <p:bldP spid="147" grpId="0"/>
      <p:bldP spid="2" grpId="0"/>
      <p:bldP spid="10" grpId="0" animBg="1"/>
      <p:bldP spid="11" grpId="0"/>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58316"/>
            <a:ext cx="8496944" cy="857250"/>
          </a:xfrm>
        </p:spPr>
        <p:txBody>
          <a:bodyPr/>
          <a:lstStyle/>
          <a:p>
            <a:r>
              <a:rPr lang="en-US" sz="2500" dirty="0"/>
              <a:t>Conclusions and Perspectives</a:t>
            </a:r>
            <a:endParaRPr lang="en-GB" sz="2500" dirty="0"/>
          </a:p>
        </p:txBody>
      </p:sp>
      <p:sp>
        <p:nvSpPr>
          <p:cNvPr id="15" name="Rectangle 14">
            <a:extLst>
              <a:ext uri="{FF2B5EF4-FFF2-40B4-BE49-F238E27FC236}">
                <a16:creationId xmlns:a16="http://schemas.microsoft.com/office/drawing/2014/main" id="{265E59DA-E84F-BA77-DAAF-B5EDED84066F}"/>
              </a:ext>
            </a:extLst>
          </p:cNvPr>
          <p:cNvSpPr/>
          <p:nvPr/>
        </p:nvSpPr>
        <p:spPr>
          <a:xfrm>
            <a:off x="7740352" y="816140"/>
            <a:ext cx="288032" cy="1714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E7F61918-4B4F-D25A-10CF-5E71536F4099}"/>
              </a:ext>
            </a:extLst>
          </p:cNvPr>
          <p:cNvSpPr txBox="1">
            <a:spLocks/>
          </p:cNvSpPr>
          <p:nvPr/>
        </p:nvSpPr>
        <p:spPr>
          <a:xfrm>
            <a:off x="1034606" y="509635"/>
            <a:ext cx="7857874" cy="63715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A conceptual RF design and Multiphysics model of a copper 704 MHz cavity operating at 44 MV/m for the Muon Cooling Demonstrator was built based on beam dynamics specification.</a:t>
            </a:r>
          </a:p>
        </p:txBody>
      </p:sp>
      <p:sp>
        <p:nvSpPr>
          <p:cNvPr id="3" name="Content Placeholder 1">
            <a:extLst>
              <a:ext uri="{FF2B5EF4-FFF2-40B4-BE49-F238E27FC236}">
                <a16:creationId xmlns:a16="http://schemas.microsoft.com/office/drawing/2014/main" id="{5E7622DB-8B20-A08F-909F-02F955E6EB24}"/>
              </a:ext>
            </a:extLst>
          </p:cNvPr>
          <p:cNvSpPr txBox="1">
            <a:spLocks/>
          </p:cNvSpPr>
          <p:nvPr/>
        </p:nvSpPr>
        <p:spPr>
          <a:xfrm>
            <a:off x="179512" y="1035270"/>
            <a:ext cx="8568952" cy="52818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dirty="0"/>
              <a:t>RF figures of merit were computed for a design including Be windows, having 60 mm radius and 60 u thickness. The design show similar performance to the ideal pillbox.</a:t>
            </a:r>
          </a:p>
        </p:txBody>
      </p:sp>
      <p:sp>
        <p:nvSpPr>
          <p:cNvPr id="6" name="Content Placeholder 1">
            <a:extLst>
              <a:ext uri="{FF2B5EF4-FFF2-40B4-BE49-F238E27FC236}">
                <a16:creationId xmlns:a16="http://schemas.microsoft.com/office/drawing/2014/main" id="{CCC55485-ED61-AF9C-D9EF-23E74EFA2D6B}"/>
              </a:ext>
            </a:extLst>
          </p:cNvPr>
          <p:cNvSpPr txBox="1">
            <a:spLocks/>
          </p:cNvSpPr>
          <p:nvPr/>
        </p:nvSpPr>
        <p:spPr>
          <a:xfrm>
            <a:off x="179512" y="1554062"/>
            <a:ext cx="8712968" cy="242156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dirty="0"/>
              <a:t>RF thermo-mechanical and Lorentz Force Detuning simulations:</a:t>
            </a:r>
          </a:p>
          <a:p>
            <a:pPr lvl="1" algn="just"/>
            <a:r>
              <a:rPr lang="en-US" sz="1400" dirty="0"/>
              <a:t>Most of the power is dissipated on the Cu cavity walls (217.94 W), while 2.33 W are dissipated on the Be windows. The maximum temperature of 313 K is reached on the window under ideal cooling condition (T</a:t>
            </a:r>
            <a:r>
              <a:rPr lang="en-US" sz="1400" baseline="-25000" dirty="0"/>
              <a:t>c</a:t>
            </a:r>
            <a:r>
              <a:rPr lang="en-US" sz="1400" dirty="0"/>
              <a:t> = 300 K). </a:t>
            </a:r>
          </a:p>
          <a:p>
            <a:pPr lvl="1" algn="just"/>
            <a:r>
              <a:rPr lang="en-US" sz="1400" dirty="0"/>
              <a:t>The maximum thermally-induced total displacement is 28.9 </a:t>
            </a:r>
            <a:r>
              <a:rPr lang="el-GR" sz="1400" dirty="0">
                <a:latin typeface="Arial Narrow" panose="020B0606020202030204" pitchFamily="34" charset="0"/>
                <a:ea typeface="Calibri" panose="020F0502020204030204" pitchFamily="34" charset="0"/>
                <a:cs typeface="Calibri" panose="020F0502020204030204" pitchFamily="34" charset="0"/>
              </a:rPr>
              <a:t>μ</a:t>
            </a:r>
            <a:r>
              <a:rPr lang="en-US" sz="1400" dirty="0">
                <a:latin typeface="Arial Narrow" panose="020B0606020202030204" pitchFamily="34" charset="0"/>
                <a:ea typeface="Calibri" panose="020F0502020204030204" pitchFamily="34" charset="0"/>
                <a:cs typeface="Calibri" panose="020F0502020204030204" pitchFamily="34" charset="0"/>
              </a:rPr>
              <a:t>m on the Be window. The von Mises stress is lower than the yield stress for both materials (no risk of rupture). The thermally-induced frequency shift is 39.77 kHz, which is lower than the cavity bandwidth.</a:t>
            </a:r>
          </a:p>
          <a:p>
            <a:pPr lvl="1" algn="just"/>
            <a:r>
              <a:rPr lang="en-US" sz="1400" dirty="0"/>
              <a:t>A significant RF field pressure of ranging from -41.2 mbar to 5.2 mbar was detected on the Be window.</a:t>
            </a:r>
          </a:p>
          <a:p>
            <a:pPr lvl="1" algn="just"/>
            <a:r>
              <a:rPr lang="en-US" sz="1400" dirty="0"/>
              <a:t>The von Mises stress is lower than the yield stress for both materials. However, only factor two margin for the Be window (risk of failure under fatigue)</a:t>
            </a:r>
          </a:p>
          <a:p>
            <a:pPr lvl="1" algn="just"/>
            <a:r>
              <a:rPr lang="en-US" sz="1400" dirty="0"/>
              <a:t>The maximum total displacement induced by Lorentz forces is 0.988 </a:t>
            </a:r>
            <a:r>
              <a:rPr lang="en-US" sz="1400" dirty="0">
                <a:latin typeface="Arial Narrow" panose="020B0606020202030204" pitchFamily="34" charset="0"/>
                <a:ea typeface="Calibri" panose="020F0502020204030204" pitchFamily="34" charset="0"/>
                <a:cs typeface="Calibri" panose="020F0502020204030204" pitchFamily="34" charset="0"/>
              </a:rPr>
              <a:t>mm on the Be window, which induces a frequency shift of 0.94 MHz, which is higher than the bandwidth. </a:t>
            </a:r>
            <a:endParaRPr lang="en-US" sz="1400" dirty="0">
              <a:latin typeface="Arial Narrow" panose="020B0606020202030204" pitchFamily="34" charset="0"/>
            </a:endParaRPr>
          </a:p>
          <a:p>
            <a:pPr marL="457200" lvl="1" indent="0" algn="just">
              <a:buNone/>
            </a:pPr>
            <a:endParaRPr lang="en-US" sz="1400" dirty="0">
              <a:latin typeface="Arial Narrow" panose="020B0606020202030204" pitchFamily="34" charset="0"/>
            </a:endParaRPr>
          </a:p>
        </p:txBody>
      </p:sp>
      <p:sp>
        <p:nvSpPr>
          <p:cNvPr id="8" name="Content Placeholder 1">
            <a:extLst>
              <a:ext uri="{FF2B5EF4-FFF2-40B4-BE49-F238E27FC236}">
                <a16:creationId xmlns:a16="http://schemas.microsoft.com/office/drawing/2014/main" id="{B9087A95-C3CA-8116-FA8D-3E53A57CBAFD}"/>
              </a:ext>
            </a:extLst>
          </p:cNvPr>
          <p:cNvSpPr txBox="1">
            <a:spLocks/>
          </p:cNvSpPr>
          <p:nvPr/>
        </p:nvSpPr>
        <p:spPr>
          <a:xfrm>
            <a:off x="184370" y="3472668"/>
            <a:ext cx="8712968" cy="127557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lgn="just"/>
            <a:endParaRPr lang="en-US" sz="1400" dirty="0">
              <a:latin typeface="Arial Narrow" panose="020B0606020202030204" pitchFamily="34" charset="0"/>
            </a:endParaRPr>
          </a:p>
        </p:txBody>
      </p:sp>
      <p:sp>
        <p:nvSpPr>
          <p:cNvPr id="9" name="Content Placeholder 1">
            <a:extLst>
              <a:ext uri="{FF2B5EF4-FFF2-40B4-BE49-F238E27FC236}">
                <a16:creationId xmlns:a16="http://schemas.microsoft.com/office/drawing/2014/main" id="{F56CB1CD-0F76-6E38-3008-479CEB7B9EED}"/>
              </a:ext>
            </a:extLst>
          </p:cNvPr>
          <p:cNvSpPr txBox="1">
            <a:spLocks/>
          </p:cNvSpPr>
          <p:nvPr/>
        </p:nvSpPr>
        <p:spPr>
          <a:xfrm>
            <a:off x="184370" y="4155926"/>
            <a:ext cx="8712968" cy="54957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dirty="0"/>
              <a:t>Larger Be window and mechanical deformations need to be addressed. The implementation of a more accurate numerical model for simulating Lorentz Forces in the large deformation regime might be necessary.</a:t>
            </a:r>
          </a:p>
        </p:txBody>
      </p:sp>
      <p:sp>
        <p:nvSpPr>
          <p:cNvPr id="7" name="Footer Placeholder 4">
            <a:extLst>
              <a:ext uri="{FF2B5EF4-FFF2-40B4-BE49-F238E27FC236}">
                <a16:creationId xmlns:a16="http://schemas.microsoft.com/office/drawing/2014/main" id="{4B37EA99-AE83-ADCF-06BC-9FAC2C948151}"/>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spTree>
    <p:extLst>
      <p:ext uri="{BB962C8B-B14F-4D97-AF65-F5344CB8AC3E}">
        <p14:creationId xmlns:p14="http://schemas.microsoft.com/office/powerpoint/2010/main" val="3111768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Image 11" descr="MUON-SlideGraph-gradient.png"/>
          <p:cNvPicPr>
            <a:picLocks noChangeAspect="1"/>
          </p:cNvPicPr>
          <p:nvPr/>
        </p:nvPicPr>
        <p:blipFill>
          <a:blip r:embed="rId2">
            <a:alphaModFix/>
          </a:blip>
          <a:stretch>
            <a:fillRect/>
          </a:stretch>
        </p:blipFill>
        <p:spPr>
          <a:xfrm>
            <a:off x="0" y="1448648"/>
            <a:ext cx="9144000" cy="3764702"/>
          </a:xfrm>
          <a:prstGeom prst="rect">
            <a:avLst/>
          </a:prstGeom>
        </p:spPr>
      </p:pic>
      <p:pic>
        <p:nvPicPr>
          <p:cNvPr id="83" name="Image 82" descr="MUON-SlideGraph-LogoBkgnd2.png"/>
          <p:cNvPicPr>
            <a:picLocks noChangeAspect="1"/>
          </p:cNvPicPr>
          <p:nvPr/>
        </p:nvPicPr>
        <p:blipFill>
          <a:blip r:embed="rId3"/>
          <a:stretch>
            <a:fillRect/>
          </a:stretch>
        </p:blipFill>
        <p:spPr>
          <a:xfrm>
            <a:off x="0" y="57150"/>
            <a:ext cx="9144000" cy="5140960"/>
          </a:xfrm>
          <a:prstGeom prst="rect">
            <a:avLst/>
          </a:prstGeom>
        </p:spPr>
      </p:pic>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11" name="ZoneTexte 10"/>
          <p:cNvSpPr txBox="1"/>
          <p:nvPr/>
        </p:nvSpPr>
        <p:spPr>
          <a:xfrm>
            <a:off x="2535766" y="2571750"/>
            <a:ext cx="4377267" cy="1077218"/>
          </a:xfrm>
          <a:prstGeom prst="rect">
            <a:avLst/>
          </a:prstGeom>
          <a:noFill/>
        </p:spPr>
        <p:txBody>
          <a:bodyPr wrap="square" rtlCol="0">
            <a:spAutoFit/>
          </a:bodyPr>
          <a:lstStyle/>
          <a:p>
            <a:pPr algn="ctr"/>
            <a:r>
              <a:rPr lang="en-US" sz="3200" b="1" i="1" dirty="0">
                <a:solidFill>
                  <a:schemeClr val="bg1"/>
                </a:solidFill>
                <a:latin typeface="Arial Narrow"/>
                <a:cs typeface="Arial Narrow"/>
              </a:rPr>
              <a:t>Thank</a:t>
            </a:r>
            <a:r>
              <a:rPr lang="fr-FR" sz="3200" b="1" i="1" dirty="0">
                <a:solidFill>
                  <a:schemeClr val="bg1"/>
                </a:solidFill>
                <a:latin typeface="Arial Narrow"/>
                <a:cs typeface="Arial Narrow"/>
              </a:rPr>
              <a:t> </a:t>
            </a:r>
            <a:r>
              <a:rPr lang="en-GB" sz="3200" b="1" i="1" dirty="0">
                <a:solidFill>
                  <a:schemeClr val="bg1"/>
                </a:solidFill>
                <a:latin typeface="Arial Narrow"/>
                <a:cs typeface="Arial Narrow"/>
              </a:rPr>
              <a:t>you</a:t>
            </a:r>
          </a:p>
          <a:p>
            <a:pPr algn="ctr"/>
            <a:r>
              <a:rPr lang="fr-FR" sz="3200" b="1" i="1" dirty="0">
                <a:solidFill>
                  <a:schemeClr val="bg1"/>
                </a:solidFill>
                <a:latin typeface="Arial Narrow"/>
                <a:cs typeface="Arial Narrow"/>
              </a:rPr>
              <a:t>for </a:t>
            </a:r>
            <a:r>
              <a:rPr lang="en-US" sz="3200" b="1" i="1" dirty="0">
                <a:solidFill>
                  <a:schemeClr val="bg1"/>
                </a:solidFill>
                <a:latin typeface="Arial Narrow"/>
                <a:cs typeface="Arial Narrow"/>
              </a:rPr>
              <a:t>your</a:t>
            </a:r>
            <a:r>
              <a:rPr lang="fr-FR" sz="3200" b="1" i="1" dirty="0">
                <a:solidFill>
                  <a:schemeClr val="bg1"/>
                </a:solidFill>
                <a:latin typeface="Arial Narrow"/>
                <a:cs typeface="Arial Narrow"/>
              </a:rPr>
              <a:t> attention</a:t>
            </a:r>
            <a:endParaRPr lang="en-GB" sz="3200" b="1" i="1" dirty="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descr="MUON-SlideGraph-gradient.png"/>
          <p:cNvPicPr>
            <a:picLocks noChangeAspect="1"/>
          </p:cNvPicPr>
          <p:nvPr/>
        </p:nvPicPr>
        <p:blipFill>
          <a:blip r:embed="rId2">
            <a:alphaModFix/>
          </a:blip>
          <a:stretch>
            <a:fillRect/>
          </a:stretch>
        </p:blipFill>
        <p:spPr>
          <a:xfrm>
            <a:off x="0" y="1448648"/>
            <a:ext cx="9144000" cy="3764702"/>
          </a:xfrm>
          <a:prstGeom prst="rect">
            <a:avLst/>
          </a:prstGeom>
        </p:spPr>
      </p:pic>
      <p:pic>
        <p:nvPicPr>
          <p:cNvPr id="83" name="Image 82" descr="MUON-SlideGraph-LogoBkgnd2.png"/>
          <p:cNvPicPr>
            <a:picLocks noChangeAspect="1"/>
          </p:cNvPicPr>
          <p:nvPr/>
        </p:nvPicPr>
        <p:blipFill>
          <a:blip r:embed="rId3"/>
          <a:stretch>
            <a:fillRect/>
          </a:stretch>
        </p:blipFill>
        <p:spPr>
          <a:xfrm>
            <a:off x="0" y="57150"/>
            <a:ext cx="9144000" cy="5140960"/>
          </a:xfrm>
          <a:prstGeom prst="rect">
            <a:avLst/>
          </a:prstGeom>
        </p:spPr>
      </p:pic>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11" name="ZoneTexte 10"/>
          <p:cNvSpPr txBox="1"/>
          <p:nvPr/>
        </p:nvSpPr>
        <p:spPr>
          <a:xfrm>
            <a:off x="2535766" y="2571750"/>
            <a:ext cx="4377267" cy="584775"/>
          </a:xfrm>
          <a:prstGeom prst="rect">
            <a:avLst/>
          </a:prstGeom>
          <a:noFill/>
        </p:spPr>
        <p:txBody>
          <a:bodyPr wrap="square" rtlCol="0">
            <a:spAutoFit/>
          </a:bodyPr>
          <a:lstStyle/>
          <a:p>
            <a:pPr algn="ctr"/>
            <a:r>
              <a:rPr lang="en-GB" sz="3200" b="1" i="1" dirty="0">
                <a:solidFill>
                  <a:schemeClr val="bg1"/>
                </a:solidFill>
                <a:latin typeface="Arial Narrow"/>
                <a:cs typeface="Arial Narrow"/>
              </a:rPr>
              <a:t>Additional studies</a:t>
            </a:r>
            <a:endParaRPr lang="en-GB" sz="3200" b="1" i="1" dirty="0">
              <a:solidFill>
                <a:schemeClr val="bg1"/>
              </a:solidFill>
            </a:endParaRPr>
          </a:p>
        </p:txBody>
      </p:sp>
    </p:spTree>
    <p:extLst>
      <p:ext uri="{BB962C8B-B14F-4D97-AF65-F5344CB8AC3E}">
        <p14:creationId xmlns:p14="http://schemas.microsoft.com/office/powerpoint/2010/main" val="2788401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09F7EB7-1F2E-CEBD-36A8-74AFF466DA86}"/>
              </a:ext>
            </a:extLst>
          </p:cNvPr>
          <p:cNvSpPr>
            <a:spLocks noGrp="1"/>
          </p:cNvSpPr>
          <p:nvPr>
            <p:ph sz="quarter" idx="12"/>
          </p:nvPr>
        </p:nvSpPr>
        <p:spPr/>
        <p:txBody>
          <a:bodyPr/>
          <a:lstStyle/>
          <a:p>
            <a:r>
              <a:rPr lang="en-US" sz="2000" dirty="0"/>
              <a:t>Introduction</a:t>
            </a:r>
          </a:p>
          <a:p>
            <a:pPr lvl="1"/>
            <a:r>
              <a:rPr lang="en-US" sz="1600" dirty="0"/>
              <a:t>Motivation of the study</a:t>
            </a:r>
          </a:p>
          <a:p>
            <a:r>
              <a:rPr lang="en-US" sz="2000" dirty="0"/>
              <a:t>Eigenmode RF simulations in CST Studio Suite</a:t>
            </a:r>
            <a:r>
              <a:rPr lang="en-US" sz="2000" baseline="30000" dirty="0"/>
              <a:t>®</a:t>
            </a:r>
            <a:endParaRPr lang="en-US" sz="2000" dirty="0"/>
          </a:p>
          <a:p>
            <a:pPr lvl="1"/>
            <a:r>
              <a:rPr lang="en-US" sz="1600" dirty="0"/>
              <a:t>704 MHz pillbox cavity</a:t>
            </a:r>
          </a:p>
          <a:p>
            <a:pPr lvl="1"/>
            <a:r>
              <a:rPr lang="en-US" sz="1600" dirty="0"/>
              <a:t>704 MHz cavity for the Muon Cooling Demonstrator</a:t>
            </a:r>
          </a:p>
          <a:p>
            <a:r>
              <a:rPr lang="en-US" sz="2000" dirty="0"/>
              <a:t>RF-thermo-mechanical simulations in COMSOL Multiphysics</a:t>
            </a:r>
            <a:r>
              <a:rPr lang="en-US" sz="2000" baseline="30000" dirty="0"/>
              <a:t>®</a:t>
            </a:r>
            <a:endParaRPr lang="en-US" sz="2000" dirty="0"/>
          </a:p>
          <a:p>
            <a:pPr lvl="1"/>
            <a:r>
              <a:rPr lang="en-US" sz="1600" dirty="0"/>
              <a:t>Coupled RF-thermo-mechanical studies on the cavity</a:t>
            </a:r>
          </a:p>
          <a:p>
            <a:pPr lvl="1"/>
            <a:r>
              <a:rPr lang="en-US" sz="1600" dirty="0"/>
              <a:t>Lorentz Force Detuning (LFD) analysis</a:t>
            </a:r>
          </a:p>
          <a:p>
            <a:r>
              <a:rPr lang="en-US" sz="2000" dirty="0"/>
              <a:t>Conclusions and Perspectives</a:t>
            </a:r>
            <a:endParaRPr lang="en-US" sz="1600" dirty="0"/>
          </a:p>
          <a:p>
            <a:pPr lvl="1"/>
            <a:endParaRPr lang="en-US" sz="1600" dirty="0"/>
          </a:p>
          <a:p>
            <a:pPr lvl="1"/>
            <a:endParaRPr lang="en-US" sz="1600" dirty="0"/>
          </a:p>
        </p:txBody>
      </p:sp>
      <p:sp>
        <p:nvSpPr>
          <p:cNvPr id="3" name="Slide Number Placeholder 2">
            <a:extLst>
              <a:ext uri="{FF2B5EF4-FFF2-40B4-BE49-F238E27FC236}">
                <a16:creationId xmlns:a16="http://schemas.microsoft.com/office/drawing/2014/main" id="{6DEF4D5D-66CA-D710-5D5E-ADC480740DCF}"/>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a:extLst>
              <a:ext uri="{FF2B5EF4-FFF2-40B4-BE49-F238E27FC236}">
                <a16:creationId xmlns:a16="http://schemas.microsoft.com/office/drawing/2014/main" id="{3E0CBDD6-9DE8-A548-F42D-C560F1C74F6C}"/>
              </a:ext>
            </a:extLst>
          </p:cNvPr>
          <p:cNvSpPr>
            <a:spLocks noGrp="1"/>
          </p:cNvSpPr>
          <p:nvPr>
            <p:ph type="title"/>
          </p:nvPr>
        </p:nvSpPr>
        <p:spPr/>
        <p:txBody>
          <a:bodyPr/>
          <a:lstStyle/>
          <a:p>
            <a:r>
              <a:rPr lang="en-US" dirty="0"/>
              <a:t>Outline</a:t>
            </a:r>
            <a:endParaRPr lang="en-GB" dirty="0"/>
          </a:p>
        </p:txBody>
      </p:sp>
      <p:sp>
        <p:nvSpPr>
          <p:cNvPr id="5" name="Footer Placeholder 4">
            <a:extLst>
              <a:ext uri="{FF2B5EF4-FFF2-40B4-BE49-F238E27FC236}">
                <a16:creationId xmlns:a16="http://schemas.microsoft.com/office/drawing/2014/main" id="{E8257682-08F3-7879-8F2B-D5C216FEAB89}"/>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spTree>
    <p:extLst>
      <p:ext uri="{BB962C8B-B14F-4D97-AF65-F5344CB8AC3E}">
        <p14:creationId xmlns:p14="http://schemas.microsoft.com/office/powerpoint/2010/main" val="1775165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1067196" y="58316"/>
            <a:ext cx="8015411" cy="857250"/>
          </a:xfrm>
        </p:spPr>
        <p:txBody>
          <a:bodyPr/>
          <a:lstStyle/>
          <a:p>
            <a:r>
              <a:rPr lang="en-US" sz="2400" dirty="0"/>
              <a:t>Maximum displacement on a thin and flexible membrane</a:t>
            </a:r>
            <a:endParaRPr lang="en-GB" sz="2400" dirty="0"/>
          </a:p>
        </p:txBody>
      </p:sp>
      <p:sp>
        <p:nvSpPr>
          <p:cNvPr id="135" name="Content Placeholder 1">
            <a:extLst>
              <a:ext uri="{FF2B5EF4-FFF2-40B4-BE49-F238E27FC236}">
                <a16:creationId xmlns:a16="http://schemas.microsoft.com/office/drawing/2014/main" id="{57140A75-0DE2-E17C-CD52-3AAB545E6336}"/>
              </a:ext>
            </a:extLst>
          </p:cNvPr>
          <p:cNvSpPr txBox="1">
            <a:spLocks/>
          </p:cNvSpPr>
          <p:nvPr/>
        </p:nvSpPr>
        <p:spPr>
          <a:xfrm>
            <a:off x="233131" y="5003758"/>
            <a:ext cx="8360280" cy="85589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endParaRPr lang="en-US" sz="1600" dirty="0"/>
          </a:p>
        </p:txBody>
      </p:sp>
      <p:sp>
        <p:nvSpPr>
          <p:cNvPr id="140" name="Content Placeholder 1">
            <a:extLst>
              <a:ext uri="{FF2B5EF4-FFF2-40B4-BE49-F238E27FC236}">
                <a16:creationId xmlns:a16="http://schemas.microsoft.com/office/drawing/2014/main" id="{ADC9D1FC-AA4D-9DBF-6BB1-203D9D48F8DA}"/>
              </a:ext>
            </a:extLst>
          </p:cNvPr>
          <p:cNvSpPr txBox="1">
            <a:spLocks/>
          </p:cNvSpPr>
          <p:nvPr/>
        </p:nvSpPr>
        <p:spPr>
          <a:xfrm>
            <a:off x="249275" y="4681879"/>
            <a:ext cx="8731355" cy="295793"/>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en-US" sz="1600" dirty="0"/>
          </a:p>
        </p:txBody>
      </p:sp>
      <p:sp>
        <p:nvSpPr>
          <p:cNvPr id="2" name="Content Placeholder 1">
            <a:extLst>
              <a:ext uri="{FF2B5EF4-FFF2-40B4-BE49-F238E27FC236}">
                <a16:creationId xmlns:a16="http://schemas.microsoft.com/office/drawing/2014/main" id="{34058708-BBB3-C06C-86C6-2F2CB563EA5D}"/>
              </a:ext>
            </a:extLst>
          </p:cNvPr>
          <p:cNvSpPr>
            <a:spLocks noGrp="1"/>
          </p:cNvSpPr>
          <p:nvPr>
            <p:ph sz="quarter" idx="12"/>
          </p:nvPr>
        </p:nvSpPr>
        <p:spPr>
          <a:xfrm>
            <a:off x="1259632" y="500716"/>
            <a:ext cx="7503368" cy="270834"/>
          </a:xfrm>
        </p:spPr>
        <p:txBody>
          <a:bodyPr/>
          <a:lstStyle/>
          <a:p>
            <a:r>
              <a:rPr lang="en-GB" sz="1600" dirty="0"/>
              <a:t>Roark's Formulas for Stress and Strain for a thin </a:t>
            </a:r>
            <a:r>
              <a:rPr lang="en-GB" sz="1600" b="1" dirty="0"/>
              <a:t>flexible</a:t>
            </a:r>
            <a:r>
              <a:rPr lang="en-GB" sz="1600" dirty="0"/>
              <a:t> circular membrane</a:t>
            </a:r>
            <a:endParaRPr lang="en-GB" sz="1600"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8DA4179-924C-ACEB-D387-99F8BB5DFF33}"/>
                  </a:ext>
                </a:extLst>
              </p:cNvPr>
              <p:cNvSpPr txBox="1"/>
              <p:nvPr/>
            </p:nvSpPr>
            <p:spPr>
              <a:xfrm>
                <a:off x="683568" y="1851670"/>
                <a:ext cx="1726947" cy="5715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𝑝</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𝑟</m:t>
                              </m:r>
                            </m:e>
                            <m:sup>
                              <m:r>
                                <a:rPr lang="en-US" b="0" i="1" smtClean="0">
                                  <a:latin typeface="Cambria Math" panose="02040503050406030204" pitchFamily="18" charset="0"/>
                                </a:rPr>
                                <m:t>4</m:t>
                              </m:r>
                            </m:sup>
                          </m:sSup>
                        </m:num>
                        <m:den>
                          <m:r>
                            <a:rPr lang="en-US" b="0" i="1" smtClean="0">
                              <a:latin typeface="Cambria Math" panose="02040503050406030204" pitchFamily="18" charset="0"/>
                            </a:rPr>
                            <m:t>𝐸</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4</m:t>
                              </m:r>
                            </m:sup>
                          </m:sSup>
                        </m:den>
                      </m:f>
                      <m:r>
                        <a:rPr lang="en-US" b="0" i="1" smtClean="0">
                          <a:latin typeface="Cambria Math" panose="02040503050406030204" pitchFamily="18" charset="0"/>
                        </a:rPr>
                        <m:t>=3.44</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𝑦</m:t>
                                  </m:r>
                                </m:num>
                                <m:den>
                                  <m:r>
                                    <a:rPr lang="en-US" b="0" i="1" smtClean="0">
                                      <a:latin typeface="Cambria Math" panose="02040503050406030204" pitchFamily="18" charset="0"/>
                                    </a:rPr>
                                    <m:t>𝑡</m:t>
                                  </m:r>
                                </m:den>
                              </m:f>
                            </m:e>
                          </m:d>
                        </m:e>
                        <m:sup>
                          <m:r>
                            <a:rPr lang="en-US" b="0" i="1" smtClean="0">
                              <a:latin typeface="Cambria Math" panose="02040503050406030204" pitchFamily="18" charset="0"/>
                            </a:rPr>
                            <m:t>3</m:t>
                          </m:r>
                        </m:sup>
                      </m:sSup>
                    </m:oMath>
                  </m:oMathPara>
                </a14:m>
                <a:endParaRPr lang="en-GB" dirty="0"/>
              </a:p>
            </p:txBody>
          </p:sp>
        </mc:Choice>
        <mc:Fallback xmlns="">
          <p:sp>
            <p:nvSpPr>
              <p:cNvPr id="3" name="TextBox 2">
                <a:extLst>
                  <a:ext uri="{FF2B5EF4-FFF2-40B4-BE49-F238E27FC236}">
                    <a16:creationId xmlns:a16="http://schemas.microsoft.com/office/drawing/2014/main" id="{78DA4179-924C-ACEB-D387-99F8BB5DFF33}"/>
                  </a:ext>
                </a:extLst>
              </p:cNvPr>
              <p:cNvSpPr txBox="1">
                <a:spLocks noRot="1" noChangeAspect="1" noMove="1" noResize="1" noEditPoints="1" noAdjustHandles="1" noChangeArrowheads="1" noChangeShapeType="1" noTextEdit="1"/>
              </p:cNvSpPr>
              <p:nvPr/>
            </p:nvSpPr>
            <p:spPr>
              <a:xfrm>
                <a:off x="683568" y="1851670"/>
                <a:ext cx="1726947" cy="571503"/>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E767B157-2373-8575-4A52-3561CA67B8C4}"/>
                  </a:ext>
                </a:extLst>
              </p:cNvPr>
              <p:cNvSpPr txBox="1">
                <a:spLocks/>
              </p:cNvSpPr>
              <p:nvPr/>
            </p:nvSpPr>
            <p:spPr>
              <a:xfrm>
                <a:off x="285770" y="1287060"/>
                <a:ext cx="3710166" cy="27083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Deflection </a:t>
                </a:r>
                <a:r>
                  <a:rPr lang="en-US" sz="1600" i="1" dirty="0"/>
                  <a:t>y </a:t>
                </a:r>
                <a:r>
                  <a:rPr lang="en-US" sz="1600" dirty="0"/>
                  <a:t>(mm)</a:t>
                </a:r>
                <a:r>
                  <a:rPr lang="en-US" sz="1600" i="1" dirty="0"/>
                  <a:t> </a:t>
                </a:r>
                <a:r>
                  <a:rPr lang="en-US" sz="1600" dirty="0"/>
                  <a:t>(verify that </a:t>
                </a:r>
                <a14:m>
                  <m:oMath xmlns:m="http://schemas.openxmlformats.org/officeDocument/2006/math">
                    <m:r>
                      <a:rPr lang="en-US" sz="1600" b="0" i="1" smtClean="0">
                        <a:latin typeface="Cambria Math" panose="02040503050406030204" pitchFamily="18" charset="0"/>
                      </a:rPr>
                      <m:t>𝑦</m:t>
                    </m:r>
                    <m:r>
                      <a:rPr lang="en-US" sz="1600" b="0" i="1" smtClean="0">
                        <a:latin typeface="Cambria Math" panose="02040503050406030204" pitchFamily="18" charset="0"/>
                      </a:rPr>
                      <m:t>&gt;</m:t>
                    </m:r>
                    <m:r>
                      <a:rPr lang="en-US" sz="1600" b="0" i="1" smtClean="0">
                        <a:latin typeface="Cambria Math" panose="02040503050406030204" pitchFamily="18" charset="0"/>
                      </a:rPr>
                      <m:t>𝑡</m:t>
                    </m:r>
                    <m:r>
                      <a:rPr lang="en-US" sz="1600" b="0" i="1" smtClean="0">
                        <a:latin typeface="Cambria Math" panose="02040503050406030204" pitchFamily="18" charset="0"/>
                      </a:rPr>
                      <m:t>/2</m:t>
                    </m:r>
                  </m:oMath>
                </a14:m>
                <a:r>
                  <a:rPr lang="en-US" sz="1600" dirty="0"/>
                  <a:t>)</a:t>
                </a:r>
                <a:endParaRPr lang="en-GB" sz="1600" i="1" dirty="0">
                  <a:solidFill>
                    <a:srgbClr val="000000"/>
                  </a:solidFill>
                  <a:latin typeface="Arial Narrow" panose="020B0606020202030204" pitchFamily="34" charset="0"/>
                </a:endParaRPr>
              </a:p>
            </p:txBody>
          </p:sp>
        </mc:Choice>
        <mc:Fallback xmlns="">
          <p:sp>
            <p:nvSpPr>
              <p:cNvPr id="6" name="Content Placeholder 1">
                <a:extLst>
                  <a:ext uri="{FF2B5EF4-FFF2-40B4-BE49-F238E27FC236}">
                    <a16:creationId xmlns:a16="http://schemas.microsoft.com/office/drawing/2014/main" id="{E767B157-2373-8575-4A52-3561CA67B8C4}"/>
                  </a:ext>
                </a:extLst>
              </p:cNvPr>
              <p:cNvSpPr txBox="1">
                <a:spLocks noRot="1" noChangeAspect="1" noMove="1" noResize="1" noEditPoints="1" noAdjustHandles="1" noChangeArrowheads="1" noChangeShapeType="1" noTextEdit="1"/>
              </p:cNvSpPr>
              <p:nvPr/>
            </p:nvSpPr>
            <p:spPr>
              <a:xfrm>
                <a:off x="285770" y="1287060"/>
                <a:ext cx="3710166" cy="270834"/>
              </a:xfrm>
              <a:prstGeom prst="rect">
                <a:avLst/>
              </a:prstGeom>
              <a:blipFill>
                <a:blip r:embed="rId3"/>
                <a:stretch>
                  <a:fillRect l="-657" t="-4444" b="-53333"/>
                </a:stretch>
              </a:blipFill>
            </p:spPr>
            <p:txBody>
              <a:bodyPr/>
              <a:lstStyle/>
              <a:p>
                <a:r>
                  <a:rPr lang="en-GB">
                    <a:noFill/>
                  </a:rPr>
                  <a:t> </a:t>
                </a:r>
              </a:p>
            </p:txBody>
          </p:sp>
        </mc:Fallback>
      </mc:AlternateContent>
      <p:sp>
        <p:nvSpPr>
          <p:cNvPr id="7" name="Arrow: Left-Right 6">
            <a:extLst>
              <a:ext uri="{FF2B5EF4-FFF2-40B4-BE49-F238E27FC236}">
                <a16:creationId xmlns:a16="http://schemas.microsoft.com/office/drawing/2014/main" id="{6B3F337B-AAEC-3AB7-AE95-6CC6FE21021C}"/>
              </a:ext>
            </a:extLst>
          </p:cNvPr>
          <p:cNvSpPr/>
          <p:nvPr/>
        </p:nvSpPr>
        <p:spPr>
          <a:xfrm>
            <a:off x="2483768" y="2095448"/>
            <a:ext cx="576064" cy="170102"/>
          </a:xfrm>
          <a:prstGeom prst="lef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29454D0-8481-D1B2-D027-2E9E84E3965A}"/>
                  </a:ext>
                </a:extLst>
              </p:cNvPr>
              <p:cNvSpPr txBox="1"/>
              <p:nvPr/>
            </p:nvSpPr>
            <p:spPr>
              <a:xfrm>
                <a:off x="3348410" y="1857726"/>
                <a:ext cx="2159694" cy="54021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=0.662∙</m:t>
                      </m:r>
                      <m:r>
                        <a:rPr lang="en-US" b="0" i="1" smtClean="0">
                          <a:latin typeface="Cambria Math" panose="02040503050406030204" pitchFamily="18" charset="0"/>
                          <a:ea typeface="Cambria Math" panose="02040503050406030204" pitchFamily="18" charset="0"/>
                        </a:rPr>
                        <m:t>𝑟</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𝑝𝑟</m:t>
                                  </m:r>
                                </m:num>
                                <m:den>
                                  <m:r>
                                    <a:rPr lang="en-US" b="0" i="1" smtClean="0">
                                      <a:latin typeface="Cambria Math" panose="02040503050406030204" pitchFamily="18" charset="0"/>
                                    </a:rPr>
                                    <m:t>𝐸𝑡</m:t>
                                  </m:r>
                                </m:den>
                              </m:f>
                            </m:e>
                          </m:d>
                        </m:e>
                        <m:sup>
                          <m:r>
                            <a:rPr lang="en-US" b="0" i="1" smtClean="0">
                              <a:latin typeface="Cambria Math" panose="02040503050406030204" pitchFamily="18" charset="0"/>
                            </a:rPr>
                            <m:t>1/3</m:t>
                          </m:r>
                        </m:sup>
                      </m:sSup>
                    </m:oMath>
                  </m:oMathPara>
                </a14:m>
                <a:endParaRPr lang="en-GB" dirty="0"/>
              </a:p>
            </p:txBody>
          </p:sp>
        </mc:Choice>
        <mc:Fallback xmlns="">
          <p:sp>
            <p:nvSpPr>
              <p:cNvPr id="8" name="TextBox 7">
                <a:extLst>
                  <a:ext uri="{FF2B5EF4-FFF2-40B4-BE49-F238E27FC236}">
                    <a16:creationId xmlns:a16="http://schemas.microsoft.com/office/drawing/2014/main" id="{C29454D0-8481-D1B2-D027-2E9E84E3965A}"/>
                  </a:ext>
                </a:extLst>
              </p:cNvPr>
              <p:cNvSpPr txBox="1">
                <a:spLocks noRot="1" noChangeAspect="1" noMove="1" noResize="1" noEditPoints="1" noAdjustHandles="1" noChangeArrowheads="1" noChangeShapeType="1" noTextEdit="1"/>
              </p:cNvSpPr>
              <p:nvPr/>
            </p:nvSpPr>
            <p:spPr>
              <a:xfrm>
                <a:off x="3348410" y="1857726"/>
                <a:ext cx="2159694" cy="540212"/>
              </a:xfrm>
              <a:prstGeom prst="rect">
                <a:avLst/>
              </a:prstGeom>
              <a:blipFill>
                <a:blip r:embed="rId4"/>
                <a:stretch>
                  <a:fillRect/>
                </a:stretch>
              </a:blipFill>
            </p:spPr>
            <p:txBody>
              <a:bodyPr/>
              <a:lstStyle/>
              <a:p>
                <a:r>
                  <a:rPr lang="en-GB">
                    <a:noFill/>
                  </a:rPr>
                  <a:t> </a:t>
                </a:r>
              </a:p>
            </p:txBody>
          </p:sp>
        </mc:Fallback>
      </mc:AlternateContent>
      <p:sp>
        <p:nvSpPr>
          <p:cNvPr id="9" name="Content Placeholder 1">
            <a:extLst>
              <a:ext uri="{FF2B5EF4-FFF2-40B4-BE49-F238E27FC236}">
                <a16:creationId xmlns:a16="http://schemas.microsoft.com/office/drawing/2014/main" id="{CBF94526-31C6-1F58-1ED4-48E4EB51728F}"/>
              </a:ext>
            </a:extLst>
          </p:cNvPr>
          <p:cNvSpPr txBox="1">
            <a:spLocks/>
          </p:cNvSpPr>
          <p:nvPr/>
        </p:nvSpPr>
        <p:spPr>
          <a:xfrm>
            <a:off x="5575724" y="3219822"/>
            <a:ext cx="3206110" cy="373453"/>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i="1" dirty="0"/>
              <a:t>S </a:t>
            </a:r>
            <a:r>
              <a:rPr lang="en-US" sz="1600" dirty="0"/>
              <a:t>= maximum allowed stress (MPa)</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5575EC1-5EB6-9B34-04E3-3F3A26A539B3}"/>
                  </a:ext>
                </a:extLst>
              </p:cNvPr>
              <p:cNvSpPr txBox="1"/>
              <p:nvPr/>
            </p:nvSpPr>
            <p:spPr>
              <a:xfrm>
                <a:off x="684572" y="3640416"/>
                <a:ext cx="1811650" cy="5557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l-GR" b="0" i="1" smtClean="0">
                              <a:latin typeface="Cambria Math" panose="02040503050406030204" pitchFamily="18" charset="0"/>
                            </a:rPr>
                            <m:t>𝜎</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𝑟</m:t>
                              </m:r>
                            </m:e>
                            <m:sup>
                              <m:r>
                                <a:rPr lang="en-US" b="0" i="1" smtClean="0">
                                  <a:latin typeface="Cambria Math" panose="02040503050406030204" pitchFamily="18" charset="0"/>
                                </a:rPr>
                                <m:t>2</m:t>
                              </m:r>
                            </m:sup>
                          </m:sSup>
                        </m:num>
                        <m:den>
                          <m:r>
                            <a:rPr lang="en-US" b="0" i="1" smtClean="0">
                              <a:latin typeface="Cambria Math" panose="02040503050406030204" pitchFamily="18" charset="0"/>
                            </a:rPr>
                            <m:t>𝐸</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2</m:t>
                              </m:r>
                            </m:sup>
                          </m:sSup>
                        </m:den>
                      </m:f>
                      <m:r>
                        <a:rPr lang="en-US" b="0" i="1" smtClean="0">
                          <a:latin typeface="Cambria Math" panose="02040503050406030204" pitchFamily="18" charset="0"/>
                        </a:rPr>
                        <m:t>=0.965</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𝑦</m:t>
                                  </m:r>
                                </m:num>
                                <m:den>
                                  <m:r>
                                    <a:rPr lang="en-US" b="0" i="1" smtClean="0">
                                      <a:latin typeface="Cambria Math" panose="02040503050406030204" pitchFamily="18" charset="0"/>
                                    </a:rPr>
                                    <m:t>𝑡</m:t>
                                  </m:r>
                                </m:den>
                              </m:f>
                            </m:e>
                          </m:d>
                        </m:e>
                        <m:sup>
                          <m:r>
                            <a:rPr lang="en-US" b="0" i="1" smtClean="0">
                              <a:latin typeface="Cambria Math" panose="02040503050406030204" pitchFamily="18" charset="0"/>
                            </a:rPr>
                            <m:t>2</m:t>
                          </m:r>
                        </m:sup>
                      </m:sSup>
                    </m:oMath>
                  </m:oMathPara>
                </a14:m>
                <a:endParaRPr lang="en-GB" dirty="0"/>
              </a:p>
            </p:txBody>
          </p:sp>
        </mc:Choice>
        <mc:Fallback xmlns="">
          <p:sp>
            <p:nvSpPr>
              <p:cNvPr id="10" name="TextBox 9">
                <a:extLst>
                  <a:ext uri="{FF2B5EF4-FFF2-40B4-BE49-F238E27FC236}">
                    <a16:creationId xmlns:a16="http://schemas.microsoft.com/office/drawing/2014/main" id="{55575EC1-5EB6-9B34-04E3-3F3A26A539B3}"/>
                  </a:ext>
                </a:extLst>
              </p:cNvPr>
              <p:cNvSpPr txBox="1">
                <a:spLocks noRot="1" noChangeAspect="1" noMove="1" noResize="1" noEditPoints="1" noAdjustHandles="1" noChangeArrowheads="1" noChangeShapeType="1" noTextEdit="1"/>
              </p:cNvSpPr>
              <p:nvPr/>
            </p:nvSpPr>
            <p:spPr>
              <a:xfrm>
                <a:off x="684572" y="3640416"/>
                <a:ext cx="1811650" cy="555793"/>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Content Placeholder 1">
                <a:extLst>
                  <a:ext uri="{FF2B5EF4-FFF2-40B4-BE49-F238E27FC236}">
                    <a16:creationId xmlns:a16="http://schemas.microsoft.com/office/drawing/2014/main" id="{2E9490CB-E5F1-2E5B-6CD8-30EE2B5EAEA7}"/>
                  </a:ext>
                </a:extLst>
              </p:cNvPr>
              <p:cNvSpPr txBox="1">
                <a:spLocks/>
              </p:cNvSpPr>
              <p:nvPr/>
            </p:nvSpPr>
            <p:spPr>
              <a:xfrm>
                <a:off x="286774" y="3075806"/>
                <a:ext cx="3206110" cy="27083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Stress </a:t>
                </a:r>
                <a14:m>
                  <m:oMath xmlns:m="http://schemas.openxmlformats.org/officeDocument/2006/math">
                    <m:r>
                      <a:rPr lang="en-US" sz="1600" i="1">
                        <a:latin typeface="Cambria Math" panose="02040503050406030204" pitchFamily="18" charset="0"/>
                        <a:ea typeface="Cambria Math" panose="02040503050406030204" pitchFamily="18" charset="0"/>
                      </a:rPr>
                      <m:t>𝜎</m:t>
                    </m:r>
                  </m:oMath>
                </a14:m>
                <a:r>
                  <a:rPr lang="en-US" sz="1600" i="1" dirty="0"/>
                  <a:t> </a:t>
                </a:r>
                <a:r>
                  <a:rPr lang="en-US" sz="1600" dirty="0"/>
                  <a:t>(MPa)</a:t>
                </a:r>
                <a:r>
                  <a:rPr lang="en-US" sz="1600" i="1" dirty="0"/>
                  <a:t> </a:t>
                </a:r>
                <a:r>
                  <a:rPr lang="en-US" sz="1600" dirty="0"/>
                  <a:t>(verify that </a:t>
                </a:r>
                <a14:m>
                  <m:oMath xmlns:m="http://schemas.openxmlformats.org/officeDocument/2006/math">
                    <m:r>
                      <a:rPr lang="en-US" sz="1600" b="0" i="1" smtClean="0">
                        <a:latin typeface="Cambria Math" panose="02040503050406030204" pitchFamily="18" charset="0"/>
                        <a:ea typeface="Cambria Math" panose="02040503050406030204" pitchFamily="18" charset="0"/>
                      </a:rPr>
                      <m:t>𝜎</m:t>
                    </m:r>
                    <m:r>
                      <a:rPr lang="en-US" sz="1600" b="0" i="1" smtClean="0">
                        <a:latin typeface="Cambria Math" panose="02040503050406030204" pitchFamily="18" charset="0"/>
                        <a:ea typeface="Cambria Math" panose="02040503050406030204" pitchFamily="18" charset="0"/>
                      </a:rPr>
                      <m:t>&lt;</m:t>
                    </m:r>
                    <m:r>
                      <a:rPr lang="en-US" sz="1600" b="0" i="1" smtClean="0">
                        <a:latin typeface="Cambria Math" panose="02040503050406030204" pitchFamily="18" charset="0"/>
                      </a:rPr>
                      <m:t>𝑆</m:t>
                    </m:r>
                  </m:oMath>
                </a14:m>
                <a:r>
                  <a:rPr lang="en-US" sz="1600" dirty="0"/>
                  <a:t>)</a:t>
                </a:r>
                <a:endParaRPr lang="en-GB" sz="1600" i="1" dirty="0">
                  <a:solidFill>
                    <a:srgbClr val="000000"/>
                  </a:solidFill>
                  <a:latin typeface="Arial Narrow" panose="020B0606020202030204" pitchFamily="34" charset="0"/>
                </a:endParaRPr>
              </a:p>
            </p:txBody>
          </p:sp>
        </mc:Choice>
        <mc:Fallback xmlns="">
          <p:sp>
            <p:nvSpPr>
              <p:cNvPr id="11" name="Content Placeholder 1">
                <a:extLst>
                  <a:ext uri="{FF2B5EF4-FFF2-40B4-BE49-F238E27FC236}">
                    <a16:creationId xmlns:a16="http://schemas.microsoft.com/office/drawing/2014/main" id="{2E9490CB-E5F1-2E5B-6CD8-30EE2B5EAEA7}"/>
                  </a:ext>
                </a:extLst>
              </p:cNvPr>
              <p:cNvSpPr txBox="1">
                <a:spLocks noRot="1" noChangeAspect="1" noMove="1" noResize="1" noEditPoints="1" noAdjustHandles="1" noChangeArrowheads="1" noChangeShapeType="1" noTextEdit="1"/>
              </p:cNvSpPr>
              <p:nvPr/>
            </p:nvSpPr>
            <p:spPr>
              <a:xfrm>
                <a:off x="286774" y="3075806"/>
                <a:ext cx="3206110" cy="270834"/>
              </a:xfrm>
              <a:prstGeom prst="rect">
                <a:avLst/>
              </a:prstGeom>
              <a:blipFill>
                <a:blip r:embed="rId6"/>
                <a:stretch>
                  <a:fillRect l="-760" t="-4545" b="-56818"/>
                </a:stretch>
              </a:blipFill>
            </p:spPr>
            <p:txBody>
              <a:bodyPr/>
              <a:lstStyle/>
              <a:p>
                <a:r>
                  <a:rPr lang="en-GB">
                    <a:noFill/>
                  </a:rPr>
                  <a:t> </a:t>
                </a:r>
              </a:p>
            </p:txBody>
          </p:sp>
        </mc:Fallback>
      </mc:AlternateContent>
      <p:sp>
        <p:nvSpPr>
          <p:cNvPr id="12" name="Arrow: Left-Right 11">
            <a:extLst>
              <a:ext uri="{FF2B5EF4-FFF2-40B4-BE49-F238E27FC236}">
                <a16:creationId xmlns:a16="http://schemas.microsoft.com/office/drawing/2014/main" id="{AC7DC518-0D1A-F523-80DB-FB5679C7D590}"/>
              </a:ext>
            </a:extLst>
          </p:cNvPr>
          <p:cNvSpPr/>
          <p:nvPr/>
        </p:nvSpPr>
        <p:spPr>
          <a:xfrm>
            <a:off x="2484772" y="3884194"/>
            <a:ext cx="576064" cy="170102"/>
          </a:xfrm>
          <a:prstGeom prst="lef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51A3D46-4FA1-9C0F-6307-0F4F294E0EB0}"/>
                  </a:ext>
                </a:extLst>
              </p:cNvPr>
              <p:cNvSpPr txBox="1"/>
              <p:nvPr/>
            </p:nvSpPr>
            <p:spPr>
              <a:xfrm>
                <a:off x="3308121" y="3593275"/>
                <a:ext cx="2295308" cy="6938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l-GR" i="1" smtClean="0">
                          <a:latin typeface="Cambria Math" panose="02040503050406030204" pitchFamily="18" charset="0"/>
                        </a:rPr>
                        <m:t>𝜎</m:t>
                      </m:r>
                      <m:r>
                        <a:rPr lang="en-US" b="0" i="1" smtClean="0">
                          <a:latin typeface="Cambria Math" panose="02040503050406030204" pitchFamily="18" charset="0"/>
                        </a:rPr>
                        <m:t>=0.423</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𝐸</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𝑝</m:t>
                                      </m:r>
                                    </m:e>
                                    <m:sup>
                                      <m:r>
                                        <a:rPr lang="en-US" b="0" i="1" smtClean="0">
                                          <a:latin typeface="Cambria Math" panose="02040503050406030204" pitchFamily="18" charset="0"/>
                                        </a:rPr>
                                        <m:t>2</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𝑟</m:t>
                                      </m:r>
                                    </m:e>
                                    <m:sup>
                                      <m:r>
                                        <a:rPr lang="en-US" b="0" i="1" smtClean="0">
                                          <a:latin typeface="Cambria Math" panose="02040503050406030204" pitchFamily="18" charset="0"/>
                                        </a:rPr>
                                        <m:t>2</m:t>
                                      </m:r>
                                    </m:sup>
                                  </m:sSup>
                                </m:num>
                                <m:den>
                                  <m:r>
                                    <a:rPr lang="en-US" b="0" i="1" smtClean="0">
                                      <a:latin typeface="Cambria Math" panose="02040503050406030204" pitchFamily="18" charset="0"/>
                                    </a:rPr>
                                    <m:t>𝐸</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2</m:t>
                                      </m:r>
                                    </m:sup>
                                  </m:sSup>
                                </m:den>
                              </m:f>
                            </m:e>
                          </m:d>
                        </m:e>
                        <m:sup>
                          <m:r>
                            <a:rPr lang="en-US" b="0" i="1" smtClean="0">
                              <a:latin typeface="Cambria Math" panose="02040503050406030204" pitchFamily="18" charset="0"/>
                            </a:rPr>
                            <m:t>1/3</m:t>
                          </m:r>
                        </m:sup>
                      </m:sSup>
                    </m:oMath>
                  </m:oMathPara>
                </a14:m>
                <a:endParaRPr lang="en-GB" dirty="0"/>
              </a:p>
            </p:txBody>
          </p:sp>
        </mc:Choice>
        <mc:Fallback xmlns="">
          <p:sp>
            <p:nvSpPr>
              <p:cNvPr id="13" name="TextBox 12">
                <a:extLst>
                  <a:ext uri="{FF2B5EF4-FFF2-40B4-BE49-F238E27FC236}">
                    <a16:creationId xmlns:a16="http://schemas.microsoft.com/office/drawing/2014/main" id="{B51A3D46-4FA1-9C0F-6307-0F4F294E0EB0}"/>
                  </a:ext>
                </a:extLst>
              </p:cNvPr>
              <p:cNvSpPr txBox="1">
                <a:spLocks noRot="1" noChangeAspect="1" noMove="1" noResize="1" noEditPoints="1" noAdjustHandles="1" noChangeArrowheads="1" noChangeShapeType="1" noTextEdit="1"/>
              </p:cNvSpPr>
              <p:nvPr/>
            </p:nvSpPr>
            <p:spPr>
              <a:xfrm>
                <a:off x="3308121" y="3593275"/>
                <a:ext cx="2295308" cy="693844"/>
              </a:xfrm>
              <a:prstGeom prst="rect">
                <a:avLst/>
              </a:prstGeom>
              <a:blipFill>
                <a:blip r:embed="rId7"/>
                <a:stretch>
                  <a:fillRect b="-877"/>
                </a:stretch>
              </a:blipFill>
            </p:spPr>
            <p:txBody>
              <a:bodyPr/>
              <a:lstStyle/>
              <a:p>
                <a:r>
                  <a:rPr lang="en-GB">
                    <a:noFill/>
                  </a:rPr>
                  <a:t> </a:t>
                </a:r>
              </a:p>
            </p:txBody>
          </p:sp>
        </mc:Fallback>
      </mc:AlternateContent>
      <p:sp>
        <p:nvSpPr>
          <p:cNvPr id="15" name="Content Placeholder 1">
            <a:extLst>
              <a:ext uri="{FF2B5EF4-FFF2-40B4-BE49-F238E27FC236}">
                <a16:creationId xmlns:a16="http://schemas.microsoft.com/office/drawing/2014/main" id="{767AE39E-1E84-52C8-A959-008688E67157}"/>
              </a:ext>
            </a:extLst>
          </p:cNvPr>
          <p:cNvSpPr txBox="1">
            <a:spLocks/>
          </p:cNvSpPr>
          <p:nvPr/>
        </p:nvSpPr>
        <p:spPr>
          <a:xfrm>
            <a:off x="5660504" y="1456442"/>
            <a:ext cx="3206110" cy="126770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i="1" dirty="0"/>
              <a:t>r </a:t>
            </a:r>
            <a:r>
              <a:rPr lang="en-US" sz="1600" dirty="0"/>
              <a:t>= membrane radius (mm)</a:t>
            </a:r>
          </a:p>
          <a:p>
            <a:r>
              <a:rPr lang="en-US" sz="1600" i="1" dirty="0">
                <a:solidFill>
                  <a:srgbClr val="000000"/>
                </a:solidFill>
                <a:latin typeface="Arial Narrow" panose="020B0606020202030204" pitchFamily="34" charset="0"/>
              </a:rPr>
              <a:t>p =</a:t>
            </a:r>
            <a:r>
              <a:rPr lang="en-US" sz="1600" dirty="0">
                <a:solidFill>
                  <a:srgbClr val="000000"/>
                </a:solidFill>
                <a:latin typeface="Arial Narrow" panose="020B0606020202030204" pitchFamily="34" charset="0"/>
              </a:rPr>
              <a:t> applied</a:t>
            </a:r>
            <a:r>
              <a:rPr lang="en-US" sz="1600" i="1" dirty="0">
                <a:solidFill>
                  <a:srgbClr val="000000"/>
                </a:solidFill>
                <a:latin typeface="Arial Narrow" panose="020B0606020202030204" pitchFamily="34" charset="0"/>
              </a:rPr>
              <a:t> </a:t>
            </a:r>
            <a:r>
              <a:rPr lang="en-US" sz="1600" dirty="0">
                <a:solidFill>
                  <a:srgbClr val="000000"/>
                </a:solidFill>
                <a:latin typeface="Arial Narrow" panose="020B0606020202030204" pitchFamily="34" charset="0"/>
              </a:rPr>
              <a:t>pressure (MPa)</a:t>
            </a:r>
          </a:p>
          <a:p>
            <a:r>
              <a:rPr lang="en-US" sz="1600" i="1" dirty="0">
                <a:solidFill>
                  <a:srgbClr val="000000"/>
                </a:solidFill>
                <a:latin typeface="Arial Narrow" panose="020B0606020202030204" pitchFamily="34" charset="0"/>
              </a:rPr>
              <a:t>E = </a:t>
            </a:r>
            <a:r>
              <a:rPr lang="en-US" sz="1600" dirty="0">
                <a:solidFill>
                  <a:srgbClr val="000000"/>
                </a:solidFill>
                <a:latin typeface="Arial Narrow" panose="020B0606020202030204" pitchFamily="34" charset="0"/>
              </a:rPr>
              <a:t>Young’s modulus (MPa)</a:t>
            </a:r>
          </a:p>
          <a:p>
            <a:r>
              <a:rPr lang="en-US" sz="1600" i="1" dirty="0">
                <a:solidFill>
                  <a:srgbClr val="000000"/>
                </a:solidFill>
                <a:latin typeface="Arial Narrow" panose="020B0606020202030204" pitchFamily="34" charset="0"/>
              </a:rPr>
              <a:t>t = </a:t>
            </a:r>
            <a:r>
              <a:rPr lang="en-US" sz="1600" dirty="0">
                <a:solidFill>
                  <a:srgbClr val="000000"/>
                </a:solidFill>
                <a:latin typeface="Arial Narrow" panose="020B0606020202030204" pitchFamily="34" charset="0"/>
              </a:rPr>
              <a:t>thickness (mm)</a:t>
            </a:r>
            <a:endParaRPr lang="en-GB" sz="160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18" name="Content Placeholder 1">
                <a:extLst>
                  <a:ext uri="{FF2B5EF4-FFF2-40B4-BE49-F238E27FC236}">
                    <a16:creationId xmlns:a16="http://schemas.microsoft.com/office/drawing/2014/main" id="{556623D7-57EA-9F20-87C6-6F3196A8AD54}"/>
                  </a:ext>
                </a:extLst>
              </p:cNvPr>
              <p:cNvSpPr txBox="1">
                <a:spLocks/>
              </p:cNvSpPr>
              <p:nvPr/>
            </p:nvSpPr>
            <p:spPr>
              <a:xfrm>
                <a:off x="5652119" y="3633795"/>
                <a:ext cx="3430487" cy="373453"/>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14:m>
                  <m:oMath xmlns:m="http://schemas.openxmlformats.org/officeDocument/2006/math">
                    <m:r>
                      <a:rPr lang="en-US" sz="1600" i="1" dirty="0" smtClean="0">
                        <a:latin typeface="Cambria Math" panose="02040503050406030204" pitchFamily="18" charset="0"/>
                      </a:rPr>
                      <m:t>𝑆</m:t>
                    </m:r>
                    <m:r>
                      <a:rPr lang="en-US" sz="1600" i="1" dirty="0" smtClean="0">
                        <a:latin typeface="Cambria Math" panose="02040503050406030204" pitchFamily="18" charset="0"/>
                      </a:rPr>
                      <m:t> =</m:t>
                    </m:r>
                    <m:r>
                      <m:rPr>
                        <m:sty m:val="p"/>
                      </m:rPr>
                      <a:rPr lang="en-US" sz="1600" b="0" i="0" dirty="0" smtClean="0">
                        <a:latin typeface="Cambria Math" panose="02040503050406030204" pitchFamily="18" charset="0"/>
                      </a:rPr>
                      <m:t>min</m:t>
                    </m:r>
                    <m:d>
                      <m:dPr>
                        <m:ctrlPr>
                          <a:rPr lang="en-US" sz="1600" b="0" i="1" dirty="0" smtClean="0">
                            <a:latin typeface="Cambria Math" panose="02040503050406030204" pitchFamily="18" charset="0"/>
                          </a:rPr>
                        </m:ctrlPr>
                      </m:dPr>
                      <m:e>
                        <m:r>
                          <a:rPr lang="en-US" sz="1600" b="0" i="0" dirty="0" smtClean="0">
                            <a:latin typeface="Cambria Math" panose="02040503050406030204" pitchFamily="18" charset="0"/>
                          </a:rPr>
                          <m:t>0.9</m:t>
                        </m:r>
                        <m:r>
                          <a:rPr lang="en-US" sz="1600" b="0" i="1" dirty="0" smtClean="0">
                            <a:latin typeface="Cambria Math" panose="02040503050406030204" pitchFamily="18" charset="0"/>
                          </a:rPr>
                          <m:t>·</m:t>
                        </m:r>
                        <m:sSub>
                          <m:sSubPr>
                            <m:ctrlPr>
                              <a:rPr lang="en-US" sz="1600" b="0" i="1" dirty="0" smtClean="0">
                                <a:latin typeface="Cambria Math" panose="02040503050406030204" pitchFamily="18" charset="0"/>
                              </a:rPr>
                            </m:ctrlPr>
                          </m:sSubPr>
                          <m:e>
                            <m:r>
                              <a:rPr lang="el-GR" sz="1600" b="0" i="1" dirty="0" smtClean="0">
                                <a:latin typeface="Cambria Math" panose="02040503050406030204" pitchFamily="18" charset="0"/>
                              </a:rPr>
                              <m:t>𝜎</m:t>
                            </m:r>
                          </m:e>
                          <m:sub>
                            <m:r>
                              <m:rPr>
                                <m:sty m:val="p"/>
                              </m:rPr>
                              <a:rPr lang="en-US" sz="1600" b="0" i="0" dirty="0" smtClean="0">
                                <a:latin typeface="Cambria Math" panose="02040503050406030204" pitchFamily="18" charset="0"/>
                              </a:rPr>
                              <m:t>Y</m:t>
                            </m:r>
                          </m:sub>
                        </m:sSub>
                        <m:r>
                          <a:rPr lang="en-US" sz="1600" b="0" i="0" dirty="0" smtClean="0">
                            <a:latin typeface="Cambria Math" panose="02040503050406030204" pitchFamily="18" charset="0"/>
                          </a:rPr>
                          <m:t> ;</m:t>
                        </m:r>
                        <m:r>
                          <a:rPr lang="en-US" sz="1600" dirty="0">
                            <a:latin typeface="Cambria Math" panose="02040503050406030204" pitchFamily="18" charset="0"/>
                          </a:rPr>
                          <m:t>0.</m:t>
                        </m:r>
                        <m:r>
                          <a:rPr lang="en-US" sz="1600" b="0" i="1" dirty="0" smtClean="0">
                            <a:latin typeface="Cambria Math" panose="02040503050406030204" pitchFamily="18" charset="0"/>
                          </a:rPr>
                          <m:t>5</m:t>
                        </m:r>
                        <m:r>
                          <a:rPr lang="en-US" sz="1600" i="1" dirty="0">
                            <a:latin typeface="Cambria Math" panose="02040503050406030204" pitchFamily="18" charset="0"/>
                          </a:rPr>
                          <m:t>·</m:t>
                        </m:r>
                        <m:sSub>
                          <m:sSubPr>
                            <m:ctrlPr>
                              <a:rPr lang="en-US" sz="1600" i="1" dirty="0">
                                <a:latin typeface="Cambria Math" panose="02040503050406030204" pitchFamily="18" charset="0"/>
                              </a:rPr>
                            </m:ctrlPr>
                          </m:sSubPr>
                          <m:e>
                            <m:r>
                              <a:rPr lang="el-GR" sz="1600" i="1" dirty="0">
                                <a:latin typeface="Cambria Math" panose="02040503050406030204" pitchFamily="18" charset="0"/>
                              </a:rPr>
                              <m:t>𝜎</m:t>
                            </m:r>
                          </m:e>
                          <m:sub>
                            <m:r>
                              <m:rPr>
                                <m:sty m:val="p"/>
                              </m:rPr>
                              <a:rPr lang="en-US" sz="1600" b="0" i="0" dirty="0" smtClean="0">
                                <a:latin typeface="Cambria Math" panose="02040503050406030204" pitchFamily="18" charset="0"/>
                              </a:rPr>
                              <m:t>U</m:t>
                            </m:r>
                          </m:sub>
                        </m:sSub>
                      </m:e>
                    </m:d>
                  </m:oMath>
                </a14:m>
                <a:r>
                  <a:rPr lang="en-US" sz="1600" dirty="0"/>
                  <a:t> (Fermilab)</a:t>
                </a:r>
              </a:p>
            </p:txBody>
          </p:sp>
        </mc:Choice>
        <mc:Fallback xmlns="">
          <p:sp>
            <p:nvSpPr>
              <p:cNvPr id="18" name="Content Placeholder 1">
                <a:extLst>
                  <a:ext uri="{FF2B5EF4-FFF2-40B4-BE49-F238E27FC236}">
                    <a16:creationId xmlns:a16="http://schemas.microsoft.com/office/drawing/2014/main" id="{556623D7-57EA-9F20-87C6-6F3196A8AD54}"/>
                  </a:ext>
                </a:extLst>
              </p:cNvPr>
              <p:cNvSpPr txBox="1">
                <a:spLocks noRot="1" noChangeAspect="1" noMove="1" noResize="1" noEditPoints="1" noAdjustHandles="1" noChangeArrowheads="1" noChangeShapeType="1" noTextEdit="1"/>
              </p:cNvSpPr>
              <p:nvPr/>
            </p:nvSpPr>
            <p:spPr>
              <a:xfrm>
                <a:off x="5652119" y="3633795"/>
                <a:ext cx="3430487" cy="373453"/>
              </a:xfrm>
              <a:prstGeom prst="rect">
                <a:avLst/>
              </a:prstGeom>
              <a:blipFill>
                <a:blip r:embed="rId8"/>
                <a:stretch>
                  <a:fillRect t="-3279" b="-13115"/>
                </a:stretch>
              </a:blipFill>
            </p:spPr>
            <p:txBody>
              <a:bodyPr/>
              <a:lstStyle/>
              <a:p>
                <a:r>
                  <a:rPr lang="en-GB">
                    <a:noFill/>
                  </a:rPr>
                  <a:t> </a:t>
                </a:r>
              </a:p>
            </p:txBody>
          </p:sp>
        </mc:Fallback>
      </mc:AlternateContent>
      <p:sp>
        <p:nvSpPr>
          <p:cNvPr id="14" name="Footer Placeholder 4">
            <a:extLst>
              <a:ext uri="{FF2B5EF4-FFF2-40B4-BE49-F238E27FC236}">
                <a16:creationId xmlns:a16="http://schemas.microsoft.com/office/drawing/2014/main" id="{E3819D4E-B54F-56E3-92CC-43DF834138DC}"/>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spTree>
    <p:extLst>
      <p:ext uri="{BB962C8B-B14F-4D97-AF65-F5344CB8AC3E}">
        <p14:creationId xmlns:p14="http://schemas.microsoft.com/office/powerpoint/2010/main" val="2519482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1067196" y="58316"/>
            <a:ext cx="8015411" cy="857250"/>
          </a:xfrm>
        </p:spPr>
        <p:txBody>
          <a:bodyPr/>
          <a:lstStyle/>
          <a:p>
            <a:r>
              <a:rPr lang="en-US" sz="2400" dirty="0"/>
              <a:t>Maximum displacement on a thin and rigid membrane</a:t>
            </a:r>
            <a:endParaRPr lang="en-GB" sz="2400" dirty="0"/>
          </a:p>
        </p:txBody>
      </p:sp>
      <p:sp>
        <p:nvSpPr>
          <p:cNvPr id="135" name="Content Placeholder 1">
            <a:extLst>
              <a:ext uri="{FF2B5EF4-FFF2-40B4-BE49-F238E27FC236}">
                <a16:creationId xmlns:a16="http://schemas.microsoft.com/office/drawing/2014/main" id="{57140A75-0DE2-E17C-CD52-3AAB545E6336}"/>
              </a:ext>
            </a:extLst>
          </p:cNvPr>
          <p:cNvSpPr txBox="1">
            <a:spLocks/>
          </p:cNvSpPr>
          <p:nvPr/>
        </p:nvSpPr>
        <p:spPr>
          <a:xfrm>
            <a:off x="233131" y="5003758"/>
            <a:ext cx="8360280" cy="85589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endParaRPr lang="en-US" sz="1600" dirty="0"/>
          </a:p>
        </p:txBody>
      </p:sp>
      <p:sp>
        <p:nvSpPr>
          <p:cNvPr id="140" name="Content Placeholder 1">
            <a:extLst>
              <a:ext uri="{FF2B5EF4-FFF2-40B4-BE49-F238E27FC236}">
                <a16:creationId xmlns:a16="http://schemas.microsoft.com/office/drawing/2014/main" id="{ADC9D1FC-AA4D-9DBF-6BB1-203D9D48F8DA}"/>
              </a:ext>
            </a:extLst>
          </p:cNvPr>
          <p:cNvSpPr txBox="1">
            <a:spLocks/>
          </p:cNvSpPr>
          <p:nvPr/>
        </p:nvSpPr>
        <p:spPr>
          <a:xfrm>
            <a:off x="249275" y="4681879"/>
            <a:ext cx="8731355" cy="295793"/>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en-US" sz="1600" dirty="0"/>
          </a:p>
        </p:txBody>
      </p:sp>
      <p:sp>
        <p:nvSpPr>
          <p:cNvPr id="2" name="Content Placeholder 1">
            <a:extLst>
              <a:ext uri="{FF2B5EF4-FFF2-40B4-BE49-F238E27FC236}">
                <a16:creationId xmlns:a16="http://schemas.microsoft.com/office/drawing/2014/main" id="{34058708-BBB3-C06C-86C6-2F2CB563EA5D}"/>
              </a:ext>
            </a:extLst>
          </p:cNvPr>
          <p:cNvSpPr>
            <a:spLocks noGrp="1"/>
          </p:cNvSpPr>
          <p:nvPr>
            <p:ph sz="quarter" idx="12"/>
          </p:nvPr>
        </p:nvSpPr>
        <p:spPr>
          <a:xfrm>
            <a:off x="1259632" y="500716"/>
            <a:ext cx="7503368" cy="270834"/>
          </a:xfrm>
        </p:spPr>
        <p:txBody>
          <a:bodyPr/>
          <a:lstStyle/>
          <a:p>
            <a:r>
              <a:rPr lang="en-GB" sz="1600" dirty="0"/>
              <a:t>Roark's Formulas for Stress and Strain for a thin </a:t>
            </a:r>
            <a:r>
              <a:rPr lang="en-GB" sz="1600" b="1" dirty="0"/>
              <a:t>rigid</a:t>
            </a:r>
            <a:r>
              <a:rPr lang="en-GB" sz="1600" dirty="0"/>
              <a:t> circular membrane</a:t>
            </a:r>
            <a:endParaRPr lang="en-GB" sz="1600"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8DA4179-924C-ACEB-D387-99F8BB5DFF33}"/>
                  </a:ext>
                </a:extLst>
              </p:cNvPr>
              <p:cNvSpPr txBox="1"/>
              <p:nvPr/>
            </p:nvSpPr>
            <p:spPr>
              <a:xfrm>
                <a:off x="683568" y="1851670"/>
                <a:ext cx="2194447" cy="5546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𝑝</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𝑟</m:t>
                              </m:r>
                            </m:e>
                            <m:sup>
                              <m:r>
                                <a:rPr lang="en-US" b="0" i="1" smtClean="0">
                                  <a:latin typeface="Cambria Math" panose="02040503050406030204" pitchFamily="18" charset="0"/>
                                </a:rPr>
                                <m:t>4</m:t>
                              </m:r>
                            </m:sup>
                          </m:sSup>
                        </m:num>
                        <m:den>
                          <m:r>
                            <a:rPr lang="en-US" b="0" i="1" smtClean="0">
                              <a:latin typeface="Cambria Math" panose="02040503050406030204" pitchFamily="18" charset="0"/>
                            </a:rPr>
                            <m:t>𝐸</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4</m:t>
                              </m:r>
                            </m:sup>
                          </m:sSup>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1</m:t>
                          </m:r>
                        </m:sub>
                      </m:sSub>
                      <m:f>
                        <m:fPr>
                          <m:ctrlPr>
                            <a:rPr lang="en-US" b="0" i="1" smtClean="0">
                              <a:latin typeface="Cambria Math" panose="02040503050406030204" pitchFamily="18" charset="0"/>
                            </a:rPr>
                          </m:ctrlPr>
                        </m:fPr>
                        <m:num>
                          <m:r>
                            <a:rPr lang="en-US" b="0" i="1" smtClean="0">
                              <a:latin typeface="Cambria Math" panose="02040503050406030204" pitchFamily="18" charset="0"/>
                            </a:rPr>
                            <m:t>𝑦</m:t>
                          </m:r>
                        </m:num>
                        <m:den>
                          <m:r>
                            <a:rPr lang="en-US" b="0" i="1" smtClean="0">
                              <a:latin typeface="Cambria Math" panose="02040503050406030204" pitchFamily="18" charset="0"/>
                            </a:rPr>
                            <m:t>𝑡</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2</m:t>
                          </m:r>
                        </m:sub>
                      </m:sSub>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𝑦</m:t>
                                  </m:r>
                                </m:num>
                                <m:den>
                                  <m:r>
                                    <a:rPr lang="en-US" b="0" i="1" smtClean="0">
                                      <a:latin typeface="Cambria Math" panose="02040503050406030204" pitchFamily="18" charset="0"/>
                                    </a:rPr>
                                    <m:t>𝑡</m:t>
                                  </m:r>
                                </m:den>
                              </m:f>
                            </m:e>
                          </m:d>
                        </m:e>
                        <m:sup>
                          <m:r>
                            <a:rPr lang="en-US" b="0" i="1" smtClean="0">
                              <a:latin typeface="Cambria Math" panose="02040503050406030204" pitchFamily="18" charset="0"/>
                            </a:rPr>
                            <m:t>3</m:t>
                          </m:r>
                        </m:sup>
                      </m:sSup>
                    </m:oMath>
                  </m:oMathPara>
                </a14:m>
                <a:endParaRPr lang="en-GB" dirty="0"/>
              </a:p>
            </p:txBody>
          </p:sp>
        </mc:Choice>
        <mc:Fallback xmlns="">
          <p:sp>
            <p:nvSpPr>
              <p:cNvPr id="3" name="TextBox 2">
                <a:extLst>
                  <a:ext uri="{FF2B5EF4-FFF2-40B4-BE49-F238E27FC236}">
                    <a16:creationId xmlns:a16="http://schemas.microsoft.com/office/drawing/2014/main" id="{78DA4179-924C-ACEB-D387-99F8BB5DFF33}"/>
                  </a:ext>
                </a:extLst>
              </p:cNvPr>
              <p:cNvSpPr txBox="1">
                <a:spLocks noRot="1" noChangeAspect="1" noMove="1" noResize="1" noEditPoints="1" noAdjustHandles="1" noChangeArrowheads="1" noChangeShapeType="1" noTextEdit="1"/>
              </p:cNvSpPr>
              <p:nvPr/>
            </p:nvSpPr>
            <p:spPr>
              <a:xfrm>
                <a:off x="683568" y="1851670"/>
                <a:ext cx="2194447" cy="554639"/>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E767B157-2373-8575-4A52-3561CA67B8C4}"/>
                  </a:ext>
                </a:extLst>
              </p:cNvPr>
              <p:cNvSpPr txBox="1">
                <a:spLocks/>
              </p:cNvSpPr>
              <p:nvPr/>
            </p:nvSpPr>
            <p:spPr>
              <a:xfrm>
                <a:off x="285769" y="1287060"/>
                <a:ext cx="3465063" cy="27083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Deflection </a:t>
                </a:r>
                <a:r>
                  <a:rPr lang="en-US" sz="1600" i="1" dirty="0"/>
                  <a:t>y </a:t>
                </a:r>
                <a:r>
                  <a:rPr lang="en-US" sz="1600" dirty="0"/>
                  <a:t>(mm)</a:t>
                </a:r>
                <a:r>
                  <a:rPr lang="en-US" sz="1600" i="1" dirty="0"/>
                  <a:t> </a:t>
                </a:r>
                <a:r>
                  <a:rPr lang="en-US" sz="1600" dirty="0"/>
                  <a:t>(verify that </a:t>
                </a:r>
                <a14:m>
                  <m:oMath xmlns:m="http://schemas.openxmlformats.org/officeDocument/2006/math">
                    <m:r>
                      <a:rPr lang="en-US" sz="1600" i="1">
                        <a:latin typeface="Cambria Math" panose="02040503050406030204" pitchFamily="18" charset="0"/>
                      </a:rPr>
                      <m:t>𝑦</m:t>
                    </m:r>
                    <m:r>
                      <a:rPr lang="en-US" sz="1600" i="1">
                        <a:latin typeface="Cambria Math" panose="02040503050406030204" pitchFamily="18" charset="0"/>
                      </a:rPr>
                      <m:t>&gt;</m:t>
                    </m:r>
                    <m:r>
                      <a:rPr lang="en-US" sz="1600" i="1">
                        <a:latin typeface="Cambria Math" panose="02040503050406030204" pitchFamily="18" charset="0"/>
                      </a:rPr>
                      <m:t>𝑡</m:t>
                    </m:r>
                    <m:r>
                      <a:rPr lang="en-US" sz="1600" i="1">
                        <a:latin typeface="Cambria Math" panose="02040503050406030204" pitchFamily="18" charset="0"/>
                      </a:rPr>
                      <m:t>/2</m:t>
                    </m:r>
                  </m:oMath>
                </a14:m>
                <a:r>
                  <a:rPr lang="en-US" sz="1600" dirty="0"/>
                  <a:t>)</a:t>
                </a:r>
                <a:endParaRPr lang="en-GB" sz="1600" i="1" dirty="0">
                  <a:solidFill>
                    <a:srgbClr val="000000"/>
                  </a:solidFill>
                  <a:latin typeface="Arial Narrow" panose="020B0606020202030204" pitchFamily="34" charset="0"/>
                </a:endParaRPr>
              </a:p>
            </p:txBody>
          </p:sp>
        </mc:Choice>
        <mc:Fallback xmlns="">
          <p:sp>
            <p:nvSpPr>
              <p:cNvPr id="6" name="Content Placeholder 1">
                <a:extLst>
                  <a:ext uri="{FF2B5EF4-FFF2-40B4-BE49-F238E27FC236}">
                    <a16:creationId xmlns:a16="http://schemas.microsoft.com/office/drawing/2014/main" id="{E767B157-2373-8575-4A52-3561CA67B8C4}"/>
                  </a:ext>
                </a:extLst>
              </p:cNvPr>
              <p:cNvSpPr txBox="1">
                <a:spLocks noRot="1" noChangeAspect="1" noMove="1" noResize="1" noEditPoints="1" noAdjustHandles="1" noChangeArrowheads="1" noChangeShapeType="1" noTextEdit="1"/>
              </p:cNvSpPr>
              <p:nvPr/>
            </p:nvSpPr>
            <p:spPr>
              <a:xfrm>
                <a:off x="285769" y="1287060"/>
                <a:ext cx="3465063" cy="270834"/>
              </a:xfrm>
              <a:prstGeom prst="rect">
                <a:avLst/>
              </a:prstGeom>
              <a:blipFill>
                <a:blip r:embed="rId3"/>
                <a:stretch>
                  <a:fillRect l="-704" t="-4444" b="-5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29454D0-8481-D1B2-D027-2E9E84E3965A}"/>
                  </a:ext>
                </a:extLst>
              </p:cNvPr>
              <p:cNvSpPr txBox="1"/>
              <p:nvPr/>
            </p:nvSpPr>
            <p:spPr>
              <a:xfrm>
                <a:off x="3851920" y="1880203"/>
                <a:ext cx="1260730" cy="5261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1</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5.33</m:t>
                          </m:r>
                        </m:num>
                        <m:den>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den>
                      </m:f>
                    </m:oMath>
                  </m:oMathPara>
                </a14:m>
                <a:endParaRPr lang="en-GB" dirty="0"/>
              </a:p>
            </p:txBody>
          </p:sp>
        </mc:Choice>
        <mc:Fallback xmlns="">
          <p:sp>
            <p:nvSpPr>
              <p:cNvPr id="8" name="TextBox 7">
                <a:extLst>
                  <a:ext uri="{FF2B5EF4-FFF2-40B4-BE49-F238E27FC236}">
                    <a16:creationId xmlns:a16="http://schemas.microsoft.com/office/drawing/2014/main" id="{C29454D0-8481-D1B2-D027-2E9E84E3965A}"/>
                  </a:ext>
                </a:extLst>
              </p:cNvPr>
              <p:cNvSpPr txBox="1">
                <a:spLocks noRot="1" noChangeAspect="1" noMove="1" noResize="1" noEditPoints="1" noAdjustHandles="1" noChangeArrowheads="1" noChangeShapeType="1" noTextEdit="1"/>
              </p:cNvSpPr>
              <p:nvPr/>
            </p:nvSpPr>
            <p:spPr>
              <a:xfrm>
                <a:off x="3851920" y="1880203"/>
                <a:ext cx="1260730" cy="526106"/>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5575EC1-5EB6-9B34-04E3-3F3A26A539B3}"/>
                  </a:ext>
                </a:extLst>
              </p:cNvPr>
              <p:cNvSpPr txBox="1"/>
              <p:nvPr/>
            </p:nvSpPr>
            <p:spPr>
              <a:xfrm>
                <a:off x="684572" y="3640416"/>
                <a:ext cx="2194447" cy="5546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l-GR" i="1">
                              <a:latin typeface="Cambria Math" panose="02040503050406030204" pitchFamily="18" charset="0"/>
                            </a:rPr>
                            <m:t>𝜎</m:t>
                          </m:r>
                          <m:sSup>
                            <m:sSupPr>
                              <m:ctrlPr>
                                <a:rPr lang="en-US" i="1">
                                  <a:latin typeface="Cambria Math" panose="02040503050406030204" pitchFamily="18" charset="0"/>
                                </a:rPr>
                              </m:ctrlPr>
                            </m:sSupPr>
                            <m:e>
                              <m:r>
                                <a:rPr lang="en-US" b="0" i="1" smtClean="0">
                                  <a:latin typeface="Cambria Math" panose="02040503050406030204" pitchFamily="18" charset="0"/>
                                </a:rPr>
                                <m:t>𝑟</m:t>
                              </m:r>
                            </m:e>
                            <m:sup>
                              <m:r>
                                <a:rPr lang="en-US" b="0" i="1" smtClean="0">
                                  <a:latin typeface="Cambria Math" panose="02040503050406030204" pitchFamily="18" charset="0"/>
                                </a:rPr>
                                <m:t>2</m:t>
                              </m:r>
                            </m:sup>
                          </m:sSup>
                        </m:num>
                        <m:den>
                          <m:r>
                            <a:rPr lang="en-US" i="1">
                              <a:latin typeface="Cambria Math" panose="02040503050406030204" pitchFamily="18" charset="0"/>
                            </a:rPr>
                            <m:t>𝐸</m:t>
                          </m:r>
                          <m:sSup>
                            <m:sSupPr>
                              <m:ctrlPr>
                                <a:rPr lang="en-US" i="1">
                                  <a:latin typeface="Cambria Math" panose="02040503050406030204" pitchFamily="18" charset="0"/>
                                </a:rPr>
                              </m:ctrlPr>
                            </m:sSupPr>
                            <m:e>
                              <m:r>
                                <a:rPr lang="en-US" i="1">
                                  <a:latin typeface="Cambria Math" panose="02040503050406030204" pitchFamily="18" charset="0"/>
                                </a:rPr>
                                <m:t>𝑡</m:t>
                              </m:r>
                            </m:e>
                            <m:sup>
                              <m:r>
                                <a:rPr lang="en-US" b="0" i="1" smtClean="0">
                                  <a:latin typeface="Cambria Math" panose="02040503050406030204" pitchFamily="18" charset="0"/>
                                </a:rPr>
                                <m:t>2</m:t>
                              </m:r>
                            </m:sup>
                          </m:sSup>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b="0" i="1" smtClean="0">
                              <a:latin typeface="Cambria Math" panose="02040503050406030204" pitchFamily="18" charset="0"/>
                            </a:rPr>
                            <m:t>3</m:t>
                          </m:r>
                        </m:sub>
                      </m:sSub>
                      <m:f>
                        <m:fPr>
                          <m:ctrlPr>
                            <a:rPr lang="en-US" i="1">
                              <a:latin typeface="Cambria Math" panose="02040503050406030204" pitchFamily="18" charset="0"/>
                            </a:rPr>
                          </m:ctrlPr>
                        </m:fPr>
                        <m:num>
                          <m:r>
                            <a:rPr lang="en-US" i="1">
                              <a:latin typeface="Cambria Math" panose="02040503050406030204" pitchFamily="18" charset="0"/>
                            </a:rPr>
                            <m:t>𝑦</m:t>
                          </m:r>
                        </m:num>
                        <m:den>
                          <m:r>
                            <a:rPr lang="en-US" i="1">
                              <a:latin typeface="Cambria Math" panose="02040503050406030204" pitchFamily="18" charset="0"/>
                            </a:rPr>
                            <m:t>𝑡</m:t>
                          </m:r>
                        </m:den>
                      </m:f>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b="0" i="1" smtClean="0">
                              <a:latin typeface="Cambria Math" panose="02040503050406030204" pitchFamily="18" charset="0"/>
                            </a:rPr>
                            <m:t>4</m:t>
                          </m:r>
                        </m:sub>
                      </m:sSub>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𝑦</m:t>
                                  </m:r>
                                </m:num>
                                <m:den>
                                  <m:r>
                                    <a:rPr lang="en-US" i="1">
                                      <a:latin typeface="Cambria Math" panose="02040503050406030204" pitchFamily="18" charset="0"/>
                                    </a:rPr>
                                    <m:t>𝑡</m:t>
                                  </m:r>
                                </m:den>
                              </m:f>
                            </m:e>
                          </m:d>
                        </m:e>
                        <m:sup>
                          <m:r>
                            <a:rPr lang="en-US" b="0" i="1" smtClean="0">
                              <a:latin typeface="Cambria Math" panose="02040503050406030204" pitchFamily="18" charset="0"/>
                            </a:rPr>
                            <m:t>2</m:t>
                          </m:r>
                        </m:sup>
                      </m:sSup>
                    </m:oMath>
                  </m:oMathPara>
                </a14:m>
                <a:endParaRPr lang="en-GB" dirty="0"/>
              </a:p>
            </p:txBody>
          </p:sp>
        </mc:Choice>
        <mc:Fallback xmlns="">
          <p:sp>
            <p:nvSpPr>
              <p:cNvPr id="10" name="TextBox 9">
                <a:extLst>
                  <a:ext uri="{FF2B5EF4-FFF2-40B4-BE49-F238E27FC236}">
                    <a16:creationId xmlns:a16="http://schemas.microsoft.com/office/drawing/2014/main" id="{55575EC1-5EB6-9B34-04E3-3F3A26A539B3}"/>
                  </a:ext>
                </a:extLst>
              </p:cNvPr>
              <p:cNvSpPr txBox="1">
                <a:spLocks noRot="1" noChangeAspect="1" noMove="1" noResize="1" noEditPoints="1" noAdjustHandles="1" noChangeArrowheads="1" noChangeShapeType="1" noTextEdit="1"/>
              </p:cNvSpPr>
              <p:nvPr/>
            </p:nvSpPr>
            <p:spPr>
              <a:xfrm>
                <a:off x="684572" y="3640416"/>
                <a:ext cx="2194447" cy="554639"/>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Content Placeholder 1">
                <a:extLst>
                  <a:ext uri="{FF2B5EF4-FFF2-40B4-BE49-F238E27FC236}">
                    <a16:creationId xmlns:a16="http://schemas.microsoft.com/office/drawing/2014/main" id="{2E9490CB-E5F1-2E5B-6CD8-30EE2B5EAEA7}"/>
                  </a:ext>
                </a:extLst>
              </p:cNvPr>
              <p:cNvSpPr txBox="1">
                <a:spLocks/>
              </p:cNvSpPr>
              <p:nvPr/>
            </p:nvSpPr>
            <p:spPr>
              <a:xfrm>
                <a:off x="286774" y="3075806"/>
                <a:ext cx="4141210" cy="27083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Stress </a:t>
                </a:r>
                <a14:m>
                  <m:oMath xmlns:m="http://schemas.openxmlformats.org/officeDocument/2006/math">
                    <m:r>
                      <a:rPr lang="en-US" sz="1600" i="1">
                        <a:latin typeface="Cambria Math" panose="02040503050406030204" pitchFamily="18" charset="0"/>
                        <a:ea typeface="Cambria Math" panose="02040503050406030204" pitchFamily="18" charset="0"/>
                      </a:rPr>
                      <m:t>𝜎</m:t>
                    </m:r>
                  </m:oMath>
                </a14:m>
                <a:r>
                  <a:rPr lang="en-US" sz="1600" i="1" dirty="0"/>
                  <a:t> </a:t>
                </a:r>
                <a:r>
                  <a:rPr lang="en-US" sz="1600" dirty="0"/>
                  <a:t>(MPa)</a:t>
                </a:r>
                <a:r>
                  <a:rPr lang="en-US" sz="1600" i="1" dirty="0"/>
                  <a:t> </a:t>
                </a:r>
                <a:r>
                  <a:rPr lang="en-US" sz="1600" dirty="0"/>
                  <a:t>(verify that </a:t>
                </a:r>
                <a14:m>
                  <m:oMath xmlns:m="http://schemas.openxmlformats.org/officeDocument/2006/math">
                    <m:r>
                      <a:rPr lang="en-US" sz="1600" b="0" i="1" smtClean="0">
                        <a:latin typeface="Cambria Math" panose="02040503050406030204" pitchFamily="18" charset="0"/>
                        <a:ea typeface="Cambria Math" panose="02040503050406030204" pitchFamily="18" charset="0"/>
                      </a:rPr>
                      <m:t>𝜎</m:t>
                    </m:r>
                    <m:r>
                      <a:rPr lang="en-US" sz="1600" b="0" i="1" smtClean="0">
                        <a:latin typeface="Cambria Math" panose="02040503050406030204" pitchFamily="18" charset="0"/>
                        <a:ea typeface="Cambria Math" panose="02040503050406030204" pitchFamily="18" charset="0"/>
                      </a:rPr>
                      <m:t>&lt;</m:t>
                    </m:r>
                    <m:r>
                      <a:rPr lang="en-US" sz="1600" b="0" i="1" smtClean="0">
                        <a:latin typeface="Cambria Math" panose="02040503050406030204" pitchFamily="18" charset="0"/>
                      </a:rPr>
                      <m:t>𝑆</m:t>
                    </m:r>
                  </m:oMath>
                </a14:m>
                <a:r>
                  <a:rPr lang="en-US" sz="1600" dirty="0"/>
                  <a:t> at the edge)</a:t>
                </a:r>
                <a:endParaRPr lang="en-GB" sz="1600" i="1" dirty="0">
                  <a:solidFill>
                    <a:srgbClr val="000000"/>
                  </a:solidFill>
                  <a:latin typeface="Arial Narrow" panose="020B0606020202030204" pitchFamily="34" charset="0"/>
                </a:endParaRPr>
              </a:p>
            </p:txBody>
          </p:sp>
        </mc:Choice>
        <mc:Fallback xmlns="">
          <p:sp>
            <p:nvSpPr>
              <p:cNvPr id="11" name="Content Placeholder 1">
                <a:extLst>
                  <a:ext uri="{FF2B5EF4-FFF2-40B4-BE49-F238E27FC236}">
                    <a16:creationId xmlns:a16="http://schemas.microsoft.com/office/drawing/2014/main" id="{2E9490CB-E5F1-2E5B-6CD8-30EE2B5EAEA7}"/>
                  </a:ext>
                </a:extLst>
              </p:cNvPr>
              <p:cNvSpPr txBox="1">
                <a:spLocks noRot="1" noChangeAspect="1" noMove="1" noResize="1" noEditPoints="1" noAdjustHandles="1" noChangeArrowheads="1" noChangeShapeType="1" noTextEdit="1"/>
              </p:cNvSpPr>
              <p:nvPr/>
            </p:nvSpPr>
            <p:spPr>
              <a:xfrm>
                <a:off x="286774" y="3075806"/>
                <a:ext cx="4141210" cy="270834"/>
              </a:xfrm>
              <a:prstGeom prst="rect">
                <a:avLst/>
              </a:prstGeom>
              <a:blipFill>
                <a:blip r:embed="rId6"/>
                <a:stretch>
                  <a:fillRect l="-589" t="-4545" b="-5681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Content Placeholder 1">
                <a:extLst>
                  <a:ext uri="{FF2B5EF4-FFF2-40B4-BE49-F238E27FC236}">
                    <a16:creationId xmlns:a16="http://schemas.microsoft.com/office/drawing/2014/main" id="{9A3EEECF-7AB3-FF45-597E-188EDC159B2C}"/>
                  </a:ext>
                </a:extLst>
              </p:cNvPr>
              <p:cNvSpPr txBox="1">
                <a:spLocks/>
              </p:cNvSpPr>
              <p:nvPr/>
            </p:nvSpPr>
            <p:spPr>
              <a:xfrm>
                <a:off x="3814162" y="1291674"/>
                <a:ext cx="3206110" cy="373453"/>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14:m>
                  <m:oMath xmlns:m="http://schemas.openxmlformats.org/officeDocument/2006/math">
                    <m:r>
                      <a:rPr lang="en-US" sz="1600" i="1">
                        <a:latin typeface="Cambria Math" panose="02040503050406030204" pitchFamily="18" charset="0"/>
                      </a:rPr>
                      <m:t>𝑣</m:t>
                    </m:r>
                  </m:oMath>
                </a14:m>
                <a:r>
                  <a:rPr lang="en-US" sz="1600" i="1" dirty="0"/>
                  <a:t> </a:t>
                </a:r>
                <a:r>
                  <a:rPr lang="en-US" sz="1600" dirty="0"/>
                  <a:t>= Poisson’s ratio</a:t>
                </a:r>
              </a:p>
            </p:txBody>
          </p:sp>
        </mc:Choice>
        <mc:Fallback xmlns="">
          <p:sp>
            <p:nvSpPr>
              <p:cNvPr id="14" name="Content Placeholder 1">
                <a:extLst>
                  <a:ext uri="{FF2B5EF4-FFF2-40B4-BE49-F238E27FC236}">
                    <a16:creationId xmlns:a16="http://schemas.microsoft.com/office/drawing/2014/main" id="{9A3EEECF-7AB3-FF45-597E-188EDC159B2C}"/>
                  </a:ext>
                </a:extLst>
              </p:cNvPr>
              <p:cNvSpPr txBox="1">
                <a:spLocks noRot="1" noChangeAspect="1" noMove="1" noResize="1" noEditPoints="1" noAdjustHandles="1" noChangeArrowheads="1" noChangeShapeType="1" noTextEdit="1"/>
              </p:cNvSpPr>
              <p:nvPr/>
            </p:nvSpPr>
            <p:spPr>
              <a:xfrm>
                <a:off x="3814162" y="1291674"/>
                <a:ext cx="3206110" cy="373453"/>
              </a:xfrm>
              <a:prstGeom prst="rect">
                <a:avLst/>
              </a:prstGeom>
              <a:blipFill>
                <a:blip r:embed="rId7"/>
                <a:stretch>
                  <a:fillRect l="-760" t="-3279" b="-1311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F0D8DFAA-3EE6-3A76-B1FF-7238FE422B9E}"/>
                  </a:ext>
                </a:extLst>
              </p:cNvPr>
              <p:cNvSpPr txBox="1"/>
              <p:nvPr/>
            </p:nvSpPr>
            <p:spPr>
              <a:xfrm>
                <a:off x="5580112" y="1881949"/>
                <a:ext cx="1266052" cy="5261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𝐾</m:t>
                          </m:r>
                        </m:e>
                        <m:sub>
                          <m:r>
                            <a:rPr lang="en-US" b="0" i="1" smtClean="0">
                              <a:latin typeface="Cambria Math" panose="02040503050406030204" pitchFamily="18" charset="0"/>
                            </a:rPr>
                            <m:t>2</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2.6</m:t>
                          </m:r>
                        </m:num>
                        <m:den>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den>
                      </m:f>
                    </m:oMath>
                  </m:oMathPara>
                </a14:m>
                <a:endParaRPr lang="en-GB" dirty="0"/>
              </a:p>
            </p:txBody>
          </p:sp>
        </mc:Choice>
        <mc:Fallback xmlns="">
          <p:sp>
            <p:nvSpPr>
              <p:cNvPr id="16" name="TextBox 15">
                <a:extLst>
                  <a:ext uri="{FF2B5EF4-FFF2-40B4-BE49-F238E27FC236}">
                    <a16:creationId xmlns:a16="http://schemas.microsoft.com/office/drawing/2014/main" id="{F0D8DFAA-3EE6-3A76-B1FF-7238FE422B9E}"/>
                  </a:ext>
                </a:extLst>
              </p:cNvPr>
              <p:cNvSpPr txBox="1">
                <a:spLocks noRot="1" noChangeAspect="1" noMove="1" noResize="1" noEditPoints="1" noAdjustHandles="1" noChangeArrowheads="1" noChangeShapeType="1" noTextEdit="1"/>
              </p:cNvSpPr>
              <p:nvPr/>
            </p:nvSpPr>
            <p:spPr>
              <a:xfrm>
                <a:off x="5580112" y="1881949"/>
                <a:ext cx="1266052" cy="526106"/>
              </a:xfrm>
              <a:prstGeom prst="rect">
                <a:avLst/>
              </a:prstGeom>
              <a:blipFill>
                <a:blip r:embed="rId8"/>
                <a:stretch>
                  <a:fillRect/>
                </a:stretch>
              </a:blipFill>
            </p:spPr>
            <p:txBody>
              <a:bodyPr/>
              <a:lstStyle/>
              <a:p>
                <a:r>
                  <a:rPr lang="en-GB">
                    <a:noFill/>
                  </a:rPr>
                  <a:t> </a:t>
                </a:r>
              </a:p>
            </p:txBody>
          </p:sp>
        </mc:Fallback>
      </mc:AlternateContent>
      <p:sp>
        <p:nvSpPr>
          <p:cNvPr id="17" name="Content Placeholder 1">
            <a:extLst>
              <a:ext uri="{FF2B5EF4-FFF2-40B4-BE49-F238E27FC236}">
                <a16:creationId xmlns:a16="http://schemas.microsoft.com/office/drawing/2014/main" id="{A703C419-5B9C-BE67-4E13-271C353EC1F7}"/>
              </a:ext>
            </a:extLst>
          </p:cNvPr>
          <p:cNvSpPr txBox="1">
            <a:spLocks/>
          </p:cNvSpPr>
          <p:nvPr/>
        </p:nvSpPr>
        <p:spPr>
          <a:xfrm>
            <a:off x="3237608" y="1988045"/>
            <a:ext cx="542304" cy="27083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t>with</a:t>
            </a:r>
            <a:endParaRPr lang="en-GB" sz="1600" i="1" dirty="0">
              <a:solidFill>
                <a:srgbClr val="000000"/>
              </a:solidFill>
              <a:latin typeface="Arial Narrow" panose="020B0606020202030204" pitchFamily="34" charset="0"/>
            </a:endParaRPr>
          </a:p>
        </p:txBody>
      </p:sp>
      <p:sp>
        <p:nvSpPr>
          <p:cNvPr id="19" name="Content Placeholder 1">
            <a:extLst>
              <a:ext uri="{FF2B5EF4-FFF2-40B4-BE49-F238E27FC236}">
                <a16:creationId xmlns:a16="http://schemas.microsoft.com/office/drawing/2014/main" id="{4C317AAE-338F-90DD-21DD-438D89882772}"/>
              </a:ext>
            </a:extLst>
          </p:cNvPr>
          <p:cNvSpPr txBox="1">
            <a:spLocks/>
          </p:cNvSpPr>
          <p:nvPr/>
        </p:nvSpPr>
        <p:spPr>
          <a:xfrm>
            <a:off x="3208529" y="3796901"/>
            <a:ext cx="542304" cy="27083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t>with</a:t>
            </a:r>
            <a:endParaRPr lang="en-GB" sz="160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10BBA97D-A934-A59B-08C8-9E30A1AF77BC}"/>
                  </a:ext>
                </a:extLst>
              </p:cNvPr>
              <p:cNvSpPr txBox="1"/>
              <p:nvPr/>
            </p:nvSpPr>
            <p:spPr>
              <a:xfrm>
                <a:off x="3851920" y="3268034"/>
                <a:ext cx="1151982" cy="5205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𝐾</m:t>
                          </m:r>
                        </m:e>
                        <m:sub>
                          <m:r>
                            <a:rPr lang="en-US" b="0" i="1" smtClean="0">
                              <a:latin typeface="Cambria Math" panose="02040503050406030204" pitchFamily="18" charset="0"/>
                            </a:rPr>
                            <m:t>3</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1−</m:t>
                          </m:r>
                          <m:r>
                            <a:rPr lang="en-US" i="1">
                              <a:latin typeface="Cambria Math" panose="02040503050406030204" pitchFamily="18" charset="0"/>
                            </a:rPr>
                            <m:t>𝑣</m:t>
                          </m:r>
                        </m:den>
                      </m:f>
                    </m:oMath>
                  </m:oMathPara>
                </a14:m>
                <a:endParaRPr lang="en-GB" dirty="0"/>
              </a:p>
            </p:txBody>
          </p:sp>
        </mc:Choice>
        <mc:Fallback xmlns="">
          <p:sp>
            <p:nvSpPr>
              <p:cNvPr id="20" name="TextBox 19">
                <a:extLst>
                  <a:ext uri="{FF2B5EF4-FFF2-40B4-BE49-F238E27FC236}">
                    <a16:creationId xmlns:a16="http://schemas.microsoft.com/office/drawing/2014/main" id="{10BBA97D-A934-A59B-08C8-9E30A1AF77BC}"/>
                  </a:ext>
                </a:extLst>
              </p:cNvPr>
              <p:cNvSpPr txBox="1">
                <a:spLocks noRot="1" noChangeAspect="1" noMove="1" noResize="1" noEditPoints="1" noAdjustHandles="1" noChangeArrowheads="1" noChangeShapeType="1" noTextEdit="1"/>
              </p:cNvSpPr>
              <p:nvPr/>
            </p:nvSpPr>
            <p:spPr>
              <a:xfrm>
                <a:off x="3851920" y="3268034"/>
                <a:ext cx="1151982" cy="520527"/>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A6868A09-C43B-D1DB-0823-50EE7512E561}"/>
                  </a:ext>
                </a:extLst>
              </p:cNvPr>
              <p:cNvSpPr txBox="1"/>
              <p:nvPr/>
            </p:nvSpPr>
            <p:spPr>
              <a:xfrm>
                <a:off x="5508104" y="3411651"/>
                <a:ext cx="117731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𝐾</m:t>
                          </m:r>
                        </m:e>
                        <m:sub>
                          <m:r>
                            <a:rPr lang="en-US" b="0" i="1" smtClean="0">
                              <a:latin typeface="Cambria Math" panose="02040503050406030204" pitchFamily="18" charset="0"/>
                            </a:rPr>
                            <m:t>4</m:t>
                          </m:r>
                        </m:sub>
                      </m:sSub>
                      <m:r>
                        <a:rPr lang="en-US" b="0" i="1" smtClean="0">
                          <a:latin typeface="Cambria Math" panose="02040503050406030204" pitchFamily="18" charset="0"/>
                        </a:rPr>
                        <m:t>=0.976</m:t>
                      </m:r>
                    </m:oMath>
                  </m:oMathPara>
                </a14:m>
                <a:endParaRPr lang="en-GB" dirty="0"/>
              </a:p>
            </p:txBody>
          </p:sp>
        </mc:Choice>
        <mc:Fallback xmlns="">
          <p:sp>
            <p:nvSpPr>
              <p:cNvPr id="21" name="TextBox 20">
                <a:extLst>
                  <a:ext uri="{FF2B5EF4-FFF2-40B4-BE49-F238E27FC236}">
                    <a16:creationId xmlns:a16="http://schemas.microsoft.com/office/drawing/2014/main" id="{A6868A09-C43B-D1DB-0823-50EE7512E561}"/>
                  </a:ext>
                </a:extLst>
              </p:cNvPr>
              <p:cNvSpPr txBox="1">
                <a:spLocks noRot="1" noChangeAspect="1" noMove="1" noResize="1" noEditPoints="1" noAdjustHandles="1" noChangeArrowheads="1" noChangeShapeType="1" noTextEdit="1"/>
              </p:cNvSpPr>
              <p:nvPr/>
            </p:nvSpPr>
            <p:spPr>
              <a:xfrm>
                <a:off x="5508104" y="3411651"/>
                <a:ext cx="1177310" cy="276999"/>
              </a:xfrm>
              <a:prstGeom prst="rect">
                <a:avLst/>
              </a:prstGeom>
              <a:blipFill>
                <a:blip r:embed="rId10"/>
                <a:stretch>
                  <a:fillRect l="-4145" r="-4145"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CDF4D98F-E302-3960-7268-1975E17AEAF6}"/>
                  </a:ext>
                </a:extLst>
              </p:cNvPr>
              <p:cNvSpPr txBox="1"/>
              <p:nvPr/>
            </p:nvSpPr>
            <p:spPr>
              <a:xfrm>
                <a:off x="3851920" y="4083918"/>
                <a:ext cx="1266052" cy="5261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𝐾</m:t>
                          </m:r>
                        </m:e>
                        <m:sub>
                          <m:r>
                            <a:rPr lang="en-US" b="0" i="1" smtClean="0">
                              <a:latin typeface="Cambria Math" panose="02040503050406030204" pitchFamily="18" charset="0"/>
                            </a:rPr>
                            <m:t>3</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4</m:t>
                          </m:r>
                        </m:num>
                        <m:den>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den>
                      </m:f>
                    </m:oMath>
                  </m:oMathPara>
                </a14:m>
                <a:endParaRPr lang="en-GB" dirty="0"/>
              </a:p>
            </p:txBody>
          </p:sp>
        </mc:Choice>
        <mc:Fallback xmlns="">
          <p:sp>
            <p:nvSpPr>
              <p:cNvPr id="22" name="TextBox 21">
                <a:extLst>
                  <a:ext uri="{FF2B5EF4-FFF2-40B4-BE49-F238E27FC236}">
                    <a16:creationId xmlns:a16="http://schemas.microsoft.com/office/drawing/2014/main" id="{CDF4D98F-E302-3960-7268-1975E17AEAF6}"/>
                  </a:ext>
                </a:extLst>
              </p:cNvPr>
              <p:cNvSpPr txBox="1">
                <a:spLocks noRot="1" noChangeAspect="1" noMove="1" noResize="1" noEditPoints="1" noAdjustHandles="1" noChangeArrowheads="1" noChangeShapeType="1" noTextEdit="1"/>
              </p:cNvSpPr>
              <p:nvPr/>
            </p:nvSpPr>
            <p:spPr>
              <a:xfrm>
                <a:off x="3851920" y="4083918"/>
                <a:ext cx="1266052" cy="526106"/>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5B1AB54-D7CA-10BB-DE11-963A5C0CF9B3}"/>
                  </a:ext>
                </a:extLst>
              </p:cNvPr>
              <p:cNvSpPr txBox="1"/>
              <p:nvPr/>
            </p:nvSpPr>
            <p:spPr>
              <a:xfrm>
                <a:off x="5512258" y="4209599"/>
                <a:ext cx="104907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𝐾</m:t>
                          </m:r>
                        </m:e>
                        <m:sub>
                          <m:r>
                            <a:rPr lang="en-US" b="0" i="1" smtClean="0">
                              <a:latin typeface="Cambria Math" panose="02040503050406030204" pitchFamily="18" charset="0"/>
                            </a:rPr>
                            <m:t>4</m:t>
                          </m:r>
                        </m:sub>
                      </m:sSub>
                      <m:r>
                        <a:rPr lang="en-US" b="0" i="1" smtClean="0">
                          <a:latin typeface="Cambria Math" panose="02040503050406030204" pitchFamily="18" charset="0"/>
                        </a:rPr>
                        <m:t>=1.73</m:t>
                      </m:r>
                    </m:oMath>
                  </m:oMathPara>
                </a14:m>
                <a:endParaRPr lang="en-GB" dirty="0"/>
              </a:p>
            </p:txBody>
          </p:sp>
        </mc:Choice>
        <mc:Fallback xmlns="">
          <p:sp>
            <p:nvSpPr>
              <p:cNvPr id="24" name="TextBox 23">
                <a:extLst>
                  <a:ext uri="{FF2B5EF4-FFF2-40B4-BE49-F238E27FC236}">
                    <a16:creationId xmlns:a16="http://schemas.microsoft.com/office/drawing/2014/main" id="{E5B1AB54-D7CA-10BB-DE11-963A5C0CF9B3}"/>
                  </a:ext>
                </a:extLst>
              </p:cNvPr>
              <p:cNvSpPr txBox="1">
                <a:spLocks noRot="1" noChangeAspect="1" noMove="1" noResize="1" noEditPoints="1" noAdjustHandles="1" noChangeArrowheads="1" noChangeShapeType="1" noTextEdit="1"/>
              </p:cNvSpPr>
              <p:nvPr/>
            </p:nvSpPr>
            <p:spPr>
              <a:xfrm>
                <a:off x="5512258" y="4209599"/>
                <a:ext cx="1049070" cy="276999"/>
              </a:xfrm>
              <a:prstGeom prst="rect">
                <a:avLst/>
              </a:prstGeom>
              <a:blipFill>
                <a:blip r:embed="rId12"/>
                <a:stretch>
                  <a:fillRect l="-4070" r="-5233" b="-17778"/>
                </a:stretch>
              </a:blipFill>
            </p:spPr>
            <p:txBody>
              <a:bodyPr/>
              <a:lstStyle/>
              <a:p>
                <a:r>
                  <a:rPr lang="en-GB">
                    <a:noFill/>
                  </a:rPr>
                  <a:t> </a:t>
                </a:r>
              </a:p>
            </p:txBody>
          </p:sp>
        </mc:Fallback>
      </mc:AlternateContent>
      <p:sp>
        <p:nvSpPr>
          <p:cNvPr id="25" name="Content Placeholder 1">
            <a:extLst>
              <a:ext uri="{FF2B5EF4-FFF2-40B4-BE49-F238E27FC236}">
                <a16:creationId xmlns:a16="http://schemas.microsoft.com/office/drawing/2014/main" id="{A51146D6-826A-0FEF-E3AC-55DFA53AE0DB}"/>
              </a:ext>
            </a:extLst>
          </p:cNvPr>
          <p:cNvSpPr txBox="1">
            <a:spLocks/>
          </p:cNvSpPr>
          <p:nvPr/>
        </p:nvSpPr>
        <p:spPr>
          <a:xfrm>
            <a:off x="6852758" y="3369582"/>
            <a:ext cx="1535665" cy="27083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t>at the center</a:t>
            </a:r>
            <a:endParaRPr lang="en-GB" sz="1600" i="1" dirty="0">
              <a:solidFill>
                <a:srgbClr val="000000"/>
              </a:solidFill>
              <a:latin typeface="Arial Narrow" panose="020B0606020202030204" pitchFamily="34" charset="0"/>
            </a:endParaRPr>
          </a:p>
        </p:txBody>
      </p:sp>
      <p:sp>
        <p:nvSpPr>
          <p:cNvPr id="26" name="Content Placeholder 1">
            <a:extLst>
              <a:ext uri="{FF2B5EF4-FFF2-40B4-BE49-F238E27FC236}">
                <a16:creationId xmlns:a16="http://schemas.microsoft.com/office/drawing/2014/main" id="{A56708B7-D2BB-6A17-FCBB-99725AA33A2A}"/>
              </a:ext>
            </a:extLst>
          </p:cNvPr>
          <p:cNvSpPr txBox="1">
            <a:spLocks/>
          </p:cNvSpPr>
          <p:nvPr/>
        </p:nvSpPr>
        <p:spPr>
          <a:xfrm>
            <a:off x="6846164" y="4136024"/>
            <a:ext cx="1535665" cy="27083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t>at the border</a:t>
            </a:r>
            <a:endParaRPr lang="en-GB" sz="1600" i="1" dirty="0">
              <a:solidFill>
                <a:srgbClr val="000000"/>
              </a:solidFill>
              <a:latin typeface="Arial Narrow" panose="020B0606020202030204" pitchFamily="34" charset="0"/>
            </a:endParaRPr>
          </a:p>
        </p:txBody>
      </p:sp>
      <p:sp>
        <p:nvSpPr>
          <p:cNvPr id="7" name="Footer Placeholder 4">
            <a:extLst>
              <a:ext uri="{FF2B5EF4-FFF2-40B4-BE49-F238E27FC236}">
                <a16:creationId xmlns:a16="http://schemas.microsoft.com/office/drawing/2014/main" id="{5415AEC9-F9D7-93ED-0195-9024C44446DF}"/>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spTree>
    <p:extLst>
      <p:ext uri="{BB962C8B-B14F-4D97-AF65-F5344CB8AC3E}">
        <p14:creationId xmlns:p14="http://schemas.microsoft.com/office/powerpoint/2010/main" val="12170602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22</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1067196" y="58316"/>
            <a:ext cx="8015411" cy="857250"/>
          </a:xfrm>
        </p:spPr>
        <p:txBody>
          <a:bodyPr/>
          <a:lstStyle/>
          <a:p>
            <a:r>
              <a:rPr lang="en-US" sz="2400" dirty="0"/>
              <a:t>Maximum displacement on a thin and flexible membrane</a:t>
            </a:r>
            <a:endParaRPr lang="en-GB" sz="2400" dirty="0"/>
          </a:p>
        </p:txBody>
      </p:sp>
      <p:sp>
        <p:nvSpPr>
          <p:cNvPr id="135" name="Content Placeholder 1">
            <a:extLst>
              <a:ext uri="{FF2B5EF4-FFF2-40B4-BE49-F238E27FC236}">
                <a16:creationId xmlns:a16="http://schemas.microsoft.com/office/drawing/2014/main" id="{57140A75-0DE2-E17C-CD52-3AAB545E6336}"/>
              </a:ext>
            </a:extLst>
          </p:cNvPr>
          <p:cNvSpPr txBox="1">
            <a:spLocks/>
          </p:cNvSpPr>
          <p:nvPr/>
        </p:nvSpPr>
        <p:spPr>
          <a:xfrm>
            <a:off x="233131" y="5003758"/>
            <a:ext cx="8360280" cy="85589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endParaRPr lang="en-US" sz="1600" dirty="0"/>
          </a:p>
        </p:txBody>
      </p:sp>
      <p:sp>
        <p:nvSpPr>
          <p:cNvPr id="140" name="Content Placeholder 1">
            <a:extLst>
              <a:ext uri="{FF2B5EF4-FFF2-40B4-BE49-F238E27FC236}">
                <a16:creationId xmlns:a16="http://schemas.microsoft.com/office/drawing/2014/main" id="{ADC9D1FC-AA4D-9DBF-6BB1-203D9D48F8DA}"/>
              </a:ext>
            </a:extLst>
          </p:cNvPr>
          <p:cNvSpPr txBox="1">
            <a:spLocks/>
          </p:cNvSpPr>
          <p:nvPr/>
        </p:nvSpPr>
        <p:spPr>
          <a:xfrm>
            <a:off x="249275" y="4681879"/>
            <a:ext cx="8731355" cy="295793"/>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en-US" sz="1600" dirty="0"/>
          </a:p>
        </p:txBody>
      </p:sp>
      <p:sp>
        <p:nvSpPr>
          <p:cNvPr id="2" name="Content Placeholder 1">
            <a:extLst>
              <a:ext uri="{FF2B5EF4-FFF2-40B4-BE49-F238E27FC236}">
                <a16:creationId xmlns:a16="http://schemas.microsoft.com/office/drawing/2014/main" id="{34058708-BBB3-C06C-86C6-2F2CB563EA5D}"/>
              </a:ext>
            </a:extLst>
          </p:cNvPr>
          <p:cNvSpPr>
            <a:spLocks noGrp="1"/>
          </p:cNvSpPr>
          <p:nvPr>
            <p:ph sz="quarter" idx="12"/>
          </p:nvPr>
        </p:nvSpPr>
        <p:spPr>
          <a:xfrm>
            <a:off x="1259632" y="500716"/>
            <a:ext cx="7503368" cy="270834"/>
          </a:xfrm>
        </p:spPr>
        <p:txBody>
          <a:bodyPr/>
          <a:lstStyle/>
          <a:p>
            <a:r>
              <a:rPr lang="en-GB" sz="1600" dirty="0"/>
              <a:t>Roark's Formulas for Stress and Strain for a thin </a:t>
            </a:r>
            <a:r>
              <a:rPr lang="en-GB" sz="1600" b="1" dirty="0"/>
              <a:t>flexible</a:t>
            </a:r>
            <a:r>
              <a:rPr lang="en-GB" sz="1600" dirty="0"/>
              <a:t> circular membrane</a:t>
            </a:r>
            <a:endParaRPr lang="en-GB" sz="1600" dirty="0">
              <a:solidFill>
                <a:srgbClr val="000000"/>
              </a:solidFill>
              <a:latin typeface="Arial Narrow" panose="020B0606020202030204" pitchFamily="34" charset="0"/>
            </a:endParaRPr>
          </a:p>
        </p:txBody>
      </p:sp>
      <p:sp>
        <p:nvSpPr>
          <p:cNvPr id="6" name="Content Placeholder 1">
            <a:extLst>
              <a:ext uri="{FF2B5EF4-FFF2-40B4-BE49-F238E27FC236}">
                <a16:creationId xmlns:a16="http://schemas.microsoft.com/office/drawing/2014/main" id="{E767B157-2373-8575-4A52-3561CA67B8C4}"/>
              </a:ext>
            </a:extLst>
          </p:cNvPr>
          <p:cNvSpPr txBox="1">
            <a:spLocks/>
          </p:cNvSpPr>
          <p:nvPr/>
        </p:nvSpPr>
        <p:spPr>
          <a:xfrm>
            <a:off x="5767135" y="2733704"/>
            <a:ext cx="2995865" cy="115688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The found deflection in the simplified model is roughly the same of the one found in the cavity window.</a:t>
            </a:r>
            <a:endParaRPr lang="en-GB" sz="160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29454D0-8481-D1B2-D027-2E9E84E3965A}"/>
                  </a:ext>
                </a:extLst>
              </p:cNvPr>
              <p:cNvSpPr txBox="1"/>
              <p:nvPr/>
            </p:nvSpPr>
            <p:spPr>
              <a:xfrm>
                <a:off x="653702" y="1996044"/>
                <a:ext cx="1866793"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𝑦</m:t>
                          </m:r>
                        </m:e>
                        <m:sub>
                          <m:r>
                            <m:rPr>
                              <m:sty m:val="p"/>
                            </m:rPr>
                            <a:rPr lang="en-US" sz="1600" b="0" i="0" smtClean="0">
                              <a:latin typeface="Cambria Math" panose="02040503050406030204" pitchFamily="18" charset="0"/>
                            </a:rPr>
                            <m:t>flexible</m:t>
                          </m:r>
                        </m:sub>
                      </m:sSub>
                      <m:r>
                        <a:rPr lang="en-US" sz="1600" b="0" i="1" smtClean="0">
                          <a:latin typeface="Cambria Math" panose="02040503050406030204" pitchFamily="18" charset="0"/>
                        </a:rPr>
                        <m:t>=0.</m:t>
                      </m:r>
                      <m:r>
                        <a:rPr lang="en-US" sz="1600" b="0" i="0" smtClean="0">
                          <a:latin typeface="Cambria Math" panose="02040503050406030204" pitchFamily="18" charset="0"/>
                        </a:rPr>
                        <m:t>948 </m:t>
                      </m:r>
                      <m:r>
                        <m:rPr>
                          <m:sty m:val="p"/>
                        </m:rPr>
                        <a:rPr lang="en-US" sz="1600" b="0" i="0" smtClean="0">
                          <a:latin typeface="Cambria Math" panose="02040503050406030204" pitchFamily="18" charset="0"/>
                        </a:rPr>
                        <m:t>mm</m:t>
                      </m:r>
                    </m:oMath>
                  </m:oMathPara>
                </a14:m>
                <a:endParaRPr lang="en-GB" sz="1600" dirty="0"/>
              </a:p>
            </p:txBody>
          </p:sp>
        </mc:Choice>
        <mc:Fallback xmlns="">
          <p:sp>
            <p:nvSpPr>
              <p:cNvPr id="8" name="TextBox 7">
                <a:extLst>
                  <a:ext uri="{FF2B5EF4-FFF2-40B4-BE49-F238E27FC236}">
                    <a16:creationId xmlns:a16="http://schemas.microsoft.com/office/drawing/2014/main" id="{C29454D0-8481-D1B2-D027-2E9E84E3965A}"/>
                  </a:ext>
                </a:extLst>
              </p:cNvPr>
              <p:cNvSpPr txBox="1">
                <a:spLocks noRot="1" noChangeAspect="1" noMove="1" noResize="1" noEditPoints="1" noAdjustHandles="1" noChangeArrowheads="1" noChangeShapeType="1" noTextEdit="1"/>
              </p:cNvSpPr>
              <p:nvPr/>
            </p:nvSpPr>
            <p:spPr>
              <a:xfrm>
                <a:off x="653702" y="1996044"/>
                <a:ext cx="1866793" cy="246221"/>
              </a:xfrm>
              <a:prstGeom prst="rect">
                <a:avLst/>
              </a:prstGeom>
              <a:blipFill>
                <a:blip r:embed="rId2"/>
                <a:stretch>
                  <a:fillRect l="-1961" r="-654" b="-24390"/>
                </a:stretch>
              </a:blipFill>
            </p:spPr>
            <p:txBody>
              <a:bodyPr/>
              <a:lstStyle/>
              <a:p>
                <a:r>
                  <a:rPr lang="en-GB">
                    <a:noFill/>
                  </a:rPr>
                  <a:t> </a:t>
                </a:r>
              </a:p>
            </p:txBody>
          </p:sp>
        </mc:Fallback>
      </mc:AlternateContent>
      <p:sp>
        <p:nvSpPr>
          <p:cNvPr id="15" name="Content Placeholder 1">
            <a:extLst>
              <a:ext uri="{FF2B5EF4-FFF2-40B4-BE49-F238E27FC236}">
                <a16:creationId xmlns:a16="http://schemas.microsoft.com/office/drawing/2014/main" id="{767AE39E-1E84-52C8-A959-008688E67157}"/>
              </a:ext>
            </a:extLst>
          </p:cNvPr>
          <p:cNvSpPr txBox="1">
            <a:spLocks/>
          </p:cNvSpPr>
          <p:nvPr/>
        </p:nvSpPr>
        <p:spPr>
          <a:xfrm>
            <a:off x="4004768" y="933134"/>
            <a:ext cx="2439440" cy="895611"/>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i="1" dirty="0"/>
              <a:t>r </a:t>
            </a:r>
            <a:r>
              <a:rPr lang="en-US" sz="1100" dirty="0"/>
              <a:t>= 60 mm (membrane radius)</a:t>
            </a:r>
          </a:p>
          <a:p>
            <a:r>
              <a:rPr lang="en-US" sz="1100" i="1" dirty="0">
                <a:solidFill>
                  <a:srgbClr val="000000"/>
                </a:solidFill>
                <a:latin typeface="Arial Narrow" panose="020B0606020202030204" pitchFamily="34" charset="0"/>
              </a:rPr>
              <a:t>p =</a:t>
            </a:r>
            <a:r>
              <a:rPr lang="en-US" sz="1100" dirty="0">
                <a:solidFill>
                  <a:srgbClr val="000000"/>
                </a:solidFill>
                <a:latin typeface="Arial Narrow" panose="020B0606020202030204" pitchFamily="34" charset="0"/>
              </a:rPr>
              <a:t> 4.21e-03 MPa (applied pressure)</a:t>
            </a:r>
          </a:p>
          <a:p>
            <a:r>
              <a:rPr lang="en-US" sz="1100" i="1" dirty="0">
                <a:solidFill>
                  <a:srgbClr val="000000"/>
                </a:solidFill>
                <a:latin typeface="Arial Narrow" panose="020B0606020202030204" pitchFamily="34" charset="0"/>
              </a:rPr>
              <a:t>E = </a:t>
            </a:r>
            <a:r>
              <a:rPr lang="en-US" sz="1100" dirty="0">
                <a:solidFill>
                  <a:srgbClr val="000000"/>
                </a:solidFill>
                <a:latin typeface="Arial Narrow" panose="020B0606020202030204" pitchFamily="34" charset="0"/>
              </a:rPr>
              <a:t>303 </a:t>
            </a:r>
            <a:r>
              <a:rPr lang="en-US" sz="1100" dirty="0" err="1">
                <a:solidFill>
                  <a:srgbClr val="000000"/>
                </a:solidFill>
                <a:latin typeface="Arial Narrow" panose="020B0606020202030204" pitchFamily="34" charset="0"/>
              </a:rPr>
              <a:t>GPa</a:t>
            </a:r>
            <a:r>
              <a:rPr lang="en-US" sz="1100" dirty="0">
                <a:solidFill>
                  <a:srgbClr val="000000"/>
                </a:solidFill>
                <a:latin typeface="Arial Narrow" panose="020B0606020202030204" pitchFamily="34" charset="0"/>
              </a:rPr>
              <a:t> (Young’s modulus)</a:t>
            </a:r>
          </a:p>
          <a:p>
            <a:r>
              <a:rPr lang="en-US" sz="1100" i="1" dirty="0">
                <a:solidFill>
                  <a:srgbClr val="000000"/>
                </a:solidFill>
                <a:latin typeface="Arial Narrow" panose="020B0606020202030204" pitchFamily="34" charset="0"/>
              </a:rPr>
              <a:t>t = </a:t>
            </a:r>
            <a:r>
              <a:rPr lang="en-US" sz="1100" dirty="0">
                <a:solidFill>
                  <a:srgbClr val="000000"/>
                </a:solidFill>
                <a:latin typeface="Arial Narrow" panose="020B0606020202030204" pitchFamily="34" charset="0"/>
              </a:rPr>
              <a:t>0.06 mm</a:t>
            </a:r>
            <a:r>
              <a:rPr lang="en-US" sz="1100" i="1" dirty="0">
                <a:solidFill>
                  <a:srgbClr val="000000"/>
                </a:solidFill>
                <a:latin typeface="Arial Narrow" panose="020B0606020202030204" pitchFamily="34" charset="0"/>
              </a:rPr>
              <a:t> </a:t>
            </a:r>
            <a:r>
              <a:rPr lang="en-US" sz="1100" dirty="0">
                <a:solidFill>
                  <a:srgbClr val="000000"/>
                </a:solidFill>
                <a:latin typeface="Arial Narrow" panose="020B0606020202030204" pitchFamily="34" charset="0"/>
              </a:rPr>
              <a:t>(membrane thickness)</a:t>
            </a:r>
            <a:endParaRPr lang="en-GB" sz="1100" i="1" dirty="0">
              <a:solidFill>
                <a:srgbClr val="000000"/>
              </a:solidFill>
              <a:latin typeface="Arial Narrow" panose="020B0606020202030204" pitchFamily="34" charset="0"/>
            </a:endParaRPr>
          </a:p>
        </p:txBody>
      </p:sp>
      <p:sp>
        <p:nvSpPr>
          <p:cNvPr id="16" name="TextBox 15">
            <a:extLst>
              <a:ext uri="{FF2B5EF4-FFF2-40B4-BE49-F238E27FC236}">
                <a16:creationId xmlns:a16="http://schemas.microsoft.com/office/drawing/2014/main" id="{6B488271-EB54-A194-8549-392ACC1E404D}"/>
              </a:ext>
            </a:extLst>
          </p:cNvPr>
          <p:cNvSpPr txBox="1"/>
          <p:nvPr/>
        </p:nvSpPr>
        <p:spPr>
          <a:xfrm>
            <a:off x="1704605" y="1029130"/>
            <a:ext cx="2016223" cy="276999"/>
          </a:xfrm>
          <a:prstGeom prst="rect">
            <a:avLst/>
          </a:prstGeom>
          <a:noFill/>
        </p:spPr>
        <p:txBody>
          <a:bodyPr wrap="square">
            <a:spAutoFit/>
          </a:bodyPr>
          <a:lstStyle/>
          <a:p>
            <a:r>
              <a:rPr lang="en-US" sz="1200" dirty="0"/>
              <a:t>(under uniform pressure </a:t>
            </a:r>
            <a:r>
              <a:rPr lang="en-US" sz="1200" i="1" dirty="0"/>
              <a:t>p</a:t>
            </a:r>
            <a:r>
              <a:rPr lang="en-US" sz="1200" dirty="0"/>
              <a:t>)</a:t>
            </a:r>
            <a:endParaRPr lang="en-GB" sz="1200" dirty="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CD1D9F2C-B304-1795-5855-75D903F6B895}"/>
                  </a:ext>
                </a:extLst>
              </p:cNvPr>
              <p:cNvSpPr txBox="1"/>
              <p:nvPr/>
            </p:nvSpPr>
            <p:spPr>
              <a:xfrm>
                <a:off x="684452" y="2403522"/>
                <a:ext cx="5091137" cy="492443"/>
              </a:xfrm>
              <a:prstGeom prst="rect">
                <a:avLst/>
              </a:prstGeom>
              <a:noFill/>
            </p:spPr>
            <p:txBody>
              <a:bodyPr wrap="none" lIns="0" tIns="0" rIns="0" bIns="0" rtlCol="0">
                <a:spAutoFit/>
              </a:bodyPr>
              <a:lstStyle/>
              <a:p>
                <a14:m>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𝑦</m:t>
                        </m:r>
                      </m:e>
                      <m:sub>
                        <m:r>
                          <m:rPr>
                            <m:sty m:val="p"/>
                          </m:rPr>
                          <a:rPr lang="en-US" sz="1600" b="0" i="0" smtClean="0">
                            <a:latin typeface="Cambria Math" panose="02040503050406030204" pitchFamily="18" charset="0"/>
                          </a:rPr>
                          <m:t>COMSOL</m:t>
                        </m:r>
                      </m:sub>
                    </m:sSub>
                    <m:r>
                      <a:rPr lang="en-US" sz="1600" b="0" i="1" smtClean="0">
                        <a:latin typeface="Cambria Math" panose="02040503050406030204" pitchFamily="18" charset="0"/>
                      </a:rPr>
                      <m:t>=</m:t>
                    </m:r>
                  </m:oMath>
                </a14:m>
                <a:r>
                  <a:rPr lang="en-GB" sz="1600" dirty="0"/>
                  <a:t> 1.06 mm  </a:t>
                </a:r>
                <a:r>
                  <a:rPr lang="en-GB" sz="1200" dirty="0"/>
                  <a:t>(linear elastic model </a:t>
                </a:r>
                <a:r>
                  <a:rPr lang="en-US" sz="1200" dirty="0"/>
                  <a:t>under uniform pressure </a:t>
                </a:r>
                <a:r>
                  <a:rPr lang="en-US" sz="1200" i="1" dirty="0"/>
                  <a:t>p</a:t>
                </a:r>
                <a:r>
                  <a:rPr lang="en-US" sz="1200" dirty="0"/>
                  <a:t>)</a:t>
                </a:r>
                <a:endParaRPr lang="en-GB" sz="1200" dirty="0"/>
              </a:p>
              <a:p>
                <a:endParaRPr lang="en-GB" sz="1600" dirty="0"/>
              </a:p>
            </p:txBody>
          </p:sp>
        </mc:Choice>
        <mc:Fallback xmlns="">
          <p:sp>
            <p:nvSpPr>
              <p:cNvPr id="17" name="TextBox 16">
                <a:extLst>
                  <a:ext uri="{FF2B5EF4-FFF2-40B4-BE49-F238E27FC236}">
                    <a16:creationId xmlns:a16="http://schemas.microsoft.com/office/drawing/2014/main" id="{CD1D9F2C-B304-1795-5855-75D903F6B895}"/>
                  </a:ext>
                </a:extLst>
              </p:cNvPr>
              <p:cNvSpPr txBox="1">
                <a:spLocks noRot="1" noChangeAspect="1" noMove="1" noResize="1" noEditPoints="1" noAdjustHandles="1" noChangeArrowheads="1" noChangeShapeType="1" noTextEdit="1"/>
              </p:cNvSpPr>
              <p:nvPr/>
            </p:nvSpPr>
            <p:spPr>
              <a:xfrm>
                <a:off x="684452" y="2403522"/>
                <a:ext cx="5091137" cy="492443"/>
              </a:xfrm>
              <a:prstGeom prst="rect">
                <a:avLst/>
              </a:prstGeom>
              <a:blipFill>
                <a:blip r:embed="rId3"/>
                <a:stretch>
                  <a:fillRect l="-1437" t="-12346" r="-9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90A80DA5-F1EC-F3B5-5C8A-BE17F3ACABDA}"/>
                  </a:ext>
                </a:extLst>
              </p:cNvPr>
              <p:cNvSpPr txBox="1"/>
              <p:nvPr/>
            </p:nvSpPr>
            <p:spPr>
              <a:xfrm>
                <a:off x="3002984" y="1996044"/>
                <a:ext cx="1785040" cy="2694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𝑦</m:t>
                          </m:r>
                        </m:e>
                        <m:sub>
                          <m:r>
                            <m:rPr>
                              <m:sty m:val="p"/>
                            </m:rPr>
                            <a:rPr lang="en-US" sz="1600" b="0" i="0" smtClean="0">
                              <a:latin typeface="Cambria Math" panose="02040503050406030204" pitchFamily="18" charset="0"/>
                            </a:rPr>
                            <m:t>rigid</m:t>
                          </m:r>
                        </m:sub>
                      </m:sSub>
                      <m:r>
                        <a:rPr lang="en-US" sz="1600" b="0" i="1" smtClean="0">
                          <a:latin typeface="Cambria Math" panose="02040503050406030204" pitchFamily="18" charset="0"/>
                        </a:rPr>
                        <m:t>=0.</m:t>
                      </m:r>
                      <m:r>
                        <a:rPr lang="en-US" sz="1600" b="0" i="0" smtClean="0">
                          <a:latin typeface="Cambria Math" panose="02040503050406030204" pitchFamily="18" charset="0"/>
                        </a:rPr>
                        <m:t>8170 </m:t>
                      </m:r>
                      <m:r>
                        <m:rPr>
                          <m:sty m:val="p"/>
                        </m:rPr>
                        <a:rPr lang="en-US" sz="1600" b="0" i="0" smtClean="0">
                          <a:latin typeface="Cambria Math" panose="02040503050406030204" pitchFamily="18" charset="0"/>
                        </a:rPr>
                        <m:t>mm</m:t>
                      </m:r>
                    </m:oMath>
                  </m:oMathPara>
                </a14:m>
                <a:endParaRPr lang="en-GB" sz="1600" dirty="0"/>
              </a:p>
            </p:txBody>
          </p:sp>
        </mc:Choice>
        <mc:Fallback xmlns="">
          <p:sp>
            <p:nvSpPr>
              <p:cNvPr id="47" name="TextBox 46">
                <a:extLst>
                  <a:ext uri="{FF2B5EF4-FFF2-40B4-BE49-F238E27FC236}">
                    <a16:creationId xmlns:a16="http://schemas.microsoft.com/office/drawing/2014/main" id="{90A80DA5-F1EC-F3B5-5C8A-BE17F3ACABDA}"/>
                  </a:ext>
                </a:extLst>
              </p:cNvPr>
              <p:cNvSpPr txBox="1">
                <a:spLocks noRot="1" noChangeAspect="1" noMove="1" noResize="1" noEditPoints="1" noAdjustHandles="1" noChangeArrowheads="1" noChangeShapeType="1" noTextEdit="1"/>
              </p:cNvSpPr>
              <p:nvPr/>
            </p:nvSpPr>
            <p:spPr>
              <a:xfrm>
                <a:off x="3002984" y="1996044"/>
                <a:ext cx="1785040" cy="269433"/>
              </a:xfrm>
              <a:prstGeom prst="rect">
                <a:avLst/>
              </a:prstGeom>
              <a:blipFill>
                <a:blip r:embed="rId4"/>
                <a:stretch>
                  <a:fillRect l="-2055" r="-685" b="-24444"/>
                </a:stretch>
              </a:blipFill>
            </p:spPr>
            <p:txBody>
              <a:bodyPr/>
              <a:lstStyle/>
              <a:p>
                <a:r>
                  <a:rPr lang="en-GB">
                    <a:noFill/>
                  </a:rPr>
                  <a:t> </a:t>
                </a:r>
              </a:p>
            </p:txBody>
          </p:sp>
        </mc:Fallback>
      </mc:AlternateContent>
      <p:sp>
        <p:nvSpPr>
          <p:cNvPr id="3" name="Footer Placeholder 4">
            <a:extLst>
              <a:ext uri="{FF2B5EF4-FFF2-40B4-BE49-F238E27FC236}">
                <a16:creationId xmlns:a16="http://schemas.microsoft.com/office/drawing/2014/main" id="{79A1AE66-193E-B2B0-D2A0-DE017FED45C4}"/>
              </a:ext>
            </a:extLst>
          </p:cNvPr>
          <p:cNvSpPr>
            <a:spLocks noGrp="1"/>
          </p:cNvSpPr>
          <p:nvPr>
            <p:ph type="ftr" sz="quarter" idx="3"/>
          </p:nvPr>
        </p:nvSpPr>
        <p:spPr>
          <a:xfrm>
            <a:off x="107504" y="4884698"/>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pic>
        <p:nvPicPr>
          <p:cNvPr id="7" name="Picture 6">
            <a:extLst>
              <a:ext uri="{FF2B5EF4-FFF2-40B4-BE49-F238E27FC236}">
                <a16:creationId xmlns:a16="http://schemas.microsoft.com/office/drawing/2014/main" id="{C5475ECC-AFD0-1989-ABE2-F137ED5D5461}"/>
              </a:ext>
            </a:extLst>
          </p:cNvPr>
          <p:cNvPicPr>
            <a:picLocks noChangeAspect="1"/>
          </p:cNvPicPr>
          <p:nvPr/>
        </p:nvPicPr>
        <p:blipFill>
          <a:blip r:embed="rId5"/>
          <a:stretch>
            <a:fillRect/>
          </a:stretch>
        </p:blipFill>
        <p:spPr>
          <a:xfrm>
            <a:off x="375682" y="2765286"/>
            <a:ext cx="3127920" cy="2110556"/>
          </a:xfrm>
          <a:prstGeom prst="rect">
            <a:avLst/>
          </a:prstGeom>
        </p:spPr>
      </p:pic>
      <p:pic>
        <p:nvPicPr>
          <p:cNvPr id="9" name="Picture 8">
            <a:extLst>
              <a:ext uri="{FF2B5EF4-FFF2-40B4-BE49-F238E27FC236}">
                <a16:creationId xmlns:a16="http://schemas.microsoft.com/office/drawing/2014/main" id="{737E67AD-200B-9F92-8455-EC9D26881D0B}"/>
              </a:ext>
            </a:extLst>
          </p:cNvPr>
          <p:cNvPicPr>
            <a:picLocks noChangeAspect="1"/>
          </p:cNvPicPr>
          <p:nvPr/>
        </p:nvPicPr>
        <p:blipFill rotWithShape="1">
          <a:blip r:embed="rId6"/>
          <a:srcRect l="29414" r="2769"/>
          <a:stretch/>
        </p:blipFill>
        <p:spPr>
          <a:xfrm>
            <a:off x="3659571" y="2787774"/>
            <a:ext cx="2064557" cy="2054121"/>
          </a:xfrm>
          <a:prstGeom prst="rect">
            <a:avLst/>
          </a:prstGeom>
        </p:spPr>
      </p:pic>
      <p:pic>
        <p:nvPicPr>
          <p:cNvPr id="11" name="Picture 10">
            <a:extLst>
              <a:ext uri="{FF2B5EF4-FFF2-40B4-BE49-F238E27FC236}">
                <a16:creationId xmlns:a16="http://schemas.microsoft.com/office/drawing/2014/main" id="{1D335471-BBB9-50FB-2C1F-9C8EA9836D82}"/>
              </a:ext>
            </a:extLst>
          </p:cNvPr>
          <p:cNvPicPr>
            <a:picLocks noChangeAspect="1"/>
          </p:cNvPicPr>
          <p:nvPr/>
        </p:nvPicPr>
        <p:blipFill>
          <a:blip r:embed="rId7"/>
          <a:stretch>
            <a:fillRect/>
          </a:stretch>
        </p:blipFill>
        <p:spPr>
          <a:xfrm>
            <a:off x="6432104" y="906616"/>
            <a:ext cx="2546975" cy="1713420"/>
          </a:xfrm>
          <a:prstGeom prst="rect">
            <a:avLst/>
          </a:prstGeom>
        </p:spPr>
      </p:pic>
      <mc:AlternateContent xmlns:mc="http://schemas.openxmlformats.org/markup-compatibility/2006" xmlns:a14="http://schemas.microsoft.com/office/drawing/2010/main">
        <mc:Choice Requires="a14">
          <p:sp>
            <p:nvSpPr>
              <p:cNvPr id="12" name="Content Placeholder 1">
                <a:extLst>
                  <a:ext uri="{FF2B5EF4-FFF2-40B4-BE49-F238E27FC236}">
                    <a16:creationId xmlns:a16="http://schemas.microsoft.com/office/drawing/2014/main" id="{A5E3809D-B55E-0851-BBAC-5671388C3A68}"/>
                  </a:ext>
                </a:extLst>
              </p:cNvPr>
              <p:cNvSpPr txBox="1">
                <a:spLocks/>
              </p:cNvSpPr>
              <p:nvPr/>
            </p:nvSpPr>
            <p:spPr>
              <a:xfrm>
                <a:off x="438170" y="1619939"/>
                <a:ext cx="3710166" cy="27083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Deflection </a:t>
                </a:r>
                <a:r>
                  <a:rPr lang="en-US" sz="1600" i="1" dirty="0"/>
                  <a:t>y </a:t>
                </a:r>
                <a:r>
                  <a:rPr lang="en-US" sz="1600" dirty="0"/>
                  <a:t>(mm)</a:t>
                </a:r>
                <a:r>
                  <a:rPr lang="en-US" sz="1600" i="1" dirty="0"/>
                  <a:t> </a:t>
                </a:r>
                <a:r>
                  <a:rPr lang="en-US" sz="1600" dirty="0"/>
                  <a:t>(verify that </a:t>
                </a:r>
                <a14:m>
                  <m:oMath xmlns:m="http://schemas.openxmlformats.org/officeDocument/2006/math">
                    <m:r>
                      <a:rPr lang="en-US" sz="1600" b="0" i="1" smtClean="0">
                        <a:latin typeface="Cambria Math" panose="02040503050406030204" pitchFamily="18" charset="0"/>
                      </a:rPr>
                      <m:t>𝑦</m:t>
                    </m:r>
                    <m:r>
                      <a:rPr lang="en-US" sz="1600" b="0" i="1" smtClean="0">
                        <a:latin typeface="Cambria Math" panose="02040503050406030204" pitchFamily="18" charset="0"/>
                      </a:rPr>
                      <m:t>&gt;</m:t>
                    </m:r>
                    <m:r>
                      <a:rPr lang="en-US" sz="1600" b="0" i="1" smtClean="0">
                        <a:latin typeface="Cambria Math" panose="02040503050406030204" pitchFamily="18" charset="0"/>
                      </a:rPr>
                      <m:t>𝑡</m:t>
                    </m:r>
                    <m:r>
                      <a:rPr lang="en-US" sz="1600" b="0" i="1" smtClean="0">
                        <a:latin typeface="Cambria Math" panose="02040503050406030204" pitchFamily="18" charset="0"/>
                      </a:rPr>
                      <m:t>/2</m:t>
                    </m:r>
                  </m:oMath>
                </a14:m>
                <a:r>
                  <a:rPr lang="en-US" sz="1600" dirty="0"/>
                  <a:t>)</a:t>
                </a:r>
                <a:endParaRPr lang="en-GB" sz="1600" i="1" dirty="0">
                  <a:solidFill>
                    <a:srgbClr val="000000"/>
                  </a:solidFill>
                  <a:latin typeface="Arial Narrow" panose="020B0606020202030204" pitchFamily="34" charset="0"/>
                </a:endParaRPr>
              </a:p>
            </p:txBody>
          </p:sp>
        </mc:Choice>
        <mc:Fallback xmlns="">
          <p:sp>
            <p:nvSpPr>
              <p:cNvPr id="12" name="Content Placeholder 1">
                <a:extLst>
                  <a:ext uri="{FF2B5EF4-FFF2-40B4-BE49-F238E27FC236}">
                    <a16:creationId xmlns:a16="http://schemas.microsoft.com/office/drawing/2014/main" id="{A5E3809D-B55E-0851-BBAC-5671388C3A68}"/>
                  </a:ext>
                </a:extLst>
              </p:cNvPr>
              <p:cNvSpPr txBox="1">
                <a:spLocks noRot="1" noChangeAspect="1" noMove="1" noResize="1" noEditPoints="1" noAdjustHandles="1" noChangeArrowheads="1" noChangeShapeType="1" noTextEdit="1"/>
              </p:cNvSpPr>
              <p:nvPr/>
            </p:nvSpPr>
            <p:spPr>
              <a:xfrm>
                <a:off x="438170" y="1619939"/>
                <a:ext cx="3710166" cy="270834"/>
              </a:xfrm>
              <a:prstGeom prst="rect">
                <a:avLst/>
              </a:prstGeom>
              <a:blipFill>
                <a:blip r:embed="rId8"/>
                <a:stretch>
                  <a:fillRect l="-657" t="-4545" b="-56818"/>
                </a:stretch>
              </a:blipFill>
            </p:spPr>
            <p:txBody>
              <a:bodyPr/>
              <a:lstStyle/>
              <a:p>
                <a:r>
                  <a:rPr lang="en-GB">
                    <a:noFill/>
                  </a:rPr>
                  <a:t> </a:t>
                </a:r>
              </a:p>
            </p:txBody>
          </p:sp>
        </mc:Fallback>
      </mc:AlternateContent>
    </p:spTree>
    <p:extLst>
      <p:ext uri="{BB962C8B-B14F-4D97-AF65-F5344CB8AC3E}">
        <p14:creationId xmlns:p14="http://schemas.microsoft.com/office/powerpoint/2010/main" val="752315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p:txBody>
          <a:bodyPr/>
          <a:lstStyle/>
          <a:p>
            <a:r>
              <a:rPr lang="en-US" dirty="0"/>
              <a:t>Motivation of the study</a:t>
            </a:r>
            <a:endParaRPr lang="en-GB" dirty="0"/>
          </a:p>
        </p:txBody>
      </p:sp>
      <p:sp>
        <p:nvSpPr>
          <p:cNvPr id="12" name="Content Placeholder 1">
            <a:extLst>
              <a:ext uri="{FF2B5EF4-FFF2-40B4-BE49-F238E27FC236}">
                <a16:creationId xmlns:a16="http://schemas.microsoft.com/office/drawing/2014/main" id="{0FDE3021-5A86-C7C0-0644-C6ECF047C3B3}"/>
              </a:ext>
            </a:extLst>
          </p:cNvPr>
          <p:cNvSpPr>
            <a:spLocks noGrp="1"/>
          </p:cNvSpPr>
          <p:nvPr>
            <p:ph sz="quarter" idx="12"/>
          </p:nvPr>
        </p:nvSpPr>
        <p:spPr>
          <a:xfrm>
            <a:off x="457200" y="1204342"/>
            <a:ext cx="8305800" cy="637156"/>
          </a:xfrm>
        </p:spPr>
        <p:txBody>
          <a:bodyPr/>
          <a:lstStyle/>
          <a:p>
            <a:r>
              <a:rPr lang="en-US" sz="1800" dirty="0"/>
              <a:t>Build a  conceptual RF design and Multiphysics numerical model of a 704 MHz pillbox-type cavity for the Muon Cooling Demonstrator</a:t>
            </a:r>
            <a:endParaRPr lang="en-US" sz="1400" dirty="0"/>
          </a:p>
        </p:txBody>
      </p:sp>
      <mc:AlternateContent xmlns:mc="http://schemas.openxmlformats.org/markup-compatibility/2006" xmlns:a14="http://schemas.microsoft.com/office/drawing/2010/main">
        <mc:Choice Requires="a14">
          <p:sp>
            <p:nvSpPr>
              <p:cNvPr id="106" name="Content Placeholder 1">
                <a:extLst>
                  <a:ext uri="{FF2B5EF4-FFF2-40B4-BE49-F238E27FC236}">
                    <a16:creationId xmlns:a16="http://schemas.microsoft.com/office/drawing/2014/main" id="{6F80C1D9-4747-9930-7A13-CBEAC6F95443}"/>
                  </a:ext>
                </a:extLst>
              </p:cNvPr>
              <p:cNvSpPr txBox="1">
                <a:spLocks/>
              </p:cNvSpPr>
              <p:nvPr/>
            </p:nvSpPr>
            <p:spPr>
              <a:xfrm>
                <a:off x="4716016" y="2200094"/>
                <a:ext cx="3856328" cy="281992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Normal conducting cavities</a:t>
                </a:r>
              </a:p>
              <a:p>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𝑓</m:t>
                        </m:r>
                      </m:e>
                      <m:sub>
                        <m:r>
                          <a:rPr lang="en-US" sz="1800" b="0" i="1" smtClean="0">
                            <a:latin typeface="Cambria Math" panose="02040503050406030204" pitchFamily="18" charset="0"/>
                          </a:rPr>
                          <m:t>0</m:t>
                        </m:r>
                      </m:sub>
                    </m:sSub>
                    <m:r>
                      <a:rPr lang="en-US" sz="1800" b="0" i="1" smtClean="0">
                        <a:latin typeface="Cambria Math" panose="02040503050406030204" pitchFamily="18" charset="0"/>
                      </a:rPr>
                      <m:t>=704 </m:t>
                    </m:r>
                  </m:oMath>
                </a14:m>
                <a:r>
                  <a:rPr lang="en-US" sz="1800" dirty="0"/>
                  <a:t>MHz</a:t>
                </a:r>
              </a:p>
              <a:p>
                <a:r>
                  <a:rPr lang="en-US" sz="1800" dirty="0"/>
                  <a:t>Short RF pulses (</a:t>
                </a:r>
                <a14:m>
                  <m:oMath xmlns:m="http://schemas.openxmlformats.org/officeDocument/2006/math">
                    <m:r>
                      <a:rPr lang="en-US" sz="1800" i="1" smtClean="0">
                        <a:latin typeface="Cambria Math" panose="02040503050406030204" pitchFamily="18" charset="0"/>
                        <a:ea typeface="Cambria Math" panose="02040503050406030204" pitchFamily="18" charset="0"/>
                      </a:rPr>
                      <m:t>~</m:t>
                    </m:r>
                    <m:r>
                      <a:rPr lang="en-US" sz="1800" i="1" smtClean="0">
                        <a:latin typeface="Cambria Math" panose="02040503050406030204" pitchFamily="18" charset="0"/>
                        <a:ea typeface="Cambria Math" panose="02040503050406030204" pitchFamily="18" charset="0"/>
                      </a:rPr>
                      <m:t>𝜇</m:t>
                    </m:r>
                    <m:r>
                      <a:rPr lang="en-US" sz="1800" b="0" i="1" smtClean="0">
                        <a:latin typeface="Cambria Math" panose="02040503050406030204" pitchFamily="18" charset="0"/>
                      </a:rPr>
                      <m:t>𝑠</m:t>
                    </m:r>
                  </m:oMath>
                </a14:m>
                <a:r>
                  <a:rPr lang="en-US" sz="1800" dirty="0"/>
                  <a:t>)</a:t>
                </a:r>
              </a:p>
              <a:p>
                <a:r>
                  <a:rPr lang="en-US" sz="1800" dirty="0"/>
                  <a:t>High peak accelerating gradient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𝐸</m:t>
                        </m:r>
                      </m:e>
                      <m:sub>
                        <m:r>
                          <m:rPr>
                            <m:sty m:val="p"/>
                          </m:rPr>
                          <a:rPr lang="en-US" sz="1800" b="0" i="0" smtClean="0">
                            <a:latin typeface="Cambria Math" panose="02040503050406030204" pitchFamily="18" charset="0"/>
                          </a:rPr>
                          <m:t>pk</m:t>
                        </m:r>
                      </m:sub>
                    </m:sSub>
                    <m:r>
                      <a:rPr lang="en-US" sz="1800" i="1">
                        <a:latin typeface="Cambria Math" panose="02040503050406030204" pitchFamily="18" charset="0"/>
                      </a:rPr>
                      <m:t>=</m:t>
                    </m:r>
                    <m:r>
                      <a:rPr lang="en-US" sz="1800" b="0" i="1" smtClean="0">
                        <a:latin typeface="Cambria Math" panose="02040503050406030204" pitchFamily="18" charset="0"/>
                      </a:rPr>
                      <m:t>44 </m:t>
                    </m:r>
                    <m:r>
                      <m:rPr>
                        <m:sty m:val="p"/>
                      </m:rPr>
                      <a:rPr lang="en-US" sz="1800" b="0" i="0" smtClean="0">
                        <a:latin typeface="Cambria Math" panose="02040503050406030204" pitchFamily="18" charset="0"/>
                      </a:rPr>
                      <m:t>MV</m:t>
                    </m:r>
                    <m:r>
                      <a:rPr lang="en-US" sz="1800" b="0" i="1" smtClean="0">
                        <a:latin typeface="Cambria Math" panose="02040503050406030204" pitchFamily="18" charset="0"/>
                      </a:rPr>
                      <m:t>/</m:t>
                    </m:r>
                    <m:r>
                      <m:rPr>
                        <m:sty m:val="p"/>
                      </m:rPr>
                      <a:rPr lang="en-US" sz="1800" b="0" i="0" smtClean="0">
                        <a:latin typeface="Cambria Math" panose="02040503050406030204" pitchFamily="18" charset="0"/>
                      </a:rPr>
                      <m:t>m</m:t>
                    </m:r>
                    <m:r>
                      <a:rPr lang="en-US" sz="1800" i="1">
                        <a:latin typeface="Cambria Math" panose="02040503050406030204" pitchFamily="18" charset="0"/>
                      </a:rPr>
                      <m:t> </m:t>
                    </m:r>
                  </m:oMath>
                </a14:m>
                <a:r>
                  <a:rPr lang="en-US" sz="1800" dirty="0"/>
                  <a:t>)</a:t>
                </a:r>
              </a:p>
              <a:p>
                <a:r>
                  <a:rPr lang="en-US" sz="1800" dirty="0"/>
                  <a:t>High peak solenoid field (up to 14 T)</a:t>
                </a:r>
              </a:p>
              <a:p>
                <a:endParaRPr lang="en-US" sz="1800" dirty="0"/>
              </a:p>
              <a:p>
                <a:endParaRPr lang="en-US" sz="1400" dirty="0"/>
              </a:p>
            </p:txBody>
          </p:sp>
        </mc:Choice>
        <mc:Fallback xmlns="">
          <p:sp>
            <p:nvSpPr>
              <p:cNvPr id="106" name="Content Placeholder 1">
                <a:extLst>
                  <a:ext uri="{FF2B5EF4-FFF2-40B4-BE49-F238E27FC236}">
                    <a16:creationId xmlns:a16="http://schemas.microsoft.com/office/drawing/2014/main" id="{6F80C1D9-4747-9930-7A13-CBEAC6F95443}"/>
                  </a:ext>
                </a:extLst>
              </p:cNvPr>
              <p:cNvSpPr txBox="1">
                <a:spLocks noRot="1" noChangeAspect="1" noMove="1" noResize="1" noEditPoints="1" noAdjustHandles="1" noChangeArrowheads="1" noChangeShapeType="1" noTextEdit="1"/>
              </p:cNvSpPr>
              <p:nvPr/>
            </p:nvSpPr>
            <p:spPr>
              <a:xfrm>
                <a:off x="4716016" y="2200094"/>
                <a:ext cx="3856328" cy="2819927"/>
              </a:xfrm>
              <a:prstGeom prst="rect">
                <a:avLst/>
              </a:prstGeom>
              <a:blipFill>
                <a:blip r:embed="rId2"/>
                <a:stretch>
                  <a:fillRect l="-1108" t="-1082"/>
                </a:stretch>
              </a:blipFill>
            </p:spPr>
            <p:txBody>
              <a:bodyPr/>
              <a:lstStyle/>
              <a:p>
                <a:r>
                  <a:rPr lang="en-GB">
                    <a:noFill/>
                  </a:rPr>
                  <a:t> </a:t>
                </a:r>
              </a:p>
            </p:txBody>
          </p:sp>
        </mc:Fallback>
      </mc:AlternateContent>
      <p:grpSp>
        <p:nvGrpSpPr>
          <p:cNvPr id="108" name="Group 107">
            <a:extLst>
              <a:ext uri="{FF2B5EF4-FFF2-40B4-BE49-F238E27FC236}">
                <a16:creationId xmlns:a16="http://schemas.microsoft.com/office/drawing/2014/main" id="{24E67D1D-D2D0-139E-92C6-E238CE8D4339}"/>
              </a:ext>
            </a:extLst>
          </p:cNvPr>
          <p:cNvGrpSpPr/>
          <p:nvPr/>
        </p:nvGrpSpPr>
        <p:grpSpPr>
          <a:xfrm>
            <a:off x="827584" y="2211710"/>
            <a:ext cx="3240360" cy="2329890"/>
            <a:chOff x="827584" y="2211710"/>
            <a:chExt cx="3240360" cy="2329890"/>
          </a:xfrm>
        </p:grpSpPr>
        <p:grpSp>
          <p:nvGrpSpPr>
            <p:cNvPr id="89" name="Group 88">
              <a:extLst>
                <a:ext uri="{FF2B5EF4-FFF2-40B4-BE49-F238E27FC236}">
                  <a16:creationId xmlns:a16="http://schemas.microsoft.com/office/drawing/2014/main" id="{71D15B07-4024-C211-3DCB-A879D46B24B1}"/>
                </a:ext>
              </a:extLst>
            </p:cNvPr>
            <p:cNvGrpSpPr/>
            <p:nvPr/>
          </p:nvGrpSpPr>
          <p:grpSpPr>
            <a:xfrm>
              <a:off x="827584" y="2211710"/>
              <a:ext cx="3240360" cy="2138697"/>
              <a:chOff x="5508104" y="2082549"/>
              <a:chExt cx="3240360" cy="2138697"/>
            </a:xfrm>
          </p:grpSpPr>
          <p:sp>
            <p:nvSpPr>
              <p:cNvPr id="35" name="Content Placeholder 1">
                <a:extLst>
                  <a:ext uri="{FF2B5EF4-FFF2-40B4-BE49-F238E27FC236}">
                    <a16:creationId xmlns:a16="http://schemas.microsoft.com/office/drawing/2014/main" id="{DA9A7B9C-F2A7-98B4-5D42-3D00C5B522EB}"/>
                  </a:ext>
                </a:extLst>
              </p:cNvPr>
              <p:cNvSpPr txBox="1">
                <a:spLocks/>
              </p:cNvSpPr>
              <p:nvPr/>
            </p:nvSpPr>
            <p:spPr>
              <a:xfrm>
                <a:off x="5508104" y="2082549"/>
                <a:ext cx="3240360" cy="38350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b="1" dirty="0">
                    <a:solidFill>
                      <a:schemeClr val="accent1"/>
                    </a:solidFill>
                  </a:rPr>
                  <a:t>Preliminary Cooling Cell Concept</a:t>
                </a:r>
                <a:endParaRPr lang="en-US" sz="1400" b="1" dirty="0">
                  <a:solidFill>
                    <a:schemeClr val="accent1"/>
                  </a:solidFill>
                </a:endParaRPr>
              </a:p>
              <a:p>
                <a:pPr lvl="1"/>
                <a:endParaRPr lang="en-US" sz="1400" b="1" dirty="0">
                  <a:solidFill>
                    <a:schemeClr val="accent1"/>
                  </a:solidFill>
                </a:endParaRPr>
              </a:p>
            </p:txBody>
          </p:sp>
          <p:grpSp>
            <p:nvGrpSpPr>
              <p:cNvPr id="74" name="Group 73">
                <a:extLst>
                  <a:ext uri="{FF2B5EF4-FFF2-40B4-BE49-F238E27FC236}">
                    <a16:creationId xmlns:a16="http://schemas.microsoft.com/office/drawing/2014/main" id="{5F6270DC-B6B0-1965-3041-307B1556541D}"/>
                  </a:ext>
                </a:extLst>
              </p:cNvPr>
              <p:cNvGrpSpPr/>
              <p:nvPr/>
            </p:nvGrpSpPr>
            <p:grpSpPr>
              <a:xfrm>
                <a:off x="5707173" y="2715766"/>
                <a:ext cx="2913704" cy="1005943"/>
                <a:chOff x="3275856" y="3138078"/>
                <a:chExt cx="2913704" cy="1005943"/>
              </a:xfrm>
            </p:grpSpPr>
            <p:grpSp>
              <p:nvGrpSpPr>
                <p:cNvPr id="45" name="Group 44">
                  <a:extLst>
                    <a:ext uri="{FF2B5EF4-FFF2-40B4-BE49-F238E27FC236}">
                      <a16:creationId xmlns:a16="http://schemas.microsoft.com/office/drawing/2014/main" id="{C09AB79F-25EB-2F72-805A-70FA8386F7F6}"/>
                    </a:ext>
                  </a:extLst>
                </p:cNvPr>
                <p:cNvGrpSpPr/>
                <p:nvPr/>
              </p:nvGrpSpPr>
              <p:grpSpPr>
                <a:xfrm>
                  <a:off x="3894956" y="3255518"/>
                  <a:ext cx="607000" cy="731520"/>
                  <a:chOff x="3894956" y="3255518"/>
                  <a:chExt cx="607000" cy="731520"/>
                </a:xfrm>
                <a:solidFill>
                  <a:srgbClr val="FFC000"/>
                </a:solidFill>
              </p:grpSpPr>
              <p:sp>
                <p:nvSpPr>
                  <p:cNvPr id="40" name="Rectangle 39">
                    <a:extLst>
                      <a:ext uri="{FF2B5EF4-FFF2-40B4-BE49-F238E27FC236}">
                        <a16:creationId xmlns:a16="http://schemas.microsoft.com/office/drawing/2014/main" id="{902603D0-1B07-B0D3-33F1-ABA792F51A44}"/>
                      </a:ext>
                    </a:extLst>
                  </p:cNvPr>
                  <p:cNvSpPr/>
                  <p:nvPr/>
                </p:nvSpPr>
                <p:spPr>
                  <a:xfrm>
                    <a:off x="3894956" y="3255518"/>
                    <a:ext cx="135684" cy="731520"/>
                  </a:xfrm>
                  <a:prstGeom prst="rect">
                    <a:avLst/>
                  </a:prstGeom>
                  <a:gradFill flip="none" rotWithShape="1">
                    <a:gsLst>
                      <a:gs pos="0">
                        <a:srgbClr val="FFC000"/>
                      </a:gs>
                      <a:gs pos="50000">
                        <a:srgbClr val="FFFF00"/>
                      </a:gs>
                      <a:gs pos="100000">
                        <a:srgbClr val="FFC000"/>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023BC095-9771-23AC-128B-67612F6D080A}"/>
                      </a:ext>
                    </a:extLst>
                  </p:cNvPr>
                  <p:cNvSpPr/>
                  <p:nvPr/>
                </p:nvSpPr>
                <p:spPr>
                  <a:xfrm>
                    <a:off x="4053796" y="3255518"/>
                    <a:ext cx="135684" cy="731520"/>
                  </a:xfrm>
                  <a:prstGeom prst="rect">
                    <a:avLst/>
                  </a:prstGeom>
                  <a:gradFill flip="none" rotWithShape="1">
                    <a:gsLst>
                      <a:gs pos="0">
                        <a:srgbClr val="FFC000"/>
                      </a:gs>
                      <a:gs pos="50000">
                        <a:srgbClr val="FFFF00"/>
                      </a:gs>
                      <a:gs pos="100000">
                        <a:srgbClr val="FFC000"/>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5E5A34DC-B550-377A-A99D-EFCBCF383B5D}"/>
                      </a:ext>
                    </a:extLst>
                  </p:cNvPr>
                  <p:cNvSpPr/>
                  <p:nvPr/>
                </p:nvSpPr>
                <p:spPr>
                  <a:xfrm>
                    <a:off x="4208968" y="3255518"/>
                    <a:ext cx="135684" cy="731520"/>
                  </a:xfrm>
                  <a:prstGeom prst="rect">
                    <a:avLst/>
                  </a:prstGeom>
                  <a:gradFill flip="none" rotWithShape="1">
                    <a:gsLst>
                      <a:gs pos="0">
                        <a:srgbClr val="FFC000"/>
                      </a:gs>
                      <a:gs pos="50000">
                        <a:srgbClr val="FFFF00"/>
                      </a:gs>
                      <a:gs pos="100000">
                        <a:srgbClr val="FFC000"/>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8A2B937C-0E3A-2AE9-73A4-08B3EB2E2475}"/>
                      </a:ext>
                    </a:extLst>
                  </p:cNvPr>
                  <p:cNvSpPr/>
                  <p:nvPr/>
                </p:nvSpPr>
                <p:spPr>
                  <a:xfrm>
                    <a:off x="4366272" y="3255518"/>
                    <a:ext cx="135684" cy="731520"/>
                  </a:xfrm>
                  <a:prstGeom prst="rect">
                    <a:avLst/>
                  </a:prstGeom>
                  <a:gradFill flip="none" rotWithShape="1">
                    <a:gsLst>
                      <a:gs pos="0">
                        <a:srgbClr val="FFC000"/>
                      </a:gs>
                      <a:gs pos="50000">
                        <a:srgbClr val="FFFF00"/>
                      </a:gs>
                      <a:gs pos="100000">
                        <a:srgbClr val="FFC000"/>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6" name="Group 45">
                  <a:extLst>
                    <a:ext uri="{FF2B5EF4-FFF2-40B4-BE49-F238E27FC236}">
                      <a16:creationId xmlns:a16="http://schemas.microsoft.com/office/drawing/2014/main" id="{E3ED86CB-4007-1A47-F290-C72D7B051D6B}"/>
                    </a:ext>
                  </a:extLst>
                </p:cNvPr>
                <p:cNvGrpSpPr/>
                <p:nvPr/>
              </p:nvGrpSpPr>
              <p:grpSpPr>
                <a:xfrm>
                  <a:off x="4932040" y="3255518"/>
                  <a:ext cx="607000" cy="731520"/>
                  <a:chOff x="3894956" y="3255518"/>
                  <a:chExt cx="607000" cy="731520"/>
                </a:xfrm>
                <a:solidFill>
                  <a:srgbClr val="FFC000"/>
                </a:solidFill>
              </p:grpSpPr>
              <p:sp>
                <p:nvSpPr>
                  <p:cNvPr id="47" name="Rectangle 46">
                    <a:extLst>
                      <a:ext uri="{FF2B5EF4-FFF2-40B4-BE49-F238E27FC236}">
                        <a16:creationId xmlns:a16="http://schemas.microsoft.com/office/drawing/2014/main" id="{11BA2D4E-3B3B-8C7D-562B-6700C08CA549}"/>
                      </a:ext>
                    </a:extLst>
                  </p:cNvPr>
                  <p:cNvSpPr/>
                  <p:nvPr/>
                </p:nvSpPr>
                <p:spPr>
                  <a:xfrm>
                    <a:off x="3894956" y="3255518"/>
                    <a:ext cx="135684" cy="731520"/>
                  </a:xfrm>
                  <a:prstGeom prst="rect">
                    <a:avLst/>
                  </a:prstGeom>
                  <a:gradFill flip="none" rotWithShape="1">
                    <a:gsLst>
                      <a:gs pos="0">
                        <a:srgbClr val="FFC000"/>
                      </a:gs>
                      <a:gs pos="50000">
                        <a:srgbClr val="FFFF00"/>
                      </a:gs>
                      <a:gs pos="100000">
                        <a:srgbClr val="FFC000"/>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A84704E7-A390-8D2E-C9CA-9D304C45EFD1}"/>
                      </a:ext>
                    </a:extLst>
                  </p:cNvPr>
                  <p:cNvSpPr/>
                  <p:nvPr/>
                </p:nvSpPr>
                <p:spPr>
                  <a:xfrm>
                    <a:off x="4053796" y="3255518"/>
                    <a:ext cx="135684" cy="731520"/>
                  </a:xfrm>
                  <a:prstGeom prst="rect">
                    <a:avLst/>
                  </a:prstGeom>
                  <a:gradFill flip="none" rotWithShape="1">
                    <a:gsLst>
                      <a:gs pos="0">
                        <a:srgbClr val="FFC000"/>
                      </a:gs>
                      <a:gs pos="50000">
                        <a:srgbClr val="FFFF00"/>
                      </a:gs>
                      <a:gs pos="100000">
                        <a:srgbClr val="FFC000"/>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F15B1772-18A5-844D-BB08-4A980E706AF8}"/>
                      </a:ext>
                    </a:extLst>
                  </p:cNvPr>
                  <p:cNvSpPr/>
                  <p:nvPr/>
                </p:nvSpPr>
                <p:spPr>
                  <a:xfrm>
                    <a:off x="4208968" y="3255518"/>
                    <a:ext cx="135684" cy="731520"/>
                  </a:xfrm>
                  <a:prstGeom prst="rect">
                    <a:avLst/>
                  </a:prstGeom>
                  <a:gradFill flip="none" rotWithShape="1">
                    <a:gsLst>
                      <a:gs pos="0">
                        <a:srgbClr val="FFC000"/>
                      </a:gs>
                      <a:gs pos="50000">
                        <a:srgbClr val="FFFF00"/>
                      </a:gs>
                      <a:gs pos="100000">
                        <a:srgbClr val="FFC000"/>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656959B8-6EF6-0B81-0B51-0D44A5548657}"/>
                      </a:ext>
                    </a:extLst>
                  </p:cNvPr>
                  <p:cNvSpPr/>
                  <p:nvPr/>
                </p:nvSpPr>
                <p:spPr>
                  <a:xfrm>
                    <a:off x="4366272" y="3255518"/>
                    <a:ext cx="135684" cy="731520"/>
                  </a:xfrm>
                  <a:prstGeom prst="rect">
                    <a:avLst/>
                  </a:prstGeom>
                  <a:gradFill flip="none" rotWithShape="1">
                    <a:gsLst>
                      <a:gs pos="0">
                        <a:srgbClr val="FFC000"/>
                      </a:gs>
                      <a:gs pos="50000">
                        <a:srgbClr val="FFFF00"/>
                      </a:gs>
                      <a:gs pos="100000">
                        <a:srgbClr val="FFC000"/>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2" name="Rectangle 51">
                  <a:extLst>
                    <a:ext uri="{FF2B5EF4-FFF2-40B4-BE49-F238E27FC236}">
                      <a16:creationId xmlns:a16="http://schemas.microsoft.com/office/drawing/2014/main" id="{EA6CD827-CAA8-281D-4352-4909C13B90C6}"/>
                    </a:ext>
                  </a:extLst>
                </p:cNvPr>
                <p:cNvSpPr/>
                <p:nvPr/>
              </p:nvSpPr>
              <p:spPr>
                <a:xfrm>
                  <a:off x="6053876" y="3256895"/>
                  <a:ext cx="135684" cy="731520"/>
                </a:xfrm>
                <a:prstGeom prst="rect">
                  <a:avLst/>
                </a:prstGeom>
                <a:gradFill flip="none" rotWithShape="1">
                  <a:gsLst>
                    <a:gs pos="0">
                      <a:srgbClr val="FFC000"/>
                    </a:gs>
                    <a:gs pos="50000">
                      <a:srgbClr val="FFFF00"/>
                    </a:gs>
                    <a:gs pos="100000">
                      <a:srgbClr val="FFC000"/>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Rectangle 59">
                  <a:extLst>
                    <a:ext uri="{FF2B5EF4-FFF2-40B4-BE49-F238E27FC236}">
                      <a16:creationId xmlns:a16="http://schemas.microsoft.com/office/drawing/2014/main" id="{40837B7A-0A14-A35A-FF2D-7CE896F12F4F}"/>
                    </a:ext>
                  </a:extLst>
                </p:cNvPr>
                <p:cNvSpPr/>
                <p:nvPr/>
              </p:nvSpPr>
              <p:spPr>
                <a:xfrm>
                  <a:off x="3275856" y="3257016"/>
                  <a:ext cx="135684" cy="731520"/>
                </a:xfrm>
                <a:prstGeom prst="rect">
                  <a:avLst/>
                </a:prstGeom>
                <a:gradFill flip="none" rotWithShape="1">
                  <a:gsLst>
                    <a:gs pos="0">
                      <a:srgbClr val="FFC000"/>
                    </a:gs>
                    <a:gs pos="50000">
                      <a:srgbClr val="FFFF00"/>
                    </a:gs>
                    <a:gs pos="100000">
                      <a:srgbClr val="FFC000"/>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Rectangle 62">
                  <a:extLst>
                    <a:ext uri="{FF2B5EF4-FFF2-40B4-BE49-F238E27FC236}">
                      <a16:creationId xmlns:a16="http://schemas.microsoft.com/office/drawing/2014/main" id="{104D3BFA-C147-4BB2-BE22-76FA64DC3763}"/>
                    </a:ext>
                  </a:extLst>
                </p:cNvPr>
                <p:cNvSpPr/>
                <p:nvPr/>
              </p:nvSpPr>
              <p:spPr>
                <a:xfrm>
                  <a:off x="3487299" y="3138181"/>
                  <a:ext cx="104007" cy="1005840"/>
                </a:xfrm>
                <a:prstGeom prst="rect">
                  <a:avLst/>
                </a:prstGeom>
                <a:gradFill flip="none" rotWithShape="1">
                  <a:gsLst>
                    <a:gs pos="0">
                      <a:schemeClr val="accent6">
                        <a:lumMod val="60000"/>
                        <a:lumOff val="40000"/>
                      </a:schemeClr>
                    </a:gs>
                    <a:gs pos="50000">
                      <a:schemeClr val="accent6">
                        <a:lumMod val="40000"/>
                        <a:lumOff val="60000"/>
                      </a:schemeClr>
                    </a:gs>
                    <a:gs pos="100000">
                      <a:schemeClr val="accent6">
                        <a:lumMod val="20000"/>
                        <a:lumOff val="80000"/>
                      </a:schemeClr>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4" name="Rectangle 63">
                  <a:extLst>
                    <a:ext uri="{FF2B5EF4-FFF2-40B4-BE49-F238E27FC236}">
                      <a16:creationId xmlns:a16="http://schemas.microsoft.com/office/drawing/2014/main" id="{DADDA21F-3C34-FA0B-ED31-32BC040500A7}"/>
                    </a:ext>
                  </a:extLst>
                </p:cNvPr>
                <p:cNvSpPr/>
                <p:nvPr/>
              </p:nvSpPr>
              <p:spPr>
                <a:xfrm>
                  <a:off x="3701174" y="3138181"/>
                  <a:ext cx="104007" cy="1005840"/>
                </a:xfrm>
                <a:prstGeom prst="rect">
                  <a:avLst/>
                </a:prstGeom>
                <a:gradFill flip="none" rotWithShape="1">
                  <a:gsLst>
                    <a:gs pos="0">
                      <a:schemeClr val="accent6">
                        <a:lumMod val="60000"/>
                        <a:lumOff val="40000"/>
                      </a:schemeClr>
                    </a:gs>
                    <a:gs pos="50000">
                      <a:schemeClr val="accent6">
                        <a:lumMod val="40000"/>
                        <a:lumOff val="60000"/>
                      </a:schemeClr>
                    </a:gs>
                    <a:gs pos="100000">
                      <a:schemeClr val="accent6">
                        <a:lumMod val="20000"/>
                        <a:lumOff val="80000"/>
                      </a:schemeClr>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5" name="Rectangle 64">
                  <a:extLst>
                    <a:ext uri="{FF2B5EF4-FFF2-40B4-BE49-F238E27FC236}">
                      <a16:creationId xmlns:a16="http://schemas.microsoft.com/office/drawing/2014/main" id="{583EF626-4ED0-BE4B-D0E2-A8661D863454}"/>
                    </a:ext>
                  </a:extLst>
                </p:cNvPr>
                <p:cNvSpPr/>
                <p:nvPr/>
              </p:nvSpPr>
              <p:spPr>
                <a:xfrm>
                  <a:off x="4557008" y="3138181"/>
                  <a:ext cx="104007" cy="1005840"/>
                </a:xfrm>
                <a:prstGeom prst="rect">
                  <a:avLst/>
                </a:prstGeom>
                <a:gradFill flip="none" rotWithShape="1">
                  <a:gsLst>
                    <a:gs pos="0">
                      <a:schemeClr val="accent6">
                        <a:lumMod val="60000"/>
                        <a:lumOff val="40000"/>
                      </a:schemeClr>
                    </a:gs>
                    <a:gs pos="50000">
                      <a:schemeClr val="accent6">
                        <a:lumMod val="40000"/>
                        <a:lumOff val="60000"/>
                      </a:schemeClr>
                    </a:gs>
                    <a:gs pos="100000">
                      <a:schemeClr val="accent6">
                        <a:lumMod val="20000"/>
                        <a:lumOff val="80000"/>
                      </a:schemeClr>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Rectangle 65">
                  <a:extLst>
                    <a:ext uri="{FF2B5EF4-FFF2-40B4-BE49-F238E27FC236}">
                      <a16:creationId xmlns:a16="http://schemas.microsoft.com/office/drawing/2014/main" id="{82CD1C1B-1FF0-1AC2-8B23-A581FA91669C}"/>
                    </a:ext>
                  </a:extLst>
                </p:cNvPr>
                <p:cNvSpPr/>
                <p:nvPr/>
              </p:nvSpPr>
              <p:spPr>
                <a:xfrm>
                  <a:off x="4770883" y="3138181"/>
                  <a:ext cx="104007" cy="1005840"/>
                </a:xfrm>
                <a:prstGeom prst="rect">
                  <a:avLst/>
                </a:prstGeom>
                <a:gradFill flip="none" rotWithShape="1">
                  <a:gsLst>
                    <a:gs pos="0">
                      <a:schemeClr val="accent6">
                        <a:lumMod val="60000"/>
                        <a:lumOff val="40000"/>
                      </a:schemeClr>
                    </a:gs>
                    <a:gs pos="50000">
                      <a:schemeClr val="accent6">
                        <a:lumMod val="40000"/>
                        <a:lumOff val="60000"/>
                      </a:schemeClr>
                    </a:gs>
                    <a:gs pos="100000">
                      <a:schemeClr val="accent6">
                        <a:lumMod val="20000"/>
                        <a:lumOff val="80000"/>
                      </a:schemeClr>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Rectangle 66">
                  <a:extLst>
                    <a:ext uri="{FF2B5EF4-FFF2-40B4-BE49-F238E27FC236}">
                      <a16:creationId xmlns:a16="http://schemas.microsoft.com/office/drawing/2014/main" id="{2EE331E0-9B04-A738-D5D3-377163954394}"/>
                    </a:ext>
                  </a:extLst>
                </p:cNvPr>
                <p:cNvSpPr/>
                <p:nvPr/>
              </p:nvSpPr>
              <p:spPr>
                <a:xfrm>
                  <a:off x="5634390" y="3138078"/>
                  <a:ext cx="104007" cy="1005840"/>
                </a:xfrm>
                <a:prstGeom prst="rect">
                  <a:avLst/>
                </a:prstGeom>
                <a:gradFill flip="none" rotWithShape="1">
                  <a:gsLst>
                    <a:gs pos="0">
                      <a:schemeClr val="accent6">
                        <a:lumMod val="60000"/>
                        <a:lumOff val="40000"/>
                      </a:schemeClr>
                    </a:gs>
                    <a:gs pos="50000">
                      <a:schemeClr val="accent6">
                        <a:lumMod val="40000"/>
                        <a:lumOff val="60000"/>
                      </a:schemeClr>
                    </a:gs>
                    <a:gs pos="100000">
                      <a:schemeClr val="accent6">
                        <a:lumMod val="20000"/>
                        <a:lumOff val="80000"/>
                      </a:schemeClr>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Rectangle 67">
                  <a:extLst>
                    <a:ext uri="{FF2B5EF4-FFF2-40B4-BE49-F238E27FC236}">
                      <a16:creationId xmlns:a16="http://schemas.microsoft.com/office/drawing/2014/main" id="{E088F15B-C591-D8C6-87B9-FE878414A532}"/>
                    </a:ext>
                  </a:extLst>
                </p:cNvPr>
                <p:cNvSpPr/>
                <p:nvPr/>
              </p:nvSpPr>
              <p:spPr>
                <a:xfrm>
                  <a:off x="5848265" y="3138078"/>
                  <a:ext cx="104007" cy="1005840"/>
                </a:xfrm>
                <a:prstGeom prst="rect">
                  <a:avLst/>
                </a:prstGeom>
                <a:gradFill flip="none" rotWithShape="1">
                  <a:gsLst>
                    <a:gs pos="0">
                      <a:schemeClr val="accent6">
                        <a:lumMod val="60000"/>
                        <a:lumOff val="40000"/>
                      </a:schemeClr>
                    </a:gs>
                    <a:gs pos="50000">
                      <a:schemeClr val="accent6">
                        <a:lumMod val="40000"/>
                        <a:lumOff val="60000"/>
                      </a:schemeClr>
                    </a:gs>
                    <a:gs pos="100000">
                      <a:schemeClr val="accent6">
                        <a:lumMod val="20000"/>
                        <a:lumOff val="80000"/>
                      </a:schemeClr>
                    </a:gs>
                  </a:gsLst>
                  <a:lin ang="5400000" scaled="1"/>
                  <a:tileRect/>
                </a:gra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Isosceles Triangle 68">
                  <a:extLst>
                    <a:ext uri="{FF2B5EF4-FFF2-40B4-BE49-F238E27FC236}">
                      <a16:creationId xmlns:a16="http://schemas.microsoft.com/office/drawing/2014/main" id="{3C128EE7-4649-5292-EEC3-BBFACC1028C4}"/>
                    </a:ext>
                  </a:extLst>
                </p:cNvPr>
                <p:cNvSpPr/>
                <p:nvPr/>
              </p:nvSpPr>
              <p:spPr>
                <a:xfrm>
                  <a:off x="3610265" y="3200772"/>
                  <a:ext cx="65640" cy="864096"/>
                </a:xfrm>
                <a:prstGeom prst="triangle">
                  <a:avLst/>
                </a:prstGeom>
                <a:gradFill>
                  <a:gsLst>
                    <a:gs pos="0">
                      <a:schemeClr val="tx1">
                        <a:lumMod val="85000"/>
                        <a:lumOff val="15000"/>
                      </a:schemeClr>
                    </a:gs>
                    <a:gs pos="100000">
                      <a:schemeClr val="bg1">
                        <a:lumMod val="5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Isosceles Triangle 69">
                  <a:extLst>
                    <a:ext uri="{FF2B5EF4-FFF2-40B4-BE49-F238E27FC236}">
                      <a16:creationId xmlns:a16="http://schemas.microsoft.com/office/drawing/2014/main" id="{E2BCDE3E-A84D-F070-053B-ED534D4865D0}"/>
                    </a:ext>
                  </a:extLst>
                </p:cNvPr>
                <p:cNvSpPr/>
                <p:nvPr/>
              </p:nvSpPr>
              <p:spPr>
                <a:xfrm flipV="1">
                  <a:off x="4683497" y="3208950"/>
                  <a:ext cx="65640" cy="864096"/>
                </a:xfrm>
                <a:prstGeom prst="triangle">
                  <a:avLst/>
                </a:prstGeom>
                <a:gradFill>
                  <a:gsLst>
                    <a:gs pos="0">
                      <a:schemeClr val="tx1">
                        <a:lumMod val="85000"/>
                        <a:lumOff val="15000"/>
                      </a:schemeClr>
                    </a:gs>
                    <a:gs pos="100000">
                      <a:schemeClr val="bg1">
                        <a:lumMod val="5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Isosceles Triangle 70">
                  <a:extLst>
                    <a:ext uri="{FF2B5EF4-FFF2-40B4-BE49-F238E27FC236}">
                      <a16:creationId xmlns:a16="http://schemas.microsoft.com/office/drawing/2014/main" id="{04B8DDAF-0971-2986-BFC4-8583D6074992}"/>
                    </a:ext>
                  </a:extLst>
                </p:cNvPr>
                <p:cNvSpPr/>
                <p:nvPr/>
              </p:nvSpPr>
              <p:spPr>
                <a:xfrm>
                  <a:off x="5760684" y="3200203"/>
                  <a:ext cx="65640" cy="864096"/>
                </a:xfrm>
                <a:prstGeom prst="triangle">
                  <a:avLst/>
                </a:prstGeom>
                <a:gradFill>
                  <a:gsLst>
                    <a:gs pos="0">
                      <a:schemeClr val="tx1">
                        <a:lumMod val="85000"/>
                        <a:lumOff val="15000"/>
                      </a:schemeClr>
                    </a:gs>
                    <a:gs pos="100000">
                      <a:schemeClr val="bg1">
                        <a:lumMod val="5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75" name="Straight Arrow Connector 74">
                <a:extLst>
                  <a:ext uri="{FF2B5EF4-FFF2-40B4-BE49-F238E27FC236}">
                    <a16:creationId xmlns:a16="http://schemas.microsoft.com/office/drawing/2014/main" id="{3F3723BC-1F52-58F5-ED13-75D303C0E28F}"/>
                  </a:ext>
                </a:extLst>
              </p:cNvPr>
              <p:cNvCxnSpPr>
                <a:cxnSpLocks/>
              </p:cNvCxnSpPr>
              <p:nvPr/>
            </p:nvCxnSpPr>
            <p:spPr>
              <a:xfrm flipV="1">
                <a:off x="5974065" y="3757782"/>
                <a:ext cx="0" cy="1925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6" name="Footer Placeholder 4">
                <a:extLst>
                  <a:ext uri="{FF2B5EF4-FFF2-40B4-BE49-F238E27FC236}">
                    <a16:creationId xmlns:a16="http://schemas.microsoft.com/office/drawing/2014/main" id="{3782083B-6071-13AF-4750-165A39A7FD76}"/>
                  </a:ext>
                </a:extLst>
              </p:cNvPr>
              <p:cNvSpPr txBox="1">
                <a:spLocks/>
              </p:cNvSpPr>
              <p:nvPr/>
            </p:nvSpPr>
            <p:spPr>
              <a:xfrm>
                <a:off x="5602834" y="3986413"/>
                <a:ext cx="943136" cy="234833"/>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dirty="0"/>
                  <a:t>Solenoid + Dipole</a:t>
                </a:r>
                <a:endParaRPr lang="en-GB" sz="900" dirty="0"/>
              </a:p>
            </p:txBody>
          </p:sp>
          <p:cxnSp>
            <p:nvCxnSpPr>
              <p:cNvPr id="77" name="Straight Arrow Connector 76">
                <a:extLst>
                  <a:ext uri="{FF2B5EF4-FFF2-40B4-BE49-F238E27FC236}">
                    <a16:creationId xmlns:a16="http://schemas.microsoft.com/office/drawing/2014/main" id="{FCB63529-915F-860F-C087-C39AC9F9A49C}"/>
                  </a:ext>
                </a:extLst>
              </p:cNvPr>
              <p:cNvCxnSpPr>
                <a:cxnSpLocks/>
              </p:cNvCxnSpPr>
              <p:nvPr/>
            </p:nvCxnSpPr>
            <p:spPr>
              <a:xfrm flipV="1">
                <a:off x="6640285" y="3631288"/>
                <a:ext cx="0" cy="1925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8" name="Footer Placeholder 4">
                <a:extLst>
                  <a:ext uri="{FF2B5EF4-FFF2-40B4-BE49-F238E27FC236}">
                    <a16:creationId xmlns:a16="http://schemas.microsoft.com/office/drawing/2014/main" id="{50412E95-92CC-960B-4E4E-0A43F376A0F3}"/>
                  </a:ext>
                </a:extLst>
              </p:cNvPr>
              <p:cNvSpPr txBox="1">
                <a:spLocks/>
              </p:cNvSpPr>
              <p:nvPr/>
            </p:nvSpPr>
            <p:spPr>
              <a:xfrm>
                <a:off x="6411660" y="3850375"/>
                <a:ext cx="504283" cy="234833"/>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dirty="0"/>
                  <a:t>RF cavities</a:t>
                </a:r>
                <a:endParaRPr lang="en-GB" sz="900" dirty="0"/>
              </a:p>
            </p:txBody>
          </p:sp>
          <p:sp>
            <p:nvSpPr>
              <p:cNvPr id="79" name="Footer Placeholder 4">
                <a:extLst>
                  <a:ext uri="{FF2B5EF4-FFF2-40B4-BE49-F238E27FC236}">
                    <a16:creationId xmlns:a16="http://schemas.microsoft.com/office/drawing/2014/main" id="{88C2DC4C-544E-FA21-0093-FCB2324A791D}"/>
                  </a:ext>
                </a:extLst>
              </p:cNvPr>
              <p:cNvSpPr txBox="1">
                <a:spLocks/>
              </p:cNvSpPr>
              <p:nvPr/>
            </p:nvSpPr>
            <p:spPr>
              <a:xfrm>
                <a:off x="8028157" y="3980211"/>
                <a:ext cx="504283" cy="234833"/>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dirty="0"/>
                  <a:t>Absorber</a:t>
                </a:r>
                <a:endParaRPr lang="en-GB" sz="900" dirty="0"/>
              </a:p>
            </p:txBody>
          </p:sp>
          <p:cxnSp>
            <p:nvCxnSpPr>
              <p:cNvPr id="80" name="Straight Arrow Connector 79">
                <a:extLst>
                  <a:ext uri="{FF2B5EF4-FFF2-40B4-BE49-F238E27FC236}">
                    <a16:creationId xmlns:a16="http://schemas.microsoft.com/office/drawing/2014/main" id="{FD4721FE-FBCF-4F45-AACF-4AB9A828C1CA}"/>
                  </a:ext>
                </a:extLst>
              </p:cNvPr>
              <p:cNvCxnSpPr>
                <a:cxnSpLocks/>
              </p:cNvCxnSpPr>
              <p:nvPr/>
            </p:nvCxnSpPr>
            <p:spPr>
              <a:xfrm flipV="1">
                <a:off x="8225663" y="3675336"/>
                <a:ext cx="0" cy="1925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82" name="Straight Arrow Connector 81">
                <a:extLst>
                  <a:ext uri="{FF2B5EF4-FFF2-40B4-BE49-F238E27FC236}">
                    <a16:creationId xmlns:a16="http://schemas.microsoft.com/office/drawing/2014/main" id="{9CF9936C-DE4E-375A-1954-AD125DED4A74}"/>
                  </a:ext>
                </a:extLst>
              </p:cNvPr>
              <p:cNvCxnSpPr>
                <a:cxnSpLocks/>
              </p:cNvCxnSpPr>
              <p:nvPr/>
            </p:nvCxnSpPr>
            <p:spPr>
              <a:xfrm>
                <a:off x="6050587" y="2646489"/>
                <a:ext cx="217423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85" name="Footer Placeholder 4">
                <a:extLst>
                  <a:ext uri="{FF2B5EF4-FFF2-40B4-BE49-F238E27FC236}">
                    <a16:creationId xmlns:a16="http://schemas.microsoft.com/office/drawing/2014/main" id="{2A8AFA86-D089-2043-46D1-5229DD67692A}"/>
                  </a:ext>
                </a:extLst>
              </p:cNvPr>
              <p:cNvSpPr txBox="1">
                <a:spLocks/>
              </p:cNvSpPr>
              <p:nvPr/>
            </p:nvSpPr>
            <p:spPr>
              <a:xfrm>
                <a:off x="6859074" y="2481993"/>
                <a:ext cx="504283" cy="234833"/>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dirty="0"/>
                  <a:t>2 m</a:t>
                </a:r>
                <a:endParaRPr lang="en-GB" sz="900" dirty="0"/>
              </a:p>
            </p:txBody>
          </p:sp>
        </p:grpSp>
        <p:sp>
          <p:nvSpPr>
            <p:cNvPr id="107" name="Footer Placeholder 4">
              <a:extLst>
                <a:ext uri="{FF2B5EF4-FFF2-40B4-BE49-F238E27FC236}">
                  <a16:creationId xmlns:a16="http://schemas.microsoft.com/office/drawing/2014/main" id="{BE86FB22-FC6D-339A-0111-9783A568C68A}"/>
                </a:ext>
              </a:extLst>
            </p:cNvPr>
            <p:cNvSpPr txBox="1">
              <a:spLocks/>
            </p:cNvSpPr>
            <p:nvPr/>
          </p:nvSpPr>
          <p:spPr>
            <a:xfrm>
              <a:off x="922314" y="4306767"/>
              <a:ext cx="943136" cy="234833"/>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dirty="0"/>
                <a:t>Chris Rogers</a:t>
              </a:r>
              <a:endParaRPr lang="en-GB" sz="900" b="1" dirty="0"/>
            </a:p>
          </p:txBody>
        </p:sp>
      </p:grpSp>
      <p:sp>
        <p:nvSpPr>
          <p:cNvPr id="2" name="Footer Placeholder 4">
            <a:extLst>
              <a:ext uri="{FF2B5EF4-FFF2-40B4-BE49-F238E27FC236}">
                <a16:creationId xmlns:a16="http://schemas.microsoft.com/office/drawing/2014/main" id="{081C17CF-9013-E00F-7451-CE54DAC6A655}"/>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spTree>
    <p:extLst>
      <p:ext uri="{BB962C8B-B14F-4D97-AF65-F5344CB8AC3E}">
        <p14:creationId xmlns:p14="http://schemas.microsoft.com/office/powerpoint/2010/main" val="107013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fade">
                                      <p:cBhvr>
                                        <p:cTn id="11" dur="500"/>
                                        <p:tgtEl>
                                          <p:spTgt spid="108"/>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6">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6">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06">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06">
                                            <p:txEl>
                                              <p:pRg st="3" end="3"/>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0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0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p:txBody>
          <a:bodyPr/>
          <a:lstStyle/>
          <a:p>
            <a:r>
              <a:rPr lang="en-US" dirty="0"/>
              <a:t>704 MHz Pillbox cavity</a:t>
            </a:r>
            <a:endParaRPr lang="en-GB" dirty="0"/>
          </a:p>
        </p:txBody>
      </p:sp>
      <p:sp>
        <p:nvSpPr>
          <p:cNvPr id="12" name="Content Placeholder 1">
            <a:extLst>
              <a:ext uri="{FF2B5EF4-FFF2-40B4-BE49-F238E27FC236}">
                <a16:creationId xmlns:a16="http://schemas.microsoft.com/office/drawing/2014/main" id="{0FDE3021-5A86-C7C0-0644-C6ECF047C3B3}"/>
              </a:ext>
            </a:extLst>
          </p:cNvPr>
          <p:cNvSpPr>
            <a:spLocks noGrp="1"/>
          </p:cNvSpPr>
          <p:nvPr>
            <p:ph sz="quarter" idx="12"/>
          </p:nvPr>
        </p:nvSpPr>
        <p:spPr>
          <a:xfrm>
            <a:off x="457200" y="1090042"/>
            <a:ext cx="8305800" cy="637156"/>
          </a:xfrm>
        </p:spPr>
        <p:txBody>
          <a:bodyPr/>
          <a:lstStyle/>
          <a:p>
            <a:r>
              <a:rPr lang="en-US" sz="1800" dirty="0"/>
              <a:t>Vacuum model simulated in CST according to the </a:t>
            </a:r>
            <a:r>
              <a:rPr lang="en-US" sz="1800" dirty="0">
                <a:solidFill>
                  <a:schemeClr val="accent5"/>
                </a:solidFill>
              </a:rPr>
              <a:t>beam dynamics specification </a:t>
            </a:r>
            <a:r>
              <a:rPr lang="en-US" sz="1800" dirty="0"/>
              <a:t>given by Chris Rogers.</a:t>
            </a:r>
            <a:endParaRPr lang="en-US" sz="1400" dirty="0"/>
          </a:p>
        </p:txBody>
      </p:sp>
      <p:grpSp>
        <p:nvGrpSpPr>
          <p:cNvPr id="2" name="Group 1">
            <a:extLst>
              <a:ext uri="{FF2B5EF4-FFF2-40B4-BE49-F238E27FC236}">
                <a16:creationId xmlns:a16="http://schemas.microsoft.com/office/drawing/2014/main" id="{9A79038A-DDE7-93E1-4580-36B9EB8A26E7}"/>
              </a:ext>
            </a:extLst>
          </p:cNvPr>
          <p:cNvGrpSpPr>
            <a:grpSpLocks noChangeAspect="1"/>
          </p:cNvGrpSpPr>
          <p:nvPr/>
        </p:nvGrpSpPr>
        <p:grpSpPr>
          <a:xfrm>
            <a:off x="552662" y="1788294"/>
            <a:ext cx="3716448" cy="2266229"/>
            <a:chOff x="294293" y="1242941"/>
            <a:chExt cx="5416058" cy="3302629"/>
          </a:xfrm>
        </p:grpSpPr>
        <p:grpSp>
          <p:nvGrpSpPr>
            <p:cNvPr id="3" name="Group 2">
              <a:extLst>
                <a:ext uri="{FF2B5EF4-FFF2-40B4-BE49-F238E27FC236}">
                  <a16:creationId xmlns:a16="http://schemas.microsoft.com/office/drawing/2014/main" id="{BDB0D6C0-ABE3-3D0F-965C-17DA7BD13958}"/>
                </a:ext>
              </a:extLst>
            </p:cNvPr>
            <p:cNvGrpSpPr/>
            <p:nvPr/>
          </p:nvGrpSpPr>
          <p:grpSpPr>
            <a:xfrm>
              <a:off x="294293" y="1242941"/>
              <a:ext cx="5416058" cy="3302629"/>
              <a:chOff x="294293" y="1242941"/>
              <a:chExt cx="5416058" cy="3302629"/>
            </a:xfrm>
          </p:grpSpPr>
          <p:grpSp>
            <p:nvGrpSpPr>
              <p:cNvPr id="8" name="Group 7">
                <a:extLst>
                  <a:ext uri="{FF2B5EF4-FFF2-40B4-BE49-F238E27FC236}">
                    <a16:creationId xmlns:a16="http://schemas.microsoft.com/office/drawing/2014/main" id="{1B721798-C575-7A82-5D1C-11381B826F7D}"/>
                  </a:ext>
                </a:extLst>
              </p:cNvPr>
              <p:cNvGrpSpPr/>
              <p:nvPr/>
            </p:nvGrpSpPr>
            <p:grpSpPr>
              <a:xfrm>
                <a:off x="294293" y="1628800"/>
                <a:ext cx="2279577" cy="2689068"/>
                <a:chOff x="4079776" y="1243988"/>
                <a:chExt cx="3575721" cy="4370024"/>
              </a:xfrm>
            </p:grpSpPr>
            <p:pic>
              <p:nvPicPr>
                <p:cNvPr id="21" name="Picture 20">
                  <a:extLst>
                    <a:ext uri="{FF2B5EF4-FFF2-40B4-BE49-F238E27FC236}">
                      <a16:creationId xmlns:a16="http://schemas.microsoft.com/office/drawing/2014/main" id="{6D319049-FE96-483A-C4C6-27B4D3E1765A}"/>
                    </a:ext>
                  </a:extLst>
                </p:cNvPr>
                <p:cNvPicPr>
                  <a:picLocks noChangeAspect="1"/>
                </p:cNvPicPr>
                <p:nvPr/>
              </p:nvPicPr>
              <p:blipFill rotWithShape="1">
                <a:blip r:embed="rId2"/>
                <a:srcRect l="33463" r="44684"/>
                <a:stretch/>
              </p:blipFill>
              <p:spPr>
                <a:xfrm>
                  <a:off x="4079776" y="1243988"/>
                  <a:ext cx="2664296" cy="4370024"/>
                </a:xfrm>
                <a:prstGeom prst="rect">
                  <a:avLst/>
                </a:prstGeom>
              </p:spPr>
            </p:pic>
            <p:pic>
              <p:nvPicPr>
                <p:cNvPr id="22" name="Picture 21">
                  <a:extLst>
                    <a:ext uri="{FF2B5EF4-FFF2-40B4-BE49-F238E27FC236}">
                      <a16:creationId xmlns:a16="http://schemas.microsoft.com/office/drawing/2014/main" id="{CF608966-7C38-7D7A-421B-2557C639DAE2}"/>
                    </a:ext>
                  </a:extLst>
                </p:cNvPr>
                <p:cNvPicPr>
                  <a:picLocks noChangeAspect="1"/>
                </p:cNvPicPr>
                <p:nvPr/>
              </p:nvPicPr>
              <p:blipFill rotWithShape="1">
                <a:blip r:embed="rId2"/>
                <a:srcRect l="93706" t="74717"/>
                <a:stretch/>
              </p:blipFill>
              <p:spPr>
                <a:xfrm>
                  <a:off x="6888089" y="4438632"/>
                  <a:ext cx="767408" cy="1104893"/>
                </a:xfrm>
                <a:prstGeom prst="rect">
                  <a:avLst/>
                </a:prstGeom>
              </p:spPr>
            </p:pic>
          </p:grpSp>
          <p:pic>
            <p:nvPicPr>
              <p:cNvPr id="9" name="Picture 8">
                <a:extLst>
                  <a:ext uri="{FF2B5EF4-FFF2-40B4-BE49-F238E27FC236}">
                    <a16:creationId xmlns:a16="http://schemas.microsoft.com/office/drawing/2014/main" id="{8A2DAC1C-D8EC-BF37-91F2-92E9EF6A5083}"/>
                  </a:ext>
                </a:extLst>
              </p:cNvPr>
              <p:cNvPicPr>
                <a:picLocks noChangeAspect="1"/>
              </p:cNvPicPr>
              <p:nvPr/>
            </p:nvPicPr>
            <p:blipFill rotWithShape="1">
              <a:blip r:embed="rId3"/>
              <a:srcRect l="37597" r="32282"/>
              <a:stretch/>
            </p:blipFill>
            <p:spPr>
              <a:xfrm>
                <a:off x="3005004" y="1654941"/>
                <a:ext cx="2338031" cy="2782171"/>
              </a:xfrm>
              <a:prstGeom prst="rect">
                <a:avLst/>
              </a:prstGeom>
            </p:spPr>
          </p:pic>
          <p:pic>
            <p:nvPicPr>
              <p:cNvPr id="10" name="Picture 9">
                <a:extLst>
                  <a:ext uri="{FF2B5EF4-FFF2-40B4-BE49-F238E27FC236}">
                    <a16:creationId xmlns:a16="http://schemas.microsoft.com/office/drawing/2014/main" id="{4B0786D7-AE52-3651-2909-450190FC7C3E}"/>
                  </a:ext>
                </a:extLst>
              </p:cNvPr>
              <p:cNvPicPr>
                <a:picLocks noChangeAspect="1"/>
              </p:cNvPicPr>
              <p:nvPr/>
            </p:nvPicPr>
            <p:blipFill rotWithShape="1">
              <a:blip r:embed="rId2"/>
              <a:srcRect l="93706" t="74717"/>
              <a:stretch/>
            </p:blipFill>
            <p:spPr>
              <a:xfrm>
                <a:off x="5221118" y="3594605"/>
                <a:ext cx="489233" cy="679890"/>
              </a:xfrm>
              <a:prstGeom prst="rect">
                <a:avLst/>
              </a:prstGeom>
            </p:spPr>
          </p:pic>
          <p:cxnSp>
            <p:nvCxnSpPr>
              <p:cNvPr id="13" name="Straight Connector 12">
                <a:extLst>
                  <a:ext uri="{FF2B5EF4-FFF2-40B4-BE49-F238E27FC236}">
                    <a16:creationId xmlns:a16="http://schemas.microsoft.com/office/drawing/2014/main" id="{763B5CD4-284B-DD35-5BD2-44DC30A85651}"/>
                  </a:ext>
                </a:extLst>
              </p:cNvPr>
              <p:cNvCxnSpPr>
                <a:cxnSpLocks/>
              </p:cNvCxnSpPr>
              <p:nvPr/>
            </p:nvCxnSpPr>
            <p:spPr>
              <a:xfrm flipV="1">
                <a:off x="1218767" y="1538827"/>
                <a:ext cx="685088" cy="330355"/>
              </a:xfrm>
              <a:prstGeom prst="line">
                <a:avLst/>
              </a:prstGeom>
              <a:ln>
                <a:solidFill>
                  <a:srgbClr val="00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F011CF51-BE0E-BA49-3DDF-8397288E7D25}"/>
                  </a:ext>
                </a:extLst>
              </p:cNvPr>
              <p:cNvSpPr txBox="1"/>
              <p:nvPr/>
            </p:nvSpPr>
            <p:spPr>
              <a:xfrm>
                <a:off x="1073963" y="1242941"/>
                <a:ext cx="685088" cy="410063"/>
              </a:xfrm>
              <a:prstGeom prst="rect">
                <a:avLst/>
              </a:prstGeom>
              <a:noFill/>
            </p:spPr>
            <p:txBody>
              <a:bodyPr wrap="square" rtlCol="0">
                <a:spAutoFit/>
              </a:bodyPr>
              <a:lstStyle/>
              <a:p>
                <a:r>
                  <a:rPr lang="en-US" sz="1100" dirty="0" err="1">
                    <a:solidFill>
                      <a:srgbClr val="000000"/>
                    </a:solidFill>
                    <a:latin typeface="Times New Roman" panose="02020603050405020304" pitchFamily="18" charset="0"/>
                    <a:cs typeface="Times New Roman" panose="02020603050405020304" pitchFamily="18" charset="0"/>
                  </a:rPr>
                  <a:t>L</a:t>
                </a:r>
                <a:r>
                  <a:rPr lang="en-US" sz="1100" baseline="-25000" dirty="0" err="1">
                    <a:solidFill>
                      <a:srgbClr val="000000"/>
                    </a:solidFill>
                    <a:latin typeface="Times New Roman" panose="02020603050405020304" pitchFamily="18" charset="0"/>
                    <a:cs typeface="Times New Roman" panose="02020603050405020304" pitchFamily="18" charset="0"/>
                  </a:rPr>
                  <a:t>cav</a:t>
                </a:r>
                <a:endParaRPr lang="en-GB" sz="1100" baseline="-25000" dirty="0">
                  <a:solidFill>
                    <a:srgbClr val="000000"/>
                  </a:solidFill>
                  <a:latin typeface="Times New Roman" panose="02020603050405020304" pitchFamily="18" charset="0"/>
                  <a:cs typeface="Times New Roman" panose="02020603050405020304" pitchFamily="18" charset="0"/>
                </a:endParaRPr>
              </a:p>
            </p:txBody>
          </p:sp>
          <p:cxnSp>
            <p:nvCxnSpPr>
              <p:cNvPr id="15" name="Straight Connector 14">
                <a:extLst>
                  <a:ext uri="{FF2B5EF4-FFF2-40B4-BE49-F238E27FC236}">
                    <a16:creationId xmlns:a16="http://schemas.microsoft.com/office/drawing/2014/main" id="{13D4B660-6EB7-8A58-E07F-4CDB56B99086}"/>
                  </a:ext>
                </a:extLst>
              </p:cNvPr>
              <p:cNvCxnSpPr>
                <a:cxnSpLocks/>
              </p:cNvCxnSpPr>
              <p:nvPr/>
            </p:nvCxnSpPr>
            <p:spPr>
              <a:xfrm flipH="1">
                <a:off x="1905170" y="2615275"/>
                <a:ext cx="322240" cy="165653"/>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E240D7F-5C0C-E557-52B1-CBCAECC36E46}"/>
                  </a:ext>
                </a:extLst>
              </p:cNvPr>
              <p:cNvCxnSpPr>
                <a:cxnSpLocks/>
              </p:cNvCxnSpPr>
              <p:nvPr/>
            </p:nvCxnSpPr>
            <p:spPr>
              <a:xfrm>
                <a:off x="2116947" y="1685788"/>
                <a:ext cx="0" cy="990162"/>
              </a:xfrm>
              <a:prstGeom prst="line">
                <a:avLst/>
              </a:prstGeom>
              <a:ln>
                <a:solidFill>
                  <a:srgbClr val="00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7FF80AE7-6B18-A4E2-9DA7-C0AEC7E9AD66}"/>
                  </a:ext>
                </a:extLst>
              </p:cNvPr>
              <p:cNvCxnSpPr>
                <a:cxnSpLocks/>
              </p:cNvCxnSpPr>
              <p:nvPr/>
            </p:nvCxnSpPr>
            <p:spPr>
              <a:xfrm flipH="1">
                <a:off x="1888126" y="1631381"/>
                <a:ext cx="322240" cy="165653"/>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FC5ECF1-F9F5-D8E3-C298-A68E22E9BEB6}"/>
                  </a:ext>
                </a:extLst>
              </p:cNvPr>
              <p:cNvSpPr txBox="1"/>
              <p:nvPr/>
            </p:nvSpPr>
            <p:spPr>
              <a:xfrm>
                <a:off x="2115477" y="1980077"/>
                <a:ext cx="822769" cy="410063"/>
              </a:xfrm>
              <a:prstGeom prst="rect">
                <a:avLst/>
              </a:prstGeom>
              <a:noFill/>
            </p:spPr>
            <p:txBody>
              <a:bodyPr wrap="square" rtlCol="0">
                <a:spAutoFit/>
              </a:bodyPr>
              <a:lstStyle/>
              <a:p>
                <a:r>
                  <a:rPr lang="en-US" sz="1100" dirty="0" err="1">
                    <a:solidFill>
                      <a:srgbClr val="000000"/>
                    </a:solidFill>
                    <a:latin typeface="Times New Roman" panose="02020603050405020304" pitchFamily="18" charset="0"/>
                    <a:cs typeface="Times New Roman" panose="02020603050405020304" pitchFamily="18" charset="0"/>
                  </a:rPr>
                  <a:t>R</a:t>
                </a:r>
                <a:r>
                  <a:rPr lang="en-US" sz="1100" baseline="-25000" dirty="0" err="1">
                    <a:solidFill>
                      <a:srgbClr val="000000"/>
                    </a:solidFill>
                    <a:latin typeface="Times New Roman" panose="02020603050405020304" pitchFamily="18" charset="0"/>
                    <a:cs typeface="Times New Roman" panose="02020603050405020304" pitchFamily="18" charset="0"/>
                  </a:rPr>
                  <a:t>cav</a:t>
                </a:r>
                <a:endParaRPr lang="en-GB" sz="1100" baseline="-25000" dirty="0">
                  <a:solidFill>
                    <a:srgbClr val="000000"/>
                  </a:solidFill>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94A237C3-178F-163D-07B6-66662DAD4045}"/>
                  </a:ext>
                </a:extLst>
              </p:cNvPr>
              <p:cNvSpPr txBox="1"/>
              <p:nvPr/>
            </p:nvSpPr>
            <p:spPr>
              <a:xfrm>
                <a:off x="416946" y="4157725"/>
                <a:ext cx="1698531" cy="381250"/>
              </a:xfrm>
              <a:prstGeom prst="rect">
                <a:avLst/>
              </a:prstGeom>
              <a:noFill/>
            </p:spPr>
            <p:txBody>
              <a:bodyPr wrap="square" rtlCol="0">
                <a:spAutoFit/>
              </a:bodyPr>
              <a:lstStyle/>
              <a:p>
                <a:pPr algn="ctr"/>
                <a:r>
                  <a:rPr lang="en-US" sz="1100" b="1" dirty="0">
                    <a:solidFill>
                      <a:srgbClr val="000000"/>
                    </a:solidFill>
                    <a:latin typeface="Arial Narrow" panose="020B0606020202030204" pitchFamily="34" charset="0"/>
                    <a:cs typeface="Times New Roman" panose="02020603050405020304" pitchFamily="18" charset="0"/>
                  </a:rPr>
                  <a:t>E-field</a:t>
                </a:r>
                <a:endParaRPr lang="en-GB" sz="1100" b="1" baseline="-25000" dirty="0">
                  <a:solidFill>
                    <a:srgbClr val="000000"/>
                  </a:solidFill>
                  <a:latin typeface="Arial Narrow" panose="020B0606020202030204" pitchFamily="34" charset="0"/>
                  <a:cs typeface="Times New Roman" panose="02020603050405020304" pitchFamily="18" charset="0"/>
                </a:endParaRPr>
              </a:p>
            </p:txBody>
          </p:sp>
          <p:sp>
            <p:nvSpPr>
              <p:cNvPr id="20" name="TextBox 19">
                <a:extLst>
                  <a:ext uri="{FF2B5EF4-FFF2-40B4-BE49-F238E27FC236}">
                    <a16:creationId xmlns:a16="http://schemas.microsoft.com/office/drawing/2014/main" id="{87124022-AC25-B01F-F0B2-BDA484C5F11D}"/>
                  </a:ext>
                </a:extLst>
              </p:cNvPr>
              <p:cNvSpPr txBox="1"/>
              <p:nvPr/>
            </p:nvSpPr>
            <p:spPr>
              <a:xfrm>
                <a:off x="3378576" y="4164320"/>
                <a:ext cx="1698527" cy="381250"/>
              </a:xfrm>
              <a:prstGeom prst="rect">
                <a:avLst/>
              </a:prstGeom>
              <a:noFill/>
            </p:spPr>
            <p:txBody>
              <a:bodyPr wrap="square" rtlCol="0">
                <a:spAutoFit/>
              </a:bodyPr>
              <a:lstStyle/>
              <a:p>
                <a:pPr algn="ctr"/>
                <a:r>
                  <a:rPr lang="en-US" sz="1100" b="1" dirty="0">
                    <a:solidFill>
                      <a:srgbClr val="000000"/>
                    </a:solidFill>
                    <a:latin typeface="Arial Narrow" panose="020B0606020202030204" pitchFamily="34" charset="0"/>
                    <a:cs typeface="Times New Roman" panose="02020603050405020304" pitchFamily="18" charset="0"/>
                  </a:rPr>
                  <a:t>H-field</a:t>
                </a:r>
                <a:endParaRPr lang="en-GB" sz="1100" b="1" baseline="-25000" dirty="0">
                  <a:solidFill>
                    <a:srgbClr val="000000"/>
                  </a:solidFill>
                  <a:latin typeface="Arial Narrow" panose="020B0606020202030204" pitchFamily="34" charset="0"/>
                  <a:cs typeface="Times New Roman" panose="02020603050405020304" pitchFamily="18" charset="0"/>
                </a:endParaRPr>
              </a:p>
            </p:txBody>
          </p:sp>
        </p:grpSp>
        <p:cxnSp>
          <p:nvCxnSpPr>
            <p:cNvPr id="6" name="Straight Connector 5">
              <a:extLst>
                <a:ext uri="{FF2B5EF4-FFF2-40B4-BE49-F238E27FC236}">
                  <a16:creationId xmlns:a16="http://schemas.microsoft.com/office/drawing/2014/main" id="{AF3802DE-B12A-568D-9F1E-BD3374818AB7}"/>
                </a:ext>
              </a:extLst>
            </p:cNvPr>
            <p:cNvCxnSpPr>
              <a:cxnSpLocks/>
            </p:cNvCxnSpPr>
            <p:nvPr/>
          </p:nvCxnSpPr>
          <p:spPr>
            <a:xfrm>
              <a:off x="1239714" y="1785516"/>
              <a:ext cx="0" cy="357646"/>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93C2551-BB47-2C4B-CC8D-46D4641C0B22}"/>
                </a:ext>
              </a:extLst>
            </p:cNvPr>
            <p:cNvCxnSpPr>
              <a:cxnSpLocks/>
            </p:cNvCxnSpPr>
            <p:nvPr/>
          </p:nvCxnSpPr>
          <p:spPr>
            <a:xfrm>
              <a:off x="1910010" y="1465777"/>
              <a:ext cx="0" cy="319739"/>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aphicFrame>
        <p:nvGraphicFramePr>
          <p:cNvPr id="25" name="Table 49">
            <a:extLst>
              <a:ext uri="{FF2B5EF4-FFF2-40B4-BE49-F238E27FC236}">
                <a16:creationId xmlns:a16="http://schemas.microsoft.com/office/drawing/2014/main" id="{140B408E-D907-2715-E16B-A9C7799537E6}"/>
              </a:ext>
            </a:extLst>
          </p:cNvPr>
          <p:cNvGraphicFramePr>
            <a:graphicFrameLocks noGrp="1"/>
          </p:cNvGraphicFramePr>
          <p:nvPr>
            <p:extLst>
              <p:ext uri="{D42A27DB-BD31-4B8C-83A1-F6EECF244321}">
                <p14:modId xmlns:p14="http://schemas.microsoft.com/office/powerpoint/2010/main" val="3144697911"/>
              </p:ext>
            </p:extLst>
          </p:nvPr>
        </p:nvGraphicFramePr>
        <p:xfrm>
          <a:off x="4498618" y="1802050"/>
          <a:ext cx="4365769" cy="2133600"/>
        </p:xfrm>
        <a:graphic>
          <a:graphicData uri="http://schemas.openxmlformats.org/drawingml/2006/table">
            <a:tbl>
              <a:tblPr firstRow="1" bandRow="1"/>
              <a:tblGrid>
                <a:gridCol w="861320">
                  <a:extLst>
                    <a:ext uri="{9D8B030D-6E8A-4147-A177-3AD203B41FA5}">
                      <a16:colId xmlns:a16="http://schemas.microsoft.com/office/drawing/2014/main" val="380244461"/>
                    </a:ext>
                  </a:extLst>
                </a:gridCol>
                <a:gridCol w="771076">
                  <a:extLst>
                    <a:ext uri="{9D8B030D-6E8A-4147-A177-3AD203B41FA5}">
                      <a16:colId xmlns:a16="http://schemas.microsoft.com/office/drawing/2014/main" val="2794159579"/>
                    </a:ext>
                  </a:extLst>
                </a:gridCol>
                <a:gridCol w="1201919">
                  <a:extLst>
                    <a:ext uri="{9D8B030D-6E8A-4147-A177-3AD203B41FA5}">
                      <a16:colId xmlns:a16="http://schemas.microsoft.com/office/drawing/2014/main" val="1239554426"/>
                    </a:ext>
                  </a:extLst>
                </a:gridCol>
                <a:gridCol w="1531454">
                  <a:extLst>
                    <a:ext uri="{9D8B030D-6E8A-4147-A177-3AD203B41FA5}">
                      <a16:colId xmlns:a16="http://schemas.microsoft.com/office/drawing/2014/main" val="1157265565"/>
                    </a:ext>
                  </a:extLst>
                </a:gridCol>
              </a:tblGrid>
              <a:tr h="142379">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Parameter</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Unit</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Pillbox - Cu</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Description</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4237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i="1" dirty="0">
                          <a:solidFill>
                            <a:srgbClr val="000000"/>
                          </a:solidFill>
                          <a:latin typeface="Arial Narrow" panose="020B0606020202030204" pitchFamily="34" charset="0"/>
                        </a:rPr>
                        <a:t>f</a:t>
                      </a:r>
                      <a:r>
                        <a:rPr lang="en-US" sz="800" baseline="-25000" dirty="0">
                          <a:solidFill>
                            <a:srgbClr val="000000"/>
                          </a:solidFill>
                          <a:latin typeface="Arial Narrow" panose="020B0606020202030204" pitchFamily="34" charset="0"/>
                        </a:rPr>
                        <a:t>0</a:t>
                      </a:r>
                      <a:endParaRPr lang="en-GB" sz="800" baseline="-250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[MHz]</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704</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Operating frequency</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735996505"/>
                  </a:ext>
                </a:extLst>
              </a:tr>
              <a:tr h="14237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i="1" dirty="0" err="1">
                          <a:solidFill>
                            <a:srgbClr val="000000"/>
                          </a:solidFill>
                          <a:latin typeface="Arial Narrow" panose="020B0606020202030204" pitchFamily="34" charset="0"/>
                        </a:rPr>
                        <a:t>L</a:t>
                      </a:r>
                      <a:r>
                        <a:rPr lang="en-US" sz="800" i="1" baseline="-25000" dirty="0" err="1">
                          <a:solidFill>
                            <a:srgbClr val="000000"/>
                          </a:solidFill>
                          <a:latin typeface="Arial Narrow" panose="020B0606020202030204" pitchFamily="34" charset="0"/>
                        </a:rPr>
                        <a:t>cav</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125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Cavity length</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8473574"/>
                  </a:ext>
                </a:extLst>
              </a:tr>
              <a:tr h="14237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R</a:t>
                      </a:r>
                      <a:r>
                        <a:rPr lang="en-US" sz="800" i="1" baseline="-25000" dirty="0" err="1">
                          <a:solidFill>
                            <a:srgbClr val="000000"/>
                          </a:solidFill>
                          <a:latin typeface="Arial Narrow" panose="020B0606020202030204" pitchFamily="34" charset="0"/>
                        </a:rPr>
                        <a:t>cav</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163.10</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Cavity radius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14237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E</a:t>
                      </a:r>
                      <a:r>
                        <a:rPr lang="en-US" sz="800" i="1" baseline="-25000" dirty="0" err="1">
                          <a:solidFill>
                            <a:srgbClr val="000000"/>
                          </a:solidFill>
                          <a:latin typeface="Arial Narrow" panose="020B0606020202030204" pitchFamily="34" charset="0"/>
                        </a:rPr>
                        <a:t>nom</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[MV/m]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44</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Average Nominal gradient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14237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V</a:t>
                      </a:r>
                      <a:r>
                        <a:rPr lang="en-US" sz="800" i="1" baseline="-25000" dirty="0" err="1">
                          <a:solidFill>
                            <a:srgbClr val="000000"/>
                          </a:solidFill>
                          <a:latin typeface="Arial Narrow" panose="020B0606020202030204" pitchFamily="34" charset="0"/>
                        </a:rPr>
                        <a:t>nom</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[MV]</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5.50</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Nominal voltage</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r h="14237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800" i="1" baseline="0" dirty="0">
                          <a:solidFill>
                            <a:srgbClr val="000000"/>
                          </a:solidFill>
                          <a:latin typeface="Arial Narrow" panose="020B0606020202030204" pitchFamily="34" charset="0"/>
                        </a:rPr>
                        <a:t>β</a:t>
                      </a:r>
                      <a:endParaRPr lang="en-GB" sz="800" i="1" baseline="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0.884</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Relativistic beta</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35679494"/>
                  </a:ext>
                </a:extLst>
              </a:tr>
              <a:tr h="14237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a:solidFill>
                            <a:srgbClr val="000000"/>
                          </a:solidFill>
                          <a:latin typeface="Arial Narrow" panose="020B0606020202030204" pitchFamily="34" charset="0"/>
                        </a:rPr>
                        <a:t>TTF</a:t>
                      </a:r>
                      <a:endParaRPr lang="en-GB" sz="800" i="1" baseline="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0.83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Transit-time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625010979"/>
                  </a:ext>
                </a:extLst>
              </a:tr>
              <a:tr h="14237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V</a:t>
                      </a:r>
                      <a:r>
                        <a:rPr lang="en-US" sz="800" i="1" baseline="-25000" dirty="0" err="1">
                          <a:solidFill>
                            <a:srgbClr val="000000"/>
                          </a:solidFill>
                          <a:latin typeface="Arial Narrow" panose="020B0606020202030204" pitchFamily="34" charset="0"/>
                        </a:rPr>
                        <a:t>acc</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[MV]</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4.56</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Accelerating voltage</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82950395"/>
                  </a:ext>
                </a:extLst>
              </a:tr>
              <a:tr h="14237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E</a:t>
                      </a:r>
                      <a:r>
                        <a:rPr lang="en-US" sz="800" i="1" baseline="-25000" dirty="0" err="1">
                          <a:solidFill>
                            <a:srgbClr val="000000"/>
                          </a:solidFill>
                          <a:latin typeface="Arial Narrow" panose="020B0606020202030204" pitchFamily="34" charset="0"/>
                        </a:rPr>
                        <a:t>acc</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[MV/m]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36.44</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Accelerating gradient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965850995"/>
                  </a:ext>
                </a:extLst>
              </a:tr>
            </a:tbl>
          </a:graphicData>
        </a:graphic>
      </p:graphicFrame>
      <p:grpSp>
        <p:nvGrpSpPr>
          <p:cNvPr id="53" name="Group 52">
            <a:extLst>
              <a:ext uri="{FF2B5EF4-FFF2-40B4-BE49-F238E27FC236}">
                <a16:creationId xmlns:a16="http://schemas.microsoft.com/office/drawing/2014/main" id="{4A39DDA7-7852-0942-A097-F69FD6A51158}"/>
              </a:ext>
            </a:extLst>
          </p:cNvPr>
          <p:cNvGrpSpPr/>
          <p:nvPr/>
        </p:nvGrpSpPr>
        <p:grpSpPr>
          <a:xfrm>
            <a:off x="4498618" y="4062586"/>
            <a:ext cx="4609762" cy="651094"/>
            <a:chOff x="4282718" y="4062586"/>
            <a:chExt cx="4609762" cy="651094"/>
          </a:xfrm>
        </p:grpSpPr>
        <p:grpSp>
          <p:nvGrpSpPr>
            <p:cNvPr id="27" name="Group 26">
              <a:extLst>
                <a:ext uri="{FF2B5EF4-FFF2-40B4-BE49-F238E27FC236}">
                  <a16:creationId xmlns:a16="http://schemas.microsoft.com/office/drawing/2014/main" id="{02F073BC-6B5D-E769-D7F6-3E64B9C05D19}"/>
                </a:ext>
              </a:extLst>
            </p:cNvPr>
            <p:cNvGrpSpPr/>
            <p:nvPr/>
          </p:nvGrpSpPr>
          <p:grpSpPr>
            <a:xfrm>
              <a:off x="4289803" y="4062586"/>
              <a:ext cx="4602677" cy="651094"/>
              <a:chOff x="276820" y="4148431"/>
              <a:chExt cx="4602677" cy="595506"/>
            </a:xfrm>
          </p:grpSpPr>
          <p:sp>
            <p:nvSpPr>
              <p:cNvPr id="28" name="Content Placeholder 2">
                <a:extLst>
                  <a:ext uri="{FF2B5EF4-FFF2-40B4-BE49-F238E27FC236}">
                    <a16:creationId xmlns:a16="http://schemas.microsoft.com/office/drawing/2014/main" id="{AFB760C0-8AA8-5AC5-A617-E194856BC8D5}"/>
                  </a:ext>
                </a:extLst>
              </p:cNvPr>
              <p:cNvSpPr txBox="1">
                <a:spLocks/>
              </p:cNvSpPr>
              <p:nvPr/>
            </p:nvSpPr>
            <p:spPr bwMode="auto">
              <a:xfrm>
                <a:off x="3295321" y="4148431"/>
                <a:ext cx="1584176" cy="176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800" b="0" i="1" dirty="0">
                    <a:solidFill>
                      <a:srgbClr val="000000"/>
                    </a:solidFill>
                    <a:latin typeface="Arial Narrow" panose="020B0606020202030204" pitchFamily="34" charset="0"/>
                  </a:rPr>
                  <a:t>Nominal and accelerating voltage</a:t>
                </a:r>
                <a:endParaRPr lang="en-GB" sz="800" b="0" i="1" dirty="0">
                  <a:solidFill>
                    <a:srgbClr val="000000"/>
                  </a:solidFill>
                  <a:latin typeface="Arial Narrow" panose="020B0606020202030204" pitchFamily="34" charset="0"/>
                </a:endParaRPr>
              </a:p>
            </p:txBody>
          </p:sp>
          <p:grpSp>
            <p:nvGrpSpPr>
              <p:cNvPr id="30" name="Group 29">
                <a:extLst>
                  <a:ext uri="{FF2B5EF4-FFF2-40B4-BE49-F238E27FC236}">
                    <a16:creationId xmlns:a16="http://schemas.microsoft.com/office/drawing/2014/main" id="{EC86D385-1928-6103-1A78-48C905AA359B}"/>
                  </a:ext>
                </a:extLst>
              </p:cNvPr>
              <p:cNvGrpSpPr/>
              <p:nvPr/>
            </p:nvGrpSpPr>
            <p:grpSpPr>
              <a:xfrm>
                <a:off x="276820" y="4275022"/>
                <a:ext cx="4045785" cy="468915"/>
                <a:chOff x="276820" y="4957575"/>
                <a:chExt cx="4045785" cy="468915"/>
              </a:xfrm>
            </p:grpSpPr>
            <p:grpSp>
              <p:nvGrpSpPr>
                <p:cNvPr id="32" name="Group 31">
                  <a:extLst>
                    <a:ext uri="{FF2B5EF4-FFF2-40B4-BE49-F238E27FC236}">
                      <a16:creationId xmlns:a16="http://schemas.microsoft.com/office/drawing/2014/main" id="{E6E07B7D-946E-50D2-6372-822542E668BA}"/>
                    </a:ext>
                  </a:extLst>
                </p:cNvPr>
                <p:cNvGrpSpPr/>
                <p:nvPr/>
              </p:nvGrpSpPr>
              <p:grpSpPr>
                <a:xfrm>
                  <a:off x="276820" y="4957575"/>
                  <a:ext cx="3992357" cy="468915"/>
                  <a:chOff x="276820" y="4699740"/>
                  <a:chExt cx="3992357" cy="468915"/>
                </a:xfrm>
              </p:grpSpPr>
              <p:grpSp>
                <p:nvGrpSpPr>
                  <p:cNvPr id="34" name="Group 33">
                    <a:extLst>
                      <a:ext uri="{FF2B5EF4-FFF2-40B4-BE49-F238E27FC236}">
                        <a16:creationId xmlns:a16="http://schemas.microsoft.com/office/drawing/2014/main" id="{97CD1DFC-D8CC-03F3-76B1-03AB5A6523BF}"/>
                      </a:ext>
                    </a:extLst>
                  </p:cNvPr>
                  <p:cNvGrpSpPr/>
                  <p:nvPr/>
                </p:nvGrpSpPr>
                <p:grpSpPr>
                  <a:xfrm>
                    <a:off x="276820" y="4699740"/>
                    <a:ext cx="3992357" cy="468915"/>
                    <a:chOff x="276820" y="4699740"/>
                    <a:chExt cx="3992357" cy="468915"/>
                  </a:xfrm>
                </p:grpSpPr>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E933599C-B235-80EF-EE9E-AB3DA8658508}"/>
                            </a:ext>
                          </a:extLst>
                        </p:cNvPr>
                        <p:cNvSpPr txBox="1"/>
                        <p:nvPr/>
                      </p:nvSpPr>
                      <p:spPr>
                        <a:xfrm>
                          <a:off x="276820" y="4699740"/>
                          <a:ext cx="1718163" cy="4335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50" b="0" i="1" smtClean="0">
                                    <a:solidFill>
                                      <a:srgbClr val="000000"/>
                                    </a:solidFill>
                                    <a:latin typeface="Cambria Math" panose="02040503050406030204" pitchFamily="18" charset="0"/>
                                  </a:rPr>
                                  <m:t>𝑇𝑇𝐹</m:t>
                                </m:r>
                                <m:r>
                                  <a:rPr lang="en-US" sz="1050" b="0" i="1" smtClean="0">
                                    <a:solidFill>
                                      <a:srgbClr val="000000"/>
                                    </a:solidFill>
                                    <a:latin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nary>
                                      <m:naryPr>
                                        <m:limLoc m:val="undOvr"/>
                                        <m:ctrlPr>
                                          <a:rPr lang="en-US" sz="1050" b="0" i="1" smtClean="0">
                                            <a:solidFill>
                                              <a:srgbClr val="000000"/>
                                            </a:solidFill>
                                            <a:latin typeface="Cambria Math" panose="02040503050406030204" pitchFamily="18" charset="0"/>
                                          </a:rPr>
                                        </m:ctrlPr>
                                      </m:naryPr>
                                      <m:sub>
                                        <m:sSub>
                                          <m:sSubPr>
                                            <m:ctrlPr>
                                              <a:rPr lang="en-US" sz="1050" b="0" i="1" smtClean="0">
                                                <a:solidFill>
                                                  <a:srgbClr val="000000"/>
                                                </a:solidFill>
                                                <a:latin typeface="Cambria Math" panose="02040503050406030204" pitchFamily="18" charset="0"/>
                                              </a:rPr>
                                            </m:ctrlPr>
                                          </m:sSubPr>
                                          <m:e>
                                            <m:r>
                                              <m:rPr>
                                                <m:brk m:alnAt="24"/>
                                              </m:rPr>
                                              <a:rPr lang="en-US" sz="1050" b="0" i="1" smtClean="0">
                                                <a:solidFill>
                                                  <a:srgbClr val="000000"/>
                                                </a:solidFill>
                                                <a:latin typeface="Cambria Math" panose="02040503050406030204" pitchFamily="18" charset="0"/>
                                              </a:rPr>
                                              <m:t>𝑧</m:t>
                                            </m:r>
                                          </m:e>
                                          <m:sub>
                                            <m:r>
                                              <m:rPr>
                                                <m:sty m:val="p"/>
                                              </m:rPr>
                                              <a:rPr lang="en-US" sz="1050" b="0" i="0" smtClean="0">
                                                <a:solidFill>
                                                  <a:srgbClr val="000000"/>
                                                </a:solidFill>
                                                <a:latin typeface="Cambria Math" panose="02040503050406030204" pitchFamily="18" charset="0"/>
                                              </a:rPr>
                                              <m:t>min</m:t>
                                            </m:r>
                                          </m:sub>
                                        </m:sSub>
                                      </m:sub>
                                      <m:sup>
                                        <m:sSub>
                                          <m:sSubPr>
                                            <m:ctrlPr>
                                              <a:rPr lang="en-US" sz="1050" i="1">
                                                <a:solidFill>
                                                  <a:srgbClr val="000000"/>
                                                </a:solidFill>
                                                <a:latin typeface="Cambria Math" panose="02040503050406030204" pitchFamily="18" charset="0"/>
                                              </a:rPr>
                                            </m:ctrlPr>
                                          </m:sSubPr>
                                          <m:e>
                                            <m:r>
                                              <m:rPr>
                                                <m:brk m:alnAt="24"/>
                                              </m:rPr>
                                              <a:rPr lang="en-US" sz="1050" i="1">
                                                <a:solidFill>
                                                  <a:srgbClr val="000000"/>
                                                </a:solidFill>
                                                <a:latin typeface="Cambria Math" panose="02040503050406030204" pitchFamily="18" charset="0"/>
                                              </a:rPr>
                                              <m:t>𝑧</m:t>
                                            </m:r>
                                          </m:e>
                                          <m:sub>
                                            <m:r>
                                              <m:rPr>
                                                <m:sty m:val="p"/>
                                              </m:rPr>
                                              <a:rPr lang="en-US" sz="1050">
                                                <a:solidFill>
                                                  <a:srgbClr val="000000"/>
                                                </a:solidFill>
                                                <a:latin typeface="Cambria Math" panose="02040503050406030204" pitchFamily="18" charset="0"/>
                                              </a:rPr>
                                              <m:t>m</m:t>
                                            </m:r>
                                            <m:r>
                                              <m:rPr>
                                                <m:sty m:val="p"/>
                                              </m:rPr>
                                              <a:rPr lang="en-US" sz="1050" b="0" i="0" smtClean="0">
                                                <a:solidFill>
                                                  <a:srgbClr val="000000"/>
                                                </a:solidFill>
                                                <a:latin typeface="Cambria Math" panose="02040503050406030204" pitchFamily="18" charset="0"/>
                                              </a:rPr>
                                              <m:t>ax</m:t>
                                            </m:r>
                                          </m:sub>
                                        </m:sSub>
                                      </m:sup>
                                      <m:e>
                                        <m:sSub>
                                          <m:sSubPr>
                                            <m:ctrlPr>
                                              <a:rPr lang="en-US" sz="1050" b="0" i="1" smtClean="0">
                                                <a:solidFill>
                                                  <a:srgbClr val="000000"/>
                                                </a:solidFill>
                                                <a:latin typeface="Cambria Math" panose="02040503050406030204" pitchFamily="18" charset="0"/>
                                              </a:rPr>
                                            </m:ctrlPr>
                                          </m:sSubPr>
                                          <m:e>
                                            <m:bar>
                                              <m:barPr>
                                                <m:ctrlPr>
                                                  <a:rPr lang="en-US" sz="1050" b="0" i="1" smtClean="0">
                                                    <a:solidFill>
                                                      <a:srgbClr val="000000"/>
                                                    </a:solidFill>
                                                    <a:latin typeface="Cambria Math" panose="02040503050406030204" pitchFamily="18" charset="0"/>
                                                  </a:rPr>
                                                </m:ctrlPr>
                                              </m:barPr>
                                              <m:e>
                                                <m:r>
                                                  <a:rPr lang="en-US" sz="1050" b="0" i="1" smtClean="0">
                                                    <a:solidFill>
                                                      <a:srgbClr val="000000"/>
                                                    </a:solidFill>
                                                    <a:latin typeface="Cambria Math" panose="02040503050406030204" pitchFamily="18" charset="0"/>
                                                  </a:rPr>
                                                  <m:t>𝐸</m:t>
                                                </m:r>
                                              </m:e>
                                            </m:bar>
                                          </m:e>
                                          <m:sub>
                                            <m:r>
                                              <a:rPr lang="en-US" sz="1050" b="0" i="1" smtClean="0">
                                                <a:solidFill>
                                                  <a:srgbClr val="000000"/>
                                                </a:solidFill>
                                                <a:latin typeface="Cambria Math" panose="02040503050406030204" pitchFamily="18" charset="0"/>
                                              </a:rPr>
                                              <m:t>𝑧</m:t>
                                            </m:r>
                                          </m:sub>
                                        </m:sSub>
                                        <m:d>
                                          <m:dPr>
                                            <m:ctrlPr>
                                              <a:rPr lang="en-US" sz="1050" b="0" i="1" smtClean="0">
                                                <a:solidFill>
                                                  <a:srgbClr val="000000"/>
                                                </a:solidFill>
                                                <a:latin typeface="Cambria Math" panose="02040503050406030204" pitchFamily="18" charset="0"/>
                                              </a:rPr>
                                            </m:ctrlPr>
                                          </m:dPr>
                                          <m:e>
                                            <m:r>
                                              <a:rPr lang="en-US" sz="1050" b="0" i="1" smtClean="0">
                                                <a:solidFill>
                                                  <a:srgbClr val="000000"/>
                                                </a:solidFill>
                                                <a:latin typeface="Cambria Math" panose="02040503050406030204" pitchFamily="18" charset="0"/>
                                              </a:rPr>
                                              <m:t>0,0,</m:t>
                                            </m:r>
                                            <m:r>
                                              <a:rPr lang="en-US" sz="1050" b="0" i="1" smtClean="0">
                                                <a:solidFill>
                                                  <a:srgbClr val="000000"/>
                                                </a:solidFill>
                                                <a:latin typeface="Cambria Math" panose="02040503050406030204" pitchFamily="18" charset="0"/>
                                              </a:rPr>
                                              <m:t>𝑧</m:t>
                                            </m:r>
                                          </m:e>
                                        </m:d>
                                        <m:sSup>
                                          <m:sSupPr>
                                            <m:ctrlPr>
                                              <a:rPr lang="en-US" sz="1050" b="0" i="1" smtClean="0">
                                                <a:solidFill>
                                                  <a:srgbClr val="000000"/>
                                                </a:solidFill>
                                                <a:latin typeface="Cambria Math" panose="02040503050406030204" pitchFamily="18" charset="0"/>
                                              </a:rPr>
                                            </m:ctrlPr>
                                          </m:sSupPr>
                                          <m:e>
                                            <m:r>
                                              <a:rPr lang="en-US" sz="1050" b="0" i="1" smtClean="0">
                                                <a:solidFill>
                                                  <a:srgbClr val="000000"/>
                                                </a:solidFill>
                                                <a:latin typeface="Cambria Math" panose="02040503050406030204" pitchFamily="18" charset="0"/>
                                              </a:rPr>
                                              <m:t>𝑒</m:t>
                                            </m:r>
                                          </m:e>
                                          <m:sup>
                                            <m:r>
                                              <a:rPr lang="en-US" sz="1050" b="0" i="1" smtClean="0">
                                                <a:solidFill>
                                                  <a:srgbClr val="000000"/>
                                                </a:solidFill>
                                                <a:latin typeface="Cambria Math" panose="02040503050406030204" pitchFamily="18" charset="0"/>
                                              </a:rPr>
                                              <m:t>𝑗𝑘𝑧</m:t>
                                            </m:r>
                                          </m:sup>
                                        </m:sSup>
                                        <m:r>
                                          <a:rPr lang="en-US" sz="1050" b="0" i="1" smtClean="0">
                                            <a:solidFill>
                                              <a:srgbClr val="000000"/>
                                            </a:solidFill>
                                            <a:latin typeface="Cambria Math" panose="02040503050406030204" pitchFamily="18" charset="0"/>
                                          </a:rPr>
                                          <m:t>𝑑𝑧</m:t>
                                        </m:r>
                                      </m:e>
                                    </m:nary>
                                  </m:num>
                                  <m:den>
                                    <m:nary>
                                      <m:naryPr>
                                        <m:limLoc m:val="undOvr"/>
                                        <m:ctrlPr>
                                          <a:rPr lang="en-US" sz="1050" i="1">
                                            <a:solidFill>
                                              <a:srgbClr val="000000"/>
                                            </a:solidFill>
                                            <a:latin typeface="Cambria Math" panose="02040503050406030204" pitchFamily="18" charset="0"/>
                                          </a:rPr>
                                        </m:ctrlPr>
                                      </m:naryPr>
                                      <m:sub>
                                        <m:sSub>
                                          <m:sSubPr>
                                            <m:ctrlPr>
                                              <a:rPr lang="en-US" sz="1050" i="1">
                                                <a:solidFill>
                                                  <a:srgbClr val="000000"/>
                                                </a:solidFill>
                                                <a:latin typeface="Cambria Math" panose="02040503050406030204" pitchFamily="18" charset="0"/>
                                              </a:rPr>
                                            </m:ctrlPr>
                                          </m:sSubPr>
                                          <m:e>
                                            <m:r>
                                              <m:rPr>
                                                <m:brk m:alnAt="24"/>
                                              </m:rPr>
                                              <a:rPr lang="en-US" sz="1050" i="1">
                                                <a:solidFill>
                                                  <a:srgbClr val="000000"/>
                                                </a:solidFill>
                                                <a:latin typeface="Cambria Math" panose="02040503050406030204" pitchFamily="18" charset="0"/>
                                              </a:rPr>
                                              <m:t>𝑧</m:t>
                                            </m:r>
                                          </m:e>
                                          <m:sub>
                                            <m:r>
                                              <m:rPr>
                                                <m:sty m:val="p"/>
                                              </m:rPr>
                                              <a:rPr lang="en-US" sz="1050">
                                                <a:solidFill>
                                                  <a:srgbClr val="000000"/>
                                                </a:solidFill>
                                                <a:latin typeface="Cambria Math" panose="02040503050406030204" pitchFamily="18" charset="0"/>
                                              </a:rPr>
                                              <m:t>min</m:t>
                                            </m:r>
                                          </m:sub>
                                        </m:sSub>
                                      </m:sub>
                                      <m:sup>
                                        <m:sSub>
                                          <m:sSubPr>
                                            <m:ctrlPr>
                                              <a:rPr lang="en-US" sz="1050" i="1">
                                                <a:solidFill>
                                                  <a:srgbClr val="000000"/>
                                                </a:solidFill>
                                                <a:latin typeface="Cambria Math" panose="02040503050406030204" pitchFamily="18" charset="0"/>
                                              </a:rPr>
                                            </m:ctrlPr>
                                          </m:sSubPr>
                                          <m:e>
                                            <m:r>
                                              <m:rPr>
                                                <m:brk m:alnAt="24"/>
                                              </m:rPr>
                                              <a:rPr lang="en-US" sz="1050" i="1">
                                                <a:solidFill>
                                                  <a:srgbClr val="000000"/>
                                                </a:solidFill>
                                                <a:latin typeface="Cambria Math" panose="02040503050406030204" pitchFamily="18" charset="0"/>
                                              </a:rPr>
                                              <m:t>𝑧</m:t>
                                            </m:r>
                                          </m:e>
                                          <m:sub>
                                            <m:r>
                                              <m:rPr>
                                                <m:sty m:val="p"/>
                                              </m:rPr>
                                              <a:rPr lang="en-US" sz="1050">
                                                <a:solidFill>
                                                  <a:srgbClr val="000000"/>
                                                </a:solidFill>
                                                <a:latin typeface="Cambria Math" panose="02040503050406030204" pitchFamily="18" charset="0"/>
                                              </a:rPr>
                                              <m:t>max</m:t>
                                            </m:r>
                                          </m:sub>
                                        </m:sSub>
                                      </m:sup>
                                      <m:e>
                                        <m:sSub>
                                          <m:sSubPr>
                                            <m:ctrlPr>
                                              <a:rPr lang="en-US" sz="1050" i="1">
                                                <a:solidFill>
                                                  <a:srgbClr val="000000"/>
                                                </a:solidFill>
                                                <a:latin typeface="Cambria Math" panose="02040503050406030204" pitchFamily="18" charset="0"/>
                                              </a:rPr>
                                            </m:ctrlPr>
                                          </m:sSubPr>
                                          <m:e>
                                            <m:bar>
                                              <m:barPr>
                                                <m:ctrlPr>
                                                  <a:rPr lang="en-US" sz="1050" i="1">
                                                    <a:solidFill>
                                                      <a:srgbClr val="000000"/>
                                                    </a:solidFill>
                                                    <a:latin typeface="Cambria Math" panose="02040503050406030204" pitchFamily="18" charset="0"/>
                                                  </a:rPr>
                                                </m:ctrlPr>
                                              </m:barPr>
                                              <m:e>
                                                <m:r>
                                                  <a:rPr lang="en-US" sz="1050" i="1">
                                                    <a:solidFill>
                                                      <a:srgbClr val="000000"/>
                                                    </a:solidFill>
                                                    <a:latin typeface="Cambria Math" panose="02040503050406030204" pitchFamily="18" charset="0"/>
                                                  </a:rPr>
                                                  <m:t>𝐸</m:t>
                                                </m:r>
                                              </m:e>
                                            </m:bar>
                                          </m:e>
                                          <m:sub>
                                            <m:r>
                                              <a:rPr lang="en-US" sz="1050" i="1">
                                                <a:solidFill>
                                                  <a:srgbClr val="000000"/>
                                                </a:solidFill>
                                                <a:latin typeface="Cambria Math" panose="02040503050406030204" pitchFamily="18" charset="0"/>
                                              </a:rPr>
                                              <m:t>𝑧</m:t>
                                            </m:r>
                                          </m:sub>
                                        </m:sSub>
                                        <m:d>
                                          <m:dPr>
                                            <m:ctrlPr>
                                              <a:rPr lang="en-US" sz="1050" i="1">
                                                <a:solidFill>
                                                  <a:srgbClr val="000000"/>
                                                </a:solidFill>
                                                <a:latin typeface="Cambria Math" panose="02040503050406030204" pitchFamily="18" charset="0"/>
                                              </a:rPr>
                                            </m:ctrlPr>
                                          </m:dPr>
                                          <m:e>
                                            <m:r>
                                              <a:rPr lang="en-US" sz="1050" i="1">
                                                <a:solidFill>
                                                  <a:srgbClr val="000000"/>
                                                </a:solidFill>
                                                <a:latin typeface="Cambria Math" panose="02040503050406030204" pitchFamily="18" charset="0"/>
                                              </a:rPr>
                                              <m:t>0,0,</m:t>
                                            </m:r>
                                            <m:r>
                                              <a:rPr lang="en-US" sz="1050" i="1">
                                                <a:solidFill>
                                                  <a:srgbClr val="000000"/>
                                                </a:solidFill>
                                                <a:latin typeface="Cambria Math" panose="02040503050406030204" pitchFamily="18" charset="0"/>
                                              </a:rPr>
                                              <m:t>𝑧</m:t>
                                            </m:r>
                                          </m:e>
                                        </m:d>
                                        <m:r>
                                          <a:rPr lang="en-US" sz="1050" i="1">
                                            <a:solidFill>
                                              <a:srgbClr val="000000"/>
                                            </a:solidFill>
                                            <a:latin typeface="Cambria Math" panose="02040503050406030204" pitchFamily="18" charset="0"/>
                                          </a:rPr>
                                          <m:t>𝑑𝑧</m:t>
                                        </m:r>
                                      </m:e>
                                    </m:nary>
                                  </m:den>
                                </m:f>
                              </m:oMath>
                            </m:oMathPara>
                          </a14:m>
                          <a:endParaRPr lang="en-GB" sz="1050" dirty="0">
                            <a:solidFill>
                              <a:srgbClr val="000000"/>
                            </a:solidFill>
                          </a:endParaRPr>
                        </a:p>
                      </p:txBody>
                    </p:sp>
                  </mc:Choice>
                  <mc:Fallback xmlns="">
                    <p:sp>
                      <p:nvSpPr>
                        <p:cNvPr id="38" name="TextBox 37">
                          <a:extLst>
                            <a:ext uri="{FF2B5EF4-FFF2-40B4-BE49-F238E27FC236}">
                              <a16:creationId xmlns:a16="http://schemas.microsoft.com/office/drawing/2014/main" id="{E933599C-B235-80EF-EE9E-AB3DA8658508}"/>
                            </a:ext>
                          </a:extLst>
                        </p:cNvPr>
                        <p:cNvSpPr txBox="1">
                          <a:spLocks noRot="1" noChangeAspect="1" noMove="1" noResize="1" noEditPoints="1" noAdjustHandles="1" noChangeArrowheads="1" noChangeShapeType="1" noTextEdit="1"/>
                        </p:cNvSpPr>
                        <p:nvPr/>
                      </p:nvSpPr>
                      <p:spPr>
                        <a:xfrm>
                          <a:off x="276820" y="4699740"/>
                          <a:ext cx="1718163" cy="433510"/>
                        </a:xfrm>
                        <a:prstGeom prst="rect">
                          <a:avLst/>
                        </a:prstGeom>
                        <a:blipFill>
                          <a:blip r:embed="rId4"/>
                          <a:stretch>
                            <a:fillRect l="-1418" t="-70513" r="-1773" b="-974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95BFA5F1-C653-9079-5AD8-8A3B87AD2294}"/>
                            </a:ext>
                          </a:extLst>
                        </p:cNvPr>
                        <p:cNvSpPr txBox="1"/>
                        <p:nvPr/>
                      </p:nvSpPr>
                      <p:spPr>
                        <a:xfrm>
                          <a:off x="3295321" y="5020867"/>
                          <a:ext cx="973856" cy="1477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5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𝑉</m:t>
                                    </m:r>
                                  </m:e>
                                  <m:sub>
                                    <m:r>
                                      <m:rPr>
                                        <m:sty m:val="p"/>
                                      </m:rPr>
                                      <a:rPr lang="en-US" sz="1050" b="0" i="0" smtClean="0">
                                        <a:solidFill>
                                          <a:srgbClr val="000000"/>
                                        </a:solidFill>
                                        <a:latin typeface="Cambria Math" panose="02040503050406030204" pitchFamily="18" charset="0"/>
                                      </a:rPr>
                                      <m:t>acc</m:t>
                                    </m:r>
                                  </m:sub>
                                </m:sSub>
                                <m:r>
                                  <a:rPr lang="en-US" sz="1050" i="1">
                                    <a:solidFill>
                                      <a:srgbClr val="000000"/>
                                    </a:solidFill>
                                    <a:latin typeface="Cambria Math" panose="02040503050406030204" pitchFamily="18" charset="0"/>
                                  </a:rPr>
                                  <m:t> </m:t>
                                </m:r>
                                <m:r>
                                  <a:rPr lang="en-US" sz="1050" b="0" i="1" smtClean="0">
                                    <a:solidFill>
                                      <a:srgbClr val="000000"/>
                                    </a:solidFill>
                                    <a:latin typeface="Cambria Math" panose="02040503050406030204" pitchFamily="18" charset="0"/>
                                  </a:rPr>
                                  <m:t>=</m:t>
                                </m:r>
                                <m:r>
                                  <a:rPr lang="en-US" sz="1050" i="1" smtClean="0">
                                    <a:solidFill>
                                      <a:srgbClr val="000000"/>
                                    </a:solidFill>
                                    <a:latin typeface="Cambria Math" panose="02040503050406030204" pitchFamily="18" charset="0"/>
                                  </a:rPr>
                                  <m:t>𝑇</m:t>
                                </m:r>
                                <m:r>
                                  <a:rPr lang="en-US" sz="1050" b="0" i="1" smtClean="0">
                                    <a:solidFill>
                                      <a:srgbClr val="000000"/>
                                    </a:solidFill>
                                    <a:latin typeface="Cambria Math" panose="02040503050406030204" pitchFamily="18" charset="0"/>
                                  </a:rPr>
                                  <m:t>𝑇𝐹</m:t>
                                </m:r>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𝑉</m:t>
                                    </m:r>
                                  </m:e>
                                  <m:sub>
                                    <m:r>
                                      <m:rPr>
                                        <m:sty m:val="p"/>
                                      </m:rPr>
                                      <a:rPr lang="en-US" sz="1050">
                                        <a:solidFill>
                                          <a:srgbClr val="000000"/>
                                        </a:solidFill>
                                        <a:latin typeface="Cambria Math" panose="02040503050406030204" pitchFamily="18" charset="0"/>
                                      </a:rPr>
                                      <m:t>nom</m:t>
                                    </m:r>
                                  </m:sub>
                                </m:sSub>
                              </m:oMath>
                            </m:oMathPara>
                          </a14:m>
                          <a:endParaRPr lang="en-GB" sz="1050" dirty="0">
                            <a:solidFill>
                              <a:srgbClr val="000000"/>
                            </a:solidFill>
                          </a:endParaRPr>
                        </a:p>
                      </p:txBody>
                    </p:sp>
                  </mc:Choice>
                  <mc:Fallback xmlns="">
                    <p:sp>
                      <p:nvSpPr>
                        <p:cNvPr id="44" name="TextBox 43">
                          <a:extLst>
                            <a:ext uri="{FF2B5EF4-FFF2-40B4-BE49-F238E27FC236}">
                              <a16:creationId xmlns:a16="http://schemas.microsoft.com/office/drawing/2014/main" id="{95BFA5F1-C653-9079-5AD8-8A3B87AD2294}"/>
                            </a:ext>
                          </a:extLst>
                        </p:cNvPr>
                        <p:cNvSpPr txBox="1">
                          <a:spLocks noRot="1" noChangeAspect="1" noMove="1" noResize="1" noEditPoints="1" noAdjustHandles="1" noChangeArrowheads="1" noChangeShapeType="1" noTextEdit="1"/>
                        </p:cNvSpPr>
                        <p:nvPr/>
                      </p:nvSpPr>
                      <p:spPr>
                        <a:xfrm>
                          <a:off x="3295321" y="5020867"/>
                          <a:ext cx="973856" cy="147788"/>
                        </a:xfrm>
                        <a:prstGeom prst="rect">
                          <a:avLst/>
                        </a:prstGeom>
                        <a:blipFill>
                          <a:blip r:embed="rId5"/>
                          <a:stretch>
                            <a:fillRect l="-2500" r="-625" b="-11538"/>
                          </a:stretch>
                        </a:blipFill>
                      </p:spPr>
                      <p:txBody>
                        <a:bodyPr/>
                        <a:lstStyle/>
                        <a:p>
                          <a:r>
                            <a:rPr lang="en-GB">
                              <a:noFill/>
                            </a:rPr>
                            <a:t> </a:t>
                          </a:r>
                        </a:p>
                      </p:txBody>
                    </p:sp>
                  </mc:Fallback>
                </mc:AlternateContent>
              </p:grpSp>
              <p:sp>
                <p:nvSpPr>
                  <p:cNvPr id="36" name="Content Placeholder 2">
                    <a:extLst>
                      <a:ext uri="{FF2B5EF4-FFF2-40B4-BE49-F238E27FC236}">
                        <a16:creationId xmlns:a16="http://schemas.microsoft.com/office/drawing/2014/main" id="{2DC3EB70-D194-46B2-7095-04545519A603}"/>
                      </a:ext>
                    </a:extLst>
                  </p:cNvPr>
                  <p:cNvSpPr txBox="1">
                    <a:spLocks/>
                  </p:cNvSpPr>
                  <p:nvPr/>
                </p:nvSpPr>
                <p:spPr bwMode="auto">
                  <a:xfrm>
                    <a:off x="1963328" y="4841943"/>
                    <a:ext cx="518007" cy="284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b="0" dirty="0">
                        <a:solidFill>
                          <a:srgbClr val="000000"/>
                        </a:solidFill>
                      </a:rPr>
                      <a:t>with</a:t>
                    </a:r>
                    <a:endParaRPr lang="en-GB" sz="1050" b="0" dirty="0">
                      <a:solidFill>
                        <a:srgbClr val="000000"/>
                      </a:solidFill>
                    </a:endParaRPr>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4E3BAB02-421D-BA91-A0E4-73A5DD3D14F7}"/>
                          </a:ext>
                        </a:extLst>
                      </p:cNvPr>
                      <p:cNvSpPr txBox="1"/>
                      <p:nvPr/>
                    </p:nvSpPr>
                    <p:spPr>
                      <a:xfrm>
                        <a:off x="2427986" y="4777357"/>
                        <a:ext cx="467757" cy="2782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50" i="1" smtClean="0">
                                  <a:solidFill>
                                    <a:srgbClr val="000000"/>
                                  </a:solidFill>
                                  <a:latin typeface="Cambria Math" panose="02040503050406030204" pitchFamily="18" charset="0"/>
                                </a:rPr>
                                <m:t>𝑘</m:t>
                              </m:r>
                              <m:r>
                                <a:rPr lang="en-US" sz="1050" i="1">
                                  <a:solidFill>
                                    <a:srgbClr val="000000"/>
                                  </a:solidFill>
                                  <a:latin typeface="Cambria Math" panose="02040503050406030204" pitchFamily="18" charset="0"/>
                                </a:rPr>
                                <m:t> </m:t>
                              </m:r>
                              <m:r>
                                <a:rPr lang="en-US" sz="1050" b="0" i="1" smtClean="0">
                                  <a:solidFill>
                                    <a:srgbClr val="000000"/>
                                  </a:solidFill>
                                  <a:latin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r>
                                    <m:rPr>
                                      <m:sty m:val="p"/>
                                    </m:rPr>
                                    <a:rPr lang="el-GR" sz="1050" b="0" i="1" smtClean="0">
                                      <a:solidFill>
                                        <a:srgbClr val="000000"/>
                                      </a:solidFill>
                                      <a:latin typeface="Cambria Math" panose="02040503050406030204" pitchFamily="18" charset="0"/>
                                    </a:rPr>
                                    <m:t>ω</m:t>
                                  </m:r>
                                </m:num>
                                <m:den>
                                  <m:r>
                                    <a:rPr lang="el-GR" sz="1050" b="0" i="1" smtClean="0">
                                      <a:solidFill>
                                        <a:srgbClr val="000000"/>
                                      </a:solidFill>
                                      <a:latin typeface="Cambria Math" panose="02040503050406030204" pitchFamily="18" charset="0"/>
                                    </a:rPr>
                                    <m:t>𝛽</m:t>
                                  </m:r>
                                  <m:r>
                                    <a:rPr lang="en-US" sz="1050" b="0" i="1" smtClean="0">
                                      <a:solidFill>
                                        <a:srgbClr val="000000"/>
                                      </a:solidFill>
                                      <a:latin typeface="Cambria Math" panose="02040503050406030204" pitchFamily="18" charset="0"/>
                                    </a:rPr>
                                    <m:t>𝑐</m:t>
                                  </m:r>
                                </m:den>
                              </m:f>
                            </m:oMath>
                          </m:oMathPara>
                        </a14:m>
                        <a:endParaRPr lang="en-GB" sz="1050" dirty="0">
                          <a:solidFill>
                            <a:srgbClr val="000000"/>
                          </a:solidFill>
                        </a:endParaRPr>
                      </a:p>
                    </p:txBody>
                  </p:sp>
                </mc:Choice>
                <mc:Fallback xmlns="">
                  <p:sp>
                    <p:nvSpPr>
                      <p:cNvPr id="37" name="TextBox 36">
                        <a:extLst>
                          <a:ext uri="{FF2B5EF4-FFF2-40B4-BE49-F238E27FC236}">
                            <a16:creationId xmlns:a16="http://schemas.microsoft.com/office/drawing/2014/main" id="{4E3BAB02-421D-BA91-A0E4-73A5DD3D14F7}"/>
                          </a:ext>
                        </a:extLst>
                      </p:cNvPr>
                      <p:cNvSpPr txBox="1">
                        <a:spLocks noRot="1" noChangeAspect="1" noMove="1" noResize="1" noEditPoints="1" noAdjustHandles="1" noChangeArrowheads="1" noChangeShapeType="1" noTextEdit="1"/>
                      </p:cNvSpPr>
                      <p:nvPr/>
                    </p:nvSpPr>
                    <p:spPr>
                      <a:xfrm>
                        <a:off x="2427986" y="4777357"/>
                        <a:ext cx="467757" cy="278275"/>
                      </a:xfrm>
                      <a:prstGeom prst="rect">
                        <a:avLst/>
                      </a:prstGeom>
                      <a:blipFill>
                        <a:blip r:embed="rId6"/>
                        <a:stretch>
                          <a:fillRect l="-6494" r="-1299" b="-22000"/>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1EA281E2-5AC4-A173-4F4B-A3504F8D73D2}"/>
                        </a:ext>
                      </a:extLst>
                    </p:cNvPr>
                    <p:cNvSpPr txBox="1"/>
                    <p:nvPr/>
                  </p:nvSpPr>
                  <p:spPr>
                    <a:xfrm>
                      <a:off x="3276036" y="5049489"/>
                      <a:ext cx="1046569" cy="1477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5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𝑉</m:t>
                                </m:r>
                              </m:e>
                              <m:sub>
                                <m:r>
                                  <m:rPr>
                                    <m:sty m:val="p"/>
                                  </m:rPr>
                                  <a:rPr lang="en-US" sz="1050" b="0" i="0" smtClean="0">
                                    <a:solidFill>
                                      <a:srgbClr val="000000"/>
                                    </a:solidFill>
                                    <a:latin typeface="Cambria Math" panose="02040503050406030204" pitchFamily="18" charset="0"/>
                                  </a:rPr>
                                  <m:t>nom</m:t>
                                </m:r>
                              </m:sub>
                            </m:sSub>
                            <m:r>
                              <a:rPr lang="en-US" sz="1050" i="1">
                                <a:solidFill>
                                  <a:srgbClr val="000000"/>
                                </a:solidFill>
                                <a:latin typeface="Cambria Math" panose="02040503050406030204" pitchFamily="18" charset="0"/>
                              </a:rPr>
                              <m:t> </m:t>
                            </m:r>
                            <m:r>
                              <a:rPr lang="en-US" sz="1050" b="0" i="1" smtClean="0">
                                <a:solidFill>
                                  <a:srgbClr val="000000"/>
                                </a:solidFill>
                                <a:latin typeface="Cambria Math" panose="02040503050406030204" pitchFamily="18" charset="0"/>
                              </a:rPr>
                              <m:t>=</m:t>
                            </m:r>
                            <m:sSub>
                              <m:sSubPr>
                                <m:ctrlPr>
                                  <a:rPr lang="en-US" sz="1050" i="1">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𝐸</m:t>
                                </m:r>
                              </m:e>
                              <m:sub>
                                <m:r>
                                  <m:rPr>
                                    <m:sty m:val="p"/>
                                  </m:rPr>
                                  <a:rPr lang="en-US" sz="1050" b="0" i="0" smtClean="0">
                                    <a:solidFill>
                                      <a:srgbClr val="000000"/>
                                    </a:solidFill>
                                    <a:latin typeface="Cambria Math" panose="02040503050406030204" pitchFamily="18" charset="0"/>
                                  </a:rPr>
                                  <m:t>nom</m:t>
                                </m:r>
                              </m:sub>
                            </m:sSub>
                            <m:sSub>
                              <m:sSubPr>
                                <m:ctrlPr>
                                  <a:rPr lang="en-US" sz="1050" i="1">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𝐿</m:t>
                                </m:r>
                              </m:e>
                              <m:sub>
                                <m:r>
                                  <m:rPr>
                                    <m:sty m:val="p"/>
                                  </m:rPr>
                                  <a:rPr lang="en-US" sz="1050" b="0" i="0" smtClean="0">
                                    <a:solidFill>
                                      <a:srgbClr val="000000"/>
                                    </a:solidFill>
                                    <a:latin typeface="Cambria Math" panose="02040503050406030204" pitchFamily="18" charset="0"/>
                                  </a:rPr>
                                  <m:t>cav</m:t>
                                </m:r>
                              </m:sub>
                            </m:sSub>
                          </m:oMath>
                        </m:oMathPara>
                      </a14:m>
                      <a:endParaRPr lang="en-GB" sz="1050" dirty="0">
                        <a:solidFill>
                          <a:srgbClr val="000000"/>
                        </a:solidFill>
                      </a:endParaRPr>
                    </a:p>
                  </p:txBody>
                </p:sp>
              </mc:Choice>
              <mc:Fallback xmlns="">
                <p:sp>
                  <p:nvSpPr>
                    <p:cNvPr id="33" name="TextBox 32">
                      <a:extLst>
                        <a:ext uri="{FF2B5EF4-FFF2-40B4-BE49-F238E27FC236}">
                          <a16:creationId xmlns:a16="http://schemas.microsoft.com/office/drawing/2014/main" id="{1EA281E2-5AC4-A173-4F4B-A3504F8D73D2}"/>
                        </a:ext>
                      </a:extLst>
                    </p:cNvPr>
                    <p:cNvSpPr txBox="1">
                      <a:spLocks noRot="1" noChangeAspect="1" noMove="1" noResize="1" noEditPoints="1" noAdjustHandles="1" noChangeArrowheads="1" noChangeShapeType="1" noTextEdit="1"/>
                    </p:cNvSpPr>
                    <p:nvPr/>
                  </p:nvSpPr>
                  <p:spPr>
                    <a:xfrm>
                      <a:off x="3276036" y="5049489"/>
                      <a:ext cx="1046569" cy="147788"/>
                    </a:xfrm>
                    <a:prstGeom prst="rect">
                      <a:avLst/>
                    </a:prstGeom>
                    <a:blipFill>
                      <a:blip r:embed="rId7"/>
                      <a:stretch>
                        <a:fillRect l="-2326" r="-581" b="-11538"/>
                      </a:stretch>
                    </a:blipFill>
                  </p:spPr>
                  <p:txBody>
                    <a:bodyPr/>
                    <a:lstStyle/>
                    <a:p>
                      <a:r>
                        <a:rPr lang="en-GB">
                          <a:noFill/>
                        </a:rPr>
                        <a:t> </a:t>
                      </a:r>
                    </a:p>
                  </p:txBody>
                </p:sp>
              </mc:Fallback>
            </mc:AlternateContent>
          </p:grpSp>
        </p:grpSp>
        <p:sp>
          <p:nvSpPr>
            <p:cNvPr id="51" name="Content Placeholder 2">
              <a:extLst>
                <a:ext uri="{FF2B5EF4-FFF2-40B4-BE49-F238E27FC236}">
                  <a16:creationId xmlns:a16="http://schemas.microsoft.com/office/drawing/2014/main" id="{3505939E-B174-58F9-3AAA-40D4FADA86C1}"/>
                </a:ext>
              </a:extLst>
            </p:cNvPr>
            <p:cNvSpPr txBox="1">
              <a:spLocks/>
            </p:cNvSpPr>
            <p:nvPr/>
          </p:nvSpPr>
          <p:spPr bwMode="auto">
            <a:xfrm>
              <a:off x="4282718" y="4064310"/>
              <a:ext cx="1764666" cy="12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800" b="0" i="1" dirty="0">
                  <a:solidFill>
                    <a:srgbClr val="000000"/>
                  </a:solidFill>
                  <a:latin typeface="Arial Narrow" panose="020B0606020202030204" pitchFamily="34" charset="0"/>
                </a:rPr>
                <a:t>Transit-Time factor</a:t>
              </a:r>
              <a:endParaRPr lang="en-GB" sz="800" b="0" i="1" dirty="0">
                <a:solidFill>
                  <a:srgbClr val="000000"/>
                </a:solidFill>
                <a:latin typeface="Arial Narrow" panose="020B0606020202030204" pitchFamily="34" charset="0"/>
              </a:endParaRPr>
            </a:p>
          </p:txBody>
        </p:sp>
      </p:grpSp>
      <p:sp>
        <p:nvSpPr>
          <p:cNvPr id="54" name="Content Placeholder 2">
            <a:extLst>
              <a:ext uri="{FF2B5EF4-FFF2-40B4-BE49-F238E27FC236}">
                <a16:creationId xmlns:a16="http://schemas.microsoft.com/office/drawing/2014/main" id="{D5E87468-FC0B-C08F-BA27-7955D7706E1F}"/>
              </a:ext>
            </a:extLst>
          </p:cNvPr>
          <p:cNvSpPr txBox="1">
            <a:spLocks/>
          </p:cNvSpPr>
          <p:nvPr/>
        </p:nvSpPr>
        <p:spPr bwMode="auto">
          <a:xfrm>
            <a:off x="4482451" y="1663853"/>
            <a:ext cx="1764666" cy="12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700" i="1" dirty="0">
                <a:solidFill>
                  <a:srgbClr val="000000"/>
                </a:solidFill>
              </a:rPr>
              <a:t>Beam dynamics specifications</a:t>
            </a:r>
            <a:endParaRPr lang="en-GB" sz="700" i="1" dirty="0">
              <a:solidFill>
                <a:srgbClr val="000000"/>
              </a:solidFill>
            </a:endParaRPr>
          </a:p>
        </p:txBody>
      </p:sp>
      <p:sp>
        <p:nvSpPr>
          <p:cNvPr id="55" name="Rectangle 54">
            <a:extLst>
              <a:ext uri="{FF2B5EF4-FFF2-40B4-BE49-F238E27FC236}">
                <a16:creationId xmlns:a16="http://schemas.microsoft.com/office/drawing/2014/main" id="{326D63AA-5E3B-3527-D496-72F2D9106EDE}"/>
              </a:ext>
            </a:extLst>
          </p:cNvPr>
          <p:cNvSpPr/>
          <p:nvPr/>
        </p:nvSpPr>
        <p:spPr>
          <a:xfrm>
            <a:off x="4505703" y="3499411"/>
            <a:ext cx="4365769" cy="45200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ooter Placeholder 4">
            <a:extLst>
              <a:ext uri="{FF2B5EF4-FFF2-40B4-BE49-F238E27FC236}">
                <a16:creationId xmlns:a16="http://schemas.microsoft.com/office/drawing/2014/main" id="{EC66B408-3324-5C1C-99CF-B83677B3B733}"/>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spTree>
    <p:extLst>
      <p:ext uri="{BB962C8B-B14F-4D97-AF65-F5344CB8AC3E}">
        <p14:creationId xmlns:p14="http://schemas.microsoft.com/office/powerpoint/2010/main" val="1344613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54" grpId="0"/>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of a function&#10;&#10;Description automatically generated">
            <a:extLst>
              <a:ext uri="{FF2B5EF4-FFF2-40B4-BE49-F238E27FC236}">
                <a16:creationId xmlns:a16="http://schemas.microsoft.com/office/drawing/2014/main" id="{FB81B885-F284-E10A-5A4A-E82B5FFD2ED9}"/>
              </a:ext>
            </a:extLst>
          </p:cNvPr>
          <p:cNvPicPr>
            <a:picLocks noChangeAspect="1"/>
          </p:cNvPicPr>
          <p:nvPr/>
        </p:nvPicPr>
        <p:blipFill rotWithShape="1">
          <a:blip r:embed="rId2"/>
          <a:srcRect l="5416" t="1112" r="7718"/>
          <a:stretch/>
        </p:blipFill>
        <p:spPr>
          <a:xfrm>
            <a:off x="179512" y="1674384"/>
            <a:ext cx="3696869" cy="2913590"/>
          </a:xfrm>
          <a:prstGeom prst="rect">
            <a:avLst/>
          </a:prstGeom>
        </p:spPr>
      </p:pic>
      <p:grpSp>
        <p:nvGrpSpPr>
          <p:cNvPr id="64" name="Group 63">
            <a:extLst>
              <a:ext uri="{FF2B5EF4-FFF2-40B4-BE49-F238E27FC236}">
                <a16:creationId xmlns:a16="http://schemas.microsoft.com/office/drawing/2014/main" id="{58A49CE2-2B1E-1941-68BA-8D8FC814A701}"/>
              </a:ext>
            </a:extLst>
          </p:cNvPr>
          <p:cNvGrpSpPr>
            <a:grpSpLocks noChangeAspect="1"/>
          </p:cNvGrpSpPr>
          <p:nvPr/>
        </p:nvGrpSpPr>
        <p:grpSpPr>
          <a:xfrm>
            <a:off x="496043" y="1878951"/>
            <a:ext cx="3298161" cy="174456"/>
            <a:chOff x="518777" y="1886922"/>
            <a:chExt cx="3604747" cy="190673"/>
          </a:xfrm>
        </p:grpSpPr>
        <p:cxnSp>
          <p:nvCxnSpPr>
            <p:cNvPr id="41" name="Straight Connector 40">
              <a:extLst>
                <a:ext uri="{FF2B5EF4-FFF2-40B4-BE49-F238E27FC236}">
                  <a16:creationId xmlns:a16="http://schemas.microsoft.com/office/drawing/2014/main" id="{9B009C52-8915-1E54-67C6-3D137CDC7A15}"/>
                </a:ext>
              </a:extLst>
            </p:cNvPr>
            <p:cNvCxnSpPr>
              <a:cxnSpLocks/>
            </p:cNvCxnSpPr>
            <p:nvPr/>
          </p:nvCxnSpPr>
          <p:spPr>
            <a:xfrm flipV="1">
              <a:off x="531768" y="2077595"/>
              <a:ext cx="2867820"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7F6C025-C70B-48B9-5E8B-EA1D73C41EC8}"/>
                </a:ext>
              </a:extLst>
            </p:cNvPr>
            <p:cNvCxnSpPr>
              <a:cxnSpLocks/>
            </p:cNvCxnSpPr>
            <p:nvPr/>
          </p:nvCxnSpPr>
          <p:spPr>
            <a:xfrm>
              <a:off x="4086948" y="2074244"/>
              <a:ext cx="36576"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97FECA26-AA39-D63C-018B-5C7C28018728}"/>
                    </a:ext>
                  </a:extLst>
                </p:cNvPr>
                <p:cNvSpPr txBox="1"/>
                <p:nvPr/>
              </p:nvSpPr>
              <p:spPr>
                <a:xfrm>
                  <a:off x="518777" y="1886922"/>
                  <a:ext cx="995915" cy="1766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5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𝑉</m:t>
                            </m:r>
                          </m:e>
                          <m:sub>
                            <m:r>
                              <m:rPr>
                                <m:sty m:val="p"/>
                              </m:rPr>
                              <a:rPr lang="en-US" sz="1050" b="0" i="0" smtClean="0">
                                <a:solidFill>
                                  <a:srgbClr val="000000"/>
                                </a:solidFill>
                                <a:latin typeface="Cambria Math" panose="02040503050406030204" pitchFamily="18" charset="0"/>
                              </a:rPr>
                              <m:t>nom</m:t>
                            </m:r>
                          </m:sub>
                        </m:sSub>
                        <m:r>
                          <a:rPr lang="en-US" sz="1050" i="1">
                            <a:solidFill>
                              <a:srgbClr val="000000"/>
                            </a:solidFill>
                            <a:latin typeface="Cambria Math" panose="02040503050406030204" pitchFamily="18" charset="0"/>
                          </a:rPr>
                          <m:t> </m:t>
                        </m:r>
                        <m:r>
                          <a:rPr lang="en-US" sz="1050" b="0" i="1" smtClean="0">
                            <a:solidFill>
                              <a:srgbClr val="000000"/>
                            </a:solidFill>
                            <a:latin typeface="Cambria Math" panose="02040503050406030204" pitchFamily="18" charset="0"/>
                          </a:rPr>
                          <m:t>=</m:t>
                        </m:r>
                        <m:r>
                          <a:rPr lang="en-US" sz="1050" i="1" smtClean="0">
                            <a:solidFill>
                              <a:srgbClr val="000000"/>
                            </a:solidFill>
                            <a:latin typeface="Cambria Math" panose="02040503050406030204" pitchFamily="18" charset="0"/>
                          </a:rPr>
                          <m:t>5</m:t>
                        </m:r>
                        <m:r>
                          <a:rPr lang="en-US" sz="1050" b="0" i="1" smtClean="0">
                            <a:solidFill>
                              <a:srgbClr val="000000"/>
                            </a:solidFill>
                            <a:latin typeface="Cambria Math" panose="02040503050406030204" pitchFamily="18" charset="0"/>
                          </a:rPr>
                          <m:t>.5 </m:t>
                        </m:r>
                        <m:r>
                          <m:rPr>
                            <m:sty m:val="p"/>
                          </m:rPr>
                          <a:rPr lang="en-US" sz="1050" b="0" i="0" smtClean="0">
                            <a:solidFill>
                              <a:srgbClr val="000000"/>
                            </a:solidFill>
                            <a:latin typeface="Cambria Math" panose="02040503050406030204" pitchFamily="18" charset="0"/>
                          </a:rPr>
                          <m:t>MV</m:t>
                        </m:r>
                      </m:oMath>
                    </m:oMathPara>
                  </a14:m>
                  <a:endParaRPr lang="en-GB" sz="1050" dirty="0">
                    <a:solidFill>
                      <a:srgbClr val="000000"/>
                    </a:solidFill>
                  </a:endParaRPr>
                </a:p>
              </p:txBody>
            </p:sp>
          </mc:Choice>
          <mc:Fallback xmlns="">
            <p:sp>
              <p:nvSpPr>
                <p:cNvPr id="43" name="TextBox 42">
                  <a:extLst>
                    <a:ext uri="{FF2B5EF4-FFF2-40B4-BE49-F238E27FC236}">
                      <a16:creationId xmlns:a16="http://schemas.microsoft.com/office/drawing/2014/main" id="{97FECA26-AA39-D63C-018B-5C7C28018728}"/>
                    </a:ext>
                  </a:extLst>
                </p:cNvPr>
                <p:cNvSpPr txBox="1">
                  <a:spLocks noRot="1" noChangeAspect="1" noMove="1" noResize="1" noEditPoints="1" noAdjustHandles="1" noChangeArrowheads="1" noChangeShapeType="1" noTextEdit="1"/>
                </p:cNvSpPr>
                <p:nvPr/>
              </p:nvSpPr>
              <p:spPr>
                <a:xfrm>
                  <a:off x="518777" y="1886922"/>
                  <a:ext cx="995915" cy="176603"/>
                </a:xfrm>
                <a:prstGeom prst="rect">
                  <a:avLst/>
                </a:prstGeom>
                <a:blipFill>
                  <a:blip r:embed="rId3"/>
                  <a:stretch>
                    <a:fillRect l="-2667" r="-2667" b="-11111"/>
                  </a:stretch>
                </a:blipFill>
              </p:spPr>
              <p:txBody>
                <a:bodyPr/>
                <a:lstStyle/>
                <a:p>
                  <a:r>
                    <a:rPr lang="en-GB">
                      <a:noFill/>
                    </a:rPr>
                    <a:t> </a:t>
                  </a:r>
                </a:p>
              </p:txBody>
            </p:sp>
          </mc:Fallback>
        </mc:AlternateContent>
      </p:grpSp>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274340"/>
            <a:ext cx="8496944" cy="857250"/>
          </a:xfrm>
        </p:spPr>
        <p:txBody>
          <a:bodyPr/>
          <a:lstStyle/>
          <a:p>
            <a:r>
              <a:rPr lang="en-US" sz="2500" dirty="0"/>
              <a:t>704 MHz Pillbox cavity – Pulse shape and power dissipation</a:t>
            </a:r>
            <a:endParaRPr lang="en-GB" sz="2500" dirty="0"/>
          </a:p>
        </p:txBody>
      </p:sp>
      <p:sp>
        <p:nvSpPr>
          <p:cNvPr id="12" name="Content Placeholder 1">
            <a:extLst>
              <a:ext uri="{FF2B5EF4-FFF2-40B4-BE49-F238E27FC236}">
                <a16:creationId xmlns:a16="http://schemas.microsoft.com/office/drawing/2014/main" id="{0FDE3021-5A86-C7C0-0644-C6ECF047C3B3}"/>
              </a:ext>
            </a:extLst>
          </p:cNvPr>
          <p:cNvSpPr>
            <a:spLocks noGrp="1"/>
          </p:cNvSpPr>
          <p:nvPr>
            <p:ph sz="quarter" idx="12"/>
          </p:nvPr>
        </p:nvSpPr>
        <p:spPr>
          <a:xfrm>
            <a:off x="457200" y="1090042"/>
            <a:ext cx="8305800" cy="637156"/>
          </a:xfrm>
        </p:spPr>
        <p:txBody>
          <a:bodyPr/>
          <a:lstStyle/>
          <a:p>
            <a:r>
              <a:rPr lang="en-US" sz="1600" dirty="0"/>
              <a:t>The voltage profile was calculated for a short beam pulse, considering the coupling factor </a:t>
            </a:r>
            <a:r>
              <a:rPr lang="el-GR" sz="1600" i="1" dirty="0">
                <a:solidFill>
                  <a:srgbClr val="000000"/>
                </a:solidFill>
                <a:latin typeface="Arial Narrow" panose="020B0606020202030204" pitchFamily="34" charset="0"/>
              </a:rPr>
              <a:t>β</a:t>
            </a:r>
            <a:r>
              <a:rPr lang="en-US" sz="1600" baseline="-25000" dirty="0">
                <a:solidFill>
                  <a:srgbClr val="000000"/>
                </a:solidFill>
                <a:latin typeface="Arial Narrow" panose="020B0606020202030204" pitchFamily="34" charset="0"/>
              </a:rPr>
              <a:t>c</a:t>
            </a:r>
            <a:r>
              <a:rPr lang="en-US" sz="1600" dirty="0">
                <a:solidFill>
                  <a:srgbClr val="000000"/>
                </a:solidFill>
                <a:latin typeface="Arial Narrow" panose="020B0606020202030204" pitchFamily="34" charset="0"/>
              </a:rPr>
              <a:t>=1.2</a:t>
            </a:r>
            <a:endParaRPr lang="en-GB" sz="1600" dirty="0">
              <a:solidFill>
                <a:srgbClr val="000000"/>
              </a:solidFill>
              <a:latin typeface="Arial Narrow" panose="020B0606020202030204" pitchFamily="34" charset="0"/>
            </a:endParaRPr>
          </a:p>
          <a:p>
            <a:r>
              <a:rPr lang="en-US" sz="1600" dirty="0"/>
              <a:t>The average power dissipation was computed from the obtained duty factor (DF)</a:t>
            </a:r>
            <a:endParaRPr lang="en-US" sz="1200" dirty="0"/>
          </a:p>
        </p:txBody>
      </p:sp>
      <p:sp>
        <p:nvSpPr>
          <p:cNvPr id="45" name="Rectangle 44">
            <a:extLst>
              <a:ext uri="{FF2B5EF4-FFF2-40B4-BE49-F238E27FC236}">
                <a16:creationId xmlns:a16="http://schemas.microsoft.com/office/drawing/2014/main" id="{DDCE0CE7-034F-4C3D-09AC-912D15E54710}"/>
              </a:ext>
            </a:extLst>
          </p:cNvPr>
          <p:cNvSpPr/>
          <p:nvPr/>
        </p:nvSpPr>
        <p:spPr>
          <a:xfrm>
            <a:off x="1381063" y="1981707"/>
            <a:ext cx="144016" cy="144016"/>
          </a:xfrm>
          <a:prstGeom prst="rect">
            <a:avLst/>
          </a:prstGeom>
          <a:noFill/>
          <a:ln w="9525">
            <a:solidFill>
              <a:srgbClr val="00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graphicFrame>
            <p:nvGraphicFramePr>
              <p:cNvPr id="66" name="Table 49">
                <a:extLst>
                  <a:ext uri="{FF2B5EF4-FFF2-40B4-BE49-F238E27FC236}">
                    <a16:creationId xmlns:a16="http://schemas.microsoft.com/office/drawing/2014/main" id="{E65327CE-2A7F-2214-9751-A4E7ADDB0344}"/>
                  </a:ext>
                </a:extLst>
              </p:cNvPr>
              <p:cNvGraphicFramePr>
                <a:graphicFrameLocks noGrp="1"/>
              </p:cNvGraphicFramePr>
              <p:nvPr>
                <p:extLst>
                  <p:ext uri="{D42A27DB-BD31-4B8C-83A1-F6EECF244321}">
                    <p14:modId xmlns:p14="http://schemas.microsoft.com/office/powerpoint/2010/main" val="3845369992"/>
                  </p:ext>
                </p:extLst>
              </p:nvPr>
            </p:nvGraphicFramePr>
            <p:xfrm>
              <a:off x="3926230" y="1878019"/>
              <a:ext cx="4700196" cy="2133600"/>
            </p:xfrm>
            <a:graphic>
              <a:graphicData uri="http://schemas.openxmlformats.org/drawingml/2006/table">
                <a:tbl>
                  <a:tblPr firstRow="1" bandRow="1"/>
                  <a:tblGrid>
                    <a:gridCol w="866976">
                      <a:extLst>
                        <a:ext uri="{9D8B030D-6E8A-4147-A177-3AD203B41FA5}">
                          <a16:colId xmlns:a16="http://schemas.microsoft.com/office/drawing/2014/main" val="380244461"/>
                        </a:ext>
                      </a:extLst>
                    </a:gridCol>
                    <a:gridCol w="580692">
                      <a:extLst>
                        <a:ext uri="{9D8B030D-6E8A-4147-A177-3AD203B41FA5}">
                          <a16:colId xmlns:a16="http://schemas.microsoft.com/office/drawing/2014/main" val="2794159579"/>
                        </a:ext>
                      </a:extLst>
                    </a:gridCol>
                    <a:gridCol w="940481">
                      <a:extLst>
                        <a:ext uri="{9D8B030D-6E8A-4147-A177-3AD203B41FA5}">
                          <a16:colId xmlns:a16="http://schemas.microsoft.com/office/drawing/2014/main" val="1239554426"/>
                        </a:ext>
                      </a:extLst>
                    </a:gridCol>
                    <a:gridCol w="2312047">
                      <a:extLst>
                        <a:ext uri="{9D8B030D-6E8A-4147-A177-3AD203B41FA5}">
                          <a16:colId xmlns:a16="http://schemas.microsoft.com/office/drawing/2014/main" val="1157265565"/>
                        </a:ext>
                      </a:extLst>
                    </a:gridCol>
                  </a:tblGrid>
                  <a:tr h="186520">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Parameter</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Unit</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Pillbox Cu</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Description</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i="1" dirty="0">
                              <a:solidFill>
                                <a:srgbClr val="000000"/>
                              </a:solidFill>
                              <a:latin typeface="Arial Narrow" panose="020B0606020202030204" pitchFamily="34" charset="0"/>
                            </a:rPr>
                            <a:t>f</a:t>
                          </a:r>
                          <a:r>
                            <a:rPr lang="en-US" sz="800" baseline="-25000" dirty="0">
                              <a:solidFill>
                                <a:srgbClr val="000000"/>
                              </a:solidFill>
                              <a:latin typeface="Arial Narrow" panose="020B0606020202030204" pitchFamily="34" charset="0"/>
                            </a:rPr>
                            <a:t>0</a:t>
                          </a:r>
                          <a:endParaRPr lang="en-GB" sz="800" baseline="-250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[MHz]</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704</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Operating frequency</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735996505"/>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a:solidFill>
                                <a:srgbClr val="000000"/>
                              </a:solidFill>
                              <a:latin typeface="Arial Narrow" panose="020B0606020202030204" pitchFamily="34" charset="0"/>
                            </a:rPr>
                            <a:t>Q</a:t>
                          </a:r>
                          <a:r>
                            <a:rPr lang="en-US" sz="800" baseline="-25000" dirty="0">
                              <a:solidFill>
                                <a:srgbClr val="000000"/>
                              </a:solidFill>
                              <a:latin typeface="Arial Narrow" panose="020B0606020202030204" pitchFamily="34" charset="0"/>
                            </a:rPr>
                            <a:t>0</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2.84e+04</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Intrinsic quality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732700407"/>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a:solidFill>
                                <a:srgbClr val="000000"/>
                              </a:solidFill>
                              <a:latin typeface="Arial Narrow" panose="020B0606020202030204" pitchFamily="34" charset="0"/>
                            </a:rPr>
                            <a:t>*R/Q</a:t>
                          </a:r>
                          <a:endParaRPr lang="en-GB" sz="800" i="1" baseline="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r>
                            <a:rPr lang="el-GR" sz="800" dirty="0">
                              <a:solidFill>
                                <a:srgbClr val="000000"/>
                              </a:solidFill>
                              <a:latin typeface="Arial Narrow" panose="020B0606020202030204" pitchFamily="34" charset="0"/>
                            </a:rPr>
                            <a:t>Ω</a:t>
                          </a: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194.73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Geometric shunt impedance</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250925377"/>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a:solidFill>
                                <a:srgbClr val="000000"/>
                              </a:solidFill>
                              <a:latin typeface="Arial Narrow" panose="020B0606020202030204" pitchFamily="34" charset="0"/>
                            </a:rPr>
                            <a:t>R/Q</a:t>
                          </a:r>
                          <a:r>
                            <a:rPr lang="en-GB" sz="800" baseline="0" dirty="0">
                              <a:solidFill>
                                <a:srgbClr val="000000"/>
                              </a:solidFill>
                              <a:latin typeface="Arial Narrow" panose="020B0606020202030204" pitchFamily="34" charset="0"/>
                            </a:rPr>
                            <a:t>·</a:t>
                          </a:r>
                          <a:r>
                            <a:rPr lang="en-US" sz="800" i="1" baseline="0" dirty="0">
                              <a:solidFill>
                                <a:srgbClr val="000000"/>
                              </a:solidFill>
                              <a:latin typeface="Arial Narrow" panose="020B0606020202030204" pitchFamily="34" charset="0"/>
                            </a:rPr>
                            <a:t>Q</a:t>
                          </a:r>
                          <a:r>
                            <a:rPr lang="en-US" sz="800" baseline="-25000" dirty="0">
                              <a:solidFill>
                                <a:srgbClr val="000000"/>
                              </a:solidFill>
                              <a:latin typeface="Arial Narrow" panose="020B0606020202030204" pitchFamily="34" charset="0"/>
                            </a:rPr>
                            <a:t>0</a:t>
                          </a:r>
                          <a:endParaRPr lang="en-GB" sz="800" baseline="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a:t>
                          </a:r>
                          <a:r>
                            <a:rPr lang="el-GR" sz="800" dirty="0">
                              <a:solidFill>
                                <a:srgbClr val="000000"/>
                              </a:solidFill>
                              <a:latin typeface="Arial Narrow" panose="020B0606020202030204" pitchFamily="34" charset="0"/>
                            </a:rPr>
                            <a:t>Ω</a:t>
                          </a: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5.53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Shunt impedance (</a:t>
                          </a:r>
                          <a:r>
                            <a:rPr lang="el-GR" sz="800" b="0" dirty="0">
                              <a:solidFill>
                                <a:srgbClr val="000000"/>
                              </a:solidFill>
                              <a:latin typeface="Arial Narrow" panose="020B0606020202030204" pitchFamily="34" charset="0"/>
                            </a:rPr>
                            <a:t>σ</a:t>
                          </a:r>
                          <a:r>
                            <a:rPr lang="en-US" sz="800" b="0" baseline="-25000" dirty="0">
                              <a:solidFill>
                                <a:srgbClr val="000000"/>
                              </a:solidFill>
                              <a:latin typeface="Arial Narrow" panose="020B0606020202030204" pitchFamily="34" charset="0"/>
                            </a:rPr>
                            <a:t>Cu</a:t>
                          </a:r>
                          <a:r>
                            <a:rPr lang="en-US" sz="800" b="0" dirty="0">
                              <a:solidFill>
                                <a:srgbClr val="000000"/>
                              </a:solidFill>
                              <a:latin typeface="Arial Narrow" panose="020B0606020202030204" pitchFamily="34" charset="0"/>
                            </a:rPr>
                            <a:t> = 5.8e+07 S/m</a:t>
                          </a: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907851346"/>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P</a:t>
                          </a:r>
                          <a:r>
                            <a:rPr lang="en-US" sz="800" baseline="-25000" dirty="0" err="1">
                              <a:solidFill>
                                <a:srgbClr val="000000"/>
                              </a:solidFill>
                              <a:latin typeface="Arial Narrow" panose="020B0606020202030204" pitchFamily="34" charset="0"/>
                            </a:rPr>
                            <a:t>diss</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[MW]</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3.75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Peak power dissipated on the cavity walls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2634240356"/>
                      </a:ext>
                    </a:extLst>
                  </a:tr>
                  <a:tr h="1865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800" i="1" baseline="0" dirty="0">
                              <a:solidFill>
                                <a:srgbClr val="000000"/>
                              </a:solidFill>
                              <a:latin typeface="Arial Narrow" panose="020B0606020202030204" pitchFamily="34" charset="0"/>
                            </a:rPr>
                            <a:t>β</a:t>
                          </a:r>
                          <a:r>
                            <a:rPr lang="en-US" sz="800" baseline="-25000" dirty="0">
                              <a:solidFill>
                                <a:srgbClr val="000000"/>
                              </a:solidFill>
                              <a:latin typeface="Arial Narrow" panose="020B0606020202030204" pitchFamily="34" charset="0"/>
                            </a:rPr>
                            <a:t>c</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1.2</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Coupling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566023352"/>
                      </a:ext>
                    </a:extLst>
                  </a:tr>
                  <a:tr h="19667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800" b="0" i="1" smtClean="0">
                                        <a:solidFill>
                                          <a:srgbClr val="000000"/>
                                        </a:solidFill>
                                        <a:latin typeface="Cambria Math" panose="02040503050406030204" pitchFamily="18" charset="0"/>
                                      </a:rPr>
                                    </m:ctrlPr>
                                  </m:sSubPr>
                                  <m:e>
                                    <m:r>
                                      <a:rPr lang="en-US" sz="800" b="0" i="1" smtClean="0">
                                        <a:solidFill>
                                          <a:srgbClr val="000000"/>
                                        </a:solidFill>
                                        <a:latin typeface="Cambria Math" panose="02040503050406030204" pitchFamily="18" charset="0"/>
                                      </a:rPr>
                                      <m:t>𝑡</m:t>
                                    </m:r>
                                  </m:e>
                                  <m:sub>
                                    <m:r>
                                      <m:rPr>
                                        <m:sty m:val="p"/>
                                      </m:rPr>
                                      <a:rPr lang="en-US" sz="800" b="0" i="0" smtClean="0">
                                        <a:solidFill>
                                          <a:srgbClr val="000000"/>
                                        </a:solidFill>
                                        <a:latin typeface="Cambria Math" panose="02040503050406030204" pitchFamily="18" charset="0"/>
                                      </a:rPr>
                                      <m:t>f</m:t>
                                    </m:r>
                                  </m:sub>
                                </m:sSub>
                              </m:oMath>
                            </m:oMathPara>
                          </a14:m>
                          <a:endParaRPr lang="en-GB" sz="800" baseline="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[us]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14.51</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Total filling time</a:t>
                          </a:r>
                          <a:endParaRPr lang="en-GB" sz="800" dirty="0">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732931818"/>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800" b="0" i="1" smtClean="0">
                                    <a:solidFill>
                                      <a:srgbClr val="000000"/>
                                    </a:solidFill>
                                    <a:latin typeface="Cambria Math" panose="02040503050406030204" pitchFamily="18" charset="0"/>
                                  </a:rPr>
                                  <m:t>𝐷𝐹</m:t>
                                </m:r>
                              </m:oMath>
                            </m:oMathPara>
                          </a14:m>
                          <a:endParaRPr lang="en-GB" sz="800" baseline="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algn="ctr" defTabSz="685800" rtl="0" eaLnBrk="1" latinLnBrk="0" hangingPunct="1"/>
                          <a:r>
                            <a:rPr lang="en-US" sz="800" kern="1200" dirty="0">
                              <a:solidFill>
                                <a:srgbClr val="000000"/>
                              </a:solidFill>
                              <a:latin typeface="Arial Narrow" panose="020B0606020202030204" pitchFamily="34" charset="0"/>
                              <a:ea typeface="+mn-ea"/>
                              <a:cs typeface="+mn-cs"/>
                            </a:rPr>
                            <a:t>5.49e-05</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Beam duty factor </a:t>
                          </a:r>
                          <a:r>
                            <a:rPr lang="en-US" sz="800" b="0" dirty="0">
                              <a:solidFill>
                                <a:srgbClr val="000000"/>
                              </a:solidFill>
                              <a:latin typeface="Arial Narrow" panose="020B0606020202030204" pitchFamily="34" charset="0"/>
                            </a:rPr>
                            <a:t>(</a:t>
                          </a:r>
                          <a:r>
                            <a:rPr lang="en-US" sz="800" b="0" dirty="0" err="1">
                              <a:solidFill>
                                <a:srgbClr val="000000"/>
                              </a:solidFill>
                              <a:latin typeface="Arial Narrow" panose="020B0606020202030204" pitchFamily="34" charset="0"/>
                            </a:rPr>
                            <a:t>f</a:t>
                          </a:r>
                          <a:r>
                            <a:rPr lang="en-US" sz="800" b="0" baseline="-25000" dirty="0" err="1">
                              <a:solidFill>
                                <a:srgbClr val="000000"/>
                              </a:solidFill>
                              <a:latin typeface="Arial Narrow" panose="020B0606020202030204" pitchFamily="34" charset="0"/>
                            </a:rPr>
                            <a:t>rep</a:t>
                          </a:r>
                          <a:r>
                            <a:rPr lang="en-US" sz="800" b="0" dirty="0">
                              <a:solidFill>
                                <a:srgbClr val="000000"/>
                              </a:solidFill>
                              <a:latin typeface="Arial Narrow" panose="020B0606020202030204" pitchFamily="34" charset="0"/>
                            </a:rPr>
                            <a:t> = 5 Hz)</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636546491"/>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800" i="1" baseline="0" dirty="0" smtClean="0">
                                    <a:solidFill>
                                      <a:srgbClr val="000000"/>
                                    </a:solidFill>
                                    <a:latin typeface="Arial Narrow" panose="020B0606020202030204" pitchFamily="34" charset="0"/>
                                  </a:rPr>
                                  <m:t>P</m:t>
                                </m:r>
                                <m:r>
                                  <m:rPr>
                                    <m:nor/>
                                  </m:rPr>
                                  <a:rPr lang="en-US" sz="800" b="0" i="0" baseline="-25000" dirty="0" smtClean="0">
                                    <a:solidFill>
                                      <a:srgbClr val="000000"/>
                                    </a:solidFill>
                                    <a:latin typeface="Arial Narrow" panose="020B0606020202030204" pitchFamily="34" charset="0"/>
                                  </a:rPr>
                                  <m:t>ave</m:t>
                                </m:r>
                              </m:oMath>
                            </m:oMathPara>
                          </a14:m>
                          <a:endParaRPr lang="en-GB" sz="800" baseline="-25000" dirty="0">
                            <a:solidFill>
                              <a:srgbClr val="000000"/>
                            </a:solidFill>
                            <a:latin typeface="Arial Narrow" panose="020B0606020202030204" pitchFamily="34" charset="0"/>
                          </a:endParaRPr>
                        </a:p>
                      </a:txBody>
                      <a:tcPr anchor="ctr">
                        <a:lnL>
                          <a:noFill/>
                        </a:lnL>
                        <a:lnR>
                          <a:noFill/>
                        </a:lnR>
                        <a:lnT>
                          <a:noFill/>
                        </a:lnT>
                        <a:lnB w="25400" cmpd="sng">
                          <a:solidFill>
                            <a:srgbClr val="0033A0"/>
                          </a:solid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[W]</a:t>
                          </a:r>
                          <a:endParaRPr lang="en-GB" sz="800" dirty="0">
                            <a:solidFill>
                              <a:srgbClr val="000000"/>
                            </a:solidFill>
                            <a:latin typeface="Arial Narrow" panose="020B0606020202030204" pitchFamily="34" charset="0"/>
                          </a:endParaRPr>
                        </a:p>
                      </a:txBody>
                      <a:tcPr anchor="ctr">
                        <a:lnL>
                          <a:noFill/>
                        </a:lnL>
                        <a:lnR>
                          <a:noFill/>
                        </a:lnR>
                        <a:lnT>
                          <a:noFill/>
                        </a:lnT>
                        <a:lnB w="25400" cmpd="sng">
                          <a:solidFill>
                            <a:srgbClr val="0033A0"/>
                          </a:solid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algn="ctr" defTabSz="685800" rtl="0" eaLnBrk="1" latinLnBrk="0" hangingPunct="1"/>
                          <a:r>
                            <a:rPr lang="en-US" sz="800" kern="1200" dirty="0">
                              <a:solidFill>
                                <a:srgbClr val="000000"/>
                              </a:solidFill>
                              <a:latin typeface="Arial Narrow" panose="020B0606020202030204" pitchFamily="34" charset="0"/>
                              <a:ea typeface="+mn-ea"/>
                              <a:cs typeface="+mn-cs"/>
                            </a:rPr>
                            <a:t>206.41</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w="25400" cmpd="sng">
                          <a:solidFill>
                            <a:srgbClr val="0033A0"/>
                          </a:solid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Average power</a:t>
                          </a:r>
                          <a:endParaRPr lang="en-GB" sz="800" dirty="0">
                            <a:solidFill>
                              <a:srgbClr val="000000"/>
                            </a:solidFill>
                            <a:latin typeface="Arial Narrow" panose="020B0606020202030204" pitchFamily="34" charset="0"/>
                          </a:endParaRPr>
                        </a:p>
                      </a:txBody>
                      <a:tcPr anchor="ctr">
                        <a:lnL>
                          <a:noFill/>
                        </a:lnL>
                        <a:lnR>
                          <a:noFill/>
                        </a:lnR>
                        <a:lnT>
                          <a:noFill/>
                        </a:lnT>
                        <a:lnB w="25400" cmpd="sng">
                          <a:solidFill>
                            <a:srgbClr val="0033A0"/>
                          </a:solid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440749227"/>
                      </a:ext>
                    </a:extLst>
                  </a:tr>
                </a:tbl>
              </a:graphicData>
            </a:graphic>
          </p:graphicFrame>
        </mc:Choice>
        <mc:Fallback xmlns="">
          <p:graphicFrame>
            <p:nvGraphicFramePr>
              <p:cNvPr id="66" name="Table 49">
                <a:extLst>
                  <a:ext uri="{FF2B5EF4-FFF2-40B4-BE49-F238E27FC236}">
                    <a16:creationId xmlns:a16="http://schemas.microsoft.com/office/drawing/2014/main" id="{E65327CE-2A7F-2214-9751-A4E7ADDB0344}"/>
                  </a:ext>
                </a:extLst>
              </p:cNvPr>
              <p:cNvGraphicFramePr>
                <a:graphicFrameLocks noGrp="1"/>
              </p:cNvGraphicFramePr>
              <p:nvPr>
                <p:extLst>
                  <p:ext uri="{D42A27DB-BD31-4B8C-83A1-F6EECF244321}">
                    <p14:modId xmlns:p14="http://schemas.microsoft.com/office/powerpoint/2010/main" val="3845369992"/>
                  </p:ext>
                </p:extLst>
              </p:nvPr>
            </p:nvGraphicFramePr>
            <p:xfrm>
              <a:off x="3926230" y="1878019"/>
              <a:ext cx="4700196" cy="2133600"/>
            </p:xfrm>
            <a:graphic>
              <a:graphicData uri="http://schemas.openxmlformats.org/drawingml/2006/table">
                <a:tbl>
                  <a:tblPr firstRow="1" bandRow="1"/>
                  <a:tblGrid>
                    <a:gridCol w="866976">
                      <a:extLst>
                        <a:ext uri="{9D8B030D-6E8A-4147-A177-3AD203B41FA5}">
                          <a16:colId xmlns:a16="http://schemas.microsoft.com/office/drawing/2014/main" val="380244461"/>
                        </a:ext>
                      </a:extLst>
                    </a:gridCol>
                    <a:gridCol w="580692">
                      <a:extLst>
                        <a:ext uri="{9D8B030D-6E8A-4147-A177-3AD203B41FA5}">
                          <a16:colId xmlns:a16="http://schemas.microsoft.com/office/drawing/2014/main" val="2794159579"/>
                        </a:ext>
                      </a:extLst>
                    </a:gridCol>
                    <a:gridCol w="940481">
                      <a:extLst>
                        <a:ext uri="{9D8B030D-6E8A-4147-A177-3AD203B41FA5}">
                          <a16:colId xmlns:a16="http://schemas.microsoft.com/office/drawing/2014/main" val="1239554426"/>
                        </a:ext>
                      </a:extLst>
                    </a:gridCol>
                    <a:gridCol w="2312047">
                      <a:extLst>
                        <a:ext uri="{9D8B030D-6E8A-4147-A177-3AD203B41FA5}">
                          <a16:colId xmlns:a16="http://schemas.microsoft.com/office/drawing/2014/main" val="1157265565"/>
                        </a:ext>
                      </a:extLst>
                    </a:gridCol>
                  </a:tblGrid>
                  <a:tr h="213360">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Parameter</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Unit</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Pillbox Cu</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Description</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i="1" dirty="0">
                              <a:solidFill>
                                <a:srgbClr val="000000"/>
                              </a:solidFill>
                              <a:latin typeface="Arial Narrow" panose="020B0606020202030204" pitchFamily="34" charset="0"/>
                            </a:rPr>
                            <a:t>f</a:t>
                          </a:r>
                          <a:r>
                            <a:rPr lang="en-US" sz="800" baseline="-25000" dirty="0">
                              <a:solidFill>
                                <a:srgbClr val="000000"/>
                              </a:solidFill>
                              <a:latin typeface="Arial Narrow" panose="020B0606020202030204" pitchFamily="34" charset="0"/>
                            </a:rPr>
                            <a:t>0</a:t>
                          </a:r>
                          <a:endParaRPr lang="en-GB" sz="800" baseline="-250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[MHz]</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704</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Operating frequency</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735996505"/>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a:solidFill>
                                <a:srgbClr val="000000"/>
                              </a:solidFill>
                              <a:latin typeface="Arial Narrow" panose="020B0606020202030204" pitchFamily="34" charset="0"/>
                            </a:rPr>
                            <a:t>Q</a:t>
                          </a:r>
                          <a:r>
                            <a:rPr lang="en-US" sz="800" baseline="-25000" dirty="0">
                              <a:solidFill>
                                <a:srgbClr val="000000"/>
                              </a:solidFill>
                              <a:latin typeface="Arial Narrow" panose="020B0606020202030204" pitchFamily="34" charset="0"/>
                            </a:rPr>
                            <a:t>0</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2.84e+04</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Intrinsic quality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732700407"/>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a:solidFill>
                                <a:srgbClr val="000000"/>
                              </a:solidFill>
                              <a:latin typeface="Arial Narrow" panose="020B0606020202030204" pitchFamily="34" charset="0"/>
                            </a:rPr>
                            <a:t>*R/Q</a:t>
                          </a:r>
                          <a:endParaRPr lang="en-GB" sz="800" i="1" baseline="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r>
                            <a:rPr lang="el-GR" sz="800" dirty="0">
                              <a:solidFill>
                                <a:srgbClr val="000000"/>
                              </a:solidFill>
                              <a:latin typeface="Arial Narrow" panose="020B0606020202030204" pitchFamily="34" charset="0"/>
                            </a:rPr>
                            <a:t>Ω</a:t>
                          </a: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194.73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Geometric shunt impedance</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250925377"/>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a:solidFill>
                                <a:srgbClr val="000000"/>
                              </a:solidFill>
                              <a:latin typeface="Arial Narrow" panose="020B0606020202030204" pitchFamily="34" charset="0"/>
                            </a:rPr>
                            <a:t>R/Q</a:t>
                          </a:r>
                          <a:r>
                            <a:rPr lang="en-GB" sz="800" baseline="0" dirty="0">
                              <a:solidFill>
                                <a:srgbClr val="000000"/>
                              </a:solidFill>
                              <a:latin typeface="Arial Narrow" panose="020B0606020202030204" pitchFamily="34" charset="0"/>
                            </a:rPr>
                            <a:t>·</a:t>
                          </a:r>
                          <a:r>
                            <a:rPr lang="en-US" sz="800" i="1" baseline="0" dirty="0">
                              <a:solidFill>
                                <a:srgbClr val="000000"/>
                              </a:solidFill>
                              <a:latin typeface="Arial Narrow" panose="020B0606020202030204" pitchFamily="34" charset="0"/>
                            </a:rPr>
                            <a:t>Q</a:t>
                          </a:r>
                          <a:r>
                            <a:rPr lang="en-US" sz="800" baseline="-25000" dirty="0">
                              <a:solidFill>
                                <a:srgbClr val="000000"/>
                              </a:solidFill>
                              <a:latin typeface="Arial Narrow" panose="020B0606020202030204" pitchFamily="34" charset="0"/>
                            </a:rPr>
                            <a:t>0</a:t>
                          </a:r>
                          <a:endParaRPr lang="en-GB" sz="800" baseline="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a:t>
                          </a:r>
                          <a:r>
                            <a:rPr lang="el-GR" sz="800" dirty="0">
                              <a:solidFill>
                                <a:srgbClr val="000000"/>
                              </a:solidFill>
                              <a:latin typeface="Arial Narrow" panose="020B0606020202030204" pitchFamily="34" charset="0"/>
                            </a:rPr>
                            <a:t>Ω</a:t>
                          </a: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5.53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Shunt impedance (</a:t>
                          </a:r>
                          <a:r>
                            <a:rPr lang="el-GR" sz="800" b="0" dirty="0">
                              <a:solidFill>
                                <a:srgbClr val="000000"/>
                              </a:solidFill>
                              <a:latin typeface="Arial Narrow" panose="020B0606020202030204" pitchFamily="34" charset="0"/>
                            </a:rPr>
                            <a:t>σ</a:t>
                          </a:r>
                          <a:r>
                            <a:rPr lang="en-US" sz="800" b="0" baseline="-25000" dirty="0">
                              <a:solidFill>
                                <a:srgbClr val="000000"/>
                              </a:solidFill>
                              <a:latin typeface="Arial Narrow" panose="020B0606020202030204" pitchFamily="34" charset="0"/>
                            </a:rPr>
                            <a:t>Cu</a:t>
                          </a:r>
                          <a:r>
                            <a:rPr lang="en-US" sz="800" b="0" dirty="0">
                              <a:solidFill>
                                <a:srgbClr val="000000"/>
                              </a:solidFill>
                              <a:latin typeface="Arial Narrow" panose="020B0606020202030204" pitchFamily="34" charset="0"/>
                            </a:rPr>
                            <a:t> = 5.8e+07 S/m</a:t>
                          </a: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907851346"/>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P</a:t>
                          </a:r>
                          <a:r>
                            <a:rPr lang="en-US" sz="800" baseline="-25000" dirty="0" err="1">
                              <a:solidFill>
                                <a:srgbClr val="000000"/>
                              </a:solidFill>
                              <a:latin typeface="Arial Narrow" panose="020B0606020202030204" pitchFamily="34" charset="0"/>
                            </a:rPr>
                            <a:t>diss</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[MW]</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3.75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Peak power dissipated on the cavity walls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2634240356"/>
                      </a:ext>
                    </a:extLst>
                  </a:tr>
                  <a:tr h="2133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800" i="1" baseline="0" dirty="0">
                              <a:solidFill>
                                <a:srgbClr val="000000"/>
                              </a:solidFill>
                              <a:latin typeface="Arial Narrow" panose="020B0606020202030204" pitchFamily="34" charset="0"/>
                            </a:rPr>
                            <a:t>β</a:t>
                          </a:r>
                          <a:r>
                            <a:rPr lang="en-US" sz="800" baseline="-25000" dirty="0">
                              <a:solidFill>
                                <a:srgbClr val="000000"/>
                              </a:solidFill>
                              <a:latin typeface="Arial Narrow" panose="020B0606020202030204" pitchFamily="34" charset="0"/>
                            </a:rPr>
                            <a:t>c</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1.2</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Coupling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566023352"/>
                      </a:ext>
                    </a:extLst>
                  </a:tr>
                  <a:tr h="213360">
                    <a:tc>
                      <a:txBody>
                        <a:bodyPr/>
                        <a:lstStyle/>
                        <a:p>
                          <a:endParaRPr lang="en-US"/>
                        </a:p>
                      </a:txBody>
                      <a:tcPr anchor="ctr">
                        <a:lnL>
                          <a:noFill/>
                        </a:lnL>
                        <a:lnR>
                          <a:noFill/>
                        </a:lnR>
                        <a:lnT>
                          <a:noFill/>
                        </a:lnT>
                        <a:lnB>
                          <a:noFill/>
                        </a:lnB>
                        <a:lnTlToBr w="12700" cmpd="sng">
                          <a:noFill/>
                          <a:prstDash val="solid"/>
                        </a:lnTlToBr>
                        <a:lnBlToTr w="12700" cmpd="sng">
                          <a:noFill/>
                          <a:prstDash val="solid"/>
                        </a:lnBlToTr>
                        <a:blipFill>
                          <a:blip r:embed="rId4"/>
                          <a:stretch>
                            <a:fillRect t="-711429" r="-445070" b="-205714"/>
                          </a:stretch>
                        </a:blip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[us]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14.51</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Total filling time</a:t>
                          </a:r>
                          <a:endParaRPr lang="en-GB" sz="800" dirty="0">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732931818"/>
                      </a:ext>
                    </a:extLst>
                  </a:tr>
                  <a:tr h="213360">
                    <a:tc>
                      <a:txBody>
                        <a:bodyPr/>
                        <a:lstStyle/>
                        <a:p>
                          <a:endParaRPr lang="en-US"/>
                        </a:p>
                      </a:txBody>
                      <a:tcPr anchor="ctr">
                        <a:lnL>
                          <a:noFill/>
                        </a:lnL>
                        <a:lnR>
                          <a:noFill/>
                        </a:lnR>
                        <a:lnT>
                          <a:noFill/>
                        </a:lnT>
                        <a:lnB>
                          <a:noFill/>
                        </a:lnB>
                        <a:lnTlToBr w="12700" cmpd="sng">
                          <a:noFill/>
                          <a:prstDash val="solid"/>
                        </a:lnTlToBr>
                        <a:lnBlToTr w="12700" cmpd="sng">
                          <a:noFill/>
                          <a:prstDash val="solid"/>
                        </a:lnBlToTr>
                        <a:blipFill>
                          <a:blip r:embed="rId4"/>
                          <a:stretch>
                            <a:fillRect t="-811429" r="-445070" b="-105714"/>
                          </a:stretch>
                        </a:blip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algn="ctr" defTabSz="685800" rtl="0" eaLnBrk="1" latinLnBrk="0" hangingPunct="1"/>
                          <a:r>
                            <a:rPr lang="en-US" sz="800" kern="1200" dirty="0">
                              <a:solidFill>
                                <a:srgbClr val="000000"/>
                              </a:solidFill>
                              <a:latin typeface="Arial Narrow" panose="020B0606020202030204" pitchFamily="34" charset="0"/>
                              <a:ea typeface="+mn-ea"/>
                              <a:cs typeface="+mn-cs"/>
                            </a:rPr>
                            <a:t>5.49e-05</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Beam duty factor </a:t>
                          </a:r>
                          <a:r>
                            <a:rPr lang="en-US" sz="800" b="0" dirty="0">
                              <a:solidFill>
                                <a:srgbClr val="000000"/>
                              </a:solidFill>
                              <a:latin typeface="Arial Narrow" panose="020B0606020202030204" pitchFamily="34" charset="0"/>
                            </a:rPr>
                            <a:t>(</a:t>
                          </a:r>
                          <a:r>
                            <a:rPr lang="en-US" sz="800" b="0" dirty="0" err="1">
                              <a:solidFill>
                                <a:srgbClr val="000000"/>
                              </a:solidFill>
                              <a:latin typeface="Arial Narrow" panose="020B0606020202030204" pitchFamily="34" charset="0"/>
                            </a:rPr>
                            <a:t>f</a:t>
                          </a:r>
                          <a:r>
                            <a:rPr lang="en-US" sz="800" b="0" baseline="-25000" dirty="0" err="1">
                              <a:solidFill>
                                <a:srgbClr val="000000"/>
                              </a:solidFill>
                              <a:latin typeface="Arial Narrow" panose="020B0606020202030204" pitchFamily="34" charset="0"/>
                            </a:rPr>
                            <a:t>rep</a:t>
                          </a:r>
                          <a:r>
                            <a:rPr lang="en-US" sz="800" b="0" dirty="0">
                              <a:solidFill>
                                <a:srgbClr val="000000"/>
                              </a:solidFill>
                              <a:latin typeface="Arial Narrow" panose="020B0606020202030204" pitchFamily="34" charset="0"/>
                            </a:rPr>
                            <a:t> = 5 Hz)</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636546491"/>
                      </a:ext>
                    </a:extLst>
                  </a:tr>
                  <a:tr h="213360">
                    <a:tc>
                      <a:txBody>
                        <a:bodyPr/>
                        <a:lstStyle/>
                        <a:p>
                          <a:endParaRPr lang="en-US"/>
                        </a:p>
                      </a:txBody>
                      <a:tcPr anchor="ctr">
                        <a:lnL>
                          <a:noFill/>
                        </a:lnL>
                        <a:lnR>
                          <a:noFill/>
                        </a:lnR>
                        <a:lnT>
                          <a:noFill/>
                        </a:lnT>
                        <a:lnB w="25400" cmpd="sng">
                          <a:solidFill>
                            <a:srgbClr val="0033A0"/>
                          </a:solidFill>
                        </a:lnB>
                        <a:lnTlToBr w="12700" cmpd="sng">
                          <a:noFill/>
                          <a:prstDash val="solid"/>
                        </a:lnTlToBr>
                        <a:lnBlToTr w="12700" cmpd="sng">
                          <a:noFill/>
                          <a:prstDash val="solid"/>
                        </a:lnBlToTr>
                        <a:blipFill>
                          <a:blip r:embed="rId4"/>
                          <a:stretch>
                            <a:fillRect t="-911429" r="-445070" b="-5714"/>
                          </a:stretch>
                        </a:blip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[W]</a:t>
                          </a:r>
                          <a:endParaRPr lang="en-GB" sz="800" dirty="0">
                            <a:solidFill>
                              <a:srgbClr val="000000"/>
                            </a:solidFill>
                            <a:latin typeface="Arial Narrow" panose="020B0606020202030204" pitchFamily="34" charset="0"/>
                          </a:endParaRPr>
                        </a:p>
                      </a:txBody>
                      <a:tcPr anchor="ctr">
                        <a:lnL>
                          <a:noFill/>
                        </a:lnL>
                        <a:lnR>
                          <a:noFill/>
                        </a:lnR>
                        <a:lnT>
                          <a:noFill/>
                        </a:lnT>
                        <a:lnB w="25400" cmpd="sng">
                          <a:solidFill>
                            <a:srgbClr val="0033A0"/>
                          </a:solid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algn="ctr" defTabSz="685800" rtl="0" eaLnBrk="1" latinLnBrk="0" hangingPunct="1"/>
                          <a:r>
                            <a:rPr lang="en-US" sz="800" kern="1200" dirty="0">
                              <a:solidFill>
                                <a:srgbClr val="000000"/>
                              </a:solidFill>
                              <a:latin typeface="Arial Narrow" panose="020B0606020202030204" pitchFamily="34" charset="0"/>
                              <a:ea typeface="+mn-ea"/>
                              <a:cs typeface="+mn-cs"/>
                            </a:rPr>
                            <a:t>206.41</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w="25400" cmpd="sng">
                          <a:solidFill>
                            <a:srgbClr val="0033A0"/>
                          </a:solid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Average power</a:t>
                          </a:r>
                          <a:endParaRPr lang="en-GB" sz="800" dirty="0">
                            <a:solidFill>
                              <a:srgbClr val="000000"/>
                            </a:solidFill>
                            <a:latin typeface="Arial Narrow" panose="020B0606020202030204" pitchFamily="34" charset="0"/>
                          </a:endParaRPr>
                        </a:p>
                      </a:txBody>
                      <a:tcPr anchor="ctr">
                        <a:lnL>
                          <a:noFill/>
                        </a:lnL>
                        <a:lnR>
                          <a:noFill/>
                        </a:lnR>
                        <a:lnT>
                          <a:noFill/>
                        </a:lnT>
                        <a:lnB w="25400" cmpd="sng">
                          <a:solidFill>
                            <a:srgbClr val="0033A0"/>
                          </a:solid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440749227"/>
                      </a:ext>
                    </a:extLst>
                  </a:tr>
                </a:tbl>
              </a:graphicData>
            </a:graphic>
          </p:graphicFrame>
        </mc:Fallback>
      </mc:AlternateContent>
      <p:sp>
        <p:nvSpPr>
          <p:cNvPr id="70" name="Rectangle 69">
            <a:extLst>
              <a:ext uri="{FF2B5EF4-FFF2-40B4-BE49-F238E27FC236}">
                <a16:creationId xmlns:a16="http://schemas.microsoft.com/office/drawing/2014/main" id="{3F6B1F3C-56A7-E7ED-42FF-7FC5D8DC45BC}"/>
              </a:ext>
            </a:extLst>
          </p:cNvPr>
          <p:cNvSpPr/>
          <p:nvPr/>
        </p:nvSpPr>
        <p:spPr>
          <a:xfrm>
            <a:off x="3925119" y="3809711"/>
            <a:ext cx="4700196" cy="199819"/>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ectangle 70">
            <a:extLst>
              <a:ext uri="{FF2B5EF4-FFF2-40B4-BE49-F238E27FC236}">
                <a16:creationId xmlns:a16="http://schemas.microsoft.com/office/drawing/2014/main" id="{31CC71E6-6119-9E03-7625-AED3BFB2B437}"/>
              </a:ext>
            </a:extLst>
          </p:cNvPr>
          <p:cNvSpPr/>
          <p:nvPr/>
        </p:nvSpPr>
        <p:spPr>
          <a:xfrm>
            <a:off x="3926230" y="2290134"/>
            <a:ext cx="4700196" cy="857680"/>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7" name="Group 76">
            <a:extLst>
              <a:ext uri="{FF2B5EF4-FFF2-40B4-BE49-F238E27FC236}">
                <a16:creationId xmlns:a16="http://schemas.microsoft.com/office/drawing/2014/main" id="{73FBC15B-0EC2-DCA6-01F9-9A45C841AD54}"/>
              </a:ext>
            </a:extLst>
          </p:cNvPr>
          <p:cNvGrpSpPr/>
          <p:nvPr/>
        </p:nvGrpSpPr>
        <p:grpSpPr>
          <a:xfrm>
            <a:off x="575447" y="3579284"/>
            <a:ext cx="1891524" cy="599828"/>
            <a:chOff x="304212" y="3540494"/>
            <a:chExt cx="1891524" cy="599828"/>
          </a:xfrm>
        </p:grpSpPr>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842CB801-46EB-8A41-155E-624C9A74ECC3}"/>
                    </a:ext>
                  </a:extLst>
                </p:cNvPr>
                <p:cNvSpPr txBox="1"/>
                <p:nvPr/>
              </p:nvSpPr>
              <p:spPr>
                <a:xfrm>
                  <a:off x="304212" y="3784584"/>
                  <a:ext cx="1891524" cy="355738"/>
                </a:xfrm>
                <a:prstGeom prst="rect">
                  <a:avLst/>
                </a:prstGeom>
                <a:solidFill>
                  <a:schemeClr val="bg1">
                    <a:alpha val="76000"/>
                  </a:schemeClr>
                </a:solidFill>
                <a:ln w="9525">
                  <a:solidFill>
                    <a:srgbClr val="0606FF"/>
                  </a:solidFill>
                  <a:prstDash val="dash"/>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050" b="0" i="1" smtClean="0">
                            <a:solidFill>
                              <a:srgbClr val="000000"/>
                            </a:solidFill>
                            <a:latin typeface="Cambria Math" panose="02040503050406030204" pitchFamily="18" charset="0"/>
                          </a:rPr>
                          <m:t>𝑉</m:t>
                        </m:r>
                        <m:r>
                          <a:rPr lang="en-US" sz="1050" b="0" i="1" smtClean="0">
                            <a:solidFill>
                              <a:srgbClr val="000000"/>
                            </a:solidFill>
                            <a:latin typeface="Cambria Math" panose="02040503050406030204" pitchFamily="18" charset="0"/>
                          </a:rPr>
                          <m:t>=</m:t>
                        </m:r>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𝑉</m:t>
                            </m:r>
                          </m:e>
                          <m:sub>
                            <m:r>
                              <m:rPr>
                                <m:sty m:val="p"/>
                              </m:rPr>
                              <a:rPr lang="en-US" sz="1050" b="0" i="0" smtClean="0">
                                <a:solidFill>
                                  <a:srgbClr val="000000"/>
                                </a:solidFill>
                                <a:latin typeface="Cambria Math" panose="02040503050406030204" pitchFamily="18" charset="0"/>
                              </a:rPr>
                              <m:t>nom</m:t>
                            </m:r>
                          </m:sub>
                        </m:sSub>
                        <m:f>
                          <m:fPr>
                            <m:ctrlPr>
                              <a:rPr lang="en-US" sz="1050" b="0" i="1" smtClean="0">
                                <a:solidFill>
                                  <a:srgbClr val="000000"/>
                                </a:solidFill>
                                <a:latin typeface="Cambria Math" panose="02040503050406030204" pitchFamily="18" charset="0"/>
                              </a:rPr>
                            </m:ctrlPr>
                          </m:fPr>
                          <m:num>
                            <m:r>
                              <a:rPr lang="en-US" sz="1050" b="0" i="1" smtClean="0">
                                <a:solidFill>
                                  <a:srgbClr val="000000"/>
                                </a:solidFill>
                                <a:latin typeface="Cambria Math" panose="02040503050406030204" pitchFamily="18" charset="0"/>
                              </a:rPr>
                              <m:t>2</m:t>
                            </m:r>
                            <m:sSub>
                              <m:sSubPr>
                                <m:ctrlPr>
                                  <a:rPr lang="en-US" sz="1050" b="0" i="1" smtClean="0">
                                    <a:solidFill>
                                      <a:srgbClr val="000000"/>
                                    </a:solidFill>
                                    <a:latin typeface="Cambria Math" panose="02040503050406030204" pitchFamily="18" charset="0"/>
                                    <a:ea typeface="Cambria Math" panose="02040503050406030204" pitchFamily="18" charset="0"/>
                                  </a:rPr>
                                </m:ctrlPr>
                              </m:sSubPr>
                              <m:e>
                                <m:r>
                                  <a:rPr lang="en-US" sz="1050" b="0" i="1" smtClean="0">
                                    <a:solidFill>
                                      <a:srgbClr val="000000"/>
                                    </a:solidFill>
                                    <a:latin typeface="Cambria Math" panose="02040503050406030204" pitchFamily="18" charset="0"/>
                                    <a:ea typeface="Cambria Math" panose="02040503050406030204" pitchFamily="18" charset="0"/>
                                  </a:rPr>
                                  <m:t>𝛽</m:t>
                                </m:r>
                              </m:e>
                              <m:sub>
                                <m:r>
                                  <a:rPr lang="en-US" sz="1050" b="0" i="1" smtClean="0">
                                    <a:solidFill>
                                      <a:srgbClr val="000000"/>
                                    </a:solidFill>
                                    <a:latin typeface="Cambria Math" panose="02040503050406030204" pitchFamily="18" charset="0"/>
                                    <a:ea typeface="Cambria Math" panose="02040503050406030204" pitchFamily="18" charset="0"/>
                                  </a:rPr>
                                  <m:t>𝑐</m:t>
                                </m:r>
                              </m:sub>
                            </m:sSub>
                          </m:num>
                          <m:den>
                            <m:r>
                              <a:rPr lang="en-US" sz="1050" b="0" i="1" smtClean="0">
                                <a:solidFill>
                                  <a:srgbClr val="000000"/>
                                </a:solidFill>
                                <a:latin typeface="Cambria Math" panose="02040503050406030204" pitchFamily="18" charset="0"/>
                              </a:rPr>
                              <m:t>1+</m:t>
                            </m:r>
                            <m:sSub>
                              <m:sSubPr>
                                <m:ctrlPr>
                                  <a:rPr lang="en-US" sz="1050" i="1">
                                    <a:solidFill>
                                      <a:srgbClr val="000000"/>
                                    </a:solidFill>
                                    <a:latin typeface="Cambria Math" panose="02040503050406030204" pitchFamily="18" charset="0"/>
                                    <a:ea typeface="Cambria Math" panose="02040503050406030204" pitchFamily="18" charset="0"/>
                                  </a:rPr>
                                </m:ctrlPr>
                              </m:sSubPr>
                              <m:e>
                                <m:r>
                                  <a:rPr lang="en-US" sz="1050" i="1">
                                    <a:solidFill>
                                      <a:srgbClr val="000000"/>
                                    </a:solidFill>
                                    <a:latin typeface="Cambria Math" panose="02040503050406030204" pitchFamily="18" charset="0"/>
                                    <a:ea typeface="Cambria Math" panose="02040503050406030204" pitchFamily="18" charset="0"/>
                                  </a:rPr>
                                  <m:t>𝛽</m:t>
                                </m:r>
                              </m:e>
                              <m:sub>
                                <m:r>
                                  <a:rPr lang="en-US" sz="1050" i="1">
                                    <a:solidFill>
                                      <a:srgbClr val="000000"/>
                                    </a:solidFill>
                                    <a:latin typeface="Cambria Math" panose="02040503050406030204" pitchFamily="18" charset="0"/>
                                    <a:ea typeface="Cambria Math" panose="02040503050406030204" pitchFamily="18" charset="0"/>
                                  </a:rPr>
                                  <m:t>𝑐</m:t>
                                </m:r>
                              </m:sub>
                            </m:sSub>
                          </m:den>
                        </m:f>
                        <m:d>
                          <m:dPr>
                            <m:ctrlPr>
                              <a:rPr lang="en-US" sz="1050" b="0" i="1" smtClean="0">
                                <a:solidFill>
                                  <a:srgbClr val="000000"/>
                                </a:solidFill>
                                <a:latin typeface="Cambria Math" panose="02040503050406030204" pitchFamily="18" charset="0"/>
                              </a:rPr>
                            </m:ctrlPr>
                          </m:dPr>
                          <m:e>
                            <m:r>
                              <a:rPr lang="en-US" sz="1050" b="0" i="1" smtClean="0">
                                <a:solidFill>
                                  <a:srgbClr val="000000"/>
                                </a:solidFill>
                                <a:latin typeface="Cambria Math" panose="02040503050406030204" pitchFamily="18" charset="0"/>
                              </a:rPr>
                              <m:t>1−</m:t>
                            </m:r>
                            <m:sSup>
                              <m:sSupPr>
                                <m:ctrlPr>
                                  <a:rPr lang="en-US" sz="1050" b="0" i="1" smtClean="0">
                                    <a:solidFill>
                                      <a:srgbClr val="000000"/>
                                    </a:solidFill>
                                    <a:latin typeface="Cambria Math" panose="02040503050406030204" pitchFamily="18" charset="0"/>
                                  </a:rPr>
                                </m:ctrlPr>
                              </m:sSupPr>
                              <m:e>
                                <m:r>
                                  <a:rPr lang="en-US" sz="1050" b="0" i="1" smtClean="0">
                                    <a:solidFill>
                                      <a:srgbClr val="000000"/>
                                    </a:solidFill>
                                    <a:latin typeface="Cambria Math" panose="02040503050406030204" pitchFamily="18" charset="0"/>
                                  </a:rPr>
                                  <m:t>𝑒</m:t>
                                </m:r>
                              </m:e>
                              <m:sup>
                                <m:r>
                                  <a:rPr lang="en-US" sz="1050" b="0" i="1" smtClean="0">
                                    <a:solidFill>
                                      <a:srgbClr val="000000"/>
                                    </a:solidFill>
                                    <a:latin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r>
                                      <a:rPr lang="el-GR" sz="1050" i="1">
                                        <a:solidFill>
                                          <a:srgbClr val="000000"/>
                                        </a:solidFill>
                                        <a:latin typeface="Cambria Math" panose="02040503050406030204" pitchFamily="18" charset="0"/>
                                      </a:rPr>
                                      <m:t>𝜔</m:t>
                                    </m:r>
                                    <m:r>
                                      <a:rPr lang="en-US" sz="1050" i="1">
                                        <a:solidFill>
                                          <a:srgbClr val="000000"/>
                                        </a:solidFill>
                                        <a:latin typeface="Cambria Math" panose="02040503050406030204" pitchFamily="18" charset="0"/>
                                      </a:rPr>
                                      <m:t>𝑡</m:t>
                                    </m:r>
                                  </m:num>
                                  <m:den>
                                    <m:r>
                                      <a:rPr lang="en-US" sz="1050" i="1">
                                        <a:solidFill>
                                          <a:srgbClr val="000000"/>
                                        </a:solidFill>
                                        <a:latin typeface="Cambria Math" panose="02040503050406030204" pitchFamily="18" charset="0"/>
                                      </a:rPr>
                                      <m:t>2</m:t>
                                    </m:r>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𝑄</m:t>
                                        </m:r>
                                      </m:e>
                                      <m:sub>
                                        <m:r>
                                          <m:rPr>
                                            <m:sty m:val="p"/>
                                          </m:rPr>
                                          <a:rPr lang="en-US" sz="1050">
                                            <a:solidFill>
                                              <a:srgbClr val="000000"/>
                                            </a:solidFill>
                                            <a:latin typeface="Cambria Math" panose="02040503050406030204" pitchFamily="18" charset="0"/>
                                          </a:rPr>
                                          <m:t>L</m:t>
                                        </m:r>
                                      </m:sub>
                                    </m:sSub>
                                  </m:den>
                                </m:f>
                              </m:sup>
                            </m:sSup>
                          </m:e>
                        </m:d>
                      </m:oMath>
                    </m:oMathPara>
                  </a14:m>
                  <a:endParaRPr lang="en-GB" sz="1050" dirty="0">
                    <a:solidFill>
                      <a:srgbClr val="000000"/>
                    </a:solidFill>
                  </a:endParaRPr>
                </a:p>
              </p:txBody>
            </p:sp>
          </mc:Choice>
          <mc:Fallback xmlns="">
            <p:sp>
              <p:nvSpPr>
                <p:cNvPr id="73" name="TextBox 72">
                  <a:extLst>
                    <a:ext uri="{FF2B5EF4-FFF2-40B4-BE49-F238E27FC236}">
                      <a16:creationId xmlns:a16="http://schemas.microsoft.com/office/drawing/2014/main" id="{842CB801-46EB-8A41-155E-624C9A74ECC3}"/>
                    </a:ext>
                  </a:extLst>
                </p:cNvPr>
                <p:cNvSpPr txBox="1">
                  <a:spLocks noRot="1" noChangeAspect="1" noMove="1" noResize="1" noEditPoints="1" noAdjustHandles="1" noChangeArrowheads="1" noChangeShapeType="1" noTextEdit="1"/>
                </p:cNvSpPr>
                <p:nvPr/>
              </p:nvSpPr>
              <p:spPr>
                <a:xfrm>
                  <a:off x="304212" y="3784584"/>
                  <a:ext cx="1891524" cy="355738"/>
                </a:xfrm>
                <a:prstGeom prst="rect">
                  <a:avLst/>
                </a:prstGeom>
                <a:blipFill>
                  <a:blip r:embed="rId5"/>
                  <a:stretch>
                    <a:fillRect b="-16393"/>
                  </a:stretch>
                </a:blipFill>
                <a:ln w="9525">
                  <a:solidFill>
                    <a:srgbClr val="0606FF"/>
                  </a:solidFill>
                  <a:prstDash val="dash"/>
                </a:ln>
              </p:spPr>
              <p:txBody>
                <a:bodyPr/>
                <a:lstStyle/>
                <a:p>
                  <a:r>
                    <a:rPr lang="en-GB">
                      <a:noFill/>
                    </a:rPr>
                    <a:t> </a:t>
                  </a:r>
                </a:p>
              </p:txBody>
            </p:sp>
          </mc:Fallback>
        </mc:AlternateContent>
        <p:cxnSp>
          <p:nvCxnSpPr>
            <p:cNvPr id="74" name="Straight Arrow Connector 73">
              <a:extLst>
                <a:ext uri="{FF2B5EF4-FFF2-40B4-BE49-F238E27FC236}">
                  <a16:creationId xmlns:a16="http://schemas.microsoft.com/office/drawing/2014/main" id="{2E60D566-7161-E2CA-F984-BD7958287261}"/>
                </a:ext>
              </a:extLst>
            </p:cNvPr>
            <p:cNvCxnSpPr>
              <a:cxnSpLocks/>
            </p:cNvCxnSpPr>
            <p:nvPr/>
          </p:nvCxnSpPr>
          <p:spPr>
            <a:xfrm flipH="1" flipV="1">
              <a:off x="409370" y="3540494"/>
              <a:ext cx="212541" cy="228853"/>
            </a:xfrm>
            <a:prstGeom prst="straightConnector1">
              <a:avLst/>
            </a:prstGeom>
            <a:ln>
              <a:solidFill>
                <a:srgbClr val="0606FF"/>
              </a:solidFill>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96" name="TextBox 95">
                <a:extLst>
                  <a:ext uri="{FF2B5EF4-FFF2-40B4-BE49-F238E27FC236}">
                    <a16:creationId xmlns:a16="http://schemas.microsoft.com/office/drawing/2014/main" id="{5E2075D6-711A-E6D3-EBB1-100D22B03359}"/>
                  </a:ext>
                </a:extLst>
              </p:cNvPr>
              <p:cNvSpPr txBox="1"/>
              <p:nvPr/>
            </p:nvSpPr>
            <p:spPr>
              <a:xfrm>
                <a:off x="1797210" y="1891537"/>
                <a:ext cx="1234349" cy="252377"/>
              </a:xfrm>
              <a:prstGeom prst="rect">
                <a:avLst/>
              </a:prstGeom>
              <a:solidFill>
                <a:schemeClr val="bg1"/>
              </a:solidFill>
              <a:ln w="9525">
                <a:solidFill>
                  <a:srgbClr val="FF0000"/>
                </a:solidFill>
                <a:prstDash val="dash"/>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050" b="0" i="1" smtClean="0">
                          <a:solidFill>
                            <a:srgbClr val="000000"/>
                          </a:solidFill>
                          <a:latin typeface="Cambria Math" panose="02040503050406030204" pitchFamily="18" charset="0"/>
                        </a:rPr>
                        <m:t>𝑉</m:t>
                      </m:r>
                      <m:r>
                        <a:rPr lang="en-US" sz="1050" b="0" i="1" smtClean="0">
                          <a:solidFill>
                            <a:srgbClr val="000000"/>
                          </a:solidFill>
                          <a:latin typeface="Cambria Math" panose="02040503050406030204" pitchFamily="18" charset="0"/>
                        </a:rPr>
                        <m:t>=</m:t>
                      </m:r>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𝑉</m:t>
                          </m:r>
                        </m:e>
                        <m:sub>
                          <m:r>
                            <m:rPr>
                              <m:sty m:val="p"/>
                            </m:rPr>
                            <a:rPr lang="en-US" sz="1050" b="0" i="0" smtClean="0">
                              <a:solidFill>
                                <a:srgbClr val="000000"/>
                              </a:solidFill>
                              <a:latin typeface="Cambria Math" panose="02040503050406030204" pitchFamily="18" charset="0"/>
                            </a:rPr>
                            <m:t>nom</m:t>
                          </m:r>
                        </m:sub>
                      </m:sSub>
                      <m:r>
                        <a:rPr lang="en-US" sz="1050" i="1">
                          <a:solidFill>
                            <a:srgbClr val="000000"/>
                          </a:solidFill>
                          <a:latin typeface="Cambria Math" panose="02040503050406030204" pitchFamily="18" charset="0"/>
                        </a:rPr>
                        <m:t>·</m:t>
                      </m:r>
                      <m:sSup>
                        <m:sSupPr>
                          <m:ctrlPr>
                            <a:rPr lang="en-US" sz="1050" i="1">
                              <a:solidFill>
                                <a:srgbClr val="000000"/>
                              </a:solidFill>
                              <a:latin typeface="Cambria Math" panose="02040503050406030204" pitchFamily="18" charset="0"/>
                            </a:rPr>
                          </m:ctrlPr>
                        </m:sSupPr>
                        <m:e>
                          <m:r>
                            <a:rPr lang="en-US" sz="1050" i="1">
                              <a:solidFill>
                                <a:srgbClr val="000000"/>
                              </a:solidFill>
                              <a:latin typeface="Cambria Math" panose="02040503050406030204" pitchFamily="18" charset="0"/>
                            </a:rPr>
                            <m:t>𝑒</m:t>
                          </m:r>
                        </m:e>
                        <m:sup>
                          <m:r>
                            <a:rPr lang="en-US" sz="1050" i="1">
                              <a:solidFill>
                                <a:srgbClr val="000000"/>
                              </a:solidFill>
                              <a:latin typeface="Cambria Math" panose="02040503050406030204" pitchFamily="18" charset="0"/>
                            </a:rPr>
                            <m:t>−</m:t>
                          </m:r>
                          <m:f>
                            <m:fPr>
                              <m:ctrlPr>
                                <a:rPr lang="en-US" sz="1050" i="1">
                                  <a:solidFill>
                                    <a:srgbClr val="000000"/>
                                  </a:solidFill>
                                  <a:latin typeface="Cambria Math" panose="02040503050406030204" pitchFamily="18" charset="0"/>
                                </a:rPr>
                              </m:ctrlPr>
                            </m:fPr>
                            <m:num>
                              <m:r>
                                <a:rPr lang="el-GR" sz="1050" i="1">
                                  <a:solidFill>
                                    <a:srgbClr val="000000"/>
                                  </a:solidFill>
                                  <a:latin typeface="Cambria Math" panose="02040503050406030204" pitchFamily="18" charset="0"/>
                                </a:rPr>
                                <m:t>𝜔</m:t>
                              </m:r>
                              <m:r>
                                <a:rPr lang="en-US" sz="1050" i="1">
                                  <a:solidFill>
                                    <a:srgbClr val="000000"/>
                                  </a:solidFill>
                                  <a:latin typeface="Cambria Math" panose="02040503050406030204" pitchFamily="18" charset="0"/>
                                </a:rPr>
                                <m:t>𝑡</m:t>
                              </m:r>
                            </m:num>
                            <m:den>
                              <m:r>
                                <a:rPr lang="en-US" sz="1050" i="1">
                                  <a:solidFill>
                                    <a:srgbClr val="000000"/>
                                  </a:solidFill>
                                  <a:latin typeface="Cambria Math" panose="02040503050406030204" pitchFamily="18" charset="0"/>
                                </a:rPr>
                                <m:t>2</m:t>
                              </m:r>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𝑄</m:t>
                                  </m:r>
                                </m:e>
                                <m:sub>
                                  <m:r>
                                    <m:rPr>
                                      <m:sty m:val="p"/>
                                    </m:rPr>
                                    <a:rPr lang="en-US" sz="1050">
                                      <a:solidFill>
                                        <a:srgbClr val="000000"/>
                                      </a:solidFill>
                                      <a:latin typeface="Cambria Math" panose="02040503050406030204" pitchFamily="18" charset="0"/>
                                    </a:rPr>
                                    <m:t>L</m:t>
                                  </m:r>
                                </m:sub>
                              </m:sSub>
                            </m:den>
                          </m:f>
                        </m:sup>
                      </m:sSup>
                    </m:oMath>
                  </m:oMathPara>
                </a14:m>
                <a:endParaRPr lang="en-GB" sz="1050" dirty="0">
                  <a:solidFill>
                    <a:srgbClr val="000000"/>
                  </a:solidFill>
                </a:endParaRPr>
              </a:p>
            </p:txBody>
          </p:sp>
        </mc:Choice>
        <mc:Fallback xmlns="">
          <p:sp>
            <p:nvSpPr>
              <p:cNvPr id="96" name="TextBox 95">
                <a:extLst>
                  <a:ext uri="{FF2B5EF4-FFF2-40B4-BE49-F238E27FC236}">
                    <a16:creationId xmlns:a16="http://schemas.microsoft.com/office/drawing/2014/main" id="{5E2075D6-711A-E6D3-EBB1-100D22B03359}"/>
                  </a:ext>
                </a:extLst>
              </p:cNvPr>
              <p:cNvSpPr txBox="1">
                <a:spLocks noRot="1" noChangeAspect="1" noMove="1" noResize="1" noEditPoints="1" noAdjustHandles="1" noChangeArrowheads="1" noChangeShapeType="1" noTextEdit="1"/>
              </p:cNvSpPr>
              <p:nvPr/>
            </p:nvSpPr>
            <p:spPr>
              <a:xfrm>
                <a:off x="1797210" y="1891537"/>
                <a:ext cx="1234349" cy="252377"/>
              </a:xfrm>
              <a:prstGeom prst="rect">
                <a:avLst/>
              </a:prstGeom>
              <a:blipFill>
                <a:blip r:embed="rId6"/>
                <a:stretch>
                  <a:fillRect b="-4545"/>
                </a:stretch>
              </a:blipFill>
              <a:ln w="9525">
                <a:solidFill>
                  <a:srgbClr val="FF0000"/>
                </a:solidFill>
                <a:prstDash val="dash"/>
              </a:ln>
            </p:spPr>
            <p:txBody>
              <a:bodyPr/>
              <a:lstStyle/>
              <a:p>
                <a:r>
                  <a:rPr lang="en-GB">
                    <a:noFill/>
                  </a:rPr>
                  <a:t> </a:t>
                </a:r>
              </a:p>
            </p:txBody>
          </p:sp>
        </mc:Fallback>
      </mc:AlternateContent>
      <p:cxnSp>
        <p:nvCxnSpPr>
          <p:cNvPr id="98" name="Straight Arrow Connector 97">
            <a:extLst>
              <a:ext uri="{FF2B5EF4-FFF2-40B4-BE49-F238E27FC236}">
                <a16:creationId xmlns:a16="http://schemas.microsoft.com/office/drawing/2014/main" id="{3BCB1E06-1CEB-BBFE-CEF3-B253E82646DB}"/>
              </a:ext>
            </a:extLst>
          </p:cNvPr>
          <p:cNvCxnSpPr>
            <a:cxnSpLocks/>
          </p:cNvCxnSpPr>
          <p:nvPr/>
        </p:nvCxnSpPr>
        <p:spPr>
          <a:xfrm flipH="1">
            <a:off x="1536332" y="2189759"/>
            <a:ext cx="309651" cy="245397"/>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00" name="Content Placeholder 2">
            <a:extLst>
              <a:ext uri="{FF2B5EF4-FFF2-40B4-BE49-F238E27FC236}">
                <a16:creationId xmlns:a16="http://schemas.microsoft.com/office/drawing/2014/main" id="{0D01C1F3-EDC6-5D65-1A6D-CD6C7F84635C}"/>
              </a:ext>
            </a:extLst>
          </p:cNvPr>
          <p:cNvSpPr txBox="1">
            <a:spLocks/>
          </p:cNvSpPr>
          <p:nvPr/>
        </p:nvSpPr>
        <p:spPr bwMode="auto">
          <a:xfrm>
            <a:off x="6022090" y="4154879"/>
            <a:ext cx="1584176" cy="19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800" b="0" i="1" dirty="0">
                <a:solidFill>
                  <a:srgbClr val="000000"/>
                </a:solidFill>
                <a:latin typeface="Arial Narrow" panose="020B0606020202030204" pitchFamily="34" charset="0"/>
              </a:rPr>
              <a:t>Duty factor</a:t>
            </a:r>
            <a:endParaRPr lang="en-GB" sz="800" b="0" i="1" dirty="0">
              <a:solidFill>
                <a:srgbClr val="000000"/>
              </a:solidFill>
              <a:latin typeface="Arial Narrow" panose="020B0606020202030204" pitchFamily="34" charset="0"/>
            </a:endParaRPr>
          </a:p>
        </p:txBody>
      </p:sp>
      <p:sp>
        <p:nvSpPr>
          <p:cNvPr id="101" name="Content Placeholder 2">
            <a:extLst>
              <a:ext uri="{FF2B5EF4-FFF2-40B4-BE49-F238E27FC236}">
                <a16:creationId xmlns:a16="http://schemas.microsoft.com/office/drawing/2014/main" id="{FD519E30-9A82-5905-0FEE-57CEA77C8CC0}"/>
              </a:ext>
            </a:extLst>
          </p:cNvPr>
          <p:cNvSpPr txBox="1">
            <a:spLocks/>
          </p:cNvSpPr>
          <p:nvPr/>
        </p:nvSpPr>
        <p:spPr bwMode="auto">
          <a:xfrm>
            <a:off x="4020787" y="4156603"/>
            <a:ext cx="1764666" cy="12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800" b="0" i="1" dirty="0">
                <a:solidFill>
                  <a:srgbClr val="000000"/>
                </a:solidFill>
                <a:latin typeface="Arial Narrow" panose="020B0606020202030204" pitchFamily="34" charset="0"/>
              </a:rPr>
              <a:t>Filling time and injection time</a:t>
            </a:r>
            <a:endParaRPr lang="en-GB" sz="800" b="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102" name="TextBox 101">
                <a:extLst>
                  <a:ext uri="{FF2B5EF4-FFF2-40B4-BE49-F238E27FC236}">
                    <a16:creationId xmlns:a16="http://schemas.microsoft.com/office/drawing/2014/main" id="{0C9C62B8-B446-F77E-B9A8-B4B72B9FDB10}"/>
                  </a:ext>
                </a:extLst>
              </p:cNvPr>
              <p:cNvSpPr txBox="1"/>
              <p:nvPr/>
            </p:nvSpPr>
            <p:spPr>
              <a:xfrm>
                <a:off x="3998711" y="4283114"/>
                <a:ext cx="1565236" cy="3631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50" b="0" i="1" smtClean="0">
                              <a:solidFill>
                                <a:srgbClr val="000000"/>
                              </a:solidFill>
                              <a:latin typeface="Cambria Math" panose="02040503050406030204" pitchFamily="18" charset="0"/>
                            </a:rPr>
                          </m:ctrlPr>
                        </m:sSubPr>
                        <m:e>
                          <m:r>
                            <a:rPr lang="en-US" sz="1050" i="1" smtClean="0">
                              <a:solidFill>
                                <a:srgbClr val="000000"/>
                              </a:solidFill>
                              <a:latin typeface="Cambria Math" panose="02040503050406030204" pitchFamily="18" charset="0"/>
                            </a:rPr>
                            <m:t>𝑡</m:t>
                          </m:r>
                        </m:e>
                        <m:sub>
                          <m:r>
                            <m:rPr>
                              <m:sty m:val="p"/>
                            </m:rPr>
                            <a:rPr lang="en-US" sz="1050" b="0" i="0" smtClean="0">
                              <a:solidFill>
                                <a:srgbClr val="000000"/>
                              </a:solidFill>
                              <a:latin typeface="Cambria Math" panose="02040503050406030204" pitchFamily="18" charset="0"/>
                            </a:rPr>
                            <m:t>f</m:t>
                          </m:r>
                        </m:sub>
                      </m:sSub>
                      <m:r>
                        <a:rPr lang="en-US" sz="1050" i="1">
                          <a:solidFill>
                            <a:srgbClr val="000000"/>
                          </a:solidFill>
                          <a:latin typeface="Cambria Math" panose="02040503050406030204" pitchFamily="18" charset="0"/>
                          <a:ea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r>
                            <a:rPr lang="en-US" sz="1050" b="0" i="1" smtClean="0">
                              <a:solidFill>
                                <a:srgbClr val="000000"/>
                              </a:solidFill>
                              <a:latin typeface="Cambria Math" panose="02040503050406030204" pitchFamily="18" charset="0"/>
                            </a:rPr>
                            <m:t>2</m:t>
                          </m:r>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𝑄</m:t>
                              </m:r>
                            </m:e>
                            <m:sub>
                              <m:r>
                                <m:rPr>
                                  <m:sty m:val="p"/>
                                </m:rPr>
                                <a:rPr lang="en-US" sz="1050" b="0" i="0" smtClean="0">
                                  <a:solidFill>
                                    <a:srgbClr val="000000"/>
                                  </a:solidFill>
                                  <a:latin typeface="Cambria Math" panose="02040503050406030204" pitchFamily="18" charset="0"/>
                                </a:rPr>
                                <m:t>L</m:t>
                              </m:r>
                            </m:sub>
                          </m:sSub>
                        </m:num>
                        <m:den>
                          <m:sSub>
                            <m:sSubPr>
                              <m:ctrlPr>
                                <a:rPr lang="en-US" sz="1050" b="0" i="1" smtClean="0">
                                  <a:solidFill>
                                    <a:srgbClr val="000000"/>
                                  </a:solidFill>
                                  <a:latin typeface="Cambria Math" panose="02040503050406030204" pitchFamily="18" charset="0"/>
                                  <a:ea typeface="Cambria Math" panose="02040503050406030204" pitchFamily="18" charset="0"/>
                                </a:rPr>
                              </m:ctrlPr>
                            </m:sSubPr>
                            <m:e>
                              <m:r>
                                <a:rPr lang="en-US" sz="1050" b="0" i="1" smtClean="0">
                                  <a:solidFill>
                                    <a:srgbClr val="000000"/>
                                  </a:solidFill>
                                  <a:latin typeface="Cambria Math" panose="02040503050406030204" pitchFamily="18" charset="0"/>
                                  <a:ea typeface="Cambria Math" panose="02040503050406030204" pitchFamily="18" charset="0"/>
                                </a:rPr>
                                <m:t>𝜔</m:t>
                              </m:r>
                            </m:e>
                            <m:sub>
                              <m:r>
                                <a:rPr lang="en-US" sz="1050" b="0" i="1" smtClean="0">
                                  <a:solidFill>
                                    <a:srgbClr val="000000"/>
                                  </a:solidFill>
                                  <a:latin typeface="Cambria Math" panose="02040503050406030204" pitchFamily="18" charset="0"/>
                                  <a:ea typeface="Cambria Math" panose="02040503050406030204" pitchFamily="18" charset="0"/>
                                </a:rPr>
                                <m:t>0</m:t>
                              </m:r>
                            </m:sub>
                          </m:sSub>
                        </m:den>
                      </m:f>
                      <m:r>
                        <m:rPr>
                          <m:sty m:val="p"/>
                        </m:rPr>
                        <a:rPr lang="en-US" sz="1050" b="0" i="0" smtClean="0">
                          <a:solidFill>
                            <a:srgbClr val="000000"/>
                          </a:solidFill>
                          <a:latin typeface="Cambria Math" panose="02040503050406030204" pitchFamily="18" charset="0"/>
                        </a:rPr>
                        <m:t>ln</m:t>
                      </m:r>
                      <m:d>
                        <m:dPr>
                          <m:ctrlPr>
                            <a:rPr lang="en-US" sz="1050" b="0" i="1" smtClean="0">
                              <a:solidFill>
                                <a:srgbClr val="000000"/>
                              </a:solidFill>
                              <a:latin typeface="Cambria Math" panose="02040503050406030204" pitchFamily="18" charset="0"/>
                            </a:rPr>
                          </m:ctrlPr>
                        </m:dPr>
                        <m:e>
                          <m:f>
                            <m:fPr>
                              <m:ctrlPr>
                                <a:rPr lang="en-US" sz="1050" b="0" i="1" smtClean="0">
                                  <a:solidFill>
                                    <a:srgbClr val="000000"/>
                                  </a:solidFill>
                                  <a:latin typeface="Cambria Math" panose="02040503050406030204" pitchFamily="18" charset="0"/>
                                </a:rPr>
                              </m:ctrlPr>
                            </m:fPr>
                            <m:num>
                              <m:r>
                                <a:rPr lang="en-US" sz="1050" b="0" i="1" smtClean="0">
                                  <a:solidFill>
                                    <a:srgbClr val="000000"/>
                                  </a:solidFill>
                                  <a:latin typeface="Cambria Math" panose="02040503050406030204" pitchFamily="18" charset="0"/>
                                </a:rPr>
                                <m:t>2</m:t>
                              </m:r>
                              <m:sSub>
                                <m:sSubPr>
                                  <m:ctrlPr>
                                    <a:rPr lang="en-US" sz="1050" i="1">
                                      <a:solidFill>
                                        <a:srgbClr val="000000"/>
                                      </a:solidFill>
                                      <a:latin typeface="Cambria Math" panose="02040503050406030204" pitchFamily="18" charset="0"/>
                                      <a:ea typeface="Cambria Math" panose="02040503050406030204" pitchFamily="18" charset="0"/>
                                    </a:rPr>
                                  </m:ctrlPr>
                                </m:sSubPr>
                                <m:e>
                                  <m:r>
                                    <a:rPr lang="en-US" sz="1050" i="1">
                                      <a:solidFill>
                                        <a:srgbClr val="000000"/>
                                      </a:solidFill>
                                      <a:latin typeface="Cambria Math" panose="02040503050406030204" pitchFamily="18" charset="0"/>
                                      <a:ea typeface="Cambria Math" panose="02040503050406030204" pitchFamily="18" charset="0"/>
                                    </a:rPr>
                                    <m:t>𝛽</m:t>
                                  </m:r>
                                </m:e>
                                <m:sub>
                                  <m:r>
                                    <a:rPr lang="en-US" sz="1050" i="1">
                                      <a:solidFill>
                                        <a:srgbClr val="000000"/>
                                      </a:solidFill>
                                      <a:latin typeface="Cambria Math" panose="02040503050406030204" pitchFamily="18" charset="0"/>
                                      <a:ea typeface="Cambria Math" panose="02040503050406030204" pitchFamily="18" charset="0"/>
                                    </a:rPr>
                                    <m:t>𝑐</m:t>
                                  </m:r>
                                </m:sub>
                              </m:sSub>
                            </m:num>
                            <m:den>
                              <m:sSub>
                                <m:sSubPr>
                                  <m:ctrlPr>
                                    <a:rPr lang="en-US" sz="1050" i="1">
                                      <a:solidFill>
                                        <a:srgbClr val="000000"/>
                                      </a:solidFill>
                                      <a:latin typeface="Cambria Math" panose="02040503050406030204" pitchFamily="18" charset="0"/>
                                      <a:ea typeface="Cambria Math" panose="02040503050406030204" pitchFamily="18" charset="0"/>
                                    </a:rPr>
                                  </m:ctrlPr>
                                </m:sSubPr>
                                <m:e>
                                  <m:r>
                                    <a:rPr lang="en-US" sz="1050" i="1">
                                      <a:solidFill>
                                        <a:srgbClr val="000000"/>
                                      </a:solidFill>
                                      <a:latin typeface="Cambria Math" panose="02040503050406030204" pitchFamily="18" charset="0"/>
                                      <a:ea typeface="Cambria Math" panose="02040503050406030204" pitchFamily="18" charset="0"/>
                                    </a:rPr>
                                    <m:t>𝛽</m:t>
                                  </m:r>
                                </m:e>
                                <m:sub>
                                  <m:r>
                                    <a:rPr lang="en-US" sz="1050" i="1">
                                      <a:solidFill>
                                        <a:srgbClr val="000000"/>
                                      </a:solidFill>
                                      <a:latin typeface="Cambria Math" panose="02040503050406030204" pitchFamily="18" charset="0"/>
                                      <a:ea typeface="Cambria Math" panose="02040503050406030204" pitchFamily="18" charset="0"/>
                                    </a:rPr>
                                    <m:t>𝑐</m:t>
                                  </m:r>
                                </m:sub>
                              </m:sSub>
                              <m:r>
                                <a:rPr lang="en-US" sz="1050" b="0" i="1" smtClean="0">
                                  <a:solidFill>
                                    <a:srgbClr val="000000"/>
                                  </a:solidFill>
                                  <a:latin typeface="Cambria Math" panose="02040503050406030204" pitchFamily="18" charset="0"/>
                                  <a:ea typeface="Cambria Math" panose="02040503050406030204" pitchFamily="18" charset="0"/>
                                </a:rPr>
                                <m:t>−1</m:t>
                              </m:r>
                            </m:den>
                          </m:f>
                        </m:e>
                      </m:d>
                      <m:r>
                        <a:rPr lang="en-US" sz="1050" b="0" i="0" smtClean="0">
                          <a:solidFill>
                            <a:srgbClr val="000000"/>
                          </a:solidFill>
                          <a:latin typeface="Cambria Math" panose="02040503050406030204" pitchFamily="18" charset="0"/>
                        </a:rPr>
                        <m:t>=</m:t>
                      </m:r>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𝑡</m:t>
                          </m:r>
                        </m:e>
                        <m:sub>
                          <m:r>
                            <m:rPr>
                              <m:sty m:val="p"/>
                            </m:rPr>
                            <a:rPr lang="en-US" sz="1050" b="0" i="0" smtClean="0">
                              <a:solidFill>
                                <a:srgbClr val="000000"/>
                              </a:solidFill>
                              <a:latin typeface="Cambria Math" panose="02040503050406030204" pitchFamily="18" charset="0"/>
                            </a:rPr>
                            <m:t>inj</m:t>
                          </m:r>
                        </m:sub>
                      </m:sSub>
                    </m:oMath>
                  </m:oMathPara>
                </a14:m>
                <a:endParaRPr lang="en-GB" sz="1050" dirty="0">
                  <a:solidFill>
                    <a:srgbClr val="000000"/>
                  </a:solidFill>
                </a:endParaRPr>
              </a:p>
            </p:txBody>
          </p:sp>
        </mc:Choice>
        <mc:Fallback xmlns="">
          <p:sp>
            <p:nvSpPr>
              <p:cNvPr id="102" name="TextBox 101">
                <a:extLst>
                  <a:ext uri="{FF2B5EF4-FFF2-40B4-BE49-F238E27FC236}">
                    <a16:creationId xmlns:a16="http://schemas.microsoft.com/office/drawing/2014/main" id="{0C9C62B8-B446-F77E-B9A8-B4B72B9FDB10}"/>
                  </a:ext>
                </a:extLst>
              </p:cNvPr>
              <p:cNvSpPr txBox="1">
                <a:spLocks noRot="1" noChangeAspect="1" noMove="1" noResize="1" noEditPoints="1" noAdjustHandles="1" noChangeArrowheads="1" noChangeShapeType="1" noTextEdit="1"/>
              </p:cNvSpPr>
              <p:nvPr/>
            </p:nvSpPr>
            <p:spPr>
              <a:xfrm>
                <a:off x="3998711" y="4283114"/>
                <a:ext cx="1565236" cy="363113"/>
              </a:xfrm>
              <a:prstGeom prst="rect">
                <a:avLst/>
              </a:prstGeom>
              <a:blipFill>
                <a:blip r:embed="rId7"/>
                <a:stretch>
                  <a:fillRect l="-1167" t="-3390" r="-778" b="-1525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3" name="TextBox 102">
                <a:extLst>
                  <a:ext uri="{FF2B5EF4-FFF2-40B4-BE49-F238E27FC236}">
                    <a16:creationId xmlns:a16="http://schemas.microsoft.com/office/drawing/2014/main" id="{4E0A68EC-EC53-CAAD-3A33-E765D2988462}"/>
                  </a:ext>
                </a:extLst>
              </p:cNvPr>
              <p:cNvSpPr txBox="1"/>
              <p:nvPr/>
            </p:nvSpPr>
            <p:spPr>
              <a:xfrm>
                <a:off x="5997495" y="4230118"/>
                <a:ext cx="1744003" cy="3716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1050" b="0" i="0" smtClean="0">
                          <a:solidFill>
                            <a:srgbClr val="000000"/>
                          </a:solidFill>
                          <a:latin typeface="Cambria Math" panose="02040503050406030204" pitchFamily="18" charset="0"/>
                        </a:rPr>
                        <m:t>DF</m:t>
                      </m:r>
                      <m:r>
                        <a:rPr lang="en-US" sz="1050" b="0" i="0" smtClean="0">
                          <a:solidFill>
                            <a:srgbClr val="000000"/>
                          </a:solidFill>
                          <a:latin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𝑃</m:t>
                              </m:r>
                            </m:e>
                            <m:sub>
                              <m:r>
                                <a:rPr lang="en-US" sz="1050" b="0" i="1" smtClean="0">
                                  <a:solidFill>
                                    <a:srgbClr val="000000"/>
                                  </a:solidFill>
                                  <a:latin typeface="Cambria Math" panose="02040503050406030204" pitchFamily="18" charset="0"/>
                                </a:rPr>
                                <m:t>𝑎𝑣𝑒</m:t>
                              </m:r>
                            </m:sub>
                          </m:sSub>
                        </m:num>
                        <m:den>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𝑃</m:t>
                              </m:r>
                            </m:e>
                            <m:sub>
                              <m:r>
                                <a:rPr lang="en-US" sz="1050" b="0" i="1" smtClean="0">
                                  <a:solidFill>
                                    <a:srgbClr val="000000"/>
                                  </a:solidFill>
                                  <a:latin typeface="Cambria Math" panose="02040503050406030204" pitchFamily="18" charset="0"/>
                                </a:rPr>
                                <m:t>𝑑𝑖𝑠𝑠</m:t>
                              </m:r>
                            </m:sub>
                          </m:sSub>
                        </m:den>
                      </m:f>
                      <m:r>
                        <a:rPr lang="en-US" sz="1050" b="0" i="1" smtClean="0">
                          <a:solidFill>
                            <a:srgbClr val="000000"/>
                          </a:solidFill>
                          <a:latin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nary>
                            <m:naryPr>
                              <m:limLoc m:val="undOvr"/>
                              <m:subHide m:val="on"/>
                              <m:supHide m:val="on"/>
                              <m:ctrlPr>
                                <a:rPr lang="en-US" sz="1050" b="0" i="1" smtClean="0">
                                  <a:solidFill>
                                    <a:srgbClr val="000000"/>
                                  </a:solidFill>
                                  <a:latin typeface="Cambria Math" panose="02040503050406030204" pitchFamily="18" charset="0"/>
                                </a:rPr>
                              </m:ctrlPr>
                            </m:naryPr>
                            <m:sub/>
                            <m:sup/>
                            <m:e>
                              <m:r>
                                <a:rPr lang="en-US" sz="1050" b="0" i="1" smtClean="0">
                                  <a:solidFill>
                                    <a:srgbClr val="000000"/>
                                  </a:solidFill>
                                  <a:latin typeface="Cambria Math" panose="02040503050406030204" pitchFamily="18" charset="0"/>
                                </a:rPr>
                                <m:t>𝑃</m:t>
                              </m:r>
                              <m:d>
                                <m:dPr>
                                  <m:ctrlPr>
                                    <a:rPr lang="en-US" sz="1050" b="0" i="1" smtClean="0">
                                      <a:solidFill>
                                        <a:srgbClr val="000000"/>
                                      </a:solidFill>
                                      <a:latin typeface="Cambria Math" panose="02040503050406030204" pitchFamily="18" charset="0"/>
                                    </a:rPr>
                                  </m:ctrlPr>
                                </m:dPr>
                                <m:e>
                                  <m:r>
                                    <a:rPr lang="en-US" sz="1050" b="0" i="1" smtClean="0">
                                      <a:solidFill>
                                        <a:srgbClr val="000000"/>
                                      </a:solidFill>
                                      <a:latin typeface="Cambria Math" panose="02040503050406030204" pitchFamily="18" charset="0"/>
                                    </a:rPr>
                                    <m:t>𝑡</m:t>
                                  </m:r>
                                </m:e>
                              </m:d>
                              <m:r>
                                <a:rPr lang="en-US" sz="1050" b="0" i="1" smtClean="0">
                                  <a:solidFill>
                                    <a:srgbClr val="000000"/>
                                  </a:solidFill>
                                  <a:latin typeface="Cambria Math" panose="02040503050406030204" pitchFamily="18" charset="0"/>
                                </a:rPr>
                                <m:t>𝑑𝑡</m:t>
                              </m:r>
                              <m:r>
                                <a:rPr lang="en-US" sz="1050" i="1">
                                  <a:solidFill>
                                    <a:srgbClr val="000000"/>
                                  </a:solidFill>
                                  <a:latin typeface="Cambria Math" panose="02040503050406030204" pitchFamily="18" charset="0"/>
                                </a:rPr>
                                <m:t>·</m:t>
                              </m:r>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𝑓</m:t>
                                  </m:r>
                                </m:e>
                                <m:sub>
                                  <m:r>
                                    <a:rPr lang="en-US" sz="1050" b="0" i="1" smtClean="0">
                                      <a:solidFill>
                                        <a:srgbClr val="000000"/>
                                      </a:solidFill>
                                      <a:latin typeface="Cambria Math" panose="02040503050406030204" pitchFamily="18" charset="0"/>
                                    </a:rPr>
                                    <m:t>𝑟𝑒𝑝</m:t>
                                  </m:r>
                                </m:sub>
                              </m:sSub>
                            </m:e>
                          </m:nary>
                        </m:num>
                        <m:den>
                          <m:sSubSup>
                            <m:sSubSupPr>
                              <m:ctrlPr>
                                <a:rPr lang="en-US" sz="1050" b="0" i="1" smtClean="0">
                                  <a:solidFill>
                                    <a:srgbClr val="000000"/>
                                  </a:solidFill>
                                  <a:latin typeface="Cambria Math" panose="02040503050406030204" pitchFamily="18" charset="0"/>
                                </a:rPr>
                              </m:ctrlPr>
                            </m:sSubSupPr>
                            <m:e>
                              <m:r>
                                <a:rPr lang="en-US" sz="1050" b="0" i="1" smtClean="0">
                                  <a:solidFill>
                                    <a:srgbClr val="000000"/>
                                  </a:solidFill>
                                  <a:latin typeface="Cambria Math" panose="02040503050406030204" pitchFamily="18" charset="0"/>
                                </a:rPr>
                                <m:t>𝑉</m:t>
                              </m:r>
                            </m:e>
                            <m:sub>
                              <m:r>
                                <a:rPr lang="en-US" sz="1050" b="0" i="1" smtClean="0">
                                  <a:solidFill>
                                    <a:srgbClr val="000000"/>
                                  </a:solidFill>
                                  <a:latin typeface="Cambria Math" panose="02040503050406030204" pitchFamily="18" charset="0"/>
                                </a:rPr>
                                <m:t>𝑎𝑐𝑐</m:t>
                              </m:r>
                            </m:sub>
                            <m:sup>
                              <m:r>
                                <a:rPr lang="en-US" sz="1050" b="0" i="1" smtClean="0">
                                  <a:solidFill>
                                    <a:srgbClr val="000000"/>
                                  </a:solidFill>
                                  <a:latin typeface="Cambria Math" panose="02040503050406030204" pitchFamily="18" charset="0"/>
                                </a:rPr>
                                <m:t>2</m:t>
                              </m:r>
                            </m:sup>
                          </m:sSubSup>
                          <m:r>
                            <a:rPr lang="en-US" sz="1050" b="0" i="1" smtClean="0">
                              <a:solidFill>
                                <a:srgbClr val="000000"/>
                              </a:solidFill>
                              <a:latin typeface="Cambria Math" panose="02040503050406030204" pitchFamily="18" charset="0"/>
                            </a:rPr>
                            <m:t>/(</m:t>
                          </m:r>
                          <m:r>
                            <a:rPr lang="en-US" sz="1050" b="0" i="1" smtClean="0">
                              <a:solidFill>
                                <a:srgbClr val="000000"/>
                              </a:solidFill>
                              <a:latin typeface="Cambria Math" panose="02040503050406030204" pitchFamily="18" charset="0"/>
                            </a:rPr>
                            <m:t>𝑅</m:t>
                          </m:r>
                          <m:r>
                            <a:rPr lang="en-US" sz="1050" b="0" i="1" smtClean="0">
                              <a:solidFill>
                                <a:srgbClr val="000000"/>
                              </a:solidFill>
                              <a:latin typeface="Cambria Math" panose="02040503050406030204" pitchFamily="18" charset="0"/>
                            </a:rPr>
                            <m:t>/</m:t>
                          </m:r>
                          <m:r>
                            <a:rPr lang="en-US" sz="1050" b="0" i="1" smtClean="0">
                              <a:solidFill>
                                <a:srgbClr val="000000"/>
                              </a:solidFill>
                              <a:latin typeface="Cambria Math" panose="02040503050406030204" pitchFamily="18" charset="0"/>
                            </a:rPr>
                            <m:t>𝑄</m:t>
                          </m:r>
                          <m:r>
                            <a:rPr lang="en-US" sz="1050" b="0" i="1" smtClean="0">
                              <a:solidFill>
                                <a:srgbClr val="000000"/>
                              </a:solidFill>
                              <a:latin typeface="Cambria Math" panose="02040503050406030204" pitchFamily="18" charset="0"/>
                            </a:rPr>
                            <m:t>·</m:t>
                          </m:r>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𝑄</m:t>
                              </m:r>
                            </m:e>
                            <m:sub>
                              <m:r>
                                <a:rPr lang="en-US" sz="1050" b="0" i="1" smtClean="0">
                                  <a:solidFill>
                                    <a:srgbClr val="000000"/>
                                  </a:solidFill>
                                  <a:latin typeface="Cambria Math" panose="02040503050406030204" pitchFamily="18" charset="0"/>
                                </a:rPr>
                                <m:t>0</m:t>
                              </m:r>
                            </m:sub>
                          </m:sSub>
                          <m:r>
                            <a:rPr lang="en-US" sz="1050" b="0" i="1" smtClean="0">
                              <a:solidFill>
                                <a:srgbClr val="000000"/>
                              </a:solidFill>
                              <a:latin typeface="Cambria Math" panose="02040503050406030204" pitchFamily="18" charset="0"/>
                            </a:rPr>
                            <m:t>)</m:t>
                          </m:r>
                        </m:den>
                      </m:f>
                    </m:oMath>
                  </m:oMathPara>
                </a14:m>
                <a:endParaRPr lang="en-GB" sz="1050" dirty="0">
                  <a:solidFill>
                    <a:srgbClr val="000000"/>
                  </a:solidFill>
                </a:endParaRPr>
              </a:p>
            </p:txBody>
          </p:sp>
        </mc:Choice>
        <mc:Fallback xmlns="">
          <p:sp>
            <p:nvSpPr>
              <p:cNvPr id="103" name="TextBox 102">
                <a:extLst>
                  <a:ext uri="{FF2B5EF4-FFF2-40B4-BE49-F238E27FC236}">
                    <a16:creationId xmlns:a16="http://schemas.microsoft.com/office/drawing/2014/main" id="{4E0A68EC-EC53-CAAD-3A33-E765D2988462}"/>
                  </a:ext>
                </a:extLst>
              </p:cNvPr>
              <p:cNvSpPr txBox="1">
                <a:spLocks noRot="1" noChangeAspect="1" noMove="1" noResize="1" noEditPoints="1" noAdjustHandles="1" noChangeArrowheads="1" noChangeShapeType="1" noTextEdit="1"/>
              </p:cNvSpPr>
              <p:nvPr/>
            </p:nvSpPr>
            <p:spPr>
              <a:xfrm>
                <a:off x="5997495" y="4230118"/>
                <a:ext cx="1744003" cy="371640"/>
              </a:xfrm>
              <a:prstGeom prst="rect">
                <a:avLst/>
              </a:prstGeom>
              <a:blipFill>
                <a:blip r:embed="rId8"/>
                <a:stretch>
                  <a:fillRect l="-699" t="-96721" r="-1399" b="-80328"/>
                </a:stretch>
              </a:blipFill>
            </p:spPr>
            <p:txBody>
              <a:bodyPr/>
              <a:lstStyle/>
              <a:p>
                <a:r>
                  <a:rPr lang="en-GB">
                    <a:noFill/>
                  </a:rPr>
                  <a:t> </a:t>
                </a:r>
              </a:p>
            </p:txBody>
          </p:sp>
        </mc:Fallback>
      </mc:AlternateContent>
      <p:cxnSp>
        <p:nvCxnSpPr>
          <p:cNvPr id="10" name="Straight Arrow Connector 9">
            <a:extLst>
              <a:ext uri="{FF2B5EF4-FFF2-40B4-BE49-F238E27FC236}">
                <a16:creationId xmlns:a16="http://schemas.microsoft.com/office/drawing/2014/main" id="{D7D636E0-4D1C-213C-2E22-17BE85F7DFA0}"/>
              </a:ext>
            </a:extLst>
          </p:cNvPr>
          <p:cNvCxnSpPr>
            <a:cxnSpLocks/>
          </p:cNvCxnSpPr>
          <p:nvPr/>
        </p:nvCxnSpPr>
        <p:spPr>
          <a:xfrm>
            <a:off x="1525079" y="2137528"/>
            <a:ext cx="391207" cy="5725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30" name="Group 29">
            <a:extLst>
              <a:ext uri="{FF2B5EF4-FFF2-40B4-BE49-F238E27FC236}">
                <a16:creationId xmlns:a16="http://schemas.microsoft.com/office/drawing/2014/main" id="{3188997B-A55A-28C1-DE7C-B80973024331}"/>
              </a:ext>
            </a:extLst>
          </p:cNvPr>
          <p:cNvGrpSpPr/>
          <p:nvPr/>
        </p:nvGrpSpPr>
        <p:grpSpPr>
          <a:xfrm>
            <a:off x="1927539" y="2408284"/>
            <a:ext cx="1840646" cy="1403624"/>
            <a:chOff x="1927539" y="2408284"/>
            <a:chExt cx="1840646" cy="1403624"/>
          </a:xfrm>
        </p:grpSpPr>
        <p:grpSp>
          <p:nvGrpSpPr>
            <p:cNvPr id="26" name="Group 25">
              <a:extLst>
                <a:ext uri="{FF2B5EF4-FFF2-40B4-BE49-F238E27FC236}">
                  <a16:creationId xmlns:a16="http://schemas.microsoft.com/office/drawing/2014/main" id="{2EF0F51A-8DBD-C8B4-27F4-3F8AC88F7958}"/>
                </a:ext>
              </a:extLst>
            </p:cNvPr>
            <p:cNvGrpSpPr/>
            <p:nvPr/>
          </p:nvGrpSpPr>
          <p:grpSpPr>
            <a:xfrm>
              <a:off x="1927539" y="2408284"/>
              <a:ext cx="1840646" cy="1403624"/>
              <a:chOff x="1941294" y="2374544"/>
              <a:chExt cx="1840646" cy="1403624"/>
            </a:xfrm>
          </p:grpSpPr>
          <p:pic>
            <p:nvPicPr>
              <p:cNvPr id="8" name="Picture 7" descr="A graph of a graph&#10;&#10;Description automatically generated with medium confidence">
                <a:extLst>
                  <a:ext uri="{FF2B5EF4-FFF2-40B4-BE49-F238E27FC236}">
                    <a16:creationId xmlns:a16="http://schemas.microsoft.com/office/drawing/2014/main" id="{1D853BFF-C0AB-0253-9A30-DF4F6A672EEC}"/>
                  </a:ext>
                </a:extLst>
              </p:cNvPr>
              <p:cNvPicPr>
                <a:picLocks noChangeAspect="1"/>
              </p:cNvPicPr>
              <p:nvPr/>
            </p:nvPicPr>
            <p:blipFill rotWithShape="1">
              <a:blip r:embed="rId9">
                <a:clrChange>
                  <a:clrFrom>
                    <a:srgbClr val="FFFFFF"/>
                  </a:clrFrom>
                  <a:clrTo>
                    <a:srgbClr val="FFFFFF">
                      <a:alpha val="0"/>
                    </a:srgbClr>
                  </a:clrTo>
                </a:clrChange>
              </a:blip>
              <a:srcRect l="-102" t="1358" r="9316" b="-1358"/>
              <a:stretch/>
            </p:blipFill>
            <p:spPr>
              <a:xfrm>
                <a:off x="1941294" y="2374544"/>
                <a:ext cx="1840646" cy="1403624"/>
              </a:xfrm>
              <a:prstGeom prst="rect">
                <a:avLst/>
              </a:prstGeom>
              <a:ln>
                <a:solidFill>
                  <a:schemeClr val="tx1"/>
                </a:solidFill>
                <a:prstDash val="dash"/>
              </a:ln>
            </p:spPr>
          </p:pic>
          <p:grpSp>
            <p:nvGrpSpPr>
              <p:cNvPr id="90" name="Group 89">
                <a:extLst>
                  <a:ext uri="{FF2B5EF4-FFF2-40B4-BE49-F238E27FC236}">
                    <a16:creationId xmlns:a16="http://schemas.microsoft.com/office/drawing/2014/main" id="{C9D60661-E0FD-67F7-2977-EA667932021E}"/>
                  </a:ext>
                </a:extLst>
              </p:cNvPr>
              <p:cNvGrpSpPr/>
              <p:nvPr/>
            </p:nvGrpSpPr>
            <p:grpSpPr>
              <a:xfrm>
                <a:off x="2250357" y="2551558"/>
                <a:ext cx="645976" cy="326796"/>
                <a:chOff x="2950160" y="2683765"/>
                <a:chExt cx="645976" cy="326796"/>
              </a:xfrm>
            </p:grpSpPr>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id="{8E38E4EC-35DF-0BD1-5231-F11A3EF99D2C}"/>
                        </a:ext>
                      </a:extLst>
                    </p:cNvPr>
                    <p:cNvSpPr txBox="1"/>
                    <p:nvPr/>
                  </p:nvSpPr>
                  <p:spPr>
                    <a:xfrm>
                      <a:off x="2950160" y="2683765"/>
                      <a:ext cx="645976" cy="161583"/>
                    </a:xfrm>
                    <a:prstGeom prst="rect">
                      <a:avLst/>
                    </a:prstGeom>
                    <a:noFill/>
                    <a:ln w="9525">
                      <a:solidFill>
                        <a:srgbClr val="48FF48"/>
                      </a:solidFill>
                      <a:prstDash val="dash"/>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050" b="0" i="1" smtClean="0">
                                <a:solidFill>
                                  <a:srgbClr val="000000"/>
                                </a:solidFill>
                                <a:latin typeface="Cambria Math" panose="02040503050406030204" pitchFamily="18" charset="0"/>
                              </a:rPr>
                              <m:t>𝑉</m:t>
                            </m:r>
                            <m:r>
                              <a:rPr lang="en-US" sz="1050" b="0" i="1" smtClean="0">
                                <a:solidFill>
                                  <a:srgbClr val="000000"/>
                                </a:solidFill>
                                <a:latin typeface="Cambria Math" panose="02040503050406030204" pitchFamily="18" charset="0"/>
                              </a:rPr>
                              <m:t>=</m:t>
                            </m:r>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𝑉</m:t>
                                </m:r>
                              </m:e>
                              <m:sub>
                                <m:r>
                                  <m:rPr>
                                    <m:sty m:val="p"/>
                                  </m:rPr>
                                  <a:rPr lang="en-US" sz="1050" b="0" i="0" smtClean="0">
                                    <a:solidFill>
                                      <a:srgbClr val="000000"/>
                                    </a:solidFill>
                                    <a:latin typeface="Cambria Math" panose="02040503050406030204" pitchFamily="18" charset="0"/>
                                  </a:rPr>
                                  <m:t>nom</m:t>
                                </m:r>
                              </m:sub>
                            </m:sSub>
                          </m:oMath>
                        </m:oMathPara>
                      </a14:m>
                      <a:endParaRPr lang="en-GB" sz="1050" dirty="0">
                        <a:solidFill>
                          <a:srgbClr val="000000"/>
                        </a:solidFill>
                      </a:endParaRPr>
                    </a:p>
                  </p:txBody>
                </p:sp>
              </mc:Choice>
              <mc:Fallback xmlns="">
                <p:sp>
                  <p:nvSpPr>
                    <p:cNvPr id="86" name="TextBox 85">
                      <a:extLst>
                        <a:ext uri="{FF2B5EF4-FFF2-40B4-BE49-F238E27FC236}">
                          <a16:creationId xmlns:a16="http://schemas.microsoft.com/office/drawing/2014/main" id="{8E38E4EC-35DF-0BD1-5231-F11A3EF99D2C}"/>
                        </a:ext>
                      </a:extLst>
                    </p:cNvPr>
                    <p:cNvSpPr txBox="1">
                      <a:spLocks noRot="1" noChangeAspect="1" noMove="1" noResize="1" noEditPoints="1" noAdjustHandles="1" noChangeArrowheads="1" noChangeShapeType="1" noTextEdit="1"/>
                    </p:cNvSpPr>
                    <p:nvPr/>
                  </p:nvSpPr>
                  <p:spPr>
                    <a:xfrm>
                      <a:off x="2950160" y="2683765"/>
                      <a:ext cx="645976" cy="161583"/>
                    </a:xfrm>
                    <a:prstGeom prst="rect">
                      <a:avLst/>
                    </a:prstGeom>
                    <a:blipFill>
                      <a:blip r:embed="rId13"/>
                      <a:stretch>
                        <a:fillRect b="-6897"/>
                      </a:stretch>
                    </a:blipFill>
                    <a:ln w="9525">
                      <a:solidFill>
                        <a:srgbClr val="48FF48"/>
                      </a:solidFill>
                      <a:prstDash val="dash"/>
                    </a:ln>
                  </p:spPr>
                  <p:txBody>
                    <a:bodyPr/>
                    <a:lstStyle/>
                    <a:p>
                      <a:r>
                        <a:rPr lang="en-GB">
                          <a:noFill/>
                        </a:rPr>
                        <a:t> </a:t>
                      </a:r>
                    </a:p>
                  </p:txBody>
                </p:sp>
              </mc:Fallback>
            </mc:AlternateContent>
            <p:cxnSp>
              <p:nvCxnSpPr>
                <p:cNvPr id="87" name="Straight Arrow Connector 86">
                  <a:extLst>
                    <a:ext uri="{FF2B5EF4-FFF2-40B4-BE49-F238E27FC236}">
                      <a16:creationId xmlns:a16="http://schemas.microsoft.com/office/drawing/2014/main" id="{7BA41AD5-7CF5-C35D-DBAE-1087EB5D8D94}"/>
                    </a:ext>
                  </a:extLst>
                </p:cNvPr>
                <p:cNvCxnSpPr>
                  <a:cxnSpLocks/>
                </p:cNvCxnSpPr>
                <p:nvPr/>
              </p:nvCxnSpPr>
              <p:spPr>
                <a:xfrm>
                  <a:off x="3273148" y="2864816"/>
                  <a:ext cx="141270" cy="145745"/>
                </a:xfrm>
                <a:prstGeom prst="straightConnector1">
                  <a:avLst/>
                </a:prstGeom>
                <a:ln>
                  <a:solidFill>
                    <a:srgbClr val="48FF48"/>
                  </a:solidFill>
                  <a:tailEnd type="triangle"/>
                </a:ln>
              </p:spPr>
              <p:style>
                <a:lnRef idx="1">
                  <a:schemeClr val="dk1"/>
                </a:lnRef>
                <a:fillRef idx="0">
                  <a:schemeClr val="dk1"/>
                </a:fillRef>
                <a:effectRef idx="0">
                  <a:schemeClr val="dk1"/>
                </a:effectRef>
                <a:fontRef idx="minor">
                  <a:schemeClr val="tx1"/>
                </a:fontRef>
              </p:style>
            </p:cxnSp>
          </p:grpSp>
          <p:grpSp>
            <p:nvGrpSpPr>
              <p:cNvPr id="15" name="Group 14">
                <a:extLst>
                  <a:ext uri="{FF2B5EF4-FFF2-40B4-BE49-F238E27FC236}">
                    <a16:creationId xmlns:a16="http://schemas.microsoft.com/office/drawing/2014/main" id="{4D50C6F1-F976-FEAC-CD4F-D43AFE737EB4}"/>
                  </a:ext>
                </a:extLst>
              </p:cNvPr>
              <p:cNvGrpSpPr>
                <a:grpSpLocks noChangeAspect="1"/>
              </p:cNvGrpSpPr>
              <p:nvPr/>
            </p:nvGrpSpPr>
            <p:grpSpPr>
              <a:xfrm>
                <a:off x="2630351" y="2718973"/>
                <a:ext cx="931417" cy="500848"/>
                <a:chOff x="-504492" y="2342802"/>
                <a:chExt cx="1012915" cy="544672"/>
              </a:xfrm>
            </p:grpSpPr>
            <p:sp>
              <p:nvSpPr>
                <p:cNvPr id="16" name="Content Placeholder 2">
                  <a:extLst>
                    <a:ext uri="{FF2B5EF4-FFF2-40B4-BE49-F238E27FC236}">
                      <a16:creationId xmlns:a16="http://schemas.microsoft.com/office/drawing/2014/main" id="{C6631C10-935A-8FA3-E905-B00C3EC059BD}"/>
                    </a:ext>
                  </a:extLst>
                </p:cNvPr>
                <p:cNvSpPr txBox="1">
                  <a:spLocks/>
                </p:cNvSpPr>
                <p:nvPr/>
              </p:nvSpPr>
              <p:spPr bwMode="auto">
                <a:xfrm>
                  <a:off x="-412855" y="2342802"/>
                  <a:ext cx="855712" cy="22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200" b="0" baseline="-25000" dirty="0">
                      <a:solidFill>
                        <a:srgbClr val="000000"/>
                      </a:solidFill>
                      <a:latin typeface="Arial Narrow" panose="020B0606020202030204" pitchFamily="34" charset="0"/>
                    </a:rPr>
                    <a:t>Bunch train</a:t>
                  </a:r>
                </a:p>
                <a:p>
                  <a:pPr marL="342900" indent="-342900" algn="ctr">
                    <a:buFontTx/>
                    <a:buChar char="-"/>
                  </a:pPr>
                  <a:endParaRPr lang="en-GB" sz="1200" b="0" dirty="0">
                    <a:solidFill>
                      <a:srgbClr val="000000"/>
                    </a:solidFill>
                    <a:latin typeface="Arial Narrow" panose="020B0606020202030204" pitchFamily="34" charset="0"/>
                  </a:endParaRPr>
                </a:p>
              </p:txBody>
            </p:sp>
            <p:cxnSp>
              <p:nvCxnSpPr>
                <p:cNvPr id="18" name="Straight Connector 17">
                  <a:extLst>
                    <a:ext uri="{FF2B5EF4-FFF2-40B4-BE49-F238E27FC236}">
                      <a16:creationId xmlns:a16="http://schemas.microsoft.com/office/drawing/2014/main" id="{7C888EC1-33B0-42DD-674A-3E1DEA3683A8}"/>
                    </a:ext>
                  </a:extLst>
                </p:cNvPr>
                <p:cNvCxnSpPr>
                  <a:cxnSpLocks/>
                </p:cNvCxnSpPr>
                <p:nvPr/>
              </p:nvCxnSpPr>
              <p:spPr>
                <a:xfrm>
                  <a:off x="-504492" y="2518717"/>
                  <a:ext cx="0" cy="368757"/>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090910E-0131-1C1D-1C3B-D07DC92FCA80}"/>
                    </a:ext>
                  </a:extLst>
                </p:cNvPr>
                <p:cNvCxnSpPr>
                  <a:cxnSpLocks/>
                </p:cNvCxnSpPr>
                <p:nvPr/>
              </p:nvCxnSpPr>
              <p:spPr>
                <a:xfrm>
                  <a:off x="-500028" y="2855776"/>
                  <a:ext cx="1008451" cy="0"/>
                </a:xfrm>
                <a:prstGeom prst="line">
                  <a:avLst/>
                </a:prstGeom>
                <a:ln w="63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35538EA-DC82-3E44-2295-4FDCE9EF0C8B}"/>
                        </a:ext>
                      </a:extLst>
                    </p:cNvPr>
                    <p:cNvSpPr txBox="1"/>
                    <p:nvPr/>
                  </p:nvSpPr>
                  <p:spPr>
                    <a:xfrm>
                      <a:off x="-353336" y="2651702"/>
                      <a:ext cx="702500"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i="1" smtClean="0">
                                    <a:solidFill>
                                      <a:srgbClr val="000000"/>
                                    </a:solidFill>
                                    <a:latin typeface="Cambria Math" panose="02040503050406030204" pitchFamily="18" charset="0"/>
                                  </a:rPr>
                                </m:ctrlPr>
                              </m:sSubPr>
                              <m:e>
                                <m:r>
                                  <a:rPr lang="en-US" sz="1100" b="0" i="1" smtClean="0">
                                    <a:solidFill>
                                      <a:srgbClr val="000000"/>
                                    </a:solidFill>
                                    <a:latin typeface="Cambria Math" panose="02040503050406030204" pitchFamily="18" charset="0"/>
                                  </a:rPr>
                                  <m:t>𝑡</m:t>
                                </m:r>
                              </m:e>
                              <m:sub>
                                <m:r>
                                  <m:rPr>
                                    <m:sty m:val="p"/>
                                  </m:rPr>
                                  <a:rPr lang="en-US" sz="1100" b="0" i="0" smtClean="0">
                                    <a:solidFill>
                                      <a:srgbClr val="000000"/>
                                    </a:solidFill>
                                    <a:latin typeface="Cambria Math" panose="02040503050406030204" pitchFamily="18" charset="0"/>
                                  </a:rPr>
                                  <m:t>b</m:t>
                                </m:r>
                              </m:sub>
                            </m:sSub>
                            <m:r>
                              <a:rPr lang="en-US" sz="1100" b="0" i="1" smtClean="0">
                                <a:solidFill>
                                  <a:srgbClr val="000000"/>
                                </a:solidFill>
                                <a:latin typeface="Cambria Math" panose="02040503050406030204" pitchFamily="18" charset="0"/>
                              </a:rPr>
                              <m:t>=</m:t>
                            </m:r>
                            <m:r>
                              <a:rPr lang="en-US" sz="1100" i="1" smtClean="0">
                                <a:solidFill>
                                  <a:srgbClr val="000000"/>
                                </a:solidFill>
                                <a:latin typeface="Cambria Math" panose="02040503050406030204" pitchFamily="18" charset="0"/>
                              </a:rPr>
                              <m:t>0</m:t>
                            </m:r>
                            <m:r>
                              <a:rPr lang="en-US" sz="1100" b="0" i="1" smtClean="0">
                                <a:solidFill>
                                  <a:srgbClr val="000000"/>
                                </a:solidFill>
                                <a:latin typeface="Cambria Math" panose="02040503050406030204" pitchFamily="18" charset="0"/>
                              </a:rPr>
                              <m:t>.1 </m:t>
                            </m:r>
                            <m:r>
                              <m:rPr>
                                <m:sty m:val="p"/>
                              </m:rPr>
                              <a:rPr lang="en-US" sz="1100" b="0" i="0" smtClean="0">
                                <a:solidFill>
                                  <a:srgbClr val="000000"/>
                                </a:solidFill>
                                <a:latin typeface="Cambria Math" panose="02040503050406030204" pitchFamily="18" charset="0"/>
                              </a:rPr>
                              <m:t>us</m:t>
                            </m:r>
                          </m:oMath>
                        </m:oMathPara>
                      </a14:m>
                      <a:endParaRPr lang="en-GB" sz="1100" dirty="0">
                        <a:solidFill>
                          <a:srgbClr val="000000"/>
                        </a:solidFill>
                      </a:endParaRPr>
                    </a:p>
                  </p:txBody>
                </p:sp>
              </mc:Choice>
              <mc:Fallback xmlns="">
                <p:sp>
                  <p:nvSpPr>
                    <p:cNvPr id="20" name="TextBox 19">
                      <a:extLst>
                        <a:ext uri="{FF2B5EF4-FFF2-40B4-BE49-F238E27FC236}">
                          <a16:creationId xmlns:a16="http://schemas.microsoft.com/office/drawing/2014/main" id="{B35538EA-DC82-3E44-2295-4FDCE9EF0C8B}"/>
                        </a:ext>
                      </a:extLst>
                    </p:cNvPr>
                    <p:cNvSpPr txBox="1">
                      <a:spLocks noRot="1" noChangeAspect="1" noMove="1" noResize="1" noEditPoints="1" noAdjustHandles="1" noChangeArrowheads="1" noChangeShapeType="1" noTextEdit="1"/>
                    </p:cNvSpPr>
                    <p:nvPr/>
                  </p:nvSpPr>
                  <p:spPr>
                    <a:xfrm>
                      <a:off x="-353336" y="2651702"/>
                      <a:ext cx="702500" cy="169277"/>
                    </a:xfrm>
                    <a:prstGeom prst="rect">
                      <a:avLst/>
                    </a:prstGeom>
                    <a:blipFill>
                      <a:blip r:embed="rId14"/>
                      <a:stretch>
                        <a:fillRect l="-6604" r="-8491" b="-30769"/>
                      </a:stretch>
                    </a:blipFill>
                  </p:spPr>
                  <p:txBody>
                    <a:bodyPr/>
                    <a:lstStyle/>
                    <a:p>
                      <a:r>
                        <a:rPr lang="en-GB">
                          <a:noFill/>
                        </a:rPr>
                        <a:t> </a:t>
                      </a:r>
                    </a:p>
                  </p:txBody>
                </p:sp>
              </mc:Fallback>
            </mc:AlternateContent>
          </p:grpSp>
          <p:cxnSp>
            <p:nvCxnSpPr>
              <p:cNvPr id="24" name="Straight Connector 23">
                <a:extLst>
                  <a:ext uri="{FF2B5EF4-FFF2-40B4-BE49-F238E27FC236}">
                    <a16:creationId xmlns:a16="http://schemas.microsoft.com/office/drawing/2014/main" id="{F8B04B67-60E7-4087-01F9-AF61B5E63C59}"/>
                  </a:ext>
                </a:extLst>
              </p:cNvPr>
              <p:cNvCxnSpPr>
                <a:cxnSpLocks/>
              </p:cNvCxnSpPr>
              <p:nvPr/>
            </p:nvCxnSpPr>
            <p:spPr>
              <a:xfrm rot="5400000" flipV="1">
                <a:off x="2287451" y="3223635"/>
                <a:ext cx="685800"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FE784472-33B8-799D-69B5-F56834E34750}"/>
                      </a:ext>
                    </a:extLst>
                  </p:cNvPr>
                  <p:cNvSpPr txBox="1"/>
                  <p:nvPr/>
                </p:nvSpPr>
                <p:spPr>
                  <a:xfrm>
                    <a:off x="2487292" y="3397258"/>
                    <a:ext cx="135230"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i="1" smtClean="0">
                                  <a:solidFill>
                                    <a:srgbClr val="000000"/>
                                  </a:solidFill>
                                  <a:latin typeface="Cambria Math" panose="02040503050406030204" pitchFamily="18" charset="0"/>
                                </a:rPr>
                              </m:ctrlPr>
                            </m:sSubPr>
                            <m:e>
                              <m:r>
                                <a:rPr lang="en-US" sz="1100" b="0" i="1" smtClean="0">
                                  <a:solidFill>
                                    <a:srgbClr val="000000"/>
                                  </a:solidFill>
                                  <a:latin typeface="Cambria Math" panose="02040503050406030204" pitchFamily="18" charset="0"/>
                                </a:rPr>
                                <m:t>𝑡</m:t>
                              </m:r>
                            </m:e>
                            <m:sub>
                              <m:r>
                                <m:rPr>
                                  <m:sty m:val="p"/>
                                </m:rPr>
                                <a:rPr lang="en-US" sz="1100" b="0" i="0" smtClean="0">
                                  <a:solidFill>
                                    <a:srgbClr val="000000"/>
                                  </a:solidFill>
                                  <a:latin typeface="Cambria Math" panose="02040503050406030204" pitchFamily="18" charset="0"/>
                                </a:rPr>
                                <m:t>f</m:t>
                              </m:r>
                            </m:sub>
                          </m:sSub>
                        </m:oMath>
                      </m:oMathPara>
                    </a14:m>
                    <a:endParaRPr lang="en-GB" sz="1100" dirty="0">
                      <a:solidFill>
                        <a:srgbClr val="000000"/>
                      </a:solidFill>
                    </a:endParaRPr>
                  </a:p>
                </p:txBody>
              </p:sp>
            </mc:Choice>
            <mc:Fallback xmlns="">
              <p:sp>
                <p:nvSpPr>
                  <p:cNvPr id="25" name="TextBox 24">
                    <a:extLst>
                      <a:ext uri="{FF2B5EF4-FFF2-40B4-BE49-F238E27FC236}">
                        <a16:creationId xmlns:a16="http://schemas.microsoft.com/office/drawing/2014/main" id="{FE784472-33B8-799D-69B5-F56834E34750}"/>
                      </a:ext>
                    </a:extLst>
                  </p:cNvPr>
                  <p:cNvSpPr txBox="1">
                    <a:spLocks noRot="1" noChangeAspect="1" noMove="1" noResize="1" noEditPoints="1" noAdjustHandles="1" noChangeArrowheads="1" noChangeShapeType="1" noTextEdit="1"/>
                  </p:cNvSpPr>
                  <p:nvPr/>
                </p:nvSpPr>
                <p:spPr>
                  <a:xfrm>
                    <a:off x="2487292" y="3397258"/>
                    <a:ext cx="135230" cy="169277"/>
                  </a:xfrm>
                  <a:prstGeom prst="rect">
                    <a:avLst/>
                  </a:prstGeom>
                  <a:blipFill>
                    <a:blip r:embed="rId15"/>
                    <a:stretch>
                      <a:fillRect l="-22727" r="-4545" b="-17857"/>
                    </a:stretch>
                  </a:blipFill>
                </p:spPr>
                <p:txBody>
                  <a:bodyPr/>
                  <a:lstStyle/>
                  <a:p>
                    <a:r>
                      <a:rPr lang="en-GB">
                        <a:noFill/>
                      </a:rPr>
                      <a:t> </a:t>
                    </a:r>
                  </a:p>
                </p:txBody>
              </p:sp>
            </mc:Fallback>
          </mc:AlternateContent>
        </p:grpSp>
        <p:cxnSp>
          <p:nvCxnSpPr>
            <p:cNvPr id="28" name="Straight Connector 27">
              <a:extLst>
                <a:ext uri="{FF2B5EF4-FFF2-40B4-BE49-F238E27FC236}">
                  <a16:creationId xmlns:a16="http://schemas.microsoft.com/office/drawing/2014/main" id="{785A8D99-274B-6923-2E0C-662BBBA436A5}"/>
                </a:ext>
              </a:extLst>
            </p:cNvPr>
            <p:cNvCxnSpPr>
              <a:cxnSpLocks/>
            </p:cNvCxnSpPr>
            <p:nvPr/>
          </p:nvCxnSpPr>
          <p:spPr>
            <a:xfrm>
              <a:off x="3544838" y="2915660"/>
              <a:ext cx="0" cy="339087"/>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Footer Placeholder 4">
            <a:extLst>
              <a:ext uri="{FF2B5EF4-FFF2-40B4-BE49-F238E27FC236}">
                <a16:creationId xmlns:a16="http://schemas.microsoft.com/office/drawing/2014/main" id="{8D30927D-B85E-5737-FFB5-4F87666F40DE}"/>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spTree>
    <p:extLst>
      <p:ext uri="{BB962C8B-B14F-4D97-AF65-F5344CB8AC3E}">
        <p14:creationId xmlns:p14="http://schemas.microsoft.com/office/powerpoint/2010/main" val="3173372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500"/>
                                        <p:tgtEl>
                                          <p:spTgt spid="7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fade">
                                      <p:cBhvr>
                                        <p:cTn id="24" dur="500"/>
                                        <p:tgtEl>
                                          <p:spTgt spid="6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500"/>
                                        <p:tgtEl>
                                          <p:spTgt spid="4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500"/>
                                        <p:tgtEl>
                                          <p:spTgt spid="9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6"/>
                                        </p:tgtEl>
                                        <p:attrNameLst>
                                          <p:attrName>style.visibility</p:attrName>
                                        </p:attrNameLst>
                                      </p:cBhvr>
                                      <p:to>
                                        <p:strVal val="visible"/>
                                      </p:to>
                                    </p:set>
                                    <p:animEffect transition="in" filter="fade">
                                      <p:cBhvr>
                                        <p:cTn id="45" dur="500"/>
                                        <p:tgtEl>
                                          <p:spTgt spid="96"/>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6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71"/>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70"/>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01"/>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102"/>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103"/>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45" grpId="0" animBg="1"/>
      <p:bldP spid="70" grpId="0" animBg="1"/>
      <p:bldP spid="71" grpId="0" animBg="1"/>
      <p:bldP spid="96" grpId="0" animBg="1"/>
      <p:bldP spid="100" grpId="0"/>
      <p:bldP spid="101" grpId="0"/>
      <p:bldP spid="102" grpId="0"/>
      <p:bldP spid="10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48900"/>
            <a:ext cx="8496944" cy="857250"/>
          </a:xfrm>
        </p:spPr>
        <p:txBody>
          <a:bodyPr/>
          <a:lstStyle/>
          <a:p>
            <a:r>
              <a:rPr lang="en-US" sz="2500" dirty="0"/>
              <a:t>704 MHz Pillbox cavity – Pulse shape and </a:t>
            </a:r>
            <a:r>
              <a:rPr lang="el-GR" sz="2500" i="1" dirty="0">
                <a:solidFill>
                  <a:srgbClr val="000000"/>
                </a:solidFill>
                <a:latin typeface="Arial Narrow" panose="020B0606020202030204" pitchFamily="34" charset="0"/>
              </a:rPr>
              <a:t>β</a:t>
            </a:r>
            <a:r>
              <a:rPr lang="en-US" sz="2500" baseline="-25000" dirty="0">
                <a:solidFill>
                  <a:srgbClr val="000000"/>
                </a:solidFill>
                <a:latin typeface="Arial Narrow" panose="020B0606020202030204" pitchFamily="34" charset="0"/>
              </a:rPr>
              <a:t>c</a:t>
            </a:r>
            <a:r>
              <a:rPr lang="en-US" sz="2500" dirty="0">
                <a:solidFill>
                  <a:srgbClr val="000000"/>
                </a:solidFill>
                <a:latin typeface="Arial Narrow" panose="020B0606020202030204" pitchFamily="34" charset="0"/>
              </a:rPr>
              <a:t> dependency</a:t>
            </a:r>
            <a:r>
              <a:rPr lang="en-US" sz="2500" dirty="0"/>
              <a:t> </a:t>
            </a:r>
            <a:endParaRPr lang="en-GB" sz="2500" dirty="0"/>
          </a:p>
        </p:txBody>
      </p:sp>
      <p:sp>
        <p:nvSpPr>
          <p:cNvPr id="12" name="Content Placeholder 1">
            <a:extLst>
              <a:ext uri="{FF2B5EF4-FFF2-40B4-BE49-F238E27FC236}">
                <a16:creationId xmlns:a16="http://schemas.microsoft.com/office/drawing/2014/main" id="{0FDE3021-5A86-C7C0-0644-C6ECF047C3B3}"/>
              </a:ext>
            </a:extLst>
          </p:cNvPr>
          <p:cNvSpPr>
            <a:spLocks noGrp="1"/>
          </p:cNvSpPr>
          <p:nvPr>
            <p:ph sz="quarter" idx="12"/>
          </p:nvPr>
        </p:nvSpPr>
        <p:spPr>
          <a:xfrm>
            <a:off x="1115616" y="409081"/>
            <a:ext cx="7560840" cy="389611"/>
          </a:xfrm>
        </p:spPr>
        <p:txBody>
          <a:bodyPr/>
          <a:lstStyle/>
          <a:p>
            <a:r>
              <a:rPr lang="en-US" sz="1600" dirty="0"/>
              <a:t>Voltage and power profiles for different coupling factor </a:t>
            </a:r>
            <a:r>
              <a:rPr lang="el-GR" sz="1600" i="1" dirty="0">
                <a:solidFill>
                  <a:srgbClr val="000000"/>
                </a:solidFill>
                <a:latin typeface="Arial Narrow" panose="020B0606020202030204" pitchFamily="34" charset="0"/>
              </a:rPr>
              <a:t>β</a:t>
            </a:r>
            <a:r>
              <a:rPr lang="en-US" sz="1600" baseline="-25000" dirty="0">
                <a:solidFill>
                  <a:srgbClr val="000000"/>
                </a:solidFill>
                <a:latin typeface="Arial Narrow" panose="020B0606020202030204" pitchFamily="34" charset="0"/>
              </a:rPr>
              <a:t>c</a:t>
            </a:r>
            <a:r>
              <a:rPr lang="en-US" sz="1600" dirty="0">
                <a:solidFill>
                  <a:srgbClr val="000000"/>
                </a:solidFill>
                <a:latin typeface="Arial Narrow" panose="020B0606020202030204" pitchFamily="34" charset="0"/>
              </a:rPr>
              <a:t>. </a:t>
            </a:r>
            <a:r>
              <a:rPr lang="en-US" sz="1600" dirty="0"/>
              <a:t>Higher </a:t>
            </a:r>
            <a:r>
              <a:rPr lang="el-GR" sz="1600" i="1" dirty="0">
                <a:solidFill>
                  <a:srgbClr val="000000"/>
                </a:solidFill>
                <a:latin typeface="Arial Narrow" panose="020B0606020202030204" pitchFamily="34" charset="0"/>
              </a:rPr>
              <a:t>β</a:t>
            </a:r>
            <a:r>
              <a:rPr lang="en-US" sz="1600" baseline="-25000" dirty="0">
                <a:solidFill>
                  <a:srgbClr val="000000"/>
                </a:solidFill>
                <a:latin typeface="Arial Narrow" panose="020B0606020202030204" pitchFamily="34" charset="0"/>
              </a:rPr>
              <a:t>c</a:t>
            </a:r>
            <a:r>
              <a:rPr lang="en-US" sz="1600" dirty="0"/>
              <a:t> means lower filling time </a:t>
            </a:r>
            <a:r>
              <a:rPr lang="en-US" sz="1600" dirty="0" err="1"/>
              <a:t>t</a:t>
            </a:r>
            <a:r>
              <a:rPr lang="en-US" sz="1600" baseline="-25000" dirty="0" err="1"/>
              <a:t>f</a:t>
            </a:r>
            <a:endParaRPr lang="en-GB" sz="1600" dirty="0">
              <a:solidFill>
                <a:srgbClr val="000000"/>
              </a:solidFill>
              <a:latin typeface="Arial Narrow" panose="020B0606020202030204" pitchFamily="34" charset="0"/>
            </a:endParaRPr>
          </a:p>
        </p:txBody>
      </p:sp>
      <p:sp>
        <p:nvSpPr>
          <p:cNvPr id="40" name="Content Placeholder 1">
            <a:extLst>
              <a:ext uri="{FF2B5EF4-FFF2-40B4-BE49-F238E27FC236}">
                <a16:creationId xmlns:a16="http://schemas.microsoft.com/office/drawing/2014/main" id="{65246E46-5409-65B8-8051-A12C99403156}"/>
              </a:ext>
            </a:extLst>
          </p:cNvPr>
          <p:cNvSpPr txBox="1">
            <a:spLocks/>
          </p:cNvSpPr>
          <p:nvPr/>
        </p:nvSpPr>
        <p:spPr>
          <a:xfrm>
            <a:off x="262526" y="2661203"/>
            <a:ext cx="8305800" cy="389611"/>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Higher </a:t>
            </a:r>
            <a:r>
              <a:rPr lang="el-GR" sz="1600" i="1" dirty="0">
                <a:solidFill>
                  <a:srgbClr val="000000"/>
                </a:solidFill>
                <a:latin typeface="Arial Narrow" panose="020B0606020202030204" pitchFamily="34" charset="0"/>
              </a:rPr>
              <a:t>β</a:t>
            </a:r>
            <a:r>
              <a:rPr lang="en-US" sz="1600" baseline="-25000" dirty="0">
                <a:solidFill>
                  <a:srgbClr val="000000"/>
                </a:solidFill>
                <a:latin typeface="Arial Narrow" panose="020B0606020202030204" pitchFamily="34" charset="0"/>
              </a:rPr>
              <a:t>c</a:t>
            </a:r>
            <a:r>
              <a:rPr lang="en-US" sz="1600" dirty="0"/>
              <a:t> means lower average power P</a:t>
            </a:r>
            <a:r>
              <a:rPr lang="en-US" sz="1600" baseline="-25000" dirty="0"/>
              <a:t>ave </a:t>
            </a:r>
            <a:r>
              <a:rPr lang="en-US" sz="1600" dirty="0"/>
              <a:t>and duty factor DF for the cavity</a:t>
            </a:r>
            <a:endParaRPr lang="en-GB" sz="1600" dirty="0">
              <a:solidFill>
                <a:srgbClr val="000000"/>
              </a:solidFill>
              <a:latin typeface="Arial Narrow" panose="020B0606020202030204" pitchFamily="34" charset="0"/>
            </a:endParaRPr>
          </a:p>
        </p:txBody>
      </p:sp>
      <p:sp>
        <p:nvSpPr>
          <p:cNvPr id="2" name="Footer Placeholder 4">
            <a:extLst>
              <a:ext uri="{FF2B5EF4-FFF2-40B4-BE49-F238E27FC236}">
                <a16:creationId xmlns:a16="http://schemas.microsoft.com/office/drawing/2014/main" id="{457861A0-BC94-058D-4EA6-98577703DF05}"/>
              </a:ext>
            </a:extLst>
          </p:cNvPr>
          <p:cNvSpPr>
            <a:spLocks noGrp="1"/>
          </p:cNvSpPr>
          <p:nvPr>
            <p:ph type="ftr" sz="quarter" idx="3"/>
          </p:nvPr>
        </p:nvSpPr>
        <p:spPr>
          <a:xfrm>
            <a:off x="107504" y="485822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grpSp>
        <p:nvGrpSpPr>
          <p:cNvPr id="46" name="Group 45">
            <a:extLst>
              <a:ext uri="{FF2B5EF4-FFF2-40B4-BE49-F238E27FC236}">
                <a16:creationId xmlns:a16="http://schemas.microsoft.com/office/drawing/2014/main" id="{49C58E3F-767F-D92F-F169-0753A6E85063}"/>
              </a:ext>
            </a:extLst>
          </p:cNvPr>
          <p:cNvGrpSpPr/>
          <p:nvPr/>
        </p:nvGrpSpPr>
        <p:grpSpPr>
          <a:xfrm>
            <a:off x="1124981" y="798692"/>
            <a:ext cx="2448272" cy="1938977"/>
            <a:chOff x="1124981" y="798692"/>
            <a:chExt cx="2448272" cy="1938977"/>
          </a:xfrm>
        </p:grpSpPr>
        <p:grpSp>
          <p:nvGrpSpPr>
            <p:cNvPr id="7" name="Group 6">
              <a:extLst>
                <a:ext uri="{FF2B5EF4-FFF2-40B4-BE49-F238E27FC236}">
                  <a16:creationId xmlns:a16="http://schemas.microsoft.com/office/drawing/2014/main" id="{F84FD01B-B1F5-A7D7-460C-923950839837}"/>
                </a:ext>
              </a:extLst>
            </p:cNvPr>
            <p:cNvGrpSpPr/>
            <p:nvPr/>
          </p:nvGrpSpPr>
          <p:grpSpPr>
            <a:xfrm>
              <a:off x="1124981" y="798692"/>
              <a:ext cx="2448272" cy="1938977"/>
              <a:chOff x="1935863" y="910885"/>
              <a:chExt cx="2448272" cy="1938977"/>
            </a:xfrm>
          </p:grpSpPr>
          <p:grpSp>
            <p:nvGrpSpPr>
              <p:cNvPr id="21" name="Group 20">
                <a:extLst>
                  <a:ext uri="{FF2B5EF4-FFF2-40B4-BE49-F238E27FC236}">
                    <a16:creationId xmlns:a16="http://schemas.microsoft.com/office/drawing/2014/main" id="{F285AF77-1254-7F02-880D-6C069C1B565F}"/>
                  </a:ext>
                </a:extLst>
              </p:cNvPr>
              <p:cNvGrpSpPr/>
              <p:nvPr/>
            </p:nvGrpSpPr>
            <p:grpSpPr>
              <a:xfrm>
                <a:off x="1935863" y="910885"/>
                <a:ext cx="2448272" cy="1921510"/>
                <a:chOff x="76747" y="1570219"/>
                <a:chExt cx="2448272" cy="1921510"/>
              </a:xfrm>
            </p:grpSpPr>
            <p:pic>
              <p:nvPicPr>
                <p:cNvPr id="9" name="Picture 8" descr="A graph of a function&#10;&#10;Description automatically generated with medium confidence">
                  <a:extLst>
                    <a:ext uri="{FF2B5EF4-FFF2-40B4-BE49-F238E27FC236}">
                      <a16:creationId xmlns:a16="http://schemas.microsoft.com/office/drawing/2014/main" id="{8E66A389-095E-A652-6E18-5D05B5A25A6B}"/>
                    </a:ext>
                  </a:extLst>
                </p:cNvPr>
                <p:cNvPicPr>
                  <a:picLocks noChangeAspect="1"/>
                </p:cNvPicPr>
                <p:nvPr/>
              </p:nvPicPr>
              <p:blipFill rotWithShape="1">
                <a:blip r:embed="rId3"/>
                <a:srcRect l="5416" t="1112" r="7354"/>
                <a:stretch/>
              </p:blipFill>
              <p:spPr>
                <a:xfrm>
                  <a:off x="76747" y="1570219"/>
                  <a:ext cx="2448272" cy="192151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C4D4A66-F423-4A39-B55F-1605DAFB2D44}"/>
                        </a:ext>
                      </a:extLst>
                    </p:cNvPr>
                    <p:cNvSpPr txBox="1"/>
                    <p:nvPr/>
                  </p:nvSpPr>
                  <p:spPr>
                    <a:xfrm>
                      <a:off x="299970" y="1711187"/>
                      <a:ext cx="432106" cy="769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500" i="1" smtClean="0">
                                    <a:solidFill>
                                      <a:srgbClr val="000000"/>
                                    </a:solidFill>
                                    <a:latin typeface="Cambria Math" panose="02040503050406030204" pitchFamily="18" charset="0"/>
                                  </a:rPr>
                                </m:ctrlPr>
                              </m:sSubPr>
                              <m:e>
                                <m:r>
                                  <a:rPr lang="en-US" sz="500" b="0" i="1" smtClean="0">
                                    <a:solidFill>
                                      <a:srgbClr val="000000"/>
                                    </a:solidFill>
                                    <a:latin typeface="Cambria Math" panose="02040503050406030204" pitchFamily="18" charset="0"/>
                                  </a:rPr>
                                  <m:t>𝑉</m:t>
                                </m:r>
                              </m:e>
                              <m:sub>
                                <m:r>
                                  <m:rPr>
                                    <m:sty m:val="p"/>
                                  </m:rPr>
                                  <a:rPr lang="en-US" sz="500" b="0" i="0" smtClean="0">
                                    <a:solidFill>
                                      <a:srgbClr val="000000"/>
                                    </a:solidFill>
                                    <a:latin typeface="Cambria Math" panose="02040503050406030204" pitchFamily="18" charset="0"/>
                                  </a:rPr>
                                  <m:t>nom</m:t>
                                </m:r>
                              </m:sub>
                            </m:sSub>
                            <m:r>
                              <a:rPr lang="en-US" sz="500" i="1">
                                <a:solidFill>
                                  <a:srgbClr val="000000"/>
                                </a:solidFill>
                                <a:latin typeface="Cambria Math" panose="02040503050406030204" pitchFamily="18" charset="0"/>
                              </a:rPr>
                              <m:t> </m:t>
                            </m:r>
                            <m:r>
                              <a:rPr lang="en-US" sz="500" b="0" i="1" smtClean="0">
                                <a:solidFill>
                                  <a:srgbClr val="000000"/>
                                </a:solidFill>
                                <a:latin typeface="Cambria Math" panose="02040503050406030204" pitchFamily="18" charset="0"/>
                              </a:rPr>
                              <m:t>=</m:t>
                            </m:r>
                            <m:r>
                              <a:rPr lang="en-US" sz="500" i="1" smtClean="0">
                                <a:solidFill>
                                  <a:srgbClr val="000000"/>
                                </a:solidFill>
                                <a:latin typeface="Cambria Math" panose="02040503050406030204" pitchFamily="18" charset="0"/>
                              </a:rPr>
                              <m:t>5</m:t>
                            </m:r>
                            <m:r>
                              <a:rPr lang="en-US" sz="500" b="0" i="1" smtClean="0">
                                <a:solidFill>
                                  <a:srgbClr val="000000"/>
                                </a:solidFill>
                                <a:latin typeface="Cambria Math" panose="02040503050406030204" pitchFamily="18" charset="0"/>
                              </a:rPr>
                              <m:t>.5 </m:t>
                            </m:r>
                            <m:r>
                              <m:rPr>
                                <m:sty m:val="p"/>
                              </m:rPr>
                              <a:rPr lang="en-US" sz="500" b="0" i="0" smtClean="0">
                                <a:solidFill>
                                  <a:srgbClr val="000000"/>
                                </a:solidFill>
                                <a:latin typeface="Cambria Math" panose="02040503050406030204" pitchFamily="18" charset="0"/>
                              </a:rPr>
                              <m:t>MV</m:t>
                            </m:r>
                          </m:oMath>
                        </m:oMathPara>
                      </a14:m>
                      <a:endParaRPr lang="en-GB" sz="500" dirty="0">
                        <a:solidFill>
                          <a:srgbClr val="000000"/>
                        </a:solidFill>
                      </a:endParaRPr>
                    </a:p>
                  </p:txBody>
                </p:sp>
              </mc:Choice>
              <mc:Fallback xmlns="">
                <p:sp>
                  <p:nvSpPr>
                    <p:cNvPr id="11" name="TextBox 10">
                      <a:extLst>
                        <a:ext uri="{FF2B5EF4-FFF2-40B4-BE49-F238E27FC236}">
                          <a16:creationId xmlns:a16="http://schemas.microsoft.com/office/drawing/2014/main" id="{DC4D4A66-F423-4A39-B55F-1605DAFB2D44}"/>
                        </a:ext>
                      </a:extLst>
                    </p:cNvPr>
                    <p:cNvSpPr txBox="1">
                      <a:spLocks noRot="1" noChangeAspect="1" noMove="1" noResize="1" noEditPoints="1" noAdjustHandles="1" noChangeArrowheads="1" noChangeShapeType="1" noTextEdit="1"/>
                    </p:cNvSpPr>
                    <p:nvPr/>
                  </p:nvSpPr>
                  <p:spPr>
                    <a:xfrm>
                      <a:off x="299970" y="1711187"/>
                      <a:ext cx="432106" cy="76944"/>
                    </a:xfrm>
                    <a:prstGeom prst="rect">
                      <a:avLst/>
                    </a:prstGeom>
                    <a:blipFill>
                      <a:blip r:embed="rId6"/>
                      <a:stretch>
                        <a:fillRect l="-2857" r="-2857" b="-16667"/>
                      </a:stretch>
                    </a:blipFill>
                  </p:spPr>
                  <p:txBody>
                    <a:bodyPr/>
                    <a:lstStyle/>
                    <a:p>
                      <a:r>
                        <a:rPr lang="en-GB">
                          <a:noFill/>
                        </a:rPr>
                        <a:t> </a:t>
                      </a:r>
                    </a:p>
                  </p:txBody>
                </p:sp>
              </mc:Fallback>
            </mc:AlternateContent>
            <p:cxnSp>
              <p:nvCxnSpPr>
                <p:cNvPr id="14" name="Straight Connector 13">
                  <a:extLst>
                    <a:ext uri="{FF2B5EF4-FFF2-40B4-BE49-F238E27FC236}">
                      <a16:creationId xmlns:a16="http://schemas.microsoft.com/office/drawing/2014/main" id="{89660B65-EF73-6240-1E5C-5CA34FD23295}"/>
                    </a:ext>
                  </a:extLst>
                </p:cNvPr>
                <p:cNvCxnSpPr>
                  <a:cxnSpLocks/>
                </p:cNvCxnSpPr>
                <p:nvPr/>
              </p:nvCxnSpPr>
              <p:spPr>
                <a:xfrm>
                  <a:off x="292827" y="1818335"/>
                  <a:ext cx="2188560"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grpSp>
          <p:pic>
            <p:nvPicPr>
              <p:cNvPr id="6" name="Picture 5" descr="A graph of numbers and lines&#10;&#10;Description automatically generated">
                <a:extLst>
                  <a:ext uri="{FF2B5EF4-FFF2-40B4-BE49-F238E27FC236}">
                    <a16:creationId xmlns:a16="http://schemas.microsoft.com/office/drawing/2014/main" id="{2AF819B3-32D5-63B8-817F-E7152C38D430}"/>
                  </a:ext>
                </a:extLst>
              </p:cNvPr>
              <p:cNvPicPr>
                <a:picLocks noChangeAspect="1"/>
              </p:cNvPicPr>
              <p:nvPr/>
            </p:nvPicPr>
            <p:blipFill rotWithShape="1">
              <a:blip r:embed="rId7"/>
              <a:srcRect l="45544" t="93889" r="41878" b="-425"/>
              <a:stretch/>
            </p:blipFill>
            <p:spPr>
              <a:xfrm>
                <a:off x="3047174" y="2715769"/>
                <a:ext cx="372698" cy="134093"/>
              </a:xfrm>
              <a:prstGeom prst="rect">
                <a:avLst/>
              </a:prstGeom>
            </p:spPr>
          </p:pic>
        </p:grpSp>
        <p:cxnSp>
          <p:nvCxnSpPr>
            <p:cNvPr id="42" name="Straight Connector 41">
              <a:extLst>
                <a:ext uri="{FF2B5EF4-FFF2-40B4-BE49-F238E27FC236}">
                  <a16:creationId xmlns:a16="http://schemas.microsoft.com/office/drawing/2014/main" id="{94EF14D0-9B5A-1F54-468A-9C3495B32E12}"/>
                </a:ext>
              </a:extLst>
            </p:cNvPr>
            <p:cNvCxnSpPr>
              <a:cxnSpLocks/>
            </p:cNvCxnSpPr>
            <p:nvPr/>
          </p:nvCxnSpPr>
          <p:spPr>
            <a:xfrm flipH="1" flipV="1">
              <a:off x="1973462" y="1042045"/>
              <a:ext cx="1" cy="141732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F9422393-13DB-FFC0-E2DF-0BBC5EC9E759}"/>
              </a:ext>
            </a:extLst>
          </p:cNvPr>
          <p:cNvGrpSpPr/>
          <p:nvPr/>
        </p:nvGrpSpPr>
        <p:grpSpPr>
          <a:xfrm>
            <a:off x="3725361" y="776086"/>
            <a:ext cx="2456371" cy="1944116"/>
            <a:chOff x="3725361" y="776086"/>
            <a:chExt cx="2456371" cy="1944116"/>
          </a:xfrm>
        </p:grpSpPr>
        <p:grpSp>
          <p:nvGrpSpPr>
            <p:cNvPr id="10" name="Group 9">
              <a:extLst>
                <a:ext uri="{FF2B5EF4-FFF2-40B4-BE49-F238E27FC236}">
                  <a16:creationId xmlns:a16="http://schemas.microsoft.com/office/drawing/2014/main" id="{78DDE6AD-BCB8-6FF5-06C1-74B0CDF3DA2D}"/>
                </a:ext>
              </a:extLst>
            </p:cNvPr>
            <p:cNvGrpSpPr>
              <a:grpSpLocks noChangeAspect="1"/>
            </p:cNvGrpSpPr>
            <p:nvPr/>
          </p:nvGrpSpPr>
          <p:grpSpPr>
            <a:xfrm>
              <a:off x="3725361" y="776086"/>
              <a:ext cx="2456371" cy="1944116"/>
              <a:chOff x="4587567" y="884789"/>
              <a:chExt cx="2460864" cy="1947672"/>
            </a:xfrm>
          </p:grpSpPr>
          <p:grpSp>
            <p:nvGrpSpPr>
              <p:cNvPr id="37" name="Group 36">
                <a:extLst>
                  <a:ext uri="{FF2B5EF4-FFF2-40B4-BE49-F238E27FC236}">
                    <a16:creationId xmlns:a16="http://schemas.microsoft.com/office/drawing/2014/main" id="{089401AC-0F9D-8FA7-EC84-6F1F8243C295}"/>
                  </a:ext>
                </a:extLst>
              </p:cNvPr>
              <p:cNvGrpSpPr/>
              <p:nvPr/>
            </p:nvGrpSpPr>
            <p:grpSpPr>
              <a:xfrm>
                <a:off x="4587567" y="884789"/>
                <a:ext cx="2460864" cy="1947672"/>
                <a:chOff x="3008608" y="1127711"/>
                <a:chExt cx="2460864" cy="1947672"/>
              </a:xfrm>
            </p:grpSpPr>
            <p:pic>
              <p:nvPicPr>
                <p:cNvPr id="29" name="Picture 28" descr="A graph of a function&#10;&#10;Description automatically generated">
                  <a:extLst>
                    <a:ext uri="{FF2B5EF4-FFF2-40B4-BE49-F238E27FC236}">
                      <a16:creationId xmlns:a16="http://schemas.microsoft.com/office/drawing/2014/main" id="{B1A0E5F6-C359-D7AC-1EE8-E26356179EFB}"/>
                    </a:ext>
                  </a:extLst>
                </p:cNvPr>
                <p:cNvPicPr>
                  <a:picLocks noChangeAspect="1"/>
                </p:cNvPicPr>
                <p:nvPr/>
              </p:nvPicPr>
              <p:blipFill rotWithShape="1">
                <a:blip r:embed="rId8"/>
                <a:srcRect l="4620" r="7907"/>
                <a:stretch/>
              </p:blipFill>
              <p:spPr>
                <a:xfrm>
                  <a:off x="3008608" y="1127711"/>
                  <a:ext cx="2460864" cy="1947672"/>
                </a:xfrm>
                <a:prstGeom prst="rect">
                  <a:avLst/>
                </a:prstGeom>
              </p:spPr>
            </p:pic>
            <p:cxnSp>
              <p:nvCxnSpPr>
                <p:cNvPr id="31" name="Straight Connector 30">
                  <a:extLst>
                    <a:ext uri="{FF2B5EF4-FFF2-40B4-BE49-F238E27FC236}">
                      <a16:creationId xmlns:a16="http://schemas.microsoft.com/office/drawing/2014/main" id="{2DEAD7C1-96C1-9251-3998-9690C7CC57F7}"/>
                    </a:ext>
                  </a:extLst>
                </p:cNvPr>
                <p:cNvCxnSpPr>
                  <a:cxnSpLocks/>
                </p:cNvCxnSpPr>
                <p:nvPr/>
              </p:nvCxnSpPr>
              <p:spPr>
                <a:xfrm>
                  <a:off x="3241948" y="1364750"/>
                  <a:ext cx="2188560"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E3C959C6-2386-D724-9418-32150D5DBEBF}"/>
                        </a:ext>
                      </a:extLst>
                    </p:cNvPr>
                    <p:cNvSpPr txBox="1"/>
                    <p:nvPr/>
                  </p:nvSpPr>
                  <p:spPr>
                    <a:xfrm>
                      <a:off x="3261001" y="1272558"/>
                      <a:ext cx="491993" cy="769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500" i="1" smtClean="0">
                                    <a:solidFill>
                                      <a:srgbClr val="000000"/>
                                    </a:solidFill>
                                    <a:latin typeface="Cambria Math" panose="02040503050406030204" pitchFamily="18" charset="0"/>
                                  </a:rPr>
                                </m:ctrlPr>
                              </m:sSubPr>
                              <m:e>
                                <m:r>
                                  <a:rPr lang="en-US" sz="500" b="0" i="1" smtClean="0">
                                    <a:solidFill>
                                      <a:srgbClr val="000000"/>
                                    </a:solidFill>
                                    <a:latin typeface="Cambria Math" panose="02040503050406030204" pitchFamily="18" charset="0"/>
                                  </a:rPr>
                                  <m:t>𝑃</m:t>
                                </m:r>
                              </m:e>
                              <m:sub>
                                <m:r>
                                  <m:rPr>
                                    <m:sty m:val="p"/>
                                  </m:rPr>
                                  <a:rPr lang="en-US" sz="500" b="0" i="0" smtClean="0">
                                    <a:solidFill>
                                      <a:srgbClr val="000000"/>
                                    </a:solidFill>
                                    <a:latin typeface="Cambria Math" panose="02040503050406030204" pitchFamily="18" charset="0"/>
                                  </a:rPr>
                                  <m:t>diss</m:t>
                                </m:r>
                              </m:sub>
                            </m:sSub>
                            <m:r>
                              <a:rPr lang="en-US" sz="500" i="1">
                                <a:solidFill>
                                  <a:srgbClr val="000000"/>
                                </a:solidFill>
                                <a:latin typeface="Cambria Math" panose="02040503050406030204" pitchFamily="18" charset="0"/>
                              </a:rPr>
                              <m:t> </m:t>
                            </m:r>
                            <m:r>
                              <a:rPr lang="en-US" sz="500" b="0" i="1" smtClean="0">
                                <a:solidFill>
                                  <a:srgbClr val="000000"/>
                                </a:solidFill>
                                <a:latin typeface="Cambria Math" panose="02040503050406030204" pitchFamily="18" charset="0"/>
                              </a:rPr>
                              <m:t>=</m:t>
                            </m:r>
                            <m:r>
                              <a:rPr lang="en-US" sz="500" i="1" smtClean="0">
                                <a:solidFill>
                                  <a:srgbClr val="000000"/>
                                </a:solidFill>
                                <a:latin typeface="Cambria Math" panose="02040503050406030204" pitchFamily="18" charset="0"/>
                              </a:rPr>
                              <m:t>3</m:t>
                            </m:r>
                            <m:r>
                              <a:rPr lang="en-US" sz="500" b="0" i="1" smtClean="0">
                                <a:solidFill>
                                  <a:srgbClr val="000000"/>
                                </a:solidFill>
                                <a:latin typeface="Cambria Math" panose="02040503050406030204" pitchFamily="18" charset="0"/>
                              </a:rPr>
                              <m:t>.75 </m:t>
                            </m:r>
                            <m:r>
                              <m:rPr>
                                <m:sty m:val="p"/>
                              </m:rPr>
                              <a:rPr lang="en-US" sz="500" b="0" i="0" smtClean="0">
                                <a:solidFill>
                                  <a:srgbClr val="000000"/>
                                </a:solidFill>
                                <a:latin typeface="Cambria Math" panose="02040503050406030204" pitchFamily="18" charset="0"/>
                              </a:rPr>
                              <m:t>MW</m:t>
                            </m:r>
                          </m:oMath>
                        </m:oMathPara>
                      </a14:m>
                      <a:endParaRPr lang="en-GB" sz="500" dirty="0">
                        <a:solidFill>
                          <a:srgbClr val="000000"/>
                        </a:solidFill>
                      </a:endParaRPr>
                    </a:p>
                  </p:txBody>
                </p:sp>
              </mc:Choice>
              <mc:Fallback xmlns="">
                <p:sp>
                  <p:nvSpPr>
                    <p:cNvPr id="32" name="TextBox 31">
                      <a:extLst>
                        <a:ext uri="{FF2B5EF4-FFF2-40B4-BE49-F238E27FC236}">
                          <a16:creationId xmlns:a16="http://schemas.microsoft.com/office/drawing/2014/main" id="{E3C959C6-2386-D724-9418-32150D5DBEBF}"/>
                        </a:ext>
                      </a:extLst>
                    </p:cNvPr>
                    <p:cNvSpPr txBox="1">
                      <a:spLocks noRot="1" noChangeAspect="1" noMove="1" noResize="1" noEditPoints="1" noAdjustHandles="1" noChangeArrowheads="1" noChangeShapeType="1" noTextEdit="1"/>
                    </p:cNvSpPr>
                    <p:nvPr/>
                  </p:nvSpPr>
                  <p:spPr>
                    <a:xfrm>
                      <a:off x="3261001" y="1272558"/>
                      <a:ext cx="491993" cy="76944"/>
                    </a:xfrm>
                    <a:prstGeom prst="rect">
                      <a:avLst/>
                    </a:prstGeom>
                    <a:blipFill>
                      <a:blip r:embed="rId9"/>
                      <a:stretch>
                        <a:fillRect l="-2469" r="-1235" b="-25000"/>
                      </a:stretch>
                    </a:blipFill>
                  </p:spPr>
                  <p:txBody>
                    <a:bodyPr/>
                    <a:lstStyle/>
                    <a:p>
                      <a:r>
                        <a:rPr lang="en-GB">
                          <a:noFill/>
                        </a:rPr>
                        <a:t> </a:t>
                      </a:r>
                    </a:p>
                  </p:txBody>
                </p:sp>
              </mc:Fallback>
            </mc:AlternateContent>
          </p:grpSp>
          <p:pic>
            <p:nvPicPr>
              <p:cNvPr id="8" name="Picture 7" descr="A graph of numbers and lines&#10;&#10;Description automatically generated">
                <a:extLst>
                  <a:ext uri="{FF2B5EF4-FFF2-40B4-BE49-F238E27FC236}">
                    <a16:creationId xmlns:a16="http://schemas.microsoft.com/office/drawing/2014/main" id="{E5694C88-5FE4-12A6-6D8B-8C695989E8AF}"/>
                  </a:ext>
                </a:extLst>
              </p:cNvPr>
              <p:cNvPicPr>
                <a:picLocks noChangeAspect="1"/>
              </p:cNvPicPr>
              <p:nvPr/>
            </p:nvPicPr>
            <p:blipFill rotWithShape="1">
              <a:blip r:embed="rId7"/>
              <a:srcRect l="45544" t="93889" r="41878" b="-425"/>
              <a:stretch/>
            </p:blipFill>
            <p:spPr>
              <a:xfrm>
                <a:off x="5706976" y="2698302"/>
                <a:ext cx="372698" cy="134093"/>
              </a:xfrm>
              <a:prstGeom prst="rect">
                <a:avLst/>
              </a:prstGeom>
            </p:spPr>
          </p:pic>
        </p:grpSp>
        <p:cxnSp>
          <p:nvCxnSpPr>
            <p:cNvPr id="44" name="Straight Connector 43">
              <a:extLst>
                <a:ext uri="{FF2B5EF4-FFF2-40B4-BE49-F238E27FC236}">
                  <a16:creationId xmlns:a16="http://schemas.microsoft.com/office/drawing/2014/main" id="{26D02418-F410-B490-2066-B9F815FBA091}"/>
                </a:ext>
              </a:extLst>
            </p:cNvPr>
            <p:cNvCxnSpPr>
              <a:cxnSpLocks/>
            </p:cNvCxnSpPr>
            <p:nvPr/>
          </p:nvCxnSpPr>
          <p:spPr>
            <a:xfrm flipH="1" flipV="1">
              <a:off x="4590551" y="1012692"/>
              <a:ext cx="1" cy="1446673"/>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0DA708FB-BC97-2BF7-9E2C-EDFCCC93FD95}"/>
              </a:ext>
            </a:extLst>
          </p:cNvPr>
          <p:cNvGrpSpPr/>
          <p:nvPr/>
        </p:nvGrpSpPr>
        <p:grpSpPr>
          <a:xfrm>
            <a:off x="6351371" y="875479"/>
            <a:ext cx="2452690" cy="1844723"/>
            <a:chOff x="6351371" y="875479"/>
            <a:chExt cx="2452690" cy="1844723"/>
          </a:xfrm>
        </p:grpSpPr>
        <p:pic>
          <p:nvPicPr>
            <p:cNvPr id="15" name="Picture 14" descr="A blue line graph with numbers&#10;&#10;Description automatically generated">
              <a:extLst>
                <a:ext uri="{FF2B5EF4-FFF2-40B4-BE49-F238E27FC236}">
                  <a16:creationId xmlns:a16="http://schemas.microsoft.com/office/drawing/2014/main" id="{55BCA901-3765-4F62-B702-5A333D17B456}"/>
                </a:ext>
              </a:extLst>
            </p:cNvPr>
            <p:cNvPicPr>
              <a:picLocks noChangeAspect="1"/>
            </p:cNvPicPr>
            <p:nvPr/>
          </p:nvPicPr>
          <p:blipFill rotWithShape="1">
            <a:blip r:embed="rId10"/>
            <a:srcRect l="4448" t="5201" r="8292"/>
            <a:stretch/>
          </p:blipFill>
          <p:spPr>
            <a:xfrm>
              <a:off x="6351371" y="875479"/>
              <a:ext cx="2452690" cy="1844723"/>
            </a:xfrm>
            <a:prstGeom prst="rect">
              <a:avLst/>
            </a:prstGeom>
          </p:spPr>
        </p:pic>
        <p:cxnSp>
          <p:nvCxnSpPr>
            <p:cNvPr id="48" name="Straight Connector 47">
              <a:extLst>
                <a:ext uri="{FF2B5EF4-FFF2-40B4-BE49-F238E27FC236}">
                  <a16:creationId xmlns:a16="http://schemas.microsoft.com/office/drawing/2014/main" id="{2D5CBB16-BE2C-AB71-CDB0-EFFF534B91CC}"/>
                </a:ext>
              </a:extLst>
            </p:cNvPr>
            <p:cNvCxnSpPr>
              <a:cxnSpLocks/>
            </p:cNvCxnSpPr>
            <p:nvPr/>
          </p:nvCxnSpPr>
          <p:spPr>
            <a:xfrm flipH="1" flipV="1">
              <a:off x="7026295" y="1489654"/>
              <a:ext cx="1" cy="957548"/>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9D277204-8854-4BED-DC0E-F2B89A79A863}"/>
                </a:ext>
              </a:extLst>
            </p:cNvPr>
            <p:cNvCxnSpPr>
              <a:cxnSpLocks/>
            </p:cNvCxnSpPr>
            <p:nvPr/>
          </p:nvCxnSpPr>
          <p:spPr>
            <a:xfrm flipV="1">
              <a:off x="6594342" y="1481217"/>
              <a:ext cx="425932" cy="3271"/>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grpSp>
      <p:grpSp>
        <p:nvGrpSpPr>
          <p:cNvPr id="57" name="Group 56">
            <a:extLst>
              <a:ext uri="{FF2B5EF4-FFF2-40B4-BE49-F238E27FC236}">
                <a16:creationId xmlns:a16="http://schemas.microsoft.com/office/drawing/2014/main" id="{D4695003-E064-8BB0-B8C4-5599FBBC9731}"/>
              </a:ext>
            </a:extLst>
          </p:cNvPr>
          <p:cNvGrpSpPr/>
          <p:nvPr/>
        </p:nvGrpSpPr>
        <p:grpSpPr>
          <a:xfrm>
            <a:off x="267001" y="3059251"/>
            <a:ext cx="2484682" cy="1825671"/>
            <a:chOff x="1036068" y="3059251"/>
            <a:chExt cx="2484682" cy="1825671"/>
          </a:xfrm>
        </p:grpSpPr>
        <p:pic>
          <p:nvPicPr>
            <p:cNvPr id="3" name="Picture 2" descr="A blue line graph with numbers&#10;&#10;Description automatically generated">
              <a:extLst>
                <a:ext uri="{FF2B5EF4-FFF2-40B4-BE49-F238E27FC236}">
                  <a16:creationId xmlns:a16="http://schemas.microsoft.com/office/drawing/2014/main" id="{EF1CACF8-EC1F-A07A-87A2-BE46BB2B4AA3}"/>
                </a:ext>
              </a:extLst>
            </p:cNvPr>
            <p:cNvPicPr>
              <a:picLocks noChangeAspect="1"/>
            </p:cNvPicPr>
            <p:nvPr/>
          </p:nvPicPr>
          <p:blipFill rotWithShape="1">
            <a:blip r:embed="rId11"/>
            <a:srcRect l="2508" t="5201" r="8171"/>
            <a:stretch/>
          </p:blipFill>
          <p:spPr>
            <a:xfrm>
              <a:off x="1036068" y="3059251"/>
              <a:ext cx="2484682" cy="1825671"/>
            </a:xfrm>
            <a:prstGeom prst="rect">
              <a:avLst/>
            </a:prstGeom>
          </p:spPr>
        </p:pic>
        <p:cxnSp>
          <p:nvCxnSpPr>
            <p:cNvPr id="55" name="Straight Connector 54">
              <a:extLst>
                <a:ext uri="{FF2B5EF4-FFF2-40B4-BE49-F238E27FC236}">
                  <a16:creationId xmlns:a16="http://schemas.microsoft.com/office/drawing/2014/main" id="{BF416D29-76DA-4F7E-2D6A-ED00B38F845B}"/>
                </a:ext>
              </a:extLst>
            </p:cNvPr>
            <p:cNvCxnSpPr>
              <a:cxnSpLocks/>
            </p:cNvCxnSpPr>
            <p:nvPr/>
          </p:nvCxnSpPr>
          <p:spPr>
            <a:xfrm flipH="1" flipV="1">
              <a:off x="1758926" y="3663054"/>
              <a:ext cx="1" cy="957548"/>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E579B6B5-A1CC-09FE-A00C-9A6BE6001C82}"/>
                </a:ext>
              </a:extLst>
            </p:cNvPr>
            <p:cNvCxnSpPr>
              <a:cxnSpLocks/>
            </p:cNvCxnSpPr>
            <p:nvPr/>
          </p:nvCxnSpPr>
          <p:spPr>
            <a:xfrm flipV="1">
              <a:off x="1326973" y="3671285"/>
              <a:ext cx="425932" cy="3271"/>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58620B6F-D6FE-3191-01CC-A44E580A3E91}"/>
              </a:ext>
            </a:extLst>
          </p:cNvPr>
          <p:cNvGrpSpPr/>
          <p:nvPr/>
        </p:nvGrpSpPr>
        <p:grpSpPr>
          <a:xfrm>
            <a:off x="2969912" y="2997665"/>
            <a:ext cx="2370034" cy="1887257"/>
            <a:chOff x="3738979" y="2997665"/>
            <a:chExt cx="2370034" cy="1887257"/>
          </a:xfrm>
        </p:grpSpPr>
        <p:pic>
          <p:nvPicPr>
            <p:cNvPr id="38" name="Picture 37" descr="A blue line graph with numbers&#10;&#10;Description automatically generated">
              <a:extLst>
                <a:ext uri="{FF2B5EF4-FFF2-40B4-BE49-F238E27FC236}">
                  <a16:creationId xmlns:a16="http://schemas.microsoft.com/office/drawing/2014/main" id="{5240557C-A487-5A71-E1B8-E5E10A0F6004}"/>
                </a:ext>
              </a:extLst>
            </p:cNvPr>
            <p:cNvPicPr>
              <a:picLocks noChangeAspect="1"/>
            </p:cNvPicPr>
            <p:nvPr/>
          </p:nvPicPr>
          <p:blipFill rotWithShape="1">
            <a:blip r:embed="rId12"/>
            <a:srcRect l="6385" t="1722" r="8171"/>
            <a:stretch/>
          </p:blipFill>
          <p:spPr>
            <a:xfrm>
              <a:off x="3738979" y="2997665"/>
              <a:ext cx="2370034" cy="1887257"/>
            </a:xfrm>
            <a:prstGeom prst="rect">
              <a:avLst/>
            </a:prstGeom>
          </p:spPr>
        </p:pic>
        <p:cxnSp>
          <p:nvCxnSpPr>
            <p:cNvPr id="58" name="Straight Connector 57">
              <a:extLst>
                <a:ext uri="{FF2B5EF4-FFF2-40B4-BE49-F238E27FC236}">
                  <a16:creationId xmlns:a16="http://schemas.microsoft.com/office/drawing/2014/main" id="{7970FDFA-1DD1-9AA6-371D-6F8B92A23611}"/>
                </a:ext>
              </a:extLst>
            </p:cNvPr>
            <p:cNvCxnSpPr>
              <a:cxnSpLocks/>
            </p:cNvCxnSpPr>
            <p:nvPr/>
          </p:nvCxnSpPr>
          <p:spPr>
            <a:xfrm flipV="1">
              <a:off x="4352901" y="3744517"/>
              <a:ext cx="0" cy="885609"/>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DECB35ED-EFDF-4889-0845-A913A6853596}"/>
                </a:ext>
              </a:extLst>
            </p:cNvPr>
            <p:cNvCxnSpPr>
              <a:cxnSpLocks/>
            </p:cNvCxnSpPr>
            <p:nvPr/>
          </p:nvCxnSpPr>
          <p:spPr>
            <a:xfrm flipV="1">
              <a:off x="3920947" y="3740642"/>
              <a:ext cx="425932" cy="3271"/>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graphicFrame>
            <p:nvGraphicFramePr>
              <p:cNvPr id="62" name="Table 49">
                <a:extLst>
                  <a:ext uri="{FF2B5EF4-FFF2-40B4-BE49-F238E27FC236}">
                    <a16:creationId xmlns:a16="http://schemas.microsoft.com/office/drawing/2014/main" id="{F3E6F7D3-30FD-162E-488E-836357EFC75E}"/>
                  </a:ext>
                </a:extLst>
              </p:cNvPr>
              <p:cNvGraphicFramePr>
                <a:graphicFrameLocks noGrp="1"/>
              </p:cNvGraphicFramePr>
              <p:nvPr>
                <p:extLst>
                  <p:ext uri="{D42A27DB-BD31-4B8C-83A1-F6EECF244321}">
                    <p14:modId xmlns:p14="http://schemas.microsoft.com/office/powerpoint/2010/main" val="1022061006"/>
                  </p:ext>
                </p:extLst>
              </p:nvPr>
            </p:nvGraphicFramePr>
            <p:xfrm>
              <a:off x="5521915" y="3109960"/>
              <a:ext cx="3355084" cy="1615440"/>
            </p:xfrm>
            <a:graphic>
              <a:graphicData uri="http://schemas.openxmlformats.org/drawingml/2006/table">
                <a:tbl>
                  <a:tblPr firstRow="1" bandRow="1"/>
                  <a:tblGrid>
                    <a:gridCol w="618863">
                      <a:extLst>
                        <a:ext uri="{9D8B030D-6E8A-4147-A177-3AD203B41FA5}">
                          <a16:colId xmlns:a16="http://schemas.microsoft.com/office/drawing/2014/main" val="380244461"/>
                        </a:ext>
                      </a:extLst>
                    </a:gridCol>
                    <a:gridCol w="414510">
                      <a:extLst>
                        <a:ext uri="{9D8B030D-6E8A-4147-A177-3AD203B41FA5}">
                          <a16:colId xmlns:a16="http://schemas.microsoft.com/office/drawing/2014/main" val="2794159579"/>
                        </a:ext>
                      </a:extLst>
                    </a:gridCol>
                    <a:gridCol w="671331">
                      <a:extLst>
                        <a:ext uri="{9D8B030D-6E8A-4147-A177-3AD203B41FA5}">
                          <a16:colId xmlns:a16="http://schemas.microsoft.com/office/drawing/2014/main" val="1239554426"/>
                        </a:ext>
                      </a:extLst>
                    </a:gridCol>
                    <a:gridCol w="1650380">
                      <a:extLst>
                        <a:ext uri="{9D8B030D-6E8A-4147-A177-3AD203B41FA5}">
                          <a16:colId xmlns:a16="http://schemas.microsoft.com/office/drawing/2014/main" val="1157265565"/>
                        </a:ext>
                      </a:extLst>
                    </a:gridCol>
                  </a:tblGrid>
                  <a:tr h="186520">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Parameter</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Unit</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Pillbox - Cu</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Description</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V</a:t>
                          </a:r>
                          <a:r>
                            <a:rPr lang="en-US" sz="800" i="1" baseline="-25000" dirty="0" err="1">
                              <a:solidFill>
                                <a:srgbClr val="000000"/>
                              </a:solidFill>
                              <a:latin typeface="Arial Narrow" panose="020B0606020202030204" pitchFamily="34" charset="0"/>
                            </a:rPr>
                            <a:t>nom</a:t>
                          </a:r>
                          <a:endParaRPr lang="en-GB" sz="800" baseline="-250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[MV]</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5.50</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Nominal voltage</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735996505"/>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l-GR" sz="800" i="1" dirty="0">
                              <a:solidFill>
                                <a:srgbClr val="000000"/>
                              </a:solidFill>
                              <a:latin typeface="Arial Narrow" panose="020B0606020202030204" pitchFamily="34" charset="0"/>
                            </a:rPr>
                            <a:t>β</a:t>
                          </a:r>
                          <a:r>
                            <a:rPr lang="en-US" sz="800" baseline="-25000" dirty="0">
                              <a:solidFill>
                                <a:srgbClr val="000000"/>
                              </a:solidFill>
                              <a:latin typeface="Arial Narrow" panose="020B0606020202030204" pitchFamily="34" charset="0"/>
                            </a:rPr>
                            <a:t>c</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1.2</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Coupling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732700407"/>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t</a:t>
                          </a:r>
                          <a:r>
                            <a:rPr lang="en-US" sz="800" baseline="-25000" dirty="0" err="1">
                              <a:solidFill>
                                <a:srgbClr val="000000"/>
                              </a:solidFill>
                              <a:latin typeface="Arial Narrow" panose="020B0606020202030204" pitchFamily="34" charset="0"/>
                            </a:rPr>
                            <a:t>f</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[us]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14.51</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Total filling time</a:t>
                          </a:r>
                          <a:endParaRPr lang="en-GB" sz="800" dirty="0">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250925377"/>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P</a:t>
                          </a:r>
                          <a:r>
                            <a:rPr lang="en-US" sz="800" baseline="-25000" dirty="0" err="1">
                              <a:solidFill>
                                <a:srgbClr val="000000"/>
                              </a:solidFill>
                              <a:latin typeface="Arial Narrow" panose="020B0606020202030204" pitchFamily="34" charset="0"/>
                            </a:rPr>
                            <a:t>diss</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[MW]</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3.75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Peak power dissipated on the cavity walls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907851346"/>
                      </a:ext>
                    </a:extLst>
                  </a:tr>
                  <a:tr h="19667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800" i="1" baseline="0" dirty="0" smtClean="0">
                                    <a:solidFill>
                                      <a:srgbClr val="000000"/>
                                    </a:solidFill>
                                    <a:latin typeface="Arial Narrow" panose="020B0606020202030204" pitchFamily="34" charset="0"/>
                                  </a:rPr>
                                  <m:t>P</m:t>
                                </m:r>
                                <m:r>
                                  <m:rPr>
                                    <m:nor/>
                                  </m:rPr>
                                  <a:rPr lang="en-US" sz="800" b="0" i="0" baseline="-25000" dirty="0" smtClean="0">
                                    <a:solidFill>
                                      <a:srgbClr val="000000"/>
                                    </a:solidFill>
                                    <a:latin typeface="Arial Narrow" panose="020B0606020202030204" pitchFamily="34" charset="0"/>
                                  </a:rPr>
                                  <m:t>ave</m:t>
                                </m:r>
                              </m:oMath>
                            </m:oMathPara>
                          </a14:m>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[W]</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algn="ctr" defTabSz="685800" rtl="0" eaLnBrk="1" latinLnBrk="0" hangingPunct="1"/>
                          <a:r>
                            <a:rPr lang="en-US" sz="800" kern="1200" dirty="0">
                              <a:solidFill>
                                <a:srgbClr val="000000"/>
                              </a:solidFill>
                              <a:latin typeface="Arial Narrow" panose="020B0606020202030204" pitchFamily="34" charset="0"/>
                              <a:ea typeface="+mn-ea"/>
                              <a:cs typeface="+mn-cs"/>
                            </a:rPr>
                            <a:t>206.41</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Average power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732931818"/>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800" b="0" i="1" smtClean="0">
                                    <a:solidFill>
                                      <a:srgbClr val="000000"/>
                                    </a:solidFill>
                                    <a:latin typeface="Cambria Math" panose="02040503050406030204" pitchFamily="18" charset="0"/>
                                  </a:rPr>
                                  <m:t>𝐷𝐹</m:t>
                                </m:r>
                              </m:oMath>
                            </m:oMathPara>
                          </a14:m>
                          <a:endParaRPr lang="en-GB" sz="800" baseline="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algn="ctr" defTabSz="685800" rtl="0" eaLnBrk="1" latinLnBrk="0" hangingPunct="1"/>
                          <a:r>
                            <a:rPr lang="en-US" sz="800" kern="1200" dirty="0">
                              <a:solidFill>
                                <a:srgbClr val="000000"/>
                              </a:solidFill>
                              <a:latin typeface="Arial Narrow" panose="020B0606020202030204" pitchFamily="34" charset="0"/>
                              <a:ea typeface="+mn-ea"/>
                              <a:cs typeface="+mn-cs"/>
                            </a:rPr>
                            <a:t>5.49e-05</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Beam duty factor </a:t>
                          </a:r>
                          <a:r>
                            <a:rPr lang="en-US" sz="800" b="0" dirty="0">
                              <a:solidFill>
                                <a:srgbClr val="000000"/>
                              </a:solidFill>
                              <a:latin typeface="Arial Narrow" panose="020B0606020202030204" pitchFamily="34" charset="0"/>
                            </a:rPr>
                            <a:t>(</a:t>
                          </a:r>
                          <a:r>
                            <a:rPr lang="en-US" sz="800" b="0" dirty="0" err="1">
                              <a:solidFill>
                                <a:srgbClr val="000000"/>
                              </a:solidFill>
                              <a:latin typeface="Arial Narrow" panose="020B0606020202030204" pitchFamily="34" charset="0"/>
                            </a:rPr>
                            <a:t>f</a:t>
                          </a:r>
                          <a:r>
                            <a:rPr lang="en-US" sz="800" b="0" baseline="-25000" dirty="0" err="1">
                              <a:solidFill>
                                <a:srgbClr val="000000"/>
                              </a:solidFill>
                              <a:latin typeface="Arial Narrow" panose="020B0606020202030204" pitchFamily="34" charset="0"/>
                            </a:rPr>
                            <a:t>rep</a:t>
                          </a:r>
                          <a:r>
                            <a:rPr lang="en-US" sz="800" b="0" dirty="0">
                              <a:solidFill>
                                <a:srgbClr val="000000"/>
                              </a:solidFill>
                              <a:latin typeface="Arial Narrow" panose="020B0606020202030204" pitchFamily="34" charset="0"/>
                            </a:rPr>
                            <a:t> = 5 Hz)</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636546491"/>
                      </a:ext>
                    </a:extLst>
                  </a:tr>
                </a:tbl>
              </a:graphicData>
            </a:graphic>
          </p:graphicFrame>
        </mc:Choice>
        <mc:Fallback xmlns="">
          <p:graphicFrame>
            <p:nvGraphicFramePr>
              <p:cNvPr id="62" name="Table 49">
                <a:extLst>
                  <a:ext uri="{FF2B5EF4-FFF2-40B4-BE49-F238E27FC236}">
                    <a16:creationId xmlns:a16="http://schemas.microsoft.com/office/drawing/2014/main" id="{F3E6F7D3-30FD-162E-488E-836357EFC75E}"/>
                  </a:ext>
                </a:extLst>
              </p:cNvPr>
              <p:cNvGraphicFramePr>
                <a:graphicFrameLocks noGrp="1"/>
              </p:cNvGraphicFramePr>
              <p:nvPr>
                <p:extLst>
                  <p:ext uri="{D42A27DB-BD31-4B8C-83A1-F6EECF244321}">
                    <p14:modId xmlns:p14="http://schemas.microsoft.com/office/powerpoint/2010/main" val="1022061006"/>
                  </p:ext>
                </p:extLst>
              </p:nvPr>
            </p:nvGraphicFramePr>
            <p:xfrm>
              <a:off x="5521915" y="3109960"/>
              <a:ext cx="3355084" cy="1615440"/>
            </p:xfrm>
            <a:graphic>
              <a:graphicData uri="http://schemas.openxmlformats.org/drawingml/2006/table">
                <a:tbl>
                  <a:tblPr firstRow="1" bandRow="1"/>
                  <a:tblGrid>
                    <a:gridCol w="618863">
                      <a:extLst>
                        <a:ext uri="{9D8B030D-6E8A-4147-A177-3AD203B41FA5}">
                          <a16:colId xmlns:a16="http://schemas.microsoft.com/office/drawing/2014/main" val="380244461"/>
                        </a:ext>
                      </a:extLst>
                    </a:gridCol>
                    <a:gridCol w="414510">
                      <a:extLst>
                        <a:ext uri="{9D8B030D-6E8A-4147-A177-3AD203B41FA5}">
                          <a16:colId xmlns:a16="http://schemas.microsoft.com/office/drawing/2014/main" val="2794159579"/>
                        </a:ext>
                      </a:extLst>
                    </a:gridCol>
                    <a:gridCol w="671331">
                      <a:extLst>
                        <a:ext uri="{9D8B030D-6E8A-4147-A177-3AD203B41FA5}">
                          <a16:colId xmlns:a16="http://schemas.microsoft.com/office/drawing/2014/main" val="1239554426"/>
                        </a:ext>
                      </a:extLst>
                    </a:gridCol>
                    <a:gridCol w="1650380">
                      <a:extLst>
                        <a:ext uri="{9D8B030D-6E8A-4147-A177-3AD203B41FA5}">
                          <a16:colId xmlns:a16="http://schemas.microsoft.com/office/drawing/2014/main" val="1157265565"/>
                        </a:ext>
                      </a:extLst>
                    </a:gridCol>
                  </a:tblGrid>
                  <a:tr h="213360">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Parameter</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Unit</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Pillbox - Cu</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Description</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V</a:t>
                          </a:r>
                          <a:r>
                            <a:rPr lang="en-US" sz="800" i="1" baseline="-25000" dirty="0" err="1">
                              <a:solidFill>
                                <a:srgbClr val="000000"/>
                              </a:solidFill>
                              <a:latin typeface="Arial Narrow" panose="020B0606020202030204" pitchFamily="34" charset="0"/>
                            </a:rPr>
                            <a:t>nom</a:t>
                          </a:r>
                          <a:endParaRPr lang="en-GB" sz="800" baseline="-250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[MV]</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5.50</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Nominal voltage</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735996505"/>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l-GR" sz="800" i="1" dirty="0">
                              <a:solidFill>
                                <a:srgbClr val="000000"/>
                              </a:solidFill>
                              <a:latin typeface="Arial Narrow" panose="020B0606020202030204" pitchFamily="34" charset="0"/>
                            </a:rPr>
                            <a:t>β</a:t>
                          </a:r>
                          <a:r>
                            <a:rPr lang="en-US" sz="800" baseline="-25000" dirty="0">
                              <a:solidFill>
                                <a:srgbClr val="000000"/>
                              </a:solidFill>
                              <a:latin typeface="Arial Narrow" panose="020B0606020202030204" pitchFamily="34" charset="0"/>
                            </a:rPr>
                            <a:t>c</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1.2</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Coupling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732700407"/>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t</a:t>
                          </a:r>
                          <a:r>
                            <a:rPr lang="en-US" sz="800" baseline="-25000" dirty="0" err="1">
                              <a:solidFill>
                                <a:srgbClr val="000000"/>
                              </a:solidFill>
                              <a:latin typeface="Arial Narrow" panose="020B0606020202030204" pitchFamily="34" charset="0"/>
                            </a:rPr>
                            <a:t>f</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[us]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14.51</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Total filling time</a:t>
                          </a:r>
                          <a:endParaRPr lang="en-GB" sz="800" dirty="0">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250925377"/>
                      </a:ext>
                    </a:extLst>
                  </a:tr>
                  <a:tr h="33528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P</a:t>
                          </a:r>
                          <a:r>
                            <a:rPr lang="en-US" sz="800" baseline="-25000" dirty="0" err="1">
                              <a:solidFill>
                                <a:srgbClr val="000000"/>
                              </a:solidFill>
                              <a:latin typeface="Arial Narrow" panose="020B0606020202030204" pitchFamily="34" charset="0"/>
                            </a:rPr>
                            <a:t>diss</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[MW]</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3.75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Peak power dissipated on the cavity walls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907851346"/>
                      </a:ext>
                    </a:extLst>
                  </a:tr>
                  <a:tr h="213360">
                    <a:tc>
                      <a:txBody>
                        <a:bodyPr/>
                        <a:lstStyle/>
                        <a:p>
                          <a:endParaRPr lang="en-US"/>
                        </a:p>
                      </a:txBody>
                      <a:tcPr anchor="ctr">
                        <a:lnL>
                          <a:noFill/>
                        </a:lnL>
                        <a:lnR>
                          <a:noFill/>
                        </a:lnR>
                        <a:lnT>
                          <a:noFill/>
                        </a:lnT>
                        <a:lnB>
                          <a:noFill/>
                        </a:lnB>
                        <a:lnTlToBr w="12700" cmpd="sng">
                          <a:noFill/>
                          <a:prstDash val="solid"/>
                        </a:lnTlToBr>
                        <a:lnBlToTr w="12700" cmpd="sng">
                          <a:noFill/>
                          <a:prstDash val="solid"/>
                        </a:lnBlToTr>
                        <a:blipFill>
                          <a:blip r:embed="rId13"/>
                          <a:stretch>
                            <a:fillRect t="-565714" r="-443137" b="-105714"/>
                          </a:stretch>
                        </a:blip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[W]</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algn="ctr" defTabSz="685800" rtl="0" eaLnBrk="1" latinLnBrk="0" hangingPunct="1"/>
                          <a:r>
                            <a:rPr lang="en-US" sz="800" kern="1200" dirty="0">
                              <a:solidFill>
                                <a:srgbClr val="000000"/>
                              </a:solidFill>
                              <a:latin typeface="Arial Narrow" panose="020B0606020202030204" pitchFamily="34" charset="0"/>
                              <a:ea typeface="+mn-ea"/>
                              <a:cs typeface="+mn-cs"/>
                            </a:rPr>
                            <a:t>206.41</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Average power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732931818"/>
                      </a:ext>
                    </a:extLst>
                  </a:tr>
                  <a:tr h="213360">
                    <a:tc>
                      <a:txBody>
                        <a:bodyPr/>
                        <a:lstStyle/>
                        <a:p>
                          <a:endParaRPr lang="en-US"/>
                        </a:p>
                      </a:txBody>
                      <a:tcPr anchor="ctr">
                        <a:lnL>
                          <a:noFill/>
                        </a:lnL>
                        <a:lnR>
                          <a:noFill/>
                        </a:lnR>
                        <a:lnT>
                          <a:noFill/>
                        </a:lnT>
                        <a:lnB>
                          <a:noFill/>
                        </a:lnB>
                        <a:lnTlToBr w="12700" cmpd="sng">
                          <a:noFill/>
                          <a:prstDash val="solid"/>
                        </a:lnTlToBr>
                        <a:lnBlToTr w="12700" cmpd="sng">
                          <a:noFill/>
                          <a:prstDash val="solid"/>
                        </a:lnBlToTr>
                        <a:blipFill>
                          <a:blip r:embed="rId13"/>
                          <a:stretch>
                            <a:fillRect t="-665714" r="-443137" b="-5714"/>
                          </a:stretch>
                        </a:blip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algn="ctr" defTabSz="685800" rtl="0" eaLnBrk="1" latinLnBrk="0" hangingPunct="1"/>
                          <a:r>
                            <a:rPr lang="en-US" sz="800" kern="1200" dirty="0">
                              <a:solidFill>
                                <a:srgbClr val="000000"/>
                              </a:solidFill>
                              <a:latin typeface="Arial Narrow" panose="020B0606020202030204" pitchFamily="34" charset="0"/>
                              <a:ea typeface="+mn-ea"/>
                              <a:cs typeface="+mn-cs"/>
                            </a:rPr>
                            <a:t>5.49e-05</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Beam duty factor </a:t>
                          </a:r>
                          <a:r>
                            <a:rPr lang="en-US" sz="800" b="0" dirty="0">
                              <a:solidFill>
                                <a:srgbClr val="000000"/>
                              </a:solidFill>
                              <a:latin typeface="Arial Narrow" panose="020B0606020202030204" pitchFamily="34" charset="0"/>
                            </a:rPr>
                            <a:t>(</a:t>
                          </a:r>
                          <a:r>
                            <a:rPr lang="en-US" sz="800" b="0" dirty="0" err="1">
                              <a:solidFill>
                                <a:srgbClr val="000000"/>
                              </a:solidFill>
                              <a:latin typeface="Arial Narrow" panose="020B0606020202030204" pitchFamily="34" charset="0"/>
                            </a:rPr>
                            <a:t>f</a:t>
                          </a:r>
                          <a:r>
                            <a:rPr lang="en-US" sz="800" b="0" baseline="-25000" dirty="0" err="1">
                              <a:solidFill>
                                <a:srgbClr val="000000"/>
                              </a:solidFill>
                              <a:latin typeface="Arial Narrow" panose="020B0606020202030204" pitchFamily="34" charset="0"/>
                            </a:rPr>
                            <a:t>rep</a:t>
                          </a:r>
                          <a:r>
                            <a:rPr lang="en-US" sz="800" b="0" dirty="0">
                              <a:solidFill>
                                <a:srgbClr val="000000"/>
                              </a:solidFill>
                              <a:latin typeface="Arial Narrow" panose="020B0606020202030204" pitchFamily="34" charset="0"/>
                            </a:rPr>
                            <a:t> = 5 Hz)</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636546491"/>
                      </a:ext>
                    </a:extLst>
                  </a:tr>
                </a:tbl>
              </a:graphicData>
            </a:graphic>
          </p:graphicFrame>
        </mc:Fallback>
      </mc:AlternateContent>
      <p:sp>
        <p:nvSpPr>
          <p:cNvPr id="63" name="Rectangle 62">
            <a:extLst>
              <a:ext uri="{FF2B5EF4-FFF2-40B4-BE49-F238E27FC236}">
                <a16:creationId xmlns:a16="http://schemas.microsoft.com/office/drawing/2014/main" id="{D114BD96-445E-140E-C369-533D4A724368}"/>
              </a:ext>
            </a:extLst>
          </p:cNvPr>
          <p:cNvSpPr/>
          <p:nvPr/>
        </p:nvSpPr>
        <p:spPr>
          <a:xfrm>
            <a:off x="5521915" y="3530962"/>
            <a:ext cx="3355084" cy="199819"/>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86022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40" grpId="0"/>
      <p:bldP spid="6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104780"/>
            <a:ext cx="8496944" cy="857250"/>
          </a:xfrm>
        </p:spPr>
        <p:txBody>
          <a:bodyPr/>
          <a:lstStyle/>
          <a:p>
            <a:r>
              <a:rPr lang="en-US" sz="2500" dirty="0"/>
              <a:t>Power from the generator - 704 MHz Pillbox cavity </a:t>
            </a:r>
            <a:endParaRPr lang="en-GB" sz="2500" dirty="0"/>
          </a:p>
        </p:txBody>
      </p:sp>
      <p:sp>
        <p:nvSpPr>
          <p:cNvPr id="12" name="Content Placeholder 1">
            <a:extLst>
              <a:ext uri="{FF2B5EF4-FFF2-40B4-BE49-F238E27FC236}">
                <a16:creationId xmlns:a16="http://schemas.microsoft.com/office/drawing/2014/main" id="{0FDE3021-5A86-C7C0-0644-C6ECF047C3B3}"/>
              </a:ext>
            </a:extLst>
          </p:cNvPr>
          <p:cNvSpPr>
            <a:spLocks noGrp="1"/>
          </p:cNvSpPr>
          <p:nvPr>
            <p:ph sz="quarter" idx="12"/>
          </p:nvPr>
        </p:nvSpPr>
        <p:spPr>
          <a:xfrm>
            <a:off x="1115616" y="472581"/>
            <a:ext cx="8305800" cy="389611"/>
          </a:xfrm>
        </p:spPr>
        <p:txBody>
          <a:bodyPr/>
          <a:lstStyle/>
          <a:p>
            <a:r>
              <a:rPr lang="en-US" sz="1600" dirty="0"/>
              <a:t>For higher </a:t>
            </a:r>
            <a:r>
              <a:rPr lang="el-GR" sz="1600" i="1" dirty="0">
                <a:solidFill>
                  <a:srgbClr val="000000"/>
                </a:solidFill>
                <a:latin typeface="Arial Narrow" panose="020B0606020202030204" pitchFamily="34" charset="0"/>
              </a:rPr>
              <a:t>β</a:t>
            </a:r>
            <a:r>
              <a:rPr lang="en-US" sz="1600" baseline="-25000" dirty="0">
                <a:solidFill>
                  <a:srgbClr val="000000"/>
                </a:solidFill>
                <a:latin typeface="Arial Narrow" panose="020B0606020202030204" pitchFamily="34" charset="0"/>
              </a:rPr>
              <a:t>c</a:t>
            </a:r>
            <a:r>
              <a:rPr lang="en-US" sz="1600" dirty="0"/>
              <a:t> (lower filling time), more power is required from the generator to fill the cavity faster</a:t>
            </a:r>
            <a:endParaRPr lang="en-GB" sz="1600" dirty="0">
              <a:solidFill>
                <a:srgbClr val="000000"/>
              </a:solidFill>
              <a:latin typeface="Arial Narrow" panose="020B0606020202030204" pitchFamily="34" charset="0"/>
            </a:endParaRPr>
          </a:p>
        </p:txBody>
      </p:sp>
      <p:grpSp>
        <p:nvGrpSpPr>
          <p:cNvPr id="11" name="Group 10">
            <a:extLst>
              <a:ext uri="{FF2B5EF4-FFF2-40B4-BE49-F238E27FC236}">
                <a16:creationId xmlns:a16="http://schemas.microsoft.com/office/drawing/2014/main" id="{EC5A3ACD-3240-136A-BF42-4041FA4EDFA6}"/>
              </a:ext>
            </a:extLst>
          </p:cNvPr>
          <p:cNvGrpSpPr/>
          <p:nvPr/>
        </p:nvGrpSpPr>
        <p:grpSpPr>
          <a:xfrm>
            <a:off x="6518945" y="3045851"/>
            <a:ext cx="2546787" cy="1089660"/>
            <a:chOff x="3940909" y="2767616"/>
            <a:chExt cx="2546787" cy="1089660"/>
          </a:xfrm>
        </p:grpSpPr>
        <p:sp>
          <p:nvSpPr>
            <p:cNvPr id="2" name="Content Placeholder 2">
              <a:extLst>
                <a:ext uri="{FF2B5EF4-FFF2-40B4-BE49-F238E27FC236}">
                  <a16:creationId xmlns:a16="http://schemas.microsoft.com/office/drawing/2014/main" id="{DC91B502-7238-B890-7EE4-D7E1C20B52E4}"/>
                </a:ext>
              </a:extLst>
            </p:cNvPr>
            <p:cNvSpPr txBox="1">
              <a:spLocks/>
            </p:cNvSpPr>
            <p:nvPr/>
          </p:nvSpPr>
          <p:spPr bwMode="auto">
            <a:xfrm>
              <a:off x="3985800" y="2767616"/>
              <a:ext cx="1584176" cy="19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800" b="0" i="1" dirty="0">
                  <a:solidFill>
                    <a:srgbClr val="000000"/>
                  </a:solidFill>
                  <a:latin typeface="Arial Narrow" panose="020B0606020202030204" pitchFamily="34" charset="0"/>
                </a:rPr>
                <a:t>Power required from the generator</a:t>
              </a:r>
              <a:endParaRPr lang="en-GB" sz="800" b="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0C79DEA-67AC-DF4A-9F42-330EBAB19CB2}"/>
                    </a:ext>
                  </a:extLst>
                </p:cNvPr>
                <p:cNvSpPr txBox="1"/>
                <p:nvPr/>
              </p:nvSpPr>
              <p:spPr>
                <a:xfrm>
                  <a:off x="3961205" y="2930292"/>
                  <a:ext cx="736355" cy="1768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𝑃</m:t>
                            </m:r>
                          </m:e>
                          <m:sub>
                            <m:r>
                              <m:rPr>
                                <m:sty m:val="p"/>
                              </m:rPr>
                              <a:rPr lang="en-US" sz="1050" b="0" i="0" smtClean="0">
                                <a:solidFill>
                                  <a:srgbClr val="000000"/>
                                </a:solidFill>
                                <a:latin typeface="Cambria Math" panose="02040503050406030204" pitchFamily="18" charset="0"/>
                              </a:rPr>
                              <m:t>g</m:t>
                            </m:r>
                          </m:sub>
                        </m:sSub>
                        <m:r>
                          <a:rPr lang="en-US" sz="1050" b="0" i="0" smtClean="0">
                            <a:solidFill>
                              <a:srgbClr val="000000"/>
                            </a:solidFill>
                            <a:latin typeface="Cambria Math" panose="02040503050406030204" pitchFamily="18" charset="0"/>
                          </a:rPr>
                          <m:t>=</m:t>
                        </m:r>
                        <m:sSub>
                          <m:sSubPr>
                            <m:ctrlPr>
                              <a:rPr lang="en-US" sz="1050" b="0" i="1" smtClean="0">
                                <a:solidFill>
                                  <a:srgbClr val="000000"/>
                                </a:solidFill>
                                <a:latin typeface="Cambria Math" panose="02040503050406030204" pitchFamily="18" charset="0"/>
                                <a:ea typeface="Cambria Math" panose="02040503050406030204" pitchFamily="18" charset="0"/>
                              </a:rPr>
                            </m:ctrlPr>
                          </m:sSubPr>
                          <m:e>
                            <m:r>
                              <a:rPr lang="el-GR" sz="1050" b="0" i="1" smtClean="0">
                                <a:solidFill>
                                  <a:srgbClr val="000000"/>
                                </a:solidFill>
                                <a:latin typeface="Cambria Math" panose="02040503050406030204" pitchFamily="18" charset="0"/>
                                <a:ea typeface="Cambria Math" panose="02040503050406030204" pitchFamily="18" charset="0"/>
                              </a:rPr>
                              <m:t>𝛽</m:t>
                            </m:r>
                          </m:e>
                          <m:sub>
                            <m:r>
                              <m:rPr>
                                <m:sty m:val="p"/>
                              </m:rPr>
                              <a:rPr lang="en-US" sz="1050" b="0" i="0" smtClean="0">
                                <a:solidFill>
                                  <a:srgbClr val="000000"/>
                                </a:solidFill>
                                <a:latin typeface="Cambria Math" panose="02040503050406030204" pitchFamily="18" charset="0"/>
                                <a:ea typeface="Cambria Math" panose="02040503050406030204" pitchFamily="18" charset="0"/>
                              </a:rPr>
                              <m:t>c</m:t>
                            </m:r>
                          </m:sub>
                        </m:sSub>
                        <m:sSub>
                          <m:sSubPr>
                            <m:ctrlPr>
                              <a:rPr lang="en-US" sz="1050" b="0" i="1" smtClean="0">
                                <a:solidFill>
                                  <a:srgbClr val="000000"/>
                                </a:solidFill>
                                <a:latin typeface="Cambria Math" panose="02040503050406030204" pitchFamily="18" charset="0"/>
                                <a:ea typeface="Cambria Math" panose="02040503050406030204" pitchFamily="18" charset="0"/>
                              </a:rPr>
                            </m:ctrlPr>
                          </m:sSubPr>
                          <m:e>
                            <m:r>
                              <a:rPr lang="en-US" sz="1050" b="0" i="1" smtClean="0">
                                <a:solidFill>
                                  <a:srgbClr val="000000"/>
                                </a:solidFill>
                                <a:latin typeface="Cambria Math" panose="02040503050406030204" pitchFamily="18" charset="0"/>
                                <a:ea typeface="Cambria Math" panose="02040503050406030204" pitchFamily="18" charset="0"/>
                              </a:rPr>
                              <m:t>𝑃</m:t>
                            </m:r>
                          </m:e>
                          <m:sub>
                            <m:r>
                              <m:rPr>
                                <m:sty m:val="p"/>
                              </m:rPr>
                              <a:rPr lang="en-US" sz="1050" b="0" i="0" smtClean="0">
                                <a:solidFill>
                                  <a:srgbClr val="000000"/>
                                </a:solidFill>
                                <a:latin typeface="Cambria Math" panose="02040503050406030204" pitchFamily="18" charset="0"/>
                                <a:ea typeface="Cambria Math" panose="02040503050406030204" pitchFamily="18" charset="0"/>
                              </a:rPr>
                              <m:t>diss</m:t>
                            </m:r>
                          </m:sub>
                        </m:sSub>
                      </m:oMath>
                    </m:oMathPara>
                  </a14:m>
                  <a:endParaRPr lang="en-GB" sz="1050" dirty="0">
                    <a:solidFill>
                      <a:srgbClr val="000000"/>
                    </a:solidFill>
                  </a:endParaRPr>
                </a:p>
              </p:txBody>
            </p:sp>
          </mc:Choice>
          <mc:Fallback xmlns="">
            <p:sp>
              <p:nvSpPr>
                <p:cNvPr id="3" name="TextBox 2">
                  <a:extLst>
                    <a:ext uri="{FF2B5EF4-FFF2-40B4-BE49-F238E27FC236}">
                      <a16:creationId xmlns:a16="http://schemas.microsoft.com/office/drawing/2014/main" id="{D0C79DEA-67AC-DF4A-9F42-330EBAB19CB2}"/>
                    </a:ext>
                  </a:extLst>
                </p:cNvPr>
                <p:cNvSpPr txBox="1">
                  <a:spLocks noRot="1" noChangeAspect="1" noMove="1" noResize="1" noEditPoints="1" noAdjustHandles="1" noChangeArrowheads="1" noChangeShapeType="1" noTextEdit="1"/>
                </p:cNvSpPr>
                <p:nvPr/>
              </p:nvSpPr>
              <p:spPr>
                <a:xfrm>
                  <a:off x="3961205" y="2930292"/>
                  <a:ext cx="736355" cy="176843"/>
                </a:xfrm>
                <a:prstGeom prst="rect">
                  <a:avLst/>
                </a:prstGeom>
                <a:blipFill>
                  <a:blip r:embed="rId3"/>
                  <a:stretch>
                    <a:fillRect l="-4132" r="-826" b="-27586"/>
                  </a:stretch>
                </a:blipFill>
              </p:spPr>
              <p:txBody>
                <a:bodyPr/>
                <a:lstStyle/>
                <a:p>
                  <a:r>
                    <a:rPr lang="en-GB">
                      <a:noFill/>
                    </a:rPr>
                    <a:t> </a:t>
                  </a:r>
                </a:p>
              </p:txBody>
            </p:sp>
          </mc:Fallback>
        </mc:AlternateContent>
        <p:sp>
          <p:nvSpPr>
            <p:cNvPr id="13" name="Content Placeholder 2">
              <a:extLst>
                <a:ext uri="{FF2B5EF4-FFF2-40B4-BE49-F238E27FC236}">
                  <a16:creationId xmlns:a16="http://schemas.microsoft.com/office/drawing/2014/main" id="{098C7B8D-1E77-BCCB-56A2-756CCB83567F}"/>
                </a:ext>
              </a:extLst>
            </p:cNvPr>
            <p:cNvSpPr txBox="1">
              <a:spLocks/>
            </p:cNvSpPr>
            <p:nvPr/>
          </p:nvSpPr>
          <p:spPr bwMode="auto">
            <a:xfrm>
              <a:off x="3966929" y="3298321"/>
              <a:ext cx="1584176" cy="19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800" b="0" i="1" dirty="0">
                  <a:solidFill>
                    <a:srgbClr val="000000"/>
                  </a:solidFill>
                  <a:latin typeface="Arial Narrow" panose="020B0606020202030204" pitchFamily="34" charset="0"/>
                </a:rPr>
                <a:t>Generator Duty Factor</a:t>
              </a:r>
              <a:endParaRPr lang="en-GB" sz="800" b="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54FD90D-A7BF-0F7E-01A8-1F5F7C139EB7}"/>
                    </a:ext>
                  </a:extLst>
                </p:cNvPr>
                <p:cNvSpPr txBox="1"/>
                <p:nvPr/>
              </p:nvSpPr>
              <p:spPr>
                <a:xfrm>
                  <a:off x="3940909" y="3471721"/>
                  <a:ext cx="2546787" cy="3855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50" b="0" i="1" smtClean="0">
                                <a:solidFill>
                                  <a:srgbClr val="000000"/>
                                </a:solidFill>
                                <a:latin typeface="Cambria Math" panose="02040503050406030204" pitchFamily="18" charset="0"/>
                              </a:rPr>
                            </m:ctrlPr>
                          </m:sSubPr>
                          <m:e>
                            <m:r>
                              <m:rPr>
                                <m:sty m:val="p"/>
                              </m:rPr>
                              <a:rPr lang="en-US" sz="1050" b="0" i="0" smtClean="0">
                                <a:solidFill>
                                  <a:srgbClr val="000000"/>
                                </a:solidFill>
                                <a:latin typeface="Cambria Math" panose="02040503050406030204" pitchFamily="18" charset="0"/>
                              </a:rPr>
                              <m:t>DF</m:t>
                            </m:r>
                          </m:e>
                          <m:sub>
                            <m:r>
                              <m:rPr>
                                <m:sty m:val="p"/>
                              </m:rPr>
                              <a:rPr lang="en-US" sz="1050" b="0" i="0" smtClean="0">
                                <a:solidFill>
                                  <a:srgbClr val="000000"/>
                                </a:solidFill>
                                <a:latin typeface="Cambria Math" panose="02040503050406030204" pitchFamily="18" charset="0"/>
                              </a:rPr>
                              <m:t>g</m:t>
                            </m:r>
                          </m:sub>
                        </m:sSub>
                        <m:r>
                          <a:rPr lang="en-US" sz="1050" b="0" i="1" smtClean="0">
                            <a:solidFill>
                              <a:srgbClr val="000000"/>
                            </a:solidFill>
                            <a:latin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nary>
                              <m:naryPr>
                                <m:limLoc m:val="undOvr"/>
                                <m:subHide m:val="on"/>
                                <m:supHide m:val="on"/>
                                <m:ctrlPr>
                                  <a:rPr lang="en-US" sz="1050" b="0" i="1" smtClean="0">
                                    <a:solidFill>
                                      <a:srgbClr val="000000"/>
                                    </a:solidFill>
                                    <a:latin typeface="Cambria Math" panose="02040503050406030204" pitchFamily="18" charset="0"/>
                                  </a:rPr>
                                </m:ctrlPr>
                              </m:naryPr>
                              <m:sub/>
                              <m:sup/>
                              <m:e>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𝑃</m:t>
                                    </m:r>
                                  </m:e>
                                  <m:sub>
                                    <m:r>
                                      <m:rPr>
                                        <m:sty m:val="p"/>
                                      </m:rPr>
                                      <a:rPr lang="en-US" sz="1050" b="0" i="0" smtClean="0">
                                        <a:solidFill>
                                          <a:srgbClr val="000000"/>
                                        </a:solidFill>
                                        <a:latin typeface="Cambria Math" panose="02040503050406030204" pitchFamily="18" charset="0"/>
                                      </a:rPr>
                                      <m:t>g</m:t>
                                    </m:r>
                                  </m:sub>
                                </m:sSub>
                                <m:d>
                                  <m:dPr>
                                    <m:ctrlPr>
                                      <a:rPr lang="en-US" sz="1050" b="0" i="1" smtClean="0">
                                        <a:solidFill>
                                          <a:srgbClr val="000000"/>
                                        </a:solidFill>
                                        <a:latin typeface="Cambria Math" panose="02040503050406030204" pitchFamily="18" charset="0"/>
                                      </a:rPr>
                                    </m:ctrlPr>
                                  </m:dPr>
                                  <m:e>
                                    <m:r>
                                      <a:rPr lang="en-US" sz="1050" b="0" i="1" smtClean="0">
                                        <a:solidFill>
                                          <a:srgbClr val="000000"/>
                                        </a:solidFill>
                                        <a:latin typeface="Cambria Math" panose="02040503050406030204" pitchFamily="18" charset="0"/>
                                      </a:rPr>
                                      <m:t>𝑡</m:t>
                                    </m:r>
                                  </m:e>
                                </m:d>
                                <m:r>
                                  <a:rPr lang="en-US" sz="1050" b="0" i="1" smtClean="0">
                                    <a:solidFill>
                                      <a:srgbClr val="000000"/>
                                    </a:solidFill>
                                    <a:latin typeface="Cambria Math" panose="02040503050406030204" pitchFamily="18" charset="0"/>
                                  </a:rPr>
                                  <m:t>𝑑𝑡</m:t>
                                </m:r>
                                <m:r>
                                  <a:rPr lang="en-US" sz="1050" i="1">
                                    <a:solidFill>
                                      <a:srgbClr val="000000"/>
                                    </a:solidFill>
                                    <a:latin typeface="Cambria Math" panose="02040503050406030204" pitchFamily="18" charset="0"/>
                                  </a:rPr>
                                  <m:t>·</m:t>
                                </m:r>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𝑓</m:t>
                                    </m:r>
                                  </m:e>
                                  <m:sub>
                                    <m:r>
                                      <m:rPr>
                                        <m:sty m:val="p"/>
                                      </m:rPr>
                                      <a:rPr lang="en-US" sz="1050" b="0" i="0" smtClean="0">
                                        <a:solidFill>
                                          <a:srgbClr val="000000"/>
                                        </a:solidFill>
                                        <a:latin typeface="Cambria Math" panose="02040503050406030204" pitchFamily="18" charset="0"/>
                                      </a:rPr>
                                      <m:t>rep</m:t>
                                    </m:r>
                                  </m:sub>
                                </m:sSub>
                              </m:e>
                            </m:nary>
                          </m:num>
                          <m:den>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𝑃</m:t>
                                </m:r>
                              </m:e>
                              <m:sub>
                                <m:r>
                                  <m:rPr>
                                    <m:sty m:val="p"/>
                                  </m:rPr>
                                  <a:rPr lang="en-US" sz="1050" b="0" i="0" smtClean="0">
                                    <a:solidFill>
                                      <a:srgbClr val="000000"/>
                                    </a:solidFill>
                                    <a:latin typeface="Cambria Math" panose="02040503050406030204" pitchFamily="18" charset="0"/>
                                  </a:rPr>
                                  <m:t>g</m:t>
                                </m:r>
                                <m:r>
                                  <a:rPr lang="en-US" sz="1050" b="0" i="0" smtClean="0">
                                    <a:solidFill>
                                      <a:srgbClr val="000000"/>
                                    </a:solidFill>
                                    <a:latin typeface="Cambria Math" panose="02040503050406030204" pitchFamily="18" charset="0"/>
                                  </a:rPr>
                                  <m:t>,</m:t>
                                </m:r>
                                <m:r>
                                  <m:rPr>
                                    <m:sty m:val="p"/>
                                  </m:rPr>
                                  <a:rPr lang="en-US" sz="1050" b="0" i="0" smtClean="0">
                                    <a:solidFill>
                                      <a:srgbClr val="000000"/>
                                    </a:solidFill>
                                    <a:latin typeface="Cambria Math" panose="02040503050406030204" pitchFamily="18" charset="0"/>
                                  </a:rPr>
                                  <m:t>peak</m:t>
                                </m:r>
                              </m:sub>
                            </m:sSub>
                          </m:den>
                        </m:f>
                        <m:r>
                          <a:rPr lang="en-US" sz="1050" b="0" i="1" smtClean="0">
                            <a:solidFill>
                              <a:srgbClr val="000000"/>
                            </a:solidFill>
                            <a:latin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𝑃</m:t>
                                </m:r>
                              </m:e>
                              <m:sub>
                                <m:r>
                                  <m:rPr>
                                    <m:sty m:val="p"/>
                                  </m:rPr>
                                  <a:rPr lang="en-US" sz="1050" b="0" i="0" smtClean="0">
                                    <a:solidFill>
                                      <a:srgbClr val="000000"/>
                                    </a:solidFill>
                                    <a:latin typeface="Cambria Math" panose="02040503050406030204" pitchFamily="18" charset="0"/>
                                  </a:rPr>
                                  <m:t>g</m:t>
                                </m:r>
                              </m:sub>
                            </m:sSub>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𝑡</m:t>
                                </m:r>
                              </m:e>
                              <m:sub>
                                <m:r>
                                  <m:rPr>
                                    <m:sty m:val="p"/>
                                  </m:rPr>
                                  <a:rPr lang="en-US" sz="1050" b="0" i="0" smtClean="0">
                                    <a:solidFill>
                                      <a:srgbClr val="000000"/>
                                    </a:solidFill>
                                    <a:latin typeface="Cambria Math" panose="02040503050406030204" pitchFamily="18" charset="0"/>
                                  </a:rPr>
                                  <m:t>f</m:t>
                                </m:r>
                              </m:sub>
                            </m:sSub>
                            <m:r>
                              <a:rPr lang="en-US" sz="1050" i="1">
                                <a:solidFill>
                                  <a:srgbClr val="000000"/>
                                </a:solidFill>
                                <a:latin typeface="Cambria Math" panose="02040503050406030204" pitchFamily="18" charset="0"/>
                              </a:rPr>
                              <m:t>·</m:t>
                            </m:r>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𝑓</m:t>
                                </m:r>
                              </m:e>
                              <m:sub>
                                <m:r>
                                  <m:rPr>
                                    <m:sty m:val="p"/>
                                  </m:rPr>
                                  <a:rPr lang="en-US" sz="1050" i="0">
                                    <a:solidFill>
                                      <a:srgbClr val="000000"/>
                                    </a:solidFill>
                                    <a:latin typeface="Cambria Math" panose="02040503050406030204" pitchFamily="18" charset="0"/>
                                  </a:rPr>
                                  <m:t>rep</m:t>
                                </m:r>
                              </m:sub>
                            </m:sSub>
                          </m:num>
                          <m:den>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𝑃</m:t>
                                </m:r>
                              </m:e>
                              <m:sub>
                                <m:r>
                                  <m:rPr>
                                    <m:sty m:val="p"/>
                                  </m:rPr>
                                  <a:rPr lang="en-US" sz="1050">
                                    <a:solidFill>
                                      <a:srgbClr val="000000"/>
                                    </a:solidFill>
                                    <a:latin typeface="Cambria Math" panose="02040503050406030204" pitchFamily="18" charset="0"/>
                                  </a:rPr>
                                  <m:t>g</m:t>
                                </m:r>
                                <m:r>
                                  <a:rPr lang="en-US" sz="1050">
                                    <a:solidFill>
                                      <a:srgbClr val="000000"/>
                                    </a:solidFill>
                                    <a:latin typeface="Cambria Math" panose="02040503050406030204" pitchFamily="18" charset="0"/>
                                  </a:rPr>
                                  <m:t>,</m:t>
                                </m:r>
                                <m:r>
                                  <m:rPr>
                                    <m:sty m:val="p"/>
                                  </m:rPr>
                                  <a:rPr lang="en-US" sz="1050">
                                    <a:solidFill>
                                      <a:srgbClr val="000000"/>
                                    </a:solidFill>
                                    <a:latin typeface="Cambria Math" panose="02040503050406030204" pitchFamily="18" charset="0"/>
                                  </a:rPr>
                                  <m:t>peak</m:t>
                                </m:r>
                              </m:sub>
                            </m:sSub>
                          </m:den>
                        </m:f>
                        <m:r>
                          <a:rPr lang="en-US" sz="1050" b="0" i="1" smtClean="0">
                            <a:solidFill>
                              <a:srgbClr val="000000"/>
                            </a:solidFill>
                            <a:latin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𝑃</m:t>
                                </m:r>
                              </m:e>
                              <m:sub>
                                <m:r>
                                  <m:rPr>
                                    <m:sty m:val="p"/>
                                  </m:rPr>
                                  <a:rPr lang="en-US" sz="1050" b="0" i="0" smtClean="0">
                                    <a:solidFill>
                                      <a:srgbClr val="000000"/>
                                    </a:solidFill>
                                    <a:latin typeface="Cambria Math" panose="02040503050406030204" pitchFamily="18" charset="0"/>
                                  </a:rPr>
                                  <m:t>ave</m:t>
                                </m:r>
                                <m:r>
                                  <a:rPr lang="en-US" sz="1050" b="0" i="0" smtClean="0">
                                    <a:solidFill>
                                      <a:srgbClr val="000000"/>
                                    </a:solidFill>
                                    <a:latin typeface="Cambria Math" panose="02040503050406030204" pitchFamily="18" charset="0"/>
                                  </a:rPr>
                                  <m:t>,</m:t>
                                </m:r>
                                <m:r>
                                  <m:rPr>
                                    <m:sty m:val="p"/>
                                  </m:rPr>
                                  <a:rPr lang="en-US" sz="1050" b="0" i="0" smtClean="0">
                                    <a:solidFill>
                                      <a:srgbClr val="000000"/>
                                    </a:solidFill>
                                    <a:latin typeface="Cambria Math" panose="02040503050406030204" pitchFamily="18" charset="0"/>
                                  </a:rPr>
                                  <m:t>g</m:t>
                                </m:r>
                              </m:sub>
                            </m:sSub>
                          </m:num>
                          <m:den>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𝑃</m:t>
                                </m:r>
                              </m:e>
                              <m:sub>
                                <m:r>
                                  <m:rPr>
                                    <m:sty m:val="p"/>
                                  </m:rPr>
                                  <a:rPr lang="en-US" sz="1050">
                                    <a:solidFill>
                                      <a:srgbClr val="000000"/>
                                    </a:solidFill>
                                    <a:latin typeface="Cambria Math" panose="02040503050406030204" pitchFamily="18" charset="0"/>
                                  </a:rPr>
                                  <m:t>g</m:t>
                                </m:r>
                                <m:r>
                                  <a:rPr lang="en-US" sz="1050">
                                    <a:solidFill>
                                      <a:srgbClr val="000000"/>
                                    </a:solidFill>
                                    <a:latin typeface="Cambria Math" panose="02040503050406030204" pitchFamily="18" charset="0"/>
                                  </a:rPr>
                                  <m:t>,</m:t>
                                </m:r>
                                <m:r>
                                  <m:rPr>
                                    <m:sty m:val="p"/>
                                  </m:rPr>
                                  <a:rPr lang="en-US" sz="1050">
                                    <a:solidFill>
                                      <a:srgbClr val="000000"/>
                                    </a:solidFill>
                                    <a:latin typeface="Cambria Math" panose="02040503050406030204" pitchFamily="18" charset="0"/>
                                  </a:rPr>
                                  <m:t>peak</m:t>
                                </m:r>
                              </m:sub>
                            </m:sSub>
                          </m:den>
                        </m:f>
                      </m:oMath>
                    </m:oMathPara>
                  </a14:m>
                  <a:endParaRPr lang="en-GB" sz="1050" dirty="0">
                    <a:solidFill>
                      <a:srgbClr val="000000"/>
                    </a:solidFill>
                  </a:endParaRPr>
                </a:p>
              </p:txBody>
            </p:sp>
          </mc:Choice>
          <mc:Fallback xmlns="">
            <p:sp>
              <p:nvSpPr>
                <p:cNvPr id="15" name="TextBox 14">
                  <a:extLst>
                    <a:ext uri="{FF2B5EF4-FFF2-40B4-BE49-F238E27FC236}">
                      <a16:creationId xmlns:a16="http://schemas.microsoft.com/office/drawing/2014/main" id="{254FD90D-A7BF-0F7E-01A8-1F5F7C139EB7}"/>
                    </a:ext>
                  </a:extLst>
                </p:cNvPr>
                <p:cNvSpPr txBox="1">
                  <a:spLocks noRot="1" noChangeAspect="1" noMove="1" noResize="1" noEditPoints="1" noAdjustHandles="1" noChangeArrowheads="1" noChangeShapeType="1" noTextEdit="1"/>
                </p:cNvSpPr>
                <p:nvPr/>
              </p:nvSpPr>
              <p:spPr>
                <a:xfrm>
                  <a:off x="3940909" y="3471721"/>
                  <a:ext cx="2546787" cy="385555"/>
                </a:xfrm>
                <a:prstGeom prst="rect">
                  <a:avLst/>
                </a:prstGeom>
                <a:blipFill>
                  <a:blip r:embed="rId4"/>
                  <a:stretch>
                    <a:fillRect l="-478" t="-92063" r="-239" b="-76190"/>
                  </a:stretch>
                </a:blipFill>
              </p:spPr>
              <p:txBody>
                <a:bodyPr/>
                <a:lstStyle/>
                <a:p>
                  <a:r>
                    <a:rPr lang="en-GB">
                      <a:noFill/>
                    </a:rPr>
                    <a:t> </a:t>
                  </a:r>
                </a:p>
              </p:txBody>
            </p:sp>
          </mc:Fallback>
        </mc:AlternateContent>
      </p:grpSp>
      <p:sp>
        <p:nvSpPr>
          <p:cNvPr id="6" name="Content Placeholder 1">
            <a:extLst>
              <a:ext uri="{FF2B5EF4-FFF2-40B4-BE49-F238E27FC236}">
                <a16:creationId xmlns:a16="http://schemas.microsoft.com/office/drawing/2014/main" id="{135BF1F7-60F5-2B52-A2AB-5A0AE22CE275}"/>
              </a:ext>
            </a:extLst>
          </p:cNvPr>
          <p:cNvSpPr txBox="1">
            <a:spLocks/>
          </p:cNvSpPr>
          <p:nvPr/>
        </p:nvSpPr>
        <p:spPr>
          <a:xfrm>
            <a:off x="2884572" y="4265844"/>
            <a:ext cx="6181160" cy="389611"/>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l-GR" sz="1600" i="1" dirty="0">
                <a:solidFill>
                  <a:srgbClr val="000000"/>
                </a:solidFill>
                <a:latin typeface="Arial Narrow" panose="020B0606020202030204" pitchFamily="34" charset="0"/>
              </a:rPr>
              <a:t>β</a:t>
            </a:r>
            <a:r>
              <a:rPr lang="en-US" sz="1600" baseline="-25000" dirty="0">
                <a:solidFill>
                  <a:srgbClr val="000000"/>
                </a:solidFill>
                <a:latin typeface="Arial Narrow" panose="020B0606020202030204" pitchFamily="34" charset="0"/>
              </a:rPr>
              <a:t>c</a:t>
            </a:r>
            <a:r>
              <a:rPr lang="en-US" sz="1600" dirty="0">
                <a:solidFill>
                  <a:srgbClr val="000000"/>
                </a:solidFill>
                <a:latin typeface="Arial Narrow" panose="020B0606020202030204" pitchFamily="34" charset="0"/>
              </a:rPr>
              <a:t>=1.2 is a reasonable compromise between </a:t>
            </a:r>
            <a:r>
              <a:rPr lang="en-US" sz="1600" dirty="0"/>
              <a:t> average dissipated power and power required from the generator.</a:t>
            </a:r>
            <a:endParaRPr lang="en-GB" sz="1600" dirty="0">
              <a:solidFill>
                <a:srgbClr val="000000"/>
              </a:solidFill>
              <a:latin typeface="Arial Narrow" panose="020B0606020202030204" pitchFamily="34" charset="0"/>
            </a:endParaRPr>
          </a:p>
        </p:txBody>
      </p:sp>
      <p:sp>
        <p:nvSpPr>
          <p:cNvPr id="7" name="Footer Placeholder 4">
            <a:extLst>
              <a:ext uri="{FF2B5EF4-FFF2-40B4-BE49-F238E27FC236}">
                <a16:creationId xmlns:a16="http://schemas.microsoft.com/office/drawing/2014/main" id="{6F9CCFD2-9E36-D266-6370-819B105AA08A}"/>
              </a:ext>
            </a:extLst>
          </p:cNvPr>
          <p:cNvSpPr>
            <a:spLocks noGrp="1"/>
          </p:cNvSpPr>
          <p:nvPr>
            <p:ph type="ftr" sz="quarter" idx="3"/>
          </p:nvPr>
        </p:nvSpPr>
        <p:spPr>
          <a:xfrm>
            <a:off x="107504" y="4984089"/>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grpSp>
        <p:nvGrpSpPr>
          <p:cNvPr id="22" name="Group 21">
            <a:extLst>
              <a:ext uri="{FF2B5EF4-FFF2-40B4-BE49-F238E27FC236}">
                <a16:creationId xmlns:a16="http://schemas.microsoft.com/office/drawing/2014/main" id="{C105741F-1A92-F3C7-56E3-926F997A9A49}"/>
              </a:ext>
            </a:extLst>
          </p:cNvPr>
          <p:cNvGrpSpPr/>
          <p:nvPr/>
        </p:nvGrpSpPr>
        <p:grpSpPr>
          <a:xfrm>
            <a:off x="3059832" y="773749"/>
            <a:ext cx="2691285" cy="2156150"/>
            <a:chOff x="3059832" y="773749"/>
            <a:chExt cx="2691285" cy="2156150"/>
          </a:xfrm>
        </p:grpSpPr>
        <p:pic>
          <p:nvPicPr>
            <p:cNvPr id="19" name="Picture 18" descr="A graph of a graph&#10;&#10;Description automatically generated">
              <a:extLst>
                <a:ext uri="{FF2B5EF4-FFF2-40B4-BE49-F238E27FC236}">
                  <a16:creationId xmlns:a16="http://schemas.microsoft.com/office/drawing/2014/main" id="{77CB5FF4-B883-5491-7D10-5CA07AB1116E}"/>
                </a:ext>
              </a:extLst>
            </p:cNvPr>
            <p:cNvPicPr>
              <a:picLocks noChangeAspect="1"/>
            </p:cNvPicPr>
            <p:nvPr/>
          </p:nvPicPr>
          <p:blipFill rotWithShape="1">
            <a:blip r:embed="rId5"/>
            <a:srcRect l="5416" r="8171"/>
            <a:stretch/>
          </p:blipFill>
          <p:spPr>
            <a:xfrm>
              <a:off x="3059832" y="773749"/>
              <a:ext cx="2691285" cy="2156150"/>
            </a:xfrm>
            <a:prstGeom prst="rect">
              <a:avLst/>
            </a:prstGeom>
          </p:spPr>
        </p:pic>
        <p:cxnSp>
          <p:nvCxnSpPr>
            <p:cNvPr id="16" name="Straight Connector 15">
              <a:extLst>
                <a:ext uri="{FF2B5EF4-FFF2-40B4-BE49-F238E27FC236}">
                  <a16:creationId xmlns:a16="http://schemas.microsoft.com/office/drawing/2014/main" id="{AD9DB05F-4F00-2ECC-C639-584EAD50A2EB}"/>
                </a:ext>
              </a:extLst>
            </p:cNvPr>
            <p:cNvCxnSpPr>
              <a:cxnSpLocks/>
            </p:cNvCxnSpPr>
            <p:nvPr/>
          </p:nvCxnSpPr>
          <p:spPr>
            <a:xfrm flipH="1" flipV="1">
              <a:off x="3775149" y="2431235"/>
              <a:ext cx="1" cy="206553"/>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2C04A8F-3878-C658-5F6B-DECE75CD4EA9}"/>
                </a:ext>
              </a:extLst>
            </p:cNvPr>
            <p:cNvCxnSpPr>
              <a:cxnSpLocks/>
            </p:cNvCxnSpPr>
            <p:nvPr/>
          </p:nvCxnSpPr>
          <p:spPr>
            <a:xfrm>
              <a:off x="3299671" y="2424463"/>
              <a:ext cx="457200"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5CA3136D-97F4-ED5F-B83D-452592A8E5FC}"/>
              </a:ext>
            </a:extLst>
          </p:cNvPr>
          <p:cNvGrpSpPr/>
          <p:nvPr/>
        </p:nvGrpSpPr>
        <p:grpSpPr>
          <a:xfrm>
            <a:off x="5940152" y="876786"/>
            <a:ext cx="2778169" cy="2053113"/>
            <a:chOff x="5940152" y="876786"/>
            <a:chExt cx="2778169" cy="2053113"/>
          </a:xfrm>
        </p:grpSpPr>
        <p:pic>
          <p:nvPicPr>
            <p:cNvPr id="25" name="Picture 24" descr="A blue line graph with a dotted line&#10;&#10;Description automatically generated">
              <a:extLst>
                <a:ext uri="{FF2B5EF4-FFF2-40B4-BE49-F238E27FC236}">
                  <a16:creationId xmlns:a16="http://schemas.microsoft.com/office/drawing/2014/main" id="{7662D7BB-FE98-FCC2-6FF2-CF891709F875}"/>
                </a:ext>
              </a:extLst>
            </p:cNvPr>
            <p:cNvPicPr>
              <a:picLocks noChangeAspect="1"/>
            </p:cNvPicPr>
            <p:nvPr/>
          </p:nvPicPr>
          <p:blipFill rotWithShape="1">
            <a:blip r:embed="rId6"/>
            <a:srcRect l="2508" t="4653" r="8171"/>
            <a:stretch/>
          </p:blipFill>
          <p:spPr>
            <a:xfrm>
              <a:off x="5940152" y="876786"/>
              <a:ext cx="2778169" cy="2053113"/>
            </a:xfrm>
            <a:prstGeom prst="rect">
              <a:avLst/>
            </a:prstGeom>
          </p:spPr>
        </p:pic>
        <p:cxnSp>
          <p:nvCxnSpPr>
            <p:cNvPr id="24" name="Straight Connector 23">
              <a:extLst>
                <a:ext uri="{FF2B5EF4-FFF2-40B4-BE49-F238E27FC236}">
                  <a16:creationId xmlns:a16="http://schemas.microsoft.com/office/drawing/2014/main" id="{852396E0-718C-601C-29FE-EFCF4FA37C96}"/>
                </a:ext>
              </a:extLst>
            </p:cNvPr>
            <p:cNvCxnSpPr>
              <a:cxnSpLocks/>
            </p:cNvCxnSpPr>
            <p:nvPr/>
          </p:nvCxnSpPr>
          <p:spPr>
            <a:xfrm flipV="1">
              <a:off x="6748625" y="1575747"/>
              <a:ext cx="0" cy="1062041"/>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F9C3692-693F-E832-F794-05F659010A1D}"/>
                </a:ext>
              </a:extLst>
            </p:cNvPr>
            <p:cNvCxnSpPr>
              <a:cxnSpLocks/>
            </p:cNvCxnSpPr>
            <p:nvPr/>
          </p:nvCxnSpPr>
          <p:spPr>
            <a:xfrm>
              <a:off x="6300192" y="1542208"/>
              <a:ext cx="442996"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A0DE63ED-B33E-F951-A19E-2BC900A353F2}"/>
              </a:ext>
            </a:extLst>
          </p:cNvPr>
          <p:cNvGrpSpPr/>
          <p:nvPr/>
        </p:nvGrpSpPr>
        <p:grpSpPr>
          <a:xfrm>
            <a:off x="127025" y="2910597"/>
            <a:ext cx="2711113" cy="2103120"/>
            <a:chOff x="127025" y="2880117"/>
            <a:chExt cx="2711113" cy="2103120"/>
          </a:xfrm>
        </p:grpSpPr>
        <p:pic>
          <p:nvPicPr>
            <p:cNvPr id="23" name="Picture 22" descr="A graph with a dotted line&#10;&#10;Description automatically generated">
              <a:extLst>
                <a:ext uri="{FF2B5EF4-FFF2-40B4-BE49-F238E27FC236}">
                  <a16:creationId xmlns:a16="http://schemas.microsoft.com/office/drawing/2014/main" id="{170240F1-08E0-4FAB-2993-CC09A3A8E751}"/>
                </a:ext>
              </a:extLst>
            </p:cNvPr>
            <p:cNvPicPr>
              <a:picLocks noChangeAspect="1"/>
            </p:cNvPicPr>
            <p:nvPr/>
          </p:nvPicPr>
          <p:blipFill rotWithShape="1">
            <a:blip r:embed="rId7"/>
            <a:srcRect l="3478" t="1000" r="8170"/>
            <a:stretch/>
          </p:blipFill>
          <p:spPr>
            <a:xfrm>
              <a:off x="127025" y="2880117"/>
              <a:ext cx="2711113" cy="2103120"/>
            </a:xfrm>
            <a:prstGeom prst="rect">
              <a:avLst/>
            </a:prstGeom>
          </p:spPr>
        </p:pic>
        <p:cxnSp>
          <p:nvCxnSpPr>
            <p:cNvPr id="29" name="Straight Connector 28">
              <a:extLst>
                <a:ext uri="{FF2B5EF4-FFF2-40B4-BE49-F238E27FC236}">
                  <a16:creationId xmlns:a16="http://schemas.microsoft.com/office/drawing/2014/main" id="{F2FDC545-081C-5BE2-E3DE-FF7A4879FDF2}"/>
                </a:ext>
              </a:extLst>
            </p:cNvPr>
            <p:cNvCxnSpPr>
              <a:cxnSpLocks/>
            </p:cNvCxnSpPr>
            <p:nvPr/>
          </p:nvCxnSpPr>
          <p:spPr>
            <a:xfrm flipV="1">
              <a:off x="897211" y="3795886"/>
              <a:ext cx="0" cy="895621"/>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1463D8BE-3810-0EFE-5734-0A61922FC885}"/>
                </a:ext>
              </a:extLst>
            </p:cNvPr>
            <p:cNvCxnSpPr>
              <a:cxnSpLocks/>
            </p:cNvCxnSpPr>
            <p:nvPr/>
          </p:nvCxnSpPr>
          <p:spPr>
            <a:xfrm>
              <a:off x="434492" y="3776838"/>
              <a:ext cx="442996"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graphicFrame>
            <p:nvGraphicFramePr>
              <p:cNvPr id="32" name="Table 49">
                <a:extLst>
                  <a:ext uri="{FF2B5EF4-FFF2-40B4-BE49-F238E27FC236}">
                    <a16:creationId xmlns:a16="http://schemas.microsoft.com/office/drawing/2014/main" id="{11DB8F0E-412B-0C1A-CCC6-FB622DC90F78}"/>
                  </a:ext>
                </a:extLst>
              </p:cNvPr>
              <p:cNvGraphicFramePr>
                <a:graphicFrameLocks noGrp="1"/>
              </p:cNvGraphicFramePr>
              <p:nvPr>
                <p:extLst>
                  <p:ext uri="{D42A27DB-BD31-4B8C-83A1-F6EECF244321}">
                    <p14:modId xmlns:p14="http://schemas.microsoft.com/office/powerpoint/2010/main" val="3723028706"/>
                  </p:ext>
                </p:extLst>
              </p:nvPr>
            </p:nvGraphicFramePr>
            <p:xfrm>
              <a:off x="2944788" y="3056317"/>
              <a:ext cx="3355084" cy="1066800"/>
            </p:xfrm>
            <a:graphic>
              <a:graphicData uri="http://schemas.openxmlformats.org/drawingml/2006/table">
                <a:tbl>
                  <a:tblPr firstRow="1" bandRow="1"/>
                  <a:tblGrid>
                    <a:gridCol w="618863">
                      <a:extLst>
                        <a:ext uri="{9D8B030D-6E8A-4147-A177-3AD203B41FA5}">
                          <a16:colId xmlns:a16="http://schemas.microsoft.com/office/drawing/2014/main" val="380244461"/>
                        </a:ext>
                      </a:extLst>
                    </a:gridCol>
                    <a:gridCol w="414510">
                      <a:extLst>
                        <a:ext uri="{9D8B030D-6E8A-4147-A177-3AD203B41FA5}">
                          <a16:colId xmlns:a16="http://schemas.microsoft.com/office/drawing/2014/main" val="2794159579"/>
                        </a:ext>
                      </a:extLst>
                    </a:gridCol>
                    <a:gridCol w="671331">
                      <a:extLst>
                        <a:ext uri="{9D8B030D-6E8A-4147-A177-3AD203B41FA5}">
                          <a16:colId xmlns:a16="http://schemas.microsoft.com/office/drawing/2014/main" val="1239554426"/>
                        </a:ext>
                      </a:extLst>
                    </a:gridCol>
                    <a:gridCol w="1650380">
                      <a:extLst>
                        <a:ext uri="{9D8B030D-6E8A-4147-A177-3AD203B41FA5}">
                          <a16:colId xmlns:a16="http://schemas.microsoft.com/office/drawing/2014/main" val="1157265565"/>
                        </a:ext>
                      </a:extLst>
                    </a:gridCol>
                  </a:tblGrid>
                  <a:tr h="186520">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Parameter</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Unit</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Pillbox - Cu</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Description</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a:solidFill>
                                <a:srgbClr val="000000"/>
                              </a:solidFill>
                              <a:latin typeface="Arial Narrow" panose="020B0606020202030204" pitchFamily="34" charset="0"/>
                            </a:rPr>
                            <a:t>P</a:t>
                          </a:r>
                          <a:r>
                            <a:rPr lang="en-US" sz="800" i="1" baseline="-25000" dirty="0">
                              <a:solidFill>
                                <a:srgbClr val="000000"/>
                              </a:solidFill>
                              <a:latin typeface="Arial Narrow" panose="020B0606020202030204" pitchFamily="34" charset="0"/>
                            </a:rPr>
                            <a:t>g</a:t>
                          </a:r>
                          <a:endParaRPr lang="en-GB" sz="800" baseline="-250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[MW]</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4.5</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Generator power</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735996505"/>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l-GR" sz="800" i="1" dirty="0">
                              <a:solidFill>
                                <a:srgbClr val="000000"/>
                              </a:solidFill>
                              <a:latin typeface="Arial Narrow" panose="020B0606020202030204" pitchFamily="34" charset="0"/>
                            </a:rPr>
                            <a:t>β</a:t>
                          </a:r>
                          <a:r>
                            <a:rPr lang="en-US" sz="800" baseline="-25000" dirty="0">
                              <a:solidFill>
                                <a:srgbClr val="000000"/>
                              </a:solidFill>
                              <a:latin typeface="Arial Narrow" panose="020B0606020202030204" pitchFamily="34" charset="0"/>
                            </a:rPr>
                            <a:t>c</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1.2</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Coupling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732700407"/>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P</a:t>
                          </a:r>
                          <a:r>
                            <a:rPr lang="en-US" sz="800" i="1" baseline="-25000" dirty="0" err="1">
                              <a:solidFill>
                                <a:srgbClr val="000000"/>
                              </a:solidFill>
                              <a:latin typeface="Arial Narrow" panose="020B0606020202030204" pitchFamily="34" charset="0"/>
                            </a:rPr>
                            <a:t>g,ave</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[W]</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329</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Average generator power</a:t>
                          </a:r>
                          <a:endParaRPr lang="en-GB" sz="800" dirty="0">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250925377"/>
                      </a:ext>
                    </a:extLst>
                  </a:tr>
                  <a:tr h="18652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800" b="0" i="1" smtClean="0">
                                  <a:solidFill>
                                    <a:srgbClr val="000000"/>
                                  </a:solidFill>
                                  <a:latin typeface="Cambria Math" panose="02040503050406030204" pitchFamily="18" charset="0"/>
                                </a:rPr>
                                <m:t>𝐷𝐹</m:t>
                              </m:r>
                            </m:oMath>
                          </a14:m>
                          <a:r>
                            <a:rPr lang="en-GB" sz="800" baseline="-25000" dirty="0">
                              <a:solidFill>
                                <a:srgbClr val="000000"/>
                              </a:solidFill>
                              <a:latin typeface="Arial Narrow" panose="020B0606020202030204" pitchFamily="34" charset="0"/>
                            </a:rPr>
                            <a:t>g</a:t>
                          </a: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algn="ctr" defTabSz="685800" rtl="0" eaLnBrk="1" latinLnBrk="0" hangingPunct="1"/>
                          <a:r>
                            <a:rPr lang="en-US" sz="800" kern="1200" dirty="0">
                              <a:solidFill>
                                <a:srgbClr val="000000"/>
                              </a:solidFill>
                              <a:latin typeface="Arial Narrow" panose="020B0606020202030204" pitchFamily="34" charset="0"/>
                              <a:ea typeface="+mn-ea"/>
                              <a:cs typeface="+mn-cs"/>
                            </a:rPr>
                            <a:t>4.38e-05</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Beam duty factor </a:t>
                          </a:r>
                          <a:r>
                            <a:rPr lang="en-US" sz="800" b="0" dirty="0">
                              <a:solidFill>
                                <a:srgbClr val="000000"/>
                              </a:solidFill>
                              <a:latin typeface="Arial Narrow" panose="020B0606020202030204" pitchFamily="34" charset="0"/>
                            </a:rPr>
                            <a:t>(</a:t>
                          </a:r>
                          <a:r>
                            <a:rPr lang="en-US" sz="800" b="0" dirty="0" err="1">
                              <a:solidFill>
                                <a:srgbClr val="000000"/>
                              </a:solidFill>
                              <a:latin typeface="Arial Narrow" panose="020B0606020202030204" pitchFamily="34" charset="0"/>
                            </a:rPr>
                            <a:t>f</a:t>
                          </a:r>
                          <a:r>
                            <a:rPr lang="en-US" sz="800" b="0" baseline="-25000" dirty="0" err="1">
                              <a:solidFill>
                                <a:srgbClr val="000000"/>
                              </a:solidFill>
                              <a:latin typeface="Arial Narrow" panose="020B0606020202030204" pitchFamily="34" charset="0"/>
                            </a:rPr>
                            <a:t>rep</a:t>
                          </a:r>
                          <a:r>
                            <a:rPr lang="en-US" sz="800" b="0" dirty="0">
                              <a:solidFill>
                                <a:srgbClr val="000000"/>
                              </a:solidFill>
                              <a:latin typeface="Arial Narrow" panose="020B0606020202030204" pitchFamily="34" charset="0"/>
                            </a:rPr>
                            <a:t> = 5 Hz)</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907851346"/>
                      </a:ext>
                    </a:extLst>
                  </a:tr>
                </a:tbl>
              </a:graphicData>
            </a:graphic>
          </p:graphicFrame>
        </mc:Choice>
        <mc:Fallback xmlns="">
          <p:graphicFrame>
            <p:nvGraphicFramePr>
              <p:cNvPr id="32" name="Table 49">
                <a:extLst>
                  <a:ext uri="{FF2B5EF4-FFF2-40B4-BE49-F238E27FC236}">
                    <a16:creationId xmlns:a16="http://schemas.microsoft.com/office/drawing/2014/main" id="{11DB8F0E-412B-0C1A-CCC6-FB622DC90F78}"/>
                  </a:ext>
                </a:extLst>
              </p:cNvPr>
              <p:cNvGraphicFramePr>
                <a:graphicFrameLocks noGrp="1"/>
              </p:cNvGraphicFramePr>
              <p:nvPr>
                <p:extLst>
                  <p:ext uri="{D42A27DB-BD31-4B8C-83A1-F6EECF244321}">
                    <p14:modId xmlns:p14="http://schemas.microsoft.com/office/powerpoint/2010/main" val="3723028706"/>
                  </p:ext>
                </p:extLst>
              </p:nvPr>
            </p:nvGraphicFramePr>
            <p:xfrm>
              <a:off x="2944788" y="3056317"/>
              <a:ext cx="3355084" cy="1066800"/>
            </p:xfrm>
            <a:graphic>
              <a:graphicData uri="http://schemas.openxmlformats.org/drawingml/2006/table">
                <a:tbl>
                  <a:tblPr firstRow="1" bandRow="1"/>
                  <a:tblGrid>
                    <a:gridCol w="618863">
                      <a:extLst>
                        <a:ext uri="{9D8B030D-6E8A-4147-A177-3AD203B41FA5}">
                          <a16:colId xmlns:a16="http://schemas.microsoft.com/office/drawing/2014/main" val="380244461"/>
                        </a:ext>
                      </a:extLst>
                    </a:gridCol>
                    <a:gridCol w="414510">
                      <a:extLst>
                        <a:ext uri="{9D8B030D-6E8A-4147-A177-3AD203B41FA5}">
                          <a16:colId xmlns:a16="http://schemas.microsoft.com/office/drawing/2014/main" val="2794159579"/>
                        </a:ext>
                      </a:extLst>
                    </a:gridCol>
                    <a:gridCol w="671331">
                      <a:extLst>
                        <a:ext uri="{9D8B030D-6E8A-4147-A177-3AD203B41FA5}">
                          <a16:colId xmlns:a16="http://schemas.microsoft.com/office/drawing/2014/main" val="1239554426"/>
                        </a:ext>
                      </a:extLst>
                    </a:gridCol>
                    <a:gridCol w="1650380">
                      <a:extLst>
                        <a:ext uri="{9D8B030D-6E8A-4147-A177-3AD203B41FA5}">
                          <a16:colId xmlns:a16="http://schemas.microsoft.com/office/drawing/2014/main" val="1157265565"/>
                        </a:ext>
                      </a:extLst>
                    </a:gridCol>
                  </a:tblGrid>
                  <a:tr h="213360">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Parameter</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Unit</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Pillbox - Cu</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Description</a:t>
                          </a:r>
                          <a:endParaRPr lang="en-GB" sz="800" dirty="0">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a:solidFill>
                                <a:srgbClr val="000000"/>
                              </a:solidFill>
                              <a:latin typeface="Arial Narrow" panose="020B0606020202030204" pitchFamily="34" charset="0"/>
                            </a:rPr>
                            <a:t>P</a:t>
                          </a:r>
                          <a:r>
                            <a:rPr lang="en-US" sz="800" i="1" baseline="-25000" dirty="0">
                              <a:solidFill>
                                <a:srgbClr val="000000"/>
                              </a:solidFill>
                              <a:latin typeface="Arial Narrow" panose="020B0606020202030204" pitchFamily="34" charset="0"/>
                            </a:rPr>
                            <a:t>g</a:t>
                          </a:r>
                          <a:endParaRPr lang="en-GB" sz="800" baseline="-250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[MW]</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4.5</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Generator power</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735996505"/>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l-GR" sz="800" i="1" dirty="0">
                              <a:solidFill>
                                <a:srgbClr val="000000"/>
                              </a:solidFill>
                              <a:latin typeface="Arial Narrow" panose="020B0606020202030204" pitchFamily="34" charset="0"/>
                            </a:rPr>
                            <a:t>β</a:t>
                          </a:r>
                          <a:r>
                            <a:rPr lang="en-US" sz="800" baseline="-25000" dirty="0">
                              <a:solidFill>
                                <a:srgbClr val="000000"/>
                              </a:solidFill>
                              <a:latin typeface="Arial Narrow" panose="020B0606020202030204" pitchFamily="34" charset="0"/>
                            </a:rPr>
                            <a:t>c</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1.2</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Coupling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732700407"/>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P</a:t>
                          </a:r>
                          <a:r>
                            <a:rPr lang="en-US" sz="800" i="1" baseline="-25000" dirty="0" err="1">
                              <a:solidFill>
                                <a:srgbClr val="000000"/>
                              </a:solidFill>
                              <a:latin typeface="Arial Narrow" panose="020B0606020202030204" pitchFamily="34" charset="0"/>
                            </a:rPr>
                            <a:t>g,ave</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[W]</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329</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Average generator power</a:t>
                          </a:r>
                          <a:endParaRPr lang="en-GB" sz="800" dirty="0">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250925377"/>
                      </a:ext>
                    </a:extLst>
                  </a:tr>
                  <a:tr h="213360">
                    <a:tc>
                      <a:txBody>
                        <a:bodyPr/>
                        <a:lstStyle/>
                        <a:p>
                          <a:endParaRPr lang="en-US"/>
                        </a:p>
                      </a:txBody>
                      <a:tcPr anchor="ctr">
                        <a:lnL>
                          <a:noFill/>
                        </a:lnL>
                        <a:lnR>
                          <a:noFill/>
                        </a:lnR>
                        <a:lnT>
                          <a:noFill/>
                        </a:lnT>
                        <a:lnB>
                          <a:noFill/>
                        </a:lnB>
                        <a:lnTlToBr w="12700" cmpd="sng">
                          <a:noFill/>
                          <a:prstDash val="solid"/>
                        </a:lnTlToBr>
                        <a:lnBlToTr w="12700" cmpd="sng">
                          <a:noFill/>
                          <a:prstDash val="solid"/>
                        </a:lnBlToTr>
                        <a:blipFill>
                          <a:blip r:embed="rId8"/>
                          <a:stretch>
                            <a:fillRect t="-408571" r="-442157" b="-5714"/>
                          </a:stretch>
                        </a:blip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algn="ctr" defTabSz="685800" rtl="0" eaLnBrk="1" latinLnBrk="0" hangingPunct="1"/>
                          <a:r>
                            <a:rPr lang="en-US" sz="800" kern="1200" dirty="0">
                              <a:solidFill>
                                <a:srgbClr val="000000"/>
                              </a:solidFill>
                              <a:latin typeface="Arial Narrow" panose="020B0606020202030204" pitchFamily="34" charset="0"/>
                              <a:ea typeface="+mn-ea"/>
                              <a:cs typeface="+mn-cs"/>
                            </a:rPr>
                            <a:t>4.38e-05</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Beam duty factor </a:t>
                          </a:r>
                          <a:r>
                            <a:rPr lang="en-US" sz="800" b="0" dirty="0">
                              <a:solidFill>
                                <a:srgbClr val="000000"/>
                              </a:solidFill>
                              <a:latin typeface="Arial Narrow" panose="020B0606020202030204" pitchFamily="34" charset="0"/>
                            </a:rPr>
                            <a:t>(</a:t>
                          </a:r>
                          <a:r>
                            <a:rPr lang="en-US" sz="800" b="0" dirty="0" err="1">
                              <a:solidFill>
                                <a:srgbClr val="000000"/>
                              </a:solidFill>
                              <a:latin typeface="Arial Narrow" panose="020B0606020202030204" pitchFamily="34" charset="0"/>
                            </a:rPr>
                            <a:t>f</a:t>
                          </a:r>
                          <a:r>
                            <a:rPr lang="en-US" sz="800" b="0" baseline="-25000" dirty="0" err="1">
                              <a:solidFill>
                                <a:srgbClr val="000000"/>
                              </a:solidFill>
                              <a:latin typeface="Arial Narrow" panose="020B0606020202030204" pitchFamily="34" charset="0"/>
                            </a:rPr>
                            <a:t>rep</a:t>
                          </a:r>
                          <a:r>
                            <a:rPr lang="en-US" sz="800" b="0" dirty="0">
                              <a:solidFill>
                                <a:srgbClr val="000000"/>
                              </a:solidFill>
                              <a:latin typeface="Arial Narrow" panose="020B0606020202030204" pitchFamily="34" charset="0"/>
                            </a:rPr>
                            <a:t> = 5 Hz)</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907851346"/>
                      </a:ext>
                    </a:extLst>
                  </a:tr>
                </a:tbl>
              </a:graphicData>
            </a:graphic>
          </p:graphicFrame>
        </mc:Fallback>
      </mc:AlternateContent>
      <p:pic>
        <p:nvPicPr>
          <p:cNvPr id="14" name="Picture 13" descr="A graph of numbers and lines&#10;&#10;Description automatically generated">
            <a:extLst>
              <a:ext uri="{FF2B5EF4-FFF2-40B4-BE49-F238E27FC236}">
                <a16:creationId xmlns:a16="http://schemas.microsoft.com/office/drawing/2014/main" id="{212B8D48-6A62-6FEF-820F-C4E0E7C59433}"/>
              </a:ext>
            </a:extLst>
          </p:cNvPr>
          <p:cNvPicPr>
            <a:picLocks noChangeAspect="1"/>
          </p:cNvPicPr>
          <p:nvPr/>
        </p:nvPicPr>
        <p:blipFill rotWithShape="1">
          <a:blip r:embed="rId9"/>
          <a:srcRect l="5416" t="998" r="7354" b="-6"/>
          <a:stretch/>
        </p:blipFill>
        <p:spPr>
          <a:xfrm>
            <a:off x="179512" y="802982"/>
            <a:ext cx="2691285" cy="2114597"/>
          </a:xfrm>
          <a:prstGeom prst="rect">
            <a:avLst/>
          </a:prstGeom>
        </p:spPr>
      </p:pic>
      <p:sp>
        <p:nvSpPr>
          <p:cNvPr id="35" name="Rectangle 34">
            <a:extLst>
              <a:ext uri="{FF2B5EF4-FFF2-40B4-BE49-F238E27FC236}">
                <a16:creationId xmlns:a16="http://schemas.microsoft.com/office/drawing/2014/main" id="{B8710F7B-96D2-92B4-696F-7F3BDB06AB01}"/>
              </a:ext>
            </a:extLst>
          </p:cNvPr>
          <p:cNvSpPr/>
          <p:nvPr/>
        </p:nvSpPr>
        <p:spPr>
          <a:xfrm>
            <a:off x="2940576" y="3476646"/>
            <a:ext cx="3355084" cy="199819"/>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47210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6"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88074"/>
            <a:ext cx="8496944" cy="857250"/>
          </a:xfrm>
        </p:spPr>
        <p:txBody>
          <a:bodyPr/>
          <a:lstStyle/>
          <a:p>
            <a:r>
              <a:rPr lang="en-US" sz="2500" dirty="0"/>
              <a:t>704 MHz cavity for the Muon Cooling Demonstrator</a:t>
            </a:r>
            <a:endParaRPr lang="en-GB" sz="2500" dirty="0"/>
          </a:p>
        </p:txBody>
      </p:sp>
      <p:sp>
        <p:nvSpPr>
          <p:cNvPr id="3" name="Footer Placeholder 4">
            <a:extLst>
              <a:ext uri="{FF2B5EF4-FFF2-40B4-BE49-F238E27FC236}">
                <a16:creationId xmlns:a16="http://schemas.microsoft.com/office/drawing/2014/main" id="{F80829C4-5D2A-0DDD-90C6-44B7F3E5F961}"/>
              </a:ext>
            </a:extLst>
          </p:cNvPr>
          <p:cNvSpPr>
            <a:spLocks noGrp="1"/>
          </p:cNvSpPr>
          <p:nvPr>
            <p:ph type="ftr" sz="quarter" idx="3"/>
          </p:nvPr>
        </p:nvSpPr>
        <p:spPr>
          <a:xfrm>
            <a:off x="107504" y="4812506"/>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sp>
        <p:nvSpPr>
          <p:cNvPr id="2" name="Content Placeholder 1">
            <a:extLst>
              <a:ext uri="{FF2B5EF4-FFF2-40B4-BE49-F238E27FC236}">
                <a16:creationId xmlns:a16="http://schemas.microsoft.com/office/drawing/2014/main" id="{E3395704-EF5D-D351-C02B-FE6D6CBF0809}"/>
              </a:ext>
            </a:extLst>
          </p:cNvPr>
          <p:cNvSpPr>
            <a:spLocks noGrp="1"/>
          </p:cNvSpPr>
          <p:nvPr>
            <p:ph sz="quarter" idx="12"/>
          </p:nvPr>
        </p:nvSpPr>
        <p:spPr>
          <a:xfrm>
            <a:off x="1216360" y="535306"/>
            <a:ext cx="7575376" cy="637156"/>
          </a:xfrm>
        </p:spPr>
        <p:txBody>
          <a:bodyPr/>
          <a:lstStyle/>
          <a:p>
            <a:r>
              <a:rPr lang="en-US" sz="1600" dirty="0"/>
              <a:t>Proposed design: 704 MHz cavity with circular profile on the high-magnetic field region and elliptical profile on the iris to lower the local surface field.</a:t>
            </a:r>
            <a:endParaRPr lang="en-GB" sz="1600" b="1" dirty="0">
              <a:solidFill>
                <a:srgbClr val="000000"/>
              </a:solidFill>
              <a:latin typeface="Arial Narrow" panose="020B0606020202030204" pitchFamily="34" charset="0"/>
            </a:endParaRPr>
          </a:p>
        </p:txBody>
      </p:sp>
      <p:grpSp>
        <p:nvGrpSpPr>
          <p:cNvPr id="156" name="Group 155">
            <a:extLst>
              <a:ext uri="{FF2B5EF4-FFF2-40B4-BE49-F238E27FC236}">
                <a16:creationId xmlns:a16="http://schemas.microsoft.com/office/drawing/2014/main" id="{202905B9-414B-313E-0E6A-46FBA9AA6AC7}"/>
              </a:ext>
            </a:extLst>
          </p:cNvPr>
          <p:cNvGrpSpPr/>
          <p:nvPr/>
        </p:nvGrpSpPr>
        <p:grpSpPr>
          <a:xfrm>
            <a:off x="223402" y="1464862"/>
            <a:ext cx="2433632" cy="3208375"/>
            <a:chOff x="223402" y="1464862"/>
            <a:chExt cx="2433632" cy="3208375"/>
          </a:xfrm>
        </p:grpSpPr>
        <p:grpSp>
          <p:nvGrpSpPr>
            <p:cNvPr id="6" name="Group 5">
              <a:extLst>
                <a:ext uri="{FF2B5EF4-FFF2-40B4-BE49-F238E27FC236}">
                  <a16:creationId xmlns:a16="http://schemas.microsoft.com/office/drawing/2014/main" id="{B17E6011-1E85-BD71-6D2E-939ACD3C7197}"/>
                </a:ext>
              </a:extLst>
            </p:cNvPr>
            <p:cNvGrpSpPr>
              <a:grpSpLocks noChangeAspect="1"/>
            </p:cNvGrpSpPr>
            <p:nvPr/>
          </p:nvGrpSpPr>
          <p:grpSpPr>
            <a:xfrm>
              <a:off x="253179" y="1769464"/>
              <a:ext cx="2386181" cy="2903773"/>
              <a:chOff x="2915816" y="1008156"/>
              <a:chExt cx="2771800" cy="3373036"/>
            </a:xfrm>
          </p:grpSpPr>
          <p:pic>
            <p:nvPicPr>
              <p:cNvPr id="8" name="Picture 7">
                <a:extLst>
                  <a:ext uri="{FF2B5EF4-FFF2-40B4-BE49-F238E27FC236}">
                    <a16:creationId xmlns:a16="http://schemas.microsoft.com/office/drawing/2014/main" id="{B0119277-B251-DD8F-B2B1-C996439A15AE}"/>
                  </a:ext>
                </a:extLst>
              </p:cNvPr>
              <p:cNvPicPr>
                <a:picLocks noChangeAspect="1"/>
              </p:cNvPicPr>
              <p:nvPr/>
            </p:nvPicPr>
            <p:blipFill rotWithShape="1">
              <a:blip r:embed="rId2"/>
              <a:srcRect l="31888" t="10335" r="43700" b="12096"/>
              <a:stretch/>
            </p:blipFill>
            <p:spPr>
              <a:xfrm>
                <a:off x="2915816" y="1008156"/>
                <a:ext cx="2232248" cy="3057747"/>
              </a:xfrm>
              <a:prstGeom prst="rect">
                <a:avLst/>
              </a:prstGeom>
            </p:spPr>
          </p:pic>
          <p:pic>
            <p:nvPicPr>
              <p:cNvPr id="10" name="Picture 9">
                <a:extLst>
                  <a:ext uri="{FF2B5EF4-FFF2-40B4-BE49-F238E27FC236}">
                    <a16:creationId xmlns:a16="http://schemas.microsoft.com/office/drawing/2014/main" id="{129FE506-C6E0-2125-8558-D190AE2C48A2}"/>
                  </a:ext>
                </a:extLst>
              </p:cNvPr>
              <p:cNvPicPr>
                <a:picLocks noChangeAspect="1"/>
              </p:cNvPicPr>
              <p:nvPr/>
            </p:nvPicPr>
            <p:blipFill rotWithShape="1">
              <a:blip r:embed="rId2"/>
              <a:srcRect l="91737" t="10334" b="4098"/>
              <a:stretch/>
            </p:blipFill>
            <p:spPr>
              <a:xfrm>
                <a:off x="4932040" y="1008156"/>
                <a:ext cx="755576" cy="3373036"/>
              </a:xfrm>
              <a:prstGeom prst="rect">
                <a:avLst/>
              </a:prstGeom>
            </p:spPr>
          </p:pic>
        </p:grpSp>
        <p:sp>
          <p:nvSpPr>
            <p:cNvPr id="129" name="TextBox 128">
              <a:extLst>
                <a:ext uri="{FF2B5EF4-FFF2-40B4-BE49-F238E27FC236}">
                  <a16:creationId xmlns:a16="http://schemas.microsoft.com/office/drawing/2014/main" id="{FB51E2B4-F9C5-FA8F-FB5A-7FDCFC9F5BA1}"/>
                </a:ext>
              </a:extLst>
            </p:cNvPr>
            <p:cNvSpPr txBox="1"/>
            <p:nvPr/>
          </p:nvSpPr>
          <p:spPr>
            <a:xfrm>
              <a:off x="585412" y="3492943"/>
              <a:ext cx="924475" cy="246221"/>
            </a:xfrm>
            <a:prstGeom prst="rect">
              <a:avLst/>
            </a:prstGeom>
            <a:noFill/>
          </p:spPr>
          <p:txBody>
            <a:bodyPr wrap="square" rtlCol="0">
              <a:spAutoFit/>
            </a:bodyPr>
            <a:lstStyle/>
            <a:p>
              <a:pPr algn="ctr"/>
              <a:r>
                <a:rPr lang="en-US" sz="1000" b="1" dirty="0">
                  <a:solidFill>
                    <a:srgbClr val="000000"/>
                  </a:solidFill>
                  <a:latin typeface="Times New Roman" panose="02020603050405020304" pitchFamily="18" charset="0"/>
                  <a:cs typeface="Times New Roman" panose="02020603050405020304" pitchFamily="18" charset="0"/>
                </a:rPr>
                <a:t>Be window</a:t>
              </a:r>
              <a:endParaRPr lang="en-GB" sz="1000" b="1" baseline="-25000" dirty="0">
                <a:solidFill>
                  <a:srgbClr val="000000"/>
                </a:solidFill>
                <a:latin typeface="Times New Roman" panose="02020603050405020304" pitchFamily="18" charset="0"/>
                <a:cs typeface="Times New Roman" panose="02020603050405020304" pitchFamily="18" charset="0"/>
              </a:endParaRPr>
            </a:p>
          </p:txBody>
        </p:sp>
        <p:cxnSp>
          <p:nvCxnSpPr>
            <p:cNvPr id="130" name="Straight Arrow Connector 129">
              <a:extLst>
                <a:ext uri="{FF2B5EF4-FFF2-40B4-BE49-F238E27FC236}">
                  <a16:creationId xmlns:a16="http://schemas.microsoft.com/office/drawing/2014/main" id="{B76DCFEE-829B-2CAD-E452-1B0234DAB48F}"/>
                </a:ext>
              </a:extLst>
            </p:cNvPr>
            <p:cNvCxnSpPr>
              <a:cxnSpLocks/>
              <a:stCxn id="129" idx="0"/>
            </p:cNvCxnSpPr>
            <p:nvPr/>
          </p:nvCxnSpPr>
          <p:spPr>
            <a:xfrm flipV="1">
              <a:off x="1047649" y="3284397"/>
              <a:ext cx="207080" cy="208546"/>
            </a:xfrm>
            <a:prstGeom prst="straightConnector1">
              <a:avLst/>
            </a:prstGeom>
            <a:noFill/>
            <a:ln w="6350" cap="flat" cmpd="sng" algn="ctr">
              <a:solidFill>
                <a:sysClr val="windowText" lastClr="000000"/>
              </a:solidFill>
              <a:prstDash val="solid"/>
              <a:miter lim="800000"/>
              <a:tailEnd type="triangle"/>
            </a:ln>
            <a:effectLst/>
          </p:spPr>
        </p:cxnSp>
        <p:sp>
          <p:nvSpPr>
            <p:cNvPr id="131" name="TextBox 130">
              <a:extLst>
                <a:ext uri="{FF2B5EF4-FFF2-40B4-BE49-F238E27FC236}">
                  <a16:creationId xmlns:a16="http://schemas.microsoft.com/office/drawing/2014/main" id="{997455E4-8050-4344-B70B-E2C5522D6945}"/>
                </a:ext>
              </a:extLst>
            </p:cNvPr>
            <p:cNvSpPr txBox="1"/>
            <p:nvPr/>
          </p:nvSpPr>
          <p:spPr>
            <a:xfrm>
              <a:off x="1732559" y="2549575"/>
              <a:ext cx="924475" cy="246221"/>
            </a:xfrm>
            <a:prstGeom prst="rect">
              <a:avLst/>
            </a:prstGeom>
            <a:noFill/>
          </p:spPr>
          <p:txBody>
            <a:bodyPr wrap="square" rtlCol="0">
              <a:spAutoFit/>
            </a:bodyPr>
            <a:lstStyle/>
            <a:p>
              <a:pPr algn="ctr"/>
              <a:r>
                <a:rPr lang="en-US" sz="1000" b="1" dirty="0">
                  <a:solidFill>
                    <a:srgbClr val="000000"/>
                  </a:solidFill>
                  <a:latin typeface="Times New Roman" panose="02020603050405020304" pitchFamily="18" charset="0"/>
                  <a:cs typeface="Times New Roman" panose="02020603050405020304" pitchFamily="18" charset="0"/>
                </a:rPr>
                <a:t>Vacuum</a:t>
              </a:r>
              <a:endParaRPr lang="en-GB" sz="1000" b="1" baseline="-25000" dirty="0">
                <a:solidFill>
                  <a:srgbClr val="000000"/>
                </a:solidFill>
                <a:latin typeface="Times New Roman" panose="02020603050405020304" pitchFamily="18" charset="0"/>
                <a:cs typeface="Times New Roman" panose="02020603050405020304" pitchFamily="18" charset="0"/>
              </a:endParaRPr>
            </a:p>
          </p:txBody>
        </p:sp>
        <p:cxnSp>
          <p:nvCxnSpPr>
            <p:cNvPr id="132" name="Straight Arrow Connector 131">
              <a:extLst>
                <a:ext uri="{FF2B5EF4-FFF2-40B4-BE49-F238E27FC236}">
                  <a16:creationId xmlns:a16="http://schemas.microsoft.com/office/drawing/2014/main" id="{2C48DCCD-43DB-5993-0A0F-B87CA53FFDF8}"/>
                </a:ext>
              </a:extLst>
            </p:cNvPr>
            <p:cNvCxnSpPr>
              <a:cxnSpLocks/>
            </p:cNvCxnSpPr>
            <p:nvPr/>
          </p:nvCxnSpPr>
          <p:spPr>
            <a:xfrm flipH="1">
              <a:off x="1780511" y="2799955"/>
              <a:ext cx="274910" cy="190478"/>
            </a:xfrm>
            <a:prstGeom prst="straightConnector1">
              <a:avLst/>
            </a:prstGeom>
            <a:noFill/>
            <a:ln w="6350" cap="flat" cmpd="sng" algn="ctr">
              <a:solidFill>
                <a:sysClr val="windowText" lastClr="000000"/>
              </a:solidFill>
              <a:prstDash val="solid"/>
              <a:miter lim="800000"/>
              <a:tailEnd type="triangle"/>
            </a:ln>
            <a:effectLst/>
          </p:spPr>
        </p:cxnSp>
        <p:sp>
          <p:nvSpPr>
            <p:cNvPr id="133" name="TextBox 132">
              <a:extLst>
                <a:ext uri="{FF2B5EF4-FFF2-40B4-BE49-F238E27FC236}">
                  <a16:creationId xmlns:a16="http://schemas.microsoft.com/office/drawing/2014/main" id="{C6C216DC-4F9F-CE54-830B-91F095F47EB9}"/>
                </a:ext>
              </a:extLst>
            </p:cNvPr>
            <p:cNvSpPr txBox="1"/>
            <p:nvPr/>
          </p:nvSpPr>
          <p:spPr>
            <a:xfrm>
              <a:off x="1628425" y="1479152"/>
              <a:ext cx="924475" cy="246221"/>
            </a:xfrm>
            <a:prstGeom prst="rect">
              <a:avLst/>
            </a:prstGeom>
            <a:noFill/>
          </p:spPr>
          <p:txBody>
            <a:bodyPr wrap="square" rtlCol="0">
              <a:spAutoFit/>
            </a:bodyPr>
            <a:lstStyle/>
            <a:p>
              <a:pPr algn="ctr"/>
              <a:r>
                <a:rPr lang="en-US" sz="1000" b="1" dirty="0">
                  <a:solidFill>
                    <a:srgbClr val="000000"/>
                  </a:solidFill>
                  <a:latin typeface="Times New Roman" panose="02020603050405020304" pitchFamily="18" charset="0"/>
                  <a:cs typeface="Times New Roman" panose="02020603050405020304" pitchFamily="18" charset="0"/>
                </a:rPr>
                <a:t>Copper</a:t>
              </a:r>
              <a:endParaRPr lang="en-GB" sz="1000" b="1" baseline="-25000" dirty="0">
                <a:solidFill>
                  <a:srgbClr val="000000"/>
                </a:solidFill>
                <a:latin typeface="Times New Roman" panose="02020603050405020304" pitchFamily="18" charset="0"/>
                <a:cs typeface="Times New Roman" panose="02020603050405020304" pitchFamily="18" charset="0"/>
              </a:endParaRPr>
            </a:p>
          </p:txBody>
        </p:sp>
        <p:cxnSp>
          <p:nvCxnSpPr>
            <p:cNvPr id="134" name="Straight Arrow Connector 133">
              <a:extLst>
                <a:ext uri="{FF2B5EF4-FFF2-40B4-BE49-F238E27FC236}">
                  <a16:creationId xmlns:a16="http://schemas.microsoft.com/office/drawing/2014/main" id="{6F9F6D3E-F19A-20B4-02A5-3109685A3F4E}"/>
                </a:ext>
              </a:extLst>
            </p:cNvPr>
            <p:cNvCxnSpPr>
              <a:cxnSpLocks/>
            </p:cNvCxnSpPr>
            <p:nvPr/>
          </p:nvCxnSpPr>
          <p:spPr>
            <a:xfrm flipH="1">
              <a:off x="1825719" y="1717549"/>
              <a:ext cx="226245" cy="198402"/>
            </a:xfrm>
            <a:prstGeom prst="straightConnector1">
              <a:avLst/>
            </a:prstGeom>
            <a:noFill/>
            <a:ln w="6350" cap="flat" cmpd="sng" algn="ctr">
              <a:solidFill>
                <a:sysClr val="windowText" lastClr="000000"/>
              </a:solidFill>
              <a:prstDash val="solid"/>
              <a:miter lim="800000"/>
              <a:tailEnd type="triangle"/>
            </a:ln>
            <a:effectLst/>
          </p:spPr>
        </p:cxnSp>
        <p:sp>
          <p:nvSpPr>
            <p:cNvPr id="135" name="TextBox 134">
              <a:extLst>
                <a:ext uri="{FF2B5EF4-FFF2-40B4-BE49-F238E27FC236}">
                  <a16:creationId xmlns:a16="http://schemas.microsoft.com/office/drawing/2014/main" id="{98460EBE-3A8A-AEB0-8252-975661372D4F}"/>
                </a:ext>
              </a:extLst>
            </p:cNvPr>
            <p:cNvSpPr txBox="1"/>
            <p:nvPr/>
          </p:nvSpPr>
          <p:spPr>
            <a:xfrm>
              <a:off x="223402" y="1464862"/>
              <a:ext cx="1165516" cy="307777"/>
            </a:xfrm>
            <a:prstGeom prst="rect">
              <a:avLst/>
            </a:prstGeom>
            <a:noFill/>
          </p:spPr>
          <p:txBody>
            <a:bodyPr wrap="square" rtlCol="0">
              <a:spAutoFit/>
            </a:bodyPr>
            <a:lstStyle/>
            <a:p>
              <a:pPr algn="ctr"/>
              <a:r>
                <a:rPr lang="en-US" sz="1400" b="1" dirty="0">
                  <a:solidFill>
                    <a:srgbClr val="000000"/>
                  </a:solidFill>
                  <a:latin typeface="Arial Narrow" panose="020B0606020202030204" pitchFamily="34" charset="0"/>
                  <a:cs typeface="Times New Roman" panose="02020603050405020304" pitchFamily="18" charset="0"/>
                </a:rPr>
                <a:t>RF cavity</a:t>
              </a:r>
              <a:endParaRPr lang="en-GB" sz="1400" b="1" baseline="-25000" dirty="0">
                <a:solidFill>
                  <a:srgbClr val="000000"/>
                </a:solidFill>
                <a:latin typeface="Arial Narrow" panose="020B0606020202030204" pitchFamily="34" charset="0"/>
                <a:cs typeface="Times New Roman" panose="02020603050405020304" pitchFamily="18" charset="0"/>
              </a:endParaRPr>
            </a:p>
          </p:txBody>
        </p:sp>
      </p:grpSp>
      <p:grpSp>
        <p:nvGrpSpPr>
          <p:cNvPr id="176" name="Group 175">
            <a:extLst>
              <a:ext uri="{FF2B5EF4-FFF2-40B4-BE49-F238E27FC236}">
                <a16:creationId xmlns:a16="http://schemas.microsoft.com/office/drawing/2014/main" id="{E99D39E0-C0AE-082E-336D-5ED80DFF7A96}"/>
              </a:ext>
            </a:extLst>
          </p:cNvPr>
          <p:cNvGrpSpPr/>
          <p:nvPr/>
        </p:nvGrpSpPr>
        <p:grpSpPr>
          <a:xfrm>
            <a:off x="2604598" y="1386038"/>
            <a:ext cx="2040975" cy="3287200"/>
            <a:chOff x="2604598" y="1386038"/>
            <a:chExt cx="2040975" cy="3287200"/>
          </a:xfrm>
        </p:grpSpPr>
        <p:grpSp>
          <p:nvGrpSpPr>
            <p:cNvPr id="13" name="Group 12">
              <a:extLst>
                <a:ext uri="{FF2B5EF4-FFF2-40B4-BE49-F238E27FC236}">
                  <a16:creationId xmlns:a16="http://schemas.microsoft.com/office/drawing/2014/main" id="{146700FE-4C64-DF9C-3886-0A756F0C025F}"/>
                </a:ext>
              </a:extLst>
            </p:cNvPr>
            <p:cNvGrpSpPr>
              <a:grpSpLocks noChangeAspect="1"/>
            </p:cNvGrpSpPr>
            <p:nvPr/>
          </p:nvGrpSpPr>
          <p:grpSpPr>
            <a:xfrm>
              <a:off x="3007234" y="1691760"/>
              <a:ext cx="1638339" cy="2981478"/>
              <a:chOff x="3779912" y="749354"/>
              <a:chExt cx="2134808" cy="3894893"/>
            </a:xfrm>
          </p:grpSpPr>
          <p:pic>
            <p:nvPicPr>
              <p:cNvPr id="17" name="Picture 16">
                <a:extLst>
                  <a:ext uri="{FF2B5EF4-FFF2-40B4-BE49-F238E27FC236}">
                    <a16:creationId xmlns:a16="http://schemas.microsoft.com/office/drawing/2014/main" id="{CDCB2E68-7723-47A0-2E41-29117D799D05}"/>
                  </a:ext>
                </a:extLst>
              </p:cNvPr>
              <p:cNvPicPr>
                <a:picLocks noChangeAspect="1"/>
              </p:cNvPicPr>
              <p:nvPr/>
            </p:nvPicPr>
            <p:blipFill rotWithShape="1">
              <a:blip r:embed="rId3"/>
              <a:srcRect l="41338" t="3771" r="42912" b="4952"/>
              <a:stretch/>
            </p:blipFill>
            <p:spPr>
              <a:xfrm>
                <a:off x="3779912" y="749354"/>
                <a:ext cx="1440160" cy="3598167"/>
              </a:xfrm>
              <a:prstGeom prst="rect">
                <a:avLst/>
              </a:prstGeom>
            </p:spPr>
          </p:pic>
          <p:pic>
            <p:nvPicPr>
              <p:cNvPr id="18" name="Picture 17">
                <a:extLst>
                  <a:ext uri="{FF2B5EF4-FFF2-40B4-BE49-F238E27FC236}">
                    <a16:creationId xmlns:a16="http://schemas.microsoft.com/office/drawing/2014/main" id="{E7681417-A507-8C31-2F51-997D8359DBAF}"/>
                  </a:ext>
                </a:extLst>
              </p:cNvPr>
              <p:cNvPicPr>
                <a:picLocks noChangeAspect="1"/>
              </p:cNvPicPr>
              <p:nvPr/>
            </p:nvPicPr>
            <p:blipFill rotWithShape="1">
              <a:blip r:embed="rId3"/>
              <a:srcRect l="91737" t="16668" r="2750" b="5532"/>
              <a:stretch/>
            </p:blipFill>
            <p:spPr>
              <a:xfrm>
                <a:off x="5291249" y="850864"/>
                <a:ext cx="623471" cy="3793383"/>
              </a:xfrm>
              <a:prstGeom prst="rect">
                <a:avLst/>
              </a:prstGeom>
            </p:spPr>
          </p:pic>
        </p:grpSp>
        <p:sp>
          <p:nvSpPr>
            <p:cNvPr id="14" name="Oval 13">
              <a:extLst>
                <a:ext uri="{FF2B5EF4-FFF2-40B4-BE49-F238E27FC236}">
                  <a16:creationId xmlns:a16="http://schemas.microsoft.com/office/drawing/2014/main" id="{359F7C8E-5A7D-AAFD-1343-E82CCEF9E3B8}"/>
                </a:ext>
              </a:extLst>
            </p:cNvPr>
            <p:cNvSpPr/>
            <p:nvPr/>
          </p:nvSpPr>
          <p:spPr>
            <a:xfrm>
              <a:off x="3206855" y="1821584"/>
              <a:ext cx="813054" cy="813054"/>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979B5BC-1C60-F04E-ADB9-B032E31CE037}"/>
                </a:ext>
              </a:extLst>
            </p:cNvPr>
            <p:cNvSpPr/>
            <p:nvPr/>
          </p:nvSpPr>
          <p:spPr>
            <a:xfrm>
              <a:off x="4031849" y="2502117"/>
              <a:ext cx="74274" cy="157774"/>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2F373998-D278-DB0A-EE34-BD93C215461A}"/>
                </a:ext>
              </a:extLst>
            </p:cNvPr>
            <p:cNvCxnSpPr>
              <a:cxnSpLocks/>
            </p:cNvCxnSpPr>
            <p:nvPr/>
          </p:nvCxnSpPr>
          <p:spPr>
            <a:xfrm>
              <a:off x="2987824" y="1769464"/>
              <a:ext cx="0" cy="1316038"/>
            </a:xfrm>
            <a:prstGeom prst="line">
              <a:avLst/>
            </a:prstGeom>
            <a:noFill/>
            <a:ln w="6350" cap="flat" cmpd="sng" algn="ctr">
              <a:solidFill>
                <a:sysClr val="windowText" lastClr="000000"/>
              </a:solidFill>
              <a:prstDash val="solid"/>
              <a:miter lim="800000"/>
              <a:headEnd type="triangle" w="med" len="med"/>
              <a:tailEnd type="triangle" w="med" len="med"/>
            </a:ln>
            <a:effectLst/>
          </p:spPr>
        </p:cxnSp>
        <p:cxnSp>
          <p:nvCxnSpPr>
            <p:cNvPr id="26" name="Straight Connector 25">
              <a:extLst>
                <a:ext uri="{FF2B5EF4-FFF2-40B4-BE49-F238E27FC236}">
                  <a16:creationId xmlns:a16="http://schemas.microsoft.com/office/drawing/2014/main" id="{F9E40D0B-A61A-D2B6-DD37-B0352D5AC157}"/>
                </a:ext>
              </a:extLst>
            </p:cNvPr>
            <p:cNvCxnSpPr>
              <a:cxnSpLocks/>
            </p:cNvCxnSpPr>
            <p:nvPr/>
          </p:nvCxnSpPr>
          <p:spPr>
            <a:xfrm>
              <a:off x="2933013" y="3085502"/>
              <a:ext cx="228600" cy="0"/>
            </a:xfrm>
            <a:prstGeom prst="line">
              <a:avLst/>
            </a:prstGeom>
            <a:noFill/>
            <a:ln w="6350" cap="flat" cmpd="sng" algn="ctr">
              <a:solidFill>
                <a:sysClr val="windowText" lastClr="000000"/>
              </a:solidFill>
              <a:prstDash val="solid"/>
              <a:miter lim="800000"/>
            </a:ln>
            <a:effectLst/>
          </p:spPr>
        </p:cxnSp>
        <p:sp>
          <p:nvSpPr>
            <p:cNvPr id="27" name="TextBox 26">
              <a:extLst>
                <a:ext uri="{FF2B5EF4-FFF2-40B4-BE49-F238E27FC236}">
                  <a16:creationId xmlns:a16="http://schemas.microsoft.com/office/drawing/2014/main" id="{9291D7C3-3750-93CA-5688-55EBA6D10A3D}"/>
                </a:ext>
              </a:extLst>
            </p:cNvPr>
            <p:cNvSpPr txBox="1"/>
            <p:nvPr/>
          </p:nvSpPr>
          <p:spPr>
            <a:xfrm>
              <a:off x="3419740" y="1386038"/>
              <a:ext cx="509694"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L</a:t>
              </a:r>
              <a:r>
                <a:rPr kumimoji="0" lang="en-US" sz="1100" b="0" i="0" u="none" strike="noStrike" kern="0" cap="none" spc="0" normalizeH="0" baseline="-2500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acc</a:t>
              </a:r>
              <a:endParaRPr kumimoji="0" lang="en-GB" sz="1100" b="0" i="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cxnSp>
          <p:nvCxnSpPr>
            <p:cNvPr id="29" name="Straight Connector 28">
              <a:extLst>
                <a:ext uri="{FF2B5EF4-FFF2-40B4-BE49-F238E27FC236}">
                  <a16:creationId xmlns:a16="http://schemas.microsoft.com/office/drawing/2014/main" id="{21C84269-70E2-CE4C-77C7-2000BF62FA75}"/>
                </a:ext>
              </a:extLst>
            </p:cNvPr>
            <p:cNvCxnSpPr>
              <a:cxnSpLocks/>
            </p:cNvCxnSpPr>
            <p:nvPr/>
          </p:nvCxnSpPr>
          <p:spPr>
            <a:xfrm>
              <a:off x="2933013" y="1772639"/>
              <a:ext cx="335757" cy="0"/>
            </a:xfrm>
            <a:prstGeom prst="line">
              <a:avLst/>
            </a:prstGeom>
            <a:noFill/>
            <a:ln w="6350" cap="flat" cmpd="sng" algn="ctr">
              <a:solidFill>
                <a:sysClr val="windowText" lastClr="000000"/>
              </a:solidFill>
              <a:prstDash val="solid"/>
              <a:miter lim="800000"/>
            </a:ln>
            <a:effectLst/>
          </p:spPr>
        </p:cxnSp>
        <p:cxnSp>
          <p:nvCxnSpPr>
            <p:cNvPr id="44" name="Straight Connector 43">
              <a:extLst>
                <a:ext uri="{FF2B5EF4-FFF2-40B4-BE49-F238E27FC236}">
                  <a16:creationId xmlns:a16="http://schemas.microsoft.com/office/drawing/2014/main" id="{DB914DCF-32BF-B9A3-2AD9-9383244D3AF4}"/>
                </a:ext>
              </a:extLst>
            </p:cNvPr>
            <p:cNvCxnSpPr>
              <a:cxnSpLocks/>
            </p:cNvCxnSpPr>
            <p:nvPr/>
          </p:nvCxnSpPr>
          <p:spPr>
            <a:xfrm>
              <a:off x="4064894" y="3085639"/>
              <a:ext cx="228600" cy="0"/>
            </a:xfrm>
            <a:prstGeom prst="line">
              <a:avLst/>
            </a:prstGeom>
            <a:noFill/>
            <a:ln w="6350" cap="flat" cmpd="sng" algn="ctr">
              <a:solidFill>
                <a:sysClr val="windowText" lastClr="000000"/>
              </a:solidFill>
              <a:prstDash val="solid"/>
              <a:miter lim="800000"/>
            </a:ln>
            <a:effectLst/>
          </p:spPr>
        </p:cxnSp>
        <p:cxnSp>
          <p:nvCxnSpPr>
            <p:cNvPr id="45" name="Straight Connector 44">
              <a:extLst>
                <a:ext uri="{FF2B5EF4-FFF2-40B4-BE49-F238E27FC236}">
                  <a16:creationId xmlns:a16="http://schemas.microsoft.com/office/drawing/2014/main" id="{94881449-A8E4-49BB-1FBC-3AE8F8BDBCF5}"/>
                </a:ext>
              </a:extLst>
            </p:cNvPr>
            <p:cNvCxnSpPr>
              <a:cxnSpLocks/>
            </p:cNvCxnSpPr>
            <p:nvPr/>
          </p:nvCxnSpPr>
          <p:spPr>
            <a:xfrm>
              <a:off x="4071946" y="2656451"/>
              <a:ext cx="228600" cy="0"/>
            </a:xfrm>
            <a:prstGeom prst="line">
              <a:avLst/>
            </a:prstGeom>
            <a:noFill/>
            <a:ln w="6350" cap="flat" cmpd="sng" algn="ctr">
              <a:solidFill>
                <a:sysClr val="windowText" lastClr="000000"/>
              </a:solidFill>
              <a:prstDash val="solid"/>
              <a:miter lim="800000"/>
            </a:ln>
            <a:effectLst/>
          </p:spPr>
        </p:cxnSp>
        <p:cxnSp>
          <p:nvCxnSpPr>
            <p:cNvPr id="46" name="Straight Connector 45">
              <a:extLst>
                <a:ext uri="{FF2B5EF4-FFF2-40B4-BE49-F238E27FC236}">
                  <a16:creationId xmlns:a16="http://schemas.microsoft.com/office/drawing/2014/main" id="{ADD5C263-F436-7B8A-9998-6CD5F7F3375C}"/>
                </a:ext>
              </a:extLst>
            </p:cNvPr>
            <p:cNvCxnSpPr>
              <a:cxnSpLocks/>
            </p:cNvCxnSpPr>
            <p:nvPr/>
          </p:nvCxnSpPr>
          <p:spPr>
            <a:xfrm>
              <a:off x="4262538" y="2659891"/>
              <a:ext cx="0" cy="425611"/>
            </a:xfrm>
            <a:prstGeom prst="line">
              <a:avLst/>
            </a:prstGeom>
            <a:noFill/>
            <a:ln w="6350" cap="flat" cmpd="sng" algn="ctr">
              <a:solidFill>
                <a:sysClr val="windowText" lastClr="000000"/>
              </a:solidFill>
              <a:prstDash val="solid"/>
              <a:miter lim="800000"/>
              <a:headEnd type="triangle" w="med" len="med"/>
              <a:tailEnd type="triangle" w="med" len="med"/>
            </a:ln>
            <a:effectLst/>
          </p:spPr>
        </p:cxnSp>
        <p:sp>
          <p:nvSpPr>
            <p:cNvPr id="48" name="TextBox 47">
              <a:extLst>
                <a:ext uri="{FF2B5EF4-FFF2-40B4-BE49-F238E27FC236}">
                  <a16:creationId xmlns:a16="http://schemas.microsoft.com/office/drawing/2014/main" id="{3F4D5DAD-60EF-4A94-9005-B08878126973}"/>
                </a:ext>
              </a:extLst>
            </p:cNvPr>
            <p:cNvSpPr txBox="1"/>
            <p:nvPr/>
          </p:nvSpPr>
          <p:spPr>
            <a:xfrm>
              <a:off x="4225499" y="2724487"/>
              <a:ext cx="346499"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a:t>
              </a:r>
              <a:r>
                <a:rPr kumimoji="0" lang="en-US" sz="1100" b="0" i="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a:t>
              </a:r>
              <a:endParaRPr kumimoji="0" lang="en-GB" sz="1100" b="0" i="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cxnSp>
          <p:nvCxnSpPr>
            <p:cNvPr id="49" name="Straight Connector 48">
              <a:extLst>
                <a:ext uri="{FF2B5EF4-FFF2-40B4-BE49-F238E27FC236}">
                  <a16:creationId xmlns:a16="http://schemas.microsoft.com/office/drawing/2014/main" id="{C8818FEA-EACD-D8BE-3AEA-5AE90AF03AE5}"/>
                </a:ext>
              </a:extLst>
            </p:cNvPr>
            <p:cNvCxnSpPr>
              <a:cxnSpLocks/>
            </p:cNvCxnSpPr>
            <p:nvPr/>
          </p:nvCxnSpPr>
          <p:spPr>
            <a:xfrm rot="5400000">
              <a:off x="2998496" y="1747636"/>
              <a:ext cx="335757" cy="0"/>
            </a:xfrm>
            <a:prstGeom prst="line">
              <a:avLst/>
            </a:prstGeom>
            <a:noFill/>
            <a:ln w="6350" cap="flat" cmpd="sng" algn="ctr">
              <a:solidFill>
                <a:sysClr val="windowText" lastClr="000000"/>
              </a:solidFill>
              <a:prstDash val="solid"/>
              <a:miter lim="800000"/>
            </a:ln>
            <a:effectLst/>
          </p:spPr>
        </p:cxnSp>
        <p:cxnSp>
          <p:nvCxnSpPr>
            <p:cNvPr id="50" name="Straight Connector 49">
              <a:extLst>
                <a:ext uri="{FF2B5EF4-FFF2-40B4-BE49-F238E27FC236}">
                  <a16:creationId xmlns:a16="http://schemas.microsoft.com/office/drawing/2014/main" id="{727EA0E6-CFFA-522D-6741-68D198C9A4EB}"/>
                </a:ext>
              </a:extLst>
            </p:cNvPr>
            <p:cNvCxnSpPr>
              <a:cxnSpLocks/>
            </p:cNvCxnSpPr>
            <p:nvPr/>
          </p:nvCxnSpPr>
          <p:spPr>
            <a:xfrm rot="5400000">
              <a:off x="3898622" y="1747637"/>
              <a:ext cx="335757" cy="0"/>
            </a:xfrm>
            <a:prstGeom prst="line">
              <a:avLst/>
            </a:prstGeom>
            <a:noFill/>
            <a:ln w="6350" cap="flat" cmpd="sng" algn="ctr">
              <a:solidFill>
                <a:sysClr val="windowText" lastClr="000000"/>
              </a:solidFill>
              <a:prstDash val="solid"/>
              <a:miter lim="800000"/>
            </a:ln>
            <a:effectLst/>
          </p:spPr>
        </p:cxnSp>
        <p:cxnSp>
          <p:nvCxnSpPr>
            <p:cNvPr id="51" name="Straight Connector 50">
              <a:extLst>
                <a:ext uri="{FF2B5EF4-FFF2-40B4-BE49-F238E27FC236}">
                  <a16:creationId xmlns:a16="http://schemas.microsoft.com/office/drawing/2014/main" id="{D26A4E08-3F34-7200-8C35-FE6C922120A9}"/>
                </a:ext>
              </a:extLst>
            </p:cNvPr>
            <p:cNvCxnSpPr>
              <a:cxnSpLocks/>
            </p:cNvCxnSpPr>
            <p:nvPr/>
          </p:nvCxnSpPr>
          <p:spPr>
            <a:xfrm>
              <a:off x="3165484" y="1657011"/>
              <a:ext cx="906462" cy="0"/>
            </a:xfrm>
            <a:prstGeom prst="line">
              <a:avLst/>
            </a:prstGeom>
            <a:noFill/>
            <a:ln w="6350" cap="flat" cmpd="sng" algn="ctr">
              <a:solidFill>
                <a:sysClr val="windowText" lastClr="000000"/>
              </a:solidFill>
              <a:prstDash val="solid"/>
              <a:miter lim="800000"/>
              <a:headEnd type="triangle" w="med" len="med"/>
              <a:tailEnd type="triangle" w="med" len="med"/>
            </a:ln>
            <a:effectLst/>
          </p:spPr>
        </p:cxnSp>
        <p:sp>
          <p:nvSpPr>
            <p:cNvPr id="53" name="TextBox 52">
              <a:extLst>
                <a:ext uri="{FF2B5EF4-FFF2-40B4-BE49-F238E27FC236}">
                  <a16:creationId xmlns:a16="http://schemas.microsoft.com/office/drawing/2014/main" id="{83D37724-2F41-3219-DC62-590826014CC7}"/>
                </a:ext>
              </a:extLst>
            </p:cNvPr>
            <p:cNvSpPr txBox="1"/>
            <p:nvPr/>
          </p:nvSpPr>
          <p:spPr>
            <a:xfrm>
              <a:off x="2604598" y="2214544"/>
              <a:ext cx="509694"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a:t>
              </a:r>
              <a:r>
                <a:rPr kumimoji="0" lang="en-US" sz="1100" b="0" i="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cav</a:t>
              </a:r>
              <a:endParaRPr kumimoji="0" lang="en-GB" sz="1100" b="0" i="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cxnSp>
          <p:nvCxnSpPr>
            <p:cNvPr id="56" name="Straight Connector 55">
              <a:extLst>
                <a:ext uri="{FF2B5EF4-FFF2-40B4-BE49-F238E27FC236}">
                  <a16:creationId xmlns:a16="http://schemas.microsoft.com/office/drawing/2014/main" id="{ECD7FEA4-667C-EC6F-800E-7DFD4648BC97}"/>
                </a:ext>
              </a:extLst>
            </p:cNvPr>
            <p:cNvCxnSpPr>
              <a:cxnSpLocks/>
            </p:cNvCxnSpPr>
            <p:nvPr/>
          </p:nvCxnSpPr>
          <p:spPr>
            <a:xfrm rot="5400000">
              <a:off x="3811400" y="2015447"/>
              <a:ext cx="3026" cy="411480"/>
            </a:xfrm>
            <a:prstGeom prst="line">
              <a:avLst/>
            </a:prstGeom>
            <a:noFill/>
            <a:ln w="6350" cap="flat" cmpd="sng" algn="ctr">
              <a:solidFill>
                <a:sysClr val="windowText" lastClr="000000"/>
              </a:solidFill>
              <a:prstDash val="solid"/>
              <a:miter lim="800000"/>
              <a:headEnd type="triangle" w="med" len="med"/>
              <a:tailEnd type="triangle" w="med" len="med"/>
            </a:ln>
            <a:effectLst/>
          </p:spPr>
        </p:cxnSp>
        <p:sp>
          <p:nvSpPr>
            <p:cNvPr id="57" name="TextBox 56">
              <a:extLst>
                <a:ext uri="{FF2B5EF4-FFF2-40B4-BE49-F238E27FC236}">
                  <a16:creationId xmlns:a16="http://schemas.microsoft.com/office/drawing/2014/main" id="{2F413AE9-2523-D90D-081A-94C63E28F1BD}"/>
                </a:ext>
              </a:extLst>
            </p:cNvPr>
            <p:cNvSpPr txBox="1"/>
            <p:nvPr/>
          </p:nvSpPr>
          <p:spPr>
            <a:xfrm>
              <a:off x="3637818" y="1972273"/>
              <a:ext cx="322533"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100" kern="0" dirty="0" err="1">
                  <a:latin typeface="Times New Roman" panose="02020603050405020304" pitchFamily="18" charset="0"/>
                  <a:cs typeface="Times New Roman" panose="02020603050405020304" pitchFamily="18" charset="0"/>
                </a:rPr>
                <a:t>R</a:t>
              </a:r>
              <a:r>
                <a:rPr lang="en-US" sz="1100" kern="0" baseline="-25000" dirty="0" err="1">
                  <a:latin typeface="Times New Roman" panose="02020603050405020304" pitchFamily="18" charset="0"/>
                  <a:cs typeface="Times New Roman" panose="02020603050405020304" pitchFamily="18" charset="0"/>
                </a:rPr>
                <a:t>c</a:t>
              </a:r>
              <a:endParaRPr kumimoji="0" lang="en-GB" sz="1100" b="0" i="0" u="none" strike="noStrike" kern="0" cap="none" spc="0" normalizeH="0" baseline="-25000" noProof="0" dirty="0">
                <a:ln>
                  <a:noFill/>
                </a:ln>
                <a:effectLst/>
                <a:uLnTx/>
                <a:uFillTx/>
                <a:latin typeface="Times New Roman" panose="02020603050405020304" pitchFamily="18" charset="0"/>
                <a:ea typeface="+mn-ea"/>
                <a:cs typeface="Times New Roman" panose="02020603050405020304" pitchFamily="18" charset="0"/>
              </a:endParaRPr>
            </a:p>
          </p:txBody>
        </p:sp>
        <p:cxnSp>
          <p:nvCxnSpPr>
            <p:cNvPr id="58" name="Straight Connector 57">
              <a:extLst>
                <a:ext uri="{FF2B5EF4-FFF2-40B4-BE49-F238E27FC236}">
                  <a16:creationId xmlns:a16="http://schemas.microsoft.com/office/drawing/2014/main" id="{88A92780-89BE-0F46-4A18-18BA631DF037}"/>
                </a:ext>
              </a:extLst>
            </p:cNvPr>
            <p:cNvCxnSpPr>
              <a:cxnSpLocks/>
            </p:cNvCxnSpPr>
            <p:nvPr/>
          </p:nvCxnSpPr>
          <p:spPr>
            <a:xfrm>
              <a:off x="2928369" y="4349887"/>
              <a:ext cx="678804" cy="0"/>
            </a:xfrm>
            <a:prstGeom prst="line">
              <a:avLst/>
            </a:prstGeom>
            <a:noFill/>
            <a:ln w="6350" cap="flat" cmpd="sng" algn="ctr">
              <a:solidFill>
                <a:sysClr val="windowText" lastClr="000000"/>
              </a:solidFill>
              <a:prstDash val="solid"/>
              <a:miter lim="800000"/>
            </a:ln>
            <a:effectLst/>
          </p:spPr>
        </p:cxnSp>
        <p:cxnSp>
          <p:nvCxnSpPr>
            <p:cNvPr id="60" name="Straight Connector 59">
              <a:extLst>
                <a:ext uri="{FF2B5EF4-FFF2-40B4-BE49-F238E27FC236}">
                  <a16:creationId xmlns:a16="http://schemas.microsoft.com/office/drawing/2014/main" id="{37660F33-EF19-0785-C789-FCD48524E951}"/>
                </a:ext>
              </a:extLst>
            </p:cNvPr>
            <p:cNvCxnSpPr>
              <a:cxnSpLocks/>
            </p:cNvCxnSpPr>
            <p:nvPr/>
          </p:nvCxnSpPr>
          <p:spPr>
            <a:xfrm flipH="1">
              <a:off x="2987824" y="3085502"/>
              <a:ext cx="1736" cy="1264385"/>
            </a:xfrm>
            <a:prstGeom prst="line">
              <a:avLst/>
            </a:prstGeom>
            <a:noFill/>
            <a:ln w="6350" cap="flat" cmpd="sng" algn="ctr">
              <a:solidFill>
                <a:sysClr val="windowText" lastClr="000000"/>
              </a:solidFill>
              <a:prstDash val="solid"/>
              <a:miter lim="800000"/>
              <a:headEnd type="triangle" w="med" len="med"/>
              <a:tailEnd type="triangle" w="med" len="med"/>
            </a:ln>
            <a:effectLst/>
          </p:spPr>
        </p:cxnSp>
        <p:sp>
          <p:nvSpPr>
            <p:cNvPr id="128" name="TextBox 127">
              <a:extLst>
                <a:ext uri="{FF2B5EF4-FFF2-40B4-BE49-F238E27FC236}">
                  <a16:creationId xmlns:a16="http://schemas.microsoft.com/office/drawing/2014/main" id="{FF0B0968-3FE9-5AC5-6D38-81C8B156F0D2}"/>
                </a:ext>
              </a:extLst>
            </p:cNvPr>
            <p:cNvSpPr txBox="1"/>
            <p:nvPr/>
          </p:nvSpPr>
          <p:spPr>
            <a:xfrm>
              <a:off x="2657034" y="3603836"/>
              <a:ext cx="457258"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a:t>
              </a:r>
              <a:r>
                <a:rPr lang="en-US" sz="1100" kern="0" baseline="-25000" dirty="0">
                  <a:solidFill>
                    <a:prstClr val="black"/>
                  </a:solidFill>
                  <a:latin typeface="Times New Roman" panose="02020603050405020304" pitchFamily="18" charset="0"/>
                  <a:cs typeface="Times New Roman" panose="02020603050405020304" pitchFamily="18" charset="0"/>
                </a:rPr>
                <a:t>v</a:t>
              </a:r>
              <a:endParaRPr kumimoji="0" lang="en-GB" sz="1100" b="0" i="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pSp>
      <p:grpSp>
        <p:nvGrpSpPr>
          <p:cNvPr id="178" name="Group 177">
            <a:extLst>
              <a:ext uri="{FF2B5EF4-FFF2-40B4-BE49-F238E27FC236}">
                <a16:creationId xmlns:a16="http://schemas.microsoft.com/office/drawing/2014/main" id="{CFD5C359-12DD-BF59-DB61-785058DDB688}"/>
              </a:ext>
            </a:extLst>
          </p:cNvPr>
          <p:cNvGrpSpPr/>
          <p:nvPr/>
        </p:nvGrpSpPr>
        <p:grpSpPr>
          <a:xfrm>
            <a:off x="4074656" y="2522327"/>
            <a:ext cx="1571609" cy="2009531"/>
            <a:chOff x="4074656" y="2522327"/>
            <a:chExt cx="1571609" cy="2009531"/>
          </a:xfrm>
        </p:grpSpPr>
        <p:sp>
          <p:nvSpPr>
            <p:cNvPr id="142" name="TextBox 141">
              <a:extLst>
                <a:ext uri="{FF2B5EF4-FFF2-40B4-BE49-F238E27FC236}">
                  <a16:creationId xmlns:a16="http://schemas.microsoft.com/office/drawing/2014/main" id="{C4B0F53B-8AFA-2053-57F8-11848B0AA64B}"/>
                </a:ext>
              </a:extLst>
            </p:cNvPr>
            <p:cNvSpPr txBox="1">
              <a:spLocks noChangeAspect="1"/>
            </p:cNvSpPr>
            <p:nvPr/>
          </p:nvSpPr>
          <p:spPr>
            <a:xfrm>
              <a:off x="4829180" y="2522327"/>
              <a:ext cx="360809"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a:t>
              </a:r>
              <a:r>
                <a:rPr kumimoji="0" lang="en-US" sz="1200" b="0" i="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w</a:t>
              </a:r>
              <a:endParaRPr kumimoji="0" lang="en-GB" sz="1200" b="0" i="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136" name="Picture 135">
              <a:extLst>
                <a:ext uri="{FF2B5EF4-FFF2-40B4-BE49-F238E27FC236}">
                  <a16:creationId xmlns:a16="http://schemas.microsoft.com/office/drawing/2014/main" id="{9FB8A1A0-5F31-3D0F-E138-20A1778E4081}"/>
                </a:ext>
              </a:extLst>
            </p:cNvPr>
            <p:cNvPicPr>
              <a:picLocks noChangeAspect="1"/>
            </p:cNvPicPr>
            <p:nvPr/>
          </p:nvPicPr>
          <p:blipFill rotWithShape="1">
            <a:blip r:embed="rId4"/>
            <a:srcRect l="32436" r="46756"/>
            <a:stretch/>
          </p:blipFill>
          <p:spPr>
            <a:xfrm>
              <a:off x="4834188" y="2966103"/>
              <a:ext cx="639429" cy="1299553"/>
            </a:xfrm>
            <a:prstGeom prst="rect">
              <a:avLst/>
            </a:prstGeom>
            <a:ln>
              <a:solidFill>
                <a:sysClr val="windowText" lastClr="000000"/>
              </a:solidFill>
              <a:prstDash val="dash"/>
            </a:ln>
          </p:spPr>
        </p:pic>
        <p:cxnSp>
          <p:nvCxnSpPr>
            <p:cNvPr id="137" name="Straight Arrow Connector 136">
              <a:extLst>
                <a:ext uri="{FF2B5EF4-FFF2-40B4-BE49-F238E27FC236}">
                  <a16:creationId xmlns:a16="http://schemas.microsoft.com/office/drawing/2014/main" id="{6F492AE3-2382-C2AF-350E-8F188E445F77}"/>
                </a:ext>
              </a:extLst>
            </p:cNvPr>
            <p:cNvCxnSpPr>
              <a:cxnSpLocks/>
            </p:cNvCxnSpPr>
            <p:nvPr/>
          </p:nvCxnSpPr>
          <p:spPr>
            <a:xfrm>
              <a:off x="4074656" y="3485229"/>
              <a:ext cx="731520" cy="0"/>
            </a:xfrm>
            <a:prstGeom prst="straightConnector1">
              <a:avLst/>
            </a:prstGeom>
            <a:noFill/>
            <a:ln w="6350" cap="flat" cmpd="sng" algn="ctr">
              <a:solidFill>
                <a:sysClr val="windowText" lastClr="000000"/>
              </a:solidFill>
              <a:prstDash val="solid"/>
              <a:miter lim="800000"/>
              <a:tailEnd type="triangle"/>
            </a:ln>
            <a:effectLst/>
          </p:spPr>
        </p:cxnSp>
        <p:sp>
          <p:nvSpPr>
            <p:cNvPr id="138" name="TextBox 137">
              <a:extLst>
                <a:ext uri="{FF2B5EF4-FFF2-40B4-BE49-F238E27FC236}">
                  <a16:creationId xmlns:a16="http://schemas.microsoft.com/office/drawing/2014/main" id="{80965477-5BEB-6CB4-5CA9-44B05F4BD55C}"/>
                </a:ext>
              </a:extLst>
            </p:cNvPr>
            <p:cNvSpPr txBox="1"/>
            <p:nvPr/>
          </p:nvSpPr>
          <p:spPr>
            <a:xfrm>
              <a:off x="4721790" y="4285637"/>
              <a:ext cx="924475" cy="246221"/>
            </a:xfrm>
            <a:prstGeom prst="rect">
              <a:avLst/>
            </a:prstGeom>
            <a:noFill/>
          </p:spPr>
          <p:txBody>
            <a:bodyPr wrap="square" rtlCol="0">
              <a:spAutoFit/>
            </a:bodyPr>
            <a:lstStyle/>
            <a:p>
              <a:pPr algn="ctr"/>
              <a:r>
                <a:rPr lang="en-US" sz="1000" b="1" dirty="0">
                  <a:solidFill>
                    <a:srgbClr val="000000"/>
                  </a:solidFill>
                  <a:latin typeface="Times New Roman" panose="02020603050405020304" pitchFamily="18" charset="0"/>
                  <a:cs typeface="Times New Roman" panose="02020603050405020304" pitchFamily="18" charset="0"/>
                </a:rPr>
                <a:t>Be window</a:t>
              </a:r>
              <a:endParaRPr lang="en-GB" sz="1000" b="1" baseline="-25000" dirty="0">
                <a:solidFill>
                  <a:srgbClr val="000000"/>
                </a:solidFill>
                <a:latin typeface="Times New Roman" panose="02020603050405020304" pitchFamily="18" charset="0"/>
                <a:cs typeface="Times New Roman" panose="02020603050405020304" pitchFamily="18" charset="0"/>
              </a:endParaRPr>
            </a:p>
          </p:txBody>
        </p:sp>
        <p:sp>
          <p:nvSpPr>
            <p:cNvPr id="141" name="Oval 140">
              <a:extLst>
                <a:ext uri="{FF2B5EF4-FFF2-40B4-BE49-F238E27FC236}">
                  <a16:creationId xmlns:a16="http://schemas.microsoft.com/office/drawing/2014/main" id="{7B5E325C-D591-9A4E-E415-980B1418A14A}"/>
                </a:ext>
              </a:extLst>
            </p:cNvPr>
            <p:cNvSpPr/>
            <p:nvPr/>
          </p:nvSpPr>
          <p:spPr>
            <a:xfrm>
              <a:off x="4845871" y="2544565"/>
              <a:ext cx="264858" cy="263541"/>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45" name="Straight Connector 144">
              <a:extLst>
                <a:ext uri="{FF2B5EF4-FFF2-40B4-BE49-F238E27FC236}">
                  <a16:creationId xmlns:a16="http://schemas.microsoft.com/office/drawing/2014/main" id="{AF1616DF-67A9-42E7-5D5B-80D881912581}"/>
                </a:ext>
              </a:extLst>
            </p:cNvPr>
            <p:cNvCxnSpPr>
              <a:cxnSpLocks/>
            </p:cNvCxnSpPr>
            <p:nvPr/>
          </p:nvCxnSpPr>
          <p:spPr>
            <a:xfrm>
              <a:off x="5021745" y="2911386"/>
              <a:ext cx="324564" cy="584"/>
            </a:xfrm>
            <a:prstGeom prst="line">
              <a:avLst/>
            </a:prstGeom>
            <a:noFill/>
            <a:ln w="6350" cap="flat" cmpd="sng" algn="ctr">
              <a:solidFill>
                <a:sysClr val="windowText" lastClr="000000"/>
              </a:solidFill>
              <a:prstDash val="solid"/>
              <a:miter lim="800000"/>
              <a:headEnd type="triangle" w="med" len="med"/>
              <a:tailEnd type="none" w="med" len="med"/>
            </a:ln>
            <a:effectLst/>
          </p:spPr>
        </p:cxnSp>
        <p:cxnSp>
          <p:nvCxnSpPr>
            <p:cNvPr id="147" name="Straight Connector 146">
              <a:extLst>
                <a:ext uri="{FF2B5EF4-FFF2-40B4-BE49-F238E27FC236}">
                  <a16:creationId xmlns:a16="http://schemas.microsoft.com/office/drawing/2014/main" id="{40AA3961-9F7E-2F80-699A-333FCFC99960}"/>
                </a:ext>
              </a:extLst>
            </p:cNvPr>
            <p:cNvCxnSpPr>
              <a:cxnSpLocks/>
            </p:cNvCxnSpPr>
            <p:nvPr/>
          </p:nvCxnSpPr>
          <p:spPr>
            <a:xfrm flipH="1">
              <a:off x="4641701" y="2909762"/>
              <a:ext cx="324564" cy="584"/>
            </a:xfrm>
            <a:prstGeom prst="line">
              <a:avLst/>
            </a:prstGeom>
            <a:noFill/>
            <a:ln w="6350" cap="flat" cmpd="sng" algn="ctr">
              <a:solidFill>
                <a:sysClr val="windowText" lastClr="000000"/>
              </a:solidFill>
              <a:prstDash val="solid"/>
              <a:miter lim="800000"/>
              <a:headEnd type="triangle" w="med" len="med"/>
              <a:tailEnd type="none" w="med" len="med"/>
            </a:ln>
            <a:effectLst/>
          </p:spPr>
        </p:cxnSp>
        <p:cxnSp>
          <p:nvCxnSpPr>
            <p:cNvPr id="149" name="Straight Connector 148">
              <a:extLst>
                <a:ext uri="{FF2B5EF4-FFF2-40B4-BE49-F238E27FC236}">
                  <a16:creationId xmlns:a16="http://schemas.microsoft.com/office/drawing/2014/main" id="{EBBDDE69-BCBE-A2DB-87AE-70420E9ECD38}"/>
                </a:ext>
              </a:extLst>
            </p:cNvPr>
            <p:cNvCxnSpPr>
              <a:cxnSpLocks/>
            </p:cNvCxnSpPr>
            <p:nvPr/>
          </p:nvCxnSpPr>
          <p:spPr>
            <a:xfrm>
              <a:off x="5020516" y="2847729"/>
              <a:ext cx="1229" cy="118376"/>
            </a:xfrm>
            <a:prstGeom prst="line">
              <a:avLst/>
            </a:prstGeom>
            <a:noFill/>
            <a:ln w="6350" cap="flat" cmpd="sng" algn="ctr">
              <a:solidFill>
                <a:sysClr val="windowText" lastClr="000000"/>
              </a:solidFill>
              <a:prstDash val="solid"/>
              <a:miter lim="800000"/>
            </a:ln>
            <a:effectLst/>
          </p:spPr>
        </p:cxnSp>
        <p:cxnSp>
          <p:nvCxnSpPr>
            <p:cNvPr id="153" name="Straight Connector 152">
              <a:extLst>
                <a:ext uri="{FF2B5EF4-FFF2-40B4-BE49-F238E27FC236}">
                  <a16:creationId xmlns:a16="http://schemas.microsoft.com/office/drawing/2014/main" id="{43F78709-C842-114F-B43C-E1E1341BF286}"/>
                </a:ext>
              </a:extLst>
            </p:cNvPr>
            <p:cNvCxnSpPr>
              <a:cxnSpLocks/>
            </p:cNvCxnSpPr>
            <p:nvPr/>
          </p:nvCxnSpPr>
          <p:spPr>
            <a:xfrm>
              <a:off x="4960984" y="2845272"/>
              <a:ext cx="1229" cy="118376"/>
            </a:xfrm>
            <a:prstGeom prst="line">
              <a:avLst/>
            </a:prstGeom>
            <a:noFill/>
            <a:ln w="6350" cap="flat" cmpd="sng" algn="ctr">
              <a:solidFill>
                <a:sysClr val="windowText" lastClr="000000"/>
              </a:solidFill>
              <a:prstDash val="solid"/>
              <a:miter lim="800000"/>
            </a:ln>
            <a:effectLst/>
          </p:spPr>
        </p:cxnSp>
        <p:cxnSp>
          <p:nvCxnSpPr>
            <p:cNvPr id="154" name="Straight Connector 153">
              <a:extLst>
                <a:ext uri="{FF2B5EF4-FFF2-40B4-BE49-F238E27FC236}">
                  <a16:creationId xmlns:a16="http://schemas.microsoft.com/office/drawing/2014/main" id="{B33FCFA4-B5F2-7CE7-7D01-532B24CD18B9}"/>
                </a:ext>
              </a:extLst>
            </p:cNvPr>
            <p:cNvCxnSpPr>
              <a:cxnSpLocks/>
            </p:cNvCxnSpPr>
            <p:nvPr/>
          </p:nvCxnSpPr>
          <p:spPr>
            <a:xfrm rot="16200000">
              <a:off x="5005480" y="2851949"/>
              <a:ext cx="1229" cy="118376"/>
            </a:xfrm>
            <a:prstGeom prst="line">
              <a:avLst/>
            </a:prstGeom>
            <a:noFill/>
            <a:ln w="6350" cap="flat" cmpd="sng" algn="ctr">
              <a:solidFill>
                <a:sysClr val="windowText" lastClr="000000"/>
              </a:solidFill>
              <a:prstDash val="solid"/>
              <a:miter lim="800000"/>
            </a:ln>
            <a:effectLst/>
          </p:spPr>
        </p:cxnSp>
      </p:grpSp>
      <p:grpSp>
        <p:nvGrpSpPr>
          <p:cNvPr id="179" name="Group 178">
            <a:extLst>
              <a:ext uri="{FF2B5EF4-FFF2-40B4-BE49-F238E27FC236}">
                <a16:creationId xmlns:a16="http://schemas.microsoft.com/office/drawing/2014/main" id="{3C078AE6-48B9-1531-4F4C-62FFEF144D57}"/>
              </a:ext>
            </a:extLst>
          </p:cNvPr>
          <p:cNvGrpSpPr/>
          <p:nvPr/>
        </p:nvGrpSpPr>
        <p:grpSpPr>
          <a:xfrm>
            <a:off x="4107012" y="1343777"/>
            <a:ext cx="1316924" cy="1200455"/>
            <a:chOff x="4107012" y="1343777"/>
            <a:chExt cx="1316924" cy="1200455"/>
          </a:xfrm>
        </p:grpSpPr>
        <p:cxnSp>
          <p:nvCxnSpPr>
            <p:cNvPr id="159" name="Straight Arrow Connector 158">
              <a:extLst>
                <a:ext uri="{FF2B5EF4-FFF2-40B4-BE49-F238E27FC236}">
                  <a16:creationId xmlns:a16="http://schemas.microsoft.com/office/drawing/2014/main" id="{88DCF6C0-2FA3-C94F-2AA9-336D4B7C336C}"/>
                </a:ext>
              </a:extLst>
            </p:cNvPr>
            <p:cNvCxnSpPr>
              <a:cxnSpLocks/>
            </p:cNvCxnSpPr>
            <p:nvPr/>
          </p:nvCxnSpPr>
          <p:spPr>
            <a:xfrm flipV="1">
              <a:off x="4107012" y="2192004"/>
              <a:ext cx="696971" cy="352228"/>
            </a:xfrm>
            <a:prstGeom prst="straightConnector1">
              <a:avLst/>
            </a:prstGeom>
            <a:noFill/>
            <a:ln w="6350" cap="flat" cmpd="sng" algn="ctr">
              <a:solidFill>
                <a:sysClr val="windowText" lastClr="000000"/>
              </a:solidFill>
              <a:prstDash val="solid"/>
              <a:miter lim="800000"/>
              <a:tailEnd type="triangle"/>
            </a:ln>
            <a:effectLst/>
          </p:spPr>
        </p:cxnSp>
        <p:grpSp>
          <p:nvGrpSpPr>
            <p:cNvPr id="177" name="Group 176">
              <a:extLst>
                <a:ext uri="{FF2B5EF4-FFF2-40B4-BE49-F238E27FC236}">
                  <a16:creationId xmlns:a16="http://schemas.microsoft.com/office/drawing/2014/main" id="{E713E8A9-67D9-01DA-6AB6-2ED9BA820710}"/>
                </a:ext>
              </a:extLst>
            </p:cNvPr>
            <p:cNvGrpSpPr/>
            <p:nvPr/>
          </p:nvGrpSpPr>
          <p:grpSpPr>
            <a:xfrm>
              <a:off x="4824355" y="1343777"/>
              <a:ext cx="599581" cy="1159328"/>
              <a:chOff x="4824355" y="1343777"/>
              <a:chExt cx="599581" cy="1159328"/>
            </a:xfrm>
          </p:grpSpPr>
          <p:pic>
            <p:nvPicPr>
              <p:cNvPr id="164" name="Picture 163">
                <a:extLst>
                  <a:ext uri="{FF2B5EF4-FFF2-40B4-BE49-F238E27FC236}">
                    <a16:creationId xmlns:a16="http://schemas.microsoft.com/office/drawing/2014/main" id="{5618D662-FB3B-9A19-29B7-AC911294CA80}"/>
                  </a:ext>
                </a:extLst>
              </p:cNvPr>
              <p:cNvPicPr>
                <a:picLocks noChangeAspect="1"/>
              </p:cNvPicPr>
              <p:nvPr/>
            </p:nvPicPr>
            <p:blipFill rotWithShape="1">
              <a:blip r:embed="rId5"/>
              <a:srcRect r="60613"/>
              <a:stretch/>
            </p:blipFill>
            <p:spPr>
              <a:xfrm>
                <a:off x="4824355" y="1343777"/>
                <a:ext cx="390209" cy="1159328"/>
              </a:xfrm>
              <a:prstGeom prst="rect">
                <a:avLst/>
              </a:prstGeom>
              <a:ln w="12700">
                <a:solidFill>
                  <a:schemeClr val="tx1"/>
                </a:solidFill>
                <a:prstDash val="dash"/>
              </a:ln>
            </p:spPr>
          </p:pic>
          <p:sp>
            <p:nvSpPr>
              <p:cNvPr id="167" name="Oval 166">
                <a:extLst>
                  <a:ext uri="{FF2B5EF4-FFF2-40B4-BE49-F238E27FC236}">
                    <a16:creationId xmlns:a16="http://schemas.microsoft.com/office/drawing/2014/main" id="{3499A143-30FE-F20D-6151-10B4F050B486}"/>
                  </a:ext>
                </a:extLst>
              </p:cNvPr>
              <p:cNvSpPr>
                <a:spLocks noChangeAspect="1"/>
              </p:cNvSpPr>
              <p:nvPr/>
            </p:nvSpPr>
            <p:spPr>
              <a:xfrm>
                <a:off x="5007393" y="1924846"/>
                <a:ext cx="243833" cy="570306"/>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69" name="Straight Connector 168">
                <a:extLst>
                  <a:ext uri="{FF2B5EF4-FFF2-40B4-BE49-F238E27FC236}">
                    <a16:creationId xmlns:a16="http://schemas.microsoft.com/office/drawing/2014/main" id="{2FE773B0-5A0A-8AE1-51FE-AE5FA503A1CB}"/>
                  </a:ext>
                </a:extLst>
              </p:cNvPr>
              <p:cNvCxnSpPr>
                <a:cxnSpLocks/>
              </p:cNvCxnSpPr>
              <p:nvPr/>
            </p:nvCxnSpPr>
            <p:spPr>
              <a:xfrm rot="16200000">
                <a:off x="5197818" y="2155970"/>
                <a:ext cx="1229" cy="118376"/>
              </a:xfrm>
              <a:prstGeom prst="line">
                <a:avLst/>
              </a:prstGeom>
              <a:noFill/>
              <a:ln w="6350" cap="flat" cmpd="sng" algn="ctr">
                <a:solidFill>
                  <a:sysClr val="windowText" lastClr="000000"/>
                </a:solidFill>
                <a:prstDash val="solid"/>
                <a:miter lim="800000"/>
                <a:headEnd type="none" w="med" len="med"/>
                <a:tailEnd type="triangle" w="med" len="med"/>
              </a:ln>
              <a:effectLst/>
            </p:spPr>
          </p:cxnSp>
          <p:cxnSp>
            <p:nvCxnSpPr>
              <p:cNvPr id="170" name="Straight Connector 169">
                <a:extLst>
                  <a:ext uri="{FF2B5EF4-FFF2-40B4-BE49-F238E27FC236}">
                    <a16:creationId xmlns:a16="http://schemas.microsoft.com/office/drawing/2014/main" id="{0725DDB8-319C-E092-D640-15180017BC35}"/>
                  </a:ext>
                </a:extLst>
              </p:cNvPr>
              <p:cNvCxnSpPr>
                <a:cxnSpLocks/>
                <a:endCxn id="167" idx="0"/>
              </p:cNvCxnSpPr>
              <p:nvPr/>
            </p:nvCxnSpPr>
            <p:spPr>
              <a:xfrm flipH="1" flipV="1">
                <a:off x="5129310" y="1924846"/>
                <a:ext cx="0" cy="288469"/>
              </a:xfrm>
              <a:prstGeom prst="line">
                <a:avLst/>
              </a:prstGeom>
              <a:noFill/>
              <a:ln w="6350" cap="flat" cmpd="sng" algn="ctr">
                <a:solidFill>
                  <a:sysClr val="windowText" lastClr="000000"/>
                </a:solidFill>
                <a:prstDash val="solid"/>
                <a:miter lim="800000"/>
                <a:headEnd type="none" w="med" len="med"/>
                <a:tailEnd type="triangle" w="med" len="med"/>
              </a:ln>
              <a:effectLst/>
            </p:spPr>
          </p:cxnSp>
          <p:sp>
            <p:nvSpPr>
              <p:cNvPr id="172" name="TextBox 171">
                <a:extLst>
                  <a:ext uri="{FF2B5EF4-FFF2-40B4-BE49-F238E27FC236}">
                    <a16:creationId xmlns:a16="http://schemas.microsoft.com/office/drawing/2014/main" id="{B0D1DE54-8E20-9E50-B0FD-B7B73447FD48}"/>
                  </a:ext>
                </a:extLst>
              </p:cNvPr>
              <p:cNvSpPr txBox="1"/>
              <p:nvPr/>
            </p:nvSpPr>
            <p:spPr>
              <a:xfrm>
                <a:off x="5199952" y="2068401"/>
                <a:ext cx="223984"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a:t>
                </a:r>
                <a:endParaRPr kumimoji="0" lang="en-GB" sz="1100" b="0" i="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73" name="TextBox 172">
                <a:extLst>
                  <a:ext uri="{FF2B5EF4-FFF2-40B4-BE49-F238E27FC236}">
                    <a16:creationId xmlns:a16="http://schemas.microsoft.com/office/drawing/2014/main" id="{B0CC67BA-549A-E396-272C-93C329BF5022}"/>
                  </a:ext>
                </a:extLst>
              </p:cNvPr>
              <p:cNvSpPr txBox="1"/>
              <p:nvPr/>
            </p:nvSpPr>
            <p:spPr>
              <a:xfrm>
                <a:off x="4947797" y="1711339"/>
                <a:ext cx="223984"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a:t>
                </a:r>
                <a:endParaRPr kumimoji="0" lang="en-GB" sz="1100" b="0" i="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pSp>
      </p:grpSp>
      <p:sp>
        <p:nvSpPr>
          <p:cNvPr id="180" name="Content Placeholder 1">
            <a:extLst>
              <a:ext uri="{FF2B5EF4-FFF2-40B4-BE49-F238E27FC236}">
                <a16:creationId xmlns:a16="http://schemas.microsoft.com/office/drawing/2014/main" id="{5D473A55-F117-5333-4C3D-3E1E6DF403EC}"/>
              </a:ext>
            </a:extLst>
          </p:cNvPr>
          <p:cNvSpPr txBox="1">
            <a:spLocks/>
          </p:cNvSpPr>
          <p:nvPr/>
        </p:nvSpPr>
        <p:spPr>
          <a:xfrm>
            <a:off x="5673603" y="1203598"/>
            <a:ext cx="3368044" cy="1082710"/>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Beryllium (Be) window: </a:t>
            </a:r>
          </a:p>
          <a:p>
            <a:pPr lvl="1">
              <a:buFont typeface="Courier New" panose="02070309020205020404" pitchFamily="49" charset="0"/>
              <a:buChar char="o"/>
            </a:pPr>
            <a:r>
              <a:rPr lang="en-US" sz="1200" dirty="0"/>
              <a:t>60 mm (3</a:t>
            </a:r>
            <a:r>
              <a:rPr lang="el-GR" sz="1200" i="1" dirty="0">
                <a:latin typeface="Calibri" panose="020F0502020204030204" pitchFamily="34" charset="0"/>
                <a:ea typeface="Calibri" panose="020F0502020204030204" pitchFamily="34" charset="0"/>
                <a:cs typeface="Calibri" panose="020F0502020204030204" pitchFamily="34" charset="0"/>
              </a:rPr>
              <a:t>σ</a:t>
            </a:r>
            <a:r>
              <a:rPr lang="en-US" sz="1200" baseline="-25000" dirty="0">
                <a:latin typeface="Calibri" panose="020F0502020204030204" pitchFamily="34" charset="0"/>
                <a:ea typeface="Calibri" panose="020F0502020204030204" pitchFamily="34" charset="0"/>
                <a:cs typeface="Calibri" panose="020F0502020204030204" pitchFamily="34" charset="0"/>
              </a:rPr>
              <a:t>beam</a:t>
            </a:r>
            <a:r>
              <a:rPr lang="en-US" sz="1200" dirty="0"/>
              <a:t>) radius</a:t>
            </a:r>
          </a:p>
          <a:p>
            <a:pPr lvl="1">
              <a:buFont typeface="Courier New" panose="02070309020205020404" pitchFamily="49" charset="0"/>
              <a:buChar char="o"/>
            </a:pPr>
            <a:r>
              <a:rPr lang="en-US" sz="1200" dirty="0"/>
              <a:t>60 um thickness (</a:t>
            </a:r>
            <a:r>
              <a:rPr lang="en-US" sz="1200" b="1" dirty="0" err="1"/>
              <a:t>t</a:t>
            </a:r>
            <a:r>
              <a:rPr lang="en-US" sz="1200" b="1" baseline="-25000" dirty="0" err="1"/>
              <a:t>w</a:t>
            </a:r>
            <a:r>
              <a:rPr lang="en-US" sz="1200" dirty="0"/>
              <a:t>) (very thin to minimize the beam scattering)</a:t>
            </a:r>
          </a:p>
          <a:p>
            <a:endParaRPr lang="en-GB" sz="1600" b="1" dirty="0">
              <a:solidFill>
                <a:srgbClr val="000000"/>
              </a:solidFill>
              <a:latin typeface="Arial Narrow" panose="020B0606020202030204" pitchFamily="34" charset="0"/>
            </a:endParaRPr>
          </a:p>
        </p:txBody>
      </p:sp>
      <p:sp>
        <p:nvSpPr>
          <p:cNvPr id="181" name="Content Placeholder 1">
            <a:extLst>
              <a:ext uri="{FF2B5EF4-FFF2-40B4-BE49-F238E27FC236}">
                <a16:creationId xmlns:a16="http://schemas.microsoft.com/office/drawing/2014/main" id="{A0D36E8C-CE2D-6475-D180-3885D314EB39}"/>
              </a:ext>
            </a:extLst>
          </p:cNvPr>
          <p:cNvSpPr txBox="1">
            <a:spLocks/>
          </p:cNvSpPr>
          <p:nvPr/>
        </p:nvSpPr>
        <p:spPr>
          <a:xfrm>
            <a:off x="5679697" y="2283718"/>
            <a:ext cx="3532077" cy="158172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Why do we need a cavity with closed apertures?</a:t>
            </a:r>
          </a:p>
          <a:p>
            <a:r>
              <a:rPr lang="en-US" sz="1600" dirty="0"/>
              <a:t>Pros </a:t>
            </a:r>
          </a:p>
          <a:p>
            <a:pPr lvl="1">
              <a:buFont typeface="Courier New" panose="02070309020205020404" pitchFamily="49" charset="0"/>
              <a:buChar char="o"/>
            </a:pPr>
            <a:r>
              <a:rPr lang="en-US" sz="1200" b="1" dirty="0"/>
              <a:t>Cavity design close to pillbox</a:t>
            </a:r>
          </a:p>
          <a:p>
            <a:pPr lvl="1">
              <a:buFont typeface="Courier New" panose="02070309020205020404" pitchFamily="49" charset="0"/>
              <a:buChar char="o"/>
            </a:pPr>
            <a:r>
              <a:rPr lang="en-US" sz="1200" dirty="0"/>
              <a:t>Preserve the E-field on axis</a:t>
            </a:r>
          </a:p>
          <a:p>
            <a:pPr lvl="1">
              <a:buFont typeface="Courier New" panose="02070309020205020404" pitchFamily="49" charset="0"/>
              <a:buChar char="o"/>
            </a:pPr>
            <a:r>
              <a:rPr lang="en-US" sz="1200" dirty="0"/>
              <a:t>Maximize the geometrical shunt impedance</a:t>
            </a:r>
          </a:p>
          <a:p>
            <a:r>
              <a:rPr lang="en-US" sz="1600" dirty="0"/>
              <a:t>Cons </a:t>
            </a:r>
          </a:p>
          <a:p>
            <a:pPr lvl="1">
              <a:buFont typeface="Courier New" panose="02070309020205020404" pitchFamily="49" charset="0"/>
              <a:buChar char="o"/>
            </a:pPr>
            <a:r>
              <a:rPr lang="en-US" sz="1200" dirty="0"/>
              <a:t>High mechanical deformations under Lorentz Force leading to cavity frequency detuning</a:t>
            </a:r>
          </a:p>
          <a:p>
            <a:pPr lvl="1">
              <a:buFont typeface="Courier New" panose="02070309020205020404" pitchFamily="49" charset="0"/>
              <a:buChar char="o"/>
            </a:pPr>
            <a:r>
              <a:rPr lang="en-US" sz="1200" dirty="0"/>
              <a:t>Risk of cavity contamination in case of rupture under fatigue</a:t>
            </a:r>
          </a:p>
          <a:p>
            <a:endParaRPr lang="en-GB" sz="1600" b="1" dirty="0">
              <a:solidFill>
                <a:srgbClr val="000000"/>
              </a:solidFill>
              <a:latin typeface="Arial Narrow" panose="020B0606020202030204" pitchFamily="34" charset="0"/>
            </a:endParaRPr>
          </a:p>
        </p:txBody>
      </p:sp>
    </p:spTree>
    <p:extLst>
      <p:ext uri="{BB962C8B-B14F-4D97-AF65-F5344CB8AC3E}">
        <p14:creationId xmlns:p14="http://schemas.microsoft.com/office/powerpoint/2010/main" val="634005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0">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0">
                                            <p:txEl>
                                              <p:pRg st="1" end="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1">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1">
                                            <p:txEl>
                                              <p:pRg st="1" end="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1">
                                            <p:txEl>
                                              <p:pRg st="2" end="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81">
                                            <p:txEl>
                                              <p:pRg st="3" end="3"/>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81">
                                            <p:txEl>
                                              <p:pRg st="4" end="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81">
                                            <p:txEl>
                                              <p:pRg st="5" end="5"/>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81">
                                            <p:txEl>
                                              <p:pRg st="6" end="6"/>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8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80" grpId="0" build="p"/>
      <p:bldP spid="18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94385"/>
            <a:ext cx="8496944" cy="857250"/>
          </a:xfrm>
        </p:spPr>
        <p:txBody>
          <a:bodyPr/>
          <a:lstStyle/>
          <a:p>
            <a:r>
              <a:rPr lang="en-US" sz="2500" dirty="0"/>
              <a:t>704 MHz cavity for the Muon Cooling (MC) Demonstrator</a:t>
            </a:r>
            <a:endParaRPr lang="en-GB" sz="2500" dirty="0"/>
          </a:p>
        </p:txBody>
      </p:sp>
      <p:sp>
        <p:nvSpPr>
          <p:cNvPr id="2" name="Footer Placeholder 4">
            <a:extLst>
              <a:ext uri="{FF2B5EF4-FFF2-40B4-BE49-F238E27FC236}">
                <a16:creationId xmlns:a16="http://schemas.microsoft.com/office/drawing/2014/main" id="{0D72CD15-0871-32A7-C618-E6583ADC91CC}"/>
              </a:ext>
            </a:extLst>
          </p:cNvPr>
          <p:cNvSpPr>
            <a:spLocks noGrp="1"/>
          </p:cNvSpPr>
          <p:nvPr>
            <p:ph type="ftr" sz="quarter" idx="3"/>
          </p:nvPr>
        </p:nvSpPr>
        <p:spPr>
          <a:xfrm>
            <a:off x="107504" y="4885174"/>
            <a:ext cx="6324600" cy="273844"/>
          </a:xfrm>
        </p:spPr>
        <p:txBody>
          <a:bodyPr/>
          <a:lstStyle/>
          <a:p>
            <a:r>
              <a:rPr lang="en-GB" dirty="0"/>
              <a:t>Carmelo Barbagallo, Alexej Grudiev | IMCC and MuCol Annual Meeting 2024, </a:t>
            </a:r>
            <a:r>
              <a:rPr lang="fr-FR" dirty="0"/>
              <a:t>12-15 March 2024, CERN</a:t>
            </a:r>
            <a:endParaRPr lang="en-GB" dirty="0"/>
          </a:p>
          <a:p>
            <a:endParaRPr lang="en-GB" dirty="0"/>
          </a:p>
        </p:txBody>
      </p:sp>
      <p:graphicFrame>
        <p:nvGraphicFramePr>
          <p:cNvPr id="55" name="Table 49">
            <a:extLst>
              <a:ext uri="{FF2B5EF4-FFF2-40B4-BE49-F238E27FC236}">
                <a16:creationId xmlns:a16="http://schemas.microsoft.com/office/drawing/2014/main" id="{E15DF147-C51A-F369-52D4-DD437AD213B8}"/>
              </a:ext>
            </a:extLst>
          </p:cNvPr>
          <p:cNvGraphicFramePr>
            <a:graphicFrameLocks noGrp="1"/>
          </p:cNvGraphicFramePr>
          <p:nvPr>
            <p:extLst>
              <p:ext uri="{D42A27DB-BD31-4B8C-83A1-F6EECF244321}">
                <p14:modId xmlns:p14="http://schemas.microsoft.com/office/powerpoint/2010/main" val="1286574098"/>
              </p:ext>
            </p:extLst>
          </p:nvPr>
        </p:nvGraphicFramePr>
        <p:xfrm>
          <a:off x="4193147" y="520482"/>
          <a:ext cx="4289149" cy="2133600"/>
        </p:xfrm>
        <a:graphic>
          <a:graphicData uri="http://schemas.openxmlformats.org/drawingml/2006/table">
            <a:tbl>
              <a:tblPr firstRow="1" bandRow="1"/>
              <a:tblGrid>
                <a:gridCol w="837744">
                  <a:extLst>
                    <a:ext uri="{9D8B030D-6E8A-4147-A177-3AD203B41FA5}">
                      <a16:colId xmlns:a16="http://schemas.microsoft.com/office/drawing/2014/main" val="380244461"/>
                    </a:ext>
                  </a:extLst>
                </a:gridCol>
                <a:gridCol w="749971">
                  <a:extLst>
                    <a:ext uri="{9D8B030D-6E8A-4147-A177-3AD203B41FA5}">
                      <a16:colId xmlns:a16="http://schemas.microsoft.com/office/drawing/2014/main" val="2794159579"/>
                    </a:ext>
                  </a:extLst>
                </a:gridCol>
                <a:gridCol w="616267">
                  <a:extLst>
                    <a:ext uri="{9D8B030D-6E8A-4147-A177-3AD203B41FA5}">
                      <a16:colId xmlns:a16="http://schemas.microsoft.com/office/drawing/2014/main" val="1239554426"/>
                    </a:ext>
                  </a:extLst>
                </a:gridCol>
                <a:gridCol w="595630">
                  <a:extLst>
                    <a:ext uri="{9D8B030D-6E8A-4147-A177-3AD203B41FA5}">
                      <a16:colId xmlns:a16="http://schemas.microsoft.com/office/drawing/2014/main" val="2228957657"/>
                    </a:ext>
                  </a:extLst>
                </a:gridCol>
                <a:gridCol w="1489537">
                  <a:extLst>
                    <a:ext uri="{9D8B030D-6E8A-4147-A177-3AD203B41FA5}">
                      <a16:colId xmlns:a16="http://schemas.microsoft.com/office/drawing/2014/main" val="1157265565"/>
                    </a:ext>
                  </a:extLst>
                </a:gridCol>
              </a:tblGrid>
              <a:tr h="135607">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Parameter</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Unit</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Pillbox Cu</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1" dirty="0">
                          <a:solidFill>
                            <a:schemeClr val="bg1"/>
                          </a:solidFill>
                          <a:latin typeface="Arial Narrow" panose="020B0606020202030204" pitchFamily="34" charset="0"/>
                        </a:rPr>
                        <a:t>MC cavity</a:t>
                      </a:r>
                      <a:endParaRPr lang="en-GB" sz="8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Description</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i="1" dirty="0" err="1">
                          <a:solidFill>
                            <a:srgbClr val="000000"/>
                          </a:solidFill>
                          <a:latin typeface="Arial Narrow" panose="020B0606020202030204" pitchFamily="34" charset="0"/>
                        </a:rPr>
                        <a:t>R</a:t>
                      </a:r>
                      <a:r>
                        <a:rPr lang="en-US" sz="800" i="1" baseline="-25000" dirty="0" err="1">
                          <a:solidFill>
                            <a:srgbClr val="000000"/>
                          </a:solidFill>
                          <a:latin typeface="Arial Narrow" panose="020B0606020202030204" pitchFamily="34" charset="0"/>
                        </a:rPr>
                        <a:t>cav</a:t>
                      </a:r>
                      <a:endParaRPr lang="en-GB" sz="800" baseline="-250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[mm]</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195.06</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Cavity radius</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8473574"/>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R</a:t>
                      </a:r>
                      <a:r>
                        <a:rPr lang="en-US" sz="800" i="1" baseline="-25000" dirty="0" err="1">
                          <a:solidFill>
                            <a:srgbClr val="000000"/>
                          </a:solidFill>
                          <a:latin typeface="Arial Narrow" panose="020B0606020202030204" pitchFamily="34" charset="0"/>
                        </a:rPr>
                        <a:t>v</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163.10</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177.33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Vacuum radius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a:solidFill>
                            <a:srgbClr val="000000"/>
                          </a:solidFill>
                          <a:latin typeface="Arial Narrow" panose="020B0606020202030204" pitchFamily="34" charset="0"/>
                        </a:rPr>
                        <a:t>R</a:t>
                      </a:r>
                      <a:r>
                        <a:rPr lang="en-US" sz="800" i="1" baseline="-25000" dirty="0">
                          <a:solidFill>
                            <a:srgbClr val="000000"/>
                          </a:solidFill>
                          <a:latin typeface="Arial Narrow" panose="020B0606020202030204" pitchFamily="34" charset="0"/>
                        </a:rPr>
                        <a:t>i</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60</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Iris radius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L</a:t>
                      </a:r>
                      <a:r>
                        <a:rPr lang="en-US" sz="800" i="1" baseline="-25000" dirty="0" err="1">
                          <a:solidFill>
                            <a:srgbClr val="000000"/>
                          </a:solidFill>
                          <a:latin typeface="Arial Narrow" panose="020B0606020202030204" pitchFamily="34" charset="0"/>
                        </a:rPr>
                        <a:t>acc</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125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125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Accelerating length</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R</a:t>
                      </a:r>
                      <a:r>
                        <a:rPr lang="en-US" sz="800" i="1" baseline="-25000" dirty="0" err="1">
                          <a:solidFill>
                            <a:srgbClr val="000000"/>
                          </a:solidFill>
                          <a:latin typeface="Arial Narrow" panose="020B0606020202030204" pitchFamily="34" charset="0"/>
                        </a:rPr>
                        <a:t>c</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57.5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Radius of the circular profile</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35679494"/>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a:solidFill>
                            <a:srgbClr val="000000"/>
                          </a:solidFill>
                          <a:latin typeface="Arial Narrow" panose="020B0606020202030204" pitchFamily="34" charset="0"/>
                        </a:rPr>
                        <a:t>a</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Minor semi-axis of iris ellipse</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625010979"/>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a:solidFill>
                            <a:srgbClr val="000000"/>
                          </a:solidFill>
                          <a:latin typeface="Arial Narrow" panose="020B0606020202030204" pitchFamily="34" charset="0"/>
                        </a:rPr>
                        <a:t>b</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11</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Major semi-axis of iris ellipse</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82950395"/>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R</a:t>
                      </a:r>
                      <a:r>
                        <a:rPr lang="en-US" sz="800" i="1" baseline="-25000" dirty="0" err="1">
                          <a:solidFill>
                            <a:srgbClr val="000000"/>
                          </a:solidFill>
                          <a:latin typeface="Arial Narrow" panose="020B0606020202030204" pitchFamily="34" charset="0"/>
                        </a:rPr>
                        <a:t>w</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60</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Window radius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965850995"/>
                  </a:ext>
                </a:extLst>
              </a:tr>
              <a:tr h="13560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err="1">
                          <a:solidFill>
                            <a:srgbClr val="000000"/>
                          </a:solidFill>
                          <a:latin typeface="Arial Narrow" panose="020B0606020202030204" pitchFamily="34" charset="0"/>
                        </a:rPr>
                        <a:t>t</a:t>
                      </a:r>
                      <a:r>
                        <a:rPr lang="en-US" sz="800" i="1" baseline="-25000" dirty="0" err="1">
                          <a:solidFill>
                            <a:srgbClr val="000000"/>
                          </a:solidFill>
                          <a:latin typeface="Arial Narrow" panose="020B0606020202030204" pitchFamily="34" charset="0"/>
                        </a:rPr>
                        <a:t>w</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[um]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60</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Window thickness</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2703584786"/>
                  </a:ext>
                </a:extLst>
              </a:tr>
            </a:tbl>
          </a:graphicData>
        </a:graphic>
      </p:graphicFrame>
      <mc:AlternateContent xmlns:mc="http://schemas.openxmlformats.org/markup-compatibility/2006" xmlns:a14="http://schemas.microsoft.com/office/drawing/2010/main">
        <mc:Choice Requires="a14">
          <p:graphicFrame>
            <p:nvGraphicFramePr>
              <p:cNvPr id="56" name="Table 49">
                <a:extLst>
                  <a:ext uri="{FF2B5EF4-FFF2-40B4-BE49-F238E27FC236}">
                    <a16:creationId xmlns:a16="http://schemas.microsoft.com/office/drawing/2014/main" id="{8561267C-EC7F-A6FD-F54A-E8C931820F52}"/>
                  </a:ext>
                </a:extLst>
              </p:cNvPr>
              <p:cNvGraphicFramePr>
                <a:graphicFrameLocks noGrp="1"/>
              </p:cNvGraphicFramePr>
              <p:nvPr>
                <p:extLst>
                  <p:ext uri="{D42A27DB-BD31-4B8C-83A1-F6EECF244321}">
                    <p14:modId xmlns:p14="http://schemas.microsoft.com/office/powerpoint/2010/main" val="2544299774"/>
                  </p:ext>
                </p:extLst>
              </p:nvPr>
            </p:nvGraphicFramePr>
            <p:xfrm>
              <a:off x="4187327" y="2712333"/>
              <a:ext cx="4289149" cy="2133600"/>
            </p:xfrm>
            <a:graphic>
              <a:graphicData uri="http://schemas.openxmlformats.org/drawingml/2006/table">
                <a:tbl>
                  <a:tblPr firstRow="1" bandRow="1"/>
                  <a:tblGrid>
                    <a:gridCol w="837744">
                      <a:extLst>
                        <a:ext uri="{9D8B030D-6E8A-4147-A177-3AD203B41FA5}">
                          <a16:colId xmlns:a16="http://schemas.microsoft.com/office/drawing/2014/main" val="380244461"/>
                        </a:ext>
                      </a:extLst>
                    </a:gridCol>
                    <a:gridCol w="749971">
                      <a:extLst>
                        <a:ext uri="{9D8B030D-6E8A-4147-A177-3AD203B41FA5}">
                          <a16:colId xmlns:a16="http://schemas.microsoft.com/office/drawing/2014/main" val="2794159579"/>
                        </a:ext>
                      </a:extLst>
                    </a:gridCol>
                    <a:gridCol w="616267">
                      <a:extLst>
                        <a:ext uri="{9D8B030D-6E8A-4147-A177-3AD203B41FA5}">
                          <a16:colId xmlns:a16="http://schemas.microsoft.com/office/drawing/2014/main" val="1239554426"/>
                        </a:ext>
                      </a:extLst>
                    </a:gridCol>
                    <a:gridCol w="595630">
                      <a:extLst>
                        <a:ext uri="{9D8B030D-6E8A-4147-A177-3AD203B41FA5}">
                          <a16:colId xmlns:a16="http://schemas.microsoft.com/office/drawing/2014/main" val="2228957657"/>
                        </a:ext>
                      </a:extLst>
                    </a:gridCol>
                    <a:gridCol w="1489537">
                      <a:extLst>
                        <a:ext uri="{9D8B030D-6E8A-4147-A177-3AD203B41FA5}">
                          <a16:colId xmlns:a16="http://schemas.microsoft.com/office/drawing/2014/main" val="1157265565"/>
                        </a:ext>
                      </a:extLst>
                    </a:gridCol>
                  </a:tblGrid>
                  <a:tr h="135607">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Parameter</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Unit</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Pillbox Cu</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1" dirty="0">
                              <a:solidFill>
                                <a:schemeClr val="bg1"/>
                              </a:solidFill>
                              <a:latin typeface="Arial Narrow" panose="020B0606020202030204" pitchFamily="34" charset="0"/>
                            </a:rPr>
                            <a:t>MC cavity</a:t>
                          </a:r>
                          <a:endParaRPr lang="en-GB" sz="8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Description</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i="1" dirty="0">
                              <a:solidFill>
                                <a:srgbClr val="000000"/>
                              </a:solidFill>
                              <a:latin typeface="Arial Narrow" panose="020B0606020202030204" pitchFamily="34" charset="0"/>
                            </a:rPr>
                            <a:t>f</a:t>
                          </a:r>
                          <a:r>
                            <a:rPr lang="en-US" sz="800" baseline="-25000" dirty="0">
                              <a:solidFill>
                                <a:srgbClr val="000000"/>
                              </a:solidFill>
                              <a:latin typeface="Arial Narrow" panose="020B0606020202030204" pitchFamily="34" charset="0"/>
                            </a:rPr>
                            <a:t>0</a:t>
                          </a:r>
                          <a:endParaRPr lang="en-GB" sz="800" baseline="-250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[MHz]</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704</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704</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Operating frequency</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735996505"/>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i="1" dirty="0">
                              <a:solidFill>
                                <a:srgbClr val="000000"/>
                              </a:solidFill>
                              <a:latin typeface="Arial Narrow" panose="020B0606020202030204" pitchFamily="34" charset="0"/>
                            </a:rPr>
                            <a:t>Q</a:t>
                          </a:r>
                          <a:r>
                            <a:rPr lang="en-US" sz="800" i="1" baseline="-25000" dirty="0">
                              <a:solidFill>
                                <a:srgbClr val="000000"/>
                              </a:solidFill>
                              <a:latin typeface="Arial Narrow" panose="020B0606020202030204" pitchFamily="34" charset="0"/>
                            </a:rPr>
                            <a:t>0</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2.84e+04</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2.98e+04</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Intrinsic Quality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8473574"/>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a:solidFill>
                                <a:srgbClr val="000000"/>
                              </a:solidFill>
                              <a:latin typeface="Arial Narrow" panose="020B0606020202030204" pitchFamily="34" charset="0"/>
                            </a:rPr>
                            <a:t>R/Q</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1200" dirty="0">
                              <a:solidFill>
                                <a:srgbClr val="000000"/>
                              </a:solidFill>
                              <a:latin typeface="Arial Narrow" panose="020B0606020202030204" pitchFamily="34" charset="0"/>
                              <a:ea typeface="+mn-ea"/>
                              <a:cs typeface="+mn-cs"/>
                            </a:rPr>
                            <a:t>[</a:t>
                          </a:r>
                          <a:r>
                            <a:rPr lang="el-GR" sz="800" kern="1200" dirty="0">
                              <a:solidFill>
                                <a:srgbClr val="000000"/>
                              </a:solidFill>
                              <a:latin typeface="Arial Narrow" panose="020B0606020202030204" pitchFamily="34" charset="0"/>
                              <a:ea typeface="+mn-ea"/>
                              <a:cs typeface="+mn-cs"/>
                            </a:rPr>
                            <a:t>Ω</a:t>
                          </a:r>
                          <a:r>
                            <a:rPr lang="en-US" sz="800" kern="1200" dirty="0">
                              <a:solidFill>
                                <a:srgbClr val="000000"/>
                              </a:solidFill>
                              <a:latin typeface="Arial Narrow" panose="020B0606020202030204" pitchFamily="34" charset="0"/>
                              <a:ea typeface="+mn-ea"/>
                              <a:cs typeface="+mn-cs"/>
                            </a:rPr>
                            <a:t>]</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194.73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179.53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Geometric shunt impedance</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a:solidFill>
                                <a:srgbClr val="000000"/>
                              </a:solidFill>
                              <a:latin typeface="Arial Narrow" panose="020B0606020202030204" pitchFamily="34" charset="0"/>
                            </a:rPr>
                            <a:t>R/Q</a:t>
                          </a:r>
                          <a:r>
                            <a:rPr lang="en-GB" sz="800" baseline="0" dirty="0">
                              <a:solidFill>
                                <a:srgbClr val="000000"/>
                              </a:solidFill>
                              <a:latin typeface="Arial Narrow" panose="020B0606020202030204" pitchFamily="34" charset="0"/>
                            </a:rPr>
                            <a:t>·</a:t>
                          </a:r>
                          <a:r>
                            <a:rPr lang="en-US" sz="800" i="1" dirty="0">
                              <a:solidFill>
                                <a:srgbClr val="000000"/>
                              </a:solidFill>
                              <a:latin typeface="Arial Narrow" panose="020B0606020202030204" pitchFamily="34" charset="0"/>
                            </a:rPr>
                            <a:t>Q</a:t>
                          </a:r>
                          <a:r>
                            <a:rPr lang="en-US" sz="800" i="1" baseline="-25000" dirty="0">
                              <a:solidFill>
                                <a:srgbClr val="000000"/>
                              </a:solidFill>
                              <a:latin typeface="Arial Narrow" panose="020B0606020202030204" pitchFamily="34" charset="0"/>
                            </a:rPr>
                            <a:t>0</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1200" dirty="0">
                              <a:solidFill>
                                <a:srgbClr val="000000"/>
                              </a:solidFill>
                              <a:latin typeface="Arial Narrow" panose="020B0606020202030204" pitchFamily="34" charset="0"/>
                              <a:ea typeface="+mn-ea"/>
                              <a:cs typeface="+mn-cs"/>
                            </a:rPr>
                            <a:t>[M</a:t>
                          </a:r>
                          <a:r>
                            <a:rPr lang="el-GR" sz="800" kern="1200" dirty="0">
                              <a:solidFill>
                                <a:srgbClr val="000000"/>
                              </a:solidFill>
                              <a:latin typeface="Arial Narrow" panose="020B0606020202030204" pitchFamily="34" charset="0"/>
                              <a:ea typeface="+mn-ea"/>
                              <a:cs typeface="+mn-cs"/>
                            </a:rPr>
                            <a:t>Ω</a:t>
                          </a:r>
                          <a:r>
                            <a:rPr lang="en-US" sz="800" kern="1200" dirty="0">
                              <a:solidFill>
                                <a:srgbClr val="000000"/>
                              </a:solidFill>
                              <a:latin typeface="Arial Narrow" panose="020B0606020202030204" pitchFamily="34" charset="0"/>
                              <a:ea typeface="+mn-ea"/>
                              <a:cs typeface="+mn-cs"/>
                            </a:rPr>
                            <a:t>]</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5.53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5.36</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Shunt impedance</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P</a:t>
                          </a:r>
                          <a:r>
                            <a:rPr lang="en-US" sz="800" baseline="-25000" dirty="0" err="1">
                              <a:solidFill>
                                <a:srgbClr val="000000"/>
                              </a:solidFill>
                              <a:latin typeface="Arial Narrow" panose="020B0606020202030204" pitchFamily="34" charset="0"/>
                            </a:rPr>
                            <a:t>diss</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1200" dirty="0">
                              <a:solidFill>
                                <a:srgbClr val="000000"/>
                              </a:solidFill>
                              <a:latin typeface="Arial Narrow" panose="020B0606020202030204" pitchFamily="34" charset="0"/>
                              <a:ea typeface="+mn-ea"/>
                              <a:cs typeface="+mn-cs"/>
                            </a:rPr>
                            <a:t>[MW]</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3.75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3.89</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Peak dissipated power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800" b="0" i="1" smtClean="0">
                                    <a:solidFill>
                                      <a:schemeClr val="tx1"/>
                                    </a:solidFill>
                                    <a:latin typeface="Cambria Math" panose="02040503050406030204" pitchFamily="18" charset="0"/>
                                  </a:rPr>
                                  <m:t>𝐷𝐹</m:t>
                                </m:r>
                              </m:oMath>
                            </m:oMathPara>
                          </a14:m>
                          <a:endParaRPr lang="en-GB" sz="800" baseline="0" dirty="0">
                            <a:solidFill>
                              <a:schemeClr val="tx1"/>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5.49e-05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5.77e-05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Beam duty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35679494"/>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a:solidFill>
                                <a:schemeClr val="tx1"/>
                              </a:solidFill>
                              <a:latin typeface="Arial Narrow" panose="020B0606020202030204" pitchFamily="34" charset="0"/>
                            </a:rPr>
                            <a:t>P</a:t>
                          </a:r>
                          <a:r>
                            <a:rPr lang="en-US" sz="800" i="1" baseline="-25000" dirty="0">
                              <a:solidFill>
                                <a:schemeClr val="tx1"/>
                              </a:solidFill>
                              <a:latin typeface="Arial Narrow" panose="020B0606020202030204" pitchFamily="34" charset="0"/>
                            </a:rPr>
                            <a:t>ave</a:t>
                          </a:r>
                          <a:endParaRPr lang="en-GB" sz="800" baseline="-25000" dirty="0">
                            <a:solidFill>
                              <a:schemeClr val="tx1"/>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Arial Narrow" panose="020B0606020202030204" pitchFamily="34" charset="0"/>
                              <a:ea typeface="+mn-ea"/>
                              <a:cs typeface="+mn-cs"/>
                            </a:rPr>
                            <a:t>[W]</a:t>
                          </a:r>
                          <a:endParaRPr lang="en-GB" sz="800" kern="1200" dirty="0">
                            <a:solidFill>
                              <a:schemeClr val="tx1"/>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206.41</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224.50</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Average power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625010979"/>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E</a:t>
                          </a:r>
                          <a:r>
                            <a:rPr lang="en-US" sz="800" baseline="-25000" dirty="0" err="1">
                              <a:solidFill>
                                <a:srgbClr val="000000"/>
                              </a:solidFill>
                              <a:latin typeface="Arial Narrow" panose="020B0606020202030204" pitchFamily="34" charset="0"/>
                            </a:rPr>
                            <a:t>peak</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[MV/m]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44.00</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45.19</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Peak surface electric field</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82950395"/>
                      </a:ext>
                    </a:extLst>
                  </a:tr>
                  <a:tr h="13560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B</a:t>
                          </a:r>
                          <a:r>
                            <a:rPr lang="en-US" sz="800" baseline="-25000" dirty="0" err="1">
                              <a:solidFill>
                                <a:srgbClr val="000000"/>
                              </a:solidFill>
                              <a:latin typeface="Arial Narrow" panose="020B0606020202030204" pitchFamily="34" charset="0"/>
                            </a:rPr>
                            <a:t>peak</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r>
                            <a:rPr lang="en-US" sz="800" dirty="0" err="1">
                              <a:solidFill>
                                <a:srgbClr val="000000"/>
                              </a:solidFill>
                              <a:latin typeface="Arial Narrow" panose="020B0606020202030204" pitchFamily="34" charset="0"/>
                            </a:rPr>
                            <a:t>mT</a:t>
                          </a: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85.46</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92.94</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Peak surface magnetic flux density</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965850995"/>
                      </a:ext>
                    </a:extLst>
                  </a:tr>
                </a:tbl>
              </a:graphicData>
            </a:graphic>
          </p:graphicFrame>
        </mc:Choice>
        <mc:Fallback xmlns="">
          <p:graphicFrame>
            <p:nvGraphicFramePr>
              <p:cNvPr id="56" name="Table 49">
                <a:extLst>
                  <a:ext uri="{FF2B5EF4-FFF2-40B4-BE49-F238E27FC236}">
                    <a16:creationId xmlns:a16="http://schemas.microsoft.com/office/drawing/2014/main" id="{8561267C-EC7F-A6FD-F54A-E8C931820F52}"/>
                  </a:ext>
                </a:extLst>
              </p:cNvPr>
              <p:cNvGraphicFramePr>
                <a:graphicFrameLocks noGrp="1"/>
              </p:cNvGraphicFramePr>
              <p:nvPr>
                <p:extLst>
                  <p:ext uri="{D42A27DB-BD31-4B8C-83A1-F6EECF244321}">
                    <p14:modId xmlns:p14="http://schemas.microsoft.com/office/powerpoint/2010/main" val="2544299774"/>
                  </p:ext>
                </p:extLst>
              </p:nvPr>
            </p:nvGraphicFramePr>
            <p:xfrm>
              <a:off x="4187327" y="2712333"/>
              <a:ext cx="4289149" cy="2133600"/>
            </p:xfrm>
            <a:graphic>
              <a:graphicData uri="http://schemas.openxmlformats.org/drawingml/2006/table">
                <a:tbl>
                  <a:tblPr firstRow="1" bandRow="1"/>
                  <a:tblGrid>
                    <a:gridCol w="837744">
                      <a:extLst>
                        <a:ext uri="{9D8B030D-6E8A-4147-A177-3AD203B41FA5}">
                          <a16:colId xmlns:a16="http://schemas.microsoft.com/office/drawing/2014/main" val="380244461"/>
                        </a:ext>
                      </a:extLst>
                    </a:gridCol>
                    <a:gridCol w="749971">
                      <a:extLst>
                        <a:ext uri="{9D8B030D-6E8A-4147-A177-3AD203B41FA5}">
                          <a16:colId xmlns:a16="http://schemas.microsoft.com/office/drawing/2014/main" val="2794159579"/>
                        </a:ext>
                      </a:extLst>
                    </a:gridCol>
                    <a:gridCol w="616267">
                      <a:extLst>
                        <a:ext uri="{9D8B030D-6E8A-4147-A177-3AD203B41FA5}">
                          <a16:colId xmlns:a16="http://schemas.microsoft.com/office/drawing/2014/main" val="1239554426"/>
                        </a:ext>
                      </a:extLst>
                    </a:gridCol>
                    <a:gridCol w="595630">
                      <a:extLst>
                        <a:ext uri="{9D8B030D-6E8A-4147-A177-3AD203B41FA5}">
                          <a16:colId xmlns:a16="http://schemas.microsoft.com/office/drawing/2014/main" val="2228957657"/>
                        </a:ext>
                      </a:extLst>
                    </a:gridCol>
                    <a:gridCol w="1489537">
                      <a:extLst>
                        <a:ext uri="{9D8B030D-6E8A-4147-A177-3AD203B41FA5}">
                          <a16:colId xmlns:a16="http://schemas.microsoft.com/office/drawing/2014/main" val="1157265565"/>
                        </a:ext>
                      </a:extLst>
                    </a:gridCol>
                  </a:tblGrid>
                  <a:tr h="213360">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Parameter</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Unit</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Pillbox Cu</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1" dirty="0">
                              <a:solidFill>
                                <a:schemeClr val="bg1"/>
                              </a:solidFill>
                              <a:latin typeface="Arial Narrow" panose="020B0606020202030204" pitchFamily="34" charset="0"/>
                            </a:rPr>
                            <a:t>MC cavity</a:t>
                          </a:r>
                          <a:endParaRPr lang="en-GB" sz="8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800" dirty="0">
                              <a:latin typeface="Arial Narrow" panose="020B0606020202030204" pitchFamily="34" charset="0"/>
                            </a:rPr>
                            <a:t>Description</a:t>
                          </a:r>
                          <a:endParaRPr lang="en-GB" sz="800" dirty="0">
                            <a:latin typeface="Arial Narrow" panose="020B060602020203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i="1" dirty="0">
                              <a:solidFill>
                                <a:srgbClr val="000000"/>
                              </a:solidFill>
                              <a:latin typeface="Arial Narrow" panose="020B0606020202030204" pitchFamily="34" charset="0"/>
                            </a:rPr>
                            <a:t>f</a:t>
                          </a:r>
                          <a:r>
                            <a:rPr lang="en-US" sz="800" baseline="-25000" dirty="0">
                              <a:solidFill>
                                <a:srgbClr val="000000"/>
                              </a:solidFill>
                              <a:latin typeface="Arial Narrow" panose="020B0606020202030204" pitchFamily="34" charset="0"/>
                            </a:rPr>
                            <a:t>0</a:t>
                          </a:r>
                          <a:endParaRPr lang="en-GB" sz="800" baseline="-250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[MHz]</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704</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704</a:t>
                          </a:r>
                          <a:endParaRPr lang="en-GB" sz="800" dirty="0">
                            <a:solidFill>
                              <a:srgbClr val="000000"/>
                            </a:solidFill>
                            <a:latin typeface="Arial Narrow" panose="020B0606020202030204" pitchFamily="34" charset="0"/>
                          </a:endParaRPr>
                        </a:p>
                      </a:txBody>
                      <a:tcPr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Operating frequency</a:t>
                          </a:r>
                          <a:endParaRPr lang="en-GB" sz="800" dirty="0">
                            <a:solidFill>
                              <a:srgbClr val="000000"/>
                            </a:solidFill>
                            <a:latin typeface="Arial Narrow" panose="020B0606020202030204" pitchFamily="34" charset="0"/>
                          </a:endParaRPr>
                        </a:p>
                      </a:txBody>
                      <a:tcPr anchor="ctr">
                        <a:lnL>
                          <a:noFill/>
                        </a:lnL>
                        <a:lnR>
                          <a:noFill/>
                        </a:lnR>
                        <a:lnT w="25400" cmpd="sng">
                          <a:solidFill>
                            <a:srgbClr val="0033A0"/>
                          </a:solid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735996505"/>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i="1" dirty="0">
                              <a:solidFill>
                                <a:srgbClr val="000000"/>
                              </a:solidFill>
                              <a:latin typeface="Arial Narrow" panose="020B0606020202030204" pitchFamily="34" charset="0"/>
                            </a:rPr>
                            <a:t>Q</a:t>
                          </a:r>
                          <a:r>
                            <a:rPr lang="en-US" sz="800" i="1" baseline="-25000" dirty="0">
                              <a:solidFill>
                                <a:srgbClr val="000000"/>
                              </a:solidFill>
                              <a:latin typeface="Arial Narrow" panose="020B0606020202030204" pitchFamily="34" charset="0"/>
                            </a:rPr>
                            <a:t>0</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2.84e+04</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2.98e+04</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Intrinsic Quality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8473574"/>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a:solidFill>
                                <a:srgbClr val="000000"/>
                              </a:solidFill>
                              <a:latin typeface="Arial Narrow" panose="020B0606020202030204" pitchFamily="34" charset="0"/>
                            </a:rPr>
                            <a:t>R/Q</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1200" dirty="0">
                              <a:solidFill>
                                <a:srgbClr val="000000"/>
                              </a:solidFill>
                              <a:latin typeface="Arial Narrow" panose="020B0606020202030204" pitchFamily="34" charset="0"/>
                              <a:ea typeface="+mn-ea"/>
                              <a:cs typeface="+mn-cs"/>
                            </a:rPr>
                            <a:t>[</a:t>
                          </a:r>
                          <a:r>
                            <a:rPr lang="el-GR" sz="800" kern="1200" dirty="0">
                              <a:solidFill>
                                <a:srgbClr val="000000"/>
                              </a:solidFill>
                              <a:latin typeface="Arial Narrow" panose="020B0606020202030204" pitchFamily="34" charset="0"/>
                              <a:ea typeface="+mn-ea"/>
                              <a:cs typeface="+mn-cs"/>
                            </a:rPr>
                            <a:t>Ω</a:t>
                          </a:r>
                          <a:r>
                            <a:rPr lang="en-US" sz="800" kern="1200" dirty="0">
                              <a:solidFill>
                                <a:srgbClr val="000000"/>
                              </a:solidFill>
                              <a:latin typeface="Arial Narrow" panose="020B0606020202030204" pitchFamily="34" charset="0"/>
                              <a:ea typeface="+mn-ea"/>
                              <a:cs typeface="+mn-cs"/>
                            </a:rPr>
                            <a:t>]</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194.73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179.53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Geometric shunt impedance</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dirty="0">
                              <a:solidFill>
                                <a:srgbClr val="000000"/>
                              </a:solidFill>
                              <a:latin typeface="Arial Narrow" panose="020B0606020202030204" pitchFamily="34" charset="0"/>
                            </a:rPr>
                            <a:t>R/Q</a:t>
                          </a:r>
                          <a:r>
                            <a:rPr lang="en-GB" sz="800" baseline="0" dirty="0">
                              <a:solidFill>
                                <a:srgbClr val="000000"/>
                              </a:solidFill>
                              <a:latin typeface="Arial Narrow" panose="020B0606020202030204" pitchFamily="34" charset="0"/>
                            </a:rPr>
                            <a:t>·</a:t>
                          </a:r>
                          <a:r>
                            <a:rPr lang="en-US" sz="800" i="1" dirty="0">
                              <a:solidFill>
                                <a:srgbClr val="000000"/>
                              </a:solidFill>
                              <a:latin typeface="Arial Narrow" panose="020B0606020202030204" pitchFamily="34" charset="0"/>
                            </a:rPr>
                            <a:t>Q</a:t>
                          </a:r>
                          <a:r>
                            <a:rPr lang="en-US" sz="800" i="1" baseline="-25000" dirty="0">
                              <a:solidFill>
                                <a:srgbClr val="000000"/>
                              </a:solidFill>
                              <a:latin typeface="Arial Narrow" panose="020B0606020202030204" pitchFamily="34" charset="0"/>
                            </a:rPr>
                            <a:t>0</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1200" dirty="0">
                              <a:solidFill>
                                <a:srgbClr val="000000"/>
                              </a:solidFill>
                              <a:latin typeface="Arial Narrow" panose="020B0606020202030204" pitchFamily="34" charset="0"/>
                              <a:ea typeface="+mn-ea"/>
                              <a:cs typeface="+mn-cs"/>
                            </a:rPr>
                            <a:t>[M</a:t>
                          </a:r>
                          <a:r>
                            <a:rPr lang="el-GR" sz="800" kern="1200" dirty="0">
                              <a:solidFill>
                                <a:srgbClr val="000000"/>
                              </a:solidFill>
                              <a:latin typeface="Arial Narrow" panose="020B0606020202030204" pitchFamily="34" charset="0"/>
                              <a:ea typeface="+mn-ea"/>
                              <a:cs typeface="+mn-cs"/>
                            </a:rPr>
                            <a:t>Ω</a:t>
                          </a:r>
                          <a:r>
                            <a:rPr lang="en-US" sz="800" kern="1200" dirty="0">
                              <a:solidFill>
                                <a:srgbClr val="000000"/>
                              </a:solidFill>
                              <a:latin typeface="Arial Narrow" panose="020B0606020202030204" pitchFamily="34" charset="0"/>
                              <a:ea typeface="+mn-ea"/>
                              <a:cs typeface="+mn-cs"/>
                            </a:rPr>
                            <a:t>]</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5.53</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5.36</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Shunt impedance</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P</a:t>
                          </a:r>
                          <a:r>
                            <a:rPr lang="en-US" sz="800" baseline="-25000" dirty="0" err="1">
                              <a:solidFill>
                                <a:srgbClr val="000000"/>
                              </a:solidFill>
                              <a:latin typeface="Arial Narrow" panose="020B0606020202030204" pitchFamily="34" charset="0"/>
                            </a:rPr>
                            <a:t>diss</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1200" dirty="0">
                              <a:solidFill>
                                <a:srgbClr val="000000"/>
                              </a:solidFill>
                              <a:latin typeface="Arial Narrow" panose="020B0606020202030204" pitchFamily="34" charset="0"/>
                              <a:ea typeface="+mn-ea"/>
                              <a:cs typeface="+mn-cs"/>
                            </a:rPr>
                            <a:t>[MW]</a:t>
                          </a:r>
                          <a:endParaRPr lang="en-GB" sz="800" kern="1200" dirty="0">
                            <a:solidFill>
                              <a:srgbClr val="000000"/>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3.75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3.89</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Peak dissipated power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r h="213360">
                    <a:tc>
                      <a:txBody>
                        <a:bodyPr/>
                        <a:lstStyle/>
                        <a:p>
                          <a:endParaRPr lang="en-US"/>
                        </a:p>
                      </a:txBody>
                      <a:tcPr anchor="ctr">
                        <a:lnL>
                          <a:noFill/>
                        </a:lnL>
                        <a:lnR>
                          <a:noFill/>
                        </a:lnR>
                        <a:lnT>
                          <a:noFill/>
                        </a:lnT>
                        <a:lnB>
                          <a:noFill/>
                        </a:lnB>
                        <a:lnTlToBr w="12700" cmpd="sng">
                          <a:noFill/>
                          <a:prstDash val="solid"/>
                        </a:lnTlToBr>
                        <a:lnBlToTr w="12700" cmpd="sng">
                          <a:noFill/>
                          <a:prstDash val="solid"/>
                        </a:lnBlToTr>
                        <a:blipFill>
                          <a:blip r:embed="rId3"/>
                          <a:stretch>
                            <a:fillRect t="-608571" r="-412319" b="-308571"/>
                          </a:stretch>
                        </a:blip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5.49e-05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5.77e-05</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Beam duty factor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35679494"/>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a:solidFill>
                                <a:schemeClr val="tx1"/>
                              </a:solidFill>
                              <a:latin typeface="Arial Narrow" panose="020B0606020202030204" pitchFamily="34" charset="0"/>
                            </a:rPr>
                            <a:t>P</a:t>
                          </a:r>
                          <a:r>
                            <a:rPr lang="en-US" sz="800" i="1" baseline="-25000" dirty="0">
                              <a:solidFill>
                                <a:schemeClr val="tx1"/>
                              </a:solidFill>
                              <a:latin typeface="Arial Narrow" panose="020B0606020202030204" pitchFamily="34" charset="0"/>
                            </a:rPr>
                            <a:t>ave</a:t>
                          </a:r>
                          <a:endParaRPr lang="en-GB" sz="800" baseline="-25000" dirty="0">
                            <a:solidFill>
                              <a:schemeClr val="tx1"/>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Arial Narrow" panose="020B0606020202030204" pitchFamily="34" charset="0"/>
                              <a:ea typeface="+mn-ea"/>
                              <a:cs typeface="+mn-cs"/>
                            </a:rPr>
                            <a:t>[W]</a:t>
                          </a:r>
                          <a:endParaRPr lang="en-GB" sz="800" kern="1200" dirty="0">
                            <a:solidFill>
                              <a:schemeClr val="tx1"/>
                            </a:solidFill>
                            <a:latin typeface="Arial Narrow" panose="020B0606020202030204" pitchFamily="34" charset="0"/>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206.41</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224.50</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Average power</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625010979"/>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E</a:t>
                          </a:r>
                          <a:r>
                            <a:rPr lang="en-US" sz="800" baseline="-25000" dirty="0" err="1">
                              <a:solidFill>
                                <a:srgbClr val="000000"/>
                              </a:solidFill>
                              <a:latin typeface="Arial Narrow" panose="020B0606020202030204" pitchFamily="34" charset="0"/>
                            </a:rPr>
                            <a:t>peak</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[MV/m]</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44.00</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a:r>
                            <a:rPr lang="en-US" sz="800" dirty="0">
                              <a:solidFill>
                                <a:srgbClr val="000000"/>
                              </a:solidFill>
                              <a:latin typeface="Arial Narrow" panose="020B0606020202030204" pitchFamily="34" charset="0"/>
                            </a:rPr>
                            <a:t>45.19</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Peak surface electric field</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82950395"/>
                      </a:ext>
                    </a:extLst>
                  </a:tr>
                  <a:tr h="21336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i="1" baseline="0" dirty="0" err="1">
                              <a:solidFill>
                                <a:srgbClr val="000000"/>
                              </a:solidFill>
                              <a:latin typeface="Arial Narrow" panose="020B0606020202030204" pitchFamily="34" charset="0"/>
                            </a:rPr>
                            <a:t>B</a:t>
                          </a:r>
                          <a:r>
                            <a:rPr lang="en-US" sz="800" baseline="-25000" dirty="0" err="1">
                              <a:solidFill>
                                <a:srgbClr val="000000"/>
                              </a:solidFill>
                              <a:latin typeface="Arial Narrow" panose="020B0606020202030204" pitchFamily="34" charset="0"/>
                            </a:rPr>
                            <a:t>peak</a:t>
                          </a:r>
                          <a:endParaRPr lang="en-GB" sz="800" baseline="-250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Arial Narrow" panose="020B0606020202030204" pitchFamily="34" charset="0"/>
                            </a:rPr>
                            <a:t>[</a:t>
                          </a:r>
                          <a:r>
                            <a:rPr lang="en-US" sz="800" dirty="0" err="1">
                              <a:solidFill>
                                <a:srgbClr val="000000"/>
                              </a:solidFill>
                              <a:latin typeface="Arial Narrow" panose="020B0606020202030204" pitchFamily="34" charset="0"/>
                            </a:rPr>
                            <a:t>mT</a:t>
                          </a:r>
                          <a:r>
                            <a:rPr lang="en-US" sz="800" dirty="0">
                              <a:solidFill>
                                <a:srgbClr val="000000"/>
                              </a:solidFill>
                              <a:latin typeface="Arial Narrow" panose="020B0606020202030204" pitchFamily="34" charset="0"/>
                            </a:rPr>
                            <a:t>]</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85.46</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a:r>
                            <a:rPr lang="en-US" sz="800" dirty="0">
                              <a:solidFill>
                                <a:srgbClr val="000000"/>
                              </a:solidFill>
                              <a:latin typeface="Arial Narrow" panose="020B0606020202030204" pitchFamily="34" charset="0"/>
                            </a:rPr>
                            <a:t>92.94</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r>
                            <a:rPr lang="en-US" sz="800" dirty="0">
                              <a:solidFill>
                                <a:srgbClr val="000000"/>
                              </a:solidFill>
                              <a:latin typeface="Arial Narrow" panose="020B0606020202030204" pitchFamily="34" charset="0"/>
                            </a:rPr>
                            <a:t>Peak surface magnetic flux density</a:t>
                          </a:r>
                          <a:endParaRPr lang="en-GB" sz="800" dirty="0">
                            <a:solidFill>
                              <a:srgbClr val="000000"/>
                            </a:solidFill>
                            <a:latin typeface="Arial Narrow" panose="020B0606020202030204" pitchFamily="34" charset="0"/>
                          </a:endParaRPr>
                        </a:p>
                      </a:txBody>
                      <a:tcPr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965850995"/>
                      </a:ext>
                    </a:extLst>
                  </a:tr>
                </a:tbl>
              </a:graphicData>
            </a:graphic>
          </p:graphicFrame>
        </mc:Fallback>
      </mc:AlternateContent>
      <p:sp>
        <p:nvSpPr>
          <p:cNvPr id="57" name="TextBox 56">
            <a:extLst>
              <a:ext uri="{FF2B5EF4-FFF2-40B4-BE49-F238E27FC236}">
                <a16:creationId xmlns:a16="http://schemas.microsoft.com/office/drawing/2014/main" id="{C52A8568-AE6A-4A5E-F30F-6845B4719225}"/>
              </a:ext>
            </a:extLst>
          </p:cNvPr>
          <p:cNvSpPr txBox="1"/>
          <p:nvPr/>
        </p:nvSpPr>
        <p:spPr>
          <a:xfrm rot="16200000" flipH="1" flipV="1">
            <a:off x="7475182" y="1433394"/>
            <a:ext cx="2400744" cy="307777"/>
          </a:xfrm>
          <a:prstGeom prst="rect">
            <a:avLst/>
          </a:prstGeom>
          <a:noFill/>
        </p:spPr>
        <p:txBody>
          <a:bodyPr wrap="square" rtlCol="0">
            <a:spAutoFit/>
          </a:bodyPr>
          <a:lstStyle/>
          <a:p>
            <a:pPr algn="ctr"/>
            <a:r>
              <a:rPr lang="en-US" sz="1400" b="1" dirty="0">
                <a:solidFill>
                  <a:srgbClr val="000000"/>
                </a:solidFill>
                <a:latin typeface="Arial Narrow" panose="020B0606020202030204" pitchFamily="34" charset="0"/>
                <a:cs typeface="Times New Roman" panose="02020603050405020304" pitchFamily="18" charset="0"/>
              </a:rPr>
              <a:t>Geometrical parameters</a:t>
            </a:r>
            <a:endParaRPr lang="en-GB" sz="1400" b="1" baseline="-25000" dirty="0">
              <a:solidFill>
                <a:srgbClr val="000000"/>
              </a:solidFill>
              <a:latin typeface="Arial Narrow" panose="020B0606020202030204" pitchFamily="34" charset="0"/>
              <a:cs typeface="Times New Roman" panose="02020603050405020304" pitchFamily="18" charset="0"/>
            </a:endParaRPr>
          </a:p>
        </p:txBody>
      </p:sp>
      <p:sp>
        <p:nvSpPr>
          <p:cNvPr id="58" name="TextBox 57">
            <a:extLst>
              <a:ext uri="{FF2B5EF4-FFF2-40B4-BE49-F238E27FC236}">
                <a16:creationId xmlns:a16="http://schemas.microsoft.com/office/drawing/2014/main" id="{39D97E1E-0613-87DC-8FC6-5A7BD0C0075D}"/>
              </a:ext>
            </a:extLst>
          </p:cNvPr>
          <p:cNvSpPr txBox="1"/>
          <p:nvPr/>
        </p:nvSpPr>
        <p:spPr>
          <a:xfrm rot="5400000" flipH="1">
            <a:off x="7602279" y="3694551"/>
            <a:ext cx="2157360" cy="307777"/>
          </a:xfrm>
          <a:prstGeom prst="rect">
            <a:avLst/>
          </a:prstGeom>
          <a:noFill/>
        </p:spPr>
        <p:txBody>
          <a:bodyPr wrap="square" rtlCol="0">
            <a:spAutoFit/>
          </a:bodyPr>
          <a:lstStyle/>
          <a:p>
            <a:pPr algn="ctr"/>
            <a:r>
              <a:rPr lang="en-US" sz="1400" b="1" dirty="0">
                <a:solidFill>
                  <a:srgbClr val="000000"/>
                </a:solidFill>
                <a:latin typeface="Arial Narrow" panose="020B0606020202030204" pitchFamily="34" charset="0"/>
                <a:cs typeface="Times New Roman" panose="02020603050405020304" pitchFamily="18" charset="0"/>
              </a:rPr>
              <a:t>RF figures of merit</a:t>
            </a:r>
            <a:endParaRPr lang="en-GB" sz="1400" b="1" baseline="-25000" dirty="0">
              <a:solidFill>
                <a:srgbClr val="000000"/>
              </a:solidFill>
              <a:latin typeface="Arial Narrow" panose="020B0606020202030204" pitchFamily="34" charset="0"/>
              <a:cs typeface="Times New Roman" panose="02020603050405020304" pitchFamily="18" charset="0"/>
            </a:endParaRPr>
          </a:p>
        </p:txBody>
      </p:sp>
      <p:sp>
        <p:nvSpPr>
          <p:cNvPr id="135" name="Content Placeholder 1">
            <a:extLst>
              <a:ext uri="{FF2B5EF4-FFF2-40B4-BE49-F238E27FC236}">
                <a16:creationId xmlns:a16="http://schemas.microsoft.com/office/drawing/2014/main" id="{B0319315-8241-0315-E19A-DDDE3BAF51BF}"/>
              </a:ext>
            </a:extLst>
          </p:cNvPr>
          <p:cNvSpPr>
            <a:spLocks noGrp="1"/>
          </p:cNvSpPr>
          <p:nvPr>
            <p:ph sz="quarter" idx="12"/>
          </p:nvPr>
        </p:nvSpPr>
        <p:spPr>
          <a:xfrm>
            <a:off x="120485" y="3266522"/>
            <a:ext cx="4072661" cy="1550051"/>
          </a:xfrm>
        </p:spPr>
        <p:txBody>
          <a:bodyPr/>
          <a:lstStyle/>
          <a:p>
            <a:r>
              <a:rPr lang="en-US" sz="1600" b="1" dirty="0"/>
              <a:t>Similar performance to the ideal pillbox</a:t>
            </a:r>
          </a:p>
          <a:p>
            <a:r>
              <a:rPr lang="en-US" sz="1600" dirty="0"/>
              <a:t>R/Q is 7% lower than pillbox</a:t>
            </a:r>
          </a:p>
          <a:p>
            <a:r>
              <a:rPr lang="en-US" sz="1600" dirty="0"/>
              <a:t>P</a:t>
            </a:r>
            <a:r>
              <a:rPr lang="en-US" sz="1600" baseline="-25000" dirty="0"/>
              <a:t>ave</a:t>
            </a:r>
            <a:r>
              <a:rPr lang="en-US" sz="1600" dirty="0"/>
              <a:t> 8% higher than pillbox</a:t>
            </a:r>
          </a:p>
          <a:p>
            <a:r>
              <a:rPr lang="en-US" sz="1600" dirty="0" err="1"/>
              <a:t>E</a:t>
            </a:r>
            <a:r>
              <a:rPr lang="en-US" sz="1600" baseline="-25000" dirty="0" err="1"/>
              <a:t>peak</a:t>
            </a:r>
            <a:r>
              <a:rPr lang="en-US" sz="1600" dirty="0"/>
              <a:t> 2.6% higher and </a:t>
            </a:r>
            <a:r>
              <a:rPr lang="en-US" sz="1600" dirty="0" err="1"/>
              <a:t>B</a:t>
            </a:r>
            <a:r>
              <a:rPr lang="en-US" sz="1600" baseline="-25000" dirty="0" err="1"/>
              <a:t>peak</a:t>
            </a:r>
            <a:r>
              <a:rPr lang="en-US" sz="1600" dirty="0"/>
              <a:t> 8% higher than pillbox </a:t>
            </a:r>
            <a:endParaRPr lang="en-US" sz="1600" dirty="0">
              <a:solidFill>
                <a:srgbClr val="000000"/>
              </a:solidFill>
            </a:endParaRPr>
          </a:p>
          <a:p>
            <a:endParaRPr lang="en-US" sz="1600" dirty="0">
              <a:solidFill>
                <a:srgbClr val="000000"/>
              </a:solidFill>
            </a:endParaRPr>
          </a:p>
          <a:p>
            <a:endParaRPr lang="en-US" sz="1600" dirty="0">
              <a:solidFill>
                <a:srgbClr val="000000"/>
              </a:solidFill>
            </a:endParaRPr>
          </a:p>
        </p:txBody>
      </p:sp>
      <p:sp>
        <p:nvSpPr>
          <p:cNvPr id="136" name="Rectangle 135">
            <a:extLst>
              <a:ext uri="{FF2B5EF4-FFF2-40B4-BE49-F238E27FC236}">
                <a16:creationId xmlns:a16="http://schemas.microsoft.com/office/drawing/2014/main" id="{E337B019-A7B1-C3E7-09C0-56DF57831272}"/>
              </a:ext>
            </a:extLst>
          </p:cNvPr>
          <p:cNvSpPr/>
          <p:nvPr/>
        </p:nvSpPr>
        <p:spPr>
          <a:xfrm>
            <a:off x="5868144" y="4225005"/>
            <a:ext cx="1080120" cy="199819"/>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Rectangle 136">
            <a:extLst>
              <a:ext uri="{FF2B5EF4-FFF2-40B4-BE49-F238E27FC236}">
                <a16:creationId xmlns:a16="http://schemas.microsoft.com/office/drawing/2014/main" id="{71DCD190-BF7D-0732-4E24-2C84A78B4F8D}"/>
              </a:ext>
            </a:extLst>
          </p:cNvPr>
          <p:cNvSpPr/>
          <p:nvPr/>
        </p:nvSpPr>
        <p:spPr>
          <a:xfrm>
            <a:off x="5868144" y="4435559"/>
            <a:ext cx="1080120" cy="410374"/>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Rectangle 137">
            <a:extLst>
              <a:ext uri="{FF2B5EF4-FFF2-40B4-BE49-F238E27FC236}">
                <a16:creationId xmlns:a16="http://schemas.microsoft.com/office/drawing/2014/main" id="{96AFE83D-0214-3558-BF1E-851CF2288F00}"/>
              </a:ext>
            </a:extLst>
          </p:cNvPr>
          <p:cNvSpPr/>
          <p:nvPr/>
        </p:nvSpPr>
        <p:spPr>
          <a:xfrm>
            <a:off x="5868144" y="3356501"/>
            <a:ext cx="1080120" cy="199819"/>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6" name="Picture 185">
            <a:extLst>
              <a:ext uri="{FF2B5EF4-FFF2-40B4-BE49-F238E27FC236}">
                <a16:creationId xmlns:a16="http://schemas.microsoft.com/office/drawing/2014/main" id="{1581CFAF-9E54-AC25-0CE7-44CCB821F016}"/>
              </a:ext>
            </a:extLst>
          </p:cNvPr>
          <p:cNvPicPr>
            <a:picLocks noChangeAspect="1"/>
          </p:cNvPicPr>
          <p:nvPr/>
        </p:nvPicPr>
        <p:blipFill>
          <a:blip r:embed="rId4"/>
          <a:stretch>
            <a:fillRect/>
          </a:stretch>
        </p:blipFill>
        <p:spPr>
          <a:xfrm>
            <a:off x="1410587" y="561280"/>
            <a:ext cx="2508712" cy="2688582"/>
          </a:xfrm>
          <a:prstGeom prst="rect">
            <a:avLst/>
          </a:prstGeom>
        </p:spPr>
      </p:pic>
    </p:spTree>
    <p:extLst>
      <p:ext uri="{BB962C8B-B14F-4D97-AF65-F5344CB8AC3E}">
        <p14:creationId xmlns:p14="http://schemas.microsoft.com/office/powerpoint/2010/main" val="1021413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5">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5">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5">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135" grpId="0" build="p"/>
      <p:bldP spid="136" grpId="0" animBg="1"/>
      <p:bldP spid="137" grpId="0" animBg="1"/>
      <p:bldP spid="138" grpId="0" animBg="1"/>
    </p:bldLst>
  </p:timing>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46289</TotalTime>
  <Words>2756</Words>
  <Application>Microsoft Office PowerPoint</Application>
  <PresentationFormat>On-screen Show (16:9)</PresentationFormat>
  <Paragraphs>549</Paragraphs>
  <Slides>22</Slides>
  <Notes>4</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22</vt:i4>
      </vt:variant>
    </vt:vector>
  </HeadingPairs>
  <TitlesOfParts>
    <vt:vector size="32" baseType="lpstr">
      <vt:lpstr>Arial</vt:lpstr>
      <vt:lpstr>Arial Narrow</vt:lpstr>
      <vt:lpstr>Calibri</vt:lpstr>
      <vt:lpstr>Cambria Math</vt:lpstr>
      <vt:lpstr>Courier New</vt:lpstr>
      <vt:lpstr>sourcesans-regular</vt:lpstr>
      <vt:lpstr>Times New Roman</vt:lpstr>
      <vt:lpstr>Wingdings</vt:lpstr>
      <vt:lpstr>IMCC - 1</vt:lpstr>
      <vt:lpstr>1_IMCC - 1</vt:lpstr>
      <vt:lpstr>Funded by the European Union (EU). Views and opinions expressed are however those of the author only and do not necessarily reflect those of the EU or European Research Executive Agency (REA). Neither the EU nor the REA can be held responsible for them.</vt:lpstr>
      <vt:lpstr>Outline</vt:lpstr>
      <vt:lpstr>Motivation of the study</vt:lpstr>
      <vt:lpstr>704 MHz Pillbox cavity</vt:lpstr>
      <vt:lpstr>704 MHz Pillbox cavity – Pulse shape and power dissipation</vt:lpstr>
      <vt:lpstr>704 MHz Pillbox cavity – Pulse shape and βc dependency </vt:lpstr>
      <vt:lpstr>Power from the generator - 704 MHz Pillbox cavity </vt:lpstr>
      <vt:lpstr>704 MHz cavity for the Muon Cooling Demonstrator</vt:lpstr>
      <vt:lpstr>704 MHz cavity for the Muon Cooling (MC) Demonstrator</vt:lpstr>
      <vt:lpstr>Peak E and H fields on the cavity</vt:lpstr>
      <vt:lpstr>RF-thermo-mechanical simulations</vt:lpstr>
      <vt:lpstr>Power loss and Temperature Gradient</vt:lpstr>
      <vt:lpstr>Thermal stress, displacement and frequency shift</vt:lpstr>
      <vt:lpstr>Lorentz Force Detuning (LFD) - RF-mechanical simulations</vt:lpstr>
      <vt:lpstr>Lorentz Force Detuning: RF field pressure and stress</vt:lpstr>
      <vt:lpstr>Preliminary results: LFD on the cavity walls and Be windows</vt:lpstr>
      <vt:lpstr>Conclusions and Perspectives</vt:lpstr>
      <vt:lpstr>PowerPoint Presentation</vt:lpstr>
      <vt:lpstr>PowerPoint Presentation</vt:lpstr>
      <vt:lpstr>Maximum displacement on a thin and flexible membrane</vt:lpstr>
      <vt:lpstr>Maximum displacement on a thin and rigid membrane</vt:lpstr>
      <vt:lpstr>Maximum displacement on a thin and flexible membrane</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704 MHz Cavity Design</dc:title>
  <dc:creator>Carmelo Barbagallo</dc:creator>
  <cp:lastModifiedBy>Carmelo Barbagallo</cp:lastModifiedBy>
  <cp:revision>108</cp:revision>
  <cp:lastPrinted>2024-02-20T13:51:11Z</cp:lastPrinted>
  <dcterms:created xsi:type="dcterms:W3CDTF">2021-05-17T12:13:58Z</dcterms:created>
  <dcterms:modified xsi:type="dcterms:W3CDTF">2024-03-13T08:46:20Z</dcterms:modified>
</cp:coreProperties>
</file>