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gif" ContentType="image/gif"/>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media/image56.jp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08" r:id="rId2"/>
    <p:sldId id="2755" r:id="rId3"/>
    <p:sldId id="2753" r:id="rId4"/>
    <p:sldId id="2768" r:id="rId5"/>
    <p:sldId id="2756" r:id="rId6"/>
    <p:sldId id="2757" r:id="rId7"/>
    <p:sldId id="2758" r:id="rId8"/>
    <p:sldId id="2759" r:id="rId9"/>
    <p:sldId id="2760" r:id="rId10"/>
    <p:sldId id="2761" r:id="rId11"/>
    <p:sldId id="2780" r:id="rId12"/>
    <p:sldId id="2779" r:id="rId13"/>
    <p:sldId id="2781" r:id="rId14"/>
    <p:sldId id="2782" r:id="rId15"/>
    <p:sldId id="2783" r:id="rId16"/>
    <p:sldId id="2777" r:id="rId17"/>
    <p:sldId id="2762" r:id="rId18"/>
    <p:sldId id="2763" r:id="rId19"/>
    <p:sldId id="2764" r:id="rId20"/>
    <p:sldId id="2771" r:id="rId21"/>
    <p:sldId id="2772" r:id="rId22"/>
    <p:sldId id="2775" r:id="rId23"/>
    <p:sldId id="2776" r:id="rId24"/>
    <p:sldId id="2765" r:id="rId25"/>
    <p:sldId id="2769" r:id="rId26"/>
    <p:sldId id="2770" r:id="rId27"/>
    <p:sldId id="2773" r:id="rId28"/>
    <p:sldId id="2543" r:id="rId29"/>
  </p:sldIdLst>
  <p:sldSz cx="12192000" cy="6858000"/>
  <p:notesSz cx="6797675" cy="9928225"/>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493"/>
    <a:srgbClr val="008F00"/>
    <a:srgbClr val="C1C1C1"/>
    <a:srgbClr val="72410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400"/>
    <p:restoredTop sz="86418" autoAdjust="0"/>
  </p:normalViewPr>
  <p:slideViewPr>
    <p:cSldViewPr snapToGrid="0" snapToObjects="1">
      <p:cViewPr varScale="1">
        <p:scale>
          <a:sx n="92" d="100"/>
          <a:sy n="92" d="100"/>
        </p:scale>
        <p:origin x="184" y="61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70" d="100"/>
        <a:sy n="7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4" name="PlaceHolder 1"/>
          <p:cNvSpPr>
            <a:spLocks noGrp="1" noRot="1" noChangeAspect="1"/>
          </p:cNvSpPr>
          <p:nvPr>
            <p:ph type="sldImg"/>
          </p:nvPr>
        </p:nvSpPr>
        <p:spPr>
          <a:xfrm>
            <a:off x="533520" y="764280"/>
            <a:ext cx="6704640" cy="3771360"/>
          </a:xfrm>
          <a:prstGeom prst="rect">
            <a:avLst/>
          </a:prstGeom>
        </p:spPr>
        <p:txBody>
          <a:bodyPr lIns="0" tIns="0" rIns="0" bIns="0" anchor="ctr">
            <a:noAutofit/>
          </a:bodyPr>
          <a:lstStyle/>
          <a:p>
            <a:pPr algn="ctr"/>
            <a:r>
              <a:rPr lang="en-US" sz="4400" b="0" strike="noStrike" spc="-1">
                <a:latin typeface="Arial"/>
              </a:rPr>
              <a:t>Click to move the slide</a:t>
            </a:r>
          </a:p>
        </p:txBody>
      </p:sp>
      <p:sp>
        <p:nvSpPr>
          <p:cNvPr id="85" name="PlaceHolder 2"/>
          <p:cNvSpPr>
            <a:spLocks noGrp="1"/>
          </p:cNvSpPr>
          <p:nvPr>
            <p:ph type="body"/>
          </p:nvPr>
        </p:nvSpPr>
        <p:spPr>
          <a:xfrm>
            <a:off x="777240" y="4777560"/>
            <a:ext cx="6217560" cy="4525920"/>
          </a:xfrm>
          <a:prstGeom prst="rect">
            <a:avLst/>
          </a:prstGeom>
        </p:spPr>
        <p:txBody>
          <a:bodyPr lIns="0" tIns="0" rIns="0" bIns="0">
            <a:noAutofit/>
          </a:bodyPr>
          <a:lstStyle/>
          <a:p>
            <a:r>
              <a:rPr lang="en-US" sz="2000" b="0" strike="noStrike" spc="-1">
                <a:latin typeface="Arial"/>
              </a:rPr>
              <a:t>Click to edit the notes format</a:t>
            </a:r>
          </a:p>
        </p:txBody>
      </p:sp>
      <p:sp>
        <p:nvSpPr>
          <p:cNvPr id="86" name="PlaceHolder 3"/>
          <p:cNvSpPr>
            <a:spLocks noGrp="1"/>
          </p:cNvSpPr>
          <p:nvPr>
            <p:ph type="hdr"/>
          </p:nvPr>
        </p:nvSpPr>
        <p:spPr>
          <a:xfrm>
            <a:off x="0" y="0"/>
            <a:ext cx="3372840" cy="502560"/>
          </a:xfrm>
          <a:prstGeom prst="rect">
            <a:avLst/>
          </a:prstGeom>
        </p:spPr>
        <p:txBody>
          <a:bodyPr lIns="0" tIns="0" rIns="0" bIns="0">
            <a:noAutofit/>
          </a:bodyPr>
          <a:lstStyle/>
          <a:p>
            <a:r>
              <a:rPr lang="en-US" sz="1400" b="0" strike="noStrike" spc="-1">
                <a:latin typeface="Times New Roman"/>
              </a:rPr>
              <a:t>&lt;header&gt;</a:t>
            </a:r>
          </a:p>
        </p:txBody>
      </p:sp>
      <p:sp>
        <p:nvSpPr>
          <p:cNvPr id="87" name="PlaceHolder 4"/>
          <p:cNvSpPr>
            <a:spLocks noGrp="1"/>
          </p:cNvSpPr>
          <p:nvPr>
            <p:ph type="dt"/>
          </p:nvPr>
        </p:nvSpPr>
        <p:spPr>
          <a:xfrm>
            <a:off x="4399200" y="0"/>
            <a:ext cx="3372840" cy="502560"/>
          </a:xfrm>
          <a:prstGeom prst="rect">
            <a:avLst/>
          </a:prstGeom>
        </p:spPr>
        <p:txBody>
          <a:bodyPr lIns="0" tIns="0" rIns="0" bIns="0">
            <a:noAutofit/>
          </a:bodyPr>
          <a:lstStyle/>
          <a:p>
            <a:pPr algn="r"/>
            <a:r>
              <a:rPr lang="en-US" sz="1400" b="0" strike="noStrike" spc="-1">
                <a:latin typeface="Times New Roman"/>
              </a:rPr>
              <a:t>&lt;date/time&gt;</a:t>
            </a:r>
          </a:p>
        </p:txBody>
      </p:sp>
      <p:sp>
        <p:nvSpPr>
          <p:cNvPr id="88" name="PlaceHolder 5"/>
          <p:cNvSpPr>
            <a:spLocks noGrp="1"/>
          </p:cNvSpPr>
          <p:nvPr>
            <p:ph type="ftr"/>
          </p:nvPr>
        </p:nvSpPr>
        <p:spPr>
          <a:xfrm>
            <a:off x="0" y="9555480"/>
            <a:ext cx="3372840" cy="502560"/>
          </a:xfrm>
          <a:prstGeom prst="rect">
            <a:avLst/>
          </a:prstGeom>
        </p:spPr>
        <p:txBody>
          <a:bodyPr lIns="0" tIns="0" rIns="0" bIns="0" anchor="b">
            <a:noAutofit/>
          </a:bodyPr>
          <a:lstStyle/>
          <a:p>
            <a:r>
              <a:rPr lang="en-US" sz="1400" b="0" strike="noStrike" spc="-1">
                <a:latin typeface="Times New Roman"/>
              </a:rPr>
              <a:t>&lt;footer&gt;</a:t>
            </a:r>
          </a:p>
        </p:txBody>
      </p:sp>
      <p:sp>
        <p:nvSpPr>
          <p:cNvPr id="89" name="PlaceHolder 6"/>
          <p:cNvSpPr>
            <a:spLocks noGrp="1"/>
          </p:cNvSpPr>
          <p:nvPr>
            <p:ph type="sldNum"/>
          </p:nvPr>
        </p:nvSpPr>
        <p:spPr>
          <a:xfrm>
            <a:off x="4399200" y="9555480"/>
            <a:ext cx="3372840" cy="502560"/>
          </a:xfrm>
          <a:prstGeom prst="rect">
            <a:avLst/>
          </a:prstGeom>
        </p:spPr>
        <p:txBody>
          <a:bodyPr lIns="0" tIns="0" rIns="0" bIns="0" anchor="b">
            <a:noAutofit/>
          </a:bodyPr>
          <a:lstStyle/>
          <a:p>
            <a:pPr algn="r"/>
            <a:fld id="{D2DDD133-399C-4878-80BC-35693617A28F}" type="slidenum">
              <a:rPr lang="en-US" sz="1400" b="0" strike="noStrike" spc="-1">
                <a:latin typeface="Times New Roman"/>
              </a:rPr>
              <a:t>‹N›</a:t>
            </a:fld>
            <a:endParaRPr lang="en-US" sz="1400" b="0" strike="noStrike" spc="-1">
              <a:latin typeface="Times New Roman"/>
            </a:endParaRPr>
          </a:p>
        </p:txBody>
      </p:sp>
    </p:spTree>
    <p:extLst>
      <p:ext uri="{BB962C8B-B14F-4D97-AF65-F5344CB8AC3E}">
        <p14:creationId xmlns:p14="http://schemas.microsoft.com/office/powerpoint/2010/main" val="1909003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2</a:t>
            </a:fld>
            <a:endParaRPr lang="en-US" sz="1400" b="0" strike="noStrike" spc="-1">
              <a:latin typeface="Times New Roman"/>
            </a:endParaRPr>
          </a:p>
        </p:txBody>
      </p:sp>
    </p:spTree>
    <p:extLst>
      <p:ext uri="{BB962C8B-B14F-4D97-AF65-F5344CB8AC3E}">
        <p14:creationId xmlns:p14="http://schemas.microsoft.com/office/powerpoint/2010/main" val="11149127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11</a:t>
            </a:fld>
            <a:endParaRPr lang="en-US" sz="1400" b="0" strike="noStrike" spc="-1">
              <a:latin typeface="Times New Roman"/>
            </a:endParaRPr>
          </a:p>
        </p:txBody>
      </p:sp>
    </p:spTree>
    <p:extLst>
      <p:ext uri="{BB962C8B-B14F-4D97-AF65-F5344CB8AC3E}">
        <p14:creationId xmlns:p14="http://schemas.microsoft.com/office/powerpoint/2010/main" val="24635949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12</a:t>
            </a:fld>
            <a:endParaRPr lang="en-US" sz="1400" b="0" strike="noStrike" spc="-1">
              <a:latin typeface="Times New Roman"/>
            </a:endParaRPr>
          </a:p>
        </p:txBody>
      </p:sp>
    </p:spTree>
    <p:extLst>
      <p:ext uri="{BB962C8B-B14F-4D97-AF65-F5344CB8AC3E}">
        <p14:creationId xmlns:p14="http://schemas.microsoft.com/office/powerpoint/2010/main" val="30034916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13</a:t>
            </a:fld>
            <a:endParaRPr lang="en-US" sz="1400" b="0" strike="noStrike" spc="-1">
              <a:latin typeface="Times New Roman"/>
            </a:endParaRPr>
          </a:p>
        </p:txBody>
      </p:sp>
    </p:spTree>
    <p:extLst>
      <p:ext uri="{BB962C8B-B14F-4D97-AF65-F5344CB8AC3E}">
        <p14:creationId xmlns:p14="http://schemas.microsoft.com/office/powerpoint/2010/main" val="27177573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14</a:t>
            </a:fld>
            <a:endParaRPr lang="en-US" sz="1400" b="0" strike="noStrike" spc="-1">
              <a:latin typeface="Times New Roman"/>
            </a:endParaRPr>
          </a:p>
        </p:txBody>
      </p:sp>
    </p:spTree>
    <p:extLst>
      <p:ext uri="{BB962C8B-B14F-4D97-AF65-F5344CB8AC3E}">
        <p14:creationId xmlns:p14="http://schemas.microsoft.com/office/powerpoint/2010/main" val="36820616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15</a:t>
            </a:fld>
            <a:endParaRPr lang="en-US" sz="1400" b="0" strike="noStrike" spc="-1">
              <a:latin typeface="Times New Roman"/>
            </a:endParaRPr>
          </a:p>
        </p:txBody>
      </p:sp>
    </p:spTree>
    <p:extLst>
      <p:ext uri="{BB962C8B-B14F-4D97-AF65-F5344CB8AC3E}">
        <p14:creationId xmlns:p14="http://schemas.microsoft.com/office/powerpoint/2010/main" val="2263980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16</a:t>
            </a:fld>
            <a:endParaRPr lang="en-US" sz="1400" b="0" strike="noStrike" spc="-1">
              <a:latin typeface="Times New Roman"/>
            </a:endParaRPr>
          </a:p>
        </p:txBody>
      </p:sp>
    </p:spTree>
    <p:extLst>
      <p:ext uri="{BB962C8B-B14F-4D97-AF65-F5344CB8AC3E}">
        <p14:creationId xmlns:p14="http://schemas.microsoft.com/office/powerpoint/2010/main" val="34950025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17</a:t>
            </a:fld>
            <a:endParaRPr lang="en-US" sz="1400" b="0" strike="noStrike" spc="-1">
              <a:latin typeface="Times New Roman"/>
            </a:endParaRPr>
          </a:p>
        </p:txBody>
      </p:sp>
    </p:spTree>
    <p:extLst>
      <p:ext uri="{BB962C8B-B14F-4D97-AF65-F5344CB8AC3E}">
        <p14:creationId xmlns:p14="http://schemas.microsoft.com/office/powerpoint/2010/main" val="40484097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18</a:t>
            </a:fld>
            <a:endParaRPr lang="en-US" sz="1400" b="0" strike="noStrike" spc="-1">
              <a:latin typeface="Times New Roman"/>
            </a:endParaRPr>
          </a:p>
        </p:txBody>
      </p:sp>
    </p:spTree>
    <p:extLst>
      <p:ext uri="{BB962C8B-B14F-4D97-AF65-F5344CB8AC3E}">
        <p14:creationId xmlns:p14="http://schemas.microsoft.com/office/powerpoint/2010/main" val="2312915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19</a:t>
            </a:fld>
            <a:endParaRPr lang="en-US" sz="1400" b="0" strike="noStrike" spc="-1">
              <a:latin typeface="Times New Roman"/>
            </a:endParaRPr>
          </a:p>
        </p:txBody>
      </p:sp>
    </p:spTree>
    <p:extLst>
      <p:ext uri="{BB962C8B-B14F-4D97-AF65-F5344CB8AC3E}">
        <p14:creationId xmlns:p14="http://schemas.microsoft.com/office/powerpoint/2010/main" val="37803976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20</a:t>
            </a:fld>
            <a:endParaRPr lang="en-US" sz="1400" b="0" strike="noStrike" spc="-1">
              <a:latin typeface="Times New Roman"/>
            </a:endParaRPr>
          </a:p>
        </p:txBody>
      </p:sp>
    </p:spTree>
    <p:extLst>
      <p:ext uri="{BB962C8B-B14F-4D97-AF65-F5344CB8AC3E}">
        <p14:creationId xmlns:p14="http://schemas.microsoft.com/office/powerpoint/2010/main" val="685313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3</a:t>
            </a:fld>
            <a:endParaRPr lang="en-US" sz="1400" b="0" strike="noStrike" spc="-1">
              <a:latin typeface="Times New Roman"/>
            </a:endParaRPr>
          </a:p>
        </p:txBody>
      </p:sp>
    </p:spTree>
    <p:extLst>
      <p:ext uri="{BB962C8B-B14F-4D97-AF65-F5344CB8AC3E}">
        <p14:creationId xmlns:p14="http://schemas.microsoft.com/office/powerpoint/2010/main" val="3532406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21</a:t>
            </a:fld>
            <a:endParaRPr lang="en-US" sz="1400" b="0" strike="noStrike" spc="-1">
              <a:latin typeface="Times New Roman"/>
            </a:endParaRPr>
          </a:p>
        </p:txBody>
      </p:sp>
    </p:spTree>
    <p:extLst>
      <p:ext uri="{BB962C8B-B14F-4D97-AF65-F5344CB8AC3E}">
        <p14:creationId xmlns:p14="http://schemas.microsoft.com/office/powerpoint/2010/main" val="3102118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22</a:t>
            </a:fld>
            <a:endParaRPr lang="en-US" sz="1400" b="0" strike="noStrike" spc="-1">
              <a:latin typeface="Times New Roman"/>
            </a:endParaRPr>
          </a:p>
        </p:txBody>
      </p:sp>
    </p:spTree>
    <p:extLst>
      <p:ext uri="{BB962C8B-B14F-4D97-AF65-F5344CB8AC3E}">
        <p14:creationId xmlns:p14="http://schemas.microsoft.com/office/powerpoint/2010/main" val="10798427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23</a:t>
            </a:fld>
            <a:endParaRPr lang="en-US" sz="1400" b="0" strike="noStrike" spc="-1">
              <a:latin typeface="Times New Roman"/>
            </a:endParaRPr>
          </a:p>
        </p:txBody>
      </p:sp>
    </p:spTree>
    <p:extLst>
      <p:ext uri="{BB962C8B-B14F-4D97-AF65-F5344CB8AC3E}">
        <p14:creationId xmlns:p14="http://schemas.microsoft.com/office/powerpoint/2010/main" val="1571290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24</a:t>
            </a:fld>
            <a:endParaRPr lang="en-US" sz="1400" b="0" strike="noStrike" spc="-1">
              <a:latin typeface="Times New Roman"/>
            </a:endParaRPr>
          </a:p>
        </p:txBody>
      </p:sp>
    </p:spTree>
    <p:extLst>
      <p:ext uri="{BB962C8B-B14F-4D97-AF65-F5344CB8AC3E}">
        <p14:creationId xmlns:p14="http://schemas.microsoft.com/office/powerpoint/2010/main" val="4522181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25</a:t>
            </a:fld>
            <a:endParaRPr lang="en-US" sz="1400" b="0" strike="noStrike" spc="-1">
              <a:latin typeface="Times New Roman"/>
            </a:endParaRPr>
          </a:p>
        </p:txBody>
      </p:sp>
    </p:spTree>
    <p:extLst>
      <p:ext uri="{BB962C8B-B14F-4D97-AF65-F5344CB8AC3E}">
        <p14:creationId xmlns:p14="http://schemas.microsoft.com/office/powerpoint/2010/main" val="4237793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26</a:t>
            </a:fld>
            <a:endParaRPr lang="en-US" sz="1400" b="0" strike="noStrike" spc="-1">
              <a:latin typeface="Times New Roman"/>
            </a:endParaRPr>
          </a:p>
        </p:txBody>
      </p:sp>
    </p:spTree>
    <p:extLst>
      <p:ext uri="{BB962C8B-B14F-4D97-AF65-F5344CB8AC3E}">
        <p14:creationId xmlns:p14="http://schemas.microsoft.com/office/powerpoint/2010/main" val="36705745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27</a:t>
            </a:fld>
            <a:endParaRPr lang="en-US" sz="1400" b="0" strike="noStrike" spc="-1">
              <a:latin typeface="Times New Roman"/>
            </a:endParaRPr>
          </a:p>
        </p:txBody>
      </p:sp>
    </p:spTree>
    <p:extLst>
      <p:ext uri="{BB962C8B-B14F-4D97-AF65-F5344CB8AC3E}">
        <p14:creationId xmlns:p14="http://schemas.microsoft.com/office/powerpoint/2010/main" val="21423634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4</a:t>
            </a:fld>
            <a:endParaRPr lang="en-US" sz="1400" b="0" strike="noStrike" spc="-1">
              <a:latin typeface="Times New Roman"/>
            </a:endParaRPr>
          </a:p>
        </p:txBody>
      </p:sp>
    </p:spTree>
    <p:extLst>
      <p:ext uri="{BB962C8B-B14F-4D97-AF65-F5344CB8AC3E}">
        <p14:creationId xmlns:p14="http://schemas.microsoft.com/office/powerpoint/2010/main" val="2306197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5</a:t>
            </a:fld>
            <a:endParaRPr lang="en-US" sz="1400" b="0" strike="noStrike" spc="-1">
              <a:latin typeface="Times New Roman"/>
            </a:endParaRPr>
          </a:p>
        </p:txBody>
      </p:sp>
    </p:spTree>
    <p:extLst>
      <p:ext uri="{BB962C8B-B14F-4D97-AF65-F5344CB8AC3E}">
        <p14:creationId xmlns:p14="http://schemas.microsoft.com/office/powerpoint/2010/main" val="3522189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6</a:t>
            </a:fld>
            <a:endParaRPr lang="en-US" sz="1400" b="0" strike="noStrike" spc="-1">
              <a:latin typeface="Times New Roman"/>
            </a:endParaRPr>
          </a:p>
        </p:txBody>
      </p:sp>
    </p:spTree>
    <p:extLst>
      <p:ext uri="{BB962C8B-B14F-4D97-AF65-F5344CB8AC3E}">
        <p14:creationId xmlns:p14="http://schemas.microsoft.com/office/powerpoint/2010/main" val="2205253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7</a:t>
            </a:fld>
            <a:endParaRPr lang="en-US" sz="1400" b="0" strike="noStrike" spc="-1">
              <a:latin typeface="Times New Roman"/>
            </a:endParaRPr>
          </a:p>
        </p:txBody>
      </p:sp>
    </p:spTree>
    <p:extLst>
      <p:ext uri="{BB962C8B-B14F-4D97-AF65-F5344CB8AC3E}">
        <p14:creationId xmlns:p14="http://schemas.microsoft.com/office/powerpoint/2010/main" val="3843397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8</a:t>
            </a:fld>
            <a:endParaRPr lang="en-US" sz="1400" b="0" strike="noStrike" spc="-1">
              <a:latin typeface="Times New Roman"/>
            </a:endParaRPr>
          </a:p>
        </p:txBody>
      </p:sp>
    </p:spTree>
    <p:extLst>
      <p:ext uri="{BB962C8B-B14F-4D97-AF65-F5344CB8AC3E}">
        <p14:creationId xmlns:p14="http://schemas.microsoft.com/office/powerpoint/2010/main" val="42862688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9</a:t>
            </a:fld>
            <a:endParaRPr lang="en-US" sz="1400" b="0" strike="noStrike" spc="-1">
              <a:latin typeface="Times New Roman"/>
            </a:endParaRPr>
          </a:p>
        </p:txBody>
      </p:sp>
    </p:spTree>
    <p:extLst>
      <p:ext uri="{BB962C8B-B14F-4D97-AF65-F5344CB8AC3E}">
        <p14:creationId xmlns:p14="http://schemas.microsoft.com/office/powerpoint/2010/main" val="21134245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533400" y="763588"/>
            <a:ext cx="6704013" cy="37719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p:nvPr>
        </p:nvSpPr>
        <p:spPr/>
        <p:txBody>
          <a:bodyPr/>
          <a:lstStyle/>
          <a:p>
            <a:pPr algn="r"/>
            <a:fld id="{D2DDD133-399C-4878-80BC-35693617A28F}" type="slidenum">
              <a:rPr lang="en-US" sz="1400" b="0" strike="noStrike" spc="-1" smtClean="0">
                <a:latin typeface="Times New Roman"/>
              </a:rPr>
              <a:t>10</a:t>
            </a:fld>
            <a:endParaRPr lang="en-US" sz="1400" b="0" strike="noStrike" spc="-1">
              <a:latin typeface="Times New Roman"/>
            </a:endParaRPr>
          </a:p>
        </p:txBody>
      </p:sp>
    </p:spTree>
    <p:extLst>
      <p:ext uri="{BB962C8B-B14F-4D97-AF65-F5344CB8AC3E}">
        <p14:creationId xmlns:p14="http://schemas.microsoft.com/office/powerpoint/2010/main" val="580073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28"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en-US" sz="3200" b="0" strike="noStrike" spc="-1">
              <a:latin typeface="Arial"/>
            </a:endParaRPr>
          </a:p>
        </p:txBody>
      </p:sp>
      <p:sp>
        <p:nvSpPr>
          <p:cNvPr id="29"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31"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32"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33"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
        <p:nvSpPr>
          <p:cNvPr id="34"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36"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en-US" sz="3200" b="0" strike="noStrike" spc="-1">
              <a:latin typeface="Arial"/>
            </a:endParaRPr>
          </a:p>
        </p:txBody>
      </p:sp>
      <p:sp>
        <p:nvSpPr>
          <p:cNvPr id="37"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en-US" sz="3200" b="0" strike="noStrike" spc="-1">
              <a:latin typeface="Arial"/>
            </a:endParaRPr>
          </a:p>
        </p:txBody>
      </p:sp>
      <p:sp>
        <p:nvSpPr>
          <p:cNvPr id="38"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en-US" sz="3200" b="0" strike="noStrike" spc="-1">
              <a:latin typeface="Arial"/>
            </a:endParaRPr>
          </a:p>
        </p:txBody>
      </p:sp>
      <p:sp>
        <p:nvSpPr>
          <p:cNvPr id="39"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en-US" sz="3200" b="0" strike="noStrike" spc="-1">
              <a:latin typeface="Arial"/>
            </a:endParaRPr>
          </a:p>
        </p:txBody>
      </p:sp>
      <p:sp>
        <p:nvSpPr>
          <p:cNvPr id="40"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en-US" sz="3200" b="0" strike="noStrike" spc="-1">
              <a:latin typeface="Arial"/>
            </a:endParaRPr>
          </a:p>
        </p:txBody>
      </p:sp>
      <p:sp>
        <p:nvSpPr>
          <p:cNvPr id="41"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545153"/>
            <a:ext cx="10363200" cy="1470025"/>
          </a:xfrm>
        </p:spPr>
        <p:txBody>
          <a:bodyPr/>
          <a:lstStyle/>
          <a:p>
            <a:r>
              <a:rPr lang="it-IT"/>
              <a:t>Fare clic per modificare stile</a:t>
            </a:r>
            <a:endParaRPr lang="en-GB"/>
          </a:p>
        </p:txBody>
      </p:sp>
      <p:sp>
        <p:nvSpPr>
          <p:cNvPr id="3" name="Sottotitolo 2"/>
          <p:cNvSpPr>
            <a:spLocks noGrp="1"/>
          </p:cNvSpPr>
          <p:nvPr>
            <p:ph type="subTitle" idx="1"/>
          </p:nvPr>
        </p:nvSpPr>
        <p:spPr>
          <a:xfrm>
            <a:off x="1828800" y="4460904"/>
            <a:ext cx="8534400" cy="1177895"/>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GB"/>
          </a:p>
        </p:txBody>
      </p:sp>
      <p:sp>
        <p:nvSpPr>
          <p:cNvPr id="6" name="Segnaposto numero diapositiva 5"/>
          <p:cNvSpPr>
            <a:spLocks noGrp="1"/>
          </p:cNvSpPr>
          <p:nvPr>
            <p:ph type="sldNum" sz="quarter" idx="12"/>
          </p:nvPr>
        </p:nvSpPr>
        <p:spPr>
          <a:xfrm>
            <a:off x="8737600" y="6356353"/>
            <a:ext cx="2844800" cy="365125"/>
          </a:xfrm>
          <a:prstGeom prst="rect">
            <a:avLst/>
          </a:prstGeom>
        </p:spPr>
        <p:txBody>
          <a:bodyPr vert="horz" lIns="91440" tIns="45720" rIns="91440" bIns="45720" rtlCol="0" anchor="ctr"/>
          <a:lstStyle>
            <a:defPPr>
              <a:defRPr lang="it-IT"/>
            </a:defPPr>
            <a:lvl1pPr marL="0" algn="r" defTabSz="456917" rtl="0" eaLnBrk="1" latinLnBrk="0" hangingPunct="1">
              <a:defRPr sz="1200" kern="1200">
                <a:solidFill>
                  <a:schemeClr val="tx1">
                    <a:tint val="75000"/>
                  </a:schemeClr>
                </a:solidFill>
                <a:latin typeface="+mn-lt"/>
                <a:ea typeface="+mn-ea"/>
                <a:cs typeface="+mn-cs"/>
              </a:defRPr>
            </a:lvl1pPr>
            <a:lvl2pPr marL="456917" algn="l" defTabSz="456917" rtl="0" eaLnBrk="1" latinLnBrk="0" hangingPunct="1">
              <a:defRPr sz="1800" kern="1200">
                <a:solidFill>
                  <a:schemeClr val="tx1"/>
                </a:solidFill>
                <a:latin typeface="+mn-lt"/>
                <a:ea typeface="+mn-ea"/>
                <a:cs typeface="+mn-cs"/>
              </a:defRPr>
            </a:lvl2pPr>
            <a:lvl3pPr marL="913835" algn="l" defTabSz="456917" rtl="0" eaLnBrk="1" latinLnBrk="0" hangingPunct="1">
              <a:defRPr sz="1800" kern="1200">
                <a:solidFill>
                  <a:schemeClr val="tx1"/>
                </a:solidFill>
                <a:latin typeface="+mn-lt"/>
                <a:ea typeface="+mn-ea"/>
                <a:cs typeface="+mn-cs"/>
              </a:defRPr>
            </a:lvl3pPr>
            <a:lvl4pPr marL="1370752" algn="l" defTabSz="456917" rtl="0" eaLnBrk="1" latinLnBrk="0" hangingPunct="1">
              <a:defRPr sz="1800" kern="1200">
                <a:solidFill>
                  <a:schemeClr val="tx1"/>
                </a:solidFill>
                <a:latin typeface="+mn-lt"/>
                <a:ea typeface="+mn-ea"/>
                <a:cs typeface="+mn-cs"/>
              </a:defRPr>
            </a:lvl4pPr>
            <a:lvl5pPr marL="1827669" algn="l" defTabSz="456917" rtl="0" eaLnBrk="1" latinLnBrk="0" hangingPunct="1">
              <a:defRPr sz="1800" kern="1200">
                <a:solidFill>
                  <a:schemeClr val="tx1"/>
                </a:solidFill>
                <a:latin typeface="+mn-lt"/>
                <a:ea typeface="+mn-ea"/>
                <a:cs typeface="+mn-cs"/>
              </a:defRPr>
            </a:lvl5pPr>
            <a:lvl6pPr marL="2284586" algn="l" defTabSz="456917" rtl="0" eaLnBrk="1" latinLnBrk="0" hangingPunct="1">
              <a:defRPr sz="1800" kern="1200">
                <a:solidFill>
                  <a:schemeClr val="tx1"/>
                </a:solidFill>
                <a:latin typeface="+mn-lt"/>
                <a:ea typeface="+mn-ea"/>
                <a:cs typeface="+mn-cs"/>
              </a:defRPr>
            </a:lvl6pPr>
            <a:lvl7pPr marL="2741504" algn="l" defTabSz="456917" rtl="0" eaLnBrk="1" latinLnBrk="0" hangingPunct="1">
              <a:defRPr sz="1800" kern="1200">
                <a:solidFill>
                  <a:schemeClr val="tx1"/>
                </a:solidFill>
                <a:latin typeface="+mn-lt"/>
                <a:ea typeface="+mn-ea"/>
                <a:cs typeface="+mn-cs"/>
              </a:defRPr>
            </a:lvl7pPr>
            <a:lvl8pPr marL="3198419" algn="l" defTabSz="456917" rtl="0" eaLnBrk="1" latinLnBrk="0" hangingPunct="1">
              <a:defRPr sz="1800" kern="1200">
                <a:solidFill>
                  <a:schemeClr val="tx1"/>
                </a:solidFill>
                <a:latin typeface="+mn-lt"/>
                <a:ea typeface="+mn-ea"/>
                <a:cs typeface="+mn-cs"/>
              </a:defRPr>
            </a:lvl8pPr>
            <a:lvl9pPr marL="3655339" algn="l" defTabSz="456917" rtl="0" eaLnBrk="1" latinLnBrk="0" hangingPunct="1">
              <a:defRPr sz="1800" kern="1200">
                <a:solidFill>
                  <a:schemeClr val="tx1"/>
                </a:solidFill>
                <a:latin typeface="+mn-lt"/>
                <a:ea typeface="+mn-ea"/>
                <a:cs typeface="+mn-cs"/>
              </a:defRPr>
            </a:lvl9pPr>
          </a:lstStyle>
          <a:p>
            <a:pPr defTabSz="456516"/>
            <a:fld id="{AC28833C-A449-5240-9838-2D5CFB7CE9FE}" type="slidenum">
              <a:rPr lang="it-IT" smtClean="0">
                <a:solidFill>
                  <a:prstClr val="black">
                    <a:tint val="75000"/>
                  </a:prstClr>
                </a:solidFill>
                <a:latin typeface="Arial"/>
              </a:rPr>
              <a:pPr defTabSz="456516"/>
              <a:t>‹N›</a:t>
            </a:fld>
            <a:endParaRPr lang="it-IT">
              <a:solidFill>
                <a:prstClr val="black">
                  <a:tint val="75000"/>
                </a:prstClr>
              </a:solidFill>
              <a:latin typeface="Arial"/>
            </a:endParaRPr>
          </a:p>
        </p:txBody>
      </p:sp>
    </p:spTree>
    <p:extLst>
      <p:ext uri="{BB962C8B-B14F-4D97-AF65-F5344CB8AC3E}">
        <p14:creationId xmlns:p14="http://schemas.microsoft.com/office/powerpoint/2010/main" val="2871148005"/>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F1F3247-D68A-A74E-AC29-FC3BB0263FC6}" type="datetimeFigureOut">
              <a:rPr lang="en-US" smtClean="0"/>
              <a:t>3/12/24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B91202-F90A-6140-AD94-E68811371A56}" type="slidenum">
              <a:rPr lang="en-US" smtClean="0"/>
              <a:t>‹N›</a:t>
            </a:fld>
            <a:endParaRPr lang="en-US"/>
          </a:p>
        </p:txBody>
      </p:sp>
    </p:spTree>
    <p:extLst>
      <p:ext uri="{BB962C8B-B14F-4D97-AF65-F5344CB8AC3E}">
        <p14:creationId xmlns:p14="http://schemas.microsoft.com/office/powerpoint/2010/main" val="1248530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dirty="0">
              <a:latin typeface="Arial"/>
            </a:endParaRPr>
          </a:p>
        </p:txBody>
      </p:sp>
      <p:sp>
        <p:nvSpPr>
          <p:cNvPr id="7" name="PlaceHolder 2"/>
          <p:cNvSpPr>
            <a:spLocks noGrp="1"/>
          </p:cNvSpPr>
          <p:nvPr>
            <p:ph type="subTitle"/>
          </p:nvPr>
        </p:nvSpPr>
        <p:spPr>
          <a:xfrm>
            <a:off x="609480" y="1604520"/>
            <a:ext cx="10972440" cy="397728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9"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11"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12"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609480" y="273600"/>
            <a:ext cx="10972440" cy="530784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16"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17"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
        <p:nvSpPr>
          <p:cNvPr id="18"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20"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21"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22"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24"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25"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26"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CustomShape 1"/>
          <p:cNvSpPr/>
          <p:nvPr/>
        </p:nvSpPr>
        <p:spPr>
          <a:xfrm>
            <a:off x="0" y="1080"/>
            <a:ext cx="712440" cy="6856920"/>
          </a:xfrm>
          <a:prstGeom prst="rect">
            <a:avLst/>
          </a:prstGeom>
          <a:solidFill>
            <a:srgbClr val="0E5CA7"/>
          </a:solidFill>
          <a:ln>
            <a:noFill/>
          </a:ln>
        </p:spPr>
        <p:style>
          <a:lnRef idx="2">
            <a:schemeClr val="accent1">
              <a:shade val="50000"/>
            </a:schemeClr>
          </a:lnRef>
          <a:fillRef idx="1">
            <a:schemeClr val="accent1"/>
          </a:fillRef>
          <a:effectRef idx="0">
            <a:schemeClr val="accent1"/>
          </a:effectRef>
          <a:fontRef idx="minor"/>
        </p:style>
      </p:sp>
      <p:sp>
        <p:nvSpPr>
          <p:cNvPr id="2" name="CustomShape 3"/>
          <p:cNvSpPr/>
          <p:nvPr/>
        </p:nvSpPr>
        <p:spPr>
          <a:xfrm rot="16200000">
            <a:off x="-2014249" y="3133820"/>
            <a:ext cx="4558860"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en-US" sz="1600" b="1" strike="noStrike" spc="-1" dirty="0">
                <a:solidFill>
                  <a:srgbClr val="FFFFFF"/>
                </a:solidFill>
                <a:latin typeface="+mn-lt"/>
              </a:rPr>
              <a:t>IIMCC Meeting – CERN – 13.3. 2024</a:t>
            </a:r>
            <a:endParaRPr lang="en-US" sz="1600" b="1" strike="noStrike" spc="-1" dirty="0">
              <a:solidFill>
                <a:srgbClr val="FFFFFF"/>
              </a:solidFill>
              <a:latin typeface="Arial"/>
            </a:endParaRPr>
          </a:p>
        </p:txBody>
      </p:sp>
      <p:sp>
        <p:nvSpPr>
          <p:cNvPr id="4" name="PlaceHolder 4"/>
          <p:cNvSpPr>
            <a:spLocks noGrp="1"/>
          </p:cNvSpPr>
          <p:nvPr>
            <p:ph type="title"/>
          </p:nvPr>
        </p:nvSpPr>
        <p:spPr>
          <a:xfrm>
            <a:off x="609480" y="273600"/>
            <a:ext cx="10972440" cy="114480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5" name="PlaceHolder 5"/>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dirty="0">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dirty="0">
                <a:latin typeface="Arial"/>
              </a:rPr>
              <a:t>Second Outline Level</a:t>
            </a:r>
          </a:p>
          <a:p>
            <a:pPr marL="1296000" lvl="2" indent="-288000">
              <a:spcBef>
                <a:spcPts val="850"/>
              </a:spcBef>
              <a:buClr>
                <a:srgbClr val="000000"/>
              </a:buClr>
              <a:buSzPct val="45000"/>
              <a:buFont typeface="Wingdings" charset="2"/>
              <a:buChar char=""/>
            </a:pPr>
            <a:r>
              <a:rPr lang="en-US" sz="2400" b="0" strike="noStrike" spc="-1" dirty="0">
                <a:latin typeface="Arial"/>
              </a:rPr>
              <a:t>Third Outline Level</a:t>
            </a:r>
          </a:p>
          <a:p>
            <a:pPr marL="1728000" lvl="3" indent="-216000">
              <a:spcBef>
                <a:spcPts val="567"/>
              </a:spcBef>
              <a:buClr>
                <a:srgbClr val="000000"/>
              </a:buClr>
              <a:buSzPct val="75000"/>
              <a:buFont typeface="Symbol" charset="2"/>
              <a:buChar char=""/>
            </a:pPr>
            <a:r>
              <a:rPr lang="en-US" sz="2000" b="0" strike="noStrike" spc="-1" dirty="0">
                <a:latin typeface="Arial"/>
              </a:rPr>
              <a:t>Fourth Outline Level</a:t>
            </a:r>
          </a:p>
          <a:p>
            <a:pPr marL="2160000" lvl="4" indent="-216000">
              <a:spcBef>
                <a:spcPts val="283"/>
              </a:spcBef>
              <a:buClr>
                <a:srgbClr val="000000"/>
              </a:buClr>
              <a:buSzPct val="45000"/>
              <a:buFont typeface="Wingdings" charset="2"/>
              <a:buChar char=""/>
            </a:pPr>
            <a:r>
              <a:rPr lang="en-US" sz="2000" b="0" strike="noStrike" spc="-1" dirty="0">
                <a:latin typeface="Arial"/>
              </a:rPr>
              <a:t>Fifth Outline Level</a:t>
            </a:r>
          </a:p>
          <a:p>
            <a:pPr marL="2592000" lvl="5" indent="-216000">
              <a:spcBef>
                <a:spcPts val="283"/>
              </a:spcBef>
              <a:buClr>
                <a:srgbClr val="000000"/>
              </a:buClr>
              <a:buSzPct val="45000"/>
              <a:buFont typeface="Wingdings" charset="2"/>
              <a:buChar char=""/>
            </a:pPr>
            <a:r>
              <a:rPr lang="en-US" sz="2000" b="0" strike="noStrike" spc="-1" dirty="0">
                <a:latin typeface="Arial"/>
              </a:rPr>
              <a:t>Sixth Outline Level</a:t>
            </a:r>
          </a:p>
          <a:p>
            <a:pPr marL="3024000" lvl="6" indent="-216000">
              <a:spcBef>
                <a:spcPts val="283"/>
              </a:spcBef>
              <a:buClr>
                <a:srgbClr val="000000"/>
              </a:buClr>
              <a:buSzPct val="45000"/>
              <a:buFont typeface="Wingdings" charset="2"/>
              <a:buChar char=""/>
            </a:pPr>
            <a:r>
              <a:rPr lang="en-US" sz="2000" b="0" strike="noStrike" spc="-1" dirty="0">
                <a:latin typeface="Arial"/>
              </a:rPr>
              <a:t>Seventh Outline Level</a:t>
            </a:r>
          </a:p>
        </p:txBody>
      </p:sp>
      <p:pic>
        <p:nvPicPr>
          <p:cNvPr id="9" name="Immagine 8">
            <a:extLst>
              <a:ext uri="{FF2B5EF4-FFF2-40B4-BE49-F238E27FC236}">
                <a16:creationId xmlns:a16="http://schemas.microsoft.com/office/drawing/2014/main" id="{E7475FBB-B51D-1E4E-A896-E0385EA9DD33}"/>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14638" y="19530"/>
            <a:ext cx="683164" cy="308790"/>
          </a:xfrm>
          <a:prstGeom prst="rect">
            <a:avLst/>
          </a:prstGeom>
        </p:spPr>
      </p:pic>
      <p:grpSp>
        <p:nvGrpSpPr>
          <p:cNvPr id="7" name="Gruppo 6">
            <a:extLst>
              <a:ext uri="{FF2B5EF4-FFF2-40B4-BE49-F238E27FC236}">
                <a16:creationId xmlns:a16="http://schemas.microsoft.com/office/drawing/2014/main" id="{1C9BAA09-3DF4-F044-8DF8-BDC4682B8076}"/>
              </a:ext>
            </a:extLst>
          </p:cNvPr>
          <p:cNvGrpSpPr/>
          <p:nvPr userDrawn="1"/>
        </p:nvGrpSpPr>
        <p:grpSpPr>
          <a:xfrm>
            <a:off x="10488328" y="404178"/>
            <a:ext cx="1604848" cy="883644"/>
            <a:chOff x="132504" y="57151"/>
            <a:chExt cx="1604848" cy="883644"/>
          </a:xfrm>
        </p:grpSpPr>
        <p:pic>
          <p:nvPicPr>
            <p:cNvPr id="8" name="Image 85" descr="MCC-inernational-finalV01.png">
              <a:extLst>
                <a:ext uri="{FF2B5EF4-FFF2-40B4-BE49-F238E27FC236}">
                  <a16:creationId xmlns:a16="http://schemas.microsoft.com/office/drawing/2014/main" id="{D1AD6076-7556-D64D-87E8-C208872DF2CB}"/>
                </a:ext>
              </a:extLst>
            </p:cNvPr>
            <p:cNvPicPr>
              <a:picLocks noChangeAspect="1"/>
            </p:cNvPicPr>
            <p:nvPr/>
          </p:nvPicPr>
          <p:blipFill>
            <a:blip r:embed="rId17"/>
            <a:stretch>
              <a:fillRect/>
            </a:stretch>
          </p:blipFill>
          <p:spPr>
            <a:xfrm>
              <a:off x="132504" y="57151"/>
              <a:ext cx="883644" cy="883644"/>
            </a:xfrm>
            <a:prstGeom prst="rect">
              <a:avLst/>
            </a:prstGeom>
          </p:spPr>
        </p:pic>
        <p:pic>
          <p:nvPicPr>
            <p:cNvPr id="10" name="Picture 2">
              <a:extLst>
                <a:ext uri="{FF2B5EF4-FFF2-40B4-BE49-F238E27FC236}">
                  <a16:creationId xmlns:a16="http://schemas.microsoft.com/office/drawing/2014/main" id="{D4EF984F-605B-6943-A17C-905F8DCD9878}"/>
                </a:ext>
              </a:extLst>
            </p:cNvPr>
            <p:cNvPicPr>
              <a:picLocks noChangeAspect="1"/>
            </p:cNvPicPr>
            <p:nvPr/>
          </p:nvPicPr>
          <p:blipFill>
            <a:blip r:embed="rId18"/>
            <a:stretch>
              <a:fillRect/>
            </a:stretch>
          </p:blipFill>
          <p:spPr>
            <a:xfrm>
              <a:off x="1025845" y="57151"/>
              <a:ext cx="711507" cy="823445"/>
            </a:xfrm>
            <a:prstGeom prst="rect">
              <a:avLst/>
            </a:prstGeom>
          </p:spPr>
        </p:pic>
      </p:grpSp>
      <p:sp>
        <p:nvSpPr>
          <p:cNvPr id="13" name="Rettangolo 12">
            <a:extLst>
              <a:ext uri="{FF2B5EF4-FFF2-40B4-BE49-F238E27FC236}">
                <a16:creationId xmlns:a16="http://schemas.microsoft.com/office/drawing/2014/main" id="{4A36DA19-F4AA-A547-AA01-CCBAA77ECD2F}"/>
              </a:ext>
            </a:extLst>
          </p:cNvPr>
          <p:cNvSpPr/>
          <p:nvPr userDrawn="1"/>
        </p:nvSpPr>
        <p:spPr>
          <a:xfrm>
            <a:off x="760755" y="6294888"/>
            <a:ext cx="10772850" cy="461665"/>
          </a:xfrm>
          <a:prstGeom prst="rect">
            <a:avLst/>
          </a:prstGeom>
        </p:spPr>
        <p:txBody>
          <a:bodyPr wrap="square">
            <a:spAutoFit/>
          </a:bodyPr>
          <a:lstStyle/>
          <a:p>
            <a:r>
              <a:rPr kumimoji="0" lang="en-US" altLang="en-US" sz="1200" b="0" i="0" u="none" strike="noStrike" cap="none" normalizeH="0" baseline="0" dirty="0">
                <a:ln>
                  <a:noFill/>
                </a:ln>
                <a:effectLst/>
                <a:latin typeface="sourcesans-regular"/>
              </a:rPr>
              <a:t>Funded by the European Union (EU). Views and opinions expressed are however those of the author only and do not necessarily reflect those of the EU or European Research Executive Agency (REA). Neither the EU nor the REA can be held responsible for them.</a:t>
            </a:r>
            <a:endParaRPr lang="en-US" sz="120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cid:EEA1A32E-D5C4-4515-89B4-8322B6FD4D0D" TargetMode="External"/><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3.tiff"/><Relationship Id="rId4" Type="http://schemas.openxmlformats.org/officeDocument/2006/relationships/image" Target="../media/image32.tiff"/></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00.png"/><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gif"/><Relationship Id="rId7"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47.jpg"/><Relationship Id="rId5" Type="http://schemas.openxmlformats.org/officeDocument/2006/relationships/image" Target="../media/image46.jpg"/><Relationship Id="rId4" Type="http://schemas.openxmlformats.org/officeDocument/2006/relationships/image" Target="../media/image45.jpg"/></Relationships>
</file>

<file path=ppt/slides/_rels/slide23.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9.jpg"/></Relationships>
</file>

<file path=ppt/slides/_rels/slide24.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51.emf"/></Relationships>
</file>

<file path=ppt/slides/_rels/slide2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56.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image" Target="../media/image6.emf"/><Relationship Id="rId7" Type="http://schemas.openxmlformats.org/officeDocument/2006/relationships/image" Target="../media/image10.e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0.emf"/><Relationship Id="rId4" Type="http://schemas.openxmlformats.org/officeDocument/2006/relationships/image" Target="../media/image19.emf"/></Relationships>
</file>

<file path=ppt/slides/_rels/slide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a:extLst>
              <a:ext uri="{FF2B5EF4-FFF2-40B4-BE49-F238E27FC236}">
                <a16:creationId xmlns:a16="http://schemas.microsoft.com/office/drawing/2014/main" id="{9DB684C3-27CA-9F47-A0FA-05A4C60040FF}"/>
              </a:ext>
            </a:extLst>
          </p:cNvPr>
          <p:cNvSpPr txBox="1">
            <a:spLocks noChangeArrowheads="1"/>
          </p:cNvSpPr>
          <p:nvPr/>
        </p:nvSpPr>
        <p:spPr bwMode="auto">
          <a:xfrm>
            <a:off x="1255128" y="1172707"/>
            <a:ext cx="10370344" cy="53245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800">
                <a:solidFill>
                  <a:schemeClr val="tx1"/>
                </a:solidFill>
                <a:latin typeface="Comic Sans MS" panose="030F0702030302020204" pitchFamily="66" charset="0"/>
              </a:defRPr>
            </a:lvl1pPr>
            <a:lvl2pPr marL="742950" indent="-285750">
              <a:spcBef>
                <a:spcPct val="20000"/>
              </a:spcBef>
              <a:buChar char="–"/>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a:solidFill>
                  <a:schemeClr val="tx1"/>
                </a:solidFill>
                <a:latin typeface="Comic Sans MS" panose="030F0702030302020204" pitchFamily="66" charset="0"/>
              </a:defRPr>
            </a:lvl4pPr>
            <a:lvl5pPr marL="2057400" indent="-228600">
              <a:spcBef>
                <a:spcPct val="20000"/>
              </a:spcBef>
              <a:buChar char="»"/>
              <a:defRPr>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a:solidFill>
                  <a:schemeClr val="tx1"/>
                </a:solidFill>
                <a:latin typeface="Comic Sans MS" panose="030F0702030302020204" pitchFamily="66" charset="0"/>
              </a:defRPr>
            </a:lvl9pPr>
          </a:lstStyle>
          <a:p>
            <a:pPr algn="ctr" eaLnBrk="1" hangingPunct="1">
              <a:spcBef>
                <a:spcPct val="0"/>
              </a:spcBef>
              <a:buFontTx/>
              <a:buNone/>
            </a:pPr>
            <a:endParaRPr lang="it-IT" altLang="en-US" sz="2000" b="1" dirty="0">
              <a:solidFill>
                <a:srgbClr val="333399"/>
              </a:solidFill>
              <a:latin typeface="Calibri" panose="020F0502020204030204" pitchFamily="34" charset="0"/>
              <a:cs typeface="Calibri" panose="020F0502020204030204" pitchFamily="34" charset="0"/>
            </a:endParaRPr>
          </a:p>
          <a:p>
            <a:pPr algn="ctr">
              <a:spcBef>
                <a:spcPct val="0"/>
              </a:spcBef>
              <a:buNone/>
            </a:pPr>
            <a:r>
              <a:rPr lang="en-US" sz="4400" b="1" dirty="0">
                <a:solidFill>
                  <a:srgbClr val="0070C0"/>
                </a:solidFill>
                <a:latin typeface="Calibri" panose="020F0502020204030204" pitchFamily="34" charset="0"/>
                <a:cs typeface="Calibri" panose="020F0502020204030204" pitchFamily="34" charset="0"/>
              </a:rPr>
              <a:t>Test facilities for RF cavities embedded in strong magnetic field</a:t>
            </a:r>
          </a:p>
          <a:p>
            <a:pPr algn="ctr">
              <a:spcBef>
                <a:spcPct val="0"/>
              </a:spcBef>
              <a:buNone/>
            </a:pPr>
            <a:endParaRPr lang="en-US" altLang="en-US" sz="2400" b="1" dirty="0">
              <a:solidFill>
                <a:srgbClr val="333399"/>
              </a:solidFill>
              <a:latin typeface="Calibri" panose="020F0502020204030204" pitchFamily="34" charset="0"/>
              <a:cs typeface="Calibri" panose="020F0502020204030204" pitchFamily="34" charset="0"/>
            </a:endParaRPr>
          </a:p>
          <a:p>
            <a:pPr algn="ctr" eaLnBrk="1" hangingPunct="1">
              <a:spcBef>
                <a:spcPct val="0"/>
              </a:spcBef>
              <a:buNone/>
            </a:pPr>
            <a:r>
              <a:rPr lang="en-US" altLang="en-US" sz="2400" b="1" dirty="0">
                <a:solidFill>
                  <a:srgbClr val="32339A"/>
                </a:solidFill>
                <a:latin typeface="Calibri" panose="020F0502020204030204" pitchFamily="34" charset="0"/>
                <a:cs typeface="Calibri" panose="020F0502020204030204" pitchFamily="34" charset="0"/>
              </a:rPr>
              <a:t>Dario </a:t>
            </a:r>
            <a:r>
              <a:rPr lang="en-US" altLang="en-US" sz="2400" b="1" dirty="0" err="1">
                <a:solidFill>
                  <a:srgbClr val="32339A"/>
                </a:solidFill>
                <a:latin typeface="Calibri" panose="020F0502020204030204" pitchFamily="34" charset="0"/>
                <a:cs typeface="Calibri" panose="020F0502020204030204" pitchFamily="34" charset="0"/>
              </a:rPr>
              <a:t>Giove</a:t>
            </a:r>
            <a:r>
              <a:rPr lang="en-US" altLang="en-US" sz="2400" b="1" dirty="0">
                <a:solidFill>
                  <a:srgbClr val="32339A"/>
                </a:solidFill>
                <a:latin typeface="Calibri" panose="020F0502020204030204" pitchFamily="34" charset="0"/>
                <a:cs typeface="Calibri" panose="020F0502020204030204" pitchFamily="34" charset="0"/>
              </a:rPr>
              <a:t> </a:t>
            </a:r>
          </a:p>
          <a:p>
            <a:pPr algn="ctr" eaLnBrk="1" hangingPunct="1">
              <a:spcBef>
                <a:spcPct val="0"/>
              </a:spcBef>
              <a:buNone/>
            </a:pPr>
            <a:r>
              <a:rPr lang="en-US" altLang="en-US" sz="2400" b="1" i="1" dirty="0">
                <a:solidFill>
                  <a:srgbClr val="32339A"/>
                </a:solidFill>
                <a:latin typeface="Calibri" panose="020F0502020204030204" pitchFamily="34" charset="0"/>
                <a:cs typeface="Calibri" panose="020F0502020204030204" pitchFamily="34" charset="0"/>
              </a:rPr>
              <a:t>INFN-LASA -Milano</a:t>
            </a:r>
            <a:endParaRPr lang="en-US" altLang="en-US" sz="1800" b="1" i="1" dirty="0">
              <a:solidFill>
                <a:srgbClr val="333399"/>
              </a:solidFill>
              <a:latin typeface="Calibri" panose="020F0502020204030204" pitchFamily="34" charset="0"/>
              <a:cs typeface="Calibri" panose="020F0502020204030204" pitchFamily="34" charset="0"/>
            </a:endParaRPr>
          </a:p>
          <a:p>
            <a:pPr algn="ctr" eaLnBrk="1" hangingPunct="1">
              <a:spcBef>
                <a:spcPct val="0"/>
              </a:spcBef>
              <a:buNone/>
            </a:pPr>
            <a:r>
              <a:rPr lang="en-US" altLang="en-US" sz="3200" b="1" dirty="0">
                <a:solidFill>
                  <a:srgbClr val="333399"/>
                </a:solidFill>
                <a:latin typeface="Calibri" panose="020F0502020204030204" pitchFamily="34" charset="0"/>
                <a:cs typeface="Calibri" panose="020F0502020204030204" pitchFamily="34" charset="0"/>
              </a:rPr>
              <a:t>						</a:t>
            </a:r>
          </a:p>
          <a:p>
            <a:pPr algn="ctr" eaLnBrk="1" hangingPunct="1">
              <a:spcBef>
                <a:spcPct val="0"/>
              </a:spcBef>
              <a:buNone/>
            </a:pPr>
            <a:r>
              <a:rPr lang="en-US" altLang="en-US" sz="3200" b="1" dirty="0">
                <a:solidFill>
                  <a:srgbClr val="333399"/>
                </a:solidFill>
                <a:latin typeface="Calibri" panose="020F0502020204030204" pitchFamily="34" charset="0"/>
                <a:cs typeface="Calibri" panose="020F0502020204030204" pitchFamily="34" charset="0"/>
              </a:rPr>
              <a:t>							</a:t>
            </a:r>
          </a:p>
          <a:p>
            <a:pPr algn="ctr" eaLnBrk="1" hangingPunct="1">
              <a:spcBef>
                <a:spcPct val="0"/>
              </a:spcBef>
              <a:buNone/>
            </a:pPr>
            <a:endParaRPr lang="en-US" altLang="en-US" sz="3200" b="1" dirty="0">
              <a:solidFill>
                <a:srgbClr val="333399"/>
              </a:solidFill>
              <a:latin typeface="Calibri" panose="020F0502020204030204" pitchFamily="34" charset="0"/>
              <a:cs typeface="Calibri" panose="020F0502020204030204" pitchFamily="34" charset="0"/>
            </a:endParaRPr>
          </a:p>
          <a:p>
            <a:pPr algn="ctr" eaLnBrk="1" hangingPunct="1">
              <a:spcBef>
                <a:spcPct val="0"/>
              </a:spcBef>
              <a:buNone/>
            </a:pPr>
            <a:endParaRPr lang="en-US" altLang="en-US" sz="3200" b="1" dirty="0">
              <a:solidFill>
                <a:srgbClr val="333399"/>
              </a:solidFill>
              <a:latin typeface="Calibri" panose="020F0502020204030204" pitchFamily="34" charset="0"/>
              <a:cs typeface="Calibri" panose="020F0502020204030204" pitchFamily="34" charset="0"/>
            </a:endParaRPr>
          </a:p>
          <a:p>
            <a:pPr algn="ctr" eaLnBrk="1" hangingPunct="1">
              <a:spcBef>
                <a:spcPct val="0"/>
              </a:spcBef>
              <a:buNone/>
            </a:pPr>
            <a:r>
              <a:rPr lang="en-US" altLang="en-US" sz="3200" b="1" dirty="0">
                <a:solidFill>
                  <a:srgbClr val="333399"/>
                </a:solidFill>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7193315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Test Stand </a:t>
            </a:r>
            <a:r>
              <a:rPr lang="it-IT" sz="3600" b="1" spc="-1" dirty="0" err="1">
                <a:solidFill>
                  <a:srgbClr val="724109"/>
                </a:solidFill>
                <a:latin typeface="Calibri"/>
                <a:ea typeface="+mn-ea"/>
                <a:cs typeface="+mn-cs"/>
              </a:rPr>
              <a:t>Proposals</a:t>
            </a:r>
            <a:r>
              <a:rPr lang="it-IT" sz="3600" b="1" spc="-1" dirty="0">
                <a:solidFill>
                  <a:srgbClr val="724109"/>
                </a:solidFill>
                <a:latin typeface="Calibri"/>
                <a:ea typeface="+mn-ea"/>
                <a:cs typeface="+mn-cs"/>
              </a:rPr>
              <a:t>: CEA</a:t>
            </a:r>
          </a:p>
        </p:txBody>
      </p:sp>
      <p:grpSp>
        <p:nvGrpSpPr>
          <p:cNvPr id="4" name="Gruppo 3">
            <a:extLst>
              <a:ext uri="{FF2B5EF4-FFF2-40B4-BE49-F238E27FC236}">
                <a16:creationId xmlns:a16="http://schemas.microsoft.com/office/drawing/2014/main" id="{C3E2BD88-17DE-554E-9F45-CB2E5F5CCB3E}"/>
              </a:ext>
            </a:extLst>
          </p:cNvPr>
          <p:cNvGrpSpPr/>
          <p:nvPr/>
        </p:nvGrpSpPr>
        <p:grpSpPr>
          <a:xfrm>
            <a:off x="1036696" y="1731817"/>
            <a:ext cx="10157777" cy="4352871"/>
            <a:chOff x="122296" y="1298220"/>
            <a:chExt cx="11685882" cy="4800324"/>
          </a:xfrm>
        </p:grpSpPr>
        <p:pic>
          <p:nvPicPr>
            <p:cNvPr id="5" name="Image 14">
              <a:extLst>
                <a:ext uri="{FF2B5EF4-FFF2-40B4-BE49-F238E27FC236}">
                  <a16:creationId xmlns:a16="http://schemas.microsoft.com/office/drawing/2014/main" id="{D75FAB9E-9B18-BC4A-AE4F-96C72BD7561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09996" y="2033847"/>
              <a:ext cx="7398182" cy="3254995"/>
            </a:xfrm>
            <a:prstGeom prst="rect">
              <a:avLst/>
            </a:prstGeom>
          </p:spPr>
        </p:pic>
        <p:pic>
          <p:nvPicPr>
            <p:cNvPr id="7" name="Image 16">
              <a:extLst>
                <a:ext uri="{FF2B5EF4-FFF2-40B4-BE49-F238E27FC236}">
                  <a16:creationId xmlns:a16="http://schemas.microsoft.com/office/drawing/2014/main" id="{35F427BF-2BE3-0541-8B81-09C6750AF8A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2296" y="2033848"/>
              <a:ext cx="4339993" cy="3254995"/>
            </a:xfrm>
            <a:prstGeom prst="rect">
              <a:avLst/>
            </a:prstGeom>
          </p:spPr>
        </p:pic>
        <p:sp>
          <p:nvSpPr>
            <p:cNvPr id="8" name="Rectangle 22">
              <a:extLst>
                <a:ext uri="{FF2B5EF4-FFF2-40B4-BE49-F238E27FC236}">
                  <a16:creationId xmlns:a16="http://schemas.microsoft.com/office/drawing/2014/main" id="{54E41E6B-5625-9940-A74E-7241DFFB1A4F}"/>
                </a:ext>
              </a:extLst>
            </p:cNvPr>
            <p:cNvSpPr/>
            <p:nvPr/>
          </p:nvSpPr>
          <p:spPr>
            <a:xfrm>
              <a:off x="9141166" y="2594671"/>
              <a:ext cx="2667012" cy="2092881"/>
            </a:xfrm>
            <a:prstGeom prst="rect">
              <a:avLst/>
            </a:prstGeom>
          </p:spPr>
          <p:txBody>
            <a:bodyPr wrap="square">
              <a:spAutoFit/>
            </a:bodyPr>
            <a:lstStyle/>
            <a:p>
              <a:r>
                <a:rPr lang="en-US" sz="1400" b="1" dirty="0"/>
                <a:t>  Thales 2182A 1.6 MW peak</a:t>
              </a:r>
            </a:p>
            <a:p>
              <a:endParaRPr lang="en-US" sz="1400" b="1" dirty="0"/>
            </a:p>
            <a:p>
              <a:endParaRPr lang="en-US" sz="1400" b="1" dirty="0"/>
            </a:p>
            <a:p>
              <a:pPr marL="285750" indent="-285750">
                <a:buFont typeface="Wingdings" pitchFamily="2" charset="2"/>
                <a:buChar char="Ø"/>
              </a:pPr>
              <a:endParaRPr lang="en-US" sz="1400" b="1" dirty="0"/>
            </a:p>
            <a:p>
              <a:pPr marL="285750" indent="-285750">
                <a:buFont typeface="Wingdings" pitchFamily="2" charset="2"/>
                <a:buChar char="Ø"/>
              </a:pPr>
              <a:endParaRPr lang="en-US" sz="1400" b="1" dirty="0"/>
            </a:p>
            <a:p>
              <a:pPr marL="285750" indent="-285750">
                <a:buFont typeface="Wingdings" pitchFamily="2" charset="2"/>
                <a:buChar char="Ø"/>
              </a:pPr>
              <a:endParaRPr lang="en-US" sz="1400" b="1" dirty="0"/>
            </a:p>
            <a:p>
              <a:pPr marL="285750" indent="-285750">
                <a:buFont typeface="Wingdings" pitchFamily="2" charset="2"/>
                <a:buChar char="Ø"/>
              </a:pPr>
              <a:endParaRPr lang="en-US" sz="1400" b="1" dirty="0"/>
            </a:p>
            <a:p>
              <a:r>
                <a:rPr lang="en-US" sz="1400" b="1" dirty="0"/>
                <a:t>CPI VKP7952A 1.2 MW peak</a:t>
              </a:r>
            </a:p>
            <a:p>
              <a:endParaRPr lang="en-US" b="1" dirty="0"/>
            </a:p>
          </p:txBody>
        </p:sp>
        <p:sp>
          <p:nvSpPr>
            <p:cNvPr id="9" name="ZoneTexte 32">
              <a:extLst>
                <a:ext uri="{FF2B5EF4-FFF2-40B4-BE49-F238E27FC236}">
                  <a16:creationId xmlns:a16="http://schemas.microsoft.com/office/drawing/2014/main" id="{7E12A125-938F-674B-A2DE-05F327F653AE}"/>
                </a:ext>
              </a:extLst>
            </p:cNvPr>
            <p:cNvSpPr txBox="1"/>
            <p:nvPr/>
          </p:nvSpPr>
          <p:spPr>
            <a:xfrm>
              <a:off x="1986844" y="1298220"/>
              <a:ext cx="1005403" cy="369332"/>
            </a:xfrm>
            <a:prstGeom prst="rect">
              <a:avLst/>
            </a:prstGeom>
            <a:noFill/>
          </p:spPr>
          <p:txBody>
            <a:bodyPr wrap="none" rtlCol="0">
              <a:spAutoFit/>
            </a:bodyPr>
            <a:lstStyle/>
            <a:p>
              <a:r>
                <a:rPr lang="fr-FR" dirty="0"/>
                <a:t>3D </a:t>
              </a:r>
              <a:r>
                <a:rPr lang="fr-FR" dirty="0" err="1"/>
                <a:t>view</a:t>
              </a:r>
              <a:endParaRPr lang="fr-FR" dirty="0"/>
            </a:p>
          </p:txBody>
        </p:sp>
        <p:sp>
          <p:nvSpPr>
            <p:cNvPr id="10" name="ZoneTexte 37">
              <a:extLst>
                <a:ext uri="{FF2B5EF4-FFF2-40B4-BE49-F238E27FC236}">
                  <a16:creationId xmlns:a16="http://schemas.microsoft.com/office/drawing/2014/main" id="{1012469E-F8AA-5D4E-91FD-6512681CFC2A}"/>
                </a:ext>
              </a:extLst>
            </p:cNvPr>
            <p:cNvSpPr txBox="1"/>
            <p:nvPr/>
          </p:nvSpPr>
          <p:spPr>
            <a:xfrm>
              <a:off x="7715955" y="1298220"/>
              <a:ext cx="1082412" cy="369332"/>
            </a:xfrm>
            <a:prstGeom prst="rect">
              <a:avLst/>
            </a:prstGeom>
            <a:noFill/>
          </p:spPr>
          <p:txBody>
            <a:bodyPr wrap="none" rtlCol="0">
              <a:spAutoFit/>
            </a:bodyPr>
            <a:lstStyle/>
            <a:p>
              <a:r>
                <a:rPr lang="fr-FR" dirty="0"/>
                <a:t>Top </a:t>
              </a:r>
              <a:r>
                <a:rPr lang="fr-FR" dirty="0" err="1"/>
                <a:t>view</a:t>
              </a:r>
              <a:endParaRPr lang="fr-FR" dirty="0"/>
            </a:p>
          </p:txBody>
        </p:sp>
        <p:sp>
          <p:nvSpPr>
            <p:cNvPr id="11" name="ZoneTexte 38">
              <a:extLst>
                <a:ext uri="{FF2B5EF4-FFF2-40B4-BE49-F238E27FC236}">
                  <a16:creationId xmlns:a16="http://schemas.microsoft.com/office/drawing/2014/main" id="{5A3E7950-18B4-194D-A8D9-277A4B544F57}"/>
                </a:ext>
              </a:extLst>
            </p:cNvPr>
            <p:cNvSpPr txBox="1"/>
            <p:nvPr/>
          </p:nvSpPr>
          <p:spPr>
            <a:xfrm>
              <a:off x="3959587" y="5729212"/>
              <a:ext cx="2762295" cy="369332"/>
            </a:xfrm>
            <a:prstGeom prst="rect">
              <a:avLst/>
            </a:prstGeom>
            <a:noFill/>
          </p:spPr>
          <p:txBody>
            <a:bodyPr wrap="none" rtlCol="0">
              <a:spAutoFit/>
            </a:bodyPr>
            <a:lstStyle/>
            <a:p>
              <a:r>
                <a:rPr lang="fr-FR" dirty="0" err="1"/>
                <a:t>Miniboth</a:t>
              </a:r>
              <a:r>
                <a:rPr lang="fr-FR" dirty="0"/>
                <a:t> (FPC test room)</a:t>
              </a:r>
            </a:p>
          </p:txBody>
        </p:sp>
        <p:cxnSp>
          <p:nvCxnSpPr>
            <p:cNvPr id="12" name="Connecteur droit avec flèche 42">
              <a:extLst>
                <a:ext uri="{FF2B5EF4-FFF2-40B4-BE49-F238E27FC236}">
                  <a16:creationId xmlns:a16="http://schemas.microsoft.com/office/drawing/2014/main" id="{BCBE0094-0CED-F146-92B0-16961C7750BC}"/>
                </a:ext>
              </a:extLst>
            </p:cNvPr>
            <p:cNvCxnSpPr>
              <a:cxnSpLocks/>
            </p:cNvCxnSpPr>
            <p:nvPr/>
          </p:nvCxnSpPr>
          <p:spPr>
            <a:xfrm flipH="1" flipV="1">
              <a:off x="2292292" y="4081381"/>
              <a:ext cx="1667295" cy="164783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Connecteur droit avec flèche 51">
              <a:extLst>
                <a:ext uri="{FF2B5EF4-FFF2-40B4-BE49-F238E27FC236}">
                  <a16:creationId xmlns:a16="http://schemas.microsoft.com/office/drawing/2014/main" id="{61B981EC-E1D6-1D4E-894F-AAF9EE40D9F3}"/>
                </a:ext>
              </a:extLst>
            </p:cNvPr>
            <p:cNvCxnSpPr>
              <a:cxnSpLocks/>
            </p:cNvCxnSpPr>
            <p:nvPr/>
          </p:nvCxnSpPr>
          <p:spPr>
            <a:xfrm flipV="1">
              <a:off x="5412802" y="4809067"/>
              <a:ext cx="750867" cy="9647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3637309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Test Stand </a:t>
            </a:r>
            <a:r>
              <a:rPr lang="it-IT" sz="3600" b="1" spc="-1" dirty="0" err="1">
                <a:solidFill>
                  <a:srgbClr val="724109"/>
                </a:solidFill>
                <a:latin typeface="Calibri"/>
                <a:ea typeface="+mn-ea"/>
                <a:cs typeface="+mn-cs"/>
              </a:rPr>
              <a:t>Proposals</a:t>
            </a:r>
            <a:r>
              <a:rPr lang="it-IT" sz="3600" b="1" spc="-1" dirty="0">
                <a:solidFill>
                  <a:srgbClr val="724109"/>
                </a:solidFill>
                <a:latin typeface="Calibri"/>
                <a:ea typeface="+mn-ea"/>
                <a:cs typeface="+mn-cs"/>
              </a:rPr>
              <a:t>: CEA</a:t>
            </a:r>
          </a:p>
        </p:txBody>
      </p:sp>
      <p:grpSp>
        <p:nvGrpSpPr>
          <p:cNvPr id="14" name="Gruppo 13">
            <a:extLst>
              <a:ext uri="{FF2B5EF4-FFF2-40B4-BE49-F238E27FC236}">
                <a16:creationId xmlns:a16="http://schemas.microsoft.com/office/drawing/2014/main" id="{1CCC8469-5ED6-2447-9A13-142F23711346}"/>
              </a:ext>
            </a:extLst>
          </p:cNvPr>
          <p:cNvGrpSpPr/>
          <p:nvPr/>
        </p:nvGrpSpPr>
        <p:grpSpPr>
          <a:xfrm>
            <a:off x="2660072" y="1077094"/>
            <a:ext cx="6840093" cy="4585796"/>
            <a:chOff x="2660072" y="1077094"/>
            <a:chExt cx="6840093" cy="4585796"/>
          </a:xfrm>
        </p:grpSpPr>
        <p:pic>
          <p:nvPicPr>
            <p:cNvPr id="15" name="Image 1">
              <a:extLst>
                <a:ext uri="{FF2B5EF4-FFF2-40B4-BE49-F238E27FC236}">
                  <a16:creationId xmlns:a16="http://schemas.microsoft.com/office/drawing/2014/main" id="{221E7FA5-13C4-384D-90EC-EF75E97B2016}"/>
                </a:ext>
              </a:extLst>
            </p:cNvPr>
            <p:cNvPicPr>
              <a:picLocks noChangeAspect="1"/>
            </p:cNvPicPr>
            <p:nvPr/>
          </p:nvPicPr>
          <p:blipFill>
            <a:blip r:embed="rId3"/>
            <a:stretch>
              <a:fillRect/>
            </a:stretch>
          </p:blipFill>
          <p:spPr>
            <a:xfrm>
              <a:off x="2660072" y="1077094"/>
              <a:ext cx="6840093" cy="4585796"/>
            </a:xfrm>
            <a:prstGeom prst="rect">
              <a:avLst/>
            </a:prstGeom>
          </p:spPr>
        </p:pic>
        <p:sp>
          <p:nvSpPr>
            <p:cNvPr id="16" name="ZoneTexte 4">
              <a:extLst>
                <a:ext uri="{FF2B5EF4-FFF2-40B4-BE49-F238E27FC236}">
                  <a16:creationId xmlns:a16="http://schemas.microsoft.com/office/drawing/2014/main" id="{4361B685-0D21-FA42-96CC-3DC36D910242}"/>
                </a:ext>
              </a:extLst>
            </p:cNvPr>
            <p:cNvSpPr txBox="1"/>
            <p:nvPr/>
          </p:nvSpPr>
          <p:spPr>
            <a:xfrm>
              <a:off x="4945334" y="1191078"/>
              <a:ext cx="2941831" cy="369332"/>
            </a:xfrm>
            <a:prstGeom prst="rect">
              <a:avLst/>
            </a:prstGeom>
            <a:noFill/>
          </p:spPr>
          <p:txBody>
            <a:bodyPr wrap="none" rtlCol="0">
              <a:spAutoFit/>
            </a:bodyPr>
            <a:lstStyle/>
            <a:p>
              <a:r>
                <a:rPr lang="fr-FR" b="1" dirty="0" err="1">
                  <a:solidFill>
                    <a:srgbClr val="FFFF00"/>
                  </a:solidFill>
                </a:rPr>
                <a:t>Miniboth</a:t>
              </a:r>
              <a:r>
                <a:rPr lang="fr-FR" b="1" dirty="0">
                  <a:solidFill>
                    <a:srgbClr val="FFFF00"/>
                  </a:solidFill>
                </a:rPr>
                <a:t> (FPC test room)</a:t>
              </a:r>
            </a:p>
          </p:txBody>
        </p:sp>
        <p:sp>
          <p:nvSpPr>
            <p:cNvPr id="17" name="ZoneTexte 6">
              <a:extLst>
                <a:ext uri="{FF2B5EF4-FFF2-40B4-BE49-F238E27FC236}">
                  <a16:creationId xmlns:a16="http://schemas.microsoft.com/office/drawing/2014/main" id="{5113575D-21A5-F043-9EA1-A94191EDD0FB}"/>
                </a:ext>
              </a:extLst>
            </p:cNvPr>
            <p:cNvSpPr txBox="1"/>
            <p:nvPr/>
          </p:nvSpPr>
          <p:spPr>
            <a:xfrm rot="5249909">
              <a:off x="5189456" y="3806639"/>
              <a:ext cx="3330222" cy="369332"/>
            </a:xfrm>
            <a:prstGeom prst="rect">
              <a:avLst/>
            </a:prstGeom>
            <a:noFill/>
          </p:spPr>
          <p:txBody>
            <a:bodyPr wrap="square">
              <a:spAutoFit/>
            </a:bodyPr>
            <a:lstStyle/>
            <a:p>
              <a:r>
                <a:rPr lang="en-US" sz="1800" b="1" dirty="0">
                  <a:solidFill>
                    <a:srgbClr val="FF0000"/>
                  </a:solidFill>
                </a:rPr>
                <a:t> Thales 2182A 1.6 MW peak</a:t>
              </a:r>
              <a:endParaRPr lang="fr-FR" dirty="0">
                <a:solidFill>
                  <a:srgbClr val="FF0000"/>
                </a:solidFill>
              </a:endParaRPr>
            </a:p>
          </p:txBody>
        </p:sp>
        <p:sp>
          <p:nvSpPr>
            <p:cNvPr id="18" name="ZoneTexte 9">
              <a:extLst>
                <a:ext uri="{FF2B5EF4-FFF2-40B4-BE49-F238E27FC236}">
                  <a16:creationId xmlns:a16="http://schemas.microsoft.com/office/drawing/2014/main" id="{0F426B9C-AD79-DD41-B070-4D31A48DFCFE}"/>
                </a:ext>
              </a:extLst>
            </p:cNvPr>
            <p:cNvSpPr txBox="1"/>
            <p:nvPr/>
          </p:nvSpPr>
          <p:spPr>
            <a:xfrm rot="18011532">
              <a:off x="3138312" y="3343112"/>
              <a:ext cx="3228622" cy="369332"/>
            </a:xfrm>
            <a:prstGeom prst="rect">
              <a:avLst/>
            </a:prstGeom>
            <a:noFill/>
          </p:spPr>
          <p:txBody>
            <a:bodyPr wrap="square">
              <a:spAutoFit/>
            </a:bodyPr>
            <a:lstStyle/>
            <a:p>
              <a:r>
                <a:rPr lang="en-US" sz="1800" b="1" dirty="0">
                  <a:solidFill>
                    <a:srgbClr val="FF0000"/>
                  </a:solidFill>
                </a:rPr>
                <a:t>CPI VKP7952A 1.2 MW peak</a:t>
              </a:r>
            </a:p>
          </p:txBody>
        </p:sp>
      </p:grpSp>
    </p:spTree>
    <p:extLst>
      <p:ext uri="{BB962C8B-B14F-4D97-AF65-F5344CB8AC3E}">
        <p14:creationId xmlns:p14="http://schemas.microsoft.com/office/powerpoint/2010/main" val="36795818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Test Stand </a:t>
            </a:r>
            <a:r>
              <a:rPr lang="it-IT" sz="3600" b="1" spc="-1" dirty="0" err="1">
                <a:solidFill>
                  <a:srgbClr val="724109"/>
                </a:solidFill>
                <a:latin typeface="Calibri"/>
                <a:ea typeface="+mn-ea"/>
                <a:cs typeface="+mn-cs"/>
              </a:rPr>
              <a:t>Proposals</a:t>
            </a:r>
            <a:r>
              <a:rPr lang="it-IT" sz="3600" b="1" spc="-1" dirty="0">
                <a:solidFill>
                  <a:srgbClr val="724109"/>
                </a:solidFill>
                <a:latin typeface="Calibri"/>
                <a:ea typeface="+mn-ea"/>
                <a:cs typeface="+mn-cs"/>
              </a:rPr>
              <a:t>: CEA</a:t>
            </a:r>
          </a:p>
        </p:txBody>
      </p:sp>
      <p:grpSp>
        <p:nvGrpSpPr>
          <p:cNvPr id="14" name="Gruppo 13">
            <a:extLst>
              <a:ext uri="{FF2B5EF4-FFF2-40B4-BE49-F238E27FC236}">
                <a16:creationId xmlns:a16="http://schemas.microsoft.com/office/drawing/2014/main" id="{7955A289-14FC-6742-A5FC-40189CFC295C}"/>
              </a:ext>
            </a:extLst>
          </p:cNvPr>
          <p:cNvGrpSpPr/>
          <p:nvPr/>
        </p:nvGrpSpPr>
        <p:grpSpPr>
          <a:xfrm>
            <a:off x="1017157" y="1136073"/>
            <a:ext cx="10177316" cy="5095925"/>
            <a:chOff x="227448" y="920571"/>
            <a:chExt cx="11719192" cy="5671645"/>
          </a:xfrm>
        </p:grpSpPr>
        <p:sp>
          <p:nvSpPr>
            <p:cNvPr id="15" name="Rectangle 10">
              <a:extLst>
                <a:ext uri="{FF2B5EF4-FFF2-40B4-BE49-F238E27FC236}">
                  <a16:creationId xmlns:a16="http://schemas.microsoft.com/office/drawing/2014/main" id="{FB7DD79F-3D67-1845-B34B-8D3B7D3AD4AD}"/>
                </a:ext>
              </a:extLst>
            </p:cNvPr>
            <p:cNvSpPr/>
            <p:nvPr/>
          </p:nvSpPr>
          <p:spPr>
            <a:xfrm>
              <a:off x="870547" y="1797073"/>
              <a:ext cx="5010932" cy="4795143"/>
            </a:xfrm>
            <a:prstGeom prst="rect">
              <a:avLst/>
            </a:prstGeom>
            <a:pattFill prst="horzBrick">
              <a:fgClr>
                <a:schemeClr val="tx1"/>
              </a:fgClr>
              <a:bgClr>
                <a:schemeClr val="bg2"/>
              </a:bgClr>
            </a:patt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fr-FR" sz="2400">
                <a:solidFill>
                  <a:prstClr val="white"/>
                </a:solidFill>
                <a:latin typeface="Arial"/>
              </a:endParaRPr>
            </a:p>
          </p:txBody>
        </p:sp>
        <p:sp>
          <p:nvSpPr>
            <p:cNvPr id="16" name="Rectangle 4">
              <a:extLst>
                <a:ext uri="{FF2B5EF4-FFF2-40B4-BE49-F238E27FC236}">
                  <a16:creationId xmlns:a16="http://schemas.microsoft.com/office/drawing/2014/main" id="{6CA8CDE6-1714-CD42-A59F-EF60CACCE067}"/>
                </a:ext>
              </a:extLst>
            </p:cNvPr>
            <p:cNvSpPr/>
            <p:nvPr/>
          </p:nvSpPr>
          <p:spPr>
            <a:xfrm>
              <a:off x="7112306" y="5194764"/>
              <a:ext cx="4800533" cy="1075985"/>
            </a:xfrm>
            <a:prstGeom prst="rect">
              <a:avLst/>
            </a:prstGeom>
            <a:solidFill>
              <a:schemeClr val="accent5">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r>
                <a:rPr lang="en-US" sz="2400" dirty="0">
                  <a:solidFill>
                    <a:prstClr val="white"/>
                  </a:solidFill>
                  <a:latin typeface="Arial"/>
                </a:rPr>
                <a:t>CPI VKP7952A 1.2 MW peak</a:t>
              </a:r>
              <a:endParaRPr lang="fr-FR" sz="2400" dirty="0">
                <a:solidFill>
                  <a:prstClr val="white"/>
                </a:solidFill>
                <a:latin typeface="Arial"/>
              </a:endParaRPr>
            </a:p>
          </p:txBody>
        </p:sp>
        <p:sp>
          <p:nvSpPr>
            <p:cNvPr id="17" name="Rectangle 9">
              <a:extLst>
                <a:ext uri="{FF2B5EF4-FFF2-40B4-BE49-F238E27FC236}">
                  <a16:creationId xmlns:a16="http://schemas.microsoft.com/office/drawing/2014/main" id="{4E2E375F-D5FC-354F-91D4-EC8DD4F58721}"/>
                </a:ext>
              </a:extLst>
            </p:cNvPr>
            <p:cNvSpPr/>
            <p:nvPr/>
          </p:nvSpPr>
          <p:spPr>
            <a:xfrm>
              <a:off x="7146107" y="3709914"/>
              <a:ext cx="4800533" cy="1075986"/>
            </a:xfrm>
            <a:prstGeom prst="rect">
              <a:avLst/>
            </a:prstGeom>
            <a:solidFill>
              <a:schemeClr val="accent5">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r>
                <a:rPr lang="en-US" sz="2400" dirty="0">
                  <a:solidFill>
                    <a:prstClr val="white"/>
                  </a:solidFill>
                  <a:latin typeface="Arial"/>
                </a:rPr>
                <a:t>Thales 2182A 1.6 MW peak</a:t>
              </a:r>
              <a:endParaRPr lang="fr-FR" sz="2400" dirty="0">
                <a:solidFill>
                  <a:prstClr val="white"/>
                </a:solidFill>
                <a:latin typeface="Arial"/>
              </a:endParaRPr>
            </a:p>
          </p:txBody>
        </p:sp>
        <p:sp>
          <p:nvSpPr>
            <p:cNvPr id="18" name="Left Brace 6">
              <a:extLst>
                <a:ext uri="{FF2B5EF4-FFF2-40B4-BE49-F238E27FC236}">
                  <a16:creationId xmlns:a16="http://schemas.microsoft.com/office/drawing/2014/main" id="{63055D0B-8A4E-AC43-945A-B33DC47BF6C7}"/>
                </a:ext>
              </a:extLst>
            </p:cNvPr>
            <p:cNvSpPr/>
            <p:nvPr/>
          </p:nvSpPr>
          <p:spPr>
            <a:xfrm>
              <a:off x="5600014" y="4076582"/>
              <a:ext cx="1546093" cy="1852429"/>
            </a:xfrm>
            <a:prstGeom prst="leftBrace">
              <a:avLst>
                <a:gd name="adj1" fmla="val 8333"/>
                <a:gd name="adj2" fmla="val 49509"/>
              </a:avLst>
            </a:prstGeom>
            <a:ln w="76200">
              <a:solidFill>
                <a:srgbClr val="C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defTabSz="609585"/>
              <a:endParaRPr lang="fr-FR" sz="2400">
                <a:solidFill>
                  <a:prstClr val="black"/>
                </a:solidFill>
                <a:latin typeface="Arial"/>
              </a:endParaRPr>
            </a:p>
          </p:txBody>
        </p:sp>
        <p:sp>
          <p:nvSpPr>
            <p:cNvPr id="19" name="Rectangle 13">
              <a:extLst>
                <a:ext uri="{FF2B5EF4-FFF2-40B4-BE49-F238E27FC236}">
                  <a16:creationId xmlns:a16="http://schemas.microsoft.com/office/drawing/2014/main" id="{114BB05F-D176-D849-A08A-A03E407967AA}"/>
                </a:ext>
              </a:extLst>
            </p:cNvPr>
            <p:cNvSpPr/>
            <p:nvPr/>
          </p:nvSpPr>
          <p:spPr>
            <a:xfrm rot="5400000">
              <a:off x="1671447" y="2862427"/>
              <a:ext cx="2112235" cy="1740789"/>
            </a:xfrm>
            <a:prstGeom prst="rect">
              <a:avLst/>
            </a:prstGeom>
            <a:solidFill>
              <a:schemeClr val="accent3">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fr-FR" sz="2400">
                <a:solidFill>
                  <a:prstClr val="white"/>
                </a:solidFill>
                <a:latin typeface="Arial"/>
              </a:endParaRPr>
            </a:p>
          </p:txBody>
        </p:sp>
        <p:cxnSp>
          <p:nvCxnSpPr>
            <p:cNvPr id="20" name="Straight Connector 29">
              <a:extLst>
                <a:ext uri="{FF2B5EF4-FFF2-40B4-BE49-F238E27FC236}">
                  <a16:creationId xmlns:a16="http://schemas.microsoft.com/office/drawing/2014/main" id="{151DFDD9-88A7-354F-916E-275C15D7D3E0}"/>
                </a:ext>
              </a:extLst>
            </p:cNvPr>
            <p:cNvCxnSpPr/>
            <p:nvPr/>
          </p:nvCxnSpPr>
          <p:spPr>
            <a:xfrm flipV="1">
              <a:off x="4770623" y="5016652"/>
              <a:ext cx="0" cy="514625"/>
            </a:xfrm>
            <a:prstGeom prst="line">
              <a:avLst/>
            </a:prstGeom>
            <a:ln w="76200">
              <a:solidFill>
                <a:srgbClr val="C00000"/>
              </a:solidFill>
            </a:ln>
          </p:spPr>
          <p:style>
            <a:lnRef idx="2">
              <a:schemeClr val="accent1"/>
            </a:lnRef>
            <a:fillRef idx="0">
              <a:schemeClr val="accent1"/>
            </a:fillRef>
            <a:effectRef idx="1">
              <a:schemeClr val="accent1"/>
            </a:effectRef>
            <a:fontRef idx="minor">
              <a:schemeClr val="tx1"/>
            </a:fontRef>
          </p:style>
        </p:cxnSp>
        <p:sp>
          <p:nvSpPr>
            <p:cNvPr id="21" name="Rectangle 31">
              <a:extLst>
                <a:ext uri="{FF2B5EF4-FFF2-40B4-BE49-F238E27FC236}">
                  <a16:creationId xmlns:a16="http://schemas.microsoft.com/office/drawing/2014/main" id="{2A324466-AB2E-7140-A35B-F0CD6C32E897}"/>
                </a:ext>
              </a:extLst>
            </p:cNvPr>
            <p:cNvSpPr/>
            <p:nvPr/>
          </p:nvSpPr>
          <p:spPr>
            <a:xfrm rot="5400000">
              <a:off x="2172281" y="5026305"/>
              <a:ext cx="1089033" cy="183505"/>
            </a:xfrm>
            <a:prstGeom prst="rect">
              <a:avLst/>
            </a:prstGeom>
            <a:solidFill>
              <a:schemeClr val="accent3">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fr-FR" sz="2400">
                <a:solidFill>
                  <a:prstClr val="white"/>
                </a:solidFill>
                <a:latin typeface="Arial"/>
              </a:endParaRPr>
            </a:p>
          </p:txBody>
        </p:sp>
        <p:sp>
          <p:nvSpPr>
            <p:cNvPr id="22" name="Rectangle 18">
              <a:extLst>
                <a:ext uri="{FF2B5EF4-FFF2-40B4-BE49-F238E27FC236}">
                  <a16:creationId xmlns:a16="http://schemas.microsoft.com/office/drawing/2014/main" id="{05CDE0A7-E275-0246-B3BA-BAB478796F99}"/>
                </a:ext>
              </a:extLst>
            </p:cNvPr>
            <p:cNvSpPr/>
            <p:nvPr/>
          </p:nvSpPr>
          <p:spPr>
            <a:xfrm rot="5400000">
              <a:off x="2647182" y="5029857"/>
              <a:ext cx="141671" cy="288032"/>
            </a:xfrm>
            <a:prstGeom prst="rect">
              <a:avLst/>
            </a:prstGeom>
            <a:solidFill>
              <a:srgbClr val="FFC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fr-FR" sz="2400">
                <a:solidFill>
                  <a:prstClr val="white"/>
                </a:solidFill>
                <a:latin typeface="Arial"/>
              </a:endParaRPr>
            </a:p>
          </p:txBody>
        </p:sp>
        <p:cxnSp>
          <p:nvCxnSpPr>
            <p:cNvPr id="23" name="Straight Connector 36">
              <a:extLst>
                <a:ext uri="{FF2B5EF4-FFF2-40B4-BE49-F238E27FC236}">
                  <a16:creationId xmlns:a16="http://schemas.microsoft.com/office/drawing/2014/main" id="{B79936A8-090C-C549-AA50-EA4A08E3232D}"/>
                </a:ext>
              </a:extLst>
            </p:cNvPr>
            <p:cNvCxnSpPr/>
            <p:nvPr/>
          </p:nvCxnSpPr>
          <p:spPr>
            <a:xfrm flipH="1">
              <a:off x="4712673" y="4993701"/>
              <a:ext cx="976784" cy="4900"/>
            </a:xfrm>
            <a:prstGeom prst="line">
              <a:avLst/>
            </a:prstGeom>
            <a:ln w="76200">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24" name="Straight Connector 41">
              <a:extLst>
                <a:ext uri="{FF2B5EF4-FFF2-40B4-BE49-F238E27FC236}">
                  <a16:creationId xmlns:a16="http://schemas.microsoft.com/office/drawing/2014/main" id="{4A4E3E4D-49CF-054B-81F7-661A22379AB6}"/>
                </a:ext>
              </a:extLst>
            </p:cNvPr>
            <p:cNvCxnSpPr/>
            <p:nvPr/>
          </p:nvCxnSpPr>
          <p:spPr>
            <a:xfrm rot="5400000">
              <a:off x="3662141" y="4381472"/>
              <a:ext cx="0" cy="1564397"/>
            </a:xfrm>
            <a:prstGeom prst="line">
              <a:avLst/>
            </a:prstGeom>
            <a:ln w="76200">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25" name="Straight Connector 43">
              <a:extLst>
                <a:ext uri="{FF2B5EF4-FFF2-40B4-BE49-F238E27FC236}">
                  <a16:creationId xmlns:a16="http://schemas.microsoft.com/office/drawing/2014/main" id="{7D15D8FF-6B80-014D-8AF9-0276E38DEA2A}"/>
                </a:ext>
              </a:extLst>
            </p:cNvPr>
            <p:cNvCxnSpPr>
              <a:endCxn id="36" idx="6"/>
            </p:cNvCxnSpPr>
            <p:nvPr/>
          </p:nvCxnSpPr>
          <p:spPr>
            <a:xfrm>
              <a:off x="4444340" y="5118057"/>
              <a:ext cx="0" cy="650231"/>
            </a:xfrm>
            <a:prstGeom prst="line">
              <a:avLst/>
            </a:prstGeom>
            <a:ln w="76200">
              <a:solidFill>
                <a:srgbClr val="C00000"/>
              </a:solidFill>
            </a:ln>
          </p:spPr>
          <p:style>
            <a:lnRef idx="2">
              <a:schemeClr val="accent1"/>
            </a:lnRef>
            <a:fillRef idx="0">
              <a:schemeClr val="accent1"/>
            </a:fillRef>
            <a:effectRef idx="1">
              <a:schemeClr val="accent1"/>
            </a:effectRef>
            <a:fontRef idx="minor">
              <a:schemeClr val="tx1"/>
            </a:fontRef>
          </p:style>
        </p:cxnSp>
        <p:sp>
          <p:nvSpPr>
            <p:cNvPr id="26" name="TextBox 47">
              <a:extLst>
                <a:ext uri="{FF2B5EF4-FFF2-40B4-BE49-F238E27FC236}">
                  <a16:creationId xmlns:a16="http://schemas.microsoft.com/office/drawing/2014/main" id="{0FD67A56-92F0-9746-89F8-09CE67F6C391}"/>
                </a:ext>
              </a:extLst>
            </p:cNvPr>
            <p:cNvSpPr txBox="1"/>
            <p:nvPr/>
          </p:nvSpPr>
          <p:spPr>
            <a:xfrm>
              <a:off x="7784380" y="2949155"/>
              <a:ext cx="3456384" cy="461665"/>
            </a:xfrm>
            <a:prstGeom prst="rect">
              <a:avLst/>
            </a:prstGeom>
            <a:noFill/>
          </p:spPr>
          <p:txBody>
            <a:bodyPr wrap="square" rtlCol="0">
              <a:spAutoFit/>
            </a:bodyPr>
            <a:lstStyle/>
            <a:p>
              <a:pPr defTabSz="609585"/>
              <a:r>
                <a:rPr lang="en-US" sz="2400" dirty="0">
                  <a:solidFill>
                    <a:prstClr val="black"/>
                  </a:solidFill>
                  <a:latin typeface="Arial"/>
                </a:rPr>
                <a:t>Klystrons (f=704 MHz)</a:t>
              </a:r>
              <a:endParaRPr lang="fr-FR" sz="2400" dirty="0">
                <a:solidFill>
                  <a:prstClr val="black"/>
                </a:solidFill>
                <a:latin typeface="Arial"/>
              </a:endParaRPr>
            </a:p>
          </p:txBody>
        </p:sp>
        <p:cxnSp>
          <p:nvCxnSpPr>
            <p:cNvPr id="27" name="Straight Arrow Connector 21">
              <a:extLst>
                <a:ext uri="{FF2B5EF4-FFF2-40B4-BE49-F238E27FC236}">
                  <a16:creationId xmlns:a16="http://schemas.microsoft.com/office/drawing/2014/main" id="{5784B6B5-1E2D-A242-8751-A176056BC44B}"/>
                </a:ext>
              </a:extLst>
            </p:cNvPr>
            <p:cNvCxnSpPr/>
            <p:nvPr/>
          </p:nvCxnSpPr>
          <p:spPr>
            <a:xfrm rot="5400000" flipH="1">
              <a:off x="2236743" y="4638003"/>
              <a:ext cx="960107"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8" name="TextBox 53">
              <a:extLst>
                <a:ext uri="{FF2B5EF4-FFF2-40B4-BE49-F238E27FC236}">
                  <a16:creationId xmlns:a16="http://schemas.microsoft.com/office/drawing/2014/main" id="{0A615D79-6D15-9E40-9B00-325CF371856E}"/>
                </a:ext>
              </a:extLst>
            </p:cNvPr>
            <p:cNvSpPr txBox="1"/>
            <p:nvPr/>
          </p:nvSpPr>
          <p:spPr>
            <a:xfrm>
              <a:off x="2014697" y="3058692"/>
              <a:ext cx="1536171" cy="830997"/>
            </a:xfrm>
            <a:prstGeom prst="rect">
              <a:avLst/>
            </a:prstGeom>
            <a:noFill/>
          </p:spPr>
          <p:txBody>
            <a:bodyPr wrap="square" rtlCol="0">
              <a:spAutoFit/>
            </a:bodyPr>
            <a:lstStyle/>
            <a:p>
              <a:pPr algn="ctr" defTabSz="609585"/>
              <a:r>
                <a:rPr lang="en-US" sz="2400" dirty="0">
                  <a:solidFill>
                    <a:prstClr val="black"/>
                  </a:solidFill>
                  <a:latin typeface="Arial"/>
                </a:rPr>
                <a:t>Magnet</a:t>
              </a:r>
            </a:p>
            <a:p>
              <a:pPr algn="ctr" defTabSz="609585"/>
              <a:r>
                <a:rPr lang="en-US" sz="2400" dirty="0">
                  <a:solidFill>
                    <a:prstClr val="black"/>
                  </a:solidFill>
                  <a:latin typeface="Arial"/>
                </a:rPr>
                <a:t>(</a:t>
              </a:r>
              <a:r>
                <a:rPr lang="en-US" dirty="0">
                  <a:solidFill>
                    <a:prstClr val="black"/>
                  </a:solidFill>
                  <a:latin typeface="Arial"/>
                </a:rPr>
                <a:t>MICE 4T</a:t>
              </a:r>
              <a:r>
                <a:rPr lang="en-US" sz="2400" dirty="0">
                  <a:solidFill>
                    <a:prstClr val="black"/>
                  </a:solidFill>
                  <a:latin typeface="Arial"/>
                </a:rPr>
                <a:t>)</a:t>
              </a:r>
              <a:endParaRPr lang="fr-FR" sz="2400" dirty="0">
                <a:solidFill>
                  <a:prstClr val="black"/>
                </a:solidFill>
                <a:latin typeface="Arial"/>
              </a:endParaRPr>
            </a:p>
          </p:txBody>
        </p:sp>
        <p:sp>
          <p:nvSpPr>
            <p:cNvPr id="29" name="Left Brace 59">
              <a:extLst>
                <a:ext uri="{FF2B5EF4-FFF2-40B4-BE49-F238E27FC236}">
                  <a16:creationId xmlns:a16="http://schemas.microsoft.com/office/drawing/2014/main" id="{EE42F552-688B-5A43-B4D0-DA00692729AA}"/>
                </a:ext>
              </a:extLst>
            </p:cNvPr>
            <p:cNvSpPr/>
            <p:nvPr/>
          </p:nvSpPr>
          <p:spPr>
            <a:xfrm rot="5400000">
              <a:off x="9199817" y="-231794"/>
              <a:ext cx="380364" cy="4555388"/>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defTabSz="609585"/>
              <a:endParaRPr lang="fr-FR" sz="2400">
                <a:solidFill>
                  <a:prstClr val="black"/>
                </a:solidFill>
                <a:latin typeface="Arial"/>
              </a:endParaRPr>
            </a:p>
          </p:txBody>
        </p:sp>
        <p:sp>
          <p:nvSpPr>
            <p:cNvPr id="30" name="Left Brace 60">
              <a:extLst>
                <a:ext uri="{FF2B5EF4-FFF2-40B4-BE49-F238E27FC236}">
                  <a16:creationId xmlns:a16="http://schemas.microsoft.com/office/drawing/2014/main" id="{B860593E-0808-2445-844F-05E20A65AEE6}"/>
                </a:ext>
              </a:extLst>
            </p:cNvPr>
            <p:cNvSpPr/>
            <p:nvPr/>
          </p:nvSpPr>
          <p:spPr>
            <a:xfrm rot="5400000">
              <a:off x="3787320" y="-1568313"/>
              <a:ext cx="408208" cy="6241756"/>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defTabSz="609585"/>
              <a:endParaRPr lang="fr-FR" sz="2400">
                <a:solidFill>
                  <a:prstClr val="black"/>
                </a:solidFill>
                <a:latin typeface="Arial"/>
              </a:endParaRPr>
            </a:p>
          </p:txBody>
        </p:sp>
        <p:sp>
          <p:nvSpPr>
            <p:cNvPr id="31" name="TextBox 61">
              <a:extLst>
                <a:ext uri="{FF2B5EF4-FFF2-40B4-BE49-F238E27FC236}">
                  <a16:creationId xmlns:a16="http://schemas.microsoft.com/office/drawing/2014/main" id="{4A4AA377-DD1A-B94B-ADB7-51CCAFD5B236}"/>
                </a:ext>
              </a:extLst>
            </p:cNvPr>
            <p:cNvSpPr txBox="1"/>
            <p:nvPr/>
          </p:nvSpPr>
          <p:spPr>
            <a:xfrm>
              <a:off x="8096291" y="1411280"/>
              <a:ext cx="2101857" cy="461665"/>
            </a:xfrm>
            <a:prstGeom prst="rect">
              <a:avLst/>
            </a:prstGeom>
            <a:noFill/>
          </p:spPr>
          <p:txBody>
            <a:bodyPr wrap="none" rtlCol="0">
              <a:spAutoFit/>
            </a:bodyPr>
            <a:lstStyle/>
            <a:p>
              <a:pPr defTabSz="609585"/>
              <a:r>
                <a:rPr lang="en-US" sz="2400" dirty="0">
                  <a:solidFill>
                    <a:prstClr val="black"/>
                  </a:solidFill>
                  <a:latin typeface="Arial"/>
                </a:rPr>
                <a:t>Already exists</a:t>
              </a:r>
              <a:endParaRPr lang="fr-FR" sz="2400" dirty="0">
                <a:solidFill>
                  <a:prstClr val="black"/>
                </a:solidFill>
                <a:latin typeface="Arial"/>
              </a:endParaRPr>
            </a:p>
          </p:txBody>
        </p:sp>
        <p:sp>
          <p:nvSpPr>
            <p:cNvPr id="32" name="TextBox 62">
              <a:extLst>
                <a:ext uri="{FF2B5EF4-FFF2-40B4-BE49-F238E27FC236}">
                  <a16:creationId xmlns:a16="http://schemas.microsoft.com/office/drawing/2014/main" id="{494DE74B-7C27-D54A-B76C-821D282E3789}"/>
                </a:ext>
              </a:extLst>
            </p:cNvPr>
            <p:cNvSpPr txBox="1"/>
            <p:nvPr/>
          </p:nvSpPr>
          <p:spPr>
            <a:xfrm>
              <a:off x="3048743" y="920571"/>
              <a:ext cx="1274901" cy="461665"/>
            </a:xfrm>
            <a:prstGeom prst="rect">
              <a:avLst/>
            </a:prstGeom>
            <a:solidFill>
              <a:srgbClr val="92D051"/>
            </a:solidFill>
          </p:spPr>
          <p:txBody>
            <a:bodyPr wrap="square" rtlCol="0">
              <a:spAutoFit/>
            </a:bodyPr>
            <a:lstStyle/>
            <a:p>
              <a:pPr defTabSz="609585"/>
              <a:r>
                <a:rPr lang="en-US" sz="2400" dirty="0">
                  <a:solidFill>
                    <a:prstClr val="black"/>
                  </a:solidFill>
                  <a:latin typeface="Arial"/>
                </a:rPr>
                <a:t>To build</a:t>
              </a:r>
              <a:endParaRPr lang="fr-FR" sz="2400" dirty="0">
                <a:solidFill>
                  <a:prstClr val="black"/>
                </a:solidFill>
                <a:latin typeface="Arial"/>
              </a:endParaRPr>
            </a:p>
          </p:txBody>
        </p:sp>
        <p:sp>
          <p:nvSpPr>
            <p:cNvPr id="33" name="TextBox 1">
              <a:extLst>
                <a:ext uri="{FF2B5EF4-FFF2-40B4-BE49-F238E27FC236}">
                  <a16:creationId xmlns:a16="http://schemas.microsoft.com/office/drawing/2014/main" id="{764949D3-C4A2-BD48-A95F-69A26F0FA8DE}"/>
                </a:ext>
              </a:extLst>
            </p:cNvPr>
            <p:cNvSpPr txBox="1"/>
            <p:nvPr/>
          </p:nvSpPr>
          <p:spPr>
            <a:xfrm>
              <a:off x="4714981" y="4532540"/>
              <a:ext cx="1244251" cy="461665"/>
            </a:xfrm>
            <a:prstGeom prst="rect">
              <a:avLst/>
            </a:prstGeom>
            <a:noFill/>
          </p:spPr>
          <p:txBody>
            <a:bodyPr wrap="none" rtlCol="0">
              <a:spAutoFit/>
            </a:bodyPr>
            <a:lstStyle/>
            <a:p>
              <a:pPr defTabSz="609585"/>
              <a:r>
                <a:rPr lang="en-US" sz="2400" dirty="0">
                  <a:solidFill>
                    <a:prstClr val="black"/>
                  </a:solidFill>
                  <a:latin typeface="Arial"/>
                </a:rPr>
                <a:t>2.8 MW</a:t>
              </a:r>
              <a:endParaRPr lang="fr-FR" sz="2400" dirty="0">
                <a:solidFill>
                  <a:prstClr val="black"/>
                </a:solidFill>
                <a:latin typeface="Arial"/>
              </a:endParaRPr>
            </a:p>
          </p:txBody>
        </p:sp>
        <p:sp>
          <p:nvSpPr>
            <p:cNvPr id="34" name="Rectangle 34">
              <a:extLst>
                <a:ext uri="{FF2B5EF4-FFF2-40B4-BE49-F238E27FC236}">
                  <a16:creationId xmlns:a16="http://schemas.microsoft.com/office/drawing/2014/main" id="{8452DCAA-3799-8041-8D6A-283EE608E8C3}"/>
                </a:ext>
              </a:extLst>
            </p:cNvPr>
            <p:cNvSpPr/>
            <p:nvPr/>
          </p:nvSpPr>
          <p:spPr>
            <a:xfrm>
              <a:off x="4126436" y="5413641"/>
              <a:ext cx="768085" cy="720600"/>
            </a:xfrm>
            <a:prstGeom prst="rect">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fr-FR" sz="2400">
                <a:solidFill>
                  <a:prstClr val="white"/>
                </a:solidFill>
                <a:latin typeface="Arial"/>
              </a:endParaRPr>
            </a:p>
          </p:txBody>
        </p:sp>
        <p:sp>
          <p:nvSpPr>
            <p:cNvPr id="35" name="Oval 23">
              <a:extLst>
                <a:ext uri="{FF2B5EF4-FFF2-40B4-BE49-F238E27FC236}">
                  <a16:creationId xmlns:a16="http://schemas.microsoft.com/office/drawing/2014/main" id="{9434AE20-C53F-F545-AA24-C7789FBDE62B}"/>
                </a:ext>
              </a:extLst>
            </p:cNvPr>
            <p:cNvSpPr/>
            <p:nvPr/>
          </p:nvSpPr>
          <p:spPr>
            <a:xfrm>
              <a:off x="4576975" y="5336239"/>
              <a:ext cx="864096" cy="864096"/>
            </a:xfrm>
            <a:prstGeom prst="ellipse">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fr-FR" sz="2400">
                <a:solidFill>
                  <a:prstClr val="white"/>
                </a:solidFill>
                <a:latin typeface="Arial"/>
              </a:endParaRPr>
            </a:p>
          </p:txBody>
        </p:sp>
        <p:sp>
          <p:nvSpPr>
            <p:cNvPr id="36" name="Oval 33">
              <a:extLst>
                <a:ext uri="{FF2B5EF4-FFF2-40B4-BE49-F238E27FC236}">
                  <a16:creationId xmlns:a16="http://schemas.microsoft.com/office/drawing/2014/main" id="{D271AB45-857F-7444-BC3B-EC518A38F181}"/>
                </a:ext>
              </a:extLst>
            </p:cNvPr>
            <p:cNvSpPr/>
            <p:nvPr/>
          </p:nvSpPr>
          <p:spPr>
            <a:xfrm>
              <a:off x="3580244" y="5336239"/>
              <a:ext cx="864096" cy="864096"/>
            </a:xfrm>
            <a:prstGeom prst="ellipse">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fr-FR" sz="2400">
                <a:solidFill>
                  <a:prstClr val="white"/>
                </a:solidFill>
                <a:latin typeface="Arial"/>
              </a:endParaRPr>
            </a:p>
          </p:txBody>
        </p:sp>
        <p:sp>
          <p:nvSpPr>
            <p:cNvPr id="37" name="TextBox 24">
              <a:extLst>
                <a:ext uri="{FF2B5EF4-FFF2-40B4-BE49-F238E27FC236}">
                  <a16:creationId xmlns:a16="http://schemas.microsoft.com/office/drawing/2014/main" id="{FFBD48A4-1EFC-1F42-9116-F5B0FAB9A023}"/>
                </a:ext>
              </a:extLst>
            </p:cNvPr>
            <p:cNvSpPr txBox="1"/>
            <p:nvPr/>
          </p:nvSpPr>
          <p:spPr>
            <a:xfrm>
              <a:off x="3550868" y="5375178"/>
              <a:ext cx="1978753" cy="830997"/>
            </a:xfrm>
            <a:prstGeom prst="rect">
              <a:avLst/>
            </a:prstGeom>
            <a:noFill/>
          </p:spPr>
          <p:txBody>
            <a:bodyPr wrap="square" rtlCol="0">
              <a:spAutoFit/>
            </a:bodyPr>
            <a:lstStyle/>
            <a:p>
              <a:pPr defTabSz="609585"/>
              <a:r>
                <a:rPr lang="en-US" sz="2400" dirty="0">
                  <a:solidFill>
                    <a:prstClr val="black"/>
                  </a:solidFill>
                  <a:latin typeface="Arial"/>
                </a:rPr>
                <a:t>pulse compressor</a:t>
              </a:r>
              <a:endParaRPr lang="fr-FR" sz="2400" dirty="0">
                <a:solidFill>
                  <a:prstClr val="black"/>
                </a:solidFill>
                <a:latin typeface="Arial"/>
              </a:endParaRPr>
            </a:p>
          </p:txBody>
        </p:sp>
        <p:sp>
          <p:nvSpPr>
            <p:cNvPr id="38" name="Oval 28">
              <a:extLst>
                <a:ext uri="{FF2B5EF4-FFF2-40B4-BE49-F238E27FC236}">
                  <a16:creationId xmlns:a16="http://schemas.microsoft.com/office/drawing/2014/main" id="{D72EC222-0A02-3E47-A1A5-BBE6E39F7B2E}"/>
                </a:ext>
              </a:extLst>
            </p:cNvPr>
            <p:cNvSpPr/>
            <p:nvPr/>
          </p:nvSpPr>
          <p:spPr>
            <a:xfrm>
              <a:off x="6154975" y="3954758"/>
              <a:ext cx="480053" cy="475665"/>
            </a:xfrm>
            <a:prstGeom prst="ellipse">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fr-FR" sz="2400">
                <a:solidFill>
                  <a:prstClr val="white"/>
                </a:solidFill>
                <a:latin typeface="Arial"/>
              </a:endParaRPr>
            </a:p>
          </p:txBody>
        </p:sp>
        <p:sp>
          <p:nvSpPr>
            <p:cNvPr id="39" name="Oval 50">
              <a:extLst>
                <a:ext uri="{FF2B5EF4-FFF2-40B4-BE49-F238E27FC236}">
                  <a16:creationId xmlns:a16="http://schemas.microsoft.com/office/drawing/2014/main" id="{EA1DDF2F-526E-4147-8047-A0D1D551BB15}"/>
                </a:ext>
              </a:extLst>
            </p:cNvPr>
            <p:cNvSpPr/>
            <p:nvPr/>
          </p:nvSpPr>
          <p:spPr>
            <a:xfrm>
              <a:off x="6149690" y="5680285"/>
              <a:ext cx="480053" cy="475665"/>
            </a:xfrm>
            <a:prstGeom prst="ellipse">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fr-FR" sz="2400">
                <a:solidFill>
                  <a:prstClr val="white"/>
                </a:solidFill>
                <a:latin typeface="Arial"/>
              </a:endParaRPr>
            </a:p>
          </p:txBody>
        </p:sp>
        <p:sp>
          <p:nvSpPr>
            <p:cNvPr id="40" name="Arc 30">
              <a:extLst>
                <a:ext uri="{FF2B5EF4-FFF2-40B4-BE49-F238E27FC236}">
                  <a16:creationId xmlns:a16="http://schemas.microsoft.com/office/drawing/2014/main" id="{3F578B80-0D88-D34A-A568-E173AC4E0C99}"/>
                </a:ext>
              </a:extLst>
            </p:cNvPr>
            <p:cNvSpPr/>
            <p:nvPr/>
          </p:nvSpPr>
          <p:spPr>
            <a:xfrm>
              <a:off x="6241989" y="4021053"/>
              <a:ext cx="306025" cy="339441"/>
            </a:xfrm>
            <a:prstGeom prst="arc">
              <a:avLst>
                <a:gd name="adj1" fmla="val 16200000"/>
                <a:gd name="adj2" fmla="val 11236378"/>
              </a:avLst>
            </a:prstGeom>
            <a:ln>
              <a:solidFill>
                <a:schemeClr val="tx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txBody>
            <a:bodyPr rtlCol="0" anchor="ctr"/>
            <a:lstStyle/>
            <a:p>
              <a:pPr algn="ctr" defTabSz="609585"/>
              <a:endParaRPr lang="fr-FR" sz="2400">
                <a:solidFill>
                  <a:prstClr val="black"/>
                </a:solidFill>
                <a:latin typeface="Arial"/>
              </a:endParaRPr>
            </a:p>
          </p:txBody>
        </p:sp>
        <p:sp>
          <p:nvSpPr>
            <p:cNvPr id="41" name="Arc 52">
              <a:extLst>
                <a:ext uri="{FF2B5EF4-FFF2-40B4-BE49-F238E27FC236}">
                  <a16:creationId xmlns:a16="http://schemas.microsoft.com/office/drawing/2014/main" id="{0E5B9BBD-01EF-9743-977E-6BC7347424DB}"/>
                </a:ext>
              </a:extLst>
            </p:cNvPr>
            <p:cNvSpPr/>
            <p:nvPr/>
          </p:nvSpPr>
          <p:spPr>
            <a:xfrm>
              <a:off x="6252272" y="5753360"/>
              <a:ext cx="306025" cy="339441"/>
            </a:xfrm>
            <a:prstGeom prst="arc">
              <a:avLst>
                <a:gd name="adj1" fmla="val 16200000"/>
                <a:gd name="adj2" fmla="val 11236378"/>
              </a:avLst>
            </a:prstGeom>
            <a:ln>
              <a:solidFill>
                <a:schemeClr val="tx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txBody>
            <a:bodyPr rtlCol="0" anchor="ctr"/>
            <a:lstStyle/>
            <a:p>
              <a:pPr algn="ctr" defTabSz="609585"/>
              <a:endParaRPr lang="fr-FR" sz="2400">
                <a:solidFill>
                  <a:prstClr val="black"/>
                </a:solidFill>
                <a:latin typeface="Arial"/>
              </a:endParaRPr>
            </a:p>
          </p:txBody>
        </p:sp>
        <p:sp>
          <p:nvSpPr>
            <p:cNvPr id="42" name="Rectangle 35">
              <a:extLst>
                <a:ext uri="{FF2B5EF4-FFF2-40B4-BE49-F238E27FC236}">
                  <a16:creationId xmlns:a16="http://schemas.microsoft.com/office/drawing/2014/main" id="{515378F4-0B10-4E42-B4A5-C0059D56734E}"/>
                </a:ext>
              </a:extLst>
            </p:cNvPr>
            <p:cNvSpPr/>
            <p:nvPr/>
          </p:nvSpPr>
          <p:spPr>
            <a:xfrm>
              <a:off x="6021320" y="4660905"/>
              <a:ext cx="932765" cy="626521"/>
            </a:xfrm>
            <a:prstGeom prst="rect">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fr-FR" sz="2400">
                <a:solidFill>
                  <a:prstClr val="white"/>
                </a:solidFill>
                <a:latin typeface="Arial"/>
              </a:endParaRPr>
            </a:p>
          </p:txBody>
        </p:sp>
        <p:sp>
          <p:nvSpPr>
            <p:cNvPr id="43" name="TextBox 7">
              <a:extLst>
                <a:ext uri="{FF2B5EF4-FFF2-40B4-BE49-F238E27FC236}">
                  <a16:creationId xmlns:a16="http://schemas.microsoft.com/office/drawing/2014/main" id="{CB47E822-4E57-EA4F-9C5F-D5D942E96C60}"/>
                </a:ext>
              </a:extLst>
            </p:cNvPr>
            <p:cNvSpPr txBox="1"/>
            <p:nvPr/>
          </p:nvSpPr>
          <p:spPr>
            <a:xfrm>
              <a:off x="5956405" y="4533055"/>
              <a:ext cx="1062596" cy="830997"/>
            </a:xfrm>
            <a:prstGeom prst="rect">
              <a:avLst/>
            </a:prstGeom>
            <a:noFill/>
          </p:spPr>
          <p:txBody>
            <a:bodyPr wrap="square" rtlCol="0">
              <a:spAutoFit/>
            </a:bodyPr>
            <a:lstStyle/>
            <a:p>
              <a:pPr defTabSz="609585"/>
              <a:r>
                <a:rPr lang="en-US" sz="2400" dirty="0">
                  <a:solidFill>
                    <a:prstClr val="black"/>
                  </a:solidFill>
                  <a:latin typeface="Arial"/>
                </a:rPr>
                <a:t>magic tee</a:t>
              </a:r>
              <a:endParaRPr lang="fr-FR" sz="2400" dirty="0">
                <a:solidFill>
                  <a:prstClr val="black"/>
                </a:solidFill>
                <a:latin typeface="Arial"/>
              </a:endParaRPr>
            </a:p>
          </p:txBody>
        </p:sp>
        <p:sp>
          <p:nvSpPr>
            <p:cNvPr id="44" name="TextBox 11">
              <a:extLst>
                <a:ext uri="{FF2B5EF4-FFF2-40B4-BE49-F238E27FC236}">
                  <a16:creationId xmlns:a16="http://schemas.microsoft.com/office/drawing/2014/main" id="{CF146080-2476-AF42-A7B6-45F3080E4ABE}"/>
                </a:ext>
              </a:extLst>
            </p:cNvPr>
            <p:cNvSpPr txBox="1"/>
            <p:nvPr/>
          </p:nvSpPr>
          <p:spPr>
            <a:xfrm rot="16200000">
              <a:off x="-259063" y="3566524"/>
              <a:ext cx="1619354" cy="646331"/>
            </a:xfrm>
            <a:prstGeom prst="rect">
              <a:avLst/>
            </a:prstGeom>
            <a:noFill/>
          </p:spPr>
          <p:txBody>
            <a:bodyPr wrap="none" rtlCol="0">
              <a:spAutoFit/>
            </a:bodyPr>
            <a:lstStyle/>
            <a:p>
              <a:r>
                <a:rPr lang="en-US" sz="3600" dirty="0">
                  <a:solidFill>
                    <a:srgbClr val="FF0000"/>
                  </a:solidFill>
                </a:rPr>
                <a:t>6m+4m</a:t>
              </a:r>
              <a:endParaRPr lang="fr-FR" sz="3600" dirty="0">
                <a:solidFill>
                  <a:srgbClr val="FF0000"/>
                </a:solidFill>
              </a:endParaRPr>
            </a:p>
          </p:txBody>
        </p:sp>
      </p:grpSp>
    </p:spTree>
    <p:extLst>
      <p:ext uri="{BB962C8B-B14F-4D97-AF65-F5344CB8AC3E}">
        <p14:creationId xmlns:p14="http://schemas.microsoft.com/office/powerpoint/2010/main" val="257424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Test Stand </a:t>
            </a:r>
            <a:r>
              <a:rPr lang="it-IT" sz="3600" b="1" spc="-1" dirty="0" err="1">
                <a:solidFill>
                  <a:srgbClr val="724109"/>
                </a:solidFill>
                <a:latin typeface="Calibri"/>
                <a:ea typeface="+mn-ea"/>
                <a:cs typeface="+mn-cs"/>
              </a:rPr>
              <a:t>Proposals</a:t>
            </a:r>
            <a:r>
              <a:rPr lang="it-IT" sz="3600" b="1" spc="-1" dirty="0">
                <a:solidFill>
                  <a:srgbClr val="724109"/>
                </a:solidFill>
                <a:latin typeface="Calibri"/>
                <a:ea typeface="+mn-ea"/>
                <a:cs typeface="+mn-cs"/>
              </a:rPr>
              <a:t>: CEA</a:t>
            </a:r>
          </a:p>
        </p:txBody>
      </p:sp>
      <p:sp>
        <p:nvSpPr>
          <p:cNvPr id="2" name="Rettangolo 1">
            <a:extLst>
              <a:ext uri="{FF2B5EF4-FFF2-40B4-BE49-F238E27FC236}">
                <a16:creationId xmlns:a16="http://schemas.microsoft.com/office/drawing/2014/main" id="{36D40847-E464-0E44-979F-75E1EF5BED6C}"/>
              </a:ext>
            </a:extLst>
          </p:cNvPr>
          <p:cNvSpPr/>
          <p:nvPr/>
        </p:nvSpPr>
        <p:spPr>
          <a:xfrm>
            <a:off x="1316181" y="954652"/>
            <a:ext cx="8257309" cy="4862870"/>
          </a:xfrm>
          <a:prstGeom prst="rect">
            <a:avLst/>
          </a:prstGeom>
        </p:spPr>
        <p:txBody>
          <a:bodyPr wrap="square">
            <a:spAutoFit/>
          </a:bodyPr>
          <a:lstStyle/>
          <a:p>
            <a:pPr algn="ctr">
              <a:spcAft>
                <a:spcPts val="0"/>
              </a:spcAft>
            </a:pPr>
            <a:r>
              <a:rPr lang="en-US" sz="2000" dirty="0">
                <a:latin typeface="Calibri" panose="020F0502020204030204" pitchFamily="34" charset="0"/>
                <a:ea typeface="Calibri" panose="020F0502020204030204" pitchFamily="34" charset="0"/>
                <a:cs typeface="Times New Roman" panose="02020603050405020304" pitchFamily="18" charset="0"/>
              </a:rPr>
              <a:t>Scenario for testing two 704 MHz prototype cavities for muon cooling at CEA</a:t>
            </a:r>
            <a:endParaRPr lang="it-IT" sz="2000" dirty="0">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US" sz="2000" dirty="0">
                <a:latin typeface="Calibri" panose="020F0502020204030204" pitchFamily="34" charset="0"/>
                <a:ea typeface="Calibri" panose="020F0502020204030204" pitchFamily="34" charset="0"/>
                <a:cs typeface="Times New Roman" panose="02020603050405020304" pitchFamily="18" charset="0"/>
              </a:rPr>
              <a:t> </a:t>
            </a:r>
            <a:endParaRPr lang="it-IT" sz="20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 Tests up to 2-3 T, up to 50+ MV/m </a:t>
            </a:r>
            <a:endParaRPr lang="it-IT" sz="2000" dirty="0">
              <a:latin typeface="Calibri" panose="020F0502020204030204" pitchFamily="34" charset="0"/>
              <a:ea typeface="Calibri" panose="020F0502020204030204" pitchFamily="34" charset="0"/>
              <a:cs typeface="Times New Roman" panose="02020603050405020304" pitchFamily="18" charset="0"/>
            </a:endParaRPr>
          </a:p>
          <a:p>
            <a:pPr indent="228600">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using MICE solenoid (3T max, 2T max used at MICE, 47 cm bore)</a:t>
            </a:r>
            <a:endParaRPr lang="it-IT"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0"/>
              </a:spcAft>
              <a:buFont typeface="Symbol" pitchFamily="2" charset="2"/>
              <a:buChar char=""/>
            </a:pPr>
            <a:r>
              <a:rPr lang="en-US"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Investment tasks and costs:</a:t>
            </a:r>
            <a:endParaRPr lang="it-IT" sz="20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 refurbish the solenoid: 50 k€</a:t>
            </a:r>
            <a:endParaRPr lang="it-IT" sz="20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 transport the solenoid: 50 k€</a:t>
            </a:r>
            <a:endParaRPr lang="it-IT" sz="20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 solenoid cryogenics: 200 k€</a:t>
            </a:r>
            <a:endParaRPr lang="it-IT" sz="20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 solenoid quench protection: 30 k€</a:t>
            </a:r>
            <a:endParaRPr lang="it-IT" sz="20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 solenoid power supply: 70 k€</a:t>
            </a:r>
            <a:endParaRPr lang="it-IT" sz="20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 construct a dedicated magnetically shielded bunker: 1 M€</a:t>
            </a:r>
            <a:endParaRPr lang="it-IT" sz="20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 control room construction and equipment: 200 k€</a:t>
            </a:r>
            <a:endParaRPr lang="it-IT" sz="20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 waveguide lines, circulators, loads, magic tee: 400 k€</a:t>
            </a:r>
            <a:endParaRPr lang="it-IT" sz="20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 fabricate 2 cavities + pumping systems, input couplers, cavity holder: 300 k€</a:t>
            </a:r>
            <a:endParaRPr lang="it-IT" sz="20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 pulse compressor R&amp;D (prototype) and fabrication: 500 k€</a:t>
            </a:r>
            <a:endParaRPr lang="it-IT" sz="20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 testing for 4 years (electricity, cryogenics, infrastructure depreciation): 100 k€</a:t>
            </a:r>
            <a:endParaRPr lang="it-IT" sz="20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 total investment cost : 2.9 M€</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106693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Test Stand </a:t>
            </a:r>
            <a:r>
              <a:rPr lang="it-IT" sz="3600" b="1" spc="-1" dirty="0" err="1">
                <a:solidFill>
                  <a:srgbClr val="724109"/>
                </a:solidFill>
                <a:latin typeface="Calibri"/>
                <a:ea typeface="+mn-ea"/>
                <a:cs typeface="+mn-cs"/>
              </a:rPr>
              <a:t>Proposals</a:t>
            </a:r>
            <a:r>
              <a:rPr lang="it-IT" sz="3600" b="1" spc="-1" dirty="0">
                <a:solidFill>
                  <a:srgbClr val="724109"/>
                </a:solidFill>
                <a:latin typeface="Calibri"/>
                <a:ea typeface="+mn-ea"/>
                <a:cs typeface="+mn-cs"/>
              </a:rPr>
              <a:t>: UK</a:t>
            </a:r>
          </a:p>
        </p:txBody>
      </p:sp>
      <p:sp>
        <p:nvSpPr>
          <p:cNvPr id="3" name="Content Placeholder 2">
            <a:extLst>
              <a:ext uri="{FF2B5EF4-FFF2-40B4-BE49-F238E27FC236}">
                <a16:creationId xmlns:a16="http://schemas.microsoft.com/office/drawing/2014/main" id="{23FAC0FD-DD0E-994F-B338-13EC3957217F}"/>
              </a:ext>
            </a:extLst>
          </p:cNvPr>
          <p:cNvSpPr txBox="1">
            <a:spLocks/>
          </p:cNvSpPr>
          <p:nvPr/>
        </p:nvSpPr>
        <p:spPr>
          <a:xfrm>
            <a:off x="939918" y="1249976"/>
            <a:ext cx="5095196" cy="1804952"/>
          </a:xfrm>
          <a:prstGeom prst="rect">
            <a:avLst/>
          </a:prstGeom>
        </p:spPr>
        <p:txBody>
          <a:bodyPr>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Radiation test bunker complete and handed over</a:t>
            </a:r>
          </a:p>
          <a:p>
            <a:r>
              <a:rPr lang="en-US"/>
              <a:t>Have taken shipment of an 8 MW S-band klystron and modulator on loan from CERN.</a:t>
            </a:r>
          </a:p>
          <a:p>
            <a:r>
              <a:rPr lang="en-US"/>
              <a:t>Circulator also on site, awaiting some waveguide. System should be operating by summer 2024</a:t>
            </a:r>
          </a:p>
          <a:p>
            <a:r>
              <a:rPr lang="en-US"/>
              <a:t>Investigating the possibility of a SC magnet to do muon collider relevant research on breakdown in high magnetic fields</a:t>
            </a:r>
            <a:endParaRPr lang="en-GB" dirty="0"/>
          </a:p>
        </p:txBody>
      </p:sp>
      <p:pic>
        <p:nvPicPr>
          <p:cNvPr id="4" name="2BB4BDB8-26BA-4D66-816C-4C0590AFE37A" descr="IMG_2360.jpg">
            <a:extLst>
              <a:ext uri="{FF2B5EF4-FFF2-40B4-BE49-F238E27FC236}">
                <a16:creationId xmlns:a16="http://schemas.microsoft.com/office/drawing/2014/main" id="{4F4B2147-BB3E-2343-A587-57AAA136802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56044" y="3194740"/>
            <a:ext cx="3666784" cy="2806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EEA1A32E-D5C4-4515-89B4-8322B6FD4D0D" descr="IMG_3062.jpg">
            <a:extLst>
              <a:ext uri="{FF2B5EF4-FFF2-40B4-BE49-F238E27FC236}">
                <a16:creationId xmlns:a16="http://schemas.microsoft.com/office/drawing/2014/main" id="{44E8962A-D830-2A48-B65D-77BB5A652F7F}"/>
              </a:ext>
            </a:extLst>
          </p:cNvPr>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7701828" y="1440873"/>
            <a:ext cx="3335158" cy="44468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22482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Test Stand </a:t>
            </a:r>
            <a:r>
              <a:rPr lang="it-IT" sz="3600" b="1" spc="-1" dirty="0" err="1">
                <a:solidFill>
                  <a:srgbClr val="724109"/>
                </a:solidFill>
                <a:latin typeface="Calibri"/>
                <a:ea typeface="+mn-ea"/>
                <a:cs typeface="+mn-cs"/>
              </a:rPr>
              <a:t>Proposals</a:t>
            </a:r>
            <a:r>
              <a:rPr lang="it-IT" sz="3600" b="1" spc="-1" dirty="0">
                <a:solidFill>
                  <a:srgbClr val="724109"/>
                </a:solidFill>
                <a:latin typeface="Calibri"/>
                <a:ea typeface="+mn-ea"/>
                <a:cs typeface="+mn-cs"/>
              </a:rPr>
              <a:t>: UK</a:t>
            </a:r>
          </a:p>
        </p:txBody>
      </p:sp>
      <p:sp>
        <p:nvSpPr>
          <p:cNvPr id="8" name="Content Placeholder 2">
            <a:extLst>
              <a:ext uri="{FF2B5EF4-FFF2-40B4-BE49-F238E27FC236}">
                <a16:creationId xmlns:a16="http://schemas.microsoft.com/office/drawing/2014/main" id="{2432770C-7BF3-194F-A783-264E290BD786}"/>
              </a:ext>
            </a:extLst>
          </p:cNvPr>
          <p:cNvSpPr txBox="1">
            <a:spLocks/>
          </p:cNvSpPr>
          <p:nvPr/>
        </p:nvSpPr>
        <p:spPr>
          <a:xfrm>
            <a:off x="782105" y="774337"/>
            <a:ext cx="5704372" cy="468052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Plan to replicate something like our RF guns where we have removable back plates or plugs</a:t>
            </a:r>
          </a:p>
          <a:p>
            <a:r>
              <a:rPr lang="en-US" sz="1800" dirty="0"/>
              <a:t>C</a:t>
            </a:r>
            <a:r>
              <a:rPr lang="en-GB" sz="1800" dirty="0"/>
              <a:t>an design to maximise peak fields on the removable part while keeping most of the cavity the same</a:t>
            </a:r>
          </a:p>
          <a:p>
            <a:r>
              <a:rPr lang="en-US" sz="1800" dirty="0"/>
              <a:t>C</a:t>
            </a:r>
            <a:r>
              <a:rPr lang="en-GB" sz="1800" dirty="0"/>
              <a:t>an test different materials, and fields</a:t>
            </a:r>
          </a:p>
          <a:p>
            <a:r>
              <a:rPr lang="en-US" sz="1800" dirty="0"/>
              <a:t>Possibility to test same sample with DC</a:t>
            </a:r>
          </a:p>
          <a:p>
            <a:r>
              <a:rPr lang="en-US" sz="1800" dirty="0"/>
              <a:t>As its only 3 GHz we can use a smaller bore magnet (~10-15 cm)</a:t>
            </a:r>
          </a:p>
          <a:p>
            <a:r>
              <a:rPr lang="en-US" sz="1800" dirty="0"/>
              <a:t>Have requested funds to manufacture this cavity in 2025.</a:t>
            </a:r>
            <a:endParaRPr lang="en-GB" sz="1800" dirty="0"/>
          </a:p>
          <a:p>
            <a:endParaRPr lang="en-GB" sz="2400" dirty="0"/>
          </a:p>
          <a:p>
            <a:pPr marL="0" indent="0">
              <a:buFont typeface="Arial" panose="020B0604020202020204" pitchFamily="34" charset="0"/>
              <a:buNone/>
            </a:pPr>
            <a:endParaRPr lang="en-GB" sz="2000" dirty="0"/>
          </a:p>
          <a:p>
            <a:pPr marL="0" indent="0">
              <a:buFont typeface="Arial" panose="020B0604020202020204" pitchFamily="34" charset="0"/>
              <a:buNone/>
            </a:pPr>
            <a:endParaRPr lang="en-GB" sz="2000" dirty="0"/>
          </a:p>
        </p:txBody>
      </p:sp>
      <p:pic>
        <p:nvPicPr>
          <p:cNvPr id="9" name="Picture 6">
            <a:extLst>
              <a:ext uri="{FF2B5EF4-FFF2-40B4-BE49-F238E27FC236}">
                <a16:creationId xmlns:a16="http://schemas.microsoft.com/office/drawing/2014/main" id="{8AB269C6-FF07-AB41-9B1F-75A199D1A6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2333" y="830327"/>
            <a:ext cx="2078597" cy="21517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5">
            <a:extLst>
              <a:ext uri="{FF2B5EF4-FFF2-40B4-BE49-F238E27FC236}">
                <a16:creationId xmlns:a16="http://schemas.microsoft.com/office/drawing/2014/main" id="{064621F1-2CBD-F940-8474-47EFD72A218D}"/>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6264"/>
          <a:stretch/>
        </p:blipFill>
        <p:spPr bwMode="auto">
          <a:xfrm>
            <a:off x="1748753" y="4518648"/>
            <a:ext cx="4067399" cy="1774432"/>
          </a:xfrm>
          <a:prstGeom prst="rect">
            <a:avLst/>
          </a:prstGeom>
          <a:noFill/>
          <a:ln w="57150">
            <a:solidFill>
              <a:schemeClr val="tx2"/>
            </a:solidFill>
            <a:miter lim="800000"/>
            <a:headEnd/>
            <a:tailEnd/>
          </a:ln>
          <a:extLst>
            <a:ext uri="{909E8E84-426E-40DD-AFC4-6F175D3DCCD1}">
              <a14:hiddenFill xmlns:a14="http://schemas.microsoft.com/office/drawing/2010/main">
                <a:solidFill>
                  <a:schemeClr val="accent1"/>
                </a:solidFill>
              </a14:hiddenFill>
            </a:ext>
          </a:extLst>
        </p:spPr>
      </p:pic>
      <p:pic>
        <p:nvPicPr>
          <p:cNvPr id="11" name="Picture 4">
            <a:extLst>
              <a:ext uri="{FF2B5EF4-FFF2-40B4-BE49-F238E27FC236}">
                <a16:creationId xmlns:a16="http://schemas.microsoft.com/office/drawing/2014/main" id="{49B388F8-95B6-C742-ACBE-F175479CF176}"/>
              </a:ext>
            </a:extLst>
          </p:cNvPr>
          <p:cNvPicPr>
            <a:picLocks noChangeAspect="1"/>
          </p:cNvPicPr>
          <p:nvPr/>
        </p:nvPicPr>
        <p:blipFill>
          <a:blip r:embed="rId5"/>
          <a:stretch>
            <a:fillRect/>
          </a:stretch>
        </p:blipFill>
        <p:spPr>
          <a:xfrm>
            <a:off x="7156802" y="3200316"/>
            <a:ext cx="4968256" cy="2801599"/>
          </a:xfrm>
          <a:prstGeom prst="rect">
            <a:avLst/>
          </a:prstGeom>
        </p:spPr>
      </p:pic>
    </p:spTree>
    <p:extLst>
      <p:ext uri="{BB962C8B-B14F-4D97-AF65-F5344CB8AC3E}">
        <p14:creationId xmlns:p14="http://schemas.microsoft.com/office/powerpoint/2010/main" val="20421406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Test Stand </a:t>
            </a:r>
            <a:r>
              <a:rPr lang="it-IT" sz="3600" b="1" spc="-1" dirty="0" err="1">
                <a:solidFill>
                  <a:srgbClr val="724109"/>
                </a:solidFill>
                <a:latin typeface="Calibri"/>
                <a:ea typeface="+mn-ea"/>
                <a:cs typeface="+mn-cs"/>
              </a:rPr>
              <a:t>Proposals</a:t>
            </a:r>
            <a:r>
              <a:rPr lang="it-IT" sz="3600" b="1" spc="-1" dirty="0">
                <a:solidFill>
                  <a:srgbClr val="724109"/>
                </a:solidFill>
                <a:latin typeface="Calibri"/>
                <a:ea typeface="+mn-ea"/>
                <a:cs typeface="+mn-cs"/>
              </a:rPr>
              <a:t> : INFN</a:t>
            </a:r>
          </a:p>
        </p:txBody>
      </p:sp>
      <p:sp>
        <p:nvSpPr>
          <p:cNvPr id="3" name="CasellaDiTesto 2">
            <a:extLst>
              <a:ext uri="{FF2B5EF4-FFF2-40B4-BE49-F238E27FC236}">
                <a16:creationId xmlns:a16="http://schemas.microsoft.com/office/drawing/2014/main" id="{BF65A92F-B5B8-CF4F-B3E0-C080F25984E5}"/>
              </a:ext>
            </a:extLst>
          </p:cNvPr>
          <p:cNvSpPr txBox="1"/>
          <p:nvPr/>
        </p:nvSpPr>
        <p:spPr>
          <a:xfrm>
            <a:off x="1813479" y="1049614"/>
            <a:ext cx="8896431" cy="3693319"/>
          </a:xfrm>
          <a:prstGeom prst="rect">
            <a:avLst/>
          </a:prstGeom>
          <a:noFill/>
        </p:spPr>
        <p:txBody>
          <a:bodyPr wrap="square" rtlCol="0">
            <a:spAutoFit/>
          </a:bodyPr>
          <a:lstStyle/>
          <a:p>
            <a:r>
              <a:rPr lang="en-US" dirty="0"/>
              <a:t>We are in an advanced phase of design related to a couple of tests stands:</a:t>
            </a:r>
          </a:p>
          <a:p>
            <a:endParaRPr lang="en-US" dirty="0"/>
          </a:p>
          <a:p>
            <a:pPr marL="285750" indent="-285750">
              <a:buFont typeface="Arial" panose="020B0604020202020204" pitchFamily="34" charset="0"/>
              <a:buChar char="•"/>
            </a:pPr>
            <a:r>
              <a:rPr lang="en-US" dirty="0"/>
              <a:t>A DC HV test stand with pulsed capabilities embedded in 1 T magnetic field</a:t>
            </a:r>
          </a:p>
          <a:p>
            <a:pPr marL="285750" indent="-285750">
              <a:buFont typeface="Arial" panose="020B0604020202020204" pitchFamily="34" charset="0"/>
              <a:buChar char="•"/>
            </a:pPr>
            <a:r>
              <a:rPr lang="en-US" dirty="0"/>
              <a:t>A high power (10 MW) S band RF test stand to power a RF cavity installed in the bore of a SC magnet.</a:t>
            </a:r>
          </a:p>
          <a:p>
            <a:endParaRPr lang="en-US" dirty="0"/>
          </a:p>
          <a:p>
            <a:r>
              <a:rPr lang="en-US" dirty="0"/>
              <a:t>The DC Test Stand will be put into operation by the beginning of 2024 (orders are underway) in an existing experimental area @ LASA. This test stand is very similar in the basic design to a reference one designed and installed  at CERN (S. </a:t>
            </a:r>
            <a:r>
              <a:rPr lang="en-US" dirty="0" err="1"/>
              <a:t>Calatroni</a:t>
            </a:r>
            <a:r>
              <a:rPr lang="en-US" dirty="0"/>
              <a:t> and the researchers of his group). We added the possibility to have a parallel magnetic field.</a:t>
            </a:r>
          </a:p>
          <a:p>
            <a:endParaRPr lang="en-US" dirty="0"/>
          </a:p>
          <a:p>
            <a:r>
              <a:rPr lang="en-US" dirty="0"/>
              <a:t>The S band RF test stand may be installed @ LASA (see final slides of this talk). </a:t>
            </a:r>
          </a:p>
        </p:txBody>
      </p:sp>
    </p:spTree>
    <p:extLst>
      <p:ext uri="{BB962C8B-B14F-4D97-AF65-F5344CB8AC3E}">
        <p14:creationId xmlns:p14="http://schemas.microsoft.com/office/powerpoint/2010/main" val="29785900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DC </a:t>
            </a:r>
            <a:r>
              <a:rPr lang="it-IT" sz="3600" b="1" spc="-1" dirty="0" err="1">
                <a:solidFill>
                  <a:srgbClr val="724109"/>
                </a:solidFill>
                <a:latin typeface="Calibri"/>
                <a:ea typeface="+mn-ea"/>
                <a:cs typeface="+mn-cs"/>
              </a:rPr>
              <a:t>based</a:t>
            </a:r>
            <a:r>
              <a:rPr lang="it-IT" sz="3600" b="1" spc="-1" dirty="0">
                <a:solidFill>
                  <a:srgbClr val="724109"/>
                </a:solidFill>
                <a:latin typeface="Calibri"/>
                <a:ea typeface="+mn-ea"/>
                <a:cs typeface="+mn-cs"/>
              </a:rPr>
              <a:t> </a:t>
            </a:r>
            <a:r>
              <a:rPr lang="it-IT" sz="3600" b="1" spc="-1" dirty="0" err="1">
                <a:solidFill>
                  <a:srgbClr val="724109"/>
                </a:solidFill>
                <a:latin typeface="Calibri"/>
                <a:ea typeface="+mn-ea"/>
                <a:cs typeface="+mn-cs"/>
              </a:rPr>
              <a:t>experimental</a:t>
            </a:r>
            <a:r>
              <a:rPr lang="it-IT" sz="3600" b="1" spc="-1" dirty="0">
                <a:solidFill>
                  <a:srgbClr val="724109"/>
                </a:solidFill>
                <a:latin typeface="Calibri"/>
                <a:ea typeface="+mn-ea"/>
                <a:cs typeface="+mn-cs"/>
              </a:rPr>
              <a:t> test stand</a:t>
            </a:r>
          </a:p>
        </p:txBody>
      </p:sp>
      <p:sp>
        <p:nvSpPr>
          <p:cNvPr id="3" name="CasellaDiTesto 2">
            <a:extLst>
              <a:ext uri="{FF2B5EF4-FFF2-40B4-BE49-F238E27FC236}">
                <a16:creationId xmlns:a16="http://schemas.microsoft.com/office/drawing/2014/main" id="{2C00610C-E876-2840-9195-6DC72FABFB96}"/>
              </a:ext>
            </a:extLst>
          </p:cNvPr>
          <p:cNvSpPr txBox="1"/>
          <p:nvPr/>
        </p:nvSpPr>
        <p:spPr>
          <a:xfrm>
            <a:off x="798427" y="1725930"/>
            <a:ext cx="5143282" cy="3970318"/>
          </a:xfrm>
          <a:prstGeom prst="rect">
            <a:avLst/>
          </a:prstGeom>
          <a:solidFill>
            <a:schemeClr val="accent5">
              <a:lumMod val="40000"/>
              <a:lumOff val="60000"/>
            </a:schemeClr>
          </a:solidFill>
        </p:spPr>
        <p:txBody>
          <a:bodyPr wrap="square" rtlCol="0">
            <a:spAutoFit/>
          </a:bodyPr>
          <a:lstStyle/>
          <a:p>
            <a:r>
              <a:rPr lang="en-US" b="1" dirty="0">
                <a:solidFill>
                  <a:srgbClr val="FF0000"/>
                </a:solidFill>
              </a:rPr>
              <a:t>Why we are proposing to carry out tests in a DC based environment ?</a:t>
            </a:r>
          </a:p>
          <a:p>
            <a:endParaRPr lang="en-US" b="1" dirty="0">
              <a:solidFill>
                <a:srgbClr val="FF0000"/>
              </a:solidFill>
            </a:endParaRPr>
          </a:p>
          <a:p>
            <a:pPr marL="285750" indent="-285750">
              <a:buFont typeface="Arial" panose="020B0604020202020204" pitchFamily="34" charset="0"/>
              <a:buChar char="•"/>
            </a:pPr>
            <a:r>
              <a:rPr lang="en-US" b="1" dirty="0"/>
              <a:t>Simple setup with respect to a RF based one</a:t>
            </a:r>
          </a:p>
          <a:p>
            <a:pPr marL="285750" indent="-285750">
              <a:buFont typeface="Arial" panose="020B0604020202020204" pitchFamily="34" charset="0"/>
              <a:buChar char="•"/>
            </a:pPr>
            <a:r>
              <a:rPr lang="en-US" b="1" dirty="0"/>
              <a:t>Tests faster and more flexible</a:t>
            </a:r>
          </a:p>
          <a:p>
            <a:pPr marL="285750" indent="-285750">
              <a:buFont typeface="Arial" panose="020B0604020202020204" pitchFamily="34" charset="0"/>
              <a:buChar char="•"/>
            </a:pPr>
            <a:r>
              <a:rPr lang="en-US" b="1" dirty="0"/>
              <a:t>Study on materials and surface treatments</a:t>
            </a:r>
          </a:p>
          <a:p>
            <a:pPr marL="285750" indent="-285750">
              <a:buFont typeface="Arial" panose="020B0604020202020204" pitchFamily="34" charset="0"/>
              <a:buChar char="•"/>
            </a:pPr>
            <a:r>
              <a:rPr lang="en-US" b="1" dirty="0"/>
              <a:t>Additional input for further RF based experimental campaigns</a:t>
            </a:r>
          </a:p>
          <a:p>
            <a:pPr marL="285750" indent="-285750">
              <a:buFont typeface="Arial" panose="020B0604020202020204" pitchFamily="34" charset="0"/>
              <a:buChar char="•"/>
            </a:pPr>
            <a:r>
              <a:rPr lang="en-US" b="1" dirty="0"/>
              <a:t>Field levels of the order of 100 MV/m (over max. 0.1 mm </a:t>
            </a:r>
            <a:r>
              <a:rPr lang="en-US" b="1" dirty="0" err="1"/>
              <a:t>gp</a:t>
            </a:r>
            <a:r>
              <a:rPr lang="en-US" b="1" dirty="0"/>
              <a:t>)</a:t>
            </a:r>
          </a:p>
          <a:p>
            <a:pPr marL="285750" indent="-285750">
              <a:buFont typeface="Arial" panose="020B0604020202020204" pitchFamily="34" charset="0"/>
              <a:buChar char="•"/>
            </a:pPr>
            <a:r>
              <a:rPr lang="en-US" b="1" dirty="0"/>
              <a:t>Energy similar to the one involved in RF</a:t>
            </a:r>
          </a:p>
          <a:p>
            <a:pPr marL="285750" indent="-285750">
              <a:buFont typeface="Arial" panose="020B0604020202020204" pitchFamily="34" charset="0"/>
              <a:buChar char="•"/>
            </a:pPr>
            <a:r>
              <a:rPr lang="en-US" b="1" dirty="0"/>
              <a:t>UHV conditions</a:t>
            </a:r>
          </a:p>
          <a:p>
            <a:pPr marL="285750" indent="-285750">
              <a:buFont typeface="Arial" panose="020B0604020202020204" pitchFamily="34" charset="0"/>
              <a:buChar char="•"/>
            </a:pPr>
            <a:r>
              <a:rPr lang="en-US" b="1" dirty="0"/>
              <a:t>BD initial phenomena very similar</a:t>
            </a:r>
          </a:p>
        </p:txBody>
      </p:sp>
      <p:sp>
        <p:nvSpPr>
          <p:cNvPr id="4" name="CasellaDiTesto 3">
            <a:extLst>
              <a:ext uri="{FF2B5EF4-FFF2-40B4-BE49-F238E27FC236}">
                <a16:creationId xmlns:a16="http://schemas.microsoft.com/office/drawing/2014/main" id="{EEE9510A-A7D5-554B-90C6-BDCD4669D885}"/>
              </a:ext>
            </a:extLst>
          </p:cNvPr>
          <p:cNvSpPr txBox="1"/>
          <p:nvPr/>
        </p:nvSpPr>
        <p:spPr>
          <a:xfrm>
            <a:off x="6574493" y="1725930"/>
            <a:ext cx="5511770" cy="3970318"/>
          </a:xfrm>
          <a:prstGeom prst="rect">
            <a:avLst/>
          </a:prstGeom>
          <a:solidFill>
            <a:srgbClr val="92D050"/>
          </a:solidFill>
        </p:spPr>
        <p:txBody>
          <a:bodyPr wrap="square" rtlCol="0">
            <a:spAutoFit/>
          </a:bodyPr>
          <a:lstStyle/>
          <a:p>
            <a:endParaRPr lang="en-US" dirty="0"/>
          </a:p>
          <a:p>
            <a:r>
              <a:rPr lang="en-US" dirty="0"/>
              <a:t>We already have a possible setup (magnet @ 1 T with a 120 mm bore and HV power supplies, radiation detectors, experience on data and image acquisition and competence in material treatments )</a:t>
            </a:r>
          </a:p>
          <a:p>
            <a:endParaRPr lang="en-US" dirty="0"/>
          </a:p>
          <a:p>
            <a:pPr marL="342900" indent="-342900">
              <a:buFont typeface="+mj-lt"/>
              <a:buAutoNum type="arabicPeriod"/>
            </a:pPr>
            <a:r>
              <a:rPr lang="en-US" dirty="0"/>
              <a:t>study of innovative materials to create electrodes to be tested with a high DC static field in the presence of a magnetic field of at least 1 T or higher</a:t>
            </a:r>
          </a:p>
          <a:p>
            <a:pPr marL="342900" indent="-342900">
              <a:buFont typeface="+mj-lt"/>
              <a:buAutoNum type="arabicPeriod"/>
            </a:pPr>
            <a:r>
              <a:rPr lang="en-US" dirty="0"/>
              <a:t>study of surface finishing, coating and cleaning techniques for the above materials</a:t>
            </a:r>
          </a:p>
          <a:p>
            <a:pPr marL="342900" indent="-342900">
              <a:buFont typeface="+mj-lt"/>
              <a:buAutoNum type="arabicPeriod"/>
            </a:pPr>
            <a:r>
              <a:rPr lang="en-US" dirty="0"/>
              <a:t>DC high static field test in the presence of a magnetic field of at least 1 T or higher</a:t>
            </a:r>
          </a:p>
        </p:txBody>
      </p:sp>
    </p:spTree>
    <p:extLst>
      <p:ext uri="{BB962C8B-B14F-4D97-AF65-F5344CB8AC3E}">
        <p14:creationId xmlns:p14="http://schemas.microsoft.com/office/powerpoint/2010/main" val="3859299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DC </a:t>
            </a:r>
            <a:r>
              <a:rPr lang="it-IT" sz="3600" b="1" spc="-1" dirty="0" err="1">
                <a:solidFill>
                  <a:srgbClr val="724109"/>
                </a:solidFill>
                <a:latin typeface="Calibri"/>
                <a:ea typeface="+mn-ea"/>
                <a:cs typeface="+mn-cs"/>
              </a:rPr>
              <a:t>based</a:t>
            </a:r>
            <a:r>
              <a:rPr lang="it-IT" sz="3600" b="1" spc="-1" dirty="0">
                <a:solidFill>
                  <a:srgbClr val="724109"/>
                </a:solidFill>
                <a:latin typeface="Calibri"/>
                <a:ea typeface="+mn-ea"/>
                <a:cs typeface="+mn-cs"/>
              </a:rPr>
              <a:t> LASA Test Stand</a:t>
            </a:r>
          </a:p>
        </p:txBody>
      </p:sp>
      <p:pic>
        <p:nvPicPr>
          <p:cNvPr id="3" name="Immagine 2">
            <a:extLst>
              <a:ext uri="{FF2B5EF4-FFF2-40B4-BE49-F238E27FC236}">
                <a16:creationId xmlns:a16="http://schemas.microsoft.com/office/drawing/2014/main" id="{70662D60-6F14-7A43-8005-C52D7FB462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23023" y="996287"/>
            <a:ext cx="3509323" cy="3187635"/>
          </a:xfrm>
          <a:prstGeom prst="rect">
            <a:avLst/>
          </a:prstGeom>
        </p:spPr>
      </p:pic>
      <p:pic>
        <p:nvPicPr>
          <p:cNvPr id="4" name="Immagine 3">
            <a:extLst>
              <a:ext uri="{FF2B5EF4-FFF2-40B4-BE49-F238E27FC236}">
                <a16:creationId xmlns:a16="http://schemas.microsoft.com/office/drawing/2014/main" id="{D895EB60-70C2-3B43-B9C9-ED2715DDC26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9888" y="1224366"/>
            <a:ext cx="3278544" cy="1829428"/>
          </a:xfrm>
          <a:prstGeom prst="rect">
            <a:avLst/>
          </a:prstGeom>
        </p:spPr>
      </p:pic>
      <p:sp>
        <p:nvSpPr>
          <p:cNvPr id="5" name="CasellaDiTesto 4">
            <a:extLst>
              <a:ext uri="{FF2B5EF4-FFF2-40B4-BE49-F238E27FC236}">
                <a16:creationId xmlns:a16="http://schemas.microsoft.com/office/drawing/2014/main" id="{053D3327-6097-2E48-B572-CA3841F9D320}"/>
              </a:ext>
            </a:extLst>
          </p:cNvPr>
          <p:cNvSpPr txBox="1"/>
          <p:nvPr/>
        </p:nvSpPr>
        <p:spPr>
          <a:xfrm>
            <a:off x="992557" y="4610234"/>
            <a:ext cx="5292090" cy="2062103"/>
          </a:xfrm>
          <a:prstGeom prst="rect">
            <a:avLst/>
          </a:prstGeom>
          <a:noFill/>
        </p:spPr>
        <p:txBody>
          <a:bodyPr wrap="square" rtlCol="0">
            <a:spAutoFit/>
          </a:bodyPr>
          <a:lstStyle/>
          <a:p>
            <a:r>
              <a:rPr lang="en-US" sz="1600" dirty="0"/>
              <a:t>The PVX-4110 pulse generator is a direct coupled, air cooled, solid state half-bridge (totem pole) design, offering equally fast pulse rise and fall times, low power dissipation, and virtually no over-shoot, undershoot or ringing. It has overcurrent detection and shutdown circuitry to protect the pulse generator from potential damage due to arcs and shorts in the load or interconnect cable.</a:t>
            </a:r>
          </a:p>
        </p:txBody>
      </p:sp>
      <p:pic>
        <p:nvPicPr>
          <p:cNvPr id="7" name="Immagine 6">
            <a:extLst>
              <a:ext uri="{FF2B5EF4-FFF2-40B4-BE49-F238E27FC236}">
                <a16:creationId xmlns:a16="http://schemas.microsoft.com/office/drawing/2014/main" id="{08BC561C-4055-8545-9E7A-1348BD3EF48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26937" y="2513194"/>
            <a:ext cx="3119357" cy="4159143"/>
          </a:xfrm>
          <a:prstGeom prst="rect">
            <a:avLst/>
          </a:prstGeom>
        </p:spPr>
      </p:pic>
    </p:spTree>
    <p:extLst>
      <p:ext uri="{BB962C8B-B14F-4D97-AF65-F5344CB8AC3E}">
        <p14:creationId xmlns:p14="http://schemas.microsoft.com/office/powerpoint/2010/main" val="30140365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A 3 GHz </a:t>
            </a:r>
            <a:r>
              <a:rPr lang="it-IT" sz="3600" b="1" spc="-1" dirty="0" err="1">
                <a:solidFill>
                  <a:srgbClr val="724109"/>
                </a:solidFill>
                <a:latin typeface="Calibri"/>
                <a:ea typeface="+mn-ea"/>
                <a:cs typeface="+mn-cs"/>
              </a:rPr>
              <a:t>Proposal</a:t>
            </a:r>
            <a:r>
              <a:rPr lang="it-IT" sz="3600" b="1" spc="-1" dirty="0">
                <a:solidFill>
                  <a:srgbClr val="724109"/>
                </a:solidFill>
                <a:latin typeface="Calibri"/>
                <a:ea typeface="+mn-ea"/>
                <a:cs typeface="+mn-cs"/>
              </a:rPr>
              <a:t> for a LASA Test </a:t>
            </a:r>
            <a:r>
              <a:rPr lang="it-IT" sz="3600" b="1" spc="-1" dirty="0" err="1">
                <a:solidFill>
                  <a:srgbClr val="724109"/>
                </a:solidFill>
                <a:latin typeface="Calibri"/>
                <a:ea typeface="+mn-ea"/>
                <a:cs typeface="+mn-cs"/>
              </a:rPr>
              <a:t>Facility</a:t>
            </a:r>
            <a:endParaRPr lang="it-IT" sz="3600" b="1" spc="-1" dirty="0">
              <a:solidFill>
                <a:srgbClr val="724109"/>
              </a:solidFill>
              <a:latin typeface="Calibri"/>
              <a:ea typeface="+mn-ea"/>
              <a:cs typeface="+mn-cs"/>
            </a:endParaRPr>
          </a:p>
        </p:txBody>
      </p:sp>
      <p:pic>
        <p:nvPicPr>
          <p:cNvPr id="4" name="Picture 9" descr="A white ball with a green center&#10;&#10;Description automatically generated">
            <a:extLst>
              <a:ext uri="{FF2B5EF4-FFF2-40B4-BE49-F238E27FC236}">
                <a16:creationId xmlns:a16="http://schemas.microsoft.com/office/drawing/2014/main" id="{DC48427B-A34D-9948-B5B7-3A5D4416C73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32452" y="1204455"/>
            <a:ext cx="2602630" cy="2800155"/>
          </a:xfrm>
          <a:prstGeom prst="rect">
            <a:avLst/>
          </a:prstGeom>
        </p:spPr>
      </p:pic>
      <p:pic>
        <p:nvPicPr>
          <p:cNvPr id="5" name="Picture 11" descr="A rainbow colored dome shaped object&#10;&#10;Description automatically generated">
            <a:extLst>
              <a:ext uri="{FF2B5EF4-FFF2-40B4-BE49-F238E27FC236}">
                <a16:creationId xmlns:a16="http://schemas.microsoft.com/office/drawing/2014/main" id="{D31CD5D6-8FA7-3242-9CA7-E560F6E0C3E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313746" y="1000333"/>
            <a:ext cx="2289137" cy="1956916"/>
          </a:xfrm>
          <a:prstGeom prst="rect">
            <a:avLst/>
          </a:prstGeom>
        </p:spPr>
      </p:pic>
      <p:sp>
        <p:nvSpPr>
          <p:cNvPr id="7" name="TextBox 7">
            <a:extLst>
              <a:ext uri="{FF2B5EF4-FFF2-40B4-BE49-F238E27FC236}">
                <a16:creationId xmlns:a16="http://schemas.microsoft.com/office/drawing/2014/main" id="{E979D478-2A53-D34F-9F11-E354EC01045C}"/>
              </a:ext>
            </a:extLst>
          </p:cNvPr>
          <p:cNvSpPr txBox="1"/>
          <p:nvPr/>
        </p:nvSpPr>
        <p:spPr>
          <a:xfrm>
            <a:off x="1863821" y="4743577"/>
            <a:ext cx="3942521" cy="830997"/>
          </a:xfrm>
          <a:prstGeom prst="rect">
            <a:avLst/>
          </a:prstGeom>
          <a:noFill/>
          <a:ln w="28575">
            <a:solidFill>
              <a:srgbClr val="0070C0"/>
            </a:solidFill>
          </a:ln>
        </p:spPr>
        <p:txBody>
          <a:bodyPr wrap="square">
            <a:spAutoFit/>
          </a:bodyPr>
          <a:lstStyle/>
          <a:p>
            <a:pPr algn="ctr"/>
            <a:r>
              <a:rPr lang="it-IT" sz="1600" b="1" dirty="0">
                <a:latin typeface="Times New Roman" panose="02020603050405020304" pitchFamily="18" charset="0"/>
                <a:cs typeface="Times New Roman" panose="02020603050405020304" pitchFamily="18" charset="0"/>
              </a:rPr>
              <a:t>The </a:t>
            </a:r>
            <a:r>
              <a:rPr lang="it-IT" sz="1600" b="1" dirty="0" err="1">
                <a:latin typeface="Times New Roman" panose="02020603050405020304" pitchFamily="18" charset="0"/>
                <a:cs typeface="Times New Roman" panose="02020603050405020304" pitchFamily="18" charset="0"/>
              </a:rPr>
              <a:t>simulated</a:t>
            </a:r>
            <a:r>
              <a:rPr lang="it-IT" sz="1600" b="1" dirty="0">
                <a:latin typeface="Times New Roman" panose="02020603050405020304" pitchFamily="18" charset="0"/>
                <a:cs typeface="Times New Roman" panose="02020603050405020304" pitchFamily="18" charset="0"/>
              </a:rPr>
              <a:t> models </a:t>
            </a:r>
            <a:r>
              <a:rPr lang="it-IT" sz="1600" b="1" dirty="0" err="1">
                <a:latin typeface="Times New Roman" panose="02020603050405020304" pitchFamily="18" charset="0"/>
                <a:cs typeface="Times New Roman" panose="02020603050405020304" pitchFamily="18" charset="0"/>
              </a:rPr>
              <a:t>consist</a:t>
            </a:r>
            <a:r>
              <a:rPr lang="it-IT" sz="1600" b="1" dirty="0">
                <a:latin typeface="Times New Roman" panose="02020603050405020304" pitchFamily="18" charset="0"/>
                <a:cs typeface="Times New Roman" panose="02020603050405020304" pitchFamily="18" charset="0"/>
              </a:rPr>
              <a:t> of a vacuum volume with finite </a:t>
            </a:r>
            <a:r>
              <a:rPr lang="it-IT" sz="1600" b="1" dirty="0" err="1">
                <a:latin typeface="Times New Roman" panose="02020603050405020304" pitchFamily="18" charset="0"/>
                <a:cs typeface="Times New Roman" panose="02020603050405020304" pitchFamily="18" charset="0"/>
              </a:rPr>
              <a:t>conductivity</a:t>
            </a:r>
            <a:r>
              <a:rPr lang="it-IT" sz="1600" b="1" dirty="0">
                <a:latin typeface="Times New Roman" panose="02020603050405020304" pitchFamily="18" charset="0"/>
                <a:cs typeface="Times New Roman" panose="02020603050405020304" pitchFamily="18" charset="0"/>
              </a:rPr>
              <a:t> (</a:t>
            </a:r>
            <a:r>
              <a:rPr lang="it-IT" sz="1600" b="1" dirty="0" err="1">
                <a:latin typeface="Times New Roman" panose="02020603050405020304" pitchFamily="18" charset="0"/>
                <a:cs typeface="Times New Roman" panose="02020603050405020304" pitchFamily="18" charset="0"/>
              </a:rPr>
              <a:t>copper</a:t>
            </a:r>
            <a:r>
              <a:rPr lang="it-IT" sz="1600" b="1" dirty="0">
                <a:latin typeface="Times New Roman" panose="02020603050405020304" pitchFamily="18" charset="0"/>
                <a:cs typeface="Times New Roman" panose="02020603050405020304" pitchFamily="18" charset="0"/>
              </a:rPr>
              <a:t>) </a:t>
            </a:r>
            <a:r>
              <a:rPr lang="it-IT" sz="1600" b="1" dirty="0" err="1">
                <a:latin typeface="Times New Roman" panose="02020603050405020304" pitchFamily="18" charset="0"/>
                <a:cs typeface="Times New Roman" panose="02020603050405020304" pitchFamily="18" charset="0"/>
              </a:rPr>
              <a:t>boundary</a:t>
            </a:r>
            <a:r>
              <a:rPr lang="it-IT" sz="1600" b="1" dirty="0">
                <a:latin typeface="Times New Roman" panose="02020603050405020304" pitchFamily="18" charset="0"/>
                <a:cs typeface="Times New Roman" panose="02020603050405020304" pitchFamily="18" charset="0"/>
              </a:rPr>
              <a:t> </a:t>
            </a:r>
            <a:r>
              <a:rPr lang="it-IT" sz="1600" b="1" dirty="0" err="1">
                <a:latin typeface="Times New Roman" panose="02020603050405020304" pitchFamily="18" charset="0"/>
                <a:cs typeface="Times New Roman" panose="02020603050405020304" pitchFamily="18" charset="0"/>
              </a:rPr>
              <a:t>condition</a:t>
            </a:r>
            <a:endParaRPr lang="it-IT" sz="1600" b="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8" name="CasellaDiTesto 7">
                <a:extLst>
                  <a:ext uri="{FF2B5EF4-FFF2-40B4-BE49-F238E27FC236}">
                    <a16:creationId xmlns:a16="http://schemas.microsoft.com/office/drawing/2014/main" id="{7896E285-F7A2-F347-9AAB-2FB75F72ADED}"/>
                  </a:ext>
                </a:extLst>
              </p:cNvPr>
              <p:cNvSpPr txBox="1"/>
              <p:nvPr/>
            </p:nvSpPr>
            <p:spPr>
              <a:xfrm>
                <a:off x="7146815" y="1421770"/>
                <a:ext cx="4751815" cy="3844194"/>
              </a:xfrm>
              <a:prstGeom prst="rect">
                <a:avLst/>
              </a:prstGeom>
              <a:noFill/>
            </p:spPr>
            <p:txBody>
              <a:bodyPr wrap="square">
                <a:spAutoFit/>
              </a:bodyPr>
              <a:lstStyle/>
              <a:p>
                <a:pPr marL="285750" indent="-285750">
                  <a:buFont typeface="Arial" panose="020B0604020202020204" pitchFamily="34" charset="0"/>
                  <a:buChar char="•"/>
                </a:pPr>
                <a:r>
                  <a:rPr lang="it-IT" sz="1800" dirty="0" err="1">
                    <a:latin typeface="Times New Roman" panose="02020603050405020304" pitchFamily="18" charset="0"/>
                    <a:cs typeface="Times New Roman" panose="02020603050405020304" pitchFamily="18" charset="0"/>
                  </a:rPr>
                  <a:t>Cavity</a:t>
                </a:r>
                <a:r>
                  <a:rPr lang="it-IT" sz="1800" dirty="0">
                    <a:latin typeface="Times New Roman" panose="02020603050405020304" pitchFamily="18" charset="0"/>
                    <a:cs typeface="Times New Roman" panose="02020603050405020304" pitchFamily="18" charset="0"/>
                  </a:rPr>
                  <a:t> </a:t>
                </a:r>
                <a:r>
                  <a:rPr lang="it-IT" sz="1800" dirty="0" err="1">
                    <a:latin typeface="Times New Roman" panose="02020603050405020304" pitchFamily="18" charset="0"/>
                    <a:cs typeface="Times New Roman" panose="02020603050405020304" pitchFamily="18" charset="0"/>
                  </a:rPr>
                  <a:t>diameter</a:t>
                </a:r>
                <a:r>
                  <a:rPr lang="it-IT" sz="1800" dirty="0">
                    <a:latin typeface="Times New Roman" panose="02020603050405020304" pitchFamily="18" charset="0"/>
                    <a:cs typeface="Times New Roman" panose="02020603050405020304" pitchFamily="18" charset="0"/>
                  </a:rPr>
                  <a:t>: D = 82.208 mm</a:t>
                </a:r>
              </a:p>
              <a:p>
                <a:pPr marL="285750" indent="-285750">
                  <a:buFont typeface="Arial" panose="020B0604020202020204" pitchFamily="34" charset="0"/>
                  <a:buChar char="•"/>
                </a:pPr>
                <a:endParaRPr lang="it-IT"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it-IT" sz="1800" dirty="0" err="1">
                    <a:latin typeface="Times New Roman" panose="02020603050405020304" pitchFamily="18" charset="0"/>
                    <a:cs typeface="Times New Roman" panose="02020603050405020304" pitchFamily="18" charset="0"/>
                  </a:rPr>
                  <a:t>Cavity</a:t>
                </a:r>
                <a:r>
                  <a:rPr lang="it-IT" sz="1800" dirty="0">
                    <a:latin typeface="Times New Roman" panose="02020603050405020304" pitchFamily="18" charset="0"/>
                    <a:cs typeface="Times New Roman" panose="02020603050405020304" pitchFamily="18" charset="0"/>
                  </a:rPr>
                  <a:t> </a:t>
                </a:r>
                <a:r>
                  <a:rPr lang="it-IT" sz="1800" dirty="0" err="1">
                    <a:latin typeface="Times New Roman" panose="02020603050405020304" pitchFamily="18" charset="0"/>
                    <a:cs typeface="Times New Roman" panose="02020603050405020304" pitchFamily="18" charset="0"/>
                  </a:rPr>
                  <a:t>length</a:t>
                </a:r>
                <a:r>
                  <a:rPr lang="it-IT" sz="1800" dirty="0">
                    <a:latin typeface="Times New Roman" panose="02020603050405020304" pitchFamily="18" charset="0"/>
                    <a:cs typeface="Times New Roman" panose="02020603050405020304" pitchFamily="18" charset="0"/>
                  </a:rPr>
                  <a:t>: </a:t>
                </a:r>
                <a:r>
                  <a:rPr lang="el-GR" sz="1800" dirty="0">
                    <a:latin typeface="Times New Roman" panose="02020603050405020304" pitchFamily="18" charset="0"/>
                    <a:cs typeface="Times New Roman" panose="02020603050405020304" pitchFamily="18" charset="0"/>
                  </a:rPr>
                  <a:t>β</a:t>
                </a:r>
                <a:r>
                  <a:rPr lang="it-IT" sz="1800" dirty="0">
                    <a:latin typeface="Times New Roman" panose="02020603050405020304" pitchFamily="18" charset="0"/>
                    <a:cs typeface="Times New Roman" panose="02020603050405020304" pitchFamily="18" charset="0"/>
                  </a:rPr>
                  <a:t>λ/2 = 50 mm</a:t>
                </a:r>
              </a:p>
              <a:p>
                <a:pPr marL="285750" indent="-285750">
                  <a:buFont typeface="Arial" panose="020B0604020202020204" pitchFamily="34" charset="0"/>
                  <a:buChar char="•"/>
                </a:pPr>
                <a:endParaRPr lang="it-IT"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it-IT" sz="1800" dirty="0" err="1">
                    <a:latin typeface="Times New Roman" panose="02020603050405020304" pitchFamily="18" charset="0"/>
                    <a:cs typeface="Times New Roman" panose="02020603050405020304" pitchFamily="18" charset="0"/>
                  </a:rPr>
                  <a:t>Operational</a:t>
                </a:r>
                <a:r>
                  <a:rPr lang="it-IT" sz="1800" dirty="0">
                    <a:latin typeface="Times New Roman" panose="02020603050405020304" pitchFamily="18" charset="0"/>
                    <a:cs typeface="Times New Roman" panose="02020603050405020304" pitchFamily="18" charset="0"/>
                  </a:rPr>
                  <a:t> frequency: f</a:t>
                </a:r>
                <a:r>
                  <a:rPr lang="it-IT" sz="1800" baseline="-25000" dirty="0">
                    <a:latin typeface="Times New Roman" panose="02020603050405020304" pitchFamily="18" charset="0"/>
                    <a:cs typeface="Times New Roman" panose="02020603050405020304" pitchFamily="18" charset="0"/>
                  </a:rPr>
                  <a:t>0</a:t>
                </a:r>
                <a:r>
                  <a:rPr lang="it-IT" sz="1800" dirty="0">
                    <a:latin typeface="Times New Roman" panose="02020603050405020304" pitchFamily="18" charset="0"/>
                    <a:cs typeface="Times New Roman" panose="02020603050405020304" pitchFamily="18" charset="0"/>
                  </a:rPr>
                  <a:t> = 2.998 GHz</a:t>
                </a:r>
              </a:p>
              <a:p>
                <a:pPr marL="285750" indent="-285750">
                  <a:buFont typeface="Arial" panose="020B0604020202020204" pitchFamily="34" charset="0"/>
                  <a:buChar char="•"/>
                </a:pPr>
                <a:endParaRPr lang="it-IT" sz="18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it-IT" dirty="0" err="1">
                    <a:latin typeface="Times New Roman" panose="02020603050405020304" pitchFamily="18" charset="0"/>
                    <a:cs typeface="Times New Roman" panose="02020603050405020304" pitchFamily="18" charset="0"/>
                  </a:rPr>
                  <a:t>Unloaded</a:t>
                </a:r>
                <a:r>
                  <a:rPr lang="it-IT" dirty="0">
                    <a:latin typeface="Times New Roman" panose="02020603050405020304" pitchFamily="18" charset="0"/>
                    <a:cs typeface="Times New Roman" panose="02020603050405020304" pitchFamily="18" charset="0"/>
                  </a:rPr>
                  <a:t> </a:t>
                </a:r>
                <a:r>
                  <a:rPr lang="it-IT" dirty="0" err="1">
                    <a:latin typeface="Times New Roman" panose="02020603050405020304" pitchFamily="18" charset="0"/>
                    <a:cs typeface="Times New Roman" panose="02020603050405020304" pitchFamily="18" charset="0"/>
                  </a:rPr>
                  <a:t>quality</a:t>
                </a:r>
                <a:r>
                  <a:rPr lang="it-IT" dirty="0">
                    <a:latin typeface="Times New Roman" panose="02020603050405020304" pitchFamily="18" charset="0"/>
                    <a:cs typeface="Times New Roman" panose="02020603050405020304" pitchFamily="18" charset="0"/>
                  </a:rPr>
                  <a:t> </a:t>
                </a:r>
                <a:r>
                  <a:rPr lang="it-IT" dirty="0" err="1">
                    <a:latin typeface="Times New Roman" panose="02020603050405020304" pitchFamily="18" charset="0"/>
                    <a:cs typeface="Times New Roman" panose="02020603050405020304" pitchFamily="18" charset="0"/>
                  </a:rPr>
                  <a:t>factor</a:t>
                </a:r>
                <a:r>
                  <a:rPr lang="it-IT" dirty="0">
                    <a:latin typeface="Times New Roman" panose="02020603050405020304" pitchFamily="18" charset="0"/>
                    <a:cs typeface="Times New Roman" panose="02020603050405020304" pitchFamily="18" charset="0"/>
                  </a:rPr>
                  <a:t>: </a:t>
                </a:r>
                <a14:m>
                  <m:oMath xmlns:m="http://schemas.openxmlformats.org/officeDocument/2006/math">
                    <m:r>
                      <a:rPr lang="it-IT" i="1" dirty="0" smtClean="0">
                        <a:latin typeface="Cambria Math" panose="02040503050406030204" pitchFamily="18" charset="0"/>
                        <a:cs typeface="Times New Roman" panose="02020603050405020304" pitchFamily="18" charset="0"/>
                      </a:rPr>
                      <m:t>𝑄</m:t>
                    </m:r>
                    <m:r>
                      <a:rPr lang="it-IT" i="1" baseline="-25000" dirty="0">
                        <a:latin typeface="Cambria Math" panose="02040503050406030204" pitchFamily="18" charset="0"/>
                        <a:cs typeface="Times New Roman" panose="02020603050405020304" pitchFamily="18" charset="0"/>
                      </a:rPr>
                      <m:t>0</m:t>
                    </m:r>
                    <m:r>
                      <a:rPr lang="it-IT" i="1" dirty="0">
                        <a:latin typeface="Cambria Math" panose="02040503050406030204" pitchFamily="18" charset="0"/>
                        <a:cs typeface="Times New Roman" panose="02020603050405020304" pitchFamily="18" charset="0"/>
                      </a:rPr>
                      <m:t> = </m:t>
                    </m:r>
                    <m:f>
                      <m:fPr>
                        <m:ctrlPr>
                          <a:rPr lang="it-IT" i="1" smtClean="0">
                            <a:latin typeface="Cambria Math" panose="02040503050406030204" pitchFamily="18" charset="0"/>
                            <a:cs typeface="Times New Roman" panose="02020603050405020304" pitchFamily="18" charset="0"/>
                          </a:rPr>
                        </m:ctrlPr>
                      </m:fPr>
                      <m:num>
                        <m:sSub>
                          <m:sSubPr>
                            <m:ctrlPr>
                              <a:rPr lang="it-IT" i="1" smtClean="0">
                                <a:latin typeface="Cambria Math" panose="02040503050406030204" pitchFamily="18" charset="0"/>
                                <a:cs typeface="Times New Roman" panose="02020603050405020304" pitchFamily="18" charset="0"/>
                              </a:rPr>
                            </m:ctrlPr>
                          </m:sSubPr>
                          <m:e>
                            <m:r>
                              <a:rPr lang="it-IT" i="1" smtClean="0">
                                <a:latin typeface="Cambria Math" panose="02040503050406030204" pitchFamily="18" charset="0"/>
                                <a:ea typeface="Cambria Math" panose="02040503050406030204" pitchFamily="18" charset="0"/>
                                <a:cs typeface="Times New Roman" panose="02020603050405020304" pitchFamily="18" charset="0"/>
                              </a:rPr>
                              <m:t>𝜔</m:t>
                            </m:r>
                          </m:e>
                          <m:sub>
                            <m:r>
                              <a:rPr lang="it-IT" b="0" i="1" smtClean="0">
                                <a:latin typeface="Cambria Math" panose="02040503050406030204" pitchFamily="18" charset="0"/>
                                <a:cs typeface="Times New Roman" panose="02020603050405020304" pitchFamily="18" charset="0"/>
                              </a:rPr>
                              <m:t>0</m:t>
                            </m:r>
                          </m:sub>
                        </m:sSub>
                        <m:r>
                          <a:rPr lang="it-IT" b="0" i="1" smtClean="0">
                            <a:latin typeface="Cambria Math" panose="02040503050406030204" pitchFamily="18" charset="0"/>
                            <a:cs typeface="Times New Roman" panose="02020603050405020304" pitchFamily="18" charset="0"/>
                          </a:rPr>
                          <m:t>𝑈</m:t>
                        </m:r>
                      </m:num>
                      <m:den>
                        <m:sSub>
                          <m:sSubPr>
                            <m:ctrlPr>
                              <a:rPr lang="it-IT" i="1" smtClean="0">
                                <a:latin typeface="Cambria Math" panose="02040503050406030204" pitchFamily="18" charset="0"/>
                                <a:cs typeface="Times New Roman" panose="02020603050405020304" pitchFamily="18" charset="0"/>
                              </a:rPr>
                            </m:ctrlPr>
                          </m:sSubPr>
                          <m:e>
                            <m:r>
                              <a:rPr lang="it-IT" b="0" i="1" smtClean="0">
                                <a:latin typeface="Cambria Math" panose="02040503050406030204" pitchFamily="18" charset="0"/>
                                <a:cs typeface="Times New Roman" panose="02020603050405020304" pitchFamily="18" charset="0"/>
                              </a:rPr>
                              <m:t>𝑃</m:t>
                            </m:r>
                          </m:e>
                          <m:sub>
                            <m:r>
                              <a:rPr lang="it-IT" b="0" i="1" smtClean="0">
                                <a:latin typeface="Cambria Math" panose="02040503050406030204" pitchFamily="18" charset="0"/>
                                <a:cs typeface="Times New Roman" panose="02020603050405020304" pitchFamily="18" charset="0"/>
                              </a:rPr>
                              <m:t>𝐶𝑢</m:t>
                            </m:r>
                          </m:sub>
                        </m:sSub>
                      </m:den>
                    </m:f>
                    <m:r>
                      <a:rPr lang="it-IT" b="0" i="1" smtClean="0">
                        <a:latin typeface="Cambria Math" panose="02040503050406030204" pitchFamily="18" charset="0"/>
                        <a:cs typeface="Times New Roman" panose="02020603050405020304" pitchFamily="18" charset="0"/>
                      </a:rPr>
                      <m:t>=</m:t>
                    </m:r>
                  </m:oMath>
                </a14:m>
                <a:r>
                  <a:rPr lang="it-IT" dirty="0">
                    <a:latin typeface="Times New Roman" panose="02020603050405020304" pitchFamily="18" charset="0"/>
                    <a:cs typeface="Times New Roman" panose="02020603050405020304" pitchFamily="18" charset="0"/>
                  </a:rPr>
                  <a:t> 20714</a:t>
                </a:r>
              </a:p>
              <a:p>
                <a:pPr marL="285750" indent="-285750">
                  <a:buFont typeface="Arial" panose="020B0604020202020204" pitchFamily="34" charset="0"/>
                  <a:buChar char="•"/>
                </a:pPr>
                <a:endParaRPr lang="it-IT"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it-IT" dirty="0">
                    <a:latin typeface="Times New Roman" panose="02020603050405020304" pitchFamily="18" charset="0"/>
                    <a:cs typeface="Times New Roman" panose="02020603050405020304" pitchFamily="18" charset="0"/>
                  </a:rPr>
                  <a:t>Shunt </a:t>
                </a:r>
                <a:r>
                  <a:rPr lang="it-IT" dirty="0" err="1">
                    <a:latin typeface="Times New Roman" panose="02020603050405020304" pitchFamily="18" charset="0"/>
                    <a:cs typeface="Times New Roman" panose="02020603050405020304" pitchFamily="18" charset="0"/>
                  </a:rPr>
                  <a:t>impedance</a:t>
                </a:r>
                <a:r>
                  <a:rPr lang="it-IT" dirty="0">
                    <a:latin typeface="Times New Roman" panose="02020603050405020304" pitchFamily="18" charset="0"/>
                    <a:cs typeface="Times New Roman" panose="02020603050405020304" pitchFamily="18" charset="0"/>
                  </a:rPr>
                  <a:t>: </a:t>
                </a:r>
                <a:r>
                  <a:rPr lang="it-IT" dirty="0" err="1">
                    <a:latin typeface="Times New Roman" panose="02020603050405020304" pitchFamily="18" charset="0"/>
                    <a:cs typeface="Times New Roman" panose="02020603050405020304" pitchFamily="18" charset="0"/>
                  </a:rPr>
                  <a:t>r</a:t>
                </a:r>
                <a:r>
                  <a:rPr lang="it-IT" baseline="-25000" dirty="0" err="1">
                    <a:latin typeface="Times New Roman" panose="02020603050405020304" pitchFamily="18" charset="0"/>
                    <a:cs typeface="Times New Roman" panose="02020603050405020304" pitchFamily="18" charset="0"/>
                  </a:rPr>
                  <a:t>SH</a:t>
                </a:r>
                <a:r>
                  <a:rPr lang="it-IT" dirty="0">
                    <a:latin typeface="Times New Roman" panose="02020603050405020304" pitchFamily="18" charset="0"/>
                    <a:cs typeface="Times New Roman" panose="02020603050405020304" pitchFamily="18" charset="0"/>
                  </a:rPr>
                  <a:t> = 9.57 M</a:t>
                </a:r>
                <a:r>
                  <a:rPr lang="el-GR" dirty="0">
                    <a:latin typeface="Times New Roman" panose="02020603050405020304" pitchFamily="18" charset="0"/>
                    <a:cs typeface="Times New Roman" panose="02020603050405020304" pitchFamily="18" charset="0"/>
                  </a:rPr>
                  <a:t>Ω</a:t>
                </a:r>
                <a:endParaRPr lang="it-IT"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it-IT"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it-IT" dirty="0" err="1">
                    <a:latin typeface="Times New Roman" panose="02020603050405020304" pitchFamily="18" charset="0"/>
                    <a:cs typeface="Times New Roman" panose="02020603050405020304" pitchFamily="18" charset="0"/>
                  </a:rPr>
                  <a:t>r</a:t>
                </a:r>
                <a:r>
                  <a:rPr lang="it-IT" baseline="-25000" dirty="0" err="1">
                    <a:latin typeface="Times New Roman" panose="02020603050405020304" pitchFamily="18" charset="0"/>
                    <a:cs typeface="Times New Roman" panose="02020603050405020304" pitchFamily="18" charset="0"/>
                  </a:rPr>
                  <a:t>SH</a:t>
                </a:r>
                <a:r>
                  <a:rPr lang="it-IT" dirty="0">
                    <a:latin typeface="Times New Roman" panose="02020603050405020304" pitchFamily="18" charset="0"/>
                    <a:cs typeface="Times New Roman" panose="02020603050405020304" pitchFamily="18" charset="0"/>
                  </a:rPr>
                  <a:t>/</a:t>
                </a:r>
                <a:r>
                  <a:rPr lang="it-IT" dirty="0">
                    <a:cs typeface="Times New Roman" panose="02020603050405020304" pitchFamily="18" charset="0"/>
                  </a:rPr>
                  <a:t> </a:t>
                </a:r>
                <a14:m>
                  <m:oMath xmlns:m="http://schemas.openxmlformats.org/officeDocument/2006/math">
                    <m:r>
                      <a:rPr lang="it-IT" i="1" dirty="0" smtClean="0">
                        <a:latin typeface="Cambria Math" panose="02040503050406030204" pitchFamily="18" charset="0"/>
                        <a:cs typeface="Times New Roman" panose="02020603050405020304" pitchFamily="18" charset="0"/>
                      </a:rPr>
                      <m:t>𝑄</m:t>
                    </m:r>
                    <m:r>
                      <a:rPr lang="it-IT" i="1" baseline="-25000" dirty="0">
                        <a:latin typeface="Cambria Math" panose="02040503050406030204" pitchFamily="18" charset="0"/>
                        <a:cs typeface="Times New Roman" panose="02020603050405020304" pitchFamily="18" charset="0"/>
                      </a:rPr>
                      <m:t>0</m:t>
                    </m:r>
                    <m:r>
                      <a:rPr lang="it-IT" i="1" dirty="0">
                        <a:latin typeface="Cambria Math" panose="02040503050406030204" pitchFamily="18" charset="0"/>
                        <a:cs typeface="Times New Roman" panose="02020603050405020304" pitchFamily="18" charset="0"/>
                      </a:rPr>
                      <m:t> = </m:t>
                    </m:r>
                  </m:oMath>
                </a14:m>
                <a:r>
                  <a:rPr lang="it-IT" dirty="0">
                    <a:latin typeface="Times New Roman" panose="02020603050405020304" pitchFamily="18" charset="0"/>
                    <a:cs typeface="Times New Roman" panose="02020603050405020304" pitchFamily="18" charset="0"/>
                  </a:rPr>
                  <a:t>462</a:t>
                </a:r>
              </a:p>
              <a:p>
                <a:pPr marL="285750" indent="-285750">
                  <a:buFont typeface="Arial" panose="020B0604020202020204" pitchFamily="34" charset="0"/>
                  <a:buChar char="•"/>
                </a:pPr>
                <a:endParaRPr lang="it-IT" dirty="0">
                  <a:latin typeface="Times New Roman" panose="02020603050405020304" pitchFamily="18" charset="0"/>
                  <a:cs typeface="Times New Roman" panose="02020603050405020304" pitchFamily="18" charset="0"/>
                </a:endParaRPr>
              </a:p>
              <a:p>
                <a:endParaRPr lang="en-GB" dirty="0"/>
              </a:p>
            </p:txBody>
          </p:sp>
        </mc:Choice>
        <mc:Fallback xmlns="">
          <p:sp>
            <p:nvSpPr>
              <p:cNvPr id="8" name="CasellaDiTesto 7">
                <a:extLst>
                  <a:ext uri="{FF2B5EF4-FFF2-40B4-BE49-F238E27FC236}">
                    <a16:creationId xmlns:a16="http://schemas.microsoft.com/office/drawing/2014/main" id="{7896E285-F7A2-F347-9AAB-2FB75F72ADED}"/>
                  </a:ext>
                </a:extLst>
              </p:cNvPr>
              <p:cNvSpPr txBox="1">
                <a:spLocks noRot="1" noChangeAspect="1" noMove="1" noResize="1" noEditPoints="1" noAdjustHandles="1" noChangeArrowheads="1" noChangeShapeType="1" noTextEdit="1"/>
              </p:cNvSpPr>
              <p:nvPr/>
            </p:nvSpPr>
            <p:spPr>
              <a:xfrm>
                <a:off x="7146815" y="1421770"/>
                <a:ext cx="4751815" cy="3844194"/>
              </a:xfrm>
              <a:prstGeom prst="rect">
                <a:avLst/>
              </a:prstGeom>
              <a:blipFill>
                <a:blip r:embed="rId5"/>
                <a:stretch>
                  <a:fillRect l="-800" t="-658"/>
                </a:stretch>
              </a:blipFill>
            </p:spPr>
            <p:txBody>
              <a:bodyPr/>
              <a:lstStyle/>
              <a:p>
                <a:r>
                  <a:rPr lang="en-US">
                    <a:noFill/>
                  </a:rPr>
                  <a:t> </a:t>
                </a:r>
              </a:p>
            </p:txBody>
          </p:sp>
        </mc:Fallback>
      </mc:AlternateContent>
    </p:spTree>
    <p:extLst>
      <p:ext uri="{BB962C8B-B14F-4D97-AF65-F5344CB8AC3E}">
        <p14:creationId xmlns:p14="http://schemas.microsoft.com/office/powerpoint/2010/main" val="2451154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err="1">
                <a:solidFill>
                  <a:srgbClr val="724109"/>
                </a:solidFill>
                <a:latin typeface="Calibri"/>
                <a:ea typeface="+mn-ea"/>
                <a:cs typeface="+mn-cs"/>
              </a:rPr>
              <a:t>Cooling</a:t>
            </a:r>
            <a:r>
              <a:rPr lang="it-IT" sz="3600" b="1" spc="-1" dirty="0">
                <a:solidFill>
                  <a:srgbClr val="724109"/>
                </a:solidFill>
                <a:latin typeface="Calibri"/>
                <a:ea typeface="+mn-ea"/>
                <a:cs typeface="+mn-cs"/>
              </a:rPr>
              <a:t> Cell </a:t>
            </a:r>
            <a:r>
              <a:rPr lang="it-IT" sz="3600" b="1" spc="-1" dirty="0" err="1">
                <a:solidFill>
                  <a:srgbClr val="724109"/>
                </a:solidFill>
                <a:latin typeface="Calibri"/>
                <a:ea typeface="+mn-ea"/>
                <a:cs typeface="+mn-cs"/>
              </a:rPr>
              <a:t>Scheme</a:t>
            </a:r>
            <a:endParaRPr lang="it-IT" sz="3600" b="1" spc="-1" dirty="0">
              <a:solidFill>
                <a:srgbClr val="724109"/>
              </a:solidFill>
              <a:latin typeface="Calibri"/>
              <a:ea typeface="+mn-ea"/>
              <a:cs typeface="+mn-cs"/>
            </a:endParaRPr>
          </a:p>
        </p:txBody>
      </p:sp>
      <p:pic>
        <p:nvPicPr>
          <p:cNvPr id="3" name="Immagine 2">
            <a:extLst>
              <a:ext uri="{FF2B5EF4-FFF2-40B4-BE49-F238E27FC236}">
                <a16:creationId xmlns:a16="http://schemas.microsoft.com/office/drawing/2014/main" id="{D8ED6C79-D1DF-114A-993F-F3F640D38EB7}"/>
              </a:ext>
            </a:extLst>
          </p:cNvPr>
          <p:cNvPicPr>
            <a:picLocks noChangeAspect="1"/>
          </p:cNvPicPr>
          <p:nvPr/>
        </p:nvPicPr>
        <p:blipFill>
          <a:blip r:embed="rId3"/>
          <a:stretch>
            <a:fillRect/>
          </a:stretch>
        </p:blipFill>
        <p:spPr>
          <a:xfrm>
            <a:off x="979563" y="1027224"/>
            <a:ext cx="11045443" cy="5048112"/>
          </a:xfrm>
          <a:prstGeom prst="rect">
            <a:avLst/>
          </a:prstGeom>
        </p:spPr>
      </p:pic>
    </p:spTree>
    <p:extLst>
      <p:ext uri="{BB962C8B-B14F-4D97-AF65-F5344CB8AC3E}">
        <p14:creationId xmlns:p14="http://schemas.microsoft.com/office/powerpoint/2010/main" val="21338413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A 3 GHz </a:t>
            </a:r>
            <a:r>
              <a:rPr lang="it-IT" sz="3600" b="1" spc="-1" dirty="0" err="1">
                <a:solidFill>
                  <a:srgbClr val="724109"/>
                </a:solidFill>
                <a:latin typeface="Calibri"/>
                <a:ea typeface="+mn-ea"/>
                <a:cs typeface="+mn-cs"/>
              </a:rPr>
              <a:t>Proposal</a:t>
            </a:r>
            <a:r>
              <a:rPr lang="it-IT" sz="3600" b="1" spc="-1" dirty="0">
                <a:solidFill>
                  <a:srgbClr val="724109"/>
                </a:solidFill>
                <a:latin typeface="Calibri"/>
                <a:ea typeface="+mn-ea"/>
                <a:cs typeface="+mn-cs"/>
              </a:rPr>
              <a:t> for a LASA Test </a:t>
            </a:r>
            <a:r>
              <a:rPr lang="it-IT" sz="3600" b="1" spc="-1" dirty="0" err="1">
                <a:solidFill>
                  <a:srgbClr val="724109"/>
                </a:solidFill>
                <a:latin typeface="Calibri"/>
                <a:ea typeface="+mn-ea"/>
                <a:cs typeface="+mn-cs"/>
              </a:rPr>
              <a:t>Facility</a:t>
            </a:r>
            <a:endParaRPr lang="it-IT" sz="3600" b="1" spc="-1" dirty="0">
              <a:solidFill>
                <a:srgbClr val="724109"/>
              </a:solidFill>
              <a:latin typeface="Calibri"/>
              <a:ea typeface="+mn-ea"/>
              <a:cs typeface="+mn-cs"/>
            </a:endParaRPr>
          </a:p>
        </p:txBody>
      </p:sp>
      <p:sp>
        <p:nvSpPr>
          <p:cNvPr id="9" name="Content Placeholder 2">
            <a:extLst>
              <a:ext uri="{FF2B5EF4-FFF2-40B4-BE49-F238E27FC236}">
                <a16:creationId xmlns:a16="http://schemas.microsoft.com/office/drawing/2014/main" id="{5B1701AA-619C-F842-803E-7D48F944D675}"/>
              </a:ext>
            </a:extLst>
          </p:cNvPr>
          <p:cNvSpPr txBox="1">
            <a:spLocks/>
          </p:cNvSpPr>
          <p:nvPr/>
        </p:nvSpPr>
        <p:spPr>
          <a:xfrm>
            <a:off x="1008991" y="977595"/>
            <a:ext cx="10966174" cy="520356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just">
              <a:buFont typeface="Arial" panose="020B0604020202020204" pitchFamily="34" charset="0"/>
              <a:buChar char="•"/>
            </a:pPr>
            <a:r>
              <a:rPr lang="it-IT" sz="2000" dirty="0" err="1">
                <a:latin typeface="Times New Roman" panose="02020603050405020304" pitchFamily="18" charset="0"/>
                <a:cs typeface="Times New Roman" panose="02020603050405020304" pitchFamily="18" charset="0"/>
              </a:rPr>
              <a:t>Waveguide</a:t>
            </a:r>
            <a:r>
              <a:rPr lang="it-IT" sz="2000" dirty="0">
                <a:latin typeface="Times New Roman" panose="02020603050405020304" pitchFamily="18" charset="0"/>
                <a:cs typeface="Times New Roman" panose="02020603050405020304" pitchFamily="18" charset="0"/>
              </a:rPr>
              <a:t> </a:t>
            </a:r>
            <a:r>
              <a:rPr lang="it-IT" sz="2000" dirty="0" err="1">
                <a:latin typeface="Times New Roman" panose="02020603050405020304" pitchFamily="18" charset="0"/>
                <a:cs typeface="Times New Roman" panose="02020603050405020304" pitchFamily="18" charset="0"/>
              </a:rPr>
              <a:t>coupler</a:t>
            </a:r>
            <a:r>
              <a:rPr lang="it-IT" sz="2000" dirty="0">
                <a:latin typeface="Times New Roman" panose="02020603050405020304" pitchFamily="18" charset="0"/>
                <a:cs typeface="Times New Roman" panose="02020603050405020304" pitchFamily="18" charset="0"/>
              </a:rPr>
              <a:t> with standard WR229 input.</a:t>
            </a:r>
          </a:p>
          <a:p>
            <a:pPr marL="342900" indent="-342900" algn="just">
              <a:buFont typeface="Arial" panose="020B0604020202020204" pitchFamily="34" charset="0"/>
              <a:buChar char="•"/>
            </a:pPr>
            <a:endParaRPr lang="it-IT" sz="20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it-IT" sz="2000" dirty="0" err="1">
                <a:latin typeface="Times New Roman" panose="02020603050405020304" pitchFamily="18" charset="0"/>
                <a:cs typeface="Times New Roman" panose="02020603050405020304" pitchFamily="18" charset="0"/>
              </a:rPr>
              <a:t>λ</a:t>
            </a:r>
            <a:r>
              <a:rPr lang="it-IT" sz="2000" baseline="-25000" dirty="0" err="1">
                <a:latin typeface="Times New Roman" panose="02020603050405020304" pitchFamily="18" charset="0"/>
                <a:cs typeface="Times New Roman" panose="02020603050405020304" pitchFamily="18" charset="0"/>
              </a:rPr>
              <a:t>g</a:t>
            </a:r>
            <a:r>
              <a:rPr lang="it-IT" sz="2000" dirty="0">
                <a:latin typeface="Times New Roman" panose="02020603050405020304" pitchFamily="18" charset="0"/>
                <a:cs typeface="Times New Roman" panose="02020603050405020304" pitchFamily="18" charset="0"/>
              </a:rPr>
              <a:t>/4 </a:t>
            </a:r>
            <a:r>
              <a:rPr lang="it-IT" sz="2000" dirty="0" err="1">
                <a:latin typeface="Times New Roman" panose="02020603050405020304" pitchFamily="18" charset="0"/>
                <a:cs typeface="Times New Roman" panose="02020603050405020304" pitchFamily="18" charset="0"/>
              </a:rPr>
              <a:t>central</a:t>
            </a:r>
            <a:r>
              <a:rPr lang="it-IT" sz="2000" dirty="0">
                <a:latin typeface="Times New Roman" panose="02020603050405020304" pitchFamily="18" charset="0"/>
                <a:cs typeface="Times New Roman" panose="02020603050405020304" pitchFamily="18" charset="0"/>
              </a:rPr>
              <a:t> </a:t>
            </a:r>
            <a:r>
              <a:rPr lang="it-IT" sz="2000" dirty="0" err="1">
                <a:latin typeface="Times New Roman" panose="02020603050405020304" pitchFamily="18" charset="0"/>
                <a:cs typeface="Times New Roman" panose="02020603050405020304" pitchFamily="18" charset="0"/>
              </a:rPr>
              <a:t>section</a:t>
            </a:r>
            <a:r>
              <a:rPr lang="it-IT" sz="2000" dirty="0">
                <a:latin typeface="Times New Roman" panose="02020603050405020304" pitchFamily="18" charset="0"/>
                <a:cs typeface="Times New Roman" panose="02020603050405020304" pitchFamily="18" charset="0"/>
              </a:rPr>
              <a:t> in </a:t>
            </a:r>
            <a:r>
              <a:rPr lang="it-IT" sz="2000" dirty="0" err="1">
                <a:latin typeface="Times New Roman" panose="02020603050405020304" pitchFamily="18" charset="0"/>
                <a:cs typeface="Times New Roman" panose="02020603050405020304" pitchFamily="18" charset="0"/>
              </a:rPr>
              <a:t>order</a:t>
            </a:r>
            <a:r>
              <a:rPr lang="it-IT" sz="2000" dirty="0">
                <a:latin typeface="Times New Roman" panose="02020603050405020304" pitchFamily="18" charset="0"/>
                <a:cs typeface="Times New Roman" panose="02020603050405020304" pitchFamily="18" charset="0"/>
              </a:rPr>
              <a:t> to </a:t>
            </a:r>
            <a:r>
              <a:rPr lang="it-IT" sz="2000" dirty="0" err="1">
                <a:latin typeface="Times New Roman" panose="02020603050405020304" pitchFamily="18" charset="0"/>
                <a:cs typeface="Times New Roman" panose="02020603050405020304" pitchFamily="18" charset="0"/>
              </a:rPr>
              <a:t>improve</a:t>
            </a:r>
            <a:r>
              <a:rPr lang="it-IT" sz="2000" dirty="0">
                <a:latin typeface="Times New Roman" panose="02020603050405020304" pitchFamily="18" charset="0"/>
                <a:cs typeface="Times New Roman" panose="02020603050405020304" pitchFamily="18" charset="0"/>
              </a:rPr>
              <a:t> the matching </a:t>
            </a:r>
            <a:r>
              <a:rPr lang="it-IT" sz="2000" dirty="0" err="1">
                <a:latin typeface="Times New Roman" panose="02020603050405020304" pitchFamily="18" charset="0"/>
                <a:cs typeface="Times New Roman" panose="02020603050405020304" pitchFamily="18" charset="0"/>
              </a:rPr>
              <a:t>between</a:t>
            </a:r>
            <a:r>
              <a:rPr lang="it-IT" sz="2000" dirty="0">
                <a:latin typeface="Times New Roman" panose="02020603050405020304" pitchFamily="18" charset="0"/>
                <a:cs typeface="Times New Roman" panose="02020603050405020304" pitchFamily="18" charset="0"/>
              </a:rPr>
              <a:t> first and last </a:t>
            </a:r>
            <a:r>
              <a:rPr lang="it-IT" sz="2000" dirty="0" err="1">
                <a:latin typeface="Times New Roman" panose="02020603050405020304" pitchFamily="18" charset="0"/>
                <a:cs typeface="Times New Roman" panose="02020603050405020304" pitchFamily="18" charset="0"/>
              </a:rPr>
              <a:t>sections</a:t>
            </a:r>
            <a:r>
              <a:rPr lang="it-IT" sz="2000" dirty="0">
                <a:latin typeface="Times New Roman" panose="02020603050405020304" pitchFamily="18" charset="0"/>
                <a:cs typeface="Times New Roman" panose="02020603050405020304" pitchFamily="18" charset="0"/>
              </a:rPr>
              <a:t>.</a:t>
            </a:r>
          </a:p>
        </p:txBody>
      </p:sp>
      <p:pic>
        <p:nvPicPr>
          <p:cNvPr id="10" name="Picture 8" descr="A picture containing text, table, worktable&#10;&#10;Description automatically generated">
            <a:extLst>
              <a:ext uri="{FF2B5EF4-FFF2-40B4-BE49-F238E27FC236}">
                <a16:creationId xmlns:a16="http://schemas.microsoft.com/office/drawing/2014/main" id="{119C0BDE-A2F2-3742-9AF8-4CBC5F7E325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11837"/>
          <a:stretch/>
        </p:blipFill>
        <p:spPr>
          <a:xfrm>
            <a:off x="910215" y="3363100"/>
            <a:ext cx="5374432" cy="2842264"/>
          </a:xfrm>
          <a:prstGeom prst="rect">
            <a:avLst/>
          </a:prstGeom>
        </p:spPr>
      </p:pic>
      <p:pic>
        <p:nvPicPr>
          <p:cNvPr id="13" name="Picture 18" descr="A graph with red lines and numbers&#10;&#10;Description automatically generated">
            <a:extLst>
              <a:ext uri="{FF2B5EF4-FFF2-40B4-BE49-F238E27FC236}">
                <a16:creationId xmlns:a16="http://schemas.microsoft.com/office/drawing/2014/main" id="{9C529C36-4E34-B84A-8CCE-7D24301AA1D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01193" y="3339598"/>
            <a:ext cx="5275754" cy="2572164"/>
          </a:xfrm>
          <a:prstGeom prst="rect">
            <a:avLst/>
          </a:prstGeom>
        </p:spPr>
      </p:pic>
      <p:sp>
        <p:nvSpPr>
          <p:cNvPr id="14" name="CasellaDiTesto 13">
            <a:extLst>
              <a:ext uri="{FF2B5EF4-FFF2-40B4-BE49-F238E27FC236}">
                <a16:creationId xmlns:a16="http://schemas.microsoft.com/office/drawing/2014/main" id="{1CC77B78-2E9B-AF49-9573-D7577B136F4F}"/>
              </a:ext>
            </a:extLst>
          </p:cNvPr>
          <p:cNvSpPr txBox="1"/>
          <p:nvPr/>
        </p:nvSpPr>
        <p:spPr>
          <a:xfrm>
            <a:off x="741535" y="3507070"/>
            <a:ext cx="1363717" cy="523220"/>
          </a:xfrm>
          <a:prstGeom prst="rect">
            <a:avLst/>
          </a:prstGeom>
          <a:noFill/>
        </p:spPr>
        <p:txBody>
          <a:bodyPr wrap="square">
            <a:spAutoFit/>
          </a:bodyPr>
          <a:lstStyle/>
          <a:p>
            <a:pPr algn="ctr"/>
            <a:r>
              <a:rPr lang="it-IT" sz="1400" b="1" dirty="0"/>
              <a:t>OUTPUT</a:t>
            </a:r>
          </a:p>
          <a:p>
            <a:pPr algn="ctr"/>
            <a:r>
              <a:rPr lang="it-IT" sz="1400" b="1" dirty="0"/>
              <a:t>WAVE-PORT</a:t>
            </a:r>
          </a:p>
        </p:txBody>
      </p:sp>
      <p:cxnSp>
        <p:nvCxnSpPr>
          <p:cNvPr id="15" name="Straight Connector 10">
            <a:extLst>
              <a:ext uri="{FF2B5EF4-FFF2-40B4-BE49-F238E27FC236}">
                <a16:creationId xmlns:a16="http://schemas.microsoft.com/office/drawing/2014/main" id="{91A18F34-D056-3D19-8F86-AB4C5A5F5050}"/>
              </a:ext>
            </a:extLst>
          </p:cNvPr>
          <p:cNvCxnSpPr/>
          <p:nvPr/>
        </p:nvCxnSpPr>
        <p:spPr>
          <a:xfrm flipV="1">
            <a:off x="2208083" y="3275347"/>
            <a:ext cx="0" cy="963561"/>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16" name="Straight Connector 12">
            <a:extLst>
              <a:ext uri="{FF2B5EF4-FFF2-40B4-BE49-F238E27FC236}">
                <a16:creationId xmlns:a16="http://schemas.microsoft.com/office/drawing/2014/main" id="{6E10B8BF-6ED4-D6F7-C773-C0C661EF9467}"/>
              </a:ext>
            </a:extLst>
          </p:cNvPr>
          <p:cNvCxnSpPr/>
          <p:nvPr/>
        </p:nvCxnSpPr>
        <p:spPr>
          <a:xfrm flipV="1">
            <a:off x="3441541" y="3503209"/>
            <a:ext cx="0" cy="963561"/>
          </a:xfrm>
          <a:prstGeom prst="line">
            <a:avLst/>
          </a:prstGeom>
          <a:ln w="28575"/>
        </p:spPr>
        <p:style>
          <a:lnRef idx="1">
            <a:schemeClr val="dk1"/>
          </a:lnRef>
          <a:fillRef idx="0">
            <a:schemeClr val="dk1"/>
          </a:fillRef>
          <a:effectRef idx="0">
            <a:schemeClr val="dk1"/>
          </a:effectRef>
          <a:fontRef idx="minor">
            <a:schemeClr val="tx1"/>
          </a:fontRef>
        </p:style>
      </p:cxnSp>
      <p:cxnSp>
        <p:nvCxnSpPr>
          <p:cNvPr id="17" name="Straight Arrow Connector 13">
            <a:extLst>
              <a:ext uri="{FF2B5EF4-FFF2-40B4-BE49-F238E27FC236}">
                <a16:creationId xmlns:a16="http://schemas.microsoft.com/office/drawing/2014/main" id="{9969D855-E7E3-ED4E-A872-1E1626BF1A1C}"/>
              </a:ext>
            </a:extLst>
          </p:cNvPr>
          <p:cNvCxnSpPr/>
          <p:nvPr/>
        </p:nvCxnSpPr>
        <p:spPr>
          <a:xfrm>
            <a:off x="2204028" y="3503209"/>
            <a:ext cx="1233949" cy="265471"/>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sp>
        <p:nvSpPr>
          <p:cNvPr id="21" name="TextBox 14">
            <a:extLst>
              <a:ext uri="{FF2B5EF4-FFF2-40B4-BE49-F238E27FC236}">
                <a16:creationId xmlns:a16="http://schemas.microsoft.com/office/drawing/2014/main" id="{AE1CFB2C-3542-D643-BC2C-7235219BD6AD}"/>
              </a:ext>
            </a:extLst>
          </p:cNvPr>
          <p:cNvSpPr txBox="1"/>
          <p:nvPr/>
        </p:nvSpPr>
        <p:spPr>
          <a:xfrm>
            <a:off x="2665853" y="3164450"/>
            <a:ext cx="639097" cy="369332"/>
          </a:xfrm>
          <a:prstGeom prst="rect">
            <a:avLst/>
          </a:prstGeom>
          <a:noFill/>
        </p:spPr>
        <p:txBody>
          <a:bodyPr wrap="square">
            <a:spAutoFit/>
          </a:bodyPr>
          <a:lstStyle/>
          <a:p>
            <a:r>
              <a:rPr lang="it-IT" dirty="0" err="1"/>
              <a:t>λ</a:t>
            </a:r>
            <a:r>
              <a:rPr lang="it-IT" baseline="-25000" dirty="0" err="1"/>
              <a:t>g</a:t>
            </a:r>
            <a:r>
              <a:rPr lang="it-IT" dirty="0"/>
              <a:t>/4</a:t>
            </a:r>
          </a:p>
        </p:txBody>
      </p:sp>
    </p:spTree>
    <p:extLst>
      <p:ext uri="{BB962C8B-B14F-4D97-AF65-F5344CB8AC3E}">
        <p14:creationId xmlns:p14="http://schemas.microsoft.com/office/powerpoint/2010/main" val="2822063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A 3 GHz </a:t>
            </a:r>
            <a:r>
              <a:rPr lang="it-IT" sz="3600" b="1" spc="-1" dirty="0" err="1">
                <a:solidFill>
                  <a:srgbClr val="724109"/>
                </a:solidFill>
                <a:latin typeface="Calibri"/>
                <a:ea typeface="+mn-ea"/>
                <a:cs typeface="+mn-cs"/>
              </a:rPr>
              <a:t>Proposal</a:t>
            </a:r>
            <a:r>
              <a:rPr lang="it-IT" sz="3600" b="1" spc="-1" dirty="0">
                <a:solidFill>
                  <a:srgbClr val="724109"/>
                </a:solidFill>
                <a:latin typeface="Calibri"/>
                <a:ea typeface="+mn-ea"/>
                <a:cs typeface="+mn-cs"/>
              </a:rPr>
              <a:t> for a LASA Test </a:t>
            </a:r>
            <a:r>
              <a:rPr lang="it-IT" sz="3600" b="1" spc="-1" dirty="0" err="1">
                <a:solidFill>
                  <a:srgbClr val="724109"/>
                </a:solidFill>
                <a:latin typeface="Calibri"/>
                <a:ea typeface="+mn-ea"/>
                <a:cs typeface="+mn-cs"/>
              </a:rPr>
              <a:t>Facility</a:t>
            </a:r>
            <a:endParaRPr lang="it-IT" sz="3600" b="1" spc="-1" dirty="0">
              <a:solidFill>
                <a:srgbClr val="724109"/>
              </a:solidFill>
              <a:latin typeface="Calibri"/>
              <a:ea typeface="+mn-ea"/>
              <a:cs typeface="+mn-cs"/>
            </a:endParaRPr>
          </a:p>
        </p:txBody>
      </p:sp>
      <p:pic>
        <p:nvPicPr>
          <p:cNvPr id="3" name="Picture 12" descr="A diagram of a circular object with a circle and a circle with a circle with a circle with a circle with a circle with a circle with a circle with a circle with a circle with a circle&#10;&#10;Description automatically generated">
            <a:extLst>
              <a:ext uri="{FF2B5EF4-FFF2-40B4-BE49-F238E27FC236}">
                <a16:creationId xmlns:a16="http://schemas.microsoft.com/office/drawing/2014/main" id="{C59FB48A-4B5B-F743-90FC-827DD4B3ACC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0600" y="937595"/>
            <a:ext cx="3419000" cy="2621096"/>
          </a:xfrm>
          <a:prstGeom prst="rect">
            <a:avLst/>
          </a:prstGeom>
        </p:spPr>
      </p:pic>
      <p:pic>
        <p:nvPicPr>
          <p:cNvPr id="4" name="Picture 16" descr="A graph with numbers and a red line&#10;&#10;Description automatically generated">
            <a:extLst>
              <a:ext uri="{FF2B5EF4-FFF2-40B4-BE49-F238E27FC236}">
                <a16:creationId xmlns:a16="http://schemas.microsoft.com/office/drawing/2014/main" id="{CA52B031-A162-8448-8EFD-B6AFDCC832D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012024" y="4246598"/>
            <a:ext cx="5669903" cy="2581329"/>
          </a:xfrm>
          <a:prstGeom prst="rect">
            <a:avLst/>
          </a:prstGeom>
        </p:spPr>
      </p:pic>
      <p:pic>
        <p:nvPicPr>
          <p:cNvPr id="5" name="Picture 8" descr="A green ball on a white background&#10;&#10;Description automatically generated">
            <a:extLst>
              <a:ext uri="{FF2B5EF4-FFF2-40B4-BE49-F238E27FC236}">
                <a16:creationId xmlns:a16="http://schemas.microsoft.com/office/drawing/2014/main" id="{49B3745E-8759-7948-9D4B-FE7E17B6953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2736" y="1108828"/>
            <a:ext cx="3319161" cy="2459603"/>
          </a:xfrm>
          <a:prstGeom prst="rect">
            <a:avLst/>
          </a:prstGeom>
        </p:spPr>
      </p:pic>
      <p:pic>
        <p:nvPicPr>
          <p:cNvPr id="7" name="Picture 14" descr="A graph of a graph&#10;&#10;Description automatically generated">
            <a:extLst>
              <a:ext uri="{FF2B5EF4-FFF2-40B4-BE49-F238E27FC236}">
                <a16:creationId xmlns:a16="http://schemas.microsoft.com/office/drawing/2014/main" id="{7A6A8AD1-E38A-9C4A-9A6E-B746DD70744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09126" y="4251996"/>
            <a:ext cx="5294549" cy="2400913"/>
          </a:xfrm>
          <a:prstGeom prst="rect">
            <a:avLst/>
          </a:prstGeom>
        </p:spPr>
      </p:pic>
      <p:pic>
        <p:nvPicPr>
          <p:cNvPr id="8" name="Immagine 7">
            <a:extLst>
              <a:ext uri="{FF2B5EF4-FFF2-40B4-BE49-F238E27FC236}">
                <a16:creationId xmlns:a16="http://schemas.microsoft.com/office/drawing/2014/main" id="{D05F2AA3-7BEB-7146-A00D-A57DD16A8AB5}"/>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8568738" y="582127"/>
            <a:ext cx="2417255" cy="1756502"/>
          </a:xfrm>
          <a:prstGeom prst="rect">
            <a:avLst/>
          </a:prstGeom>
        </p:spPr>
      </p:pic>
      <p:pic>
        <p:nvPicPr>
          <p:cNvPr id="9" name="Immagine 8">
            <a:extLst>
              <a:ext uri="{FF2B5EF4-FFF2-40B4-BE49-F238E27FC236}">
                <a16:creationId xmlns:a16="http://schemas.microsoft.com/office/drawing/2014/main" id="{1FF5276D-E09B-3047-B75D-C53F8AA4B024}"/>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8568738" y="2464727"/>
            <a:ext cx="1860782" cy="1655773"/>
          </a:xfrm>
          <a:prstGeom prst="rect">
            <a:avLst/>
          </a:prstGeom>
        </p:spPr>
      </p:pic>
    </p:spTree>
    <p:extLst>
      <p:ext uri="{BB962C8B-B14F-4D97-AF65-F5344CB8AC3E}">
        <p14:creationId xmlns:p14="http://schemas.microsoft.com/office/powerpoint/2010/main" val="31078628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A 3 GHz </a:t>
            </a:r>
            <a:r>
              <a:rPr lang="it-IT" sz="3600" b="1" spc="-1" dirty="0" err="1">
                <a:solidFill>
                  <a:srgbClr val="724109"/>
                </a:solidFill>
                <a:latin typeface="Calibri"/>
                <a:ea typeface="+mn-ea"/>
                <a:cs typeface="+mn-cs"/>
              </a:rPr>
              <a:t>Proposal</a:t>
            </a:r>
            <a:r>
              <a:rPr lang="it-IT" sz="3600" b="1" spc="-1" dirty="0">
                <a:solidFill>
                  <a:srgbClr val="724109"/>
                </a:solidFill>
                <a:latin typeface="Calibri"/>
                <a:ea typeface="+mn-ea"/>
                <a:cs typeface="+mn-cs"/>
              </a:rPr>
              <a:t> for a LASA Test </a:t>
            </a:r>
            <a:r>
              <a:rPr lang="it-IT" sz="3600" b="1" spc="-1" dirty="0" err="1">
                <a:solidFill>
                  <a:srgbClr val="724109"/>
                </a:solidFill>
                <a:latin typeface="Calibri"/>
                <a:ea typeface="+mn-ea"/>
                <a:cs typeface="+mn-cs"/>
              </a:rPr>
              <a:t>Facility</a:t>
            </a:r>
            <a:endParaRPr lang="it-IT" sz="3600" b="1" spc="-1" dirty="0">
              <a:solidFill>
                <a:srgbClr val="724109"/>
              </a:solidFill>
              <a:latin typeface="Calibri"/>
              <a:ea typeface="+mn-ea"/>
              <a:cs typeface="+mn-cs"/>
            </a:endParaRPr>
          </a:p>
        </p:txBody>
      </p:sp>
      <p:pic>
        <p:nvPicPr>
          <p:cNvPr id="4" name="object 2">
            <a:extLst>
              <a:ext uri="{FF2B5EF4-FFF2-40B4-BE49-F238E27FC236}">
                <a16:creationId xmlns:a16="http://schemas.microsoft.com/office/drawing/2014/main" id="{49E12B54-CB48-534D-893D-7BEC232BBCBA}"/>
              </a:ext>
            </a:extLst>
          </p:cNvPr>
          <p:cNvPicPr/>
          <p:nvPr/>
        </p:nvPicPr>
        <p:blipFill>
          <a:blip r:embed="rId3" cstate="print"/>
          <a:stretch>
            <a:fillRect/>
          </a:stretch>
        </p:blipFill>
        <p:spPr>
          <a:xfrm>
            <a:off x="6488158" y="3893784"/>
            <a:ext cx="5464618" cy="2538574"/>
          </a:xfrm>
          <a:prstGeom prst="rect">
            <a:avLst/>
          </a:prstGeom>
        </p:spPr>
      </p:pic>
      <p:pic>
        <p:nvPicPr>
          <p:cNvPr id="5" name="object 3">
            <a:extLst>
              <a:ext uri="{FF2B5EF4-FFF2-40B4-BE49-F238E27FC236}">
                <a16:creationId xmlns:a16="http://schemas.microsoft.com/office/drawing/2014/main" id="{62EFBADA-328E-0144-911B-36A07174C253}"/>
              </a:ext>
            </a:extLst>
          </p:cNvPr>
          <p:cNvPicPr/>
          <p:nvPr/>
        </p:nvPicPr>
        <p:blipFill>
          <a:blip r:embed="rId4" cstate="print"/>
          <a:stretch>
            <a:fillRect/>
          </a:stretch>
        </p:blipFill>
        <p:spPr>
          <a:xfrm>
            <a:off x="798427" y="1037883"/>
            <a:ext cx="4572487" cy="3474377"/>
          </a:xfrm>
          <a:prstGeom prst="rect">
            <a:avLst/>
          </a:prstGeom>
        </p:spPr>
      </p:pic>
      <p:pic>
        <p:nvPicPr>
          <p:cNvPr id="7" name="object 4">
            <a:extLst>
              <a:ext uri="{FF2B5EF4-FFF2-40B4-BE49-F238E27FC236}">
                <a16:creationId xmlns:a16="http://schemas.microsoft.com/office/drawing/2014/main" id="{B630719F-E0A7-794F-9523-F7A13FD1C2B0}"/>
              </a:ext>
            </a:extLst>
          </p:cNvPr>
          <p:cNvPicPr/>
          <p:nvPr/>
        </p:nvPicPr>
        <p:blipFill>
          <a:blip r:embed="rId5" cstate="print"/>
          <a:stretch>
            <a:fillRect/>
          </a:stretch>
        </p:blipFill>
        <p:spPr>
          <a:xfrm>
            <a:off x="6606028" y="883274"/>
            <a:ext cx="5280298" cy="2453406"/>
          </a:xfrm>
          <a:prstGeom prst="rect">
            <a:avLst/>
          </a:prstGeom>
        </p:spPr>
      </p:pic>
      <p:pic>
        <p:nvPicPr>
          <p:cNvPr id="8" name="object 5">
            <a:extLst>
              <a:ext uri="{FF2B5EF4-FFF2-40B4-BE49-F238E27FC236}">
                <a16:creationId xmlns:a16="http://schemas.microsoft.com/office/drawing/2014/main" id="{94CEAFFF-233F-4742-8251-A26053F0C245}"/>
              </a:ext>
            </a:extLst>
          </p:cNvPr>
          <p:cNvPicPr/>
          <p:nvPr/>
        </p:nvPicPr>
        <p:blipFill>
          <a:blip r:embed="rId6" cstate="print"/>
          <a:stretch>
            <a:fillRect/>
          </a:stretch>
        </p:blipFill>
        <p:spPr>
          <a:xfrm>
            <a:off x="811551" y="4825745"/>
            <a:ext cx="2206752" cy="1560576"/>
          </a:xfrm>
          <a:prstGeom prst="rect">
            <a:avLst/>
          </a:prstGeom>
        </p:spPr>
      </p:pic>
      <p:grpSp>
        <p:nvGrpSpPr>
          <p:cNvPr id="9" name="object 13">
            <a:extLst>
              <a:ext uri="{FF2B5EF4-FFF2-40B4-BE49-F238E27FC236}">
                <a16:creationId xmlns:a16="http://schemas.microsoft.com/office/drawing/2014/main" id="{5CB90654-4F8F-E34C-96BE-B2FD31EFA0DF}"/>
              </a:ext>
            </a:extLst>
          </p:cNvPr>
          <p:cNvGrpSpPr/>
          <p:nvPr/>
        </p:nvGrpSpPr>
        <p:grpSpPr>
          <a:xfrm>
            <a:off x="6472068" y="3509771"/>
            <a:ext cx="5487670" cy="392430"/>
            <a:chOff x="5805296" y="3429761"/>
            <a:chExt cx="5487670" cy="392430"/>
          </a:xfrm>
        </p:grpSpPr>
        <p:sp>
          <p:nvSpPr>
            <p:cNvPr id="11" name="object 14">
              <a:extLst>
                <a:ext uri="{FF2B5EF4-FFF2-40B4-BE49-F238E27FC236}">
                  <a16:creationId xmlns:a16="http://schemas.microsoft.com/office/drawing/2014/main" id="{2EFC80CD-CC43-044C-B286-A2711C563000}"/>
                </a:ext>
              </a:extLst>
            </p:cNvPr>
            <p:cNvSpPr/>
            <p:nvPr/>
          </p:nvSpPr>
          <p:spPr>
            <a:xfrm>
              <a:off x="5814821" y="3429761"/>
              <a:ext cx="5468620" cy="392430"/>
            </a:xfrm>
            <a:custGeom>
              <a:avLst/>
              <a:gdLst/>
              <a:ahLst/>
              <a:cxnLst/>
              <a:rect l="l" t="t" r="r" b="b"/>
              <a:pathLst>
                <a:path w="5468620" h="392429">
                  <a:moveTo>
                    <a:pt x="0" y="391921"/>
                  </a:moveTo>
                  <a:lnTo>
                    <a:pt x="0" y="0"/>
                  </a:lnTo>
                </a:path>
                <a:path w="5468620" h="392429">
                  <a:moveTo>
                    <a:pt x="5468111" y="391921"/>
                  </a:moveTo>
                  <a:lnTo>
                    <a:pt x="5468111" y="0"/>
                  </a:lnTo>
                </a:path>
              </a:pathLst>
            </a:custGeom>
            <a:ln w="19050">
              <a:solidFill>
                <a:srgbClr val="000000"/>
              </a:solidFill>
              <a:prstDash val="sysDash"/>
            </a:ln>
          </p:spPr>
          <p:txBody>
            <a:bodyPr wrap="square" lIns="0" tIns="0" rIns="0" bIns="0" rtlCol="0"/>
            <a:lstStyle/>
            <a:p>
              <a:endParaRPr/>
            </a:p>
          </p:txBody>
        </p:sp>
        <p:sp>
          <p:nvSpPr>
            <p:cNvPr id="12" name="object 15">
              <a:extLst>
                <a:ext uri="{FF2B5EF4-FFF2-40B4-BE49-F238E27FC236}">
                  <a16:creationId xmlns:a16="http://schemas.microsoft.com/office/drawing/2014/main" id="{BBA36312-73D0-164A-92F6-370116D827E3}"/>
                </a:ext>
              </a:extLst>
            </p:cNvPr>
            <p:cNvSpPr/>
            <p:nvPr/>
          </p:nvSpPr>
          <p:spPr>
            <a:xfrm>
              <a:off x="5814821" y="3656837"/>
              <a:ext cx="5466715" cy="76200"/>
            </a:xfrm>
            <a:custGeom>
              <a:avLst/>
              <a:gdLst/>
              <a:ahLst/>
              <a:cxnLst/>
              <a:rect l="l" t="t" r="r" b="b"/>
              <a:pathLst>
                <a:path w="5466715" h="76200">
                  <a:moveTo>
                    <a:pt x="76200" y="0"/>
                  </a:moveTo>
                  <a:lnTo>
                    <a:pt x="0" y="38100"/>
                  </a:lnTo>
                  <a:lnTo>
                    <a:pt x="76200" y="76200"/>
                  </a:lnTo>
                  <a:lnTo>
                    <a:pt x="76200" y="47625"/>
                  </a:lnTo>
                  <a:lnTo>
                    <a:pt x="63500" y="47625"/>
                  </a:lnTo>
                  <a:lnTo>
                    <a:pt x="63500" y="28575"/>
                  </a:lnTo>
                  <a:lnTo>
                    <a:pt x="76200" y="28575"/>
                  </a:lnTo>
                  <a:lnTo>
                    <a:pt x="76200" y="0"/>
                  </a:lnTo>
                  <a:close/>
                </a:path>
                <a:path w="5466715" h="76200">
                  <a:moveTo>
                    <a:pt x="5390514" y="0"/>
                  </a:moveTo>
                  <a:lnTo>
                    <a:pt x="5390514" y="76200"/>
                  </a:lnTo>
                  <a:lnTo>
                    <a:pt x="5447664" y="47625"/>
                  </a:lnTo>
                  <a:lnTo>
                    <a:pt x="5403214" y="47625"/>
                  </a:lnTo>
                  <a:lnTo>
                    <a:pt x="5403214" y="28575"/>
                  </a:lnTo>
                  <a:lnTo>
                    <a:pt x="5447664" y="28575"/>
                  </a:lnTo>
                  <a:lnTo>
                    <a:pt x="5390514" y="0"/>
                  </a:lnTo>
                  <a:close/>
                </a:path>
                <a:path w="5466715" h="76200">
                  <a:moveTo>
                    <a:pt x="76200" y="28575"/>
                  </a:moveTo>
                  <a:lnTo>
                    <a:pt x="63500" y="28575"/>
                  </a:lnTo>
                  <a:lnTo>
                    <a:pt x="63500" y="47625"/>
                  </a:lnTo>
                  <a:lnTo>
                    <a:pt x="76200" y="47625"/>
                  </a:lnTo>
                  <a:lnTo>
                    <a:pt x="76200" y="28575"/>
                  </a:lnTo>
                  <a:close/>
                </a:path>
                <a:path w="5466715" h="76200">
                  <a:moveTo>
                    <a:pt x="5390514" y="28575"/>
                  </a:moveTo>
                  <a:lnTo>
                    <a:pt x="76200" y="28575"/>
                  </a:lnTo>
                  <a:lnTo>
                    <a:pt x="76200" y="47625"/>
                  </a:lnTo>
                  <a:lnTo>
                    <a:pt x="5390514" y="47625"/>
                  </a:lnTo>
                  <a:lnTo>
                    <a:pt x="5390514" y="28575"/>
                  </a:lnTo>
                  <a:close/>
                </a:path>
                <a:path w="5466715" h="76200">
                  <a:moveTo>
                    <a:pt x="5447664" y="28575"/>
                  </a:moveTo>
                  <a:lnTo>
                    <a:pt x="5403214" y="28575"/>
                  </a:lnTo>
                  <a:lnTo>
                    <a:pt x="5403214" y="47625"/>
                  </a:lnTo>
                  <a:lnTo>
                    <a:pt x="5447664" y="47625"/>
                  </a:lnTo>
                  <a:lnTo>
                    <a:pt x="5466714" y="38100"/>
                  </a:lnTo>
                  <a:lnTo>
                    <a:pt x="5447664" y="28575"/>
                  </a:lnTo>
                  <a:close/>
                </a:path>
              </a:pathLst>
            </a:custGeom>
            <a:solidFill>
              <a:srgbClr val="000000"/>
            </a:solidFill>
          </p:spPr>
          <p:txBody>
            <a:bodyPr wrap="square" lIns="0" tIns="0" rIns="0" bIns="0" rtlCol="0"/>
            <a:lstStyle/>
            <a:p>
              <a:endParaRPr/>
            </a:p>
          </p:txBody>
        </p:sp>
      </p:grpSp>
      <p:grpSp>
        <p:nvGrpSpPr>
          <p:cNvPr id="13" name="object 13">
            <a:extLst>
              <a:ext uri="{FF2B5EF4-FFF2-40B4-BE49-F238E27FC236}">
                <a16:creationId xmlns:a16="http://schemas.microsoft.com/office/drawing/2014/main" id="{751DC2C4-54FD-0A47-825B-FE45601D2826}"/>
              </a:ext>
            </a:extLst>
          </p:cNvPr>
          <p:cNvGrpSpPr/>
          <p:nvPr/>
        </p:nvGrpSpPr>
        <p:grpSpPr>
          <a:xfrm>
            <a:off x="6481593" y="3500474"/>
            <a:ext cx="5487670" cy="392430"/>
            <a:chOff x="5805296" y="3429761"/>
            <a:chExt cx="5487670" cy="392430"/>
          </a:xfrm>
        </p:grpSpPr>
        <p:sp>
          <p:nvSpPr>
            <p:cNvPr id="14" name="object 14">
              <a:extLst>
                <a:ext uri="{FF2B5EF4-FFF2-40B4-BE49-F238E27FC236}">
                  <a16:creationId xmlns:a16="http://schemas.microsoft.com/office/drawing/2014/main" id="{6497D525-FCB8-C144-81C5-CA91DF38271B}"/>
                </a:ext>
              </a:extLst>
            </p:cNvPr>
            <p:cNvSpPr/>
            <p:nvPr/>
          </p:nvSpPr>
          <p:spPr>
            <a:xfrm>
              <a:off x="5814821" y="3429761"/>
              <a:ext cx="5468620" cy="392430"/>
            </a:xfrm>
            <a:custGeom>
              <a:avLst/>
              <a:gdLst/>
              <a:ahLst/>
              <a:cxnLst/>
              <a:rect l="l" t="t" r="r" b="b"/>
              <a:pathLst>
                <a:path w="5468620" h="392429">
                  <a:moveTo>
                    <a:pt x="0" y="391921"/>
                  </a:moveTo>
                  <a:lnTo>
                    <a:pt x="0" y="0"/>
                  </a:lnTo>
                </a:path>
                <a:path w="5468620" h="392429">
                  <a:moveTo>
                    <a:pt x="5468111" y="391921"/>
                  </a:moveTo>
                  <a:lnTo>
                    <a:pt x="5468111" y="0"/>
                  </a:lnTo>
                </a:path>
              </a:pathLst>
            </a:custGeom>
            <a:ln w="19050">
              <a:solidFill>
                <a:srgbClr val="000000"/>
              </a:solidFill>
              <a:prstDash val="sysDash"/>
            </a:ln>
          </p:spPr>
          <p:txBody>
            <a:bodyPr wrap="square" lIns="0" tIns="0" rIns="0" bIns="0" rtlCol="0"/>
            <a:lstStyle/>
            <a:p>
              <a:endParaRPr/>
            </a:p>
          </p:txBody>
        </p:sp>
        <p:sp>
          <p:nvSpPr>
            <p:cNvPr id="15" name="object 15">
              <a:extLst>
                <a:ext uri="{FF2B5EF4-FFF2-40B4-BE49-F238E27FC236}">
                  <a16:creationId xmlns:a16="http://schemas.microsoft.com/office/drawing/2014/main" id="{9859AD21-F478-EE49-BEE4-74E666415042}"/>
                </a:ext>
              </a:extLst>
            </p:cNvPr>
            <p:cNvSpPr/>
            <p:nvPr/>
          </p:nvSpPr>
          <p:spPr>
            <a:xfrm>
              <a:off x="5814821" y="3656837"/>
              <a:ext cx="5466715" cy="76200"/>
            </a:xfrm>
            <a:custGeom>
              <a:avLst/>
              <a:gdLst/>
              <a:ahLst/>
              <a:cxnLst/>
              <a:rect l="l" t="t" r="r" b="b"/>
              <a:pathLst>
                <a:path w="5466715" h="76200">
                  <a:moveTo>
                    <a:pt x="76200" y="0"/>
                  </a:moveTo>
                  <a:lnTo>
                    <a:pt x="0" y="38100"/>
                  </a:lnTo>
                  <a:lnTo>
                    <a:pt x="76200" y="76200"/>
                  </a:lnTo>
                  <a:lnTo>
                    <a:pt x="76200" y="47625"/>
                  </a:lnTo>
                  <a:lnTo>
                    <a:pt x="63500" y="47625"/>
                  </a:lnTo>
                  <a:lnTo>
                    <a:pt x="63500" y="28575"/>
                  </a:lnTo>
                  <a:lnTo>
                    <a:pt x="76200" y="28575"/>
                  </a:lnTo>
                  <a:lnTo>
                    <a:pt x="76200" y="0"/>
                  </a:lnTo>
                  <a:close/>
                </a:path>
                <a:path w="5466715" h="76200">
                  <a:moveTo>
                    <a:pt x="5390514" y="0"/>
                  </a:moveTo>
                  <a:lnTo>
                    <a:pt x="5390514" y="76200"/>
                  </a:lnTo>
                  <a:lnTo>
                    <a:pt x="5447664" y="47625"/>
                  </a:lnTo>
                  <a:lnTo>
                    <a:pt x="5403214" y="47625"/>
                  </a:lnTo>
                  <a:lnTo>
                    <a:pt x="5403214" y="28575"/>
                  </a:lnTo>
                  <a:lnTo>
                    <a:pt x="5447664" y="28575"/>
                  </a:lnTo>
                  <a:lnTo>
                    <a:pt x="5390514" y="0"/>
                  </a:lnTo>
                  <a:close/>
                </a:path>
                <a:path w="5466715" h="76200">
                  <a:moveTo>
                    <a:pt x="76200" y="28575"/>
                  </a:moveTo>
                  <a:lnTo>
                    <a:pt x="63500" y="28575"/>
                  </a:lnTo>
                  <a:lnTo>
                    <a:pt x="63500" y="47625"/>
                  </a:lnTo>
                  <a:lnTo>
                    <a:pt x="76200" y="47625"/>
                  </a:lnTo>
                  <a:lnTo>
                    <a:pt x="76200" y="28575"/>
                  </a:lnTo>
                  <a:close/>
                </a:path>
                <a:path w="5466715" h="76200">
                  <a:moveTo>
                    <a:pt x="5390514" y="28575"/>
                  </a:moveTo>
                  <a:lnTo>
                    <a:pt x="76200" y="28575"/>
                  </a:lnTo>
                  <a:lnTo>
                    <a:pt x="76200" y="47625"/>
                  </a:lnTo>
                  <a:lnTo>
                    <a:pt x="5390514" y="47625"/>
                  </a:lnTo>
                  <a:lnTo>
                    <a:pt x="5390514" y="28575"/>
                  </a:lnTo>
                  <a:close/>
                </a:path>
                <a:path w="5466715" h="76200">
                  <a:moveTo>
                    <a:pt x="5447664" y="28575"/>
                  </a:moveTo>
                  <a:lnTo>
                    <a:pt x="5403214" y="28575"/>
                  </a:lnTo>
                  <a:lnTo>
                    <a:pt x="5403214" y="47625"/>
                  </a:lnTo>
                  <a:lnTo>
                    <a:pt x="5447664" y="47625"/>
                  </a:lnTo>
                  <a:lnTo>
                    <a:pt x="5466714" y="38100"/>
                  </a:lnTo>
                  <a:lnTo>
                    <a:pt x="5447664" y="28575"/>
                  </a:lnTo>
                  <a:close/>
                </a:path>
              </a:pathLst>
            </a:custGeom>
            <a:solidFill>
              <a:srgbClr val="000000"/>
            </a:solidFill>
          </p:spPr>
          <p:txBody>
            <a:bodyPr wrap="square" lIns="0" tIns="0" rIns="0" bIns="0" rtlCol="0"/>
            <a:lstStyle/>
            <a:p>
              <a:endParaRPr/>
            </a:p>
          </p:txBody>
        </p:sp>
      </p:grpSp>
      <p:sp>
        <p:nvSpPr>
          <p:cNvPr id="16" name="object 16">
            <a:extLst>
              <a:ext uri="{FF2B5EF4-FFF2-40B4-BE49-F238E27FC236}">
                <a16:creationId xmlns:a16="http://schemas.microsoft.com/office/drawing/2014/main" id="{2C6ABA49-B6DC-5940-A0DF-1B7AD5422E4D}"/>
              </a:ext>
            </a:extLst>
          </p:cNvPr>
          <p:cNvSpPr txBox="1"/>
          <p:nvPr/>
        </p:nvSpPr>
        <p:spPr>
          <a:xfrm>
            <a:off x="8689615" y="3416020"/>
            <a:ext cx="960755" cy="299720"/>
          </a:xfrm>
          <a:prstGeom prst="rect">
            <a:avLst/>
          </a:prstGeom>
        </p:spPr>
        <p:txBody>
          <a:bodyPr vert="horz" wrap="square" lIns="0" tIns="12700" rIns="0" bIns="0" rtlCol="0">
            <a:spAutoFit/>
          </a:bodyPr>
          <a:lstStyle/>
          <a:p>
            <a:pPr marL="12700">
              <a:lnSpc>
                <a:spcPct val="100000"/>
              </a:lnSpc>
              <a:spcBef>
                <a:spcPts val="100"/>
              </a:spcBef>
            </a:pPr>
            <a:r>
              <a:rPr sz="1800" dirty="0">
                <a:latin typeface="Times New Roman"/>
                <a:cs typeface="Times New Roman"/>
              </a:rPr>
              <a:t>~</a:t>
            </a:r>
            <a:r>
              <a:rPr sz="1800" spc="-5" dirty="0">
                <a:latin typeface="Times New Roman"/>
                <a:cs typeface="Times New Roman"/>
              </a:rPr>
              <a:t> </a:t>
            </a:r>
            <a:r>
              <a:rPr sz="1800" dirty="0">
                <a:latin typeface="Times New Roman"/>
                <a:cs typeface="Times New Roman"/>
              </a:rPr>
              <a:t>364</a:t>
            </a:r>
            <a:r>
              <a:rPr sz="1800" spc="-5" dirty="0">
                <a:latin typeface="Times New Roman"/>
                <a:cs typeface="Times New Roman"/>
              </a:rPr>
              <a:t> </a:t>
            </a:r>
            <a:r>
              <a:rPr sz="1800" spc="-25" dirty="0">
                <a:latin typeface="Times New Roman"/>
                <a:cs typeface="Times New Roman"/>
              </a:rPr>
              <a:t>mm</a:t>
            </a:r>
            <a:endParaRPr sz="1800">
              <a:latin typeface="Times New Roman"/>
              <a:cs typeface="Times New Roman"/>
            </a:endParaRPr>
          </a:p>
        </p:txBody>
      </p:sp>
    </p:spTree>
    <p:extLst>
      <p:ext uri="{BB962C8B-B14F-4D97-AF65-F5344CB8AC3E}">
        <p14:creationId xmlns:p14="http://schemas.microsoft.com/office/powerpoint/2010/main" val="4956541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A 3 GHz </a:t>
            </a:r>
            <a:r>
              <a:rPr lang="it-IT" sz="3600" b="1" spc="-1" dirty="0" err="1">
                <a:solidFill>
                  <a:srgbClr val="724109"/>
                </a:solidFill>
                <a:latin typeface="Calibri"/>
                <a:ea typeface="+mn-ea"/>
                <a:cs typeface="+mn-cs"/>
              </a:rPr>
              <a:t>Proposal</a:t>
            </a:r>
            <a:r>
              <a:rPr lang="it-IT" sz="3600" b="1" spc="-1" dirty="0">
                <a:solidFill>
                  <a:srgbClr val="724109"/>
                </a:solidFill>
                <a:latin typeface="Calibri"/>
                <a:ea typeface="+mn-ea"/>
                <a:cs typeface="+mn-cs"/>
              </a:rPr>
              <a:t> for a LASA Test </a:t>
            </a:r>
            <a:r>
              <a:rPr lang="it-IT" sz="3600" b="1" spc="-1" dirty="0" err="1">
                <a:solidFill>
                  <a:srgbClr val="724109"/>
                </a:solidFill>
                <a:latin typeface="Calibri"/>
                <a:ea typeface="+mn-ea"/>
                <a:cs typeface="+mn-cs"/>
              </a:rPr>
              <a:t>Facility</a:t>
            </a:r>
            <a:endParaRPr lang="it-IT" sz="3600" b="1" spc="-1" dirty="0">
              <a:solidFill>
                <a:srgbClr val="724109"/>
              </a:solidFill>
              <a:latin typeface="Calibri"/>
              <a:ea typeface="+mn-ea"/>
              <a:cs typeface="+mn-cs"/>
            </a:endParaRPr>
          </a:p>
        </p:txBody>
      </p:sp>
      <p:sp>
        <p:nvSpPr>
          <p:cNvPr id="4" name="object 2">
            <a:extLst>
              <a:ext uri="{FF2B5EF4-FFF2-40B4-BE49-F238E27FC236}">
                <a16:creationId xmlns:a16="http://schemas.microsoft.com/office/drawing/2014/main" id="{A7EBC2AB-159F-444E-8A68-7052F2F34011}"/>
              </a:ext>
            </a:extLst>
          </p:cNvPr>
          <p:cNvSpPr txBox="1"/>
          <p:nvPr/>
        </p:nvSpPr>
        <p:spPr>
          <a:xfrm>
            <a:off x="861118" y="1132586"/>
            <a:ext cx="8597900" cy="299720"/>
          </a:xfrm>
          <a:prstGeom prst="rect">
            <a:avLst/>
          </a:prstGeom>
        </p:spPr>
        <p:txBody>
          <a:bodyPr vert="horz" wrap="square" lIns="0" tIns="12700" rIns="0" bIns="0" rtlCol="0">
            <a:spAutoFit/>
          </a:bodyPr>
          <a:lstStyle/>
          <a:p>
            <a:pPr marL="25400">
              <a:lnSpc>
                <a:spcPct val="100000"/>
              </a:lnSpc>
              <a:spcBef>
                <a:spcPts val="100"/>
              </a:spcBef>
            </a:pPr>
            <a:r>
              <a:rPr sz="1800" spc="-60" dirty="0">
                <a:latin typeface="Times New Roman"/>
                <a:cs typeface="Times New Roman"/>
              </a:rPr>
              <a:t>We</a:t>
            </a:r>
            <a:r>
              <a:rPr sz="1800" spc="-5" dirty="0">
                <a:latin typeface="Times New Roman"/>
                <a:cs typeface="Times New Roman"/>
              </a:rPr>
              <a:t> </a:t>
            </a:r>
            <a:r>
              <a:rPr sz="1800" dirty="0">
                <a:latin typeface="Times New Roman"/>
                <a:cs typeface="Times New Roman"/>
              </a:rPr>
              <a:t>considered</a:t>
            </a:r>
            <a:r>
              <a:rPr sz="1800" spc="-25" dirty="0">
                <a:latin typeface="Times New Roman"/>
                <a:cs typeface="Times New Roman"/>
              </a:rPr>
              <a:t> </a:t>
            </a:r>
            <a:r>
              <a:rPr sz="1800" dirty="0">
                <a:latin typeface="Times New Roman"/>
                <a:cs typeface="Times New Roman"/>
              </a:rPr>
              <a:t>a</a:t>
            </a:r>
            <a:r>
              <a:rPr sz="1800" spc="-5" dirty="0">
                <a:latin typeface="Times New Roman"/>
                <a:cs typeface="Times New Roman"/>
              </a:rPr>
              <a:t> </a:t>
            </a:r>
            <a:r>
              <a:rPr sz="1800" dirty="0">
                <a:latin typeface="Times New Roman"/>
                <a:cs typeface="Times New Roman"/>
              </a:rPr>
              <a:t>RF</a:t>
            </a:r>
            <a:r>
              <a:rPr sz="1800" spc="-25" dirty="0">
                <a:latin typeface="Times New Roman"/>
                <a:cs typeface="Times New Roman"/>
              </a:rPr>
              <a:t> </a:t>
            </a:r>
            <a:r>
              <a:rPr sz="1800" dirty="0">
                <a:latin typeface="Times New Roman"/>
                <a:cs typeface="Times New Roman"/>
              </a:rPr>
              <a:t>Duty</a:t>
            </a:r>
            <a:r>
              <a:rPr sz="1800" spc="-10" dirty="0">
                <a:latin typeface="Times New Roman"/>
                <a:cs typeface="Times New Roman"/>
              </a:rPr>
              <a:t> </a:t>
            </a:r>
            <a:r>
              <a:rPr sz="1800" dirty="0">
                <a:latin typeface="Times New Roman"/>
                <a:cs typeface="Times New Roman"/>
              </a:rPr>
              <a:t>Factor</a:t>
            </a:r>
            <a:r>
              <a:rPr sz="1800" spc="-20" dirty="0">
                <a:latin typeface="Times New Roman"/>
                <a:cs typeface="Times New Roman"/>
              </a:rPr>
              <a:t> </a:t>
            </a:r>
            <a:r>
              <a:rPr sz="1800" dirty="0">
                <a:latin typeface="Times New Roman"/>
                <a:cs typeface="Times New Roman"/>
              </a:rPr>
              <a:t>DF</a:t>
            </a:r>
            <a:r>
              <a:rPr sz="1800" spc="-15" dirty="0">
                <a:latin typeface="Times New Roman"/>
                <a:cs typeface="Times New Roman"/>
              </a:rPr>
              <a:t> </a:t>
            </a:r>
            <a:r>
              <a:rPr sz="1800" dirty="0">
                <a:latin typeface="Times New Roman"/>
                <a:cs typeface="Times New Roman"/>
              </a:rPr>
              <a:t>=</a:t>
            </a:r>
            <a:r>
              <a:rPr sz="1800" spc="-15" dirty="0">
                <a:latin typeface="Times New Roman"/>
                <a:cs typeface="Times New Roman"/>
              </a:rPr>
              <a:t> </a:t>
            </a:r>
            <a:r>
              <a:rPr sz="1800" spc="-10" dirty="0">
                <a:latin typeface="Times New Roman"/>
                <a:cs typeface="Times New Roman"/>
              </a:rPr>
              <a:t>5e-</a:t>
            </a:r>
            <a:r>
              <a:rPr sz="1800" dirty="0">
                <a:latin typeface="Times New Roman"/>
                <a:cs typeface="Times New Roman"/>
              </a:rPr>
              <a:t>4</a:t>
            </a:r>
            <a:r>
              <a:rPr sz="1800" spc="-25" dirty="0">
                <a:latin typeface="Times New Roman"/>
                <a:cs typeface="Times New Roman"/>
              </a:rPr>
              <a:t> </a:t>
            </a:r>
            <a:r>
              <a:rPr sz="1800" dirty="0">
                <a:latin typeface="Times New Roman"/>
                <a:cs typeface="Times New Roman"/>
              </a:rPr>
              <a:t>(t</a:t>
            </a:r>
            <a:r>
              <a:rPr sz="1800" baseline="-20833" dirty="0">
                <a:latin typeface="Times New Roman"/>
                <a:cs typeface="Times New Roman"/>
              </a:rPr>
              <a:t>pulse</a:t>
            </a:r>
            <a:r>
              <a:rPr sz="1800" spc="209" baseline="-20833" dirty="0">
                <a:latin typeface="Times New Roman"/>
                <a:cs typeface="Times New Roman"/>
              </a:rPr>
              <a:t> </a:t>
            </a:r>
            <a:r>
              <a:rPr sz="1800" dirty="0">
                <a:latin typeface="Times New Roman"/>
                <a:cs typeface="Times New Roman"/>
              </a:rPr>
              <a:t>=</a:t>
            </a:r>
            <a:r>
              <a:rPr sz="1800" spc="-25" dirty="0">
                <a:latin typeface="Times New Roman"/>
                <a:cs typeface="Times New Roman"/>
              </a:rPr>
              <a:t> </a:t>
            </a:r>
            <a:r>
              <a:rPr sz="1800" dirty="0">
                <a:latin typeface="Times New Roman"/>
                <a:cs typeface="Times New Roman"/>
              </a:rPr>
              <a:t>5</a:t>
            </a:r>
            <a:r>
              <a:rPr sz="1800" spc="-10" dirty="0">
                <a:latin typeface="Times New Roman"/>
                <a:cs typeface="Times New Roman"/>
              </a:rPr>
              <a:t> </a:t>
            </a:r>
            <a:r>
              <a:rPr sz="1800" dirty="0">
                <a:latin typeface="Times New Roman"/>
                <a:cs typeface="Times New Roman"/>
              </a:rPr>
              <a:t>µs,</a:t>
            </a:r>
            <a:r>
              <a:rPr sz="1800" spc="-5" dirty="0">
                <a:latin typeface="Times New Roman"/>
                <a:cs typeface="Times New Roman"/>
              </a:rPr>
              <a:t> </a:t>
            </a:r>
            <a:r>
              <a:rPr sz="1800" dirty="0">
                <a:latin typeface="Times New Roman"/>
                <a:cs typeface="Times New Roman"/>
              </a:rPr>
              <a:t>rep.</a:t>
            </a:r>
            <a:r>
              <a:rPr sz="1800" spc="-30" dirty="0">
                <a:latin typeface="Times New Roman"/>
                <a:cs typeface="Times New Roman"/>
              </a:rPr>
              <a:t> </a:t>
            </a:r>
            <a:r>
              <a:rPr sz="1800" dirty="0">
                <a:latin typeface="Times New Roman"/>
                <a:cs typeface="Times New Roman"/>
              </a:rPr>
              <a:t>rate</a:t>
            </a:r>
            <a:r>
              <a:rPr sz="1800" spc="-10" dirty="0">
                <a:latin typeface="Times New Roman"/>
                <a:cs typeface="Times New Roman"/>
              </a:rPr>
              <a:t> </a:t>
            </a:r>
            <a:r>
              <a:rPr sz="1800" dirty="0">
                <a:latin typeface="Times New Roman"/>
                <a:cs typeface="Times New Roman"/>
              </a:rPr>
              <a:t>=</a:t>
            </a:r>
            <a:r>
              <a:rPr sz="1800" spc="-20" dirty="0">
                <a:latin typeface="Times New Roman"/>
                <a:cs typeface="Times New Roman"/>
              </a:rPr>
              <a:t> </a:t>
            </a:r>
            <a:r>
              <a:rPr sz="1800" dirty="0">
                <a:latin typeface="Times New Roman"/>
                <a:cs typeface="Times New Roman"/>
              </a:rPr>
              <a:t>100</a:t>
            </a:r>
            <a:r>
              <a:rPr sz="1800" spc="-25" dirty="0">
                <a:latin typeface="Times New Roman"/>
                <a:cs typeface="Times New Roman"/>
              </a:rPr>
              <a:t> </a:t>
            </a:r>
            <a:r>
              <a:rPr sz="1800" dirty="0">
                <a:latin typeface="Times New Roman"/>
                <a:cs typeface="Times New Roman"/>
              </a:rPr>
              <a:t>Hz)</a:t>
            </a:r>
            <a:r>
              <a:rPr sz="1800" spc="-10" dirty="0">
                <a:latin typeface="Times New Roman"/>
                <a:cs typeface="Times New Roman"/>
              </a:rPr>
              <a:t> </a:t>
            </a:r>
            <a:r>
              <a:rPr sz="1800" dirty="0">
                <a:latin typeface="Times New Roman"/>
                <a:cs typeface="Times New Roman"/>
              </a:rPr>
              <a:t>→</a:t>
            </a:r>
            <a:r>
              <a:rPr sz="1800" spc="-20" dirty="0">
                <a:latin typeface="Times New Roman"/>
                <a:cs typeface="Times New Roman"/>
              </a:rPr>
              <a:t> </a:t>
            </a:r>
            <a:r>
              <a:rPr sz="1800" dirty="0">
                <a:latin typeface="Times New Roman"/>
                <a:cs typeface="Times New Roman"/>
              </a:rPr>
              <a:t>P</a:t>
            </a:r>
            <a:r>
              <a:rPr sz="1800" baseline="-20833" dirty="0">
                <a:latin typeface="Times New Roman"/>
                <a:cs typeface="Times New Roman"/>
              </a:rPr>
              <a:t>avg</a:t>
            </a:r>
            <a:r>
              <a:rPr sz="1800" spc="225" baseline="-20833" dirty="0">
                <a:latin typeface="Times New Roman"/>
                <a:cs typeface="Times New Roman"/>
              </a:rPr>
              <a:t> </a:t>
            </a:r>
            <a:r>
              <a:rPr sz="1800" dirty="0">
                <a:latin typeface="Times New Roman"/>
                <a:cs typeface="Times New Roman"/>
              </a:rPr>
              <a:t>=</a:t>
            </a:r>
            <a:r>
              <a:rPr sz="1800" spc="-20" dirty="0">
                <a:latin typeface="Times New Roman"/>
                <a:cs typeface="Times New Roman"/>
              </a:rPr>
              <a:t> </a:t>
            </a:r>
            <a:r>
              <a:rPr sz="1800" dirty="0">
                <a:latin typeface="Times New Roman"/>
                <a:cs typeface="Times New Roman"/>
              </a:rPr>
              <a:t>150</a:t>
            </a:r>
            <a:r>
              <a:rPr sz="1800" spc="-40" dirty="0">
                <a:latin typeface="Times New Roman"/>
                <a:cs typeface="Times New Roman"/>
              </a:rPr>
              <a:t> </a:t>
            </a:r>
            <a:r>
              <a:rPr sz="1800" spc="-50" dirty="0">
                <a:latin typeface="Times New Roman"/>
                <a:cs typeface="Times New Roman"/>
              </a:rPr>
              <a:t>W</a:t>
            </a:r>
            <a:endParaRPr sz="1800">
              <a:latin typeface="Times New Roman"/>
              <a:cs typeface="Times New Roman"/>
            </a:endParaRPr>
          </a:p>
        </p:txBody>
      </p:sp>
      <p:pic>
        <p:nvPicPr>
          <p:cNvPr id="5" name="object 3">
            <a:extLst>
              <a:ext uri="{FF2B5EF4-FFF2-40B4-BE49-F238E27FC236}">
                <a16:creationId xmlns:a16="http://schemas.microsoft.com/office/drawing/2014/main" id="{04B9489D-4328-9C47-9838-1EACC3B97873}"/>
              </a:ext>
            </a:extLst>
          </p:cNvPr>
          <p:cNvPicPr/>
          <p:nvPr/>
        </p:nvPicPr>
        <p:blipFill>
          <a:blip r:embed="rId3" cstate="print"/>
          <a:stretch>
            <a:fillRect/>
          </a:stretch>
        </p:blipFill>
        <p:spPr>
          <a:xfrm>
            <a:off x="746988" y="1725140"/>
            <a:ext cx="6283345" cy="3909239"/>
          </a:xfrm>
          <a:prstGeom prst="rect">
            <a:avLst/>
          </a:prstGeom>
        </p:spPr>
      </p:pic>
      <p:pic>
        <p:nvPicPr>
          <p:cNvPr id="7" name="object 4">
            <a:extLst>
              <a:ext uri="{FF2B5EF4-FFF2-40B4-BE49-F238E27FC236}">
                <a16:creationId xmlns:a16="http://schemas.microsoft.com/office/drawing/2014/main" id="{50265760-0D21-1541-8ED0-92664277D1AC}"/>
              </a:ext>
            </a:extLst>
          </p:cNvPr>
          <p:cNvPicPr/>
          <p:nvPr/>
        </p:nvPicPr>
        <p:blipFill>
          <a:blip r:embed="rId4" cstate="print"/>
          <a:stretch>
            <a:fillRect/>
          </a:stretch>
        </p:blipFill>
        <p:spPr>
          <a:xfrm>
            <a:off x="7310959" y="1725735"/>
            <a:ext cx="4881041" cy="3951129"/>
          </a:xfrm>
          <a:prstGeom prst="rect">
            <a:avLst/>
          </a:prstGeom>
        </p:spPr>
      </p:pic>
      <p:sp>
        <p:nvSpPr>
          <p:cNvPr id="8" name="object 5">
            <a:extLst>
              <a:ext uri="{FF2B5EF4-FFF2-40B4-BE49-F238E27FC236}">
                <a16:creationId xmlns:a16="http://schemas.microsoft.com/office/drawing/2014/main" id="{6FCC3DCC-4B8F-2444-A0D6-0D124D92BCB0}"/>
              </a:ext>
            </a:extLst>
          </p:cNvPr>
          <p:cNvSpPr txBox="1"/>
          <p:nvPr/>
        </p:nvSpPr>
        <p:spPr>
          <a:xfrm>
            <a:off x="1305720" y="6160566"/>
            <a:ext cx="2780030" cy="299720"/>
          </a:xfrm>
          <a:prstGeom prst="rect">
            <a:avLst/>
          </a:prstGeom>
        </p:spPr>
        <p:txBody>
          <a:bodyPr vert="horz" wrap="square" lIns="0" tIns="12700" rIns="0" bIns="0" rtlCol="0">
            <a:spAutoFit/>
          </a:bodyPr>
          <a:lstStyle/>
          <a:p>
            <a:pPr marL="12700">
              <a:lnSpc>
                <a:spcPct val="100000"/>
              </a:lnSpc>
              <a:spcBef>
                <a:spcPts val="100"/>
              </a:spcBef>
            </a:pPr>
            <a:r>
              <a:rPr sz="1800" dirty="0">
                <a:latin typeface="Times New Roman"/>
                <a:cs typeface="Times New Roman"/>
              </a:rPr>
              <a:t>ΔT</a:t>
            </a:r>
            <a:r>
              <a:rPr sz="1800" spc="-40" dirty="0">
                <a:latin typeface="Times New Roman"/>
                <a:cs typeface="Times New Roman"/>
              </a:rPr>
              <a:t> </a:t>
            </a:r>
            <a:r>
              <a:rPr sz="1800" dirty="0">
                <a:latin typeface="Times New Roman"/>
                <a:cs typeface="Times New Roman"/>
              </a:rPr>
              <a:t>~</a:t>
            </a:r>
            <a:r>
              <a:rPr sz="1800" spc="-10" dirty="0">
                <a:latin typeface="Times New Roman"/>
                <a:cs typeface="Times New Roman"/>
              </a:rPr>
              <a:t> </a:t>
            </a:r>
            <a:r>
              <a:rPr sz="1800" dirty="0">
                <a:latin typeface="Times New Roman"/>
                <a:cs typeface="Times New Roman"/>
              </a:rPr>
              <a:t>0.5</a:t>
            </a:r>
            <a:r>
              <a:rPr sz="1800" spc="-15" dirty="0">
                <a:latin typeface="Times New Roman"/>
                <a:cs typeface="Times New Roman"/>
              </a:rPr>
              <a:t> </a:t>
            </a:r>
            <a:r>
              <a:rPr sz="1800" dirty="0">
                <a:latin typeface="Times New Roman"/>
                <a:cs typeface="Times New Roman"/>
              </a:rPr>
              <a:t>°C</a:t>
            </a:r>
            <a:r>
              <a:rPr sz="1800" spc="-5" dirty="0">
                <a:latin typeface="Times New Roman"/>
                <a:cs typeface="Times New Roman"/>
              </a:rPr>
              <a:t> </a:t>
            </a:r>
            <a:r>
              <a:rPr sz="1800" dirty="0">
                <a:latin typeface="Times New Roman"/>
                <a:cs typeface="Times New Roman"/>
              </a:rPr>
              <a:t>on</a:t>
            </a:r>
            <a:r>
              <a:rPr sz="1800" spc="-15" dirty="0">
                <a:latin typeface="Times New Roman"/>
                <a:cs typeface="Times New Roman"/>
              </a:rPr>
              <a:t> </a:t>
            </a:r>
            <a:r>
              <a:rPr sz="1800" dirty="0">
                <a:latin typeface="Times New Roman"/>
                <a:cs typeface="Times New Roman"/>
              </a:rPr>
              <a:t>cavity</a:t>
            </a:r>
            <a:r>
              <a:rPr sz="1800" spc="-15" dirty="0">
                <a:latin typeface="Times New Roman"/>
                <a:cs typeface="Times New Roman"/>
              </a:rPr>
              <a:t> </a:t>
            </a:r>
            <a:r>
              <a:rPr sz="1800" spc="-10" dirty="0">
                <a:latin typeface="Times New Roman"/>
                <a:cs typeface="Times New Roman"/>
              </a:rPr>
              <a:t>volume</a:t>
            </a:r>
            <a:endParaRPr sz="1800">
              <a:latin typeface="Times New Roman"/>
              <a:cs typeface="Times New Roman"/>
            </a:endParaRPr>
          </a:p>
        </p:txBody>
      </p:sp>
    </p:spTree>
    <p:extLst>
      <p:ext uri="{BB962C8B-B14F-4D97-AF65-F5344CB8AC3E}">
        <p14:creationId xmlns:p14="http://schemas.microsoft.com/office/powerpoint/2010/main" val="7861487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err="1">
                <a:solidFill>
                  <a:srgbClr val="724109"/>
                </a:solidFill>
                <a:latin typeface="Calibri"/>
                <a:ea typeface="+mn-ea"/>
                <a:cs typeface="+mn-cs"/>
              </a:rPr>
              <a:t>Scandinova</a:t>
            </a:r>
            <a:r>
              <a:rPr lang="it-IT" sz="3600" b="1" spc="-1" dirty="0">
                <a:solidFill>
                  <a:srgbClr val="724109"/>
                </a:solidFill>
                <a:latin typeface="Calibri"/>
                <a:ea typeface="+mn-ea"/>
                <a:cs typeface="+mn-cs"/>
              </a:rPr>
              <a:t> and Canon </a:t>
            </a:r>
            <a:r>
              <a:rPr lang="it-IT" sz="3600" b="1" spc="-1" dirty="0" err="1">
                <a:solidFill>
                  <a:srgbClr val="724109"/>
                </a:solidFill>
                <a:latin typeface="Calibri"/>
                <a:ea typeface="+mn-ea"/>
                <a:cs typeface="+mn-cs"/>
              </a:rPr>
              <a:t>Power</a:t>
            </a:r>
            <a:r>
              <a:rPr lang="it-IT" sz="3600" b="1" spc="-1" dirty="0">
                <a:solidFill>
                  <a:srgbClr val="724109"/>
                </a:solidFill>
                <a:latin typeface="Calibri"/>
                <a:ea typeface="+mn-ea"/>
                <a:cs typeface="+mn-cs"/>
              </a:rPr>
              <a:t> </a:t>
            </a:r>
            <a:r>
              <a:rPr lang="it-IT" sz="3600" b="1" spc="-1" dirty="0" err="1">
                <a:solidFill>
                  <a:srgbClr val="724109"/>
                </a:solidFill>
                <a:latin typeface="Calibri"/>
                <a:ea typeface="+mn-ea"/>
                <a:cs typeface="+mn-cs"/>
              </a:rPr>
              <a:t>Plant</a:t>
            </a:r>
            <a:endParaRPr lang="it-IT" sz="3600" b="1" spc="-1" dirty="0">
              <a:solidFill>
                <a:srgbClr val="724109"/>
              </a:solidFill>
              <a:latin typeface="Calibri"/>
              <a:ea typeface="+mn-ea"/>
              <a:cs typeface="+mn-cs"/>
            </a:endParaRPr>
          </a:p>
        </p:txBody>
      </p:sp>
      <p:pic>
        <p:nvPicPr>
          <p:cNvPr id="3" name="Immagine 2">
            <a:extLst>
              <a:ext uri="{FF2B5EF4-FFF2-40B4-BE49-F238E27FC236}">
                <a16:creationId xmlns:a16="http://schemas.microsoft.com/office/drawing/2014/main" id="{A4478116-B2F3-9B4C-985F-45EAA404FBEA}"/>
              </a:ext>
            </a:extLst>
          </p:cNvPr>
          <p:cNvPicPr/>
          <p:nvPr/>
        </p:nvPicPr>
        <p:blipFill rotWithShape="1">
          <a:blip r:embed="rId3" cstate="screen">
            <a:extLst>
              <a:ext uri="{28A0092B-C50C-407E-A947-70E740481C1C}">
                <a14:useLocalDpi xmlns:a14="http://schemas.microsoft.com/office/drawing/2010/main"/>
              </a:ext>
            </a:extLst>
          </a:blip>
          <a:srcRect l="36997" r="29799"/>
          <a:stretch/>
        </p:blipFill>
        <p:spPr bwMode="auto">
          <a:xfrm>
            <a:off x="798427" y="1022912"/>
            <a:ext cx="2067868" cy="3676477"/>
          </a:xfrm>
          <a:prstGeom prst="rect">
            <a:avLst/>
          </a:prstGeom>
          <a:noFill/>
          <a:ln>
            <a:noFill/>
          </a:ln>
        </p:spPr>
      </p:pic>
      <p:pic>
        <p:nvPicPr>
          <p:cNvPr id="4" name="Immagine 3">
            <a:extLst>
              <a:ext uri="{FF2B5EF4-FFF2-40B4-BE49-F238E27FC236}">
                <a16:creationId xmlns:a16="http://schemas.microsoft.com/office/drawing/2014/main" id="{FE28DE1B-3903-2C47-879F-9CF03AC30CEB}"/>
              </a:ext>
            </a:extLst>
          </p:cNvPr>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26945" y="1978904"/>
            <a:ext cx="3067755" cy="2111067"/>
          </a:xfrm>
          <a:prstGeom prst="rect">
            <a:avLst/>
          </a:prstGeom>
          <a:noFill/>
          <a:ln>
            <a:noFill/>
          </a:ln>
        </p:spPr>
      </p:pic>
      <p:pic>
        <p:nvPicPr>
          <p:cNvPr id="5" name="Immagine 4">
            <a:extLst>
              <a:ext uri="{FF2B5EF4-FFF2-40B4-BE49-F238E27FC236}">
                <a16:creationId xmlns:a16="http://schemas.microsoft.com/office/drawing/2014/main" id="{FA3AF1C7-D9A6-C34E-B5A4-7357211DF196}"/>
              </a:ext>
            </a:extLst>
          </p:cNvPr>
          <p:cNvPicPr/>
          <p:nvPr/>
        </p:nvPicPr>
        <p:blipFill>
          <a:blip r:embed="rId5">
            <a:extLst>
              <a:ext uri="{28A0092B-C50C-407E-A947-70E740481C1C}">
                <a14:useLocalDpi xmlns:a14="http://schemas.microsoft.com/office/drawing/2010/main"/>
              </a:ext>
            </a:extLst>
          </a:blip>
          <a:srcRect/>
          <a:stretch>
            <a:fillRect/>
          </a:stretch>
        </p:blipFill>
        <p:spPr bwMode="auto">
          <a:xfrm>
            <a:off x="6556119" y="1100379"/>
            <a:ext cx="5559801" cy="4496454"/>
          </a:xfrm>
          <a:prstGeom prst="rect">
            <a:avLst/>
          </a:prstGeom>
          <a:noFill/>
          <a:ln>
            <a:noFill/>
          </a:ln>
        </p:spPr>
      </p:pic>
      <p:sp>
        <p:nvSpPr>
          <p:cNvPr id="7" name="CasellaDiTesto 6">
            <a:extLst>
              <a:ext uri="{FF2B5EF4-FFF2-40B4-BE49-F238E27FC236}">
                <a16:creationId xmlns:a16="http://schemas.microsoft.com/office/drawing/2014/main" id="{0C523835-27E5-A74F-A91A-803018BC4D3E}"/>
              </a:ext>
            </a:extLst>
          </p:cNvPr>
          <p:cNvSpPr txBox="1"/>
          <p:nvPr/>
        </p:nvSpPr>
        <p:spPr>
          <a:xfrm>
            <a:off x="958392" y="4686823"/>
            <a:ext cx="4848048" cy="1200329"/>
          </a:xfrm>
          <a:prstGeom prst="rect">
            <a:avLst/>
          </a:prstGeom>
          <a:noFill/>
        </p:spPr>
        <p:txBody>
          <a:bodyPr wrap="square" rtlCol="0">
            <a:spAutoFit/>
          </a:bodyPr>
          <a:lstStyle/>
          <a:p>
            <a:r>
              <a:rPr lang="it-IT" dirty="0"/>
              <a:t>5MW K100, PRF 100Hz and </a:t>
            </a:r>
            <a:r>
              <a:rPr lang="it-IT" dirty="0" err="1"/>
              <a:t>pulse</a:t>
            </a:r>
            <a:r>
              <a:rPr lang="it-IT" dirty="0"/>
              <a:t> </a:t>
            </a:r>
            <a:r>
              <a:rPr lang="it-IT" dirty="0" err="1"/>
              <a:t>length</a:t>
            </a:r>
            <a:r>
              <a:rPr lang="it-IT" dirty="0"/>
              <a:t> 2-3us, </a:t>
            </a:r>
            <a:r>
              <a:rPr lang="it-IT" dirty="0" err="1"/>
              <a:t>equipped</a:t>
            </a:r>
            <a:r>
              <a:rPr lang="it-IT" dirty="0"/>
              <a:t> with Canon E3779,B</a:t>
            </a:r>
          </a:p>
          <a:p>
            <a:endParaRPr lang="it-IT" dirty="0"/>
          </a:p>
          <a:p>
            <a:r>
              <a:rPr lang="it-IT" dirty="0"/>
              <a:t>Price of the </a:t>
            </a:r>
            <a:r>
              <a:rPr lang="it-IT" dirty="0" err="1"/>
              <a:t>order</a:t>
            </a:r>
            <a:r>
              <a:rPr lang="it-IT" dirty="0"/>
              <a:t> of 500-700 </a:t>
            </a:r>
            <a:r>
              <a:rPr lang="it-IT" dirty="0" err="1"/>
              <a:t>kEuro</a:t>
            </a:r>
            <a:r>
              <a:rPr lang="it-IT" dirty="0"/>
              <a:t> (+ </a:t>
            </a:r>
            <a:r>
              <a:rPr lang="it-IT" dirty="0" err="1"/>
              <a:t>taxes</a:t>
            </a:r>
            <a:r>
              <a:rPr lang="it-IT" dirty="0"/>
              <a:t>)</a:t>
            </a:r>
            <a:endParaRPr lang="en-US" dirty="0"/>
          </a:p>
        </p:txBody>
      </p:sp>
    </p:spTree>
    <p:extLst>
      <p:ext uri="{BB962C8B-B14F-4D97-AF65-F5344CB8AC3E}">
        <p14:creationId xmlns:p14="http://schemas.microsoft.com/office/powerpoint/2010/main" val="27924283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RF </a:t>
            </a:r>
            <a:r>
              <a:rPr lang="it-IT" sz="3600" b="1" spc="-1" dirty="0" err="1">
                <a:solidFill>
                  <a:srgbClr val="724109"/>
                </a:solidFill>
                <a:latin typeface="Calibri"/>
                <a:ea typeface="+mn-ea"/>
                <a:cs typeface="+mn-cs"/>
              </a:rPr>
              <a:t>Cavity</a:t>
            </a:r>
            <a:r>
              <a:rPr lang="it-IT" sz="3600" b="1" spc="-1" dirty="0">
                <a:solidFill>
                  <a:srgbClr val="724109"/>
                </a:solidFill>
                <a:latin typeface="Calibri"/>
                <a:ea typeface="+mn-ea"/>
                <a:cs typeface="+mn-cs"/>
              </a:rPr>
              <a:t> </a:t>
            </a:r>
            <a:r>
              <a:rPr lang="it-IT" sz="3600" b="1" spc="-1" dirty="0" err="1">
                <a:solidFill>
                  <a:srgbClr val="724109"/>
                </a:solidFill>
                <a:latin typeface="Calibri"/>
                <a:ea typeface="+mn-ea"/>
                <a:cs typeface="+mn-cs"/>
              </a:rPr>
              <a:t>tested</a:t>
            </a:r>
            <a:r>
              <a:rPr lang="it-IT" sz="3600" b="1" spc="-1" dirty="0">
                <a:solidFill>
                  <a:srgbClr val="724109"/>
                </a:solidFill>
                <a:latin typeface="Calibri"/>
                <a:ea typeface="+mn-ea"/>
                <a:cs typeface="+mn-cs"/>
              </a:rPr>
              <a:t> </a:t>
            </a:r>
            <a:r>
              <a:rPr lang="it-IT" sz="3600" b="1" spc="-1" dirty="0" err="1">
                <a:solidFill>
                  <a:srgbClr val="724109"/>
                </a:solidFill>
                <a:latin typeface="Calibri"/>
                <a:ea typeface="+mn-ea"/>
                <a:cs typeface="+mn-cs"/>
              </a:rPr>
              <a:t>within</a:t>
            </a:r>
            <a:r>
              <a:rPr lang="it-IT" sz="3600" b="1" spc="-1" dirty="0">
                <a:solidFill>
                  <a:srgbClr val="724109"/>
                </a:solidFill>
                <a:latin typeface="Calibri"/>
                <a:ea typeface="+mn-ea"/>
                <a:cs typeface="+mn-cs"/>
              </a:rPr>
              <a:t> a SC </a:t>
            </a:r>
            <a:r>
              <a:rPr lang="it-IT" sz="3600" b="1" spc="-1" dirty="0" err="1">
                <a:solidFill>
                  <a:srgbClr val="724109"/>
                </a:solidFill>
                <a:latin typeface="Calibri"/>
                <a:ea typeface="+mn-ea"/>
                <a:cs typeface="+mn-cs"/>
              </a:rPr>
              <a:t>magnet</a:t>
            </a:r>
            <a:endParaRPr lang="it-IT" sz="3600" b="1" spc="-1" dirty="0">
              <a:solidFill>
                <a:srgbClr val="724109"/>
              </a:solidFill>
              <a:latin typeface="Calibri"/>
              <a:ea typeface="+mn-ea"/>
              <a:cs typeface="+mn-cs"/>
            </a:endParaRPr>
          </a:p>
        </p:txBody>
      </p:sp>
      <p:grpSp>
        <p:nvGrpSpPr>
          <p:cNvPr id="3" name="Gruppo 2">
            <a:extLst>
              <a:ext uri="{FF2B5EF4-FFF2-40B4-BE49-F238E27FC236}">
                <a16:creationId xmlns:a16="http://schemas.microsoft.com/office/drawing/2014/main" id="{3B262299-D139-FC4D-9929-501B2953895B}"/>
              </a:ext>
            </a:extLst>
          </p:cNvPr>
          <p:cNvGrpSpPr/>
          <p:nvPr/>
        </p:nvGrpSpPr>
        <p:grpSpPr>
          <a:xfrm>
            <a:off x="5632467" y="1660555"/>
            <a:ext cx="5144993" cy="3194559"/>
            <a:chOff x="4809659" y="1680499"/>
            <a:chExt cx="6859991" cy="4259412"/>
          </a:xfrm>
        </p:grpSpPr>
        <p:pic>
          <p:nvPicPr>
            <p:cNvPr id="4" name="Picture 8" descr="A picture containing LEGO&#10;&#10;Description automatically generated">
              <a:extLst>
                <a:ext uri="{FF2B5EF4-FFF2-40B4-BE49-F238E27FC236}">
                  <a16:creationId xmlns:a16="http://schemas.microsoft.com/office/drawing/2014/main" id="{E941A84D-9B3B-2147-B11C-A95A5CBABA7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770748" y="2163847"/>
              <a:ext cx="4023336" cy="3490076"/>
            </a:xfrm>
            <a:prstGeom prst="rect">
              <a:avLst/>
            </a:prstGeom>
          </p:spPr>
        </p:pic>
        <p:sp>
          <p:nvSpPr>
            <p:cNvPr id="5" name="TextBox 23">
              <a:extLst>
                <a:ext uri="{FF2B5EF4-FFF2-40B4-BE49-F238E27FC236}">
                  <a16:creationId xmlns:a16="http://schemas.microsoft.com/office/drawing/2014/main" id="{7961E8EB-138B-2642-B293-4C6619EE25E0}"/>
                </a:ext>
              </a:extLst>
            </p:cNvPr>
            <p:cNvSpPr txBox="1"/>
            <p:nvPr/>
          </p:nvSpPr>
          <p:spPr>
            <a:xfrm>
              <a:off x="7344910" y="5250895"/>
              <a:ext cx="1280692" cy="400109"/>
            </a:xfrm>
            <a:prstGeom prst="rect">
              <a:avLst/>
            </a:prstGeom>
            <a:noFill/>
          </p:spPr>
          <p:txBody>
            <a:bodyPr wrap="none" rtlCol="0">
              <a:spAutoFit/>
            </a:bodyPr>
            <a:lstStyle/>
            <a:p>
              <a:pPr algn="l"/>
              <a:r>
                <a:rPr lang="en-US" sz="1350" dirty="0">
                  <a:solidFill>
                    <a:srgbClr val="C83964"/>
                  </a:solidFill>
                  <a:latin typeface="Montserrat" panose="00000500000000000000" pitchFamily="2" charset="0"/>
                </a:rPr>
                <a:t>HTS coils</a:t>
              </a:r>
            </a:p>
          </p:txBody>
        </p:sp>
        <p:cxnSp>
          <p:nvCxnSpPr>
            <p:cNvPr id="7" name="Straight Arrow Connector 24">
              <a:extLst>
                <a:ext uri="{FF2B5EF4-FFF2-40B4-BE49-F238E27FC236}">
                  <a16:creationId xmlns:a16="http://schemas.microsoft.com/office/drawing/2014/main" id="{686840C7-87AC-8342-ACD7-9E5130B7C3AF}"/>
                </a:ext>
              </a:extLst>
            </p:cNvPr>
            <p:cNvCxnSpPr>
              <a:cxnSpLocks/>
            </p:cNvCxnSpPr>
            <p:nvPr/>
          </p:nvCxnSpPr>
          <p:spPr>
            <a:xfrm flipV="1">
              <a:off x="8015584" y="4493915"/>
              <a:ext cx="387216" cy="72643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8" name="TextBox 28">
              <a:extLst>
                <a:ext uri="{FF2B5EF4-FFF2-40B4-BE49-F238E27FC236}">
                  <a16:creationId xmlns:a16="http://schemas.microsoft.com/office/drawing/2014/main" id="{281DCA43-F8C6-1D48-B6B3-410D399DD1A4}"/>
                </a:ext>
              </a:extLst>
            </p:cNvPr>
            <p:cNvSpPr txBox="1"/>
            <p:nvPr/>
          </p:nvSpPr>
          <p:spPr>
            <a:xfrm>
              <a:off x="9931773" y="1680499"/>
              <a:ext cx="1488015" cy="677108"/>
            </a:xfrm>
            <a:prstGeom prst="rect">
              <a:avLst/>
            </a:prstGeom>
            <a:noFill/>
          </p:spPr>
          <p:txBody>
            <a:bodyPr wrap="none" rtlCol="0">
              <a:spAutoFit/>
            </a:bodyPr>
            <a:lstStyle/>
            <a:p>
              <a:pPr algn="l"/>
              <a:r>
                <a:rPr lang="en-US" sz="1350" dirty="0">
                  <a:solidFill>
                    <a:schemeClr val="tx2">
                      <a:lumMod val="75000"/>
                    </a:schemeClr>
                  </a:solidFill>
                  <a:latin typeface="Montserrat" panose="00000500000000000000" pitchFamily="2" charset="0"/>
                </a:rPr>
                <a:t>Two stage </a:t>
              </a:r>
            </a:p>
            <a:p>
              <a:pPr algn="l"/>
              <a:r>
                <a:rPr lang="en-US" sz="1350" dirty="0">
                  <a:solidFill>
                    <a:schemeClr val="tx2">
                      <a:lumMod val="75000"/>
                    </a:schemeClr>
                  </a:solidFill>
                  <a:latin typeface="Montserrat" panose="00000500000000000000" pitchFamily="2" charset="0"/>
                </a:rPr>
                <a:t>cryocooler</a:t>
              </a:r>
            </a:p>
          </p:txBody>
        </p:sp>
        <p:cxnSp>
          <p:nvCxnSpPr>
            <p:cNvPr id="9" name="Straight Arrow Connector 29">
              <a:extLst>
                <a:ext uri="{FF2B5EF4-FFF2-40B4-BE49-F238E27FC236}">
                  <a16:creationId xmlns:a16="http://schemas.microsoft.com/office/drawing/2014/main" id="{DF28B22C-C03D-CA45-A257-E70C88C17E36}"/>
                </a:ext>
              </a:extLst>
            </p:cNvPr>
            <p:cNvCxnSpPr>
              <a:cxnSpLocks/>
            </p:cNvCxnSpPr>
            <p:nvPr/>
          </p:nvCxnSpPr>
          <p:spPr>
            <a:xfrm flipH="1">
              <a:off x="9513948" y="2073720"/>
              <a:ext cx="427305" cy="480776"/>
            </a:xfrm>
            <a:prstGeom prst="straightConnector1">
              <a:avLst/>
            </a:prstGeom>
            <a:ln w="38100">
              <a:tailEnd type="triangle"/>
            </a:ln>
          </p:spPr>
          <p:style>
            <a:lnRef idx="2">
              <a:schemeClr val="dk1"/>
            </a:lnRef>
            <a:fillRef idx="0">
              <a:schemeClr val="dk1"/>
            </a:fillRef>
            <a:effectRef idx="1">
              <a:schemeClr val="dk1"/>
            </a:effectRef>
            <a:fontRef idx="minor">
              <a:schemeClr val="tx1"/>
            </a:fontRef>
          </p:style>
        </p:cxnSp>
        <p:sp>
          <p:nvSpPr>
            <p:cNvPr id="10" name="TextBox 31">
              <a:extLst>
                <a:ext uri="{FF2B5EF4-FFF2-40B4-BE49-F238E27FC236}">
                  <a16:creationId xmlns:a16="http://schemas.microsoft.com/office/drawing/2014/main" id="{B8027A6B-A18C-5C4D-A4C6-B738DF4DD973}"/>
                </a:ext>
              </a:extLst>
            </p:cNvPr>
            <p:cNvSpPr txBox="1"/>
            <p:nvPr/>
          </p:nvSpPr>
          <p:spPr>
            <a:xfrm>
              <a:off x="10345078" y="2499027"/>
              <a:ext cx="1324572" cy="677108"/>
            </a:xfrm>
            <a:prstGeom prst="rect">
              <a:avLst/>
            </a:prstGeom>
            <a:noFill/>
          </p:spPr>
          <p:txBody>
            <a:bodyPr wrap="square" rtlCol="0">
              <a:spAutoFit/>
            </a:bodyPr>
            <a:lstStyle/>
            <a:p>
              <a:pPr algn="l"/>
              <a:r>
                <a:rPr lang="en-US" sz="1350" dirty="0">
                  <a:solidFill>
                    <a:schemeClr val="tx2">
                      <a:lumMod val="75000"/>
                    </a:schemeClr>
                  </a:solidFill>
                  <a:latin typeface="Montserrat" panose="00000500000000000000" pitchFamily="2" charset="0"/>
                </a:rPr>
                <a:t>Thermal shield</a:t>
              </a:r>
            </a:p>
          </p:txBody>
        </p:sp>
        <p:cxnSp>
          <p:nvCxnSpPr>
            <p:cNvPr id="11" name="Straight Arrow Connector 33">
              <a:extLst>
                <a:ext uri="{FF2B5EF4-FFF2-40B4-BE49-F238E27FC236}">
                  <a16:creationId xmlns:a16="http://schemas.microsoft.com/office/drawing/2014/main" id="{B907E90D-B4FF-7847-BF3B-3E1425822B50}"/>
                </a:ext>
              </a:extLst>
            </p:cNvPr>
            <p:cNvCxnSpPr>
              <a:cxnSpLocks/>
            </p:cNvCxnSpPr>
            <p:nvPr/>
          </p:nvCxnSpPr>
          <p:spPr>
            <a:xfrm flipH="1">
              <a:off x="9793650" y="2868106"/>
              <a:ext cx="488115" cy="513351"/>
            </a:xfrm>
            <a:prstGeom prst="straightConnector1">
              <a:avLst/>
            </a:prstGeom>
            <a:ln w="38100">
              <a:tailEnd type="triangle"/>
            </a:ln>
          </p:spPr>
          <p:style>
            <a:lnRef idx="2">
              <a:schemeClr val="dk1"/>
            </a:lnRef>
            <a:fillRef idx="0">
              <a:schemeClr val="dk1"/>
            </a:fillRef>
            <a:effectRef idx="1">
              <a:schemeClr val="dk1"/>
            </a:effectRef>
            <a:fontRef idx="minor">
              <a:schemeClr val="tx1"/>
            </a:fontRef>
          </p:style>
        </p:cxnSp>
        <p:sp>
          <p:nvSpPr>
            <p:cNvPr id="12" name="TextBox 35">
              <a:extLst>
                <a:ext uri="{FF2B5EF4-FFF2-40B4-BE49-F238E27FC236}">
                  <a16:creationId xmlns:a16="http://schemas.microsoft.com/office/drawing/2014/main" id="{1892BB2B-DE33-A342-8B91-8682B60851D9}"/>
                </a:ext>
              </a:extLst>
            </p:cNvPr>
            <p:cNvSpPr txBox="1"/>
            <p:nvPr/>
          </p:nvSpPr>
          <p:spPr>
            <a:xfrm>
              <a:off x="9931773" y="4985803"/>
              <a:ext cx="1207565" cy="954108"/>
            </a:xfrm>
            <a:prstGeom prst="rect">
              <a:avLst/>
            </a:prstGeom>
            <a:noFill/>
          </p:spPr>
          <p:txBody>
            <a:bodyPr wrap="square" rtlCol="0">
              <a:spAutoFit/>
            </a:bodyPr>
            <a:lstStyle/>
            <a:p>
              <a:pPr algn="l"/>
              <a:r>
                <a:rPr lang="en-US" sz="1350" dirty="0">
                  <a:solidFill>
                    <a:schemeClr val="tx2">
                      <a:lumMod val="75000"/>
                    </a:schemeClr>
                  </a:solidFill>
                  <a:latin typeface="Montserrat" panose="00000500000000000000" pitchFamily="2" charset="0"/>
                </a:rPr>
                <a:t>Vacuum vessel</a:t>
              </a:r>
            </a:p>
          </p:txBody>
        </p:sp>
        <p:cxnSp>
          <p:nvCxnSpPr>
            <p:cNvPr id="13" name="Straight Arrow Connector 36">
              <a:extLst>
                <a:ext uri="{FF2B5EF4-FFF2-40B4-BE49-F238E27FC236}">
                  <a16:creationId xmlns:a16="http://schemas.microsoft.com/office/drawing/2014/main" id="{69B74A58-1246-0546-8027-F0CDD5D7BC90}"/>
                </a:ext>
              </a:extLst>
            </p:cNvPr>
            <p:cNvCxnSpPr>
              <a:cxnSpLocks/>
            </p:cNvCxnSpPr>
            <p:nvPr/>
          </p:nvCxnSpPr>
          <p:spPr>
            <a:xfrm flipH="1" flipV="1">
              <a:off x="9472097" y="4988780"/>
              <a:ext cx="321553" cy="231568"/>
            </a:xfrm>
            <a:prstGeom prst="straightConnector1">
              <a:avLst/>
            </a:prstGeom>
            <a:ln w="38100">
              <a:tailEnd type="triangle"/>
            </a:ln>
          </p:spPr>
          <p:style>
            <a:lnRef idx="2">
              <a:schemeClr val="dk1"/>
            </a:lnRef>
            <a:fillRef idx="0">
              <a:schemeClr val="dk1"/>
            </a:fillRef>
            <a:effectRef idx="1">
              <a:schemeClr val="dk1"/>
            </a:effectRef>
            <a:fontRef idx="minor">
              <a:schemeClr val="tx1"/>
            </a:fontRef>
          </p:style>
        </p:cxnSp>
        <p:sp>
          <p:nvSpPr>
            <p:cNvPr id="14" name="TextBox 37">
              <a:extLst>
                <a:ext uri="{FF2B5EF4-FFF2-40B4-BE49-F238E27FC236}">
                  <a16:creationId xmlns:a16="http://schemas.microsoft.com/office/drawing/2014/main" id="{2B93C193-EE1D-6048-A497-EAB07F4E935F}"/>
                </a:ext>
              </a:extLst>
            </p:cNvPr>
            <p:cNvSpPr txBox="1"/>
            <p:nvPr/>
          </p:nvSpPr>
          <p:spPr>
            <a:xfrm>
              <a:off x="5653043" y="2145730"/>
              <a:ext cx="1610681" cy="954108"/>
            </a:xfrm>
            <a:prstGeom prst="rect">
              <a:avLst/>
            </a:prstGeom>
            <a:noFill/>
          </p:spPr>
          <p:txBody>
            <a:bodyPr wrap="square" rtlCol="0">
              <a:spAutoFit/>
            </a:bodyPr>
            <a:lstStyle/>
            <a:p>
              <a:pPr algn="l"/>
              <a:r>
                <a:rPr lang="en-US" sz="1350" dirty="0">
                  <a:solidFill>
                    <a:srgbClr val="C83964"/>
                  </a:solidFill>
                  <a:latin typeface="Montserrat" panose="00000500000000000000" pitchFamily="2" charset="0"/>
                </a:rPr>
                <a:t>Coil support structure</a:t>
              </a:r>
            </a:p>
          </p:txBody>
        </p:sp>
        <p:cxnSp>
          <p:nvCxnSpPr>
            <p:cNvPr id="15" name="Straight Arrow Connector 39">
              <a:extLst>
                <a:ext uri="{FF2B5EF4-FFF2-40B4-BE49-F238E27FC236}">
                  <a16:creationId xmlns:a16="http://schemas.microsoft.com/office/drawing/2014/main" id="{0B17C546-306C-124E-89C3-D98D0E720741}"/>
                </a:ext>
              </a:extLst>
            </p:cNvPr>
            <p:cNvCxnSpPr>
              <a:stCxn id="14" idx="2"/>
            </p:cNvCxnSpPr>
            <p:nvPr/>
          </p:nvCxnSpPr>
          <p:spPr>
            <a:xfrm>
              <a:off x="6458384" y="3099838"/>
              <a:ext cx="1005505" cy="145935"/>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16" name="TextBox 40">
              <a:extLst>
                <a:ext uri="{FF2B5EF4-FFF2-40B4-BE49-F238E27FC236}">
                  <a16:creationId xmlns:a16="http://schemas.microsoft.com/office/drawing/2014/main" id="{1DC5E1E5-739B-8B4E-A9AC-CEF292858CC3}"/>
                </a:ext>
              </a:extLst>
            </p:cNvPr>
            <p:cNvSpPr txBox="1"/>
            <p:nvPr/>
          </p:nvSpPr>
          <p:spPr>
            <a:xfrm>
              <a:off x="4809659" y="3805623"/>
              <a:ext cx="2019477" cy="769441"/>
            </a:xfrm>
            <a:prstGeom prst="rect">
              <a:avLst/>
            </a:prstGeom>
            <a:noFill/>
          </p:spPr>
          <p:txBody>
            <a:bodyPr wrap="square" rtlCol="0">
              <a:spAutoFit/>
            </a:bodyPr>
            <a:lstStyle/>
            <a:p>
              <a:pPr algn="l"/>
              <a:r>
                <a:rPr lang="en-US" sz="1050" dirty="0">
                  <a:solidFill>
                    <a:schemeClr val="tx2">
                      <a:lumMod val="75000"/>
                    </a:schemeClr>
                  </a:solidFill>
                  <a:latin typeface="Montserrat" panose="00000500000000000000" pitchFamily="2" charset="0"/>
                </a:rPr>
                <a:t>Tie rods for repulsion and compression forces</a:t>
              </a:r>
            </a:p>
          </p:txBody>
        </p:sp>
        <p:cxnSp>
          <p:nvCxnSpPr>
            <p:cNvPr id="17" name="Straight Arrow Connector 42">
              <a:extLst>
                <a:ext uri="{FF2B5EF4-FFF2-40B4-BE49-F238E27FC236}">
                  <a16:creationId xmlns:a16="http://schemas.microsoft.com/office/drawing/2014/main" id="{118E0DE2-F878-7D47-855A-38593F131485}"/>
                </a:ext>
              </a:extLst>
            </p:cNvPr>
            <p:cNvCxnSpPr>
              <a:cxnSpLocks/>
            </p:cNvCxnSpPr>
            <p:nvPr/>
          </p:nvCxnSpPr>
          <p:spPr>
            <a:xfrm>
              <a:off x="6344188" y="4095842"/>
              <a:ext cx="1332867" cy="49344"/>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grpSp>
      <p:grpSp>
        <p:nvGrpSpPr>
          <p:cNvPr id="18" name="Gruppo 17">
            <a:extLst>
              <a:ext uri="{FF2B5EF4-FFF2-40B4-BE49-F238E27FC236}">
                <a16:creationId xmlns:a16="http://schemas.microsoft.com/office/drawing/2014/main" id="{578F8EBF-AC92-A140-B417-33A0FB68E254}"/>
              </a:ext>
            </a:extLst>
          </p:cNvPr>
          <p:cNvGrpSpPr/>
          <p:nvPr/>
        </p:nvGrpSpPr>
        <p:grpSpPr>
          <a:xfrm>
            <a:off x="1907214" y="1861320"/>
            <a:ext cx="3082520" cy="2535015"/>
            <a:chOff x="707695" y="2073721"/>
            <a:chExt cx="4110026" cy="3380020"/>
          </a:xfrm>
        </p:grpSpPr>
        <p:pic>
          <p:nvPicPr>
            <p:cNvPr id="19" name="Picture 6" descr="A picture containing metalware&#10;&#10;Description automatically generated">
              <a:extLst>
                <a:ext uri="{FF2B5EF4-FFF2-40B4-BE49-F238E27FC236}">
                  <a16:creationId xmlns:a16="http://schemas.microsoft.com/office/drawing/2014/main" id="{72B4A612-A949-6340-8E9A-5471DD7ECC7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50659" y="2443053"/>
              <a:ext cx="3259732" cy="2617558"/>
            </a:xfrm>
            <a:prstGeom prst="rect">
              <a:avLst/>
            </a:prstGeom>
          </p:spPr>
        </p:pic>
        <p:sp>
          <p:nvSpPr>
            <p:cNvPr id="20" name="TextBox 9">
              <a:extLst>
                <a:ext uri="{FF2B5EF4-FFF2-40B4-BE49-F238E27FC236}">
                  <a16:creationId xmlns:a16="http://schemas.microsoft.com/office/drawing/2014/main" id="{9A3C6D0C-FDEB-004A-9CC2-DAB885EE7AE0}"/>
                </a:ext>
              </a:extLst>
            </p:cNvPr>
            <p:cNvSpPr txBox="1"/>
            <p:nvPr/>
          </p:nvSpPr>
          <p:spPr>
            <a:xfrm>
              <a:off x="2779668" y="2073721"/>
              <a:ext cx="1648315" cy="400109"/>
            </a:xfrm>
            <a:prstGeom prst="rect">
              <a:avLst/>
            </a:prstGeom>
            <a:noFill/>
          </p:spPr>
          <p:txBody>
            <a:bodyPr wrap="none" rtlCol="0">
              <a:spAutoFit/>
            </a:bodyPr>
            <a:lstStyle/>
            <a:p>
              <a:pPr algn="l"/>
              <a:r>
                <a:rPr lang="en-US" sz="1350" dirty="0">
                  <a:solidFill>
                    <a:srgbClr val="C83964"/>
                  </a:solidFill>
                  <a:latin typeface="Montserrat" panose="00000500000000000000" pitchFamily="2" charset="0"/>
                </a:rPr>
                <a:t>SC HTS coils</a:t>
              </a:r>
            </a:p>
          </p:txBody>
        </p:sp>
        <p:sp>
          <p:nvSpPr>
            <p:cNvPr id="21" name="TextBox 10">
              <a:extLst>
                <a:ext uri="{FF2B5EF4-FFF2-40B4-BE49-F238E27FC236}">
                  <a16:creationId xmlns:a16="http://schemas.microsoft.com/office/drawing/2014/main" id="{9A8B86BE-074E-AB47-8175-D8ECA7191162}"/>
                </a:ext>
              </a:extLst>
            </p:cNvPr>
            <p:cNvSpPr txBox="1"/>
            <p:nvPr/>
          </p:nvSpPr>
          <p:spPr>
            <a:xfrm>
              <a:off x="707695" y="5053632"/>
              <a:ext cx="2259593" cy="400109"/>
            </a:xfrm>
            <a:prstGeom prst="rect">
              <a:avLst/>
            </a:prstGeom>
            <a:noFill/>
          </p:spPr>
          <p:txBody>
            <a:bodyPr wrap="none" rtlCol="0">
              <a:spAutoFit/>
            </a:bodyPr>
            <a:lstStyle/>
            <a:p>
              <a:pPr algn="l"/>
              <a:r>
                <a:rPr lang="en-US" sz="1350" dirty="0">
                  <a:solidFill>
                    <a:srgbClr val="C83964"/>
                  </a:solidFill>
                  <a:latin typeface="Montserrat" panose="00000500000000000000" pitchFamily="2" charset="0"/>
                </a:rPr>
                <a:t>Pillbox test cavity</a:t>
              </a:r>
            </a:p>
          </p:txBody>
        </p:sp>
        <p:cxnSp>
          <p:nvCxnSpPr>
            <p:cNvPr id="22" name="Straight Arrow Connector 12">
              <a:extLst>
                <a:ext uri="{FF2B5EF4-FFF2-40B4-BE49-F238E27FC236}">
                  <a16:creationId xmlns:a16="http://schemas.microsoft.com/office/drawing/2014/main" id="{01537C45-67D6-3649-8C9A-0F6A85D75D8C}"/>
                </a:ext>
              </a:extLst>
            </p:cNvPr>
            <p:cNvCxnSpPr>
              <a:cxnSpLocks/>
            </p:cNvCxnSpPr>
            <p:nvPr/>
          </p:nvCxnSpPr>
          <p:spPr>
            <a:xfrm flipH="1">
              <a:off x="2882803" y="2443053"/>
              <a:ext cx="418809" cy="314107"/>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13">
              <a:extLst>
                <a:ext uri="{FF2B5EF4-FFF2-40B4-BE49-F238E27FC236}">
                  <a16:creationId xmlns:a16="http://schemas.microsoft.com/office/drawing/2014/main" id="{29430848-B0C3-BB4D-919F-57CFA6CD6F4C}"/>
                </a:ext>
              </a:extLst>
            </p:cNvPr>
            <p:cNvCxnSpPr>
              <a:cxnSpLocks/>
            </p:cNvCxnSpPr>
            <p:nvPr/>
          </p:nvCxnSpPr>
          <p:spPr>
            <a:xfrm>
              <a:off x="3373152" y="2443053"/>
              <a:ext cx="172765" cy="698016"/>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18">
              <a:extLst>
                <a:ext uri="{FF2B5EF4-FFF2-40B4-BE49-F238E27FC236}">
                  <a16:creationId xmlns:a16="http://schemas.microsoft.com/office/drawing/2014/main" id="{AAE1D3DF-C794-F84B-B451-64E4FE88A0FB}"/>
                </a:ext>
              </a:extLst>
            </p:cNvPr>
            <p:cNvCxnSpPr>
              <a:cxnSpLocks/>
            </p:cNvCxnSpPr>
            <p:nvPr/>
          </p:nvCxnSpPr>
          <p:spPr>
            <a:xfrm flipV="1">
              <a:off x="1727139" y="4064576"/>
              <a:ext cx="696686" cy="989055"/>
            </a:xfrm>
            <a:prstGeom prst="straightConnector1">
              <a:avLst/>
            </a:prstGeom>
            <a:ln w="38100">
              <a:tailEnd type="triangle"/>
            </a:ln>
          </p:spPr>
          <p:style>
            <a:lnRef idx="2">
              <a:schemeClr val="accent2"/>
            </a:lnRef>
            <a:fillRef idx="0">
              <a:schemeClr val="accent2"/>
            </a:fillRef>
            <a:effectRef idx="1">
              <a:schemeClr val="accent2"/>
            </a:effectRef>
            <a:fontRef idx="minor">
              <a:schemeClr val="tx1"/>
            </a:fontRef>
          </p:style>
        </p:cxnSp>
        <p:sp>
          <p:nvSpPr>
            <p:cNvPr id="25" name="TextBox 44">
              <a:extLst>
                <a:ext uri="{FF2B5EF4-FFF2-40B4-BE49-F238E27FC236}">
                  <a16:creationId xmlns:a16="http://schemas.microsoft.com/office/drawing/2014/main" id="{1791B5E0-098E-9C42-B3A9-1BC0BFF26BED}"/>
                </a:ext>
              </a:extLst>
            </p:cNvPr>
            <p:cNvSpPr txBox="1"/>
            <p:nvPr/>
          </p:nvSpPr>
          <p:spPr>
            <a:xfrm>
              <a:off x="3195054" y="4906722"/>
              <a:ext cx="1622667" cy="338555"/>
            </a:xfrm>
            <a:prstGeom prst="rect">
              <a:avLst/>
            </a:prstGeom>
            <a:noFill/>
          </p:spPr>
          <p:txBody>
            <a:bodyPr wrap="none" rtlCol="0">
              <a:spAutoFit/>
            </a:bodyPr>
            <a:lstStyle/>
            <a:p>
              <a:pPr algn="l"/>
              <a:r>
                <a:rPr lang="en-US" sz="1050" dirty="0">
                  <a:solidFill>
                    <a:srgbClr val="C83964"/>
                  </a:solidFill>
                  <a:latin typeface="Montserrat" panose="00000500000000000000" pitchFamily="2" charset="0"/>
                </a:rPr>
                <a:t>RF Wave guide</a:t>
              </a:r>
            </a:p>
          </p:txBody>
        </p:sp>
        <p:cxnSp>
          <p:nvCxnSpPr>
            <p:cNvPr id="26" name="Straight Arrow Connector 46">
              <a:extLst>
                <a:ext uri="{FF2B5EF4-FFF2-40B4-BE49-F238E27FC236}">
                  <a16:creationId xmlns:a16="http://schemas.microsoft.com/office/drawing/2014/main" id="{12545E61-42FB-7544-BAC5-DF18A3E2FE02}"/>
                </a:ext>
              </a:extLst>
            </p:cNvPr>
            <p:cNvCxnSpPr>
              <a:cxnSpLocks/>
            </p:cNvCxnSpPr>
            <p:nvPr/>
          </p:nvCxnSpPr>
          <p:spPr>
            <a:xfrm flipH="1" flipV="1">
              <a:off x="3972670" y="4410748"/>
              <a:ext cx="132998" cy="426714"/>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grpSp>
      <p:sp>
        <p:nvSpPr>
          <p:cNvPr id="27" name="CasellaDiTesto 26">
            <a:extLst>
              <a:ext uri="{FF2B5EF4-FFF2-40B4-BE49-F238E27FC236}">
                <a16:creationId xmlns:a16="http://schemas.microsoft.com/office/drawing/2014/main" id="{39574580-7F2C-C84B-8767-30FF3F1943E1}"/>
              </a:ext>
            </a:extLst>
          </p:cNvPr>
          <p:cNvSpPr txBox="1"/>
          <p:nvPr/>
        </p:nvSpPr>
        <p:spPr>
          <a:xfrm>
            <a:off x="2186784" y="4687225"/>
            <a:ext cx="8624843" cy="507831"/>
          </a:xfrm>
          <a:prstGeom prst="rect">
            <a:avLst/>
          </a:prstGeom>
          <a:noFill/>
        </p:spPr>
        <p:txBody>
          <a:bodyPr wrap="square" rtlCol="0">
            <a:spAutoFit/>
          </a:bodyPr>
          <a:lstStyle/>
          <a:p>
            <a:pPr algn="l"/>
            <a:r>
              <a:rPr lang="it-IT" sz="1350" dirty="0">
                <a:solidFill>
                  <a:srgbClr val="C83964"/>
                </a:solidFill>
                <a:latin typeface="Montserrat" panose="00000500000000000000" pitchFamily="2" charset="0"/>
              </a:rPr>
              <a:t>The </a:t>
            </a:r>
            <a:r>
              <a:rPr lang="it-IT" sz="1350" dirty="0" err="1">
                <a:solidFill>
                  <a:srgbClr val="C83964"/>
                </a:solidFill>
                <a:latin typeface="Montserrat" panose="00000500000000000000" pitchFamily="2" charset="0"/>
              </a:rPr>
              <a:t>construction</a:t>
            </a:r>
            <a:r>
              <a:rPr lang="it-IT" sz="1350" dirty="0">
                <a:solidFill>
                  <a:srgbClr val="C83964"/>
                </a:solidFill>
                <a:latin typeface="Montserrat" panose="00000500000000000000" pitchFamily="2" charset="0"/>
              </a:rPr>
              <a:t> of a test bed </a:t>
            </a:r>
            <a:r>
              <a:rPr lang="it-IT" sz="1350" dirty="0" err="1">
                <a:solidFill>
                  <a:srgbClr val="C83964"/>
                </a:solidFill>
                <a:latin typeface="Montserrat" panose="00000500000000000000" pitchFamily="2" charset="0"/>
              </a:rPr>
              <a:t>is</a:t>
            </a:r>
            <a:r>
              <a:rPr lang="it-IT" sz="1350" dirty="0">
                <a:solidFill>
                  <a:srgbClr val="C83964"/>
                </a:solidFill>
                <a:latin typeface="Montserrat" panose="00000500000000000000" pitchFamily="2" charset="0"/>
              </a:rPr>
              <a:t> an </a:t>
            </a:r>
            <a:r>
              <a:rPr lang="it-IT" sz="1350" dirty="0" err="1">
                <a:solidFill>
                  <a:srgbClr val="C83964"/>
                </a:solidFill>
                <a:latin typeface="Montserrat" panose="00000500000000000000" pitchFamily="2" charset="0"/>
              </a:rPr>
              <a:t>important</a:t>
            </a:r>
            <a:r>
              <a:rPr lang="it-IT" sz="1350" dirty="0">
                <a:solidFill>
                  <a:srgbClr val="C83964"/>
                </a:solidFill>
                <a:latin typeface="Montserrat" panose="00000500000000000000" pitchFamily="2" charset="0"/>
              </a:rPr>
              <a:t> </a:t>
            </a:r>
            <a:r>
              <a:rPr lang="it-IT" sz="1350" dirty="0" err="1">
                <a:solidFill>
                  <a:srgbClr val="C83964"/>
                </a:solidFill>
                <a:latin typeface="Montserrat" panose="00000500000000000000" pitchFamily="2" charset="0"/>
              </a:rPr>
              <a:t>push</a:t>
            </a:r>
            <a:r>
              <a:rPr lang="it-IT" sz="1350" dirty="0">
                <a:solidFill>
                  <a:srgbClr val="C83964"/>
                </a:solidFill>
                <a:latin typeface="Montserrat" panose="00000500000000000000" pitchFamily="2" charset="0"/>
              </a:rPr>
              <a:t> </a:t>
            </a:r>
            <a:r>
              <a:rPr lang="it-IT" sz="1350" dirty="0" err="1">
                <a:solidFill>
                  <a:srgbClr val="C83964"/>
                </a:solidFill>
                <a:latin typeface="Montserrat" panose="00000500000000000000" pitchFamily="2" charset="0"/>
              </a:rPr>
              <a:t>toward</a:t>
            </a:r>
            <a:r>
              <a:rPr lang="it-IT" sz="1350" dirty="0">
                <a:solidFill>
                  <a:srgbClr val="C83964"/>
                </a:solidFill>
                <a:latin typeface="Montserrat" panose="00000500000000000000" pitchFamily="2" charset="0"/>
              </a:rPr>
              <a:t> the </a:t>
            </a:r>
            <a:r>
              <a:rPr lang="it-IT" sz="1350" dirty="0" err="1">
                <a:solidFill>
                  <a:srgbClr val="C83964"/>
                </a:solidFill>
                <a:latin typeface="Montserrat" panose="00000500000000000000" pitchFamily="2" charset="0"/>
              </a:rPr>
              <a:t>definition</a:t>
            </a:r>
            <a:r>
              <a:rPr lang="it-IT" sz="1350" dirty="0">
                <a:solidFill>
                  <a:srgbClr val="C83964"/>
                </a:solidFill>
                <a:latin typeface="Montserrat" panose="00000500000000000000" pitchFamily="2" charset="0"/>
              </a:rPr>
              <a:t> of a baseline </a:t>
            </a:r>
            <a:r>
              <a:rPr lang="it-IT" sz="1350" dirty="0" err="1">
                <a:solidFill>
                  <a:srgbClr val="C83964"/>
                </a:solidFill>
                <a:latin typeface="Montserrat" panose="00000500000000000000" pitchFamily="2" charset="0"/>
              </a:rPr>
              <a:t>technology</a:t>
            </a:r>
            <a:endParaRPr lang="it-IT" sz="1350" dirty="0">
              <a:solidFill>
                <a:srgbClr val="C83964"/>
              </a:solidFill>
              <a:latin typeface="Montserrat" panose="00000500000000000000" pitchFamily="2" charset="0"/>
            </a:endParaRPr>
          </a:p>
          <a:p>
            <a:pPr algn="l"/>
            <a:r>
              <a:rPr lang="it-IT" sz="1350" dirty="0" err="1">
                <a:solidFill>
                  <a:srgbClr val="C83964"/>
                </a:solidFill>
                <a:latin typeface="Montserrat" panose="00000500000000000000" pitchFamily="2" charset="0"/>
              </a:rPr>
              <a:t>Beside</a:t>
            </a:r>
            <a:r>
              <a:rPr lang="it-IT" sz="1350" dirty="0">
                <a:solidFill>
                  <a:srgbClr val="C83964"/>
                </a:solidFill>
                <a:latin typeface="Montserrat" panose="00000500000000000000" pitchFamily="2" charset="0"/>
              </a:rPr>
              <a:t> </a:t>
            </a:r>
            <a:r>
              <a:rPr lang="it-IT" sz="1350" dirty="0" err="1">
                <a:solidFill>
                  <a:srgbClr val="C83964"/>
                </a:solidFill>
                <a:latin typeface="Montserrat" panose="00000500000000000000" pitchFamily="2" charset="0"/>
              </a:rPr>
              <a:t>being</a:t>
            </a:r>
            <a:r>
              <a:rPr lang="it-IT" sz="1350" dirty="0">
                <a:solidFill>
                  <a:srgbClr val="C83964"/>
                </a:solidFill>
                <a:latin typeface="Montserrat" panose="00000500000000000000" pitchFamily="2" charset="0"/>
              </a:rPr>
              <a:t> a </a:t>
            </a:r>
            <a:r>
              <a:rPr lang="it-IT" sz="1350" b="1" dirty="0">
                <a:solidFill>
                  <a:srgbClr val="C83964"/>
                </a:solidFill>
                <a:latin typeface="Montserrat" panose="00000500000000000000" pitchFamily="2" charset="0"/>
              </a:rPr>
              <a:t>key tool for RF </a:t>
            </a:r>
            <a:r>
              <a:rPr lang="it-IT" sz="1350" b="1" dirty="0" err="1">
                <a:solidFill>
                  <a:srgbClr val="C83964"/>
                </a:solidFill>
                <a:latin typeface="Montserrat" panose="00000500000000000000" pitchFamily="2" charset="0"/>
              </a:rPr>
              <a:t>tests</a:t>
            </a:r>
            <a:r>
              <a:rPr lang="it-IT" sz="1350" dirty="0">
                <a:solidFill>
                  <a:srgbClr val="C83964"/>
                </a:solidFill>
                <a:latin typeface="Montserrat" panose="00000500000000000000" pitchFamily="2" charset="0"/>
              </a:rPr>
              <a:t>. </a:t>
            </a:r>
            <a:r>
              <a:rPr lang="it-IT" sz="1350" dirty="0" err="1">
                <a:solidFill>
                  <a:srgbClr val="C83964"/>
                </a:solidFill>
                <a:latin typeface="Montserrat" panose="00000500000000000000" pitchFamily="2" charset="0"/>
              </a:rPr>
              <a:t>However</a:t>
            </a:r>
            <a:r>
              <a:rPr lang="it-IT" sz="1350" dirty="0">
                <a:solidFill>
                  <a:srgbClr val="C83964"/>
                </a:solidFill>
                <a:latin typeface="Montserrat" panose="00000500000000000000" pitchFamily="2" charset="0"/>
              </a:rPr>
              <a:t> the first rough </a:t>
            </a:r>
            <a:r>
              <a:rPr lang="it-IT" sz="1350" dirty="0" err="1">
                <a:solidFill>
                  <a:srgbClr val="C83964"/>
                </a:solidFill>
                <a:latin typeface="Montserrat" panose="00000500000000000000" pitchFamily="2" charset="0"/>
              </a:rPr>
              <a:t>evaluation</a:t>
            </a:r>
            <a:r>
              <a:rPr lang="it-IT" sz="1350" dirty="0">
                <a:solidFill>
                  <a:srgbClr val="C83964"/>
                </a:solidFill>
                <a:latin typeface="Montserrat" panose="00000500000000000000" pitchFamily="2" charset="0"/>
              </a:rPr>
              <a:t> </a:t>
            </a:r>
            <a:r>
              <a:rPr lang="it-IT" sz="1350" dirty="0" err="1">
                <a:solidFill>
                  <a:srgbClr val="C83964"/>
                </a:solidFill>
                <a:latin typeface="Montserrat" panose="00000500000000000000" pitchFamily="2" charset="0"/>
              </a:rPr>
              <a:t>was</a:t>
            </a:r>
            <a:r>
              <a:rPr lang="it-IT" sz="1350" dirty="0">
                <a:solidFill>
                  <a:srgbClr val="C83964"/>
                </a:solidFill>
                <a:latin typeface="Montserrat" panose="00000500000000000000" pitchFamily="2" charset="0"/>
              </a:rPr>
              <a:t> in the </a:t>
            </a:r>
            <a:r>
              <a:rPr lang="it-IT" sz="1350" b="1" dirty="0">
                <a:solidFill>
                  <a:srgbClr val="C83964"/>
                </a:solidFill>
                <a:latin typeface="Montserrat" panose="00000500000000000000" pitchFamily="2" charset="0"/>
              </a:rPr>
              <a:t>4 M€ range… </a:t>
            </a:r>
          </a:p>
        </p:txBody>
      </p:sp>
      <p:sp>
        <p:nvSpPr>
          <p:cNvPr id="28" name="CasellaDiTesto 27">
            <a:extLst>
              <a:ext uri="{FF2B5EF4-FFF2-40B4-BE49-F238E27FC236}">
                <a16:creationId xmlns:a16="http://schemas.microsoft.com/office/drawing/2014/main" id="{A624FCB6-4F11-7F4A-9665-CE38CD13CCC9}"/>
              </a:ext>
            </a:extLst>
          </p:cNvPr>
          <p:cNvSpPr txBox="1"/>
          <p:nvPr/>
        </p:nvSpPr>
        <p:spPr>
          <a:xfrm>
            <a:off x="9465770" y="5643723"/>
            <a:ext cx="2428870" cy="369332"/>
          </a:xfrm>
          <a:prstGeom prst="rect">
            <a:avLst/>
          </a:prstGeom>
          <a:noFill/>
        </p:spPr>
        <p:txBody>
          <a:bodyPr wrap="none" rtlCol="0">
            <a:spAutoFit/>
          </a:bodyPr>
          <a:lstStyle/>
          <a:p>
            <a:r>
              <a:rPr lang="en-US" b="1" dirty="0">
                <a:solidFill>
                  <a:schemeClr val="bg2">
                    <a:lumMod val="50000"/>
                  </a:schemeClr>
                </a:solidFill>
              </a:rPr>
              <a:t>Courtesy of L. Rossi</a:t>
            </a:r>
          </a:p>
        </p:txBody>
      </p:sp>
    </p:spTree>
    <p:extLst>
      <p:ext uri="{BB962C8B-B14F-4D97-AF65-F5344CB8AC3E}">
        <p14:creationId xmlns:p14="http://schemas.microsoft.com/office/powerpoint/2010/main" val="34382890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RF </a:t>
            </a:r>
            <a:r>
              <a:rPr lang="it-IT" sz="3600" b="1" spc="-1" dirty="0" err="1">
                <a:solidFill>
                  <a:srgbClr val="724109"/>
                </a:solidFill>
                <a:latin typeface="Calibri"/>
                <a:ea typeface="+mn-ea"/>
                <a:cs typeface="+mn-cs"/>
              </a:rPr>
              <a:t>Cavity</a:t>
            </a:r>
            <a:r>
              <a:rPr lang="it-IT" sz="3600" b="1" spc="-1" dirty="0">
                <a:solidFill>
                  <a:srgbClr val="724109"/>
                </a:solidFill>
                <a:latin typeface="Calibri"/>
                <a:ea typeface="+mn-ea"/>
                <a:cs typeface="+mn-cs"/>
              </a:rPr>
              <a:t> </a:t>
            </a:r>
            <a:r>
              <a:rPr lang="it-IT" sz="3600" b="1" spc="-1" dirty="0" err="1">
                <a:solidFill>
                  <a:srgbClr val="724109"/>
                </a:solidFill>
                <a:latin typeface="Calibri"/>
                <a:ea typeface="+mn-ea"/>
                <a:cs typeface="+mn-cs"/>
              </a:rPr>
              <a:t>tested</a:t>
            </a:r>
            <a:r>
              <a:rPr lang="it-IT" sz="3600" b="1" spc="-1" dirty="0">
                <a:solidFill>
                  <a:srgbClr val="724109"/>
                </a:solidFill>
                <a:latin typeface="Calibri"/>
                <a:ea typeface="+mn-ea"/>
                <a:cs typeface="+mn-cs"/>
              </a:rPr>
              <a:t> </a:t>
            </a:r>
            <a:r>
              <a:rPr lang="it-IT" sz="3600" b="1" spc="-1" dirty="0" err="1">
                <a:solidFill>
                  <a:srgbClr val="724109"/>
                </a:solidFill>
                <a:latin typeface="Calibri"/>
                <a:ea typeface="+mn-ea"/>
                <a:cs typeface="+mn-cs"/>
              </a:rPr>
              <a:t>within</a:t>
            </a:r>
            <a:r>
              <a:rPr lang="it-IT" sz="3600" b="1" spc="-1" dirty="0">
                <a:solidFill>
                  <a:srgbClr val="724109"/>
                </a:solidFill>
                <a:latin typeface="Calibri"/>
                <a:ea typeface="+mn-ea"/>
                <a:cs typeface="+mn-cs"/>
              </a:rPr>
              <a:t> a SC </a:t>
            </a:r>
            <a:r>
              <a:rPr lang="it-IT" sz="3600" b="1" spc="-1" dirty="0" err="1">
                <a:solidFill>
                  <a:srgbClr val="724109"/>
                </a:solidFill>
                <a:latin typeface="Calibri"/>
                <a:ea typeface="+mn-ea"/>
                <a:cs typeface="+mn-cs"/>
              </a:rPr>
              <a:t>magnet</a:t>
            </a:r>
            <a:endParaRPr lang="it-IT" sz="3600" b="1" spc="-1" dirty="0">
              <a:solidFill>
                <a:srgbClr val="724109"/>
              </a:solidFill>
              <a:latin typeface="Calibri"/>
              <a:ea typeface="+mn-ea"/>
              <a:cs typeface="+mn-cs"/>
            </a:endParaRPr>
          </a:p>
        </p:txBody>
      </p:sp>
      <p:sp>
        <p:nvSpPr>
          <p:cNvPr id="28" name="Picture Placeholder 1">
            <a:extLst>
              <a:ext uri="{FF2B5EF4-FFF2-40B4-BE49-F238E27FC236}">
                <a16:creationId xmlns:a16="http://schemas.microsoft.com/office/drawing/2014/main" id="{BD3A64AA-F254-E240-B167-B98769EE00C9}"/>
              </a:ext>
            </a:extLst>
          </p:cNvPr>
          <p:cNvSpPr txBox="1">
            <a:spLocks/>
          </p:cNvSpPr>
          <p:nvPr/>
        </p:nvSpPr>
        <p:spPr>
          <a:xfrm>
            <a:off x="1965960" y="1573530"/>
            <a:ext cx="8229600" cy="374367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Redesign to 350 mm free bore </a:t>
            </a:r>
          </a:p>
          <a:p>
            <a:pPr lvl="1"/>
            <a:r>
              <a:rPr lang="en-US" dirty="0">
                <a:sym typeface="Wingdings" panose="05000000000000000000" pitchFamily="2" charset="2"/>
              </a:rPr>
              <a:t> </a:t>
            </a:r>
            <a:r>
              <a:rPr lang="en-US" dirty="0"/>
              <a:t>coil dia. </a:t>
            </a:r>
            <a:r>
              <a:rPr lang="en-US" dirty="0">
                <a:sym typeface="Symbol" panose="05050102010706020507" pitchFamily="18" charset="2"/>
              </a:rPr>
              <a:t> </a:t>
            </a:r>
            <a:r>
              <a:rPr lang="en-US" dirty="0"/>
              <a:t>400 mm</a:t>
            </a:r>
          </a:p>
          <a:p>
            <a:pPr lvl="1"/>
            <a:r>
              <a:rPr lang="en-US" dirty="0">
                <a:sym typeface="Wingdings" panose="05000000000000000000" pitchFamily="2" charset="2"/>
              </a:rPr>
              <a:t> good for 3 GHz test or higher frequency</a:t>
            </a:r>
          </a:p>
          <a:p>
            <a:pPr lvl="1"/>
            <a:r>
              <a:rPr lang="en-US" dirty="0">
                <a:sym typeface="Wingdings" panose="05000000000000000000" pitchFamily="2" charset="2"/>
              </a:rPr>
              <a:t>7 T, </a:t>
            </a:r>
            <a:r>
              <a:rPr lang="en-US" dirty="0" err="1">
                <a:sym typeface="Wingdings" panose="05000000000000000000" pitchFamily="2" charset="2"/>
              </a:rPr>
              <a:t>parallele</a:t>
            </a:r>
            <a:r>
              <a:rPr lang="en-US" dirty="0">
                <a:sym typeface="Wingdings" panose="05000000000000000000" pitchFamily="2" charset="2"/>
              </a:rPr>
              <a:t> and antiparallel coil excitation</a:t>
            </a:r>
            <a:endParaRPr lang="en-US" dirty="0"/>
          </a:p>
          <a:p>
            <a:r>
              <a:rPr lang="en-US" dirty="0"/>
              <a:t>Try to optimize solution for cost saving</a:t>
            </a:r>
          </a:p>
          <a:p>
            <a:r>
              <a:rPr lang="en-US" dirty="0"/>
              <a:t>Redesign </a:t>
            </a:r>
            <a:r>
              <a:rPr lang="en-US" b="1" dirty="0"/>
              <a:t>by end of 2023</a:t>
            </a:r>
          </a:p>
          <a:p>
            <a:pPr lvl="1"/>
            <a:r>
              <a:rPr lang="en-US" dirty="0"/>
              <a:t>Conclude the 600 mm design</a:t>
            </a:r>
          </a:p>
          <a:p>
            <a:pPr lvl="1"/>
            <a:r>
              <a:rPr lang="en-US" dirty="0"/>
              <a:t>Detailed design of the 350 mm </a:t>
            </a:r>
            <a:r>
              <a:rPr lang="en-US" dirty="0">
                <a:sym typeface="Wingdings" panose="05000000000000000000" pitchFamily="2" charset="2"/>
              </a:rPr>
              <a:t> cost target &lt; 2 M€</a:t>
            </a:r>
            <a:endParaRPr lang="en-US" dirty="0"/>
          </a:p>
        </p:txBody>
      </p:sp>
      <p:sp>
        <p:nvSpPr>
          <p:cNvPr id="29" name="CasellaDiTesto 28">
            <a:extLst>
              <a:ext uri="{FF2B5EF4-FFF2-40B4-BE49-F238E27FC236}">
                <a16:creationId xmlns:a16="http://schemas.microsoft.com/office/drawing/2014/main" id="{DFBD2652-ACE1-0845-8EB1-F27E6E944A10}"/>
              </a:ext>
            </a:extLst>
          </p:cNvPr>
          <p:cNvSpPr txBox="1"/>
          <p:nvPr/>
        </p:nvSpPr>
        <p:spPr>
          <a:xfrm>
            <a:off x="9465770" y="5643723"/>
            <a:ext cx="2428870" cy="369332"/>
          </a:xfrm>
          <a:prstGeom prst="rect">
            <a:avLst/>
          </a:prstGeom>
          <a:noFill/>
        </p:spPr>
        <p:txBody>
          <a:bodyPr wrap="none" rtlCol="0">
            <a:spAutoFit/>
          </a:bodyPr>
          <a:lstStyle/>
          <a:p>
            <a:r>
              <a:rPr lang="en-US" b="1" dirty="0">
                <a:solidFill>
                  <a:schemeClr val="bg2">
                    <a:lumMod val="50000"/>
                  </a:schemeClr>
                </a:solidFill>
              </a:rPr>
              <a:t>Courtesy of L. Rossi</a:t>
            </a:r>
          </a:p>
        </p:txBody>
      </p:sp>
    </p:spTree>
    <p:extLst>
      <p:ext uri="{BB962C8B-B14F-4D97-AF65-F5344CB8AC3E}">
        <p14:creationId xmlns:p14="http://schemas.microsoft.com/office/powerpoint/2010/main" val="35379873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A 3 GHz </a:t>
            </a:r>
            <a:r>
              <a:rPr lang="it-IT" sz="3600" b="1" spc="-1" dirty="0" err="1">
                <a:solidFill>
                  <a:srgbClr val="724109"/>
                </a:solidFill>
                <a:latin typeface="Calibri"/>
                <a:ea typeface="+mn-ea"/>
                <a:cs typeface="+mn-cs"/>
              </a:rPr>
              <a:t>Proposal</a:t>
            </a:r>
            <a:r>
              <a:rPr lang="it-IT" sz="3600" b="1" spc="-1" dirty="0">
                <a:solidFill>
                  <a:srgbClr val="724109"/>
                </a:solidFill>
                <a:latin typeface="Calibri"/>
                <a:ea typeface="+mn-ea"/>
                <a:cs typeface="+mn-cs"/>
              </a:rPr>
              <a:t> for a LASA Test </a:t>
            </a:r>
            <a:r>
              <a:rPr lang="it-IT" sz="3600" b="1" spc="-1" dirty="0" err="1">
                <a:solidFill>
                  <a:srgbClr val="724109"/>
                </a:solidFill>
                <a:latin typeface="Calibri"/>
                <a:ea typeface="+mn-ea"/>
                <a:cs typeface="+mn-cs"/>
              </a:rPr>
              <a:t>Facility</a:t>
            </a:r>
            <a:endParaRPr lang="it-IT" sz="3600" b="1" spc="-1" dirty="0">
              <a:solidFill>
                <a:srgbClr val="724109"/>
              </a:solidFill>
              <a:latin typeface="Calibri"/>
              <a:ea typeface="+mn-ea"/>
              <a:cs typeface="+mn-cs"/>
            </a:endParaRPr>
          </a:p>
        </p:txBody>
      </p:sp>
      <p:pic>
        <p:nvPicPr>
          <p:cNvPr id="3" name="Immagine 2">
            <a:extLst>
              <a:ext uri="{FF2B5EF4-FFF2-40B4-BE49-F238E27FC236}">
                <a16:creationId xmlns:a16="http://schemas.microsoft.com/office/drawing/2014/main" id="{561ED8CA-1DCE-BC4A-9BB5-66B91B9E7FB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4670" y="909747"/>
            <a:ext cx="5279977" cy="3955983"/>
          </a:xfrm>
          <a:prstGeom prst="rect">
            <a:avLst/>
          </a:prstGeom>
        </p:spPr>
      </p:pic>
      <p:pic>
        <p:nvPicPr>
          <p:cNvPr id="4" name="Immagine 3">
            <a:extLst>
              <a:ext uri="{FF2B5EF4-FFF2-40B4-BE49-F238E27FC236}">
                <a16:creationId xmlns:a16="http://schemas.microsoft.com/office/drawing/2014/main" id="{32464C90-AF8F-664A-8DEE-BB634191979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536389" y="909748"/>
            <a:ext cx="5420458" cy="3955983"/>
          </a:xfrm>
          <a:prstGeom prst="rect">
            <a:avLst/>
          </a:prstGeom>
        </p:spPr>
      </p:pic>
      <p:sp>
        <p:nvSpPr>
          <p:cNvPr id="5" name="CasellaDiTesto 4">
            <a:extLst>
              <a:ext uri="{FF2B5EF4-FFF2-40B4-BE49-F238E27FC236}">
                <a16:creationId xmlns:a16="http://schemas.microsoft.com/office/drawing/2014/main" id="{931C204B-9D8A-3D45-84C5-829C7E263F18}"/>
              </a:ext>
            </a:extLst>
          </p:cNvPr>
          <p:cNvSpPr txBox="1"/>
          <p:nvPr/>
        </p:nvSpPr>
        <p:spPr>
          <a:xfrm>
            <a:off x="1004670" y="5103674"/>
            <a:ext cx="10860734" cy="1754326"/>
          </a:xfrm>
          <a:prstGeom prst="rect">
            <a:avLst/>
          </a:prstGeom>
          <a:noFill/>
        </p:spPr>
        <p:txBody>
          <a:bodyPr wrap="square" rtlCol="0">
            <a:spAutoFit/>
          </a:bodyPr>
          <a:lstStyle/>
          <a:p>
            <a:r>
              <a:rPr lang="en-US" dirty="0"/>
              <a:t>As part of the PNRR-IRIS program and with a significant specific contribution provided by the INFN in 2023, the construction of </a:t>
            </a:r>
            <a:r>
              <a:rPr lang="en-US" b="1" dirty="0">
                <a:solidFill>
                  <a:srgbClr val="005493"/>
                </a:solidFill>
              </a:rPr>
              <a:t>an extension based on two laboratories </a:t>
            </a:r>
            <a:r>
              <a:rPr lang="en-US" dirty="0"/>
              <a:t>will begin within the LASA premises: one called </a:t>
            </a:r>
            <a:r>
              <a:rPr lang="en-US" b="1" dirty="0">
                <a:solidFill>
                  <a:srgbClr val="005493"/>
                </a:solidFill>
              </a:rPr>
              <a:t>SML (Superconducting Magnet Laboratory) </a:t>
            </a:r>
            <a:r>
              <a:rPr lang="en-US" dirty="0"/>
              <a:t>and the other </a:t>
            </a:r>
            <a:r>
              <a:rPr lang="en-US" b="1" dirty="0">
                <a:solidFill>
                  <a:srgbClr val="005493"/>
                </a:solidFill>
              </a:rPr>
              <a:t>AATF (Advanced Accelerator Test Facility) </a:t>
            </a:r>
            <a:r>
              <a:rPr lang="en-US" dirty="0"/>
              <a:t>for a total of 2100 m</a:t>
            </a:r>
            <a:r>
              <a:rPr lang="en-US" baseline="30000" dirty="0"/>
              <a:t>2</a:t>
            </a:r>
            <a:r>
              <a:rPr lang="en-US" dirty="0"/>
              <a:t> spread over an underground bunker and two external floors.</a:t>
            </a:r>
          </a:p>
          <a:p>
            <a:endParaRPr lang="en-US" dirty="0"/>
          </a:p>
          <a:p>
            <a:r>
              <a:rPr lang="en-US" dirty="0"/>
              <a:t>These new laboratories will be available in 2025.</a:t>
            </a:r>
          </a:p>
        </p:txBody>
      </p:sp>
    </p:spTree>
    <p:extLst>
      <p:ext uri="{BB962C8B-B14F-4D97-AF65-F5344CB8AC3E}">
        <p14:creationId xmlns:p14="http://schemas.microsoft.com/office/powerpoint/2010/main" val="38287666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stomShape 1">
            <a:extLst>
              <a:ext uri="{FF2B5EF4-FFF2-40B4-BE49-F238E27FC236}">
                <a16:creationId xmlns:a16="http://schemas.microsoft.com/office/drawing/2014/main" id="{7434A934-483E-C141-95BC-ABA90DB2CC1C}"/>
              </a:ext>
            </a:extLst>
          </p:cNvPr>
          <p:cNvSpPr/>
          <p:nvPr/>
        </p:nvSpPr>
        <p:spPr>
          <a:xfrm>
            <a:off x="3040302" y="1698043"/>
            <a:ext cx="6587023" cy="318746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90000"/>
              </a:lnSpc>
            </a:pPr>
            <a:r>
              <a:rPr lang="en-US" sz="4400" b="1" strike="noStrike" spc="-1" dirty="0">
                <a:solidFill>
                  <a:schemeClr val="bg2">
                    <a:lumMod val="50000"/>
                  </a:schemeClr>
                </a:solidFill>
                <a:latin typeface="Calibri"/>
              </a:rPr>
              <a:t>Thanks for your attention !</a:t>
            </a:r>
          </a:p>
          <a:p>
            <a:pPr>
              <a:lnSpc>
                <a:spcPct val="90000"/>
              </a:lnSpc>
            </a:pPr>
            <a:endParaRPr lang="en-US" sz="3600" b="1" spc="-1" dirty="0">
              <a:solidFill>
                <a:srgbClr val="724109"/>
              </a:solidFill>
              <a:latin typeface="Calibri"/>
            </a:endParaRPr>
          </a:p>
        </p:txBody>
      </p:sp>
    </p:spTree>
    <p:extLst>
      <p:ext uri="{BB962C8B-B14F-4D97-AF65-F5344CB8AC3E}">
        <p14:creationId xmlns:p14="http://schemas.microsoft.com/office/powerpoint/2010/main" val="878851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en-US" sz="3600" b="1" spc="-1" dirty="0">
                <a:solidFill>
                  <a:srgbClr val="724109"/>
                </a:solidFill>
                <a:latin typeface="Calibri"/>
                <a:ea typeface="+mn-ea"/>
                <a:cs typeface="+mn-cs"/>
              </a:rPr>
              <a:t>Muon collider and RF system challenges</a:t>
            </a:r>
            <a:endParaRPr lang="it-IT" sz="3600" b="1" spc="-1" dirty="0">
              <a:solidFill>
                <a:srgbClr val="724109"/>
              </a:solidFill>
              <a:latin typeface="Calibri"/>
              <a:ea typeface="+mn-ea"/>
              <a:cs typeface="+mn-cs"/>
            </a:endParaRPr>
          </a:p>
        </p:txBody>
      </p:sp>
      <p:pic>
        <p:nvPicPr>
          <p:cNvPr id="3" name="Content Placeholder 6" descr="p4.tiff">
            <a:extLst>
              <a:ext uri="{FF2B5EF4-FFF2-40B4-BE49-F238E27FC236}">
                <a16:creationId xmlns:a16="http://schemas.microsoft.com/office/drawing/2014/main" id="{3795FB2A-18F8-AA46-89C4-33DCBC52B80A}"/>
              </a:ext>
            </a:extLst>
          </p:cNvPr>
          <p:cNvPicPr>
            <a:picLocks noChangeAspect="1"/>
          </p:cNvPicPr>
          <p:nvPr/>
        </p:nvPicPr>
        <p:blipFill>
          <a:blip r:embed="rId3" cstate="screen">
            <a:extLst>
              <a:ext uri="{28A0092B-C50C-407E-A947-70E740481C1C}">
                <a14:useLocalDpi xmlns:a14="http://schemas.microsoft.com/office/drawing/2010/main"/>
              </a:ext>
            </a:extLst>
          </a:blip>
          <a:srcRect b="50107"/>
          <a:stretch>
            <a:fillRect/>
          </a:stretch>
        </p:blipFill>
        <p:spPr>
          <a:xfrm>
            <a:off x="1343482" y="1718584"/>
            <a:ext cx="10515600" cy="2598665"/>
          </a:xfrm>
          <a:prstGeom prst="rect">
            <a:avLst/>
          </a:prstGeom>
        </p:spPr>
      </p:pic>
      <p:sp>
        <p:nvSpPr>
          <p:cNvPr id="4" name="TextBox 10">
            <a:extLst>
              <a:ext uri="{FF2B5EF4-FFF2-40B4-BE49-F238E27FC236}">
                <a16:creationId xmlns:a16="http://schemas.microsoft.com/office/drawing/2014/main" id="{78B86ADE-F0C5-8A46-AA61-23725BB339C8}"/>
              </a:ext>
            </a:extLst>
          </p:cNvPr>
          <p:cNvSpPr txBox="1"/>
          <p:nvPr/>
        </p:nvSpPr>
        <p:spPr>
          <a:xfrm>
            <a:off x="3947008" y="4709574"/>
            <a:ext cx="6955477" cy="1231106"/>
          </a:xfrm>
          <a:prstGeom prst="rect">
            <a:avLst/>
          </a:prstGeom>
          <a:noFill/>
        </p:spPr>
        <p:txBody>
          <a:bodyPr wrap="square" rtlCol="0">
            <a:spAutoFit/>
          </a:bodyPr>
          <a:lstStyle/>
          <a:p>
            <a:r>
              <a:rPr lang="en-US" sz="2000" dirty="0">
                <a:solidFill>
                  <a:srgbClr val="FF0000"/>
                </a:solidFill>
              </a:rPr>
              <a:t>Normal conducting RF for capture and cooling</a:t>
            </a:r>
          </a:p>
          <a:p>
            <a:pPr marL="914400" lvl="1" indent="-457200">
              <a:buFont typeface="Arial" panose="020B0604020202020204" pitchFamily="34" charset="0"/>
              <a:buChar char="•"/>
            </a:pPr>
            <a:r>
              <a:rPr lang="en-US" b="1" dirty="0">
                <a:solidFill>
                  <a:srgbClr val="FF0000"/>
                </a:solidFill>
              </a:rPr>
              <a:t>High-gradient cavities in high magnetic field </a:t>
            </a:r>
          </a:p>
          <a:p>
            <a:pPr marL="914400" lvl="1" indent="-457200">
              <a:buFont typeface="Arial" panose="020B0604020202020204" pitchFamily="34" charset="0"/>
              <a:buChar char="•"/>
            </a:pPr>
            <a:r>
              <a:rPr lang="en-US" dirty="0">
                <a:solidFill>
                  <a:srgbClr val="FF0000"/>
                </a:solidFill>
              </a:rPr>
              <a:t>High charge, Huge beam size, Important beam losses</a:t>
            </a:r>
          </a:p>
          <a:p>
            <a:pPr marL="914400" lvl="1" indent="-457200">
              <a:buFont typeface="Arial" panose="020B0604020202020204" pitchFamily="34" charset="0"/>
              <a:buChar char="•"/>
            </a:pPr>
            <a:r>
              <a:rPr lang="en-US" dirty="0">
                <a:solidFill>
                  <a:srgbClr val="FF0000"/>
                </a:solidFill>
              </a:rPr>
              <a:t>Peak RF power </a:t>
            </a:r>
          </a:p>
        </p:txBody>
      </p:sp>
      <p:sp>
        <p:nvSpPr>
          <p:cNvPr id="5" name="TextBox 4">
            <a:extLst>
              <a:ext uri="{FF2B5EF4-FFF2-40B4-BE49-F238E27FC236}">
                <a16:creationId xmlns:a16="http://schemas.microsoft.com/office/drawing/2014/main" id="{0CE06088-2D56-D44E-A127-420DF9751118}"/>
              </a:ext>
            </a:extLst>
          </p:cNvPr>
          <p:cNvSpPr txBox="1"/>
          <p:nvPr/>
        </p:nvSpPr>
        <p:spPr>
          <a:xfrm>
            <a:off x="798427" y="4699471"/>
            <a:ext cx="3175110" cy="923330"/>
          </a:xfrm>
          <a:prstGeom prst="rect">
            <a:avLst/>
          </a:prstGeom>
          <a:noFill/>
        </p:spPr>
        <p:txBody>
          <a:bodyPr wrap="square" rtlCol="0">
            <a:spAutoFit/>
          </a:bodyPr>
          <a:lstStyle/>
          <a:p>
            <a:r>
              <a:rPr lang="en-US" b="1" dirty="0"/>
              <a:t>The main challenge of the Muon Collider is finite ~2us lifetime of the muons. </a:t>
            </a:r>
            <a:endParaRPr lang="en-GB" b="1" dirty="0"/>
          </a:p>
        </p:txBody>
      </p:sp>
      <p:sp>
        <p:nvSpPr>
          <p:cNvPr id="7" name="TextBox 9">
            <a:extLst>
              <a:ext uri="{FF2B5EF4-FFF2-40B4-BE49-F238E27FC236}">
                <a16:creationId xmlns:a16="http://schemas.microsoft.com/office/drawing/2014/main" id="{42259B60-974D-B043-8BBE-2BD3F7B7EAA4}"/>
              </a:ext>
            </a:extLst>
          </p:cNvPr>
          <p:cNvSpPr txBox="1"/>
          <p:nvPr/>
        </p:nvSpPr>
        <p:spPr>
          <a:xfrm>
            <a:off x="798427" y="5774190"/>
            <a:ext cx="9713878" cy="461665"/>
          </a:xfrm>
          <a:prstGeom prst="rect">
            <a:avLst/>
          </a:prstGeom>
          <a:noFill/>
        </p:spPr>
        <p:txBody>
          <a:bodyPr wrap="none" rtlCol="0">
            <a:spAutoFit/>
          </a:bodyPr>
          <a:lstStyle/>
          <a:p>
            <a:r>
              <a:rPr lang="en-US" sz="2400" b="1" dirty="0"/>
              <a:t>Everything must be fast ! ----------------------------------------</a:t>
            </a:r>
            <a:r>
              <a:rPr lang="en-US" sz="2400" b="1" dirty="0">
                <a:sym typeface="Wingdings" panose="05000000000000000000" pitchFamily="2" charset="2"/>
              </a:rPr>
              <a:t> High Gradient !!!</a:t>
            </a:r>
            <a:endParaRPr lang="en-GB" sz="2400" dirty="0"/>
          </a:p>
        </p:txBody>
      </p:sp>
    </p:spTree>
    <p:extLst>
      <p:ext uri="{BB962C8B-B14F-4D97-AF65-F5344CB8AC3E}">
        <p14:creationId xmlns:p14="http://schemas.microsoft.com/office/powerpoint/2010/main" val="15947000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err="1">
                <a:solidFill>
                  <a:srgbClr val="724109"/>
                </a:solidFill>
                <a:latin typeface="Calibri"/>
                <a:ea typeface="+mn-ea"/>
                <a:cs typeface="+mn-cs"/>
              </a:rPr>
              <a:t>Cooling</a:t>
            </a:r>
            <a:r>
              <a:rPr lang="it-IT" sz="3600" b="1" spc="-1" dirty="0">
                <a:solidFill>
                  <a:srgbClr val="724109"/>
                </a:solidFill>
                <a:latin typeface="Calibri"/>
                <a:ea typeface="+mn-ea"/>
                <a:cs typeface="+mn-cs"/>
              </a:rPr>
              <a:t> Channel</a:t>
            </a:r>
          </a:p>
        </p:txBody>
      </p:sp>
      <p:sp>
        <p:nvSpPr>
          <p:cNvPr id="9" name="TextBox 5">
            <a:extLst>
              <a:ext uri="{FF2B5EF4-FFF2-40B4-BE49-F238E27FC236}">
                <a16:creationId xmlns:a16="http://schemas.microsoft.com/office/drawing/2014/main" id="{2B46C617-1ACD-3340-92D8-5556129199F9}"/>
              </a:ext>
            </a:extLst>
          </p:cNvPr>
          <p:cNvSpPr txBox="1"/>
          <p:nvPr/>
        </p:nvSpPr>
        <p:spPr>
          <a:xfrm>
            <a:off x="2080136" y="1836666"/>
            <a:ext cx="8409021" cy="2862322"/>
          </a:xfrm>
          <a:prstGeom prst="rect">
            <a:avLst/>
          </a:prstGeom>
          <a:solidFill>
            <a:schemeClr val="tx2">
              <a:lumMod val="20000"/>
              <a:lumOff val="80000"/>
            </a:schemeClr>
          </a:solidFill>
        </p:spPr>
        <p:txBody>
          <a:bodyPr wrap="square" rtlCol="0">
            <a:spAutoFit/>
          </a:bodyPr>
          <a:lstStyle/>
          <a:p>
            <a:pPr defTabSz="609585"/>
            <a:r>
              <a:rPr lang="en-US" b="1" dirty="0">
                <a:solidFill>
                  <a:prstClr val="black"/>
                </a:solidFill>
                <a:latin typeface="Calibri" panose="020F0502020204030204" pitchFamily="34" charset="0"/>
                <a:cs typeface="Calibri" panose="020F0502020204030204" pitchFamily="34" charset="0"/>
              </a:rPr>
              <a:t>Objectives</a:t>
            </a:r>
            <a:r>
              <a:rPr lang="en-US" dirty="0">
                <a:solidFill>
                  <a:prstClr val="black"/>
                </a:solidFill>
                <a:latin typeface="Calibri" panose="020F0502020204030204" pitchFamily="34" charset="0"/>
                <a:cs typeface="Calibri" panose="020F0502020204030204" pitchFamily="34" charset="0"/>
              </a:rPr>
              <a:t> </a:t>
            </a:r>
          </a:p>
          <a:p>
            <a:pPr defTabSz="609585"/>
            <a:endParaRPr lang="en-US" dirty="0">
              <a:solidFill>
                <a:prstClr val="black"/>
              </a:solidFill>
              <a:latin typeface="Calibri" panose="020F0502020204030204" pitchFamily="34" charset="0"/>
              <a:cs typeface="Calibri" panose="020F0502020204030204" pitchFamily="34" charset="0"/>
            </a:endParaRPr>
          </a:p>
          <a:p>
            <a:pPr marL="285750" indent="-285750" defTabSz="609585">
              <a:buFont typeface="Arial" panose="020B0604020202020204" pitchFamily="34" charset="0"/>
              <a:buChar char="•"/>
            </a:pPr>
            <a:r>
              <a:rPr lang="en-US" dirty="0">
                <a:solidFill>
                  <a:prstClr val="black"/>
                </a:solidFill>
                <a:latin typeface="Calibri" panose="020F0502020204030204" pitchFamily="34" charset="0"/>
                <a:cs typeface="Calibri" panose="020F0502020204030204" pitchFamily="34" charset="0"/>
              </a:rPr>
              <a:t>The RF cavities for the cooling channel of the </a:t>
            </a:r>
            <a:r>
              <a:rPr lang="en-US" dirty="0" err="1">
                <a:solidFill>
                  <a:prstClr val="black"/>
                </a:solidFill>
                <a:latin typeface="Calibri" panose="020F0502020204030204" pitchFamily="34" charset="0"/>
                <a:cs typeface="Calibri" panose="020F0502020204030204" pitchFamily="34" charset="0"/>
              </a:rPr>
              <a:t>MuCol</a:t>
            </a:r>
            <a:r>
              <a:rPr lang="en-US" dirty="0">
                <a:solidFill>
                  <a:prstClr val="black"/>
                </a:solidFill>
                <a:latin typeface="Calibri" panose="020F0502020204030204" pitchFamily="34" charset="0"/>
                <a:cs typeface="Calibri" panose="020F0502020204030204" pitchFamily="34" charset="0"/>
              </a:rPr>
              <a:t> project require a medium/high electric field (nominally 28-30 MV/m) in high magnetic fields (13-15 T)</a:t>
            </a:r>
          </a:p>
          <a:p>
            <a:pPr marL="285750" indent="-285750" defTabSz="609585">
              <a:buFont typeface="Arial" panose="020B0604020202020204" pitchFamily="34" charset="0"/>
              <a:buChar char="•"/>
            </a:pPr>
            <a:endParaRPr lang="en-US" dirty="0">
              <a:solidFill>
                <a:prstClr val="black"/>
              </a:solidFill>
              <a:latin typeface="Calibri" panose="020F0502020204030204" pitchFamily="34" charset="0"/>
              <a:cs typeface="Calibri" panose="020F0502020204030204" pitchFamily="34" charset="0"/>
            </a:endParaRPr>
          </a:p>
          <a:p>
            <a:pPr marL="285750" indent="-285750" defTabSz="609585">
              <a:buFont typeface="Arial" panose="020B0604020202020204" pitchFamily="34" charset="0"/>
              <a:buChar char="•"/>
            </a:pPr>
            <a:r>
              <a:rPr lang="en-US" dirty="0">
                <a:solidFill>
                  <a:prstClr val="black"/>
                </a:solidFill>
                <a:latin typeface="Calibri" panose="020F0502020204030204" pitchFamily="34" charset="0"/>
                <a:cs typeface="Calibri" panose="020F0502020204030204" pitchFamily="34" charset="0"/>
              </a:rPr>
              <a:t>This call for a deep understanding of the breakdown phenomena in NC RF cavities taking into account the influence of the magnetic field </a:t>
            </a:r>
          </a:p>
          <a:p>
            <a:pPr marL="285750" indent="-285750" defTabSz="609585">
              <a:buFont typeface="Arial" panose="020B0604020202020204" pitchFamily="34" charset="0"/>
              <a:buChar char="•"/>
            </a:pPr>
            <a:endParaRPr lang="en-US" dirty="0">
              <a:solidFill>
                <a:prstClr val="black"/>
              </a:solidFill>
              <a:latin typeface="Calibri" panose="020F0502020204030204" pitchFamily="34" charset="0"/>
              <a:cs typeface="Calibri" panose="020F0502020204030204" pitchFamily="34" charset="0"/>
            </a:endParaRPr>
          </a:p>
          <a:p>
            <a:pPr marL="285750" indent="-285750" defTabSz="609585">
              <a:buFont typeface="Arial" panose="020B0604020202020204" pitchFamily="34" charset="0"/>
              <a:buChar char="•"/>
            </a:pPr>
            <a:r>
              <a:rPr lang="en-US" dirty="0">
                <a:solidFill>
                  <a:prstClr val="black"/>
                </a:solidFill>
                <a:latin typeface="Calibri" panose="020F0502020204030204" pitchFamily="34" charset="0"/>
                <a:cs typeface="Calibri" panose="020F0502020204030204" pitchFamily="34" charset="0"/>
              </a:rPr>
              <a:t>The subject is complicated by the wide range of conditions foreseen in the design and by the inherent difficulties of designing experimental test stands</a:t>
            </a:r>
          </a:p>
        </p:txBody>
      </p:sp>
    </p:spTree>
    <p:extLst>
      <p:ext uri="{BB962C8B-B14F-4D97-AF65-F5344CB8AC3E}">
        <p14:creationId xmlns:p14="http://schemas.microsoft.com/office/powerpoint/2010/main" val="1143181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a:solidFill>
                  <a:srgbClr val="724109"/>
                </a:solidFill>
                <a:latin typeface="Calibri"/>
                <a:ea typeface="+mn-ea"/>
                <a:cs typeface="+mn-cs"/>
              </a:rPr>
              <a:t>State of the Art</a:t>
            </a:r>
          </a:p>
        </p:txBody>
      </p:sp>
      <p:sp>
        <p:nvSpPr>
          <p:cNvPr id="3" name="TextBox 8">
            <a:extLst>
              <a:ext uri="{FF2B5EF4-FFF2-40B4-BE49-F238E27FC236}">
                <a16:creationId xmlns:a16="http://schemas.microsoft.com/office/drawing/2014/main" id="{148FBFB8-05FB-1C4E-9027-E8D9CDF08229}"/>
              </a:ext>
            </a:extLst>
          </p:cNvPr>
          <p:cNvSpPr txBox="1"/>
          <p:nvPr/>
        </p:nvSpPr>
        <p:spPr>
          <a:xfrm>
            <a:off x="861346" y="1381967"/>
            <a:ext cx="2463352" cy="1785104"/>
          </a:xfrm>
          <a:prstGeom prst="rect">
            <a:avLst/>
          </a:prstGeom>
          <a:noFill/>
        </p:spPr>
        <p:txBody>
          <a:bodyPr wrap="square" rtlCol="0">
            <a:spAutoFit/>
          </a:bodyPr>
          <a:lstStyle/>
          <a:p>
            <a:r>
              <a:rPr lang="en-US" sz="2000" b="1" dirty="0"/>
              <a:t>Challenges:</a:t>
            </a:r>
          </a:p>
          <a:p>
            <a:pPr marL="342900" indent="-342900">
              <a:buFont typeface="Arial" panose="020B0604020202020204" pitchFamily="34" charset="0"/>
              <a:buChar char="•"/>
            </a:pPr>
            <a:r>
              <a:rPr lang="en-US" dirty="0"/>
              <a:t>High Gradient </a:t>
            </a:r>
          </a:p>
          <a:p>
            <a:pPr marL="342900" indent="-342900">
              <a:buFont typeface="Arial" panose="020B0604020202020204" pitchFamily="34" charset="0"/>
              <a:buChar char="•"/>
            </a:pPr>
            <a:r>
              <a:rPr lang="en-US" dirty="0"/>
              <a:t>High magnetic field</a:t>
            </a:r>
          </a:p>
          <a:p>
            <a:pPr marL="342900" indent="-342900">
              <a:buFont typeface="Arial" panose="020B0604020202020204" pitchFamily="34" charset="0"/>
              <a:buChar char="•"/>
            </a:pPr>
            <a:r>
              <a:rPr lang="en-US" dirty="0"/>
              <a:t>High radiation</a:t>
            </a:r>
          </a:p>
          <a:p>
            <a:pPr marL="342900" indent="-342900">
              <a:buFont typeface="Arial" panose="020B0604020202020204" pitchFamily="34" charset="0"/>
              <a:buChar char="•"/>
            </a:pPr>
            <a:r>
              <a:rPr lang="en-US" dirty="0"/>
              <a:t>Technology far from been common</a:t>
            </a:r>
          </a:p>
        </p:txBody>
      </p:sp>
      <p:pic>
        <p:nvPicPr>
          <p:cNvPr id="4" name="Immagine 3">
            <a:extLst>
              <a:ext uri="{FF2B5EF4-FFF2-40B4-BE49-F238E27FC236}">
                <a16:creationId xmlns:a16="http://schemas.microsoft.com/office/drawing/2014/main" id="{4C15EDD2-7573-4742-8829-55E5BDDD68FA}"/>
              </a:ext>
            </a:extLst>
          </p:cNvPr>
          <p:cNvPicPr>
            <a:picLocks noChangeAspect="1"/>
          </p:cNvPicPr>
          <p:nvPr/>
        </p:nvPicPr>
        <p:blipFill>
          <a:blip r:embed="rId3"/>
          <a:stretch>
            <a:fillRect/>
          </a:stretch>
        </p:blipFill>
        <p:spPr>
          <a:xfrm>
            <a:off x="4312311" y="1761281"/>
            <a:ext cx="6314520" cy="1493554"/>
          </a:xfrm>
          <a:prstGeom prst="rect">
            <a:avLst/>
          </a:prstGeom>
        </p:spPr>
      </p:pic>
      <p:pic>
        <p:nvPicPr>
          <p:cNvPr id="5" name="Immagine 4">
            <a:extLst>
              <a:ext uri="{FF2B5EF4-FFF2-40B4-BE49-F238E27FC236}">
                <a16:creationId xmlns:a16="http://schemas.microsoft.com/office/drawing/2014/main" id="{4FD3AED1-2E4D-6940-BC23-603258544F65}"/>
              </a:ext>
            </a:extLst>
          </p:cNvPr>
          <p:cNvPicPr>
            <a:picLocks noChangeAspect="1"/>
          </p:cNvPicPr>
          <p:nvPr/>
        </p:nvPicPr>
        <p:blipFill>
          <a:blip r:embed="rId4"/>
          <a:stretch>
            <a:fillRect/>
          </a:stretch>
        </p:blipFill>
        <p:spPr>
          <a:xfrm>
            <a:off x="4312311" y="4065467"/>
            <a:ext cx="6314520" cy="2104840"/>
          </a:xfrm>
          <a:prstGeom prst="rect">
            <a:avLst/>
          </a:prstGeom>
        </p:spPr>
      </p:pic>
      <p:pic>
        <p:nvPicPr>
          <p:cNvPr id="8" name="Immagine 7">
            <a:extLst>
              <a:ext uri="{FF2B5EF4-FFF2-40B4-BE49-F238E27FC236}">
                <a16:creationId xmlns:a16="http://schemas.microsoft.com/office/drawing/2014/main" id="{80ABCB41-59D6-5B43-AA7C-A4E6589A9323}"/>
              </a:ext>
            </a:extLst>
          </p:cNvPr>
          <p:cNvPicPr>
            <a:picLocks noChangeAspect="1"/>
          </p:cNvPicPr>
          <p:nvPr/>
        </p:nvPicPr>
        <p:blipFill>
          <a:blip r:embed="rId5"/>
          <a:stretch>
            <a:fillRect/>
          </a:stretch>
        </p:blipFill>
        <p:spPr>
          <a:xfrm>
            <a:off x="7469571" y="407660"/>
            <a:ext cx="1866187" cy="1135264"/>
          </a:xfrm>
          <a:prstGeom prst="rect">
            <a:avLst/>
          </a:prstGeom>
        </p:spPr>
      </p:pic>
      <p:sp>
        <p:nvSpPr>
          <p:cNvPr id="9" name="CasellaDiTesto 8">
            <a:extLst>
              <a:ext uri="{FF2B5EF4-FFF2-40B4-BE49-F238E27FC236}">
                <a16:creationId xmlns:a16="http://schemas.microsoft.com/office/drawing/2014/main" id="{415F9BE2-1EBD-074C-9C3A-849C0A0646F5}"/>
              </a:ext>
            </a:extLst>
          </p:cNvPr>
          <p:cNvSpPr txBox="1"/>
          <p:nvPr/>
        </p:nvSpPr>
        <p:spPr>
          <a:xfrm>
            <a:off x="10709788" y="1618413"/>
            <a:ext cx="1177411" cy="646331"/>
          </a:xfrm>
          <a:prstGeom prst="rect">
            <a:avLst/>
          </a:prstGeom>
          <a:noFill/>
        </p:spPr>
        <p:txBody>
          <a:bodyPr wrap="square" rtlCol="0">
            <a:spAutoFit/>
          </a:bodyPr>
          <a:lstStyle/>
          <a:p>
            <a:r>
              <a:rPr lang="en-US" dirty="0"/>
              <a:t>Freq. </a:t>
            </a:r>
          </a:p>
          <a:p>
            <a:r>
              <a:rPr lang="en-US" dirty="0"/>
              <a:t>804 MHz</a:t>
            </a:r>
          </a:p>
        </p:txBody>
      </p:sp>
      <p:pic>
        <p:nvPicPr>
          <p:cNvPr id="10" name="Immagine 9">
            <a:extLst>
              <a:ext uri="{FF2B5EF4-FFF2-40B4-BE49-F238E27FC236}">
                <a16:creationId xmlns:a16="http://schemas.microsoft.com/office/drawing/2014/main" id="{3FF80C16-E9B3-884D-BC48-FAE537A91A8B}"/>
              </a:ext>
            </a:extLst>
          </p:cNvPr>
          <p:cNvPicPr>
            <a:picLocks noChangeAspect="1"/>
          </p:cNvPicPr>
          <p:nvPr/>
        </p:nvPicPr>
        <p:blipFill>
          <a:blip r:embed="rId6"/>
          <a:stretch>
            <a:fillRect/>
          </a:stretch>
        </p:blipFill>
        <p:spPr>
          <a:xfrm>
            <a:off x="861346" y="3027499"/>
            <a:ext cx="3273615" cy="2816831"/>
          </a:xfrm>
          <a:prstGeom prst="rect">
            <a:avLst/>
          </a:prstGeom>
        </p:spPr>
      </p:pic>
      <p:pic>
        <p:nvPicPr>
          <p:cNvPr id="11" name="Immagine 10">
            <a:extLst>
              <a:ext uri="{FF2B5EF4-FFF2-40B4-BE49-F238E27FC236}">
                <a16:creationId xmlns:a16="http://schemas.microsoft.com/office/drawing/2014/main" id="{66A64312-FF1B-FE46-8979-3D8386A4C04E}"/>
              </a:ext>
            </a:extLst>
          </p:cNvPr>
          <p:cNvPicPr>
            <a:picLocks noChangeAspect="1"/>
          </p:cNvPicPr>
          <p:nvPr/>
        </p:nvPicPr>
        <p:blipFill>
          <a:blip r:embed="rId7"/>
          <a:stretch>
            <a:fillRect/>
          </a:stretch>
        </p:blipFill>
        <p:spPr>
          <a:xfrm>
            <a:off x="861346" y="5860875"/>
            <a:ext cx="3320169" cy="997125"/>
          </a:xfrm>
          <a:prstGeom prst="rect">
            <a:avLst/>
          </a:prstGeom>
        </p:spPr>
      </p:pic>
      <p:pic>
        <p:nvPicPr>
          <p:cNvPr id="12" name="Immagine 11">
            <a:extLst>
              <a:ext uri="{FF2B5EF4-FFF2-40B4-BE49-F238E27FC236}">
                <a16:creationId xmlns:a16="http://schemas.microsoft.com/office/drawing/2014/main" id="{F4D0A1E9-AD88-8849-9A33-8F406BED7079}"/>
              </a:ext>
            </a:extLst>
          </p:cNvPr>
          <p:cNvPicPr>
            <a:picLocks noChangeAspect="1"/>
          </p:cNvPicPr>
          <p:nvPr/>
        </p:nvPicPr>
        <p:blipFill>
          <a:blip r:embed="rId8"/>
          <a:stretch>
            <a:fillRect/>
          </a:stretch>
        </p:blipFill>
        <p:spPr>
          <a:xfrm>
            <a:off x="4464701" y="3451495"/>
            <a:ext cx="5275929" cy="517731"/>
          </a:xfrm>
          <a:prstGeom prst="rect">
            <a:avLst/>
          </a:prstGeom>
        </p:spPr>
      </p:pic>
      <p:sp>
        <p:nvSpPr>
          <p:cNvPr id="13" name="CasellaDiTesto 12">
            <a:extLst>
              <a:ext uri="{FF2B5EF4-FFF2-40B4-BE49-F238E27FC236}">
                <a16:creationId xmlns:a16="http://schemas.microsoft.com/office/drawing/2014/main" id="{D92AF82E-AF5B-7842-88FE-19166F2FA2ED}"/>
              </a:ext>
            </a:extLst>
          </p:cNvPr>
          <p:cNvSpPr txBox="1"/>
          <p:nvPr/>
        </p:nvSpPr>
        <p:spPr>
          <a:xfrm>
            <a:off x="10804181" y="4065467"/>
            <a:ext cx="1177411" cy="646331"/>
          </a:xfrm>
          <a:prstGeom prst="rect">
            <a:avLst/>
          </a:prstGeom>
          <a:noFill/>
        </p:spPr>
        <p:txBody>
          <a:bodyPr wrap="square" rtlCol="0">
            <a:spAutoFit/>
          </a:bodyPr>
          <a:lstStyle/>
          <a:p>
            <a:r>
              <a:rPr lang="en-US" dirty="0"/>
              <a:t>Freq. </a:t>
            </a:r>
          </a:p>
          <a:p>
            <a:r>
              <a:rPr lang="en-US" dirty="0"/>
              <a:t>800 MHz</a:t>
            </a:r>
          </a:p>
        </p:txBody>
      </p:sp>
    </p:spTree>
    <p:extLst>
      <p:ext uri="{BB962C8B-B14F-4D97-AF65-F5344CB8AC3E}">
        <p14:creationId xmlns:p14="http://schemas.microsoft.com/office/powerpoint/2010/main" val="8740523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err="1">
                <a:solidFill>
                  <a:srgbClr val="724109"/>
                </a:solidFill>
                <a:latin typeface="Calibri"/>
                <a:ea typeface="+mn-ea"/>
                <a:cs typeface="+mn-cs"/>
              </a:rPr>
              <a:t>Initial</a:t>
            </a:r>
            <a:r>
              <a:rPr lang="it-IT" sz="3600" b="1" spc="-1" dirty="0">
                <a:solidFill>
                  <a:srgbClr val="724109"/>
                </a:solidFill>
                <a:latin typeface="Calibri"/>
                <a:ea typeface="+mn-ea"/>
                <a:cs typeface="+mn-cs"/>
              </a:rPr>
              <a:t> </a:t>
            </a:r>
            <a:r>
              <a:rPr lang="it-IT" sz="3600" b="1" spc="-1" dirty="0" err="1">
                <a:solidFill>
                  <a:srgbClr val="724109"/>
                </a:solidFill>
                <a:latin typeface="Calibri"/>
                <a:ea typeface="+mn-ea"/>
                <a:cs typeface="+mn-cs"/>
              </a:rPr>
              <a:t>Results</a:t>
            </a:r>
            <a:r>
              <a:rPr lang="it-IT" sz="3600" b="1" spc="-1" dirty="0">
                <a:solidFill>
                  <a:srgbClr val="724109"/>
                </a:solidFill>
                <a:latin typeface="Calibri"/>
                <a:ea typeface="+mn-ea"/>
                <a:cs typeface="+mn-cs"/>
              </a:rPr>
              <a:t> for 805 MHz </a:t>
            </a:r>
            <a:r>
              <a:rPr lang="it-IT" sz="3600" b="1" spc="-1" dirty="0" err="1">
                <a:solidFill>
                  <a:srgbClr val="724109"/>
                </a:solidFill>
                <a:latin typeface="Calibri"/>
                <a:ea typeface="+mn-ea"/>
                <a:cs typeface="+mn-cs"/>
              </a:rPr>
              <a:t>Pillbox</a:t>
            </a:r>
            <a:endParaRPr lang="it-IT" sz="3600" b="1" spc="-1" dirty="0">
              <a:solidFill>
                <a:srgbClr val="724109"/>
              </a:solidFill>
              <a:latin typeface="Calibri"/>
              <a:ea typeface="+mn-ea"/>
              <a:cs typeface="+mn-cs"/>
            </a:endParaRPr>
          </a:p>
        </p:txBody>
      </p:sp>
      <p:pic>
        <p:nvPicPr>
          <p:cNvPr id="3" name="Image 2">
            <a:extLst>
              <a:ext uri="{FF2B5EF4-FFF2-40B4-BE49-F238E27FC236}">
                <a16:creationId xmlns:a16="http://schemas.microsoft.com/office/drawing/2014/main" id="{17648B44-E622-D945-BBDE-9F7975A0B16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3973" y="2493395"/>
            <a:ext cx="4506862" cy="4177091"/>
          </a:xfrm>
          <a:prstGeom prst="rect">
            <a:avLst/>
          </a:prstGeom>
        </p:spPr>
      </p:pic>
      <p:sp>
        <p:nvSpPr>
          <p:cNvPr id="4" name="ZoneTexte 12">
            <a:extLst>
              <a:ext uri="{FF2B5EF4-FFF2-40B4-BE49-F238E27FC236}">
                <a16:creationId xmlns:a16="http://schemas.microsoft.com/office/drawing/2014/main" id="{E6EF67D9-FF14-7B47-AC86-5CBC3CA863FE}"/>
              </a:ext>
            </a:extLst>
          </p:cNvPr>
          <p:cNvSpPr txBox="1"/>
          <p:nvPr/>
        </p:nvSpPr>
        <p:spPr>
          <a:xfrm>
            <a:off x="2268719" y="1181294"/>
            <a:ext cx="8046486" cy="276999"/>
          </a:xfrm>
          <a:prstGeom prst="rect">
            <a:avLst/>
          </a:prstGeom>
          <a:noFill/>
        </p:spPr>
        <p:txBody>
          <a:bodyPr wrap="square" rtlCol="0">
            <a:spAutoFit/>
          </a:bodyPr>
          <a:lstStyle/>
          <a:p>
            <a:pPr marL="228600" indent="-228600">
              <a:buFontTx/>
              <a:buAutoNum type="alphaUcPeriod"/>
            </a:pPr>
            <a:r>
              <a:rPr lang="fr-FR" sz="1200" dirty="0"/>
              <a:t>Moretti </a:t>
            </a:r>
            <a:r>
              <a:rPr lang="fr-FR" sz="1200" i="1" dirty="0"/>
              <a:t>et al</a:t>
            </a:r>
            <a:r>
              <a:rPr lang="fr-FR" sz="1200" dirty="0"/>
              <a:t>., </a:t>
            </a:r>
            <a:r>
              <a:rPr lang="en-GB" sz="1200" dirty="0"/>
              <a:t>Effects of high solenoidal magnetic fields on rf accelerating cavities</a:t>
            </a:r>
            <a:r>
              <a:rPr lang="fr-FR" sz="1200" dirty="0"/>
              <a:t>,  </a:t>
            </a:r>
            <a:r>
              <a:rPr lang="fr-FR" sz="1200" b="1" dirty="0" err="1"/>
              <a:t>Phys.Rev.Acc.Beams</a:t>
            </a:r>
            <a:r>
              <a:rPr lang="fr-FR" sz="1200" dirty="0"/>
              <a:t> 8, 072001 (2005)</a:t>
            </a:r>
          </a:p>
        </p:txBody>
      </p:sp>
      <p:pic>
        <p:nvPicPr>
          <p:cNvPr id="5" name="Image 13">
            <a:extLst>
              <a:ext uri="{FF2B5EF4-FFF2-40B4-BE49-F238E27FC236}">
                <a16:creationId xmlns:a16="http://schemas.microsoft.com/office/drawing/2014/main" id="{9598AF25-58E4-8E4E-8736-E5EA6E4696B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876008" y="1533197"/>
            <a:ext cx="3841643" cy="3730855"/>
          </a:xfrm>
          <a:prstGeom prst="rect">
            <a:avLst/>
          </a:prstGeom>
        </p:spPr>
      </p:pic>
      <p:pic>
        <p:nvPicPr>
          <p:cNvPr id="7" name="Picture 25">
            <a:extLst>
              <a:ext uri="{FF2B5EF4-FFF2-40B4-BE49-F238E27FC236}">
                <a16:creationId xmlns:a16="http://schemas.microsoft.com/office/drawing/2014/main" id="{C01407EE-5D2F-5F4D-977E-E4513BAD4B00}"/>
              </a:ext>
            </a:extLst>
          </p:cNvPr>
          <p:cNvPicPr>
            <a:picLocks noChangeAspect="1"/>
          </p:cNvPicPr>
          <p:nvPr/>
        </p:nvPicPr>
        <p:blipFill>
          <a:blip r:embed="rId5"/>
          <a:stretch>
            <a:fillRect/>
          </a:stretch>
        </p:blipFill>
        <p:spPr>
          <a:xfrm>
            <a:off x="7939817" y="1542530"/>
            <a:ext cx="3665910" cy="2617502"/>
          </a:xfrm>
          <a:prstGeom prst="rect">
            <a:avLst/>
          </a:prstGeom>
        </p:spPr>
      </p:pic>
      <p:sp>
        <p:nvSpPr>
          <p:cNvPr id="8" name="ZoneTexte 1">
            <a:extLst>
              <a:ext uri="{FF2B5EF4-FFF2-40B4-BE49-F238E27FC236}">
                <a16:creationId xmlns:a16="http://schemas.microsoft.com/office/drawing/2014/main" id="{4D61B0E4-3E23-A14D-8C07-7A36583D1BF0}"/>
              </a:ext>
            </a:extLst>
          </p:cNvPr>
          <p:cNvSpPr txBox="1"/>
          <p:nvPr/>
        </p:nvSpPr>
        <p:spPr>
          <a:xfrm>
            <a:off x="859542" y="1746797"/>
            <a:ext cx="3565948" cy="338554"/>
          </a:xfrm>
          <a:prstGeom prst="rect">
            <a:avLst/>
          </a:prstGeom>
          <a:noFill/>
        </p:spPr>
        <p:txBody>
          <a:bodyPr wrap="square" rtlCol="0">
            <a:spAutoFit/>
          </a:bodyPr>
          <a:lstStyle/>
          <a:p>
            <a:r>
              <a:rPr lang="fr-FR" sz="1600" dirty="0"/>
              <a:t>Fowler-Nordheim Field Emission </a:t>
            </a:r>
            <a:r>
              <a:rPr lang="fr-FR" sz="1600" dirty="0" err="1"/>
              <a:t>current</a:t>
            </a:r>
            <a:r>
              <a:rPr lang="fr-FR" sz="1600" dirty="0"/>
              <a:t>:</a:t>
            </a:r>
          </a:p>
        </p:txBody>
      </p:sp>
      <p:pic>
        <p:nvPicPr>
          <p:cNvPr id="9" name="Image 18">
            <a:extLst>
              <a:ext uri="{FF2B5EF4-FFF2-40B4-BE49-F238E27FC236}">
                <a16:creationId xmlns:a16="http://schemas.microsoft.com/office/drawing/2014/main" id="{D99D23BF-ADBD-3A40-8426-428A18BE08D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98427" y="2058635"/>
            <a:ext cx="3576263" cy="461123"/>
          </a:xfrm>
          <a:prstGeom prst="rect">
            <a:avLst/>
          </a:prstGeom>
        </p:spPr>
      </p:pic>
      <p:pic>
        <p:nvPicPr>
          <p:cNvPr id="10" name="Image 11">
            <a:extLst>
              <a:ext uri="{FF2B5EF4-FFF2-40B4-BE49-F238E27FC236}">
                <a16:creationId xmlns:a16="http://schemas.microsoft.com/office/drawing/2014/main" id="{F6236F3C-CE5F-7E47-9283-43EE4AA088D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447173" y="4110858"/>
            <a:ext cx="4540812" cy="2278244"/>
          </a:xfrm>
          <a:prstGeom prst="rect">
            <a:avLst/>
          </a:prstGeom>
        </p:spPr>
      </p:pic>
    </p:spTree>
    <p:extLst>
      <p:ext uri="{BB962C8B-B14F-4D97-AF65-F5344CB8AC3E}">
        <p14:creationId xmlns:p14="http://schemas.microsoft.com/office/powerpoint/2010/main" val="15770034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err="1">
                <a:solidFill>
                  <a:srgbClr val="724109"/>
                </a:solidFill>
                <a:latin typeface="Calibri"/>
                <a:ea typeface="+mn-ea"/>
                <a:cs typeface="+mn-cs"/>
              </a:rPr>
              <a:t>Kilpatrick’s</a:t>
            </a:r>
            <a:r>
              <a:rPr lang="it-IT" sz="3600" b="1" spc="-1" dirty="0">
                <a:solidFill>
                  <a:srgbClr val="724109"/>
                </a:solidFill>
                <a:latin typeface="Calibri"/>
                <a:ea typeface="+mn-ea"/>
                <a:cs typeface="+mn-cs"/>
              </a:rPr>
              <a:t> </a:t>
            </a:r>
            <a:r>
              <a:rPr lang="it-IT" sz="3600" b="1" spc="-1" dirty="0" err="1">
                <a:solidFill>
                  <a:srgbClr val="724109"/>
                </a:solidFill>
                <a:latin typeface="Calibri"/>
                <a:ea typeface="+mn-ea"/>
                <a:cs typeface="+mn-cs"/>
              </a:rPr>
              <a:t>Criterion</a:t>
            </a:r>
            <a:endParaRPr lang="it-IT" sz="3600" b="1" spc="-1" dirty="0">
              <a:solidFill>
                <a:srgbClr val="724109"/>
              </a:solidFill>
              <a:latin typeface="Calibri"/>
              <a:ea typeface="+mn-ea"/>
              <a:cs typeface="+mn-cs"/>
            </a:endParaRPr>
          </a:p>
        </p:txBody>
      </p:sp>
      <p:pic>
        <p:nvPicPr>
          <p:cNvPr id="3" name="Immagine 2">
            <a:extLst>
              <a:ext uri="{FF2B5EF4-FFF2-40B4-BE49-F238E27FC236}">
                <a16:creationId xmlns:a16="http://schemas.microsoft.com/office/drawing/2014/main" id="{6CA4FA55-5EEC-4D42-B77A-880D8822F5E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8584"/>
          <a:stretch/>
        </p:blipFill>
        <p:spPr>
          <a:xfrm>
            <a:off x="2024381" y="1314450"/>
            <a:ext cx="7898062" cy="3996246"/>
          </a:xfrm>
          <a:prstGeom prst="rect">
            <a:avLst/>
          </a:prstGeom>
        </p:spPr>
      </p:pic>
    </p:spTree>
    <p:extLst>
      <p:ext uri="{BB962C8B-B14F-4D97-AF65-F5344CB8AC3E}">
        <p14:creationId xmlns:p14="http://schemas.microsoft.com/office/powerpoint/2010/main" val="38264310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err="1">
                <a:solidFill>
                  <a:srgbClr val="724109"/>
                </a:solidFill>
                <a:latin typeface="Calibri"/>
              </a:rPr>
              <a:t>Kilpatrick’s</a:t>
            </a:r>
            <a:r>
              <a:rPr lang="it-IT" sz="3600" b="1" spc="-1" dirty="0">
                <a:solidFill>
                  <a:srgbClr val="724109"/>
                </a:solidFill>
                <a:latin typeface="Calibri"/>
              </a:rPr>
              <a:t> </a:t>
            </a:r>
            <a:r>
              <a:rPr lang="it-IT" sz="3600" b="1" spc="-1" dirty="0" err="1">
                <a:solidFill>
                  <a:srgbClr val="724109"/>
                </a:solidFill>
                <a:latin typeface="Calibri"/>
              </a:rPr>
              <a:t>Criterion</a:t>
            </a:r>
            <a:endParaRPr lang="it-IT" sz="3600" b="1" spc="-1" dirty="0">
              <a:solidFill>
                <a:srgbClr val="724109"/>
              </a:solidFill>
              <a:latin typeface="Calibri"/>
              <a:ea typeface="+mn-ea"/>
              <a:cs typeface="+mn-cs"/>
            </a:endParaRPr>
          </a:p>
        </p:txBody>
      </p:sp>
      <p:pic>
        <p:nvPicPr>
          <p:cNvPr id="3" name="Immagine 2">
            <a:extLst>
              <a:ext uri="{FF2B5EF4-FFF2-40B4-BE49-F238E27FC236}">
                <a16:creationId xmlns:a16="http://schemas.microsoft.com/office/drawing/2014/main" id="{88ECCD9E-F790-8645-9E09-779C5FD0D360}"/>
              </a:ext>
            </a:extLst>
          </p:cNvPr>
          <p:cNvPicPr>
            <a:picLocks noChangeAspect="1"/>
          </p:cNvPicPr>
          <p:nvPr/>
        </p:nvPicPr>
        <p:blipFill>
          <a:blip r:embed="rId3"/>
          <a:stretch>
            <a:fillRect/>
          </a:stretch>
        </p:blipFill>
        <p:spPr>
          <a:xfrm>
            <a:off x="6004466" y="2084398"/>
            <a:ext cx="5704314" cy="3602724"/>
          </a:xfrm>
          <a:prstGeom prst="rect">
            <a:avLst/>
          </a:prstGeom>
        </p:spPr>
      </p:pic>
      <p:pic>
        <p:nvPicPr>
          <p:cNvPr id="4" name="Immagine 3">
            <a:extLst>
              <a:ext uri="{FF2B5EF4-FFF2-40B4-BE49-F238E27FC236}">
                <a16:creationId xmlns:a16="http://schemas.microsoft.com/office/drawing/2014/main" id="{08724C71-8CC0-4247-866E-19FA3A721598}"/>
              </a:ext>
            </a:extLst>
          </p:cNvPr>
          <p:cNvPicPr>
            <a:picLocks noChangeAspect="1"/>
          </p:cNvPicPr>
          <p:nvPr/>
        </p:nvPicPr>
        <p:blipFill>
          <a:blip r:embed="rId4"/>
          <a:stretch>
            <a:fillRect/>
          </a:stretch>
        </p:blipFill>
        <p:spPr>
          <a:xfrm>
            <a:off x="1386467" y="1340686"/>
            <a:ext cx="5533177" cy="646735"/>
          </a:xfrm>
          <a:prstGeom prst="rect">
            <a:avLst/>
          </a:prstGeom>
        </p:spPr>
      </p:pic>
      <p:sp>
        <p:nvSpPr>
          <p:cNvPr id="5" name="CasellaDiTesto 4">
            <a:extLst>
              <a:ext uri="{FF2B5EF4-FFF2-40B4-BE49-F238E27FC236}">
                <a16:creationId xmlns:a16="http://schemas.microsoft.com/office/drawing/2014/main" id="{D910E021-B264-814A-9349-E58A315C63A3}"/>
              </a:ext>
            </a:extLst>
          </p:cNvPr>
          <p:cNvSpPr txBox="1"/>
          <p:nvPr/>
        </p:nvSpPr>
        <p:spPr>
          <a:xfrm>
            <a:off x="8040029" y="1516566"/>
            <a:ext cx="652743" cy="369332"/>
          </a:xfrm>
          <a:prstGeom prst="rect">
            <a:avLst/>
          </a:prstGeom>
          <a:noFill/>
        </p:spPr>
        <p:txBody>
          <a:bodyPr wrap="none" rtlCol="0">
            <a:spAutoFit/>
          </a:bodyPr>
          <a:lstStyle/>
          <a:p>
            <a:r>
              <a:rPr lang="en-US" b="1" dirty="0">
                <a:solidFill>
                  <a:srgbClr val="FF0000"/>
                </a:solidFill>
              </a:rPr>
              <a:t>1989</a:t>
            </a:r>
          </a:p>
        </p:txBody>
      </p:sp>
      <p:pic>
        <p:nvPicPr>
          <p:cNvPr id="7" name="Immagine 6">
            <a:extLst>
              <a:ext uri="{FF2B5EF4-FFF2-40B4-BE49-F238E27FC236}">
                <a16:creationId xmlns:a16="http://schemas.microsoft.com/office/drawing/2014/main" id="{E98767F1-EC57-0742-BE28-6330D4FC7104}"/>
              </a:ext>
            </a:extLst>
          </p:cNvPr>
          <p:cNvPicPr>
            <a:picLocks noChangeAspect="1"/>
          </p:cNvPicPr>
          <p:nvPr/>
        </p:nvPicPr>
        <p:blipFill>
          <a:blip r:embed="rId5"/>
          <a:stretch>
            <a:fillRect/>
          </a:stretch>
        </p:blipFill>
        <p:spPr>
          <a:xfrm>
            <a:off x="816746" y="2325323"/>
            <a:ext cx="3844464" cy="3801748"/>
          </a:xfrm>
          <a:prstGeom prst="rect">
            <a:avLst/>
          </a:prstGeom>
          <a:noFill/>
          <a:effectLst>
            <a:outerShdw blurRad="50800" dist="165100" dir="13500000" algn="br" rotWithShape="0">
              <a:schemeClr val="accent6">
                <a:lumMod val="60000"/>
                <a:lumOff val="40000"/>
                <a:alpha val="40000"/>
              </a:schemeClr>
            </a:outerShdw>
          </a:effectLst>
        </p:spPr>
      </p:pic>
    </p:spTree>
    <p:extLst>
      <p:ext uri="{BB962C8B-B14F-4D97-AF65-F5344CB8AC3E}">
        <p14:creationId xmlns:p14="http://schemas.microsoft.com/office/powerpoint/2010/main" val="517376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A5E6B0-45D5-6842-B857-3B32FCAD1758}"/>
              </a:ext>
            </a:extLst>
          </p:cNvPr>
          <p:cNvSpPr>
            <a:spLocks noGrp="1"/>
          </p:cNvSpPr>
          <p:nvPr>
            <p:ph type="title"/>
          </p:nvPr>
        </p:nvSpPr>
        <p:spPr>
          <a:xfrm>
            <a:off x="798427" y="71378"/>
            <a:ext cx="10972440" cy="498598"/>
          </a:xfrm>
        </p:spPr>
        <p:txBody>
          <a:bodyPr/>
          <a:lstStyle/>
          <a:p>
            <a:r>
              <a:rPr lang="it-IT" sz="3600" b="1" spc="-1" dirty="0" err="1">
                <a:solidFill>
                  <a:srgbClr val="724109"/>
                </a:solidFill>
                <a:latin typeface="Calibri"/>
              </a:rPr>
              <a:t>Kilpatrick’s</a:t>
            </a:r>
            <a:r>
              <a:rPr lang="it-IT" sz="3600" b="1" spc="-1" dirty="0">
                <a:solidFill>
                  <a:srgbClr val="724109"/>
                </a:solidFill>
                <a:latin typeface="Calibri"/>
              </a:rPr>
              <a:t> </a:t>
            </a:r>
            <a:r>
              <a:rPr lang="it-IT" sz="3600" b="1" spc="-1" dirty="0" err="1">
                <a:solidFill>
                  <a:srgbClr val="724109"/>
                </a:solidFill>
                <a:latin typeface="Calibri"/>
              </a:rPr>
              <a:t>Criterion</a:t>
            </a:r>
            <a:endParaRPr lang="it-IT" sz="3600" b="1" spc="-1" dirty="0">
              <a:solidFill>
                <a:srgbClr val="724109"/>
              </a:solidFill>
              <a:latin typeface="Calibri"/>
              <a:ea typeface="+mn-ea"/>
              <a:cs typeface="+mn-cs"/>
            </a:endParaRPr>
          </a:p>
        </p:txBody>
      </p:sp>
      <p:pic>
        <p:nvPicPr>
          <p:cNvPr id="3" name="Immagine 2">
            <a:extLst>
              <a:ext uri="{FF2B5EF4-FFF2-40B4-BE49-F238E27FC236}">
                <a16:creationId xmlns:a16="http://schemas.microsoft.com/office/drawing/2014/main" id="{4FEB9812-643A-4943-A6B5-0218849FD046}"/>
              </a:ext>
            </a:extLst>
          </p:cNvPr>
          <p:cNvPicPr>
            <a:picLocks noChangeAspect="1"/>
          </p:cNvPicPr>
          <p:nvPr/>
        </p:nvPicPr>
        <p:blipFill>
          <a:blip r:embed="rId3"/>
          <a:stretch>
            <a:fillRect/>
          </a:stretch>
        </p:blipFill>
        <p:spPr>
          <a:xfrm>
            <a:off x="7514369" y="1758412"/>
            <a:ext cx="4528205" cy="3545108"/>
          </a:xfrm>
          <a:prstGeom prst="rect">
            <a:avLst/>
          </a:prstGeom>
        </p:spPr>
      </p:pic>
      <p:pic>
        <p:nvPicPr>
          <p:cNvPr id="4" name="Immagine 3">
            <a:extLst>
              <a:ext uri="{FF2B5EF4-FFF2-40B4-BE49-F238E27FC236}">
                <a16:creationId xmlns:a16="http://schemas.microsoft.com/office/drawing/2014/main" id="{DED4EDEE-DD4D-6347-A863-9E4E255F9831}"/>
              </a:ext>
            </a:extLst>
          </p:cNvPr>
          <p:cNvPicPr>
            <a:picLocks noChangeAspect="1"/>
          </p:cNvPicPr>
          <p:nvPr/>
        </p:nvPicPr>
        <p:blipFill>
          <a:blip r:embed="rId4"/>
          <a:stretch>
            <a:fillRect/>
          </a:stretch>
        </p:blipFill>
        <p:spPr>
          <a:xfrm>
            <a:off x="798427" y="2214632"/>
            <a:ext cx="6240815" cy="3464932"/>
          </a:xfrm>
          <a:prstGeom prst="rect">
            <a:avLst/>
          </a:prstGeom>
        </p:spPr>
      </p:pic>
    </p:spTree>
    <p:extLst>
      <p:ext uri="{BB962C8B-B14F-4D97-AF65-F5344CB8AC3E}">
        <p14:creationId xmlns:p14="http://schemas.microsoft.com/office/powerpoint/2010/main" val="3764041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45927</TotalTime>
  <Words>1349</Words>
  <Application>Microsoft Macintosh PowerPoint</Application>
  <PresentationFormat>Widescreen</PresentationFormat>
  <Paragraphs>215</Paragraphs>
  <Slides>28</Slides>
  <Notes>26</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28</vt:i4>
      </vt:variant>
    </vt:vector>
  </HeadingPairs>
  <TitlesOfParts>
    <vt:vector size="38" baseType="lpstr">
      <vt:lpstr>Arial</vt:lpstr>
      <vt:lpstr>Calibri</vt:lpstr>
      <vt:lpstr>Cambria Math</vt:lpstr>
      <vt:lpstr>DejaVu Sans</vt:lpstr>
      <vt:lpstr>Montserrat</vt:lpstr>
      <vt:lpstr>sourcesans-regular</vt:lpstr>
      <vt:lpstr>Symbol</vt:lpstr>
      <vt:lpstr>Times New Roman</vt:lpstr>
      <vt:lpstr>Wingdings</vt:lpstr>
      <vt:lpstr>Office Theme</vt:lpstr>
      <vt:lpstr>Presentazione standard di PowerPoint</vt:lpstr>
      <vt:lpstr>Cooling Cell Scheme</vt:lpstr>
      <vt:lpstr>Muon collider and RF system challenges</vt:lpstr>
      <vt:lpstr>Cooling Channel</vt:lpstr>
      <vt:lpstr>State of the Art</vt:lpstr>
      <vt:lpstr>Initial Results for 805 MHz Pillbox</vt:lpstr>
      <vt:lpstr>Kilpatrick’s Criterion</vt:lpstr>
      <vt:lpstr>Kilpatrick’s Criterion</vt:lpstr>
      <vt:lpstr>Kilpatrick’s Criterion</vt:lpstr>
      <vt:lpstr>Test Stand Proposals: CEA</vt:lpstr>
      <vt:lpstr>Test Stand Proposals: CEA</vt:lpstr>
      <vt:lpstr>Test Stand Proposals: CEA</vt:lpstr>
      <vt:lpstr>Test Stand Proposals: CEA</vt:lpstr>
      <vt:lpstr>Test Stand Proposals: UK</vt:lpstr>
      <vt:lpstr>Test Stand Proposals: UK</vt:lpstr>
      <vt:lpstr>Test Stand Proposals : INFN</vt:lpstr>
      <vt:lpstr>DC based experimental test stand</vt:lpstr>
      <vt:lpstr>DC based LASA Test Stand</vt:lpstr>
      <vt:lpstr>A 3 GHz Proposal for a LASA Test Facility</vt:lpstr>
      <vt:lpstr>A 3 GHz Proposal for a LASA Test Facility</vt:lpstr>
      <vt:lpstr>A 3 GHz Proposal for a LASA Test Facility</vt:lpstr>
      <vt:lpstr>A 3 GHz Proposal for a LASA Test Facility</vt:lpstr>
      <vt:lpstr>A 3 GHz Proposal for a LASA Test Facility</vt:lpstr>
      <vt:lpstr>Scandinova and Canon Power Plant</vt:lpstr>
      <vt:lpstr>RF Cavity tested within a SC magnet</vt:lpstr>
      <vt:lpstr>RF Cavity tested within a SC magnet</vt:lpstr>
      <vt:lpstr>A 3 GHz Proposal for a LASA Test Facility</vt:lpstr>
      <vt:lpstr>Presentazione standard di PowerPoint</vt:lpstr>
    </vt:vector>
  </TitlesOfParts>
  <Manager/>
  <Company>infn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subject/>
  <dc:creator>michelato</dc:creator>
  <cp:keywords/>
  <dc:description/>
  <cp:lastModifiedBy>Dario Augusto Giove</cp:lastModifiedBy>
  <cp:revision>1447</cp:revision>
  <cp:lastPrinted>2023-10-15T16:36:48Z</cp:lastPrinted>
  <dcterms:created xsi:type="dcterms:W3CDTF">2007-06-02T13:07:12Z</dcterms:created>
  <dcterms:modified xsi:type="dcterms:W3CDTF">2024-03-12T22:16:47Z</dcterms:modified>
  <cp:category/>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infn</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0</vt:i4>
  </property>
  <property fmtid="{D5CDD505-2E9C-101B-9397-08002B2CF9AE}" pid="9" name="PresentationFormat">
    <vt:lpwstr>Widescreen</vt:lpwstr>
  </property>
  <property fmtid="{D5CDD505-2E9C-101B-9397-08002B2CF9AE}" pid="10" name="ScaleCrop">
    <vt:bool>false</vt:bool>
  </property>
  <property fmtid="{D5CDD505-2E9C-101B-9397-08002B2CF9AE}" pid="11" name="ShareDoc">
    <vt:bool>false</vt:bool>
  </property>
  <property fmtid="{D5CDD505-2E9C-101B-9397-08002B2CF9AE}" pid="12" name="Slides">
    <vt:i4>0</vt:i4>
  </property>
</Properties>
</file>