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6"/>
  </p:notesMasterIdLst>
  <p:sldIdLst>
    <p:sldId id="257" r:id="rId2"/>
    <p:sldId id="271" r:id="rId3"/>
    <p:sldId id="315" r:id="rId4"/>
    <p:sldId id="261" r:id="rId5"/>
    <p:sldId id="272" r:id="rId6"/>
    <p:sldId id="313" r:id="rId7"/>
    <p:sldId id="304" r:id="rId8"/>
    <p:sldId id="305" r:id="rId9"/>
    <p:sldId id="306" r:id="rId10"/>
    <p:sldId id="307" r:id="rId11"/>
    <p:sldId id="308" r:id="rId12"/>
    <p:sldId id="310" r:id="rId13"/>
    <p:sldId id="309" r:id="rId14"/>
    <p:sldId id="314" r:id="rId15"/>
    <p:sldId id="297" r:id="rId16"/>
    <p:sldId id="298" r:id="rId17"/>
    <p:sldId id="259" r:id="rId18"/>
    <p:sldId id="265" r:id="rId19"/>
    <p:sldId id="300" r:id="rId20"/>
    <p:sldId id="312" r:id="rId21"/>
    <p:sldId id="274" r:id="rId22"/>
    <p:sldId id="286" r:id="rId23"/>
    <p:sldId id="299" r:id="rId24"/>
    <p:sldId id="291"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1"/>
    <a:srgbClr val="0FFF0D"/>
    <a:srgbClr val="7FD1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4627"/>
  </p:normalViewPr>
  <p:slideViewPr>
    <p:cSldViewPr snapToGrid="0" snapToObjects="1">
      <p:cViewPr varScale="1">
        <p:scale>
          <a:sx n="112" d="100"/>
          <a:sy n="112" d="100"/>
        </p:scale>
        <p:origin x="55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697EF0-5B8F-844A-97E1-1624B93E0B29}" type="datetimeFigureOut">
              <a:rPr lang="fr-FR" smtClean="0"/>
              <a:t>13/03/2024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643E-4E14-CB4A-9CD3-BBCEDFB9F6DC}" type="slidenum">
              <a:rPr lang="fr-FR" smtClean="0"/>
              <a:t>‹N°›</a:t>
            </a:fld>
            <a:endParaRPr lang="fr-FR"/>
          </a:p>
        </p:txBody>
      </p:sp>
    </p:spTree>
    <p:extLst>
      <p:ext uri="{BB962C8B-B14F-4D97-AF65-F5344CB8AC3E}">
        <p14:creationId xmlns:p14="http://schemas.microsoft.com/office/powerpoint/2010/main" val="1300285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IMCC&amp;Mucol annual meeting 2024</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5" name="Titre 6"/>
          <p:cNvSpPr>
            <a:spLocks noGrp="1"/>
          </p:cNvSpPr>
          <p:nvPr>
            <p:ph type="title"/>
          </p:nvPr>
        </p:nvSpPr>
        <p:spPr>
          <a:xfrm>
            <a:off x="1727200" y="275167"/>
            <a:ext cx="9042400" cy="1143000"/>
          </a:xfrm>
          <a:prstGeom prst="rect">
            <a:avLst/>
          </a:prstGeom>
        </p:spPr>
        <p:txBody>
          <a:bodyPr vert="horz" lIns="0" tIns="0" rIns="0" bIns="0"/>
          <a:lstStyle/>
          <a:p>
            <a:r>
              <a:rPr lang="fr-FR"/>
              <a:t>Modifiez le style du titre</a:t>
            </a:r>
            <a:endParaRPr lang="en-GB" dirty="0"/>
          </a:p>
        </p:txBody>
      </p:sp>
    </p:spTree>
    <p:extLst>
      <p:ext uri="{BB962C8B-B14F-4D97-AF65-F5344CB8AC3E}">
        <p14:creationId xmlns:p14="http://schemas.microsoft.com/office/powerpoint/2010/main" val="704717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dirty="0"/>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IMCC&amp;Mucol annual meeting 2024</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a:t>Modifiez le style du titre</a:t>
            </a:r>
            <a:endParaRPr lang="en-GB" dirty="0"/>
          </a:p>
        </p:txBody>
      </p:sp>
    </p:spTree>
    <p:extLst>
      <p:ext uri="{BB962C8B-B14F-4D97-AF65-F5344CB8AC3E}">
        <p14:creationId xmlns:p14="http://schemas.microsoft.com/office/powerpoint/2010/main" val="1133177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609600" y="1701800"/>
            <a:ext cx="10972800" cy="4673600"/>
          </a:xfrm>
          <a:prstGeom prst="rect">
            <a:avLst/>
          </a:prstGeom>
        </p:spPr>
        <p:txBody>
          <a:bodyPr vert="horz"/>
          <a:lstStyle/>
          <a:p>
            <a:r>
              <a:rPr lang="fr-FR"/>
              <a:t>Cliquez sur l'icône pour ajouter une image</a:t>
            </a:r>
            <a:endParaRPr lang="en-GB"/>
          </a:p>
        </p:txBody>
      </p:sp>
      <p:sp>
        <p:nvSpPr>
          <p:cNvPr id="5"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IMCC&amp;Mucol annual meeting 2024</a:t>
            </a:r>
            <a:endParaRPr lang="en-GB" dirty="0"/>
          </a:p>
        </p:txBody>
      </p:sp>
      <p:sp>
        <p:nvSpPr>
          <p:cNvPr id="6"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a:t>Modifiez le style du titre</a:t>
            </a:r>
            <a:endParaRPr lang="en-GB" dirty="0"/>
          </a:p>
        </p:txBody>
      </p:sp>
    </p:spTree>
    <p:extLst>
      <p:ext uri="{BB962C8B-B14F-4D97-AF65-F5344CB8AC3E}">
        <p14:creationId xmlns:p14="http://schemas.microsoft.com/office/powerpoint/2010/main" val="997130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727200" y="275167"/>
            <a:ext cx="9042400" cy="1143000"/>
          </a:xfrm>
          <a:prstGeom prst="rect">
            <a:avLst/>
          </a:prstGeom>
        </p:spPr>
        <p:txBody>
          <a:bodyPr vert="horz" lIns="0" tIns="0" rIns="0" bIns="0"/>
          <a:lstStyle/>
          <a:p>
            <a:r>
              <a:rPr lang="fr-FR"/>
              <a:t>Modifiez le style du titre</a:t>
            </a:r>
            <a:endParaRPr lang="en-GB" dirty="0"/>
          </a:p>
        </p:txBody>
      </p:sp>
      <p:sp>
        <p:nvSpPr>
          <p:cNvPr id="4" name="Espace réservé pour une image  6"/>
          <p:cNvSpPr>
            <a:spLocks noGrp="1"/>
          </p:cNvSpPr>
          <p:nvPr>
            <p:ph type="pic" sz="quarter" idx="10"/>
          </p:nvPr>
        </p:nvSpPr>
        <p:spPr>
          <a:xfrm>
            <a:off x="609600" y="1701800"/>
            <a:ext cx="4978400" cy="4368801"/>
          </a:xfrm>
          <a:prstGeom prst="rect">
            <a:avLst/>
          </a:prstGeom>
        </p:spPr>
        <p:txBody>
          <a:bodyPr vert="horz"/>
          <a:lstStyle/>
          <a:p>
            <a:r>
              <a:rPr lang="fr-FR"/>
              <a:t>Cliquez sur l'icône pour ajouter une image</a:t>
            </a:r>
            <a:endParaRPr lang="en-GB" dirty="0"/>
          </a:p>
        </p:txBody>
      </p:sp>
      <p:sp>
        <p:nvSpPr>
          <p:cNvPr id="5" name="Espace réservé du texte 11"/>
          <p:cNvSpPr>
            <a:spLocks noGrp="1"/>
          </p:cNvSpPr>
          <p:nvPr>
            <p:ph type="body" sz="quarter" idx="11"/>
          </p:nvPr>
        </p:nvSpPr>
        <p:spPr>
          <a:xfrm>
            <a:off x="5791200" y="1701800"/>
            <a:ext cx="5892800" cy="4368800"/>
          </a:xfrm>
          <a:prstGeom prst="rect">
            <a:avLst/>
          </a:prstGeom>
        </p:spPr>
        <p:txBody>
          <a:bodyPr vert="horz"/>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dirty="0"/>
          </a:p>
        </p:txBody>
      </p:sp>
      <p:sp>
        <p:nvSpPr>
          <p:cNvPr id="6"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IMCC&amp;Mucol annual meeting 2024</a:t>
            </a:r>
            <a:endParaRPr lang="en-GB" dirty="0"/>
          </a:p>
        </p:txBody>
      </p:sp>
      <p:sp>
        <p:nvSpPr>
          <p:cNvPr id="7"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‹N°›</a:t>
            </a:fld>
            <a:endParaRPr lang="en-GB" dirty="0"/>
          </a:p>
        </p:txBody>
      </p:sp>
    </p:spTree>
    <p:extLst>
      <p:ext uri="{BB962C8B-B14F-4D97-AF65-F5344CB8AC3E}">
        <p14:creationId xmlns:p14="http://schemas.microsoft.com/office/powerpoint/2010/main" val="3874851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a:t>IMCC&amp;Mucol annual meeting 2024</a:t>
            </a:r>
          </a:p>
        </p:txBody>
      </p:sp>
      <p:sp>
        <p:nvSpPr>
          <p:cNvPr id="4" name="Espace réservé du numéro de diapositive 3"/>
          <p:cNvSpPr>
            <a:spLocks noGrp="1"/>
          </p:cNvSpPr>
          <p:nvPr>
            <p:ph type="sldNum" sz="quarter" idx="12"/>
          </p:nvPr>
        </p:nvSpPr>
        <p:spPr/>
        <p:txBody>
          <a:bodyPr/>
          <a:lstStyle/>
          <a:p>
            <a:fld id="{A88F8BD2-E4E8-46B6-B47B-4B95235DB2CC}" type="slidenum">
              <a:rPr lang="fr-FR" smtClean="0"/>
              <a:t>‹N°›</a:t>
            </a:fld>
            <a:endParaRPr lang="fr-FR"/>
          </a:p>
        </p:txBody>
      </p:sp>
    </p:spTree>
    <p:extLst>
      <p:ext uri="{BB962C8B-B14F-4D97-AF65-F5344CB8AC3E}">
        <p14:creationId xmlns:p14="http://schemas.microsoft.com/office/powerpoint/2010/main" val="1096088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6273800"/>
            <a:ext cx="12192000" cy="677333"/>
          </a:xfrm>
          <a:prstGeom prst="rect">
            <a:avLst/>
          </a:prstGeom>
        </p:spPr>
      </p:pic>
      <p:pic>
        <p:nvPicPr>
          <p:cNvPr id="7" name="Image 6" descr="MCC-inernational-finalV01.png"/>
          <p:cNvPicPr>
            <a:picLocks noChangeAspect="1"/>
          </p:cNvPicPr>
          <p:nvPr userDrawn="1"/>
        </p:nvPicPr>
        <p:blipFill>
          <a:blip r:embed="rId8"/>
          <a:stretch>
            <a:fillRect/>
          </a:stretch>
        </p:blipFill>
        <p:spPr>
          <a:xfrm>
            <a:off x="172269" y="177801"/>
            <a:ext cx="1351732" cy="1351732"/>
          </a:xfrm>
          <a:prstGeom prst="rect">
            <a:avLst/>
          </a:prstGeom>
        </p:spPr>
      </p:pic>
    </p:spTree>
    <p:extLst>
      <p:ext uri="{BB962C8B-B14F-4D97-AF65-F5344CB8AC3E}">
        <p14:creationId xmlns:p14="http://schemas.microsoft.com/office/powerpoint/2010/main" val="28045006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dt="0"/>
  <p:txStyles>
    <p:titleStyle>
      <a:lvl1pPr algn="ctr" defTabSz="609585" rtl="0" eaLnBrk="1" latinLnBrk="0" hangingPunct="1">
        <a:spcBef>
          <a:spcPct val="0"/>
        </a:spcBef>
        <a:buNone/>
        <a:defRPr sz="3733" b="1" kern="1200">
          <a:solidFill>
            <a:schemeClr val="tx1"/>
          </a:solidFill>
          <a:latin typeface="Arial Narrow"/>
          <a:ea typeface="+mj-ea"/>
          <a:cs typeface="Arial Narrow"/>
        </a:defRPr>
      </a:lvl1pPr>
    </p:titleStyle>
    <p:bodyStyle>
      <a:lvl1pPr marL="457189" indent="-457189" algn="l" defTabSz="609585" rtl="0" eaLnBrk="1" latinLnBrk="0" hangingPunct="1">
        <a:spcBef>
          <a:spcPct val="20000"/>
        </a:spcBef>
        <a:buClr>
          <a:schemeClr val="accent1"/>
        </a:buClr>
        <a:buFont typeface="Wingdings" charset="2"/>
        <a:buChar char="§"/>
        <a:defRPr sz="3733" kern="1200">
          <a:solidFill>
            <a:schemeClr val="tx1"/>
          </a:solidFill>
          <a:latin typeface="Arial Narrow"/>
          <a:ea typeface="+mn-ea"/>
          <a:cs typeface="Arial Narrow"/>
        </a:defRPr>
      </a:lvl1pPr>
      <a:lvl2pPr marL="990575" indent="-380990" algn="l" defTabSz="609585" rtl="0" eaLnBrk="1" latinLnBrk="0" hangingPunct="1">
        <a:spcBef>
          <a:spcPct val="20000"/>
        </a:spcBef>
        <a:buClr>
          <a:schemeClr val="accent1"/>
        </a:buClr>
        <a:buFont typeface="Wingdings" charset="2"/>
        <a:buChar char="§"/>
        <a:defRPr sz="3200" kern="1200">
          <a:solidFill>
            <a:schemeClr val="tx1"/>
          </a:solidFill>
          <a:latin typeface="Arial Narrow"/>
          <a:ea typeface="+mn-ea"/>
          <a:cs typeface="Arial Narrow"/>
        </a:defRPr>
      </a:lvl2pPr>
      <a:lvl3pPr marL="1523962"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3pPr>
      <a:lvl4pPr marL="2133547"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4pPr>
      <a:lvl5pPr marL="2743131"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0.png"/><Relationship Id="rId1" Type="http://schemas.openxmlformats.org/officeDocument/2006/relationships/slideLayout" Target="../slideLayouts/slideLayout2.xml"/><Relationship Id="rId5" Type="http://schemas.openxmlformats.org/officeDocument/2006/relationships/image" Target="../media/image270.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0.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a:extLst>
              <a:ext uri="{FF2B5EF4-FFF2-40B4-BE49-F238E27FC236}">
                <a16:creationId xmlns:a16="http://schemas.microsoft.com/office/drawing/2014/main" id="{83485B03-40E2-DC90-3F21-925280F0768E}"/>
              </a:ext>
            </a:extLst>
          </p:cNvPr>
          <p:cNvPicPr>
            <a:picLocks noChangeAspect="1"/>
          </p:cNvPicPr>
          <p:nvPr/>
        </p:nvPicPr>
        <p:blipFill>
          <a:blip r:embed="rId2">
            <a:alphaModFix amt="75000"/>
          </a:blip>
          <a:stretch>
            <a:fillRect/>
          </a:stretch>
        </p:blipFill>
        <p:spPr>
          <a:xfrm>
            <a:off x="0" y="4093106"/>
            <a:ext cx="12192000" cy="2810933"/>
          </a:xfrm>
          <a:prstGeom prst="rect">
            <a:avLst/>
          </a:prstGeom>
        </p:spPr>
      </p:pic>
      <p:pic>
        <p:nvPicPr>
          <p:cNvPr id="3" name="Image 2" descr="MUON-SlideGraph-LogoBkgnd2.png">
            <a:extLst>
              <a:ext uri="{FF2B5EF4-FFF2-40B4-BE49-F238E27FC236}">
                <a16:creationId xmlns:a16="http://schemas.microsoft.com/office/drawing/2014/main" id="{9C90321D-DC06-12E7-87C1-6097E7A97074}"/>
              </a:ext>
            </a:extLst>
          </p:cNvPr>
          <p:cNvPicPr>
            <a:picLocks noChangeAspect="1"/>
          </p:cNvPicPr>
          <p:nvPr/>
        </p:nvPicPr>
        <p:blipFill>
          <a:blip r:embed="rId3"/>
          <a:stretch>
            <a:fillRect/>
          </a:stretch>
        </p:blipFill>
        <p:spPr>
          <a:xfrm>
            <a:off x="9696" y="26282"/>
            <a:ext cx="12191935" cy="6854577"/>
          </a:xfrm>
          <a:prstGeom prst="rect">
            <a:avLst/>
          </a:prstGeom>
        </p:spPr>
      </p:pic>
      <p:sp>
        <p:nvSpPr>
          <p:cNvPr id="82" name="Titre 81"/>
          <p:cNvSpPr>
            <a:spLocks noGrp="1"/>
          </p:cNvSpPr>
          <p:nvPr>
            <p:ph type="title"/>
          </p:nvPr>
        </p:nvSpPr>
        <p:spPr>
          <a:xfrm>
            <a:off x="1949281" y="141307"/>
            <a:ext cx="8706048" cy="1143000"/>
          </a:xfrm>
        </p:spPr>
        <p:txBody>
          <a:bodyPr/>
          <a:lstStyle/>
          <a:p>
            <a:r>
              <a:rPr lang="en-US" dirty="0"/>
              <a:t>RF breakdown studies: </a:t>
            </a:r>
            <a:br>
              <a:rPr lang="en-US" dirty="0"/>
            </a:br>
            <a:r>
              <a:rPr lang="en-US" dirty="0"/>
              <a:t>Physical models and Experimental studies</a:t>
            </a:r>
            <a:endParaRPr lang="en-GB" dirty="0"/>
          </a:p>
        </p:txBody>
      </p:sp>
      <p:pic>
        <p:nvPicPr>
          <p:cNvPr id="86" name="Image 85" descr="MCC-inernational-finalV01.png"/>
          <p:cNvPicPr>
            <a:picLocks noChangeAspect="1"/>
          </p:cNvPicPr>
          <p:nvPr/>
        </p:nvPicPr>
        <p:blipFill>
          <a:blip r:embed="rId4"/>
          <a:stretch>
            <a:fillRect/>
          </a:stretch>
        </p:blipFill>
        <p:spPr>
          <a:xfrm>
            <a:off x="184038" y="173563"/>
            <a:ext cx="1341203" cy="1341203"/>
          </a:xfrm>
          <a:prstGeom prst="rect">
            <a:avLst/>
          </a:prstGeom>
        </p:spPr>
      </p:pic>
      <p:sp>
        <p:nvSpPr>
          <p:cNvPr id="87" name="ZoneTexte 86"/>
          <p:cNvSpPr txBox="1"/>
          <p:nvPr/>
        </p:nvSpPr>
        <p:spPr>
          <a:xfrm>
            <a:off x="3717896" y="3213761"/>
            <a:ext cx="3962400" cy="1487458"/>
          </a:xfrm>
          <a:prstGeom prst="rect">
            <a:avLst/>
          </a:prstGeom>
          <a:noFill/>
        </p:spPr>
        <p:txBody>
          <a:bodyPr wrap="square" rtlCol="0">
            <a:spAutoFit/>
          </a:bodyPr>
          <a:lstStyle/>
          <a:p>
            <a:pPr algn="ctr" defTabSz="609585"/>
            <a:r>
              <a:rPr lang="en-GB" sz="2400" b="1" dirty="0">
                <a:solidFill>
                  <a:schemeClr val="accent1"/>
                </a:solidFill>
                <a:latin typeface="Arial Narrow"/>
                <a:cs typeface="Arial Narrow"/>
              </a:rPr>
              <a:t>Guillaume Ferrand</a:t>
            </a:r>
          </a:p>
          <a:p>
            <a:pPr algn="ctr" defTabSz="609585"/>
            <a:r>
              <a:rPr lang="en-GB" sz="2400" dirty="0">
                <a:solidFill>
                  <a:schemeClr val="accent1"/>
                </a:solidFill>
                <a:latin typeface="Arial Narrow"/>
                <a:cs typeface="Arial Narrow"/>
              </a:rPr>
              <a:t>Claude Marchand</a:t>
            </a:r>
          </a:p>
          <a:p>
            <a:pPr algn="ctr" defTabSz="609585"/>
            <a:r>
              <a:rPr lang="en-GB" sz="2133" b="1" dirty="0">
                <a:solidFill>
                  <a:schemeClr val="accent1"/>
                </a:solidFill>
                <a:latin typeface="Arial Narrow"/>
                <a:cs typeface="Arial Narrow"/>
              </a:rPr>
              <a:t>CEA Paris-</a:t>
            </a:r>
            <a:r>
              <a:rPr lang="en-GB" sz="2133" b="1" dirty="0" err="1">
                <a:solidFill>
                  <a:schemeClr val="accent1"/>
                </a:solidFill>
                <a:latin typeface="Arial Narrow"/>
                <a:cs typeface="Arial Narrow"/>
              </a:rPr>
              <a:t>Saclay</a:t>
            </a:r>
            <a:endParaRPr lang="en-GB" sz="2133" b="1" dirty="0">
              <a:solidFill>
                <a:schemeClr val="accent1"/>
              </a:solidFill>
              <a:latin typeface="Arial Narrow"/>
              <a:cs typeface="Arial Narrow"/>
            </a:endParaRPr>
          </a:p>
          <a:p>
            <a:pPr algn="r" defTabSz="609585"/>
            <a:endParaRPr lang="en-US" sz="2133" dirty="0">
              <a:solidFill>
                <a:prstClr val="white"/>
              </a:solidFill>
              <a:latin typeface="Arial Narrow"/>
              <a:cs typeface="Arial Narrow"/>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69601" y="162133"/>
            <a:ext cx="1308127" cy="1067217"/>
          </a:xfrm>
          <a:prstGeom prst="rect">
            <a:avLst/>
          </a:prstGeom>
        </p:spPr>
      </p:pic>
      <p:sp>
        <p:nvSpPr>
          <p:cNvPr id="8" name="ZoneTexte 7"/>
          <p:cNvSpPr txBox="1"/>
          <p:nvPr/>
        </p:nvSpPr>
        <p:spPr>
          <a:xfrm>
            <a:off x="3536378" y="4605868"/>
            <a:ext cx="4325436" cy="748795"/>
          </a:xfrm>
          <a:prstGeom prst="rect">
            <a:avLst/>
          </a:prstGeom>
          <a:noFill/>
        </p:spPr>
        <p:txBody>
          <a:bodyPr wrap="square" rtlCol="0">
            <a:spAutoFit/>
          </a:bodyPr>
          <a:lstStyle/>
          <a:p>
            <a:pPr algn="ctr" defTabSz="609585"/>
            <a:r>
              <a:rPr lang="en-GB" sz="2133" dirty="0">
                <a:latin typeface="Arial Narrow"/>
                <a:cs typeface="Arial Narrow"/>
              </a:rPr>
              <a:t>IMCC and </a:t>
            </a:r>
            <a:r>
              <a:rPr lang="en-GB" sz="2133" dirty="0" err="1">
                <a:latin typeface="Arial Narrow"/>
                <a:cs typeface="Arial Narrow"/>
              </a:rPr>
              <a:t>Mucol</a:t>
            </a:r>
            <a:r>
              <a:rPr lang="en-GB" sz="2133" dirty="0">
                <a:latin typeface="Arial Narrow"/>
                <a:cs typeface="Arial Narrow"/>
              </a:rPr>
              <a:t> Annual Meeting 2024</a:t>
            </a:r>
          </a:p>
          <a:p>
            <a:pPr algn="r" defTabSz="609585"/>
            <a:endParaRPr lang="en-US" sz="2133" dirty="0">
              <a:solidFill>
                <a:prstClr val="white"/>
              </a:solidFill>
              <a:latin typeface="Arial Narrow"/>
              <a:cs typeface="Arial Narrow"/>
            </a:endParaRPr>
          </a:p>
        </p:txBody>
      </p:sp>
      <p:sp>
        <p:nvSpPr>
          <p:cNvPr id="6" name="Titre 81">
            <a:extLst>
              <a:ext uri="{FF2B5EF4-FFF2-40B4-BE49-F238E27FC236}">
                <a16:creationId xmlns:a16="http://schemas.microsoft.com/office/drawing/2014/main" id="{9FB7C8EB-AA50-025C-13FA-0E91A4B517F9}"/>
              </a:ext>
            </a:extLst>
          </p:cNvPr>
          <p:cNvSpPr txBox="1">
            <a:spLocks/>
          </p:cNvSpPr>
          <p:nvPr/>
        </p:nvSpPr>
        <p:spPr>
          <a:xfrm>
            <a:off x="91440" y="5867425"/>
            <a:ext cx="11986288" cy="909494"/>
          </a:xfrm>
          <a:prstGeom prst="rect">
            <a:avLst/>
          </a:prstGeom>
        </p:spPr>
        <p:txBody>
          <a:bodyPr vert="horz" lIns="0" tIns="0" rIns="0" bIns="0"/>
          <a:lstStyle>
            <a:lvl1pPr algn="ctr" defTabSz="609585" rtl="0" eaLnBrk="1" latinLnBrk="0" hangingPunct="1">
              <a:spcBef>
                <a:spcPct val="0"/>
              </a:spcBef>
              <a:buNone/>
              <a:defRPr sz="3733" b="1" kern="1200">
                <a:solidFill>
                  <a:schemeClr val="tx1"/>
                </a:solidFill>
                <a:latin typeface="Arial Narrow"/>
                <a:ea typeface="+mj-ea"/>
                <a:cs typeface="Arial Narrow"/>
              </a:defRPr>
            </a:lvl1pPr>
          </a:lstStyle>
          <a:p>
            <a:pPr defTabSz="914400" eaLnBrk="0" fontAlgn="base" hangingPunct="0">
              <a:spcAft>
                <a:spcPct val="0"/>
              </a:spcAft>
            </a:pPr>
            <a:r>
              <a:rPr lang="en-US" altLang="en-US" sz="1700" dirty="0">
                <a:solidFill>
                  <a:schemeClr val="bg1"/>
                </a:solidFill>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lang="en-US" altLang="en-US" sz="1700" dirty="0">
              <a:solidFill>
                <a:schemeClr val="bg1"/>
              </a:solidFill>
              <a:latin typeface="Arial" panose="020B0604020202020204" pitchFamily="34" charset="0"/>
            </a:endParaRPr>
          </a:p>
        </p:txBody>
      </p:sp>
      <p:pic>
        <p:nvPicPr>
          <p:cNvPr id="7" name="Picture 2" descr="Drapeau-europe">
            <a:extLst>
              <a:ext uri="{FF2B5EF4-FFF2-40B4-BE49-F238E27FC236}">
                <a16:creationId xmlns:a16="http://schemas.microsoft.com/office/drawing/2014/main" id="{0C78AC71-51AD-2E25-2C6F-3F7FD4AC04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72487" y="1284307"/>
            <a:ext cx="2019513" cy="13412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27F9EF2A-68FA-6035-2BC9-A176834FA747}"/>
              </a:ext>
            </a:extLst>
          </p:cNvPr>
          <p:cNvPicPr>
            <a:picLocks noChangeAspect="1"/>
          </p:cNvPicPr>
          <p:nvPr/>
        </p:nvPicPr>
        <p:blipFill>
          <a:blip r:embed="rId7"/>
          <a:stretch>
            <a:fillRect/>
          </a:stretch>
        </p:blipFill>
        <p:spPr>
          <a:xfrm>
            <a:off x="314177" y="1518913"/>
            <a:ext cx="1103784" cy="1277436"/>
          </a:xfrm>
          <a:prstGeom prst="rect">
            <a:avLst/>
          </a:prstGeom>
        </p:spPr>
      </p:pic>
    </p:spTree>
    <p:extLst>
      <p:ext uri="{BB962C8B-B14F-4D97-AF65-F5344CB8AC3E}">
        <p14:creationId xmlns:p14="http://schemas.microsoft.com/office/powerpoint/2010/main" val="2153835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p:cNvSpPr>
                <a:spLocks noGrp="1"/>
              </p:cNvSpPr>
              <p:nvPr>
                <p:ph sz="quarter" idx="12"/>
              </p:nvPr>
            </p:nvSpPr>
            <p:spPr/>
            <p:txBody>
              <a:bodyPr/>
              <a:lstStyle/>
              <a:p>
                <a14:m>
                  <m:oMath xmlns:m="http://schemas.openxmlformats.org/officeDocument/2006/math">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rPr>
                          <m:t>𝑃</m:t>
                        </m:r>
                      </m:e>
                      <m:sub>
                        <m:r>
                          <a:rPr lang="fr-FR" sz="2800" b="0" i="1" smtClean="0">
                            <a:latin typeface="Cambria Math" panose="02040503050406030204" pitchFamily="18" charset="0"/>
                          </a:rPr>
                          <m:t>𝑠</m:t>
                        </m:r>
                      </m:sub>
                    </m:sSub>
                  </m:oMath>
                </a14:m>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is</a:t>
                </a:r>
                <a:r>
                  <a:rPr lang="fr-FR" sz="2800" dirty="0">
                    <a:latin typeface="Calibri" panose="020F0502020204030204" pitchFamily="34" charset="0"/>
                    <a:cs typeface="Calibri" panose="020F0502020204030204" pitchFamily="34" charset="0"/>
                  </a:rPr>
                  <a:t> the surface power flow due to </a:t>
                </a:r>
                <a:r>
                  <a:rPr lang="fr-FR" sz="2800" dirty="0" err="1">
                    <a:latin typeface="Calibri" panose="020F0502020204030204" pitchFamily="34" charset="0"/>
                    <a:cs typeface="Calibri" panose="020F0502020204030204" pitchFamily="34" charset="0"/>
                  </a:rPr>
                  <a:t>electrons</a:t>
                </a:r>
                <a:r>
                  <a:rPr lang="fr-FR" sz="2800" dirty="0">
                    <a:latin typeface="Calibri" panose="020F0502020204030204" pitchFamily="34" charset="0"/>
                    <a:cs typeface="Calibri" panose="020F0502020204030204" pitchFamily="34" charset="0"/>
                  </a:rPr>
                  <a:t>.</a:t>
                </a:r>
              </a:p>
              <a:p>
                <a:r>
                  <a:rPr lang="fr-FR" sz="2800" dirty="0">
                    <a:latin typeface="Calibri" panose="020F0502020204030204" pitchFamily="34" charset="0"/>
                    <a:cs typeface="Calibri" panose="020F0502020204030204" pitchFamily="34" charset="0"/>
                  </a:rPr>
                  <a:t>It </a:t>
                </a:r>
                <a:r>
                  <a:rPr lang="fr-FR" sz="2800" dirty="0" err="1">
                    <a:latin typeface="Calibri" panose="020F0502020204030204" pitchFamily="34" charset="0"/>
                    <a:cs typeface="Calibri" panose="020F0502020204030204" pitchFamily="34" charset="0"/>
                  </a:rPr>
                  <a:t>is</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defined</a:t>
                </a:r>
                <a:r>
                  <a:rPr lang="fr-FR" sz="2800" dirty="0">
                    <a:latin typeface="Calibri" panose="020F0502020204030204" pitchFamily="34" charset="0"/>
                    <a:cs typeface="Calibri" panose="020F0502020204030204" pitchFamily="34" charset="0"/>
                  </a:rPr>
                  <a:t> by </a:t>
                </a:r>
                <a14:m>
                  <m:oMath xmlns:m="http://schemas.openxmlformats.org/officeDocument/2006/math">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rPr>
                          <m:t>𝑃</m:t>
                        </m:r>
                      </m:e>
                      <m:sub>
                        <m:r>
                          <a:rPr lang="fr-FR" sz="2800" b="0" i="1" smtClean="0">
                            <a:latin typeface="Cambria Math" panose="02040503050406030204" pitchFamily="18" charset="0"/>
                          </a:rPr>
                          <m:t>𝑠</m:t>
                        </m:r>
                      </m:sub>
                    </m:sSub>
                    <m:r>
                      <a:rPr lang="fr-FR" sz="2800" b="0" i="1" smtClean="0">
                        <a:latin typeface="Cambria Math" panose="02040503050406030204" pitchFamily="18" charset="0"/>
                      </a:rPr>
                      <m:t>=</m:t>
                    </m:r>
                    <m:f>
                      <m:fPr>
                        <m:ctrlPr>
                          <a:rPr lang="fr-FR" sz="2800" b="0" i="1" smtClean="0">
                            <a:latin typeface="Cambria Math" panose="02040503050406030204" pitchFamily="18" charset="0"/>
                          </a:rPr>
                        </m:ctrlPr>
                      </m:fPr>
                      <m:num>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rPr>
                              <m:t>𝑗</m:t>
                            </m:r>
                          </m:e>
                          <m:sub>
                            <m:r>
                              <a:rPr lang="fr-FR" sz="2800" b="0" i="1" smtClean="0">
                                <a:latin typeface="Cambria Math" panose="02040503050406030204" pitchFamily="18" charset="0"/>
                              </a:rPr>
                              <m:t>𝑒</m:t>
                            </m:r>
                          </m:sub>
                        </m:sSub>
                      </m:num>
                      <m:den>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rPr>
                              <m:t>𝑞</m:t>
                            </m:r>
                          </m:e>
                          <m:sub>
                            <m:r>
                              <a:rPr lang="fr-FR" sz="2800" b="0" i="1" smtClean="0">
                                <a:latin typeface="Cambria Math" panose="02040503050406030204" pitchFamily="18" charset="0"/>
                              </a:rPr>
                              <m:t>𝑒</m:t>
                            </m:r>
                          </m:sub>
                        </m:sSub>
                      </m:den>
                    </m:f>
                    <m:r>
                      <a:rPr lang="fr-FR" sz="2800" b="0" i="1" smtClean="0">
                        <a:latin typeface="Cambria Math" panose="02040503050406030204" pitchFamily="18" charset="0"/>
                      </a:rPr>
                      <m:t>⋅</m:t>
                    </m:r>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rPr>
                          <m:t>𝑊</m:t>
                        </m:r>
                      </m:e>
                      <m:sub>
                        <m:r>
                          <a:rPr lang="fr-FR" sz="2800" b="0" i="1" smtClean="0">
                            <a:latin typeface="Cambria Math" panose="02040503050406030204" pitchFamily="18" charset="0"/>
                          </a:rPr>
                          <m:t>𝑒</m:t>
                        </m:r>
                      </m:sub>
                    </m:sSub>
                  </m:oMath>
                </a14:m>
                <a:r>
                  <a:rPr lang="fr-FR" sz="2800" dirty="0">
                    <a:latin typeface="Calibri" panose="020F0502020204030204" pitchFamily="34" charset="0"/>
                    <a:cs typeface="Calibri" panose="020F0502020204030204" pitchFamily="34" charset="0"/>
                  </a:rPr>
                  <a:t>,</a:t>
                </a:r>
              </a:p>
              <a:p>
                <a:r>
                  <a:rPr lang="fr-FR" sz="2800" dirty="0" err="1">
                    <a:latin typeface="Calibri" panose="020F0502020204030204" pitchFamily="34" charset="0"/>
                    <a:cs typeface="Calibri" panose="020F0502020204030204" pitchFamily="34" charset="0"/>
                  </a:rPr>
                  <a:t>Where</a:t>
                </a:r>
                <a:r>
                  <a:rPr lang="fr-FR" sz="2800" dirty="0">
                    <a:latin typeface="Calibri" panose="020F0502020204030204" pitchFamily="34" charset="0"/>
                    <a:cs typeface="Calibri" panose="020F0502020204030204" pitchFamily="34" charset="0"/>
                  </a:rPr>
                  <a:t> </a:t>
                </a:r>
                <a14:m>
                  <m:oMath xmlns:m="http://schemas.openxmlformats.org/officeDocument/2006/math">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rPr>
                          <m:t>𝑗</m:t>
                        </m:r>
                      </m:e>
                      <m:sub>
                        <m:r>
                          <a:rPr lang="fr-FR" sz="2800" b="0" i="1" smtClean="0">
                            <a:latin typeface="Cambria Math" panose="02040503050406030204" pitchFamily="18" charset="0"/>
                          </a:rPr>
                          <m:t>𝑒</m:t>
                        </m:r>
                      </m:sub>
                    </m:sSub>
                  </m:oMath>
                </a14:m>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is</a:t>
                </a:r>
                <a:r>
                  <a:rPr lang="fr-FR" sz="2800" dirty="0">
                    <a:latin typeface="Calibri" panose="020F0502020204030204" pitchFamily="34" charset="0"/>
                    <a:cs typeface="Calibri" panose="020F0502020204030204" pitchFamily="34" charset="0"/>
                  </a:rPr>
                  <a:t> the surface </a:t>
                </a:r>
                <a:r>
                  <a:rPr lang="fr-FR" sz="2800" dirty="0" err="1">
                    <a:latin typeface="Calibri" panose="020F0502020204030204" pitchFamily="34" charset="0"/>
                    <a:cs typeface="Calibri" panose="020F0502020204030204" pitchFamily="34" charset="0"/>
                  </a:rPr>
                  <a:t>current</a:t>
                </a:r>
                <a:r>
                  <a:rPr lang="fr-FR" sz="2800" dirty="0">
                    <a:latin typeface="Calibri" panose="020F0502020204030204" pitchFamily="34" charset="0"/>
                    <a:cs typeface="Calibri" panose="020F0502020204030204" pitchFamily="34" charset="0"/>
                  </a:rPr>
                  <a:t> of </a:t>
                </a:r>
                <a:r>
                  <a:rPr lang="fr-FR" sz="2800" dirty="0" err="1">
                    <a:latin typeface="Calibri" panose="020F0502020204030204" pitchFamily="34" charset="0"/>
                    <a:cs typeface="Calibri" panose="020F0502020204030204" pitchFamily="34" charset="0"/>
                  </a:rPr>
                  <a:t>electrons</a:t>
                </a:r>
                <a:r>
                  <a:rPr lang="fr-FR" sz="2800" dirty="0">
                    <a:latin typeface="Calibri" panose="020F0502020204030204" pitchFamily="34" charset="0"/>
                    <a:cs typeface="Calibri" panose="020F0502020204030204" pitchFamily="34" charset="0"/>
                  </a:rPr>
                  <a:t> </a:t>
                </a:r>
                <a14:m>
                  <m:oMath xmlns:m="http://schemas.openxmlformats.org/officeDocument/2006/math">
                    <m:d>
                      <m:dPr>
                        <m:begChr m:val="["/>
                        <m:endChr m:val="]"/>
                        <m:ctrlPr>
                          <a:rPr lang="fr-FR" sz="2800" b="0" i="1" smtClean="0">
                            <a:latin typeface="Cambria Math" panose="02040503050406030204" pitchFamily="18" charset="0"/>
                          </a:rPr>
                        </m:ctrlPr>
                      </m:dPr>
                      <m:e>
                        <m:f>
                          <m:fPr>
                            <m:ctrlPr>
                              <a:rPr lang="fr-FR" sz="2800" b="0" i="1" smtClean="0">
                                <a:latin typeface="Cambria Math" panose="02040503050406030204" pitchFamily="18" charset="0"/>
                              </a:rPr>
                            </m:ctrlPr>
                          </m:fPr>
                          <m:num>
                            <m:r>
                              <a:rPr lang="fr-FR" sz="2800" b="0" i="1" smtClean="0">
                                <a:latin typeface="Cambria Math" panose="02040503050406030204" pitchFamily="18" charset="0"/>
                              </a:rPr>
                              <m:t>𝐴</m:t>
                            </m:r>
                          </m:num>
                          <m:den>
                            <m:sSup>
                              <m:sSupPr>
                                <m:ctrlPr>
                                  <a:rPr lang="fr-FR" sz="2800" b="0" i="1" smtClean="0">
                                    <a:latin typeface="Cambria Math" panose="02040503050406030204" pitchFamily="18" charset="0"/>
                                  </a:rPr>
                                </m:ctrlPr>
                              </m:sSupPr>
                              <m:e>
                                <m:r>
                                  <a:rPr lang="fr-FR" sz="2800" b="0" i="1" smtClean="0">
                                    <a:latin typeface="Cambria Math" panose="02040503050406030204" pitchFamily="18" charset="0"/>
                                  </a:rPr>
                                  <m:t>𝑚</m:t>
                                </m:r>
                              </m:e>
                              <m:sup>
                                <m:r>
                                  <a:rPr lang="fr-FR" sz="2800" b="0" i="1" smtClean="0">
                                    <a:latin typeface="Cambria Math" panose="02040503050406030204" pitchFamily="18" charset="0"/>
                                  </a:rPr>
                                  <m:t>2</m:t>
                                </m:r>
                              </m:sup>
                            </m:sSup>
                          </m:den>
                        </m:f>
                      </m:e>
                    </m:d>
                  </m:oMath>
                </a14:m>
                <a:endParaRPr lang="fr-FR" sz="2800" dirty="0">
                  <a:latin typeface="Calibri" panose="020F0502020204030204" pitchFamily="34" charset="0"/>
                  <a:cs typeface="Calibri" panose="020F0502020204030204" pitchFamily="34" charset="0"/>
                </a:endParaRPr>
              </a:p>
              <a:p>
                <a14:m>
                  <m:oMath xmlns:m="http://schemas.openxmlformats.org/officeDocument/2006/math">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rPr>
                          <m:t>𝑞</m:t>
                        </m:r>
                      </m:e>
                      <m:sub>
                        <m:r>
                          <a:rPr lang="fr-FR" sz="2800" b="0" i="1" smtClean="0">
                            <a:latin typeface="Cambria Math" panose="02040503050406030204" pitchFamily="18" charset="0"/>
                          </a:rPr>
                          <m:t>𝑒</m:t>
                        </m:r>
                      </m:sub>
                    </m:sSub>
                  </m:oMath>
                </a14:m>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is</a:t>
                </a:r>
                <a:r>
                  <a:rPr lang="fr-FR" sz="2800" dirty="0">
                    <a:latin typeface="Calibri" panose="020F0502020204030204" pitchFamily="34" charset="0"/>
                    <a:cs typeface="Calibri" panose="020F0502020204030204" pitchFamily="34" charset="0"/>
                  </a:rPr>
                  <a:t> the charge of the </a:t>
                </a:r>
                <a:r>
                  <a:rPr lang="fr-FR" sz="2800" dirty="0" err="1">
                    <a:latin typeface="Calibri" panose="020F0502020204030204" pitchFamily="34" charset="0"/>
                    <a:cs typeface="Calibri" panose="020F0502020204030204" pitchFamily="34" charset="0"/>
                  </a:rPr>
                  <a:t>electrons</a:t>
                </a:r>
                <a:r>
                  <a:rPr lang="fr-FR" sz="2800" dirty="0">
                    <a:latin typeface="Calibri" panose="020F0502020204030204" pitchFamily="34" charset="0"/>
                    <a:cs typeface="Calibri" panose="020F0502020204030204" pitchFamily="34" charset="0"/>
                  </a:rPr>
                  <a:t> </a:t>
                </a:r>
                <a14:m>
                  <m:oMath xmlns:m="http://schemas.openxmlformats.org/officeDocument/2006/math">
                    <m:r>
                      <a:rPr lang="fr-FR" sz="2800" b="0" i="1" smtClean="0">
                        <a:latin typeface="Cambria Math" panose="02040503050406030204" pitchFamily="18" charset="0"/>
                      </a:rPr>
                      <m:t>[</m:t>
                    </m:r>
                    <m:sSup>
                      <m:sSupPr>
                        <m:ctrlPr>
                          <a:rPr lang="fr-FR" sz="2800" b="0" i="1" smtClean="0">
                            <a:latin typeface="Cambria Math" panose="02040503050406030204" pitchFamily="18" charset="0"/>
                          </a:rPr>
                        </m:ctrlPr>
                      </m:sSupPr>
                      <m:e>
                        <m:r>
                          <a:rPr lang="fr-FR" sz="2800" b="0" i="1" smtClean="0">
                            <a:latin typeface="Cambria Math" panose="02040503050406030204" pitchFamily="18" charset="0"/>
                          </a:rPr>
                          <m:t>1.6.10</m:t>
                        </m:r>
                      </m:e>
                      <m:sup>
                        <m:r>
                          <a:rPr lang="fr-FR" sz="2800" b="0" i="1" smtClean="0">
                            <a:latin typeface="Cambria Math" panose="02040503050406030204" pitchFamily="18" charset="0"/>
                          </a:rPr>
                          <m:t>−19</m:t>
                        </m:r>
                      </m:sup>
                    </m:sSup>
                    <m:r>
                      <a:rPr lang="fr-FR" sz="2800" b="0" i="1" smtClean="0">
                        <a:latin typeface="Cambria Math" panose="02040503050406030204" pitchFamily="18" charset="0"/>
                      </a:rPr>
                      <m:t>𝐶</m:t>
                    </m:r>
                    <m:r>
                      <a:rPr lang="fr-FR" sz="2800" b="0" i="1" smtClean="0">
                        <a:latin typeface="Cambria Math" panose="02040503050406030204" pitchFamily="18" charset="0"/>
                      </a:rPr>
                      <m:t>]</m:t>
                    </m:r>
                  </m:oMath>
                </a14:m>
                <a:endParaRPr lang="fr-FR" sz="2800" dirty="0">
                  <a:latin typeface="Calibri" panose="020F0502020204030204" pitchFamily="34" charset="0"/>
                  <a:cs typeface="Calibri" panose="020F0502020204030204" pitchFamily="34" charset="0"/>
                </a:endParaRPr>
              </a:p>
              <a:p>
                <a14:m>
                  <m:oMath xmlns:m="http://schemas.openxmlformats.org/officeDocument/2006/math">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rPr>
                          <m:t>𝑊</m:t>
                        </m:r>
                      </m:e>
                      <m:sub>
                        <m:r>
                          <a:rPr lang="fr-FR" sz="2800" b="0" i="1" smtClean="0">
                            <a:latin typeface="Cambria Math" panose="02040503050406030204" pitchFamily="18" charset="0"/>
                          </a:rPr>
                          <m:t>𝑒</m:t>
                        </m:r>
                      </m:sub>
                    </m:sSub>
                  </m:oMath>
                </a14:m>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is</a:t>
                </a:r>
                <a:r>
                  <a:rPr lang="fr-FR" sz="2800" dirty="0">
                    <a:latin typeface="Calibri" panose="020F0502020204030204" pitchFamily="34" charset="0"/>
                    <a:cs typeface="Calibri" panose="020F0502020204030204" pitchFamily="34" charset="0"/>
                  </a:rPr>
                  <a:t> the </a:t>
                </a:r>
                <a:r>
                  <a:rPr lang="fr-FR" sz="2800" dirty="0" err="1">
                    <a:latin typeface="Calibri" panose="020F0502020204030204" pitchFamily="34" charset="0"/>
                    <a:cs typeface="Calibri" panose="020F0502020204030204" pitchFamily="34" charset="0"/>
                  </a:rPr>
                  <a:t>energy</a:t>
                </a:r>
                <a:r>
                  <a:rPr lang="fr-FR" sz="2800" dirty="0">
                    <a:latin typeface="Calibri" panose="020F0502020204030204" pitchFamily="34" charset="0"/>
                    <a:cs typeface="Calibri" panose="020F0502020204030204" pitchFamily="34" charset="0"/>
                  </a:rPr>
                  <a:t> of </a:t>
                </a:r>
                <a:r>
                  <a:rPr lang="fr-FR" sz="2800" dirty="0" err="1">
                    <a:latin typeface="Calibri" panose="020F0502020204030204" pitchFamily="34" charset="0"/>
                    <a:cs typeface="Calibri" panose="020F0502020204030204" pitchFamily="34" charset="0"/>
                  </a:rPr>
                  <a:t>each</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electron</a:t>
                </a:r>
                <a:r>
                  <a:rPr lang="fr-FR" sz="2800" dirty="0">
                    <a:latin typeface="Calibri" panose="020F0502020204030204" pitchFamily="34" charset="0"/>
                    <a:cs typeface="Calibri" panose="020F0502020204030204" pitchFamily="34" charset="0"/>
                  </a:rPr>
                  <a:t> </a:t>
                </a:r>
                <a14:m>
                  <m:oMath xmlns:m="http://schemas.openxmlformats.org/officeDocument/2006/math">
                    <m:r>
                      <a:rPr lang="fr-FR" sz="2800" i="1" dirty="0" smtClean="0">
                        <a:latin typeface="Cambria Math" panose="02040503050406030204" pitchFamily="18" charset="0"/>
                        <a:cs typeface="Calibri" panose="020F0502020204030204" pitchFamily="34" charset="0"/>
                      </a:rPr>
                      <m:t>[</m:t>
                    </m:r>
                    <m:r>
                      <a:rPr lang="fr-FR" sz="2800" i="1" dirty="0" smtClean="0">
                        <a:latin typeface="Cambria Math" panose="02040503050406030204" pitchFamily="18" charset="0"/>
                        <a:cs typeface="Calibri" panose="020F0502020204030204" pitchFamily="34" charset="0"/>
                      </a:rPr>
                      <m:t>𝐽</m:t>
                    </m:r>
                    <m:r>
                      <a:rPr lang="fr-FR" sz="2800" i="1" dirty="0" smtClean="0">
                        <a:latin typeface="Cambria Math" panose="02040503050406030204" pitchFamily="18" charset="0"/>
                        <a:cs typeface="Calibri" panose="020F0502020204030204" pitchFamily="34" charset="0"/>
                      </a:rPr>
                      <m:t>]</m:t>
                    </m:r>
                  </m:oMath>
                </a14:m>
                <a:r>
                  <a:rPr lang="fr-FR" sz="2800" dirty="0">
                    <a:latin typeface="Calibri" panose="020F0502020204030204" pitchFamily="34" charset="0"/>
                    <a:cs typeface="Calibri" panose="020F0502020204030204" pitchFamily="34" charset="0"/>
                  </a:rPr>
                  <a:t>.</a:t>
                </a:r>
              </a:p>
              <a:p>
                <a:r>
                  <a:rPr lang="fr-FR" sz="2800" dirty="0" err="1">
                    <a:latin typeface="Calibri" panose="020F0502020204030204" pitchFamily="34" charset="0"/>
                    <a:cs typeface="Calibri" panose="020F0502020204030204" pitchFamily="34" charset="0"/>
                  </a:rPr>
                  <a:t>We</a:t>
                </a:r>
                <a:r>
                  <a:rPr lang="fr-FR" sz="2800" dirty="0">
                    <a:latin typeface="Calibri" panose="020F0502020204030204" pitchFamily="34" charset="0"/>
                    <a:cs typeface="Calibri" panose="020F0502020204030204" pitchFamily="34" charset="0"/>
                  </a:rPr>
                  <a:t> assume </a:t>
                </a:r>
                <a:r>
                  <a:rPr lang="fr-FR" sz="2800" dirty="0" err="1">
                    <a:latin typeface="Calibri" panose="020F0502020204030204" pitchFamily="34" charset="0"/>
                    <a:cs typeface="Calibri" panose="020F0502020204030204" pitchFamily="34" charset="0"/>
                  </a:rPr>
                  <a:t>here</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that</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most</a:t>
                </a:r>
                <a:r>
                  <a:rPr lang="fr-FR" sz="2800" dirty="0">
                    <a:latin typeface="Calibri" panose="020F0502020204030204" pitchFamily="34" charset="0"/>
                    <a:cs typeface="Calibri" panose="020F0502020204030204" pitchFamily="34" charset="0"/>
                  </a:rPr>
                  <a:t> of the </a:t>
                </a:r>
                <a:r>
                  <a:rPr lang="fr-FR" sz="2800" dirty="0" err="1">
                    <a:latin typeface="Calibri" panose="020F0502020204030204" pitchFamily="34" charset="0"/>
                    <a:cs typeface="Calibri" panose="020F0502020204030204" pitchFamily="34" charset="0"/>
                  </a:rPr>
                  <a:t>electron</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energy</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is</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lost</a:t>
                </a:r>
                <a:r>
                  <a:rPr lang="fr-FR" sz="2800" dirty="0">
                    <a:latin typeface="Calibri" panose="020F0502020204030204" pitchFamily="34" charset="0"/>
                    <a:cs typeface="Calibri" panose="020F0502020204030204" pitchFamily="34" charset="0"/>
                  </a:rPr>
                  <a:t> in the </a:t>
                </a:r>
                <a:r>
                  <a:rPr lang="fr-FR" sz="2800" dirty="0" err="1">
                    <a:latin typeface="Calibri" panose="020F0502020204030204" pitchFamily="34" charset="0"/>
                    <a:cs typeface="Calibri" panose="020F0502020204030204" pitchFamily="34" charset="0"/>
                  </a:rPr>
                  <a:t>material</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heating</a:t>
                </a:r>
                <a:r>
                  <a:rPr lang="fr-FR" sz="2800" dirty="0">
                    <a:latin typeface="Calibri" panose="020F0502020204030204" pitchFamily="34" charset="0"/>
                    <a:cs typeface="Calibri" panose="020F0502020204030204" pitchFamily="34" charset="0"/>
                  </a:rPr>
                  <a:t> of the </a:t>
                </a:r>
                <a:r>
                  <a:rPr lang="fr-FR" sz="2800" dirty="0" err="1">
                    <a:latin typeface="Calibri" panose="020F0502020204030204" pitchFamily="34" charset="0"/>
                    <a:cs typeface="Calibri" panose="020F0502020204030204" pitchFamily="34" charset="0"/>
                  </a:rPr>
                  <a:t>metal</a:t>
                </a:r>
                <a:r>
                  <a:rPr lang="fr-FR" sz="2800" dirty="0">
                    <a:latin typeface="Calibri" panose="020F0502020204030204" pitchFamily="34" charset="0"/>
                    <a:cs typeface="Calibri" panose="020F0502020204030204" pitchFamily="34" charset="0"/>
                  </a:rPr>
                  <a:t>).</a:t>
                </a:r>
              </a:p>
            </p:txBody>
          </p:sp>
        </mc:Choice>
        <mc:Fallback xmlns="">
          <p:sp>
            <p:nvSpPr>
              <p:cNvPr id="2" name="Espace réservé du contenu 1"/>
              <p:cNvSpPr>
                <a:spLocks noGrp="1" noRot="1" noChangeAspect="1" noMove="1" noResize="1" noEditPoints="1" noAdjustHandles="1" noChangeArrowheads="1" noChangeShapeType="1" noTextEdit="1"/>
              </p:cNvSpPr>
              <p:nvPr>
                <p:ph sz="quarter" idx="12"/>
              </p:nvPr>
            </p:nvSpPr>
            <p:spPr>
              <a:blipFill>
                <a:blip r:embed="rId2"/>
                <a:stretch>
                  <a:fillRect l="-936" t="-1163" r="-165"/>
                </a:stretch>
              </a:blipFill>
            </p:spPr>
            <p:txBody>
              <a:bodyPr/>
              <a:lstStyle/>
              <a:p>
                <a:r>
                  <a:rPr lang="fr-FR">
                    <a:noFill/>
                  </a:rPr>
                  <a:t> </a:t>
                </a:r>
              </a:p>
            </p:txBody>
          </p:sp>
        </mc:Fallback>
      </mc:AlternateContent>
      <p:sp>
        <p:nvSpPr>
          <p:cNvPr id="3" name="Espace réservé du numéro de diapositive 2"/>
          <p:cNvSpPr>
            <a:spLocks noGrp="1"/>
          </p:cNvSpPr>
          <p:nvPr>
            <p:ph type="sldNum" sz="quarter" idx="4"/>
          </p:nvPr>
        </p:nvSpPr>
        <p:spPr/>
        <p:txBody>
          <a:bodyPr/>
          <a:lstStyle/>
          <a:p>
            <a:fld id="{974172A1-1CBF-0B40-9234-7D4D80EC19EA}" type="slidenum">
              <a:rPr lang="en-GB" smtClean="0"/>
              <a:pPr/>
              <a:t>10</a:t>
            </a:fld>
            <a:endParaRPr lang="en-GB" dirty="0"/>
          </a:p>
        </p:txBody>
      </p:sp>
      <mc:AlternateContent xmlns:mc="http://schemas.openxmlformats.org/markup-compatibility/2006" xmlns:a14="http://schemas.microsoft.com/office/drawing/2010/main">
        <mc:Choice Requires="a14">
          <p:sp>
            <p:nvSpPr>
              <p:cNvPr id="4" name="Titre 3"/>
              <p:cNvSpPr>
                <a:spLocks noGrp="1"/>
              </p:cNvSpPr>
              <p:nvPr>
                <p:ph type="title"/>
              </p:nvPr>
            </p:nvSpPr>
            <p:spPr/>
            <p:txBody>
              <a:bodyPr/>
              <a:lstStyle/>
              <a:p>
                <a:r>
                  <a:rPr lang="fr-FR" dirty="0"/>
                  <a:t>Calculation of </a:t>
                </a:r>
                <a14:m>
                  <m:oMath xmlns:m="http://schemas.openxmlformats.org/officeDocument/2006/math">
                    <m:sSub>
                      <m:sSubPr>
                        <m:ctrlPr>
                          <a:rPr lang="fr-FR" b="1" i="1" smtClean="0">
                            <a:latin typeface="Cambria Math" panose="02040503050406030204" pitchFamily="18" charset="0"/>
                          </a:rPr>
                        </m:ctrlPr>
                      </m:sSubPr>
                      <m:e>
                        <m:r>
                          <a:rPr lang="fr-FR" b="1" i="1" smtClean="0">
                            <a:latin typeface="Cambria Math" panose="02040503050406030204" pitchFamily="18" charset="0"/>
                          </a:rPr>
                          <m:t>𝑷</m:t>
                        </m:r>
                      </m:e>
                      <m:sub>
                        <m:r>
                          <a:rPr lang="fr-FR" b="1" i="1" smtClean="0">
                            <a:latin typeface="Cambria Math" panose="02040503050406030204" pitchFamily="18" charset="0"/>
                          </a:rPr>
                          <m:t>𝒔</m:t>
                        </m:r>
                      </m:sub>
                    </m:sSub>
                  </m:oMath>
                </a14:m>
                <a:endParaRPr lang="fr-FR" dirty="0"/>
              </a:p>
            </p:txBody>
          </p:sp>
        </mc:Choice>
        <mc:Fallback xmlns="">
          <p:sp>
            <p:nvSpPr>
              <p:cNvPr id="4" name="Titre 3"/>
              <p:cNvSpPr>
                <a:spLocks noGrp="1" noRot="1" noChangeAspect="1" noMove="1" noResize="1" noEditPoints="1" noAdjustHandles="1" noChangeArrowheads="1" noChangeShapeType="1" noTextEdit="1"/>
              </p:cNvSpPr>
              <p:nvPr>
                <p:ph type="title"/>
              </p:nvPr>
            </p:nvSpPr>
            <p:spPr>
              <a:blipFill>
                <a:blip r:embed="rId3"/>
                <a:stretch>
                  <a:fillRect t="-13298"/>
                </a:stretch>
              </a:blipFill>
            </p:spPr>
            <p:txBody>
              <a:bodyPr/>
              <a:lstStyle/>
              <a:p>
                <a:r>
                  <a:rPr lang="fr-FR">
                    <a:noFill/>
                  </a:rPr>
                  <a:t> </a:t>
                </a:r>
              </a:p>
            </p:txBody>
          </p:sp>
        </mc:Fallback>
      </mc:AlternateContent>
      <p:sp>
        <p:nvSpPr>
          <p:cNvPr id="5" name="Espace réservé du pied de page 4">
            <a:extLst>
              <a:ext uri="{FF2B5EF4-FFF2-40B4-BE49-F238E27FC236}">
                <a16:creationId xmlns:a16="http://schemas.microsoft.com/office/drawing/2014/main" id="{408091FD-0B71-27D8-A6BF-42ABC01A9BAD}"/>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4133397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p:cNvSpPr>
                <a:spLocks noGrp="1"/>
              </p:cNvSpPr>
              <p:nvPr>
                <p:ph sz="quarter" idx="12"/>
              </p:nvPr>
            </p:nvSpPr>
            <p:spPr/>
            <p:txBody>
              <a:bodyPr/>
              <a:lstStyle/>
              <a:p>
                <a:r>
                  <a:rPr lang="fr-FR" sz="2400" dirty="0">
                    <a:latin typeface="Calibri" panose="020F0502020204030204" pitchFamily="34" charset="0"/>
                    <a:cs typeface="Calibri" panose="020F0502020204030204" pitchFamily="34" charset="0"/>
                  </a:rPr>
                  <a:t>In </a:t>
                </a:r>
                <a:r>
                  <a:rPr lang="fr-FR" sz="2400" dirty="0" err="1">
                    <a:latin typeface="Calibri" panose="020F0502020204030204" pitchFamily="34" charset="0"/>
                    <a:cs typeface="Calibri" panose="020F0502020204030204" pitchFamily="34" charset="0"/>
                  </a:rPr>
                  <a:t>order</a:t>
                </a:r>
                <a:r>
                  <a:rPr lang="fr-FR" sz="2400" dirty="0">
                    <a:latin typeface="Calibri" panose="020F0502020204030204" pitchFamily="34" charset="0"/>
                    <a:cs typeface="Calibri" panose="020F0502020204030204" pitchFamily="34" charset="0"/>
                  </a:rPr>
                  <a:t> to </a:t>
                </a:r>
                <a:r>
                  <a:rPr lang="fr-FR" sz="2400" dirty="0" err="1">
                    <a:latin typeface="Calibri" panose="020F0502020204030204" pitchFamily="34" charset="0"/>
                    <a:cs typeface="Calibri" panose="020F0502020204030204" pitchFamily="34" charset="0"/>
                  </a:rPr>
                  <a:t>calculate</a:t>
                </a:r>
                <a:r>
                  <a:rPr lang="fr-FR" sz="2400" dirty="0">
                    <a:latin typeface="Calibri" panose="020F0502020204030204" pitchFamily="34" charset="0"/>
                    <a:cs typeface="Calibri" panose="020F0502020204030204" pitchFamily="34" charset="0"/>
                  </a:rPr>
                  <a:t> </a:t>
                </a:r>
                <a14:m>
                  <m:oMath xmlns:m="http://schemas.openxmlformats.org/officeDocument/2006/math">
                    <m:r>
                      <a:rPr lang="fr-FR" sz="2400" b="0" i="1" smtClean="0">
                        <a:latin typeface="Cambria Math" panose="02040503050406030204" pitchFamily="18" charset="0"/>
                      </a:rPr>
                      <m:t>𝑗</m:t>
                    </m:r>
                  </m:oMath>
                </a14:m>
                <a:r>
                  <a:rPr lang="fr-FR" sz="2400" dirty="0">
                    <a:latin typeface="Calibri" panose="020F0502020204030204" pitchFamily="34" charset="0"/>
                    <a:cs typeface="Calibri" panose="020F0502020204030204" pitchFamily="34" charset="0"/>
                  </a:rPr>
                  <a:t> at the </a:t>
                </a:r>
                <a:r>
                  <a:rPr lang="fr-FR" sz="2400" dirty="0" err="1">
                    <a:latin typeface="Calibri" panose="020F0502020204030204" pitchFamily="34" charset="0"/>
                    <a:cs typeface="Calibri" panose="020F0502020204030204" pitchFamily="34" charset="0"/>
                  </a:rPr>
                  <a:t>emission</a:t>
                </a:r>
                <a:r>
                  <a:rPr lang="fr-FR" sz="2400" dirty="0">
                    <a:latin typeface="Calibri" panose="020F0502020204030204" pitchFamily="34" charset="0"/>
                    <a:cs typeface="Calibri" panose="020F0502020204030204" pitchFamily="34" charset="0"/>
                  </a:rPr>
                  <a:t> point, </a:t>
                </a:r>
                <a:r>
                  <a:rPr lang="fr-FR" sz="2400" dirty="0" err="1">
                    <a:latin typeface="Calibri" panose="020F0502020204030204" pitchFamily="34" charset="0"/>
                    <a:cs typeface="Calibri" panose="020F0502020204030204" pitchFamily="34" charset="0"/>
                  </a:rPr>
                  <a:t>we</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can</a:t>
                </a:r>
                <a:r>
                  <a:rPr lang="fr-FR" sz="2400" dirty="0">
                    <a:latin typeface="Calibri" panose="020F0502020204030204" pitchFamily="34" charset="0"/>
                    <a:cs typeface="Calibri" panose="020F0502020204030204" pitchFamily="34" charset="0"/>
                  </a:rPr>
                  <a:t> use the Fowler-</a:t>
                </a:r>
                <a:r>
                  <a:rPr lang="fr-FR" sz="2400" dirty="0" err="1">
                    <a:latin typeface="Calibri" panose="020F0502020204030204" pitchFamily="34" charset="0"/>
                    <a:cs typeface="Calibri" panose="020F0502020204030204" pitchFamily="34" charset="0"/>
                  </a:rPr>
                  <a:t>Nordheim</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equation</a:t>
                </a:r>
                <a:r>
                  <a:rPr lang="fr-FR" sz="2400" dirty="0">
                    <a:latin typeface="Calibri" panose="020F0502020204030204" pitchFamily="34" charset="0"/>
                    <a:cs typeface="Calibri" panose="020F0502020204030204" pitchFamily="34" charset="0"/>
                  </a:rPr>
                  <a:t> (cf. D. </a:t>
                </a:r>
                <a:r>
                  <a:rPr lang="fr-FR" sz="2400" dirty="0" err="1">
                    <a:latin typeface="Calibri" panose="020F0502020204030204" pitchFamily="34" charset="0"/>
                    <a:cs typeface="Calibri" panose="020F0502020204030204" pitchFamily="34" charset="0"/>
                  </a:rPr>
                  <a:t>Bowring</a:t>
                </a:r>
                <a:r>
                  <a:rPr lang="fr-FR" sz="2400" dirty="0">
                    <a:latin typeface="Calibri" panose="020F0502020204030204" pitchFamily="34" charset="0"/>
                    <a:cs typeface="Calibri" panose="020F0502020204030204" pitchFamily="34" charset="0"/>
                  </a:rPr>
                  <a:t>, PRAB 23, 2020):</a:t>
                </a:r>
              </a:p>
              <a:p>
                <a:endParaRPr lang="fr-FR" dirty="0"/>
              </a:p>
              <a:p>
                <a:endParaRPr lang="fr-FR" dirty="0"/>
              </a:p>
            </p:txBody>
          </p:sp>
        </mc:Choice>
        <mc:Fallback xmlns="">
          <p:sp>
            <p:nvSpPr>
              <p:cNvPr id="2" name="Espace réservé du contenu 1"/>
              <p:cNvSpPr>
                <a:spLocks noGrp="1" noRot="1" noChangeAspect="1" noMove="1" noResize="1" noEditPoints="1" noAdjustHandles="1" noChangeArrowheads="1" noChangeShapeType="1" noTextEdit="1"/>
              </p:cNvSpPr>
              <p:nvPr>
                <p:ph sz="quarter" idx="12"/>
              </p:nvPr>
            </p:nvSpPr>
            <p:spPr>
              <a:blipFill>
                <a:blip r:embed="rId2"/>
                <a:stretch>
                  <a:fillRect l="-715" t="-1034"/>
                </a:stretch>
              </a:blipFill>
            </p:spPr>
            <p:txBody>
              <a:bodyPr/>
              <a:lstStyle/>
              <a:p>
                <a:r>
                  <a:rPr lang="fr-FR">
                    <a:noFill/>
                  </a:rPr>
                  <a:t> </a:t>
                </a:r>
              </a:p>
            </p:txBody>
          </p:sp>
        </mc:Fallback>
      </mc:AlternateContent>
      <p:sp>
        <p:nvSpPr>
          <p:cNvPr id="3" name="Espace réservé du numéro de diapositive 2"/>
          <p:cNvSpPr>
            <a:spLocks noGrp="1"/>
          </p:cNvSpPr>
          <p:nvPr>
            <p:ph type="sldNum" sz="quarter" idx="4"/>
          </p:nvPr>
        </p:nvSpPr>
        <p:spPr/>
        <p:txBody>
          <a:bodyPr/>
          <a:lstStyle/>
          <a:p>
            <a:fld id="{974172A1-1CBF-0B40-9234-7D4D80EC19EA}" type="slidenum">
              <a:rPr lang="en-GB" smtClean="0"/>
              <a:pPr/>
              <a:t>11</a:t>
            </a:fld>
            <a:endParaRPr lang="en-GB" dirty="0"/>
          </a:p>
        </p:txBody>
      </p:sp>
      <mc:AlternateContent xmlns:mc="http://schemas.openxmlformats.org/markup-compatibility/2006" xmlns:a14="http://schemas.microsoft.com/office/drawing/2010/main">
        <mc:Choice Requires="a14">
          <p:sp>
            <p:nvSpPr>
              <p:cNvPr id="4" name="Titre 3"/>
              <p:cNvSpPr>
                <a:spLocks noGrp="1"/>
              </p:cNvSpPr>
              <p:nvPr>
                <p:ph type="title"/>
              </p:nvPr>
            </p:nvSpPr>
            <p:spPr/>
            <p:txBody>
              <a:bodyPr/>
              <a:lstStyle/>
              <a:p>
                <a:r>
                  <a:rPr lang="fr-FR" dirty="0"/>
                  <a:t>Calculation of </a:t>
                </a:r>
                <a14:m>
                  <m:oMath xmlns:m="http://schemas.openxmlformats.org/officeDocument/2006/math">
                    <m:r>
                      <a:rPr lang="fr-FR" b="1" i="1" smtClean="0">
                        <a:latin typeface="Cambria Math" panose="02040503050406030204" pitchFamily="18" charset="0"/>
                      </a:rPr>
                      <m:t>𝒋</m:t>
                    </m:r>
                  </m:oMath>
                </a14:m>
                <a:endParaRPr lang="fr-FR" dirty="0"/>
              </a:p>
            </p:txBody>
          </p:sp>
        </mc:Choice>
        <mc:Fallback xmlns="">
          <p:sp>
            <p:nvSpPr>
              <p:cNvPr id="4" name="Titre 3"/>
              <p:cNvSpPr>
                <a:spLocks noGrp="1" noRot="1" noChangeAspect="1" noMove="1" noResize="1" noEditPoints="1" noAdjustHandles="1" noChangeArrowheads="1" noChangeShapeType="1" noTextEdit="1"/>
              </p:cNvSpPr>
              <p:nvPr>
                <p:ph type="title"/>
              </p:nvPr>
            </p:nvSpPr>
            <p:spPr>
              <a:blipFill>
                <a:blip r:embed="rId3"/>
                <a:stretch>
                  <a:fillRect t="-13298"/>
                </a:stretch>
              </a:blipFill>
            </p:spPr>
            <p:txBody>
              <a:bodyPr/>
              <a:lstStyle/>
              <a:p>
                <a:r>
                  <a:rPr lang="fr-FR">
                    <a:noFill/>
                  </a:rPr>
                  <a:t> </a:t>
                </a:r>
              </a:p>
            </p:txBody>
          </p:sp>
        </mc:Fallback>
      </mc:AlternateContent>
      <p:pic>
        <p:nvPicPr>
          <p:cNvPr id="5" name="Image 4"/>
          <p:cNvPicPr>
            <a:picLocks noChangeAspect="1"/>
          </p:cNvPicPr>
          <p:nvPr/>
        </p:nvPicPr>
        <p:blipFill>
          <a:blip r:embed="rId4"/>
          <a:stretch>
            <a:fillRect/>
          </a:stretch>
        </p:blipFill>
        <p:spPr>
          <a:xfrm>
            <a:off x="6248400" y="3345562"/>
            <a:ext cx="4954621" cy="2756170"/>
          </a:xfrm>
          <a:prstGeom prst="rect">
            <a:avLst/>
          </a:prstGeom>
        </p:spPr>
      </p:pic>
      <p:pic>
        <p:nvPicPr>
          <p:cNvPr id="7" name="Image 6"/>
          <p:cNvPicPr>
            <a:picLocks noChangeAspect="1"/>
          </p:cNvPicPr>
          <p:nvPr/>
        </p:nvPicPr>
        <p:blipFill>
          <a:blip r:embed="rId5"/>
          <a:stretch>
            <a:fillRect/>
          </a:stretch>
        </p:blipFill>
        <p:spPr>
          <a:xfrm>
            <a:off x="1021121" y="2781053"/>
            <a:ext cx="5051148" cy="3885188"/>
          </a:xfrm>
          <a:prstGeom prst="rect">
            <a:avLst/>
          </a:prstGeom>
        </p:spPr>
      </p:pic>
      <p:sp>
        <p:nvSpPr>
          <p:cNvPr id="6" name="Espace réservé du pied de page 5">
            <a:extLst>
              <a:ext uri="{FF2B5EF4-FFF2-40B4-BE49-F238E27FC236}">
                <a16:creationId xmlns:a16="http://schemas.microsoft.com/office/drawing/2014/main" id="{C25F210E-A24F-F24A-9343-213BB9EDB752}"/>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3444542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p:cNvSpPr>
                <a:spLocks noGrp="1"/>
              </p:cNvSpPr>
              <p:nvPr>
                <p:ph sz="quarter" idx="12"/>
              </p:nvPr>
            </p:nvSpPr>
            <p:spPr>
              <a:xfrm>
                <a:off x="609600" y="1701800"/>
                <a:ext cx="5990376" cy="4714875"/>
              </a:xfrm>
            </p:spPr>
            <p:txBody>
              <a:bodyPr/>
              <a:lstStyle/>
              <a:p>
                <a:r>
                  <a:rPr lang="fr-FR" sz="2400" dirty="0">
                    <a:latin typeface="Calibri" panose="020F0502020204030204" pitchFamily="34" charset="0"/>
                    <a:cs typeface="Calibri" panose="020F0502020204030204" pitchFamily="34" charset="0"/>
                  </a:rPr>
                  <a:t>The </a:t>
                </a:r>
                <a:r>
                  <a:rPr lang="fr-FR" sz="2400" dirty="0" err="1">
                    <a:latin typeface="Calibri" panose="020F0502020204030204" pitchFamily="34" charset="0"/>
                    <a:cs typeface="Calibri" panose="020F0502020204030204" pitchFamily="34" charset="0"/>
                  </a:rPr>
                  <a:t>enhancement</a:t>
                </a:r>
                <a:r>
                  <a:rPr lang="fr-FR" sz="2400" dirty="0">
                    <a:latin typeface="Calibri" panose="020F0502020204030204" pitchFamily="34" charset="0"/>
                    <a:cs typeface="Calibri" panose="020F0502020204030204" pitchFamily="34" charset="0"/>
                  </a:rPr>
                  <a:t> factor, </a:t>
                </a:r>
                <a14:m>
                  <m:oMath xmlns:m="http://schemas.openxmlformats.org/officeDocument/2006/math">
                    <m:r>
                      <a:rPr lang="fr-FR" sz="2400" b="0" i="1" smtClean="0">
                        <a:latin typeface="Cambria Math" panose="02040503050406030204" pitchFamily="18" charset="0"/>
                      </a:rPr>
                      <m:t>𝛽</m:t>
                    </m:r>
                  </m:oMath>
                </a14:m>
                <a:r>
                  <a:rPr lang="fr-FR" sz="2400" dirty="0">
                    <a:latin typeface="Calibri" panose="020F0502020204030204" pitchFamily="34" charset="0"/>
                    <a:cs typeface="Calibri" panose="020F0502020204030204" pitchFamily="34" charset="0"/>
                  </a:rPr>
                  <a:t>, in the </a:t>
                </a:r>
                <a:r>
                  <a:rPr lang="fr-FR" sz="2400" dirty="0" err="1">
                    <a:latin typeface="Calibri" panose="020F0502020204030204" pitchFamily="34" charset="0"/>
                    <a:cs typeface="Calibri" panose="020F0502020204030204" pitchFamily="34" charset="0"/>
                  </a:rPr>
                  <a:t>equation</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is</a:t>
                </a:r>
                <a:r>
                  <a:rPr lang="fr-FR" sz="2400" dirty="0">
                    <a:latin typeface="Calibri" panose="020F0502020204030204" pitchFamily="34" charset="0"/>
                    <a:cs typeface="Calibri" panose="020F0502020204030204" pitchFamily="34" charset="0"/>
                  </a:rPr>
                  <a:t> not </a:t>
                </a:r>
                <a:r>
                  <a:rPr lang="fr-FR" sz="2400" dirty="0" err="1">
                    <a:latin typeface="Calibri" panose="020F0502020204030204" pitchFamily="34" charset="0"/>
                    <a:cs typeface="Calibri" panose="020F0502020204030204" pitchFamily="34" charset="0"/>
                  </a:rPr>
                  <a:t>easy</a:t>
                </a:r>
                <a:r>
                  <a:rPr lang="fr-FR" sz="2400" dirty="0">
                    <a:latin typeface="Calibri" panose="020F0502020204030204" pitchFamily="34" charset="0"/>
                    <a:cs typeface="Calibri" panose="020F0502020204030204" pitchFamily="34" charset="0"/>
                  </a:rPr>
                  <a:t> to </a:t>
                </a:r>
                <a:r>
                  <a:rPr lang="fr-FR" sz="2400" dirty="0" err="1">
                    <a:latin typeface="Calibri" panose="020F0502020204030204" pitchFamily="34" charset="0"/>
                    <a:cs typeface="Calibri" panose="020F0502020204030204" pitchFamily="34" charset="0"/>
                  </a:rPr>
                  <a:t>estimate</a:t>
                </a:r>
                <a:r>
                  <a:rPr lang="fr-FR" sz="2400" dirty="0">
                    <a:latin typeface="Calibri" panose="020F0502020204030204" pitchFamily="34" charset="0"/>
                    <a:cs typeface="Calibri" panose="020F0502020204030204" pitchFamily="34" charset="0"/>
                  </a:rPr>
                  <a:t>.</a:t>
                </a:r>
              </a:p>
              <a:p>
                <a:r>
                  <a:rPr lang="fr-FR" sz="2400" dirty="0">
                    <a:latin typeface="Calibri" panose="020F0502020204030204" pitchFamily="34" charset="0"/>
                    <a:cs typeface="Calibri" panose="020F0502020204030204" pitchFamily="34" charset="0"/>
                  </a:rPr>
                  <a:t>It </a:t>
                </a:r>
                <a:r>
                  <a:rPr lang="fr-FR" sz="2400" dirty="0" err="1">
                    <a:latin typeface="Calibri" panose="020F0502020204030204" pitchFamily="34" charset="0"/>
                    <a:cs typeface="Calibri" panose="020F0502020204030204" pitchFamily="34" charset="0"/>
                  </a:rPr>
                  <a:t>depends</a:t>
                </a:r>
                <a:r>
                  <a:rPr lang="fr-FR" sz="2400" dirty="0">
                    <a:latin typeface="Calibri" panose="020F0502020204030204" pitchFamily="34" charset="0"/>
                    <a:cs typeface="Calibri" panose="020F0502020204030204" pitchFamily="34" charset="0"/>
                  </a:rPr>
                  <a:t> on the </a:t>
                </a:r>
                <a:r>
                  <a:rPr lang="fr-FR" sz="2400" dirty="0" err="1">
                    <a:latin typeface="Calibri" panose="020F0502020204030204" pitchFamily="34" charset="0"/>
                    <a:cs typeface="Calibri" panose="020F0502020204030204" pitchFamily="34" charset="0"/>
                  </a:rPr>
                  <a:t>frequency</a:t>
                </a:r>
                <a:r>
                  <a:rPr lang="fr-FR" sz="2400" dirty="0">
                    <a:latin typeface="Calibri" panose="020F0502020204030204" pitchFamily="34" charset="0"/>
                    <a:cs typeface="Calibri" panose="020F0502020204030204" pitchFamily="34" charset="0"/>
                  </a:rPr>
                  <a:t> (cf. Kilpatrick </a:t>
                </a:r>
                <a:r>
                  <a:rPr lang="fr-FR" sz="2400" dirty="0" err="1">
                    <a:latin typeface="Calibri" panose="020F0502020204030204" pitchFamily="34" charset="0"/>
                    <a:cs typeface="Calibri" panose="020F0502020204030204" pitchFamily="34" charset="0"/>
                  </a:rPr>
                  <a:t>work</a:t>
                </a:r>
                <a:r>
                  <a:rPr lang="fr-FR" sz="2400" dirty="0">
                    <a:latin typeface="Calibri" panose="020F0502020204030204" pitchFamily="34" charset="0"/>
                    <a:cs typeface="Calibri" panose="020F0502020204030204" pitchFamily="34" charset="0"/>
                  </a:rPr>
                  <a:t>).</a:t>
                </a:r>
              </a:p>
              <a:p>
                <a:r>
                  <a:rPr lang="fr-FR" sz="2400" dirty="0">
                    <a:latin typeface="Calibri" panose="020F0502020204030204" pitchFamily="34" charset="0"/>
                    <a:cs typeface="Calibri" panose="020F0502020204030204" pitchFamily="34" charset="0"/>
                  </a:rPr>
                  <a:t>It </a:t>
                </a:r>
                <a:r>
                  <a:rPr lang="fr-FR" sz="2400" dirty="0" err="1">
                    <a:latin typeface="Calibri" panose="020F0502020204030204" pitchFamily="34" charset="0"/>
                    <a:cs typeface="Calibri" panose="020F0502020204030204" pitchFamily="34" charset="0"/>
                  </a:rPr>
                  <a:t>depends</a:t>
                </a:r>
                <a:r>
                  <a:rPr lang="fr-FR" sz="2400" dirty="0">
                    <a:latin typeface="Calibri" panose="020F0502020204030204" pitchFamily="34" charset="0"/>
                    <a:cs typeface="Calibri" panose="020F0502020204030204" pitchFamily="34" charset="0"/>
                  </a:rPr>
                  <a:t> on the surface.</a:t>
                </a:r>
              </a:p>
              <a:p>
                <a:r>
                  <a:rPr lang="fr-FR" sz="2400" dirty="0">
                    <a:latin typeface="Calibri" panose="020F0502020204030204" pitchFamily="34" charset="0"/>
                    <a:cs typeface="Calibri" panose="020F0502020204030204" pitchFamily="34" charset="0"/>
                  </a:rPr>
                  <a:t>It </a:t>
                </a:r>
                <a:r>
                  <a:rPr lang="fr-FR" sz="2400" dirty="0" err="1">
                    <a:latin typeface="Calibri" panose="020F0502020204030204" pitchFamily="34" charset="0"/>
                    <a:cs typeface="Calibri" panose="020F0502020204030204" pitchFamily="34" charset="0"/>
                  </a:rPr>
                  <a:t>could</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depend</a:t>
                </a:r>
                <a:r>
                  <a:rPr lang="fr-FR" sz="2400" dirty="0">
                    <a:latin typeface="Calibri" panose="020F0502020204030204" pitchFamily="34" charset="0"/>
                    <a:cs typeface="Calibri" panose="020F0502020204030204" pitchFamily="34" charset="0"/>
                  </a:rPr>
                  <a:t> on the </a:t>
                </a:r>
                <a:r>
                  <a:rPr lang="fr-FR" sz="2400" dirty="0" err="1">
                    <a:latin typeface="Calibri" panose="020F0502020204030204" pitchFamily="34" charset="0"/>
                    <a:cs typeface="Calibri" panose="020F0502020204030204" pitchFamily="34" charset="0"/>
                  </a:rPr>
                  <a:t>material</a:t>
                </a:r>
                <a:r>
                  <a:rPr lang="fr-FR" sz="2400" dirty="0">
                    <a:latin typeface="Calibri" panose="020F0502020204030204" pitchFamily="34" charset="0"/>
                    <a:cs typeface="Calibri" panose="020F0502020204030204" pitchFamily="34" charset="0"/>
                  </a:rPr>
                  <a:t> as </a:t>
                </a:r>
                <a:r>
                  <a:rPr lang="fr-FR" sz="2400" dirty="0" err="1">
                    <a:latin typeface="Calibri" panose="020F0502020204030204" pitchFamily="34" charset="0"/>
                    <a:cs typeface="Calibri" panose="020F0502020204030204" pitchFamily="34" charset="0"/>
                  </a:rPr>
                  <a:t>well</a:t>
                </a:r>
                <a:r>
                  <a:rPr lang="fr-FR" sz="2400" dirty="0">
                    <a:latin typeface="Calibri" panose="020F0502020204030204" pitchFamily="34" charset="0"/>
                    <a:cs typeface="Calibri" panose="020F0502020204030204" pitchFamily="34" charset="0"/>
                  </a:rPr>
                  <a:t>…</a:t>
                </a:r>
              </a:p>
            </p:txBody>
          </p:sp>
        </mc:Choice>
        <mc:Fallback xmlns="">
          <p:sp>
            <p:nvSpPr>
              <p:cNvPr id="2" name="Espace réservé du contenu 1"/>
              <p:cNvSpPr>
                <a:spLocks noGrp="1" noRot="1" noChangeAspect="1" noMove="1" noResize="1" noEditPoints="1" noAdjustHandles="1" noChangeArrowheads="1" noChangeShapeType="1" noTextEdit="1"/>
              </p:cNvSpPr>
              <p:nvPr>
                <p:ph sz="quarter" idx="12"/>
              </p:nvPr>
            </p:nvSpPr>
            <p:spPr>
              <a:xfrm>
                <a:off x="609600" y="1701800"/>
                <a:ext cx="5990376" cy="4714875"/>
              </a:xfrm>
              <a:blipFill>
                <a:blip r:embed="rId2"/>
                <a:stretch>
                  <a:fillRect l="-1322" t="-1034"/>
                </a:stretch>
              </a:blipFill>
            </p:spPr>
            <p:txBody>
              <a:bodyPr/>
              <a:lstStyle/>
              <a:p>
                <a:r>
                  <a:rPr lang="fr-FR">
                    <a:noFill/>
                  </a:rPr>
                  <a:t> </a:t>
                </a:r>
              </a:p>
            </p:txBody>
          </p:sp>
        </mc:Fallback>
      </mc:AlternateContent>
      <p:sp>
        <p:nvSpPr>
          <p:cNvPr id="3" name="Espace réservé du numéro de diapositive 2"/>
          <p:cNvSpPr>
            <a:spLocks noGrp="1"/>
          </p:cNvSpPr>
          <p:nvPr>
            <p:ph type="sldNum" sz="quarter" idx="4"/>
          </p:nvPr>
        </p:nvSpPr>
        <p:spPr/>
        <p:txBody>
          <a:bodyPr/>
          <a:lstStyle/>
          <a:p>
            <a:fld id="{974172A1-1CBF-0B40-9234-7D4D80EC19EA}" type="slidenum">
              <a:rPr lang="en-GB" smtClean="0"/>
              <a:pPr/>
              <a:t>12</a:t>
            </a:fld>
            <a:endParaRPr lang="en-GB" dirty="0"/>
          </a:p>
        </p:txBody>
      </p:sp>
      <p:sp>
        <p:nvSpPr>
          <p:cNvPr id="4" name="Titre 3"/>
          <p:cNvSpPr>
            <a:spLocks noGrp="1"/>
          </p:cNvSpPr>
          <p:nvPr>
            <p:ph type="title"/>
          </p:nvPr>
        </p:nvSpPr>
        <p:spPr/>
        <p:txBody>
          <a:bodyPr/>
          <a:lstStyle/>
          <a:p>
            <a:r>
              <a:rPr lang="fr-FR" dirty="0" err="1"/>
              <a:t>Enhancement</a:t>
            </a:r>
            <a:r>
              <a:rPr lang="fr-FR" dirty="0"/>
              <a:t> factor</a:t>
            </a:r>
          </a:p>
        </p:txBody>
      </p:sp>
      <p:pic>
        <p:nvPicPr>
          <p:cNvPr id="5" name="Image 4"/>
          <p:cNvPicPr>
            <a:picLocks noChangeAspect="1"/>
          </p:cNvPicPr>
          <p:nvPr/>
        </p:nvPicPr>
        <p:blipFill>
          <a:blip r:embed="rId3"/>
          <a:stretch>
            <a:fillRect/>
          </a:stretch>
        </p:blipFill>
        <p:spPr>
          <a:xfrm>
            <a:off x="6599976" y="2279707"/>
            <a:ext cx="4954621" cy="2756170"/>
          </a:xfrm>
          <a:prstGeom prst="rect">
            <a:avLst/>
          </a:prstGeom>
        </p:spPr>
      </p:pic>
      <p:sp>
        <p:nvSpPr>
          <p:cNvPr id="6" name="Espace réservé du pied de page 5">
            <a:extLst>
              <a:ext uri="{FF2B5EF4-FFF2-40B4-BE49-F238E27FC236}">
                <a16:creationId xmlns:a16="http://schemas.microsoft.com/office/drawing/2014/main" id="{7B6AC8EE-CE72-8591-7FCC-F0F01FCCD634}"/>
              </a:ext>
            </a:extLst>
          </p:cNvPr>
          <p:cNvSpPr>
            <a:spLocks noGrp="1"/>
          </p:cNvSpPr>
          <p:nvPr>
            <p:ph type="ftr" sz="quarter" idx="3"/>
          </p:nvPr>
        </p:nvSpPr>
        <p:spPr/>
        <p:txBody>
          <a:bodyPr/>
          <a:lstStyle/>
          <a:p>
            <a:r>
              <a:rPr lang="fr-FR"/>
              <a:t>IMCC&amp;Mucol annual meeting 2024</a:t>
            </a:r>
            <a:endParaRPr lang="en-GB" dirty="0"/>
          </a:p>
        </p:txBody>
      </p:sp>
      <p:pic>
        <p:nvPicPr>
          <p:cNvPr id="7" name="Image 6">
            <a:extLst>
              <a:ext uri="{FF2B5EF4-FFF2-40B4-BE49-F238E27FC236}">
                <a16:creationId xmlns:a16="http://schemas.microsoft.com/office/drawing/2014/main" id="{9BF7B653-F00A-85C9-02E3-57162FD9841F}"/>
              </a:ext>
            </a:extLst>
          </p:cNvPr>
          <p:cNvPicPr>
            <a:picLocks noChangeAspect="1"/>
          </p:cNvPicPr>
          <p:nvPr/>
        </p:nvPicPr>
        <p:blipFill>
          <a:blip r:embed="rId4"/>
          <a:stretch>
            <a:fillRect/>
          </a:stretch>
        </p:blipFill>
        <p:spPr>
          <a:xfrm>
            <a:off x="480197" y="4421719"/>
            <a:ext cx="5920615" cy="1629887"/>
          </a:xfrm>
          <a:prstGeom prst="rect">
            <a:avLst/>
          </a:prstGeom>
        </p:spPr>
      </p:pic>
    </p:spTree>
    <p:extLst>
      <p:ext uri="{BB962C8B-B14F-4D97-AF65-F5344CB8AC3E}">
        <p14:creationId xmlns:p14="http://schemas.microsoft.com/office/powerpoint/2010/main" val="3052509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p:txBody>
          <a:bodyPr/>
          <a:lstStyle/>
          <a:p>
            <a:r>
              <a:rPr lang="fr-FR" dirty="0"/>
              <a:t>It </a:t>
            </a:r>
            <a:r>
              <a:rPr lang="fr-FR" dirty="0" err="1"/>
              <a:t>will</a:t>
            </a:r>
            <a:r>
              <a:rPr lang="fr-FR" dirty="0"/>
              <a:t> </a:t>
            </a:r>
            <a:r>
              <a:rPr lang="fr-FR" dirty="0" err="1"/>
              <a:t>depend</a:t>
            </a:r>
            <a:r>
              <a:rPr lang="fr-FR" dirty="0"/>
              <a:t>, of course, of the </a:t>
            </a:r>
            <a:r>
              <a:rPr lang="fr-FR" dirty="0" err="1"/>
              <a:t>trajectory</a:t>
            </a:r>
            <a:r>
              <a:rPr lang="fr-FR" dirty="0"/>
              <a:t> of the </a:t>
            </a:r>
            <a:r>
              <a:rPr lang="fr-FR" dirty="0" err="1"/>
              <a:t>electrons</a:t>
            </a:r>
            <a:r>
              <a:rPr lang="fr-FR" dirty="0"/>
              <a:t>.</a:t>
            </a:r>
          </a:p>
          <a:p>
            <a:r>
              <a:rPr lang="fr-FR" dirty="0"/>
              <a:t>AND : the </a:t>
            </a:r>
            <a:r>
              <a:rPr lang="fr-FR" dirty="0" err="1"/>
              <a:t>magnetic</a:t>
            </a:r>
            <a:r>
              <a:rPr lang="fr-FR" dirty="0"/>
              <a:t> </a:t>
            </a:r>
            <a:r>
              <a:rPr lang="fr-FR" dirty="0" err="1"/>
              <a:t>field</a:t>
            </a:r>
            <a:r>
              <a:rPr lang="fr-FR" dirty="0"/>
              <a:t> </a:t>
            </a:r>
            <a:r>
              <a:rPr lang="fr-FR" u="sng" dirty="0" err="1"/>
              <a:t>decreases</a:t>
            </a:r>
            <a:r>
              <a:rPr lang="fr-FR" dirty="0"/>
              <a:t> the dispersion of the </a:t>
            </a:r>
            <a:r>
              <a:rPr lang="fr-FR" dirty="0" err="1"/>
              <a:t>electrons</a:t>
            </a:r>
            <a:r>
              <a:rPr lang="fr-FR" dirty="0"/>
              <a:t>.</a:t>
            </a:r>
          </a:p>
          <a:p>
            <a:r>
              <a:rPr lang="fr-FR" dirty="0"/>
              <a:t>This leads to </a:t>
            </a:r>
            <a:r>
              <a:rPr lang="fr-FR" dirty="0" err="1"/>
              <a:t>very</a:t>
            </a:r>
            <a:r>
              <a:rPr lang="fr-FR" dirty="0"/>
              <a:t> hot spots on the opposite surface.</a:t>
            </a:r>
          </a:p>
        </p:txBody>
      </p:sp>
      <p:sp>
        <p:nvSpPr>
          <p:cNvPr id="3" name="Espace réservé du numéro de diapositive 2"/>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re 3"/>
          <p:cNvSpPr>
            <a:spLocks noGrp="1"/>
          </p:cNvSpPr>
          <p:nvPr>
            <p:ph type="title"/>
          </p:nvPr>
        </p:nvSpPr>
        <p:spPr>
          <a:xfrm>
            <a:off x="1727200" y="275167"/>
            <a:ext cx="9956800" cy="1143000"/>
          </a:xfrm>
        </p:spPr>
        <p:txBody>
          <a:bodyPr/>
          <a:lstStyle/>
          <a:p>
            <a:r>
              <a:rPr lang="fr-FR" dirty="0"/>
              <a:t>And </a:t>
            </a:r>
            <a:r>
              <a:rPr lang="fr-FR" dirty="0" err="1"/>
              <a:t>what</a:t>
            </a:r>
            <a:r>
              <a:rPr lang="fr-FR" dirty="0"/>
              <a:t> </a:t>
            </a:r>
            <a:r>
              <a:rPr lang="fr-FR" dirty="0" err="1"/>
              <a:t>is</a:t>
            </a:r>
            <a:r>
              <a:rPr lang="fr-FR" dirty="0"/>
              <a:t> the </a:t>
            </a:r>
            <a:r>
              <a:rPr lang="fr-FR" dirty="0" err="1"/>
              <a:t>current</a:t>
            </a:r>
            <a:r>
              <a:rPr lang="fr-FR" dirty="0"/>
              <a:t> on the opposite surface ?</a:t>
            </a:r>
          </a:p>
        </p:txBody>
      </p:sp>
      <p:grpSp>
        <p:nvGrpSpPr>
          <p:cNvPr id="5" name="Groupe 4"/>
          <p:cNvGrpSpPr/>
          <p:nvPr/>
        </p:nvGrpSpPr>
        <p:grpSpPr>
          <a:xfrm>
            <a:off x="3351820" y="4422102"/>
            <a:ext cx="5084921" cy="2116812"/>
            <a:chOff x="1169936" y="3522447"/>
            <a:chExt cx="5084921" cy="2116812"/>
          </a:xfrm>
        </p:grpSpPr>
        <p:pic>
          <p:nvPicPr>
            <p:cNvPr id="6" name="Image 5"/>
            <p:cNvPicPr>
              <a:picLocks noChangeAspect="1"/>
            </p:cNvPicPr>
            <p:nvPr/>
          </p:nvPicPr>
          <p:blipFill rotWithShape="1">
            <a:blip r:embed="rId2"/>
            <a:srcRect b="48106"/>
            <a:stretch/>
          </p:blipFill>
          <p:spPr>
            <a:xfrm>
              <a:off x="1169936" y="3522447"/>
              <a:ext cx="2457997" cy="2110351"/>
            </a:xfrm>
            <a:prstGeom prst="rect">
              <a:avLst/>
            </a:prstGeom>
          </p:spPr>
        </p:pic>
        <p:pic>
          <p:nvPicPr>
            <p:cNvPr id="7" name="Image 6"/>
            <p:cNvPicPr>
              <a:picLocks noChangeAspect="1"/>
            </p:cNvPicPr>
            <p:nvPr/>
          </p:nvPicPr>
          <p:blipFill rotWithShape="1">
            <a:blip r:embed="rId2"/>
            <a:srcRect t="51369"/>
            <a:stretch/>
          </p:blipFill>
          <p:spPr>
            <a:xfrm>
              <a:off x="3627933" y="3525678"/>
              <a:ext cx="2626924" cy="2113581"/>
            </a:xfrm>
            <a:prstGeom prst="rect">
              <a:avLst/>
            </a:prstGeom>
          </p:spPr>
        </p:pic>
      </p:grpSp>
      <p:sp>
        <p:nvSpPr>
          <p:cNvPr id="8" name="Espace réservé du pied de page 7">
            <a:extLst>
              <a:ext uri="{FF2B5EF4-FFF2-40B4-BE49-F238E27FC236}">
                <a16:creationId xmlns:a16="http://schemas.microsoft.com/office/drawing/2014/main" id="{96DDF6D9-ADBD-BB8E-C919-65FB9F74DC80}"/>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60625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660831" y="1047219"/>
            <a:ext cx="2597074" cy="369332"/>
          </a:xfrm>
          <a:prstGeom prst="rect">
            <a:avLst/>
          </a:prstGeom>
          <a:noFill/>
        </p:spPr>
        <p:txBody>
          <a:bodyPr wrap="square" rtlCol="0">
            <a:spAutoFit/>
          </a:bodyPr>
          <a:lstStyle/>
          <a:p>
            <a:r>
              <a:rPr lang="fr-FR" dirty="0" err="1"/>
              <a:t>With</a:t>
            </a:r>
            <a:r>
              <a:rPr lang="fr-FR" dirty="0"/>
              <a:t> </a:t>
            </a:r>
            <a:r>
              <a:rPr lang="fr-FR" dirty="0" err="1"/>
              <a:t>magnetic</a:t>
            </a:r>
            <a:r>
              <a:rPr lang="fr-FR" dirty="0"/>
              <a:t> </a:t>
            </a:r>
            <a:r>
              <a:rPr lang="fr-FR" dirty="0" err="1"/>
              <a:t>field</a:t>
            </a:r>
            <a:endParaRPr lang="fr-FR" dirty="0"/>
          </a:p>
        </p:txBody>
      </p:sp>
      <p:sp>
        <p:nvSpPr>
          <p:cNvPr id="5" name="ZoneTexte 4"/>
          <p:cNvSpPr txBox="1"/>
          <p:nvPr/>
        </p:nvSpPr>
        <p:spPr>
          <a:xfrm>
            <a:off x="1718993" y="1047219"/>
            <a:ext cx="2636876" cy="369332"/>
          </a:xfrm>
          <a:prstGeom prst="rect">
            <a:avLst/>
          </a:prstGeom>
          <a:noFill/>
        </p:spPr>
        <p:txBody>
          <a:bodyPr wrap="square" rtlCol="0">
            <a:spAutoFit/>
          </a:bodyPr>
          <a:lstStyle/>
          <a:p>
            <a:r>
              <a:rPr lang="fr-FR" dirty="0"/>
              <a:t>No </a:t>
            </a:r>
            <a:r>
              <a:rPr lang="fr-FR" dirty="0" err="1"/>
              <a:t>magnetic</a:t>
            </a:r>
            <a:r>
              <a:rPr lang="fr-FR" dirty="0"/>
              <a:t> </a:t>
            </a:r>
            <a:r>
              <a:rPr lang="fr-FR" dirty="0" err="1"/>
              <a:t>field</a:t>
            </a:r>
            <a:endParaRPr lang="fr-FR" dirty="0"/>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498" y="1506966"/>
            <a:ext cx="5568177" cy="3839705"/>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6710" y="1579092"/>
            <a:ext cx="5568177" cy="3839705"/>
          </a:xfrm>
          <a:prstGeom prst="rect">
            <a:avLst/>
          </a:prstGeom>
        </p:spPr>
      </p:pic>
      <p:cxnSp>
        <p:nvCxnSpPr>
          <p:cNvPr id="3" name="Connecteur droit avec flèche 2"/>
          <p:cNvCxnSpPr/>
          <p:nvPr/>
        </p:nvCxnSpPr>
        <p:spPr>
          <a:xfrm flipV="1">
            <a:off x="10050087" y="2419003"/>
            <a:ext cx="8313" cy="16791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10257905" y="2676698"/>
            <a:ext cx="825867" cy="369332"/>
          </a:xfrm>
          <a:prstGeom prst="rect">
            <a:avLst/>
          </a:prstGeom>
          <a:noFill/>
        </p:spPr>
        <p:txBody>
          <a:bodyPr wrap="none" rtlCol="0">
            <a:spAutoFit/>
          </a:bodyPr>
          <a:lstStyle/>
          <a:p>
            <a:r>
              <a:rPr lang="fr-FR" dirty="0"/>
              <a:t>B </a:t>
            </a:r>
            <a:r>
              <a:rPr lang="fr-FR" dirty="0" err="1"/>
              <a:t>field</a:t>
            </a:r>
            <a:endParaRPr lang="fr-FR" dirty="0"/>
          </a:p>
        </p:txBody>
      </p:sp>
      <p:sp>
        <p:nvSpPr>
          <p:cNvPr id="9" name="Titre 8"/>
          <p:cNvSpPr>
            <a:spLocks noGrp="1"/>
          </p:cNvSpPr>
          <p:nvPr>
            <p:ph type="title"/>
          </p:nvPr>
        </p:nvSpPr>
        <p:spPr/>
        <p:txBody>
          <a:bodyPr/>
          <a:lstStyle/>
          <a:p>
            <a:r>
              <a:rPr lang="fr-FR" dirty="0"/>
              <a:t>Simulation </a:t>
            </a:r>
            <a:r>
              <a:rPr lang="fr-FR" dirty="0" err="1"/>
              <a:t>between</a:t>
            </a:r>
            <a:r>
              <a:rPr lang="fr-FR" dirty="0"/>
              <a:t> </a:t>
            </a:r>
            <a:r>
              <a:rPr lang="fr-FR" dirty="0" err="1"/>
              <a:t>two</a:t>
            </a:r>
            <a:r>
              <a:rPr lang="fr-FR" dirty="0"/>
              <a:t> close plates </a:t>
            </a:r>
            <a:r>
              <a:rPr lang="fr-FR" dirty="0" err="1"/>
              <a:t>with</a:t>
            </a:r>
            <a:r>
              <a:rPr lang="fr-FR" dirty="0"/>
              <a:t> CST.</a:t>
            </a:r>
          </a:p>
        </p:txBody>
      </p:sp>
      <p:sp>
        <p:nvSpPr>
          <p:cNvPr id="2" name="Espace réservé du numéro de diapositive 2">
            <a:extLst>
              <a:ext uri="{FF2B5EF4-FFF2-40B4-BE49-F238E27FC236}">
                <a16:creationId xmlns:a16="http://schemas.microsoft.com/office/drawing/2014/main" id="{847A3652-B63D-0329-9CA2-4173ADD9C67A}"/>
              </a:ext>
            </a:extLst>
          </p:cNvPr>
          <p:cNvSpPr>
            <a:spLocks noGrp="1"/>
          </p:cNvSpPr>
          <p:nvPr>
            <p:ph type="sldNum" sz="quarter" idx="4"/>
          </p:nvPr>
        </p:nvSpPr>
        <p:spPr>
          <a:xfrm>
            <a:off x="10464800" y="6538914"/>
            <a:ext cx="609600" cy="365125"/>
          </a:xfrm>
        </p:spPr>
        <p:txBody>
          <a:bodyPr/>
          <a:lstStyle/>
          <a:p>
            <a:fld id="{974172A1-1CBF-0B40-9234-7D4D80EC19EA}" type="slidenum">
              <a:rPr lang="en-GB" smtClean="0"/>
              <a:pPr/>
              <a:t>14</a:t>
            </a:fld>
            <a:endParaRPr lang="en-GB" dirty="0"/>
          </a:p>
        </p:txBody>
      </p:sp>
      <p:sp>
        <p:nvSpPr>
          <p:cNvPr id="10" name="Espace réservé du pied de page 1">
            <a:extLst>
              <a:ext uri="{FF2B5EF4-FFF2-40B4-BE49-F238E27FC236}">
                <a16:creationId xmlns:a16="http://schemas.microsoft.com/office/drawing/2014/main" id="{12068AC8-F24F-E831-37BE-78DDE26BEB2D}"/>
              </a:ext>
            </a:extLst>
          </p:cNvPr>
          <p:cNvSpPr>
            <a:spLocks noGrp="1"/>
          </p:cNvSpPr>
          <p:nvPr>
            <p:ph type="ftr" sz="quarter" idx="3"/>
          </p:nvPr>
        </p:nvSpPr>
        <p:spPr>
          <a:xfrm>
            <a:off x="1828800" y="6416675"/>
            <a:ext cx="8432800" cy="365125"/>
          </a:xfrm>
        </p:spPr>
        <p:txBody>
          <a:bodyPr/>
          <a:lstStyle/>
          <a:p>
            <a:r>
              <a:rPr lang="fr-FR" dirty="0" err="1"/>
              <a:t>IMCC&amp;Mucol</a:t>
            </a:r>
            <a:r>
              <a:rPr lang="fr-FR" dirty="0"/>
              <a:t> </a:t>
            </a:r>
            <a:r>
              <a:rPr lang="fr-FR" dirty="0" err="1"/>
              <a:t>annual</a:t>
            </a:r>
            <a:r>
              <a:rPr lang="fr-FR" dirty="0"/>
              <a:t> meeting 2024</a:t>
            </a:r>
            <a:endParaRPr lang="en-GB" dirty="0"/>
          </a:p>
        </p:txBody>
      </p:sp>
    </p:spTree>
    <p:extLst>
      <p:ext uri="{BB962C8B-B14F-4D97-AF65-F5344CB8AC3E}">
        <p14:creationId xmlns:p14="http://schemas.microsoft.com/office/powerpoint/2010/main" val="20864309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
          </p:nvPr>
        </p:nvSpPr>
        <p:spPr/>
        <p:txBody>
          <a:bodyPr/>
          <a:lstStyle/>
          <a:p>
            <a:fld id="{974172A1-1CBF-0B40-9234-7D4D80EC19EA}" type="slidenum">
              <a:rPr lang="en-GB" smtClean="0"/>
              <a:pPr/>
              <a:t>15</a:t>
            </a:fld>
            <a:endParaRPr lang="en-GB" dirty="0"/>
          </a:p>
        </p:txBody>
      </p:sp>
      <p:sp>
        <p:nvSpPr>
          <p:cNvPr id="4" name="Titre 3"/>
          <p:cNvSpPr>
            <a:spLocks noGrp="1"/>
          </p:cNvSpPr>
          <p:nvPr>
            <p:ph type="title"/>
          </p:nvPr>
        </p:nvSpPr>
        <p:spPr/>
        <p:txBody>
          <a:bodyPr/>
          <a:lstStyle/>
          <a:p>
            <a:r>
              <a:rPr lang="fr-FR" dirty="0" err="1"/>
              <a:t>Geometry</a:t>
            </a:r>
            <a:r>
              <a:rPr lang="fr-FR" dirty="0"/>
              <a:t> of the </a:t>
            </a:r>
            <a:r>
              <a:rPr lang="fr-FR" dirty="0" err="1"/>
              <a:t>cavity</a:t>
            </a:r>
            <a:endParaRPr lang="fr-FR" dirty="0"/>
          </a:p>
        </p:txBody>
      </p:sp>
      <p:grpSp>
        <p:nvGrpSpPr>
          <p:cNvPr id="43" name="Groupe 42"/>
          <p:cNvGrpSpPr/>
          <p:nvPr/>
        </p:nvGrpSpPr>
        <p:grpSpPr>
          <a:xfrm>
            <a:off x="438025" y="1049330"/>
            <a:ext cx="11585410" cy="5237439"/>
            <a:chOff x="606590" y="422687"/>
            <a:chExt cx="11585410" cy="5237439"/>
          </a:xfrm>
        </p:grpSpPr>
        <p:sp>
          <p:nvSpPr>
            <p:cNvPr id="44" name="Rectangle 43"/>
            <p:cNvSpPr/>
            <p:nvPr/>
          </p:nvSpPr>
          <p:spPr>
            <a:xfrm>
              <a:off x="2342906" y="1032134"/>
              <a:ext cx="1274938" cy="33946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5" name="Connecteur droit 44"/>
            <p:cNvCxnSpPr/>
            <p:nvPr/>
          </p:nvCxnSpPr>
          <p:spPr>
            <a:xfrm flipH="1">
              <a:off x="2342905" y="1032134"/>
              <a:ext cx="0" cy="3394661"/>
            </a:xfrm>
            <a:prstGeom prst="line">
              <a:avLst/>
            </a:prstGeom>
            <a:ln w="76200">
              <a:gradFill>
                <a:gsLst>
                  <a:gs pos="0">
                    <a:schemeClr val="accent1">
                      <a:lumMod val="40000"/>
                      <a:lumOff val="60000"/>
                    </a:schemeClr>
                  </a:gs>
                  <a:gs pos="49000">
                    <a:srgbClr val="FF0000"/>
                  </a:gs>
                  <a:gs pos="100000">
                    <a:schemeClr val="accent1">
                      <a:lumMod val="30000"/>
                      <a:lumOff val="7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H="1">
              <a:off x="3608488" y="1032134"/>
              <a:ext cx="0" cy="3394661"/>
            </a:xfrm>
            <a:prstGeom prst="line">
              <a:avLst/>
            </a:prstGeom>
            <a:ln w="76200">
              <a:gradFill>
                <a:gsLst>
                  <a:gs pos="0">
                    <a:schemeClr val="accent1">
                      <a:lumMod val="40000"/>
                      <a:lumOff val="60000"/>
                    </a:schemeClr>
                  </a:gs>
                  <a:gs pos="49000">
                    <a:srgbClr val="FF0000"/>
                  </a:gs>
                  <a:gs pos="100000">
                    <a:schemeClr val="accent1">
                      <a:lumMod val="30000"/>
                      <a:lumOff val="7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flipV="1">
              <a:off x="2716694" y="737704"/>
              <a:ext cx="490331"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a:off x="5398052" y="2230902"/>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5398052" y="2281702"/>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0" name="Connecteur droit 49"/>
            <p:cNvCxnSpPr/>
            <p:nvPr/>
          </p:nvCxnSpPr>
          <p:spPr>
            <a:xfrm>
              <a:off x="5398052" y="2339128"/>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1" name="ZoneTexte 50"/>
                <p:cNvSpPr txBox="1"/>
                <p:nvPr/>
              </p:nvSpPr>
              <p:spPr>
                <a:xfrm>
                  <a:off x="2856157" y="427106"/>
                  <a:ext cx="211404"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i="1" smtClean="0">
                                <a:solidFill>
                                  <a:schemeClr val="accent6"/>
                                </a:solidFill>
                                <a:latin typeface="Cambria Math" panose="02040503050406030204" pitchFamily="18" charset="0"/>
                              </a:rPr>
                            </m:ctrlPr>
                          </m:accPr>
                          <m:e>
                            <m:r>
                              <a:rPr lang="fr-FR" b="0" i="1" smtClean="0">
                                <a:solidFill>
                                  <a:schemeClr val="accent6"/>
                                </a:solidFill>
                                <a:latin typeface="Cambria Math" panose="02040503050406030204" pitchFamily="18" charset="0"/>
                              </a:rPr>
                              <m:t>𝐵</m:t>
                            </m:r>
                          </m:e>
                        </m:acc>
                      </m:oMath>
                    </m:oMathPara>
                  </a14:m>
                  <a:endParaRPr lang="fr-FR" dirty="0">
                    <a:solidFill>
                      <a:schemeClr val="accent6"/>
                    </a:solidFill>
                  </a:endParaRPr>
                </a:p>
              </p:txBody>
            </p:sp>
          </mc:Choice>
          <mc:Fallback xmlns="">
            <p:sp>
              <p:nvSpPr>
                <p:cNvPr id="51" name="ZoneTexte 50"/>
                <p:cNvSpPr txBox="1">
                  <a:spLocks noRot="1" noChangeAspect="1" noMove="1" noResize="1" noEditPoints="1" noAdjustHandles="1" noChangeArrowheads="1" noChangeShapeType="1" noTextEdit="1"/>
                </p:cNvSpPr>
                <p:nvPr/>
              </p:nvSpPr>
              <p:spPr>
                <a:xfrm>
                  <a:off x="2856157" y="427106"/>
                  <a:ext cx="211404" cy="310598"/>
                </a:xfrm>
                <a:prstGeom prst="rect">
                  <a:avLst/>
                </a:prstGeom>
                <a:blipFill>
                  <a:blip r:embed="rId2"/>
                  <a:stretch>
                    <a:fillRect l="-28571" r="-20000" b="-7843"/>
                  </a:stretch>
                </a:blipFill>
              </p:spPr>
              <p:txBody>
                <a:bodyPr/>
                <a:lstStyle/>
                <a:p>
                  <a:r>
                    <a:rPr lang="fr-FR">
                      <a:noFill/>
                    </a:rPr>
                    <a:t> </a:t>
                  </a:r>
                </a:p>
              </p:txBody>
            </p:sp>
          </mc:Fallback>
        </mc:AlternateContent>
        <p:sp>
          <p:nvSpPr>
            <p:cNvPr id="52" name="ZoneTexte 51"/>
            <p:cNvSpPr txBox="1"/>
            <p:nvPr/>
          </p:nvSpPr>
          <p:spPr>
            <a:xfrm>
              <a:off x="2036699" y="5013795"/>
              <a:ext cx="5754637" cy="646331"/>
            </a:xfrm>
            <a:prstGeom prst="rect">
              <a:avLst/>
            </a:prstGeom>
            <a:noFill/>
          </p:spPr>
          <p:txBody>
            <a:bodyPr wrap="square" rtlCol="0">
              <a:spAutoFit/>
            </a:bodyPr>
            <a:lstStyle/>
            <a:p>
              <a:r>
                <a:rPr lang="fr-FR" dirty="0"/>
                <a:t>Electrons are </a:t>
              </a:r>
              <a:r>
                <a:rPr lang="fr-FR" dirty="0" err="1"/>
                <a:t>emitted</a:t>
              </a:r>
              <a:r>
                <a:rPr lang="fr-FR" dirty="0"/>
                <a:t> by the high E </a:t>
              </a:r>
              <a:r>
                <a:rPr lang="fr-FR" dirty="0" err="1"/>
                <a:t>field</a:t>
              </a:r>
              <a:r>
                <a:rPr lang="fr-FR" dirty="0"/>
                <a:t> area of surface 1… and hit the high E </a:t>
              </a:r>
              <a:r>
                <a:rPr lang="fr-FR" dirty="0" err="1"/>
                <a:t>field</a:t>
              </a:r>
              <a:r>
                <a:rPr lang="fr-FR" dirty="0"/>
                <a:t> area of surface 2.</a:t>
              </a:r>
            </a:p>
          </p:txBody>
        </p:sp>
        <p:cxnSp>
          <p:nvCxnSpPr>
            <p:cNvPr id="53" name="Connecteur droit 52"/>
            <p:cNvCxnSpPr/>
            <p:nvPr/>
          </p:nvCxnSpPr>
          <p:spPr>
            <a:xfrm flipH="1" flipV="1">
              <a:off x="1117078" y="1541670"/>
              <a:ext cx="4939" cy="702364"/>
            </a:xfrm>
            <a:prstGeom prst="line">
              <a:avLst/>
            </a:prstGeom>
            <a:ln w="76200">
              <a:gradFill>
                <a:gsLst>
                  <a:gs pos="0">
                    <a:schemeClr val="accent1">
                      <a:lumMod val="40000"/>
                      <a:lumOff val="60000"/>
                    </a:schemeClr>
                  </a:gs>
                  <a:gs pos="100000">
                    <a:srgbClr val="FF0000"/>
                  </a:gs>
                </a:gsLst>
                <a:lin ang="5400000" scaled="1"/>
              </a:gra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4" name="ZoneTexte 53"/>
                <p:cNvSpPr txBox="1"/>
                <p:nvPr/>
              </p:nvSpPr>
              <p:spPr>
                <a:xfrm>
                  <a:off x="735680" y="1724955"/>
                  <a:ext cx="20621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i="1" smtClean="0">
                            <a:solidFill>
                              <a:schemeClr val="tx1"/>
                            </a:solidFill>
                            <a:latin typeface="Cambria Math" panose="02040503050406030204" pitchFamily="18" charset="0"/>
                          </a:rPr>
                          <m:t>𝐸</m:t>
                        </m:r>
                      </m:oMath>
                    </m:oMathPara>
                  </a14:m>
                  <a:endParaRPr lang="fr-FR" dirty="0">
                    <a:solidFill>
                      <a:schemeClr val="tx1"/>
                    </a:solidFill>
                  </a:endParaRPr>
                </a:p>
              </p:txBody>
            </p:sp>
          </mc:Choice>
          <mc:Fallback xmlns="">
            <p:sp>
              <p:nvSpPr>
                <p:cNvPr id="54" name="ZoneTexte 53"/>
                <p:cNvSpPr txBox="1">
                  <a:spLocks noRot="1" noChangeAspect="1" noMove="1" noResize="1" noEditPoints="1" noAdjustHandles="1" noChangeArrowheads="1" noChangeShapeType="1" noTextEdit="1"/>
                </p:cNvSpPr>
                <p:nvPr/>
              </p:nvSpPr>
              <p:spPr>
                <a:xfrm>
                  <a:off x="735680" y="1724955"/>
                  <a:ext cx="206210" cy="276999"/>
                </a:xfrm>
                <a:prstGeom prst="rect">
                  <a:avLst/>
                </a:prstGeom>
                <a:blipFill>
                  <a:blip r:embed="rId3"/>
                  <a:stretch>
                    <a:fillRect l="-26471" r="-23529" b="-8889"/>
                  </a:stretch>
                </a:blipFill>
              </p:spPr>
              <p:txBody>
                <a:bodyPr/>
                <a:lstStyle/>
                <a:p>
                  <a:r>
                    <a:rPr lang="fr-FR">
                      <a:noFill/>
                    </a:rPr>
                    <a:t> </a:t>
                  </a:r>
                </a:p>
              </p:txBody>
            </p:sp>
          </mc:Fallback>
        </mc:AlternateContent>
        <p:sp>
          <p:nvSpPr>
            <p:cNvPr id="55" name="ZoneTexte 54"/>
            <p:cNvSpPr txBox="1"/>
            <p:nvPr/>
          </p:nvSpPr>
          <p:spPr>
            <a:xfrm>
              <a:off x="606590" y="2031351"/>
              <a:ext cx="573740" cy="307777"/>
            </a:xfrm>
            <a:prstGeom prst="rect">
              <a:avLst/>
            </a:prstGeom>
            <a:noFill/>
          </p:spPr>
          <p:txBody>
            <a:bodyPr wrap="square" rtlCol="0">
              <a:spAutoFit/>
            </a:bodyPr>
            <a:lstStyle/>
            <a:p>
              <a:r>
                <a:rPr lang="fr-FR" sz="1400" dirty="0"/>
                <a:t>min</a:t>
              </a:r>
            </a:p>
          </p:txBody>
        </p:sp>
        <p:sp>
          <p:nvSpPr>
            <p:cNvPr id="56" name="ZoneTexte 55"/>
            <p:cNvSpPr txBox="1"/>
            <p:nvPr/>
          </p:nvSpPr>
          <p:spPr>
            <a:xfrm>
              <a:off x="606590" y="1387781"/>
              <a:ext cx="573740" cy="307777"/>
            </a:xfrm>
            <a:prstGeom prst="rect">
              <a:avLst/>
            </a:prstGeom>
            <a:noFill/>
          </p:spPr>
          <p:txBody>
            <a:bodyPr wrap="square" rtlCol="0">
              <a:spAutoFit/>
            </a:bodyPr>
            <a:lstStyle/>
            <a:p>
              <a:r>
                <a:rPr lang="fr-FR" sz="1400" dirty="0"/>
                <a:t>max</a:t>
              </a:r>
            </a:p>
          </p:txBody>
        </p:sp>
        <p:grpSp>
          <p:nvGrpSpPr>
            <p:cNvPr id="57" name="Groupe 56"/>
            <p:cNvGrpSpPr/>
            <p:nvPr/>
          </p:nvGrpSpPr>
          <p:grpSpPr>
            <a:xfrm>
              <a:off x="4597251" y="1039719"/>
              <a:ext cx="2729629" cy="1352990"/>
              <a:chOff x="4597251" y="1039719"/>
              <a:chExt cx="2729629" cy="1352990"/>
            </a:xfrm>
            <a:noFill/>
          </p:grpSpPr>
          <p:sp>
            <p:nvSpPr>
              <p:cNvPr id="78" name="Forme libre 77"/>
              <p:cNvSpPr/>
              <p:nvPr/>
            </p:nvSpPr>
            <p:spPr>
              <a:xfrm rot="694746">
                <a:off x="5631737" y="1039719"/>
                <a:ext cx="1695143" cy="1352990"/>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Forme libre 78"/>
              <p:cNvSpPr/>
              <p:nvPr/>
            </p:nvSpPr>
            <p:spPr>
              <a:xfrm rot="20905254" flipH="1">
                <a:off x="4597251" y="1039719"/>
                <a:ext cx="1695143" cy="1352990"/>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58" name="Connecteur droit 57"/>
            <p:cNvCxnSpPr/>
            <p:nvPr/>
          </p:nvCxnSpPr>
          <p:spPr>
            <a:xfrm>
              <a:off x="9347540" y="2177321"/>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nvCxnSpPr>
          <p:spPr>
            <a:xfrm>
              <a:off x="9347540" y="2228121"/>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0" name="Connecteur droit 59"/>
            <p:cNvCxnSpPr/>
            <p:nvPr/>
          </p:nvCxnSpPr>
          <p:spPr>
            <a:xfrm>
              <a:off x="9347540" y="2285547"/>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nvGrpSpPr>
            <p:cNvPr id="61" name="Groupe 60"/>
            <p:cNvGrpSpPr/>
            <p:nvPr/>
          </p:nvGrpSpPr>
          <p:grpSpPr>
            <a:xfrm>
              <a:off x="8546739" y="1018825"/>
              <a:ext cx="2765846" cy="1838567"/>
              <a:chOff x="4597251" y="1026075"/>
              <a:chExt cx="2765846" cy="1884903"/>
            </a:xfrm>
            <a:noFill/>
          </p:grpSpPr>
          <p:sp>
            <p:nvSpPr>
              <p:cNvPr id="76" name="Forme libre 75"/>
              <p:cNvSpPr/>
              <p:nvPr/>
            </p:nvSpPr>
            <p:spPr>
              <a:xfrm rot="694746">
                <a:off x="5580903" y="1026075"/>
                <a:ext cx="1782194" cy="1884903"/>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Forme libre 76"/>
              <p:cNvSpPr/>
              <p:nvPr/>
            </p:nvSpPr>
            <p:spPr>
              <a:xfrm rot="20905254" flipH="1">
                <a:off x="4597251" y="1039719"/>
                <a:ext cx="1695143" cy="1352990"/>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62" name="Connecteur droit 61"/>
            <p:cNvCxnSpPr/>
            <p:nvPr/>
          </p:nvCxnSpPr>
          <p:spPr>
            <a:xfrm>
              <a:off x="2412549" y="2656608"/>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3" name="Connecteur droit 62"/>
            <p:cNvCxnSpPr/>
            <p:nvPr/>
          </p:nvCxnSpPr>
          <p:spPr>
            <a:xfrm>
              <a:off x="2412549" y="2707408"/>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4" name="Connecteur droit 63"/>
            <p:cNvCxnSpPr/>
            <p:nvPr/>
          </p:nvCxnSpPr>
          <p:spPr>
            <a:xfrm>
              <a:off x="2412549" y="2764834"/>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5" name="Connecteur droit avec flèche 64"/>
            <p:cNvCxnSpPr/>
            <p:nvPr/>
          </p:nvCxnSpPr>
          <p:spPr>
            <a:xfrm flipV="1">
              <a:off x="5740399" y="737704"/>
              <a:ext cx="490331"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6" name="ZoneTexte 65"/>
                <p:cNvSpPr txBox="1"/>
                <p:nvPr/>
              </p:nvSpPr>
              <p:spPr>
                <a:xfrm>
                  <a:off x="5879862" y="427106"/>
                  <a:ext cx="211404"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i="1" smtClean="0">
                                <a:solidFill>
                                  <a:schemeClr val="accent6"/>
                                </a:solidFill>
                                <a:latin typeface="Cambria Math" panose="02040503050406030204" pitchFamily="18" charset="0"/>
                              </a:rPr>
                            </m:ctrlPr>
                          </m:accPr>
                          <m:e>
                            <m:r>
                              <a:rPr lang="fr-FR" b="0" i="1" smtClean="0">
                                <a:solidFill>
                                  <a:schemeClr val="accent6"/>
                                </a:solidFill>
                                <a:latin typeface="Cambria Math" panose="02040503050406030204" pitchFamily="18" charset="0"/>
                              </a:rPr>
                              <m:t>𝐵</m:t>
                            </m:r>
                          </m:e>
                        </m:acc>
                      </m:oMath>
                    </m:oMathPara>
                  </a14:m>
                  <a:endParaRPr lang="fr-FR" dirty="0">
                    <a:solidFill>
                      <a:schemeClr val="accent6"/>
                    </a:solidFill>
                  </a:endParaRPr>
                </a:p>
              </p:txBody>
            </p:sp>
          </mc:Choice>
          <mc:Fallback xmlns="">
            <p:sp>
              <p:nvSpPr>
                <p:cNvPr id="66" name="ZoneTexte 65"/>
                <p:cNvSpPr txBox="1">
                  <a:spLocks noRot="1" noChangeAspect="1" noMove="1" noResize="1" noEditPoints="1" noAdjustHandles="1" noChangeArrowheads="1" noChangeShapeType="1" noTextEdit="1"/>
                </p:cNvSpPr>
                <p:nvPr/>
              </p:nvSpPr>
              <p:spPr>
                <a:xfrm>
                  <a:off x="5879862" y="427106"/>
                  <a:ext cx="211404" cy="310598"/>
                </a:xfrm>
                <a:prstGeom prst="rect">
                  <a:avLst/>
                </a:prstGeom>
                <a:blipFill>
                  <a:blip r:embed="rId4"/>
                  <a:stretch>
                    <a:fillRect l="-28571" r="-20000" b="-7843"/>
                  </a:stretch>
                </a:blipFill>
              </p:spPr>
              <p:txBody>
                <a:bodyPr/>
                <a:lstStyle/>
                <a:p>
                  <a:r>
                    <a:rPr lang="fr-FR">
                      <a:noFill/>
                    </a:rPr>
                    <a:t> </a:t>
                  </a:r>
                </a:p>
              </p:txBody>
            </p:sp>
          </mc:Fallback>
        </mc:AlternateContent>
        <p:cxnSp>
          <p:nvCxnSpPr>
            <p:cNvPr id="67" name="Connecteur droit avec flèche 66"/>
            <p:cNvCxnSpPr/>
            <p:nvPr/>
          </p:nvCxnSpPr>
          <p:spPr>
            <a:xfrm flipV="1">
              <a:off x="9698381" y="733285"/>
              <a:ext cx="490331"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8" name="ZoneTexte 67"/>
                <p:cNvSpPr txBox="1"/>
                <p:nvPr/>
              </p:nvSpPr>
              <p:spPr>
                <a:xfrm>
                  <a:off x="9837844" y="422687"/>
                  <a:ext cx="211404"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i="1" smtClean="0">
                                <a:solidFill>
                                  <a:schemeClr val="accent6"/>
                                </a:solidFill>
                                <a:latin typeface="Cambria Math" panose="02040503050406030204" pitchFamily="18" charset="0"/>
                              </a:rPr>
                            </m:ctrlPr>
                          </m:accPr>
                          <m:e>
                            <m:r>
                              <a:rPr lang="fr-FR" b="0" i="1" smtClean="0">
                                <a:solidFill>
                                  <a:schemeClr val="accent6"/>
                                </a:solidFill>
                                <a:latin typeface="Cambria Math" panose="02040503050406030204" pitchFamily="18" charset="0"/>
                              </a:rPr>
                              <m:t>𝐵</m:t>
                            </m:r>
                          </m:e>
                        </m:acc>
                      </m:oMath>
                    </m:oMathPara>
                  </a14:m>
                  <a:endParaRPr lang="fr-FR" dirty="0">
                    <a:solidFill>
                      <a:schemeClr val="accent6"/>
                    </a:solidFill>
                  </a:endParaRPr>
                </a:p>
              </p:txBody>
            </p:sp>
          </mc:Choice>
          <mc:Fallback xmlns="">
            <p:sp>
              <p:nvSpPr>
                <p:cNvPr id="68" name="ZoneTexte 67"/>
                <p:cNvSpPr txBox="1">
                  <a:spLocks noRot="1" noChangeAspect="1" noMove="1" noResize="1" noEditPoints="1" noAdjustHandles="1" noChangeArrowheads="1" noChangeShapeType="1" noTextEdit="1"/>
                </p:cNvSpPr>
                <p:nvPr/>
              </p:nvSpPr>
              <p:spPr>
                <a:xfrm>
                  <a:off x="9837844" y="422687"/>
                  <a:ext cx="211404" cy="310598"/>
                </a:xfrm>
                <a:prstGeom prst="rect">
                  <a:avLst/>
                </a:prstGeom>
                <a:blipFill>
                  <a:blip r:embed="rId5"/>
                  <a:stretch>
                    <a:fillRect l="-25714" r="-22857" b="-9804"/>
                  </a:stretch>
                </a:blipFill>
              </p:spPr>
              <p:txBody>
                <a:bodyPr/>
                <a:lstStyle/>
                <a:p>
                  <a:r>
                    <a:rPr lang="fr-FR">
                      <a:noFill/>
                    </a:rPr>
                    <a:t> </a:t>
                  </a:r>
                </a:p>
              </p:txBody>
            </p:sp>
          </mc:Fallback>
        </mc:AlternateContent>
        <p:sp>
          <p:nvSpPr>
            <p:cNvPr id="69" name="Rectangle 68"/>
            <p:cNvSpPr/>
            <p:nvPr/>
          </p:nvSpPr>
          <p:spPr>
            <a:xfrm rot="16200000">
              <a:off x="1523108" y="2615126"/>
              <a:ext cx="1036181" cy="369332"/>
            </a:xfrm>
            <a:prstGeom prst="rect">
              <a:avLst/>
            </a:prstGeom>
          </p:spPr>
          <p:txBody>
            <a:bodyPr wrap="none">
              <a:spAutoFit/>
            </a:bodyPr>
            <a:lstStyle/>
            <a:p>
              <a:r>
                <a:rPr lang="fr-FR" dirty="0"/>
                <a:t>surface 1</a:t>
              </a:r>
            </a:p>
          </p:txBody>
        </p:sp>
        <p:sp>
          <p:nvSpPr>
            <p:cNvPr id="70" name="Rectangle 69"/>
            <p:cNvSpPr/>
            <p:nvPr/>
          </p:nvSpPr>
          <p:spPr>
            <a:xfrm rot="16200000">
              <a:off x="4477866" y="1507333"/>
              <a:ext cx="1036181" cy="369332"/>
            </a:xfrm>
            <a:prstGeom prst="rect">
              <a:avLst/>
            </a:prstGeom>
          </p:spPr>
          <p:txBody>
            <a:bodyPr wrap="none">
              <a:spAutoFit/>
            </a:bodyPr>
            <a:lstStyle/>
            <a:p>
              <a:r>
                <a:rPr lang="fr-FR" dirty="0"/>
                <a:t>surface 1</a:t>
              </a:r>
            </a:p>
          </p:txBody>
        </p:sp>
        <p:sp>
          <p:nvSpPr>
            <p:cNvPr id="71" name="Rectangle 70"/>
            <p:cNvSpPr/>
            <p:nvPr/>
          </p:nvSpPr>
          <p:spPr>
            <a:xfrm rot="16200000">
              <a:off x="8451885" y="1507332"/>
              <a:ext cx="1036181" cy="369332"/>
            </a:xfrm>
            <a:prstGeom prst="rect">
              <a:avLst/>
            </a:prstGeom>
          </p:spPr>
          <p:txBody>
            <a:bodyPr wrap="none">
              <a:spAutoFit/>
            </a:bodyPr>
            <a:lstStyle/>
            <a:p>
              <a:r>
                <a:rPr lang="fr-FR" dirty="0"/>
                <a:t>surface 1</a:t>
              </a:r>
            </a:p>
          </p:txBody>
        </p:sp>
        <p:sp>
          <p:nvSpPr>
            <p:cNvPr id="72" name="Rectangle 71"/>
            <p:cNvSpPr/>
            <p:nvPr/>
          </p:nvSpPr>
          <p:spPr>
            <a:xfrm rot="16200000" flipH="1">
              <a:off x="10377429" y="1531548"/>
              <a:ext cx="1036181" cy="369332"/>
            </a:xfrm>
            <a:prstGeom prst="rect">
              <a:avLst/>
            </a:prstGeom>
          </p:spPr>
          <p:txBody>
            <a:bodyPr wrap="none">
              <a:spAutoFit/>
            </a:bodyPr>
            <a:lstStyle/>
            <a:p>
              <a:r>
                <a:rPr lang="fr-FR" dirty="0"/>
                <a:t>surface 2</a:t>
              </a:r>
            </a:p>
          </p:txBody>
        </p:sp>
        <p:sp>
          <p:nvSpPr>
            <p:cNvPr id="73" name="Rectangle 72"/>
            <p:cNvSpPr/>
            <p:nvPr/>
          </p:nvSpPr>
          <p:spPr>
            <a:xfrm rot="16200000" flipH="1">
              <a:off x="6431276" y="1365559"/>
              <a:ext cx="1036181" cy="369332"/>
            </a:xfrm>
            <a:prstGeom prst="rect">
              <a:avLst/>
            </a:prstGeom>
          </p:spPr>
          <p:txBody>
            <a:bodyPr wrap="none">
              <a:spAutoFit/>
            </a:bodyPr>
            <a:lstStyle/>
            <a:p>
              <a:r>
                <a:rPr lang="fr-FR" dirty="0"/>
                <a:t>surface 2</a:t>
              </a:r>
            </a:p>
          </p:txBody>
        </p:sp>
        <p:sp>
          <p:nvSpPr>
            <p:cNvPr id="74" name="Rectangle 73"/>
            <p:cNvSpPr/>
            <p:nvPr/>
          </p:nvSpPr>
          <p:spPr>
            <a:xfrm rot="16200000" flipH="1">
              <a:off x="3390210" y="2580167"/>
              <a:ext cx="1036181" cy="369332"/>
            </a:xfrm>
            <a:prstGeom prst="rect">
              <a:avLst/>
            </a:prstGeom>
          </p:spPr>
          <p:txBody>
            <a:bodyPr wrap="none">
              <a:spAutoFit/>
            </a:bodyPr>
            <a:lstStyle/>
            <a:p>
              <a:r>
                <a:rPr lang="fr-FR" dirty="0"/>
                <a:t>surface 2</a:t>
              </a:r>
            </a:p>
          </p:txBody>
        </p:sp>
        <p:sp>
          <p:nvSpPr>
            <p:cNvPr id="75" name="ZoneTexte 74"/>
            <p:cNvSpPr txBox="1"/>
            <p:nvPr/>
          </p:nvSpPr>
          <p:spPr>
            <a:xfrm>
              <a:off x="7791336" y="3599206"/>
              <a:ext cx="4400664" cy="923330"/>
            </a:xfrm>
            <a:prstGeom prst="rect">
              <a:avLst/>
            </a:prstGeom>
            <a:noFill/>
          </p:spPr>
          <p:txBody>
            <a:bodyPr wrap="square" rtlCol="0">
              <a:spAutoFit/>
            </a:bodyPr>
            <a:lstStyle/>
            <a:p>
              <a:r>
                <a:rPr lang="fr-FR" dirty="0"/>
                <a:t>Electrons are </a:t>
              </a:r>
              <a:r>
                <a:rPr lang="fr-FR" dirty="0" err="1"/>
                <a:t>emitted</a:t>
              </a:r>
              <a:r>
                <a:rPr lang="fr-FR" dirty="0"/>
                <a:t> by the high E </a:t>
              </a:r>
              <a:r>
                <a:rPr lang="fr-FR" dirty="0" err="1"/>
                <a:t>field</a:t>
              </a:r>
              <a:r>
                <a:rPr lang="fr-FR" dirty="0"/>
                <a:t> area of surface 1… and </a:t>
              </a:r>
              <a:r>
                <a:rPr lang="fr-FR" b="1" dirty="0"/>
                <a:t>do not </a:t>
              </a:r>
              <a:r>
                <a:rPr lang="fr-FR" dirty="0"/>
                <a:t>hit the high E </a:t>
              </a:r>
              <a:r>
                <a:rPr lang="fr-FR" dirty="0" err="1"/>
                <a:t>field</a:t>
              </a:r>
              <a:r>
                <a:rPr lang="fr-FR" dirty="0"/>
                <a:t> area of surface 2.</a:t>
              </a:r>
            </a:p>
          </p:txBody>
        </p:sp>
      </p:grpSp>
      <p:sp>
        <p:nvSpPr>
          <p:cNvPr id="80" name="ZoneTexte 79"/>
          <p:cNvSpPr txBox="1"/>
          <p:nvPr/>
        </p:nvSpPr>
        <p:spPr>
          <a:xfrm>
            <a:off x="1345107" y="5122349"/>
            <a:ext cx="3881768" cy="369332"/>
          </a:xfrm>
          <a:prstGeom prst="rect">
            <a:avLst/>
          </a:prstGeom>
          <a:noFill/>
        </p:spPr>
        <p:txBody>
          <a:bodyPr wrap="square" rtlCol="0">
            <a:spAutoFit/>
          </a:bodyPr>
          <a:lstStyle/>
          <a:p>
            <a:r>
              <a:rPr lang="fr-FR" dirty="0" err="1"/>
              <a:t>Pillbox</a:t>
            </a:r>
            <a:r>
              <a:rPr lang="fr-FR" dirty="0"/>
              <a:t>. Large </a:t>
            </a:r>
            <a:r>
              <a:rPr lang="fr-FR" dirty="0" err="1"/>
              <a:t>emitting</a:t>
            </a:r>
            <a:r>
              <a:rPr lang="fr-FR" dirty="0"/>
              <a:t> area.</a:t>
            </a:r>
          </a:p>
        </p:txBody>
      </p:sp>
      <p:sp>
        <p:nvSpPr>
          <p:cNvPr id="81" name="ZoneTexte 80"/>
          <p:cNvSpPr txBox="1"/>
          <p:nvPr/>
        </p:nvSpPr>
        <p:spPr>
          <a:xfrm>
            <a:off x="4565503" y="3263236"/>
            <a:ext cx="2612170" cy="646331"/>
          </a:xfrm>
          <a:prstGeom prst="rect">
            <a:avLst/>
          </a:prstGeom>
          <a:noFill/>
        </p:spPr>
        <p:txBody>
          <a:bodyPr wrap="square" rtlCol="0">
            <a:spAutoFit/>
          </a:bodyPr>
          <a:lstStyle/>
          <a:p>
            <a:pPr algn="ctr"/>
            <a:r>
              <a:rPr lang="fr-FR" dirty="0" err="1"/>
              <a:t>Elliptical</a:t>
            </a:r>
            <a:r>
              <a:rPr lang="fr-FR" dirty="0"/>
              <a:t>.</a:t>
            </a:r>
          </a:p>
          <a:p>
            <a:pPr algn="ctr"/>
            <a:r>
              <a:rPr lang="fr-FR" dirty="0" err="1"/>
              <a:t>Smaller</a:t>
            </a:r>
            <a:r>
              <a:rPr lang="fr-FR" dirty="0"/>
              <a:t> </a:t>
            </a:r>
            <a:r>
              <a:rPr lang="fr-FR" dirty="0" err="1"/>
              <a:t>emitting</a:t>
            </a:r>
            <a:r>
              <a:rPr lang="fr-FR" dirty="0"/>
              <a:t> area.</a:t>
            </a:r>
          </a:p>
        </p:txBody>
      </p:sp>
      <p:sp>
        <p:nvSpPr>
          <p:cNvPr id="82" name="ZoneTexte 81"/>
          <p:cNvSpPr txBox="1"/>
          <p:nvPr/>
        </p:nvSpPr>
        <p:spPr>
          <a:xfrm>
            <a:off x="8895140" y="3433672"/>
            <a:ext cx="1569660" cy="369332"/>
          </a:xfrm>
          <a:prstGeom prst="rect">
            <a:avLst/>
          </a:prstGeom>
          <a:noFill/>
        </p:spPr>
        <p:txBody>
          <a:bodyPr wrap="none" rtlCol="0">
            <a:spAutoFit/>
          </a:bodyPr>
          <a:lstStyle/>
          <a:p>
            <a:r>
              <a:rPr lang="fr-FR" dirty="0" err="1"/>
              <a:t>Asymmetrical</a:t>
            </a:r>
            <a:endParaRPr lang="fr-FR" dirty="0"/>
          </a:p>
        </p:txBody>
      </p:sp>
      <p:sp>
        <p:nvSpPr>
          <p:cNvPr id="2" name="Espace réservé du pied de page 1">
            <a:extLst>
              <a:ext uri="{FF2B5EF4-FFF2-40B4-BE49-F238E27FC236}">
                <a16:creationId xmlns:a16="http://schemas.microsoft.com/office/drawing/2014/main" id="{A602317F-C817-402F-085D-AC0396AEB1C9}"/>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3032693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
          </p:nvPr>
        </p:nvSpPr>
        <p:spPr/>
        <p:txBody>
          <a:bodyPr/>
          <a:lstStyle/>
          <a:p>
            <a:fld id="{974172A1-1CBF-0B40-9234-7D4D80EC19EA}" type="slidenum">
              <a:rPr lang="en-GB" smtClean="0"/>
              <a:pPr/>
              <a:t>16</a:t>
            </a:fld>
            <a:endParaRPr lang="en-GB" dirty="0"/>
          </a:p>
        </p:txBody>
      </p:sp>
      <p:sp>
        <p:nvSpPr>
          <p:cNvPr id="4" name="Titre 3"/>
          <p:cNvSpPr>
            <a:spLocks noGrp="1"/>
          </p:cNvSpPr>
          <p:nvPr>
            <p:ph type="title"/>
          </p:nvPr>
        </p:nvSpPr>
        <p:spPr/>
        <p:txBody>
          <a:bodyPr/>
          <a:lstStyle/>
          <a:p>
            <a:r>
              <a:rPr lang="fr-FR" dirty="0"/>
              <a:t>Direction of the B </a:t>
            </a:r>
            <a:r>
              <a:rPr lang="fr-FR" dirty="0" err="1"/>
              <a:t>field</a:t>
            </a:r>
            <a:endParaRPr lang="fr-FR" dirty="0"/>
          </a:p>
        </p:txBody>
      </p:sp>
      <p:sp>
        <p:nvSpPr>
          <p:cNvPr id="6" name="Rectangle 5"/>
          <p:cNvSpPr/>
          <p:nvPr/>
        </p:nvSpPr>
        <p:spPr>
          <a:xfrm>
            <a:off x="2174341" y="1658777"/>
            <a:ext cx="1274938" cy="33946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 name="Connecteur droit 6"/>
          <p:cNvCxnSpPr/>
          <p:nvPr/>
        </p:nvCxnSpPr>
        <p:spPr>
          <a:xfrm flipH="1">
            <a:off x="2174340" y="1658777"/>
            <a:ext cx="0" cy="3394661"/>
          </a:xfrm>
          <a:prstGeom prst="line">
            <a:avLst/>
          </a:prstGeom>
          <a:ln w="76200">
            <a:gradFill>
              <a:gsLst>
                <a:gs pos="0">
                  <a:schemeClr val="accent1">
                    <a:lumMod val="40000"/>
                    <a:lumOff val="60000"/>
                  </a:schemeClr>
                </a:gs>
                <a:gs pos="49000">
                  <a:srgbClr val="FF0000"/>
                </a:gs>
                <a:gs pos="100000">
                  <a:schemeClr val="accent1">
                    <a:lumMod val="30000"/>
                    <a:lumOff val="7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H="1">
            <a:off x="3439923" y="1658777"/>
            <a:ext cx="0" cy="3394661"/>
          </a:xfrm>
          <a:prstGeom prst="line">
            <a:avLst/>
          </a:prstGeom>
          <a:ln w="76200">
            <a:gradFill>
              <a:gsLst>
                <a:gs pos="0">
                  <a:schemeClr val="accent1">
                    <a:lumMod val="40000"/>
                    <a:lumOff val="60000"/>
                  </a:schemeClr>
                </a:gs>
                <a:gs pos="49000">
                  <a:srgbClr val="FF0000"/>
                </a:gs>
                <a:gs pos="100000">
                  <a:schemeClr val="accent1">
                    <a:lumMod val="30000"/>
                    <a:lumOff val="7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2548129" y="1364347"/>
            <a:ext cx="490331"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5229487" y="2628597"/>
            <a:ext cx="1126435" cy="228948"/>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5229487" y="2908345"/>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5229487" y="2965771"/>
            <a:ext cx="1126435" cy="297465"/>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ZoneTexte 12"/>
              <p:cNvSpPr txBox="1"/>
              <p:nvPr/>
            </p:nvSpPr>
            <p:spPr>
              <a:xfrm>
                <a:off x="2687592" y="1053749"/>
                <a:ext cx="211404"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i="1" smtClean="0">
                              <a:solidFill>
                                <a:schemeClr val="accent6"/>
                              </a:solidFill>
                              <a:latin typeface="Cambria Math" panose="02040503050406030204" pitchFamily="18" charset="0"/>
                            </a:rPr>
                          </m:ctrlPr>
                        </m:accPr>
                        <m:e>
                          <m:r>
                            <a:rPr lang="fr-FR" b="0" i="1" smtClean="0">
                              <a:solidFill>
                                <a:schemeClr val="accent6"/>
                              </a:solidFill>
                              <a:latin typeface="Cambria Math" panose="02040503050406030204" pitchFamily="18" charset="0"/>
                            </a:rPr>
                            <m:t>𝐵</m:t>
                          </m:r>
                        </m:e>
                      </m:acc>
                    </m:oMath>
                  </m:oMathPara>
                </a14:m>
                <a:endParaRPr lang="fr-FR" dirty="0">
                  <a:solidFill>
                    <a:schemeClr val="accent6"/>
                  </a:solidFill>
                </a:endParaRPr>
              </a:p>
            </p:txBody>
          </p:sp>
        </mc:Choice>
        <mc:Fallback xmlns="">
          <p:sp>
            <p:nvSpPr>
              <p:cNvPr id="13" name="ZoneTexte 12"/>
              <p:cNvSpPr txBox="1">
                <a:spLocks noRot="1" noChangeAspect="1" noMove="1" noResize="1" noEditPoints="1" noAdjustHandles="1" noChangeArrowheads="1" noChangeShapeType="1" noTextEdit="1"/>
              </p:cNvSpPr>
              <p:nvPr/>
            </p:nvSpPr>
            <p:spPr>
              <a:xfrm>
                <a:off x="2687592" y="1053749"/>
                <a:ext cx="211404" cy="310598"/>
              </a:xfrm>
              <a:prstGeom prst="rect">
                <a:avLst/>
              </a:prstGeom>
              <a:blipFill>
                <a:blip r:embed="rId2"/>
                <a:stretch>
                  <a:fillRect l="-28571" r="-20000" b="-7843"/>
                </a:stretch>
              </a:blipFill>
            </p:spPr>
            <p:txBody>
              <a:bodyPr/>
              <a:lstStyle/>
              <a:p>
                <a:r>
                  <a:rPr lang="fr-FR">
                    <a:noFill/>
                  </a:rPr>
                  <a:t> </a:t>
                </a:r>
              </a:p>
            </p:txBody>
          </p:sp>
        </mc:Fallback>
      </mc:AlternateContent>
      <p:sp>
        <p:nvSpPr>
          <p:cNvPr id="14" name="ZoneTexte 13"/>
          <p:cNvSpPr txBox="1"/>
          <p:nvPr/>
        </p:nvSpPr>
        <p:spPr>
          <a:xfrm>
            <a:off x="7431994" y="4069516"/>
            <a:ext cx="4475562" cy="1815882"/>
          </a:xfrm>
          <a:prstGeom prst="rect">
            <a:avLst/>
          </a:prstGeom>
          <a:noFill/>
        </p:spPr>
        <p:txBody>
          <a:bodyPr wrap="square" rtlCol="0">
            <a:spAutoFit/>
          </a:bodyPr>
          <a:lstStyle/>
          <a:p>
            <a:r>
              <a:rPr lang="fr-FR" sz="2800" dirty="0"/>
              <a:t>If the B </a:t>
            </a:r>
            <a:r>
              <a:rPr lang="fr-FR" sz="2800" dirty="0" err="1"/>
              <a:t>field</a:t>
            </a:r>
            <a:r>
              <a:rPr lang="fr-FR" sz="2800" dirty="0"/>
              <a:t> </a:t>
            </a:r>
            <a:r>
              <a:rPr lang="fr-FR" sz="2800" dirty="0" err="1"/>
              <a:t>is</a:t>
            </a:r>
            <a:r>
              <a:rPr lang="fr-FR" sz="2800" dirty="0"/>
              <a:t> not </a:t>
            </a:r>
            <a:r>
              <a:rPr lang="fr-FR" sz="2800" dirty="0" err="1"/>
              <a:t>perfectly</a:t>
            </a:r>
            <a:r>
              <a:rPr lang="fr-FR" sz="2800" dirty="0"/>
              <a:t> </a:t>
            </a:r>
            <a:r>
              <a:rPr lang="fr-FR" sz="2800" dirty="0" err="1"/>
              <a:t>parallel</a:t>
            </a:r>
            <a:r>
              <a:rPr lang="fr-FR" sz="2800" dirty="0"/>
              <a:t> to the </a:t>
            </a:r>
            <a:r>
              <a:rPr lang="fr-FR" sz="2800" dirty="0" err="1"/>
              <a:t>beam</a:t>
            </a:r>
            <a:r>
              <a:rPr lang="fr-FR" sz="2800" dirty="0"/>
              <a:t> axis, the </a:t>
            </a:r>
            <a:r>
              <a:rPr lang="fr-FR" sz="2800" dirty="0" err="1"/>
              <a:t>problem</a:t>
            </a:r>
            <a:r>
              <a:rPr lang="fr-FR" sz="2800" dirty="0"/>
              <a:t> </a:t>
            </a:r>
            <a:r>
              <a:rPr lang="fr-FR" sz="2800" dirty="0" err="1"/>
              <a:t>is</a:t>
            </a:r>
            <a:r>
              <a:rPr lang="fr-FR" sz="2800" dirty="0"/>
              <a:t> </a:t>
            </a:r>
            <a:r>
              <a:rPr lang="fr-FR" sz="2800" u="sng" dirty="0" err="1"/>
              <a:t>maybe</a:t>
            </a:r>
            <a:r>
              <a:rPr lang="fr-FR" sz="2800" dirty="0"/>
              <a:t> </a:t>
            </a:r>
            <a:r>
              <a:rPr lang="fr-FR" sz="2800" dirty="0" err="1"/>
              <a:t>less</a:t>
            </a:r>
            <a:r>
              <a:rPr lang="fr-FR" sz="2800" dirty="0"/>
              <a:t> </a:t>
            </a:r>
            <a:r>
              <a:rPr lang="fr-FR" sz="2800" dirty="0" err="1"/>
              <a:t>critical</a:t>
            </a:r>
            <a:r>
              <a:rPr lang="fr-FR" sz="2800" dirty="0"/>
              <a:t> for « real </a:t>
            </a:r>
            <a:r>
              <a:rPr lang="fr-FR" sz="2800" dirty="0" err="1"/>
              <a:t>cavities</a:t>
            </a:r>
            <a:r>
              <a:rPr lang="fr-FR" sz="2800" dirty="0"/>
              <a:t> ».</a:t>
            </a:r>
          </a:p>
        </p:txBody>
      </p:sp>
      <p:cxnSp>
        <p:nvCxnSpPr>
          <p:cNvPr id="15" name="Connecteur droit 14"/>
          <p:cNvCxnSpPr/>
          <p:nvPr/>
        </p:nvCxnSpPr>
        <p:spPr>
          <a:xfrm flipH="1" flipV="1">
            <a:off x="948513" y="2168313"/>
            <a:ext cx="4939" cy="702364"/>
          </a:xfrm>
          <a:prstGeom prst="line">
            <a:avLst/>
          </a:prstGeom>
          <a:ln w="76200">
            <a:gradFill>
              <a:gsLst>
                <a:gs pos="0">
                  <a:schemeClr val="accent1">
                    <a:lumMod val="40000"/>
                    <a:lumOff val="60000"/>
                  </a:schemeClr>
                </a:gs>
                <a:gs pos="100000">
                  <a:srgbClr val="FF0000"/>
                </a:gs>
              </a:gsLst>
              <a:lin ang="5400000" scaled="1"/>
            </a:gra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ZoneTexte 15"/>
              <p:cNvSpPr txBox="1"/>
              <p:nvPr/>
            </p:nvSpPr>
            <p:spPr>
              <a:xfrm>
                <a:off x="567115" y="2351598"/>
                <a:ext cx="20621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i="1" smtClean="0">
                          <a:solidFill>
                            <a:schemeClr val="tx1"/>
                          </a:solidFill>
                          <a:latin typeface="Cambria Math" panose="02040503050406030204" pitchFamily="18" charset="0"/>
                        </a:rPr>
                        <m:t>𝐸</m:t>
                      </m:r>
                    </m:oMath>
                  </m:oMathPara>
                </a14:m>
                <a:endParaRPr lang="fr-FR" dirty="0">
                  <a:solidFill>
                    <a:schemeClr val="tx1"/>
                  </a:solidFill>
                </a:endParaRPr>
              </a:p>
            </p:txBody>
          </p:sp>
        </mc:Choice>
        <mc:Fallback xmlns="">
          <p:sp>
            <p:nvSpPr>
              <p:cNvPr id="16" name="ZoneTexte 15"/>
              <p:cNvSpPr txBox="1">
                <a:spLocks noRot="1" noChangeAspect="1" noMove="1" noResize="1" noEditPoints="1" noAdjustHandles="1" noChangeArrowheads="1" noChangeShapeType="1" noTextEdit="1"/>
              </p:cNvSpPr>
              <p:nvPr/>
            </p:nvSpPr>
            <p:spPr>
              <a:xfrm>
                <a:off x="567115" y="2351598"/>
                <a:ext cx="206210" cy="276999"/>
              </a:xfrm>
              <a:prstGeom prst="rect">
                <a:avLst/>
              </a:prstGeom>
              <a:blipFill>
                <a:blip r:embed="rId3"/>
                <a:stretch>
                  <a:fillRect l="-26471" r="-23529" b="-8889"/>
                </a:stretch>
              </a:blipFill>
            </p:spPr>
            <p:txBody>
              <a:bodyPr/>
              <a:lstStyle/>
              <a:p>
                <a:r>
                  <a:rPr lang="fr-FR">
                    <a:noFill/>
                  </a:rPr>
                  <a:t> </a:t>
                </a:r>
              </a:p>
            </p:txBody>
          </p:sp>
        </mc:Fallback>
      </mc:AlternateContent>
      <p:sp>
        <p:nvSpPr>
          <p:cNvPr id="17" name="ZoneTexte 16"/>
          <p:cNvSpPr txBox="1"/>
          <p:nvPr/>
        </p:nvSpPr>
        <p:spPr>
          <a:xfrm>
            <a:off x="438025" y="2657994"/>
            <a:ext cx="573740" cy="307777"/>
          </a:xfrm>
          <a:prstGeom prst="rect">
            <a:avLst/>
          </a:prstGeom>
          <a:noFill/>
        </p:spPr>
        <p:txBody>
          <a:bodyPr wrap="square" rtlCol="0">
            <a:spAutoFit/>
          </a:bodyPr>
          <a:lstStyle/>
          <a:p>
            <a:r>
              <a:rPr lang="fr-FR" sz="1400" dirty="0"/>
              <a:t>min</a:t>
            </a:r>
          </a:p>
        </p:txBody>
      </p:sp>
      <p:sp>
        <p:nvSpPr>
          <p:cNvPr id="18" name="ZoneTexte 17"/>
          <p:cNvSpPr txBox="1"/>
          <p:nvPr/>
        </p:nvSpPr>
        <p:spPr>
          <a:xfrm>
            <a:off x="438025" y="2014424"/>
            <a:ext cx="573740" cy="307777"/>
          </a:xfrm>
          <a:prstGeom prst="rect">
            <a:avLst/>
          </a:prstGeom>
          <a:noFill/>
        </p:spPr>
        <p:txBody>
          <a:bodyPr wrap="square" rtlCol="0">
            <a:spAutoFit/>
          </a:bodyPr>
          <a:lstStyle/>
          <a:p>
            <a:r>
              <a:rPr lang="fr-FR" sz="1400" dirty="0"/>
              <a:t>max</a:t>
            </a:r>
          </a:p>
        </p:txBody>
      </p:sp>
      <p:grpSp>
        <p:nvGrpSpPr>
          <p:cNvPr id="19" name="Groupe 18"/>
          <p:cNvGrpSpPr/>
          <p:nvPr/>
        </p:nvGrpSpPr>
        <p:grpSpPr>
          <a:xfrm>
            <a:off x="4428686" y="1666362"/>
            <a:ext cx="2729629" cy="1352990"/>
            <a:chOff x="4597251" y="1039719"/>
            <a:chExt cx="2729629" cy="1352990"/>
          </a:xfrm>
          <a:noFill/>
        </p:grpSpPr>
        <p:sp>
          <p:nvSpPr>
            <p:cNvPr id="40" name="Forme libre 39"/>
            <p:cNvSpPr/>
            <p:nvPr/>
          </p:nvSpPr>
          <p:spPr>
            <a:xfrm rot="694746">
              <a:off x="5631737" y="1039719"/>
              <a:ext cx="1695143" cy="1352990"/>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Forme libre 40"/>
            <p:cNvSpPr/>
            <p:nvPr/>
          </p:nvSpPr>
          <p:spPr>
            <a:xfrm rot="20905254" flipH="1">
              <a:off x="4597251" y="1039719"/>
              <a:ext cx="1695143" cy="1352990"/>
            </a:xfrm>
            <a:custGeom>
              <a:avLst/>
              <a:gdLst>
                <a:gd name="connsiteX0" fmla="*/ 0 w 2146853"/>
                <a:gd name="connsiteY0" fmla="*/ 80324 h 1478892"/>
                <a:gd name="connsiteX1" fmla="*/ 901148 w 2146853"/>
                <a:gd name="connsiteY1" fmla="*/ 128915 h 1478892"/>
                <a:gd name="connsiteX2" fmla="*/ 1532835 w 2146853"/>
                <a:gd name="connsiteY2" fmla="*/ 1290689 h 1478892"/>
                <a:gd name="connsiteX3" fmla="*/ 2146853 w 2146853"/>
                <a:gd name="connsiteY3" fmla="*/ 1462967 h 1478892"/>
              </a:gdLst>
              <a:ahLst/>
              <a:cxnLst>
                <a:cxn ang="0">
                  <a:pos x="connsiteX0" y="connsiteY0"/>
                </a:cxn>
                <a:cxn ang="0">
                  <a:pos x="connsiteX1" y="connsiteY1"/>
                </a:cxn>
                <a:cxn ang="0">
                  <a:pos x="connsiteX2" y="connsiteY2"/>
                </a:cxn>
                <a:cxn ang="0">
                  <a:pos x="connsiteX3" y="connsiteY3"/>
                </a:cxn>
              </a:cxnLst>
              <a:rect l="l" t="t" r="r" b="b"/>
              <a:pathLst>
                <a:path w="2146853" h="1478892">
                  <a:moveTo>
                    <a:pt x="0" y="80324"/>
                  </a:moveTo>
                  <a:cubicBezTo>
                    <a:pt x="322838" y="3756"/>
                    <a:pt x="645676" y="-72812"/>
                    <a:pt x="901148" y="128915"/>
                  </a:cubicBezTo>
                  <a:cubicBezTo>
                    <a:pt x="1156620" y="330642"/>
                    <a:pt x="1325218" y="1068347"/>
                    <a:pt x="1532835" y="1290689"/>
                  </a:cubicBezTo>
                  <a:cubicBezTo>
                    <a:pt x="1740453" y="1513031"/>
                    <a:pt x="1943653" y="1487999"/>
                    <a:pt x="2146853" y="1462967"/>
                  </a:cubicBezTo>
                </a:path>
              </a:pathLst>
            </a:custGeom>
            <a:grpFill/>
            <a:ln w="57150">
              <a:gradFill>
                <a:gsLst>
                  <a:gs pos="74000">
                    <a:srgbClr val="FFCCCC"/>
                  </a:gs>
                  <a:gs pos="0">
                    <a:schemeClr val="accent1">
                      <a:lumMod val="40000"/>
                      <a:lumOff val="60000"/>
                    </a:schemeClr>
                  </a:gs>
                  <a:gs pos="83000">
                    <a:srgbClr val="FF0000"/>
                  </a:gs>
                  <a:gs pos="100000">
                    <a:srgbClr val="FFCCC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24" name="Connecteur droit 23"/>
          <p:cNvCxnSpPr/>
          <p:nvPr/>
        </p:nvCxnSpPr>
        <p:spPr>
          <a:xfrm flipV="1">
            <a:off x="2243984" y="3100647"/>
            <a:ext cx="1126435" cy="182604"/>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2243984" y="3334051"/>
            <a:ext cx="1126435" cy="0"/>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2243984" y="3391477"/>
            <a:ext cx="1126435" cy="194924"/>
          </a:xfrm>
          <a:prstGeom prst="line">
            <a:avLst/>
          </a:prstGeom>
          <a:ln>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V="1">
            <a:off x="5571834" y="1364347"/>
            <a:ext cx="490331"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ZoneTexte 27"/>
              <p:cNvSpPr txBox="1"/>
              <p:nvPr/>
            </p:nvSpPr>
            <p:spPr>
              <a:xfrm>
                <a:off x="5711297" y="1053749"/>
                <a:ext cx="211404"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fr-FR" i="1" smtClean="0">
                              <a:solidFill>
                                <a:schemeClr val="accent6"/>
                              </a:solidFill>
                              <a:latin typeface="Cambria Math" panose="02040503050406030204" pitchFamily="18" charset="0"/>
                            </a:rPr>
                          </m:ctrlPr>
                        </m:accPr>
                        <m:e>
                          <m:r>
                            <a:rPr lang="fr-FR" b="0" i="1" smtClean="0">
                              <a:solidFill>
                                <a:schemeClr val="accent6"/>
                              </a:solidFill>
                              <a:latin typeface="Cambria Math" panose="02040503050406030204" pitchFamily="18" charset="0"/>
                            </a:rPr>
                            <m:t>𝐵</m:t>
                          </m:r>
                        </m:e>
                      </m:acc>
                    </m:oMath>
                  </m:oMathPara>
                </a14:m>
                <a:endParaRPr lang="fr-FR" dirty="0">
                  <a:solidFill>
                    <a:schemeClr val="accent6"/>
                  </a:solidFill>
                </a:endParaRPr>
              </a:p>
            </p:txBody>
          </p:sp>
        </mc:Choice>
        <mc:Fallback xmlns="">
          <p:sp>
            <p:nvSpPr>
              <p:cNvPr id="28" name="ZoneTexte 27"/>
              <p:cNvSpPr txBox="1">
                <a:spLocks noRot="1" noChangeAspect="1" noMove="1" noResize="1" noEditPoints="1" noAdjustHandles="1" noChangeArrowheads="1" noChangeShapeType="1" noTextEdit="1"/>
              </p:cNvSpPr>
              <p:nvPr/>
            </p:nvSpPr>
            <p:spPr>
              <a:xfrm>
                <a:off x="5711297" y="1053749"/>
                <a:ext cx="211404" cy="310598"/>
              </a:xfrm>
              <a:prstGeom prst="rect">
                <a:avLst/>
              </a:prstGeom>
              <a:blipFill>
                <a:blip r:embed="rId4"/>
                <a:stretch>
                  <a:fillRect l="-28571" r="-20000" b="-7843"/>
                </a:stretch>
              </a:blipFill>
            </p:spPr>
            <p:txBody>
              <a:bodyPr/>
              <a:lstStyle/>
              <a:p>
                <a:r>
                  <a:rPr lang="fr-FR">
                    <a:noFill/>
                  </a:rPr>
                  <a:t> </a:t>
                </a:r>
              </a:p>
            </p:txBody>
          </p:sp>
        </mc:Fallback>
      </mc:AlternateContent>
      <p:sp>
        <p:nvSpPr>
          <p:cNvPr id="31" name="Rectangle 30"/>
          <p:cNvSpPr/>
          <p:nvPr/>
        </p:nvSpPr>
        <p:spPr>
          <a:xfrm rot="16200000">
            <a:off x="1354543" y="3241769"/>
            <a:ext cx="1036181" cy="369332"/>
          </a:xfrm>
          <a:prstGeom prst="rect">
            <a:avLst/>
          </a:prstGeom>
        </p:spPr>
        <p:txBody>
          <a:bodyPr wrap="none">
            <a:spAutoFit/>
          </a:bodyPr>
          <a:lstStyle/>
          <a:p>
            <a:r>
              <a:rPr lang="fr-FR" dirty="0"/>
              <a:t>surface 1</a:t>
            </a:r>
          </a:p>
        </p:txBody>
      </p:sp>
      <p:sp>
        <p:nvSpPr>
          <p:cNvPr id="32" name="Rectangle 31"/>
          <p:cNvSpPr/>
          <p:nvPr/>
        </p:nvSpPr>
        <p:spPr>
          <a:xfrm rot="16200000">
            <a:off x="4309301" y="2133976"/>
            <a:ext cx="1036181" cy="369332"/>
          </a:xfrm>
          <a:prstGeom prst="rect">
            <a:avLst/>
          </a:prstGeom>
        </p:spPr>
        <p:txBody>
          <a:bodyPr wrap="none">
            <a:spAutoFit/>
          </a:bodyPr>
          <a:lstStyle/>
          <a:p>
            <a:r>
              <a:rPr lang="fr-FR" dirty="0"/>
              <a:t>surface 1</a:t>
            </a:r>
          </a:p>
        </p:txBody>
      </p:sp>
      <p:sp>
        <p:nvSpPr>
          <p:cNvPr id="35" name="Rectangle 34"/>
          <p:cNvSpPr/>
          <p:nvPr/>
        </p:nvSpPr>
        <p:spPr>
          <a:xfrm rot="16200000" flipH="1">
            <a:off x="6262711" y="1992202"/>
            <a:ext cx="1036181" cy="369332"/>
          </a:xfrm>
          <a:prstGeom prst="rect">
            <a:avLst/>
          </a:prstGeom>
        </p:spPr>
        <p:txBody>
          <a:bodyPr wrap="none">
            <a:spAutoFit/>
          </a:bodyPr>
          <a:lstStyle/>
          <a:p>
            <a:r>
              <a:rPr lang="fr-FR" dirty="0"/>
              <a:t>surface 2</a:t>
            </a:r>
          </a:p>
        </p:txBody>
      </p:sp>
      <p:sp>
        <p:nvSpPr>
          <p:cNvPr id="36" name="Rectangle 35"/>
          <p:cNvSpPr/>
          <p:nvPr/>
        </p:nvSpPr>
        <p:spPr>
          <a:xfrm rot="16200000" flipH="1">
            <a:off x="3221645" y="3206810"/>
            <a:ext cx="1036181" cy="369332"/>
          </a:xfrm>
          <a:prstGeom prst="rect">
            <a:avLst/>
          </a:prstGeom>
        </p:spPr>
        <p:txBody>
          <a:bodyPr wrap="none">
            <a:spAutoFit/>
          </a:bodyPr>
          <a:lstStyle/>
          <a:p>
            <a:r>
              <a:rPr lang="fr-FR" dirty="0"/>
              <a:t>surface 2</a:t>
            </a:r>
          </a:p>
        </p:txBody>
      </p:sp>
      <p:sp>
        <p:nvSpPr>
          <p:cNvPr id="42" name="ZoneTexte 41"/>
          <p:cNvSpPr txBox="1"/>
          <p:nvPr/>
        </p:nvSpPr>
        <p:spPr>
          <a:xfrm>
            <a:off x="4229996" y="3263236"/>
            <a:ext cx="3046857" cy="923330"/>
          </a:xfrm>
          <a:prstGeom prst="rect">
            <a:avLst/>
          </a:prstGeom>
          <a:noFill/>
        </p:spPr>
        <p:txBody>
          <a:bodyPr wrap="square" rtlCol="0">
            <a:spAutoFit/>
          </a:bodyPr>
          <a:lstStyle/>
          <a:p>
            <a:pPr algn="ctr"/>
            <a:r>
              <a:rPr lang="fr-FR" dirty="0" err="1"/>
              <a:t>Cavity</a:t>
            </a:r>
            <a:r>
              <a:rPr lang="fr-FR" dirty="0"/>
              <a:t> </a:t>
            </a:r>
            <a:r>
              <a:rPr lang="fr-FR" dirty="0" err="1"/>
              <a:t>with</a:t>
            </a:r>
            <a:r>
              <a:rPr lang="fr-FR" dirty="0"/>
              <a:t> a </a:t>
            </a:r>
            <a:r>
              <a:rPr lang="fr-FR" dirty="0" err="1"/>
              <a:t>beam</a:t>
            </a:r>
            <a:r>
              <a:rPr lang="fr-FR" dirty="0"/>
              <a:t> tube.</a:t>
            </a:r>
          </a:p>
          <a:p>
            <a:pPr algn="ctr"/>
            <a:r>
              <a:rPr lang="fr-FR" dirty="0"/>
              <a:t>A </a:t>
            </a:r>
            <a:r>
              <a:rPr lang="fr-FR" dirty="0" err="1"/>
              <a:t>small</a:t>
            </a:r>
            <a:r>
              <a:rPr lang="fr-FR" dirty="0"/>
              <a:t> B </a:t>
            </a:r>
            <a:r>
              <a:rPr lang="fr-FR" dirty="0" err="1"/>
              <a:t>field</a:t>
            </a:r>
            <a:r>
              <a:rPr lang="fr-FR" dirty="0"/>
              <a:t> angle </a:t>
            </a:r>
            <a:r>
              <a:rPr lang="fr-FR" dirty="0" err="1"/>
              <a:t>can</a:t>
            </a:r>
            <a:r>
              <a:rPr lang="fr-FR" dirty="0"/>
              <a:t> </a:t>
            </a:r>
            <a:r>
              <a:rPr lang="fr-FR" dirty="0" err="1"/>
              <a:t>reduce</a:t>
            </a:r>
            <a:r>
              <a:rPr lang="fr-FR" dirty="0"/>
              <a:t> the </a:t>
            </a:r>
            <a:r>
              <a:rPr lang="fr-FR" dirty="0" err="1"/>
              <a:t>beamlet</a:t>
            </a:r>
            <a:r>
              <a:rPr lang="fr-FR" dirty="0"/>
              <a:t> </a:t>
            </a:r>
            <a:r>
              <a:rPr lang="fr-FR" dirty="0" err="1"/>
              <a:t>effect</a:t>
            </a:r>
            <a:r>
              <a:rPr lang="fr-FR" dirty="0"/>
              <a:t>.</a:t>
            </a:r>
          </a:p>
        </p:txBody>
      </p:sp>
      <p:sp>
        <p:nvSpPr>
          <p:cNvPr id="43" name="ZoneTexte 42"/>
          <p:cNvSpPr txBox="1"/>
          <p:nvPr/>
        </p:nvSpPr>
        <p:spPr>
          <a:xfrm>
            <a:off x="1218838" y="5046515"/>
            <a:ext cx="4157501" cy="923330"/>
          </a:xfrm>
          <a:prstGeom prst="rect">
            <a:avLst/>
          </a:prstGeom>
          <a:noFill/>
        </p:spPr>
        <p:txBody>
          <a:bodyPr wrap="square" rtlCol="0">
            <a:spAutoFit/>
          </a:bodyPr>
          <a:lstStyle/>
          <a:p>
            <a:r>
              <a:rPr lang="fr-FR" dirty="0" err="1"/>
              <a:t>Perfect</a:t>
            </a:r>
            <a:r>
              <a:rPr lang="fr-FR" dirty="0"/>
              <a:t> </a:t>
            </a:r>
            <a:r>
              <a:rPr lang="fr-FR" dirty="0" err="1"/>
              <a:t>pillbox</a:t>
            </a:r>
            <a:r>
              <a:rPr lang="fr-FR" dirty="0"/>
              <a:t> </a:t>
            </a:r>
            <a:r>
              <a:rPr lang="fr-FR" dirty="0" err="1"/>
              <a:t>with</a:t>
            </a:r>
            <a:r>
              <a:rPr lang="fr-FR" dirty="0"/>
              <a:t> no </a:t>
            </a:r>
            <a:r>
              <a:rPr lang="fr-FR" dirty="0" err="1"/>
              <a:t>beam</a:t>
            </a:r>
            <a:r>
              <a:rPr lang="fr-FR" dirty="0"/>
              <a:t> tube.</a:t>
            </a:r>
          </a:p>
          <a:p>
            <a:r>
              <a:rPr lang="fr-FR" dirty="0"/>
              <a:t>A </a:t>
            </a:r>
            <a:r>
              <a:rPr lang="fr-FR" dirty="0" err="1"/>
              <a:t>small</a:t>
            </a:r>
            <a:r>
              <a:rPr lang="fr-FR" dirty="0"/>
              <a:t> B </a:t>
            </a:r>
            <a:r>
              <a:rPr lang="fr-FR" dirty="0" err="1"/>
              <a:t>field</a:t>
            </a:r>
            <a:r>
              <a:rPr lang="fr-FR" dirty="0"/>
              <a:t> angle </a:t>
            </a:r>
            <a:r>
              <a:rPr lang="fr-FR" dirty="0" err="1"/>
              <a:t>does</a:t>
            </a:r>
            <a:r>
              <a:rPr lang="fr-FR" dirty="0"/>
              <a:t> not </a:t>
            </a:r>
            <a:r>
              <a:rPr lang="fr-FR" dirty="0" err="1"/>
              <a:t>really</a:t>
            </a:r>
            <a:r>
              <a:rPr lang="fr-FR" dirty="0"/>
              <a:t> </a:t>
            </a:r>
            <a:r>
              <a:rPr lang="fr-FR" dirty="0" err="1"/>
              <a:t>solve</a:t>
            </a:r>
            <a:r>
              <a:rPr lang="fr-FR" dirty="0"/>
              <a:t> the issue.</a:t>
            </a:r>
          </a:p>
        </p:txBody>
      </p:sp>
      <p:sp>
        <p:nvSpPr>
          <p:cNvPr id="5" name="ZoneTexte 4"/>
          <p:cNvSpPr txBox="1"/>
          <p:nvPr/>
        </p:nvSpPr>
        <p:spPr>
          <a:xfrm>
            <a:off x="10007254" y="1798259"/>
            <a:ext cx="2134291" cy="923330"/>
          </a:xfrm>
          <a:prstGeom prst="rect">
            <a:avLst/>
          </a:prstGeom>
          <a:noFill/>
        </p:spPr>
        <p:txBody>
          <a:bodyPr wrap="square" rtlCol="0">
            <a:spAutoFit/>
          </a:bodyPr>
          <a:lstStyle/>
          <a:p>
            <a:r>
              <a:rPr lang="fr-FR" dirty="0" err="1"/>
              <a:t>Cavity</a:t>
            </a:r>
            <a:r>
              <a:rPr lang="fr-FR" dirty="0"/>
              <a:t> design for a </a:t>
            </a:r>
            <a:r>
              <a:rPr lang="fr-FR" dirty="0" err="1"/>
              <a:t>cooling</a:t>
            </a:r>
            <a:r>
              <a:rPr lang="fr-FR" dirty="0"/>
              <a:t> </a:t>
            </a:r>
            <a:r>
              <a:rPr lang="fr-FR" dirty="0" err="1"/>
              <a:t>cell</a:t>
            </a:r>
            <a:r>
              <a:rPr lang="fr-FR" dirty="0"/>
              <a:t> by C. </a:t>
            </a:r>
            <a:r>
              <a:rPr lang="fr-FR" dirty="0" err="1"/>
              <a:t>Barbagallo</a:t>
            </a:r>
            <a:r>
              <a:rPr lang="fr-FR" dirty="0"/>
              <a:t>.</a:t>
            </a:r>
          </a:p>
        </p:txBody>
      </p:sp>
      <p:pic>
        <p:nvPicPr>
          <p:cNvPr id="1026" name="Picture 2" descr="5fb89e04-158a-419a-a1d7-76a3df64ee93"/>
          <p:cNvPicPr>
            <a:picLocks noChangeAspect="1" noChangeArrowheads="1"/>
          </p:cNvPicPr>
          <p:nvPr/>
        </p:nvPicPr>
        <p:blipFill rotWithShape="1">
          <a:blip r:embed="rId5">
            <a:extLst>
              <a:ext uri="{28A0092B-C50C-407E-A947-70E740481C1C}">
                <a14:useLocalDpi xmlns:a14="http://schemas.microsoft.com/office/drawing/2010/main" val="0"/>
              </a:ext>
            </a:extLst>
          </a:blip>
          <a:srcRect r="22784"/>
          <a:stretch/>
        </p:blipFill>
        <p:spPr bwMode="auto">
          <a:xfrm>
            <a:off x="7845414" y="846667"/>
            <a:ext cx="2087764" cy="3182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u pied de page 1">
            <a:extLst>
              <a:ext uri="{FF2B5EF4-FFF2-40B4-BE49-F238E27FC236}">
                <a16:creationId xmlns:a16="http://schemas.microsoft.com/office/drawing/2014/main" id="{6E31459E-87BB-DAD9-7216-65595B94C147}"/>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475666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
          </p:nvPr>
        </p:nvSpPr>
        <p:spPr/>
        <p:txBody>
          <a:bodyPr/>
          <a:lstStyle/>
          <a:p>
            <a:fld id="{974172A1-1CBF-0B40-9234-7D4D80EC19EA}" type="slidenum">
              <a:rPr lang="en-GB" smtClean="0"/>
              <a:pPr/>
              <a:t>17</a:t>
            </a:fld>
            <a:endParaRPr lang="en-GB" dirty="0"/>
          </a:p>
        </p:txBody>
      </p:sp>
      <p:sp>
        <p:nvSpPr>
          <p:cNvPr id="4" name="Titre 3"/>
          <p:cNvSpPr>
            <a:spLocks noGrp="1"/>
          </p:cNvSpPr>
          <p:nvPr>
            <p:ph type="title"/>
          </p:nvPr>
        </p:nvSpPr>
        <p:spPr/>
        <p:txBody>
          <a:bodyPr/>
          <a:lstStyle/>
          <a:p>
            <a:r>
              <a:rPr lang="fr-FR" dirty="0" err="1"/>
              <a:t>Experimental</a:t>
            </a:r>
            <a:r>
              <a:rPr lang="fr-FR" dirty="0"/>
              <a:t> </a:t>
            </a:r>
            <a:r>
              <a:rPr lang="fr-FR" dirty="0" err="1"/>
              <a:t>study</a:t>
            </a:r>
            <a:r>
              <a:rPr lang="fr-FR" dirty="0"/>
              <a:t>: D. </a:t>
            </a:r>
            <a:r>
              <a:rPr lang="fr-FR" dirty="0" err="1"/>
              <a:t>Bowring</a:t>
            </a:r>
            <a:r>
              <a:rPr lang="fr-FR" dirty="0"/>
              <a:t>, PRAB 23, 2020</a:t>
            </a:r>
          </a:p>
        </p:txBody>
      </p:sp>
      <p:pic>
        <p:nvPicPr>
          <p:cNvPr id="5" name="Image 4"/>
          <p:cNvPicPr>
            <a:picLocks noChangeAspect="1"/>
          </p:cNvPicPr>
          <p:nvPr/>
        </p:nvPicPr>
        <p:blipFill>
          <a:blip r:embed="rId2"/>
          <a:stretch>
            <a:fillRect/>
          </a:stretch>
        </p:blipFill>
        <p:spPr>
          <a:xfrm>
            <a:off x="598769" y="3652181"/>
            <a:ext cx="4695700" cy="3324555"/>
          </a:xfrm>
          <a:prstGeom prst="rect">
            <a:avLst/>
          </a:prstGeom>
        </p:spPr>
      </p:pic>
      <p:pic>
        <p:nvPicPr>
          <p:cNvPr id="8" name="Image 7"/>
          <p:cNvPicPr>
            <a:picLocks noChangeAspect="1"/>
          </p:cNvPicPr>
          <p:nvPr/>
        </p:nvPicPr>
        <p:blipFill>
          <a:blip r:embed="rId3"/>
          <a:stretch>
            <a:fillRect/>
          </a:stretch>
        </p:blipFill>
        <p:spPr>
          <a:xfrm>
            <a:off x="8129847" y="846666"/>
            <a:ext cx="4062153" cy="3805478"/>
          </a:xfrm>
          <a:prstGeom prst="rect">
            <a:avLst/>
          </a:prstGeom>
        </p:spPr>
      </p:pic>
      <p:sp>
        <p:nvSpPr>
          <p:cNvPr id="10" name="Espace réservé du contenu 9"/>
          <p:cNvSpPr txBox="1">
            <a:spLocks noGrp="1"/>
          </p:cNvSpPr>
          <p:nvPr>
            <p:ph sz="quarter" idx="12"/>
          </p:nvPr>
        </p:nvSpPr>
        <p:spPr>
          <a:xfrm>
            <a:off x="1639547" y="1342004"/>
            <a:ext cx="6240087" cy="2566793"/>
          </a:xfrm>
          <a:prstGeom prst="rect">
            <a:avLst/>
          </a:prstGeom>
          <a:noFill/>
        </p:spPr>
        <p:txBody>
          <a:bodyPr wrap="square" rtlCol="0">
            <a:spAutoFit/>
          </a:bodyPr>
          <a:lstStyle/>
          <a:p>
            <a:r>
              <a:rPr lang="fr-FR" sz="2000" dirty="0" err="1"/>
              <a:t>Pillbox</a:t>
            </a:r>
            <a:r>
              <a:rPr lang="fr-FR" sz="2000" dirty="0"/>
              <a:t> </a:t>
            </a:r>
            <a:r>
              <a:rPr lang="fr-FR" sz="2000" dirty="0" err="1"/>
              <a:t>cavity</a:t>
            </a:r>
            <a:r>
              <a:rPr lang="fr-FR" sz="2000" dirty="0"/>
              <a:t> at 805 MHz. </a:t>
            </a:r>
          </a:p>
          <a:p>
            <a:r>
              <a:rPr lang="fr-FR" sz="2000" dirty="0"/>
              <a:t>Max </a:t>
            </a:r>
            <a:r>
              <a:rPr lang="fr-FR" sz="2000" dirty="0" err="1"/>
              <a:t>available</a:t>
            </a:r>
            <a:r>
              <a:rPr lang="fr-FR" sz="2000" dirty="0"/>
              <a:t> gradient: 50 MV/m.</a:t>
            </a:r>
          </a:p>
          <a:p>
            <a:r>
              <a:rPr lang="fr-FR" sz="2000" dirty="0"/>
              <a:t>In a </a:t>
            </a:r>
            <a:r>
              <a:rPr lang="fr-FR" sz="2000" dirty="0" err="1"/>
              <a:t>magnet</a:t>
            </a:r>
            <a:r>
              <a:rPr lang="fr-FR" sz="2000" dirty="0"/>
              <a:t> </a:t>
            </a:r>
            <a:r>
              <a:rPr lang="fr-FR" sz="2000" dirty="0" err="1"/>
              <a:t>field</a:t>
            </a:r>
            <a:r>
              <a:rPr lang="fr-FR" sz="2000" dirty="0"/>
              <a:t> </a:t>
            </a:r>
            <a:r>
              <a:rPr lang="fr-FR" sz="2000" dirty="0" err="1"/>
              <a:t>from</a:t>
            </a:r>
            <a:r>
              <a:rPr lang="fr-FR" sz="2000" dirty="0"/>
              <a:t> 0 to 3.5 T. B-</a:t>
            </a:r>
            <a:r>
              <a:rPr lang="fr-FR" sz="2000" dirty="0" err="1"/>
              <a:t>field</a:t>
            </a:r>
            <a:r>
              <a:rPr lang="fr-FR" sz="2000" dirty="0"/>
              <a:t> </a:t>
            </a:r>
            <a:r>
              <a:rPr lang="fr-FR" sz="2000" dirty="0" err="1"/>
              <a:t>parallel</a:t>
            </a:r>
            <a:r>
              <a:rPr lang="fr-FR" sz="2000" dirty="0"/>
              <a:t> to </a:t>
            </a:r>
            <a:r>
              <a:rPr lang="fr-FR" sz="2000" dirty="0" err="1"/>
              <a:t>Eacc</a:t>
            </a:r>
            <a:r>
              <a:rPr lang="fr-FR" sz="2000" dirty="0"/>
              <a:t>.</a:t>
            </a:r>
          </a:p>
          <a:p>
            <a:r>
              <a:rPr lang="fr-FR" sz="2000" dirty="0" err="1"/>
              <a:t>Two</a:t>
            </a:r>
            <a:r>
              <a:rPr lang="fr-FR" sz="2000" dirty="0"/>
              <a:t> </a:t>
            </a:r>
            <a:r>
              <a:rPr lang="fr-FR" sz="2000" dirty="0" err="1"/>
              <a:t>walls</a:t>
            </a:r>
            <a:r>
              <a:rPr lang="fr-FR" sz="2000" dirty="0"/>
              <a:t> in </a:t>
            </a:r>
            <a:r>
              <a:rPr lang="fr-FR" sz="2000" u="sng" dirty="0" err="1"/>
              <a:t>copper</a:t>
            </a:r>
            <a:r>
              <a:rPr lang="fr-FR" sz="2000" dirty="0"/>
              <a:t> or </a:t>
            </a:r>
            <a:r>
              <a:rPr lang="fr-FR" sz="2000" u="sng" dirty="0" err="1"/>
              <a:t>beryllium</a:t>
            </a:r>
            <a:r>
              <a:rPr lang="fr-FR" sz="2000" dirty="0"/>
              <a:t>.</a:t>
            </a:r>
          </a:p>
          <a:p>
            <a:r>
              <a:rPr lang="fr-FR" sz="2000" dirty="0" err="1"/>
              <a:t>Beryllium</a:t>
            </a:r>
            <a:r>
              <a:rPr lang="fr-FR" sz="2000" dirty="0"/>
              <a:t> shows a </a:t>
            </a:r>
            <a:r>
              <a:rPr lang="fr-FR" sz="2000" dirty="0" err="1"/>
              <a:t>higher</a:t>
            </a:r>
            <a:r>
              <a:rPr lang="fr-FR" sz="2000" dirty="0"/>
              <a:t> « </a:t>
            </a:r>
            <a:r>
              <a:rPr lang="fr-FR" sz="2000" dirty="0" err="1"/>
              <a:t>safe</a:t>
            </a:r>
            <a:r>
              <a:rPr lang="fr-FR" sz="2000" dirty="0"/>
              <a:t> » </a:t>
            </a:r>
            <a:r>
              <a:rPr lang="fr-FR" sz="2000" dirty="0" err="1"/>
              <a:t>Ts</a:t>
            </a:r>
            <a:r>
              <a:rPr lang="fr-FR" sz="2000" dirty="0"/>
              <a:t>.</a:t>
            </a:r>
          </a:p>
          <a:p>
            <a:endParaRPr lang="fr-FR" dirty="0"/>
          </a:p>
        </p:txBody>
      </p:sp>
      <p:sp>
        <p:nvSpPr>
          <p:cNvPr id="11" name="Espace réservé du contenu 9"/>
          <p:cNvSpPr txBox="1">
            <a:spLocks/>
          </p:cNvSpPr>
          <p:nvPr/>
        </p:nvSpPr>
        <p:spPr>
          <a:xfrm>
            <a:off x="6076604" y="5025804"/>
            <a:ext cx="6240087" cy="1828129"/>
          </a:xfrm>
          <a:prstGeom prst="rect">
            <a:avLst/>
          </a:prstGeom>
          <a:noFill/>
        </p:spPr>
        <p:txBody>
          <a:bodyPr wrap="square" rtlCol="0">
            <a:spAutoFit/>
          </a:bodyPr>
          <a:lstStyle>
            <a:lvl1pPr marL="457189" indent="-457189" algn="l" defTabSz="609585" rtl="0" eaLnBrk="1" latinLnBrk="0" hangingPunct="1">
              <a:spcBef>
                <a:spcPct val="20000"/>
              </a:spcBef>
              <a:buClr>
                <a:schemeClr val="accent1"/>
              </a:buClr>
              <a:buFont typeface="Wingdings" charset="2"/>
              <a:buChar char="§"/>
              <a:defRPr sz="3733" kern="1200">
                <a:solidFill>
                  <a:schemeClr val="tx1"/>
                </a:solidFill>
                <a:latin typeface="Arial Narrow"/>
                <a:ea typeface="+mn-ea"/>
                <a:cs typeface="Arial Narrow"/>
              </a:defRPr>
            </a:lvl1pPr>
            <a:lvl2pPr marL="990575" indent="-380990" algn="l" defTabSz="609585" rtl="0" eaLnBrk="1" latinLnBrk="0" hangingPunct="1">
              <a:spcBef>
                <a:spcPct val="20000"/>
              </a:spcBef>
              <a:buClr>
                <a:schemeClr val="accent1"/>
              </a:buClr>
              <a:buFont typeface="Wingdings" charset="2"/>
              <a:buChar char="§"/>
              <a:defRPr sz="3200" kern="1200">
                <a:solidFill>
                  <a:schemeClr val="tx1"/>
                </a:solidFill>
                <a:latin typeface="Arial Narrow"/>
                <a:ea typeface="+mn-ea"/>
                <a:cs typeface="Arial Narrow"/>
              </a:defRPr>
            </a:lvl2pPr>
            <a:lvl3pPr marL="1523962"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3pPr>
            <a:lvl4pPr marL="2133547"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4pPr>
            <a:lvl5pPr marL="2743131"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r>
              <a:rPr lang="fr-FR" sz="2000" dirty="0"/>
              <a:t>On the </a:t>
            </a:r>
            <a:r>
              <a:rPr lang="fr-FR" sz="2000" dirty="0" err="1"/>
              <a:t>left</a:t>
            </a:r>
            <a:r>
              <a:rPr lang="fr-FR" sz="2000" dirty="0"/>
              <a:t>: </a:t>
            </a:r>
            <a:r>
              <a:rPr lang="fr-FR" sz="2000" dirty="0" err="1"/>
              <a:t>diagram</a:t>
            </a:r>
            <a:r>
              <a:rPr lang="fr-FR" sz="2000" dirty="0"/>
              <a:t> of the </a:t>
            </a:r>
            <a:r>
              <a:rPr lang="fr-FR" sz="2000" dirty="0" err="1"/>
              <a:t>experimental</a:t>
            </a:r>
            <a:r>
              <a:rPr lang="fr-FR" sz="2000" dirty="0"/>
              <a:t> </a:t>
            </a:r>
            <a:r>
              <a:rPr lang="fr-FR" sz="2000" dirty="0" err="1"/>
              <a:t>device</a:t>
            </a:r>
            <a:r>
              <a:rPr lang="fr-FR" sz="2000" dirty="0"/>
              <a:t>.</a:t>
            </a:r>
          </a:p>
          <a:p>
            <a:endParaRPr lang="fr-FR" sz="2000" dirty="0"/>
          </a:p>
          <a:p>
            <a:r>
              <a:rPr lang="fr-FR" sz="2000" dirty="0"/>
              <a:t>On the right: </a:t>
            </a:r>
            <a:r>
              <a:rPr lang="fr-FR" sz="2000" dirty="0" err="1"/>
              <a:t>predicted</a:t>
            </a:r>
            <a:r>
              <a:rPr lang="fr-FR" sz="2000" dirty="0"/>
              <a:t> </a:t>
            </a:r>
            <a:r>
              <a:rPr lang="fr-FR" sz="2000" dirty="0" err="1"/>
              <a:t>behaviour</a:t>
            </a:r>
            <a:r>
              <a:rPr lang="fr-FR" sz="2000" dirty="0"/>
              <a:t>.</a:t>
            </a:r>
          </a:p>
          <a:p>
            <a:endParaRPr lang="fr-FR" dirty="0"/>
          </a:p>
        </p:txBody>
      </p:sp>
      <p:sp>
        <p:nvSpPr>
          <p:cNvPr id="2" name="Espace réservé du pied de page 1">
            <a:extLst>
              <a:ext uri="{FF2B5EF4-FFF2-40B4-BE49-F238E27FC236}">
                <a16:creationId xmlns:a16="http://schemas.microsoft.com/office/drawing/2014/main" id="{7619A045-BF84-F84E-D14F-44BEA27AEC74}"/>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4089496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a:xfrm>
            <a:off x="609600" y="1701800"/>
            <a:ext cx="5442065" cy="4714875"/>
          </a:xfrm>
        </p:spPr>
        <p:txBody>
          <a:bodyPr/>
          <a:lstStyle/>
          <a:p>
            <a:r>
              <a:rPr lang="fr-FR" sz="2800" dirty="0" err="1"/>
              <a:t>Results</a:t>
            </a:r>
            <a:r>
              <a:rPr lang="fr-FR" sz="2800" dirty="0"/>
              <a:t> </a:t>
            </a:r>
            <a:r>
              <a:rPr lang="fr-FR" sz="2800" dirty="0" err="1"/>
              <a:t>from</a:t>
            </a:r>
            <a:r>
              <a:rPr lang="fr-FR" sz="2800" dirty="0"/>
              <a:t> </a:t>
            </a:r>
            <a:r>
              <a:rPr lang="fr-FR" sz="2800" dirty="0" err="1"/>
              <a:t>Bowring</a:t>
            </a:r>
            <a:r>
              <a:rPr lang="fr-FR" sz="2800" dirty="0"/>
              <a:t> et al. PRAB 23, 072001, 2020.</a:t>
            </a:r>
          </a:p>
          <a:p>
            <a:r>
              <a:rPr lang="fr-FR" sz="1800" dirty="0" err="1"/>
              <a:t>Magnetic</a:t>
            </a:r>
            <a:r>
              <a:rPr lang="fr-FR" sz="1800" dirty="0"/>
              <a:t> </a:t>
            </a:r>
            <a:r>
              <a:rPr lang="fr-FR" sz="1800" dirty="0" err="1"/>
              <a:t>field</a:t>
            </a:r>
            <a:r>
              <a:rPr lang="fr-FR" sz="1800" dirty="0"/>
              <a:t> </a:t>
            </a:r>
            <a:r>
              <a:rPr lang="fr-FR" sz="1800" u="sng" dirty="0"/>
              <a:t>affects </a:t>
            </a:r>
            <a:r>
              <a:rPr lang="fr-FR" sz="1800" u="sng" dirty="0" err="1"/>
              <a:t>significantly</a:t>
            </a:r>
            <a:r>
              <a:rPr lang="fr-FR" sz="1800" u="sng" dirty="0"/>
              <a:t> </a:t>
            </a:r>
            <a:r>
              <a:rPr lang="fr-FR" sz="1800" dirty="0"/>
              <a:t>the performances (breakdown </a:t>
            </a:r>
            <a:r>
              <a:rPr lang="fr-FR" sz="1800" dirty="0" err="1"/>
              <a:t>probability</a:t>
            </a:r>
            <a:r>
              <a:rPr lang="fr-FR" sz="1800" dirty="0"/>
              <a:t>) of the full </a:t>
            </a:r>
            <a:r>
              <a:rPr lang="fr-FR" sz="1800" dirty="0" err="1"/>
              <a:t>copper</a:t>
            </a:r>
            <a:r>
              <a:rPr lang="fr-FR" sz="1800" dirty="0"/>
              <a:t> </a:t>
            </a:r>
            <a:r>
              <a:rPr lang="fr-FR" sz="1800" dirty="0" err="1"/>
              <a:t>cavity</a:t>
            </a:r>
            <a:r>
              <a:rPr lang="fr-FR" sz="1800" dirty="0"/>
              <a:t>.</a:t>
            </a:r>
          </a:p>
          <a:p>
            <a:endParaRPr lang="fr-FR" sz="2800" dirty="0"/>
          </a:p>
        </p:txBody>
      </p:sp>
      <p:sp>
        <p:nvSpPr>
          <p:cNvPr id="3" name="Espace réservé du numéro de diapositive 2"/>
          <p:cNvSpPr>
            <a:spLocks noGrp="1"/>
          </p:cNvSpPr>
          <p:nvPr>
            <p:ph type="sldNum" sz="quarter" idx="4"/>
          </p:nvPr>
        </p:nvSpPr>
        <p:spPr/>
        <p:txBody>
          <a:bodyPr/>
          <a:lstStyle/>
          <a:p>
            <a:fld id="{974172A1-1CBF-0B40-9234-7D4D80EC19EA}" type="slidenum">
              <a:rPr lang="en-GB" smtClean="0"/>
              <a:pPr/>
              <a:t>18</a:t>
            </a:fld>
            <a:endParaRPr lang="en-GB" dirty="0"/>
          </a:p>
        </p:txBody>
      </p:sp>
      <p:sp>
        <p:nvSpPr>
          <p:cNvPr id="4" name="Titre 3"/>
          <p:cNvSpPr>
            <a:spLocks noGrp="1"/>
          </p:cNvSpPr>
          <p:nvPr>
            <p:ph type="title"/>
          </p:nvPr>
        </p:nvSpPr>
        <p:spPr/>
        <p:txBody>
          <a:bodyPr/>
          <a:lstStyle/>
          <a:p>
            <a:r>
              <a:rPr lang="fr-FR" dirty="0"/>
              <a:t>Conclusions</a:t>
            </a:r>
          </a:p>
        </p:txBody>
      </p:sp>
      <p:pic>
        <p:nvPicPr>
          <p:cNvPr id="7" name="Image 6"/>
          <p:cNvPicPr>
            <a:picLocks noChangeAspect="1"/>
          </p:cNvPicPr>
          <p:nvPr/>
        </p:nvPicPr>
        <p:blipFill>
          <a:blip r:embed="rId2"/>
          <a:stretch>
            <a:fillRect/>
          </a:stretch>
        </p:blipFill>
        <p:spPr>
          <a:xfrm>
            <a:off x="952274" y="3577097"/>
            <a:ext cx="4692123" cy="2945191"/>
          </a:xfrm>
          <a:prstGeom prst="rect">
            <a:avLst/>
          </a:prstGeom>
        </p:spPr>
      </p:pic>
      <p:sp>
        <p:nvSpPr>
          <p:cNvPr id="10" name="ZoneTexte 9"/>
          <p:cNvSpPr txBox="1"/>
          <p:nvPr/>
        </p:nvSpPr>
        <p:spPr>
          <a:xfrm>
            <a:off x="6808123" y="842982"/>
            <a:ext cx="5256664" cy="2031325"/>
          </a:xfrm>
          <a:prstGeom prst="rect">
            <a:avLst/>
          </a:prstGeom>
          <a:noFill/>
        </p:spPr>
        <p:txBody>
          <a:bodyPr wrap="square" rtlCol="0">
            <a:spAutoFit/>
          </a:bodyPr>
          <a:lstStyle/>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The </a:t>
            </a:r>
            <a:r>
              <a:rPr lang="fr-FR" dirty="0" err="1"/>
              <a:t>beryllium</a:t>
            </a:r>
            <a:r>
              <a:rPr lang="fr-FR" dirty="0"/>
              <a:t> </a:t>
            </a:r>
            <a:r>
              <a:rPr lang="fr-FR" dirty="0" err="1"/>
              <a:t>cavity</a:t>
            </a:r>
            <a:r>
              <a:rPr lang="fr-FR" dirty="0"/>
              <a:t> </a:t>
            </a:r>
            <a:r>
              <a:rPr lang="fr-FR" dirty="0" err="1"/>
              <a:t>is</a:t>
            </a:r>
            <a:r>
              <a:rPr lang="fr-FR" dirty="0"/>
              <a:t> </a:t>
            </a:r>
            <a:r>
              <a:rPr lang="fr-FR" u="sng" dirty="0" err="1"/>
              <a:t>significantly</a:t>
            </a:r>
            <a:r>
              <a:rPr lang="fr-FR" u="sng" dirty="0"/>
              <a:t> </a:t>
            </a:r>
            <a:r>
              <a:rPr lang="fr-FR" u="sng" dirty="0" err="1"/>
              <a:t>better</a:t>
            </a:r>
            <a:r>
              <a:rPr lang="fr-FR" u="sng" dirty="0"/>
              <a:t> </a:t>
            </a:r>
            <a:r>
              <a:rPr lang="fr-FR" dirty="0" err="1"/>
              <a:t>than</a:t>
            </a:r>
            <a:r>
              <a:rPr lang="fr-FR" dirty="0"/>
              <a:t> the </a:t>
            </a:r>
            <a:r>
              <a:rPr lang="fr-FR" dirty="0" err="1"/>
              <a:t>copper</a:t>
            </a:r>
            <a:r>
              <a:rPr lang="fr-FR" dirty="0"/>
              <a:t> </a:t>
            </a:r>
            <a:r>
              <a:rPr lang="fr-FR" dirty="0" err="1"/>
              <a:t>cavity</a:t>
            </a:r>
            <a:r>
              <a:rPr lang="fr-FR" dirty="0"/>
              <a:t>. And </a:t>
            </a:r>
            <a:r>
              <a:rPr lang="fr-FR" u="sng" dirty="0" err="1"/>
              <a:t>is</a:t>
            </a:r>
            <a:r>
              <a:rPr lang="fr-FR" u="sng" dirty="0"/>
              <a:t> not </a:t>
            </a:r>
            <a:r>
              <a:rPr lang="fr-FR" u="sng" dirty="0" err="1"/>
              <a:t>significantly</a:t>
            </a:r>
            <a:r>
              <a:rPr lang="fr-FR" u="sng" dirty="0"/>
              <a:t> </a:t>
            </a:r>
            <a:r>
              <a:rPr lang="fr-FR" u="sng" dirty="0" err="1"/>
              <a:t>affected</a:t>
            </a:r>
            <a:r>
              <a:rPr lang="fr-FR" u="sng" dirty="0"/>
              <a:t> </a:t>
            </a:r>
            <a:r>
              <a:rPr lang="fr-FR" dirty="0"/>
              <a:t>by the </a:t>
            </a:r>
            <a:r>
              <a:rPr lang="fr-FR" dirty="0" err="1"/>
              <a:t>magnetic</a:t>
            </a:r>
            <a:r>
              <a:rPr lang="fr-FR" dirty="0"/>
              <a:t> </a:t>
            </a:r>
            <a:r>
              <a:rPr lang="fr-FR" dirty="0" err="1"/>
              <a:t>field</a:t>
            </a:r>
            <a:r>
              <a:rPr lang="fr-FR" dirty="0"/>
              <a:t>.</a:t>
            </a:r>
          </a:p>
          <a:p>
            <a:pPr marL="285750" indent="-285750">
              <a:buFont typeface="Arial" panose="020B0604020202020204" pitchFamily="34" charset="0"/>
              <a:buChar char="•"/>
            </a:pPr>
            <a:r>
              <a:rPr lang="fr-FR" dirty="0" err="1"/>
              <a:t>Magnetic</a:t>
            </a:r>
            <a:r>
              <a:rPr lang="fr-FR" dirty="0"/>
              <a:t> </a:t>
            </a:r>
            <a:r>
              <a:rPr lang="fr-FR" dirty="0" err="1"/>
              <a:t>field</a:t>
            </a:r>
            <a:r>
              <a:rPr lang="fr-FR" dirty="0"/>
              <a:t> affects the </a:t>
            </a:r>
            <a:r>
              <a:rPr lang="fr-FR" dirty="0" err="1"/>
              <a:t>trajectory</a:t>
            </a:r>
            <a:r>
              <a:rPr lang="fr-FR" dirty="0"/>
              <a:t> of the </a:t>
            </a:r>
            <a:r>
              <a:rPr lang="fr-FR" dirty="0" err="1"/>
              <a:t>electrons</a:t>
            </a:r>
            <a:r>
              <a:rPr lang="fr-FR" dirty="0"/>
              <a:t>, as </a:t>
            </a:r>
            <a:r>
              <a:rPr lang="fr-FR" dirty="0" err="1"/>
              <a:t>we</a:t>
            </a:r>
            <a:r>
              <a:rPr lang="fr-FR" dirty="0"/>
              <a:t> </a:t>
            </a:r>
            <a:r>
              <a:rPr lang="fr-FR" dirty="0" err="1"/>
              <a:t>can</a:t>
            </a:r>
            <a:r>
              <a:rPr lang="fr-FR" dirty="0"/>
              <a:t> </a:t>
            </a:r>
            <a:r>
              <a:rPr lang="fr-FR" dirty="0" err="1"/>
              <a:t>expect</a:t>
            </a:r>
            <a:r>
              <a:rPr lang="fr-FR" dirty="0"/>
              <a:t>.</a:t>
            </a:r>
          </a:p>
          <a:p>
            <a:pPr marL="285750" indent="-285750">
              <a:buFont typeface="Arial" panose="020B0604020202020204" pitchFamily="34" charset="0"/>
              <a:buChar char="•"/>
            </a:pPr>
            <a:endParaRPr lang="fr-FR" dirty="0"/>
          </a:p>
        </p:txBody>
      </p:sp>
      <p:pic>
        <p:nvPicPr>
          <p:cNvPr id="8" name="Image 7"/>
          <p:cNvPicPr>
            <a:picLocks noChangeAspect="1"/>
          </p:cNvPicPr>
          <p:nvPr/>
        </p:nvPicPr>
        <p:blipFill>
          <a:blip r:embed="rId3"/>
          <a:stretch>
            <a:fillRect/>
          </a:stretch>
        </p:blipFill>
        <p:spPr>
          <a:xfrm>
            <a:off x="6213401" y="2766239"/>
            <a:ext cx="4352081" cy="4132162"/>
          </a:xfrm>
          <a:prstGeom prst="rect">
            <a:avLst/>
          </a:prstGeom>
        </p:spPr>
      </p:pic>
      <p:sp>
        <p:nvSpPr>
          <p:cNvPr id="5" name="Espace réservé du pied de page 4">
            <a:extLst>
              <a:ext uri="{FF2B5EF4-FFF2-40B4-BE49-F238E27FC236}">
                <a16:creationId xmlns:a16="http://schemas.microsoft.com/office/drawing/2014/main" id="{5E3DF190-9361-D627-58B5-080CC61855D0}"/>
              </a:ext>
            </a:extLst>
          </p:cNvPr>
          <p:cNvSpPr>
            <a:spLocks noGrp="1"/>
          </p:cNvSpPr>
          <p:nvPr>
            <p:ph type="ftr" sz="quarter" idx="3"/>
          </p:nvPr>
        </p:nvSpPr>
        <p:spPr/>
        <p:txBody>
          <a:bodyPr/>
          <a:lstStyle/>
          <a:p>
            <a:r>
              <a:rPr lang="fr-FR"/>
              <a:t>IMCC&amp;Mucol annual meeting 2024</a:t>
            </a:r>
            <a:endParaRPr lang="en-GB" dirty="0"/>
          </a:p>
        </p:txBody>
      </p:sp>
      <p:sp>
        <p:nvSpPr>
          <p:cNvPr id="9" name="ZoneTexte 8">
            <a:extLst>
              <a:ext uri="{FF2B5EF4-FFF2-40B4-BE49-F238E27FC236}">
                <a16:creationId xmlns:a16="http://schemas.microsoft.com/office/drawing/2014/main" id="{8334D82C-ADE6-698B-4B77-ED161F5010D1}"/>
              </a:ext>
            </a:extLst>
          </p:cNvPr>
          <p:cNvSpPr txBox="1"/>
          <p:nvPr/>
        </p:nvSpPr>
        <p:spPr>
          <a:xfrm>
            <a:off x="1620203" y="1215867"/>
            <a:ext cx="6097904" cy="369332"/>
          </a:xfrm>
          <a:prstGeom prst="rect">
            <a:avLst/>
          </a:prstGeom>
          <a:noFill/>
        </p:spPr>
        <p:txBody>
          <a:bodyPr wrap="square">
            <a:spAutoFit/>
          </a:bodyPr>
          <a:lstStyle/>
          <a:p>
            <a:r>
              <a:rPr lang="fr-FR" sz="1800" dirty="0">
                <a:solidFill>
                  <a:srgbClr val="6D2D9E"/>
                </a:solidFill>
                <a:effectLst/>
                <a:latin typeface="Helvetica" pitchFamily="2" charset="0"/>
              </a:rPr>
              <a:t>More </a:t>
            </a:r>
            <a:r>
              <a:rPr lang="fr-FR" sz="1800" dirty="0" err="1">
                <a:solidFill>
                  <a:srgbClr val="6D2D9E"/>
                </a:solidFill>
                <a:effectLst/>
                <a:latin typeface="Helvetica" pitchFamily="2" charset="0"/>
              </a:rPr>
              <a:t>details</a:t>
            </a:r>
            <a:r>
              <a:rPr lang="fr-FR" sz="1800" dirty="0">
                <a:solidFill>
                  <a:srgbClr val="6D2D9E"/>
                </a:solidFill>
                <a:effectLst/>
                <a:latin typeface="Helvetica" pitchFamily="2" charset="0"/>
              </a:rPr>
              <a:t> </a:t>
            </a:r>
            <a:r>
              <a:rPr lang="fr-FR" sz="1800" dirty="0" err="1">
                <a:solidFill>
                  <a:srgbClr val="6D2D9E"/>
                </a:solidFill>
                <a:effectLst/>
                <a:latin typeface="Helvetica" pitchFamily="2" charset="0"/>
              </a:rPr>
              <a:t>see</a:t>
            </a:r>
            <a:r>
              <a:rPr lang="fr-FR" sz="1800" dirty="0">
                <a:solidFill>
                  <a:srgbClr val="6D2D9E"/>
                </a:solidFill>
                <a:effectLst/>
                <a:latin typeface="Helvetica" pitchFamily="2" charset="0"/>
              </a:rPr>
              <a:t> K. </a:t>
            </a:r>
            <a:r>
              <a:rPr lang="fr-FR" sz="1800" dirty="0" err="1">
                <a:solidFill>
                  <a:srgbClr val="6D2D9E"/>
                </a:solidFill>
                <a:effectLst/>
                <a:latin typeface="Helvetica" pitchFamily="2" charset="0"/>
              </a:rPr>
              <a:t>Yonehara</a:t>
            </a:r>
            <a:r>
              <a:rPr lang="fr-FR" sz="1800" dirty="0">
                <a:solidFill>
                  <a:srgbClr val="6D2D9E"/>
                </a:solidFill>
                <a:effectLst/>
                <a:latin typeface="Helvetica" pitchFamily="2" charset="0"/>
              </a:rPr>
              <a:t> talk on Thursday </a:t>
            </a:r>
            <a:endParaRPr lang="fr-FR" dirty="0"/>
          </a:p>
        </p:txBody>
      </p:sp>
    </p:spTree>
    <p:extLst>
      <p:ext uri="{BB962C8B-B14F-4D97-AF65-F5344CB8AC3E}">
        <p14:creationId xmlns:p14="http://schemas.microsoft.com/office/powerpoint/2010/main" val="872515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626" y="2164105"/>
            <a:ext cx="8770591" cy="4367754"/>
          </a:xfrm>
          <a:prstGeom prst="rect">
            <a:avLst/>
          </a:prstGeom>
        </p:spPr>
      </p:pic>
      <p:sp>
        <p:nvSpPr>
          <p:cNvPr id="4" name="Title 3"/>
          <p:cNvSpPr>
            <a:spLocks noGrp="1"/>
          </p:cNvSpPr>
          <p:nvPr>
            <p:ph type="title"/>
          </p:nvPr>
        </p:nvSpPr>
        <p:spPr/>
        <p:txBody>
          <a:bodyPr/>
          <a:lstStyle/>
          <a:p>
            <a:r>
              <a:rPr lang="en-US" dirty="0"/>
              <a:t>Comparing breakdown mitigation ideas</a:t>
            </a:r>
            <a:endParaRPr lang="fr-FR" dirty="0"/>
          </a:p>
        </p:txBody>
      </p:sp>
      <p:cxnSp>
        <p:nvCxnSpPr>
          <p:cNvPr id="6" name="Straight Arrow Connector 5"/>
          <p:cNvCxnSpPr/>
          <p:nvPr/>
        </p:nvCxnSpPr>
        <p:spPr>
          <a:xfrm flipV="1">
            <a:off x="5533605" y="3387584"/>
            <a:ext cx="0" cy="186486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287705" y="5073734"/>
            <a:ext cx="2520825" cy="646331"/>
          </a:xfrm>
          <a:prstGeom prst="rect">
            <a:avLst/>
          </a:prstGeom>
          <a:solidFill>
            <a:schemeClr val="bg1"/>
          </a:solidFill>
          <a:ln>
            <a:solidFill>
              <a:schemeClr val="tx1"/>
            </a:solidFill>
          </a:ln>
        </p:spPr>
        <p:txBody>
          <a:bodyPr wrap="square" rtlCol="0">
            <a:spAutoFit/>
          </a:bodyPr>
          <a:lstStyle/>
          <a:p>
            <a:pPr defTabSz="609585"/>
            <a:r>
              <a:rPr lang="en-US" dirty="0">
                <a:solidFill>
                  <a:prstClr val="black"/>
                </a:solidFill>
                <a:latin typeface="Arial"/>
              </a:rPr>
              <a:t>Benefits of </a:t>
            </a:r>
            <a:r>
              <a:rPr lang="en-US" dirty="0">
                <a:solidFill>
                  <a:srgbClr val="00B050"/>
                </a:solidFill>
                <a:latin typeface="Arial"/>
              </a:rPr>
              <a:t>short pulse </a:t>
            </a:r>
            <a:r>
              <a:rPr lang="en-US" dirty="0">
                <a:solidFill>
                  <a:prstClr val="black"/>
                </a:solidFill>
                <a:latin typeface="Arial"/>
              </a:rPr>
              <a:t>and </a:t>
            </a:r>
            <a:r>
              <a:rPr lang="en-US" dirty="0">
                <a:solidFill>
                  <a:srgbClr val="00B0F0"/>
                </a:solidFill>
                <a:latin typeface="Arial"/>
              </a:rPr>
              <a:t>aluminum</a:t>
            </a:r>
            <a:r>
              <a:rPr lang="en-US" dirty="0">
                <a:solidFill>
                  <a:prstClr val="black"/>
                </a:solidFill>
                <a:latin typeface="Arial"/>
              </a:rPr>
              <a:t> multiply</a:t>
            </a:r>
          </a:p>
        </p:txBody>
      </p:sp>
      <p:sp>
        <p:nvSpPr>
          <p:cNvPr id="2" name="TextBox 1"/>
          <p:cNvSpPr txBox="1"/>
          <p:nvPr/>
        </p:nvSpPr>
        <p:spPr>
          <a:xfrm>
            <a:off x="6646687" y="5252451"/>
            <a:ext cx="4122913" cy="830997"/>
          </a:xfrm>
          <a:prstGeom prst="rect">
            <a:avLst/>
          </a:prstGeom>
          <a:noFill/>
        </p:spPr>
        <p:txBody>
          <a:bodyPr wrap="square" rtlCol="0">
            <a:spAutoFit/>
          </a:bodyPr>
          <a:lstStyle/>
          <a:p>
            <a:pPr defTabSz="609585"/>
            <a:r>
              <a:rPr lang="en-US" sz="2400" dirty="0">
                <a:solidFill>
                  <a:prstClr val="black"/>
                </a:solidFill>
                <a:latin typeface="Arial"/>
              </a:rPr>
              <a:t>Aluminum cavity with a short pulse looks very promising</a:t>
            </a:r>
            <a:endParaRPr lang="fr-FR" sz="2400" dirty="0">
              <a:solidFill>
                <a:prstClr val="black"/>
              </a:solidFill>
              <a:latin typeface="Arial"/>
            </a:endParaRPr>
          </a:p>
        </p:txBody>
      </p:sp>
      <mc:AlternateContent xmlns:mc="http://schemas.openxmlformats.org/markup-compatibility/2006" xmlns:a14="http://schemas.microsoft.com/office/drawing/2010/main">
        <mc:Choice Requires="a14">
          <p:sp>
            <p:nvSpPr>
              <p:cNvPr id="5" name="Rectangle 4"/>
              <p:cNvSpPr/>
              <p:nvPr/>
            </p:nvSpPr>
            <p:spPr>
              <a:xfrm>
                <a:off x="2122016" y="1117841"/>
                <a:ext cx="9580025" cy="944746"/>
              </a:xfrm>
              <a:prstGeom prst="rect">
                <a:avLst/>
              </a:prstGeom>
            </p:spPr>
            <p:txBody>
              <a:bodyPr wrap="square">
                <a:spAutoFit/>
              </a:bodyPr>
              <a:lstStyle/>
              <a:p>
                <a:r>
                  <a:rPr lang="en-GB" dirty="0"/>
                  <a:t>This plot is not intended to give absolute values for breakdown threshold, but only a feeling of which solutions can be more promising. We scale curves from MUCOOL cavity study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𝑝𝑢𝑙𝑠𝑒</m:t>
                        </m:r>
                      </m:sub>
                    </m:sSub>
                    <m:r>
                      <a:rPr lang="en-US" i="1">
                        <a:latin typeface="Cambria Math" panose="02040503050406030204" pitchFamily="18" charset="0"/>
                      </a:rPr>
                      <m:t>=20 </m:t>
                    </m:r>
                    <m:r>
                      <a:rPr lang="en-US" i="1">
                        <a:latin typeface="Cambria Math" panose="02040503050406030204" pitchFamily="18" charset="0"/>
                        <a:ea typeface="Cambria Math" panose="02040503050406030204" pitchFamily="18" charset="0"/>
                      </a:rPr>
                      <m:t>𝜇</m:t>
                    </m:r>
                    <m:r>
                      <a:rPr lang="en-US" i="1">
                        <a:latin typeface="Cambria Math" panose="02040503050406030204" pitchFamily="18" charset="0"/>
                        <a:ea typeface="Cambria Math" panose="02040503050406030204" pitchFamily="18" charset="0"/>
                      </a:rPr>
                      <m:t>𝑠</m:t>
                    </m:r>
                  </m:oMath>
                </a14:m>
                <a:r>
                  <a:rPr lang="fr-FR" dirty="0"/>
                  <a:t> </a:t>
                </a:r>
                <a14:m>
                  <m:oMath xmlns:m="http://schemas.openxmlformats.org/officeDocument/2006/math">
                    <m:r>
                      <a:rPr lang="en-US" b="0" i="0" smtClean="0">
                        <a:latin typeface="Cambria Math" panose="02040503050406030204" pitchFamily="18" charset="0"/>
                      </a:rPr>
                      <m:t>&gt;1</m:t>
                    </m:r>
                    <m:r>
                      <a:rPr lang="en-US" i="1">
                        <a:latin typeface="Cambria Math" panose="02040503050406030204" pitchFamily="18" charset="0"/>
                      </a:rPr>
                      <m:t>0 </m:t>
                    </m:r>
                    <m:r>
                      <a:rPr lang="en-US" i="1">
                        <a:latin typeface="Cambria Math" panose="02040503050406030204" pitchFamily="18" charset="0"/>
                        <a:ea typeface="Cambria Math" panose="02040503050406030204" pitchFamily="18" charset="0"/>
                      </a:rPr>
                      <m:t>𝜇</m:t>
                    </m:r>
                    <m:r>
                      <a:rPr lang="en-US" i="1">
                        <a:latin typeface="Cambria Math" panose="02040503050406030204" pitchFamily="18" charset="0"/>
                        <a:ea typeface="Cambria Math" panose="02040503050406030204" pitchFamily="18" charset="0"/>
                      </a:rPr>
                      <m:t>𝑠</m:t>
                    </m:r>
                  </m:oMath>
                </a14:m>
                <a:r>
                  <a:rPr lang="fr-FR" dirty="0"/>
                  <a:t> so the no-diffusion model </a:t>
                </a:r>
                <a:r>
                  <a:rPr lang="fr-FR" dirty="0" err="1"/>
                  <a:t>applies</a:t>
                </a:r>
                <a:r>
                  <a:rPr lang="fr-FR" dirty="0"/>
                  <a:t> </a:t>
                </a:r>
                <a:r>
                  <a:rPr lang="fr-FR" dirty="0" err="1"/>
                  <a:t>only</a:t>
                </a:r>
                <a:r>
                  <a:rPr lang="fr-FR" dirty="0"/>
                  <a:t> </a:t>
                </a:r>
                <a:r>
                  <a:rPr lang="fr-FR" dirty="0" err="1"/>
                  <a:t>approximately</a:t>
                </a:r>
                <a:r>
                  <a:rPr lang="fr-FR" dirty="0"/>
                  <a:t>)</a:t>
                </a:r>
              </a:p>
            </p:txBody>
          </p:sp>
        </mc:Choice>
        <mc:Fallback xmlns="">
          <p:sp>
            <p:nvSpPr>
              <p:cNvPr id="5" name="Rectangle 4"/>
              <p:cNvSpPr>
                <a:spLocks noRot="1" noChangeAspect="1" noMove="1" noResize="1" noEditPoints="1" noAdjustHandles="1" noChangeArrowheads="1" noChangeShapeType="1" noTextEdit="1"/>
              </p:cNvSpPr>
              <p:nvPr/>
            </p:nvSpPr>
            <p:spPr>
              <a:xfrm>
                <a:off x="2122016" y="1117841"/>
                <a:ext cx="9580025" cy="944746"/>
              </a:xfrm>
              <a:prstGeom prst="rect">
                <a:avLst/>
              </a:prstGeom>
              <a:blipFill>
                <a:blip r:embed="rId3"/>
                <a:stretch>
                  <a:fillRect l="-509" t="-3226" b="-7097"/>
                </a:stretch>
              </a:blipFill>
            </p:spPr>
            <p:txBody>
              <a:bodyPr/>
              <a:lstStyle/>
              <a:p>
                <a:r>
                  <a:rPr lang="fr-FR">
                    <a:noFill/>
                  </a:rPr>
                  <a:t> </a:t>
                </a:r>
              </a:p>
            </p:txBody>
          </p:sp>
        </mc:Fallback>
      </mc:AlternateContent>
      <p:sp>
        <p:nvSpPr>
          <p:cNvPr id="3" name="Espace réservé du pied de page 4">
            <a:extLst>
              <a:ext uri="{FF2B5EF4-FFF2-40B4-BE49-F238E27FC236}">
                <a16:creationId xmlns:a16="http://schemas.microsoft.com/office/drawing/2014/main" id="{34EC7E33-97A4-40E9-ED3F-0FEB0A9221A3}"/>
              </a:ext>
            </a:extLst>
          </p:cNvPr>
          <p:cNvSpPr>
            <a:spLocks noGrp="1"/>
          </p:cNvSpPr>
          <p:nvPr>
            <p:ph type="ftr" sz="quarter" idx="3"/>
          </p:nvPr>
        </p:nvSpPr>
        <p:spPr>
          <a:xfrm>
            <a:off x="1828800" y="6416675"/>
            <a:ext cx="8432800" cy="365125"/>
          </a:xfrm>
        </p:spPr>
        <p:txBody>
          <a:bodyPr/>
          <a:lstStyle/>
          <a:p>
            <a:r>
              <a:rPr lang="fr-FR" dirty="0" err="1"/>
              <a:t>IMCC&amp;Mucol</a:t>
            </a:r>
            <a:r>
              <a:rPr lang="fr-FR" dirty="0"/>
              <a:t> </a:t>
            </a:r>
            <a:r>
              <a:rPr lang="fr-FR" dirty="0" err="1"/>
              <a:t>annual</a:t>
            </a:r>
            <a:r>
              <a:rPr lang="fr-FR" dirty="0"/>
              <a:t> meeting 2024</a:t>
            </a:r>
            <a:endParaRPr lang="en-GB" dirty="0"/>
          </a:p>
        </p:txBody>
      </p:sp>
      <p:sp>
        <p:nvSpPr>
          <p:cNvPr id="9" name="Espace réservé du numéro de diapositive 2">
            <a:extLst>
              <a:ext uri="{FF2B5EF4-FFF2-40B4-BE49-F238E27FC236}">
                <a16:creationId xmlns:a16="http://schemas.microsoft.com/office/drawing/2014/main" id="{A6C94F7D-811D-FF64-D95E-4039A09DDE93}"/>
              </a:ext>
            </a:extLst>
          </p:cNvPr>
          <p:cNvSpPr>
            <a:spLocks noGrp="1"/>
          </p:cNvSpPr>
          <p:nvPr>
            <p:ph type="sldNum" sz="quarter" idx="4"/>
          </p:nvPr>
        </p:nvSpPr>
        <p:spPr>
          <a:xfrm>
            <a:off x="10464800" y="6538914"/>
            <a:ext cx="609600" cy="365125"/>
          </a:xfrm>
        </p:spPr>
        <p:txBody>
          <a:bodyPr/>
          <a:lstStyle/>
          <a:p>
            <a:fld id="{974172A1-1CBF-0B40-9234-7D4D80EC19EA}" type="slidenum">
              <a:rPr lang="en-GB" smtClean="0"/>
              <a:pPr/>
              <a:t>19</a:t>
            </a:fld>
            <a:endParaRPr lang="en-GB" dirty="0"/>
          </a:p>
        </p:txBody>
      </p:sp>
    </p:spTree>
    <p:extLst>
      <p:ext uri="{BB962C8B-B14F-4D97-AF65-F5344CB8AC3E}">
        <p14:creationId xmlns:p14="http://schemas.microsoft.com/office/powerpoint/2010/main" val="1867913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re 3"/>
          <p:cNvSpPr>
            <a:spLocks noGrp="1"/>
          </p:cNvSpPr>
          <p:nvPr>
            <p:ph type="title"/>
          </p:nvPr>
        </p:nvSpPr>
        <p:spPr/>
        <p:txBody>
          <a:bodyPr/>
          <a:lstStyle/>
          <a:p>
            <a:r>
              <a:rPr lang="fr-FR" dirty="0" err="1"/>
              <a:t>Outline</a:t>
            </a:r>
            <a:endParaRPr lang="fr-FR" dirty="0"/>
          </a:p>
        </p:txBody>
      </p:sp>
      <p:sp>
        <p:nvSpPr>
          <p:cNvPr id="6" name="ZoneTexte 5">
            <a:extLst>
              <a:ext uri="{FF2B5EF4-FFF2-40B4-BE49-F238E27FC236}">
                <a16:creationId xmlns:a16="http://schemas.microsoft.com/office/drawing/2014/main" id="{90DC0CF2-C04A-AD21-CADF-A944804ECC48}"/>
              </a:ext>
            </a:extLst>
          </p:cNvPr>
          <p:cNvSpPr txBox="1"/>
          <p:nvPr/>
        </p:nvSpPr>
        <p:spPr>
          <a:xfrm>
            <a:off x="-1" y="2090172"/>
            <a:ext cx="12192001"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a:t>Issues of NC RF cavities break-down (BD) in magnetic fields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Model(s) that explain BD results in magnetic field</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Existing experimental studies and further tests needed to consolidate simulations end explore new BD mitigation solutions</a:t>
            </a:r>
          </a:p>
        </p:txBody>
      </p:sp>
      <p:sp>
        <p:nvSpPr>
          <p:cNvPr id="7" name="Espace réservé du pied de page 6">
            <a:extLst>
              <a:ext uri="{FF2B5EF4-FFF2-40B4-BE49-F238E27FC236}">
                <a16:creationId xmlns:a16="http://schemas.microsoft.com/office/drawing/2014/main" id="{BE74A185-F4B6-BA1F-A270-8470D3E39C9E}"/>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1860897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p:txBody>
          <a:bodyPr/>
          <a:lstStyle/>
          <a:p>
            <a:r>
              <a:rPr lang="fr-FR" dirty="0"/>
              <a:t>Points to </a:t>
            </a:r>
            <a:r>
              <a:rPr lang="fr-FR" dirty="0" err="1"/>
              <a:t>be</a:t>
            </a:r>
            <a:r>
              <a:rPr lang="fr-FR" dirty="0"/>
              <a:t> </a:t>
            </a:r>
            <a:r>
              <a:rPr lang="fr-FR" dirty="0" err="1"/>
              <a:t>tested</a:t>
            </a:r>
            <a:r>
              <a:rPr lang="fr-FR" dirty="0"/>
              <a:t> </a:t>
            </a:r>
            <a:r>
              <a:rPr lang="fr-FR" dirty="0" err="1"/>
              <a:t>experimentally</a:t>
            </a:r>
            <a:r>
              <a:rPr lang="fr-FR" dirty="0"/>
              <a:t>:</a:t>
            </a:r>
          </a:p>
          <a:p>
            <a:pPr lvl="1"/>
            <a:r>
              <a:rPr lang="fr-FR" dirty="0" err="1"/>
              <a:t>What</a:t>
            </a:r>
            <a:r>
              <a:rPr lang="fr-FR" dirty="0"/>
              <a:t> about </a:t>
            </a:r>
            <a:r>
              <a:rPr lang="fr-FR" dirty="0" err="1"/>
              <a:t>very</a:t>
            </a:r>
            <a:r>
              <a:rPr lang="fr-FR" dirty="0"/>
              <a:t> short pulses?</a:t>
            </a:r>
          </a:p>
          <a:p>
            <a:pPr lvl="1"/>
            <a:r>
              <a:rPr lang="fr-FR" dirty="0" err="1"/>
              <a:t>What</a:t>
            </a:r>
            <a:r>
              <a:rPr lang="fr-FR" dirty="0"/>
              <a:t> about the </a:t>
            </a:r>
            <a:r>
              <a:rPr lang="fr-FR" dirty="0" err="1"/>
              <a:t>materials</a:t>
            </a:r>
            <a:r>
              <a:rPr lang="fr-FR" dirty="0"/>
              <a:t>?</a:t>
            </a:r>
          </a:p>
          <a:p>
            <a:pPr lvl="1"/>
            <a:r>
              <a:rPr lang="fr-FR" dirty="0" err="1"/>
              <a:t>What</a:t>
            </a:r>
            <a:r>
              <a:rPr lang="fr-FR" dirty="0"/>
              <a:t> about the </a:t>
            </a:r>
            <a:r>
              <a:rPr lang="fr-FR" dirty="0" err="1"/>
              <a:t>geometry</a:t>
            </a:r>
            <a:r>
              <a:rPr lang="fr-FR" dirty="0"/>
              <a:t> of the </a:t>
            </a:r>
            <a:r>
              <a:rPr lang="fr-FR" dirty="0" err="1"/>
              <a:t>cavity</a:t>
            </a:r>
            <a:r>
              <a:rPr lang="fr-FR" dirty="0"/>
              <a:t>?</a:t>
            </a:r>
          </a:p>
          <a:p>
            <a:pPr lvl="1"/>
            <a:r>
              <a:rPr lang="fr-FR" dirty="0" err="1"/>
              <a:t>What</a:t>
            </a:r>
            <a:r>
              <a:rPr lang="fr-FR" dirty="0"/>
              <a:t> about </a:t>
            </a:r>
            <a:r>
              <a:rPr lang="fr-FR" dirty="0" err="1"/>
              <a:t>cooling</a:t>
            </a:r>
            <a:r>
              <a:rPr lang="fr-FR" dirty="0"/>
              <a:t> the </a:t>
            </a:r>
            <a:r>
              <a:rPr lang="fr-FR" dirty="0" err="1"/>
              <a:t>cavity</a:t>
            </a:r>
            <a:r>
              <a:rPr lang="fr-FR" dirty="0"/>
              <a:t>?</a:t>
            </a:r>
          </a:p>
        </p:txBody>
      </p:sp>
      <p:sp>
        <p:nvSpPr>
          <p:cNvPr id="3" name="Espace réservé du numéro de diapositive 2"/>
          <p:cNvSpPr>
            <a:spLocks noGrp="1"/>
          </p:cNvSpPr>
          <p:nvPr>
            <p:ph type="sldNum" sz="quarter" idx="4"/>
          </p:nvPr>
        </p:nvSpPr>
        <p:spPr/>
        <p:txBody>
          <a:bodyPr/>
          <a:lstStyle/>
          <a:p>
            <a:fld id="{974172A1-1CBF-0B40-9234-7D4D80EC19EA}" type="slidenum">
              <a:rPr lang="en-GB" smtClean="0"/>
              <a:pPr/>
              <a:t>20</a:t>
            </a:fld>
            <a:endParaRPr lang="en-GB" dirty="0"/>
          </a:p>
        </p:txBody>
      </p:sp>
      <p:sp>
        <p:nvSpPr>
          <p:cNvPr id="4" name="Titre 3"/>
          <p:cNvSpPr>
            <a:spLocks noGrp="1"/>
          </p:cNvSpPr>
          <p:nvPr>
            <p:ph type="title"/>
          </p:nvPr>
        </p:nvSpPr>
        <p:spPr/>
        <p:txBody>
          <a:bodyPr/>
          <a:lstStyle/>
          <a:p>
            <a:r>
              <a:rPr lang="fr-FR" dirty="0" err="1"/>
              <a:t>Further</a:t>
            </a:r>
            <a:r>
              <a:rPr lang="fr-FR" dirty="0"/>
              <a:t> </a:t>
            </a:r>
            <a:r>
              <a:rPr lang="fr-FR" dirty="0" err="1"/>
              <a:t>experiments</a:t>
            </a:r>
            <a:endParaRPr lang="fr-FR" dirty="0"/>
          </a:p>
        </p:txBody>
      </p:sp>
      <p:sp>
        <p:nvSpPr>
          <p:cNvPr id="5" name="Espace réservé du pied de page 4">
            <a:extLst>
              <a:ext uri="{FF2B5EF4-FFF2-40B4-BE49-F238E27FC236}">
                <a16:creationId xmlns:a16="http://schemas.microsoft.com/office/drawing/2014/main" id="{71C317C7-E7E1-ADDE-1577-53CC451D08F7}"/>
              </a:ext>
            </a:extLst>
          </p:cNvPr>
          <p:cNvSpPr>
            <a:spLocks noGrp="1"/>
          </p:cNvSpPr>
          <p:nvPr>
            <p:ph type="ftr" sz="quarter" idx="3"/>
          </p:nvPr>
        </p:nvSpPr>
        <p:spPr/>
        <p:txBody>
          <a:bodyPr/>
          <a:lstStyle/>
          <a:p>
            <a:r>
              <a:rPr lang="fr-FR" dirty="0" err="1"/>
              <a:t>IMCC&amp;Mucol</a:t>
            </a:r>
            <a:r>
              <a:rPr lang="fr-FR" dirty="0"/>
              <a:t> </a:t>
            </a:r>
            <a:r>
              <a:rPr lang="fr-FR" dirty="0" err="1"/>
              <a:t>annual</a:t>
            </a:r>
            <a:r>
              <a:rPr lang="fr-FR" dirty="0"/>
              <a:t> meeting 2024</a:t>
            </a:r>
            <a:endParaRPr lang="en-GB" dirty="0"/>
          </a:p>
        </p:txBody>
      </p:sp>
    </p:spTree>
    <p:extLst>
      <p:ext uri="{BB962C8B-B14F-4D97-AF65-F5344CB8AC3E}">
        <p14:creationId xmlns:p14="http://schemas.microsoft.com/office/powerpoint/2010/main" val="155253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p:cNvSpPr>
                <a:spLocks noGrp="1"/>
              </p:cNvSpPr>
              <p:nvPr>
                <p:ph sz="quarter" idx="12"/>
              </p:nvPr>
            </p:nvSpPr>
            <p:spPr/>
            <p:txBody>
              <a:bodyPr/>
              <a:lstStyle/>
              <a:p>
                <a:r>
                  <a:rPr lang="fr-FR" sz="2400" dirty="0"/>
                  <a:t>According to the </a:t>
                </a:r>
                <a:r>
                  <a:rPr lang="fr-FR" sz="2400" dirty="0" err="1"/>
                  <a:t>beamlet</a:t>
                </a:r>
                <a:r>
                  <a:rPr lang="fr-FR" sz="2400" dirty="0"/>
                  <a:t> model:</a:t>
                </a:r>
              </a:p>
              <a:p>
                <a14:m>
                  <m:oMath xmlns:m="http://schemas.openxmlformats.org/officeDocument/2006/math">
                    <m:r>
                      <m:rPr>
                        <m:sty m:val="p"/>
                      </m:rPr>
                      <a:rPr lang="fr-FR" sz="2400">
                        <a:latin typeface="Cambria Math" panose="02040503050406030204" pitchFamily="18" charset="0"/>
                      </a:rPr>
                      <m:t>Δ</m:t>
                    </m:r>
                    <m:r>
                      <a:rPr lang="fr-FR" sz="2400" i="1">
                        <a:latin typeface="Cambria Math" panose="02040503050406030204" pitchFamily="18" charset="0"/>
                      </a:rPr>
                      <m:t>𝑇</m:t>
                    </m:r>
                    <m:r>
                      <a:rPr lang="fr-FR" sz="2400" i="1">
                        <a:latin typeface="Cambria Math" panose="02040503050406030204" pitchFamily="18" charset="0"/>
                      </a:rPr>
                      <m:t>=</m:t>
                    </m:r>
                    <m:f>
                      <m:fPr>
                        <m:ctrlPr>
                          <a:rPr lang="fr-FR" sz="2400" i="1">
                            <a:latin typeface="Cambria Math" panose="02040503050406030204" pitchFamily="18" charset="0"/>
                          </a:rPr>
                        </m:ctrlPr>
                      </m:fPr>
                      <m:num>
                        <m:nary>
                          <m:naryPr>
                            <m:ctrlPr>
                              <a:rPr lang="fr-FR" sz="2400" i="1">
                                <a:latin typeface="Cambria Math" panose="02040503050406030204" pitchFamily="18" charset="0"/>
                              </a:rPr>
                            </m:ctrlPr>
                          </m:naryPr>
                          <m:sub>
                            <m:r>
                              <a:rPr lang="fr-FR" sz="2400" i="1">
                                <a:latin typeface="Cambria Math" panose="02040503050406030204" pitchFamily="18" charset="0"/>
                              </a:rPr>
                              <m:t>0</m:t>
                            </m:r>
                          </m:sub>
                          <m:sup>
                            <m:r>
                              <a:rPr lang="fr-FR" sz="2400" i="1">
                                <a:latin typeface="Cambria Math" panose="02040503050406030204" pitchFamily="18" charset="0"/>
                              </a:rPr>
                              <m:t>𝜏</m:t>
                            </m:r>
                          </m:sup>
                          <m:e>
                            <m:sSub>
                              <m:sSubPr>
                                <m:ctrlPr>
                                  <a:rPr lang="fr-FR" sz="2400" i="1">
                                    <a:latin typeface="Cambria Math" panose="02040503050406030204" pitchFamily="18" charset="0"/>
                                  </a:rPr>
                                </m:ctrlPr>
                              </m:sSubPr>
                              <m:e>
                                <m:r>
                                  <a:rPr lang="fr-FR" sz="2400" i="1">
                                    <a:latin typeface="Cambria Math" panose="02040503050406030204" pitchFamily="18" charset="0"/>
                                  </a:rPr>
                                  <m:t>𝑃</m:t>
                                </m:r>
                              </m:e>
                              <m:sub>
                                <m:r>
                                  <a:rPr lang="fr-FR" sz="2400" i="1">
                                    <a:latin typeface="Cambria Math" panose="02040503050406030204" pitchFamily="18" charset="0"/>
                                  </a:rPr>
                                  <m:t>𝑠</m:t>
                                </m:r>
                              </m:sub>
                            </m:sSub>
                            <m:d>
                              <m:dPr>
                                <m:ctrlPr>
                                  <a:rPr lang="fr-FR" sz="2400" i="1">
                                    <a:latin typeface="Cambria Math" panose="02040503050406030204" pitchFamily="18" charset="0"/>
                                  </a:rPr>
                                </m:ctrlPr>
                              </m:dPr>
                              <m:e>
                                <m:r>
                                  <a:rPr lang="fr-FR" sz="2400" i="1">
                                    <a:latin typeface="Cambria Math" panose="02040503050406030204" pitchFamily="18" charset="0"/>
                                  </a:rPr>
                                  <m:t>𝑡</m:t>
                                </m:r>
                              </m:e>
                            </m:d>
                            <m:r>
                              <a:rPr lang="fr-FR" sz="2400" i="1">
                                <a:latin typeface="Cambria Math" panose="02040503050406030204" pitchFamily="18" charset="0"/>
                              </a:rPr>
                              <m:t>𝑑𝑡</m:t>
                            </m:r>
                          </m:e>
                        </m:nary>
                      </m:num>
                      <m:den>
                        <m:r>
                          <a:rPr lang="fr-FR" sz="2400" i="1">
                            <a:latin typeface="Cambria Math" panose="02040503050406030204" pitchFamily="18" charset="0"/>
                          </a:rPr>
                          <m:t>𝛿</m:t>
                        </m:r>
                      </m:den>
                    </m:f>
                    <m:r>
                      <a:rPr lang="fr-FR" sz="2400" i="1" dirty="0">
                        <a:latin typeface="Cambria Math" panose="02040503050406030204" pitchFamily="18" charset="0"/>
                      </a:rPr>
                      <m:t>⋅</m:t>
                    </m:r>
                    <m:f>
                      <m:fPr>
                        <m:ctrlPr>
                          <a:rPr lang="fr-FR" sz="2400" i="1">
                            <a:latin typeface="Cambria Math" panose="02040503050406030204" pitchFamily="18" charset="0"/>
                          </a:rPr>
                        </m:ctrlPr>
                      </m:fPr>
                      <m:num>
                        <m:r>
                          <a:rPr lang="fr-FR" sz="2400" i="1">
                            <a:latin typeface="Cambria Math" panose="02040503050406030204" pitchFamily="18" charset="0"/>
                          </a:rPr>
                          <m:t>1</m:t>
                        </m:r>
                      </m:num>
                      <m:den>
                        <m:r>
                          <a:rPr lang="fr-FR" sz="2400" i="1">
                            <a:latin typeface="Cambria Math" panose="02040503050406030204" pitchFamily="18" charset="0"/>
                          </a:rPr>
                          <m:t>𝜌</m:t>
                        </m:r>
                        <m:sSub>
                          <m:sSubPr>
                            <m:ctrlPr>
                              <a:rPr lang="fr-FR" sz="2400" i="1">
                                <a:latin typeface="Cambria Math" panose="02040503050406030204" pitchFamily="18" charset="0"/>
                              </a:rPr>
                            </m:ctrlPr>
                          </m:sSubPr>
                          <m:e>
                            <m:r>
                              <a:rPr lang="fr-FR" sz="2400" i="1">
                                <a:latin typeface="Cambria Math" panose="02040503050406030204" pitchFamily="18" charset="0"/>
                              </a:rPr>
                              <m:t>𝐶</m:t>
                            </m:r>
                          </m:e>
                          <m:sub>
                            <m:r>
                              <a:rPr lang="fr-FR" sz="2400" i="1">
                                <a:latin typeface="Cambria Math" panose="02040503050406030204" pitchFamily="18" charset="0"/>
                              </a:rPr>
                              <m:t>𝑣</m:t>
                            </m:r>
                          </m:sub>
                        </m:sSub>
                      </m:den>
                    </m:f>
                    <m:r>
                      <a:rPr lang="fr-FR" sz="2400" i="1">
                        <a:latin typeface="Cambria Math" panose="02040503050406030204" pitchFamily="18" charset="0"/>
                      </a:rPr>
                      <m:t>.</m:t>
                    </m:r>
                  </m:oMath>
                </a14:m>
                <a:endParaRPr lang="fr-FR" sz="2400" dirty="0">
                  <a:latin typeface="Calibri" panose="020F0502020204030204" pitchFamily="34" charset="0"/>
                  <a:cs typeface="Calibri" panose="020F0502020204030204" pitchFamily="34" charset="0"/>
                </a:endParaRPr>
              </a:p>
              <a:p>
                <a:r>
                  <a:rPr lang="en-US" sz="2400" dirty="0"/>
                  <a:t>If we want to reduce </a:t>
                </a:r>
                <a14:m>
                  <m:oMath xmlns:m="http://schemas.openxmlformats.org/officeDocument/2006/math">
                    <m:r>
                      <m:rPr>
                        <m:sty m:val="p"/>
                      </m:rPr>
                      <a:rPr lang="fr-FR" sz="2400" b="0" i="0" smtClean="0">
                        <a:latin typeface="Cambria Math" panose="02040503050406030204" pitchFamily="18" charset="0"/>
                      </a:rPr>
                      <m:t>Δ</m:t>
                    </m:r>
                    <m:r>
                      <a:rPr lang="fr-FR" sz="2400" b="0" i="1" smtClean="0">
                        <a:latin typeface="Cambria Math" panose="02040503050406030204" pitchFamily="18" charset="0"/>
                      </a:rPr>
                      <m:t>𝑇</m:t>
                    </m:r>
                  </m:oMath>
                </a14:m>
                <a:r>
                  <a:rPr lang="en-US" sz="2400" dirty="0"/>
                  <a:t>, we have to reduce the pulse length </a:t>
                </a:r>
                <a14:m>
                  <m:oMath xmlns:m="http://schemas.openxmlformats.org/officeDocument/2006/math">
                    <m:r>
                      <a:rPr lang="fr-FR" sz="2400" b="0" i="1" smtClean="0">
                        <a:latin typeface="Cambria Math" panose="02040503050406030204" pitchFamily="18" charset="0"/>
                      </a:rPr>
                      <m:t>𝜏</m:t>
                    </m:r>
                  </m:oMath>
                </a14:m>
                <a:r>
                  <a:rPr lang="en-US" sz="2400" dirty="0"/>
                  <a:t>. What is the limit (considering filling/decay times)?</a:t>
                </a:r>
              </a:p>
              <a:p>
                <a:endParaRPr lang="en-US" sz="2400" dirty="0"/>
              </a:p>
              <a:p>
                <a:r>
                  <a:rPr lang="fr-FR" sz="2400" dirty="0"/>
                  <a:t>In the </a:t>
                </a:r>
                <a:r>
                  <a:rPr lang="fr-FR" sz="2400" dirty="0" err="1"/>
                  <a:t>Bowring</a:t>
                </a:r>
                <a:r>
                  <a:rPr lang="fr-FR" sz="2400" dirty="0"/>
                  <a:t> </a:t>
                </a:r>
                <a:r>
                  <a:rPr lang="fr-FR" sz="2400" dirty="0" err="1"/>
                  <a:t>study</a:t>
                </a:r>
                <a:r>
                  <a:rPr lang="fr-FR" sz="2400" dirty="0"/>
                  <a:t>, the pulse </a:t>
                </a:r>
                <a:r>
                  <a:rPr lang="fr-FR" sz="2400" dirty="0" err="1"/>
                  <a:t>length</a:t>
                </a:r>
                <a:r>
                  <a:rPr lang="fr-FR" sz="2400" dirty="0"/>
                  <a:t> </a:t>
                </a:r>
                <a:r>
                  <a:rPr lang="fr-FR" sz="2400" dirty="0" err="1"/>
                  <a:t>was</a:t>
                </a:r>
                <a:r>
                  <a:rPr lang="fr-FR" sz="2400" dirty="0"/>
                  <a:t> 20 µs. + 12 µs of </a:t>
                </a:r>
                <a:r>
                  <a:rPr lang="fr-FR" sz="2400" dirty="0" err="1"/>
                  <a:t>filling</a:t>
                </a:r>
                <a:r>
                  <a:rPr lang="fr-FR" sz="2400" dirty="0"/>
                  <a:t>/</a:t>
                </a:r>
                <a:r>
                  <a:rPr lang="fr-FR" sz="2400" dirty="0" err="1"/>
                  <a:t>decay</a:t>
                </a:r>
                <a:r>
                  <a:rPr lang="fr-FR" sz="2400" dirty="0"/>
                  <a:t> time.</a:t>
                </a:r>
              </a:p>
              <a:p>
                <a:endParaRPr lang="fr-FR" sz="2400" dirty="0"/>
              </a:p>
            </p:txBody>
          </p:sp>
        </mc:Choice>
        <mc:Fallback xmlns="">
          <p:sp>
            <p:nvSpPr>
              <p:cNvPr id="2" name="Espace réservé du contenu 1"/>
              <p:cNvSpPr>
                <a:spLocks noGrp="1" noRot="1" noChangeAspect="1" noMove="1" noResize="1" noEditPoints="1" noAdjustHandles="1" noChangeArrowheads="1" noChangeShapeType="1" noTextEdit="1"/>
              </p:cNvSpPr>
              <p:nvPr>
                <p:ph sz="quarter" idx="12"/>
              </p:nvPr>
            </p:nvSpPr>
            <p:spPr>
              <a:blipFill>
                <a:blip r:embed="rId2"/>
                <a:stretch>
                  <a:fillRect l="-715" t="-904"/>
                </a:stretch>
              </a:blipFill>
            </p:spPr>
            <p:txBody>
              <a:bodyPr/>
              <a:lstStyle/>
              <a:p>
                <a:r>
                  <a:rPr lang="fr-FR">
                    <a:noFill/>
                  </a:rPr>
                  <a:t> </a:t>
                </a:r>
              </a:p>
            </p:txBody>
          </p:sp>
        </mc:Fallback>
      </mc:AlternateContent>
      <p:sp>
        <p:nvSpPr>
          <p:cNvPr id="3" name="Espace réservé du numéro de diapositive 2"/>
          <p:cNvSpPr>
            <a:spLocks noGrp="1"/>
          </p:cNvSpPr>
          <p:nvPr>
            <p:ph type="sldNum" sz="quarter" idx="4"/>
          </p:nvPr>
        </p:nvSpPr>
        <p:spPr/>
        <p:txBody>
          <a:bodyPr/>
          <a:lstStyle/>
          <a:p>
            <a:fld id="{974172A1-1CBF-0B40-9234-7D4D80EC19EA}" type="slidenum">
              <a:rPr lang="en-GB" smtClean="0"/>
              <a:pPr/>
              <a:t>21</a:t>
            </a:fld>
            <a:endParaRPr lang="en-GB" dirty="0"/>
          </a:p>
        </p:txBody>
      </p:sp>
      <p:sp>
        <p:nvSpPr>
          <p:cNvPr id="4" name="Titre 3"/>
          <p:cNvSpPr>
            <a:spLocks noGrp="1"/>
          </p:cNvSpPr>
          <p:nvPr>
            <p:ph type="title"/>
          </p:nvPr>
        </p:nvSpPr>
        <p:spPr/>
        <p:txBody>
          <a:bodyPr/>
          <a:lstStyle/>
          <a:p>
            <a:r>
              <a:rPr lang="fr-FR" dirty="0"/>
              <a:t>Discussion : short pulses</a:t>
            </a:r>
          </a:p>
        </p:txBody>
      </p:sp>
      <p:sp>
        <p:nvSpPr>
          <p:cNvPr id="5" name="Espace réservé du pied de page 4">
            <a:extLst>
              <a:ext uri="{FF2B5EF4-FFF2-40B4-BE49-F238E27FC236}">
                <a16:creationId xmlns:a16="http://schemas.microsoft.com/office/drawing/2014/main" id="{93A890D7-56CC-6EFE-7631-2D4AC6DFE344}"/>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31247459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a:xfrm>
            <a:off x="609600" y="1701800"/>
            <a:ext cx="6705600" cy="4714875"/>
          </a:xfrm>
        </p:spPr>
        <p:txBody>
          <a:bodyPr/>
          <a:lstStyle/>
          <a:p>
            <a:r>
              <a:rPr lang="fr-FR" sz="2800" dirty="0"/>
              <a:t>It </a:t>
            </a:r>
            <a:r>
              <a:rPr lang="fr-FR" sz="2800" dirty="0" err="1"/>
              <a:t>seems</a:t>
            </a:r>
            <a:r>
              <a:rPr lang="fr-FR" sz="2800" dirty="0"/>
              <a:t> </a:t>
            </a:r>
            <a:r>
              <a:rPr lang="fr-FR" sz="2800" dirty="0" err="1"/>
              <a:t>clear</a:t>
            </a:r>
            <a:r>
              <a:rPr lang="fr-FR" sz="2800" dirty="0"/>
              <a:t> </a:t>
            </a:r>
            <a:r>
              <a:rPr lang="fr-FR" sz="2800" dirty="0" err="1"/>
              <a:t>that</a:t>
            </a:r>
            <a:r>
              <a:rPr lang="fr-FR" sz="2800" dirty="0"/>
              <a:t> </a:t>
            </a:r>
            <a:r>
              <a:rPr lang="fr-FR" sz="2800" dirty="0" err="1"/>
              <a:t>some</a:t>
            </a:r>
            <a:r>
              <a:rPr lang="fr-FR" sz="2800" dirty="0"/>
              <a:t> </a:t>
            </a:r>
            <a:r>
              <a:rPr lang="fr-FR" sz="2800" dirty="0" err="1"/>
              <a:t>materials</a:t>
            </a:r>
            <a:r>
              <a:rPr lang="fr-FR" sz="2800" dirty="0"/>
              <a:t> are </a:t>
            </a:r>
            <a:r>
              <a:rPr lang="fr-FR" sz="2800" dirty="0" err="1"/>
              <a:t>better</a:t>
            </a:r>
            <a:r>
              <a:rPr lang="fr-FR" sz="2800" dirty="0"/>
              <a:t> </a:t>
            </a:r>
            <a:r>
              <a:rPr lang="fr-FR" sz="2800" dirty="0" err="1"/>
              <a:t>than</a:t>
            </a:r>
            <a:r>
              <a:rPr lang="fr-FR" sz="2800" dirty="0"/>
              <a:t> </a:t>
            </a:r>
            <a:r>
              <a:rPr lang="fr-FR" sz="2800" dirty="0" err="1"/>
              <a:t>other</a:t>
            </a:r>
            <a:r>
              <a:rPr lang="fr-FR" sz="2800" dirty="0"/>
              <a:t> </a:t>
            </a:r>
            <a:r>
              <a:rPr lang="fr-FR" sz="2800" dirty="0" err="1"/>
              <a:t>ones</a:t>
            </a:r>
            <a:r>
              <a:rPr lang="fr-FR" sz="2800" dirty="0"/>
              <a:t>.</a:t>
            </a:r>
          </a:p>
          <a:p>
            <a:r>
              <a:rPr lang="fr-FR" sz="2800" dirty="0" err="1"/>
              <a:t>Especially</a:t>
            </a:r>
            <a:r>
              <a:rPr lang="fr-FR" sz="2800" dirty="0"/>
              <a:t> </a:t>
            </a:r>
            <a:r>
              <a:rPr lang="fr-FR" sz="2800" dirty="0" err="1"/>
              <a:t>beryllium</a:t>
            </a:r>
            <a:r>
              <a:rPr lang="fr-FR" sz="2800" dirty="0"/>
              <a:t>.</a:t>
            </a:r>
          </a:p>
          <a:p>
            <a:r>
              <a:rPr lang="fr-FR" sz="2800" dirty="0"/>
              <a:t>But:</a:t>
            </a:r>
          </a:p>
          <a:p>
            <a:pPr lvl="1"/>
            <a:r>
              <a:rPr lang="fr-FR" sz="2267" dirty="0" err="1"/>
              <a:t>Toxicity</a:t>
            </a:r>
            <a:r>
              <a:rPr lang="fr-FR" sz="2267" dirty="0"/>
              <a:t>: </a:t>
            </a:r>
            <a:r>
              <a:rPr lang="fr-FR" sz="2267" dirty="0" err="1"/>
              <a:t>Very</a:t>
            </a:r>
            <a:r>
              <a:rPr lang="fr-FR" sz="2267" dirty="0"/>
              <a:t> high. </a:t>
            </a:r>
            <a:r>
              <a:rPr lang="fr-FR" sz="2267" dirty="0" err="1"/>
              <a:t>See</a:t>
            </a:r>
            <a:r>
              <a:rPr lang="fr-FR" sz="2267" dirty="0"/>
              <a:t> </a:t>
            </a:r>
            <a:r>
              <a:rPr lang="fr-FR" sz="2267" dirty="0" err="1"/>
              <a:t>Berylliosis</a:t>
            </a:r>
            <a:r>
              <a:rPr lang="fr-FR" sz="2267" dirty="0"/>
              <a:t>. </a:t>
            </a:r>
            <a:r>
              <a:rPr lang="fr-FR" sz="2267" dirty="0" err="1"/>
              <a:t>Chronic</a:t>
            </a:r>
            <a:r>
              <a:rPr lang="fr-FR" sz="2267" dirty="0"/>
              <a:t> </a:t>
            </a:r>
            <a:r>
              <a:rPr lang="fr-FR" sz="2267" dirty="0" err="1"/>
              <a:t>lung</a:t>
            </a:r>
            <a:r>
              <a:rPr lang="fr-FR" sz="2267" dirty="0"/>
              <a:t> </a:t>
            </a:r>
            <a:r>
              <a:rPr lang="fr-FR" sz="2267" dirty="0" err="1"/>
              <a:t>diseases</a:t>
            </a:r>
            <a:r>
              <a:rPr lang="fr-FR" sz="2267" dirty="0"/>
              <a:t> due to </a:t>
            </a:r>
            <a:r>
              <a:rPr lang="fr-FR" sz="2267" dirty="0" err="1"/>
              <a:t>beryllium</a:t>
            </a:r>
            <a:r>
              <a:rPr lang="fr-FR" sz="2267" dirty="0"/>
              <a:t> </a:t>
            </a:r>
            <a:r>
              <a:rPr lang="fr-FR" sz="2267" dirty="0" err="1"/>
              <a:t>poisoning</a:t>
            </a:r>
            <a:r>
              <a:rPr lang="fr-FR" sz="2267" dirty="0"/>
              <a:t>. </a:t>
            </a:r>
          </a:p>
          <a:p>
            <a:pPr lvl="1"/>
            <a:r>
              <a:rPr lang="fr-FR" sz="2267" dirty="0" err="1"/>
              <a:t>Well</a:t>
            </a:r>
            <a:r>
              <a:rPr lang="fr-FR" sz="2267" dirty="0"/>
              <a:t> </a:t>
            </a:r>
            <a:r>
              <a:rPr lang="fr-FR" sz="2267" dirty="0" err="1"/>
              <a:t>known</a:t>
            </a:r>
            <a:r>
              <a:rPr lang="fr-FR" sz="2267" dirty="0"/>
              <a:t> </a:t>
            </a:r>
            <a:r>
              <a:rPr lang="fr-FR" sz="2267" dirty="0" err="1"/>
              <a:t>carcinogen</a:t>
            </a:r>
            <a:r>
              <a:rPr lang="fr-FR" sz="2267" dirty="0"/>
              <a:t> (CIRC 1).</a:t>
            </a:r>
            <a:endParaRPr lang="fr-FR" sz="2800" dirty="0"/>
          </a:p>
          <a:p>
            <a:r>
              <a:rPr lang="fr-FR" sz="2800" dirty="0"/>
              <a:t>Aluminium </a:t>
            </a:r>
            <a:r>
              <a:rPr lang="fr-FR" sz="2800" dirty="0" err="1"/>
              <a:t>could</a:t>
            </a:r>
            <a:r>
              <a:rPr lang="fr-FR" sz="2800" dirty="0"/>
              <a:t> </a:t>
            </a:r>
            <a:r>
              <a:rPr lang="fr-FR" sz="2800" dirty="0" err="1"/>
              <a:t>be</a:t>
            </a:r>
            <a:r>
              <a:rPr lang="fr-FR" sz="2800" dirty="0"/>
              <a:t> a compromise </a:t>
            </a:r>
            <a:r>
              <a:rPr lang="fr-FR" sz="2800" dirty="0" err="1"/>
              <a:t>between</a:t>
            </a:r>
            <a:r>
              <a:rPr lang="fr-FR" sz="2800" dirty="0"/>
              <a:t> </a:t>
            </a:r>
            <a:r>
              <a:rPr lang="fr-FR" sz="2800" dirty="0" err="1"/>
              <a:t>copper</a:t>
            </a:r>
            <a:r>
              <a:rPr lang="fr-FR" sz="2800" dirty="0"/>
              <a:t> and </a:t>
            </a:r>
            <a:r>
              <a:rPr lang="fr-FR" sz="2800" dirty="0" err="1"/>
              <a:t>beryllium</a:t>
            </a:r>
            <a:r>
              <a:rPr lang="fr-FR" sz="2800" dirty="0"/>
              <a:t>.</a:t>
            </a:r>
          </a:p>
          <a:p>
            <a:r>
              <a:rPr lang="fr-FR" sz="2800" dirty="0"/>
              <a:t>To </a:t>
            </a:r>
            <a:r>
              <a:rPr lang="fr-FR" sz="2800" dirty="0" err="1"/>
              <a:t>be</a:t>
            </a:r>
            <a:r>
              <a:rPr lang="fr-FR" sz="2800" dirty="0"/>
              <a:t> </a:t>
            </a:r>
            <a:r>
              <a:rPr lang="fr-FR" sz="2800" dirty="0" err="1"/>
              <a:t>tested</a:t>
            </a:r>
            <a:r>
              <a:rPr lang="fr-FR" sz="2800" dirty="0"/>
              <a:t>.</a:t>
            </a:r>
          </a:p>
          <a:p>
            <a:endParaRPr lang="fr-FR" sz="2800" dirty="0"/>
          </a:p>
        </p:txBody>
      </p:sp>
      <p:sp>
        <p:nvSpPr>
          <p:cNvPr id="3" name="Espace réservé du numéro de diapositive 2"/>
          <p:cNvSpPr>
            <a:spLocks noGrp="1"/>
          </p:cNvSpPr>
          <p:nvPr>
            <p:ph type="sldNum" sz="quarter" idx="4"/>
          </p:nvPr>
        </p:nvSpPr>
        <p:spPr/>
        <p:txBody>
          <a:bodyPr/>
          <a:lstStyle/>
          <a:p>
            <a:fld id="{974172A1-1CBF-0B40-9234-7D4D80EC19EA}" type="slidenum">
              <a:rPr lang="en-GB" smtClean="0"/>
              <a:pPr/>
              <a:t>22</a:t>
            </a:fld>
            <a:endParaRPr lang="en-GB" dirty="0"/>
          </a:p>
        </p:txBody>
      </p:sp>
      <p:sp>
        <p:nvSpPr>
          <p:cNvPr id="4" name="Titre 3"/>
          <p:cNvSpPr>
            <a:spLocks noGrp="1"/>
          </p:cNvSpPr>
          <p:nvPr>
            <p:ph type="title"/>
          </p:nvPr>
        </p:nvSpPr>
        <p:spPr/>
        <p:txBody>
          <a:bodyPr/>
          <a:lstStyle/>
          <a:p>
            <a:r>
              <a:rPr lang="fr-FR" dirty="0"/>
              <a:t>Discussion : </a:t>
            </a:r>
            <a:r>
              <a:rPr lang="fr-FR" dirty="0" err="1"/>
              <a:t>material</a:t>
            </a:r>
            <a:endParaRPr lang="fr-FR" dirty="0"/>
          </a:p>
        </p:txBody>
      </p:sp>
      <p:pic>
        <p:nvPicPr>
          <p:cNvPr id="5" name="Image 4"/>
          <p:cNvPicPr>
            <a:picLocks noChangeAspect="1"/>
          </p:cNvPicPr>
          <p:nvPr/>
        </p:nvPicPr>
        <p:blipFill>
          <a:blip r:embed="rId2"/>
          <a:stretch>
            <a:fillRect/>
          </a:stretch>
        </p:blipFill>
        <p:spPr>
          <a:xfrm>
            <a:off x="7853622" y="1122891"/>
            <a:ext cx="4062153" cy="3805478"/>
          </a:xfrm>
          <a:prstGeom prst="rect">
            <a:avLst/>
          </a:prstGeom>
        </p:spPr>
      </p:pic>
      <p:sp>
        <p:nvSpPr>
          <p:cNvPr id="6" name="Espace réservé du pied de page 5">
            <a:extLst>
              <a:ext uri="{FF2B5EF4-FFF2-40B4-BE49-F238E27FC236}">
                <a16:creationId xmlns:a16="http://schemas.microsoft.com/office/drawing/2014/main" id="{F9792A87-0A4C-FA26-1835-CE902CCE5F81}"/>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708650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p:txBody>
          <a:bodyPr/>
          <a:lstStyle/>
          <a:p>
            <a:r>
              <a:rPr lang="fr-FR" sz="2800" dirty="0"/>
              <a:t>For </a:t>
            </a:r>
            <a:r>
              <a:rPr lang="fr-FR" sz="2800" dirty="0" err="1"/>
              <a:t>multicell</a:t>
            </a:r>
            <a:r>
              <a:rPr lang="fr-FR" sz="2800" dirty="0"/>
              <a:t> </a:t>
            </a:r>
            <a:r>
              <a:rPr lang="fr-FR" sz="2800" dirty="0" err="1"/>
              <a:t>cavities</a:t>
            </a:r>
            <a:r>
              <a:rPr lang="fr-FR" sz="2800" dirty="0"/>
              <a:t>, the B </a:t>
            </a:r>
            <a:r>
              <a:rPr lang="fr-FR" sz="2800" dirty="0" err="1"/>
              <a:t>field</a:t>
            </a:r>
            <a:r>
              <a:rPr lang="fr-FR" sz="2800" dirty="0"/>
              <a:t> </a:t>
            </a:r>
            <a:r>
              <a:rPr lang="fr-FR" sz="2800" dirty="0" err="1"/>
              <a:t>shape</a:t>
            </a:r>
            <a:r>
              <a:rPr lang="fr-FR" sz="2800" dirty="0"/>
              <a:t> </a:t>
            </a:r>
            <a:r>
              <a:rPr lang="fr-FR" sz="2800" dirty="0" err="1"/>
              <a:t>can</a:t>
            </a:r>
            <a:r>
              <a:rPr lang="fr-FR" sz="2800" dirty="0"/>
              <a:t> </a:t>
            </a:r>
            <a:r>
              <a:rPr lang="fr-FR" sz="2800" dirty="0" err="1"/>
              <a:t>be</a:t>
            </a:r>
            <a:r>
              <a:rPr lang="fr-FR" sz="2800" dirty="0"/>
              <a:t> </a:t>
            </a:r>
            <a:r>
              <a:rPr lang="fr-FR" sz="2800" dirty="0" err="1"/>
              <a:t>different</a:t>
            </a:r>
            <a:r>
              <a:rPr lang="fr-FR" sz="2800" dirty="0"/>
              <a:t> for </a:t>
            </a:r>
            <a:r>
              <a:rPr lang="fr-FR" sz="2800" dirty="0" err="1"/>
              <a:t>each</a:t>
            </a:r>
            <a:r>
              <a:rPr lang="fr-FR" sz="2800" dirty="0"/>
              <a:t> </a:t>
            </a:r>
            <a:r>
              <a:rPr lang="fr-FR" sz="2800" dirty="0" err="1"/>
              <a:t>cell</a:t>
            </a:r>
            <a:r>
              <a:rPr lang="fr-FR" sz="2800" dirty="0"/>
              <a:t>.</a:t>
            </a:r>
          </a:p>
          <a:p>
            <a:r>
              <a:rPr lang="fr-FR" sz="2800" dirty="0"/>
              <a:t>If the breakdown rate </a:t>
            </a:r>
            <a:r>
              <a:rPr lang="fr-FR" sz="2800" dirty="0" err="1"/>
              <a:t>increase</a:t>
            </a:r>
            <a:r>
              <a:rPr lang="fr-FR" sz="2800" dirty="0"/>
              <a:t> </a:t>
            </a:r>
            <a:r>
              <a:rPr lang="fr-FR" sz="2800" dirty="0" err="1"/>
              <a:t>is</a:t>
            </a:r>
            <a:r>
              <a:rPr lang="fr-FR" sz="2800" dirty="0"/>
              <a:t> </a:t>
            </a:r>
            <a:r>
              <a:rPr lang="fr-FR" sz="2800" dirty="0" err="1"/>
              <a:t>highly</a:t>
            </a:r>
            <a:r>
              <a:rPr lang="fr-FR" sz="2800" dirty="0"/>
              <a:t> </a:t>
            </a:r>
            <a:r>
              <a:rPr lang="fr-FR" sz="2800" dirty="0" err="1"/>
              <a:t>dependent</a:t>
            </a:r>
            <a:r>
              <a:rPr lang="fr-FR" sz="2800" dirty="0"/>
              <a:t> of the B </a:t>
            </a:r>
            <a:r>
              <a:rPr lang="fr-FR" sz="2800" dirty="0" err="1"/>
              <a:t>field</a:t>
            </a:r>
            <a:r>
              <a:rPr lang="fr-FR" sz="2800" dirty="0"/>
              <a:t> </a:t>
            </a:r>
            <a:r>
              <a:rPr lang="fr-FR" sz="2800" dirty="0" err="1"/>
              <a:t>shape</a:t>
            </a:r>
            <a:r>
              <a:rPr lang="fr-FR" sz="2800" dirty="0"/>
              <a:t>, </a:t>
            </a:r>
            <a:r>
              <a:rPr lang="fr-FR" sz="2800" u="sng" dirty="0" err="1"/>
              <a:t>maybe</a:t>
            </a:r>
            <a:r>
              <a:rPr lang="fr-FR" sz="2800" dirty="0"/>
              <a:t> </a:t>
            </a:r>
            <a:r>
              <a:rPr lang="fr-FR" sz="2800" dirty="0" err="1"/>
              <a:t>some</a:t>
            </a:r>
            <a:r>
              <a:rPr lang="fr-FR" sz="2800" dirty="0"/>
              <a:t> </a:t>
            </a:r>
            <a:r>
              <a:rPr lang="fr-FR" sz="2800" dirty="0" err="1"/>
              <a:t>cells</a:t>
            </a:r>
            <a:r>
              <a:rPr lang="fr-FR" sz="2800" dirty="0"/>
              <a:t> </a:t>
            </a:r>
            <a:r>
              <a:rPr lang="fr-FR" sz="2800" dirty="0" err="1"/>
              <a:t>will</a:t>
            </a:r>
            <a:r>
              <a:rPr lang="fr-FR" sz="2800" dirty="0"/>
              <a:t> </a:t>
            </a:r>
            <a:r>
              <a:rPr lang="fr-FR" sz="2800" dirty="0" err="1"/>
              <a:t>be</a:t>
            </a:r>
            <a:r>
              <a:rPr lang="fr-FR" sz="2800" dirty="0"/>
              <a:t> </a:t>
            </a:r>
            <a:r>
              <a:rPr lang="fr-FR" sz="2800" dirty="0" err="1"/>
              <a:t>affected</a:t>
            </a:r>
            <a:r>
              <a:rPr lang="fr-FR" sz="2800" dirty="0"/>
              <a:t>, and </a:t>
            </a:r>
            <a:r>
              <a:rPr lang="fr-FR" sz="2800" dirty="0" err="1"/>
              <a:t>some</a:t>
            </a:r>
            <a:r>
              <a:rPr lang="fr-FR" sz="2800" dirty="0"/>
              <a:t> </a:t>
            </a:r>
            <a:r>
              <a:rPr lang="fr-FR" sz="2800" dirty="0" err="1"/>
              <a:t>cells</a:t>
            </a:r>
            <a:r>
              <a:rPr lang="fr-FR" sz="2800" dirty="0"/>
              <a:t> </a:t>
            </a:r>
            <a:r>
              <a:rPr lang="fr-FR" sz="2800" dirty="0" err="1"/>
              <a:t>will</a:t>
            </a:r>
            <a:r>
              <a:rPr lang="fr-FR" sz="2800" dirty="0"/>
              <a:t> not.</a:t>
            </a:r>
          </a:p>
          <a:p>
            <a:endParaRPr lang="fr-FR" sz="2800" dirty="0"/>
          </a:p>
          <a:p>
            <a:r>
              <a:rPr lang="fr-FR" sz="2800" dirty="0"/>
              <a:t>→</a:t>
            </a:r>
            <a:r>
              <a:rPr lang="fr-FR" sz="2800" dirty="0" err="1"/>
              <a:t>Realistic</a:t>
            </a:r>
            <a:r>
              <a:rPr lang="fr-FR" sz="2800"/>
              <a:t> BD </a:t>
            </a:r>
            <a:r>
              <a:rPr lang="fr-FR" sz="2800" dirty="0"/>
              <a:t>simulations </a:t>
            </a:r>
            <a:r>
              <a:rPr lang="fr-FR" sz="2800" dirty="0" err="1"/>
              <a:t>based</a:t>
            </a:r>
            <a:r>
              <a:rPr lang="fr-FR" sz="2800" dirty="0"/>
              <a:t> on </a:t>
            </a:r>
            <a:r>
              <a:rPr lang="fr-FR" sz="2800" dirty="0" err="1"/>
              <a:t>Comsol</a:t>
            </a:r>
            <a:r>
              <a:rPr lang="fr-FR" sz="2800" dirty="0"/>
              <a:t> </a:t>
            </a:r>
            <a:r>
              <a:rPr lang="fr-FR" sz="2800" dirty="0" err="1"/>
              <a:t>models</a:t>
            </a:r>
            <a:r>
              <a:rPr lang="fr-FR" sz="2800" dirty="0"/>
              <a:t> must </a:t>
            </a:r>
            <a:r>
              <a:rPr lang="fr-FR" sz="2800" dirty="0" err="1"/>
              <a:t>be</a:t>
            </a:r>
            <a:r>
              <a:rPr lang="fr-FR" sz="2800" dirty="0"/>
              <a:t> </a:t>
            </a:r>
            <a:r>
              <a:rPr lang="fr-FR" sz="2800" dirty="0" err="1"/>
              <a:t>integrated</a:t>
            </a:r>
            <a:r>
              <a:rPr lang="fr-FR" sz="2800" dirty="0"/>
              <a:t> </a:t>
            </a:r>
            <a:r>
              <a:rPr lang="fr-FR" sz="2800" dirty="0" err="1"/>
              <a:t>with</a:t>
            </a:r>
            <a:r>
              <a:rPr lang="fr-FR" sz="2800" dirty="0"/>
              <a:t> </a:t>
            </a:r>
            <a:r>
              <a:rPr lang="fr-FR" sz="2800" dirty="0" err="1"/>
              <a:t>cooling</a:t>
            </a:r>
            <a:r>
              <a:rPr lang="fr-FR" sz="2800" dirty="0"/>
              <a:t> </a:t>
            </a:r>
            <a:r>
              <a:rPr lang="fr-FR" sz="2800" dirty="0" err="1"/>
              <a:t>cell</a:t>
            </a:r>
            <a:r>
              <a:rPr lang="fr-FR" sz="2800" dirty="0"/>
              <a:t> </a:t>
            </a:r>
            <a:r>
              <a:rPr lang="fr-FR" sz="2800" dirty="0" err="1"/>
              <a:t>cavity</a:t>
            </a:r>
            <a:r>
              <a:rPr lang="fr-FR" sz="2800" dirty="0"/>
              <a:t> design, in </a:t>
            </a:r>
            <a:r>
              <a:rPr lang="fr-FR" sz="2800" dirty="0" err="1"/>
              <a:t>order</a:t>
            </a:r>
            <a:r>
              <a:rPr lang="fr-FR" sz="2800" dirty="0"/>
              <a:t> to </a:t>
            </a:r>
            <a:r>
              <a:rPr lang="fr-FR" sz="2800" dirty="0" err="1"/>
              <a:t>see</a:t>
            </a:r>
            <a:r>
              <a:rPr lang="fr-FR" sz="2800" dirty="0"/>
              <a:t> if </a:t>
            </a:r>
            <a:r>
              <a:rPr lang="fr-FR" sz="2800" dirty="0" err="1"/>
              <a:t>some</a:t>
            </a:r>
            <a:r>
              <a:rPr lang="fr-FR" sz="2800" dirty="0"/>
              <a:t> </a:t>
            </a:r>
            <a:r>
              <a:rPr lang="fr-FR" sz="2800" dirty="0" err="1"/>
              <a:t>shapes</a:t>
            </a:r>
            <a:r>
              <a:rPr lang="fr-FR" sz="2800" dirty="0"/>
              <a:t> are « </a:t>
            </a:r>
            <a:r>
              <a:rPr lang="fr-FR" sz="2800" dirty="0" err="1"/>
              <a:t>better</a:t>
            </a:r>
            <a:r>
              <a:rPr lang="fr-FR" sz="2800" dirty="0"/>
              <a:t> » </a:t>
            </a:r>
            <a:r>
              <a:rPr lang="fr-FR" sz="2800" dirty="0" err="1"/>
              <a:t>than</a:t>
            </a:r>
            <a:r>
              <a:rPr lang="fr-FR" sz="2800" dirty="0"/>
              <a:t> </a:t>
            </a:r>
            <a:r>
              <a:rPr lang="fr-FR" sz="2800" dirty="0" err="1"/>
              <a:t>others</a:t>
            </a:r>
            <a:r>
              <a:rPr lang="fr-FR" sz="2800" dirty="0"/>
              <a:t>.</a:t>
            </a:r>
          </a:p>
          <a:p>
            <a:pPr lvl="1"/>
            <a:r>
              <a:rPr lang="fr-FR" sz="2267" dirty="0"/>
              <a:t>Work in </a:t>
            </a:r>
            <a:r>
              <a:rPr lang="fr-FR" sz="2267" dirty="0" err="1"/>
              <a:t>progress</a:t>
            </a:r>
            <a:r>
              <a:rPr lang="fr-FR" sz="2267" dirty="0"/>
              <a:t> in collaboration </a:t>
            </a:r>
            <a:r>
              <a:rPr lang="fr-FR" sz="2267" dirty="0" err="1"/>
              <a:t>between</a:t>
            </a:r>
            <a:r>
              <a:rPr lang="fr-FR" sz="2267" dirty="0"/>
              <a:t> INFN/CEA/CERN (cf. J. </a:t>
            </a:r>
            <a:r>
              <a:rPr lang="fr-FR" sz="2267" dirty="0" err="1"/>
              <a:t>Plouin</a:t>
            </a:r>
            <a:r>
              <a:rPr lang="fr-FR" sz="2267" dirty="0"/>
              <a:t> talk).</a:t>
            </a:r>
          </a:p>
        </p:txBody>
      </p:sp>
      <p:sp>
        <p:nvSpPr>
          <p:cNvPr id="3" name="Espace réservé du numéro de diapositive 2"/>
          <p:cNvSpPr>
            <a:spLocks noGrp="1"/>
          </p:cNvSpPr>
          <p:nvPr>
            <p:ph type="sldNum" sz="quarter" idx="4"/>
          </p:nvPr>
        </p:nvSpPr>
        <p:spPr/>
        <p:txBody>
          <a:bodyPr/>
          <a:lstStyle/>
          <a:p>
            <a:fld id="{974172A1-1CBF-0B40-9234-7D4D80EC19EA}" type="slidenum">
              <a:rPr lang="en-GB" smtClean="0"/>
              <a:pPr/>
              <a:t>23</a:t>
            </a:fld>
            <a:endParaRPr lang="en-GB" dirty="0"/>
          </a:p>
        </p:txBody>
      </p:sp>
      <p:sp>
        <p:nvSpPr>
          <p:cNvPr id="4" name="Titre 3"/>
          <p:cNvSpPr>
            <a:spLocks noGrp="1"/>
          </p:cNvSpPr>
          <p:nvPr>
            <p:ph type="title"/>
          </p:nvPr>
        </p:nvSpPr>
        <p:spPr/>
        <p:txBody>
          <a:bodyPr/>
          <a:lstStyle/>
          <a:p>
            <a:r>
              <a:rPr lang="fr-FR" dirty="0" err="1"/>
              <a:t>Multicell</a:t>
            </a:r>
            <a:r>
              <a:rPr lang="fr-FR" dirty="0"/>
              <a:t> </a:t>
            </a:r>
            <a:r>
              <a:rPr lang="fr-FR" dirty="0" err="1"/>
              <a:t>cavities</a:t>
            </a:r>
            <a:endParaRPr lang="fr-FR" dirty="0"/>
          </a:p>
        </p:txBody>
      </p:sp>
      <p:sp>
        <p:nvSpPr>
          <p:cNvPr id="5" name="Espace réservé du pied de page 4">
            <a:extLst>
              <a:ext uri="{FF2B5EF4-FFF2-40B4-BE49-F238E27FC236}">
                <a16:creationId xmlns:a16="http://schemas.microsoft.com/office/drawing/2014/main" id="{894732BA-729D-32E3-A6B7-202936273F32}"/>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27010279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descr="MUON-SlideGraph-gradient.png">
            <a:extLst>
              <a:ext uri="{FF2B5EF4-FFF2-40B4-BE49-F238E27FC236}">
                <a16:creationId xmlns:a16="http://schemas.microsoft.com/office/drawing/2014/main" id="{FD0A2E31-886D-FDEC-BB58-187C8B287E12}"/>
              </a:ext>
            </a:extLst>
          </p:cNvPr>
          <p:cNvPicPr>
            <a:picLocks noChangeAspect="1"/>
          </p:cNvPicPr>
          <p:nvPr/>
        </p:nvPicPr>
        <p:blipFill>
          <a:blip r:embed="rId2">
            <a:alphaModFix amt="75000"/>
          </a:blip>
          <a:stretch>
            <a:fillRect/>
          </a:stretch>
        </p:blipFill>
        <p:spPr>
          <a:xfrm>
            <a:off x="0" y="4093106"/>
            <a:ext cx="12192000" cy="2810933"/>
          </a:xfrm>
          <a:prstGeom prst="rect">
            <a:avLst/>
          </a:prstGeom>
        </p:spPr>
      </p:pic>
      <p:pic>
        <p:nvPicPr>
          <p:cNvPr id="8" name="Image 7" descr="MUON-SlideGraph-LogoBkgnd2.png">
            <a:extLst>
              <a:ext uri="{FF2B5EF4-FFF2-40B4-BE49-F238E27FC236}">
                <a16:creationId xmlns:a16="http://schemas.microsoft.com/office/drawing/2014/main" id="{1576049A-DC9B-E2FE-8622-2B59A3820CF0}"/>
              </a:ext>
            </a:extLst>
          </p:cNvPr>
          <p:cNvPicPr>
            <a:picLocks noChangeAspect="1"/>
          </p:cNvPicPr>
          <p:nvPr/>
        </p:nvPicPr>
        <p:blipFill>
          <a:blip r:embed="rId3"/>
          <a:stretch>
            <a:fillRect/>
          </a:stretch>
        </p:blipFill>
        <p:spPr>
          <a:xfrm>
            <a:off x="0" y="-1"/>
            <a:ext cx="12198024" cy="6858000"/>
          </a:xfrm>
          <a:prstGeom prst="rect">
            <a:avLst/>
          </a:prstGeom>
        </p:spPr>
      </p:pic>
      <p:sp>
        <p:nvSpPr>
          <p:cNvPr id="3" name="Espace réservé du numéro de diapositive 2"/>
          <p:cNvSpPr>
            <a:spLocks noGrp="1"/>
          </p:cNvSpPr>
          <p:nvPr>
            <p:ph type="sldNum" sz="quarter" idx="4"/>
          </p:nvPr>
        </p:nvSpPr>
        <p:spPr/>
        <p:txBody>
          <a:bodyPr/>
          <a:lstStyle/>
          <a:p>
            <a:fld id="{974172A1-1CBF-0B40-9234-7D4D80EC19EA}" type="slidenum">
              <a:rPr lang="en-GB" smtClean="0"/>
              <a:pPr/>
              <a:t>24</a:t>
            </a:fld>
            <a:endParaRPr lang="en-GB" dirty="0"/>
          </a:p>
        </p:txBody>
      </p:sp>
      <p:sp>
        <p:nvSpPr>
          <p:cNvPr id="5" name="Espace réservé du pied de page 4">
            <a:extLst>
              <a:ext uri="{FF2B5EF4-FFF2-40B4-BE49-F238E27FC236}">
                <a16:creationId xmlns:a16="http://schemas.microsoft.com/office/drawing/2014/main" id="{B04CD86A-E643-8094-358D-8C1BBD657D4C}"/>
              </a:ext>
            </a:extLst>
          </p:cNvPr>
          <p:cNvSpPr>
            <a:spLocks noGrp="1"/>
          </p:cNvSpPr>
          <p:nvPr>
            <p:ph type="ftr" sz="quarter" idx="3"/>
          </p:nvPr>
        </p:nvSpPr>
        <p:spPr/>
        <p:txBody>
          <a:bodyPr/>
          <a:lstStyle/>
          <a:p>
            <a:r>
              <a:rPr lang="fr-FR"/>
              <a:t>IMCC&amp;Mucol annual meeting 2024</a:t>
            </a:r>
            <a:endParaRPr lang="en-GB" dirty="0"/>
          </a:p>
        </p:txBody>
      </p:sp>
      <p:pic>
        <p:nvPicPr>
          <p:cNvPr id="11" name="Image 10" descr="MCC-inernational-finalV01.png">
            <a:extLst>
              <a:ext uri="{FF2B5EF4-FFF2-40B4-BE49-F238E27FC236}">
                <a16:creationId xmlns:a16="http://schemas.microsoft.com/office/drawing/2014/main" id="{995DE5CA-F0A1-099E-D4E7-07ECD2BB484D}"/>
              </a:ext>
            </a:extLst>
          </p:cNvPr>
          <p:cNvPicPr>
            <a:picLocks noChangeAspect="1"/>
          </p:cNvPicPr>
          <p:nvPr/>
        </p:nvPicPr>
        <p:blipFill>
          <a:blip r:embed="rId4"/>
          <a:stretch>
            <a:fillRect/>
          </a:stretch>
        </p:blipFill>
        <p:spPr>
          <a:xfrm>
            <a:off x="184038" y="184993"/>
            <a:ext cx="1341203" cy="1341203"/>
          </a:xfrm>
          <a:prstGeom prst="rect">
            <a:avLst/>
          </a:prstGeom>
        </p:spPr>
      </p:pic>
      <p:sp>
        <p:nvSpPr>
          <p:cNvPr id="13" name="ZoneTexte 12">
            <a:extLst>
              <a:ext uri="{FF2B5EF4-FFF2-40B4-BE49-F238E27FC236}">
                <a16:creationId xmlns:a16="http://schemas.microsoft.com/office/drawing/2014/main" id="{F88CDD97-7B2B-7550-7A0D-FFA693C13995}"/>
              </a:ext>
            </a:extLst>
          </p:cNvPr>
          <p:cNvSpPr txBox="1"/>
          <p:nvPr/>
        </p:nvSpPr>
        <p:spPr>
          <a:xfrm>
            <a:off x="3381022" y="2717801"/>
            <a:ext cx="5836356" cy="1405641"/>
          </a:xfrm>
          <a:prstGeom prst="rect">
            <a:avLst/>
          </a:prstGeom>
          <a:noFill/>
        </p:spPr>
        <p:txBody>
          <a:bodyPr wrap="square" rtlCol="0">
            <a:spAutoFit/>
          </a:bodyPr>
          <a:lstStyle/>
          <a:p>
            <a:pPr algn="ctr" defTabSz="609585"/>
            <a:r>
              <a:rPr lang="fr-FR" sz="4267" b="1" i="1" dirty="0" err="1">
                <a:solidFill>
                  <a:prstClr val="black"/>
                </a:solidFill>
                <a:latin typeface="Arial Narrow"/>
                <a:cs typeface="Arial Narrow"/>
              </a:rPr>
              <a:t>Thank</a:t>
            </a:r>
            <a:r>
              <a:rPr lang="fr-FR" sz="4267" b="1" i="1" dirty="0">
                <a:solidFill>
                  <a:prstClr val="black"/>
                </a:solidFill>
                <a:latin typeface="Arial Narrow"/>
                <a:cs typeface="Arial Narrow"/>
              </a:rPr>
              <a:t> </a:t>
            </a:r>
            <a:r>
              <a:rPr lang="fr-FR" sz="4267" b="1" i="1" dirty="0" err="1">
                <a:solidFill>
                  <a:prstClr val="black"/>
                </a:solidFill>
                <a:latin typeface="Arial Narrow"/>
                <a:cs typeface="Arial Narrow"/>
              </a:rPr>
              <a:t>you</a:t>
            </a:r>
            <a:endParaRPr lang="fr-FR" sz="4267" b="1" i="1" dirty="0">
              <a:solidFill>
                <a:prstClr val="black"/>
              </a:solidFill>
              <a:latin typeface="Arial Narrow"/>
              <a:cs typeface="Arial Narrow"/>
            </a:endParaRPr>
          </a:p>
          <a:p>
            <a:pPr algn="ctr" defTabSz="609585"/>
            <a:r>
              <a:rPr lang="fr-FR" sz="4267" b="1" i="1" dirty="0">
                <a:solidFill>
                  <a:prstClr val="black"/>
                </a:solidFill>
                <a:latin typeface="Arial Narrow"/>
                <a:cs typeface="Arial Narrow"/>
              </a:rPr>
              <a:t>for attention</a:t>
            </a:r>
            <a:endParaRPr lang="en-GB" sz="4267" b="1" i="1" dirty="0">
              <a:solidFill>
                <a:prstClr val="black"/>
              </a:solidFill>
              <a:latin typeface="Arial"/>
            </a:endParaRPr>
          </a:p>
        </p:txBody>
      </p:sp>
    </p:spTree>
    <p:extLst>
      <p:ext uri="{BB962C8B-B14F-4D97-AF65-F5344CB8AC3E}">
        <p14:creationId xmlns:p14="http://schemas.microsoft.com/office/powerpoint/2010/main" val="3976001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re 3"/>
          <p:cNvSpPr>
            <a:spLocks noGrp="1"/>
          </p:cNvSpPr>
          <p:nvPr>
            <p:ph type="title"/>
          </p:nvPr>
        </p:nvSpPr>
        <p:spPr/>
        <p:txBody>
          <a:bodyPr/>
          <a:lstStyle/>
          <a:p>
            <a:r>
              <a:rPr lang="fr-FR" dirty="0"/>
              <a:t>RF </a:t>
            </a:r>
            <a:r>
              <a:rPr lang="fr-FR" dirty="0" err="1"/>
              <a:t>cavities</a:t>
            </a:r>
            <a:r>
              <a:rPr lang="fr-FR" dirty="0"/>
              <a:t> for muon </a:t>
            </a:r>
            <a:r>
              <a:rPr lang="fr-FR" dirty="0" err="1"/>
              <a:t>cooling</a:t>
            </a:r>
            <a:r>
              <a:rPr lang="fr-FR" dirty="0"/>
              <a:t> </a:t>
            </a:r>
            <a:r>
              <a:rPr lang="fr-FR" dirty="0" err="1"/>
              <a:t>cells</a:t>
            </a:r>
            <a:endParaRPr lang="fr-FR" dirty="0"/>
          </a:p>
        </p:txBody>
      </p:sp>
      <p:grpSp>
        <p:nvGrpSpPr>
          <p:cNvPr id="11" name="Groupe 10"/>
          <p:cNvGrpSpPr/>
          <p:nvPr/>
        </p:nvGrpSpPr>
        <p:grpSpPr>
          <a:xfrm>
            <a:off x="406194" y="1634720"/>
            <a:ext cx="10864310" cy="4167434"/>
            <a:chOff x="406194" y="1634720"/>
            <a:chExt cx="10864310" cy="4167434"/>
          </a:xfrm>
        </p:grpSpPr>
        <p:pic>
          <p:nvPicPr>
            <p:cNvPr id="12"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194" y="1744291"/>
              <a:ext cx="5042604" cy="2521303"/>
            </a:xfrm>
            <a:prstGeom prst="rect">
              <a:avLst/>
            </a:prstGeom>
          </p:spPr>
        </p:pic>
        <mc:AlternateContent xmlns:mc="http://schemas.openxmlformats.org/markup-compatibility/2006" xmlns:a14="http://schemas.microsoft.com/office/drawing/2010/main">
          <mc:Choice Requires="a14">
            <p:sp>
              <p:nvSpPr>
                <p:cNvPr id="13" name="TextBox 5"/>
                <p:cNvSpPr txBox="1"/>
                <p:nvPr/>
              </p:nvSpPr>
              <p:spPr>
                <a:xfrm>
                  <a:off x="6292104" y="1634720"/>
                  <a:ext cx="4978400" cy="2965364"/>
                </a:xfrm>
                <a:prstGeom prst="rect">
                  <a:avLst/>
                </a:prstGeom>
                <a:noFill/>
              </p:spPr>
              <p:txBody>
                <a:bodyPr wrap="square" rtlCol="0">
                  <a:spAutoFit/>
                </a:bodyPr>
                <a:lstStyle/>
                <a:p>
                  <a:pPr marL="380990" indent="-380990" defTabSz="609585">
                    <a:buFont typeface="Arial" panose="020B0604020202020204" pitchFamily="34" charset="0"/>
                    <a:buChar char="•"/>
                  </a:pPr>
                  <a:r>
                    <a:rPr lang="en-US" sz="2667" dirty="0">
                      <a:solidFill>
                        <a:prstClr val="black"/>
                      </a:solidFill>
                      <a:latin typeface="Arial"/>
                    </a:rPr>
                    <a:t>Normal conducting cavities</a:t>
                  </a:r>
                </a:p>
                <a:p>
                  <a:pPr marL="380990" indent="-380990" defTabSz="609585">
                    <a:buFont typeface="Arial" panose="020B0604020202020204" pitchFamily="34" charset="0"/>
                    <a:buChar char="•"/>
                  </a:pPr>
                  <a14:m>
                    <m:oMath xmlns:m="http://schemas.openxmlformats.org/officeDocument/2006/math">
                      <m:r>
                        <a:rPr lang="en-US" sz="2667" i="1">
                          <a:solidFill>
                            <a:prstClr val="black"/>
                          </a:solidFill>
                          <a:latin typeface="Cambria Math" panose="02040503050406030204" pitchFamily="18" charset="0"/>
                        </a:rPr>
                        <m:t>𝑓</m:t>
                      </m:r>
                      <m:r>
                        <a:rPr lang="en-US" sz="2667" i="1">
                          <a:solidFill>
                            <a:prstClr val="black"/>
                          </a:solidFill>
                          <a:latin typeface="Cambria Math" panose="02040503050406030204" pitchFamily="18" charset="0"/>
                        </a:rPr>
                        <m:t> ~ 325 </m:t>
                      </m:r>
                      <m:r>
                        <a:rPr lang="en-US" sz="2667" i="1">
                          <a:solidFill>
                            <a:prstClr val="black"/>
                          </a:solidFill>
                          <a:latin typeface="Cambria Math" panose="02040503050406030204" pitchFamily="18" charset="0"/>
                          <a:ea typeface="Cambria Math" panose="02040503050406030204" pitchFamily="18" charset="0"/>
                        </a:rPr>
                        <m:t>𝑀𝐻𝑧</m:t>
                      </m:r>
                      <m:r>
                        <a:rPr lang="en-US" sz="2667" i="1">
                          <a:solidFill>
                            <a:prstClr val="black"/>
                          </a:solidFill>
                          <a:latin typeface="Cambria Math" panose="02040503050406030204" pitchFamily="18" charset="0"/>
                          <a:ea typeface="Cambria Math" panose="02040503050406030204" pitchFamily="18" charset="0"/>
                        </a:rPr>
                        <m:t>, 650 </m:t>
                      </m:r>
                      <m:r>
                        <a:rPr lang="en-US" sz="2667" i="1">
                          <a:solidFill>
                            <a:prstClr val="black"/>
                          </a:solidFill>
                          <a:latin typeface="Cambria Math" panose="02040503050406030204" pitchFamily="18" charset="0"/>
                          <a:ea typeface="Cambria Math" panose="02040503050406030204" pitchFamily="18" charset="0"/>
                        </a:rPr>
                        <m:t>𝑀𝐻𝑧</m:t>
                      </m:r>
                    </m:oMath>
                  </a14:m>
                  <a:endParaRPr lang="en-US" sz="2667" dirty="0">
                    <a:solidFill>
                      <a:prstClr val="black"/>
                    </a:solidFill>
                    <a:latin typeface="Arial"/>
                  </a:endParaRPr>
                </a:p>
                <a:p>
                  <a:pPr marL="380990" indent="-380990" defTabSz="609585">
                    <a:buFont typeface="Arial" panose="020B0604020202020204" pitchFamily="34" charset="0"/>
                    <a:buChar char="•"/>
                  </a:pPr>
                  <a:r>
                    <a:rPr lang="en-US" sz="2667" dirty="0">
                      <a:solidFill>
                        <a:prstClr val="black"/>
                      </a:solidFill>
                      <a:latin typeface="Arial"/>
                    </a:rPr>
                    <a:t>Short RF pulses (~𝜇𝑠)</a:t>
                  </a:r>
                </a:p>
                <a:p>
                  <a:pPr marL="380990" indent="-380990" defTabSz="609585">
                    <a:buFont typeface="Arial" panose="020B0604020202020204" pitchFamily="34" charset="0"/>
                    <a:buChar char="•"/>
                  </a:pPr>
                  <a:r>
                    <a:rPr lang="en-US" sz="2667" dirty="0">
                      <a:solidFill>
                        <a:prstClr val="black"/>
                      </a:solidFill>
                      <a:latin typeface="Arial"/>
                    </a:rPr>
                    <a:t>High acceleration gradients (~30 MV/m)</a:t>
                  </a:r>
                </a:p>
                <a:p>
                  <a:pPr marL="380990" indent="-380990" defTabSz="609585">
                    <a:buFont typeface="Arial" panose="020B0604020202020204" pitchFamily="34" charset="0"/>
                    <a:buChar char="•"/>
                  </a:pPr>
                  <a:r>
                    <a:rPr lang="en-US" sz="2667" dirty="0">
                      <a:solidFill>
                        <a:prstClr val="black"/>
                      </a:solidFill>
                      <a:latin typeface="Arial"/>
                    </a:rPr>
                    <a:t>High magnetic solenoidal field (up to14 T)</a:t>
                  </a:r>
                </a:p>
              </p:txBody>
            </p:sp>
          </mc:Choice>
          <mc:Fallback xmlns="">
            <p:sp>
              <p:nvSpPr>
                <p:cNvPr id="13" name="TextBox 5"/>
                <p:cNvSpPr txBox="1">
                  <a:spLocks noRot="1" noChangeAspect="1" noMove="1" noResize="1" noEditPoints="1" noAdjustHandles="1" noChangeArrowheads="1" noChangeShapeType="1" noTextEdit="1"/>
                </p:cNvSpPr>
                <p:nvPr/>
              </p:nvSpPr>
              <p:spPr>
                <a:xfrm>
                  <a:off x="6292104" y="1634720"/>
                  <a:ext cx="4978400" cy="2965364"/>
                </a:xfrm>
                <a:prstGeom prst="rect">
                  <a:avLst/>
                </a:prstGeom>
                <a:blipFill>
                  <a:blip r:embed="rId3"/>
                  <a:stretch>
                    <a:fillRect l="-2036" t="-2128" b="-4255"/>
                  </a:stretch>
                </a:blipFill>
              </p:spPr>
              <p:txBody>
                <a:bodyPr/>
                <a:lstStyle/>
                <a:p>
                  <a:r>
                    <a:rPr lang="en-US">
                      <a:noFill/>
                    </a:rPr>
                    <a:t> </a:t>
                  </a:r>
                </a:p>
              </p:txBody>
            </p:sp>
          </mc:Fallback>
        </mc:AlternateContent>
        <p:sp>
          <p:nvSpPr>
            <p:cNvPr id="14" name="TextBox 7"/>
            <p:cNvSpPr txBox="1"/>
            <p:nvPr/>
          </p:nvSpPr>
          <p:spPr>
            <a:xfrm>
              <a:off x="952464" y="4888955"/>
              <a:ext cx="5959780" cy="913199"/>
            </a:xfrm>
            <a:prstGeom prst="rect">
              <a:avLst/>
            </a:prstGeom>
            <a:noFill/>
          </p:spPr>
          <p:txBody>
            <a:bodyPr wrap="square" rtlCol="0">
              <a:spAutoFit/>
            </a:bodyPr>
            <a:lstStyle/>
            <a:p>
              <a:pPr algn="ctr" defTabSz="609585"/>
              <a:r>
                <a:rPr lang="en-US" sz="2667" dirty="0">
                  <a:solidFill>
                    <a:prstClr val="black"/>
                  </a:solidFill>
                  <a:latin typeface="Arial"/>
                </a:rPr>
                <a:t>Creates problematics of </a:t>
              </a:r>
              <a:r>
                <a:rPr lang="en-US" sz="2667" b="1" dirty="0">
                  <a:solidFill>
                    <a:prstClr val="black"/>
                  </a:solidFill>
                  <a:latin typeface="Arial"/>
                </a:rPr>
                <a:t>break-down</a:t>
              </a:r>
              <a:r>
                <a:rPr lang="en-US" sz="2667" dirty="0">
                  <a:solidFill>
                    <a:prstClr val="black"/>
                  </a:solidFill>
                  <a:latin typeface="Arial"/>
                </a:rPr>
                <a:t> that needs to be mitigated</a:t>
              </a:r>
              <a:endParaRPr lang="en-US" sz="2667" u="sng" dirty="0">
                <a:solidFill>
                  <a:prstClr val="black"/>
                </a:solidFill>
                <a:latin typeface="Arial"/>
              </a:endParaRPr>
            </a:p>
          </p:txBody>
        </p:sp>
        <p:cxnSp>
          <p:nvCxnSpPr>
            <p:cNvPr id="15" name="Straight Arrow Connector 10"/>
            <p:cNvCxnSpPr/>
            <p:nvPr/>
          </p:nvCxnSpPr>
          <p:spPr>
            <a:xfrm flipV="1">
              <a:off x="5119376" y="3825414"/>
              <a:ext cx="562339" cy="106354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Left Brace 13"/>
            <p:cNvSpPr/>
            <p:nvPr/>
          </p:nvSpPr>
          <p:spPr>
            <a:xfrm>
              <a:off x="5732769" y="2940737"/>
              <a:ext cx="651263" cy="1448369"/>
            </a:xfrm>
            <a:prstGeom prst="leftBrace">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defTabSz="609585"/>
              <a:endParaRPr lang="fr-FR" sz="2400">
                <a:solidFill>
                  <a:prstClr val="black"/>
                </a:solidFill>
                <a:latin typeface="Arial"/>
              </a:endParaRPr>
            </a:p>
          </p:txBody>
        </p:sp>
      </p:grpSp>
      <p:sp>
        <p:nvSpPr>
          <p:cNvPr id="2" name="Espace réservé du pied de page 1">
            <a:extLst>
              <a:ext uri="{FF2B5EF4-FFF2-40B4-BE49-F238E27FC236}">
                <a16:creationId xmlns:a16="http://schemas.microsoft.com/office/drawing/2014/main" id="{80184D93-FCF9-30B5-39AD-E256EC078F08}"/>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4160389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4"/>
          </p:nvPr>
        </p:nvSpPr>
        <p:spPr/>
        <p:txBody>
          <a:bodyPr/>
          <a:lstStyle/>
          <a:p>
            <a:fld id="{974172A1-1CBF-0B40-9234-7D4D80EC19EA}" type="slidenum">
              <a:rPr lang="en-GB" smtClean="0"/>
              <a:pPr/>
              <a:t>4</a:t>
            </a:fld>
            <a:endParaRPr lang="en-GB" dirty="0"/>
          </a:p>
        </p:txBody>
      </p:sp>
      <p:pic>
        <p:nvPicPr>
          <p:cNvPr id="5" name="Image 4"/>
          <p:cNvPicPr>
            <a:picLocks noChangeAspect="1"/>
          </p:cNvPicPr>
          <p:nvPr/>
        </p:nvPicPr>
        <p:blipFill rotWithShape="1">
          <a:blip r:embed="rId2"/>
          <a:srcRect b="33353"/>
          <a:stretch/>
        </p:blipFill>
        <p:spPr>
          <a:xfrm>
            <a:off x="1403920" y="2958923"/>
            <a:ext cx="4999489" cy="3762553"/>
          </a:xfrm>
          <a:prstGeom prst="rect">
            <a:avLst/>
          </a:prstGeom>
        </p:spPr>
      </p:pic>
      <p:sp>
        <p:nvSpPr>
          <p:cNvPr id="6" name="ZoneTexte 5"/>
          <p:cNvSpPr txBox="1"/>
          <p:nvPr/>
        </p:nvSpPr>
        <p:spPr>
          <a:xfrm>
            <a:off x="6549459" y="3717441"/>
            <a:ext cx="5354012" cy="2308324"/>
          </a:xfrm>
          <a:prstGeom prst="rect">
            <a:avLst/>
          </a:prstGeom>
          <a:noFill/>
        </p:spPr>
        <p:txBody>
          <a:bodyPr wrap="square" rtlCol="0">
            <a:spAutoFit/>
          </a:bodyPr>
          <a:lstStyle/>
          <a:p>
            <a:r>
              <a:rPr lang="fr-FR" dirty="0"/>
              <a:t>Conclusion: « </a:t>
            </a:r>
            <a:r>
              <a:rPr lang="en-US" dirty="0"/>
              <a:t>In general the breakdown limit is much lower when a solenoidal magnetic field is applied. In addition the dark current and x-ray emissions are much larger after the occurrence of sparking at very high electric and magnetic field levels […]. Even after long RF commissioning runs, the cavity does not return to the previous recorded low background level.</a:t>
            </a:r>
            <a:endParaRPr lang="fr-FR" dirty="0"/>
          </a:p>
        </p:txBody>
      </p:sp>
      <p:sp>
        <p:nvSpPr>
          <p:cNvPr id="8" name="Espace réservé du pied de page 7">
            <a:extLst>
              <a:ext uri="{FF2B5EF4-FFF2-40B4-BE49-F238E27FC236}">
                <a16:creationId xmlns:a16="http://schemas.microsoft.com/office/drawing/2014/main" id="{BEA022DF-22FF-26F5-3720-CE3D7C5A73F0}"/>
              </a:ext>
            </a:extLst>
          </p:cNvPr>
          <p:cNvSpPr>
            <a:spLocks noGrp="1"/>
          </p:cNvSpPr>
          <p:nvPr>
            <p:ph type="ftr" sz="quarter" idx="3"/>
          </p:nvPr>
        </p:nvSpPr>
        <p:spPr/>
        <p:txBody>
          <a:bodyPr/>
          <a:lstStyle/>
          <a:p>
            <a:r>
              <a:rPr lang="fr-FR"/>
              <a:t>IMCC&amp;Mucol annual meeting 2024</a:t>
            </a:r>
            <a:endParaRPr lang="en-GB" dirty="0"/>
          </a:p>
        </p:txBody>
      </p:sp>
      <p:pic>
        <p:nvPicPr>
          <p:cNvPr id="9" name="Image 8">
            <a:extLst>
              <a:ext uri="{FF2B5EF4-FFF2-40B4-BE49-F238E27FC236}">
                <a16:creationId xmlns:a16="http://schemas.microsoft.com/office/drawing/2014/main" id="{E6F0ED5D-F6B1-09BB-47DC-9FCD2855AB36}"/>
              </a:ext>
            </a:extLst>
          </p:cNvPr>
          <p:cNvPicPr>
            <a:picLocks noChangeAspect="1"/>
          </p:cNvPicPr>
          <p:nvPr/>
        </p:nvPicPr>
        <p:blipFill rotWithShape="1">
          <a:blip r:embed="rId3"/>
          <a:srcRect l="11098" r="7602" b="12871"/>
          <a:stretch/>
        </p:blipFill>
        <p:spPr>
          <a:xfrm>
            <a:off x="-955" y="3721173"/>
            <a:ext cx="1598456" cy="1726596"/>
          </a:xfrm>
          <a:prstGeom prst="rect">
            <a:avLst/>
          </a:prstGeom>
        </p:spPr>
      </p:pic>
      <p:sp>
        <p:nvSpPr>
          <p:cNvPr id="12" name="ZoneTexte 11">
            <a:extLst>
              <a:ext uri="{FF2B5EF4-FFF2-40B4-BE49-F238E27FC236}">
                <a16:creationId xmlns:a16="http://schemas.microsoft.com/office/drawing/2014/main" id="{53240C30-4852-44C3-74F9-AC1E24B915B8}"/>
              </a:ext>
            </a:extLst>
          </p:cNvPr>
          <p:cNvSpPr txBox="1"/>
          <p:nvPr/>
        </p:nvSpPr>
        <p:spPr>
          <a:xfrm>
            <a:off x="7009056" y="3256504"/>
            <a:ext cx="4065344" cy="276999"/>
          </a:xfrm>
          <a:prstGeom prst="rect">
            <a:avLst/>
          </a:prstGeom>
          <a:noFill/>
        </p:spPr>
        <p:txBody>
          <a:bodyPr wrap="none" rtlCol="0">
            <a:spAutoFit/>
          </a:bodyPr>
          <a:lstStyle/>
          <a:p>
            <a:r>
              <a:rPr lang="fr-FR" sz="1200" dirty="0"/>
              <a:t>A. Moretti </a:t>
            </a:r>
            <a:r>
              <a:rPr lang="fr-FR" sz="1200" i="1" dirty="0"/>
              <a:t>et al</a:t>
            </a:r>
            <a:r>
              <a:rPr lang="fr-FR" sz="1200" dirty="0"/>
              <a:t>., </a:t>
            </a:r>
            <a:r>
              <a:rPr lang="fr-FR" sz="1200" b="1" dirty="0" err="1"/>
              <a:t>Phys.Rev.Acc.Beams</a:t>
            </a:r>
            <a:r>
              <a:rPr lang="fr-FR" sz="1200" dirty="0"/>
              <a:t> 8, 072001 (2005)</a:t>
            </a:r>
          </a:p>
        </p:txBody>
      </p:sp>
      <mc:AlternateContent xmlns:mc="http://schemas.openxmlformats.org/markup-compatibility/2006" xmlns:a14="http://schemas.microsoft.com/office/drawing/2010/main">
        <mc:Choice Requires="a14">
          <p:sp>
            <p:nvSpPr>
              <p:cNvPr id="13" name="Espace réservé du contenu 1">
                <a:extLst>
                  <a:ext uri="{FF2B5EF4-FFF2-40B4-BE49-F238E27FC236}">
                    <a16:creationId xmlns:a16="http://schemas.microsoft.com/office/drawing/2014/main" id="{22C8E725-776C-DBE0-4EDC-5737CA3902B6}"/>
                  </a:ext>
                </a:extLst>
              </p:cNvPr>
              <p:cNvSpPr txBox="1">
                <a:spLocks/>
              </p:cNvSpPr>
              <p:nvPr/>
            </p:nvSpPr>
            <p:spPr>
              <a:xfrm>
                <a:off x="1403920" y="1196113"/>
                <a:ext cx="7598987" cy="1663036"/>
              </a:xfrm>
              <a:prstGeom prst="rect">
                <a:avLst/>
              </a:prstGeom>
            </p:spPr>
            <p:txBody>
              <a:bodyPr/>
              <a:lstStyle>
                <a:lvl1pPr marL="457189" indent="-457189" algn="l" defTabSz="609585" rtl="0" eaLnBrk="1" latinLnBrk="0" hangingPunct="1">
                  <a:spcBef>
                    <a:spcPct val="20000"/>
                  </a:spcBef>
                  <a:buClr>
                    <a:schemeClr val="accent1"/>
                  </a:buClr>
                  <a:buFont typeface="Wingdings" charset="2"/>
                  <a:buChar char="§"/>
                  <a:defRPr sz="3733" kern="1200">
                    <a:solidFill>
                      <a:schemeClr val="tx1"/>
                    </a:solidFill>
                    <a:latin typeface="Arial Narrow"/>
                    <a:ea typeface="+mn-ea"/>
                    <a:cs typeface="Arial Narrow"/>
                  </a:defRPr>
                </a:lvl1pPr>
                <a:lvl2pPr marL="990575" indent="-380990" algn="l" defTabSz="609585" rtl="0" eaLnBrk="1" latinLnBrk="0" hangingPunct="1">
                  <a:spcBef>
                    <a:spcPct val="20000"/>
                  </a:spcBef>
                  <a:buClr>
                    <a:schemeClr val="accent1"/>
                  </a:buClr>
                  <a:buFont typeface="Wingdings" charset="2"/>
                  <a:buChar char="§"/>
                  <a:defRPr sz="3200" kern="1200">
                    <a:solidFill>
                      <a:schemeClr val="tx1"/>
                    </a:solidFill>
                    <a:latin typeface="Arial Narrow"/>
                    <a:ea typeface="+mn-ea"/>
                    <a:cs typeface="Arial Narrow"/>
                  </a:defRPr>
                </a:lvl2pPr>
                <a:lvl3pPr marL="1523962"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3pPr>
                <a:lvl4pPr marL="2133547"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4pPr>
                <a:lvl5pPr marL="2743131"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r>
                  <a:rPr lang="fr-FR" sz="2400" dirty="0"/>
                  <a:t>High </a:t>
                </a:r>
                <a:r>
                  <a:rPr lang="fr-FR" sz="2400" dirty="0" err="1"/>
                  <a:t>acceleration</a:t>
                </a:r>
                <a:r>
                  <a:rPr lang="fr-FR" sz="2400" dirty="0"/>
                  <a:t> gradients </a:t>
                </a:r>
                <a14:m>
                  <m:oMath xmlns:m="http://schemas.openxmlformats.org/officeDocument/2006/math">
                    <m:r>
                      <a:rPr lang="fr-FR" sz="2400" i="1" smtClean="0">
                        <a:latin typeface="Cambria Math" panose="02040503050406030204" pitchFamily="18" charset="0"/>
                      </a:rPr>
                      <m:t>→</m:t>
                    </m:r>
                  </m:oMath>
                </a14:m>
                <a:r>
                  <a:rPr lang="fr-FR" sz="2400" dirty="0"/>
                  <a:t> </a:t>
                </a:r>
                <a:r>
                  <a:rPr lang="fr-FR" sz="2400" dirty="0" err="1"/>
                  <a:t>Strong</a:t>
                </a:r>
                <a:r>
                  <a:rPr lang="fr-FR" sz="2400" dirty="0"/>
                  <a:t> </a:t>
                </a:r>
                <a:r>
                  <a:rPr lang="fr-FR" sz="2400" dirty="0" err="1"/>
                  <a:t>field</a:t>
                </a:r>
                <a:r>
                  <a:rPr lang="fr-FR" sz="2400" dirty="0"/>
                  <a:t> </a:t>
                </a:r>
                <a:r>
                  <a:rPr lang="fr-FR" sz="2400" dirty="0" err="1"/>
                  <a:t>emission</a:t>
                </a:r>
                <a:r>
                  <a:rPr lang="fr-FR" sz="2400" dirty="0"/>
                  <a:t>.</a:t>
                </a:r>
              </a:p>
              <a:p>
                <a:r>
                  <a:rPr lang="fr-FR" sz="2400" dirty="0" err="1"/>
                  <a:t>Strong</a:t>
                </a:r>
                <a:r>
                  <a:rPr lang="fr-FR" sz="2400" dirty="0"/>
                  <a:t> </a:t>
                </a:r>
                <a:r>
                  <a:rPr lang="fr-FR" sz="2400" dirty="0" err="1"/>
                  <a:t>magnetic</a:t>
                </a:r>
                <a:r>
                  <a:rPr lang="fr-FR" sz="2400" dirty="0"/>
                  <a:t> </a:t>
                </a:r>
                <a:r>
                  <a:rPr lang="fr-FR" sz="2400" dirty="0" err="1"/>
                  <a:t>field</a:t>
                </a:r>
                <a:r>
                  <a:rPr lang="fr-FR" sz="2400" dirty="0"/>
                  <a:t> </a:t>
                </a:r>
                <a14:m>
                  <m:oMath xmlns:m="http://schemas.openxmlformats.org/officeDocument/2006/math">
                    <m:r>
                      <a:rPr lang="fr-FR" sz="2400" i="1" smtClean="0">
                        <a:latin typeface="Cambria Math" panose="02040503050406030204" pitchFamily="18" charset="0"/>
                      </a:rPr>
                      <m:t>→</m:t>
                    </m:r>
                  </m:oMath>
                </a14:m>
                <a:r>
                  <a:rPr lang="fr-FR" sz="2400" dirty="0"/>
                  <a:t> Tends to focus the </a:t>
                </a:r>
                <a:r>
                  <a:rPr lang="fr-FR" sz="2400" dirty="0" err="1"/>
                  <a:t>electron</a:t>
                </a:r>
                <a:r>
                  <a:rPr lang="fr-FR" sz="2400" dirty="0"/>
                  <a:t> </a:t>
                </a:r>
                <a:r>
                  <a:rPr lang="fr-FR" sz="2400" dirty="0" err="1"/>
                  <a:t>beam</a:t>
                </a:r>
                <a:r>
                  <a:rPr lang="fr-FR" sz="2400" dirty="0"/>
                  <a:t>.</a:t>
                </a:r>
              </a:p>
              <a:p>
                <a:r>
                  <a:rPr lang="en-US" sz="2000" i="1" dirty="0"/>
                  <a:t>Effect of high solenoidal magnetic fields on breakdown voltages of high </a:t>
                </a:r>
              </a:p>
              <a:p>
                <a:pPr marL="0" indent="0">
                  <a:buNone/>
                </a:pPr>
                <a:r>
                  <a:rPr lang="en-US" sz="2000" i="1" dirty="0"/>
                  <a:t>         vacuum 805 </a:t>
                </a:r>
                <a:r>
                  <a:rPr lang="en-US" sz="2000" i="1" dirty="0" err="1"/>
                  <a:t>mhz</a:t>
                </a:r>
                <a:r>
                  <a:rPr lang="en-US" sz="2000" i="1" dirty="0"/>
                  <a:t> cavities, TU204, LINAC 2004, Lübeck, Germany.</a:t>
                </a:r>
                <a:endParaRPr lang="fr-FR" sz="2000" i="1" dirty="0"/>
              </a:p>
              <a:p>
                <a:endParaRPr lang="fr-FR" sz="2400" dirty="0"/>
              </a:p>
              <a:p>
                <a:pPr marL="0" indent="0">
                  <a:buNone/>
                </a:pPr>
                <a:endParaRPr lang="fr-FR" sz="2400" dirty="0"/>
              </a:p>
            </p:txBody>
          </p:sp>
        </mc:Choice>
        <mc:Fallback xmlns="">
          <p:sp>
            <p:nvSpPr>
              <p:cNvPr id="13" name="Espace réservé du contenu 1">
                <a:extLst>
                  <a:ext uri="{FF2B5EF4-FFF2-40B4-BE49-F238E27FC236}">
                    <a16:creationId xmlns:a16="http://schemas.microsoft.com/office/drawing/2014/main" id="{22C8E725-776C-DBE0-4EDC-5737CA3902B6}"/>
                  </a:ext>
                </a:extLst>
              </p:cNvPr>
              <p:cNvSpPr txBox="1">
                <a:spLocks noRot="1" noChangeAspect="1" noMove="1" noResize="1" noEditPoints="1" noAdjustHandles="1" noChangeArrowheads="1" noChangeShapeType="1" noTextEdit="1"/>
              </p:cNvSpPr>
              <p:nvPr/>
            </p:nvSpPr>
            <p:spPr>
              <a:xfrm>
                <a:off x="1403920" y="1196113"/>
                <a:ext cx="7598987" cy="1663036"/>
              </a:xfrm>
              <a:prstGeom prst="rect">
                <a:avLst/>
              </a:prstGeom>
              <a:blipFill>
                <a:blip r:embed="rId4"/>
                <a:stretch>
                  <a:fillRect l="-1002" t="-3030" b="-3030"/>
                </a:stretch>
              </a:blipFill>
            </p:spPr>
            <p:txBody>
              <a:bodyPr/>
              <a:lstStyle/>
              <a:p>
                <a:r>
                  <a:rPr lang="en-US">
                    <a:noFill/>
                  </a:rPr>
                  <a:t> </a:t>
                </a:r>
              </a:p>
            </p:txBody>
          </p:sp>
        </mc:Fallback>
      </mc:AlternateContent>
      <p:sp>
        <p:nvSpPr>
          <p:cNvPr id="16" name="Titre 3">
            <a:extLst>
              <a:ext uri="{FF2B5EF4-FFF2-40B4-BE49-F238E27FC236}">
                <a16:creationId xmlns:a16="http://schemas.microsoft.com/office/drawing/2014/main" id="{FA6D8DE7-F176-5B41-3CDB-08C2143247FF}"/>
              </a:ext>
            </a:extLst>
          </p:cNvPr>
          <p:cNvSpPr>
            <a:spLocks noGrp="1"/>
          </p:cNvSpPr>
          <p:nvPr>
            <p:ph type="title"/>
          </p:nvPr>
        </p:nvSpPr>
        <p:spPr>
          <a:xfrm>
            <a:off x="1727200" y="275167"/>
            <a:ext cx="9042400" cy="1143000"/>
          </a:xfrm>
        </p:spPr>
        <p:txBody>
          <a:bodyPr/>
          <a:lstStyle/>
          <a:p>
            <a:r>
              <a:rPr lang="fr-FR" dirty="0" err="1"/>
              <a:t>What</a:t>
            </a:r>
            <a:r>
              <a:rPr lang="fr-FR" dirty="0"/>
              <a:t> </a:t>
            </a:r>
            <a:r>
              <a:rPr lang="fr-FR" dirty="0" err="1"/>
              <a:t>is</a:t>
            </a:r>
            <a:r>
              <a:rPr lang="fr-FR" dirty="0"/>
              <a:t> the issue </a:t>
            </a:r>
            <a:r>
              <a:rPr lang="fr-FR" dirty="0" err="1"/>
              <a:t>with</a:t>
            </a:r>
            <a:r>
              <a:rPr lang="fr-FR" dirty="0"/>
              <a:t> </a:t>
            </a:r>
            <a:r>
              <a:rPr lang="fr-FR" dirty="0" err="1"/>
              <a:t>strong</a:t>
            </a:r>
            <a:r>
              <a:rPr lang="fr-FR" dirty="0"/>
              <a:t> </a:t>
            </a:r>
            <a:r>
              <a:rPr lang="fr-FR" dirty="0" err="1"/>
              <a:t>magnetic</a:t>
            </a:r>
            <a:r>
              <a:rPr lang="fr-FR" dirty="0"/>
              <a:t> </a:t>
            </a:r>
            <a:r>
              <a:rPr lang="fr-FR" dirty="0" err="1"/>
              <a:t>fields</a:t>
            </a:r>
            <a:r>
              <a:rPr lang="fr-FR" dirty="0"/>
              <a:t>?</a:t>
            </a:r>
          </a:p>
        </p:txBody>
      </p:sp>
      <p:grpSp>
        <p:nvGrpSpPr>
          <p:cNvPr id="19" name="Groupe 18">
            <a:extLst>
              <a:ext uri="{FF2B5EF4-FFF2-40B4-BE49-F238E27FC236}">
                <a16:creationId xmlns:a16="http://schemas.microsoft.com/office/drawing/2014/main" id="{97403B5E-4E6A-B812-6AC9-3EC6D8ABD5CF}"/>
              </a:ext>
            </a:extLst>
          </p:cNvPr>
          <p:cNvGrpSpPr/>
          <p:nvPr/>
        </p:nvGrpSpPr>
        <p:grpSpPr>
          <a:xfrm>
            <a:off x="8538206" y="1227227"/>
            <a:ext cx="3653794" cy="1827377"/>
            <a:chOff x="7107083" y="1125504"/>
            <a:chExt cx="5084921" cy="2113581"/>
          </a:xfrm>
        </p:grpSpPr>
        <p:pic>
          <p:nvPicPr>
            <p:cNvPr id="17" name="Image 16">
              <a:extLst>
                <a:ext uri="{FF2B5EF4-FFF2-40B4-BE49-F238E27FC236}">
                  <a16:creationId xmlns:a16="http://schemas.microsoft.com/office/drawing/2014/main" id="{2C4F17AD-AB93-B05E-AAB4-90270C9B8298}"/>
                </a:ext>
              </a:extLst>
            </p:cNvPr>
            <p:cNvPicPr>
              <a:picLocks noChangeAspect="1"/>
            </p:cNvPicPr>
            <p:nvPr/>
          </p:nvPicPr>
          <p:blipFill rotWithShape="1">
            <a:blip r:embed="rId5"/>
            <a:srcRect b="48106"/>
            <a:stretch/>
          </p:blipFill>
          <p:spPr>
            <a:xfrm>
              <a:off x="7107083" y="1128734"/>
              <a:ext cx="2457997" cy="2110351"/>
            </a:xfrm>
            <a:prstGeom prst="rect">
              <a:avLst/>
            </a:prstGeom>
          </p:spPr>
        </p:pic>
        <p:pic>
          <p:nvPicPr>
            <p:cNvPr id="18" name="Image 17">
              <a:extLst>
                <a:ext uri="{FF2B5EF4-FFF2-40B4-BE49-F238E27FC236}">
                  <a16:creationId xmlns:a16="http://schemas.microsoft.com/office/drawing/2014/main" id="{93F79E7B-E1D9-05E6-A06C-A69F5B0781C7}"/>
                </a:ext>
              </a:extLst>
            </p:cNvPr>
            <p:cNvPicPr>
              <a:picLocks noChangeAspect="1"/>
            </p:cNvPicPr>
            <p:nvPr/>
          </p:nvPicPr>
          <p:blipFill rotWithShape="1">
            <a:blip r:embed="rId5"/>
            <a:srcRect t="51369"/>
            <a:stretch/>
          </p:blipFill>
          <p:spPr>
            <a:xfrm>
              <a:off x="9565080" y="1125504"/>
              <a:ext cx="2626924" cy="2113581"/>
            </a:xfrm>
            <a:prstGeom prst="rect">
              <a:avLst/>
            </a:prstGeom>
          </p:spPr>
        </p:pic>
      </p:grpSp>
    </p:spTree>
    <p:extLst>
      <p:ext uri="{BB962C8B-B14F-4D97-AF65-F5344CB8AC3E}">
        <p14:creationId xmlns:p14="http://schemas.microsoft.com/office/powerpoint/2010/main" val="647867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Some</a:t>
            </a:r>
            <a:r>
              <a:rPr lang="fr-FR" dirty="0"/>
              <a:t> </a:t>
            </a:r>
            <a:r>
              <a:rPr lang="fr-FR" dirty="0" err="1"/>
              <a:t>models</a:t>
            </a:r>
            <a:r>
              <a:rPr lang="fr-FR" dirty="0"/>
              <a:t> to </a:t>
            </a:r>
            <a:r>
              <a:rPr lang="fr-FR" dirty="0" err="1"/>
              <a:t>explain</a:t>
            </a:r>
            <a:r>
              <a:rPr lang="fr-FR" dirty="0"/>
              <a:t> </a:t>
            </a:r>
            <a:r>
              <a:rPr lang="fr-FR" dirty="0" err="1"/>
              <a:t>it</a:t>
            </a:r>
            <a:endParaRPr lang="fr-FR" dirty="0"/>
          </a:p>
        </p:txBody>
      </p:sp>
      <p:sp>
        <p:nvSpPr>
          <p:cNvPr id="6" name="Espace réservé du texte 5"/>
          <p:cNvSpPr>
            <a:spLocks noGrp="1"/>
          </p:cNvSpPr>
          <p:nvPr>
            <p:ph type="body" sz="quarter" idx="11"/>
          </p:nvPr>
        </p:nvSpPr>
        <p:spPr>
          <a:xfrm>
            <a:off x="146858" y="1893454"/>
            <a:ext cx="5892800" cy="4368800"/>
          </a:xfrm>
        </p:spPr>
        <p:txBody>
          <a:bodyPr/>
          <a:lstStyle/>
          <a:p>
            <a:r>
              <a:rPr lang="fr-FR" sz="2400" dirty="0"/>
              <a:t>A thermal model </a:t>
            </a:r>
            <a:r>
              <a:rPr lang="fr-FR" sz="2400" dirty="0" err="1"/>
              <a:t>was</a:t>
            </a:r>
            <a:r>
              <a:rPr lang="fr-FR" sz="2400" dirty="0"/>
              <a:t> </a:t>
            </a:r>
            <a:r>
              <a:rPr lang="fr-FR" sz="2400" dirty="0" err="1"/>
              <a:t>proposed</a:t>
            </a:r>
            <a:r>
              <a:rPr lang="fr-FR" sz="2400" dirty="0"/>
              <a:t> by </a:t>
            </a:r>
            <a:r>
              <a:rPr lang="fr-FR" sz="2400" dirty="0" err="1"/>
              <a:t>different</a:t>
            </a:r>
            <a:r>
              <a:rPr lang="fr-FR" sz="2400" dirty="0"/>
              <a:t> </a:t>
            </a:r>
            <a:r>
              <a:rPr lang="fr-FR" sz="2400" dirty="0" err="1"/>
              <a:t>laboratories</a:t>
            </a:r>
            <a:r>
              <a:rPr lang="fr-FR" sz="2400" dirty="0"/>
              <a:t>:</a:t>
            </a:r>
          </a:p>
          <a:p>
            <a:pPr lvl="1"/>
            <a:r>
              <a:rPr lang="fr-FR" sz="2400" dirty="0"/>
              <a:t>RB Palmer et al. RF Breakdown </a:t>
            </a:r>
            <a:r>
              <a:rPr lang="fr-FR" sz="2400" dirty="0" err="1"/>
              <a:t>with</a:t>
            </a:r>
            <a:r>
              <a:rPr lang="fr-FR" sz="2400" dirty="0"/>
              <a:t> </a:t>
            </a:r>
            <a:r>
              <a:rPr lang="fr-FR" sz="2400" dirty="0" err="1"/>
              <a:t>external</a:t>
            </a:r>
            <a:r>
              <a:rPr lang="fr-FR" sz="2400" dirty="0"/>
              <a:t> </a:t>
            </a:r>
            <a:r>
              <a:rPr lang="fr-FR" sz="2400" dirty="0" err="1"/>
              <a:t>magnetic</a:t>
            </a:r>
            <a:r>
              <a:rPr lang="fr-FR" sz="2400" dirty="0"/>
              <a:t> </a:t>
            </a:r>
            <a:r>
              <a:rPr lang="fr-FR" sz="2400" dirty="0" err="1"/>
              <a:t>fields</a:t>
            </a:r>
            <a:r>
              <a:rPr lang="fr-FR" sz="2400" dirty="0"/>
              <a:t> in 201 and 805 MHz </a:t>
            </a:r>
            <a:r>
              <a:rPr lang="fr-FR" sz="2400" dirty="0" err="1"/>
              <a:t>cavities</a:t>
            </a:r>
            <a:r>
              <a:rPr lang="fr-FR" sz="2400" dirty="0"/>
              <a:t>. PRAB, 12, 031002 (2009).</a:t>
            </a:r>
          </a:p>
          <a:p>
            <a:pPr lvl="1"/>
            <a:r>
              <a:rPr lang="fr-FR" sz="2400" dirty="0"/>
              <a:t>D </a:t>
            </a:r>
            <a:r>
              <a:rPr lang="fr-FR" sz="2400" dirty="0" err="1"/>
              <a:t>Stratakis</a:t>
            </a:r>
            <a:r>
              <a:rPr lang="fr-FR" sz="2400" dirty="0"/>
              <a:t> et al. </a:t>
            </a:r>
            <a:r>
              <a:rPr lang="fr-FR" sz="2400" dirty="0" err="1"/>
              <a:t>Effects</a:t>
            </a:r>
            <a:r>
              <a:rPr lang="fr-FR" sz="2400" dirty="0"/>
              <a:t> of </a:t>
            </a:r>
            <a:r>
              <a:rPr lang="fr-FR" sz="2400" dirty="0" err="1"/>
              <a:t>external</a:t>
            </a:r>
            <a:r>
              <a:rPr lang="fr-FR" sz="2400" dirty="0"/>
              <a:t> </a:t>
            </a:r>
            <a:r>
              <a:rPr lang="fr-FR" sz="2400" dirty="0" err="1"/>
              <a:t>magnetic</a:t>
            </a:r>
            <a:r>
              <a:rPr lang="fr-FR" sz="2400" dirty="0"/>
              <a:t> </a:t>
            </a:r>
            <a:r>
              <a:rPr lang="fr-FR" sz="2400" dirty="0" err="1"/>
              <a:t>fields</a:t>
            </a:r>
            <a:r>
              <a:rPr lang="fr-FR" sz="2400" dirty="0"/>
              <a:t> on the </a:t>
            </a:r>
            <a:r>
              <a:rPr lang="fr-FR" sz="2400" dirty="0" err="1"/>
              <a:t>operation</a:t>
            </a:r>
            <a:r>
              <a:rPr lang="fr-FR" sz="2400" dirty="0"/>
              <a:t> of high-gradient </a:t>
            </a:r>
            <a:r>
              <a:rPr lang="fr-FR" sz="2400" dirty="0" err="1"/>
              <a:t>accelerating</a:t>
            </a:r>
            <a:r>
              <a:rPr lang="fr-FR" sz="2400" dirty="0"/>
              <a:t> structures, NIMA, 620, 147-154 (2010).</a:t>
            </a:r>
          </a:p>
        </p:txBody>
      </p:sp>
      <p:sp>
        <p:nvSpPr>
          <p:cNvPr id="3" name="Espace réservé du numéro de diapositive 2"/>
          <p:cNvSpPr>
            <a:spLocks noGrp="1"/>
          </p:cNvSpPr>
          <p:nvPr>
            <p:ph type="sldNum" sz="quarter" idx="4"/>
          </p:nvPr>
        </p:nvSpPr>
        <p:spPr/>
        <p:txBody>
          <a:bodyPr/>
          <a:lstStyle/>
          <a:p>
            <a:fld id="{974172A1-1CBF-0B40-9234-7D4D80EC19EA}" type="slidenum">
              <a:rPr lang="en-GB" smtClean="0"/>
              <a:pPr/>
              <a:t>5</a:t>
            </a:fld>
            <a:endParaRPr lang="en-GB" dirty="0"/>
          </a:p>
        </p:txBody>
      </p:sp>
      <mc:AlternateContent xmlns:mc="http://schemas.openxmlformats.org/markup-compatibility/2006" xmlns:a14="http://schemas.microsoft.com/office/drawing/2010/main">
        <mc:Choice Requires="a14">
          <p:sp>
            <p:nvSpPr>
              <p:cNvPr id="9" name="Espace réservé du texte 5"/>
              <p:cNvSpPr txBox="1">
                <a:spLocks/>
              </p:cNvSpPr>
              <p:nvPr/>
            </p:nvSpPr>
            <p:spPr>
              <a:xfrm>
                <a:off x="5943600" y="1854200"/>
                <a:ext cx="5892800" cy="4368800"/>
              </a:xfrm>
              <a:prstGeom prst="rect">
                <a:avLst/>
              </a:prstGeom>
            </p:spPr>
            <p:txBody>
              <a:bodyPr vert="horz"/>
              <a:lstStyle>
                <a:lvl1pPr marL="457189" indent="-457189" algn="l" defTabSz="609585" rtl="0" eaLnBrk="1" latinLnBrk="0" hangingPunct="1">
                  <a:spcBef>
                    <a:spcPct val="20000"/>
                  </a:spcBef>
                  <a:buClr>
                    <a:schemeClr val="accent1"/>
                  </a:buClr>
                  <a:buFont typeface="Wingdings" charset="2"/>
                  <a:buChar char="§"/>
                  <a:defRPr sz="3733" kern="1200">
                    <a:solidFill>
                      <a:schemeClr val="tx1"/>
                    </a:solidFill>
                    <a:latin typeface="Arial Narrow"/>
                    <a:ea typeface="+mn-ea"/>
                    <a:cs typeface="Arial Narrow"/>
                  </a:defRPr>
                </a:lvl1pPr>
                <a:lvl2pPr marL="990575" indent="-380990" algn="l" defTabSz="609585" rtl="0" eaLnBrk="1" latinLnBrk="0" hangingPunct="1">
                  <a:spcBef>
                    <a:spcPct val="20000"/>
                  </a:spcBef>
                  <a:buClr>
                    <a:schemeClr val="accent1"/>
                  </a:buClr>
                  <a:buFont typeface="Wingdings" charset="2"/>
                  <a:buChar char="§"/>
                  <a:defRPr sz="3200" kern="1200">
                    <a:solidFill>
                      <a:schemeClr val="tx1"/>
                    </a:solidFill>
                    <a:latin typeface="Arial Narrow"/>
                    <a:ea typeface="+mn-ea"/>
                    <a:cs typeface="Arial Narrow"/>
                  </a:defRPr>
                </a:lvl2pPr>
                <a:lvl3pPr marL="1523962"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3pPr>
                <a:lvl4pPr marL="2133547"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4pPr>
                <a:lvl5pPr marL="2743131"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r>
                  <a:rPr lang="fr-FR" sz="2400" dirty="0"/>
                  <a:t>General </a:t>
                </a:r>
                <a:r>
                  <a:rPr lang="fr-FR" sz="2400" dirty="0" err="1"/>
                  <a:t>principle</a:t>
                </a:r>
                <a:r>
                  <a:rPr lang="fr-FR" sz="2400" dirty="0"/>
                  <a:t>: the </a:t>
                </a:r>
                <a:r>
                  <a:rPr lang="fr-FR" sz="2400" dirty="0" err="1"/>
                  <a:t>temperature</a:t>
                </a:r>
                <a:r>
                  <a:rPr lang="fr-FR" sz="2400" dirty="0"/>
                  <a:t> </a:t>
                </a:r>
                <a:r>
                  <a:rPr lang="fr-FR" sz="2400" dirty="0" err="1"/>
                  <a:t>rises</a:t>
                </a:r>
                <a:r>
                  <a:rPr lang="fr-FR" sz="2400" dirty="0"/>
                  <a:t> at the </a:t>
                </a:r>
                <a:r>
                  <a:rPr lang="fr-FR" sz="2400" dirty="0" err="1"/>
                  <a:t>focused</a:t>
                </a:r>
                <a:r>
                  <a:rPr lang="fr-FR" sz="2400" dirty="0"/>
                  <a:t> point. If </a:t>
                </a:r>
                <a14:m>
                  <m:oMath xmlns:m="http://schemas.openxmlformats.org/officeDocument/2006/math">
                    <m:r>
                      <m:rPr>
                        <m:sty m:val="p"/>
                      </m:rPr>
                      <a:rPr lang="fr-FR" sz="2400">
                        <a:latin typeface="Cambria Math" panose="02040503050406030204" pitchFamily="18" charset="0"/>
                      </a:rPr>
                      <m:t>Δ</m:t>
                    </m:r>
                    <m:r>
                      <a:rPr lang="fr-FR" sz="2400" i="1">
                        <a:latin typeface="Cambria Math" panose="02040503050406030204" pitchFamily="18" charset="0"/>
                      </a:rPr>
                      <m:t>𝑇</m:t>
                    </m:r>
                    <m:r>
                      <a:rPr lang="fr-FR" sz="2400" i="1">
                        <a:latin typeface="Cambria Math" panose="02040503050406030204" pitchFamily="18" charset="0"/>
                      </a:rPr>
                      <m:t>&gt;</m:t>
                    </m:r>
                    <m:sSub>
                      <m:sSubPr>
                        <m:ctrlPr>
                          <a:rPr lang="fr-FR" sz="2400" i="1">
                            <a:latin typeface="Cambria Math" panose="02040503050406030204" pitchFamily="18" charset="0"/>
                          </a:rPr>
                        </m:ctrlPr>
                      </m:sSubPr>
                      <m:e>
                        <m:r>
                          <a:rPr lang="fr-FR" sz="2400" i="1">
                            <a:latin typeface="Cambria Math" panose="02040503050406030204" pitchFamily="18" charset="0"/>
                          </a:rPr>
                          <m:t>𝑇</m:t>
                        </m:r>
                      </m:e>
                      <m:sub>
                        <m:r>
                          <a:rPr lang="fr-FR" sz="2400" i="1">
                            <a:latin typeface="Cambria Math" panose="02040503050406030204" pitchFamily="18" charset="0"/>
                          </a:rPr>
                          <m:t>𝑠</m:t>
                        </m:r>
                      </m:sub>
                    </m:sSub>
                  </m:oMath>
                </a14:m>
                <a:r>
                  <a:rPr lang="fr-FR" sz="2400" dirty="0"/>
                  <a:t>, </a:t>
                </a:r>
                <a:r>
                  <a:rPr lang="fr-FR" sz="2400" dirty="0" err="1"/>
                  <a:t>where</a:t>
                </a:r>
                <a:r>
                  <a:rPr lang="fr-FR" sz="2400" dirty="0"/>
                  <a:t> </a:t>
                </a:r>
                <a14:m>
                  <m:oMath xmlns:m="http://schemas.openxmlformats.org/officeDocument/2006/math">
                    <m:sSub>
                      <m:sSubPr>
                        <m:ctrlPr>
                          <a:rPr lang="fr-FR" sz="2400" i="1">
                            <a:latin typeface="Cambria Math" panose="02040503050406030204" pitchFamily="18" charset="0"/>
                          </a:rPr>
                        </m:ctrlPr>
                      </m:sSubPr>
                      <m:e>
                        <m:r>
                          <a:rPr lang="fr-FR" sz="2400" i="1">
                            <a:latin typeface="Cambria Math" panose="02040503050406030204" pitchFamily="18" charset="0"/>
                          </a:rPr>
                          <m:t>𝑇</m:t>
                        </m:r>
                      </m:e>
                      <m:sub>
                        <m:r>
                          <a:rPr lang="fr-FR" sz="2400" i="1">
                            <a:latin typeface="Cambria Math" panose="02040503050406030204" pitchFamily="18" charset="0"/>
                          </a:rPr>
                          <m:t>𝑠</m:t>
                        </m:r>
                      </m:sub>
                    </m:sSub>
                  </m:oMath>
                </a14:m>
                <a:r>
                  <a:rPr lang="fr-FR" sz="2400" dirty="0"/>
                  <a:t> </a:t>
                </a:r>
                <a:r>
                  <a:rPr lang="fr-FR" sz="2400" dirty="0" err="1"/>
                  <a:t>is</a:t>
                </a:r>
                <a:r>
                  <a:rPr lang="fr-FR" sz="2400" dirty="0"/>
                  <a:t> a « </a:t>
                </a:r>
                <a:r>
                  <a:rPr lang="fr-FR" sz="2400" dirty="0" err="1"/>
                  <a:t>safe</a:t>
                </a:r>
                <a:r>
                  <a:rPr lang="fr-FR" sz="2400" dirty="0"/>
                  <a:t> » value, breakdown </a:t>
                </a:r>
                <a:r>
                  <a:rPr lang="fr-FR" sz="2400" dirty="0" err="1"/>
                  <a:t>appears</a:t>
                </a:r>
                <a:r>
                  <a:rPr lang="fr-FR" sz="2400" dirty="0"/>
                  <a:t>.</a:t>
                </a:r>
              </a:p>
              <a:p>
                <a:endParaRPr lang="fr-FR" sz="2400" dirty="0"/>
              </a:p>
              <a:p>
                <a:pPr marL="609585" lvl="1" indent="0" algn="ctr">
                  <a:buNone/>
                </a:pPr>
                <a14:m>
                  <m:oMathPara xmlns:m="http://schemas.openxmlformats.org/officeDocument/2006/math">
                    <m:oMathParaPr>
                      <m:jc m:val="centerGroup"/>
                    </m:oMathParaPr>
                    <m:oMath xmlns:m="http://schemas.openxmlformats.org/officeDocument/2006/math">
                      <m:sSub>
                        <m:sSubPr>
                          <m:ctrlPr>
                            <a:rPr lang="fr-FR" sz="2400" i="1">
                              <a:latin typeface="Cambria Math" panose="02040503050406030204" pitchFamily="18" charset="0"/>
                            </a:rPr>
                          </m:ctrlPr>
                        </m:sSubPr>
                        <m:e>
                          <m:r>
                            <a:rPr lang="fr-FR" sz="2400" i="1">
                              <a:latin typeface="Cambria Math" panose="02040503050406030204" pitchFamily="18" charset="0"/>
                            </a:rPr>
                            <m:t>𝑇</m:t>
                          </m:r>
                        </m:e>
                        <m:sub>
                          <m:r>
                            <a:rPr lang="fr-FR" sz="2400" i="1">
                              <a:latin typeface="Cambria Math" panose="02040503050406030204" pitchFamily="18" charset="0"/>
                            </a:rPr>
                            <m:t>𝑠</m:t>
                          </m:r>
                        </m:sub>
                      </m:sSub>
                      <m:r>
                        <a:rPr lang="fr-FR" sz="2400" i="1">
                          <a:latin typeface="Cambria Math" panose="02040503050406030204" pitchFamily="18" charset="0"/>
                        </a:rPr>
                        <m:t>=2</m:t>
                      </m:r>
                      <m:f>
                        <m:fPr>
                          <m:ctrlPr>
                            <a:rPr lang="fr-FR" sz="2400" i="1">
                              <a:latin typeface="Cambria Math" panose="02040503050406030204" pitchFamily="18" charset="0"/>
                            </a:rPr>
                          </m:ctrlPr>
                        </m:fPr>
                        <m:num>
                          <m:d>
                            <m:dPr>
                              <m:ctrlPr>
                                <a:rPr lang="fr-FR" sz="2400" i="1">
                                  <a:latin typeface="Cambria Math" panose="02040503050406030204" pitchFamily="18" charset="0"/>
                                </a:rPr>
                              </m:ctrlPr>
                            </m:dPr>
                            <m:e>
                              <m:r>
                                <a:rPr lang="fr-FR" sz="2400" i="1">
                                  <a:latin typeface="Cambria Math" panose="02040503050406030204" pitchFamily="18" charset="0"/>
                                </a:rPr>
                                <m:t>1−</m:t>
                              </m:r>
                              <m:r>
                                <a:rPr lang="fr-FR" sz="2400" i="1">
                                  <a:latin typeface="Cambria Math" panose="02040503050406030204" pitchFamily="18" charset="0"/>
                                </a:rPr>
                                <m:t>𝜈</m:t>
                              </m:r>
                            </m:e>
                          </m:d>
                          <m:sSub>
                            <m:sSubPr>
                              <m:ctrlPr>
                                <a:rPr lang="fr-FR" sz="2400" i="1">
                                  <a:latin typeface="Cambria Math" panose="02040503050406030204" pitchFamily="18" charset="0"/>
                                </a:rPr>
                              </m:ctrlPr>
                            </m:sSubPr>
                            <m:e>
                              <m:r>
                                <a:rPr lang="fr-FR" sz="2400" i="1">
                                  <a:latin typeface="Cambria Math" panose="02040503050406030204" pitchFamily="18" charset="0"/>
                                </a:rPr>
                                <m:t>𝜎</m:t>
                              </m:r>
                            </m:e>
                            <m:sub>
                              <m:r>
                                <a:rPr lang="fr-FR" sz="2400" i="1">
                                  <a:latin typeface="Cambria Math" panose="02040503050406030204" pitchFamily="18" charset="0"/>
                                </a:rPr>
                                <m:t>𝑡</m:t>
                              </m:r>
                            </m:sub>
                          </m:sSub>
                        </m:num>
                        <m:den>
                          <m:r>
                            <a:rPr lang="fr-FR" sz="2400" i="1">
                              <a:latin typeface="Cambria Math" panose="02040503050406030204" pitchFamily="18" charset="0"/>
                            </a:rPr>
                            <m:t>𝐸</m:t>
                          </m:r>
                          <m:sSub>
                            <m:sSubPr>
                              <m:ctrlPr>
                                <a:rPr lang="fr-FR" sz="2400" i="1">
                                  <a:latin typeface="Cambria Math" panose="02040503050406030204" pitchFamily="18" charset="0"/>
                                </a:rPr>
                              </m:ctrlPr>
                            </m:sSubPr>
                            <m:e>
                              <m:r>
                                <a:rPr lang="fr-FR" sz="2400" i="1">
                                  <a:latin typeface="Cambria Math" panose="02040503050406030204" pitchFamily="18" charset="0"/>
                                </a:rPr>
                                <m:t>𝛼</m:t>
                              </m:r>
                            </m:e>
                            <m:sub>
                              <m:r>
                                <a:rPr lang="fr-FR" sz="2400" i="1">
                                  <a:latin typeface="Cambria Math" panose="02040503050406030204" pitchFamily="18" charset="0"/>
                                </a:rPr>
                                <m:t>𝑡h</m:t>
                              </m:r>
                            </m:sub>
                          </m:sSub>
                        </m:den>
                      </m:f>
                    </m:oMath>
                  </m:oMathPara>
                </a14:m>
                <a:endParaRPr lang="fr-FR" sz="2400" dirty="0"/>
              </a:p>
              <a:p>
                <a:pPr marL="609585" lvl="1" indent="0" algn="ctr">
                  <a:buNone/>
                </a:pPr>
                <a:endParaRPr lang="fr-FR" sz="2400" dirty="0"/>
              </a:p>
              <a:p>
                <a:r>
                  <a:rPr lang="fr-FR" sz="2400" dirty="0" err="1"/>
                  <a:t>Depends</a:t>
                </a:r>
                <a:r>
                  <a:rPr lang="fr-FR" sz="2400" dirty="0"/>
                  <a:t> on the </a:t>
                </a:r>
                <a:r>
                  <a:rPr lang="fr-FR" sz="2400" dirty="0" err="1"/>
                  <a:t>mechanical</a:t>
                </a:r>
                <a:r>
                  <a:rPr lang="fr-FR" sz="2400" dirty="0"/>
                  <a:t> </a:t>
                </a:r>
                <a:r>
                  <a:rPr lang="fr-FR" sz="2400" dirty="0" err="1"/>
                  <a:t>properties</a:t>
                </a:r>
                <a:r>
                  <a:rPr lang="fr-FR" sz="2400" dirty="0"/>
                  <a:t> (Poisson ratio </a:t>
                </a:r>
                <a14:m>
                  <m:oMath xmlns:m="http://schemas.openxmlformats.org/officeDocument/2006/math">
                    <m:r>
                      <a:rPr lang="fr-FR" sz="2400" i="1">
                        <a:latin typeface="Cambria Math" panose="02040503050406030204" pitchFamily="18" charset="0"/>
                      </a:rPr>
                      <m:t>𝜈</m:t>
                    </m:r>
                  </m:oMath>
                </a14:m>
                <a:r>
                  <a:rPr lang="fr-FR" sz="2400" dirty="0"/>
                  <a:t>, </a:t>
                </a:r>
                <a:r>
                  <a:rPr lang="fr-FR" sz="2400" dirty="0" err="1"/>
                  <a:t>elastic</a:t>
                </a:r>
                <a:r>
                  <a:rPr lang="fr-FR" sz="2400" dirty="0"/>
                  <a:t> </a:t>
                </a:r>
                <a:r>
                  <a:rPr lang="fr-FR" sz="2400" dirty="0" err="1"/>
                  <a:t>modulus</a:t>
                </a:r>
                <a:r>
                  <a:rPr lang="fr-FR" sz="2400" dirty="0"/>
                  <a:t> </a:t>
                </a:r>
                <a14:m>
                  <m:oMath xmlns:m="http://schemas.openxmlformats.org/officeDocument/2006/math">
                    <m:r>
                      <a:rPr lang="fr-FR" sz="2400" i="1">
                        <a:latin typeface="Cambria Math" panose="02040503050406030204" pitchFamily="18" charset="0"/>
                      </a:rPr>
                      <m:t>𝐸</m:t>
                    </m:r>
                  </m:oMath>
                </a14:m>
                <a:r>
                  <a:rPr lang="fr-FR" sz="2400" dirty="0"/>
                  <a:t>, </a:t>
                </a:r>
                <a:r>
                  <a:rPr lang="fr-FR" sz="2400" dirty="0" err="1"/>
                  <a:t>yield</a:t>
                </a:r>
                <a:r>
                  <a:rPr lang="fr-FR" sz="2400" dirty="0"/>
                  <a:t> stress </a:t>
                </a:r>
                <a14:m>
                  <m:oMath xmlns:m="http://schemas.openxmlformats.org/officeDocument/2006/math">
                    <m:sSub>
                      <m:sSubPr>
                        <m:ctrlPr>
                          <a:rPr lang="fr-FR" sz="2400" i="1">
                            <a:latin typeface="Cambria Math" panose="02040503050406030204" pitchFamily="18" charset="0"/>
                          </a:rPr>
                        </m:ctrlPr>
                      </m:sSubPr>
                      <m:e>
                        <m:r>
                          <a:rPr lang="fr-FR" sz="2400" i="1">
                            <a:latin typeface="Cambria Math" panose="02040503050406030204" pitchFamily="18" charset="0"/>
                          </a:rPr>
                          <m:t>𝜎</m:t>
                        </m:r>
                      </m:e>
                      <m:sub>
                        <m:r>
                          <a:rPr lang="fr-FR" sz="2400" i="1">
                            <a:latin typeface="Cambria Math" panose="02040503050406030204" pitchFamily="18" charset="0"/>
                          </a:rPr>
                          <m:t>𝑡</m:t>
                        </m:r>
                      </m:sub>
                    </m:sSub>
                  </m:oMath>
                </a14:m>
                <a:r>
                  <a:rPr lang="fr-FR" sz="2400" dirty="0"/>
                  <a:t>).</a:t>
                </a:r>
              </a:p>
              <a:p>
                <a:r>
                  <a:rPr lang="fr-FR" sz="2400" dirty="0"/>
                  <a:t>And the </a:t>
                </a:r>
                <a:r>
                  <a:rPr lang="fr-FR" sz="2400" dirty="0" err="1"/>
                  <a:t>linear</a:t>
                </a:r>
                <a:r>
                  <a:rPr lang="fr-FR" sz="2400" dirty="0"/>
                  <a:t> expansion of the </a:t>
                </a:r>
                <a:r>
                  <a:rPr lang="fr-FR" sz="2400" dirty="0" err="1"/>
                  <a:t>material</a:t>
                </a:r>
                <a:r>
                  <a:rPr lang="fr-FR" sz="2400" dirty="0"/>
                  <a:t>, </a:t>
                </a:r>
                <a14:m>
                  <m:oMath xmlns:m="http://schemas.openxmlformats.org/officeDocument/2006/math">
                    <m:sSub>
                      <m:sSubPr>
                        <m:ctrlPr>
                          <a:rPr lang="fr-FR" sz="2400" i="1">
                            <a:latin typeface="Cambria Math" panose="02040503050406030204" pitchFamily="18" charset="0"/>
                          </a:rPr>
                        </m:ctrlPr>
                      </m:sSubPr>
                      <m:e>
                        <m:r>
                          <a:rPr lang="fr-FR" sz="2400" i="1">
                            <a:latin typeface="Cambria Math" panose="02040503050406030204" pitchFamily="18" charset="0"/>
                          </a:rPr>
                          <m:t>𝛼</m:t>
                        </m:r>
                      </m:e>
                      <m:sub>
                        <m:r>
                          <a:rPr lang="fr-FR" sz="2400" i="1">
                            <a:latin typeface="Cambria Math" panose="02040503050406030204" pitchFamily="18" charset="0"/>
                          </a:rPr>
                          <m:t>𝑡h</m:t>
                        </m:r>
                      </m:sub>
                    </m:sSub>
                  </m:oMath>
                </a14:m>
                <a:r>
                  <a:rPr lang="fr-FR" sz="2400" dirty="0"/>
                  <a:t>.</a:t>
                </a:r>
              </a:p>
            </p:txBody>
          </p:sp>
        </mc:Choice>
        <mc:Fallback xmlns="">
          <p:sp>
            <p:nvSpPr>
              <p:cNvPr id="9" name="Espace réservé du texte 5"/>
              <p:cNvSpPr txBox="1">
                <a:spLocks noRot="1" noChangeAspect="1" noMove="1" noResize="1" noEditPoints="1" noAdjustHandles="1" noChangeArrowheads="1" noChangeShapeType="1" noTextEdit="1"/>
              </p:cNvSpPr>
              <p:nvPr/>
            </p:nvSpPr>
            <p:spPr>
              <a:xfrm>
                <a:off x="5943600" y="1854200"/>
                <a:ext cx="5892800" cy="4368800"/>
              </a:xfrm>
              <a:prstGeom prst="rect">
                <a:avLst/>
              </a:prstGeom>
              <a:blipFill>
                <a:blip r:embed="rId2"/>
                <a:stretch>
                  <a:fillRect l="-1344" t="-976" r="-103" b="-5021"/>
                </a:stretch>
              </a:blipFill>
            </p:spPr>
            <p:txBody>
              <a:bodyPr/>
              <a:lstStyle/>
              <a:p>
                <a:r>
                  <a:rPr lang="fr-FR">
                    <a:noFill/>
                  </a:rPr>
                  <a:t> </a:t>
                </a:r>
              </a:p>
            </p:txBody>
          </p:sp>
        </mc:Fallback>
      </mc:AlternateContent>
      <p:sp>
        <p:nvSpPr>
          <p:cNvPr id="2" name="Espace réservé du pied de page 1">
            <a:extLst>
              <a:ext uri="{FF2B5EF4-FFF2-40B4-BE49-F238E27FC236}">
                <a16:creationId xmlns:a16="http://schemas.microsoft.com/office/drawing/2014/main" id="{11001F21-C91C-78BA-8B53-C5192DC23E13}"/>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3671001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Espace réservé du contenu 5"/>
              <p:cNvSpPr>
                <a:spLocks noGrp="1"/>
              </p:cNvSpPr>
              <p:nvPr>
                <p:ph sz="quarter" idx="12"/>
              </p:nvPr>
            </p:nvSpPr>
            <p:spPr/>
            <p:txBody>
              <a:bodyPr/>
              <a:lstStyle/>
              <a:p>
                <a:r>
                  <a:rPr lang="fr-FR" sz="2800" dirty="0">
                    <a:latin typeface="Calibri" panose="020F0502020204030204" pitchFamily="34" charset="0"/>
                    <a:cs typeface="Calibri" panose="020F0502020204030204" pitchFamily="34" charset="0"/>
                  </a:rPr>
                  <a:t>The </a:t>
                </a:r>
                <a14:m>
                  <m:oMath xmlns:m="http://schemas.openxmlformats.org/officeDocument/2006/math">
                    <m:sSub>
                      <m:sSubPr>
                        <m:ctrlPr>
                          <a:rPr lang="fr-FR" sz="2800" b="0" i="1" smtClean="0">
                            <a:latin typeface="Cambria Math" panose="02040503050406030204" pitchFamily="18" charset="0"/>
                          </a:rPr>
                        </m:ctrlPr>
                      </m:sSubPr>
                      <m:e>
                        <m:r>
                          <a:rPr lang="fr-FR" sz="2800" b="0" i="1" smtClean="0">
                            <a:latin typeface="Cambria Math" panose="02040503050406030204" pitchFamily="18" charset="0"/>
                          </a:rPr>
                          <m:t>𝑇</m:t>
                        </m:r>
                      </m:e>
                      <m:sub>
                        <m:r>
                          <a:rPr lang="fr-FR" sz="2800" b="0" i="1" smtClean="0">
                            <a:latin typeface="Cambria Math" panose="02040503050406030204" pitchFamily="18" charset="0"/>
                          </a:rPr>
                          <m:t>𝑠</m:t>
                        </m:r>
                      </m:sub>
                    </m:sSub>
                  </m:oMath>
                </a14:m>
                <a:r>
                  <a:rPr lang="fr-FR" sz="2800" dirty="0">
                    <a:latin typeface="Calibri" panose="020F0502020204030204" pitchFamily="34" charset="0"/>
                    <a:cs typeface="Calibri" panose="020F0502020204030204" pitchFamily="34" charset="0"/>
                  </a:rPr>
                  <a:t> value </a:t>
                </a:r>
                <a:r>
                  <a:rPr lang="fr-FR" sz="2800" dirty="0" err="1">
                    <a:latin typeface="Calibri" panose="020F0502020204030204" pitchFamily="34" charset="0"/>
                    <a:cs typeface="Calibri" panose="020F0502020204030204" pitchFamily="34" charset="0"/>
                  </a:rPr>
                  <a:t>is</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typically</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around</a:t>
                </a:r>
                <a:r>
                  <a:rPr lang="fr-FR" sz="2800" dirty="0">
                    <a:latin typeface="Calibri" panose="020F0502020204030204" pitchFamily="34" charset="0"/>
                    <a:cs typeface="Calibri" panose="020F0502020204030204" pitchFamily="34" charset="0"/>
                  </a:rPr>
                  <a:t> :</a:t>
                </a:r>
              </a:p>
              <a:p>
                <a:pPr lvl="1"/>
                <a14:m>
                  <m:oMath xmlns:m="http://schemas.openxmlformats.org/officeDocument/2006/math">
                    <m:r>
                      <a:rPr lang="fr-FR" sz="2800" b="0" i="1" smtClean="0">
                        <a:latin typeface="Cambria Math" panose="02040503050406030204" pitchFamily="18" charset="0"/>
                        <a:ea typeface="Cambria Math" panose="02040503050406030204" pitchFamily="18" charset="0"/>
                      </a:rPr>
                      <m:t>~4</m:t>
                    </m:r>
                    <m:r>
                      <a:rPr lang="fr-FR" sz="2800" b="0" i="1" smtClean="0">
                        <a:latin typeface="Cambria Math" panose="02040503050406030204" pitchFamily="18" charset="0"/>
                      </a:rPr>
                      <m:t>0°</m:t>
                    </m:r>
                    <m:r>
                      <a:rPr lang="fr-FR" sz="2800" b="0" i="1" smtClean="0">
                        <a:latin typeface="Cambria Math" panose="02040503050406030204" pitchFamily="18" charset="0"/>
                      </a:rPr>
                      <m:t>𝐶</m:t>
                    </m:r>
                  </m:oMath>
                </a14:m>
                <a:r>
                  <a:rPr lang="fr-FR" sz="2800" dirty="0">
                    <a:latin typeface="Calibri" panose="020F0502020204030204" pitchFamily="34" charset="0"/>
                    <a:cs typeface="Calibri" panose="020F0502020204030204" pitchFamily="34" charset="0"/>
                  </a:rPr>
                  <a:t> for </a:t>
                </a:r>
                <a:r>
                  <a:rPr lang="fr-FR" sz="2800" dirty="0" err="1">
                    <a:latin typeface="Calibri" panose="020F0502020204030204" pitchFamily="34" charset="0"/>
                    <a:cs typeface="Calibri" panose="020F0502020204030204" pitchFamily="34" charset="0"/>
                  </a:rPr>
                  <a:t>copper</a:t>
                </a:r>
                <a:r>
                  <a:rPr lang="fr-FR" sz="2800" dirty="0">
                    <a:latin typeface="Calibri" panose="020F0502020204030204" pitchFamily="34" charset="0"/>
                    <a:cs typeface="Calibri" panose="020F0502020204030204" pitchFamily="34" charset="0"/>
                  </a:rPr>
                  <a:t>,</a:t>
                </a:r>
              </a:p>
              <a:p>
                <a:pPr lvl="1"/>
                <a14:m>
                  <m:oMath xmlns:m="http://schemas.openxmlformats.org/officeDocument/2006/math">
                    <m:r>
                      <a:rPr lang="fr-FR" sz="2800" b="0" i="1" smtClean="0">
                        <a:latin typeface="Cambria Math" panose="02040503050406030204" pitchFamily="18" charset="0"/>
                        <a:ea typeface="Cambria Math" panose="02040503050406030204" pitchFamily="18" charset="0"/>
                      </a:rPr>
                      <m:t>~</m:t>
                    </m:r>
                    <m:r>
                      <a:rPr lang="fr-FR" sz="2800" b="0" i="1" smtClean="0">
                        <a:latin typeface="Cambria Math" panose="02040503050406030204" pitchFamily="18" charset="0"/>
                      </a:rPr>
                      <m:t>220 °</m:t>
                    </m:r>
                    <m:r>
                      <a:rPr lang="fr-FR" sz="2800" b="0" i="1" smtClean="0">
                        <a:latin typeface="Cambria Math" panose="02040503050406030204" pitchFamily="18" charset="0"/>
                      </a:rPr>
                      <m:t>𝐶</m:t>
                    </m:r>
                  </m:oMath>
                </a14:m>
                <a:r>
                  <a:rPr lang="fr-FR" sz="2800" dirty="0">
                    <a:latin typeface="Calibri" panose="020F0502020204030204" pitchFamily="34" charset="0"/>
                    <a:cs typeface="Calibri" panose="020F0502020204030204" pitchFamily="34" charset="0"/>
                  </a:rPr>
                  <a:t> for aluminium,</a:t>
                </a:r>
              </a:p>
              <a:p>
                <a:pPr lvl="1"/>
                <a14:m>
                  <m:oMath xmlns:m="http://schemas.openxmlformats.org/officeDocument/2006/math">
                    <m:r>
                      <a:rPr lang="fr-FR" sz="2800" b="0" i="1" smtClean="0">
                        <a:latin typeface="Cambria Math" panose="02040503050406030204" pitchFamily="18" charset="0"/>
                        <a:ea typeface="Cambria Math" panose="02040503050406030204" pitchFamily="18" charset="0"/>
                      </a:rPr>
                      <m:t>~</m:t>
                    </m:r>
                    <m:r>
                      <a:rPr lang="fr-FR" sz="2800" b="0" i="1" smtClean="0">
                        <a:latin typeface="Cambria Math" panose="02040503050406030204" pitchFamily="18" charset="0"/>
                      </a:rPr>
                      <m:t>130°</m:t>
                    </m:r>
                    <m:r>
                      <a:rPr lang="fr-FR" sz="2800" b="0" i="1" smtClean="0">
                        <a:latin typeface="Cambria Math" panose="02040503050406030204" pitchFamily="18" charset="0"/>
                      </a:rPr>
                      <m:t>𝐶</m:t>
                    </m:r>
                  </m:oMath>
                </a14:m>
                <a:r>
                  <a:rPr lang="fr-FR" sz="2800" dirty="0">
                    <a:latin typeface="Calibri" panose="020F0502020204030204" pitchFamily="34" charset="0"/>
                    <a:cs typeface="Calibri" panose="020F0502020204030204" pitchFamily="34" charset="0"/>
                  </a:rPr>
                  <a:t> for </a:t>
                </a:r>
                <a:r>
                  <a:rPr lang="fr-FR" sz="2800" dirty="0" err="1">
                    <a:latin typeface="Calibri" panose="020F0502020204030204" pitchFamily="34" charset="0"/>
                    <a:cs typeface="Calibri" panose="020F0502020204030204" pitchFamily="34" charset="0"/>
                  </a:rPr>
                  <a:t>beryllium</a:t>
                </a:r>
                <a:r>
                  <a:rPr lang="fr-FR" sz="2800" dirty="0">
                    <a:latin typeface="Calibri" panose="020F0502020204030204" pitchFamily="34" charset="0"/>
                    <a:cs typeface="Calibri" panose="020F0502020204030204" pitchFamily="34" charset="0"/>
                  </a:rPr>
                  <a:t>.</a:t>
                </a:r>
              </a:p>
              <a:p>
                <a:r>
                  <a:rPr lang="fr-FR" sz="2800" dirty="0">
                    <a:latin typeface="Calibri" panose="020F0502020204030204" pitchFamily="34" charset="0"/>
                    <a:cs typeface="Calibri" panose="020F0502020204030204" pitchFamily="34" charset="0"/>
                  </a:rPr>
                  <a:t>It </a:t>
                </a:r>
                <a:r>
                  <a:rPr lang="fr-FR" sz="2800" dirty="0" err="1">
                    <a:latin typeface="Calibri" panose="020F0502020204030204" pitchFamily="34" charset="0"/>
                    <a:cs typeface="Calibri" panose="020F0502020204030204" pitchFamily="34" charset="0"/>
                  </a:rPr>
                  <a:t>can</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vary</a:t>
                </a:r>
                <a:r>
                  <a:rPr lang="fr-FR" sz="2800" dirty="0">
                    <a:latin typeface="Calibri" panose="020F0502020204030204" pitchFamily="34" charset="0"/>
                    <a:cs typeface="Calibri" panose="020F0502020204030204" pitchFamily="34" charset="0"/>
                  </a:rPr>
                  <a:t> a lot as the </a:t>
                </a:r>
                <a:r>
                  <a:rPr lang="fr-FR" sz="2800" dirty="0" err="1">
                    <a:latin typeface="Calibri" panose="020F0502020204030204" pitchFamily="34" charset="0"/>
                    <a:cs typeface="Calibri" panose="020F0502020204030204" pitchFamily="34" charset="0"/>
                  </a:rPr>
                  <a:t>yield</a:t>
                </a:r>
                <a:r>
                  <a:rPr lang="fr-FR" sz="2800" dirty="0">
                    <a:latin typeface="Calibri" panose="020F0502020204030204" pitchFamily="34" charset="0"/>
                    <a:cs typeface="Calibri" panose="020F0502020204030204" pitchFamily="34" charset="0"/>
                  </a:rPr>
                  <a:t> stress varies a lot </a:t>
                </a:r>
                <a:r>
                  <a:rPr lang="fr-FR" sz="2800" dirty="0" err="1">
                    <a:latin typeface="Calibri" panose="020F0502020204030204" pitchFamily="34" charset="0"/>
                    <a:cs typeface="Calibri" panose="020F0502020204030204" pitchFamily="34" charset="0"/>
                  </a:rPr>
                  <a:t>depending</a:t>
                </a:r>
                <a:r>
                  <a:rPr lang="fr-FR" sz="2800" dirty="0">
                    <a:latin typeface="Calibri" panose="020F0502020204030204" pitchFamily="34" charset="0"/>
                    <a:cs typeface="Calibri" panose="020F0502020204030204" pitchFamily="34" charset="0"/>
                  </a:rPr>
                  <a:t> on the </a:t>
                </a:r>
                <a:r>
                  <a:rPr lang="fr-FR" sz="2800" dirty="0" err="1">
                    <a:latin typeface="Calibri" panose="020F0502020204030204" pitchFamily="34" charset="0"/>
                    <a:cs typeface="Calibri" panose="020F0502020204030204" pitchFamily="34" charset="0"/>
                  </a:rPr>
                  <a:t>heat</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treatments</a:t>
                </a:r>
                <a:r>
                  <a:rPr lang="fr-FR" sz="2800" dirty="0">
                    <a:latin typeface="Calibri" panose="020F0502020204030204" pitchFamily="34" charset="0"/>
                    <a:cs typeface="Calibri" panose="020F0502020204030204" pitchFamily="34" charset="0"/>
                  </a:rPr>
                  <a:t> of the </a:t>
                </a:r>
                <a:r>
                  <a:rPr lang="fr-FR" sz="2800" dirty="0" err="1">
                    <a:latin typeface="Calibri" panose="020F0502020204030204" pitchFamily="34" charset="0"/>
                    <a:cs typeface="Calibri" panose="020F0502020204030204" pitchFamily="34" charset="0"/>
                  </a:rPr>
                  <a:t>material</a:t>
                </a:r>
                <a:r>
                  <a:rPr lang="fr-FR" sz="2800" dirty="0">
                    <a:latin typeface="Calibri" panose="020F0502020204030204" pitchFamily="34" charset="0"/>
                    <a:cs typeface="Calibri" panose="020F0502020204030204" pitchFamily="34" charset="0"/>
                  </a:rPr>
                  <a:t>.</a:t>
                </a:r>
              </a:p>
              <a:p>
                <a:r>
                  <a:rPr lang="fr-FR" sz="2800" dirty="0" err="1">
                    <a:latin typeface="Calibri" panose="020F0502020204030204" pitchFamily="34" charset="0"/>
                    <a:cs typeface="Calibri" panose="020F0502020204030204" pitchFamily="34" charset="0"/>
                  </a:rPr>
                  <a:t>Higher</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yield</a:t>
                </a:r>
                <a:r>
                  <a:rPr lang="fr-FR" sz="2800" dirty="0">
                    <a:latin typeface="Calibri" panose="020F0502020204030204" pitchFamily="34" charset="0"/>
                    <a:cs typeface="Calibri" panose="020F0502020204030204" pitchFamily="34" charset="0"/>
                  </a:rPr>
                  <a:t> stresses are </a:t>
                </a:r>
                <a:r>
                  <a:rPr lang="fr-FR" sz="2800" dirty="0" err="1">
                    <a:latin typeface="Calibri" panose="020F0502020204030204" pitchFamily="34" charset="0"/>
                    <a:cs typeface="Calibri" panose="020F0502020204030204" pitchFamily="34" charset="0"/>
                  </a:rPr>
                  <a:t>better</a:t>
                </a:r>
                <a:r>
                  <a:rPr lang="fr-FR" sz="2800" dirty="0">
                    <a:latin typeface="Calibri" panose="020F0502020204030204" pitchFamily="34" charset="0"/>
                    <a:cs typeface="Calibri" panose="020F0502020204030204" pitchFamily="34" charset="0"/>
                  </a:rPr>
                  <a:t>.</a:t>
                </a:r>
              </a:p>
            </p:txBody>
          </p:sp>
        </mc:Choice>
        <mc:Fallback xmlns="">
          <p:sp>
            <p:nvSpPr>
              <p:cNvPr id="6" name="Espace réservé du contenu 5"/>
              <p:cNvSpPr>
                <a:spLocks noGrp="1" noRot="1" noChangeAspect="1" noMove="1" noResize="1" noEditPoints="1" noAdjustHandles="1" noChangeArrowheads="1" noChangeShapeType="1" noTextEdit="1"/>
              </p:cNvSpPr>
              <p:nvPr>
                <p:ph sz="quarter" idx="12"/>
              </p:nvPr>
            </p:nvSpPr>
            <p:spPr>
              <a:blipFill>
                <a:blip r:embed="rId2"/>
                <a:stretch>
                  <a:fillRect l="-1031" t="-1340"/>
                </a:stretch>
              </a:blipFill>
            </p:spPr>
            <p:txBody>
              <a:bodyPr/>
              <a:lstStyle/>
              <a:p>
                <a:r>
                  <a:rPr lang="en-US">
                    <a:noFill/>
                  </a:rPr>
                  <a:t> </a:t>
                </a:r>
              </a:p>
            </p:txBody>
          </p:sp>
        </mc:Fallback>
      </mc:AlternateContent>
      <p:sp>
        <p:nvSpPr>
          <p:cNvPr id="5" name="Espace réservé du numéro de diapositive 4"/>
          <p:cNvSpPr>
            <a:spLocks noGrp="1"/>
          </p:cNvSpPr>
          <p:nvPr>
            <p:ph type="sldNum" sz="quarter" idx="4"/>
          </p:nvPr>
        </p:nvSpPr>
        <p:spPr/>
        <p:txBody>
          <a:bodyPr/>
          <a:lstStyle/>
          <a:p>
            <a:fld id="{974172A1-1CBF-0B40-9234-7D4D80EC19EA}" type="slidenum">
              <a:rPr lang="en-GB" smtClean="0"/>
              <a:pPr/>
              <a:t>6</a:t>
            </a:fld>
            <a:endParaRPr lang="en-GB" dirty="0"/>
          </a:p>
        </p:txBody>
      </p:sp>
      <mc:AlternateContent xmlns:mc="http://schemas.openxmlformats.org/markup-compatibility/2006" xmlns:a14="http://schemas.microsoft.com/office/drawing/2010/main">
        <mc:Choice Requires="a14">
          <p:sp>
            <p:nvSpPr>
              <p:cNvPr id="2" name="Titre 1"/>
              <p:cNvSpPr>
                <a:spLocks noGrp="1"/>
              </p:cNvSpPr>
              <p:nvPr>
                <p:ph type="title"/>
              </p:nvPr>
            </p:nvSpPr>
            <p:spPr/>
            <p:txBody>
              <a:bodyPr/>
              <a:lstStyle/>
              <a:p>
                <a:r>
                  <a:rPr lang="fr-FR" dirty="0"/>
                  <a:t>Typical </a:t>
                </a:r>
                <a14:m>
                  <m:oMath xmlns:m="http://schemas.openxmlformats.org/officeDocument/2006/math">
                    <m:sSub>
                      <m:sSubPr>
                        <m:ctrlPr>
                          <a:rPr lang="fr-FR" b="1" i="1" smtClean="0">
                            <a:latin typeface="Cambria Math" panose="02040503050406030204" pitchFamily="18" charset="0"/>
                          </a:rPr>
                        </m:ctrlPr>
                      </m:sSubPr>
                      <m:e>
                        <m:r>
                          <a:rPr lang="fr-FR" b="1" i="1" smtClean="0">
                            <a:latin typeface="Cambria Math" panose="02040503050406030204" pitchFamily="18" charset="0"/>
                          </a:rPr>
                          <m:t>𝑻</m:t>
                        </m:r>
                      </m:e>
                      <m:sub>
                        <m:r>
                          <a:rPr lang="fr-FR" b="1" i="1" smtClean="0">
                            <a:latin typeface="Cambria Math" panose="02040503050406030204" pitchFamily="18" charset="0"/>
                          </a:rPr>
                          <m:t>𝒔</m:t>
                        </m:r>
                      </m:sub>
                    </m:sSub>
                  </m:oMath>
                </a14:m>
                <a:r>
                  <a:rPr lang="fr-FR" dirty="0"/>
                  <a:t>values.</a:t>
                </a:r>
              </a:p>
            </p:txBody>
          </p:sp>
        </mc:Choice>
        <mc:Fallback xmlns="">
          <p:sp>
            <p:nvSpPr>
              <p:cNvPr id="2" name="Titre 1"/>
              <p:cNvSpPr>
                <a:spLocks noGrp="1" noRot="1" noChangeAspect="1" noMove="1" noResize="1" noEditPoints="1" noAdjustHandles="1" noChangeArrowheads="1" noChangeShapeType="1" noTextEdit="1"/>
              </p:cNvSpPr>
              <p:nvPr>
                <p:ph type="title"/>
              </p:nvPr>
            </p:nvSpPr>
            <p:spPr>
              <a:blipFill>
                <a:blip r:embed="rId3"/>
                <a:stretch>
                  <a:fillRect t="-13298"/>
                </a:stretch>
              </a:blipFill>
            </p:spPr>
            <p:txBody>
              <a:bodyPr/>
              <a:lstStyle/>
              <a:p>
                <a:r>
                  <a:rPr lang="fr-FR">
                    <a:noFill/>
                  </a:rPr>
                  <a:t> </a:t>
                </a:r>
              </a:p>
            </p:txBody>
          </p:sp>
        </mc:Fallback>
      </mc:AlternateContent>
      <p:sp>
        <p:nvSpPr>
          <p:cNvPr id="3" name="Espace réservé du pied de page 2">
            <a:extLst>
              <a:ext uri="{FF2B5EF4-FFF2-40B4-BE49-F238E27FC236}">
                <a16:creationId xmlns:a16="http://schemas.microsoft.com/office/drawing/2014/main" id="{8F1CFEF9-64EB-327E-DCD9-4CA64EC25965}"/>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265363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p:cNvSpPr>
                <a:spLocks noGrp="1"/>
              </p:cNvSpPr>
              <p:nvPr>
                <p:ph sz="quarter" idx="12"/>
              </p:nvPr>
            </p:nvSpPr>
            <p:spPr>
              <a:xfrm>
                <a:off x="609600" y="1701800"/>
                <a:ext cx="6433996" cy="4714875"/>
              </a:xfrm>
            </p:spPr>
            <p:txBody>
              <a:bodyPr/>
              <a:lstStyle/>
              <a:p>
                <a:r>
                  <a:rPr lang="fr-FR" sz="2400" dirty="0">
                    <a:latin typeface="Calibri" panose="020F0502020204030204" pitchFamily="34" charset="0"/>
                    <a:cs typeface="Calibri" panose="020F0502020204030204" pitchFamily="34" charset="0"/>
                  </a:rPr>
                  <a:t>General formula, for </a:t>
                </a:r>
                <a:r>
                  <a:rPr lang="fr-FR" sz="2400" dirty="0" err="1">
                    <a:latin typeface="Calibri" panose="020F0502020204030204" pitchFamily="34" charset="0"/>
                    <a:cs typeface="Calibri" panose="020F0502020204030204" pitchFamily="34" charset="0"/>
                  </a:rPr>
                  <a:t>very</a:t>
                </a:r>
                <a:r>
                  <a:rPr lang="fr-FR" sz="2400" dirty="0">
                    <a:latin typeface="Calibri" panose="020F0502020204030204" pitchFamily="34" charset="0"/>
                    <a:cs typeface="Calibri" panose="020F0502020204030204" pitchFamily="34" charset="0"/>
                  </a:rPr>
                  <a:t> short pulses:</a:t>
                </a:r>
              </a:p>
              <a:p>
                <a14:m>
                  <m:oMath xmlns:m="http://schemas.openxmlformats.org/officeDocument/2006/math">
                    <m:r>
                      <m:rPr>
                        <m:sty m:val="p"/>
                      </m:rPr>
                      <a:rPr lang="fr-FR" sz="2400" b="0" i="0" smtClean="0">
                        <a:latin typeface="Cambria Math" panose="02040503050406030204" pitchFamily="18" charset="0"/>
                      </a:rPr>
                      <m:t>Δ</m:t>
                    </m:r>
                    <m:r>
                      <a:rPr lang="fr-FR" sz="2400" b="0" i="1" smtClean="0">
                        <a:latin typeface="Cambria Math" panose="02040503050406030204" pitchFamily="18" charset="0"/>
                      </a:rPr>
                      <m:t>𝑇</m:t>
                    </m:r>
                    <m:r>
                      <a:rPr lang="fr-FR" sz="2400" b="0" i="1" smtClean="0">
                        <a:latin typeface="Cambria Math" panose="02040503050406030204" pitchFamily="18" charset="0"/>
                      </a:rPr>
                      <m:t>=</m:t>
                    </m:r>
                    <m:f>
                      <m:fPr>
                        <m:ctrlPr>
                          <a:rPr lang="fr-FR" sz="2400" i="1">
                            <a:latin typeface="Cambria Math" panose="02040503050406030204" pitchFamily="18" charset="0"/>
                          </a:rPr>
                        </m:ctrlPr>
                      </m:fPr>
                      <m:num>
                        <m:nary>
                          <m:naryPr>
                            <m:ctrlPr>
                              <a:rPr lang="fr-FR" sz="2400" i="1">
                                <a:latin typeface="Cambria Math" panose="02040503050406030204" pitchFamily="18" charset="0"/>
                              </a:rPr>
                            </m:ctrlPr>
                          </m:naryPr>
                          <m:sub>
                            <m:r>
                              <a:rPr lang="fr-FR" sz="2400" i="1">
                                <a:latin typeface="Cambria Math" panose="02040503050406030204" pitchFamily="18" charset="0"/>
                              </a:rPr>
                              <m:t>0</m:t>
                            </m:r>
                          </m:sub>
                          <m:sup>
                            <m:r>
                              <a:rPr lang="fr-FR" sz="2400" i="1">
                                <a:latin typeface="Cambria Math" panose="02040503050406030204" pitchFamily="18" charset="0"/>
                              </a:rPr>
                              <m:t>𝜏</m:t>
                            </m:r>
                          </m:sup>
                          <m:e>
                            <m:sSub>
                              <m:sSubPr>
                                <m:ctrlPr>
                                  <a:rPr lang="fr-FR" sz="2400" i="1">
                                    <a:latin typeface="Cambria Math" panose="02040503050406030204" pitchFamily="18" charset="0"/>
                                  </a:rPr>
                                </m:ctrlPr>
                              </m:sSubPr>
                              <m:e>
                                <m:r>
                                  <a:rPr lang="fr-FR" sz="2400" i="1">
                                    <a:latin typeface="Cambria Math" panose="02040503050406030204" pitchFamily="18" charset="0"/>
                                  </a:rPr>
                                  <m:t>𝑃</m:t>
                                </m:r>
                              </m:e>
                              <m:sub>
                                <m:r>
                                  <a:rPr lang="fr-FR" sz="2400" i="1">
                                    <a:latin typeface="Cambria Math" panose="02040503050406030204" pitchFamily="18" charset="0"/>
                                  </a:rPr>
                                  <m:t>𝑠</m:t>
                                </m:r>
                              </m:sub>
                            </m:sSub>
                            <m:d>
                              <m:dPr>
                                <m:ctrlPr>
                                  <a:rPr lang="fr-FR" sz="2400" i="1">
                                    <a:latin typeface="Cambria Math" panose="02040503050406030204" pitchFamily="18" charset="0"/>
                                  </a:rPr>
                                </m:ctrlPr>
                              </m:dPr>
                              <m:e>
                                <m:r>
                                  <a:rPr lang="fr-FR" sz="2400" i="1">
                                    <a:latin typeface="Cambria Math" panose="02040503050406030204" pitchFamily="18" charset="0"/>
                                  </a:rPr>
                                  <m:t>𝑡</m:t>
                                </m:r>
                              </m:e>
                            </m:d>
                            <m:r>
                              <a:rPr lang="fr-FR" sz="2400" i="1">
                                <a:latin typeface="Cambria Math" panose="02040503050406030204" pitchFamily="18" charset="0"/>
                              </a:rPr>
                              <m:t>𝑑𝑡</m:t>
                            </m:r>
                          </m:e>
                        </m:nary>
                      </m:num>
                      <m:den>
                        <m:r>
                          <a:rPr lang="fr-FR" sz="2400" i="1">
                            <a:latin typeface="Cambria Math" panose="02040503050406030204" pitchFamily="18" charset="0"/>
                          </a:rPr>
                          <m:t>𝛿</m:t>
                        </m:r>
                      </m:den>
                    </m:f>
                    <m:r>
                      <a:rPr lang="fr-FR" sz="2400" b="0" i="1" dirty="0" smtClean="0">
                        <a:latin typeface="Cambria Math" panose="02040503050406030204" pitchFamily="18" charset="0"/>
                      </a:rPr>
                      <m:t>⋅</m:t>
                    </m:r>
                    <m:f>
                      <m:fPr>
                        <m:ctrlPr>
                          <a:rPr lang="fr-FR" sz="2400" b="0" i="1" smtClean="0">
                            <a:latin typeface="Cambria Math" panose="02040503050406030204" pitchFamily="18" charset="0"/>
                          </a:rPr>
                        </m:ctrlPr>
                      </m:fPr>
                      <m:num>
                        <m:r>
                          <a:rPr lang="fr-FR" sz="2400" b="0" i="1" smtClean="0">
                            <a:latin typeface="Cambria Math" panose="02040503050406030204" pitchFamily="18" charset="0"/>
                          </a:rPr>
                          <m:t>1</m:t>
                        </m:r>
                      </m:num>
                      <m:den>
                        <m:r>
                          <a:rPr lang="fr-FR" sz="2400" b="0" i="1" smtClean="0">
                            <a:latin typeface="Cambria Math" panose="02040503050406030204" pitchFamily="18" charset="0"/>
                          </a:rPr>
                          <m:t>𝜌</m:t>
                        </m:r>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𝐶</m:t>
                            </m:r>
                          </m:e>
                          <m:sub>
                            <m:r>
                              <a:rPr lang="fr-FR" sz="2400" b="0" i="1" smtClean="0">
                                <a:latin typeface="Cambria Math" panose="02040503050406030204" pitchFamily="18" charset="0"/>
                              </a:rPr>
                              <m:t>𝑣</m:t>
                            </m:r>
                          </m:sub>
                        </m:sSub>
                      </m:den>
                    </m:f>
                    <m:r>
                      <a:rPr lang="fr-FR" sz="2400" b="0" i="1" smtClean="0">
                        <a:latin typeface="Cambria Math" panose="02040503050406030204" pitchFamily="18" charset="0"/>
                      </a:rPr>
                      <m:t>.</m:t>
                    </m:r>
                  </m:oMath>
                </a14:m>
                <a:endParaRPr lang="fr-FR" sz="2400" dirty="0">
                  <a:latin typeface="Calibri" panose="020F0502020204030204" pitchFamily="34" charset="0"/>
                  <a:cs typeface="Calibri" panose="020F0502020204030204" pitchFamily="34" charset="0"/>
                </a:endParaRPr>
              </a:p>
              <a:p>
                <a:r>
                  <a:rPr lang="fr-FR" sz="2400" dirty="0" err="1">
                    <a:latin typeface="Calibri" panose="020F0502020204030204" pitchFamily="34" charset="0"/>
                    <a:cs typeface="Calibri" panose="020F0502020204030204" pitchFamily="34" charset="0"/>
                  </a:rPr>
                  <a:t>With</a:t>
                </a:r>
                <a:r>
                  <a:rPr lang="fr-FR" sz="2400" dirty="0">
                    <a:latin typeface="Calibri" panose="020F0502020204030204" pitchFamily="34" charset="0"/>
                    <a:cs typeface="Calibri" panose="020F0502020204030204" pitchFamily="34" charset="0"/>
                  </a:rPr>
                  <a:t>:</a:t>
                </a:r>
              </a:p>
              <a:p>
                <a:pPr lvl="1"/>
                <a14:m>
                  <m:oMath xmlns:m="http://schemas.openxmlformats.org/officeDocument/2006/math">
                    <m:r>
                      <a:rPr lang="fr-FR" sz="1867" b="0" i="1" smtClean="0">
                        <a:latin typeface="Cambria Math" panose="02040503050406030204" pitchFamily="18" charset="0"/>
                      </a:rPr>
                      <m:t>𝜏</m:t>
                    </m:r>
                  </m:oMath>
                </a14:m>
                <a:r>
                  <a:rPr lang="fr-FR" sz="1867" dirty="0">
                    <a:latin typeface="Calibri" panose="020F0502020204030204" pitchFamily="34" charset="0"/>
                    <a:cs typeface="Calibri" panose="020F0502020204030204" pitchFamily="34" charset="0"/>
                  </a:rPr>
                  <a:t> the duration of the pulse (</a:t>
                </a:r>
                <a:r>
                  <a:rPr lang="fr-FR" sz="1867" dirty="0" err="1">
                    <a:latin typeface="Calibri" panose="020F0502020204030204" pitchFamily="34" charset="0"/>
                    <a:cs typeface="Calibri" panose="020F0502020204030204" pitchFamily="34" charset="0"/>
                  </a:rPr>
                  <a:t>including</a:t>
                </a:r>
                <a:r>
                  <a:rPr lang="fr-FR" sz="1867" dirty="0">
                    <a:latin typeface="Calibri" panose="020F0502020204030204" pitchFamily="34" charset="0"/>
                    <a:cs typeface="Calibri" panose="020F0502020204030204" pitchFamily="34" charset="0"/>
                  </a:rPr>
                  <a:t> feeling and </a:t>
                </a:r>
                <a:r>
                  <a:rPr lang="fr-FR" sz="1867" dirty="0" err="1">
                    <a:latin typeface="Calibri" panose="020F0502020204030204" pitchFamily="34" charset="0"/>
                    <a:cs typeface="Calibri" panose="020F0502020204030204" pitchFamily="34" charset="0"/>
                  </a:rPr>
                  <a:t>decay</a:t>
                </a:r>
                <a:r>
                  <a:rPr lang="fr-FR" sz="1867" dirty="0">
                    <a:latin typeface="Calibri" panose="020F0502020204030204" pitchFamily="34" charset="0"/>
                    <a:cs typeface="Calibri" panose="020F0502020204030204" pitchFamily="34" charset="0"/>
                  </a:rPr>
                  <a:t>),</a:t>
                </a:r>
              </a:p>
              <a:p>
                <a:pPr lvl="1"/>
                <a14:m>
                  <m:oMath xmlns:m="http://schemas.openxmlformats.org/officeDocument/2006/math">
                    <m:sSub>
                      <m:sSubPr>
                        <m:ctrlPr>
                          <a:rPr lang="fr-FR" sz="1867" b="0" i="1" smtClean="0">
                            <a:latin typeface="Cambria Math" panose="02040503050406030204" pitchFamily="18" charset="0"/>
                            <a:cs typeface="Calibri" panose="020F0502020204030204" pitchFamily="34" charset="0"/>
                          </a:rPr>
                        </m:ctrlPr>
                      </m:sSubPr>
                      <m:e>
                        <m:r>
                          <a:rPr lang="fr-FR" sz="1867" b="0" i="1" smtClean="0">
                            <a:latin typeface="Cambria Math" panose="02040503050406030204" pitchFamily="18" charset="0"/>
                            <a:cs typeface="Calibri" panose="020F0502020204030204" pitchFamily="34" charset="0"/>
                          </a:rPr>
                          <m:t>𝑃</m:t>
                        </m:r>
                      </m:e>
                      <m:sub>
                        <m:r>
                          <a:rPr lang="fr-FR" sz="1867" b="0" i="1" smtClean="0">
                            <a:latin typeface="Cambria Math" panose="02040503050406030204" pitchFamily="18" charset="0"/>
                            <a:cs typeface="Calibri" panose="020F0502020204030204" pitchFamily="34" charset="0"/>
                          </a:rPr>
                          <m:t>𝑠</m:t>
                        </m:r>
                      </m:sub>
                    </m:sSub>
                  </m:oMath>
                </a14:m>
                <a:r>
                  <a:rPr lang="fr-FR" sz="1867" dirty="0">
                    <a:latin typeface="Calibri" panose="020F0502020204030204" pitchFamily="34" charset="0"/>
                    <a:cs typeface="Calibri" panose="020F0502020204030204" pitchFamily="34" charset="0"/>
                  </a:rPr>
                  <a:t> the </a:t>
                </a:r>
                <a:r>
                  <a:rPr lang="fr-FR" sz="1867" dirty="0" err="1">
                    <a:latin typeface="Calibri" panose="020F0502020204030204" pitchFamily="34" charset="0"/>
                    <a:cs typeface="Calibri" panose="020F0502020204030204" pitchFamily="34" charset="0"/>
                  </a:rPr>
                  <a:t>electron</a:t>
                </a:r>
                <a:r>
                  <a:rPr lang="fr-FR" sz="1867" dirty="0">
                    <a:latin typeface="Calibri" panose="020F0502020204030204" pitchFamily="34" charset="0"/>
                    <a:cs typeface="Calibri" panose="020F0502020204030204" pitchFamily="34" charset="0"/>
                  </a:rPr>
                  <a:t> surface power dissipation,</a:t>
                </a:r>
              </a:p>
              <a:p>
                <a:pPr lvl="1"/>
                <a14:m>
                  <m:oMath xmlns:m="http://schemas.openxmlformats.org/officeDocument/2006/math">
                    <m:r>
                      <a:rPr lang="fr-FR" sz="1867" b="0" i="1" smtClean="0">
                        <a:latin typeface="Cambria Math" panose="02040503050406030204" pitchFamily="18" charset="0"/>
                      </a:rPr>
                      <m:t>𝛿</m:t>
                    </m:r>
                  </m:oMath>
                </a14:m>
                <a:r>
                  <a:rPr lang="fr-FR" sz="1867" dirty="0">
                    <a:latin typeface="Calibri" panose="020F0502020204030204" pitchFamily="34" charset="0"/>
                    <a:cs typeface="Calibri" panose="020F0502020204030204" pitchFamily="34" charset="0"/>
                  </a:rPr>
                  <a:t> the </a:t>
                </a:r>
                <a:r>
                  <a:rPr lang="fr-FR" sz="1867" dirty="0" err="1">
                    <a:latin typeface="Calibri" panose="020F0502020204030204" pitchFamily="34" charset="0"/>
                    <a:cs typeface="Calibri" panose="020F0502020204030204" pitchFamily="34" charset="0"/>
                  </a:rPr>
                  <a:t>thickness</a:t>
                </a:r>
                <a:r>
                  <a:rPr lang="fr-FR" sz="1867" dirty="0">
                    <a:latin typeface="Calibri" panose="020F0502020204030204" pitchFamily="34" charset="0"/>
                    <a:cs typeface="Calibri" panose="020F0502020204030204" pitchFamily="34" charset="0"/>
                  </a:rPr>
                  <a:t> </a:t>
                </a:r>
                <a:r>
                  <a:rPr lang="fr-FR" sz="1867" dirty="0" err="1">
                    <a:latin typeface="Calibri" panose="020F0502020204030204" pitchFamily="34" charset="0"/>
                    <a:cs typeface="Calibri" panose="020F0502020204030204" pitchFamily="34" charset="0"/>
                  </a:rPr>
                  <a:t>where</a:t>
                </a:r>
                <a:r>
                  <a:rPr lang="fr-FR" sz="1867" dirty="0">
                    <a:latin typeface="Calibri" panose="020F0502020204030204" pitchFamily="34" charset="0"/>
                    <a:cs typeface="Calibri" panose="020F0502020204030204" pitchFamily="34" charset="0"/>
                  </a:rPr>
                  <a:t> </a:t>
                </a:r>
                <a:r>
                  <a:rPr lang="fr-FR" sz="1867" dirty="0" err="1">
                    <a:latin typeface="Calibri" panose="020F0502020204030204" pitchFamily="34" charset="0"/>
                    <a:cs typeface="Calibri" panose="020F0502020204030204" pitchFamily="34" charset="0"/>
                  </a:rPr>
                  <a:t>electrons</a:t>
                </a:r>
                <a:r>
                  <a:rPr lang="fr-FR" sz="1867" dirty="0">
                    <a:latin typeface="Calibri" panose="020F0502020204030204" pitchFamily="34" charset="0"/>
                    <a:cs typeface="Calibri" panose="020F0502020204030204" pitchFamily="34" charset="0"/>
                  </a:rPr>
                  <a:t> are </a:t>
                </a:r>
                <a:r>
                  <a:rPr lang="fr-FR" sz="1867" dirty="0" err="1">
                    <a:latin typeface="Calibri" panose="020F0502020204030204" pitchFamily="34" charset="0"/>
                    <a:cs typeface="Calibri" panose="020F0502020204030204" pitchFamily="34" charset="0"/>
                  </a:rPr>
                  <a:t>dissipated</a:t>
                </a:r>
                <a:r>
                  <a:rPr lang="fr-FR" sz="1867" dirty="0">
                    <a:latin typeface="Calibri" panose="020F0502020204030204" pitchFamily="34" charset="0"/>
                    <a:cs typeface="Calibri" panose="020F0502020204030204" pitchFamily="34" charset="0"/>
                  </a:rPr>
                  <a:t>,</a:t>
                </a:r>
              </a:p>
              <a:p>
                <a:pPr lvl="1"/>
                <a14:m>
                  <m:oMath xmlns:m="http://schemas.openxmlformats.org/officeDocument/2006/math">
                    <m:r>
                      <a:rPr lang="fr-FR" sz="1867" b="0" i="1" smtClean="0">
                        <a:latin typeface="Cambria Math" panose="02040503050406030204" pitchFamily="18" charset="0"/>
                        <a:cs typeface="Calibri" panose="020F0502020204030204" pitchFamily="34" charset="0"/>
                      </a:rPr>
                      <m:t>𝜌</m:t>
                    </m:r>
                    <m:sSub>
                      <m:sSubPr>
                        <m:ctrlPr>
                          <a:rPr lang="fr-FR" sz="1867" b="0" i="1" smtClean="0">
                            <a:latin typeface="Cambria Math" panose="02040503050406030204" pitchFamily="18" charset="0"/>
                            <a:cs typeface="Calibri" panose="020F0502020204030204" pitchFamily="34" charset="0"/>
                          </a:rPr>
                        </m:ctrlPr>
                      </m:sSubPr>
                      <m:e>
                        <m:r>
                          <a:rPr lang="fr-FR" sz="1867" b="0" i="1" smtClean="0">
                            <a:latin typeface="Cambria Math" panose="02040503050406030204" pitchFamily="18" charset="0"/>
                            <a:cs typeface="Calibri" panose="020F0502020204030204" pitchFamily="34" charset="0"/>
                          </a:rPr>
                          <m:t>𝐶</m:t>
                        </m:r>
                      </m:e>
                      <m:sub>
                        <m:r>
                          <a:rPr lang="fr-FR" sz="1867" b="0" i="1" smtClean="0">
                            <a:latin typeface="Cambria Math" panose="02040503050406030204" pitchFamily="18" charset="0"/>
                            <a:cs typeface="Calibri" panose="020F0502020204030204" pitchFamily="34" charset="0"/>
                          </a:rPr>
                          <m:t>𝑣</m:t>
                        </m:r>
                      </m:sub>
                    </m:sSub>
                  </m:oMath>
                </a14:m>
                <a:r>
                  <a:rPr lang="fr-FR" sz="1867" dirty="0">
                    <a:latin typeface="Calibri" panose="020F0502020204030204" pitchFamily="34" charset="0"/>
                    <a:cs typeface="Calibri" panose="020F0502020204030204" pitchFamily="34" charset="0"/>
                  </a:rPr>
                  <a:t> the </a:t>
                </a:r>
                <a:r>
                  <a:rPr lang="fr-FR" sz="1867" dirty="0" err="1">
                    <a:latin typeface="Calibri" panose="020F0502020204030204" pitchFamily="34" charset="0"/>
                    <a:cs typeface="Calibri" panose="020F0502020204030204" pitchFamily="34" charset="0"/>
                  </a:rPr>
                  <a:t>volumetric</a:t>
                </a:r>
                <a:r>
                  <a:rPr lang="fr-FR" sz="1867" dirty="0">
                    <a:latin typeface="Calibri" panose="020F0502020204030204" pitchFamily="34" charset="0"/>
                    <a:cs typeface="Calibri" panose="020F0502020204030204" pitchFamily="34" charset="0"/>
                  </a:rPr>
                  <a:t> </a:t>
                </a:r>
                <a:r>
                  <a:rPr lang="fr-FR" sz="1867" dirty="0" err="1">
                    <a:latin typeface="Calibri" panose="020F0502020204030204" pitchFamily="34" charset="0"/>
                    <a:cs typeface="Calibri" panose="020F0502020204030204" pitchFamily="34" charset="0"/>
                  </a:rPr>
                  <a:t>heat</a:t>
                </a:r>
                <a:r>
                  <a:rPr lang="fr-FR" sz="1867" dirty="0">
                    <a:latin typeface="Calibri" panose="020F0502020204030204" pitchFamily="34" charset="0"/>
                    <a:cs typeface="Calibri" panose="020F0502020204030204" pitchFamily="34" charset="0"/>
                  </a:rPr>
                  <a:t> </a:t>
                </a:r>
                <a:r>
                  <a:rPr lang="fr-FR" sz="1867" dirty="0" err="1">
                    <a:latin typeface="Calibri" panose="020F0502020204030204" pitchFamily="34" charset="0"/>
                    <a:cs typeface="Calibri" panose="020F0502020204030204" pitchFamily="34" charset="0"/>
                  </a:rPr>
                  <a:t>capacity</a:t>
                </a:r>
                <a:r>
                  <a:rPr lang="fr-FR" sz="1867" dirty="0">
                    <a:latin typeface="Calibri" panose="020F0502020204030204" pitchFamily="34" charset="0"/>
                    <a:cs typeface="Calibri" panose="020F0502020204030204" pitchFamily="34" charset="0"/>
                  </a:rPr>
                  <a:t>.</a:t>
                </a:r>
              </a:p>
            </p:txBody>
          </p:sp>
        </mc:Choice>
        <mc:Fallback xmlns="">
          <p:sp>
            <p:nvSpPr>
              <p:cNvPr id="2" name="Espace réservé du contenu 1"/>
              <p:cNvSpPr>
                <a:spLocks noGrp="1" noRot="1" noChangeAspect="1" noMove="1" noResize="1" noEditPoints="1" noAdjustHandles="1" noChangeArrowheads="1" noChangeShapeType="1" noTextEdit="1"/>
              </p:cNvSpPr>
              <p:nvPr>
                <p:ph sz="quarter" idx="12"/>
              </p:nvPr>
            </p:nvSpPr>
            <p:spPr>
              <a:xfrm>
                <a:off x="609600" y="1701800"/>
                <a:ext cx="6433996" cy="4714875"/>
              </a:xfrm>
              <a:blipFill>
                <a:blip r:embed="rId2"/>
                <a:stretch>
                  <a:fillRect l="-1381" t="-804"/>
                </a:stretch>
              </a:blipFill>
            </p:spPr>
            <p:txBody>
              <a:bodyPr/>
              <a:lstStyle/>
              <a:p>
                <a:r>
                  <a:rPr lang="en-US">
                    <a:noFill/>
                  </a:rPr>
                  <a:t> </a:t>
                </a:r>
              </a:p>
            </p:txBody>
          </p:sp>
        </mc:Fallback>
      </mc:AlternateContent>
      <p:sp>
        <p:nvSpPr>
          <p:cNvPr id="3" name="Espace réservé du numéro de diapositive 2"/>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re 3"/>
          <p:cNvSpPr>
            <a:spLocks noGrp="1"/>
          </p:cNvSpPr>
          <p:nvPr>
            <p:ph type="title"/>
          </p:nvPr>
        </p:nvSpPr>
        <p:spPr/>
        <p:txBody>
          <a:bodyPr/>
          <a:lstStyle/>
          <a:p>
            <a:r>
              <a:rPr lang="fr-FR" dirty="0"/>
              <a:t>How to </a:t>
            </a:r>
            <a:r>
              <a:rPr lang="fr-FR" dirty="0" err="1"/>
              <a:t>simulate</a:t>
            </a:r>
            <a:r>
              <a:rPr lang="fr-FR" dirty="0"/>
              <a:t> the local </a:t>
            </a:r>
            <a:r>
              <a:rPr lang="fr-FR" dirty="0" err="1"/>
              <a:t>temperature</a:t>
            </a:r>
            <a:r>
              <a:rPr lang="fr-FR" dirty="0"/>
              <a:t> </a:t>
            </a:r>
            <a:r>
              <a:rPr lang="fr-FR" dirty="0" err="1"/>
              <a:t>increase</a:t>
            </a:r>
            <a:r>
              <a:rPr lang="fr-FR" dirty="0"/>
              <a:t> due to </a:t>
            </a:r>
            <a:r>
              <a:rPr lang="fr-FR" dirty="0" err="1"/>
              <a:t>electrons</a:t>
            </a:r>
            <a:r>
              <a:rPr lang="fr-FR" dirty="0"/>
              <a:t>?</a:t>
            </a:r>
          </a:p>
        </p:txBody>
      </p:sp>
      <p:pic>
        <p:nvPicPr>
          <p:cNvPr id="5" name="Espace réservé du contenu 4"/>
          <p:cNvPicPr>
            <a:picLocks noChangeAspect="1"/>
          </p:cNvPicPr>
          <p:nvPr/>
        </p:nvPicPr>
        <p:blipFill rotWithShape="1">
          <a:blip r:embed="rId3"/>
          <a:srcRect t="9991" r="67111" b="48533"/>
          <a:stretch/>
        </p:blipFill>
        <p:spPr>
          <a:xfrm>
            <a:off x="7369521" y="2334227"/>
            <a:ext cx="4575163" cy="2857189"/>
          </a:xfrm>
          <a:prstGeom prst="rect">
            <a:avLst/>
          </a:prstGeom>
        </p:spPr>
      </p:pic>
      <p:sp>
        <p:nvSpPr>
          <p:cNvPr id="6" name="ZoneTexte 5"/>
          <p:cNvSpPr txBox="1"/>
          <p:nvPr/>
        </p:nvSpPr>
        <p:spPr>
          <a:xfrm>
            <a:off x="7679812" y="5427351"/>
            <a:ext cx="4134530" cy="369332"/>
          </a:xfrm>
          <a:prstGeom prst="rect">
            <a:avLst/>
          </a:prstGeom>
          <a:noFill/>
        </p:spPr>
        <p:txBody>
          <a:bodyPr wrap="none" rtlCol="0">
            <a:spAutoFit/>
          </a:bodyPr>
          <a:lstStyle/>
          <a:p>
            <a:r>
              <a:rPr lang="fr-FR" dirty="0" err="1"/>
              <a:t>Typical</a:t>
            </a:r>
            <a:r>
              <a:rPr lang="fr-FR" dirty="0"/>
              <a:t> RF pulse (</a:t>
            </a:r>
            <a:r>
              <a:rPr lang="fr-FR" dirty="0" err="1"/>
              <a:t>credit</a:t>
            </a:r>
            <a:r>
              <a:rPr lang="fr-FR" dirty="0"/>
              <a:t> C. </a:t>
            </a:r>
            <a:r>
              <a:rPr lang="fr-FR" dirty="0" err="1"/>
              <a:t>Barbagallo</a:t>
            </a:r>
            <a:r>
              <a:rPr lang="fr-FR" dirty="0"/>
              <a:t>)</a:t>
            </a:r>
          </a:p>
        </p:txBody>
      </p:sp>
      <p:sp>
        <p:nvSpPr>
          <p:cNvPr id="7" name="Espace réservé du pied de page 6">
            <a:extLst>
              <a:ext uri="{FF2B5EF4-FFF2-40B4-BE49-F238E27FC236}">
                <a16:creationId xmlns:a16="http://schemas.microsoft.com/office/drawing/2014/main" id="{CE441CA4-3370-C45B-AC56-EB8F486D8FE1}"/>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1866044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p:txBody>
          <a:bodyPr/>
          <a:lstStyle/>
          <a:p>
            <a:r>
              <a:rPr lang="fr-FR" sz="2400" dirty="0" err="1">
                <a:latin typeface="Calibri" panose="020F0502020204030204" pitchFamily="34" charset="0"/>
                <a:cs typeface="Calibri" panose="020F0502020204030204" pitchFamily="34" charset="0"/>
              </a:rPr>
              <a:t>See</a:t>
            </a:r>
            <a:r>
              <a:rPr lang="fr-FR" sz="2400" dirty="0">
                <a:latin typeface="Calibri" panose="020F0502020204030204" pitchFamily="34" charset="0"/>
                <a:cs typeface="Calibri" panose="020F0502020204030204" pitchFamily="34" charset="0"/>
              </a:rPr>
              <a:t> V. </a:t>
            </a:r>
            <a:r>
              <a:rPr lang="fr-FR" sz="2400" dirty="0" err="1">
                <a:latin typeface="Calibri" panose="020F0502020204030204" pitchFamily="34" charset="0"/>
                <a:cs typeface="Calibri" panose="020F0502020204030204" pitchFamily="34" charset="0"/>
              </a:rPr>
              <a:t>Lazurik</a:t>
            </a:r>
            <a:r>
              <a:rPr lang="fr-FR" sz="2400" dirty="0">
                <a:latin typeface="Calibri" panose="020F0502020204030204" pitchFamily="34" charset="0"/>
                <a:cs typeface="Calibri" panose="020F0502020204030204" pitchFamily="34" charset="0"/>
              </a:rPr>
              <a:t> et al. « </a:t>
            </a:r>
            <a:r>
              <a:rPr lang="fr-FR" sz="2400" dirty="0" err="1">
                <a:latin typeface="Calibri" panose="020F0502020204030204" pitchFamily="34" charset="0"/>
                <a:cs typeface="Calibri" panose="020F0502020204030204" pitchFamily="34" charset="0"/>
              </a:rPr>
              <a:t>Average</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Depths</a:t>
            </a:r>
            <a:r>
              <a:rPr lang="fr-FR" sz="2400" dirty="0">
                <a:latin typeface="Calibri" panose="020F0502020204030204" pitchFamily="34" charset="0"/>
                <a:cs typeface="Calibri" panose="020F0502020204030204" pitchFamily="34" charset="0"/>
              </a:rPr>
              <a:t> of Electron </a:t>
            </a:r>
            <a:r>
              <a:rPr lang="fr-FR" sz="2400" dirty="0" err="1">
                <a:latin typeface="Calibri" panose="020F0502020204030204" pitchFamily="34" charset="0"/>
                <a:cs typeface="Calibri" panose="020F0502020204030204" pitchFamily="34" charset="0"/>
              </a:rPr>
              <a:t>Penetration</a:t>
            </a:r>
            <a:r>
              <a:rPr lang="fr-FR" sz="2400" dirty="0">
                <a:latin typeface="Calibri" panose="020F0502020204030204" pitchFamily="34" charset="0"/>
                <a:cs typeface="Calibri" panose="020F0502020204030204" pitchFamily="34" charset="0"/>
              </a:rPr>
              <a:t>: Use as </a:t>
            </a:r>
            <a:r>
              <a:rPr lang="fr-FR" sz="2400" dirty="0" err="1">
                <a:latin typeface="Calibri" panose="020F0502020204030204" pitchFamily="34" charset="0"/>
                <a:cs typeface="Calibri" panose="020F0502020204030204" pitchFamily="34" charset="0"/>
              </a:rPr>
              <a:t>Characteristic</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Depths</a:t>
            </a:r>
            <a:r>
              <a:rPr lang="fr-FR" sz="2400" dirty="0">
                <a:latin typeface="Calibri" panose="020F0502020204030204" pitchFamily="34" charset="0"/>
                <a:cs typeface="Calibri" panose="020F0502020204030204" pitchFamily="34" charset="0"/>
              </a:rPr>
              <a:t> of </a:t>
            </a:r>
            <a:r>
              <a:rPr lang="fr-FR" sz="2400" dirty="0" err="1">
                <a:latin typeface="Calibri" panose="020F0502020204030204" pitchFamily="34" charset="0"/>
                <a:cs typeface="Calibri" panose="020F0502020204030204" pitchFamily="34" charset="0"/>
              </a:rPr>
              <a:t>Exposure</a:t>
            </a:r>
            <a:r>
              <a:rPr lang="fr-FR" sz="2400" dirty="0">
                <a:latin typeface="Calibri" panose="020F0502020204030204" pitchFamily="34" charset="0"/>
                <a:cs typeface="Calibri" panose="020F0502020204030204" pitchFamily="34" charset="0"/>
              </a:rPr>
              <a:t> », IEEE Trans. </a:t>
            </a:r>
            <a:r>
              <a:rPr lang="fr-FR" sz="2400" dirty="0" err="1">
                <a:latin typeface="Calibri" panose="020F0502020204030204" pitchFamily="34" charset="0"/>
                <a:cs typeface="Calibri" panose="020F0502020204030204" pitchFamily="34" charset="0"/>
              </a:rPr>
              <a:t>Nuclear</a:t>
            </a:r>
            <a:r>
              <a:rPr lang="fr-FR" sz="2400" dirty="0">
                <a:latin typeface="Calibri" panose="020F0502020204030204" pitchFamily="34" charset="0"/>
                <a:cs typeface="Calibri" panose="020F0502020204030204" pitchFamily="34" charset="0"/>
              </a:rPr>
              <a:t> Science, </a:t>
            </a:r>
            <a:r>
              <a:rPr lang="fr-FR" sz="2400" dirty="0" err="1">
                <a:latin typeface="Calibri" panose="020F0502020204030204" pitchFamily="34" charset="0"/>
                <a:cs typeface="Calibri" panose="020F0502020204030204" pitchFamily="34" charset="0"/>
              </a:rPr>
              <a:t>June</a:t>
            </a:r>
            <a:r>
              <a:rPr lang="fr-FR" sz="2400" dirty="0">
                <a:latin typeface="Calibri" panose="020F0502020204030204" pitchFamily="34" charset="0"/>
                <a:cs typeface="Calibri" panose="020F0502020204030204" pitchFamily="34" charset="0"/>
              </a:rPr>
              <a:t> 1998.</a:t>
            </a:r>
          </a:p>
          <a:p>
            <a:endParaRPr lang="fr-FR" sz="2400" dirty="0">
              <a:latin typeface="Calibri" panose="020F0502020204030204" pitchFamily="34" charset="0"/>
              <a:cs typeface="Calibri" panose="020F0502020204030204" pitchFamily="34" charset="0"/>
            </a:endParaRPr>
          </a:p>
        </p:txBody>
      </p:sp>
      <p:sp>
        <p:nvSpPr>
          <p:cNvPr id="3" name="Espace réservé du numéro de diapositive 2"/>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re 3"/>
          <p:cNvSpPr>
            <a:spLocks noGrp="1"/>
          </p:cNvSpPr>
          <p:nvPr>
            <p:ph type="title"/>
          </p:nvPr>
        </p:nvSpPr>
        <p:spPr/>
        <p:txBody>
          <a:bodyPr/>
          <a:lstStyle/>
          <a:p>
            <a:r>
              <a:rPr lang="fr-FR" dirty="0" err="1"/>
              <a:t>Examples</a:t>
            </a:r>
            <a:r>
              <a:rPr lang="fr-FR" dirty="0"/>
              <a:t> of </a:t>
            </a:r>
            <a:r>
              <a:rPr lang="fr-FR" dirty="0" err="1"/>
              <a:t>electron</a:t>
            </a:r>
            <a:r>
              <a:rPr lang="fr-FR" dirty="0"/>
              <a:t> dissipation</a:t>
            </a:r>
          </a:p>
        </p:txBody>
      </p:sp>
      <p:pic>
        <p:nvPicPr>
          <p:cNvPr id="5" name="Image 4"/>
          <p:cNvPicPr>
            <a:picLocks noChangeAspect="1"/>
          </p:cNvPicPr>
          <p:nvPr/>
        </p:nvPicPr>
        <p:blipFill>
          <a:blip r:embed="rId2"/>
          <a:stretch>
            <a:fillRect/>
          </a:stretch>
        </p:blipFill>
        <p:spPr>
          <a:xfrm>
            <a:off x="531778" y="2596420"/>
            <a:ext cx="3478907" cy="4264882"/>
          </a:xfrm>
          <a:prstGeom prst="rect">
            <a:avLst/>
          </a:prstGeom>
        </p:spPr>
      </p:pic>
      <p:pic>
        <p:nvPicPr>
          <p:cNvPr id="6" name="Image 5"/>
          <p:cNvPicPr>
            <a:picLocks noChangeAspect="1"/>
          </p:cNvPicPr>
          <p:nvPr/>
        </p:nvPicPr>
        <p:blipFill>
          <a:blip r:embed="rId3"/>
          <a:stretch>
            <a:fillRect/>
          </a:stretch>
        </p:blipFill>
        <p:spPr>
          <a:xfrm>
            <a:off x="4576581" y="2675684"/>
            <a:ext cx="6744511" cy="2607013"/>
          </a:xfrm>
          <a:prstGeom prst="rect">
            <a:avLst/>
          </a:prstGeom>
        </p:spPr>
      </p:pic>
      <p:sp>
        <p:nvSpPr>
          <p:cNvPr id="8" name="Rectangle 7"/>
          <p:cNvSpPr/>
          <p:nvPr/>
        </p:nvSpPr>
        <p:spPr>
          <a:xfrm>
            <a:off x="5564891" y="3979684"/>
            <a:ext cx="671465" cy="425512"/>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fr-FR"/>
          </a:p>
        </p:txBody>
      </p:sp>
      <p:sp>
        <p:nvSpPr>
          <p:cNvPr id="9" name="Rectangle 8"/>
          <p:cNvSpPr/>
          <p:nvPr/>
        </p:nvSpPr>
        <p:spPr>
          <a:xfrm>
            <a:off x="7224665" y="3979443"/>
            <a:ext cx="1493822" cy="425512"/>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fr-FR"/>
          </a:p>
        </p:txBody>
      </p:sp>
      <p:cxnSp>
        <p:nvCxnSpPr>
          <p:cNvPr id="11" name="Connecteur droit avec flèche 10"/>
          <p:cNvCxnSpPr>
            <a:cxnSpLocks/>
          </p:cNvCxnSpPr>
          <p:nvPr/>
        </p:nvCxnSpPr>
        <p:spPr>
          <a:xfrm>
            <a:off x="2679826" y="3667724"/>
            <a:ext cx="50914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2" name="ZoneTexte 11"/>
              <p:cNvSpPr txBox="1"/>
              <p:nvPr/>
            </p:nvSpPr>
            <p:spPr>
              <a:xfrm>
                <a:off x="3363835" y="3332859"/>
                <a:ext cx="828304"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3600" b="0" i="1" smtClean="0">
                          <a:solidFill>
                            <a:srgbClr val="FF0000"/>
                          </a:solidFill>
                          <a:latin typeface="Cambria Math" panose="02040503050406030204" pitchFamily="18" charset="0"/>
                        </a:rPr>
                        <m:t>𝛿𝜌</m:t>
                      </m:r>
                    </m:oMath>
                  </m:oMathPara>
                </a14:m>
                <a:endParaRPr lang="fr-FR" sz="3600" dirty="0">
                  <a:solidFill>
                    <a:srgbClr val="FF0000"/>
                  </a:solidFill>
                </a:endParaRPr>
              </a:p>
            </p:txBody>
          </p:sp>
        </mc:Choice>
        <mc:Fallback xmlns="">
          <p:sp>
            <p:nvSpPr>
              <p:cNvPr id="12" name="ZoneTexte 11"/>
              <p:cNvSpPr txBox="1">
                <a:spLocks noRot="1" noChangeAspect="1" noMove="1" noResize="1" noEditPoints="1" noAdjustHandles="1" noChangeArrowheads="1" noChangeShapeType="1" noTextEdit="1"/>
              </p:cNvSpPr>
              <p:nvPr/>
            </p:nvSpPr>
            <p:spPr>
              <a:xfrm>
                <a:off x="3363835" y="3332859"/>
                <a:ext cx="828304" cy="646331"/>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3" name="ZoneTexte 12"/>
              <p:cNvSpPr txBox="1"/>
              <p:nvPr/>
            </p:nvSpPr>
            <p:spPr>
              <a:xfrm>
                <a:off x="6710142" y="5524048"/>
                <a:ext cx="3248506" cy="369332"/>
              </a:xfrm>
              <a:prstGeom prst="rect">
                <a:avLst/>
              </a:prstGeom>
              <a:noFill/>
            </p:spPr>
            <p:txBody>
              <a:bodyPr wrap="square" rtlCol="0">
                <a:spAutoFit/>
              </a:bodyPr>
              <a:lstStyle/>
              <a:p>
                <a:r>
                  <a:rPr lang="fr-FR" dirty="0"/>
                  <a:t>The </a:t>
                </a:r>
                <a14:m>
                  <m:oMath xmlns:m="http://schemas.openxmlformats.org/officeDocument/2006/math">
                    <m:r>
                      <a:rPr lang="fr-FR" b="0" i="1" smtClean="0">
                        <a:latin typeface="Cambria Math" panose="02040503050406030204" pitchFamily="18" charset="0"/>
                      </a:rPr>
                      <m:t>𝛿𝜌</m:t>
                    </m:r>
                  </m:oMath>
                </a14:m>
                <a:r>
                  <a:rPr lang="fr-FR" dirty="0"/>
                  <a:t> </a:t>
                </a:r>
                <a:r>
                  <a:rPr lang="fr-FR" dirty="0" err="1"/>
                  <a:t>is</a:t>
                </a:r>
                <a:r>
                  <a:rPr lang="fr-FR" dirty="0"/>
                  <a:t> </a:t>
                </a:r>
                <a:r>
                  <a:rPr lang="fr-FR" dirty="0" err="1"/>
                  <a:t>around</a:t>
                </a:r>
                <a:r>
                  <a:rPr lang="fr-FR" dirty="0"/>
                  <a:t> 0.2 </a:t>
                </a:r>
                <a14:m>
                  <m:oMath xmlns:m="http://schemas.openxmlformats.org/officeDocument/2006/math">
                    <m:r>
                      <a:rPr lang="fr-FR" i="1" dirty="0" smtClean="0">
                        <a:latin typeface="Cambria Math" panose="02040503050406030204" pitchFamily="18" charset="0"/>
                      </a:rPr>
                      <m:t>𝑔</m:t>
                    </m:r>
                    <m:r>
                      <a:rPr lang="fr-FR" i="1" dirty="0" smtClean="0">
                        <a:latin typeface="Cambria Math" panose="02040503050406030204" pitchFamily="18" charset="0"/>
                      </a:rPr>
                      <m:t>/</m:t>
                    </m:r>
                    <m:r>
                      <a:rPr lang="fr-FR" i="1" dirty="0" smtClean="0">
                        <a:latin typeface="Cambria Math" panose="02040503050406030204" pitchFamily="18" charset="0"/>
                      </a:rPr>
                      <m:t>𝑐</m:t>
                    </m:r>
                    <m:sSup>
                      <m:sSupPr>
                        <m:ctrlPr>
                          <a:rPr lang="fr-FR" i="1" dirty="0" smtClean="0">
                            <a:latin typeface="Cambria Math" panose="02040503050406030204" pitchFamily="18" charset="0"/>
                          </a:rPr>
                        </m:ctrlPr>
                      </m:sSupPr>
                      <m:e>
                        <m:r>
                          <a:rPr lang="fr-FR" i="1" dirty="0" smtClean="0">
                            <a:latin typeface="Cambria Math" panose="02040503050406030204" pitchFamily="18" charset="0"/>
                          </a:rPr>
                          <m:t>𝑚</m:t>
                        </m:r>
                      </m:e>
                      <m:sup>
                        <m:r>
                          <a:rPr lang="fr-FR" i="1" dirty="0" smtClean="0">
                            <a:latin typeface="Cambria Math" panose="02040503050406030204" pitchFamily="18" charset="0"/>
                          </a:rPr>
                          <m:t>2</m:t>
                        </m:r>
                      </m:sup>
                    </m:sSup>
                  </m:oMath>
                </a14:m>
                <a:endParaRPr lang="fr-FR" dirty="0"/>
              </a:p>
            </p:txBody>
          </p:sp>
        </mc:Choice>
        <mc:Fallback xmlns="">
          <p:sp>
            <p:nvSpPr>
              <p:cNvPr id="13" name="ZoneTexte 12"/>
              <p:cNvSpPr txBox="1">
                <a:spLocks noRot="1" noChangeAspect="1" noMove="1" noResize="1" noEditPoints="1" noAdjustHandles="1" noChangeArrowheads="1" noChangeShapeType="1" noTextEdit="1"/>
              </p:cNvSpPr>
              <p:nvPr/>
            </p:nvSpPr>
            <p:spPr>
              <a:xfrm>
                <a:off x="6710142" y="5524048"/>
                <a:ext cx="3248506" cy="369332"/>
              </a:xfrm>
              <a:prstGeom prst="rect">
                <a:avLst/>
              </a:prstGeom>
              <a:blipFill>
                <a:blip r:embed="rId5"/>
                <a:stretch>
                  <a:fillRect l="-1689" t="-8197" b="-24590"/>
                </a:stretch>
              </a:blipFill>
            </p:spPr>
            <p:txBody>
              <a:bodyPr/>
              <a:lstStyle/>
              <a:p>
                <a:r>
                  <a:rPr lang="fr-FR">
                    <a:noFill/>
                  </a:rPr>
                  <a:t> </a:t>
                </a:r>
              </a:p>
            </p:txBody>
          </p:sp>
        </mc:Fallback>
      </mc:AlternateContent>
      <p:sp>
        <p:nvSpPr>
          <p:cNvPr id="7" name="Espace réservé du pied de page 6">
            <a:extLst>
              <a:ext uri="{FF2B5EF4-FFF2-40B4-BE49-F238E27FC236}">
                <a16:creationId xmlns:a16="http://schemas.microsoft.com/office/drawing/2014/main" id="{FA75CC80-A14F-32ED-C35C-7B7BFBCF16C0}"/>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691937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p:cNvSpPr>
                <a:spLocks noGrp="1"/>
              </p:cNvSpPr>
              <p:nvPr>
                <p:ph sz="quarter" idx="12"/>
              </p:nvPr>
            </p:nvSpPr>
            <p:spPr/>
            <p:txBody>
              <a:bodyPr/>
              <a:lstStyle/>
              <a:p>
                <a:r>
                  <a:rPr lang="fr-FR" sz="2800" dirty="0">
                    <a:latin typeface="Calibri" panose="020F0502020204030204" pitchFamily="34" charset="0"/>
                    <a:cs typeface="Calibri" panose="020F0502020204030204" pitchFamily="34" charset="0"/>
                  </a:rPr>
                  <a:t>If </a:t>
                </a:r>
                <a:r>
                  <a:rPr lang="fr-FR" sz="2800" dirty="0" err="1">
                    <a:latin typeface="Calibri" panose="020F0502020204030204" pitchFamily="34" charset="0"/>
                    <a:cs typeface="Calibri" panose="020F0502020204030204" pitchFamily="34" charset="0"/>
                  </a:rPr>
                  <a:t>we</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consider</a:t>
                </a:r>
                <a:r>
                  <a:rPr lang="fr-FR" sz="2800" dirty="0">
                    <a:latin typeface="Calibri" panose="020F0502020204030204" pitchFamily="34" charset="0"/>
                    <a:cs typeface="Calibri" panose="020F0502020204030204" pitchFamily="34" charset="0"/>
                  </a:rPr>
                  <a:t> a </a:t>
                </a:r>
                <a14:m>
                  <m:oMath xmlns:m="http://schemas.openxmlformats.org/officeDocument/2006/math">
                    <m:r>
                      <a:rPr lang="fr-FR" sz="2800" b="0" i="1" smtClean="0">
                        <a:latin typeface="Cambria Math" panose="02040503050406030204" pitchFamily="18" charset="0"/>
                      </a:rPr>
                      <m:t>𝛿𝜌</m:t>
                    </m:r>
                  </m:oMath>
                </a14:m>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around</a:t>
                </a:r>
                <a:r>
                  <a:rPr lang="fr-FR" sz="2800" dirty="0">
                    <a:latin typeface="Calibri" panose="020F0502020204030204" pitchFamily="34" charset="0"/>
                    <a:cs typeface="Calibri" panose="020F0502020204030204" pitchFamily="34" charset="0"/>
                  </a:rPr>
                  <a:t> 0.2 </a:t>
                </a:r>
                <a14:m>
                  <m:oMath xmlns:m="http://schemas.openxmlformats.org/officeDocument/2006/math">
                    <m:r>
                      <a:rPr lang="fr-FR" sz="2800" i="1" dirty="0" smtClean="0">
                        <a:latin typeface="Cambria Math" panose="02040503050406030204" pitchFamily="18" charset="0"/>
                      </a:rPr>
                      <m:t>𝑔</m:t>
                    </m:r>
                    <m:r>
                      <a:rPr lang="fr-FR" sz="2800" i="1" dirty="0" smtClean="0">
                        <a:latin typeface="Cambria Math" panose="02040503050406030204" pitchFamily="18" charset="0"/>
                      </a:rPr>
                      <m:t>/</m:t>
                    </m:r>
                    <m:r>
                      <a:rPr lang="fr-FR" sz="2800" i="1" dirty="0" smtClean="0">
                        <a:latin typeface="Cambria Math" panose="02040503050406030204" pitchFamily="18" charset="0"/>
                      </a:rPr>
                      <m:t>𝑐</m:t>
                    </m:r>
                    <m:sSup>
                      <m:sSupPr>
                        <m:ctrlPr>
                          <a:rPr lang="fr-FR" sz="2800" i="1" dirty="0" smtClean="0">
                            <a:latin typeface="Cambria Math" panose="02040503050406030204" pitchFamily="18" charset="0"/>
                          </a:rPr>
                        </m:ctrlPr>
                      </m:sSupPr>
                      <m:e>
                        <m:r>
                          <a:rPr lang="fr-FR" sz="2800" i="1" dirty="0" smtClean="0">
                            <a:latin typeface="Cambria Math" panose="02040503050406030204" pitchFamily="18" charset="0"/>
                          </a:rPr>
                          <m:t>𝑚</m:t>
                        </m:r>
                      </m:e>
                      <m:sup>
                        <m:r>
                          <a:rPr lang="fr-FR" sz="2800" i="1" dirty="0" smtClean="0">
                            <a:latin typeface="Cambria Math" panose="02040503050406030204" pitchFamily="18" charset="0"/>
                          </a:rPr>
                          <m:t>2</m:t>
                        </m:r>
                      </m:sup>
                    </m:sSup>
                  </m:oMath>
                </a14:m>
                <a:r>
                  <a:rPr lang="fr-FR" sz="2800" dirty="0">
                    <a:latin typeface="Calibri" panose="020F0502020204030204" pitchFamily="34" charset="0"/>
                    <a:cs typeface="Calibri" panose="020F0502020204030204" pitchFamily="34" charset="0"/>
                  </a:rPr>
                  <a:t> (</a:t>
                </a:r>
                <a14:m>
                  <m:oMath xmlns:m="http://schemas.openxmlformats.org/officeDocument/2006/math">
                    <m:r>
                      <a:rPr lang="fr-FR" sz="2800" b="0" i="1" smtClean="0">
                        <a:latin typeface="Cambria Math" panose="02040503050406030204" pitchFamily="18" charset="0"/>
                      </a:rPr>
                      <m:t>2 </m:t>
                    </m:r>
                    <m:r>
                      <a:rPr lang="fr-FR" sz="2800" b="0" i="1" smtClean="0">
                        <a:latin typeface="Cambria Math" panose="02040503050406030204" pitchFamily="18" charset="0"/>
                      </a:rPr>
                      <m:t>𝑘𝑔</m:t>
                    </m:r>
                    <m:r>
                      <a:rPr lang="fr-FR" sz="2800" b="0" i="1" smtClean="0">
                        <a:latin typeface="Cambria Math" panose="02040503050406030204" pitchFamily="18" charset="0"/>
                      </a:rPr>
                      <m:t>/</m:t>
                    </m:r>
                    <m:sSup>
                      <m:sSupPr>
                        <m:ctrlPr>
                          <a:rPr lang="fr-FR" sz="2800" b="0" i="1" smtClean="0">
                            <a:latin typeface="Cambria Math" panose="02040503050406030204" pitchFamily="18" charset="0"/>
                          </a:rPr>
                        </m:ctrlPr>
                      </m:sSupPr>
                      <m:e>
                        <m:r>
                          <a:rPr lang="fr-FR" sz="2800" b="0" i="1" smtClean="0">
                            <a:latin typeface="Cambria Math" panose="02040503050406030204" pitchFamily="18" charset="0"/>
                          </a:rPr>
                          <m:t>𝑚</m:t>
                        </m:r>
                      </m:e>
                      <m:sup>
                        <m:r>
                          <a:rPr lang="fr-FR" sz="2800" b="0" i="1" smtClean="0">
                            <a:latin typeface="Cambria Math" panose="02040503050406030204" pitchFamily="18" charset="0"/>
                          </a:rPr>
                          <m:t>2</m:t>
                        </m:r>
                      </m:sup>
                    </m:sSup>
                  </m:oMath>
                </a14:m>
                <a:r>
                  <a:rPr lang="fr-FR" sz="2800" dirty="0">
                    <a:latin typeface="Calibri" panose="020F0502020204030204" pitchFamily="34" charset="0"/>
                    <a:cs typeface="Calibri" panose="020F0502020204030204" pitchFamily="34" charset="0"/>
                  </a:rPr>
                  <a:t>).</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r>
                  <a:rPr lang="fr-FR" sz="2800" dirty="0" err="1">
                    <a:latin typeface="Calibri" panose="020F0502020204030204" pitchFamily="34" charset="0"/>
                    <a:cs typeface="Calibri" panose="020F0502020204030204" pitchFamily="34" charset="0"/>
                  </a:rPr>
                  <a:t>Beryllium</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is</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less</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affected</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than</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copper</a:t>
                </a:r>
                <a:r>
                  <a:rPr lang="fr-FR" sz="2800" dirty="0">
                    <a:latin typeface="Calibri" panose="020F0502020204030204" pitchFamily="34" charset="0"/>
                    <a:cs typeface="Calibri" panose="020F0502020204030204" pitchFamily="34" charset="0"/>
                  </a:rPr>
                  <a:t> and aluminium for </a:t>
                </a:r>
                <a:r>
                  <a:rPr lang="fr-FR" sz="2800" dirty="0" err="1">
                    <a:latin typeface="Calibri" panose="020F0502020204030204" pitchFamily="34" charset="0"/>
                    <a:cs typeface="Calibri" panose="020F0502020204030204" pitchFamily="34" charset="0"/>
                  </a:rPr>
                  <a:t>this</a:t>
                </a:r>
                <a:r>
                  <a:rPr lang="fr-FR" sz="2800" dirty="0">
                    <a:latin typeface="Calibri" panose="020F0502020204030204" pitchFamily="34" charset="0"/>
                    <a:cs typeface="Calibri" panose="020F0502020204030204" pitchFamily="34" charset="0"/>
                  </a:rPr>
                  <a:t> </a:t>
                </a:r>
                <a14:m>
                  <m:oMath xmlns:m="http://schemas.openxmlformats.org/officeDocument/2006/math">
                    <m:r>
                      <a:rPr lang="fr-FR" sz="2800" b="0" i="1" smtClean="0">
                        <a:latin typeface="Cambria Math" panose="02040503050406030204" pitchFamily="18" charset="0"/>
                      </a:rPr>
                      <m:t>𝛿𝜌</m:t>
                    </m:r>
                  </m:oMath>
                </a14:m>
                <a:r>
                  <a:rPr lang="fr-FR" sz="2800" dirty="0">
                    <a:latin typeface="Calibri" panose="020F0502020204030204" pitchFamily="34" charset="0"/>
                    <a:cs typeface="Calibri" panose="020F0502020204030204" pitchFamily="34" charset="0"/>
                  </a:rPr>
                  <a:t>.</a:t>
                </a:r>
              </a:p>
            </p:txBody>
          </p:sp>
        </mc:Choice>
        <mc:Fallback xmlns="">
          <p:sp>
            <p:nvSpPr>
              <p:cNvPr id="2" name="Espace réservé du contenu 1"/>
              <p:cNvSpPr>
                <a:spLocks noGrp="1" noRot="1" noChangeAspect="1" noMove="1" noResize="1" noEditPoints="1" noAdjustHandles="1" noChangeArrowheads="1" noChangeShapeType="1" noTextEdit="1"/>
              </p:cNvSpPr>
              <p:nvPr>
                <p:ph sz="quarter" idx="12"/>
              </p:nvPr>
            </p:nvSpPr>
            <p:spPr>
              <a:blipFill>
                <a:blip r:embed="rId2"/>
                <a:stretch>
                  <a:fillRect l="-936" t="-1163"/>
                </a:stretch>
              </a:blipFill>
            </p:spPr>
            <p:txBody>
              <a:bodyPr/>
              <a:lstStyle/>
              <a:p>
                <a:r>
                  <a:rPr lang="fr-FR">
                    <a:noFill/>
                  </a:rPr>
                  <a:t> </a:t>
                </a:r>
              </a:p>
            </p:txBody>
          </p:sp>
        </mc:Fallback>
      </mc:AlternateContent>
      <p:sp>
        <p:nvSpPr>
          <p:cNvPr id="3" name="Espace réservé du numéro de diapositive 2"/>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itre 3"/>
          <p:cNvSpPr>
            <a:spLocks noGrp="1"/>
          </p:cNvSpPr>
          <p:nvPr>
            <p:ph type="title"/>
          </p:nvPr>
        </p:nvSpPr>
        <p:spPr/>
        <p:txBody>
          <a:bodyPr/>
          <a:lstStyle/>
          <a:p>
            <a:r>
              <a:rPr lang="fr-FR" dirty="0" err="1"/>
              <a:t>Typical</a:t>
            </a:r>
            <a:r>
              <a:rPr lang="fr-FR" dirty="0"/>
              <a:t> values</a:t>
            </a:r>
          </a:p>
        </p:txBody>
      </p:sp>
      <mc:AlternateContent xmlns:mc="http://schemas.openxmlformats.org/markup-compatibility/2006" xmlns:a14="http://schemas.microsoft.com/office/drawing/2010/main">
        <mc:Choice Requires="a14">
          <p:graphicFrame>
            <p:nvGraphicFramePr>
              <p:cNvPr id="5" name="Tableau 4"/>
              <p:cNvGraphicFramePr>
                <a:graphicFrameLocks noGrp="1"/>
              </p:cNvGraphicFramePr>
              <p:nvPr>
                <p:extLst>
                  <p:ext uri="{D42A27DB-BD31-4B8C-83A1-F6EECF244321}">
                    <p14:modId xmlns:p14="http://schemas.microsoft.com/office/powerpoint/2010/main" val="3229365992"/>
                  </p:ext>
                </p:extLst>
              </p:nvPr>
            </p:nvGraphicFramePr>
            <p:xfrm>
              <a:off x="995880" y="2462375"/>
              <a:ext cx="9773718" cy="2212086"/>
            </p:xfrm>
            <a:graphic>
              <a:graphicData uri="http://schemas.openxmlformats.org/drawingml/2006/table">
                <a:tbl>
                  <a:tblPr firstRow="1" bandRow="1">
                    <a:tableStyleId>{5C22544A-7EE6-4342-B048-85BDC9FD1C3A}</a:tableStyleId>
                  </a:tblPr>
                  <a:tblGrid>
                    <a:gridCol w="1628953">
                      <a:extLst>
                        <a:ext uri="{9D8B030D-6E8A-4147-A177-3AD203B41FA5}">
                          <a16:colId xmlns:a16="http://schemas.microsoft.com/office/drawing/2014/main" val="3607536282"/>
                        </a:ext>
                      </a:extLst>
                    </a:gridCol>
                    <a:gridCol w="1628953">
                      <a:extLst>
                        <a:ext uri="{9D8B030D-6E8A-4147-A177-3AD203B41FA5}">
                          <a16:colId xmlns:a16="http://schemas.microsoft.com/office/drawing/2014/main" val="1737204212"/>
                        </a:ext>
                      </a:extLst>
                    </a:gridCol>
                    <a:gridCol w="1628953">
                      <a:extLst>
                        <a:ext uri="{9D8B030D-6E8A-4147-A177-3AD203B41FA5}">
                          <a16:colId xmlns:a16="http://schemas.microsoft.com/office/drawing/2014/main" val="4023970377"/>
                        </a:ext>
                      </a:extLst>
                    </a:gridCol>
                    <a:gridCol w="1628953">
                      <a:extLst>
                        <a:ext uri="{9D8B030D-6E8A-4147-A177-3AD203B41FA5}">
                          <a16:colId xmlns:a16="http://schemas.microsoft.com/office/drawing/2014/main" val="149645304"/>
                        </a:ext>
                      </a:extLst>
                    </a:gridCol>
                    <a:gridCol w="1432803">
                      <a:extLst>
                        <a:ext uri="{9D8B030D-6E8A-4147-A177-3AD203B41FA5}">
                          <a16:colId xmlns:a16="http://schemas.microsoft.com/office/drawing/2014/main" val="4066655219"/>
                        </a:ext>
                      </a:extLst>
                    </a:gridCol>
                    <a:gridCol w="1825103">
                      <a:extLst>
                        <a:ext uri="{9D8B030D-6E8A-4147-A177-3AD203B41FA5}">
                          <a16:colId xmlns:a16="http://schemas.microsoft.com/office/drawing/2014/main" val="2235356166"/>
                        </a:ext>
                      </a:extLst>
                    </a:gridCol>
                  </a:tblGrid>
                  <a:tr h="370840">
                    <a:tc>
                      <a:txBody>
                        <a:bodyPr/>
                        <a:lstStyle/>
                        <a:p>
                          <a:endParaRPr lang="fr-FR" dirty="0"/>
                        </a:p>
                      </a:txBody>
                      <a:tcPr/>
                    </a:tc>
                    <a:tc>
                      <a:txBody>
                        <a:bodyPr/>
                        <a:lstStyle/>
                        <a:p>
                          <a:pPr/>
                          <a14:m>
                            <m:oMathPara xmlns:m="http://schemas.openxmlformats.org/officeDocument/2006/math">
                              <m:oMathParaPr>
                                <m:jc m:val="centerGroup"/>
                              </m:oMathParaPr>
                              <m:oMath xmlns:m="http://schemas.openxmlformats.org/officeDocument/2006/math">
                                <m:r>
                                  <a:rPr lang="fr-FR" b="1" i="1" smtClean="0">
                                    <a:latin typeface="Cambria Math" panose="02040503050406030204" pitchFamily="18" charset="0"/>
                                  </a:rPr>
                                  <m:t>𝜹𝝆</m:t>
                                </m:r>
                                <m:r>
                                  <a:rPr lang="fr-FR" b="1" i="0" smtClean="0">
                                    <a:latin typeface="Cambria Math" panose="02040503050406030204" pitchFamily="18" charset="0"/>
                                  </a:rPr>
                                  <m:t> </m:t>
                                </m:r>
                                <m:d>
                                  <m:dPr>
                                    <m:begChr m:val="["/>
                                    <m:endChr m:val="]"/>
                                    <m:ctrlPr>
                                      <a:rPr lang="fr-FR" b="1" i="1" smtClean="0">
                                        <a:latin typeface="Cambria Math" panose="02040503050406030204" pitchFamily="18" charset="0"/>
                                      </a:rPr>
                                    </m:ctrlPr>
                                  </m:dPr>
                                  <m:e>
                                    <m:f>
                                      <m:fPr>
                                        <m:ctrlPr>
                                          <a:rPr lang="fr-FR" b="1" i="1" smtClean="0">
                                            <a:latin typeface="Cambria Math" panose="02040503050406030204" pitchFamily="18" charset="0"/>
                                          </a:rPr>
                                        </m:ctrlPr>
                                      </m:fPr>
                                      <m:num>
                                        <m:r>
                                          <a:rPr lang="fr-FR" b="1" i="0" smtClean="0">
                                            <a:latin typeface="Cambria Math" panose="02040503050406030204" pitchFamily="18" charset="0"/>
                                          </a:rPr>
                                          <m:t>𝐤𝐠</m:t>
                                        </m:r>
                                      </m:num>
                                      <m:den>
                                        <m:sSup>
                                          <m:sSupPr>
                                            <m:ctrlPr>
                                              <a:rPr lang="fr-FR" b="1" i="1" smtClean="0">
                                                <a:latin typeface="Cambria Math" panose="02040503050406030204" pitchFamily="18" charset="0"/>
                                              </a:rPr>
                                            </m:ctrlPr>
                                          </m:sSupPr>
                                          <m:e>
                                            <m:r>
                                              <a:rPr lang="fr-FR" b="1" i="0" smtClean="0">
                                                <a:latin typeface="Cambria Math" panose="02040503050406030204" pitchFamily="18" charset="0"/>
                                              </a:rPr>
                                              <m:t>𝐦</m:t>
                                            </m:r>
                                          </m:e>
                                          <m:sup>
                                            <m:r>
                                              <a:rPr lang="fr-FR" b="1" i="0" smtClean="0">
                                                <a:latin typeface="Cambria Math" panose="02040503050406030204" pitchFamily="18" charset="0"/>
                                              </a:rPr>
                                              <m:t>𝟐</m:t>
                                            </m:r>
                                          </m:sup>
                                        </m:sSup>
                                      </m:den>
                                    </m:f>
                                  </m:e>
                                </m:d>
                              </m:oMath>
                            </m:oMathPara>
                          </a14:m>
                          <a:endParaRPr lang="fr-FR" dirty="0"/>
                        </a:p>
                      </a:txBody>
                      <a:tcPr/>
                    </a:tc>
                    <a:tc>
                      <a:txBody>
                        <a:bodyPr/>
                        <a:lstStyle/>
                        <a:p>
                          <a:pPr algn="ctr"/>
                          <a14:m>
                            <m:oMath xmlns:m="http://schemas.openxmlformats.org/officeDocument/2006/math">
                              <m:r>
                                <a:rPr lang="fr-FR" b="1" i="1" smtClean="0">
                                  <a:latin typeface="Cambria Math" panose="02040503050406030204" pitchFamily="18" charset="0"/>
                                </a:rPr>
                                <m:t>𝝆</m:t>
                              </m:r>
                              <m:r>
                                <a:rPr lang="fr-FR" b="1" i="1" smtClean="0">
                                  <a:latin typeface="Cambria Math" panose="02040503050406030204" pitchFamily="18" charset="0"/>
                                </a:rPr>
                                <m:t> </m:t>
                              </m:r>
                              <m:d>
                                <m:dPr>
                                  <m:begChr m:val="["/>
                                  <m:endChr m:val="]"/>
                                  <m:ctrlPr>
                                    <a:rPr lang="fr-FR" b="1" i="1" smtClean="0">
                                      <a:latin typeface="Cambria Math" panose="02040503050406030204" pitchFamily="18" charset="0"/>
                                    </a:rPr>
                                  </m:ctrlPr>
                                </m:dPr>
                                <m:e>
                                  <m:f>
                                    <m:fPr>
                                      <m:ctrlPr>
                                        <a:rPr lang="fr-FR" b="1" i="1" smtClean="0">
                                          <a:latin typeface="Cambria Math" panose="02040503050406030204" pitchFamily="18" charset="0"/>
                                        </a:rPr>
                                      </m:ctrlPr>
                                    </m:fPr>
                                    <m:num>
                                      <m:r>
                                        <a:rPr lang="fr-FR" b="1" i="1" smtClean="0">
                                          <a:latin typeface="Cambria Math" panose="02040503050406030204" pitchFamily="18" charset="0"/>
                                        </a:rPr>
                                        <m:t>𝒌𝒈</m:t>
                                      </m:r>
                                    </m:num>
                                    <m:den>
                                      <m:sSup>
                                        <m:sSupPr>
                                          <m:ctrlPr>
                                            <a:rPr lang="fr-FR" b="1" i="1" smtClean="0">
                                              <a:latin typeface="Cambria Math" panose="02040503050406030204" pitchFamily="18" charset="0"/>
                                            </a:rPr>
                                          </m:ctrlPr>
                                        </m:sSupPr>
                                        <m:e>
                                          <m:r>
                                            <a:rPr lang="fr-FR" b="1" i="1" smtClean="0">
                                              <a:latin typeface="Cambria Math" panose="02040503050406030204" pitchFamily="18" charset="0"/>
                                            </a:rPr>
                                            <m:t>𝒎</m:t>
                                          </m:r>
                                        </m:e>
                                        <m:sup>
                                          <m:r>
                                            <a:rPr lang="fr-FR" b="1" i="1" smtClean="0">
                                              <a:latin typeface="Cambria Math" panose="02040503050406030204" pitchFamily="18" charset="0"/>
                                            </a:rPr>
                                            <m:t>𝟑</m:t>
                                          </m:r>
                                        </m:sup>
                                      </m:sSup>
                                    </m:den>
                                  </m:f>
                                </m:e>
                              </m:d>
                            </m:oMath>
                          </a14:m>
                          <a:r>
                            <a:rPr lang="fr-FR" dirty="0"/>
                            <a:t> </a:t>
                          </a:r>
                        </a:p>
                      </a:txBody>
                      <a:tcPr/>
                    </a:tc>
                    <a:tc>
                      <a:txBody>
                        <a:bodyPr/>
                        <a:lstStyle/>
                        <a:p>
                          <a:pPr/>
                          <a14:m>
                            <m:oMathPara xmlns:m="http://schemas.openxmlformats.org/officeDocument/2006/math">
                              <m:oMathParaPr>
                                <m:jc m:val="centerGroup"/>
                              </m:oMathParaPr>
                              <m:oMath xmlns:m="http://schemas.openxmlformats.org/officeDocument/2006/math">
                                <m:sSub>
                                  <m:sSubPr>
                                    <m:ctrlPr>
                                      <a:rPr lang="fr-FR" b="1" i="1" smtClean="0">
                                        <a:latin typeface="Cambria Math" panose="02040503050406030204" pitchFamily="18" charset="0"/>
                                      </a:rPr>
                                    </m:ctrlPr>
                                  </m:sSubPr>
                                  <m:e>
                                    <m:r>
                                      <a:rPr lang="fr-FR" b="1" i="1" smtClean="0">
                                        <a:latin typeface="Cambria Math" panose="02040503050406030204" pitchFamily="18" charset="0"/>
                                      </a:rPr>
                                      <m:t>𝑪</m:t>
                                    </m:r>
                                  </m:e>
                                  <m:sub>
                                    <m:r>
                                      <a:rPr lang="fr-FR" b="1" i="1" smtClean="0">
                                        <a:latin typeface="Cambria Math" panose="02040503050406030204" pitchFamily="18" charset="0"/>
                                      </a:rPr>
                                      <m:t>𝒗</m:t>
                                    </m:r>
                                  </m:sub>
                                </m:sSub>
                                <m:r>
                                  <a:rPr lang="fr-FR" b="1" i="1" smtClean="0">
                                    <a:latin typeface="Cambria Math" panose="02040503050406030204" pitchFamily="18" charset="0"/>
                                  </a:rPr>
                                  <m:t> </m:t>
                                </m:r>
                                <m:d>
                                  <m:dPr>
                                    <m:begChr m:val="["/>
                                    <m:endChr m:val="]"/>
                                    <m:ctrlPr>
                                      <a:rPr lang="fr-FR" b="1" i="1" smtClean="0">
                                        <a:latin typeface="Cambria Math" panose="02040503050406030204" pitchFamily="18" charset="0"/>
                                      </a:rPr>
                                    </m:ctrlPr>
                                  </m:dPr>
                                  <m:e>
                                    <m:f>
                                      <m:fPr>
                                        <m:ctrlPr>
                                          <a:rPr lang="fr-FR" b="1" i="1" smtClean="0">
                                            <a:latin typeface="Cambria Math" panose="02040503050406030204" pitchFamily="18" charset="0"/>
                                          </a:rPr>
                                        </m:ctrlPr>
                                      </m:fPr>
                                      <m:num>
                                        <m:r>
                                          <a:rPr lang="fr-FR" b="1" i="0" smtClean="0">
                                            <a:latin typeface="Cambria Math" panose="02040503050406030204" pitchFamily="18" charset="0"/>
                                          </a:rPr>
                                          <m:t>𝐉</m:t>
                                        </m:r>
                                      </m:num>
                                      <m:den>
                                        <m:r>
                                          <a:rPr lang="fr-FR" b="1" i="0" smtClean="0">
                                            <a:latin typeface="Cambria Math" panose="02040503050406030204" pitchFamily="18" charset="0"/>
                                          </a:rPr>
                                          <m:t>𝐤𝐠</m:t>
                                        </m:r>
                                        <m:r>
                                          <a:rPr lang="fr-FR" b="1" i="0" smtClean="0">
                                            <a:latin typeface="Cambria Math" panose="02040503050406030204" pitchFamily="18" charset="0"/>
                                          </a:rPr>
                                          <m:t>.</m:t>
                                        </m:r>
                                        <m:r>
                                          <a:rPr lang="fr-FR" b="1" i="0" smtClean="0">
                                            <a:latin typeface="Cambria Math" panose="02040503050406030204" pitchFamily="18" charset="0"/>
                                          </a:rPr>
                                          <m:t>𝐊</m:t>
                                        </m:r>
                                      </m:den>
                                    </m:f>
                                  </m:e>
                                </m:d>
                              </m:oMath>
                            </m:oMathPara>
                          </a14:m>
                          <a:endParaRPr lang="fr-FR" dirty="0"/>
                        </a:p>
                      </a:txBody>
                      <a:tcPr/>
                    </a:tc>
                    <a:tc>
                      <a:txBody>
                        <a:bodyPr/>
                        <a:lstStyle/>
                        <a:p>
                          <a:pPr algn="ctr"/>
                          <a14:m>
                            <m:oMathPara xmlns:m="http://schemas.openxmlformats.org/officeDocument/2006/math">
                              <m:oMathParaPr>
                                <m:jc m:val="centerGroup"/>
                              </m:oMathParaPr>
                              <m:oMath xmlns:m="http://schemas.openxmlformats.org/officeDocument/2006/math">
                                <m:r>
                                  <a:rPr lang="fr-FR" b="1" i="1" smtClean="0">
                                    <a:latin typeface="Cambria Math" panose="02040503050406030204" pitchFamily="18" charset="0"/>
                                  </a:rPr>
                                  <m:t>𝜹</m:t>
                                </m:r>
                                <m:r>
                                  <a:rPr lang="fr-FR" b="1" i="1" smtClean="0">
                                    <a:latin typeface="Cambria Math" panose="02040503050406030204" pitchFamily="18" charset="0"/>
                                  </a:rPr>
                                  <m:t> (µ</m:t>
                                </m:r>
                                <m:r>
                                  <a:rPr lang="fr-FR" b="1" i="1" smtClean="0">
                                    <a:latin typeface="Cambria Math" panose="02040503050406030204" pitchFamily="18" charset="0"/>
                                  </a:rPr>
                                  <m:t>𝒎</m:t>
                                </m:r>
                                <m:r>
                                  <a:rPr lang="fr-FR" b="1" i="1" smtClean="0">
                                    <a:latin typeface="Cambria Math" panose="02040503050406030204" pitchFamily="18" charset="0"/>
                                  </a:rPr>
                                  <m:t>)</m:t>
                                </m:r>
                              </m:oMath>
                            </m:oMathPara>
                          </a14:m>
                          <a:endParaRPr lang="fr-FR" dirty="0"/>
                        </a:p>
                      </a:txBody>
                      <a:tcPr/>
                    </a:tc>
                    <a:tc>
                      <a:txBody>
                        <a:bodyPr/>
                        <a:lstStyle/>
                        <a:p>
                          <a:pPr algn="ctr"/>
                          <a14:m>
                            <m:oMath xmlns:m="http://schemas.openxmlformats.org/officeDocument/2006/math">
                              <m:f>
                                <m:fPr>
                                  <m:ctrlPr>
                                    <a:rPr lang="fr-FR" sz="2400" i="1" smtClean="0">
                                      <a:latin typeface="Cambria Math" panose="02040503050406030204" pitchFamily="18" charset="0"/>
                                    </a:rPr>
                                  </m:ctrlPr>
                                </m:fPr>
                                <m:num>
                                  <m:r>
                                    <a:rPr lang="fr-FR" sz="2400" b="1" i="1" smtClean="0">
                                      <a:latin typeface="Cambria Math" panose="02040503050406030204" pitchFamily="18" charset="0"/>
                                    </a:rPr>
                                    <m:t>𝟏</m:t>
                                  </m:r>
                                </m:num>
                                <m:den>
                                  <m:r>
                                    <a:rPr lang="fr-FR" sz="2400" i="1">
                                      <a:latin typeface="Cambria Math" panose="02040503050406030204" pitchFamily="18" charset="0"/>
                                    </a:rPr>
                                    <m:t>𝛿</m:t>
                                  </m:r>
                                </m:den>
                              </m:f>
                              <m:r>
                                <a:rPr lang="fr-FR" sz="2400" b="0" i="1" dirty="0" smtClean="0">
                                  <a:latin typeface="Cambria Math" panose="02040503050406030204" pitchFamily="18" charset="0"/>
                                </a:rPr>
                                <m:t>⋅</m:t>
                              </m:r>
                              <m:f>
                                <m:fPr>
                                  <m:ctrlPr>
                                    <a:rPr lang="fr-FR" sz="2400" b="0" i="1" smtClean="0">
                                      <a:latin typeface="Cambria Math" panose="02040503050406030204" pitchFamily="18" charset="0"/>
                                    </a:rPr>
                                  </m:ctrlPr>
                                </m:fPr>
                                <m:num>
                                  <m:r>
                                    <a:rPr lang="fr-FR" sz="2400" b="0" i="1" smtClean="0">
                                      <a:latin typeface="Cambria Math" panose="02040503050406030204" pitchFamily="18" charset="0"/>
                                    </a:rPr>
                                    <m:t>1</m:t>
                                  </m:r>
                                </m:num>
                                <m:den>
                                  <m:r>
                                    <a:rPr lang="fr-FR" sz="2400" b="0" i="1" smtClean="0">
                                      <a:latin typeface="Cambria Math" panose="02040503050406030204" pitchFamily="18" charset="0"/>
                                    </a:rPr>
                                    <m:t>𝜌</m:t>
                                  </m:r>
                                  <m:sSub>
                                    <m:sSubPr>
                                      <m:ctrlPr>
                                        <a:rPr lang="fr-FR" sz="2400" b="0" i="1" smtClean="0">
                                          <a:latin typeface="Cambria Math" panose="02040503050406030204" pitchFamily="18" charset="0"/>
                                        </a:rPr>
                                      </m:ctrlPr>
                                    </m:sSubPr>
                                    <m:e>
                                      <m:r>
                                        <a:rPr lang="fr-FR" sz="2400" b="0" i="1" smtClean="0">
                                          <a:latin typeface="Cambria Math" panose="02040503050406030204" pitchFamily="18" charset="0"/>
                                        </a:rPr>
                                        <m:t>𝐶</m:t>
                                      </m:r>
                                    </m:e>
                                    <m:sub>
                                      <m:r>
                                        <a:rPr lang="fr-FR" sz="2400" b="0" i="1" smtClean="0">
                                          <a:latin typeface="Cambria Math" panose="02040503050406030204" pitchFamily="18" charset="0"/>
                                        </a:rPr>
                                        <m:t>𝑣</m:t>
                                      </m:r>
                                    </m:sub>
                                  </m:sSub>
                                </m:den>
                              </m:f>
                              <m:d>
                                <m:dPr>
                                  <m:begChr m:val="["/>
                                  <m:endChr m:val="]"/>
                                  <m:ctrlPr>
                                    <a:rPr lang="fr-FR" sz="2400" b="0" i="1" smtClean="0">
                                      <a:latin typeface="Cambria Math" panose="02040503050406030204" pitchFamily="18" charset="0"/>
                                    </a:rPr>
                                  </m:ctrlPr>
                                </m:dPr>
                                <m:e>
                                  <m:f>
                                    <m:fPr>
                                      <m:ctrlPr>
                                        <a:rPr lang="fr-FR" sz="2400" b="0" i="1" smtClean="0">
                                          <a:latin typeface="Cambria Math" panose="02040503050406030204" pitchFamily="18" charset="0"/>
                                        </a:rPr>
                                      </m:ctrlPr>
                                    </m:fPr>
                                    <m:num>
                                      <m:r>
                                        <a:rPr lang="fr-FR" sz="2400" b="0" i="1" smtClean="0">
                                          <a:latin typeface="Cambria Math" panose="02040503050406030204" pitchFamily="18" charset="0"/>
                                        </a:rPr>
                                        <m:t>𝐾</m:t>
                                      </m:r>
                                      <m:sSup>
                                        <m:sSupPr>
                                          <m:ctrlPr>
                                            <a:rPr lang="fr-FR" sz="2400" b="0" i="1" smtClean="0">
                                              <a:latin typeface="Cambria Math" panose="02040503050406030204" pitchFamily="18" charset="0"/>
                                            </a:rPr>
                                          </m:ctrlPr>
                                        </m:sSupPr>
                                        <m:e>
                                          <m:r>
                                            <a:rPr lang="fr-FR" sz="2400" b="0" i="1" smtClean="0">
                                              <a:latin typeface="Cambria Math" panose="02040503050406030204" pitchFamily="18" charset="0"/>
                                            </a:rPr>
                                            <m:t>𝑚</m:t>
                                          </m:r>
                                        </m:e>
                                        <m:sup>
                                          <m:r>
                                            <a:rPr lang="fr-FR" sz="2400" b="0" i="1" smtClean="0">
                                              <a:latin typeface="Cambria Math" panose="02040503050406030204" pitchFamily="18" charset="0"/>
                                            </a:rPr>
                                            <m:t>2</m:t>
                                          </m:r>
                                        </m:sup>
                                      </m:sSup>
                                    </m:num>
                                    <m:den>
                                      <m:r>
                                        <a:rPr lang="fr-FR" sz="2400" b="0" i="1" smtClean="0">
                                          <a:latin typeface="Cambria Math" panose="02040503050406030204" pitchFamily="18" charset="0"/>
                                        </a:rPr>
                                        <m:t>𝐽</m:t>
                                      </m:r>
                                    </m:den>
                                  </m:f>
                                </m:e>
                              </m:d>
                            </m:oMath>
                          </a14:m>
                          <a:r>
                            <a:rPr lang="fr-FR" dirty="0"/>
                            <a:t> </a:t>
                          </a:r>
                        </a:p>
                      </a:txBody>
                      <a:tcPr/>
                    </a:tc>
                    <a:extLst>
                      <a:ext uri="{0D108BD9-81ED-4DB2-BD59-A6C34878D82A}">
                        <a16:rowId xmlns:a16="http://schemas.microsoft.com/office/drawing/2014/main" val="3493018780"/>
                      </a:ext>
                    </a:extLst>
                  </a:tr>
                  <a:tr h="370840">
                    <a:tc>
                      <a:txBody>
                        <a:bodyPr/>
                        <a:lstStyle/>
                        <a:p>
                          <a:r>
                            <a:rPr lang="fr-FR" dirty="0"/>
                            <a:t>Cu</a:t>
                          </a:r>
                        </a:p>
                      </a:txBody>
                      <a:tcPr/>
                    </a:tc>
                    <a:tc>
                      <a:txBody>
                        <a:bodyPr/>
                        <a:lstStyle/>
                        <a:p>
                          <a:pPr algn="ctr"/>
                          <a:r>
                            <a:rPr lang="fr-FR" dirty="0"/>
                            <a:t>2</a:t>
                          </a:r>
                        </a:p>
                      </a:txBody>
                      <a:tcPr/>
                    </a:tc>
                    <a:tc>
                      <a:txBody>
                        <a:bodyPr/>
                        <a:lstStyle/>
                        <a:p>
                          <a:pPr algn="ctr"/>
                          <a:r>
                            <a:rPr lang="fr-FR" dirty="0"/>
                            <a:t>8960</a:t>
                          </a:r>
                        </a:p>
                      </a:txBody>
                      <a:tcPr/>
                    </a:tc>
                    <a:tc>
                      <a:txBody>
                        <a:bodyPr/>
                        <a:lstStyle/>
                        <a:p>
                          <a:pPr algn="ctr"/>
                          <a:r>
                            <a:rPr lang="fr-FR" dirty="0"/>
                            <a:t>385</a:t>
                          </a:r>
                        </a:p>
                      </a:txBody>
                      <a:tcPr/>
                    </a:tc>
                    <a:tc>
                      <a:txBody>
                        <a:bodyPr/>
                        <a:lstStyle/>
                        <a:p>
                          <a:pPr algn="ctr"/>
                          <a14:m>
                            <m:oMathPara xmlns:m="http://schemas.openxmlformats.org/officeDocument/2006/math">
                              <m:oMathParaPr>
                                <m:jc m:val="centerGroup"/>
                              </m:oMathParaPr>
                              <m:oMath xmlns:m="http://schemas.openxmlformats.org/officeDocument/2006/math">
                                <m:r>
                                  <a:rPr lang="fr-FR" b="0" i="1" smtClean="0">
                                    <a:latin typeface="Cambria Math" panose="02040503050406030204" pitchFamily="18" charset="0"/>
                                  </a:rPr>
                                  <m:t>≃200</m:t>
                                </m:r>
                              </m:oMath>
                            </m:oMathPara>
                          </a14:m>
                          <a:endParaRPr lang="fr-FR" dirty="0"/>
                        </a:p>
                      </a:txBody>
                      <a:tcPr/>
                    </a:tc>
                    <a:tc>
                      <a:txBody>
                        <a:bodyPr/>
                        <a:lstStyle/>
                        <a:p>
                          <a:pPr algn="ctr"/>
                          <a:r>
                            <a:rPr lang="fr-FR" b="0" dirty="0"/>
                            <a:t>1.3</a:t>
                          </a:r>
                          <a14:m>
                            <m:oMath xmlns:m="http://schemas.openxmlformats.org/officeDocument/2006/math">
                              <m:r>
                                <a:rPr lang="fr-FR" b="0" i="1" smtClean="0">
                                  <a:latin typeface="Cambria Math" panose="02040503050406030204" pitchFamily="18" charset="0"/>
                                </a:rPr>
                                <m:t>⋅</m:t>
                              </m:r>
                              <m:sSup>
                                <m:sSupPr>
                                  <m:ctrlPr>
                                    <a:rPr lang="fr-FR" b="0" i="1" smtClean="0">
                                      <a:latin typeface="Cambria Math" panose="02040503050406030204" pitchFamily="18" charset="0"/>
                                    </a:rPr>
                                  </m:ctrlPr>
                                </m:sSupPr>
                                <m:e>
                                  <m:r>
                                    <a:rPr lang="fr-FR" b="0" i="1" smtClean="0">
                                      <a:latin typeface="Cambria Math" panose="02040503050406030204" pitchFamily="18" charset="0"/>
                                    </a:rPr>
                                    <m:t>10</m:t>
                                  </m:r>
                                </m:e>
                                <m:sup>
                                  <m:r>
                                    <a:rPr lang="fr-FR" b="0" i="1" smtClean="0">
                                      <a:latin typeface="Cambria Math" panose="02040503050406030204" pitchFamily="18" charset="0"/>
                                    </a:rPr>
                                    <m:t>−3</m:t>
                                  </m:r>
                                </m:sup>
                              </m:sSup>
                            </m:oMath>
                          </a14:m>
                          <a:endParaRPr lang="fr-FR" dirty="0"/>
                        </a:p>
                      </a:txBody>
                      <a:tcPr/>
                    </a:tc>
                    <a:extLst>
                      <a:ext uri="{0D108BD9-81ED-4DB2-BD59-A6C34878D82A}">
                        <a16:rowId xmlns:a16="http://schemas.microsoft.com/office/drawing/2014/main" val="317323213"/>
                      </a:ext>
                    </a:extLst>
                  </a:tr>
                  <a:tr h="370840">
                    <a:tc>
                      <a:txBody>
                        <a:bodyPr/>
                        <a:lstStyle/>
                        <a:p>
                          <a:r>
                            <a:rPr lang="fr-FR" dirty="0"/>
                            <a:t>Al</a:t>
                          </a:r>
                        </a:p>
                      </a:txBody>
                      <a:tcPr/>
                    </a:tc>
                    <a:tc>
                      <a:txBody>
                        <a:bodyPr/>
                        <a:lstStyle/>
                        <a:p>
                          <a:pPr algn="ctr"/>
                          <a:r>
                            <a:rPr lang="fr-FR" dirty="0"/>
                            <a:t>2</a:t>
                          </a:r>
                        </a:p>
                      </a:txBody>
                      <a:tcPr/>
                    </a:tc>
                    <a:tc>
                      <a:txBody>
                        <a:bodyPr/>
                        <a:lstStyle/>
                        <a:p>
                          <a:pPr algn="ctr"/>
                          <a:r>
                            <a:rPr lang="fr-FR" dirty="0"/>
                            <a:t>2699</a:t>
                          </a:r>
                        </a:p>
                      </a:txBody>
                      <a:tcPr/>
                    </a:tc>
                    <a:tc>
                      <a:txBody>
                        <a:bodyPr/>
                        <a:lstStyle/>
                        <a:p>
                          <a:pPr algn="ctr"/>
                          <a:r>
                            <a:rPr lang="fr-FR" dirty="0"/>
                            <a:t>921</a:t>
                          </a:r>
                        </a:p>
                      </a:txBody>
                      <a:tcPr/>
                    </a:tc>
                    <a:tc>
                      <a:txBody>
                        <a:bodyPr/>
                        <a:lstStyle/>
                        <a:p>
                          <a:pPr algn="ctr"/>
                          <a14:m>
                            <m:oMathPara xmlns:m="http://schemas.openxmlformats.org/officeDocument/2006/math">
                              <m:oMathParaPr>
                                <m:jc m:val="centerGroup"/>
                              </m:oMathParaPr>
                              <m:oMath xmlns:m="http://schemas.openxmlformats.org/officeDocument/2006/math">
                                <m:r>
                                  <a:rPr lang="fr-FR" b="0" i="1" smtClean="0">
                                    <a:latin typeface="Cambria Math" panose="02040503050406030204" pitchFamily="18" charset="0"/>
                                  </a:rPr>
                                  <m:t>≃750</m:t>
                                </m:r>
                              </m:oMath>
                            </m:oMathPara>
                          </a14:m>
                          <a:endParaRPr lang="fr-FR" dirty="0"/>
                        </a:p>
                      </a:txBody>
                      <a:tcPr/>
                    </a:tc>
                    <a:tc>
                      <a:txBody>
                        <a:bodyPr/>
                        <a:lstStyle/>
                        <a:p>
                          <a:pPr algn="ctr"/>
                          <a:r>
                            <a:rPr lang="fr-FR" dirty="0"/>
                            <a:t>0.5</a:t>
                          </a:r>
                          <a14:m>
                            <m:oMath xmlns:m="http://schemas.openxmlformats.org/officeDocument/2006/math">
                              <m:r>
                                <a:rPr lang="fr-FR" b="0" i="1" smtClean="0">
                                  <a:latin typeface="Cambria Math" panose="02040503050406030204" pitchFamily="18" charset="0"/>
                                </a:rPr>
                                <m:t>⋅</m:t>
                              </m:r>
                              <m:sSup>
                                <m:sSupPr>
                                  <m:ctrlPr>
                                    <a:rPr lang="fr-FR" b="0" i="1" smtClean="0">
                                      <a:latin typeface="Cambria Math" panose="02040503050406030204" pitchFamily="18" charset="0"/>
                                    </a:rPr>
                                  </m:ctrlPr>
                                </m:sSupPr>
                                <m:e>
                                  <m:r>
                                    <a:rPr lang="fr-FR" b="0" i="1" smtClean="0">
                                      <a:latin typeface="Cambria Math" panose="02040503050406030204" pitchFamily="18" charset="0"/>
                                    </a:rPr>
                                    <m:t>10</m:t>
                                  </m:r>
                                </m:e>
                                <m:sup>
                                  <m:r>
                                    <a:rPr lang="fr-FR" b="0" i="1" smtClean="0">
                                      <a:latin typeface="Cambria Math" panose="02040503050406030204" pitchFamily="18" charset="0"/>
                                    </a:rPr>
                                    <m:t>−3</m:t>
                                  </m:r>
                                </m:sup>
                              </m:sSup>
                            </m:oMath>
                          </a14:m>
                          <a:endParaRPr lang="fr-FR" dirty="0"/>
                        </a:p>
                      </a:txBody>
                      <a:tcPr/>
                    </a:tc>
                    <a:extLst>
                      <a:ext uri="{0D108BD9-81ED-4DB2-BD59-A6C34878D82A}">
                        <a16:rowId xmlns:a16="http://schemas.microsoft.com/office/drawing/2014/main" val="3663942041"/>
                      </a:ext>
                    </a:extLst>
                  </a:tr>
                  <a:tr h="370840">
                    <a:tc>
                      <a:txBody>
                        <a:bodyPr/>
                        <a:lstStyle/>
                        <a:p>
                          <a:r>
                            <a:rPr lang="fr-FR" dirty="0"/>
                            <a:t>Be</a:t>
                          </a:r>
                        </a:p>
                      </a:txBody>
                      <a:tcPr/>
                    </a:tc>
                    <a:tc>
                      <a:txBody>
                        <a:bodyPr/>
                        <a:lstStyle/>
                        <a:p>
                          <a:pPr algn="ctr"/>
                          <a:r>
                            <a:rPr lang="fr-FR" dirty="0"/>
                            <a:t>2</a:t>
                          </a:r>
                        </a:p>
                      </a:txBody>
                      <a:tcPr/>
                    </a:tc>
                    <a:tc>
                      <a:txBody>
                        <a:bodyPr/>
                        <a:lstStyle/>
                        <a:p>
                          <a:pPr algn="ctr"/>
                          <a:r>
                            <a:rPr lang="fr-FR" dirty="0"/>
                            <a:t>1848</a:t>
                          </a:r>
                        </a:p>
                      </a:txBody>
                      <a:tcPr/>
                    </a:tc>
                    <a:tc>
                      <a:txBody>
                        <a:bodyPr/>
                        <a:lstStyle/>
                        <a:p>
                          <a:pPr algn="ctr"/>
                          <a:r>
                            <a:rPr lang="fr-FR" dirty="0"/>
                            <a:t>1841</a:t>
                          </a:r>
                        </a:p>
                      </a:txBody>
                      <a:tcPr/>
                    </a:tc>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fr-FR" b="0" i="1" smtClean="0">
                                    <a:latin typeface="Cambria Math" panose="02040503050406030204" pitchFamily="18" charset="0"/>
                                  </a:rPr>
                                  <m:t>≃1000</m:t>
                                </m:r>
                              </m:oMath>
                            </m:oMathPara>
                          </a14:m>
                          <a:endParaRPr lang="fr-FR" dirty="0"/>
                        </a:p>
                      </a:txBody>
                      <a:tcPr/>
                    </a:tc>
                    <a:tc>
                      <a:txBody>
                        <a:bodyPr/>
                        <a:lstStyle/>
                        <a:p>
                          <a:pPr algn="ctr"/>
                          <a:r>
                            <a:rPr lang="fr-FR" dirty="0"/>
                            <a:t>0.3</a:t>
                          </a:r>
                          <a14:m>
                            <m:oMath xmlns:m="http://schemas.openxmlformats.org/officeDocument/2006/math">
                              <m:r>
                                <a:rPr lang="fr-FR" b="0" i="1" smtClean="0">
                                  <a:latin typeface="Cambria Math" panose="02040503050406030204" pitchFamily="18" charset="0"/>
                                </a:rPr>
                                <m:t>⋅</m:t>
                              </m:r>
                              <m:sSup>
                                <m:sSupPr>
                                  <m:ctrlPr>
                                    <a:rPr lang="fr-FR" b="0" i="1" smtClean="0">
                                      <a:latin typeface="Cambria Math" panose="02040503050406030204" pitchFamily="18" charset="0"/>
                                    </a:rPr>
                                  </m:ctrlPr>
                                </m:sSupPr>
                                <m:e>
                                  <m:r>
                                    <a:rPr lang="fr-FR" b="0" i="1" smtClean="0">
                                      <a:latin typeface="Cambria Math" panose="02040503050406030204" pitchFamily="18" charset="0"/>
                                    </a:rPr>
                                    <m:t>10</m:t>
                                  </m:r>
                                </m:e>
                                <m:sup>
                                  <m:r>
                                    <a:rPr lang="fr-FR" b="0" i="1" smtClean="0">
                                      <a:latin typeface="Cambria Math" panose="02040503050406030204" pitchFamily="18" charset="0"/>
                                    </a:rPr>
                                    <m:t>−3</m:t>
                                  </m:r>
                                </m:sup>
                              </m:sSup>
                            </m:oMath>
                          </a14:m>
                          <a:endParaRPr lang="fr-FR" dirty="0"/>
                        </a:p>
                      </a:txBody>
                      <a:tcPr/>
                    </a:tc>
                    <a:extLst>
                      <a:ext uri="{0D108BD9-81ED-4DB2-BD59-A6C34878D82A}">
                        <a16:rowId xmlns:a16="http://schemas.microsoft.com/office/drawing/2014/main" val="16203206"/>
                      </a:ext>
                    </a:extLst>
                  </a:tr>
                </a:tbl>
              </a:graphicData>
            </a:graphic>
          </p:graphicFrame>
        </mc:Choice>
        <mc:Fallback xmlns="">
          <p:graphicFrame>
            <p:nvGraphicFramePr>
              <p:cNvPr id="5" name="Tableau 4"/>
              <p:cNvGraphicFramePr>
                <a:graphicFrameLocks noGrp="1"/>
              </p:cNvGraphicFramePr>
              <p:nvPr>
                <p:extLst>
                  <p:ext uri="{D42A27DB-BD31-4B8C-83A1-F6EECF244321}">
                    <p14:modId xmlns:p14="http://schemas.microsoft.com/office/powerpoint/2010/main" val="3229365992"/>
                  </p:ext>
                </p:extLst>
              </p:nvPr>
            </p:nvGraphicFramePr>
            <p:xfrm>
              <a:off x="995880" y="2462375"/>
              <a:ext cx="9773718" cy="2276983"/>
            </p:xfrm>
            <a:graphic>
              <a:graphicData uri="http://schemas.openxmlformats.org/drawingml/2006/table">
                <a:tbl>
                  <a:tblPr firstRow="1" bandRow="1">
                    <a:tableStyleId>{5C22544A-7EE6-4342-B048-85BDC9FD1C3A}</a:tableStyleId>
                  </a:tblPr>
                  <a:tblGrid>
                    <a:gridCol w="1628953">
                      <a:extLst>
                        <a:ext uri="{9D8B030D-6E8A-4147-A177-3AD203B41FA5}">
                          <a16:colId xmlns:a16="http://schemas.microsoft.com/office/drawing/2014/main" val="3607536282"/>
                        </a:ext>
                      </a:extLst>
                    </a:gridCol>
                    <a:gridCol w="1628953">
                      <a:extLst>
                        <a:ext uri="{9D8B030D-6E8A-4147-A177-3AD203B41FA5}">
                          <a16:colId xmlns:a16="http://schemas.microsoft.com/office/drawing/2014/main" val="1737204212"/>
                        </a:ext>
                      </a:extLst>
                    </a:gridCol>
                    <a:gridCol w="1628953">
                      <a:extLst>
                        <a:ext uri="{9D8B030D-6E8A-4147-A177-3AD203B41FA5}">
                          <a16:colId xmlns:a16="http://schemas.microsoft.com/office/drawing/2014/main" val="4023970377"/>
                        </a:ext>
                      </a:extLst>
                    </a:gridCol>
                    <a:gridCol w="1628953">
                      <a:extLst>
                        <a:ext uri="{9D8B030D-6E8A-4147-A177-3AD203B41FA5}">
                          <a16:colId xmlns:a16="http://schemas.microsoft.com/office/drawing/2014/main" val="149645304"/>
                        </a:ext>
                      </a:extLst>
                    </a:gridCol>
                    <a:gridCol w="1432803">
                      <a:extLst>
                        <a:ext uri="{9D8B030D-6E8A-4147-A177-3AD203B41FA5}">
                          <a16:colId xmlns:a16="http://schemas.microsoft.com/office/drawing/2014/main" val="4066655219"/>
                        </a:ext>
                      </a:extLst>
                    </a:gridCol>
                    <a:gridCol w="1825103">
                      <a:extLst>
                        <a:ext uri="{9D8B030D-6E8A-4147-A177-3AD203B41FA5}">
                          <a16:colId xmlns:a16="http://schemas.microsoft.com/office/drawing/2014/main" val="2235356166"/>
                        </a:ext>
                      </a:extLst>
                    </a:gridCol>
                  </a:tblGrid>
                  <a:tr h="905383">
                    <a:tc>
                      <a:txBody>
                        <a:bodyPr/>
                        <a:lstStyle/>
                        <a:p>
                          <a:endParaRPr lang="fr-FR" dirty="0"/>
                        </a:p>
                      </a:txBody>
                      <a:tcPr/>
                    </a:tc>
                    <a:tc>
                      <a:txBody>
                        <a:bodyPr/>
                        <a:lstStyle/>
                        <a:p>
                          <a:endParaRPr lang="fr-FR"/>
                        </a:p>
                      </a:txBody>
                      <a:tcPr>
                        <a:blipFill>
                          <a:blip r:embed="rId3"/>
                          <a:stretch>
                            <a:fillRect l="-100000" t="-671" r="-400373" b="-167114"/>
                          </a:stretch>
                        </a:blipFill>
                      </a:tcPr>
                    </a:tc>
                    <a:tc>
                      <a:txBody>
                        <a:bodyPr/>
                        <a:lstStyle/>
                        <a:p>
                          <a:endParaRPr lang="fr-FR"/>
                        </a:p>
                      </a:txBody>
                      <a:tcPr>
                        <a:blipFill>
                          <a:blip r:embed="rId3"/>
                          <a:stretch>
                            <a:fillRect l="-200749" t="-671" r="-301873" b="-167114"/>
                          </a:stretch>
                        </a:blipFill>
                      </a:tcPr>
                    </a:tc>
                    <a:tc>
                      <a:txBody>
                        <a:bodyPr/>
                        <a:lstStyle/>
                        <a:p>
                          <a:endParaRPr lang="fr-FR"/>
                        </a:p>
                      </a:txBody>
                      <a:tcPr>
                        <a:blipFill>
                          <a:blip r:embed="rId3"/>
                          <a:stretch>
                            <a:fillRect l="-300749" t="-671" r="-201873" b="-167114"/>
                          </a:stretch>
                        </a:blipFill>
                      </a:tcPr>
                    </a:tc>
                    <a:tc>
                      <a:txBody>
                        <a:bodyPr/>
                        <a:lstStyle/>
                        <a:p>
                          <a:endParaRPr lang="fr-FR"/>
                        </a:p>
                      </a:txBody>
                      <a:tcPr>
                        <a:blipFill>
                          <a:blip r:embed="rId3"/>
                          <a:stretch>
                            <a:fillRect l="-455319" t="-671" r="-129362" b="-167114"/>
                          </a:stretch>
                        </a:blipFill>
                      </a:tcPr>
                    </a:tc>
                    <a:tc>
                      <a:txBody>
                        <a:bodyPr/>
                        <a:lstStyle/>
                        <a:p>
                          <a:endParaRPr lang="fr-FR"/>
                        </a:p>
                      </a:txBody>
                      <a:tcPr>
                        <a:blipFill>
                          <a:blip r:embed="rId3"/>
                          <a:stretch>
                            <a:fillRect l="-435000" t="-671" r="-1333" b="-167114"/>
                          </a:stretch>
                        </a:blipFill>
                      </a:tcPr>
                    </a:tc>
                    <a:extLst>
                      <a:ext uri="{0D108BD9-81ED-4DB2-BD59-A6C34878D82A}">
                        <a16:rowId xmlns:a16="http://schemas.microsoft.com/office/drawing/2014/main" val="3493018780"/>
                      </a:ext>
                    </a:extLst>
                  </a:tr>
                  <a:tr h="457200">
                    <a:tc>
                      <a:txBody>
                        <a:bodyPr/>
                        <a:lstStyle/>
                        <a:p>
                          <a:r>
                            <a:rPr lang="fr-FR" dirty="0" smtClean="0"/>
                            <a:t>Cu</a:t>
                          </a:r>
                          <a:endParaRPr lang="fr-FR" dirty="0"/>
                        </a:p>
                      </a:txBody>
                      <a:tcPr/>
                    </a:tc>
                    <a:tc>
                      <a:txBody>
                        <a:bodyPr/>
                        <a:lstStyle/>
                        <a:p>
                          <a:pPr algn="ctr"/>
                          <a:r>
                            <a:rPr lang="fr-FR" dirty="0" smtClean="0"/>
                            <a:t>2</a:t>
                          </a:r>
                          <a:endParaRPr lang="fr-FR" dirty="0"/>
                        </a:p>
                      </a:txBody>
                      <a:tcPr/>
                    </a:tc>
                    <a:tc>
                      <a:txBody>
                        <a:bodyPr/>
                        <a:lstStyle/>
                        <a:p>
                          <a:pPr algn="ctr"/>
                          <a:r>
                            <a:rPr lang="fr-FR" dirty="0" smtClean="0"/>
                            <a:t>8960</a:t>
                          </a:r>
                          <a:endParaRPr lang="fr-FR" dirty="0"/>
                        </a:p>
                      </a:txBody>
                      <a:tcPr/>
                    </a:tc>
                    <a:tc>
                      <a:txBody>
                        <a:bodyPr/>
                        <a:lstStyle/>
                        <a:p>
                          <a:pPr algn="ctr"/>
                          <a:r>
                            <a:rPr lang="fr-FR" dirty="0" smtClean="0"/>
                            <a:t>385</a:t>
                          </a:r>
                          <a:endParaRPr lang="fr-FR" dirty="0"/>
                        </a:p>
                      </a:txBody>
                      <a:tcPr/>
                    </a:tc>
                    <a:tc>
                      <a:txBody>
                        <a:bodyPr/>
                        <a:lstStyle/>
                        <a:p>
                          <a:endParaRPr lang="fr-FR"/>
                        </a:p>
                      </a:txBody>
                      <a:tcPr>
                        <a:blipFill>
                          <a:blip r:embed="rId3"/>
                          <a:stretch>
                            <a:fillRect l="-455319" t="-200000" r="-129362" b="-232000"/>
                          </a:stretch>
                        </a:blipFill>
                      </a:tcPr>
                    </a:tc>
                    <a:tc>
                      <a:txBody>
                        <a:bodyPr/>
                        <a:lstStyle/>
                        <a:p>
                          <a:endParaRPr lang="fr-FR"/>
                        </a:p>
                      </a:txBody>
                      <a:tcPr>
                        <a:blipFill>
                          <a:blip r:embed="rId3"/>
                          <a:stretch>
                            <a:fillRect l="-435000" t="-200000" r="-1333" b="-232000"/>
                          </a:stretch>
                        </a:blipFill>
                      </a:tcPr>
                    </a:tc>
                    <a:extLst>
                      <a:ext uri="{0D108BD9-81ED-4DB2-BD59-A6C34878D82A}">
                        <a16:rowId xmlns:a16="http://schemas.microsoft.com/office/drawing/2014/main" val="317323213"/>
                      </a:ext>
                    </a:extLst>
                  </a:tr>
                  <a:tr h="457200">
                    <a:tc>
                      <a:txBody>
                        <a:bodyPr/>
                        <a:lstStyle/>
                        <a:p>
                          <a:r>
                            <a:rPr lang="fr-FR" dirty="0" smtClean="0"/>
                            <a:t>Al</a:t>
                          </a:r>
                          <a:endParaRPr lang="fr-FR" dirty="0"/>
                        </a:p>
                      </a:txBody>
                      <a:tcPr/>
                    </a:tc>
                    <a:tc>
                      <a:txBody>
                        <a:bodyPr/>
                        <a:lstStyle/>
                        <a:p>
                          <a:pPr algn="ctr"/>
                          <a:r>
                            <a:rPr lang="fr-FR" dirty="0" smtClean="0"/>
                            <a:t>2</a:t>
                          </a:r>
                          <a:endParaRPr lang="fr-FR" dirty="0"/>
                        </a:p>
                      </a:txBody>
                      <a:tcPr/>
                    </a:tc>
                    <a:tc>
                      <a:txBody>
                        <a:bodyPr/>
                        <a:lstStyle/>
                        <a:p>
                          <a:pPr algn="ctr"/>
                          <a:r>
                            <a:rPr lang="fr-FR" dirty="0" smtClean="0"/>
                            <a:t>2699</a:t>
                          </a:r>
                          <a:endParaRPr lang="fr-FR" dirty="0"/>
                        </a:p>
                      </a:txBody>
                      <a:tcPr/>
                    </a:tc>
                    <a:tc>
                      <a:txBody>
                        <a:bodyPr/>
                        <a:lstStyle/>
                        <a:p>
                          <a:pPr algn="ctr"/>
                          <a:r>
                            <a:rPr lang="fr-FR" dirty="0" smtClean="0"/>
                            <a:t>921</a:t>
                          </a:r>
                          <a:endParaRPr lang="fr-FR" dirty="0"/>
                        </a:p>
                      </a:txBody>
                      <a:tcPr/>
                    </a:tc>
                    <a:tc>
                      <a:txBody>
                        <a:bodyPr/>
                        <a:lstStyle/>
                        <a:p>
                          <a:endParaRPr lang="fr-FR"/>
                        </a:p>
                      </a:txBody>
                      <a:tcPr>
                        <a:blipFill>
                          <a:blip r:embed="rId3"/>
                          <a:stretch>
                            <a:fillRect l="-455319" t="-296053" r="-129362" b="-128947"/>
                          </a:stretch>
                        </a:blipFill>
                      </a:tcPr>
                    </a:tc>
                    <a:tc>
                      <a:txBody>
                        <a:bodyPr/>
                        <a:lstStyle/>
                        <a:p>
                          <a:endParaRPr lang="fr-FR"/>
                        </a:p>
                      </a:txBody>
                      <a:tcPr>
                        <a:blipFill>
                          <a:blip r:embed="rId3"/>
                          <a:stretch>
                            <a:fillRect l="-435000" t="-296053" r="-1333" b="-128947"/>
                          </a:stretch>
                        </a:blipFill>
                      </a:tcPr>
                    </a:tc>
                    <a:extLst>
                      <a:ext uri="{0D108BD9-81ED-4DB2-BD59-A6C34878D82A}">
                        <a16:rowId xmlns:a16="http://schemas.microsoft.com/office/drawing/2014/main" val="3663942041"/>
                      </a:ext>
                    </a:extLst>
                  </a:tr>
                  <a:tr h="457200">
                    <a:tc>
                      <a:txBody>
                        <a:bodyPr/>
                        <a:lstStyle/>
                        <a:p>
                          <a:r>
                            <a:rPr lang="fr-FR" dirty="0" smtClean="0"/>
                            <a:t>Be</a:t>
                          </a:r>
                          <a:endParaRPr lang="fr-FR" dirty="0"/>
                        </a:p>
                      </a:txBody>
                      <a:tcPr/>
                    </a:tc>
                    <a:tc>
                      <a:txBody>
                        <a:bodyPr/>
                        <a:lstStyle/>
                        <a:p>
                          <a:pPr algn="ctr"/>
                          <a:r>
                            <a:rPr lang="fr-FR" dirty="0" smtClean="0"/>
                            <a:t>2</a:t>
                          </a:r>
                          <a:endParaRPr lang="fr-FR" dirty="0"/>
                        </a:p>
                      </a:txBody>
                      <a:tcPr/>
                    </a:tc>
                    <a:tc>
                      <a:txBody>
                        <a:bodyPr/>
                        <a:lstStyle/>
                        <a:p>
                          <a:pPr algn="ctr"/>
                          <a:r>
                            <a:rPr lang="fr-FR" dirty="0" smtClean="0"/>
                            <a:t>1848</a:t>
                          </a:r>
                          <a:endParaRPr lang="fr-FR" dirty="0"/>
                        </a:p>
                      </a:txBody>
                      <a:tcPr/>
                    </a:tc>
                    <a:tc>
                      <a:txBody>
                        <a:bodyPr/>
                        <a:lstStyle/>
                        <a:p>
                          <a:pPr algn="ctr"/>
                          <a:r>
                            <a:rPr lang="fr-FR" dirty="0" smtClean="0"/>
                            <a:t>1841</a:t>
                          </a:r>
                          <a:endParaRPr lang="fr-FR" dirty="0"/>
                        </a:p>
                      </a:txBody>
                      <a:tcPr/>
                    </a:tc>
                    <a:tc>
                      <a:txBody>
                        <a:bodyPr/>
                        <a:lstStyle/>
                        <a:p>
                          <a:endParaRPr lang="fr-FR"/>
                        </a:p>
                      </a:txBody>
                      <a:tcPr>
                        <a:blipFill>
                          <a:blip r:embed="rId3"/>
                          <a:stretch>
                            <a:fillRect l="-455319" t="-401333" r="-129362" b="-30667"/>
                          </a:stretch>
                        </a:blipFill>
                      </a:tcPr>
                    </a:tc>
                    <a:tc>
                      <a:txBody>
                        <a:bodyPr/>
                        <a:lstStyle/>
                        <a:p>
                          <a:endParaRPr lang="fr-FR"/>
                        </a:p>
                      </a:txBody>
                      <a:tcPr>
                        <a:blipFill>
                          <a:blip r:embed="rId3"/>
                          <a:stretch>
                            <a:fillRect l="-435000" t="-401333" r="-1333" b="-30667"/>
                          </a:stretch>
                        </a:blipFill>
                      </a:tcPr>
                    </a:tc>
                    <a:extLst>
                      <a:ext uri="{0D108BD9-81ED-4DB2-BD59-A6C34878D82A}">
                        <a16:rowId xmlns:a16="http://schemas.microsoft.com/office/drawing/2014/main" val="16203206"/>
                      </a:ext>
                    </a:extLst>
                  </a:tr>
                </a:tbl>
              </a:graphicData>
            </a:graphic>
          </p:graphicFrame>
        </mc:Fallback>
      </mc:AlternateContent>
      <p:sp>
        <p:nvSpPr>
          <p:cNvPr id="6" name="Espace réservé du pied de page 5">
            <a:extLst>
              <a:ext uri="{FF2B5EF4-FFF2-40B4-BE49-F238E27FC236}">
                <a16:creationId xmlns:a16="http://schemas.microsoft.com/office/drawing/2014/main" id="{A1C96C69-7ABF-E119-8C2D-056F22DFA205}"/>
              </a:ext>
            </a:extLst>
          </p:cNvPr>
          <p:cNvSpPr>
            <a:spLocks noGrp="1"/>
          </p:cNvSpPr>
          <p:nvPr>
            <p:ph type="ftr" sz="quarter" idx="3"/>
          </p:nvPr>
        </p:nvSpPr>
        <p:spPr/>
        <p:txBody>
          <a:bodyPr/>
          <a:lstStyle/>
          <a:p>
            <a:r>
              <a:rPr lang="fr-FR"/>
              <a:t>IMCC&amp;Mucol annual meeting 2024</a:t>
            </a:r>
            <a:endParaRPr lang="en-GB" dirty="0"/>
          </a:p>
        </p:txBody>
      </p:sp>
    </p:spTree>
    <p:extLst>
      <p:ext uri="{BB962C8B-B14F-4D97-AF65-F5344CB8AC3E}">
        <p14:creationId xmlns:p14="http://schemas.microsoft.com/office/powerpoint/2010/main" val="3923702095"/>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gh_gradient_testing_CEA-Marchand.pptx" id="{FC30B02E-692D-465D-8849-6B1A3F10518F}" vid="{B8D1C872-6E34-47B5-8615-7069E5F2C5A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Modele_Muon_Collider</Template>
  <TotalTime>15296</TotalTime>
  <Words>1687</Words>
  <Application>Microsoft Macintosh PowerPoint</Application>
  <PresentationFormat>Grand écran</PresentationFormat>
  <Paragraphs>239</Paragraphs>
  <Slides>24</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24</vt:i4>
      </vt:variant>
    </vt:vector>
  </HeadingPairs>
  <TitlesOfParts>
    <vt:vector size="32" baseType="lpstr">
      <vt:lpstr>Arial</vt:lpstr>
      <vt:lpstr>Arial Narrow</vt:lpstr>
      <vt:lpstr>Calibri</vt:lpstr>
      <vt:lpstr>Cambria Math</vt:lpstr>
      <vt:lpstr>Helvetica</vt:lpstr>
      <vt:lpstr>sourcesans-regular</vt:lpstr>
      <vt:lpstr>Wingdings</vt:lpstr>
      <vt:lpstr>IMCC - 1</vt:lpstr>
      <vt:lpstr>RF breakdown studies:  Physical models and Experimental studies</vt:lpstr>
      <vt:lpstr>Outline</vt:lpstr>
      <vt:lpstr>RF cavities for muon cooling cells</vt:lpstr>
      <vt:lpstr>What is the issue with strong magnetic fields?</vt:lpstr>
      <vt:lpstr>Some models to explain it</vt:lpstr>
      <vt:lpstr>Typical T_svalues.</vt:lpstr>
      <vt:lpstr>How to simulate the local temperature increase due to electrons?</vt:lpstr>
      <vt:lpstr>Examples of electron dissipation</vt:lpstr>
      <vt:lpstr>Typical values</vt:lpstr>
      <vt:lpstr>Calculation of P_s</vt:lpstr>
      <vt:lpstr>Calculation of j</vt:lpstr>
      <vt:lpstr>Enhancement factor</vt:lpstr>
      <vt:lpstr>And what is the current on the opposite surface ?</vt:lpstr>
      <vt:lpstr>Simulation between two close plates with CST.</vt:lpstr>
      <vt:lpstr>Geometry of the cavity</vt:lpstr>
      <vt:lpstr>Direction of the B field</vt:lpstr>
      <vt:lpstr>Experimental study: D. Bowring, PRAB 23, 2020</vt:lpstr>
      <vt:lpstr>Conclusions</vt:lpstr>
      <vt:lpstr>Comparing breakdown mitigation ideas</vt:lpstr>
      <vt:lpstr>Further experiments</vt:lpstr>
      <vt:lpstr>Discussion : short pulses</vt:lpstr>
      <vt:lpstr>Discussion : material</vt:lpstr>
      <vt:lpstr>Multicell cavities</vt:lpstr>
      <vt:lpstr>Présentation PowerPoint</vt:lpstr>
    </vt:vector>
  </TitlesOfParts>
  <Company>CEA Saclay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gradient RF in strong magnetic fields status and plans</dc:title>
  <dc:creator>FERRAND Guillaume</dc:creator>
  <cp:lastModifiedBy>Microsoft Office User</cp:lastModifiedBy>
  <cp:revision>94</cp:revision>
  <cp:lastPrinted>2022-10-10T16:05:01Z</cp:lastPrinted>
  <dcterms:created xsi:type="dcterms:W3CDTF">2023-05-05T14:44:46Z</dcterms:created>
  <dcterms:modified xsi:type="dcterms:W3CDTF">2024-03-13T08:32:20Z</dcterms:modified>
</cp:coreProperties>
</file>