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3"/>
  </p:notesMasterIdLst>
  <p:handoutMasterIdLst>
    <p:handoutMasterId r:id="rId24"/>
  </p:handoutMasterIdLst>
  <p:sldIdLst>
    <p:sldId id="290" r:id="rId3"/>
    <p:sldId id="261" r:id="rId4"/>
    <p:sldId id="302" r:id="rId5"/>
    <p:sldId id="306" r:id="rId6"/>
    <p:sldId id="304" r:id="rId7"/>
    <p:sldId id="307" r:id="rId8"/>
    <p:sldId id="308" r:id="rId9"/>
    <p:sldId id="309" r:id="rId10"/>
    <p:sldId id="295" r:id="rId11"/>
    <p:sldId id="296" r:id="rId12"/>
    <p:sldId id="297" r:id="rId13"/>
    <p:sldId id="310" r:id="rId14"/>
    <p:sldId id="291" r:id="rId15"/>
    <p:sldId id="312" r:id="rId16"/>
    <p:sldId id="298" r:id="rId17"/>
    <p:sldId id="301" r:id="rId18"/>
    <p:sldId id="311" r:id="rId19"/>
    <p:sldId id="313" r:id="rId20"/>
    <p:sldId id="303" r:id="rId21"/>
    <p:sldId id="257" r:id="rId2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1" autoAdjust="0"/>
    <p:restoredTop sz="95781" autoAdjust="0"/>
  </p:normalViewPr>
  <p:slideViewPr>
    <p:cSldViewPr snapToObjects="1" showGuides="1">
      <p:cViewPr varScale="1">
        <p:scale>
          <a:sx n="135" d="100"/>
          <a:sy n="135" d="100"/>
        </p:scale>
        <p:origin x="944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0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12/03/2024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12/03/2024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indico.cern.ch/event/1325963/contributions/5792978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5963/contributions/5793008/" TargetMode="External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NraNbczzBSXctQ9" TargetMode="External"/><Relationship Id="rId2" Type="http://schemas.openxmlformats.org/officeDocument/2006/relationships/hyperlink" Target="http://dx.doi.org/10.34726/hss.2022.9754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hyperlink" Target="https://en.wikipedia.org/wiki/Schur_decomposition" TargetMode="External"/><Relationship Id="rId4" Type="http://schemas.openxmlformats.org/officeDocument/2006/relationships/hyperlink" Target="https://gitlab.cern.ch/clic-software/guinea-pi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jpe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jpeg"/><Relationship Id="rId7" Type="http://schemas.openxmlformats.org/officeDocument/2006/relationships/image" Target="../media/image13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4.emf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image" Target="../media/image1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494" y="4215830"/>
            <a:ext cx="838200" cy="8382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0000AF7-2F22-8475-23DC-AB91A30EC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215831"/>
            <a:ext cx="838200" cy="8382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99ED836-8729-AF9B-CC5D-EFFDD72C4393}"/>
              </a:ext>
            </a:extLst>
          </p:cNvPr>
          <p:cNvSpPr txBox="1"/>
          <p:nvPr/>
        </p:nvSpPr>
        <p:spPr>
          <a:xfrm>
            <a:off x="226209" y="3717845"/>
            <a:ext cx="8676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/>
              <a:t>Bernd Stechauner</a:t>
            </a:r>
            <a:r>
              <a:rPr lang="en-US" sz="1600" i="1" baseline="30000" dirty="0"/>
              <a:t>1,2</a:t>
            </a:r>
            <a:r>
              <a:rPr lang="en-US" sz="1600" i="1" dirty="0"/>
              <a:t>,</a:t>
            </a:r>
            <a:r>
              <a:rPr lang="en-US" sz="1600" b="1" i="1" dirty="0"/>
              <a:t> Daniel Schulte</a:t>
            </a:r>
            <a:r>
              <a:rPr lang="en-US" sz="1600" i="1" baseline="30000" dirty="0"/>
              <a:t>2 </a:t>
            </a:r>
            <a:r>
              <a:rPr lang="en-US" sz="1600" i="1" dirty="0"/>
              <a:t>&amp; </a:t>
            </a:r>
            <a:r>
              <a:rPr lang="en-US" sz="1600" b="1" i="1" dirty="0"/>
              <a:t>Jochen Schieck</a:t>
            </a:r>
            <a:r>
              <a:rPr lang="en-US" sz="1600" i="1" baseline="30000" dirty="0"/>
              <a:t>1,3</a:t>
            </a:r>
            <a:endParaRPr lang="en-US" sz="1600" i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2B7C0F9-ED4B-2BA6-FC9C-471BC9A951ED}"/>
              </a:ext>
            </a:extLst>
          </p:cNvPr>
          <p:cNvSpPr txBox="1"/>
          <p:nvPr/>
        </p:nvSpPr>
        <p:spPr>
          <a:xfrm>
            <a:off x="2563761" y="4322562"/>
            <a:ext cx="3645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aseline="30000" dirty="0"/>
              <a:t>1</a:t>
            </a:r>
            <a:r>
              <a:rPr lang="en-US" sz="1200" dirty="0"/>
              <a:t>University of Technology, Vienna</a:t>
            </a:r>
          </a:p>
          <a:p>
            <a:pPr algn="ctr"/>
            <a:r>
              <a:rPr lang="en-US" sz="1200" baseline="30000" dirty="0"/>
              <a:t>2</a:t>
            </a:r>
            <a:r>
              <a:rPr lang="en-US" sz="1200" dirty="0"/>
              <a:t>CERN, Geneva</a:t>
            </a:r>
          </a:p>
          <a:p>
            <a:pPr algn="ctr"/>
            <a:r>
              <a:rPr lang="de-AT" sz="1200" baseline="30000" dirty="0"/>
              <a:t>3</a:t>
            </a:r>
            <a:r>
              <a:rPr lang="de-AT" sz="1200" dirty="0"/>
              <a:t>Institute </a:t>
            </a:r>
            <a:r>
              <a:rPr lang="de-AT" sz="1200" dirty="0" err="1"/>
              <a:t>of</a:t>
            </a:r>
            <a:r>
              <a:rPr lang="de-AT" sz="1200" dirty="0"/>
              <a:t> High Energy Physics (HEHPY), Vienna</a:t>
            </a:r>
            <a:endParaRPr lang="en-US" sz="1200" dirty="0"/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6" name="Titre 81">
            <a:extLst>
              <a:ext uri="{FF2B5EF4-FFF2-40B4-BE49-F238E27FC236}">
                <a16:creationId xmlns:a16="http://schemas.microsoft.com/office/drawing/2014/main" id="{A8803A29-6081-EF8B-7A61-127DFAE2F5DB}"/>
              </a:ext>
            </a:extLst>
          </p:cNvPr>
          <p:cNvSpPr txBox="1">
            <a:spLocks/>
          </p:cNvSpPr>
          <p:nvPr/>
        </p:nvSpPr>
        <p:spPr>
          <a:xfrm>
            <a:off x="358738" y="1542010"/>
            <a:ext cx="842493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200" u="sng" dirty="0"/>
              <a:t>First study of beam-beam interactions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Grafik 8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ED6D46E5-5968-0647-DDD0-36C673FC1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0523" y="2236798"/>
            <a:ext cx="2787538" cy="1379132"/>
          </a:xfrm>
          <a:prstGeom prst="rect">
            <a:avLst/>
          </a:prstGeom>
        </p:spPr>
      </p:pic>
      <p:sp>
        <p:nvSpPr>
          <p:cNvPr id="12" name="Titre 81">
            <a:extLst>
              <a:ext uri="{FF2B5EF4-FFF2-40B4-BE49-F238E27FC236}">
                <a16:creationId xmlns:a16="http://schemas.microsoft.com/office/drawing/2014/main" id="{BB754A3E-DC51-57A6-DA1C-C15D38C8A1D0}"/>
              </a:ext>
            </a:extLst>
          </p:cNvPr>
          <p:cNvSpPr txBox="1">
            <a:spLocks/>
          </p:cNvSpPr>
          <p:nvPr/>
        </p:nvSpPr>
        <p:spPr>
          <a:xfrm>
            <a:off x="1173392" y="75946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IMCC &amp; </a:t>
            </a:r>
            <a:r>
              <a:rPr lang="en-US" dirty="0" err="1"/>
              <a:t>MuCol</a:t>
            </a:r>
            <a:br>
              <a:rPr lang="en-US" dirty="0"/>
            </a:br>
            <a:r>
              <a:rPr lang="en-US" dirty="0"/>
              <a:t>Annual Meeting, CERN, 13.03.2024</a:t>
            </a:r>
            <a:br>
              <a:rPr lang="en-US" dirty="0"/>
            </a:br>
            <a:endParaRPr lang="en-GB" dirty="0"/>
          </a:p>
        </p:txBody>
      </p:sp>
      <p:pic>
        <p:nvPicPr>
          <p:cNvPr id="5" name="Grafik 4" descr="Ein Bild, das Text, Grafiken, Grafikdesign, Schrift enthält.&#10;&#10;Automatisch generierte Beschreibung">
            <a:extLst>
              <a:ext uri="{FF2B5EF4-FFF2-40B4-BE49-F238E27FC236}">
                <a16:creationId xmlns:a16="http://schemas.microsoft.com/office/drawing/2014/main" id="{1FA6BE6B-3705-76B8-BE91-512A60F1EA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96" y="89469"/>
            <a:ext cx="838200" cy="83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60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6FBD3-555C-98E9-6E70-4778EB1C0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</a:t>
            </a:r>
            <a:r>
              <a:rPr lang="en-US" dirty="0" err="1"/>
              <a:t>ofionization</a:t>
            </a:r>
            <a:r>
              <a:rPr lang="en-US" dirty="0"/>
              <a:t> cooling, Part II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13589B7-3C8E-BBF5-EE47-5FE45AA75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1" name="Grafik 10" descr="Ein Bild, das Kreis, Diagramm, Reihe, Screenshot enthält.&#10;&#10;Automatisch generierte Beschreibung">
            <a:extLst>
              <a:ext uri="{FF2B5EF4-FFF2-40B4-BE49-F238E27FC236}">
                <a16:creationId xmlns:a16="http://schemas.microsoft.com/office/drawing/2014/main" id="{9D86EC8B-7289-B2E1-FC5E-2C5D3174E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74006"/>
            <a:ext cx="3302000" cy="3302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169593B-EB42-C5CC-4F87-7B10FEB02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351" y="1574006"/>
            <a:ext cx="3302000" cy="33020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6153B68-968A-6382-B8CA-9A02CAB5D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13434"/>
            <a:ext cx="2007103" cy="361279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3340A82-F179-C0DE-1EB4-9BFB684F12C9}"/>
              </a:ext>
            </a:extLst>
          </p:cNvPr>
          <p:cNvSpPr txBox="1"/>
          <p:nvPr/>
        </p:nvSpPr>
        <p:spPr>
          <a:xfrm rot="16200000">
            <a:off x="-585576" y="2823653"/>
            <a:ext cx="2162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Particle trajectories in solenoids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44A3220-2E23-92D3-B32A-BB9824504D1E}"/>
              </a:ext>
            </a:extLst>
          </p:cNvPr>
          <p:cNvSpPr txBox="1"/>
          <p:nvPr/>
        </p:nvSpPr>
        <p:spPr>
          <a:xfrm>
            <a:off x="1893620" y="162309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absorber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9EAECEA-FF63-47BD-8BB3-0D293C3994CD}"/>
              </a:ext>
            </a:extLst>
          </p:cNvPr>
          <p:cNvSpPr txBox="1"/>
          <p:nvPr/>
        </p:nvSpPr>
        <p:spPr>
          <a:xfrm>
            <a:off x="5598680" y="1626354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absorber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5B033A2-44E6-1548-36FF-D11B64AF81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2400" y="123478"/>
            <a:ext cx="838200" cy="8382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1C2A3BD-7C52-EF81-3CFF-C86FFAB14F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D6FDAF5-98CE-EB53-81C5-9FC6CDF45161}"/>
              </a:ext>
            </a:extLst>
          </p:cNvPr>
          <p:cNvSpPr txBox="1"/>
          <p:nvPr/>
        </p:nvSpPr>
        <p:spPr>
          <a:xfrm>
            <a:off x="1043608" y="1113434"/>
            <a:ext cx="3752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Transverse offset reduction:</a:t>
            </a:r>
          </a:p>
        </p:txBody>
      </p:sp>
    </p:spTree>
    <p:extLst>
      <p:ext uri="{BB962C8B-B14F-4D97-AF65-F5344CB8AC3E}">
        <p14:creationId xmlns:p14="http://schemas.microsoft.com/office/powerpoint/2010/main" val="2172878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CCFB22-D5B6-C8D8-FE5C-1C9AD12EF7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C8288E1-9DA9-9EA3-2F28-69D521F7D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Liquid hydrogen as an absorber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B6A184A-F8ED-51D1-749D-DD436D91D58E}"/>
              </a:ext>
            </a:extLst>
          </p:cNvPr>
          <p:cNvSpPr txBox="1">
            <a:spLocks noGrp="1"/>
          </p:cNvSpPr>
          <p:nvPr>
            <p:ph type="body" sz="quarter" idx="11"/>
          </p:nvPr>
        </p:nvSpPr>
        <p:spPr>
          <a:xfrm>
            <a:off x="4410045" y="627534"/>
            <a:ext cx="4627412" cy="5084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The final cooling channel consists of approximately 8-14 cooling cells (studies and optimizations are ongoing, see also talk by E. </a:t>
            </a:r>
            <a:r>
              <a:rPr lang="en-US" sz="1800" dirty="0" err="1">
                <a:latin typeface="+mn-lt"/>
              </a:rPr>
              <a:t>Fol</a:t>
            </a:r>
            <a:r>
              <a:rPr lang="en-US" sz="1800" dirty="0">
                <a:latin typeface="+mn-lt"/>
              </a:rPr>
              <a:t>) </a:t>
            </a:r>
            <a:r>
              <a:rPr lang="en-US" sz="1400" dirty="0">
                <a:latin typeface="+mn-lt"/>
                <a:hlinkClick r:id="rId2"/>
              </a:rPr>
              <a:t>https://indico.cern.ch/event/1325963/contributions/5792978/</a:t>
            </a:r>
            <a:r>
              <a:rPr lang="en-US" sz="1400" dirty="0"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Scatterings with nuclei causes emittance heating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Particles experience the least scattering  in liquid hydrogen, which possesses high stopping forces.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3" name="Grafik 12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71161B84-C7EF-B8FB-EC8C-B49AB18EC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51" y="1059582"/>
            <a:ext cx="3826417" cy="149040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8ADAC8A3-D983-0873-7150-972CF312BD90}"/>
              </a:ext>
            </a:extLst>
          </p:cNvPr>
          <p:cNvSpPr txBox="1"/>
          <p:nvPr/>
        </p:nvSpPr>
        <p:spPr>
          <a:xfrm>
            <a:off x="106543" y="2634466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Simulation tools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BBC082C-9D51-A116-94A6-C6F4932A2244}"/>
              </a:ext>
            </a:extLst>
          </p:cNvPr>
          <p:cNvSpPr txBox="1"/>
          <p:nvPr/>
        </p:nvSpPr>
        <p:spPr>
          <a:xfrm>
            <a:off x="-22628" y="3020134"/>
            <a:ext cx="46274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Tool to simulate ionization cooling at CERN: </a:t>
            </a:r>
            <a:r>
              <a:rPr lang="en-US" sz="1600" b="1" dirty="0">
                <a:solidFill>
                  <a:srgbClr val="FF0000"/>
                </a:solidFill>
              </a:rPr>
              <a:t>RF-Track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Physics interactions implemented and benchmarked with </a:t>
            </a:r>
            <a:r>
              <a:rPr lang="en-US" sz="1600" b="1" u="sng" dirty="0"/>
              <a:t>ICOOL</a:t>
            </a:r>
            <a:r>
              <a:rPr lang="en-US" sz="1600" dirty="0"/>
              <a:t> &amp; </a:t>
            </a:r>
            <a:r>
              <a:rPr lang="en-US" sz="1600" b="1" u="sng" dirty="0"/>
              <a:t>G4Beamline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RF-Track</a:t>
            </a:r>
            <a:r>
              <a:rPr lang="en-US" sz="1600" dirty="0"/>
              <a:t> employs a rapid Semi-Gauss algorithm for scattering, parameterized to the Wentzel scattering theory </a:t>
            </a:r>
          </a:p>
          <a:p>
            <a:endParaRPr lang="en-US" dirty="0"/>
          </a:p>
        </p:txBody>
      </p:sp>
      <p:pic>
        <p:nvPicPr>
          <p:cNvPr id="2" name="Grafik 1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C455A747-888C-A17C-89BA-A30EA8415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004" y="2392680"/>
            <a:ext cx="1089145" cy="424225"/>
          </a:xfrm>
          <a:prstGeom prst="rect">
            <a:avLst/>
          </a:prstGeom>
        </p:spPr>
      </p:pic>
      <p:pic>
        <p:nvPicPr>
          <p:cNvPr id="7" name="Grafik 6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CA5B49BC-5CD2-3BB5-D360-F1F0C64F3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788" y="2392679"/>
            <a:ext cx="1089145" cy="42422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864A6F6-8F05-4807-9A66-8AF849B16CC3}"/>
              </a:ext>
            </a:extLst>
          </p:cNvPr>
          <p:cNvSpPr txBox="1"/>
          <p:nvPr/>
        </p:nvSpPr>
        <p:spPr>
          <a:xfrm>
            <a:off x="6866569" y="237206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…….</a:t>
            </a:r>
          </a:p>
        </p:txBody>
      </p:sp>
      <p:pic>
        <p:nvPicPr>
          <p:cNvPr id="15" name="Grafik 14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7A3810B2-6807-DB8B-2830-D3731720D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001" y="2390230"/>
            <a:ext cx="1089145" cy="424225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8A6C894D-E590-7030-9A5B-8B2637EE92BD}"/>
              </a:ext>
            </a:extLst>
          </p:cNvPr>
          <p:cNvSpPr txBox="1"/>
          <p:nvPr/>
        </p:nvSpPr>
        <p:spPr>
          <a:xfrm>
            <a:off x="4850345" y="280968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 1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497A97F-C079-C3B3-69FD-C6C5CF6BFF60}"/>
              </a:ext>
            </a:extLst>
          </p:cNvPr>
          <p:cNvSpPr txBox="1"/>
          <p:nvPr/>
        </p:nvSpPr>
        <p:spPr>
          <a:xfrm>
            <a:off x="5947982" y="280968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 2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EAC078E-8120-289A-9CFA-B5020EDF6CC5}"/>
              </a:ext>
            </a:extLst>
          </p:cNvPr>
          <p:cNvSpPr txBox="1"/>
          <p:nvPr/>
        </p:nvSpPr>
        <p:spPr>
          <a:xfrm>
            <a:off x="7718287" y="2809683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 N</a:t>
            </a:r>
          </a:p>
        </p:txBody>
      </p:sp>
    </p:spTree>
    <p:extLst>
      <p:ext uri="{BB962C8B-B14F-4D97-AF65-F5344CB8AC3E}">
        <p14:creationId xmlns:p14="http://schemas.microsoft.com/office/powerpoint/2010/main" val="1953971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ABC5AA-F2E4-EA79-B56E-57AB942F2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physics of MeV muons in matter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16A24D-233D-D49C-0F2E-882B2C682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00AF3AC-F8F8-6D7A-53D7-423D9898C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0" y="1707940"/>
            <a:ext cx="4054740" cy="242274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475E10BC-CBC2-1EEC-E122-368E811D5CDE}"/>
              </a:ext>
            </a:extLst>
          </p:cNvPr>
          <p:cNvSpPr txBox="1"/>
          <p:nvPr/>
        </p:nvSpPr>
        <p:spPr>
          <a:xfrm>
            <a:off x="29824" y="1059582"/>
            <a:ext cx="4054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Benchmark of transvers scattering distributions*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DC12B09-9DFC-A483-EF7C-D8E0100F834A}"/>
              </a:ext>
            </a:extLst>
          </p:cNvPr>
          <p:cNvSpPr txBox="1"/>
          <p:nvPr/>
        </p:nvSpPr>
        <p:spPr>
          <a:xfrm>
            <a:off x="7114247" y="2297059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Liq. Hydrogen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F609D9B-77F1-7299-F81D-D735A24C8148}"/>
              </a:ext>
            </a:extLst>
          </p:cNvPr>
          <p:cNvSpPr txBox="1"/>
          <p:nvPr/>
        </p:nvSpPr>
        <p:spPr>
          <a:xfrm>
            <a:off x="49505" y="4402840"/>
            <a:ext cx="310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*More information on my talk at Thursday : </a:t>
            </a:r>
            <a:r>
              <a:rPr lang="en-US" sz="1200" dirty="0">
                <a:hlinkClick r:id="rId3"/>
              </a:rPr>
              <a:t>https://indico.cern.ch/event/1325963/contributions/5793008/</a:t>
            </a:r>
            <a:endParaRPr lang="en-US" sz="1200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44C0011E-882E-E788-EFE5-7D6E83FB3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6083" y="657195"/>
            <a:ext cx="3533900" cy="2650425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7508B9C7-8A68-4B42-AFDF-EBF33FAEC3F3}"/>
              </a:ext>
            </a:extLst>
          </p:cNvPr>
          <p:cNvSpPr/>
          <p:nvPr/>
        </p:nvSpPr>
        <p:spPr>
          <a:xfrm>
            <a:off x="5848091" y="3618177"/>
            <a:ext cx="216024" cy="17784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CE6F9D-6288-C68D-5E9B-FEED8DC74176}"/>
              </a:ext>
            </a:extLst>
          </p:cNvPr>
          <p:cNvSpPr/>
          <p:nvPr/>
        </p:nvSpPr>
        <p:spPr>
          <a:xfrm>
            <a:off x="6259129" y="3618177"/>
            <a:ext cx="216024" cy="17784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ng 21">
            <a:extLst>
              <a:ext uri="{FF2B5EF4-FFF2-40B4-BE49-F238E27FC236}">
                <a16:creationId xmlns:a16="http://schemas.microsoft.com/office/drawing/2014/main" id="{2B6B3839-D53E-98EC-05AD-00906E3573AC}"/>
              </a:ext>
            </a:extLst>
          </p:cNvPr>
          <p:cNvSpPr/>
          <p:nvPr/>
        </p:nvSpPr>
        <p:spPr>
          <a:xfrm>
            <a:off x="5746095" y="3519975"/>
            <a:ext cx="822076" cy="360039"/>
          </a:xfrm>
          <a:prstGeom prst="donut">
            <a:avLst>
              <a:gd name="adj" fmla="val 83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723CCACC-C27F-A31D-5A4A-2EA2C3C4F36D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5956103" y="1893957"/>
            <a:ext cx="0" cy="17242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8F88B66D-E163-004B-4E5D-5A758A5082CA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6352666" y="2657838"/>
            <a:ext cx="14475" cy="9603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34083B6-763C-E9B2-3E60-F4E1C2F98670}"/>
              </a:ext>
            </a:extLst>
          </p:cNvPr>
          <p:cNvSpPr txBox="1"/>
          <p:nvPr/>
        </p:nvSpPr>
        <p:spPr>
          <a:xfrm>
            <a:off x="6757852" y="263235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Bethe-Bloch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D00A58A-FB7B-C1FF-728E-0E331807BC92}"/>
              </a:ext>
            </a:extLst>
          </p:cNvPr>
          <p:cNvSpPr txBox="1"/>
          <p:nvPr/>
        </p:nvSpPr>
        <p:spPr>
          <a:xfrm>
            <a:off x="4397285" y="4038356"/>
            <a:ext cx="4523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final cooling, the muon bunch develops tails in its phase space distribution.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7C5E6CDF-B7F9-4C79-7A3A-380CCA83E4A7}"/>
              </a:ext>
            </a:extLst>
          </p:cNvPr>
          <p:cNvSpPr txBox="1"/>
          <p:nvPr/>
        </p:nvSpPr>
        <p:spPr>
          <a:xfrm>
            <a:off x="223540" y="4130689"/>
            <a:ext cx="304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Tails in the transverse plane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E13697C-FB66-FDF2-CA56-F086EB2A463E}"/>
              </a:ext>
            </a:extLst>
          </p:cNvPr>
          <p:cNvSpPr txBox="1"/>
          <p:nvPr/>
        </p:nvSpPr>
        <p:spPr>
          <a:xfrm>
            <a:off x="6584998" y="3301815"/>
            <a:ext cx="2156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Tails in the longitudinal plane</a:t>
            </a:r>
          </a:p>
        </p:txBody>
      </p:sp>
      <p:sp>
        <p:nvSpPr>
          <p:cNvPr id="34" name="Rahmen 33">
            <a:extLst>
              <a:ext uri="{FF2B5EF4-FFF2-40B4-BE49-F238E27FC236}">
                <a16:creationId xmlns:a16="http://schemas.microsoft.com/office/drawing/2014/main" id="{E510395B-3E56-884C-D1D1-C300BAB4641B}"/>
              </a:ext>
            </a:extLst>
          </p:cNvPr>
          <p:cNvSpPr/>
          <p:nvPr/>
        </p:nvSpPr>
        <p:spPr>
          <a:xfrm>
            <a:off x="4297715" y="3978216"/>
            <a:ext cx="4008085" cy="983470"/>
          </a:xfrm>
          <a:prstGeom prst="frame">
            <a:avLst>
              <a:gd name="adj1" fmla="val 76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86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collider complex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F1081EB-EFA8-1AFD-9F92-7D47C2FA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7673" y="76956"/>
            <a:ext cx="838200" cy="838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BEC7B7D-46F9-DAB8-C7C3-5A66722E8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627" y="1203598"/>
            <a:ext cx="7062746" cy="2736304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0A49F95-A1DB-556B-BFC2-9A8FF7685C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42755485-F4BF-214F-F849-E780FD9B7BA7}"/>
              </a:ext>
            </a:extLst>
          </p:cNvPr>
          <p:cNvSpPr/>
          <p:nvPr/>
        </p:nvSpPr>
        <p:spPr>
          <a:xfrm>
            <a:off x="1295400" y="4155926"/>
            <a:ext cx="1728192" cy="676251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Final cooling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1761F8E-0A8B-5792-A374-77FB50148BFA}"/>
              </a:ext>
            </a:extLst>
          </p:cNvPr>
          <p:cNvSpPr/>
          <p:nvPr/>
        </p:nvSpPr>
        <p:spPr>
          <a:xfrm>
            <a:off x="5292080" y="4155926"/>
            <a:ext cx="2412506" cy="67625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Interaction Point</a:t>
            </a:r>
          </a:p>
        </p:txBody>
      </p:sp>
      <p:sp>
        <p:nvSpPr>
          <p:cNvPr id="7" name="Pfeil nach rechts 6">
            <a:extLst>
              <a:ext uri="{FF2B5EF4-FFF2-40B4-BE49-F238E27FC236}">
                <a16:creationId xmlns:a16="http://schemas.microsoft.com/office/drawing/2014/main" id="{E0B60DD9-DFEC-BD93-9F74-3AF2EEF5F54C}"/>
              </a:ext>
            </a:extLst>
          </p:cNvPr>
          <p:cNvSpPr/>
          <p:nvPr/>
        </p:nvSpPr>
        <p:spPr>
          <a:xfrm>
            <a:off x="3563887" y="4323426"/>
            <a:ext cx="1368154" cy="34125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68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EBA046C-F53E-FFB9-2C22-935CF792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BCC9EEC-956B-27C7-1A06-36D11BE85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transformation: From cooling to IP</a:t>
            </a:r>
          </a:p>
        </p:txBody>
      </p:sp>
      <p:pic>
        <p:nvPicPr>
          <p:cNvPr id="6" name="Grafik 5" descr="Ein Bild, das Text, Schrift, weiß, Schwarzweiß enthält.&#10;&#10;Automatisch generierte Beschreibung">
            <a:extLst>
              <a:ext uri="{FF2B5EF4-FFF2-40B4-BE49-F238E27FC236}">
                <a16:creationId xmlns:a16="http://schemas.microsoft.com/office/drawing/2014/main" id="{3E5421F8-ABE4-0FD5-4FE8-00F38FCCE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5606"/>
            <a:ext cx="4293344" cy="1591812"/>
          </a:xfrm>
          <a:prstGeom prst="rect">
            <a:avLst/>
          </a:prstGeom>
        </p:spPr>
      </p:pic>
      <p:sp>
        <p:nvSpPr>
          <p:cNvPr id="7" name="Rahmen 6">
            <a:extLst>
              <a:ext uri="{FF2B5EF4-FFF2-40B4-BE49-F238E27FC236}">
                <a16:creationId xmlns:a16="http://schemas.microsoft.com/office/drawing/2014/main" id="{A4B8B31D-4A33-E86E-58AF-9FDECD34268E}"/>
              </a:ext>
            </a:extLst>
          </p:cNvPr>
          <p:cNvSpPr/>
          <p:nvPr/>
        </p:nvSpPr>
        <p:spPr>
          <a:xfrm>
            <a:off x="720080" y="1845308"/>
            <a:ext cx="1080120" cy="438410"/>
          </a:xfrm>
          <a:prstGeom prst="frame">
            <a:avLst>
              <a:gd name="adj1" fmla="val 11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ahmen 7">
            <a:extLst>
              <a:ext uri="{FF2B5EF4-FFF2-40B4-BE49-F238E27FC236}">
                <a16:creationId xmlns:a16="http://schemas.microsoft.com/office/drawing/2014/main" id="{D9F5FAC9-BC4E-79B4-7D9E-99282B990DAE}"/>
              </a:ext>
            </a:extLst>
          </p:cNvPr>
          <p:cNvSpPr/>
          <p:nvPr/>
        </p:nvSpPr>
        <p:spPr>
          <a:xfrm>
            <a:off x="1872208" y="1406898"/>
            <a:ext cx="1080120" cy="438410"/>
          </a:xfrm>
          <a:prstGeom prst="frame">
            <a:avLst>
              <a:gd name="adj1" fmla="val 11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ahmen 8">
            <a:extLst>
              <a:ext uri="{FF2B5EF4-FFF2-40B4-BE49-F238E27FC236}">
                <a16:creationId xmlns:a16="http://schemas.microsoft.com/office/drawing/2014/main" id="{71D4004B-88CD-9ADE-099C-55242BE1725E}"/>
              </a:ext>
            </a:extLst>
          </p:cNvPr>
          <p:cNvSpPr/>
          <p:nvPr/>
        </p:nvSpPr>
        <p:spPr>
          <a:xfrm>
            <a:off x="720080" y="2283718"/>
            <a:ext cx="2232248" cy="438410"/>
          </a:xfrm>
          <a:prstGeom prst="frame">
            <a:avLst>
              <a:gd name="adj1" fmla="val 0"/>
            </a:avLst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ahmen 9">
            <a:extLst>
              <a:ext uri="{FF2B5EF4-FFF2-40B4-BE49-F238E27FC236}">
                <a16:creationId xmlns:a16="http://schemas.microsoft.com/office/drawing/2014/main" id="{4CBDD70A-8BBD-9FAE-0F2A-E08BDC6D0827}"/>
              </a:ext>
            </a:extLst>
          </p:cNvPr>
          <p:cNvSpPr/>
          <p:nvPr/>
        </p:nvSpPr>
        <p:spPr>
          <a:xfrm>
            <a:off x="3096344" y="1406898"/>
            <a:ext cx="1008112" cy="876820"/>
          </a:xfrm>
          <a:prstGeom prst="frame">
            <a:avLst>
              <a:gd name="adj1" fmla="val 0"/>
            </a:avLst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0EEE79E-616A-5968-459C-63BA6EE631C1}"/>
              </a:ext>
            </a:extLst>
          </p:cNvPr>
          <p:cNvSpPr txBox="1"/>
          <p:nvPr/>
        </p:nvSpPr>
        <p:spPr>
          <a:xfrm>
            <a:off x="4355977" y="806733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7030A0"/>
                </a:solidFill>
              </a:rPr>
              <a:t>First step: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Decouple </a:t>
            </a:r>
            <a:r>
              <a:rPr lang="en-US" dirty="0" err="1">
                <a:solidFill>
                  <a:srgbClr val="FF0000"/>
                </a:solidFill>
              </a:rPr>
              <a:t>betatron</a:t>
            </a:r>
            <a:r>
              <a:rPr lang="en-US" dirty="0">
                <a:solidFill>
                  <a:srgbClr val="FF0000"/>
                </a:solidFill>
              </a:rPr>
              <a:t> coupling.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Decouple </a:t>
            </a:r>
            <a:r>
              <a:rPr lang="en-US" dirty="0">
                <a:solidFill>
                  <a:schemeClr val="accent6"/>
                </a:solidFill>
              </a:rPr>
              <a:t>dispersive coupling.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can be done numerically or </a:t>
            </a:r>
            <a:r>
              <a:rPr lang="en-US" dirty="0">
                <a:solidFill>
                  <a:srgbClr val="FF0000"/>
                </a:solidFill>
              </a:rPr>
              <a:t>analytically [6].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DC3DFE9-4A4A-5A59-1002-F772837E8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998710"/>
            <a:ext cx="4038881" cy="1229224"/>
          </a:xfrm>
          <a:prstGeom prst="rect">
            <a:avLst/>
          </a:prstGeom>
        </p:spPr>
      </p:pic>
      <p:sp>
        <p:nvSpPr>
          <p:cNvPr id="13" name="Rahmen 12">
            <a:extLst>
              <a:ext uri="{FF2B5EF4-FFF2-40B4-BE49-F238E27FC236}">
                <a16:creationId xmlns:a16="http://schemas.microsoft.com/office/drawing/2014/main" id="{C8959BCC-BE31-8639-9A59-6098410E5DE7}"/>
              </a:ext>
            </a:extLst>
          </p:cNvPr>
          <p:cNvSpPr/>
          <p:nvPr/>
        </p:nvSpPr>
        <p:spPr>
          <a:xfrm>
            <a:off x="1295400" y="2998710"/>
            <a:ext cx="431540" cy="221112"/>
          </a:xfrm>
          <a:prstGeom prst="frame">
            <a:avLst>
              <a:gd name="adj1" fmla="val 1689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ahmen 13">
            <a:extLst>
              <a:ext uri="{FF2B5EF4-FFF2-40B4-BE49-F238E27FC236}">
                <a16:creationId xmlns:a16="http://schemas.microsoft.com/office/drawing/2014/main" id="{2C951408-E1E2-2DD7-4299-2C3C12D5FED7}"/>
              </a:ext>
            </a:extLst>
          </p:cNvPr>
          <p:cNvSpPr/>
          <p:nvPr/>
        </p:nvSpPr>
        <p:spPr>
          <a:xfrm>
            <a:off x="683568" y="3195272"/>
            <a:ext cx="431540" cy="221112"/>
          </a:xfrm>
          <a:prstGeom prst="frame">
            <a:avLst>
              <a:gd name="adj1" fmla="val 1689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ahmen 14">
            <a:extLst>
              <a:ext uri="{FF2B5EF4-FFF2-40B4-BE49-F238E27FC236}">
                <a16:creationId xmlns:a16="http://schemas.microsoft.com/office/drawing/2014/main" id="{16887C36-98F8-27DB-2E41-4D8480825BDC}"/>
              </a:ext>
            </a:extLst>
          </p:cNvPr>
          <p:cNvSpPr/>
          <p:nvPr/>
        </p:nvSpPr>
        <p:spPr>
          <a:xfrm>
            <a:off x="1872208" y="3613322"/>
            <a:ext cx="431540" cy="221112"/>
          </a:xfrm>
          <a:prstGeom prst="frame">
            <a:avLst>
              <a:gd name="adj1" fmla="val 1689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ahmen 15">
            <a:extLst>
              <a:ext uri="{FF2B5EF4-FFF2-40B4-BE49-F238E27FC236}">
                <a16:creationId xmlns:a16="http://schemas.microsoft.com/office/drawing/2014/main" id="{F345FC45-1B4A-4775-1E28-2F1E5CC3E95C}"/>
              </a:ext>
            </a:extLst>
          </p:cNvPr>
          <p:cNvSpPr/>
          <p:nvPr/>
        </p:nvSpPr>
        <p:spPr>
          <a:xfrm>
            <a:off x="2483003" y="3416384"/>
            <a:ext cx="431540" cy="221112"/>
          </a:xfrm>
          <a:prstGeom prst="frame">
            <a:avLst>
              <a:gd name="adj1" fmla="val 1689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ahmen 16">
            <a:extLst>
              <a:ext uri="{FF2B5EF4-FFF2-40B4-BE49-F238E27FC236}">
                <a16:creationId xmlns:a16="http://schemas.microsoft.com/office/drawing/2014/main" id="{31EACE65-B05C-5DEC-CB20-5B0FB60CBAB3}"/>
              </a:ext>
            </a:extLst>
          </p:cNvPr>
          <p:cNvSpPr/>
          <p:nvPr/>
        </p:nvSpPr>
        <p:spPr>
          <a:xfrm>
            <a:off x="3096344" y="4011219"/>
            <a:ext cx="431540" cy="221112"/>
          </a:xfrm>
          <a:prstGeom prst="frame">
            <a:avLst>
              <a:gd name="adj1" fmla="val 1689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ahmen 17">
            <a:extLst>
              <a:ext uri="{FF2B5EF4-FFF2-40B4-BE49-F238E27FC236}">
                <a16:creationId xmlns:a16="http://schemas.microsoft.com/office/drawing/2014/main" id="{417C7FB8-44D0-469E-0A9E-DF3C0F7C9013}"/>
              </a:ext>
            </a:extLst>
          </p:cNvPr>
          <p:cNvSpPr/>
          <p:nvPr/>
        </p:nvSpPr>
        <p:spPr>
          <a:xfrm>
            <a:off x="3689763" y="3790107"/>
            <a:ext cx="431540" cy="221112"/>
          </a:xfrm>
          <a:prstGeom prst="frame">
            <a:avLst>
              <a:gd name="adj1" fmla="val 1689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3DD87F4-FCFA-C073-2596-FA225B8B75D8}"/>
              </a:ext>
            </a:extLst>
          </p:cNvPr>
          <p:cNvSpPr txBox="1"/>
          <p:nvPr/>
        </p:nvSpPr>
        <p:spPr>
          <a:xfrm>
            <a:off x="4355976" y="2221079"/>
            <a:ext cx="4797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7030A0"/>
                </a:solidFill>
              </a:rPr>
              <a:t>Second step:</a:t>
            </a:r>
          </a:p>
          <a:p>
            <a:r>
              <a:rPr lang="en-US" dirty="0"/>
              <a:t>Decouple </a:t>
            </a:r>
            <a:r>
              <a:rPr lang="en-US" dirty="0">
                <a:solidFill>
                  <a:srgbClr val="00B050"/>
                </a:solidFill>
              </a:rPr>
              <a:t>correlation</a:t>
            </a:r>
            <a:r>
              <a:rPr lang="en-US" dirty="0"/>
              <a:t> terms in each 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Transformation into normalized coordinates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Rotation and back transformation in physical coordinates </a:t>
            </a:r>
          </a:p>
          <a:p>
            <a:endParaRPr lang="en-US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8A23394-B200-64E7-4E8A-6AF38AE96F80}"/>
              </a:ext>
            </a:extLst>
          </p:cNvPr>
          <p:cNvSpPr txBox="1"/>
          <p:nvPr/>
        </p:nvSpPr>
        <p:spPr>
          <a:xfrm>
            <a:off x="4416336" y="4024684"/>
            <a:ext cx="4498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7030A0"/>
                </a:solidFill>
              </a:rPr>
              <a:t>Third step: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Lorentz boost from final cooling channel to interaction point</a:t>
            </a:r>
          </a:p>
        </p:txBody>
      </p:sp>
    </p:spTree>
    <p:extLst>
      <p:ext uri="{BB962C8B-B14F-4D97-AF65-F5344CB8AC3E}">
        <p14:creationId xmlns:p14="http://schemas.microsoft.com/office/powerpoint/2010/main" val="3390907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spaces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F1081EB-EFA8-1AFD-9F92-7D47C2FA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1BCA0C9-CFBC-28BC-C24E-210891BD7354}"/>
              </a:ext>
            </a:extLst>
          </p:cNvPr>
          <p:cNvSpPr txBox="1"/>
          <p:nvPr/>
        </p:nvSpPr>
        <p:spPr>
          <a:xfrm rot="16200000">
            <a:off x="646693" y="1600511"/>
            <a:ext cx="1296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final cooling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7D8D336-D377-FAFE-5452-841ECF5A5FC2}"/>
              </a:ext>
            </a:extLst>
          </p:cNvPr>
          <p:cNvSpPr txBox="1"/>
          <p:nvPr/>
        </p:nvSpPr>
        <p:spPr>
          <a:xfrm rot="16200000">
            <a:off x="646694" y="3323189"/>
            <a:ext cx="1296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@ IP</a:t>
            </a:r>
          </a:p>
        </p:txBody>
      </p:sp>
      <p:pic>
        <p:nvPicPr>
          <p:cNvPr id="8" name="Grafik 7" descr="Ein Bild, das Diagramm, Kreis, Screenshot, Farbigkeit enthält.&#10;&#10;Automatisch generierte Beschreibung">
            <a:extLst>
              <a:ext uri="{FF2B5EF4-FFF2-40B4-BE49-F238E27FC236}">
                <a16:creationId xmlns:a16="http://schemas.microsoft.com/office/drawing/2014/main" id="{3F220134-64C5-F945-B63C-00941C3F1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835" y="732943"/>
            <a:ext cx="5916330" cy="414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24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6CC9DA5A-287F-9B1A-CFCD-595BF159278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-13592" y="733090"/>
            <a:ext cx="4104456" cy="3080568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C373CFB-B475-A15C-9917-C043C44A4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5DA46DA-2D09-5000-5493-379659FF6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a cooled beam on the luminosity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elle 4">
                <a:extLst>
                  <a:ext uri="{FF2B5EF4-FFF2-40B4-BE49-F238E27FC236}">
                    <a16:creationId xmlns:a16="http://schemas.microsoft.com/office/drawing/2014/main" id="{6BB2D51F-07C4-CBAC-5069-05A5EDDDFA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798301"/>
                  </p:ext>
                </p:extLst>
              </p:nvPr>
            </p:nvGraphicFramePr>
            <p:xfrm>
              <a:off x="2038636" y="3852456"/>
              <a:ext cx="6155431" cy="10103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7307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150200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119169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  <a:gridCol w="1678755">
                      <a:extLst>
                        <a:ext uri="{9D8B030D-6E8A-4147-A177-3AD203B41FA5}">
                          <a16:colId xmlns:a16="http://schemas.microsoft.com/office/drawing/2014/main" val="2026386462"/>
                        </a:ext>
                      </a:extLst>
                    </a:gridCol>
                  </a:tblGrid>
                  <a:tr h="29232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de-AT" sz="1600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 </a:t>
                          </a:r>
                          <a:r>
                            <a:rPr lang="en-US" sz="1600" dirty="0" err="1"/>
                            <a:t>TeV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10 </a:t>
                          </a:r>
                          <a:r>
                            <a:rPr lang="en-US" sz="1600" dirty="0" err="1"/>
                            <a:t>TeV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28845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  <m:r>
                                <a:rPr lang="de-A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 </m:t>
                              </m:r>
                              <m:sSup>
                                <m:sSupPr>
                                  <m:ctrlPr>
                                    <a:rPr lang="de-A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A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/>
                            <a:t> [cm</a:t>
                          </a:r>
                          <a:r>
                            <a:rPr lang="en-US" sz="1600" baseline="30000" dirty="0"/>
                            <a:t>-2</a:t>
                          </a:r>
                          <a:r>
                            <a:rPr lang="en-US" sz="1600" dirty="0"/>
                            <a:t>s</a:t>
                          </a:r>
                          <a:r>
                            <a:rPr lang="en-US" sz="1600" baseline="30000" dirty="0"/>
                            <a:t>-1</a:t>
                          </a:r>
                          <a:r>
                            <a:rPr lang="en-US" sz="16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Gauss GUINEA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7980909"/>
                      </a:ext>
                    </a:extLst>
                  </a:tr>
                  <a:tr h="28845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  <m:r>
                                <a:rPr lang="de-A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 </m:t>
                              </m:r>
                              <m:sSup>
                                <m:sSupPr>
                                  <m:ctrlPr>
                                    <a:rPr lang="de-A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A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/>
                            <a:t>[cm</a:t>
                          </a:r>
                          <a:r>
                            <a:rPr lang="en-US" sz="1600" baseline="30000" dirty="0"/>
                            <a:t>-2</a:t>
                          </a:r>
                          <a:r>
                            <a:rPr lang="en-US" sz="1600" dirty="0"/>
                            <a:t>s</a:t>
                          </a:r>
                          <a:r>
                            <a:rPr lang="en-US" sz="1600" baseline="30000" dirty="0"/>
                            <a:t>-1</a:t>
                          </a:r>
                          <a:r>
                            <a:rPr lang="en-US" sz="16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Final Colling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972347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elle 4">
                <a:extLst>
                  <a:ext uri="{FF2B5EF4-FFF2-40B4-BE49-F238E27FC236}">
                    <a16:creationId xmlns:a16="http://schemas.microsoft.com/office/drawing/2014/main" id="{6BB2D51F-07C4-CBAC-5069-05A5EDDDFA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798301"/>
                  </p:ext>
                </p:extLst>
              </p:nvPr>
            </p:nvGraphicFramePr>
            <p:xfrm>
              <a:off x="2038636" y="3852456"/>
              <a:ext cx="6155431" cy="10103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7307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150200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119169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  <a:gridCol w="1678755">
                      <a:extLst>
                        <a:ext uri="{9D8B030D-6E8A-4147-A177-3AD203B41FA5}">
                          <a16:colId xmlns:a16="http://schemas.microsoft.com/office/drawing/2014/main" val="2026386462"/>
                        </a:ext>
                      </a:extLst>
                    </a:gridCol>
                  </a:tblGrid>
                  <a:tr h="339789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575" t="-7407" r="-180460" b="-2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 </a:t>
                          </a:r>
                          <a:r>
                            <a:rPr lang="en-US" sz="1600" dirty="0" err="1"/>
                            <a:t>TeV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10 </a:t>
                          </a:r>
                          <a:r>
                            <a:rPr lang="en-US" sz="1600" dirty="0" err="1"/>
                            <a:t>TeV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575" t="-111538" r="-180460" b="-1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Gauss GUINEA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798090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575" t="-203704" r="-180460" b="-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Final Colling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972347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37B2A775-C055-8B82-9E06-455CFFC51051}"/>
              </a:ext>
            </a:extLst>
          </p:cNvPr>
          <p:cNvSpPr txBox="1"/>
          <p:nvPr/>
        </p:nvSpPr>
        <p:spPr>
          <a:xfrm>
            <a:off x="4009695" y="694292"/>
            <a:ext cx="4616970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Final cooling beam is not Gaussian.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This comes mostly from tail cuts.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The charge density is not centrally located.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Reduced pinch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Slightly smaller luminosity</a:t>
            </a:r>
          </a:p>
        </p:txBody>
      </p:sp>
      <p:pic>
        <p:nvPicPr>
          <p:cNvPr id="9" name="Image 84" descr="MCC-LogoCERN.jpg">
            <a:extLst>
              <a:ext uri="{FF2B5EF4-FFF2-40B4-BE49-F238E27FC236}">
                <a16:creationId xmlns:a16="http://schemas.microsoft.com/office/drawing/2014/main" id="{AE8E77EC-C11D-2D5E-EF58-85506ABA9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8296" y="32792"/>
            <a:ext cx="838200" cy="8382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B03A855-23A4-D4CB-54CC-F5E0F3F68504}"/>
              </a:ext>
            </a:extLst>
          </p:cNvPr>
          <p:cNvSpPr txBox="1"/>
          <p:nvPr/>
        </p:nvSpPr>
        <p:spPr>
          <a:xfrm>
            <a:off x="4211960" y="2184408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Luminosity comparison: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24756AD-5A36-AC9B-24FF-4EEC3377997C}"/>
              </a:ext>
            </a:extLst>
          </p:cNvPr>
          <p:cNvSpPr txBox="1"/>
          <p:nvPr/>
        </p:nvSpPr>
        <p:spPr>
          <a:xfrm>
            <a:off x="4031399" y="2571750"/>
            <a:ext cx="463594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The optimizing of final cooling is an ongoing process.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For example: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3A6673A9-B734-CD14-9FD2-F60A4E0A070B}"/>
                  </a:ext>
                </a:extLst>
              </p:cNvPr>
              <p:cNvSpPr txBox="1"/>
              <p:nvPr/>
            </p:nvSpPr>
            <p:spPr>
              <a:xfrm>
                <a:off x="5683260" y="3076247"/>
                <a:ext cx="1393587" cy="372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de-AT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  <m:r>
                      <a:rPr lang="de-AT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=60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µm</a:t>
                </a:r>
                <a:endParaRPr lang="en-US" dirty="0"/>
              </a:p>
            </p:txBody>
          </p:sp>
        </mc:Choice>
        <mc:Fallback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3A6673A9-B734-CD14-9FD2-F60A4E0A0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3260" y="3076247"/>
                <a:ext cx="1393587" cy="372666"/>
              </a:xfrm>
              <a:prstGeom prst="rect">
                <a:avLst/>
              </a:prstGeom>
              <a:blipFill>
                <a:blip r:embed="rId5"/>
                <a:stretch>
                  <a:fillRect t="-6667" r="-2703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9739B16-34BF-8299-55DF-3F484B2D1AA8}"/>
                  </a:ext>
                </a:extLst>
              </p:cNvPr>
              <p:cNvSpPr txBox="1"/>
              <p:nvPr/>
            </p:nvSpPr>
            <p:spPr>
              <a:xfrm>
                <a:off x="7277880" y="3073016"/>
                <a:ext cx="1452898" cy="373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AT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de-AT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  <m:r>
                      <a:rPr lang="de-AT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=30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mm</a:t>
                </a:r>
              </a:p>
            </p:txBody>
          </p:sp>
        </mc:Choice>
        <mc:Fallback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9739B16-34BF-8299-55DF-3F484B2D1A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7880" y="3073016"/>
                <a:ext cx="1452898" cy="373307"/>
              </a:xfrm>
              <a:prstGeom prst="rect">
                <a:avLst/>
              </a:prstGeom>
              <a:blipFill>
                <a:blip r:embed="rId6"/>
                <a:stretch>
                  <a:fillRect t="-3226" r="-2609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7705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A9F005-CB06-C2F0-6BF4-5DB54ED8F8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3648719-9181-DA91-5EF4-8D552E288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2388ECD-3150-329A-E1F6-A610E4657F8C}"/>
              </a:ext>
            </a:extLst>
          </p:cNvPr>
          <p:cNvSpPr txBox="1"/>
          <p:nvPr/>
        </p:nvSpPr>
        <p:spPr>
          <a:xfrm>
            <a:off x="166304" y="1374637"/>
            <a:ext cx="88503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beam-beam collision studies for muon colliders were performed.</a:t>
            </a:r>
          </a:p>
          <a:p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 err="1"/>
              <a:t>Beamstrahlung</a:t>
            </a:r>
            <a:r>
              <a:rPr lang="en-US" dirty="0"/>
              <a:t> is negligible due to the muon mass for luminosity calculations.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 hourglass effect and pinch effect provide a realistic description of the luminosity.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beam distributions from the final cooling channel are not Gaussian.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is a result of beam-matter interactions from ionization cooling.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effect reduces the Luminosity of a few percent compared to Gaussian beams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23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1A22BA2-C7AF-E7AE-99A8-F3733F50B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A00C0F2-B2FF-D11B-90B7-A8C7E63BE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CDCC21-AA49-7504-2EAA-A1BFDACAADF1}"/>
              </a:ext>
            </a:extLst>
          </p:cNvPr>
          <p:cNvSpPr txBox="1"/>
          <p:nvPr/>
        </p:nvSpPr>
        <p:spPr>
          <a:xfrm>
            <a:off x="881062" y="1598910"/>
            <a:ext cx="76104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Investigate the final cooled beam’s behavior under various emittances.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Assess the impact of integration of beam windows into the final cooling section on the luminosity performance.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Examine how the presence of hydrogen </a:t>
            </a:r>
            <a:r>
              <a:rPr lang="en-US" b="1" dirty="0"/>
              <a:t>gas</a:t>
            </a:r>
            <a:r>
              <a:rPr lang="en-US" dirty="0"/>
              <a:t> absorbers at final cooling affects luminosity? [7]</a:t>
            </a:r>
          </a:p>
        </p:txBody>
      </p:sp>
    </p:spTree>
    <p:extLst>
      <p:ext uri="{BB962C8B-B14F-4D97-AF65-F5344CB8AC3E}">
        <p14:creationId xmlns:p14="http://schemas.microsoft.com/office/powerpoint/2010/main" val="12115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273E86B-8F0C-2BBC-1C04-6F101024152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542494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[1] B. </a:t>
            </a:r>
            <a:r>
              <a:rPr lang="en-US" sz="1600" dirty="0" err="1"/>
              <a:t>Stechauner</a:t>
            </a:r>
            <a:r>
              <a:rPr lang="en-US" sz="1600" dirty="0"/>
              <a:t>, Master Thesis, </a:t>
            </a:r>
            <a:r>
              <a:rPr lang="de-AT" sz="1600" dirty="0">
                <a:hlinkClick r:id="rId2" tooltip="DO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10.34726</a:t>
            </a:r>
            <a:r>
              <a:rPr lang="de-AT" sz="1600" u="sng" dirty="0">
                <a:hlinkClick r:id="rId2" tooltip="DO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/hss.2022.97540</a:t>
            </a:r>
            <a:endParaRPr lang="de-AT" sz="1600" u="sng" dirty="0"/>
          </a:p>
          <a:p>
            <a:pPr marL="0" indent="0">
              <a:buNone/>
            </a:pPr>
            <a:r>
              <a:rPr lang="de-AT" sz="1600" dirty="0"/>
              <a:t>[2] IMCC </a:t>
            </a:r>
            <a:r>
              <a:rPr lang="de-AT" sz="1600" dirty="0" err="1"/>
              <a:t>parameter</a:t>
            </a:r>
            <a:r>
              <a:rPr lang="de-AT" sz="1600" dirty="0"/>
              <a:t> </a:t>
            </a:r>
            <a:r>
              <a:rPr lang="de-AT" sz="1600" dirty="0" err="1"/>
              <a:t>list</a:t>
            </a:r>
            <a:r>
              <a:rPr lang="de-AT" sz="1600" dirty="0"/>
              <a:t>, </a:t>
            </a:r>
            <a:r>
              <a:rPr lang="de-AT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https://cernbox.cern.ch/s/NraNbczzBSXctQ9</a:t>
            </a:r>
            <a:endParaRPr lang="de-AT" sz="1600" dirty="0"/>
          </a:p>
          <a:p>
            <a:pPr marL="0" indent="0">
              <a:buNone/>
            </a:pPr>
            <a:r>
              <a:rPr lang="de-AT" sz="1600" dirty="0"/>
              <a:t>[3] W. Herr, https://</a:t>
            </a:r>
            <a:r>
              <a:rPr lang="de-AT" sz="1600" dirty="0" err="1"/>
              <a:t>www.cockcroft.ac.uk</a:t>
            </a:r>
            <a:r>
              <a:rPr lang="de-AT" sz="1600" dirty="0"/>
              <a:t>/</a:t>
            </a:r>
            <a:r>
              <a:rPr lang="de-AT" sz="1600" dirty="0" err="1"/>
              <a:t>wp</a:t>
            </a:r>
            <a:r>
              <a:rPr lang="de-AT" sz="1600" dirty="0"/>
              <a:t>-content/</a:t>
            </a:r>
            <a:r>
              <a:rPr lang="de-AT" sz="1600" dirty="0" err="1"/>
              <a:t>uploads</a:t>
            </a:r>
            <a:r>
              <a:rPr lang="de-AT" sz="1600" dirty="0"/>
              <a:t>/2014/12/</a:t>
            </a:r>
            <a:r>
              <a:rPr lang="de-AT" sz="1600" dirty="0" err="1"/>
              <a:t>luminosity-werner.pdf</a:t>
            </a:r>
            <a:endParaRPr lang="de-AT" sz="1600" dirty="0"/>
          </a:p>
          <a:p>
            <a:pPr marL="0" indent="0">
              <a:buNone/>
            </a:pPr>
            <a:r>
              <a:rPr lang="de-AT" sz="1600" dirty="0"/>
              <a:t>[4] D. Schulte, PhD Thesis, </a:t>
            </a:r>
          </a:p>
          <a:p>
            <a:pPr marL="0" indent="0">
              <a:buNone/>
            </a:pPr>
            <a:r>
              <a:rPr lang="de-AT" sz="1600" dirty="0"/>
              <a:t>[5] </a:t>
            </a:r>
            <a:r>
              <a:rPr lang="de-AT" sz="1600" dirty="0">
                <a:hlinkClick r:id="rId4"/>
              </a:rPr>
              <a:t>https://gitlab.cern.ch/clic-software/guinea-pig</a:t>
            </a:r>
            <a:endParaRPr lang="de-AT" sz="1600" dirty="0"/>
          </a:p>
          <a:p>
            <a:pPr marL="0" indent="0">
              <a:buNone/>
            </a:pPr>
            <a:r>
              <a:rPr lang="de-AT" sz="1600" dirty="0"/>
              <a:t>[6] M. </a:t>
            </a:r>
            <a:r>
              <a:rPr lang="de-AT" sz="1600" dirty="0" err="1"/>
              <a:t>Pivi</a:t>
            </a:r>
            <a:r>
              <a:rPr lang="de-AT" sz="1600" dirty="0"/>
              <a:t>, https://</a:t>
            </a:r>
            <a:r>
              <a:rPr lang="de-AT" sz="1600" dirty="0" err="1"/>
              <a:t>uspas.fnal.gov</a:t>
            </a:r>
            <a:r>
              <a:rPr lang="de-AT" sz="1600" dirty="0"/>
              <a:t>/</a:t>
            </a:r>
            <a:r>
              <a:rPr lang="de-AT" sz="1600" dirty="0" err="1"/>
              <a:t>materials</a:t>
            </a:r>
            <a:r>
              <a:rPr lang="de-AT" sz="1600" dirty="0"/>
              <a:t>/11ODU/Beam-</a:t>
            </a:r>
            <a:r>
              <a:rPr lang="de-AT" sz="1600" dirty="0" err="1"/>
              <a:t>Beam.pdf</a:t>
            </a:r>
            <a:endParaRPr lang="de-AT" sz="1600" dirty="0"/>
          </a:p>
          <a:p>
            <a:pPr marL="0" indent="0">
              <a:buNone/>
            </a:pPr>
            <a:r>
              <a:rPr lang="de-AT" sz="1600" dirty="0"/>
              <a:t>[6] Schur </a:t>
            </a:r>
            <a:r>
              <a:rPr lang="de-AT" sz="1600" dirty="0" err="1"/>
              <a:t>decomposition</a:t>
            </a:r>
            <a:r>
              <a:rPr lang="de-AT" sz="1600" dirty="0"/>
              <a:t>: </a:t>
            </a:r>
            <a:r>
              <a:rPr lang="de-AT" sz="1600" dirty="0">
                <a:hlinkClick r:id="rId5"/>
              </a:rPr>
              <a:t>https://en.wikipedia.org/wiki/Schur_decomposition</a:t>
            </a:r>
            <a:endParaRPr lang="de-AT" sz="1600" dirty="0"/>
          </a:p>
          <a:p>
            <a:pPr marL="0" indent="0">
              <a:buNone/>
            </a:pPr>
            <a:r>
              <a:rPr lang="de-AT" sz="1600" dirty="0"/>
              <a:t>[7] B. </a:t>
            </a:r>
            <a:r>
              <a:rPr lang="de-AT" sz="1600" dirty="0" err="1"/>
              <a:t>Stechauner</a:t>
            </a:r>
            <a:r>
              <a:rPr lang="de-AT" sz="1600" dirty="0"/>
              <a:t>, </a:t>
            </a:r>
            <a:r>
              <a:rPr lang="de-AT" sz="1600" dirty="0" err="1"/>
              <a:t>Thermodynamicl</a:t>
            </a:r>
            <a:r>
              <a:rPr lang="de-AT" sz="1600" dirty="0"/>
              <a:t> </a:t>
            </a:r>
            <a:r>
              <a:rPr lang="de-AT" sz="1600" dirty="0" err="1"/>
              <a:t>characteristics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hydrogen </a:t>
            </a:r>
            <a:r>
              <a:rPr lang="de-AT" sz="1600" dirty="0" err="1"/>
              <a:t>absorbers</a:t>
            </a:r>
            <a:r>
              <a:rPr lang="de-AT" sz="1600" dirty="0"/>
              <a:t> in an </a:t>
            </a:r>
            <a:r>
              <a:rPr lang="de-AT" sz="1600" dirty="0" err="1"/>
              <a:t>ionization</a:t>
            </a:r>
            <a:r>
              <a:rPr lang="de-AT" sz="1600" dirty="0"/>
              <a:t> </a:t>
            </a:r>
            <a:r>
              <a:rPr lang="de-AT" sz="1600" dirty="0" err="1"/>
              <a:t>cooling</a:t>
            </a:r>
            <a:r>
              <a:rPr lang="de-AT" sz="1600" dirty="0"/>
              <a:t> </a:t>
            </a:r>
            <a:r>
              <a:rPr lang="de-AT" sz="1600" dirty="0" err="1"/>
              <a:t>channel</a:t>
            </a:r>
            <a:r>
              <a:rPr lang="de-AT" sz="1600" dirty="0"/>
              <a:t> </a:t>
            </a:r>
            <a:r>
              <a:rPr lang="de-AT" sz="1600" dirty="0" err="1"/>
              <a:t>for</a:t>
            </a:r>
            <a:r>
              <a:rPr lang="de-AT" sz="1600" dirty="0"/>
              <a:t> </a:t>
            </a:r>
            <a:r>
              <a:rPr lang="de-AT" sz="1600" dirty="0" err="1"/>
              <a:t>muon</a:t>
            </a:r>
            <a:r>
              <a:rPr lang="de-AT" sz="1600" dirty="0"/>
              <a:t> </a:t>
            </a:r>
            <a:r>
              <a:rPr lang="de-AT" sz="1600" dirty="0" err="1"/>
              <a:t>colliders</a:t>
            </a:r>
            <a:r>
              <a:rPr lang="de-AT" sz="1600" dirty="0"/>
              <a:t>, IPAC2023, Venice</a:t>
            </a:r>
          </a:p>
          <a:p>
            <a:pPr marL="0" indent="0">
              <a:buNone/>
            </a:pPr>
            <a:endParaRPr lang="en-US" sz="1600" u="sng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CAA3C9D-9A60-DB2A-94D2-DB52BE273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AC84BA0-03F2-23FA-7EF4-FA6F8004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E9B70B8-9769-0C03-194B-9A8ADCCE36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9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F1081EB-EFA8-1AFD-9F92-7D47C2FA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8D13387-E256-3689-7DEE-CE51F5781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9" name="Textplatzhalter 25">
            <a:extLst>
              <a:ext uri="{FF2B5EF4-FFF2-40B4-BE49-F238E27FC236}">
                <a16:creationId xmlns:a16="http://schemas.microsoft.com/office/drawing/2014/main" id="{381DAD47-597D-226A-5CDB-77540BCE0F1D}"/>
              </a:ext>
            </a:extLst>
          </p:cNvPr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+mn-lt"/>
              </a:rPr>
              <a:t>Luminosity of a muon collider</a:t>
            </a:r>
          </a:p>
          <a:p>
            <a:endParaRPr lang="en-US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Overview of final cooling</a:t>
            </a:r>
          </a:p>
          <a:p>
            <a:pPr marL="0" indent="0">
              <a:buNone/>
            </a:pPr>
            <a:endParaRPr lang="en-US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Effects of cooled muon beams on luminosities</a:t>
            </a:r>
            <a:r>
              <a:rPr lang="en-US" sz="2400" dirty="0"/>
              <a:t>	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endParaRPr lang="en-US" sz="2400" baseline="-25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2DF57BD-4F57-42E5-3062-12CB94C90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4219853"/>
            <a:ext cx="813598" cy="813598"/>
          </a:xfrm>
          <a:prstGeom prst="rect">
            <a:avLst/>
          </a:prstGeom>
        </p:spPr>
      </p:pic>
      <p:pic>
        <p:nvPicPr>
          <p:cNvPr id="7" name="Grafik 6" descr="Ein Bild, das Zeichnung, Entwurf, Himmel, Zug enthält.&#10;&#10;Automatisch generierte Beschreibung">
            <a:extLst>
              <a:ext uri="{FF2B5EF4-FFF2-40B4-BE49-F238E27FC236}">
                <a16:creationId xmlns:a16="http://schemas.microsoft.com/office/drawing/2014/main" id="{469AC669-78EE-F40A-CB48-FB5E78754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551" y="646315"/>
            <a:ext cx="9174757" cy="4845471"/>
          </a:xfrm>
          <a:prstGeom prst="rect">
            <a:avLst/>
          </a:prstGeom>
        </p:spPr>
      </p:pic>
      <p:pic>
        <p:nvPicPr>
          <p:cNvPr id="9" name="Image 7" descr="MUON-SlideGraph-LogoBkgnd2.png">
            <a:extLst>
              <a:ext uri="{FF2B5EF4-FFF2-40B4-BE49-F238E27FC236}">
                <a16:creationId xmlns:a16="http://schemas.microsoft.com/office/drawing/2014/main" id="{F9D13AFA-EE08-18C6-42C5-691370C4D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284" y="51470"/>
            <a:ext cx="9144000" cy="5140960"/>
          </a:xfrm>
          <a:prstGeom prst="rect">
            <a:avLst/>
          </a:prstGeom>
        </p:spPr>
      </p:pic>
      <p:sp>
        <p:nvSpPr>
          <p:cNvPr id="10" name="ZoneTexte 10">
            <a:extLst>
              <a:ext uri="{FF2B5EF4-FFF2-40B4-BE49-F238E27FC236}">
                <a16:creationId xmlns:a16="http://schemas.microsoft.com/office/drawing/2014/main" id="{5226C61C-E18E-F127-CCE5-96C3E6CCD7A3}"/>
              </a:ext>
            </a:extLst>
          </p:cNvPr>
          <p:cNvSpPr txBox="1"/>
          <p:nvPr/>
        </p:nvSpPr>
        <p:spPr>
          <a:xfrm>
            <a:off x="1691680" y="38394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latin typeface="Arial Narrow"/>
                <a:cs typeface="Arial Narrow"/>
              </a:rPr>
              <a:t>Thank</a:t>
            </a:r>
            <a:r>
              <a:rPr lang="fr-FR" sz="3200" b="1" i="1" dirty="0"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latin typeface="Arial Narrow"/>
                <a:cs typeface="Arial Narrow"/>
              </a:rPr>
              <a:t>you</a:t>
            </a:r>
            <a:r>
              <a:rPr lang="fr-FR" sz="3200" b="1" i="1" dirty="0">
                <a:latin typeface="Arial Narrow"/>
                <a:cs typeface="Arial Narrow"/>
              </a:rPr>
              <a:t> for </a:t>
            </a:r>
            <a:r>
              <a:rPr lang="fr-FR" sz="3200" b="1" i="1" dirty="0" err="1">
                <a:latin typeface="Arial Narrow"/>
                <a:cs typeface="Arial Narrow"/>
              </a:rPr>
              <a:t>your</a:t>
            </a:r>
            <a:r>
              <a:rPr lang="fr-FR" sz="3200" b="1" i="1" dirty="0">
                <a:latin typeface="Arial Narrow"/>
                <a:cs typeface="Arial Narrow"/>
              </a:rPr>
              <a:t> attention</a:t>
            </a:r>
            <a:endParaRPr lang="en-GB" sz="3200" b="1" i="1" dirty="0"/>
          </a:p>
        </p:txBody>
      </p:sp>
      <p:pic>
        <p:nvPicPr>
          <p:cNvPr id="11" name="Image 84" descr="MCC-LogoCERN.jpg">
            <a:extLst>
              <a:ext uri="{FF2B5EF4-FFF2-40B4-BE49-F238E27FC236}">
                <a16:creationId xmlns:a16="http://schemas.microsoft.com/office/drawing/2014/main" id="{97FECF5D-F201-29A4-87A0-45C50BD3C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4467" y="257232"/>
            <a:ext cx="838200" cy="838200"/>
          </a:xfrm>
          <a:prstGeom prst="rect">
            <a:avLst/>
          </a:prstGeom>
        </p:spPr>
      </p:pic>
      <p:pic>
        <p:nvPicPr>
          <p:cNvPr id="4" name="Grafik 3" descr="Ein Bild, das Text, Grafiken, Grafikdesign, Schrift enthält.&#10;&#10;Automatisch generierte Beschreibung">
            <a:extLst>
              <a:ext uri="{FF2B5EF4-FFF2-40B4-BE49-F238E27FC236}">
                <a16:creationId xmlns:a16="http://schemas.microsoft.com/office/drawing/2014/main" id="{864CA72A-FA40-272B-A65D-DF8E3D0AD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38" y="261233"/>
            <a:ext cx="838200" cy="83419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C994ED6-7DCB-4FB0-0CBD-93E521E34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8" y="4158322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85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75EF8C7-B600-EC90-8607-2141E553B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1D50822-87DA-9F2C-C8CA-C977AF908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Luminosity of a muon collider, round beam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8256AF2-BFA5-02BF-20A3-007F8C010D1E}"/>
              </a:ext>
            </a:extLst>
          </p:cNvPr>
          <p:cNvSpPr txBox="1"/>
          <p:nvPr/>
        </p:nvSpPr>
        <p:spPr>
          <a:xfrm>
            <a:off x="8443017" y="11680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15" name="Rahmen 14">
            <a:extLst>
              <a:ext uri="{FF2B5EF4-FFF2-40B4-BE49-F238E27FC236}">
                <a16:creationId xmlns:a16="http://schemas.microsoft.com/office/drawing/2014/main" id="{27736C08-9C04-0597-8B08-23511C45AE97}"/>
              </a:ext>
            </a:extLst>
          </p:cNvPr>
          <p:cNvSpPr/>
          <p:nvPr/>
        </p:nvSpPr>
        <p:spPr>
          <a:xfrm>
            <a:off x="4889314" y="994420"/>
            <a:ext cx="3528392" cy="857250"/>
          </a:xfrm>
          <a:prstGeom prst="frame">
            <a:avLst>
              <a:gd name="adj1" fmla="val 462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elle 15">
                <a:extLst>
                  <a:ext uri="{FF2B5EF4-FFF2-40B4-BE49-F238E27FC236}">
                    <a16:creationId xmlns:a16="http://schemas.microsoft.com/office/drawing/2014/main" id="{0B6FB84C-F750-32D5-0BAF-61A12002ED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5890003"/>
                  </p:ext>
                </p:extLst>
              </p:nvPr>
            </p:nvGraphicFramePr>
            <p:xfrm>
              <a:off x="4143349" y="2060728"/>
              <a:ext cx="48684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6843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271447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de-AT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dirty="0"/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9359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dirty="0"/>
                            <a:t> [µm]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0577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54312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de-AT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 </m:t>
                                </m:r>
                                <m:sSup>
                                  <m:sSupPr>
                                    <m:ctrlPr>
                                      <a:rPr lang="de-A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A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de-A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2071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Circumf</a:t>
                          </a:r>
                          <a:r>
                            <a:rPr lang="en-US" dirty="0"/>
                            <a:t>. [km]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892877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elle 15">
                <a:extLst>
                  <a:ext uri="{FF2B5EF4-FFF2-40B4-BE49-F238E27FC236}">
                    <a16:creationId xmlns:a16="http://schemas.microsoft.com/office/drawing/2014/main" id="{0B6FB84C-F750-32D5-0BAF-61A12002ED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5890003"/>
                  </p:ext>
                </p:extLst>
              </p:nvPr>
            </p:nvGraphicFramePr>
            <p:xfrm>
              <a:off x="4143349" y="2060728"/>
              <a:ext cx="48684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6843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271447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588" t="-6897" r="-127059" b="-5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588" t="-103333" r="-127059" b="-4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9359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588" t="-210345" r="-127059" b="-3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0577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588" t="-310345" r="-127059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54312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588" t="-396667" r="-127059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2071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Circumf</a:t>
                          </a:r>
                          <a:r>
                            <a:rPr lang="en-US" dirty="0"/>
                            <a:t>. [km]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892877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Image 84" descr="MCC-LogoCERN.jpg">
            <a:extLst>
              <a:ext uri="{FF2B5EF4-FFF2-40B4-BE49-F238E27FC236}">
                <a16:creationId xmlns:a16="http://schemas.microsoft.com/office/drawing/2014/main" id="{50CA1E93-9704-1EAB-0C98-1576346DD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508" y="45656"/>
            <a:ext cx="646331" cy="64633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F4EE10AB-C219-7327-4184-93D1FD783142}"/>
              </a:ext>
            </a:extLst>
          </p:cNvPr>
          <p:cNvSpPr txBox="1"/>
          <p:nvPr/>
        </p:nvSpPr>
        <p:spPr>
          <a:xfrm>
            <a:off x="4094143" y="204825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[2]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277E2DD-87DB-9A91-7744-33BE56B1A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01" y="4716873"/>
            <a:ext cx="374624" cy="374624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E310D8D1-ADFC-4872-2383-F3C5E87261FE}"/>
              </a:ext>
            </a:extLst>
          </p:cNvPr>
          <p:cNvSpPr txBox="1"/>
          <p:nvPr/>
        </p:nvSpPr>
        <p:spPr>
          <a:xfrm>
            <a:off x="159366" y="2715453"/>
            <a:ext cx="38637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Small collider circumferences.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High beam intensities.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Small beam sizes at the interaction point (IP).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EECBF80-6258-413B-75B2-00C59695212E}"/>
              </a:ext>
            </a:extLst>
          </p:cNvPr>
          <p:cNvSpPr txBox="1"/>
          <p:nvPr/>
        </p:nvSpPr>
        <p:spPr>
          <a:xfrm>
            <a:off x="4864003" y="98340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6BBBC62-DE29-6EC5-5134-DC4BE4AABCBA}"/>
              </a:ext>
            </a:extLst>
          </p:cNvPr>
          <p:cNvSpPr txBox="1"/>
          <p:nvPr/>
        </p:nvSpPr>
        <p:spPr>
          <a:xfrm>
            <a:off x="542296" y="4782503"/>
            <a:ext cx="3581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</a:t>
            </a:r>
            <a:r>
              <a:rPr lang="en-US" sz="1400" dirty="0"/>
              <a:t>Equation for one Experiment (i.e. one IP)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D1DB5CC-5AED-FA66-1059-4B65DD2AFBCF}"/>
              </a:ext>
            </a:extLst>
          </p:cNvPr>
          <p:cNvSpPr txBox="1"/>
          <p:nvPr/>
        </p:nvSpPr>
        <p:spPr>
          <a:xfrm>
            <a:off x="1295400" y="2143775"/>
            <a:ext cx="1835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Parameter list </a:t>
            </a:r>
          </a:p>
        </p:txBody>
      </p:sp>
      <p:sp>
        <p:nvSpPr>
          <p:cNvPr id="8" name="Pfeil nach rechts 7">
            <a:extLst>
              <a:ext uri="{FF2B5EF4-FFF2-40B4-BE49-F238E27FC236}">
                <a16:creationId xmlns:a16="http://schemas.microsoft.com/office/drawing/2014/main" id="{B0559744-E1F7-C933-C8E8-A61D1D4A3E50}"/>
              </a:ext>
            </a:extLst>
          </p:cNvPr>
          <p:cNvSpPr/>
          <p:nvPr/>
        </p:nvSpPr>
        <p:spPr>
          <a:xfrm>
            <a:off x="3031161" y="2185826"/>
            <a:ext cx="288032" cy="3388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EA2241B-A9B7-4EE3-8535-A9F529B35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800025"/>
            <a:ext cx="3304580" cy="107118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AD549BD-1AB8-5A2A-861A-6A555EA585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1161583"/>
            <a:ext cx="3178255" cy="58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5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75EF8C7-B600-EC90-8607-2141E553B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1D50822-87DA-9F2C-C8CA-C977AF908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Luminosity of a muon collider, Hourglass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BBC4884-DA7B-B8DD-E161-48F616726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942" y="636349"/>
            <a:ext cx="4399209" cy="2799497"/>
          </a:xfrm>
          <a:prstGeom prst="rect">
            <a:avLst/>
          </a:prstGeom>
        </p:spPr>
      </p:pic>
      <p:pic>
        <p:nvPicPr>
          <p:cNvPr id="17" name="Image 84" descr="MCC-LogoCERN.jpg">
            <a:extLst>
              <a:ext uri="{FF2B5EF4-FFF2-40B4-BE49-F238E27FC236}">
                <a16:creationId xmlns:a16="http://schemas.microsoft.com/office/drawing/2014/main" id="{50CA1E93-9704-1EAB-0C98-1576346DD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508" y="45656"/>
            <a:ext cx="646331" cy="646331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586A91CE-FD43-5F11-0442-C54DCD2A0F45}"/>
              </a:ext>
            </a:extLst>
          </p:cNvPr>
          <p:cNvSpPr txBox="1"/>
          <p:nvPr/>
        </p:nvSpPr>
        <p:spPr>
          <a:xfrm>
            <a:off x="159203" y="2924978"/>
            <a:ext cx="4573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beam waist has the shape of an hourglass.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all muons collide at the 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luminosity reduces: 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E0D9C654-612B-8452-AB22-CFC3B935D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1395692"/>
            <a:ext cx="1294898" cy="195814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2277E2DD-87DB-9A91-7744-33BE56B1A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201" y="4716873"/>
            <a:ext cx="374624" cy="37462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31B17A9C-9FC7-E8E4-01B2-0040A57B61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0686" y="3525142"/>
            <a:ext cx="849239" cy="24655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627F97C-0E52-EBF1-6E63-1823BDBB06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1000" y="2479414"/>
            <a:ext cx="3043448" cy="497707"/>
          </a:xfrm>
          <a:prstGeom prst="rect">
            <a:avLst/>
          </a:prstGeom>
        </p:spPr>
      </p:pic>
      <p:pic>
        <p:nvPicPr>
          <p:cNvPr id="13" name="Grafik 12" descr="Ein Bild, das Screenshot, Diagramm, Reihe, Farbigkeit enthält.&#10;&#10;Automatisch generierte Beschreibung">
            <a:extLst>
              <a:ext uri="{FF2B5EF4-FFF2-40B4-BE49-F238E27FC236}">
                <a16:creationId xmlns:a16="http://schemas.microsoft.com/office/drawing/2014/main" id="{FFE2AB60-3DEB-6001-829D-5392DD3A16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0011" y="1126907"/>
            <a:ext cx="4573255" cy="171000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A6960F78-F01F-C7DD-DCDF-F1C1D11DD4D9}"/>
              </a:ext>
            </a:extLst>
          </p:cNvPr>
          <p:cNvSpPr txBox="1"/>
          <p:nvPr/>
        </p:nvSpPr>
        <p:spPr>
          <a:xfrm>
            <a:off x="5580112" y="348279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 study: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elle 27">
                <a:extLst>
                  <a:ext uri="{FF2B5EF4-FFF2-40B4-BE49-F238E27FC236}">
                    <a16:creationId xmlns:a16="http://schemas.microsoft.com/office/drawing/2014/main" id="{59947265-0704-48A5-D07D-5AFDC059CA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0591660"/>
                  </p:ext>
                </p:extLst>
              </p:nvPr>
            </p:nvGraphicFramePr>
            <p:xfrm>
              <a:off x="4499992" y="4062318"/>
              <a:ext cx="4248472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45560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122792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de-AT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 </m:t>
                              </m:r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[cm</a:t>
                          </a:r>
                          <a:r>
                            <a:rPr lang="en-US" baseline="30000" dirty="0"/>
                            <a:t>-2</a:t>
                          </a:r>
                          <a:r>
                            <a:rPr lang="en-US" dirty="0"/>
                            <a:t>s</a:t>
                          </a:r>
                          <a:r>
                            <a:rPr lang="en-US" baseline="30000" dirty="0"/>
                            <a:t>-1</a:t>
                          </a:r>
                          <a:r>
                            <a:rPr lang="en-US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79809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elle 27">
                <a:extLst>
                  <a:ext uri="{FF2B5EF4-FFF2-40B4-BE49-F238E27FC236}">
                    <a16:creationId xmlns:a16="http://schemas.microsoft.com/office/drawing/2014/main" id="{59947265-0704-48A5-D07D-5AFDC059CA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0591660"/>
                  </p:ext>
                </p:extLst>
              </p:nvPr>
            </p:nvGraphicFramePr>
            <p:xfrm>
              <a:off x="4499992" y="4062318"/>
              <a:ext cx="4248472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45560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122792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9"/>
                          <a:stretch>
                            <a:fillRect l="-621" t="-6667" r="-109938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9"/>
                          <a:stretch>
                            <a:fillRect l="-621" t="-106667" r="-109938" b="-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79809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ahmen 5">
            <a:extLst>
              <a:ext uri="{FF2B5EF4-FFF2-40B4-BE49-F238E27FC236}">
                <a16:creationId xmlns:a16="http://schemas.microsoft.com/office/drawing/2014/main" id="{C1A90870-3877-926C-4C36-E76777A12F8D}"/>
              </a:ext>
            </a:extLst>
          </p:cNvPr>
          <p:cNvSpPr/>
          <p:nvPr/>
        </p:nvSpPr>
        <p:spPr>
          <a:xfrm>
            <a:off x="6753360" y="3427340"/>
            <a:ext cx="1143889" cy="475738"/>
          </a:xfrm>
          <a:prstGeom prst="frame">
            <a:avLst>
              <a:gd name="adj1" fmla="val 64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FBD86D0-0950-537D-2BE6-FCF3ACB98968}"/>
              </a:ext>
            </a:extLst>
          </p:cNvPr>
          <p:cNvSpPr txBox="1"/>
          <p:nvPr/>
        </p:nvSpPr>
        <p:spPr>
          <a:xfrm>
            <a:off x="4998216" y="253333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[2]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8EC253C-32FB-F093-6477-3679EB7766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002" y="4139928"/>
            <a:ext cx="3560812" cy="79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52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C9D719-25D9-F135-5F68-C3607F11F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048576E-21E0-CD2B-E425-AC51443A2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Luminosity of a muon collider, Pinch effect</a:t>
            </a:r>
          </a:p>
        </p:txBody>
      </p:sp>
      <p:pic>
        <p:nvPicPr>
          <p:cNvPr id="11" name="Image 84" descr="MCC-LogoCERN.jpg">
            <a:extLst>
              <a:ext uri="{FF2B5EF4-FFF2-40B4-BE49-F238E27FC236}">
                <a16:creationId xmlns:a16="http://schemas.microsoft.com/office/drawing/2014/main" id="{149CD5AD-FA32-BAFF-0090-E1D3C0649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7508" y="45656"/>
            <a:ext cx="646331" cy="64633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CDF620B-C049-3431-F55A-8320755ED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4789414"/>
            <a:ext cx="374624" cy="374624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17251B2-6061-91FB-E6B5-43804854F7F6}"/>
              </a:ext>
            </a:extLst>
          </p:cNvPr>
          <p:cNvSpPr txBox="1"/>
          <p:nvPr/>
        </p:nvSpPr>
        <p:spPr>
          <a:xfrm>
            <a:off x="-54510" y="1101387"/>
            <a:ext cx="52925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Two bunches with opposite charges approach each other and generate focusing forces.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These forces include electric and magnetic forces [4].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Synchrotron radiation is (almost) negligible due to the heavier mass of the muon (</a:t>
            </a:r>
            <a:r>
              <a:rPr lang="en-US" sz="2000" b="1" dirty="0">
                <a:solidFill>
                  <a:schemeClr val="accent1"/>
                </a:solidFill>
              </a:rPr>
              <a:t>NO </a:t>
            </a:r>
            <a:r>
              <a:rPr lang="en-US" sz="2000" b="1" dirty="0" err="1">
                <a:solidFill>
                  <a:schemeClr val="accent1"/>
                </a:solidFill>
              </a:rPr>
              <a:t>beamstrahlung</a:t>
            </a:r>
            <a:r>
              <a:rPr lang="en-US" sz="2000" b="1" dirty="0">
                <a:solidFill>
                  <a:schemeClr val="accent1"/>
                </a:solidFill>
              </a:rPr>
              <a:t> assumed</a:t>
            </a:r>
            <a:r>
              <a:rPr lang="en-US" sz="2000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center of mass energy at the IP remains constant.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beam’s transverse size reduces, leading to a reduction of the luminosity</a:t>
            </a:r>
          </a:p>
          <a:p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627D821-F880-4BB2-244E-F67673B4E5A0}"/>
              </a:ext>
            </a:extLst>
          </p:cNvPr>
          <p:cNvSpPr/>
          <p:nvPr/>
        </p:nvSpPr>
        <p:spPr>
          <a:xfrm>
            <a:off x="5292080" y="1284592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EFC0DC0-ED89-F62E-2B1B-AFCC8292DEE0}"/>
              </a:ext>
            </a:extLst>
          </p:cNvPr>
          <p:cNvSpPr txBox="1"/>
          <p:nvPr/>
        </p:nvSpPr>
        <p:spPr>
          <a:xfrm>
            <a:off x="5313412" y="1286765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598735-058A-6E82-D774-7B3AE00123EE}"/>
              </a:ext>
            </a:extLst>
          </p:cNvPr>
          <p:cNvSpPr/>
          <p:nvPr/>
        </p:nvSpPr>
        <p:spPr>
          <a:xfrm>
            <a:off x="5820777" y="1094142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6D74DFF-7B02-964E-2C38-3148ACC50AFF}"/>
              </a:ext>
            </a:extLst>
          </p:cNvPr>
          <p:cNvSpPr txBox="1"/>
          <p:nvPr/>
        </p:nvSpPr>
        <p:spPr>
          <a:xfrm>
            <a:off x="5842109" y="1096315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3BE785-0C50-6042-57CB-1E5109EC60EC}"/>
              </a:ext>
            </a:extLst>
          </p:cNvPr>
          <p:cNvSpPr/>
          <p:nvPr/>
        </p:nvSpPr>
        <p:spPr>
          <a:xfrm>
            <a:off x="6036801" y="1658741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5B5E92F-1B94-6954-577E-2337A005BD35}"/>
              </a:ext>
            </a:extLst>
          </p:cNvPr>
          <p:cNvSpPr txBox="1"/>
          <p:nvPr/>
        </p:nvSpPr>
        <p:spPr>
          <a:xfrm>
            <a:off x="6058133" y="1660914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DB127A2-E262-9EEA-5441-A0DEA5A48A07}"/>
              </a:ext>
            </a:extLst>
          </p:cNvPr>
          <p:cNvSpPr/>
          <p:nvPr/>
        </p:nvSpPr>
        <p:spPr>
          <a:xfrm>
            <a:off x="6309190" y="1238158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81BEE52-27F8-9DCE-9BF9-71F16464885E}"/>
              </a:ext>
            </a:extLst>
          </p:cNvPr>
          <p:cNvSpPr txBox="1"/>
          <p:nvPr/>
        </p:nvSpPr>
        <p:spPr>
          <a:xfrm>
            <a:off x="6330522" y="1240331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D99F4CD-4669-44FE-2012-72226F71193D}"/>
              </a:ext>
            </a:extLst>
          </p:cNvPr>
          <p:cNvSpPr/>
          <p:nvPr/>
        </p:nvSpPr>
        <p:spPr>
          <a:xfrm>
            <a:off x="5580112" y="1874765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DA68ACA-1874-3254-4CE3-644A3D988949}"/>
              </a:ext>
            </a:extLst>
          </p:cNvPr>
          <p:cNvSpPr txBox="1"/>
          <p:nvPr/>
        </p:nvSpPr>
        <p:spPr>
          <a:xfrm>
            <a:off x="5601444" y="1876938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5FD10C5-49E6-F9D9-CA88-EB0837578ED1}"/>
              </a:ext>
            </a:extLst>
          </p:cNvPr>
          <p:cNvSpPr/>
          <p:nvPr/>
        </p:nvSpPr>
        <p:spPr>
          <a:xfrm>
            <a:off x="6468849" y="1802757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2FAA1491-59EF-B6D3-40CD-D4399A4DE0AA}"/>
              </a:ext>
            </a:extLst>
          </p:cNvPr>
          <p:cNvSpPr txBox="1"/>
          <p:nvPr/>
        </p:nvSpPr>
        <p:spPr>
          <a:xfrm>
            <a:off x="6490181" y="1804930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AB3D103-5A7E-B178-7380-767A3DA367D9}"/>
              </a:ext>
            </a:extLst>
          </p:cNvPr>
          <p:cNvSpPr/>
          <p:nvPr/>
        </p:nvSpPr>
        <p:spPr>
          <a:xfrm>
            <a:off x="8197041" y="1730749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B50766D7-6202-AEEC-9DEA-F4B5FD892C64}"/>
              </a:ext>
            </a:extLst>
          </p:cNvPr>
          <p:cNvSpPr txBox="1"/>
          <p:nvPr/>
        </p:nvSpPr>
        <p:spPr>
          <a:xfrm>
            <a:off x="8246256" y="173292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07D0F18-A5BF-BC39-0E12-F534B1D5450C}"/>
              </a:ext>
            </a:extLst>
          </p:cNvPr>
          <p:cNvSpPr/>
          <p:nvPr/>
        </p:nvSpPr>
        <p:spPr>
          <a:xfrm>
            <a:off x="7880436" y="1370709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2A407DA-ABA4-7586-CE5A-A0C39D9D5B92}"/>
              </a:ext>
            </a:extLst>
          </p:cNvPr>
          <p:cNvSpPr txBox="1"/>
          <p:nvPr/>
        </p:nvSpPr>
        <p:spPr>
          <a:xfrm>
            <a:off x="7929651" y="137288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3C775F3-66BA-A520-98B1-9D95018777F4}"/>
              </a:ext>
            </a:extLst>
          </p:cNvPr>
          <p:cNvSpPr/>
          <p:nvPr/>
        </p:nvSpPr>
        <p:spPr>
          <a:xfrm>
            <a:off x="8413065" y="1201588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D73172A4-312B-2957-E35C-305BF20CE185}"/>
              </a:ext>
            </a:extLst>
          </p:cNvPr>
          <p:cNvSpPr txBox="1"/>
          <p:nvPr/>
        </p:nvSpPr>
        <p:spPr>
          <a:xfrm>
            <a:off x="8462280" y="1203761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23D5519-D058-C943-87B1-B4D33D910BBC}"/>
              </a:ext>
            </a:extLst>
          </p:cNvPr>
          <p:cNvSpPr/>
          <p:nvPr/>
        </p:nvSpPr>
        <p:spPr>
          <a:xfrm>
            <a:off x="7548969" y="1730749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1BB493B4-A0C3-BC02-8884-150C2256991B}"/>
              </a:ext>
            </a:extLst>
          </p:cNvPr>
          <p:cNvSpPr txBox="1"/>
          <p:nvPr/>
        </p:nvSpPr>
        <p:spPr>
          <a:xfrm>
            <a:off x="7598184" y="173292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E33E0A8-6340-C6CB-3A0D-D6E69F66FAFB}"/>
              </a:ext>
            </a:extLst>
          </p:cNvPr>
          <p:cNvSpPr/>
          <p:nvPr/>
        </p:nvSpPr>
        <p:spPr>
          <a:xfrm>
            <a:off x="7476961" y="1022134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F773E0AE-ECB2-32C7-3B15-9B8E888029AF}"/>
              </a:ext>
            </a:extLst>
          </p:cNvPr>
          <p:cNvSpPr txBox="1"/>
          <p:nvPr/>
        </p:nvSpPr>
        <p:spPr>
          <a:xfrm>
            <a:off x="7526176" y="102430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516CCEB-73F5-2A28-D3E4-455053A8A6D5}"/>
              </a:ext>
            </a:extLst>
          </p:cNvPr>
          <p:cNvSpPr/>
          <p:nvPr/>
        </p:nvSpPr>
        <p:spPr>
          <a:xfrm>
            <a:off x="8079329" y="950126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EBFFD8C9-2369-0778-10C3-CE7CA85E4668}"/>
              </a:ext>
            </a:extLst>
          </p:cNvPr>
          <p:cNvSpPr txBox="1"/>
          <p:nvPr/>
        </p:nvSpPr>
        <p:spPr>
          <a:xfrm>
            <a:off x="8128544" y="95229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D47D7D6-75E4-FA5A-F916-A01B048C8D76}"/>
              </a:ext>
            </a:extLst>
          </p:cNvPr>
          <p:cNvSpPr/>
          <p:nvPr/>
        </p:nvSpPr>
        <p:spPr>
          <a:xfrm>
            <a:off x="5667120" y="3227812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5E45A126-A3ED-42F1-1792-7920A0EBE1ED}"/>
              </a:ext>
            </a:extLst>
          </p:cNvPr>
          <p:cNvSpPr txBox="1"/>
          <p:nvPr/>
        </p:nvSpPr>
        <p:spPr>
          <a:xfrm>
            <a:off x="5688452" y="3229985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68B1937-B454-F716-42DD-8C75885FFCFA}"/>
              </a:ext>
            </a:extLst>
          </p:cNvPr>
          <p:cNvSpPr/>
          <p:nvPr/>
        </p:nvSpPr>
        <p:spPr>
          <a:xfrm>
            <a:off x="6027160" y="3288355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AD461148-71D6-6C7B-AA35-F714EB7DEEDF}"/>
              </a:ext>
            </a:extLst>
          </p:cNvPr>
          <p:cNvSpPr txBox="1"/>
          <p:nvPr/>
        </p:nvSpPr>
        <p:spPr>
          <a:xfrm>
            <a:off x="6048492" y="3290528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B1190F5-72B2-7BD6-DD6B-9170CF7B2415}"/>
              </a:ext>
            </a:extLst>
          </p:cNvPr>
          <p:cNvSpPr/>
          <p:nvPr/>
        </p:nvSpPr>
        <p:spPr>
          <a:xfrm>
            <a:off x="6118412" y="3702955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22B9B09A-2B0F-7928-135B-E369FC7C952E}"/>
              </a:ext>
            </a:extLst>
          </p:cNvPr>
          <p:cNvSpPr txBox="1"/>
          <p:nvPr/>
        </p:nvSpPr>
        <p:spPr>
          <a:xfrm>
            <a:off x="6139744" y="3705128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0AE3599-0698-607C-7E1F-1B9B1F683151}"/>
              </a:ext>
            </a:extLst>
          </p:cNvPr>
          <p:cNvSpPr/>
          <p:nvPr/>
        </p:nvSpPr>
        <p:spPr>
          <a:xfrm>
            <a:off x="6390801" y="3432371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5455D696-7217-4B95-9BD9-ADF58C7E3699}"/>
              </a:ext>
            </a:extLst>
          </p:cNvPr>
          <p:cNvSpPr txBox="1"/>
          <p:nvPr/>
        </p:nvSpPr>
        <p:spPr>
          <a:xfrm>
            <a:off x="6412133" y="3434544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4C3BA1D-704C-2ABD-840D-C100923773B9}"/>
              </a:ext>
            </a:extLst>
          </p:cNvPr>
          <p:cNvSpPr/>
          <p:nvPr/>
        </p:nvSpPr>
        <p:spPr>
          <a:xfrm>
            <a:off x="5811136" y="3803876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45B429E-96AF-524E-7B19-57938FE35D24}"/>
              </a:ext>
            </a:extLst>
          </p:cNvPr>
          <p:cNvSpPr txBox="1"/>
          <p:nvPr/>
        </p:nvSpPr>
        <p:spPr>
          <a:xfrm>
            <a:off x="5832468" y="3806049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41660CA-63BD-CE58-7752-C82FF85DB222}"/>
              </a:ext>
            </a:extLst>
          </p:cNvPr>
          <p:cNvSpPr/>
          <p:nvPr/>
        </p:nvSpPr>
        <p:spPr>
          <a:xfrm>
            <a:off x="6459208" y="3659860"/>
            <a:ext cx="360040" cy="37150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CD8226B4-EA51-0A1A-0E00-DF33522211F5}"/>
              </a:ext>
            </a:extLst>
          </p:cNvPr>
          <p:cNvSpPr txBox="1"/>
          <p:nvPr/>
        </p:nvSpPr>
        <p:spPr>
          <a:xfrm>
            <a:off x="6480540" y="3662033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0523DE6-2B0D-DA56-39F3-9981A041CC9F}"/>
              </a:ext>
            </a:extLst>
          </p:cNvPr>
          <p:cNvSpPr/>
          <p:nvPr/>
        </p:nvSpPr>
        <p:spPr>
          <a:xfrm>
            <a:off x="7612825" y="3720403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9A173388-C515-2A35-EB75-E98B768F542B}"/>
              </a:ext>
            </a:extLst>
          </p:cNvPr>
          <p:cNvSpPr txBox="1"/>
          <p:nvPr/>
        </p:nvSpPr>
        <p:spPr>
          <a:xfrm>
            <a:off x="7662040" y="372257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50F440C-7799-3495-50F8-19BD82634A5C}"/>
              </a:ext>
            </a:extLst>
          </p:cNvPr>
          <p:cNvSpPr/>
          <p:nvPr/>
        </p:nvSpPr>
        <p:spPr>
          <a:xfrm>
            <a:off x="7612825" y="3288355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285E0F79-B304-9086-E5F8-A1834E21AAA2}"/>
              </a:ext>
            </a:extLst>
          </p:cNvPr>
          <p:cNvSpPr txBox="1"/>
          <p:nvPr/>
        </p:nvSpPr>
        <p:spPr>
          <a:xfrm>
            <a:off x="7662040" y="329052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F4C8012-9C75-1073-835F-F5D4AA2B5622}"/>
              </a:ext>
            </a:extLst>
          </p:cNvPr>
          <p:cNvSpPr/>
          <p:nvPr/>
        </p:nvSpPr>
        <p:spPr>
          <a:xfrm>
            <a:off x="7900857" y="3155804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64FBD83C-9710-188B-7494-42B6C707039A}"/>
              </a:ext>
            </a:extLst>
          </p:cNvPr>
          <p:cNvSpPr txBox="1"/>
          <p:nvPr/>
        </p:nvSpPr>
        <p:spPr>
          <a:xfrm>
            <a:off x="7950072" y="315797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0563BEB-5D80-5F25-2C03-A7E52DA5B3D1}"/>
              </a:ext>
            </a:extLst>
          </p:cNvPr>
          <p:cNvSpPr/>
          <p:nvPr/>
        </p:nvSpPr>
        <p:spPr>
          <a:xfrm>
            <a:off x="7252785" y="3659860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D104E0F7-98BB-8B3C-6F14-0E2287E4033E}"/>
              </a:ext>
            </a:extLst>
          </p:cNvPr>
          <p:cNvSpPr txBox="1"/>
          <p:nvPr/>
        </p:nvSpPr>
        <p:spPr>
          <a:xfrm>
            <a:off x="7302000" y="366203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95AB024-A45A-E42D-4F50-80131FAE6281}"/>
              </a:ext>
            </a:extLst>
          </p:cNvPr>
          <p:cNvSpPr/>
          <p:nvPr/>
        </p:nvSpPr>
        <p:spPr>
          <a:xfrm>
            <a:off x="7324793" y="3360363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31C6681F-464B-DFC2-1C96-10590883C0AE}"/>
              </a:ext>
            </a:extLst>
          </p:cNvPr>
          <p:cNvSpPr txBox="1"/>
          <p:nvPr/>
        </p:nvSpPr>
        <p:spPr>
          <a:xfrm>
            <a:off x="7374008" y="336253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53EC974-D81D-35C9-AD1D-3345D6E8518D}"/>
              </a:ext>
            </a:extLst>
          </p:cNvPr>
          <p:cNvSpPr/>
          <p:nvPr/>
        </p:nvSpPr>
        <p:spPr>
          <a:xfrm>
            <a:off x="7900857" y="3731868"/>
            <a:ext cx="360040" cy="371505"/>
          </a:xfrm>
          <a:prstGeom prst="ellipse">
            <a:avLst/>
          </a:prstGeom>
          <a:gradFill>
            <a:gsLst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D04A8EDC-A2E5-90A6-1C1A-73F233DBED22}"/>
              </a:ext>
            </a:extLst>
          </p:cNvPr>
          <p:cNvSpPr txBox="1"/>
          <p:nvPr/>
        </p:nvSpPr>
        <p:spPr>
          <a:xfrm>
            <a:off x="7950072" y="3734041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85" name="Pfeil nach rechts 84">
            <a:extLst>
              <a:ext uri="{FF2B5EF4-FFF2-40B4-BE49-F238E27FC236}">
                <a16:creationId xmlns:a16="http://schemas.microsoft.com/office/drawing/2014/main" id="{0AEEE91B-EF11-EBA6-D9B6-5E850C3B2B28}"/>
              </a:ext>
            </a:extLst>
          </p:cNvPr>
          <p:cNvSpPr/>
          <p:nvPr/>
        </p:nvSpPr>
        <p:spPr>
          <a:xfrm>
            <a:off x="5701043" y="2231476"/>
            <a:ext cx="1224136" cy="3715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Pfeil nach rechts 85">
            <a:extLst>
              <a:ext uri="{FF2B5EF4-FFF2-40B4-BE49-F238E27FC236}">
                <a16:creationId xmlns:a16="http://schemas.microsoft.com/office/drawing/2014/main" id="{397DF872-704A-6BB6-B11E-FD922A2B5939}"/>
              </a:ext>
            </a:extLst>
          </p:cNvPr>
          <p:cNvSpPr/>
          <p:nvPr/>
        </p:nvSpPr>
        <p:spPr>
          <a:xfrm rot="10800000">
            <a:off x="7404953" y="2246227"/>
            <a:ext cx="1224136" cy="37150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Pfeil nach rechts 86">
            <a:extLst>
              <a:ext uri="{FF2B5EF4-FFF2-40B4-BE49-F238E27FC236}">
                <a16:creationId xmlns:a16="http://schemas.microsoft.com/office/drawing/2014/main" id="{1D43DFD4-65E4-3EAE-D4C4-B6AE90D0A47F}"/>
              </a:ext>
            </a:extLst>
          </p:cNvPr>
          <p:cNvSpPr/>
          <p:nvPr/>
        </p:nvSpPr>
        <p:spPr>
          <a:xfrm>
            <a:off x="5580112" y="4103373"/>
            <a:ext cx="1224136" cy="3715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Pfeil nach rechts 87">
            <a:extLst>
              <a:ext uri="{FF2B5EF4-FFF2-40B4-BE49-F238E27FC236}">
                <a16:creationId xmlns:a16="http://schemas.microsoft.com/office/drawing/2014/main" id="{1008AA2B-5519-C04A-C0DC-352A6A95957B}"/>
              </a:ext>
            </a:extLst>
          </p:cNvPr>
          <p:cNvSpPr/>
          <p:nvPr/>
        </p:nvSpPr>
        <p:spPr>
          <a:xfrm rot="10800000">
            <a:off x="7308304" y="4118124"/>
            <a:ext cx="1224136" cy="37150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F03352AA-4CAC-D4DD-E45C-7B21EBD6F158}"/>
              </a:ext>
            </a:extLst>
          </p:cNvPr>
          <p:cNvCxnSpPr>
            <a:cxnSpLocks/>
          </p:cNvCxnSpPr>
          <p:nvPr/>
        </p:nvCxnSpPr>
        <p:spPr>
          <a:xfrm>
            <a:off x="6668113" y="1433711"/>
            <a:ext cx="362513" cy="810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9505E7F6-5F4A-A855-4FE5-FB80E655223E}"/>
              </a:ext>
            </a:extLst>
          </p:cNvPr>
          <p:cNvCxnSpPr>
            <a:cxnSpLocks/>
          </p:cNvCxnSpPr>
          <p:nvPr/>
        </p:nvCxnSpPr>
        <p:spPr>
          <a:xfrm flipV="1">
            <a:off x="6816721" y="1836022"/>
            <a:ext cx="352818" cy="1646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07A2D80A-4C42-A098-2916-10E4F74AF8FD}"/>
              </a:ext>
            </a:extLst>
          </p:cNvPr>
          <p:cNvCxnSpPr>
            <a:cxnSpLocks/>
          </p:cNvCxnSpPr>
          <p:nvPr/>
        </p:nvCxnSpPr>
        <p:spPr>
          <a:xfrm>
            <a:off x="5623474" y="1500931"/>
            <a:ext cx="231060" cy="137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5DB5CCBC-7316-14B3-BEC4-1C971C7EC0B7}"/>
              </a:ext>
            </a:extLst>
          </p:cNvPr>
          <p:cNvCxnSpPr>
            <a:cxnSpLocks/>
          </p:cNvCxnSpPr>
          <p:nvPr/>
        </p:nvCxnSpPr>
        <p:spPr>
          <a:xfrm flipV="1">
            <a:off x="5919840" y="2098322"/>
            <a:ext cx="179796" cy="272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98DE49A6-CBB7-367C-BC6D-24E2006D5F0C}"/>
              </a:ext>
            </a:extLst>
          </p:cNvPr>
          <p:cNvCxnSpPr>
            <a:cxnSpLocks/>
          </p:cNvCxnSpPr>
          <p:nvPr/>
        </p:nvCxnSpPr>
        <p:spPr>
          <a:xfrm flipH="1">
            <a:off x="7175796" y="1256793"/>
            <a:ext cx="315611" cy="254379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E6C67E35-783E-246F-1133-BEB8CA885904}"/>
              </a:ext>
            </a:extLst>
          </p:cNvPr>
          <p:cNvCxnSpPr>
            <a:cxnSpLocks/>
            <a:stCxn id="53" idx="2"/>
          </p:cNvCxnSpPr>
          <p:nvPr/>
        </p:nvCxnSpPr>
        <p:spPr>
          <a:xfrm flipH="1" flipV="1">
            <a:off x="7262189" y="1867756"/>
            <a:ext cx="286780" cy="48746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B3A9E2DC-0EC1-E2B8-2F96-356EFE9161FA}"/>
              </a:ext>
            </a:extLst>
          </p:cNvPr>
          <p:cNvCxnSpPr>
            <a:cxnSpLocks/>
          </p:cNvCxnSpPr>
          <p:nvPr/>
        </p:nvCxnSpPr>
        <p:spPr>
          <a:xfrm flipH="1">
            <a:off x="7945013" y="1206999"/>
            <a:ext cx="145158" cy="7398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mit Pfeil 106">
            <a:extLst>
              <a:ext uri="{FF2B5EF4-FFF2-40B4-BE49-F238E27FC236}">
                <a16:creationId xmlns:a16="http://schemas.microsoft.com/office/drawing/2014/main" id="{45881162-0D8D-580F-1BE7-63DC9DD97FA4}"/>
              </a:ext>
            </a:extLst>
          </p:cNvPr>
          <p:cNvCxnSpPr>
            <a:cxnSpLocks/>
          </p:cNvCxnSpPr>
          <p:nvPr/>
        </p:nvCxnSpPr>
        <p:spPr>
          <a:xfrm flipH="1" flipV="1">
            <a:off x="8053025" y="1867756"/>
            <a:ext cx="148098" cy="21853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Rahmen 108">
            <a:extLst>
              <a:ext uri="{FF2B5EF4-FFF2-40B4-BE49-F238E27FC236}">
                <a16:creationId xmlns:a16="http://schemas.microsoft.com/office/drawing/2014/main" id="{1E3E02AE-A026-6621-78FE-1BF72CF5F647}"/>
              </a:ext>
            </a:extLst>
          </p:cNvPr>
          <p:cNvSpPr/>
          <p:nvPr/>
        </p:nvSpPr>
        <p:spPr>
          <a:xfrm>
            <a:off x="5220072" y="870563"/>
            <a:ext cx="3635887" cy="1841558"/>
          </a:xfrm>
          <a:prstGeom prst="frame">
            <a:avLst>
              <a:gd name="adj1" fmla="val 309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0" name="Rahmen 109">
            <a:extLst>
              <a:ext uri="{FF2B5EF4-FFF2-40B4-BE49-F238E27FC236}">
                <a16:creationId xmlns:a16="http://schemas.microsoft.com/office/drawing/2014/main" id="{8F62056A-F4F4-7D80-6476-A9A8A580A7F7}"/>
              </a:ext>
            </a:extLst>
          </p:cNvPr>
          <p:cNvSpPr/>
          <p:nvPr/>
        </p:nvSpPr>
        <p:spPr>
          <a:xfrm>
            <a:off x="5227753" y="2890432"/>
            <a:ext cx="3635887" cy="1841558"/>
          </a:xfrm>
          <a:prstGeom prst="frame">
            <a:avLst>
              <a:gd name="adj1" fmla="val 309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62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CB8AB11-4B33-83E4-BE41-5A26C0E7D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4F3C2D1-2191-9148-0CE3-83DD304C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simulations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5395C21-4E9D-0D99-8260-0750D79AAAE2}"/>
              </a:ext>
            </a:extLst>
          </p:cNvPr>
          <p:cNvSpPr txBox="1"/>
          <p:nvPr/>
        </p:nvSpPr>
        <p:spPr>
          <a:xfrm>
            <a:off x="145472" y="1123306"/>
            <a:ext cx="2404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[4,5] GUINEA-PIG*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29749D4-DE66-4277-4B89-83838656E179}"/>
              </a:ext>
            </a:extLst>
          </p:cNvPr>
          <p:cNvSpPr txBox="1"/>
          <p:nvPr/>
        </p:nvSpPr>
        <p:spPr>
          <a:xfrm>
            <a:off x="877953" y="4610220"/>
            <a:ext cx="36416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</a:t>
            </a:r>
            <a:r>
              <a:rPr lang="en-US" sz="1100" b="1" dirty="0"/>
              <a:t>G</a:t>
            </a:r>
            <a:r>
              <a:rPr lang="en-US" sz="1100" dirty="0"/>
              <a:t>enerator of </a:t>
            </a:r>
            <a:r>
              <a:rPr lang="en-US" sz="1100" b="1" dirty="0"/>
              <a:t>U</a:t>
            </a:r>
            <a:r>
              <a:rPr lang="en-US" sz="1100" dirty="0"/>
              <a:t>nwanted </a:t>
            </a:r>
            <a:r>
              <a:rPr lang="en-US" sz="1100" b="1" dirty="0"/>
              <a:t>I</a:t>
            </a:r>
            <a:r>
              <a:rPr lang="en-US" sz="1100" dirty="0"/>
              <a:t>nteractions for </a:t>
            </a:r>
            <a:r>
              <a:rPr lang="en-US" sz="1100" b="1" dirty="0"/>
              <a:t>N</a:t>
            </a:r>
            <a:r>
              <a:rPr lang="en-US" sz="1100" dirty="0"/>
              <a:t>umerical </a:t>
            </a:r>
            <a:r>
              <a:rPr lang="en-US" sz="1100" b="1" dirty="0"/>
              <a:t>E</a:t>
            </a:r>
            <a:r>
              <a:rPr lang="en-US" sz="1100" dirty="0"/>
              <a:t>xperiment </a:t>
            </a:r>
            <a:r>
              <a:rPr lang="en-US" sz="1100" b="1" dirty="0"/>
              <a:t>A</a:t>
            </a:r>
            <a:r>
              <a:rPr lang="en-US" sz="1100" dirty="0"/>
              <a:t>nalysis- </a:t>
            </a:r>
            <a:r>
              <a:rPr lang="en-US" sz="1100" dirty="0" err="1"/>
              <a:t>Programme</a:t>
            </a:r>
            <a:r>
              <a:rPr lang="en-US" sz="1100" dirty="0"/>
              <a:t> </a:t>
            </a:r>
            <a:r>
              <a:rPr lang="en-US" sz="1100" b="1" dirty="0"/>
              <a:t>I</a:t>
            </a:r>
            <a:r>
              <a:rPr lang="en-US" sz="1100" dirty="0"/>
              <a:t>nterfaced with </a:t>
            </a:r>
            <a:r>
              <a:rPr lang="en-US" sz="1100" b="1" dirty="0" err="1"/>
              <a:t>G</a:t>
            </a:r>
            <a:r>
              <a:rPr lang="en-US" sz="1100" dirty="0" err="1"/>
              <a:t>eant</a:t>
            </a:r>
            <a:endParaRPr lang="en-US" sz="11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15D0780-A996-BD9C-B382-A251BA7D95EC}"/>
              </a:ext>
            </a:extLst>
          </p:cNvPr>
          <p:cNvSpPr txBox="1"/>
          <p:nvPr/>
        </p:nvSpPr>
        <p:spPr>
          <a:xfrm>
            <a:off x="972766" y="1494918"/>
            <a:ext cx="768947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PhD Thesis from </a:t>
            </a:r>
            <a:r>
              <a:rPr lang="en-US" sz="2000" dirty="0" err="1"/>
              <a:t>D.Schulte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Code recently modified for muons.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Simulates beam interaction of one single collision of two colliding beams.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Includes: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/>
              <a:t>Pinch effect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/>
              <a:t>Hourglass effect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 err="1"/>
              <a:t>Beamstrahlung</a:t>
            </a:r>
            <a:r>
              <a:rPr lang="en-US" sz="2000" dirty="0"/>
              <a:t> (negligible for this talk)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/>
              <a:t>Incoherent pair production (negligible for this talk)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/>
              <a:t>Etc.</a:t>
            </a:r>
          </a:p>
        </p:txBody>
      </p:sp>
      <p:pic>
        <p:nvPicPr>
          <p:cNvPr id="8" name="Image 84" descr="MCC-LogoCERN.jpg">
            <a:extLst>
              <a:ext uri="{FF2B5EF4-FFF2-40B4-BE49-F238E27FC236}">
                <a16:creationId xmlns:a16="http://schemas.microsoft.com/office/drawing/2014/main" id="{34A66114-BF34-0866-A7A6-2BF54C761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123478"/>
            <a:ext cx="838200" cy="838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6C7A5DB-F215-616A-DDB0-DA3BD57A5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465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, Diagramm, Reihe, Farbigkeit enthält.&#10;&#10;Automatisch generierte Beschreibung">
            <a:extLst>
              <a:ext uri="{FF2B5EF4-FFF2-40B4-BE49-F238E27FC236}">
                <a16:creationId xmlns:a16="http://schemas.microsoft.com/office/drawing/2014/main" id="{D2896D2B-E682-BED6-FFAA-E8C93CC84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73592"/>
            <a:ext cx="4057650" cy="1846230"/>
          </a:xfrm>
          <a:prstGeom prst="rect">
            <a:avLst/>
          </a:prstGeom>
          <a:noFill/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9917F0-1A4C-1FF3-EB7A-646F454D4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623461-3CE3-7417-0B8F-2CEBF98F5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 anchor="t">
            <a:normAutofit/>
          </a:bodyPr>
          <a:lstStyle/>
          <a:p>
            <a:r>
              <a:rPr lang="en-US" dirty="0"/>
              <a:t>Pinch effect simulations</a:t>
            </a:r>
          </a:p>
        </p:txBody>
      </p:sp>
      <p:pic>
        <p:nvPicPr>
          <p:cNvPr id="6" name="Grafik 5" descr="Ein Bild, das Screenshot, Diagramm, Text, Reihe enthält.&#10;&#10;Automatisch generierte Beschreibung">
            <a:extLst>
              <a:ext uri="{FF2B5EF4-FFF2-40B4-BE49-F238E27FC236}">
                <a16:creationId xmlns:a16="http://schemas.microsoft.com/office/drawing/2014/main" id="{D5E10017-2A04-AF1E-DD91-7A5D9AF6E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350" y="1373592"/>
            <a:ext cx="4057650" cy="1846230"/>
          </a:xfrm>
          <a:prstGeom prst="rect">
            <a:avLst/>
          </a:prstGeom>
          <a:noFill/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7D995F4-3538-9D8A-DCCB-7A3DCE1B5552}"/>
              </a:ext>
            </a:extLst>
          </p:cNvPr>
          <p:cNvSpPr txBox="1"/>
          <p:nvPr/>
        </p:nvSpPr>
        <p:spPr>
          <a:xfrm>
            <a:off x="1524000" y="635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GUINEA-PIG comparisons: with and without beam-beam interactions at collision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56380209-2714-37BA-F851-368193F7F497}"/>
                  </a:ext>
                </a:extLst>
              </p:cNvPr>
              <p:cNvSpPr txBox="1"/>
              <p:nvPr/>
            </p:nvSpPr>
            <p:spPr>
              <a:xfrm>
                <a:off x="1655865" y="2538036"/>
                <a:ext cx="1908023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=0.91</m:t>
                    </m:r>
                  </m:oMath>
                </a14:m>
                <a:r>
                  <a:rPr lang="en-US" dirty="0"/>
                  <a:t> µm</a:t>
                </a: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56380209-2714-37BA-F851-368193F7F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865" y="2538036"/>
                <a:ext cx="1908023" cy="381515"/>
              </a:xfrm>
              <a:prstGeom prst="rect">
                <a:avLst/>
              </a:prstGeom>
              <a:blipFill>
                <a:blip r:embed="rId4"/>
                <a:stretch>
                  <a:fillRect t="-9677" r="-1987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7A3D1C10-4958-0F28-0E12-A49CA3C21E59}"/>
                  </a:ext>
                </a:extLst>
              </p:cNvPr>
              <p:cNvSpPr txBox="1"/>
              <p:nvPr/>
            </p:nvSpPr>
            <p:spPr>
              <a:xfrm>
                <a:off x="5940152" y="2559914"/>
                <a:ext cx="1908023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=0.88</m:t>
                    </m:r>
                  </m:oMath>
                </a14:m>
                <a:r>
                  <a:rPr lang="en-US" dirty="0"/>
                  <a:t> µm</a:t>
                </a: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7A3D1C10-4958-0F28-0E12-A49CA3C21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2559914"/>
                <a:ext cx="1908023" cy="381515"/>
              </a:xfrm>
              <a:prstGeom prst="rect">
                <a:avLst/>
              </a:prstGeom>
              <a:blipFill>
                <a:blip r:embed="rId5"/>
                <a:stretch>
                  <a:fillRect t="-9677" r="-1987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elle 12">
                <a:extLst>
                  <a:ext uri="{FF2B5EF4-FFF2-40B4-BE49-F238E27FC236}">
                    <a16:creationId xmlns:a16="http://schemas.microsoft.com/office/drawing/2014/main" id="{BF1D4BE5-FA80-C4C3-7ECE-51CF25B872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5861386"/>
                  </p:ext>
                </p:extLst>
              </p:nvPr>
            </p:nvGraphicFramePr>
            <p:xfrm>
              <a:off x="1197260" y="3509404"/>
              <a:ext cx="695264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4606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638531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536837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  <a:gridCol w="1572672">
                      <a:extLst>
                        <a:ext uri="{9D8B030D-6E8A-4147-A177-3AD203B41FA5}">
                          <a16:colId xmlns:a16="http://schemas.microsoft.com/office/drawing/2014/main" val="20263864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de-AT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Beam-beam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 </m:t>
                              </m:r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[cm</a:t>
                          </a:r>
                          <a:r>
                            <a:rPr lang="en-US" baseline="30000" dirty="0"/>
                            <a:t>-2</a:t>
                          </a:r>
                          <a:r>
                            <a:rPr lang="en-US" dirty="0"/>
                            <a:t>s</a:t>
                          </a:r>
                          <a:r>
                            <a:rPr lang="en-US" baseline="30000" dirty="0"/>
                            <a:t>-1</a:t>
                          </a:r>
                          <a:r>
                            <a:rPr lang="en-US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79809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 </m:t>
                              </m:r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[cm</a:t>
                          </a:r>
                          <a:r>
                            <a:rPr lang="en-US" baseline="30000" dirty="0"/>
                            <a:t>-2</a:t>
                          </a:r>
                          <a:r>
                            <a:rPr lang="en-US" dirty="0"/>
                            <a:t>s</a:t>
                          </a:r>
                          <a:r>
                            <a:rPr lang="en-US" baseline="30000" dirty="0"/>
                            <a:t>-1</a:t>
                          </a:r>
                          <a:r>
                            <a:rPr lang="en-US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972347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elle 12">
                <a:extLst>
                  <a:ext uri="{FF2B5EF4-FFF2-40B4-BE49-F238E27FC236}">
                    <a16:creationId xmlns:a16="http://schemas.microsoft.com/office/drawing/2014/main" id="{BF1D4BE5-FA80-C4C3-7ECE-51CF25B872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5861386"/>
                  </p:ext>
                </p:extLst>
              </p:nvPr>
            </p:nvGraphicFramePr>
            <p:xfrm>
              <a:off x="1197260" y="3509404"/>
              <a:ext cx="695264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4606">
                      <a:extLst>
                        <a:ext uri="{9D8B030D-6E8A-4147-A177-3AD203B41FA5}">
                          <a16:colId xmlns:a16="http://schemas.microsoft.com/office/drawing/2014/main" val="2002978151"/>
                        </a:ext>
                      </a:extLst>
                    </a:gridCol>
                    <a:gridCol w="1638531">
                      <a:extLst>
                        <a:ext uri="{9D8B030D-6E8A-4147-A177-3AD203B41FA5}">
                          <a16:colId xmlns:a16="http://schemas.microsoft.com/office/drawing/2014/main" val="1527984153"/>
                        </a:ext>
                      </a:extLst>
                    </a:gridCol>
                    <a:gridCol w="1536837">
                      <a:extLst>
                        <a:ext uri="{9D8B030D-6E8A-4147-A177-3AD203B41FA5}">
                          <a16:colId xmlns:a16="http://schemas.microsoft.com/office/drawing/2014/main" val="28070031"/>
                        </a:ext>
                      </a:extLst>
                    </a:gridCol>
                    <a:gridCol w="1572672">
                      <a:extLst>
                        <a:ext uri="{9D8B030D-6E8A-4147-A177-3AD203B41FA5}">
                          <a16:colId xmlns:a16="http://schemas.microsoft.com/office/drawing/2014/main" val="20263864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6"/>
                          <a:stretch>
                            <a:fillRect l="-575" t="-6897" r="-216667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Beam-beam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90718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6"/>
                          <a:stretch>
                            <a:fillRect l="-575" t="-103333" r="-216667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79809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6"/>
                          <a:stretch>
                            <a:fillRect l="-575" t="-210345" r="-216667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972347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6" name="Image 84" descr="MCC-LogoCERN.jpg">
            <a:extLst>
              <a:ext uri="{FF2B5EF4-FFF2-40B4-BE49-F238E27FC236}">
                <a16:creationId xmlns:a16="http://schemas.microsoft.com/office/drawing/2014/main" id="{9B1ABE80-9225-A654-9CD4-AE71AA49D6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9906" y="93359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3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6802E2-102F-C30D-0051-1DFCE61F4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6435D6E-766F-656E-43A0-D132D5228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143125"/>
            <a:ext cx="6781800" cy="857250"/>
          </a:xfrm>
        </p:spPr>
        <p:txBody>
          <a:bodyPr/>
          <a:lstStyle/>
          <a:p>
            <a:r>
              <a:rPr lang="en-US" sz="3600" dirty="0">
                <a:solidFill>
                  <a:schemeClr val="accent1"/>
                </a:solidFill>
              </a:rPr>
              <a:t>How do ionized cooled beams affect luminosities?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E27C4565-252F-E7C4-61FC-118FEAE4D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123478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388F0C2-0889-3391-0769-BF42F0CA2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858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D675762-19DB-AB53-3FD6-90E3289C0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>
            <a:normAutofit/>
          </a:bodyPr>
          <a:lstStyle/>
          <a:p>
            <a:r>
              <a:rPr lang="en-US" dirty="0"/>
              <a:t>Overview of ionization cooling , Part I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7535F1-500E-8127-E605-FB7CC7A89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GB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A188C4F-F703-FEEB-D11C-0F38E125F022}"/>
              </a:ext>
            </a:extLst>
          </p:cNvPr>
          <p:cNvSpPr txBox="1"/>
          <p:nvPr/>
        </p:nvSpPr>
        <p:spPr>
          <a:xfrm>
            <a:off x="467544" y="1523210"/>
            <a:ext cx="5364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Transverse momentum reduction: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8612C86E-7DB2-5684-30AF-1C68C911B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529" y="1572212"/>
            <a:ext cx="1971810" cy="354926"/>
          </a:xfrm>
          <a:prstGeom prst="rect">
            <a:avLst/>
          </a:prstGeom>
        </p:spPr>
      </p:pic>
      <p:pic>
        <p:nvPicPr>
          <p:cNvPr id="2" name="Image 84" descr="MCC-LogoCERN.jpg">
            <a:extLst>
              <a:ext uri="{FF2B5EF4-FFF2-40B4-BE49-F238E27FC236}">
                <a16:creationId xmlns:a16="http://schemas.microsoft.com/office/drawing/2014/main" id="{71A43B7A-FF2D-933C-DC12-7FE7982CA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339" y="128789"/>
            <a:ext cx="838200" cy="8382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002E98E-53C3-4810-FAA8-1B1842DCA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4FDA49C-2F22-42C1-ADB5-17873EE3D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50" y="2005873"/>
            <a:ext cx="75565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6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1073</Words>
  <Application>Microsoft Macintosh PowerPoint</Application>
  <PresentationFormat>Bildschirmpräsentation (16:9)</PresentationFormat>
  <Paragraphs>227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Arial</vt:lpstr>
      <vt:lpstr>Arial Narrow</vt:lpstr>
      <vt:lpstr>Calibri</vt:lpstr>
      <vt:lpstr>Cambria Math</vt:lpstr>
      <vt:lpstr>Wingdings</vt:lpstr>
      <vt:lpstr>IMCC - 1</vt:lpstr>
      <vt:lpstr>1_IMCC - 1</vt:lpstr>
      <vt:lpstr>PowerPoint-Präsentation</vt:lpstr>
      <vt:lpstr>Outline</vt:lpstr>
      <vt:lpstr>The Luminosity of a muon collider, round beam</vt:lpstr>
      <vt:lpstr>The Luminosity of a muon collider, Hourglass</vt:lpstr>
      <vt:lpstr>The Luminosity of a muon collider, Pinch effect</vt:lpstr>
      <vt:lpstr>Beam-Beam simulations</vt:lpstr>
      <vt:lpstr>Pinch effect simulations</vt:lpstr>
      <vt:lpstr>How do ionized cooled beams affect luminosities?</vt:lpstr>
      <vt:lpstr>Overview of ionization cooling , Part I</vt:lpstr>
      <vt:lpstr>Overview ofionization cooling, Part II</vt:lpstr>
      <vt:lpstr>Liquid hydrogen as an absorber</vt:lpstr>
      <vt:lpstr>Beam physics of MeV muons in matter </vt:lpstr>
      <vt:lpstr>Muon collider complex</vt:lpstr>
      <vt:lpstr>Bunch transformation: From cooling to IP</vt:lpstr>
      <vt:lpstr>Phase spaces</vt:lpstr>
      <vt:lpstr>Impact of a cooled beam on the luminosity</vt:lpstr>
      <vt:lpstr>Conclusion</vt:lpstr>
      <vt:lpstr>Outlook</vt:lpstr>
      <vt:lpstr>References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Bernd Stechauner</cp:lastModifiedBy>
  <cp:revision>403</cp:revision>
  <dcterms:created xsi:type="dcterms:W3CDTF">2021-05-17T12:13:58Z</dcterms:created>
  <dcterms:modified xsi:type="dcterms:W3CDTF">2024-03-12T20:21:14Z</dcterms:modified>
</cp:coreProperties>
</file>