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21"/>
  </p:notesMasterIdLst>
  <p:handoutMasterIdLst>
    <p:handoutMasterId r:id="rId22"/>
  </p:handoutMasterIdLst>
  <p:sldIdLst>
    <p:sldId id="278" r:id="rId2"/>
    <p:sldId id="377" r:id="rId3"/>
    <p:sldId id="420" r:id="rId4"/>
    <p:sldId id="436" r:id="rId5"/>
    <p:sldId id="382" r:id="rId6"/>
    <p:sldId id="423" r:id="rId7"/>
    <p:sldId id="440" r:id="rId8"/>
    <p:sldId id="424" r:id="rId9"/>
    <p:sldId id="426" r:id="rId10"/>
    <p:sldId id="427" r:id="rId11"/>
    <p:sldId id="428" r:id="rId12"/>
    <p:sldId id="425" r:id="rId13"/>
    <p:sldId id="430" r:id="rId14"/>
    <p:sldId id="429" r:id="rId15"/>
    <p:sldId id="438" r:id="rId16"/>
    <p:sldId id="439" r:id="rId17"/>
    <p:sldId id="411" r:id="rId18"/>
    <p:sldId id="379" r:id="rId19"/>
    <p:sldId id="380" r:id="rId2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868F"/>
    <a:srgbClr val="000000"/>
    <a:srgbClr val="E4E4E4"/>
    <a:srgbClr val="E8E8E8"/>
    <a:srgbClr val="E2E2E2"/>
    <a:srgbClr val="CFCFCF"/>
    <a:srgbClr val="008000"/>
    <a:srgbClr val="A68E46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13" autoAdjust="0"/>
    <p:restoredTop sz="87131" autoAdjust="0"/>
  </p:normalViewPr>
  <p:slideViewPr>
    <p:cSldViewPr snapToObjects="1" showGuides="1">
      <p:cViewPr varScale="1">
        <p:scale>
          <a:sx n="90" d="100"/>
          <a:sy n="90" d="100"/>
        </p:scale>
        <p:origin x="1066" y="53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13/03/2024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13/03/2024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272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When positioning go for: </a:t>
            </a:r>
            <a:endParaRPr lang="en-US" sz="12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Underground tunnel, only molasse along it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Viable surface sites, ideally not urbanized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Minimize uncertain geology along tunnel and shafts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Identify acceptable altitude range: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Where tunnel within molasse without overly long shafts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Account for tilt range in depth extremes</a:t>
            </a:r>
          </a:p>
          <a:p>
            <a:endParaRPr lang="en-GB" dirty="0"/>
          </a:p>
          <a:p>
            <a:endParaRPr lang="en-US" sz="1200" dirty="0">
              <a:sym typeface="Wingdings" panose="05000000000000000000" pitchFamily="2" charset="2"/>
            </a:endParaRPr>
          </a:p>
          <a:p>
            <a:endParaRPr lang="en-US" sz="1200" dirty="0">
              <a:sym typeface="Wingdings" panose="05000000000000000000" pitchFamily="2" charset="2"/>
            </a:endParaRPr>
          </a:p>
          <a:p>
            <a:r>
              <a:rPr lang="en-US" sz="1200" dirty="0">
                <a:sym typeface="Wingdings" panose="05000000000000000000" pitchFamily="2" charset="2"/>
              </a:rPr>
              <a:t>Shafts not overly deep in range</a:t>
            </a:r>
          </a:p>
          <a:p>
            <a:r>
              <a:rPr lang="en-US" sz="1200" dirty="0"/>
              <a:t>Altitude range means flexibility for tilts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262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6323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2158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18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9669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0292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Missing illustrations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896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595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407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953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Geometry, geodesy and geography concerns separate from detailed beam physics and radiation protection concerns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More in-line with team expertise and exploratory nature of the tool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Later seek to integrate estimations and refined dose model</a:t>
            </a:r>
            <a:endParaRPr lang="en-US" sz="1200" b="0" dirty="0"/>
          </a:p>
          <a:p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Allow analysts flexibility to select study points within the accelerator trace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200" b="0" dirty="0"/>
              <a:t>Long straight sections surrounding interaction points expected to produce the most intense flux</a:t>
            </a:r>
            <a:endParaRPr lang="en-GB" sz="1200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b="0" dirty="0"/>
              <a:t>Ensure negligible impact or potentially well-defined experimental areas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353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15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>
                <a:sym typeface="Wingdings" panose="05000000000000000000" pitchFamily="2" charset="2"/>
              </a:rPr>
              <a:t> ~18 m depth delta for </a:t>
            </a:r>
            <a:r>
              <a:rPr lang="en-US" sz="1100" dirty="0"/>
              <a:t>1% around X axis</a:t>
            </a:r>
            <a:endParaRPr lang="en-US" sz="1100" dirty="0">
              <a:sym typeface="Wingdings" panose="05000000000000000000" pitchFamily="2" charset="2"/>
            </a:endParaRPr>
          </a:p>
          <a:p>
            <a:r>
              <a:rPr lang="en-US" sz="1100" dirty="0">
                <a:sym typeface="Wingdings" panose="05000000000000000000" pitchFamily="2" charset="2"/>
              </a:rPr>
              <a:t>   ~13 m depth delta for </a:t>
            </a:r>
            <a:r>
              <a:rPr lang="en-US" sz="1100" dirty="0"/>
              <a:t>1% around Y axis</a:t>
            </a: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508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>
                <a:sym typeface="Wingdings" panose="05000000000000000000" pitchFamily="2" charset="2"/>
              </a:rPr>
              <a:t> ~18 m depth delta for </a:t>
            </a:r>
            <a:r>
              <a:rPr lang="en-US" sz="1100" dirty="0"/>
              <a:t>1% around X axis</a:t>
            </a:r>
            <a:endParaRPr lang="en-US" sz="1100" dirty="0">
              <a:sym typeface="Wingdings" panose="05000000000000000000" pitchFamily="2" charset="2"/>
            </a:endParaRPr>
          </a:p>
          <a:p>
            <a:r>
              <a:rPr lang="en-US" sz="1100" dirty="0">
                <a:sym typeface="Wingdings" panose="05000000000000000000" pitchFamily="2" charset="2"/>
              </a:rPr>
              <a:t>   ~13 m depth delta for </a:t>
            </a:r>
            <a:r>
              <a:rPr lang="en-US" sz="1100" dirty="0"/>
              <a:t>1% around Y axis</a:t>
            </a: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777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548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>
                <a:sym typeface="Wingdings" panose="05000000000000000000" pitchFamily="2" charset="2"/>
              </a:rPr>
              <a:t>One side is close to CERN but also lake</a:t>
            </a:r>
          </a:p>
          <a:p>
            <a:r>
              <a:rPr lang="en-US" sz="1200" dirty="0">
                <a:sym typeface="Wingdings" panose="05000000000000000000" pitchFamily="2" charset="2"/>
              </a:rPr>
              <a:t>  Other side is farther from lake but close to mountain limestone</a:t>
            </a:r>
            <a:endParaRPr lang="en-US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864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Click to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Muon Collider Design Meeting (EDMS 2469628)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970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50" r:id="rId6"/>
    <p:sldLayoutId id="2147483651" r:id="rId7"/>
    <p:sldLayoutId id="2147483670" r:id="rId8"/>
    <p:sldLayoutId id="2147483671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544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475656" y="175575"/>
            <a:ext cx="6601544" cy="857250"/>
          </a:xfrm>
        </p:spPr>
        <p:txBody>
          <a:bodyPr/>
          <a:lstStyle/>
          <a:p>
            <a:r>
              <a:rPr lang="en-US" sz="2200" dirty="0" err="1"/>
              <a:t>GeoProfiler</a:t>
            </a:r>
            <a:r>
              <a:rPr lang="en-US" sz="2200" dirty="0"/>
              <a:t>: Tool for siting and locating neutrino flux</a:t>
            </a:r>
            <a:endParaRPr lang="en-GB" sz="2200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171842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323528" y="4435247"/>
            <a:ext cx="8210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u="sng" dirty="0">
                <a:solidFill>
                  <a:schemeClr val="bg1"/>
                </a:solidFill>
                <a:latin typeface="Arial Narrow"/>
                <a:cs typeface="Arial Narrow"/>
              </a:rPr>
              <a:t>C. Desponds</a:t>
            </a: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, Y. Robert</a:t>
            </a: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14/03/2024</a:t>
            </a:r>
          </a:p>
        </p:txBody>
      </p:sp>
      <p:sp>
        <p:nvSpPr>
          <p:cNvPr id="8" name="Titre 81">
            <a:extLst>
              <a:ext uri="{FF2B5EF4-FFF2-40B4-BE49-F238E27FC236}">
                <a16:creationId xmlns:a16="http://schemas.microsoft.com/office/drawing/2014/main" id="{8B85EEC2-F62E-431F-A9F9-75F45FB55BDD}"/>
              </a:ext>
            </a:extLst>
          </p:cNvPr>
          <p:cNvSpPr txBox="1">
            <a:spLocks/>
          </p:cNvSpPr>
          <p:nvPr/>
        </p:nvSpPr>
        <p:spPr>
          <a:xfrm>
            <a:off x="2051720" y="1706145"/>
            <a:ext cx="5220816" cy="445111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GB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D8CBE9B9-A6A4-00D2-B453-28B94DD32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1388" y="1323764"/>
            <a:ext cx="4469084" cy="31922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Exploration Example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10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D11158A-AE2D-8D0F-5F62-C8FF5D8B01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449" y="3651870"/>
            <a:ext cx="2440603" cy="80591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89F65AB-C762-1787-0B97-90DCAD0915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1366" y="1380343"/>
            <a:ext cx="1880834" cy="162345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" name="TextBox 13">
            <a:extLst>
              <a:ext uri="{FF2B5EF4-FFF2-40B4-BE49-F238E27FC236}">
                <a16:creationId xmlns:a16="http://schemas.microsoft.com/office/drawing/2014/main" id="{B599A195-5E48-3132-6ED1-5B2FEA9DD2B1}"/>
              </a:ext>
            </a:extLst>
          </p:cNvPr>
          <p:cNvSpPr txBox="1"/>
          <p:nvPr/>
        </p:nvSpPr>
        <p:spPr>
          <a:xfrm>
            <a:off x="278276" y="1121524"/>
            <a:ext cx="429372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Check 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Neutrino path directions</a:t>
            </a:r>
          </a:p>
          <a:p>
            <a:endParaRPr lang="en-US" sz="1200" b="1" dirty="0"/>
          </a:p>
          <a:p>
            <a:r>
              <a:rPr lang="en-US" sz="1400" b="1" dirty="0"/>
              <a:t>Estimate regions for neutrino flux mitigation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Aligned with each strongest neutrino paths</a:t>
            </a:r>
          </a:p>
          <a:p>
            <a:endParaRPr lang="en-US" sz="1200" dirty="0"/>
          </a:p>
          <a:p>
            <a:r>
              <a:rPr lang="en-US" sz="1400" b="1" dirty="0"/>
              <a:t>Inspect local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Identify optimal planimetric positions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Optimize geology, surface site and accelerator depth</a:t>
            </a:r>
          </a:p>
          <a:p>
            <a:endParaRPr lang="en-US" sz="1200" b="1" dirty="0"/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Match hotspots to regions with depth and tilt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Depth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sym typeface="Symbol" panose="05050102010706020507" pitchFamily="18" charset="2"/>
              </a:rPr>
              <a:t>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uniformly affects distance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Tilt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sym typeface="Symbol" panose="05050102010706020507" pitchFamily="18" charset="2"/>
              </a:rPr>
              <a:t>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more pronounced effect but directional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Avoid “scraping” and hotspot clusters</a:t>
            </a:r>
          </a:p>
          <a:p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Check, assess and refine hotspot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map and land cover for proximity of urban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distance and area estimate (</a:t>
            </a:r>
            <a:r>
              <a:rPr lang="en-US" sz="1200" b="1" dirty="0">
                <a:solidFill>
                  <a:schemeClr val="bg1">
                    <a:lumMod val="85000"/>
                  </a:schemeClr>
                </a:solidFill>
              </a:rPr>
              <a:t>not realistic yet!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clearance in 3D, above and below ground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200" dirty="0"/>
              <a:t>  </a:t>
            </a:r>
          </a:p>
          <a:p>
            <a:endParaRPr lang="en-US" sz="1200" dirty="0"/>
          </a:p>
        </p:txBody>
      </p:sp>
      <p:cxnSp>
        <p:nvCxnSpPr>
          <p:cNvPr id="9" name="Straight Connector 29">
            <a:extLst>
              <a:ext uri="{FF2B5EF4-FFF2-40B4-BE49-F238E27FC236}">
                <a16:creationId xmlns:a16="http://schemas.microsoft.com/office/drawing/2014/main" id="{FC03CE58-9634-0EEC-4574-222CC2D0BE74}"/>
              </a:ext>
            </a:extLst>
          </p:cNvPr>
          <p:cNvCxnSpPr>
            <a:cxnSpLocks/>
          </p:cNvCxnSpPr>
          <p:nvPr/>
        </p:nvCxnSpPr>
        <p:spPr>
          <a:xfrm>
            <a:off x="278276" y="1275606"/>
            <a:ext cx="0" cy="115212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4">
            <a:extLst>
              <a:ext uri="{FF2B5EF4-FFF2-40B4-BE49-F238E27FC236}">
                <a16:creationId xmlns:a16="http://schemas.microsoft.com/office/drawing/2014/main" id="{1828B8C9-1969-B1C8-D09E-107F868410FE}"/>
              </a:ext>
            </a:extLst>
          </p:cNvPr>
          <p:cNvSpPr txBox="1"/>
          <p:nvPr/>
        </p:nvSpPr>
        <p:spPr>
          <a:xfrm>
            <a:off x="4716016" y="909364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Example (</a:t>
            </a:r>
            <a:r>
              <a:rPr lang="en-GB" sz="1600" b="1" dirty="0">
                <a:solidFill>
                  <a:srgbClr val="FF0000"/>
                </a:solidFill>
              </a:rPr>
              <a:t>not a realistic case / solution</a:t>
            </a:r>
            <a:r>
              <a:rPr lang="en-U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96156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D3D87C2-5108-FDC6-B3D9-FE0954DE89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23" r="4480"/>
          <a:stretch/>
        </p:blipFill>
        <p:spPr>
          <a:xfrm>
            <a:off x="4353086" y="4104788"/>
            <a:ext cx="3495514" cy="102754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42892DE-87A9-2E60-A764-16A2D7423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700" y="2725483"/>
            <a:ext cx="4581756" cy="1588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Exploration Example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11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20B553-2D35-BD32-C867-E9D9EA340B8D}"/>
              </a:ext>
            </a:extLst>
          </p:cNvPr>
          <p:cNvSpPr txBox="1"/>
          <p:nvPr/>
        </p:nvSpPr>
        <p:spPr>
          <a:xfrm>
            <a:off x="6437408" y="1489021"/>
            <a:ext cx="24283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ym typeface="Wingdings" panose="05000000000000000000" pitchFamily="2" charset="2"/>
              </a:rPr>
              <a:t>Near CERN</a:t>
            </a:r>
          </a:p>
          <a:p>
            <a:r>
              <a:rPr lang="en-US" sz="1200" dirty="0">
                <a:sym typeface="Wingdings" panose="05000000000000000000" pitchFamily="2" charset="2"/>
              </a:rPr>
              <a:t>Viable non-urban surface sites</a:t>
            </a:r>
          </a:p>
          <a:p>
            <a:r>
              <a:rPr lang="en-US" sz="1200" dirty="0">
                <a:sym typeface="Wingdings" panose="05000000000000000000" pitchFamily="2" charset="2"/>
              </a:rPr>
              <a:t>Low geology uncertainty</a:t>
            </a:r>
          </a:p>
          <a:p>
            <a:r>
              <a:rPr lang="en-US" sz="1200" dirty="0">
                <a:sym typeface="Wingdings" panose="05000000000000000000" pitchFamily="2" charset="2"/>
              </a:rPr>
              <a:t>No limestone intersected</a:t>
            </a:r>
          </a:p>
          <a:p>
            <a:r>
              <a:rPr lang="en-US" sz="1200" dirty="0">
                <a:sym typeface="Wingdings" panose="05000000000000000000" pitchFamily="2" charset="2"/>
              </a:rPr>
              <a:t>Shafts not overly deep</a:t>
            </a:r>
            <a:endParaRPr lang="en-US" sz="1200" dirty="0"/>
          </a:p>
        </p:txBody>
      </p:sp>
      <p:sp>
        <p:nvSpPr>
          <p:cNvPr id="7" name="TextBox 13">
            <a:extLst>
              <a:ext uri="{FF2B5EF4-FFF2-40B4-BE49-F238E27FC236}">
                <a16:creationId xmlns:a16="http://schemas.microsoft.com/office/drawing/2014/main" id="{C49436DA-FD17-A20E-139A-B9B39D429F45}"/>
              </a:ext>
            </a:extLst>
          </p:cNvPr>
          <p:cNvSpPr txBox="1"/>
          <p:nvPr/>
        </p:nvSpPr>
        <p:spPr>
          <a:xfrm>
            <a:off x="278276" y="1121524"/>
            <a:ext cx="429372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Check 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Neutrino path directions</a:t>
            </a:r>
          </a:p>
          <a:p>
            <a:endParaRPr lang="en-US" sz="1200" b="1" dirty="0"/>
          </a:p>
          <a:p>
            <a:r>
              <a:rPr lang="en-US" sz="1400" b="1" dirty="0"/>
              <a:t>Estimate regions for neutrino flux mitigation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Aligned with each strongest neutrino paths</a:t>
            </a:r>
          </a:p>
          <a:p>
            <a:endParaRPr lang="en-US" sz="1200" dirty="0"/>
          </a:p>
          <a:p>
            <a:r>
              <a:rPr lang="en-US" sz="1400" b="1" dirty="0"/>
              <a:t>Inspect local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Identify optimal planimetric positions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Optimize geology, surface site and accelerator depth</a:t>
            </a:r>
          </a:p>
          <a:p>
            <a:endParaRPr lang="en-US" sz="1200" b="1" dirty="0"/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Match hotspots to regions with depth and tilt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Depth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sym typeface="Symbol" panose="05050102010706020507" pitchFamily="18" charset="2"/>
              </a:rPr>
              <a:t>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uniformly affects distance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Tilt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sym typeface="Symbol" panose="05050102010706020507" pitchFamily="18" charset="2"/>
              </a:rPr>
              <a:t>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more pronounced effect but directional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Avoid “scraping” and hotspot clusters</a:t>
            </a:r>
          </a:p>
          <a:p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Check, assess and refine hotspot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map and land cover for proximity of urban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distance and area estimate (</a:t>
            </a:r>
            <a:r>
              <a:rPr lang="en-US" sz="1200" b="1" dirty="0">
                <a:solidFill>
                  <a:schemeClr val="bg1">
                    <a:lumMod val="85000"/>
                  </a:schemeClr>
                </a:solidFill>
              </a:rPr>
              <a:t>not realistic yet!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clearance in 3D, above and below ground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r>
              <a:rPr lang="en-US" sz="1200" dirty="0"/>
              <a:t>  </a:t>
            </a:r>
          </a:p>
          <a:p>
            <a:endParaRPr lang="en-US" sz="1200" dirty="0"/>
          </a:p>
        </p:txBody>
      </p:sp>
      <p:pic>
        <p:nvPicPr>
          <p:cNvPr id="10" name="Picture 21">
            <a:extLst>
              <a:ext uri="{FF2B5EF4-FFF2-40B4-BE49-F238E27FC236}">
                <a16:creationId xmlns:a16="http://schemas.microsoft.com/office/drawing/2014/main" id="{F3CAC5CA-3D7E-CF9E-3F12-3D406C057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1366" y="1380343"/>
            <a:ext cx="1880834" cy="162345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15" name="Straight Connector 29">
            <a:extLst>
              <a:ext uri="{FF2B5EF4-FFF2-40B4-BE49-F238E27FC236}">
                <a16:creationId xmlns:a16="http://schemas.microsoft.com/office/drawing/2014/main" id="{9146C2D9-B0B2-A1A3-2655-053B625DCAEB}"/>
              </a:ext>
            </a:extLst>
          </p:cNvPr>
          <p:cNvCxnSpPr>
            <a:cxnSpLocks/>
          </p:cNvCxnSpPr>
          <p:nvPr/>
        </p:nvCxnSpPr>
        <p:spPr>
          <a:xfrm>
            <a:off x="278276" y="1275606"/>
            <a:ext cx="0" cy="115212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4">
            <a:extLst>
              <a:ext uri="{FF2B5EF4-FFF2-40B4-BE49-F238E27FC236}">
                <a16:creationId xmlns:a16="http://schemas.microsoft.com/office/drawing/2014/main" id="{93BEC5AA-22D5-38A8-53B6-B2DD5F26307B}"/>
              </a:ext>
            </a:extLst>
          </p:cNvPr>
          <p:cNvSpPr txBox="1"/>
          <p:nvPr/>
        </p:nvSpPr>
        <p:spPr>
          <a:xfrm>
            <a:off x="4716016" y="909364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Example (</a:t>
            </a:r>
            <a:r>
              <a:rPr lang="en-GB" sz="1600" b="1" dirty="0">
                <a:solidFill>
                  <a:srgbClr val="FF0000"/>
                </a:solidFill>
              </a:rPr>
              <a:t>not a realistic case / solution</a:t>
            </a:r>
            <a:r>
              <a:rPr lang="en-U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32516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Exploration Example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3E3DB8-3B65-2692-3E26-C95A72336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3" y="1358920"/>
            <a:ext cx="1819390" cy="15008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D06498-AECE-4EEF-AC53-B562B2319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311" y="2143880"/>
            <a:ext cx="1858489" cy="1500862"/>
          </a:xfrm>
          <a:prstGeom prst="rect">
            <a:avLst/>
          </a:prstGeom>
        </p:spPr>
      </p:pic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57CF9FD0-E3ED-A1B7-AAF8-D4DD1872998D}"/>
              </a:ext>
            </a:extLst>
          </p:cNvPr>
          <p:cNvSpPr/>
          <p:nvPr/>
        </p:nvSpPr>
        <p:spPr>
          <a:xfrm>
            <a:off x="6584503" y="2447622"/>
            <a:ext cx="936104" cy="881604"/>
          </a:xfrm>
          <a:prstGeom prst="mathMultiply">
            <a:avLst/>
          </a:prstGeom>
          <a:solidFill>
            <a:srgbClr val="FF868F">
              <a:alpha val="34902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FE1562-F5D9-20C1-FBEA-CD06C34F78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4145" y="3147814"/>
            <a:ext cx="1846110" cy="1566131"/>
          </a:xfrm>
          <a:prstGeom prst="rect">
            <a:avLst/>
          </a:prstGeom>
        </p:spPr>
      </p:pic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4C412446-C031-2267-2869-498E81BE3B49}"/>
              </a:ext>
            </a:extLst>
          </p:cNvPr>
          <p:cNvSpPr/>
          <p:nvPr/>
        </p:nvSpPr>
        <p:spPr>
          <a:xfrm>
            <a:off x="5296914" y="1668549"/>
            <a:ext cx="936104" cy="881604"/>
          </a:xfrm>
          <a:prstGeom prst="mathMultiply">
            <a:avLst/>
          </a:prstGeom>
          <a:solidFill>
            <a:srgbClr val="FF868F">
              <a:alpha val="34902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19245461-2461-1A1F-4C3B-5B7B755A0407}"/>
              </a:ext>
            </a:extLst>
          </p:cNvPr>
          <p:cNvSpPr txBox="1"/>
          <p:nvPr/>
        </p:nvSpPr>
        <p:spPr>
          <a:xfrm>
            <a:off x="278276" y="1121524"/>
            <a:ext cx="429372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Check 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Neutrino path directions</a:t>
            </a:r>
          </a:p>
          <a:p>
            <a:endParaRPr lang="en-US" sz="1200" b="1" dirty="0"/>
          </a:p>
          <a:p>
            <a:r>
              <a:rPr lang="en-US" sz="1400" b="1" dirty="0"/>
              <a:t>Estimate regions for neutrino flux mitigation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Aligned with each strongest neutrino paths</a:t>
            </a:r>
          </a:p>
          <a:p>
            <a:endParaRPr lang="en-US" sz="1200" dirty="0"/>
          </a:p>
          <a:p>
            <a:r>
              <a:rPr lang="en-US" sz="1400" b="1" dirty="0"/>
              <a:t>Inspect local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Identify optimal planimetric positions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Optimize geology, surface site and accelerator depth</a:t>
            </a:r>
          </a:p>
          <a:p>
            <a:endParaRPr lang="en-US" sz="1200" b="1" dirty="0"/>
          </a:p>
          <a:p>
            <a:r>
              <a:rPr lang="en-US" sz="1400" b="1" dirty="0"/>
              <a:t>Match hotspots to regions with depth and tilt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Depth </a:t>
            </a:r>
            <a:r>
              <a:rPr lang="en-US" sz="1200" dirty="0">
                <a:sym typeface="Symbol" panose="05050102010706020507" pitchFamily="18" charset="2"/>
              </a:rPr>
              <a:t></a:t>
            </a:r>
            <a:r>
              <a:rPr lang="en-US" sz="1200" dirty="0"/>
              <a:t> uniformly affects distance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Tilt </a:t>
            </a:r>
            <a:r>
              <a:rPr lang="en-US" sz="1200" dirty="0">
                <a:sym typeface="Symbol" panose="05050102010706020507" pitchFamily="18" charset="2"/>
              </a:rPr>
              <a:t></a:t>
            </a:r>
            <a:r>
              <a:rPr lang="en-US" sz="1200" dirty="0"/>
              <a:t> more pronounced effect but directional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Avoid “scraping” and hotspot clusters</a:t>
            </a:r>
          </a:p>
          <a:p>
            <a:endParaRPr lang="en-US" sz="1200" dirty="0"/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Check, assess and refine hotspot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map and land cover for proximity of urban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distance and area estimate (</a:t>
            </a:r>
            <a:r>
              <a:rPr lang="en-US" sz="1200" b="1" dirty="0">
                <a:solidFill>
                  <a:schemeClr val="bg1">
                    <a:lumMod val="85000"/>
                  </a:schemeClr>
                </a:solidFill>
              </a:rPr>
              <a:t>not realistic yet!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clearance in 3D, above and below ground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r>
              <a:rPr lang="en-US" sz="1200" dirty="0"/>
              <a:t>  </a:t>
            </a:r>
          </a:p>
          <a:p>
            <a:endParaRPr lang="en-US" sz="1200" dirty="0"/>
          </a:p>
        </p:txBody>
      </p:sp>
      <p:cxnSp>
        <p:nvCxnSpPr>
          <p:cNvPr id="15" name="Straight Connector 29">
            <a:extLst>
              <a:ext uri="{FF2B5EF4-FFF2-40B4-BE49-F238E27FC236}">
                <a16:creationId xmlns:a16="http://schemas.microsoft.com/office/drawing/2014/main" id="{8211DD65-F00E-AE0E-7695-B525C3420E1E}"/>
              </a:ext>
            </a:extLst>
          </p:cNvPr>
          <p:cNvCxnSpPr>
            <a:cxnSpLocks/>
          </p:cNvCxnSpPr>
          <p:nvPr/>
        </p:nvCxnSpPr>
        <p:spPr>
          <a:xfrm>
            <a:off x="278276" y="1275606"/>
            <a:ext cx="0" cy="187220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11CC1FA-A1B4-AD79-E07A-B7EE3DBCDEEF}"/>
              </a:ext>
            </a:extLst>
          </p:cNvPr>
          <p:cNvSpPr txBox="1"/>
          <p:nvPr/>
        </p:nvSpPr>
        <p:spPr>
          <a:xfrm>
            <a:off x="4716016" y="909364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Example (</a:t>
            </a:r>
            <a:r>
              <a:rPr lang="en-GB" sz="1600" b="1" dirty="0">
                <a:solidFill>
                  <a:srgbClr val="FF0000"/>
                </a:solidFill>
              </a:rPr>
              <a:t>not a realistic case / solution</a:t>
            </a:r>
            <a:r>
              <a:rPr lang="en-U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1596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Exploration Example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F9651F-6BCD-3102-BA0A-19F5C65E2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1386418"/>
            <a:ext cx="3040643" cy="9493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742427-A326-680F-1569-2AAC9FAC1E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2335728"/>
            <a:ext cx="3040643" cy="11507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91B764-C15A-A66F-785C-C5B578F3E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2" y="3474732"/>
            <a:ext cx="3040643" cy="1494272"/>
          </a:xfrm>
          <a:prstGeom prst="rect">
            <a:avLst/>
          </a:prstGeom>
        </p:spPr>
      </p:pic>
      <p:sp>
        <p:nvSpPr>
          <p:cNvPr id="3" name="TextBox 13">
            <a:extLst>
              <a:ext uri="{FF2B5EF4-FFF2-40B4-BE49-F238E27FC236}">
                <a16:creationId xmlns:a16="http://schemas.microsoft.com/office/drawing/2014/main" id="{4A73E00F-036A-7855-88DD-530DFA48AA6F}"/>
              </a:ext>
            </a:extLst>
          </p:cNvPr>
          <p:cNvSpPr txBox="1"/>
          <p:nvPr/>
        </p:nvSpPr>
        <p:spPr>
          <a:xfrm>
            <a:off x="278276" y="1121524"/>
            <a:ext cx="429372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Check 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Neutrino path directions</a:t>
            </a:r>
          </a:p>
          <a:p>
            <a:endParaRPr lang="en-US" sz="1200" b="1" dirty="0"/>
          </a:p>
          <a:p>
            <a:r>
              <a:rPr lang="en-US" sz="1400" b="1" dirty="0"/>
              <a:t>Estimate regions for neutrino flux mitigation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Aligned with each strongest neutrino paths</a:t>
            </a:r>
          </a:p>
          <a:p>
            <a:endParaRPr lang="en-US" sz="1200" dirty="0"/>
          </a:p>
          <a:p>
            <a:r>
              <a:rPr lang="en-US" sz="1400" b="1" dirty="0"/>
              <a:t>Inspect local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Identify optimal planimetric positions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Optimize geology, surface site and accelerator depth</a:t>
            </a:r>
          </a:p>
          <a:p>
            <a:endParaRPr lang="en-US" sz="1200" b="1" dirty="0"/>
          </a:p>
          <a:p>
            <a:r>
              <a:rPr lang="en-US" sz="1400" b="1" dirty="0"/>
              <a:t>Match hotspots to regions with depth and tilt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Depth </a:t>
            </a:r>
            <a:r>
              <a:rPr lang="en-US" sz="1200" dirty="0">
                <a:sym typeface="Symbol" panose="05050102010706020507" pitchFamily="18" charset="2"/>
              </a:rPr>
              <a:t></a:t>
            </a:r>
            <a:r>
              <a:rPr lang="en-US" sz="1200" dirty="0"/>
              <a:t> uniformly affects distance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Tilt </a:t>
            </a:r>
            <a:r>
              <a:rPr lang="en-US" sz="1200" dirty="0">
                <a:sym typeface="Symbol" panose="05050102010706020507" pitchFamily="18" charset="2"/>
              </a:rPr>
              <a:t></a:t>
            </a:r>
            <a:r>
              <a:rPr lang="en-US" sz="1200" dirty="0"/>
              <a:t> more pronounced effect but directional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Avoid “scraping” and hotspot clusters</a:t>
            </a:r>
          </a:p>
          <a:p>
            <a:endParaRPr lang="en-US" sz="1200" dirty="0"/>
          </a:p>
          <a:p>
            <a:r>
              <a:rPr lang="en-US" sz="1400" b="1" dirty="0"/>
              <a:t>Check, assess and refine hotspot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Check map and land cover for proximity of urban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Check distance and area estimate (</a:t>
            </a:r>
            <a:r>
              <a:rPr lang="en-US" sz="1200" b="1" dirty="0">
                <a:solidFill>
                  <a:srgbClr val="FF0000"/>
                </a:solidFill>
              </a:rPr>
              <a:t>not realistic yet!</a:t>
            </a:r>
            <a:r>
              <a:rPr lang="en-US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Check clearance in 3D, above and below ground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r>
              <a:rPr lang="en-US" sz="1200" dirty="0"/>
              <a:t>  </a:t>
            </a:r>
          </a:p>
          <a:p>
            <a:endParaRPr lang="en-US" sz="1200" dirty="0"/>
          </a:p>
        </p:txBody>
      </p:sp>
      <p:cxnSp>
        <p:nvCxnSpPr>
          <p:cNvPr id="10" name="Straight Connector 29">
            <a:extLst>
              <a:ext uri="{FF2B5EF4-FFF2-40B4-BE49-F238E27FC236}">
                <a16:creationId xmlns:a16="http://schemas.microsoft.com/office/drawing/2014/main" id="{5919DF38-6CFE-C56C-E319-F4D5F65BEA40}"/>
              </a:ext>
            </a:extLst>
          </p:cNvPr>
          <p:cNvCxnSpPr>
            <a:cxnSpLocks/>
          </p:cNvCxnSpPr>
          <p:nvPr/>
        </p:nvCxnSpPr>
        <p:spPr>
          <a:xfrm>
            <a:off x="278276" y="1275606"/>
            <a:ext cx="0" cy="288032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B36CA19-D316-E598-08CD-60FB8F676BB0}"/>
              </a:ext>
            </a:extLst>
          </p:cNvPr>
          <p:cNvSpPr txBox="1"/>
          <p:nvPr/>
        </p:nvSpPr>
        <p:spPr>
          <a:xfrm>
            <a:off x="4716016" y="909364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Example (</a:t>
            </a:r>
            <a:r>
              <a:rPr lang="en-GB" sz="1600" b="1" dirty="0">
                <a:solidFill>
                  <a:srgbClr val="FF0000"/>
                </a:solidFill>
              </a:rPr>
              <a:t>not a realistic case / solution</a:t>
            </a:r>
            <a:r>
              <a:rPr lang="en-U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08097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Exploration Example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D714ABD-8CEE-15D7-2957-B1E1889B90F4}"/>
              </a:ext>
            </a:extLst>
          </p:cNvPr>
          <p:cNvCxnSpPr/>
          <p:nvPr/>
        </p:nvCxnSpPr>
        <p:spPr>
          <a:xfrm>
            <a:off x="278276" y="1275606"/>
            <a:ext cx="0" cy="36285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13">
            <a:extLst>
              <a:ext uri="{FF2B5EF4-FFF2-40B4-BE49-F238E27FC236}">
                <a16:creationId xmlns:a16="http://schemas.microsoft.com/office/drawing/2014/main" id="{B73B29DF-E311-F5DA-FC9D-33DAD3C7EC70}"/>
              </a:ext>
            </a:extLst>
          </p:cNvPr>
          <p:cNvSpPr txBox="1"/>
          <p:nvPr/>
        </p:nvSpPr>
        <p:spPr>
          <a:xfrm>
            <a:off x="278276" y="1121524"/>
            <a:ext cx="429372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Check 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Neutrino path directions</a:t>
            </a:r>
          </a:p>
          <a:p>
            <a:endParaRPr lang="en-US" sz="1200" b="1" dirty="0"/>
          </a:p>
          <a:p>
            <a:r>
              <a:rPr lang="en-US" sz="1400" b="1" dirty="0"/>
              <a:t>Estimate regions for neutrino flux mitigation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Aligned with each strongest neutrino paths</a:t>
            </a:r>
          </a:p>
          <a:p>
            <a:endParaRPr lang="en-US" sz="1200" dirty="0"/>
          </a:p>
          <a:p>
            <a:r>
              <a:rPr lang="en-US" sz="1400" b="1" dirty="0"/>
              <a:t>Inspect local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Identify optimal planimetric positions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Optimize geology, surface site and accelerator depth</a:t>
            </a:r>
          </a:p>
          <a:p>
            <a:endParaRPr lang="en-US" sz="1200" b="1" dirty="0"/>
          </a:p>
          <a:p>
            <a:r>
              <a:rPr lang="en-US" sz="1400" b="1" dirty="0"/>
              <a:t>Match hotspots to regions with depth and tilt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Depth </a:t>
            </a:r>
            <a:r>
              <a:rPr lang="en-US" sz="1200" dirty="0">
                <a:sym typeface="Symbol" panose="05050102010706020507" pitchFamily="18" charset="2"/>
              </a:rPr>
              <a:t></a:t>
            </a:r>
            <a:r>
              <a:rPr lang="en-US" sz="1200" dirty="0"/>
              <a:t> uniformly affects distance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Tilt </a:t>
            </a:r>
            <a:r>
              <a:rPr lang="en-US" sz="1200" dirty="0">
                <a:sym typeface="Symbol" panose="05050102010706020507" pitchFamily="18" charset="2"/>
              </a:rPr>
              <a:t></a:t>
            </a:r>
            <a:r>
              <a:rPr lang="en-US" sz="1200" dirty="0"/>
              <a:t> more pronounced effect but directional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Avoid “scraping” and hotspot clusters</a:t>
            </a:r>
          </a:p>
          <a:p>
            <a:endParaRPr lang="en-US" sz="1200" dirty="0"/>
          </a:p>
          <a:p>
            <a:r>
              <a:rPr lang="en-US" sz="1400" b="1" dirty="0"/>
              <a:t>Check, assess and refine hotspot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Check map and land cover for proximity of urban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Check distance and area estimate (</a:t>
            </a:r>
            <a:r>
              <a:rPr lang="en-US" sz="1200" b="1" dirty="0">
                <a:solidFill>
                  <a:srgbClr val="FF0000"/>
                </a:solidFill>
              </a:rPr>
              <a:t>not realistic yet!</a:t>
            </a:r>
            <a:r>
              <a:rPr lang="en-US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Check clearance in 3D, above and below ground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r>
              <a:rPr lang="en-US" sz="1200" dirty="0"/>
              <a:t>  </a:t>
            </a:r>
          </a:p>
          <a:p>
            <a:endParaRPr lang="en-US" sz="1200" dirty="0"/>
          </a:p>
        </p:txBody>
      </p:sp>
      <p:cxnSp>
        <p:nvCxnSpPr>
          <p:cNvPr id="72" name="Connecteur : en angle 71">
            <a:extLst>
              <a:ext uri="{FF2B5EF4-FFF2-40B4-BE49-F238E27FC236}">
                <a16:creationId xmlns:a16="http://schemas.microsoft.com/office/drawing/2014/main" id="{9FBD81B8-7BB6-24ED-1209-68F28D03A026}"/>
              </a:ext>
            </a:extLst>
          </p:cNvPr>
          <p:cNvCxnSpPr>
            <a:cxnSpLocks/>
          </p:cNvCxnSpPr>
          <p:nvPr/>
        </p:nvCxnSpPr>
        <p:spPr>
          <a:xfrm rot="16200000" flipV="1">
            <a:off x="-649292" y="3976616"/>
            <a:ext cx="1684364" cy="170775"/>
          </a:xfrm>
          <a:prstGeom prst="bentConnector3">
            <a:avLst>
              <a:gd name="adj1" fmla="val -202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4527CC83-A9C4-82A0-FF03-DD452D7C88C8}"/>
              </a:ext>
            </a:extLst>
          </p:cNvPr>
          <p:cNvCxnSpPr>
            <a:cxnSpLocks/>
          </p:cNvCxnSpPr>
          <p:nvPr/>
        </p:nvCxnSpPr>
        <p:spPr>
          <a:xfrm>
            <a:off x="107502" y="3219821"/>
            <a:ext cx="144018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9" name="Picture 6">
            <a:extLst>
              <a:ext uri="{FF2B5EF4-FFF2-40B4-BE49-F238E27FC236}">
                <a16:creationId xmlns:a16="http://schemas.microsoft.com/office/drawing/2014/main" id="{47CD535A-60F7-7252-D629-A7DCFE9DF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0804" y="2283289"/>
            <a:ext cx="2925572" cy="1401703"/>
          </a:xfrm>
          <a:prstGeom prst="rect">
            <a:avLst/>
          </a:prstGeom>
        </p:spPr>
      </p:pic>
      <p:pic>
        <p:nvPicPr>
          <p:cNvPr id="80" name="Picture 8">
            <a:extLst>
              <a:ext uri="{FF2B5EF4-FFF2-40B4-BE49-F238E27FC236}">
                <a16:creationId xmlns:a16="http://schemas.microsoft.com/office/drawing/2014/main" id="{541F9A5E-395A-62AE-DFC4-480B2A48B0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1402200"/>
            <a:ext cx="2952328" cy="885007"/>
          </a:xfrm>
          <a:prstGeom prst="rect">
            <a:avLst/>
          </a:prstGeom>
        </p:spPr>
      </p:pic>
      <p:pic>
        <p:nvPicPr>
          <p:cNvPr id="81" name="Picture 11">
            <a:extLst>
              <a:ext uri="{FF2B5EF4-FFF2-40B4-BE49-F238E27FC236}">
                <a16:creationId xmlns:a16="http://schemas.microsoft.com/office/drawing/2014/main" id="{2F06DA9E-0ACC-10BC-C8A3-9306474C0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0804" y="3672545"/>
            <a:ext cx="2925572" cy="12738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DD76EB-C153-19EB-350D-2F9067B4BF73}"/>
              </a:ext>
            </a:extLst>
          </p:cNvPr>
          <p:cNvSpPr txBox="1"/>
          <p:nvPr/>
        </p:nvSpPr>
        <p:spPr>
          <a:xfrm>
            <a:off x="4716016" y="909364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Example (</a:t>
            </a:r>
            <a:r>
              <a:rPr lang="en-GB" sz="1600" b="1" dirty="0">
                <a:solidFill>
                  <a:srgbClr val="FF0000"/>
                </a:solidFill>
              </a:rPr>
              <a:t>not a realistic case / solution</a:t>
            </a:r>
            <a:r>
              <a:rPr lang="en-U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7008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Exploration Example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D714ABD-8CEE-15D7-2957-B1E1889B90F4}"/>
              </a:ext>
            </a:extLst>
          </p:cNvPr>
          <p:cNvCxnSpPr/>
          <p:nvPr/>
        </p:nvCxnSpPr>
        <p:spPr>
          <a:xfrm>
            <a:off x="278276" y="1275606"/>
            <a:ext cx="0" cy="36285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13">
            <a:extLst>
              <a:ext uri="{FF2B5EF4-FFF2-40B4-BE49-F238E27FC236}">
                <a16:creationId xmlns:a16="http://schemas.microsoft.com/office/drawing/2014/main" id="{8C7A4A55-46FA-2FEC-5E4F-55945E730C7E}"/>
              </a:ext>
            </a:extLst>
          </p:cNvPr>
          <p:cNvSpPr txBox="1"/>
          <p:nvPr/>
        </p:nvSpPr>
        <p:spPr>
          <a:xfrm>
            <a:off x="278276" y="1121524"/>
            <a:ext cx="429372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Check 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Neutrino path directions</a:t>
            </a:r>
          </a:p>
          <a:p>
            <a:endParaRPr lang="en-US" sz="1200" b="1" dirty="0"/>
          </a:p>
          <a:p>
            <a:r>
              <a:rPr lang="en-US" sz="1400" b="1" dirty="0"/>
              <a:t>Estimate regions for neutrino flux mitigation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Aligned with each strongest neutrino paths</a:t>
            </a:r>
          </a:p>
          <a:p>
            <a:endParaRPr lang="en-US" sz="1200" dirty="0"/>
          </a:p>
          <a:p>
            <a:r>
              <a:rPr lang="en-US" sz="1400" b="1" dirty="0"/>
              <a:t>Inspect local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Identify optimal planimetric positions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Optimize geology, surface site and accelerator depth</a:t>
            </a:r>
          </a:p>
          <a:p>
            <a:endParaRPr lang="en-US" sz="1200" b="1" dirty="0"/>
          </a:p>
          <a:p>
            <a:r>
              <a:rPr lang="en-US" sz="1400" b="1" dirty="0"/>
              <a:t>Match hotspots to regions with depth and tilt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Depth </a:t>
            </a:r>
            <a:r>
              <a:rPr lang="en-US" sz="1200" dirty="0">
                <a:sym typeface="Symbol" panose="05050102010706020507" pitchFamily="18" charset="2"/>
              </a:rPr>
              <a:t></a:t>
            </a:r>
            <a:r>
              <a:rPr lang="en-US" sz="1200" dirty="0"/>
              <a:t> uniformly affects distance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Tilt </a:t>
            </a:r>
            <a:r>
              <a:rPr lang="en-US" sz="1200" dirty="0">
                <a:sym typeface="Symbol" panose="05050102010706020507" pitchFamily="18" charset="2"/>
              </a:rPr>
              <a:t></a:t>
            </a:r>
            <a:r>
              <a:rPr lang="en-US" sz="1200" dirty="0"/>
              <a:t> more pronounced effect but directional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Avoid “scraping” and hotspot clusters</a:t>
            </a:r>
          </a:p>
          <a:p>
            <a:endParaRPr lang="en-US" sz="1200" dirty="0"/>
          </a:p>
          <a:p>
            <a:r>
              <a:rPr lang="en-US" sz="1400" b="1" dirty="0"/>
              <a:t>Check, assess and refine hotspot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Check map and land cover for proximity of urban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Check distance and area estimate (</a:t>
            </a:r>
            <a:r>
              <a:rPr lang="en-US" sz="1200" b="1" dirty="0">
                <a:solidFill>
                  <a:srgbClr val="FF0000"/>
                </a:solidFill>
              </a:rPr>
              <a:t>not realistic yet!</a:t>
            </a:r>
            <a:r>
              <a:rPr lang="en-US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Check clearance in 3D, above and below ground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r>
              <a:rPr lang="en-US" sz="1200" dirty="0"/>
              <a:t>  </a:t>
            </a:r>
          </a:p>
          <a:p>
            <a:endParaRPr lang="en-US" sz="1200" dirty="0"/>
          </a:p>
        </p:txBody>
      </p:sp>
      <p:cxnSp>
        <p:nvCxnSpPr>
          <p:cNvPr id="16" name="Connecteur : en angle 15">
            <a:extLst>
              <a:ext uri="{FF2B5EF4-FFF2-40B4-BE49-F238E27FC236}">
                <a16:creationId xmlns:a16="http://schemas.microsoft.com/office/drawing/2014/main" id="{2A3E47CE-C134-0F04-9ECC-87AD4F4DB31A}"/>
              </a:ext>
            </a:extLst>
          </p:cNvPr>
          <p:cNvCxnSpPr>
            <a:cxnSpLocks/>
          </p:cNvCxnSpPr>
          <p:nvPr/>
        </p:nvCxnSpPr>
        <p:spPr>
          <a:xfrm rot="16200000" flipV="1">
            <a:off x="-1045336" y="3580571"/>
            <a:ext cx="2476451" cy="170778"/>
          </a:xfrm>
          <a:prstGeom prst="bentConnector3">
            <a:avLst>
              <a:gd name="adj1" fmla="val -146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952D5BC5-CB32-4A4C-F73E-E8800922FB3F}"/>
              </a:ext>
            </a:extLst>
          </p:cNvPr>
          <p:cNvCxnSpPr>
            <a:cxnSpLocks/>
          </p:cNvCxnSpPr>
          <p:nvPr/>
        </p:nvCxnSpPr>
        <p:spPr>
          <a:xfrm>
            <a:off x="115884" y="2427734"/>
            <a:ext cx="144018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14">
            <a:extLst>
              <a:ext uri="{FF2B5EF4-FFF2-40B4-BE49-F238E27FC236}">
                <a16:creationId xmlns:a16="http://schemas.microsoft.com/office/drawing/2014/main" id="{F3D0366E-25A9-CFFF-9847-77A88432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202" y="2627507"/>
            <a:ext cx="4414020" cy="1493828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CF700308-39EA-67B2-14BE-A596F5086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1402200"/>
            <a:ext cx="2952328" cy="885007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2E0C0C76-97EC-4FF5-B66D-6698512E73BD}"/>
              </a:ext>
            </a:extLst>
          </p:cNvPr>
          <p:cNvSpPr txBox="1"/>
          <p:nvPr/>
        </p:nvSpPr>
        <p:spPr>
          <a:xfrm>
            <a:off x="4716016" y="909364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Example (</a:t>
            </a:r>
            <a:r>
              <a:rPr lang="en-GB" sz="1600" b="1" dirty="0">
                <a:solidFill>
                  <a:srgbClr val="FF0000"/>
                </a:solidFill>
              </a:rPr>
              <a:t>not a realistic case / solution</a:t>
            </a:r>
            <a:r>
              <a:rPr lang="en-U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14617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Potential placement 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16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TextBox 13">
            <a:extLst>
              <a:ext uri="{FF2B5EF4-FFF2-40B4-BE49-F238E27FC236}">
                <a16:creationId xmlns:a16="http://schemas.microsoft.com/office/drawing/2014/main" id="{2C9218C6-D51B-E1DA-7423-7CC09F642BA1}"/>
              </a:ext>
            </a:extLst>
          </p:cNvPr>
          <p:cNvSpPr txBox="1"/>
          <p:nvPr/>
        </p:nvSpPr>
        <p:spPr>
          <a:xfrm>
            <a:off x="278276" y="1121524"/>
            <a:ext cx="429372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Two exit points (</a:t>
            </a:r>
            <a:r>
              <a:rPr lang="en-GB" sz="1400" b="1" dirty="0">
                <a:solidFill>
                  <a:srgbClr val="FF0000"/>
                </a:solidFill>
              </a:rPr>
              <a:t>hotspot size not realistic</a:t>
            </a:r>
            <a:r>
              <a:rPr lang="en-GB" sz="1400" b="1" dirty="0"/>
              <a:t>):</a:t>
            </a:r>
          </a:p>
          <a:p>
            <a:r>
              <a:rPr lang="en-GB" sz="1200" dirty="0"/>
              <a:t>Jura</a:t>
            </a:r>
          </a:p>
          <a:p>
            <a:r>
              <a:rPr lang="en-GB" sz="1200" dirty="0"/>
              <a:t>Mediterranean sea</a:t>
            </a:r>
          </a:p>
          <a:p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r>
              <a:rPr lang="en-GB" sz="1200" dirty="0"/>
              <a:t>  </a:t>
            </a:r>
          </a:p>
          <a:p>
            <a:endParaRPr lang="en-GB" sz="12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794C6D3-23E3-656E-8C9E-618CEFB53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211710"/>
            <a:ext cx="3126760" cy="102292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BC2CAFB-399A-BD03-19E2-BB7FC765C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109" y="1431201"/>
            <a:ext cx="3258315" cy="2859106"/>
          </a:xfrm>
          <a:prstGeom prst="rect">
            <a:avLst/>
          </a:prstGeom>
        </p:spPr>
      </p:pic>
      <p:pic>
        <p:nvPicPr>
          <p:cNvPr id="3" name="Picture 20">
            <a:extLst>
              <a:ext uri="{FF2B5EF4-FFF2-40B4-BE49-F238E27FC236}">
                <a16:creationId xmlns:a16="http://schemas.microsoft.com/office/drawing/2014/main" id="{54E07BBD-AC54-AE9F-3172-AA2248FC82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090" r="6193" b="33577"/>
          <a:stretch/>
        </p:blipFill>
        <p:spPr>
          <a:xfrm>
            <a:off x="278276" y="3651870"/>
            <a:ext cx="2162374" cy="930691"/>
          </a:xfrm>
          <a:prstGeom prst="rect">
            <a:avLst/>
          </a:prstGeom>
        </p:spPr>
      </p:pic>
      <p:pic>
        <p:nvPicPr>
          <p:cNvPr id="4" name="Picture 22" descr="A person flying in the sky&#10;&#10;Description automatically generated">
            <a:extLst>
              <a:ext uri="{FF2B5EF4-FFF2-40B4-BE49-F238E27FC236}">
                <a16:creationId xmlns:a16="http://schemas.microsoft.com/office/drawing/2014/main" id="{2A05549E-79FD-135B-8BF7-65780E3571E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61" r="5746" b="27768"/>
          <a:stretch/>
        </p:blipFill>
        <p:spPr>
          <a:xfrm>
            <a:off x="2677860" y="3645009"/>
            <a:ext cx="2042064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23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Future Developments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17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0037C5-3064-E4B3-C7C1-DFE11C7ED855}"/>
              </a:ext>
            </a:extLst>
          </p:cNvPr>
          <p:cNvSpPr txBox="1"/>
          <p:nvPr/>
        </p:nvSpPr>
        <p:spPr>
          <a:xfrm>
            <a:off x="377788" y="1589748"/>
            <a:ext cx="4194212" cy="1607299"/>
          </a:xfrm>
          <a:prstGeom prst="rect">
            <a:avLst/>
          </a:prstGeom>
          <a:noFill/>
          <a:ln w="28575">
            <a:noFill/>
          </a:ln>
        </p:spPr>
        <p:txBody>
          <a:bodyPr wrap="square" numCol="1">
            <a:spAutoFit/>
          </a:bodyPr>
          <a:lstStyle/>
          <a:p>
            <a:pPr marL="0" lvl="1">
              <a:lnSpc>
                <a:spcPct val="150000"/>
              </a:lnSpc>
              <a:spcAft>
                <a:spcPts val="200"/>
              </a:spcAft>
            </a:pPr>
            <a:r>
              <a:rPr lang="en-US" sz="1400" b="1" dirty="0"/>
              <a:t>Geolocation model</a:t>
            </a:r>
          </a:p>
          <a:p>
            <a:pPr marL="365760" lvl="1" indent="-182880">
              <a:buFont typeface="Arial" panose="020B0604020202020204" pitchFamily="34" charset="0"/>
              <a:buChar char="•"/>
            </a:pPr>
            <a:r>
              <a:rPr lang="en-US" sz="1200" dirty="0"/>
              <a:t>Height clearance instead of hotspot</a:t>
            </a:r>
          </a:p>
          <a:p>
            <a:pPr marL="365760" lvl="1" indent="-182880">
              <a:buFont typeface="Arial" panose="020B0604020202020204" pitchFamily="34" charset="0"/>
              <a:buChar char="•"/>
            </a:pPr>
            <a:r>
              <a:rPr lang="en-US" sz="1200" dirty="0"/>
              <a:t>Uncertainty measures</a:t>
            </a:r>
          </a:p>
          <a:p>
            <a:pPr marL="365760" lvl="1" indent="-182880">
              <a:buFont typeface="Arial" panose="020B0604020202020204" pitchFamily="34" charset="0"/>
              <a:buChar char="•"/>
            </a:pPr>
            <a:r>
              <a:rPr lang="en-US" sz="1200" dirty="0"/>
              <a:t>Flux divergence – realistic estimate of affected area</a:t>
            </a:r>
          </a:p>
          <a:p>
            <a:pPr marL="365760" lvl="1" indent="-182880">
              <a:buFont typeface="Arial" panose="020B0604020202020204" pitchFamily="34" charset="0"/>
              <a:buChar char="•"/>
            </a:pPr>
            <a:r>
              <a:rPr lang="en-US" sz="1200" dirty="0"/>
              <a:t>Lower flux intensity zones (arcs, …)</a:t>
            </a:r>
          </a:p>
          <a:p>
            <a:pPr marL="822960" lvl="2" indent="-182880">
              <a:buFont typeface="Arial" panose="020B0604020202020204" pitchFamily="34" charset="0"/>
              <a:buChar char="•"/>
            </a:pPr>
            <a:r>
              <a:rPr lang="en-US" sz="1200" dirty="0"/>
              <a:t>Complete accelerator plane intersection?</a:t>
            </a:r>
          </a:p>
          <a:p>
            <a:pPr marL="0" lvl="1" indent="-182880">
              <a:lnSpc>
                <a:spcPct val="150000"/>
              </a:lnSpc>
              <a:spcAft>
                <a:spcPts val="200"/>
              </a:spcAft>
            </a:pPr>
            <a:endParaRPr lang="en-US" sz="1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CD1ACF-6DE3-3883-C0F8-A6B09F92E04C}"/>
              </a:ext>
            </a:extLst>
          </p:cNvPr>
          <p:cNvSpPr txBox="1"/>
          <p:nvPr/>
        </p:nvSpPr>
        <p:spPr>
          <a:xfrm>
            <a:off x="409302" y="3882499"/>
            <a:ext cx="81362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rgbClr val="1F497D"/>
                </a:solidFill>
                <a:effectLst/>
                <a:latin typeface="Calibri" panose="020F0502020204030204" pitchFamily="34" charset="0"/>
              </a:rPr>
              <a:t>More detailed civil engineering studies by the SCE-SAM-FS team will follow once the design of the tunnels is more mature </a:t>
            </a:r>
          </a:p>
          <a:p>
            <a:pPr algn="ctr"/>
            <a:r>
              <a:rPr lang="en-US" sz="1800" b="1" i="1" dirty="0">
                <a:solidFill>
                  <a:srgbClr val="1F497D"/>
                </a:solidFill>
                <a:effectLst/>
                <a:latin typeface="Calibri" panose="020F0502020204030204" pitchFamily="34" charset="0"/>
              </a:rPr>
              <a:t>(i.e. technical feasibility, geology, cost, schedule </a:t>
            </a:r>
            <a:r>
              <a:rPr lang="en-US" sz="1800" b="1" i="1" dirty="0" err="1">
                <a:solidFill>
                  <a:srgbClr val="1F497D"/>
                </a:solidFill>
                <a:effectLst/>
                <a:latin typeface="Calibri" panose="020F0502020204030204" pitchFamily="34" charset="0"/>
              </a:rPr>
              <a:t>etc</a:t>
            </a:r>
            <a:r>
              <a:rPr lang="en-US" sz="1800" b="1" i="1" dirty="0">
                <a:solidFill>
                  <a:srgbClr val="1F497D"/>
                </a:solidFill>
                <a:effectLst/>
                <a:latin typeface="Calibri" panose="020F0502020204030204" pitchFamily="34" charset="0"/>
              </a:rPr>
              <a:t>).</a:t>
            </a:r>
            <a:endParaRPr lang="en-US" dirty="0"/>
          </a:p>
        </p:txBody>
      </p:sp>
      <p:pic>
        <p:nvPicPr>
          <p:cNvPr id="6" name="Image 5" descr="Une image contenant texte, Police, diagramme, capture d’écran&#10;&#10;Description générée automatiquement">
            <a:extLst>
              <a:ext uri="{FF2B5EF4-FFF2-40B4-BE49-F238E27FC236}">
                <a16:creationId xmlns:a16="http://schemas.microsoft.com/office/drawing/2014/main" id="{BCD44DE7-F1C2-E66C-E861-A226F7228B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977"/>
          <a:stretch/>
        </p:blipFill>
        <p:spPr>
          <a:xfrm>
            <a:off x="4451294" y="2616088"/>
            <a:ext cx="4435625" cy="747750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882839DD-38A0-7873-133C-286313215C76}"/>
              </a:ext>
            </a:extLst>
          </p:cNvPr>
          <p:cNvSpPr txBox="1"/>
          <p:nvPr/>
        </p:nvSpPr>
        <p:spPr>
          <a:xfrm>
            <a:off x="4572000" y="1589748"/>
            <a:ext cx="4194212" cy="1658596"/>
          </a:xfrm>
          <a:prstGeom prst="rect">
            <a:avLst/>
          </a:prstGeom>
          <a:noFill/>
          <a:ln w="28575">
            <a:noFill/>
          </a:ln>
        </p:spPr>
        <p:txBody>
          <a:bodyPr wrap="square" numCol="1">
            <a:spAutoFit/>
          </a:bodyPr>
          <a:lstStyle/>
          <a:p>
            <a:pPr marL="0" lvl="1">
              <a:lnSpc>
                <a:spcPct val="150000"/>
              </a:lnSpc>
              <a:spcAft>
                <a:spcPts val="200"/>
              </a:spcAft>
            </a:pPr>
            <a:r>
              <a:rPr lang="en-US" sz="1400" b="1" dirty="0"/>
              <a:t>Dose analysis</a:t>
            </a:r>
          </a:p>
          <a:p>
            <a:pPr marL="365760" lvl="1" indent="-182880">
              <a:buFont typeface="Arial" panose="020B0604020202020204" pitchFamily="34" charset="0"/>
              <a:buChar char="•"/>
            </a:pPr>
            <a:r>
              <a:rPr lang="en-US" sz="1200" dirty="0"/>
              <a:t>Realistic indicators and estimates of dose</a:t>
            </a:r>
          </a:p>
          <a:p>
            <a:pPr marL="365760" lvl="1" indent="-182880">
              <a:buFont typeface="Arial" panose="020B0604020202020204" pitchFamily="34" charset="0"/>
              <a:buChar char="•"/>
            </a:pPr>
            <a:r>
              <a:rPr lang="en-US" sz="1200" dirty="0"/>
              <a:t>Refined dose model integration</a:t>
            </a:r>
          </a:p>
          <a:p>
            <a:pPr marL="0" lvl="1">
              <a:lnSpc>
                <a:spcPct val="150000"/>
              </a:lnSpc>
              <a:spcAft>
                <a:spcPts val="200"/>
              </a:spcAft>
            </a:pPr>
            <a:endParaRPr lang="en-US" sz="1200" b="1" dirty="0">
              <a:solidFill>
                <a:prstClr val="black"/>
              </a:solidFill>
              <a:latin typeface="Arial"/>
            </a:endParaRPr>
          </a:p>
          <a:p>
            <a:pPr marL="0" lvl="1">
              <a:lnSpc>
                <a:spcPct val="150000"/>
              </a:lnSpc>
              <a:spcAft>
                <a:spcPts val="200"/>
              </a:spcAft>
            </a:pPr>
            <a:endParaRPr lang="en-US" sz="1200" b="1" dirty="0">
              <a:solidFill>
                <a:prstClr val="black"/>
              </a:solidFill>
              <a:latin typeface="Arial"/>
            </a:endParaRPr>
          </a:p>
          <a:p>
            <a:pPr marL="0" lvl="1" indent="-182880">
              <a:lnSpc>
                <a:spcPct val="150000"/>
              </a:lnSpc>
              <a:spcAft>
                <a:spcPts val="200"/>
              </a:spcAft>
            </a:pP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85278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383366" y="2278092"/>
            <a:ext cx="4377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>
                <a:latin typeface="Arial Narrow"/>
                <a:cs typeface="Arial Narrow"/>
              </a:rPr>
              <a:t>Questions?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2383467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>
                <a:latin typeface="Arial Narrow"/>
                <a:cs typeface="Arial Narrow"/>
              </a:rPr>
              <a:t>Thank you</a:t>
            </a:r>
          </a:p>
          <a:p>
            <a:pPr algn="ctr"/>
            <a:r>
              <a:rPr lang="en-GB" sz="3200" b="1" i="1" dirty="0">
                <a:latin typeface="Arial Narrow"/>
                <a:cs typeface="Arial Narrow"/>
              </a:rPr>
              <a:t>for listening!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3009406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The </a:t>
            </a:r>
            <a:r>
              <a:rPr lang="en-US" dirty="0" err="1"/>
              <a:t>GeoProfiler</a:t>
            </a:r>
            <a:r>
              <a:rPr lang="en-US" dirty="0"/>
              <a:t> Tool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E0D537B-212F-A182-F07E-F7D2FFEB9BF8}"/>
              </a:ext>
            </a:extLst>
          </p:cNvPr>
          <p:cNvSpPr/>
          <p:nvPr/>
        </p:nvSpPr>
        <p:spPr>
          <a:xfrm>
            <a:off x="1200237" y="956482"/>
            <a:ext cx="7711158" cy="49111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chemeClr val="accent3">
                    <a:lumMod val="50000"/>
                  </a:schemeClr>
                </a:solidFill>
              </a:rPr>
              <a:t>Goal:   </a:t>
            </a:r>
            <a:r>
              <a:rPr lang="en-US" sz="1500" b="1" dirty="0">
                <a:solidFill>
                  <a:schemeClr val="tx2"/>
                </a:solidFill>
              </a:rPr>
              <a:t>Exploratory analysis of particle accelerator scenario feasibility and impact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2B35FD-0A8F-F20F-AF4A-B6354F99C50C}"/>
              </a:ext>
            </a:extLst>
          </p:cNvPr>
          <p:cNvSpPr txBox="1"/>
          <p:nvPr/>
        </p:nvSpPr>
        <p:spPr>
          <a:xfrm>
            <a:off x="298012" y="1491630"/>
            <a:ext cx="424847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Input</a:t>
            </a:r>
            <a:endParaRPr lang="en-US" sz="1400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Accelerator Scenario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Geological data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Geodetic and Geographical data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Radiological data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Positioning parameters (editable)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0A2DC4A-7AD7-4358-8296-CD0C95A4C38D}"/>
              </a:ext>
            </a:extLst>
          </p:cNvPr>
          <p:cNvSpPr txBox="1"/>
          <p:nvPr/>
        </p:nvSpPr>
        <p:spPr>
          <a:xfrm>
            <a:off x="298012" y="3340787"/>
            <a:ext cx="86133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Exploratory:</a:t>
            </a:r>
            <a:r>
              <a:rPr lang="en-GB" i="1" dirty="0"/>
              <a:t> fast iterative studies to help guide expensive in-depth efforts</a:t>
            </a:r>
          </a:p>
          <a:p>
            <a:pPr algn="ctr"/>
            <a:endParaRPr lang="en-GB" i="1" dirty="0"/>
          </a:p>
          <a:p>
            <a:pPr algn="ctr"/>
            <a:r>
              <a:rPr lang="en-US" i="1" dirty="0"/>
              <a:t>Data-rich environment to inform decision, planning and presentation</a:t>
            </a:r>
          </a:p>
          <a:p>
            <a:pPr algn="ctr"/>
            <a:br>
              <a:rPr lang="en-GB" i="1" dirty="0"/>
            </a:br>
            <a:r>
              <a:rPr lang="en-US" b="1" i="1" dirty="0"/>
              <a:t>Configurable, Interactive and Responsive</a:t>
            </a:r>
          </a:p>
        </p:txBody>
      </p:sp>
      <p:sp>
        <p:nvSpPr>
          <p:cNvPr id="3" name="TextBox 20">
            <a:extLst>
              <a:ext uri="{FF2B5EF4-FFF2-40B4-BE49-F238E27FC236}">
                <a16:creationId xmlns:a16="http://schemas.microsoft.com/office/drawing/2014/main" id="{E661DD01-BECE-0532-7AC8-6E43777D9158}"/>
              </a:ext>
            </a:extLst>
          </p:cNvPr>
          <p:cNvSpPr txBox="1"/>
          <p:nvPr/>
        </p:nvSpPr>
        <p:spPr>
          <a:xfrm>
            <a:off x="4355975" y="1491630"/>
            <a:ext cx="4555419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Output</a:t>
            </a:r>
            <a:endParaRPr lang="en-US" sz="1400" dirty="0"/>
          </a:p>
          <a:p>
            <a:pPr marL="209700" indent="-342900"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Geological analysis (construction effort, risk, …)</a:t>
            </a:r>
          </a:p>
          <a:p>
            <a:pPr marL="209700" indent="-342900"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Radiological analysis (neutrino flux, dose, …)</a:t>
            </a:r>
          </a:p>
          <a:p>
            <a:pPr marL="209700" indent="-342900"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Environmental analysis (protected zones, …)</a:t>
            </a:r>
          </a:p>
          <a:p>
            <a:pPr marL="209700" indent="-342900"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Land analysis (jurisdiction, urbanization, …) </a:t>
            </a:r>
          </a:p>
          <a:p>
            <a:pPr marL="209700" indent="-342900"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…</a:t>
            </a:r>
          </a:p>
          <a:p>
            <a:pPr marL="209700" indent="-34290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DBF721-5CF8-E95D-4D82-23C1F7FEA621}"/>
              </a:ext>
            </a:extLst>
          </p:cNvPr>
          <p:cNvSpPr/>
          <p:nvPr/>
        </p:nvSpPr>
        <p:spPr>
          <a:xfrm>
            <a:off x="4731306" y="1949420"/>
            <a:ext cx="3632066" cy="26229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1698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2" grpId="0"/>
      <p:bldP spid="3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The </a:t>
            </a:r>
            <a:r>
              <a:rPr lang="en-US" dirty="0" err="1"/>
              <a:t>GeoProfiler</a:t>
            </a:r>
            <a:r>
              <a:rPr lang="en-US" dirty="0"/>
              <a:t> Tool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57A7AC53-B6D1-D03E-7F9D-B87911F07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198089"/>
            <a:ext cx="7092280" cy="3865597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F98FBAB8-CD7C-9CD1-D190-B7B790C7B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198089"/>
            <a:ext cx="7071447" cy="3865597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64DFBB2F-DF8A-C0D5-074B-BC221EA005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7807" y="1275606"/>
            <a:ext cx="1725090" cy="333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40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94B1FC30-FB97-C2EF-3FBA-E259B1501659}"/>
              </a:ext>
            </a:extLst>
          </p:cNvPr>
          <p:cNvGrpSpPr/>
          <p:nvPr/>
        </p:nvGrpSpPr>
        <p:grpSpPr>
          <a:xfrm>
            <a:off x="1367644" y="3071577"/>
            <a:ext cx="6408713" cy="1695306"/>
            <a:chOff x="1370805" y="3043004"/>
            <a:chExt cx="6624737" cy="175245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C805A8C-4128-2286-9B3F-C26D23006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0805" y="3043004"/>
              <a:ext cx="6624736" cy="1752451"/>
            </a:xfrm>
            <a:prstGeom prst="rect">
              <a:avLst/>
            </a:prstGeom>
          </p:spPr>
        </p:pic>
        <p:sp>
          <p:nvSpPr>
            <p:cNvPr id="6" name="TextBox 8">
              <a:extLst>
                <a:ext uri="{FF2B5EF4-FFF2-40B4-BE49-F238E27FC236}">
                  <a16:creationId xmlns:a16="http://schemas.microsoft.com/office/drawing/2014/main" id="{4C96164B-8E66-4F25-9D01-BC3D19377A0D}"/>
                </a:ext>
              </a:extLst>
            </p:cNvPr>
            <p:cNvSpPr txBox="1"/>
            <p:nvPr/>
          </p:nvSpPr>
          <p:spPr bwMode="auto">
            <a:xfrm>
              <a:off x="4608739" y="4554850"/>
              <a:ext cx="3386803" cy="21475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b="1" dirty="0">
                  <a:solidFill>
                    <a:srgbClr val="C00000"/>
                  </a:solidFill>
                </a:rPr>
                <a:t>* Unrealistic positioning, for illustrative purposes only!</a:t>
              </a:r>
              <a:endParaRPr lang="en-GB" sz="9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0599" y="26749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Radiological Analysis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7C27DE-AF96-488E-92C4-C06331D009BF}"/>
              </a:ext>
            </a:extLst>
          </p:cNvPr>
          <p:cNvSpPr txBox="1"/>
          <p:nvPr/>
        </p:nvSpPr>
        <p:spPr>
          <a:xfrm>
            <a:off x="183321" y="1224270"/>
            <a:ext cx="8784976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Issue</a:t>
            </a:r>
            <a:r>
              <a:rPr lang="en-US" sz="1600" dirty="0"/>
              <a:t>:</a:t>
            </a:r>
            <a:r>
              <a:rPr lang="en-US" sz="1600" b="0" dirty="0"/>
              <a:t> </a:t>
            </a:r>
            <a:r>
              <a:rPr lang="en-US" sz="1400" b="0" dirty="0"/>
              <a:t>Large study area and complex calculations in geolocation and dose estimation.</a:t>
            </a:r>
            <a:endParaRPr lang="en-US" sz="1600" b="0" dirty="0"/>
          </a:p>
          <a:p>
            <a:r>
              <a:rPr lang="en-US" sz="1600" b="1" dirty="0">
                <a:solidFill>
                  <a:srgbClr val="C00000"/>
                </a:solidFill>
              </a:rPr>
              <a:t>	</a:t>
            </a:r>
            <a:r>
              <a:rPr lang="en-US" sz="1400" b="1" dirty="0">
                <a:solidFill>
                  <a:srgbClr val="C00000"/>
                </a:solidFill>
              </a:rPr>
              <a:t>Problem needs to be simplified and the solution approximated as best as possible!</a:t>
            </a:r>
          </a:p>
          <a:p>
            <a:endParaRPr lang="en-US" sz="1400" b="1" dirty="0"/>
          </a:p>
          <a:p>
            <a:endParaRPr lang="en-US" sz="700" b="1" dirty="0"/>
          </a:p>
          <a:p>
            <a:r>
              <a:rPr lang="en-US" sz="1400" b="1" dirty="0"/>
              <a:t>Proposal</a:t>
            </a:r>
            <a:r>
              <a:rPr lang="en-US" sz="1400" dirty="0"/>
              <a:t>: Focus on geolocation of affected regions instead of complete dose model.</a:t>
            </a:r>
          </a:p>
          <a:p>
            <a:endParaRPr lang="en-US" sz="1400" dirty="0"/>
          </a:p>
          <a:p>
            <a:endParaRPr lang="en-US" sz="1400" b="0" dirty="0"/>
          </a:p>
          <a:p>
            <a:r>
              <a:rPr lang="en-US" sz="1400" b="1" dirty="0"/>
              <a:t>Initial Approach: </a:t>
            </a:r>
            <a:r>
              <a:rPr lang="en-US" sz="1400" b="0" dirty="0"/>
              <a:t>Track directions of intense flux using simple line models.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4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182A81A-1271-45D9-9F96-A72198CD074B}"/>
              </a:ext>
            </a:extLst>
          </p:cNvPr>
          <p:cNvSpPr/>
          <p:nvPr/>
        </p:nvSpPr>
        <p:spPr>
          <a:xfrm>
            <a:off x="1283724" y="800361"/>
            <a:ext cx="6833089" cy="3580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Task: </a:t>
            </a:r>
            <a:r>
              <a:rPr lang="en-GB" sz="1400" b="1" dirty="0">
                <a:solidFill>
                  <a:schemeClr val="tx2"/>
                </a:solidFill>
              </a:rPr>
              <a:t>Geolocate neutrino flux affected surface for a given accelerator scenario.</a:t>
            </a:r>
            <a:endParaRPr lang="en-US" sz="15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43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texte, diagramme, Police, capture d’écran&#10;&#10;Description générée automatiquement">
            <a:extLst>
              <a:ext uri="{FF2B5EF4-FFF2-40B4-BE49-F238E27FC236}">
                <a16:creationId xmlns:a16="http://schemas.microsoft.com/office/drawing/2014/main" id="{C7235EC1-BAC9-6E21-3CF6-07F3DF146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27" y="1386056"/>
            <a:ext cx="8765546" cy="23894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756" y="267494"/>
            <a:ext cx="6676487" cy="543479"/>
          </a:xfrm>
        </p:spPr>
        <p:txBody>
          <a:bodyPr>
            <a:norm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Radiological Analysis – Workflow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F66C40-CB4C-4422-B238-439730DFBFC8}"/>
              </a:ext>
            </a:extLst>
          </p:cNvPr>
          <p:cNvSpPr txBox="1"/>
          <p:nvPr/>
        </p:nvSpPr>
        <p:spPr>
          <a:xfrm>
            <a:off x="6084168" y="2108827"/>
            <a:ext cx="785607" cy="400110"/>
          </a:xfrm>
          <a:prstGeom prst="rect">
            <a:avLst/>
          </a:prstGeom>
          <a:noFill/>
          <a:ln w="15875">
            <a:solidFill>
              <a:schemeClr val="accent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Main </a:t>
            </a:r>
          </a:p>
          <a:p>
            <a:pPr algn="ctr"/>
            <a:r>
              <a:rPr lang="en-US" sz="10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Bottlenecks</a:t>
            </a:r>
            <a:endParaRPr lang="en-GB" sz="1000" b="1" i="1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E9B6B736-3D85-4B2D-AFCA-2DED86C73C36}"/>
              </a:ext>
            </a:extLst>
          </p:cNvPr>
          <p:cNvCxnSpPr>
            <a:cxnSpLocks/>
          </p:cNvCxnSpPr>
          <p:nvPr/>
        </p:nvCxnSpPr>
        <p:spPr>
          <a:xfrm rot="10800000">
            <a:off x="5769327" y="2219177"/>
            <a:ext cx="304800" cy="76200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32E32A0A-65AC-45C1-91BB-DAAFB8414E5E}"/>
              </a:ext>
            </a:extLst>
          </p:cNvPr>
          <p:cNvCxnSpPr/>
          <p:nvPr/>
        </p:nvCxnSpPr>
        <p:spPr>
          <a:xfrm rot="16200000" flipH="1">
            <a:off x="6292861" y="2581796"/>
            <a:ext cx="256969" cy="111252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Une image contenant texte, diagramme, capture d’écran, Police&#10;&#10;Description générée automatiquement">
            <a:extLst>
              <a:ext uri="{FF2B5EF4-FFF2-40B4-BE49-F238E27FC236}">
                <a16:creationId xmlns:a16="http://schemas.microsoft.com/office/drawing/2014/main" id="{EA0DF92A-E22A-FE7D-1BCC-B5E696B9D3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1520884"/>
            <a:ext cx="9144000" cy="2490045"/>
          </a:xfrm>
          <a:prstGeom prst="rect">
            <a:avLst/>
          </a:prstGeom>
        </p:spPr>
      </p:pic>
      <p:sp>
        <p:nvSpPr>
          <p:cNvPr id="19" name="TextBox 4">
            <a:extLst>
              <a:ext uri="{FF2B5EF4-FFF2-40B4-BE49-F238E27FC236}">
                <a16:creationId xmlns:a16="http://schemas.microsoft.com/office/drawing/2014/main" id="{DA9993CE-0CC7-3452-B141-52171405EF4F}"/>
              </a:ext>
            </a:extLst>
          </p:cNvPr>
          <p:cNvSpPr txBox="1"/>
          <p:nvPr/>
        </p:nvSpPr>
        <p:spPr>
          <a:xfrm>
            <a:off x="6194300" y="2305774"/>
            <a:ext cx="785607" cy="400110"/>
          </a:xfrm>
          <a:prstGeom prst="rect">
            <a:avLst/>
          </a:prstGeom>
          <a:noFill/>
          <a:ln w="15875">
            <a:solidFill>
              <a:schemeClr val="accent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Main </a:t>
            </a:r>
          </a:p>
          <a:p>
            <a:pPr algn="ctr"/>
            <a:r>
              <a:rPr lang="en-US" sz="10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Bottleneck</a:t>
            </a:r>
            <a:endParaRPr lang="en-GB" sz="1000" b="1" i="1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0" name="Connector: Curved 14">
            <a:extLst>
              <a:ext uri="{FF2B5EF4-FFF2-40B4-BE49-F238E27FC236}">
                <a16:creationId xmlns:a16="http://schemas.microsoft.com/office/drawing/2014/main" id="{37BCEEF3-FA9B-54A2-D290-B9B4D366960D}"/>
              </a:ext>
            </a:extLst>
          </p:cNvPr>
          <p:cNvCxnSpPr>
            <a:cxnSpLocks/>
          </p:cNvCxnSpPr>
          <p:nvPr/>
        </p:nvCxnSpPr>
        <p:spPr>
          <a:xfrm rot="10800000">
            <a:off x="5851376" y="2355726"/>
            <a:ext cx="304800" cy="76200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2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Exploration Example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6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048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FD815EE2-8ED1-BD0D-9E07-ED595D672433}"/>
              </a:ext>
            </a:extLst>
          </p:cNvPr>
          <p:cNvSpPr txBox="1"/>
          <p:nvPr/>
        </p:nvSpPr>
        <p:spPr>
          <a:xfrm>
            <a:off x="4572000" y="3734634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Racetrack shape, 10km long</a:t>
            </a:r>
          </a:p>
          <a:p>
            <a:r>
              <a:rPr lang="en-US" sz="1200" dirty="0">
                <a:sym typeface="Wingdings" panose="05000000000000000000" pitchFamily="2" charset="2"/>
              </a:rPr>
              <a:t>Radius [1273, 1773] m </a:t>
            </a:r>
          </a:p>
          <a:p>
            <a:r>
              <a:rPr lang="en-US" sz="1200" dirty="0">
                <a:sym typeface="Wingdings" panose="05000000000000000000" pitchFamily="2" charset="2"/>
              </a:rPr>
              <a:t>   ~2.5km distance between shaft</a:t>
            </a:r>
          </a:p>
          <a:p>
            <a:r>
              <a:rPr lang="en-US" sz="1200" dirty="0"/>
              <a:t>Bidirectional parallel paths along Y axis </a:t>
            </a:r>
            <a:r>
              <a:rPr lang="en-US" sz="1200" dirty="0">
                <a:sym typeface="Wingdings" panose="05000000000000000000" pitchFamily="2" charset="2"/>
              </a:rPr>
              <a:t></a:t>
            </a:r>
          </a:p>
          <a:p>
            <a:r>
              <a:rPr lang="en-US" sz="1200" dirty="0">
                <a:sym typeface="Wingdings" panose="05000000000000000000" pitchFamily="2" charset="2"/>
              </a:rPr>
              <a:t>   Slope around X axis most significant</a:t>
            </a:r>
          </a:p>
          <a:p>
            <a:r>
              <a:rPr lang="en-US" sz="1200" dirty="0">
                <a:sym typeface="Wingdings" panose="05000000000000000000" pitchFamily="2" charset="2"/>
              </a:rPr>
              <a:t>   Slope around Y axis for adjustments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73171D-70E5-6E1E-4C7B-3E4BBD6DC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7564" y="1291279"/>
            <a:ext cx="4372908" cy="24587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Exploration Example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7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C026E8-5C0A-E39A-2F91-636A8556CE0C}"/>
              </a:ext>
            </a:extLst>
          </p:cNvPr>
          <p:cNvSpPr txBox="1"/>
          <p:nvPr/>
        </p:nvSpPr>
        <p:spPr>
          <a:xfrm>
            <a:off x="4716016" y="909364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Example (</a:t>
            </a:r>
            <a:r>
              <a:rPr lang="en-GB" sz="1600" b="1" dirty="0">
                <a:solidFill>
                  <a:srgbClr val="FF0000"/>
                </a:solidFill>
              </a:rPr>
              <a:t>not a realistic case / solution</a:t>
            </a:r>
            <a:r>
              <a:rPr lang="en-US" sz="1600" b="1" dirty="0"/>
              <a:t>)</a:t>
            </a:r>
          </a:p>
        </p:txBody>
      </p:sp>
      <p:sp>
        <p:nvSpPr>
          <p:cNvPr id="3" name="TextBox 13">
            <a:extLst>
              <a:ext uri="{FF2B5EF4-FFF2-40B4-BE49-F238E27FC236}">
                <a16:creationId xmlns:a16="http://schemas.microsoft.com/office/drawing/2014/main" id="{FD55D342-28CC-78A5-CE53-DA145A003350}"/>
              </a:ext>
            </a:extLst>
          </p:cNvPr>
          <p:cNvSpPr txBox="1"/>
          <p:nvPr/>
        </p:nvSpPr>
        <p:spPr>
          <a:xfrm>
            <a:off x="278276" y="1121524"/>
            <a:ext cx="429372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Check 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Neutrino path directions</a:t>
            </a:r>
          </a:p>
          <a:p>
            <a:endParaRPr lang="en-US" sz="1200" b="1" dirty="0"/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Estimate regions for neutrino flux mitigation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Aligned with each strongest neutrino paths</a:t>
            </a:r>
          </a:p>
          <a:p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Inspect local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Identify optimal planimetric positions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Optimize geology, surface site and accelerator depth</a:t>
            </a:r>
          </a:p>
          <a:p>
            <a:endParaRPr lang="en-US" sz="12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Match hotspots to regions with depth and tilt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Depth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sym typeface="Symbol" panose="05050102010706020507" pitchFamily="18" charset="2"/>
              </a:rPr>
              <a:t>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uniformly affects distance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Tilt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sym typeface="Symbol" panose="05050102010706020507" pitchFamily="18" charset="2"/>
              </a:rPr>
              <a:t>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more pronounced effect but directional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Avoid “scraping” and hotspot clusters</a:t>
            </a:r>
          </a:p>
          <a:p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Check, assess and refine hotspot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map and land cover for proximity of urban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distance and area estimate (</a:t>
            </a:r>
            <a:r>
              <a:rPr lang="en-US" sz="1200" b="1" dirty="0">
                <a:solidFill>
                  <a:schemeClr val="bg1">
                    <a:lumMod val="85000"/>
                  </a:schemeClr>
                </a:solidFill>
              </a:rPr>
              <a:t>not realistic yet!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clearance in 3D, above and below ground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r>
              <a:rPr lang="en-US" sz="1200" dirty="0"/>
              <a:t>  </a:t>
            </a:r>
          </a:p>
          <a:p>
            <a:endParaRPr lang="en-US" sz="1200" dirty="0"/>
          </a:p>
        </p:txBody>
      </p:sp>
      <p:cxnSp>
        <p:nvCxnSpPr>
          <p:cNvPr id="6" name="Straight Connector 29">
            <a:extLst>
              <a:ext uri="{FF2B5EF4-FFF2-40B4-BE49-F238E27FC236}">
                <a16:creationId xmlns:a16="http://schemas.microsoft.com/office/drawing/2014/main" id="{26CAE3EE-2490-7C95-A7FC-CEC69FF37679}"/>
              </a:ext>
            </a:extLst>
          </p:cNvPr>
          <p:cNvCxnSpPr>
            <a:cxnSpLocks/>
          </p:cNvCxnSpPr>
          <p:nvPr/>
        </p:nvCxnSpPr>
        <p:spPr>
          <a:xfrm>
            <a:off x="278276" y="1275606"/>
            <a:ext cx="0" cy="21602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411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Exploration Example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8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20B553-2D35-BD32-C867-E9D9EA340B8D}"/>
              </a:ext>
            </a:extLst>
          </p:cNvPr>
          <p:cNvSpPr txBox="1"/>
          <p:nvPr/>
        </p:nvSpPr>
        <p:spPr>
          <a:xfrm>
            <a:off x="4572000" y="4234672"/>
            <a:ext cx="41764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ym typeface="Wingdings" panose="05000000000000000000" pitchFamily="2" charset="2"/>
              </a:rPr>
              <a:t>Looking for 2 opposite areas </a:t>
            </a:r>
          </a:p>
          <a:p>
            <a:r>
              <a:rPr lang="en-US" sz="1200" dirty="0"/>
              <a:t>  Geneva lake center</a:t>
            </a:r>
          </a:p>
          <a:p>
            <a:r>
              <a:rPr lang="en-US" sz="1200" dirty="0"/>
              <a:t>  Mountains near Le Puy-</a:t>
            </a:r>
            <a:r>
              <a:rPr lang="en-US" sz="1200" dirty="0" err="1"/>
              <a:t>en</a:t>
            </a:r>
            <a:r>
              <a:rPr lang="en-US" sz="1200" dirty="0"/>
              <a:t>-</a:t>
            </a:r>
            <a:r>
              <a:rPr lang="en-US" sz="1200" dirty="0" err="1"/>
              <a:t>Velay</a:t>
            </a:r>
            <a:endParaRPr lang="en-US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A0495B-FE7A-22E0-4CA7-4BCF91738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438" y="1401638"/>
            <a:ext cx="4581756" cy="284108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9FB52F2-EF9D-8A94-E620-2E460EAC982C}"/>
              </a:ext>
            </a:extLst>
          </p:cNvPr>
          <p:cNvSpPr/>
          <p:nvPr/>
        </p:nvSpPr>
        <p:spPr>
          <a:xfrm rot="19619205">
            <a:off x="7254317" y="2231946"/>
            <a:ext cx="864096" cy="360040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F0CDCE-9AEE-62A4-6112-68268E653AD6}"/>
              </a:ext>
            </a:extLst>
          </p:cNvPr>
          <p:cNvSpPr/>
          <p:nvPr/>
        </p:nvSpPr>
        <p:spPr>
          <a:xfrm rot="19724456">
            <a:off x="4896803" y="3638578"/>
            <a:ext cx="582262" cy="360040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13">
            <a:extLst>
              <a:ext uri="{FF2B5EF4-FFF2-40B4-BE49-F238E27FC236}">
                <a16:creationId xmlns:a16="http://schemas.microsoft.com/office/drawing/2014/main" id="{DC5C61C3-8AB2-C427-AD58-C67B30DD977D}"/>
              </a:ext>
            </a:extLst>
          </p:cNvPr>
          <p:cNvSpPr txBox="1"/>
          <p:nvPr/>
        </p:nvSpPr>
        <p:spPr>
          <a:xfrm>
            <a:off x="278276" y="1121524"/>
            <a:ext cx="429372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Check 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Neutrino path directions</a:t>
            </a:r>
          </a:p>
          <a:p>
            <a:endParaRPr lang="en-US" sz="1200" b="1" dirty="0"/>
          </a:p>
          <a:p>
            <a:r>
              <a:rPr lang="en-US" sz="1400" b="1" dirty="0"/>
              <a:t>Estimate regions for neutrino flux mitigation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Aligned with each strongest neutrino paths</a:t>
            </a:r>
          </a:p>
          <a:p>
            <a:endParaRPr lang="en-US" sz="1200" dirty="0"/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Inspect local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Identify optimal planimetric positions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Optimize geology, surface site and accelerator depth</a:t>
            </a:r>
          </a:p>
          <a:p>
            <a:endParaRPr lang="en-US" sz="12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Match hotspots to regions with depth and tilt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Depth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sym typeface="Symbol" panose="05050102010706020507" pitchFamily="18" charset="2"/>
              </a:rPr>
              <a:t>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uniformly affects distance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Tilt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sym typeface="Symbol" panose="05050102010706020507" pitchFamily="18" charset="2"/>
              </a:rPr>
              <a:t>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more pronounced effect but directional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Avoid “scraping” and hotspot clusters</a:t>
            </a:r>
          </a:p>
          <a:p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Check, assess and refine hotspot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map and land cover for proximity of urban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distance and area estimate (</a:t>
            </a:r>
            <a:r>
              <a:rPr lang="en-US" sz="1200" b="1" dirty="0">
                <a:solidFill>
                  <a:schemeClr val="bg1">
                    <a:lumMod val="85000"/>
                  </a:schemeClr>
                </a:solidFill>
              </a:rPr>
              <a:t>not realistic yet!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clearance in 3D, above and below ground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200" dirty="0"/>
              <a:t>  </a:t>
            </a:r>
          </a:p>
          <a:p>
            <a:endParaRPr lang="en-US" sz="1200" dirty="0"/>
          </a:p>
        </p:txBody>
      </p:sp>
      <p:cxnSp>
        <p:nvCxnSpPr>
          <p:cNvPr id="12" name="Straight Connector 29">
            <a:extLst>
              <a:ext uri="{FF2B5EF4-FFF2-40B4-BE49-F238E27FC236}">
                <a16:creationId xmlns:a16="http://schemas.microsoft.com/office/drawing/2014/main" id="{E2347758-EAEA-AB08-8C73-EA60D9F3FD9D}"/>
              </a:ext>
            </a:extLst>
          </p:cNvPr>
          <p:cNvCxnSpPr>
            <a:cxnSpLocks/>
          </p:cNvCxnSpPr>
          <p:nvPr/>
        </p:nvCxnSpPr>
        <p:spPr>
          <a:xfrm>
            <a:off x="278276" y="1275606"/>
            <a:ext cx="0" cy="5760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4">
            <a:extLst>
              <a:ext uri="{FF2B5EF4-FFF2-40B4-BE49-F238E27FC236}">
                <a16:creationId xmlns:a16="http://schemas.microsoft.com/office/drawing/2014/main" id="{502921B7-A917-78D2-92CF-2CB7C05106E6}"/>
              </a:ext>
            </a:extLst>
          </p:cNvPr>
          <p:cNvSpPr txBox="1"/>
          <p:nvPr/>
        </p:nvSpPr>
        <p:spPr>
          <a:xfrm>
            <a:off x="4716016" y="909364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Example (</a:t>
            </a:r>
            <a:r>
              <a:rPr lang="en-GB" sz="1600" b="1" dirty="0">
                <a:solidFill>
                  <a:srgbClr val="FF0000"/>
                </a:solidFill>
              </a:rPr>
              <a:t>not a realistic case / solution</a:t>
            </a:r>
            <a:r>
              <a:rPr lang="en-U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4130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Narrow" panose="020B0606020202030204" pitchFamily="34" charset="0"/>
              </a:rPr>
              <a:t>Radiological Analysis – Exploration Example</a:t>
            </a:r>
            <a:endParaRPr lang="en-US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9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20B553-2D35-BD32-C867-E9D9EA340B8D}"/>
              </a:ext>
            </a:extLst>
          </p:cNvPr>
          <p:cNvSpPr txBox="1"/>
          <p:nvPr/>
        </p:nvSpPr>
        <p:spPr>
          <a:xfrm>
            <a:off x="4572000" y="4234672"/>
            <a:ext cx="43401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ym typeface="Wingdings" panose="05000000000000000000" pitchFamily="2" charset="2"/>
              </a:rPr>
              <a:t>Zone in blue is within local area and well aligned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A0495B-FE7A-22E0-4CA7-4BCF91738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438" y="1401638"/>
            <a:ext cx="4581756" cy="284108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9FB52F2-EF9D-8A94-E620-2E460EAC982C}"/>
              </a:ext>
            </a:extLst>
          </p:cNvPr>
          <p:cNvSpPr/>
          <p:nvPr/>
        </p:nvSpPr>
        <p:spPr>
          <a:xfrm rot="19619205">
            <a:off x="7254317" y="2231946"/>
            <a:ext cx="864096" cy="360040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F0CDCE-9AEE-62A4-6112-68268E653AD6}"/>
              </a:ext>
            </a:extLst>
          </p:cNvPr>
          <p:cNvSpPr/>
          <p:nvPr/>
        </p:nvSpPr>
        <p:spPr>
          <a:xfrm rot="19724456">
            <a:off x="4896803" y="3638578"/>
            <a:ext cx="582262" cy="360040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B4EB3B2-B82F-CF22-7256-5332955B1130}"/>
              </a:ext>
            </a:extLst>
          </p:cNvPr>
          <p:cNvCxnSpPr>
            <a:cxnSpLocks/>
          </p:cNvCxnSpPr>
          <p:nvPr/>
        </p:nvCxnSpPr>
        <p:spPr>
          <a:xfrm flipH="1">
            <a:off x="5220072" y="2355726"/>
            <a:ext cx="2520280" cy="144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3F83171F-8DF5-FD57-7196-DC7AAA9D8D31}"/>
              </a:ext>
            </a:extLst>
          </p:cNvPr>
          <p:cNvSpPr/>
          <p:nvPr/>
        </p:nvSpPr>
        <p:spPr>
          <a:xfrm rot="19921020">
            <a:off x="6965321" y="2624139"/>
            <a:ext cx="360040" cy="162416"/>
          </a:xfrm>
          <a:prstGeom prst="rect">
            <a:avLst/>
          </a:prstGeom>
          <a:noFill/>
          <a:ln w="28575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38A3E03B-81F2-1E3C-4A6B-56A5A6449456}"/>
              </a:ext>
            </a:extLst>
          </p:cNvPr>
          <p:cNvSpPr txBox="1"/>
          <p:nvPr/>
        </p:nvSpPr>
        <p:spPr>
          <a:xfrm>
            <a:off x="278276" y="1121524"/>
            <a:ext cx="429372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Check 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Neutrino path directions</a:t>
            </a:r>
          </a:p>
          <a:p>
            <a:endParaRPr lang="en-US" sz="1200" b="1" dirty="0"/>
          </a:p>
          <a:p>
            <a:r>
              <a:rPr lang="en-US" sz="1400" b="1" dirty="0"/>
              <a:t>Estimate regions with low occupancy rates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 Aligned with each strongest neutrino paths</a:t>
            </a:r>
          </a:p>
          <a:p>
            <a:endParaRPr lang="en-US" sz="1200" dirty="0"/>
          </a:p>
          <a:p>
            <a:r>
              <a:rPr lang="en-US" sz="1400" b="1" dirty="0"/>
              <a:t>Inspect local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Identify optimal planimetric positions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Optimize geology, surface site and accelerator depth</a:t>
            </a:r>
          </a:p>
          <a:p>
            <a:endParaRPr lang="en-US" sz="12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Match hotspots to regions with depth and tilt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Depth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sym typeface="Symbol" panose="05050102010706020507" pitchFamily="18" charset="2"/>
              </a:rPr>
              <a:t>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uniformly affects distance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Tilt 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sym typeface="Symbol" panose="05050102010706020507" pitchFamily="18" charset="2"/>
              </a:rPr>
              <a:t>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more pronounced effect but directional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Avoid “scraping” and hotspot clusters</a:t>
            </a:r>
          </a:p>
          <a:p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Check, assess and refine hotspot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map and land cover for proximity of urban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distance and area estimate (</a:t>
            </a:r>
            <a:r>
              <a:rPr lang="en-US" sz="1200" b="1" dirty="0">
                <a:solidFill>
                  <a:schemeClr val="bg1">
                    <a:lumMod val="85000"/>
                  </a:schemeClr>
                </a:solidFill>
              </a:rPr>
              <a:t>not realistic yet!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Check clearance in 3D, above and below ground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r>
              <a:rPr lang="en-US" sz="1200" dirty="0"/>
              <a:t>  </a:t>
            </a:r>
          </a:p>
          <a:p>
            <a:endParaRPr lang="en-US" sz="1200" dirty="0"/>
          </a:p>
        </p:txBody>
      </p:sp>
      <p:cxnSp>
        <p:nvCxnSpPr>
          <p:cNvPr id="13" name="Straight Connector 29">
            <a:extLst>
              <a:ext uri="{FF2B5EF4-FFF2-40B4-BE49-F238E27FC236}">
                <a16:creationId xmlns:a16="http://schemas.microsoft.com/office/drawing/2014/main" id="{AB12D826-3459-6CA6-4742-A4251CF3C53D}"/>
              </a:ext>
            </a:extLst>
          </p:cNvPr>
          <p:cNvCxnSpPr>
            <a:cxnSpLocks/>
          </p:cNvCxnSpPr>
          <p:nvPr/>
        </p:nvCxnSpPr>
        <p:spPr>
          <a:xfrm>
            <a:off x="278276" y="1275606"/>
            <a:ext cx="0" cy="115212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4">
            <a:extLst>
              <a:ext uri="{FF2B5EF4-FFF2-40B4-BE49-F238E27FC236}">
                <a16:creationId xmlns:a16="http://schemas.microsoft.com/office/drawing/2014/main" id="{36AFB88D-2276-6F52-171E-B69FEF138D81}"/>
              </a:ext>
            </a:extLst>
          </p:cNvPr>
          <p:cNvSpPr txBox="1"/>
          <p:nvPr/>
        </p:nvSpPr>
        <p:spPr>
          <a:xfrm>
            <a:off x="4716016" y="909364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Example (</a:t>
            </a:r>
            <a:r>
              <a:rPr lang="en-GB" sz="1600" b="1" dirty="0">
                <a:solidFill>
                  <a:srgbClr val="FF0000"/>
                </a:solidFill>
              </a:rPr>
              <a:t>not a realistic case / solution</a:t>
            </a:r>
            <a:r>
              <a:rPr lang="en-U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21974171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71433</TotalTime>
  <Words>1621</Words>
  <Application>Microsoft Office PowerPoint</Application>
  <PresentationFormat>Affichage à l'écran (16:9)</PresentationFormat>
  <Paragraphs>344</Paragraphs>
  <Slides>19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Arial Narrow</vt:lpstr>
      <vt:lpstr>Calibri</vt:lpstr>
      <vt:lpstr>Symbol</vt:lpstr>
      <vt:lpstr>Wingdings</vt:lpstr>
      <vt:lpstr>1_IMCC - 1</vt:lpstr>
      <vt:lpstr>GeoProfiler: Tool for siting and locating neutrino flux</vt:lpstr>
      <vt:lpstr>The GeoProfiler Tool</vt:lpstr>
      <vt:lpstr>The GeoProfiler Tool</vt:lpstr>
      <vt:lpstr>Radiological Analysis</vt:lpstr>
      <vt:lpstr>Radiological Analysis – Workflow</vt:lpstr>
      <vt:lpstr>Radiological Analysis – Exploration Example</vt:lpstr>
      <vt:lpstr>Radiological Analysis – Exploration Example</vt:lpstr>
      <vt:lpstr>Radiological Analysis – Exploration Example</vt:lpstr>
      <vt:lpstr>Radiological Analysis – Exploration Example</vt:lpstr>
      <vt:lpstr>Radiological Analysis – Exploration Example</vt:lpstr>
      <vt:lpstr>Radiological Analysis – Exploration Example</vt:lpstr>
      <vt:lpstr>Radiological Analysis – Exploration Example</vt:lpstr>
      <vt:lpstr>Radiological Analysis – Exploration Example</vt:lpstr>
      <vt:lpstr>Radiological Analysis – Exploration Example</vt:lpstr>
      <vt:lpstr>Radiological Analysis – Exploration Example</vt:lpstr>
      <vt:lpstr>Radiological Analysis – Potential placement </vt:lpstr>
      <vt:lpstr>Radiological Analysis – Future Developments</vt:lpstr>
      <vt:lpstr>Présentation PowerPoint</vt:lpstr>
      <vt:lpstr>Présentation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Charlotte Desponds</cp:lastModifiedBy>
  <cp:revision>1102</cp:revision>
  <dcterms:created xsi:type="dcterms:W3CDTF">2021-05-17T12:13:58Z</dcterms:created>
  <dcterms:modified xsi:type="dcterms:W3CDTF">2024-03-13T15:45:13Z</dcterms:modified>
</cp:coreProperties>
</file>