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906" r:id="rId3"/>
    <p:sldId id="907" r:id="rId4"/>
    <p:sldId id="908" r:id="rId5"/>
    <p:sldId id="912" r:id="rId6"/>
    <p:sldId id="913" r:id="rId7"/>
    <p:sldId id="909" r:id="rId8"/>
    <p:sldId id="914" r:id="rId9"/>
    <p:sldId id="910" r:id="rId10"/>
    <p:sldId id="915" r:id="rId11"/>
    <p:sldId id="918" r:id="rId12"/>
    <p:sldId id="917" r:id="rId13"/>
    <p:sldId id="916" r:id="rId14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6"/>
    <p:restoredTop sz="99632" autoAdjust="0"/>
  </p:normalViewPr>
  <p:slideViewPr>
    <p:cSldViewPr snapToGrid="0" snapToObjects="1">
      <p:cViewPr varScale="1">
        <p:scale>
          <a:sx n="120" d="100"/>
          <a:sy n="120" d="100"/>
        </p:scale>
        <p:origin x="368" y="184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3/14/24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3/14/24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49" y="7219014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36"/>
            <a:ext cx="9043988" cy="497855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  <a:noFill/>
        </p:spPr>
        <p:txBody>
          <a:bodyPr vert="horz" lIns="100381" tIns="50191" rIns="100381" bIns="50191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7912" y="2357441"/>
            <a:ext cx="5750188" cy="1617028"/>
          </a:xfrm>
        </p:spPr>
        <p:txBody>
          <a:bodyPr>
            <a:normAutofit/>
          </a:bodyPr>
          <a:lstStyle/>
          <a:p>
            <a:r>
              <a:rPr lang="en-US" sz="4400" dirty="0"/>
              <a:t>Muon Collider Magnets</a:t>
            </a:r>
            <a:br>
              <a:rPr lang="en-US" sz="4400" dirty="0"/>
            </a:br>
            <a:r>
              <a:rPr lang="en-US" sz="4400" dirty="0"/>
              <a:t>Beginning of a plan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5943600"/>
            <a:ext cx="7034213" cy="762011"/>
          </a:xfrm>
        </p:spPr>
        <p:txBody>
          <a:bodyPr>
            <a:normAutofit/>
          </a:bodyPr>
          <a:lstStyle/>
          <a:p>
            <a:r>
              <a:rPr lang="en-US" sz="1800" dirty="0"/>
              <a:t>L. </a:t>
            </a:r>
            <a:r>
              <a:rPr lang="en-US" sz="1800" dirty="0" err="1"/>
              <a:t>Bottura</a:t>
            </a:r>
            <a:r>
              <a:rPr lang="en-US" sz="1800" dirty="0"/>
              <a:t>, M. </a:t>
            </a:r>
            <a:r>
              <a:rPr lang="en-US" sz="1800" dirty="0" err="1"/>
              <a:t>Statera</a:t>
            </a:r>
            <a:r>
              <a:rPr lang="en-US" sz="1800" dirty="0"/>
              <a:t>, F. </a:t>
            </a:r>
            <a:r>
              <a:rPr lang="en-US" sz="1800" dirty="0" err="1"/>
              <a:t>Boattini</a:t>
            </a:r>
            <a:r>
              <a:rPr lang="en-US" sz="1800" dirty="0"/>
              <a:t>, S. </a:t>
            </a:r>
            <a:r>
              <a:rPr lang="en-US" sz="1800" dirty="0" err="1"/>
              <a:t>Mariotto</a:t>
            </a:r>
            <a:r>
              <a:rPr lang="en-US" sz="1800" dirty="0"/>
              <a:t>, B. </a:t>
            </a:r>
            <a:r>
              <a:rPr lang="en-US" sz="1800" dirty="0" err="1"/>
              <a:t>Caiffi</a:t>
            </a:r>
            <a:r>
              <a:rPr lang="en-US" sz="1800" dirty="0"/>
              <a:t>, S. </a:t>
            </a:r>
            <a:r>
              <a:rPr lang="en-US" sz="1800" dirty="0" err="1"/>
              <a:t>Fabbri</a:t>
            </a:r>
            <a:endParaRPr lang="en-US" sz="1800" dirty="0"/>
          </a:p>
          <a:p>
            <a:r>
              <a:rPr lang="en-US" sz="1800" dirty="0"/>
              <a:t>IMCC Annual Meeting, 14 March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Muon beam acceleration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3570B7-68C9-572F-7A0D-C41CDEF0E5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4" t="8985" r="7352" b="47104"/>
          <a:stretch/>
        </p:blipFill>
        <p:spPr>
          <a:xfrm>
            <a:off x="0" y="2141168"/>
            <a:ext cx="10048874" cy="35695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DF895F-299B-32EA-71F1-CFC1DC138EA5}"/>
              </a:ext>
            </a:extLst>
          </p:cNvPr>
          <p:cNvSpPr txBox="1"/>
          <p:nvPr/>
        </p:nvSpPr>
        <p:spPr>
          <a:xfrm>
            <a:off x="204508" y="1822695"/>
            <a:ext cx="9639858" cy="15696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HTS collider magnets (REBCO) – 10 </a:t>
            </a:r>
            <a:r>
              <a:rPr lang="en-US" sz="2400" b="1" dirty="0" err="1"/>
              <a:t>TeV</a:t>
            </a: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Schedule accommodates relatively long study and demonstration phase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Technology is not yet ready (TRL=2…3)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HTS collider magnets could be built by Y26</a:t>
            </a:r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000DC419-BF8A-F504-3CB8-E85C669568D8}"/>
              </a:ext>
            </a:extLst>
          </p:cNvPr>
          <p:cNvSpPr/>
          <p:nvPr/>
        </p:nvSpPr>
        <p:spPr>
          <a:xfrm>
            <a:off x="6602263" y="4867828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93A838AA-5977-3770-C0FB-5F1AE1D68426}"/>
              </a:ext>
            </a:extLst>
          </p:cNvPr>
          <p:cNvSpPr/>
          <p:nvPr/>
        </p:nvSpPr>
        <p:spPr>
          <a:xfrm>
            <a:off x="4116971" y="4514347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84F44C3B-3C7C-527D-49EE-B8C777D6BD74}"/>
              </a:ext>
            </a:extLst>
          </p:cNvPr>
          <p:cNvSpPr/>
          <p:nvPr/>
        </p:nvSpPr>
        <p:spPr>
          <a:xfrm>
            <a:off x="7950417" y="5207797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6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r>
              <a:rPr lang="en-US" dirty="0"/>
              <a:t>Final words on the plan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72BF37-CCAB-396B-836E-8F65194AEC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15" r="8330" b="18939"/>
          <a:stretch/>
        </p:blipFill>
        <p:spPr>
          <a:xfrm>
            <a:off x="118741" y="697230"/>
            <a:ext cx="5882009" cy="67688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61A61B-8E28-C9C0-27FA-1875B36267BD}"/>
              </a:ext>
            </a:extLst>
          </p:cNvPr>
          <p:cNvSpPr txBox="1"/>
          <p:nvPr/>
        </p:nvSpPr>
        <p:spPr>
          <a:xfrm>
            <a:off x="5743255" y="1736332"/>
            <a:ext cx="38939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plan is a living entity, it is made to be changed</a:t>
            </a:r>
          </a:p>
          <a:p>
            <a:endParaRPr lang="en-US" sz="2400" dirty="0"/>
          </a:p>
          <a:p>
            <a:r>
              <a:rPr lang="en-US" sz="2400" dirty="0"/>
              <a:t>A plan is a tool to facilitate our work</a:t>
            </a:r>
          </a:p>
          <a:p>
            <a:endParaRPr lang="en-US" sz="2400" dirty="0"/>
          </a:p>
          <a:p>
            <a:r>
              <a:rPr lang="en-US" sz="2400" dirty="0"/>
              <a:t>A plan is a powerful instrument to set work objectives and priorities</a:t>
            </a:r>
          </a:p>
          <a:p>
            <a:endParaRPr lang="en-US" sz="2400" dirty="0"/>
          </a:p>
          <a:p>
            <a:r>
              <a:rPr lang="en-US" sz="2400" dirty="0"/>
              <a:t>To work well, </a:t>
            </a:r>
            <a:r>
              <a:rPr lang="en-US" sz="2400" b="1" dirty="0"/>
              <a:t>a plan needs to be shared and integrated</a:t>
            </a:r>
          </a:p>
        </p:txBody>
      </p:sp>
    </p:spTree>
    <p:extLst>
      <p:ext uri="{BB962C8B-B14F-4D97-AF65-F5344CB8AC3E}">
        <p14:creationId xmlns:p14="http://schemas.microsoft.com/office/powerpoint/2010/main" val="881961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C9572-43DB-2C48-10DD-2DEA5F959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26834"/>
            <a:ext cx="9043988" cy="1257300"/>
          </a:xfrm>
        </p:spPr>
        <p:txBody>
          <a:bodyPr/>
          <a:lstStyle/>
          <a:p>
            <a:r>
              <a:rPr lang="en-US" cap="small" dirty="0">
                <a:latin typeface="Times" pitchFamily="2" charset="0"/>
              </a:rPr>
              <a:t>Hic </a:t>
            </a:r>
            <a:r>
              <a:rPr lang="en-US" cap="small" dirty="0" err="1">
                <a:latin typeface="Times" pitchFamily="2" charset="0"/>
              </a:rPr>
              <a:t>Svnt</a:t>
            </a:r>
            <a:r>
              <a:rPr lang="en-US" cap="small" dirty="0">
                <a:latin typeface="Times" pitchFamily="2" charset="0"/>
              </a:rPr>
              <a:t> Dracones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2A1A0-5398-5FCA-E9C1-A60E774A8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BFCD5DD-C7AE-2BCC-C3F2-35B09F47C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05" y="1083588"/>
            <a:ext cx="8661864" cy="587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628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r>
              <a:rPr lang="en-US" dirty="0"/>
              <a:t>We have a cost estimate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" name="Picture 9" descr="A pie chart with different colored circles&#10;&#10;Description automatically generated">
            <a:extLst>
              <a:ext uri="{FF2B5EF4-FFF2-40B4-BE49-F238E27FC236}">
                <a16:creationId xmlns:a16="http://schemas.microsoft.com/office/drawing/2014/main" id="{62C72057-05DF-DB63-C53B-022C2A90B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5473"/>
            <a:ext cx="4902200" cy="3111500"/>
          </a:xfrm>
          <a:prstGeom prst="rect">
            <a:avLst/>
          </a:prstGeom>
        </p:spPr>
      </p:pic>
      <p:pic>
        <p:nvPicPr>
          <p:cNvPr id="12" name="Picture 11" descr="A pie chart with different colored bars&#10;&#10;Description automatically generated">
            <a:extLst>
              <a:ext uri="{FF2B5EF4-FFF2-40B4-BE49-F238E27FC236}">
                <a16:creationId xmlns:a16="http://schemas.microsoft.com/office/drawing/2014/main" id="{4BE847EA-ED60-52A9-C098-E4BE0C77E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437" y="2075473"/>
            <a:ext cx="4965700" cy="2971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F63C52A-72A3-48D3-C32D-EECB5E602575}"/>
              </a:ext>
            </a:extLst>
          </p:cNvPr>
          <p:cNvSpPr txBox="1"/>
          <p:nvPr/>
        </p:nvSpPr>
        <p:spPr>
          <a:xfrm>
            <a:off x="290146" y="785935"/>
            <a:ext cx="4321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3 </a:t>
            </a:r>
            <a:r>
              <a:rPr lang="en-US" sz="3200" dirty="0" err="1"/>
              <a:t>TeV</a:t>
            </a:r>
            <a:endParaRPr lang="en-US" sz="3200" dirty="0"/>
          </a:p>
          <a:p>
            <a:pPr algn="ctr"/>
            <a:r>
              <a:rPr lang="en-US" dirty="0"/>
              <a:t>Share in percentage of total cost for the magnet and powering systems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8521F7-4846-3D2A-041A-92AD2E6C6B71}"/>
              </a:ext>
            </a:extLst>
          </p:cNvPr>
          <p:cNvSpPr txBox="1"/>
          <p:nvPr/>
        </p:nvSpPr>
        <p:spPr>
          <a:xfrm>
            <a:off x="5100515" y="785934"/>
            <a:ext cx="4321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10 </a:t>
            </a:r>
            <a:r>
              <a:rPr lang="en-US" sz="3200" dirty="0" err="1"/>
              <a:t>TeV</a:t>
            </a:r>
            <a:endParaRPr lang="en-US" sz="3200" dirty="0"/>
          </a:p>
          <a:p>
            <a:pPr algn="ctr"/>
            <a:r>
              <a:rPr lang="en-US" dirty="0"/>
              <a:t>Share in percentage of total cost for the magnet and powering systems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779C05-47F4-DE08-FC0A-A43ACD80D800}"/>
              </a:ext>
            </a:extLst>
          </p:cNvPr>
          <p:cNvSpPr txBox="1"/>
          <p:nvPr/>
        </p:nvSpPr>
        <p:spPr>
          <a:xfrm>
            <a:off x="204508" y="5047273"/>
            <a:ext cx="9639858" cy="193899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</a:t>
            </a:r>
            <a:r>
              <a:rPr lang="en-US" sz="2400" b="1" dirty="0"/>
              <a:t>6D cooling and accelerator (RCS)</a:t>
            </a:r>
            <a:r>
              <a:rPr lang="en-US" sz="2400" dirty="0"/>
              <a:t> are the largest cost positions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RCS4 is the </a:t>
            </a:r>
            <a:r>
              <a:rPr lang="en-US" sz="2400" b="1" dirty="0"/>
              <a:t>largest single cost item </a:t>
            </a:r>
            <a:r>
              <a:rPr lang="en-US" sz="2400" dirty="0"/>
              <a:t>in the 10 </a:t>
            </a:r>
            <a:r>
              <a:rPr lang="en-US" sz="2400" dirty="0" err="1"/>
              <a:t>TeV</a:t>
            </a:r>
            <a:r>
              <a:rPr lang="en-US" sz="2400" dirty="0"/>
              <a:t> collider option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Target and capture (largest stored energy single magnet in the system) and final cooling (largest nominal field) only represent a few % of the total cost</a:t>
            </a:r>
          </a:p>
        </p:txBody>
      </p:sp>
    </p:spTree>
    <p:extLst>
      <p:ext uri="{BB962C8B-B14F-4D97-AF65-F5344CB8AC3E}">
        <p14:creationId xmlns:p14="http://schemas.microsoft.com/office/powerpoint/2010/main" val="192303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6" y="0"/>
            <a:ext cx="9043987" cy="674370"/>
          </a:xfrm>
        </p:spPr>
        <p:txBody>
          <a:bodyPr>
            <a:normAutofit fontScale="90000"/>
          </a:bodyPr>
          <a:lstStyle/>
          <a:p>
            <a:r>
              <a:rPr lang="en-US" dirty="0"/>
              <a:t>How did we build the schedule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30172B3A-61E1-343B-0385-62247F501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788670"/>
            <a:ext cx="9043988" cy="595012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Divide the plan in phases:</a:t>
            </a:r>
          </a:p>
          <a:p>
            <a:pPr lvl="1"/>
            <a:r>
              <a:rPr lang="en-US" dirty="0"/>
              <a:t>Conceptual study</a:t>
            </a:r>
          </a:p>
          <a:p>
            <a:pPr lvl="1"/>
            <a:r>
              <a:rPr lang="en-US" dirty="0"/>
              <a:t>Engineering, demonstration, models</a:t>
            </a:r>
          </a:p>
          <a:p>
            <a:pPr lvl="1"/>
            <a:r>
              <a:rPr lang="en-US" dirty="0"/>
              <a:t>Full size prototypes</a:t>
            </a:r>
          </a:p>
          <a:p>
            <a:pPr lvl="1"/>
            <a:r>
              <a:rPr lang="en-US" dirty="0"/>
              <a:t>Pre-series</a:t>
            </a:r>
          </a:p>
          <a:p>
            <a:pPr lvl="1"/>
            <a:r>
              <a:rPr lang="en-US" dirty="0"/>
              <a:t>Series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Test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Installations</a:t>
            </a:r>
          </a:p>
          <a:p>
            <a:r>
              <a:rPr lang="en-US" dirty="0"/>
              <a:t>Estimate quantities, time and parallel lines based on previous experience (LHC, HL-LHC)</a:t>
            </a:r>
          </a:p>
          <a:p>
            <a:r>
              <a:rPr lang="en-US" dirty="0"/>
              <a:t>CAVEAT: this is not a formal, self-consistent, nor complete schedule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15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We have a plan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A52F2-94A7-A988-9576-88D211AAB3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15" r="8330" b="18939"/>
          <a:stretch/>
        </p:blipFill>
        <p:spPr>
          <a:xfrm>
            <a:off x="118741" y="697230"/>
            <a:ext cx="5882009" cy="676887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2B8F2C8-151E-F01B-6F3D-06783AAF90B4}"/>
              </a:ext>
            </a:extLst>
          </p:cNvPr>
          <p:cNvGrpSpPr/>
          <p:nvPr/>
        </p:nvGrpSpPr>
        <p:grpSpPr>
          <a:xfrm>
            <a:off x="662940" y="868680"/>
            <a:ext cx="8325227" cy="2446020"/>
            <a:chOff x="662940" y="868680"/>
            <a:chExt cx="8325227" cy="244602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A5D95A4-7664-2DC3-704D-1FBCAAB3B506}"/>
                </a:ext>
              </a:extLst>
            </p:cNvPr>
            <p:cNvSpPr txBox="1"/>
            <p:nvPr/>
          </p:nvSpPr>
          <p:spPr>
            <a:xfrm>
              <a:off x="6324553" y="1891635"/>
              <a:ext cx="2663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Muon beam production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3A75BF3-F941-C814-F679-3F8236E1CD39}"/>
                </a:ext>
              </a:extLst>
            </p:cNvPr>
            <p:cNvSpPr/>
            <p:nvPr/>
          </p:nvSpPr>
          <p:spPr>
            <a:xfrm>
              <a:off x="662940" y="868680"/>
              <a:ext cx="5661613" cy="24460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5516B35-9A39-E200-A88C-75C25D68B05A}"/>
              </a:ext>
            </a:extLst>
          </p:cNvPr>
          <p:cNvGrpSpPr/>
          <p:nvPr/>
        </p:nvGrpSpPr>
        <p:grpSpPr>
          <a:xfrm>
            <a:off x="662939" y="3325072"/>
            <a:ext cx="8454750" cy="2298488"/>
            <a:chOff x="662939" y="3325072"/>
            <a:chExt cx="8454750" cy="229848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0CA79A5-F2A7-E563-BC5F-8010221A97FE}"/>
                </a:ext>
              </a:extLst>
            </p:cNvPr>
            <p:cNvSpPr txBox="1"/>
            <p:nvPr/>
          </p:nvSpPr>
          <p:spPr>
            <a:xfrm>
              <a:off x="6324552" y="4272387"/>
              <a:ext cx="27931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Muon beam acceleration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840E233-6337-A2F6-113A-B91D098FC18E}"/>
                </a:ext>
              </a:extLst>
            </p:cNvPr>
            <p:cNvSpPr/>
            <p:nvPr/>
          </p:nvSpPr>
          <p:spPr>
            <a:xfrm>
              <a:off x="662939" y="3325072"/>
              <a:ext cx="5661613" cy="229848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3153453-B4BA-A75C-0CA2-228605466DFB}"/>
              </a:ext>
            </a:extLst>
          </p:cNvPr>
          <p:cNvGrpSpPr/>
          <p:nvPr/>
        </p:nvGrpSpPr>
        <p:grpSpPr>
          <a:xfrm>
            <a:off x="662938" y="5630183"/>
            <a:ext cx="7489806" cy="1730277"/>
            <a:chOff x="662938" y="5630183"/>
            <a:chExt cx="7489806" cy="173027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B129981-52D1-8D09-6492-44B500638C59}"/>
                </a:ext>
              </a:extLst>
            </p:cNvPr>
            <p:cNvSpPr txBox="1"/>
            <p:nvPr/>
          </p:nvSpPr>
          <p:spPr>
            <a:xfrm>
              <a:off x="6324551" y="6298968"/>
              <a:ext cx="18281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Collider options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B1D330D-42B9-BC67-25D0-9A7DD2C5B640}"/>
                </a:ext>
              </a:extLst>
            </p:cNvPr>
            <p:cNvSpPr/>
            <p:nvPr/>
          </p:nvSpPr>
          <p:spPr>
            <a:xfrm>
              <a:off x="662938" y="5630183"/>
              <a:ext cx="5661613" cy="1730277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218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Muon beam production – 1/3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77DBA4-804D-2A53-A11E-5B82E3D150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6" t="7329" r="26891" b="33858"/>
          <a:stretch/>
        </p:blipFill>
        <p:spPr>
          <a:xfrm>
            <a:off x="0" y="1080429"/>
            <a:ext cx="9898380" cy="58020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D35161E-ADF9-0036-FEC5-6F2FF7A301D1}"/>
              </a:ext>
            </a:extLst>
          </p:cNvPr>
          <p:cNvSpPr txBox="1"/>
          <p:nvPr/>
        </p:nvSpPr>
        <p:spPr>
          <a:xfrm>
            <a:off x="204508" y="3177121"/>
            <a:ext cx="9639858" cy="193899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Target, decay and capture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Seems feasible, no criticality identified with the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Technology is rather evolved (from fusion) and resorts on “standard” fabrication techniques (TRL=5)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Muon target, decay and capture channel could be built by Y15</a:t>
            </a:r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3E20DD44-9FBC-78D3-0D43-D7C0473FC978}"/>
              </a:ext>
            </a:extLst>
          </p:cNvPr>
          <p:cNvSpPr/>
          <p:nvPr/>
        </p:nvSpPr>
        <p:spPr>
          <a:xfrm>
            <a:off x="6770748" y="2624537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FF2766D0-3389-4055-FC2F-E0075A6BCDAD}"/>
              </a:ext>
            </a:extLst>
          </p:cNvPr>
          <p:cNvSpPr/>
          <p:nvPr/>
        </p:nvSpPr>
        <p:spPr>
          <a:xfrm>
            <a:off x="4687494" y="2239465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7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Muon beam production – 2/3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77DBA4-804D-2A53-A11E-5B82E3D150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6" t="7330" r="26891" b="33473"/>
          <a:stretch/>
        </p:blipFill>
        <p:spPr>
          <a:xfrm>
            <a:off x="0" y="1080429"/>
            <a:ext cx="9898380" cy="58399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B1CC6A-D566-4099-5146-66FC58DC2B8B}"/>
              </a:ext>
            </a:extLst>
          </p:cNvPr>
          <p:cNvSpPr txBox="1"/>
          <p:nvPr/>
        </p:nvSpPr>
        <p:spPr>
          <a:xfrm>
            <a:off x="204508" y="922611"/>
            <a:ext cx="9639858" cy="23083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6D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Seems feasible, but the number of components is large and will require parallel manufacturing 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Technology is not yet ready for the high field end (e.g. from stage B5 downwards) (TRL=3)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Integration is a considerable effort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15EA60-239F-F5C7-B470-C2378AD80F62}"/>
              </a:ext>
            </a:extLst>
          </p:cNvPr>
          <p:cNvSpPr txBox="1"/>
          <p:nvPr/>
        </p:nvSpPr>
        <p:spPr>
          <a:xfrm>
            <a:off x="204508" y="4818897"/>
            <a:ext cx="9639858" cy="15696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2864 single coils, 1652 cells of 12 types (based on US-MAP)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At least 2 firms for coil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At least 4 teams for cooling cell integration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6D cooling cells could be built by Y17</a:t>
            </a:r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BCF53107-7E64-AC9A-D06C-F7DD2919F738}"/>
              </a:ext>
            </a:extLst>
          </p:cNvPr>
          <p:cNvSpPr/>
          <p:nvPr/>
        </p:nvSpPr>
        <p:spPr>
          <a:xfrm>
            <a:off x="4148232" y="3816731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41C75AE8-6E14-1EF4-D3C5-0C54DA538828}"/>
              </a:ext>
            </a:extLst>
          </p:cNvPr>
          <p:cNvSpPr/>
          <p:nvPr/>
        </p:nvSpPr>
        <p:spPr>
          <a:xfrm>
            <a:off x="5207216" y="4032731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70E70E8B-A178-7B3C-85FA-FBAF80CF38EE}"/>
              </a:ext>
            </a:extLst>
          </p:cNvPr>
          <p:cNvSpPr/>
          <p:nvPr/>
        </p:nvSpPr>
        <p:spPr>
          <a:xfrm>
            <a:off x="7305646" y="4432403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22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Muon beam production – 2/3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77DBA4-804D-2A53-A11E-5B82E3D150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6" t="7330" r="26891" b="33473"/>
          <a:stretch/>
        </p:blipFill>
        <p:spPr>
          <a:xfrm>
            <a:off x="0" y="1096059"/>
            <a:ext cx="9898380" cy="58399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B1CC6A-D566-4099-5146-66FC58DC2B8B}"/>
              </a:ext>
            </a:extLst>
          </p:cNvPr>
          <p:cNvSpPr txBox="1"/>
          <p:nvPr/>
        </p:nvSpPr>
        <p:spPr>
          <a:xfrm>
            <a:off x="204508" y="2617738"/>
            <a:ext cx="9639858" cy="23083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Final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Seems feasible, no criticalities identified in the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Technology is not yet ready (TRL=2…3)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Performance is the main focus, cost may be less of an issue (small percentage of total cost)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final cooling cells could be built by Y19</a:t>
            </a:r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AD57EDEE-3809-E45C-80DB-78F3C0704276}"/>
              </a:ext>
            </a:extLst>
          </p:cNvPr>
          <p:cNvSpPr/>
          <p:nvPr/>
        </p:nvSpPr>
        <p:spPr>
          <a:xfrm>
            <a:off x="5222847" y="5823029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3A709633-E664-EC0B-7995-1870A7567CCC}"/>
              </a:ext>
            </a:extLst>
          </p:cNvPr>
          <p:cNvSpPr/>
          <p:nvPr/>
        </p:nvSpPr>
        <p:spPr>
          <a:xfrm>
            <a:off x="7813646" y="6441763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een circle with lines and text&#10;&#10;Description automatically generated">
            <a:extLst>
              <a:ext uri="{FF2B5EF4-FFF2-40B4-BE49-F238E27FC236}">
                <a16:creationId xmlns:a16="http://schemas.microsoft.com/office/drawing/2014/main" id="{8B94DB86-1D54-1B0B-8C3A-6EF015982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4838" y="6065611"/>
            <a:ext cx="1255494" cy="1185235"/>
          </a:xfrm>
          <a:prstGeom prst="rect">
            <a:avLst/>
          </a:prstGeom>
        </p:spPr>
      </p:pic>
      <p:sp>
        <p:nvSpPr>
          <p:cNvPr id="10" name="Right Brace 9">
            <a:extLst>
              <a:ext uri="{FF2B5EF4-FFF2-40B4-BE49-F238E27FC236}">
                <a16:creationId xmlns:a16="http://schemas.microsoft.com/office/drawing/2014/main" id="{E8C2DEA7-9715-05E1-8446-996054ED6569}"/>
              </a:ext>
            </a:extLst>
          </p:cNvPr>
          <p:cNvSpPr/>
          <p:nvPr/>
        </p:nvSpPr>
        <p:spPr>
          <a:xfrm rot="5400000">
            <a:off x="3982545" y="5396303"/>
            <a:ext cx="200080" cy="1138535"/>
          </a:xfrm>
          <a:prstGeom prst="rightBrac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6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Muon beam acceleration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FC78F4-2EB1-CDBB-36A0-80A2C4E265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12" t="7330" r="17794" b="35355"/>
          <a:stretch/>
        </p:blipFill>
        <p:spPr>
          <a:xfrm>
            <a:off x="0" y="1152086"/>
            <a:ext cx="10064130" cy="52396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1DABBC-29FB-D2C5-5304-53C160444684}"/>
              </a:ext>
            </a:extLst>
          </p:cNvPr>
          <p:cNvSpPr txBox="1"/>
          <p:nvPr/>
        </p:nvSpPr>
        <p:spPr>
          <a:xfrm>
            <a:off x="204508" y="4208751"/>
            <a:ext cx="9639858" cy="30469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Pulsed (NC)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NC magnet construction requires optimization and demonstration, but does not appear to be critical, technology known (TRL=7…8)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Power converter schedule is critical because of the large number of units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Energy storage and power conversion will require development, engineering and demonstration (string test), but relatively known technology (TRL 6…7)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Pulsed (NC) system could be built by Y13 (up to RCS3) and Y17 (RCS4)</a:t>
            </a:r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EE609D4E-2757-F117-EE28-4452926D9EEA}"/>
              </a:ext>
            </a:extLst>
          </p:cNvPr>
          <p:cNvSpPr/>
          <p:nvPr/>
        </p:nvSpPr>
        <p:spPr>
          <a:xfrm>
            <a:off x="3948940" y="2204506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8DAD43F4-934A-8B1D-E08B-653ABEACFCE1}"/>
              </a:ext>
            </a:extLst>
          </p:cNvPr>
          <p:cNvSpPr/>
          <p:nvPr/>
        </p:nvSpPr>
        <p:spPr>
          <a:xfrm>
            <a:off x="5592276" y="2572419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877F639D-CCB2-2094-A952-9E083F385EEE}"/>
              </a:ext>
            </a:extLst>
          </p:cNvPr>
          <p:cNvSpPr/>
          <p:nvPr/>
        </p:nvSpPr>
        <p:spPr>
          <a:xfrm>
            <a:off x="4648417" y="3628687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60DD58AE-2252-5BFA-99D6-CD5BD4F0BE9D}"/>
              </a:ext>
            </a:extLst>
          </p:cNvPr>
          <p:cNvSpPr/>
          <p:nvPr/>
        </p:nvSpPr>
        <p:spPr>
          <a:xfrm>
            <a:off x="6762478" y="3804071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32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Muon beam acceleration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FC78F4-2EB1-CDBB-36A0-80A2C4E265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12" t="7330" r="17794" b="35355"/>
          <a:stretch/>
        </p:blipFill>
        <p:spPr>
          <a:xfrm>
            <a:off x="0" y="1152086"/>
            <a:ext cx="10064130" cy="52396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1DABBC-29FB-D2C5-5304-53C160444684}"/>
              </a:ext>
            </a:extLst>
          </p:cNvPr>
          <p:cNvSpPr txBox="1"/>
          <p:nvPr/>
        </p:nvSpPr>
        <p:spPr>
          <a:xfrm>
            <a:off x="212136" y="1334034"/>
            <a:ext cx="9639858" cy="267765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Steady (SC)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 magnet construction depends on technology choice, but likely to be HTS (beam losses and field reach)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Schedule is tight w/r to the pulsed system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Technology requires development, engineering and demonstration (TRL=3)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Steady (SC) system could be built by Y18 (up to RCS3) and Y22 (RCS4)</a:t>
            </a:r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FA5DE382-34D2-030F-545C-5DFFFD33AA2A}"/>
              </a:ext>
            </a:extLst>
          </p:cNvPr>
          <p:cNvSpPr/>
          <p:nvPr/>
        </p:nvSpPr>
        <p:spPr>
          <a:xfrm>
            <a:off x="5601894" y="5083864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riangle 4">
            <a:extLst>
              <a:ext uri="{FF2B5EF4-FFF2-40B4-BE49-F238E27FC236}">
                <a16:creationId xmlns:a16="http://schemas.microsoft.com/office/drawing/2014/main" id="{AB6844E2-0FF7-03F5-71D0-BD902DA2B4B4}"/>
              </a:ext>
            </a:extLst>
          </p:cNvPr>
          <p:cNvSpPr/>
          <p:nvPr/>
        </p:nvSpPr>
        <p:spPr>
          <a:xfrm>
            <a:off x="7926971" y="5593794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11D0BD1D-C62D-647F-C0AE-FDCC1E5FAA3D}"/>
              </a:ext>
            </a:extLst>
          </p:cNvPr>
          <p:cNvSpPr/>
          <p:nvPr/>
        </p:nvSpPr>
        <p:spPr>
          <a:xfrm>
            <a:off x="7004755" y="5419269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26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AFF6-5CDA-58BF-47E0-3AAF4FF1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41892"/>
            <a:ext cx="9043988" cy="58207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Muon beam acceleration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AF759-4C9E-D200-B403-5FBCE0846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3570B7-68C9-572F-7A0D-C41CDEF0E5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4" t="8985" r="7352" b="47104"/>
          <a:stretch/>
        </p:blipFill>
        <p:spPr>
          <a:xfrm>
            <a:off x="0" y="2114550"/>
            <a:ext cx="10048874" cy="35695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DF895F-299B-32EA-71F1-CFC1DC138EA5}"/>
              </a:ext>
            </a:extLst>
          </p:cNvPr>
          <p:cNvSpPr txBox="1"/>
          <p:nvPr/>
        </p:nvSpPr>
        <p:spPr>
          <a:xfrm>
            <a:off x="204508" y="3983449"/>
            <a:ext cx="9639858" cy="193899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LTS collider magnets (Nb</a:t>
            </a:r>
            <a:r>
              <a:rPr lang="en-US" sz="2400" b="1" baseline="-25000" dirty="0"/>
              <a:t>3</a:t>
            </a:r>
            <a:r>
              <a:rPr lang="en-US" sz="2400" b="1" dirty="0"/>
              <a:t>Sn) – 3 </a:t>
            </a:r>
            <a:r>
              <a:rPr lang="en-US" sz="2400" b="1" dirty="0" err="1"/>
              <a:t>TeV</a:t>
            </a: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Schedule has been estimated based on LHC and HL-LHC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Technology still requires development, but relies on HFM and US-MDP advances (TRL=5…6)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LTS collider magnets could be built by Y17</a:t>
            </a:r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C392D3AF-9210-A549-CA5F-B44C62A16871}"/>
              </a:ext>
            </a:extLst>
          </p:cNvPr>
          <p:cNvSpPr/>
          <p:nvPr/>
        </p:nvSpPr>
        <p:spPr>
          <a:xfrm>
            <a:off x="5922325" y="3452351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EB095469-8EA7-A29C-39B6-A16FB43B8FFE}"/>
              </a:ext>
            </a:extLst>
          </p:cNvPr>
          <p:cNvSpPr/>
          <p:nvPr/>
        </p:nvSpPr>
        <p:spPr>
          <a:xfrm>
            <a:off x="4578079" y="3153577"/>
            <a:ext cx="216000" cy="216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1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195950</TotalTime>
  <Words>701</Words>
  <Application>Microsoft Macintosh PowerPoint</Application>
  <PresentationFormat>Custom</PresentationFormat>
  <Paragraphs>90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</vt:lpstr>
      <vt:lpstr>Office Theme</vt:lpstr>
      <vt:lpstr>Muon Collider Magnets Beginning of a plan</vt:lpstr>
      <vt:lpstr>How did we build the schedule</vt:lpstr>
      <vt:lpstr>We have a plan</vt:lpstr>
      <vt:lpstr>Muon beam production – 1/3</vt:lpstr>
      <vt:lpstr>Muon beam production – 2/3</vt:lpstr>
      <vt:lpstr>Muon beam production – 2/3</vt:lpstr>
      <vt:lpstr>Muon beam acceleration</vt:lpstr>
      <vt:lpstr>Muon beam acceleration</vt:lpstr>
      <vt:lpstr>Muon beam acceleration</vt:lpstr>
      <vt:lpstr>Muon beam acceleration</vt:lpstr>
      <vt:lpstr>Final words on the plan</vt:lpstr>
      <vt:lpstr>Hic Svnt Dracones</vt:lpstr>
      <vt:lpstr>We have a cost estimate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Luca Bottura</cp:lastModifiedBy>
  <cp:revision>850</cp:revision>
  <cp:lastPrinted>2023-01-06T08:10:47Z</cp:lastPrinted>
  <dcterms:created xsi:type="dcterms:W3CDTF">2019-06-07T07:36:38Z</dcterms:created>
  <dcterms:modified xsi:type="dcterms:W3CDTF">2024-03-14T15:05:49Z</dcterms:modified>
</cp:coreProperties>
</file>