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528" r:id="rId3"/>
    <p:sldId id="527" r:id="rId4"/>
    <p:sldId id="465" r:id="rId5"/>
    <p:sldId id="496" r:id="rId6"/>
    <p:sldId id="530" r:id="rId7"/>
    <p:sldId id="534" r:id="rId8"/>
    <p:sldId id="488" r:id="rId9"/>
    <p:sldId id="535" r:id="rId10"/>
    <p:sldId id="495" r:id="rId11"/>
    <p:sldId id="520" r:id="rId12"/>
    <p:sldId id="494" r:id="rId13"/>
    <p:sldId id="529" r:id="rId14"/>
    <p:sldId id="539" r:id="rId15"/>
    <p:sldId id="519" r:id="rId16"/>
    <p:sldId id="536" r:id="rId17"/>
    <p:sldId id="524" r:id="rId18"/>
    <p:sldId id="537" r:id="rId19"/>
    <p:sldId id="531" r:id="rId20"/>
    <p:sldId id="532" r:id="rId21"/>
    <p:sldId id="538" r:id="rId22"/>
    <p:sldId id="526" r:id="rId23"/>
    <p:sldId id="533" r:id="rId24"/>
    <p:sldId id="288" r:id="rId25"/>
  </p:sldIdLst>
  <p:sldSz cx="9144000" cy="6858000" type="screen4x3"/>
  <p:notesSz cx="9283700" cy="6985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1" userDrawn="1">
          <p15:clr>
            <a:srgbClr val="A4A3A4"/>
          </p15:clr>
        </p15:guide>
        <p15:guide id="2" pos="292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33CC"/>
    <a:srgbClr val="800080"/>
    <a:srgbClr val="FF0000"/>
    <a:srgbClr val="0099CC"/>
    <a:srgbClr val="FF1F1F"/>
    <a:srgbClr val="E1F4FF"/>
    <a:srgbClr val="CCECFF"/>
    <a:srgbClr val="FFCC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4" autoAdjust="0"/>
    <p:restoredTop sz="84706" autoAdjust="0"/>
  </p:normalViewPr>
  <p:slideViewPr>
    <p:cSldViewPr snapToGrid="0">
      <p:cViewPr varScale="1">
        <p:scale>
          <a:sx n="85" d="100"/>
          <a:sy n="85" d="100"/>
        </p:scale>
        <p:origin x="15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786" y="-84"/>
      </p:cViewPr>
      <p:guideLst>
        <p:guide orient="horz" pos="2201"/>
        <p:guide pos="2923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3340" cy="34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t" anchorCtr="0" compatLnSpc="1">
            <a:prstTxWarp prst="textNoShape">
              <a:avLst/>
            </a:prstTxWarp>
          </a:bodyPr>
          <a:lstStyle>
            <a:lvl1pPr algn="l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58346" y="2"/>
            <a:ext cx="4023340" cy="34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t" anchorCtr="0" compatLnSpc="1">
            <a:prstTxWarp prst="textNoShape">
              <a:avLst/>
            </a:prstTxWarp>
          </a:bodyPr>
          <a:lstStyle>
            <a:lvl1pPr algn="r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35059"/>
            <a:ext cx="4023340" cy="34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b" anchorCtr="0" compatLnSpc="1">
            <a:prstTxWarp prst="textNoShape">
              <a:avLst/>
            </a:prstTxWarp>
          </a:bodyPr>
          <a:lstStyle>
            <a:lvl1pPr algn="l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58346" y="6635059"/>
            <a:ext cx="4023340" cy="34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b" anchorCtr="0" compatLnSpc="1">
            <a:prstTxWarp prst="textNoShape">
              <a:avLst/>
            </a:prstTxWarp>
          </a:bodyPr>
          <a:lstStyle>
            <a:lvl1pPr algn="r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fld id="{D575CCDA-FAD9-4534-9A8F-CDAEDDF90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15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3340" cy="34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t" anchorCtr="0" compatLnSpc="1">
            <a:prstTxWarp prst="textNoShape">
              <a:avLst/>
            </a:prstTxWarp>
          </a:bodyPr>
          <a:lstStyle>
            <a:lvl1pPr algn="l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8346" y="2"/>
            <a:ext cx="4023340" cy="34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t" anchorCtr="0" compatLnSpc="1">
            <a:prstTxWarp prst="textNoShape">
              <a:avLst/>
            </a:prstTxWarp>
          </a:bodyPr>
          <a:lstStyle>
            <a:lvl1pPr algn="r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494088" cy="2619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776" y="3318108"/>
            <a:ext cx="7426155" cy="3142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35059"/>
            <a:ext cx="4023340" cy="34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b" anchorCtr="0" compatLnSpc="1">
            <a:prstTxWarp prst="textNoShape">
              <a:avLst/>
            </a:prstTxWarp>
          </a:bodyPr>
          <a:lstStyle>
            <a:lvl1pPr algn="l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58346" y="6635059"/>
            <a:ext cx="4023340" cy="34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999" tIns="48500" rIns="96999" bIns="48500" numCol="1" anchor="b" anchorCtr="0" compatLnSpc="1">
            <a:prstTxWarp prst="textNoShape">
              <a:avLst/>
            </a:prstTxWarp>
          </a:bodyPr>
          <a:lstStyle>
            <a:lvl1pPr algn="r" defTabSz="966310">
              <a:defRPr sz="1300">
                <a:latin typeface="Arial" charset="0"/>
              </a:defRPr>
            </a:lvl1pPr>
          </a:lstStyle>
          <a:p>
            <a:pPr>
              <a:defRPr/>
            </a:pPr>
            <a:fld id="{3B29DA05-BEDB-40F5-8F29-BC14CEF2E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109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9DA05-BEDB-40F5-8F29-BC14CEF2E27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9DA05-BEDB-40F5-8F29-BC14CEF2E27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9DA05-BEDB-40F5-8F29-BC14CEF2E2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2463" y="14827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4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5118-C375-4F3B-B4E7-7D7982B62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6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12982-7199-441B-9E98-BAB2F2F93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8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1925" y="0"/>
            <a:ext cx="1946275" cy="632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0"/>
            <a:ext cx="5686425" cy="632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A6A86-0886-4D25-8C73-57BA81287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205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6B300-94C0-49ED-8800-CFA7A61CE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37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E5ABF-3A28-47BB-94AB-C3106FE43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70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0"/>
            <a:ext cx="7370763" cy="64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800100"/>
            <a:ext cx="7772400" cy="5524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2FC5-3AC9-48BF-A64A-5101BFD5D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87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5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pPr algn="ctr"/>
            <a:r>
              <a:rPr lang="en-US" noProof="0"/>
              <a:t>E. Métral, 1st Muon Community Meeting, zoom, 20-21/05/2021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4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032" y="0"/>
            <a:ext cx="7161831" cy="6477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Nova" panose="020B0504020202020204" pitchFamily="34" charset="0"/>
              </a:defRPr>
            </a:lvl1pPr>
            <a:lvl2pPr>
              <a:defRPr>
                <a:latin typeface="Arial Nova" panose="020B0504020202020204" pitchFamily="34" charset="0"/>
              </a:defRPr>
            </a:lvl2pPr>
            <a:lvl3pPr>
              <a:defRPr>
                <a:latin typeface="Arial Nova" panose="020B0504020202020204" pitchFamily="34" charset="0"/>
              </a:defRPr>
            </a:lvl3pPr>
            <a:lvl4pPr>
              <a:defRPr>
                <a:latin typeface="Arial Nova" panose="020B0504020202020204" pitchFamily="34" charset="0"/>
              </a:defRPr>
            </a:lvl4pPr>
            <a:lvl5pPr>
              <a:defRPr>
                <a:latin typeface="Arial Nova" panose="020B05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1C698-6998-4B6A-BD9E-EB5F3391B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24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816" y="1379494"/>
            <a:ext cx="7772400" cy="1660268"/>
          </a:xfrm>
        </p:spPr>
        <p:txBody>
          <a:bodyPr anchor="t"/>
          <a:lstStyle>
            <a:lvl1pPr algn="l">
              <a:defRPr sz="4000" b="1" cap="all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459" y="3227989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 Nova" panose="020B0504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B049B-66AD-48F4-9632-B7F1ECCF1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3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800100"/>
            <a:ext cx="3810000" cy="5524500"/>
          </a:xfrm>
        </p:spPr>
        <p:txBody>
          <a:bodyPr/>
          <a:lstStyle>
            <a:lvl1pPr>
              <a:defRPr sz="2000">
                <a:latin typeface="Arial Nova" panose="020B0504020202020204" pitchFamily="34" charset="0"/>
              </a:defRPr>
            </a:lvl1pPr>
            <a:lvl2pPr>
              <a:defRPr sz="1800">
                <a:latin typeface="Arial Nova" panose="020B0504020202020204" pitchFamily="34" charset="0"/>
              </a:defRPr>
            </a:lvl2pPr>
            <a:lvl3pPr>
              <a:defRPr sz="1800">
                <a:latin typeface="Arial Nova" panose="020B0504020202020204" pitchFamily="34" charset="0"/>
              </a:defRPr>
            </a:lvl3pPr>
            <a:lvl4pPr>
              <a:defRPr sz="1600">
                <a:latin typeface="Arial Nova" panose="020B0504020202020204" pitchFamily="34" charset="0"/>
              </a:defRPr>
            </a:lvl4pPr>
            <a:lvl5pPr>
              <a:defRPr sz="1600">
                <a:latin typeface="Arial Nova" panose="020B05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00100"/>
            <a:ext cx="3810000" cy="5524500"/>
          </a:xfrm>
        </p:spPr>
        <p:txBody>
          <a:bodyPr/>
          <a:lstStyle>
            <a:lvl1pPr>
              <a:defRPr sz="2000">
                <a:latin typeface="Arial Nova" panose="020B0504020202020204" pitchFamily="34" charset="0"/>
              </a:defRPr>
            </a:lvl1pPr>
            <a:lvl2pPr>
              <a:defRPr sz="1800">
                <a:latin typeface="Arial Nova" panose="020B0504020202020204" pitchFamily="34" charset="0"/>
              </a:defRPr>
            </a:lvl2pPr>
            <a:lvl3pPr>
              <a:defRPr sz="1800">
                <a:latin typeface="Arial Nova" panose="020B0504020202020204" pitchFamily="34" charset="0"/>
              </a:defRPr>
            </a:lvl3pPr>
            <a:lvl4pPr>
              <a:defRPr sz="1600">
                <a:latin typeface="Arial Nova" panose="020B0504020202020204" pitchFamily="34" charset="0"/>
              </a:defRPr>
            </a:lvl4pPr>
            <a:lvl5pPr>
              <a:defRPr sz="1600">
                <a:latin typeface="Arial Nova" panose="020B05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8FB84-71D5-41F7-A6DA-255237DEC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054" y="0"/>
            <a:ext cx="8229600" cy="79083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40259"/>
            <a:ext cx="4040188" cy="766119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55805"/>
            <a:ext cx="4040188" cy="447035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46171" y="818420"/>
            <a:ext cx="4041775" cy="775601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7287" y="1668162"/>
            <a:ext cx="4139514" cy="445800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2A8A0-0A8A-4AF7-8C6F-8CC0307F1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60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0284" y="0"/>
            <a:ext cx="6813579" cy="647700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06D2C-E861-4931-A2D0-8445588D3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15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71D55-07AD-4803-B443-A7CA5BF47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438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B9248-0EA6-4221-8041-D22641688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9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2470B-DD32-4F16-8C83-650B4992F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7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3100" y="0"/>
            <a:ext cx="73707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800100"/>
            <a:ext cx="777240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Line 17"/>
          <p:cNvSpPr>
            <a:spLocks noChangeShapeType="1"/>
          </p:cNvSpPr>
          <p:nvPr userDrawn="1"/>
        </p:nvSpPr>
        <p:spPr bwMode="auto">
          <a:xfrm>
            <a:off x="685800" y="714375"/>
            <a:ext cx="7772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3849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75C0C97-C959-403F-8BF0-604148A05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23" descr="FNAL_logo_sm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838" y="0"/>
            <a:ext cx="6651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5" descr="map-091203a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714" y="0"/>
            <a:ext cx="661988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85" descr="MCC-inernational-finalV01.png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0" y="0"/>
            <a:ext cx="810926" cy="81092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4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150000"/>
        <a:buChar char="•"/>
        <a:defRPr>
          <a:solidFill>
            <a:srgbClr val="CC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28BD4E-A28C-4ED4-9A53-ACB645DA7B0C}" type="slidenum">
              <a:rPr lang="en-US" sz="1400" smtClean="0"/>
              <a:pPr eaLnBrk="1" hangingPunct="1"/>
              <a:t>1</a:t>
            </a:fld>
            <a:endParaRPr lang="en-US" sz="1400" dirty="0"/>
          </a:p>
        </p:txBody>
      </p:sp>
      <p:sp>
        <p:nvSpPr>
          <p:cNvPr id="6379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58656" y="1987399"/>
            <a:ext cx="7904163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/>
              <a:t>Front  End </a:t>
            </a:r>
            <a:br>
              <a:rPr lang="en-US" sz="2800" b="1" dirty="0"/>
            </a:br>
            <a:r>
              <a:rPr lang="en-US" sz="2800" b="1" dirty="0"/>
              <a:t>Buncher and </a:t>
            </a:r>
            <a:r>
              <a:rPr lang="el-GR" sz="2800" b="1" dirty="0"/>
              <a:t>φ</a:t>
            </a:r>
            <a:r>
              <a:rPr lang="en-US" sz="2800" b="1" dirty="0"/>
              <a:t>-E Rotator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1178" y="4114800"/>
            <a:ext cx="6400800" cy="1752600"/>
          </a:xfrm>
        </p:spPr>
        <p:txBody>
          <a:bodyPr/>
          <a:lstStyle/>
          <a:p>
            <a:pPr eaLnBrk="1" hangingPunct="1"/>
            <a:r>
              <a:rPr lang="en-US" dirty="0"/>
              <a:t>David N</a:t>
            </a:r>
          </a:p>
          <a:p>
            <a:pPr eaLnBrk="1" hangingPunct="1"/>
            <a:r>
              <a:rPr lang="en-US" dirty="0"/>
              <a:t>IMCC</a:t>
            </a:r>
          </a:p>
          <a:p>
            <a:pPr eaLnBrk="1" hangingPunct="1"/>
            <a:r>
              <a:rPr lang="en-US" sz="1800" dirty="0"/>
              <a:t>Mars 2024</a:t>
            </a:r>
          </a:p>
          <a:p>
            <a:pPr eaLnBrk="1" hangingPunct="1"/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66" y="5640460"/>
            <a:ext cx="4199164" cy="119921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488" y="4514986"/>
            <a:ext cx="4184539" cy="117040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66" y="3411156"/>
            <a:ext cx="4199161" cy="10951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866" y="2227587"/>
            <a:ext cx="4199164" cy="11835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488" y="1003931"/>
            <a:ext cx="4184542" cy="122365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132" y="0"/>
            <a:ext cx="4187896" cy="103973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013" y="61136"/>
            <a:ext cx="7370763" cy="647700"/>
          </a:xfrm>
        </p:spPr>
        <p:txBody>
          <a:bodyPr/>
          <a:lstStyle/>
          <a:p>
            <a:pPr algn="l"/>
            <a:r>
              <a:rPr lang="en-US" sz="2400" dirty="0">
                <a:solidFill>
                  <a:srgbClr val="800080"/>
                </a:solidFill>
                <a:effectLst/>
              </a:rPr>
              <a:t>Compare without/with chicane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69612" y="2046003"/>
            <a:ext cx="724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99972" y="870528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1600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75845" y="231098"/>
            <a:ext cx="2092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0m (production target)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79457" y="1178306"/>
            <a:ext cx="2630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66m (after chicane/absorber)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01187" y="2498182"/>
            <a:ext cx="1497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88m (after drift)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97883" y="3679902"/>
            <a:ext cx="1954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109m (after </a:t>
            </a:r>
            <a:r>
              <a:rPr lang="en-US" sz="1400" b="1" dirty="0" err="1">
                <a:solidFill>
                  <a:srgbClr val="FF0000"/>
                </a:solidFill>
              </a:rPr>
              <a:t>buncher</a:t>
            </a:r>
            <a:r>
              <a:rPr lang="en-US" sz="14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31943" y="4803746"/>
            <a:ext cx="1826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132m (after rotator)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26637" y="5963916"/>
            <a:ext cx="1883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190m (after cooling)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99972" y="4803746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-30m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67512" y="4785045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50m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5448300" y="6553702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448300" y="5382127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685387"/>
            <a:ext cx="4193877" cy="11726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552246"/>
            <a:ext cx="4193876" cy="118867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11157"/>
            <a:ext cx="4193876" cy="113582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212006"/>
            <a:ext cx="4193875" cy="121949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24417"/>
            <a:ext cx="4193878" cy="118758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639947" y="1178305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0m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37277" y="2518155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57m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86970" y="3825180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79m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886970" y="478504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102m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886970" y="580980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152m 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719607" y="6553702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67232" y="5443603"/>
            <a:ext cx="1023938" cy="200978"/>
          </a:xfrm>
          <a:prstGeom prst="rect">
            <a:avLst/>
          </a:prstGeom>
          <a:noFill/>
          <a:ln w="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49684" y="2058117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1600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" y="3257268"/>
            <a:ext cx="724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0 </a:t>
            </a:r>
            <a:r>
              <a:rPr lang="en-US" sz="1400" b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GeV</a:t>
            </a:r>
            <a:r>
              <a:rPr lang="en-US" sz="1400" b="1" dirty="0">
                <a:solidFill>
                  <a:srgbClr val="0000FF"/>
                </a:solidFill>
                <a:latin typeface="Arial Narrow" panose="020B0606020202030204" pitchFamily="34" charset="0"/>
              </a:rPr>
              <a:t>/c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57287" y="838163"/>
            <a:ext cx="575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-30m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976" y="838163"/>
            <a:ext cx="575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-50m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7232" y="5148265"/>
            <a:ext cx="1590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 Narrow" panose="020B0606020202030204" pitchFamily="34" charset="0"/>
              </a:rPr>
              <a:t>21 bunches for Collider</a:t>
            </a:r>
          </a:p>
        </p:txBody>
      </p:sp>
    </p:spTree>
    <p:extLst>
      <p:ext uri="{BB962C8B-B14F-4D97-AF65-F5344CB8AC3E}">
        <p14:creationId xmlns:p14="http://schemas.microsoft.com/office/powerpoint/2010/main" val="4069107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4" descr="celrealist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6462" y="487919"/>
            <a:ext cx="31575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381B1EE-5495-4EC2-BBE0-6FAB78A3A993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/>
              <a:t>Rf</a:t>
            </a:r>
            <a:r>
              <a:rPr lang="en-US" dirty="0"/>
              <a:t> </a:t>
            </a:r>
            <a:r>
              <a:rPr lang="en-US" dirty="0" err="1"/>
              <a:t>Buncher</a:t>
            </a:r>
            <a:r>
              <a:rPr lang="en-US" dirty="0"/>
              <a:t>/Rotator requirements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413169"/>
          </a:xfrm>
        </p:spPr>
        <p:txBody>
          <a:bodyPr/>
          <a:lstStyle/>
          <a:p>
            <a:pPr eaLnBrk="1" hangingPunct="1"/>
            <a:r>
              <a:rPr lang="en-US" sz="1600" dirty="0"/>
              <a:t>Buncher -21m </a:t>
            </a:r>
            <a:r>
              <a:rPr lang="en-US" sz="1600">
                <a:sym typeface="Wingdings" panose="05000000000000000000" pitchFamily="2" charset="2"/>
              </a:rPr>
              <a:t> 17.5 m</a:t>
            </a:r>
            <a:endParaRPr lang="en-US" sz="1600" dirty="0"/>
          </a:p>
          <a:p>
            <a:pPr lvl="1" eaLnBrk="1" hangingPunct="1"/>
            <a:r>
              <a:rPr lang="en-US" sz="1400" b="1" dirty="0"/>
              <a:t>37</a:t>
            </a:r>
            <a:r>
              <a:rPr lang="en-US" sz="1400" dirty="0"/>
              <a:t> cavities (</a:t>
            </a:r>
            <a:r>
              <a:rPr lang="en-US" sz="1400" b="1" dirty="0"/>
              <a:t>14</a:t>
            </a:r>
            <a:r>
              <a:rPr lang="en-US" sz="1400" dirty="0"/>
              <a:t> frequencies)</a:t>
            </a:r>
          </a:p>
          <a:p>
            <a:pPr lvl="1" eaLnBrk="1" hangingPunct="1"/>
            <a:r>
              <a:rPr lang="en-US" sz="1400" b="1" dirty="0"/>
              <a:t>13</a:t>
            </a:r>
            <a:r>
              <a:rPr lang="en-US" sz="1400" dirty="0"/>
              <a:t> power supplies </a:t>
            </a:r>
            <a:r>
              <a:rPr lang="en-US" sz="1400" b="1" dirty="0"/>
              <a:t>(~1—3MW)</a:t>
            </a:r>
            <a:endParaRPr lang="en-US" sz="1400" dirty="0"/>
          </a:p>
          <a:p>
            <a:pPr eaLnBrk="1" hangingPunct="1"/>
            <a:r>
              <a:rPr lang="en-US" sz="1600" dirty="0"/>
              <a:t>RF Rotator -24m</a:t>
            </a:r>
          </a:p>
          <a:p>
            <a:pPr lvl="1" eaLnBrk="1" hangingPunct="1"/>
            <a:r>
              <a:rPr lang="en-US" sz="1400" b="1" dirty="0"/>
              <a:t>64</a:t>
            </a:r>
            <a:r>
              <a:rPr lang="en-US" sz="1400" dirty="0"/>
              <a:t> cavities (</a:t>
            </a:r>
            <a:r>
              <a:rPr lang="en-US" sz="1400" b="1" dirty="0"/>
              <a:t>16</a:t>
            </a:r>
            <a:r>
              <a:rPr lang="en-US" sz="1400" dirty="0"/>
              <a:t>  frequencies)</a:t>
            </a:r>
          </a:p>
          <a:p>
            <a:pPr lvl="1" eaLnBrk="1" hangingPunct="1"/>
            <a:r>
              <a:rPr lang="en-US" sz="1400" dirty="0"/>
              <a:t>20 MV/m, 0.25m</a:t>
            </a:r>
          </a:p>
          <a:p>
            <a:pPr lvl="1" eaLnBrk="1" hangingPunct="1"/>
            <a:r>
              <a:rPr lang="en-US" sz="1400" dirty="0"/>
              <a:t>~</a:t>
            </a:r>
            <a:r>
              <a:rPr lang="en-US" sz="1400" b="1" dirty="0"/>
              <a:t>2 MW</a:t>
            </a:r>
            <a:r>
              <a:rPr lang="en-US" sz="1400" dirty="0"/>
              <a:t> (peak power) per cavity</a:t>
            </a:r>
          </a:p>
          <a:p>
            <a:pPr eaLnBrk="1" hangingPunct="1"/>
            <a:r>
              <a:rPr lang="en-US" sz="1600" dirty="0"/>
              <a:t>Cooling System – 325 MHz</a:t>
            </a:r>
          </a:p>
          <a:p>
            <a:pPr lvl="1" eaLnBrk="1" hangingPunct="1"/>
            <a:r>
              <a:rPr lang="en-US" sz="1400" dirty="0"/>
              <a:t> </a:t>
            </a:r>
            <a:r>
              <a:rPr lang="en-US" sz="1600" dirty="0"/>
              <a:t>200 0.25m cavities (75m cooler), </a:t>
            </a:r>
            <a:r>
              <a:rPr lang="en-US" sz="1600" b="1" dirty="0"/>
              <a:t>25MV/m</a:t>
            </a:r>
          </a:p>
          <a:p>
            <a:pPr lvl="1" eaLnBrk="1" hangingPunct="1"/>
            <a:r>
              <a:rPr lang="en-US" sz="1600" dirty="0"/>
              <a:t>~</a:t>
            </a:r>
            <a:r>
              <a:rPr lang="en-US" sz="1600" b="1" dirty="0"/>
              <a:t>4MW </a:t>
            </a:r>
            <a:r>
              <a:rPr lang="en-US" sz="1600" dirty="0"/>
              <a:t>/cavity  </a:t>
            </a: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274161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tabLst>
                <a:tab pos="228600" algn="l"/>
              </a:tabLst>
            </a:pPr>
            <a:endParaRPr lang="en-US" sz="1800"/>
          </a:p>
        </p:txBody>
      </p:sp>
      <p:graphicFrame>
        <p:nvGraphicFramePr>
          <p:cNvPr id="844858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658794"/>
              </p:ext>
            </p:extLst>
          </p:nvPr>
        </p:nvGraphicFramePr>
        <p:xfrm>
          <a:off x="772963" y="3717853"/>
          <a:ext cx="6965908" cy="2719328"/>
        </p:xfrm>
        <a:graphic>
          <a:graphicData uri="http://schemas.openxmlformats.org/drawingml/2006/table">
            <a:tbl>
              <a:tblPr/>
              <a:tblGrid>
                <a:gridCol w="105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35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88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848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Front End section 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Length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#rf cavities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frequencies 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# of freq.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rf gradient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rf peak power requirements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Buncher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21m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484 to 365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 to 16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0—1.34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MW/cavity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Rotator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24m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364to 326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~2.4 MW/cavity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Cooler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75m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200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325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 MV/m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~3.7MW/cavity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Total  </a:t>
                      </a: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df+bxr+rttr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~134m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93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30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~500MV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140MW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34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6-D cooler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126m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325 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25 MV/m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~3.7 MW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490" name="Rectangle 57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>
              <a:tabLst>
                <a:tab pos="228600" algn="l"/>
              </a:tabLst>
            </a:pPr>
            <a:endParaRPr lang="en-US" sz="180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738871" y="2731675"/>
            <a:ext cx="0" cy="75139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7096716" y="1343278"/>
            <a:ext cx="8091" cy="671639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7735986" y="1351370"/>
            <a:ext cx="8092" cy="671639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8407625" y="1359462"/>
            <a:ext cx="16185" cy="631179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Picture 21" descr="rfsetup.png"/>
          <p:cNvPicPr>
            <a:picLocks noChangeAspect="1"/>
          </p:cNvPicPr>
          <p:nvPr/>
        </p:nvPicPr>
        <p:blipFill>
          <a:blip r:embed="rId3" cstate="print"/>
          <a:srcRect r="13566" b="26282"/>
          <a:stretch>
            <a:fillRect/>
          </a:stretch>
        </p:blipFill>
        <p:spPr>
          <a:xfrm>
            <a:off x="6287278" y="2176202"/>
            <a:ext cx="2651339" cy="140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255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199" y="801788"/>
            <a:ext cx="5277594" cy="289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9" y="3834347"/>
            <a:ext cx="5092700" cy="302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80696" y="1120680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 :0.15&lt;P&lt;0.35 </a:t>
            </a:r>
            <a:r>
              <a:rPr lang="en-US" b="1" dirty="0" err="1">
                <a:solidFill>
                  <a:srgbClr val="0070C0"/>
                </a:solidFill>
              </a:rPr>
              <a:t>GeV</a:t>
            </a:r>
            <a:r>
              <a:rPr lang="en-US" b="1" dirty="0">
                <a:solidFill>
                  <a:srgbClr val="0070C0"/>
                </a:solidFill>
              </a:rPr>
              <a:t>/c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72183" y="2351314"/>
            <a:ext cx="1972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C3300"/>
                </a:solidFill>
              </a:rPr>
              <a:t>N: </a:t>
            </a:r>
            <a:r>
              <a:rPr lang="el-GR" b="1" dirty="0">
                <a:solidFill>
                  <a:srgbClr val="CC3300"/>
                </a:solidFill>
              </a:rPr>
              <a:t>ε</a:t>
            </a:r>
            <a:r>
              <a:rPr lang="en-US" b="1" baseline="-25000" dirty="0">
                <a:solidFill>
                  <a:srgbClr val="CC3300"/>
                </a:solidFill>
              </a:rPr>
              <a:t>T</a:t>
            </a:r>
            <a:r>
              <a:rPr lang="en-US" b="1" dirty="0">
                <a:solidFill>
                  <a:srgbClr val="CC3300"/>
                </a:solidFill>
              </a:rPr>
              <a:t>&lt;0.03; A</a:t>
            </a:r>
            <a:r>
              <a:rPr lang="en-US" b="1" baseline="-25000" dirty="0">
                <a:solidFill>
                  <a:srgbClr val="CC3300"/>
                </a:solidFill>
              </a:rPr>
              <a:t>L</a:t>
            </a:r>
            <a:r>
              <a:rPr lang="en-US" b="1" dirty="0">
                <a:solidFill>
                  <a:srgbClr val="CC3300"/>
                </a:solidFill>
              </a:rPr>
              <a:t>&lt;0.2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6089" y="2921169"/>
            <a:ext cx="2086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669900"/>
                </a:solidFill>
              </a:rPr>
              <a:t>N: </a:t>
            </a:r>
            <a:r>
              <a:rPr lang="el-GR" b="1" dirty="0">
                <a:solidFill>
                  <a:srgbClr val="669900"/>
                </a:solidFill>
              </a:rPr>
              <a:t>ε</a:t>
            </a:r>
            <a:r>
              <a:rPr lang="en-US" b="1" baseline="-25000" dirty="0">
                <a:solidFill>
                  <a:srgbClr val="669900"/>
                </a:solidFill>
              </a:rPr>
              <a:t>T</a:t>
            </a:r>
            <a:r>
              <a:rPr lang="en-US" b="1" dirty="0">
                <a:solidFill>
                  <a:srgbClr val="669900"/>
                </a:solidFill>
              </a:rPr>
              <a:t>&lt;0.015; A</a:t>
            </a:r>
            <a:r>
              <a:rPr lang="en-US" b="1" baseline="-25000" dirty="0">
                <a:solidFill>
                  <a:srgbClr val="669900"/>
                </a:solidFill>
              </a:rPr>
              <a:t>L</a:t>
            </a:r>
            <a:r>
              <a:rPr lang="en-US" b="1" dirty="0">
                <a:solidFill>
                  <a:srgbClr val="669900"/>
                </a:solidFill>
              </a:rPr>
              <a:t>&lt;0.2 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114300" y="693828"/>
            <a:ext cx="2939143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150000"/>
              <a:buChar char="•"/>
              <a:defRPr>
                <a:solidFill>
                  <a:srgbClr val="CC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Simulation obtains </a:t>
            </a:r>
          </a:p>
          <a:p>
            <a:pPr lvl="1"/>
            <a:r>
              <a:rPr lang="en-US" sz="1800" dirty="0"/>
              <a:t>~0.12 </a:t>
            </a:r>
            <a:r>
              <a:rPr lang="el-GR" sz="1800" dirty="0"/>
              <a:t>μ</a:t>
            </a:r>
            <a:r>
              <a:rPr lang="en-US" sz="1800" dirty="0"/>
              <a:t>/p within acceptances</a:t>
            </a:r>
          </a:p>
          <a:p>
            <a:pPr lvl="1"/>
            <a:r>
              <a:rPr lang="en-US" sz="1800" dirty="0"/>
              <a:t>~2014 MARS </a:t>
            </a:r>
          </a:p>
          <a:p>
            <a:pPr lvl="1"/>
            <a:r>
              <a:rPr lang="en-US" sz="1800" dirty="0"/>
              <a:t>8 </a:t>
            </a:r>
            <a:r>
              <a:rPr lang="en-US" sz="1800" dirty="0" err="1"/>
              <a:t>GeV</a:t>
            </a:r>
            <a:r>
              <a:rPr lang="en-US" sz="1800" dirty="0"/>
              <a:t> proton source</a:t>
            </a:r>
          </a:p>
          <a:p>
            <a:pPr lvl="1"/>
            <a:endParaRPr lang="en-US" sz="1800" dirty="0"/>
          </a:p>
          <a:p>
            <a:r>
              <a:rPr lang="en-US" sz="2200" dirty="0"/>
              <a:t>FOFO cooling</a:t>
            </a:r>
          </a:p>
          <a:p>
            <a:pPr lvl="1"/>
            <a:r>
              <a:rPr lang="en-US" sz="1800" dirty="0"/>
              <a:t>Cools transversely </a:t>
            </a:r>
          </a:p>
          <a:p>
            <a:pPr lvl="1"/>
            <a:r>
              <a:rPr lang="en-US" sz="1800" dirty="0"/>
              <a:t>By factor of 3</a:t>
            </a:r>
          </a:p>
          <a:p>
            <a:pPr lvl="2"/>
            <a:r>
              <a:rPr lang="en-US" sz="1400" dirty="0"/>
              <a:t>~10</a:t>
            </a:r>
            <a:r>
              <a:rPr lang="en-US" sz="1400" dirty="0">
                <a:sym typeface="Symbol"/>
              </a:rPr>
              <a:t> in 6-D phase space</a:t>
            </a:r>
            <a:endParaRPr lang="en-US" sz="1400" dirty="0"/>
          </a:p>
          <a:p>
            <a:pPr lvl="2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7065296" y="4225543"/>
            <a:ext cx="0" cy="198516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5963669" y="4265983"/>
            <a:ext cx="0" cy="194491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175309" y="4225543"/>
            <a:ext cx="889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Useful</a:t>
            </a:r>
          </a:p>
          <a:p>
            <a:r>
              <a:rPr lang="en-US" dirty="0"/>
              <a:t> cooling</a:t>
            </a:r>
          </a:p>
        </p:txBody>
      </p:sp>
      <p:pic>
        <p:nvPicPr>
          <p:cNvPr id="15" name="Picture 14" descr="325ce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5613" y="5026899"/>
            <a:ext cx="2676899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54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</a:t>
            </a:r>
            <a:r>
              <a:rPr lang="en-US" dirty="0" err="1"/>
              <a:t>rf</a:t>
            </a:r>
            <a:r>
              <a:rPr lang="en-US" dirty="0"/>
              <a:t> cavities, power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F06D2C-E861-4931-A2D0-8445588D32E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8760" y="1190429"/>
          <a:ext cx="3707584" cy="4041974"/>
        </p:xfrm>
        <a:graphic>
          <a:graphicData uri="http://schemas.openxmlformats.org/drawingml/2006/table">
            <a:tbl>
              <a:tblPr/>
              <a:tblGrid>
                <a:gridCol w="117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88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Buncher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 frequency   (MHz)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Buncher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 gradient (MV/m)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F Power /cavity (MW)</a:t>
                      </a: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(4 cavities)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798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488.42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9476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478.17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466.42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455.24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444.56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434.45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424.70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1.33/1.87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2.40/2.94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2.94/3.48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4.55/5.08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5.62/6.15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6.64/7.23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0.007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0.015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0.053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0.086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0.13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415.39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7.76/8.30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3429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406.49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397.97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389.80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381.95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374.42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8.83/9.37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9.90/10.4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11.2/11.5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12.0/12.6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13.1/13.7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0.35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0.46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0.58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0.71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608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367.18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14.2/14.8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4636737" y="1175997"/>
          <a:ext cx="3787869" cy="4323592"/>
        </p:xfrm>
        <a:graphic>
          <a:graphicData uri="http://schemas.openxmlformats.org/drawingml/2006/table">
            <a:tbl>
              <a:tblPr/>
              <a:tblGrid>
                <a:gridCol w="126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15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Rotator frequency (MHz)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Rotator gradient (MV/m)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F Power /cavity (MW)</a:t>
                      </a: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(4 cavities)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361.67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2.06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04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355.70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350.60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346.23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342.48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339.27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336.54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2.19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2.28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334.23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3586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332.27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330.62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329.35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328.30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327.50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2.35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326.92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2.36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326.54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326.37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1" y="5583504"/>
            <a:ext cx="4598441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First few </a:t>
            </a:r>
            <a:r>
              <a:rPr lang="en-US" b="1" dirty="0" err="1"/>
              <a:t>buncher</a:t>
            </a:r>
            <a:r>
              <a:rPr lang="en-US" b="1" dirty="0"/>
              <a:t> cavities are very low gradient;</a:t>
            </a:r>
          </a:p>
          <a:p>
            <a:r>
              <a:rPr lang="en-US" b="1" dirty="0"/>
              <a:t>should be removed, grouped or increased in strength</a:t>
            </a:r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E60CD-62D5-4E71-5D5B-C1A741DD8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DB381-FE57-1DC6-3814-5838D3934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rf cavities 352 match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3133C8-A60D-1907-9D3F-7B30F544B5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F06D2C-E861-4931-A2D0-8445588D32E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9A03B39-509D-E78C-3BFB-23F60F673D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348987"/>
              </p:ext>
            </p:extLst>
          </p:nvPr>
        </p:nvGraphicFramePr>
        <p:xfrm>
          <a:off x="718760" y="1190429"/>
          <a:ext cx="3707584" cy="3589536"/>
        </p:xfrm>
        <a:graphic>
          <a:graphicData uri="http://schemas.openxmlformats.org/drawingml/2006/table">
            <a:tbl>
              <a:tblPr/>
              <a:tblGrid>
                <a:gridCol w="117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188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Buncher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 frequency   (MHz)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Buncher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 gradient (MV/m)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F Power /cavity (MW)</a:t>
                      </a: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(4 cavities)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9476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502.96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489.98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477.65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465.93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2.94/3.48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4.55/5.08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5.62/6.15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6.64/7.23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0.053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0.086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0.13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454.76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7.76/8.30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3429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444.12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433.97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424.27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414.99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406.11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8.83/9.37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9.90/10.4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11.2/11.5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12.0/12.6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13.1/13.7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0.35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0.46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0.58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0.71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0.86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608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398.35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14.2/14.8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1.0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0C1F356E-75A4-7782-21F8-710D0A946B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0403113"/>
              </p:ext>
            </p:extLst>
          </p:nvPr>
        </p:nvGraphicFramePr>
        <p:xfrm>
          <a:off x="4636737" y="1175997"/>
          <a:ext cx="3787869" cy="4323592"/>
        </p:xfrm>
        <a:graphic>
          <a:graphicData uri="http://schemas.openxmlformats.org/drawingml/2006/table">
            <a:tbl>
              <a:tblPr/>
              <a:tblGrid>
                <a:gridCol w="1262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152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Rotator frequency (MHz)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Rotator gradient (MV/m)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F Power /cavity (MW)</a:t>
                      </a:r>
                    </a:p>
                    <a:p>
                      <a:pPr marL="0" marR="0" indent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(4 cavities)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391.39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2.06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0304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384.81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379.21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374.42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370.37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366.84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363.88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2.19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2.28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361.37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3586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359.28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357.56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356.18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355.60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354.67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2.31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2.32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2.33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2.34</a:t>
                      </a:r>
                    </a:p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2.35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353.99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2.36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717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353.55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353.35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8829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2.37</a:t>
                      </a:r>
                    </a:p>
                  </a:txBody>
                  <a:tcPr marL="58283" marR="582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5BE5E3B-AE61-5E11-A2D8-28246A8C9D64}"/>
              </a:ext>
            </a:extLst>
          </p:cNvPr>
          <p:cNvSpPr txBox="1"/>
          <p:nvPr/>
        </p:nvSpPr>
        <p:spPr>
          <a:xfrm>
            <a:off x="-1" y="5583504"/>
            <a:ext cx="4598441" cy="338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25 frequencies</a:t>
            </a:r>
          </a:p>
        </p:txBody>
      </p:sp>
    </p:spTree>
    <p:extLst>
      <p:ext uri="{BB962C8B-B14F-4D97-AF65-F5344CB8AC3E}">
        <p14:creationId xmlns:p14="http://schemas.microsoft.com/office/powerpoint/2010/main" val="3874581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6-D </a:t>
            </a:r>
            <a:r>
              <a:rPr lang="en-US" dirty="0" err="1"/>
              <a:t>Alexahin</a:t>
            </a:r>
            <a:r>
              <a:rPr lang="en-US" dirty="0"/>
              <a:t> cooler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1257" y="800100"/>
            <a:ext cx="4234543" cy="5524500"/>
          </a:xfrm>
        </p:spPr>
        <p:txBody>
          <a:bodyPr/>
          <a:lstStyle/>
          <a:p>
            <a:r>
              <a:rPr lang="en-US" dirty="0"/>
              <a:t>Initial version had transverse-only cooler</a:t>
            </a:r>
          </a:p>
          <a:p>
            <a:endParaRPr lang="en-US" dirty="0"/>
          </a:p>
          <a:p>
            <a:r>
              <a:rPr lang="en-US" dirty="0"/>
              <a:t>Helical FOFO snake </a:t>
            </a:r>
          </a:p>
          <a:p>
            <a:pPr lvl="1"/>
            <a:r>
              <a:rPr lang="en-US" dirty="0"/>
              <a:t>Alternating tilted solenoids</a:t>
            </a:r>
          </a:p>
          <a:p>
            <a:r>
              <a:rPr lang="en-US" dirty="0"/>
              <a:t>126 m long</a:t>
            </a:r>
          </a:p>
          <a:p>
            <a:pPr lvl="1"/>
            <a:r>
              <a:rPr lang="en-US" dirty="0"/>
              <a:t>2 cavities every 0.7m</a:t>
            </a:r>
          </a:p>
          <a:p>
            <a:pPr lvl="1"/>
            <a:r>
              <a:rPr lang="en-US" dirty="0"/>
              <a:t>160 0.25m cavities 25 MV/m</a:t>
            </a:r>
          </a:p>
          <a:p>
            <a:pPr lvl="1"/>
            <a:endParaRPr lang="en-US" dirty="0"/>
          </a:p>
          <a:p>
            <a:r>
              <a:rPr lang="en-US" dirty="0"/>
              <a:t>Cools longitudinally and transversely</a:t>
            </a:r>
          </a:p>
          <a:p>
            <a:pPr lvl="1"/>
            <a:r>
              <a:rPr lang="en-US" dirty="0">
                <a:sym typeface="Symbol"/>
              </a:rPr>
              <a:t></a:t>
            </a:r>
            <a:r>
              <a:rPr lang="en-US" baseline="-25000" dirty="0">
                <a:sym typeface="Symbol"/>
              </a:rPr>
              <a:t>L</a:t>
            </a:r>
            <a:r>
              <a:rPr lang="en-US" baseline="30000" dirty="0">
                <a:sym typeface="Symbol"/>
              </a:rPr>
              <a:t> </a:t>
            </a:r>
            <a:r>
              <a:rPr lang="en-US" dirty="0">
                <a:sym typeface="Symbol"/>
              </a:rPr>
              <a:t> 1/3, </a:t>
            </a:r>
            <a:r>
              <a:rPr lang="en-US" baseline="-25000" dirty="0">
                <a:sym typeface="Symbol"/>
              </a:rPr>
              <a:t>1</a:t>
            </a:r>
            <a:r>
              <a:rPr lang="en-US" baseline="30000" dirty="0">
                <a:sym typeface="Symbol"/>
              </a:rPr>
              <a:t> </a:t>
            </a:r>
            <a:r>
              <a:rPr lang="en-US" dirty="0">
                <a:sym typeface="Symbol"/>
              </a:rPr>
              <a:t> 1/6 , </a:t>
            </a:r>
            <a:r>
              <a:rPr lang="en-US" baseline="-25000" dirty="0">
                <a:sym typeface="Symbol"/>
              </a:rPr>
              <a:t>2</a:t>
            </a:r>
            <a:r>
              <a:rPr lang="en-US" dirty="0">
                <a:sym typeface="Symbol"/>
              </a:rPr>
              <a:t> 1/5</a:t>
            </a:r>
          </a:p>
          <a:p>
            <a:pPr lvl="1"/>
            <a:r>
              <a:rPr lang="en-US" dirty="0">
                <a:sym typeface="Symbol"/>
              </a:rPr>
              <a:t>~1/100  (6-D cooling)</a:t>
            </a:r>
          </a:p>
          <a:p>
            <a:r>
              <a:rPr lang="en-US" dirty="0">
                <a:sym typeface="Symbol"/>
              </a:rPr>
              <a:t>Cools both  </a:t>
            </a:r>
            <a:r>
              <a:rPr lang="en-US" baseline="30000" dirty="0">
                <a:sym typeface="Symbol"/>
              </a:rPr>
              <a:t>+</a:t>
            </a:r>
            <a:r>
              <a:rPr lang="en-US" dirty="0">
                <a:sym typeface="Symbol"/>
              </a:rPr>
              <a:t> and </a:t>
            </a:r>
            <a:r>
              <a:rPr lang="en-US" baseline="30000" dirty="0">
                <a:sym typeface="Symbol"/>
              </a:rPr>
              <a:t>-</a:t>
            </a:r>
            <a:endParaRPr lang="en-US" dirty="0">
              <a:sym typeface="Symbol"/>
            </a:endParaRP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23554" name="Picture 1"/>
          <p:cNvPicPr>
            <a:picLocks noChangeAspect="1" noChangeArrowheads="1"/>
          </p:cNvPicPr>
          <p:nvPr/>
        </p:nvPicPr>
        <p:blipFill>
          <a:blip r:embed="rId2" cstate="print"/>
          <a:srcRect b="64230"/>
          <a:stretch>
            <a:fillRect/>
          </a:stretch>
        </p:blipFill>
        <p:spPr bwMode="auto">
          <a:xfrm>
            <a:off x="4556240" y="914400"/>
            <a:ext cx="4587760" cy="164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69" name="Picture 8"/>
          <p:cNvPicPr>
            <a:picLocks noChangeAspect="1" noChangeArrowheads="1"/>
          </p:cNvPicPr>
          <p:nvPr/>
        </p:nvPicPr>
        <p:blipFill>
          <a:blip r:embed="rId3" cstate="print"/>
          <a:srcRect r="55525"/>
          <a:stretch>
            <a:fillRect/>
          </a:stretch>
        </p:blipFill>
        <p:spPr bwMode="auto">
          <a:xfrm>
            <a:off x="4530506" y="2499179"/>
            <a:ext cx="3641035" cy="259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A7CF20-86B5-7135-6D88-625811962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132" y="4918363"/>
            <a:ext cx="4822468" cy="179868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F4CF5-FB80-5FE7-B972-176C15704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Optimizations (H. Sayed)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00F02-C9EC-B9DC-BFB3-0563C217882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Adiabatic transition from high-field to low field ?</a:t>
            </a:r>
          </a:p>
          <a:p>
            <a:pPr lvl="1"/>
            <a:r>
              <a:rPr lang="en-US" dirty="0"/>
              <a:t>20T </a:t>
            </a:r>
            <a:r>
              <a:rPr lang="en-US" dirty="0">
                <a:sym typeface="Wingdings" panose="05000000000000000000" pitchFamily="2" charset="2"/>
              </a:rPr>
              <a:t> 2 T in 15m?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Shorter transition is better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Focusing field in channel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2T constant field in baseline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More Field is better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234 T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Alternating gradient 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420C51-F0D8-A55B-6F12-7102940A5D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AA430C-62B2-7B75-DF1C-CA9AA5035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718" y="3562350"/>
            <a:ext cx="3588563" cy="25107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A4E967-719F-B489-9865-82DCECDFB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918" y="739775"/>
            <a:ext cx="3588563" cy="257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70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(H. </a:t>
            </a:r>
            <a:r>
              <a:rPr lang="en-US" dirty="0" err="1"/>
              <a:t>Kamal</a:t>
            </a:r>
            <a:r>
              <a:rPr lang="en-US" dirty="0"/>
              <a:t> </a:t>
            </a:r>
            <a:r>
              <a:rPr lang="en-US" dirty="0" err="1"/>
              <a:t>Sayed</a:t>
            </a:r>
            <a:r>
              <a:rPr lang="en-US" dirty="0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285" y="800100"/>
            <a:ext cx="4734869" cy="5615214"/>
          </a:xfrm>
        </p:spPr>
        <p:txBody>
          <a:bodyPr/>
          <a:lstStyle/>
          <a:p>
            <a:r>
              <a:rPr lang="en-US" dirty="0" err="1"/>
              <a:t>Buncher</a:t>
            </a:r>
            <a:r>
              <a:rPr lang="en-US" dirty="0"/>
              <a:t> +Rotator-31 cavity sets</a:t>
            </a:r>
          </a:p>
          <a:p>
            <a:pPr lvl="1"/>
            <a:r>
              <a:rPr lang="en-US" dirty="0"/>
              <a:t>Changed frequency, </a:t>
            </a:r>
            <a:r>
              <a:rPr lang="en-US" dirty="0" err="1"/>
              <a:t>rf</a:t>
            </a:r>
            <a:r>
              <a:rPr lang="en-US" dirty="0"/>
              <a:t> gradient </a:t>
            </a:r>
          </a:p>
          <a:p>
            <a:endParaRPr lang="en-US" dirty="0"/>
          </a:p>
          <a:p>
            <a:r>
              <a:rPr lang="en-US" dirty="0"/>
              <a:t>Optimized using NERSC supercomputer using evolutionary optimization algorithm, 100’s of simulations  </a:t>
            </a:r>
          </a:p>
          <a:p>
            <a:pPr marL="517525" lvl="1" indent="-342900"/>
            <a:r>
              <a:rPr lang="en-US" dirty="0"/>
              <a:t>Increase </a:t>
            </a:r>
            <a:r>
              <a:rPr lang="en-US" dirty="0" err="1"/>
              <a:t>E</a:t>
            </a:r>
            <a:r>
              <a:rPr lang="en-US" baseline="-25000" dirty="0" err="1"/>
              <a:t>rf</a:t>
            </a:r>
            <a:r>
              <a:rPr lang="en-US" dirty="0"/>
              <a:t> in </a:t>
            </a:r>
            <a:r>
              <a:rPr lang="en-US" dirty="0" err="1"/>
              <a:t>Buncher</a:t>
            </a:r>
            <a:endParaRPr lang="en-US" dirty="0"/>
          </a:p>
          <a:p>
            <a:pPr marL="917575" lvl="2" indent="-342900"/>
            <a:r>
              <a:rPr lang="en-US" dirty="0"/>
              <a:t>By ~4 MV/m</a:t>
            </a:r>
          </a:p>
          <a:p>
            <a:pPr marL="917575" lvl="2" indent="-342900"/>
            <a:r>
              <a:rPr lang="en-US" dirty="0"/>
              <a:t>Higher gradient better </a:t>
            </a:r>
          </a:p>
          <a:p>
            <a:pPr marL="1374775" lvl="3" indent="-342900"/>
            <a:r>
              <a:rPr lang="en-US" dirty="0"/>
              <a:t>10—20 MV/m Buncher ~5—10% more </a:t>
            </a:r>
          </a:p>
          <a:p>
            <a:pPr marL="461963" lvl="1" indent="-234950"/>
            <a:r>
              <a:rPr lang="en-US" dirty="0" err="1"/>
              <a:t>Rf</a:t>
            </a:r>
            <a:r>
              <a:rPr lang="en-US" dirty="0"/>
              <a:t> reaches 325 MHz faster …</a:t>
            </a:r>
          </a:p>
          <a:p>
            <a:pPr marL="688975" lvl="2" indent="-227013"/>
            <a:r>
              <a:rPr lang="en-US" dirty="0"/>
              <a:t>Could use shorter system ?</a:t>
            </a:r>
          </a:p>
          <a:p>
            <a:pPr marL="688975" lvl="2" indent="-227013"/>
            <a:r>
              <a:rPr lang="en-US" dirty="0"/>
              <a:t>Could start further downstream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874" y="554945"/>
            <a:ext cx="3840702" cy="311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62144" y="3777651"/>
            <a:ext cx="3614058" cy="282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auto">
          <a:xfrm flipV="1">
            <a:off x="6773034" y="4758117"/>
            <a:ext cx="1213805" cy="24276"/>
          </a:xfrm>
          <a:prstGeom prst="line">
            <a:avLst/>
          </a:prstGeom>
          <a:solidFill>
            <a:srgbClr val="0033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623965" y="598812"/>
            <a:ext cx="3520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H. </a:t>
            </a:r>
            <a:r>
              <a:rPr lang="en-US" sz="1200" b="1" dirty="0" err="1"/>
              <a:t>Kamal</a:t>
            </a:r>
            <a:r>
              <a:rPr lang="en-US" sz="1200" b="1" dirty="0"/>
              <a:t> </a:t>
            </a:r>
            <a:r>
              <a:rPr lang="en-US" sz="1200" b="1" dirty="0" err="1"/>
              <a:t>Sayed</a:t>
            </a:r>
            <a:r>
              <a:rPr lang="en-US" sz="1200" b="1" dirty="0"/>
              <a:t>, NIM A 794 (2015) 193–199 </a:t>
            </a:r>
            <a:br>
              <a:rPr lang="en-US" dirty="0"/>
            </a:b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109324" y="5762859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CC0099"/>
                </a:solidFill>
              </a:rPr>
              <a:t>Buncher</a:t>
            </a:r>
            <a:endParaRPr lang="en-US" b="1" dirty="0">
              <a:solidFill>
                <a:srgbClr val="CC00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7329" y="4369699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Rotator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3B1C2C-385E-9B30-9B6C-F1445D22D6B7}"/>
              </a:ext>
            </a:extLst>
          </p:cNvPr>
          <p:cNvCxnSpPr>
            <a:cxnSpLocks/>
          </p:cNvCxnSpPr>
          <p:nvPr/>
        </p:nvCxnSpPr>
        <p:spPr bwMode="auto">
          <a:xfrm flipV="1">
            <a:off x="5795158" y="4708253"/>
            <a:ext cx="961692" cy="780578"/>
          </a:xfrm>
          <a:prstGeom prst="line">
            <a:avLst/>
          </a:prstGeom>
          <a:solidFill>
            <a:srgbClr val="0033CC"/>
          </a:solidFill>
          <a:ln w="19050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5306F-37A9-542F-D974-C9033DC45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Recombiner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4AF6F-5EFF-C641-2D1B-C9221C5AC1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MAP 2014 </a:t>
            </a:r>
          </a:p>
          <a:p>
            <a:pPr lvl="1"/>
            <a:r>
              <a:rPr lang="en-US" dirty="0"/>
              <a:t>3 longitudinal</a:t>
            </a:r>
          </a:p>
          <a:p>
            <a:pPr lvl="1"/>
            <a:r>
              <a:rPr lang="en-US" dirty="0"/>
              <a:t>7 transverse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FBC467-7BD0-C131-33E2-78F9E53F55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6EC88A-D131-451F-D0D5-46E12CC886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51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7A8D6-C6A3-1533-892F-976B0277E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Front End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45143-E1B2-E85F-2FD3-9E5C89F40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Buncher/Rotator scenario parameters developed </a:t>
            </a:r>
            <a:r>
              <a:rPr lang="en-US" dirty="0" err="1"/>
              <a:t>semiempirically</a:t>
            </a:r>
            <a:endParaRPr lang="en-US" dirty="0"/>
          </a:p>
          <a:p>
            <a:pPr lvl="1"/>
            <a:r>
              <a:rPr lang="en-US" dirty="0"/>
              <a:t>Guided by simulations, extrapolation, intuition </a:t>
            </a:r>
          </a:p>
          <a:p>
            <a:endParaRPr lang="en-US" dirty="0"/>
          </a:p>
          <a:p>
            <a:r>
              <a:rPr lang="en-US" dirty="0"/>
              <a:t>Neutrino Factory Scenarios, Muon Collider scenarios done similarly</a:t>
            </a:r>
          </a:p>
          <a:p>
            <a:endParaRPr lang="en-US" dirty="0"/>
          </a:p>
          <a:p>
            <a:r>
              <a:rPr lang="en-US" dirty="0"/>
              <a:t>Tweaked to include chicane absorber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Should develop less empirically ??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6ED6E-D887-657D-2F19-7C541B23F5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36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27C2CC-175B-4B7F-A031-CB6CE9F538A8}" type="slidenum">
              <a:rPr lang="en-US" sz="1400" smtClean="0"/>
              <a:pPr eaLnBrk="1" hangingPunct="1"/>
              <a:t>2</a:t>
            </a:fld>
            <a:endParaRPr lang="en-US" sz="1400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Outline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766" y="803644"/>
            <a:ext cx="7772400" cy="5786438"/>
          </a:xfrm>
        </p:spPr>
        <p:txBody>
          <a:bodyPr/>
          <a:lstStyle/>
          <a:p>
            <a:pPr eaLnBrk="1" hangingPunct="1"/>
            <a:r>
              <a:rPr lang="en-US" dirty="0"/>
              <a:t>Introduction + history</a:t>
            </a:r>
          </a:p>
          <a:p>
            <a:pPr lvl="1" eaLnBrk="1" hangingPunct="1"/>
            <a:r>
              <a:rPr lang="en-US" dirty="0"/>
              <a:t>Motivation: </a:t>
            </a:r>
          </a:p>
          <a:p>
            <a:pPr marL="914400" lvl="2" indent="0" eaLnBrk="1" hangingPunct="1">
              <a:buNone/>
            </a:pPr>
            <a:r>
              <a:rPr lang="en-US" dirty="0"/>
              <a:t> Proton beam on Hg target –small </a:t>
            </a:r>
          </a:p>
          <a:p>
            <a:pPr marL="914400" lvl="2" indent="0" eaLnBrk="1" hangingPunct="1">
              <a:buNone/>
            </a:pPr>
            <a:r>
              <a:rPr lang="en-US" dirty="0"/>
              <a:t>	</a:t>
            </a:r>
            <a:r>
              <a:rPr lang="en-US" b="1" dirty="0">
                <a:solidFill>
                  <a:srgbClr val="0033CC"/>
                </a:solidFill>
              </a:rPr>
              <a:t>Drift + Rotate to small </a:t>
            </a:r>
            <a:r>
              <a:rPr lang="el-GR" b="1" dirty="0">
                <a:solidFill>
                  <a:srgbClr val="0033CC"/>
                </a:solidFill>
              </a:rPr>
              <a:t>δ</a:t>
            </a:r>
            <a:r>
              <a:rPr lang="en-US" b="1" dirty="0">
                <a:solidFill>
                  <a:srgbClr val="0033CC"/>
                </a:solidFill>
              </a:rPr>
              <a:t>E for cooling</a:t>
            </a:r>
          </a:p>
          <a:p>
            <a:pPr lvl="2" eaLnBrk="1" hangingPunct="1"/>
            <a:r>
              <a:rPr lang="en-US" dirty="0"/>
              <a:t>High- frequency buncher and phase rotator </a:t>
            </a:r>
          </a:p>
          <a:p>
            <a:pPr eaLnBrk="1" hangingPunct="1"/>
            <a:r>
              <a:rPr lang="en-US" dirty="0"/>
              <a:t>IDS “Neutrino Factory” 200 MHz (2011) </a:t>
            </a:r>
          </a:p>
          <a:p>
            <a:pPr eaLnBrk="1" hangingPunct="1"/>
            <a:r>
              <a:rPr lang="en-US" dirty="0"/>
              <a:t>Front End for MAP - Muon Collider (2014)</a:t>
            </a:r>
          </a:p>
          <a:p>
            <a:pPr lvl="1" eaLnBrk="1" hangingPunct="1"/>
            <a:r>
              <a:rPr lang="en-US" dirty="0"/>
              <a:t>325 MHz baseline</a:t>
            </a:r>
          </a:p>
          <a:p>
            <a:pPr eaLnBrk="1" hangingPunct="1"/>
            <a:r>
              <a:rPr lang="en-US" dirty="0"/>
              <a:t>Major changes</a:t>
            </a:r>
          </a:p>
          <a:p>
            <a:pPr lvl="1" eaLnBrk="1" hangingPunct="1"/>
            <a:r>
              <a:rPr lang="en-US" dirty="0"/>
              <a:t>Chicane and absorber –C Rogers</a:t>
            </a:r>
          </a:p>
          <a:p>
            <a:pPr lvl="1" eaLnBrk="1" hangingPunct="1"/>
            <a:r>
              <a:rPr lang="en-US" dirty="0"/>
              <a:t>Helical Snake 6-D Cooler Y. </a:t>
            </a:r>
            <a:r>
              <a:rPr lang="en-US" dirty="0" err="1"/>
              <a:t>Alexahin</a:t>
            </a:r>
            <a:endParaRPr lang="en-US" dirty="0"/>
          </a:p>
          <a:p>
            <a:pPr eaLnBrk="1" hangingPunct="1"/>
            <a:r>
              <a:rPr lang="en-US" dirty="0"/>
              <a:t>Optimization</a:t>
            </a:r>
          </a:p>
          <a:p>
            <a:pPr eaLnBrk="1" hangingPunct="1"/>
            <a:r>
              <a:rPr lang="en-US" dirty="0"/>
              <a:t>Inverse phase-energy rotator</a:t>
            </a:r>
          </a:p>
          <a:p>
            <a:pPr lvl="1" eaLnBrk="1" hangingPunct="1"/>
            <a:r>
              <a:rPr lang="en-US" dirty="0"/>
              <a:t>Bunch recombiner</a:t>
            </a:r>
          </a:p>
          <a:p>
            <a:pPr eaLnBrk="1" hangingPunct="1"/>
            <a:r>
              <a:rPr lang="en-US" dirty="0"/>
              <a:t>Future Variations</a:t>
            </a:r>
          </a:p>
          <a:p>
            <a:pPr marL="457200" lvl="1" indent="0" eaLnBrk="1" hangingPunct="1">
              <a:buNone/>
            </a:pPr>
            <a:endParaRPr lang="en-US" dirty="0"/>
          </a:p>
          <a:p>
            <a:pPr marL="0" indent="0" eaLnBrk="1" hangingPunct="1"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/>
              <a:t> </a:t>
            </a:r>
          </a:p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933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7A6C-07B6-DEFF-7EEE-CE783DE3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FCBAC-EF2B-8BA9-1B6C-ED050A6431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7035" y="860425"/>
            <a:ext cx="6393874" cy="5524500"/>
          </a:xfrm>
        </p:spPr>
        <p:txBody>
          <a:bodyPr/>
          <a:lstStyle/>
          <a:p>
            <a:r>
              <a:rPr lang="en-US" dirty="0"/>
              <a:t>Parameters available in ICOOL constrain method</a:t>
            </a:r>
          </a:p>
          <a:p>
            <a:r>
              <a:rPr lang="en-US" dirty="0"/>
              <a:t>Start with final rf frequency</a:t>
            </a:r>
          </a:p>
          <a:p>
            <a:pPr lvl="1"/>
            <a:r>
              <a:rPr lang="en-US" dirty="0"/>
              <a:t>325 MHz</a:t>
            </a:r>
          </a:p>
          <a:p>
            <a:r>
              <a:rPr lang="en-US" dirty="0"/>
              <a:t>Select 2 reference particles</a:t>
            </a:r>
          </a:p>
          <a:p>
            <a:pPr lvl="1"/>
            <a:r>
              <a:rPr lang="en-US" dirty="0"/>
              <a:t>Initial momentum 250 MeV/c / 180 MeV/c</a:t>
            </a:r>
          </a:p>
          <a:p>
            <a:r>
              <a:rPr lang="en-US" dirty="0"/>
              <a:t>Select number of bunches </a:t>
            </a:r>
            <a:r>
              <a:rPr lang="en-US" sz="1800" dirty="0"/>
              <a:t>(between references)</a:t>
            </a:r>
            <a:endParaRPr lang="en-US" dirty="0"/>
          </a:p>
          <a:p>
            <a:pPr lvl="1"/>
            <a:r>
              <a:rPr lang="en-US" dirty="0"/>
              <a:t>n = 12</a:t>
            </a:r>
          </a:p>
          <a:p>
            <a:r>
              <a:rPr lang="en-US" dirty="0"/>
              <a:t>Buncher length, rf gradients</a:t>
            </a:r>
          </a:p>
          <a:p>
            <a:pPr lvl="1"/>
            <a:r>
              <a:rPr lang="en-US" dirty="0"/>
              <a:t>21 m 0</a:t>
            </a:r>
            <a:r>
              <a:rPr lang="en-US" dirty="0">
                <a:sym typeface="Wingdings" panose="05000000000000000000" pitchFamily="2" charset="2"/>
              </a:rPr>
              <a:t>16 MV/m</a:t>
            </a:r>
            <a:endParaRPr lang="en-US" dirty="0"/>
          </a:p>
          <a:p>
            <a:r>
              <a:rPr lang="en-US" dirty="0"/>
              <a:t>Rotator length, rf gradient</a:t>
            </a:r>
          </a:p>
          <a:p>
            <a:pPr lvl="1"/>
            <a:r>
              <a:rPr lang="en-US" dirty="0"/>
              <a:t>N =12.05, 24m, 20 MV/m</a:t>
            </a:r>
          </a:p>
          <a:p>
            <a:pPr lvl="1"/>
            <a:r>
              <a:rPr lang="en-US" dirty="0" err="1"/>
              <a:t>Icool</a:t>
            </a:r>
            <a:r>
              <a:rPr lang="en-US" dirty="0"/>
              <a:t> parametrization not ideal</a:t>
            </a:r>
          </a:p>
          <a:p>
            <a:pPr lvl="2"/>
            <a:r>
              <a:rPr lang="en-US" dirty="0"/>
              <a:t>Ref particle accelerations  </a:t>
            </a:r>
            <a:r>
              <a:rPr lang="en-US" dirty="0">
                <a:sym typeface="Wingdings" panose="05000000000000000000" pitchFamily="2" charset="2"/>
              </a:rPr>
              <a:t> 245 MeV/c</a:t>
            </a:r>
          </a:p>
          <a:p>
            <a:r>
              <a:rPr lang="en-US" dirty="0">
                <a:sym typeface="Wingdings" panose="05000000000000000000" pitchFamily="2" charset="2"/>
              </a:rPr>
              <a:t>Adjust lengths to match</a:t>
            </a:r>
            <a:endParaRPr lang="en-US" dirty="0"/>
          </a:p>
          <a:p>
            <a:r>
              <a:rPr lang="en-US" dirty="0"/>
              <a:t>Match to cooling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CF8986-9018-E781-6ABF-CCD0C41A69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97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462F4-2D7C-3A6B-E818-792285A82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number of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CAFBA-6EDE-B2FD-461B-A503C5DE7FB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Target + collection magnet</a:t>
            </a:r>
          </a:p>
          <a:p>
            <a:pPr lvl="1"/>
            <a:r>
              <a:rPr lang="en-US" dirty="0"/>
              <a:t>20 T </a:t>
            </a:r>
            <a:r>
              <a:rPr lang="en-US" dirty="0">
                <a:sym typeface="Wingdings" panose="05000000000000000000" pitchFamily="2" charset="2"/>
              </a:rPr>
              <a:t> 2? T</a:t>
            </a:r>
            <a:endParaRPr lang="en-US" dirty="0"/>
          </a:p>
          <a:p>
            <a:endParaRPr lang="en-US" dirty="0"/>
          </a:p>
          <a:p>
            <a:r>
              <a:rPr lang="en-US" dirty="0"/>
              <a:t>Chicane + absorber</a:t>
            </a:r>
          </a:p>
          <a:p>
            <a:pPr lvl="1"/>
            <a:r>
              <a:rPr lang="en-US" dirty="0"/>
              <a:t>Location, strength of </a:t>
            </a:r>
          </a:p>
          <a:p>
            <a:pPr lvl="1"/>
            <a:r>
              <a:rPr lang="en-US" dirty="0"/>
              <a:t>Chicane and Absorber</a:t>
            </a:r>
          </a:p>
          <a:p>
            <a:r>
              <a:rPr lang="en-US" dirty="0"/>
              <a:t>Buncher / Rotator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B = const or alternating solenoid ?</a:t>
            </a:r>
          </a:p>
          <a:p>
            <a:pPr lvl="1"/>
            <a:endParaRPr lang="en-US" dirty="0"/>
          </a:p>
          <a:p>
            <a:r>
              <a:rPr lang="en-US" dirty="0"/>
              <a:t>Match into cooling </a:t>
            </a:r>
          </a:p>
          <a:p>
            <a:pPr lvl="1"/>
            <a:r>
              <a:rPr lang="en-US" dirty="0"/>
              <a:t>Initial cooling</a:t>
            </a:r>
          </a:p>
          <a:p>
            <a:pPr lvl="2"/>
            <a:r>
              <a:rPr lang="en-US" dirty="0"/>
              <a:t>4-D or 6-D</a:t>
            </a:r>
          </a:p>
          <a:p>
            <a:pPr lvl="2"/>
            <a:r>
              <a:rPr lang="en-US" dirty="0" err="1"/>
              <a:t>Alexahin</a:t>
            </a:r>
            <a:r>
              <a:rPr lang="en-US" dirty="0"/>
              <a:t>-type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41D447-DC74-5B17-F0D5-740921ADD9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CCD9F2-4D66-78A8-0859-F3BE9CA4E4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968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1913190" y="1463170"/>
            <a:ext cx="500532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i="1" dirty="0" err="1">
                <a:latin typeface="Arial Narrow"/>
                <a:cs typeface="Arial Narrow"/>
              </a:rPr>
              <a:t>Thank</a:t>
            </a:r>
            <a:r>
              <a:rPr lang="fr-FR" sz="4800" b="1" i="1" dirty="0">
                <a:latin typeface="Arial Narrow"/>
                <a:cs typeface="Arial Narrow"/>
              </a:rPr>
              <a:t> </a:t>
            </a:r>
            <a:r>
              <a:rPr lang="fr-FR" sz="4800" b="1" i="1" dirty="0" err="1">
                <a:latin typeface="Arial Narrow"/>
                <a:cs typeface="Arial Narrow"/>
              </a:rPr>
              <a:t>you</a:t>
            </a:r>
            <a:endParaRPr lang="fr-FR" sz="4800" b="1" i="1" dirty="0">
              <a:latin typeface="Arial Narrow"/>
              <a:cs typeface="Arial Narrow"/>
            </a:endParaRPr>
          </a:p>
          <a:p>
            <a:pPr algn="ctr"/>
            <a:r>
              <a:rPr lang="fr-FR" sz="4800" b="1" i="1" dirty="0">
                <a:latin typeface="Arial Narrow"/>
                <a:cs typeface="Arial Narrow"/>
              </a:rPr>
              <a:t>for </a:t>
            </a:r>
            <a:r>
              <a:rPr lang="fr-FR" sz="4800" b="1" i="1" dirty="0" err="1">
                <a:latin typeface="Arial Narrow"/>
                <a:cs typeface="Arial Narrow"/>
              </a:rPr>
              <a:t>your</a:t>
            </a:r>
            <a:r>
              <a:rPr lang="fr-FR" sz="4800" b="1" i="1" dirty="0">
                <a:latin typeface="Arial Narrow"/>
                <a:cs typeface="Arial Narrow"/>
              </a:rPr>
              <a:t> attention</a:t>
            </a:r>
            <a:endParaRPr lang="en-GB" sz="4800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dirty="0"/>
              <a:t>11</a:t>
            </a:r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15752" y="6597352"/>
            <a:ext cx="6324600" cy="365125"/>
          </a:xfrm>
        </p:spPr>
        <p:txBody>
          <a:bodyPr/>
          <a:lstStyle/>
          <a:p>
            <a:pPr algn="ctr"/>
            <a:endParaRPr lang="en-GB" noProof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0AF36-6B4C-D8AC-610A-83123DB07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–reversed version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8314F-31C7-6E4A-C035-2F4130F1C4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7927" y="800099"/>
            <a:ext cx="4107873" cy="5739245"/>
          </a:xfrm>
        </p:spPr>
        <p:txBody>
          <a:bodyPr/>
          <a:lstStyle/>
          <a:p>
            <a:r>
              <a:rPr lang="en-US" dirty="0"/>
              <a:t>Bunch-Recombiner</a:t>
            </a:r>
          </a:p>
          <a:p>
            <a:pPr lvl="1"/>
            <a:r>
              <a:rPr lang="en-US" dirty="0"/>
              <a:t>Start with train </a:t>
            </a:r>
            <a:r>
              <a:rPr lang="en-US"/>
              <a:t>of bunches</a:t>
            </a:r>
            <a:endParaRPr lang="en-US" dirty="0"/>
          </a:p>
          <a:p>
            <a:pPr lvl="2"/>
            <a:r>
              <a:rPr lang="en-US" dirty="0"/>
              <a:t>Cooled beam after initial cooler</a:t>
            </a:r>
          </a:p>
          <a:p>
            <a:pPr lvl="1"/>
            <a:r>
              <a:rPr lang="en-US" dirty="0"/>
              <a:t>Vernier rf to bunch train</a:t>
            </a:r>
          </a:p>
          <a:p>
            <a:pPr lvl="1"/>
            <a:endParaRPr lang="en-US" dirty="0"/>
          </a:p>
          <a:p>
            <a:r>
              <a:rPr lang="en-US" dirty="0"/>
              <a:t>Can recombine bunch train after initial cooler to single bunch for final cooler</a:t>
            </a:r>
          </a:p>
          <a:p>
            <a:endParaRPr lang="en-US" dirty="0"/>
          </a:p>
          <a:p>
            <a:r>
              <a:rPr lang="en-US" dirty="0"/>
              <a:t>Looks cleaner than Front-end </a:t>
            </a:r>
          </a:p>
          <a:p>
            <a:pPr lvl="1"/>
            <a:r>
              <a:rPr lang="en-US" dirty="0"/>
              <a:t>Starts with cold muons-only </a:t>
            </a:r>
          </a:p>
          <a:p>
            <a:endParaRPr lang="en-US" dirty="0"/>
          </a:p>
          <a:p>
            <a:pPr lvl="1"/>
            <a:r>
              <a:rPr lang="en-US" dirty="0"/>
              <a:t>C. Yoshikawa, C. </a:t>
            </a:r>
            <a:r>
              <a:rPr lang="en-US" dirty="0" err="1"/>
              <a:t>Ankenbrandt</a:t>
            </a:r>
            <a:r>
              <a:rPr lang="en-US" dirty="0"/>
              <a:t>, D. Neuffer, K. </a:t>
            </a:r>
            <a:r>
              <a:rPr lang="en-US" dirty="0" err="1"/>
              <a:t>Yonehara</a:t>
            </a:r>
            <a:endParaRPr lang="en-US" dirty="0"/>
          </a:p>
          <a:p>
            <a:pPr lvl="1"/>
            <a:r>
              <a:rPr lang="en-US" dirty="0"/>
              <a:t>IPAC2012, TUPPD013</a:t>
            </a:r>
          </a:p>
          <a:p>
            <a:pPr lvl="1"/>
            <a:r>
              <a:rPr lang="en-US" dirty="0" err="1"/>
              <a:t>MuCOOL</a:t>
            </a:r>
            <a:r>
              <a:rPr lang="en-US" dirty="0"/>
              <a:t> note 548 (2010)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3134F7-0905-398B-3C5B-29B1E24C1A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02E2EE-22B9-3F4C-6A42-944FEA6E4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259" y="5060719"/>
            <a:ext cx="2165132" cy="17972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40C894-FF69-1293-E649-96FDBAC5F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259" y="818860"/>
            <a:ext cx="2165132" cy="27434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8708183-BF46-D0F5-E85F-DA4004022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2192" y="3562350"/>
            <a:ext cx="2267266" cy="163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182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96839"/>
            <a:ext cx="8064500" cy="661699"/>
          </a:xfrm>
        </p:spPr>
        <p:txBody>
          <a:bodyPr>
            <a:normAutofit/>
          </a:bodyPr>
          <a:lstStyle/>
          <a:p>
            <a:r>
              <a:rPr lang="en-US" dirty="0"/>
              <a:t>Bunch merge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May 18,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07796" y="6547616"/>
            <a:ext cx="1736203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rgbClr val="17375E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A5FAC83-C8C4-8046-B35B-A89823688311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 descr="TUPWI040Figure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563" y="1000126"/>
            <a:ext cx="2738437" cy="547687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pic>
        <p:nvPicPr>
          <p:cNvPr id="8" name="Picture 7" descr="TUPWI040Figure2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637" y="1000126"/>
            <a:ext cx="2138363" cy="27455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77544" y="2502188"/>
            <a:ext cx="7664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E3101C"/>
                </a:solidFill>
              </a:rPr>
              <a:t>Bunch</a:t>
            </a:r>
            <a:br>
              <a:rPr lang="en-US" sz="1600" dirty="0">
                <a:solidFill>
                  <a:srgbClr val="E3101C"/>
                </a:solidFill>
              </a:rPr>
            </a:br>
            <a:r>
              <a:rPr lang="en-US" sz="1600" dirty="0">
                <a:solidFill>
                  <a:srgbClr val="E3101C"/>
                </a:solidFill>
              </a:rPr>
              <a:t>Merge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762000"/>
            <a:ext cx="1752600" cy="5232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3CC"/>
                </a:solidFill>
              </a:rPr>
              <a:t>Longitudinal Merge</a:t>
            </a:r>
          </a:p>
        </p:txBody>
      </p:sp>
      <p:pic>
        <p:nvPicPr>
          <p:cNvPr id="12" name="Picture 11" descr="TUPWI040Figure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7216" y="3590592"/>
            <a:ext cx="2109194" cy="27492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44497" y="3584468"/>
            <a:ext cx="1752600" cy="3077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3CC"/>
                </a:solidFill>
              </a:rPr>
              <a:t>Transverse Merge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00600" y="4191000"/>
            <a:ext cx="3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cs typeface="Symbol" charset="2"/>
              </a:rPr>
              <a:t>T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4400" y="4953000"/>
            <a:ext cx="36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>
                <a:solidFill>
                  <a:srgbClr val="0000FF"/>
                </a:solidFill>
                <a:cs typeface="Symbol" charset="2"/>
              </a:rPr>
              <a:t>t</a:t>
            </a:r>
            <a:endParaRPr lang="en-US" dirty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4690646"/>
            <a:ext cx="701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DE5DFF"/>
                </a:solidFill>
              </a:rPr>
              <a:t>Trans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3886200" y="990600"/>
            <a:ext cx="435504" cy="22860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49E0788-A55B-20AC-41B6-A0980929B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1-D bunch merge </a:t>
            </a:r>
          </a:p>
          <a:p>
            <a:pPr lvl="1"/>
            <a:r>
              <a:rPr lang="en-US" dirty="0"/>
              <a:t>And 3-D</a:t>
            </a:r>
          </a:p>
          <a:p>
            <a:pPr lvl="1"/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AA4B341-8B6F-3F66-43CD-AF5F7D2CC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442" y="1637991"/>
            <a:ext cx="4462805" cy="305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401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414840"/>
            <a:ext cx="7772400" cy="2909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3029"/>
            <a:ext cx="9144000" cy="259340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2573267" y="1634591"/>
            <a:ext cx="1197621" cy="801112"/>
          </a:xfrm>
          <a:prstGeom prst="ellipse">
            <a:avLst/>
          </a:prstGeom>
          <a:noFill/>
          <a:ln w="28575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44">
            <a:extLst>
              <a:ext uri="{FF2B5EF4-FFF2-40B4-BE49-F238E27FC236}">
                <a16:creationId xmlns:a16="http://schemas.microsoft.com/office/drawing/2014/main" id="{0B0859E4-327E-5304-B9EC-A13783E37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8"/>
          <a:stretch>
            <a:fillRect/>
          </a:stretch>
        </p:blipFill>
        <p:spPr bwMode="auto">
          <a:xfrm>
            <a:off x="882032" y="4038600"/>
            <a:ext cx="6407150" cy="1694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C03154-47BD-5FD9-CA96-09A892D97125}"/>
              </a:ext>
            </a:extLst>
          </p:cNvPr>
          <p:cNvSpPr txBox="1"/>
          <p:nvPr/>
        </p:nvSpPr>
        <p:spPr>
          <a:xfrm>
            <a:off x="882032" y="3978275"/>
            <a:ext cx="545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(v</a:t>
            </a:r>
            <a:r>
              <a:rPr lang="en-US" baseline="30000" dirty="0"/>
              <a:t>-1</a:t>
            </a:r>
            <a:r>
              <a:rPr lang="en-US" dirty="0"/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27C2CC-175B-4B7F-A031-CB6CE9F538A8}" type="slidenum">
              <a:rPr lang="en-US" sz="1400" smtClean="0"/>
              <a:pPr eaLnBrk="1" hangingPunct="1"/>
              <a:t>4</a:t>
            </a:fld>
            <a:endParaRPr lang="en-US" sz="1400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INTRODUCTION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766" y="803644"/>
            <a:ext cx="7772400" cy="5786438"/>
          </a:xfrm>
        </p:spPr>
        <p:txBody>
          <a:bodyPr/>
          <a:lstStyle/>
          <a:p>
            <a:pPr eaLnBrk="1" hangingPunct="1"/>
            <a:r>
              <a:rPr lang="en-US" dirty="0"/>
              <a:t>Drift + “rf” Buncher after target</a:t>
            </a:r>
          </a:p>
          <a:p>
            <a:pPr marL="457200" lvl="1" indent="0" eaLnBrk="1" hangingPunct="1">
              <a:buNone/>
            </a:pPr>
            <a:r>
              <a:rPr lang="en-US" dirty="0"/>
              <a:t>R. Palmer -1994 </a:t>
            </a:r>
          </a:p>
          <a:p>
            <a:pPr lvl="2" eaLnBrk="1" hangingPunct="1"/>
            <a:r>
              <a:rPr lang="en-US" dirty="0"/>
              <a:t> Short bunch, large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en-US" dirty="0"/>
              <a:t>E </a:t>
            </a:r>
            <a:r>
              <a:rPr lang="en-US" dirty="0">
                <a:sym typeface="Wingdings" panose="05000000000000000000" pitchFamily="2" charset="2"/>
              </a:rPr>
              <a:t> long bunch, small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en-US" dirty="0"/>
              <a:t>E </a:t>
            </a:r>
          </a:p>
          <a:p>
            <a:pPr lvl="2" eaLnBrk="1" hangingPunct="1"/>
            <a:r>
              <a:rPr lang="en-US" dirty="0"/>
              <a:t>But long bunch means low freq. rf (&lt;  ~20 MHz)</a:t>
            </a:r>
          </a:p>
          <a:p>
            <a:pPr lvl="1" eaLnBrk="1" hangingPunct="1"/>
            <a:r>
              <a:rPr lang="en-US" dirty="0"/>
              <a:t>High frequency rf  forms train of bunches  (&gt;200 MHz)</a:t>
            </a:r>
          </a:p>
          <a:p>
            <a:pPr lvl="2" eaLnBrk="1" hangingPunct="1"/>
            <a:r>
              <a:rPr lang="en-US" dirty="0"/>
              <a:t>match rf phase,</a:t>
            </a:r>
            <a:r>
              <a:rPr lang="en-US" dirty="0">
                <a:sym typeface="Wingdings" panose="05000000000000000000" pitchFamily="2" charset="2"/>
              </a:rPr>
              <a:t> mismatch frequency  ??- 2000</a:t>
            </a:r>
            <a:endParaRPr lang="en-US" dirty="0"/>
          </a:p>
          <a:p>
            <a:pPr lvl="1" eaLnBrk="1" hangingPunct="1"/>
            <a:r>
              <a:rPr lang="en-US" dirty="0"/>
              <a:t>Fixed frequency Rotator </a:t>
            </a:r>
            <a:r>
              <a:rPr lang="en-US" dirty="0">
                <a:sym typeface="Wingdings" panose="05000000000000000000" pitchFamily="2" charset="2"/>
              </a:rPr>
              <a:t> adiabatic vernier rotator</a:t>
            </a:r>
          </a:p>
          <a:p>
            <a:pPr lvl="2" eaLnBrk="1" hangingPunct="1"/>
            <a:r>
              <a:rPr lang="en-US" dirty="0">
                <a:sym typeface="Wingdings" panose="05000000000000000000" pitchFamily="2" charset="2"/>
              </a:rPr>
              <a:t>D Neuffer – A. van </a:t>
            </a:r>
            <a:r>
              <a:rPr lang="en-US" dirty="0" err="1">
                <a:sym typeface="Wingdings" panose="05000000000000000000" pitchFamily="2" charset="2"/>
              </a:rPr>
              <a:t>Ginneken</a:t>
            </a:r>
            <a:r>
              <a:rPr lang="en-US" dirty="0">
                <a:sym typeface="Wingdings" panose="05000000000000000000" pitchFamily="2" charset="2"/>
              </a:rPr>
              <a:t>  PAC 2001 TPPH16</a:t>
            </a:r>
            <a:endParaRPr lang="en-US" dirty="0"/>
          </a:p>
          <a:p>
            <a:pPr marL="0" indent="0" eaLnBrk="1" hangingPunct="1">
              <a:buNone/>
            </a:pPr>
            <a:endParaRPr lang="en-US" dirty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/>
              <a:t> 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/>
              <a:t>Works for both signs </a:t>
            </a:r>
            <a:r>
              <a:rPr lang="el-GR" dirty="0"/>
              <a:t>μ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l-GR" dirty="0"/>
              <a:t>μ</a:t>
            </a:r>
            <a:r>
              <a:rPr lang="en-US" baseline="30000" dirty="0"/>
              <a:t>-  </a:t>
            </a:r>
            <a:r>
              <a:rPr lang="en-US" dirty="0"/>
              <a:t>!!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65FAAE-EC5A-2442-FC47-52BF7E3AB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41" y="3599881"/>
            <a:ext cx="3705225" cy="14192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AEFB47-38BA-D6EF-3018-57861BE64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966" y="3995801"/>
            <a:ext cx="2147284" cy="11588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4C0DC9-D9E9-844C-F249-91FF2ADBD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4692" y="3865418"/>
            <a:ext cx="2519116" cy="1259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774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114F8D-D0F0-4C02-957A-59FCBD439CAE}" type="slidenum">
              <a:rPr lang="en-US" sz="1400" smtClean="0"/>
              <a:pPr eaLnBrk="1" hangingPunct="1"/>
              <a:t>5</a:t>
            </a:fld>
            <a:endParaRPr lang="en-US" sz="1400"/>
          </a:p>
        </p:txBody>
      </p:sp>
      <p:sp>
        <p:nvSpPr>
          <p:cNvPr id="83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647700"/>
          </a:xfrm>
        </p:spPr>
        <p:txBody>
          <a:bodyPr/>
          <a:lstStyle/>
          <a:p>
            <a:pPr eaLnBrk="1" hangingPunct="1">
              <a:defRPr/>
            </a:pPr>
            <a:r>
              <a:rPr lang="en-US"/>
              <a:t>IDS Baseline Buncher and </a:t>
            </a:r>
            <a:r>
              <a:rPr lang="el-GR"/>
              <a:t>φ</a:t>
            </a:r>
            <a:r>
              <a:rPr lang="en-US"/>
              <a:t>-E Rotator</a:t>
            </a:r>
            <a:endParaRPr lang="el-GR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00100"/>
            <a:ext cx="7772400" cy="1979613"/>
          </a:xfrm>
        </p:spPr>
        <p:txBody>
          <a:bodyPr/>
          <a:lstStyle/>
          <a:p>
            <a:pPr eaLnBrk="1" hangingPunct="1"/>
            <a:r>
              <a:rPr lang="en-US" sz="2000" dirty="0"/>
              <a:t>Drift  (</a:t>
            </a:r>
            <a:r>
              <a:rPr lang="el-GR" sz="2000" dirty="0"/>
              <a:t>π</a:t>
            </a:r>
            <a:r>
              <a:rPr lang="el-GR" sz="2000" dirty="0">
                <a:latin typeface="Arial" charset="0"/>
                <a:cs typeface="Arial" charset="0"/>
              </a:rPr>
              <a:t>→</a:t>
            </a:r>
            <a:r>
              <a:rPr lang="el-GR" sz="2000" dirty="0">
                <a:cs typeface="Arial" charset="0"/>
              </a:rPr>
              <a:t>μ</a:t>
            </a:r>
            <a:r>
              <a:rPr lang="en-US" sz="2000" dirty="0">
                <a:cs typeface="Arial" charset="0"/>
              </a:rPr>
              <a:t>)</a:t>
            </a:r>
            <a:endParaRPr lang="el-GR" sz="2000" dirty="0">
              <a:cs typeface="Arial" charset="0"/>
            </a:endParaRPr>
          </a:p>
          <a:p>
            <a:pPr eaLnBrk="1" hangingPunct="1"/>
            <a:r>
              <a:rPr lang="en-US" sz="2000" dirty="0"/>
              <a:t>“Adiabatically” bunch beam first </a:t>
            </a:r>
            <a:r>
              <a:rPr lang="en-US" sz="1600" dirty="0">
                <a:solidFill>
                  <a:srgbClr val="9933FF"/>
                </a:solidFill>
              </a:rPr>
              <a:t>(weak 320 to 232 MHz rf) </a:t>
            </a:r>
          </a:p>
          <a:p>
            <a:pPr eaLnBrk="1" hangingPunct="1"/>
            <a:r>
              <a:rPr lang="el-GR" sz="2000" dirty="0"/>
              <a:t>Φ</a:t>
            </a:r>
            <a:r>
              <a:rPr lang="en-US" sz="2000" dirty="0"/>
              <a:t>-E rotate bunches – align bunches to ~equal energies</a:t>
            </a:r>
          </a:p>
          <a:p>
            <a:pPr lvl="1" eaLnBrk="1" hangingPunct="1"/>
            <a:r>
              <a:rPr lang="en-US" sz="1800" dirty="0"/>
              <a:t>232 to 202 MHz, 12MV/m </a:t>
            </a:r>
          </a:p>
          <a:p>
            <a:pPr eaLnBrk="1" hangingPunct="1"/>
            <a:r>
              <a:rPr lang="en-US" sz="2000" dirty="0"/>
              <a:t>Cool beam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9900"/>
                </a:solidFill>
              </a:rPr>
              <a:t>201.25MHz ~15 MV/m rf</a:t>
            </a:r>
          </a:p>
          <a:p>
            <a:pPr eaLnBrk="1" hangingPunct="1"/>
            <a:r>
              <a:rPr lang="en-US" sz="1800" dirty="0">
                <a:solidFill>
                  <a:srgbClr val="800080"/>
                </a:solidFill>
              </a:rPr>
              <a:t>Captures and Cools both </a:t>
            </a:r>
            <a:r>
              <a:rPr lang="el-GR" sz="1800" dirty="0">
                <a:solidFill>
                  <a:srgbClr val="0033CC"/>
                </a:solidFill>
                <a:cs typeface="Arial" charset="0"/>
              </a:rPr>
              <a:t>μ</a:t>
            </a:r>
            <a:r>
              <a:rPr lang="en-US" sz="1800" baseline="30000" dirty="0">
                <a:solidFill>
                  <a:srgbClr val="0033CC"/>
                </a:solidFill>
                <a:cs typeface="Arial" charset="0"/>
              </a:rPr>
              <a:t>+</a:t>
            </a:r>
            <a:r>
              <a:rPr lang="en-US" sz="1800" dirty="0">
                <a:solidFill>
                  <a:srgbClr val="800080"/>
                </a:solidFill>
                <a:cs typeface="Arial" charset="0"/>
              </a:rPr>
              <a:t> and </a:t>
            </a:r>
            <a:r>
              <a:rPr lang="el-GR" sz="1800" dirty="0">
                <a:solidFill>
                  <a:srgbClr val="FF0000"/>
                </a:solidFill>
                <a:cs typeface="Arial" charset="0"/>
              </a:rPr>
              <a:t>μ</a:t>
            </a:r>
            <a:r>
              <a:rPr lang="en-US" sz="1800" baseline="30000" dirty="0">
                <a:solidFill>
                  <a:srgbClr val="FF0000"/>
                </a:solidFill>
                <a:cs typeface="Arial" charset="0"/>
              </a:rPr>
              <a:t>-</a:t>
            </a:r>
            <a:endParaRPr lang="el-GR" sz="1800" dirty="0">
              <a:solidFill>
                <a:srgbClr val="FF0000"/>
              </a:solidFill>
            </a:endParaRPr>
          </a:p>
        </p:txBody>
      </p:sp>
      <p:grpSp>
        <p:nvGrpSpPr>
          <p:cNvPr id="5125" name="Group 4"/>
          <p:cNvGrpSpPr>
            <a:grpSpLocks noChangeAspect="1"/>
          </p:cNvGrpSpPr>
          <p:nvPr/>
        </p:nvGrpSpPr>
        <p:grpSpPr bwMode="auto">
          <a:xfrm>
            <a:off x="450850" y="3937000"/>
            <a:ext cx="8453438" cy="1566863"/>
            <a:chOff x="4344" y="8640"/>
            <a:chExt cx="9360" cy="1734"/>
          </a:xfrm>
        </p:grpSpPr>
        <p:sp>
          <p:nvSpPr>
            <p:cNvPr id="5129" name="AutoShape 5"/>
            <p:cNvSpPr>
              <a:spLocks noChangeAspect="1" noChangeArrowheads="1"/>
            </p:cNvSpPr>
            <p:nvPr/>
          </p:nvSpPr>
          <p:spPr bwMode="auto">
            <a:xfrm>
              <a:off x="4344" y="8640"/>
              <a:ext cx="9360" cy="1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Text Box 6"/>
            <p:cNvSpPr txBox="1">
              <a:spLocks noChangeArrowheads="1"/>
            </p:cNvSpPr>
            <p:nvPr/>
          </p:nvSpPr>
          <p:spPr bwMode="auto">
            <a:xfrm>
              <a:off x="5087" y="10002"/>
              <a:ext cx="743" cy="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18.9 m</a:t>
              </a:r>
              <a:endParaRPr lang="en-US" sz="1200"/>
            </a:p>
          </p:txBody>
        </p:sp>
        <p:sp>
          <p:nvSpPr>
            <p:cNvPr id="5131" name="Text Box 7"/>
            <p:cNvSpPr txBox="1">
              <a:spLocks noChangeArrowheads="1"/>
            </p:cNvSpPr>
            <p:nvPr/>
          </p:nvSpPr>
          <p:spPr bwMode="auto">
            <a:xfrm>
              <a:off x="6574" y="10002"/>
              <a:ext cx="1115" cy="3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~60.7 m</a:t>
              </a:r>
              <a:endParaRPr lang="en-US" sz="1200"/>
            </a:p>
          </p:txBody>
        </p:sp>
        <p:sp>
          <p:nvSpPr>
            <p:cNvPr id="5132" name="Text Box 8"/>
            <p:cNvSpPr txBox="1">
              <a:spLocks noChangeArrowheads="1"/>
            </p:cNvSpPr>
            <p:nvPr/>
          </p:nvSpPr>
          <p:spPr bwMode="auto">
            <a:xfrm>
              <a:off x="4716" y="9383"/>
              <a:ext cx="495" cy="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Arial Narrow" pitchFamily="34" charset="0"/>
                  <a:ea typeface="MS Mincho" pitchFamily="49" charset="-128"/>
                </a:rPr>
                <a:t>FE Target</a:t>
              </a:r>
              <a:endParaRPr lang="en-US" sz="1200"/>
            </a:p>
          </p:txBody>
        </p:sp>
        <p:sp>
          <p:nvSpPr>
            <p:cNvPr id="5133" name="Text Box 9"/>
            <p:cNvSpPr txBox="1">
              <a:spLocks noChangeArrowheads="1"/>
            </p:cNvSpPr>
            <p:nvPr/>
          </p:nvSpPr>
          <p:spPr bwMode="auto">
            <a:xfrm>
              <a:off x="5087" y="9631"/>
              <a:ext cx="867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ja-JP" sz="800" b="1">
                  <a:latin typeface="Arial Narrow" pitchFamily="34" charset="0"/>
                  <a:ea typeface="MS Mincho" pitchFamily="49" charset="-128"/>
                </a:rPr>
                <a:t>Solenoid</a:t>
              </a:r>
              <a:endParaRPr lang="en-US" sz="1800"/>
            </a:p>
          </p:txBody>
        </p:sp>
        <p:sp>
          <p:nvSpPr>
            <p:cNvPr id="5134" name="AutoShape 10"/>
            <p:cNvSpPr>
              <a:spLocks noChangeArrowheads="1"/>
            </p:cNvSpPr>
            <p:nvPr/>
          </p:nvSpPr>
          <p:spPr bwMode="auto">
            <a:xfrm>
              <a:off x="4716" y="9012"/>
              <a:ext cx="371" cy="371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5" name="Line 11"/>
            <p:cNvSpPr>
              <a:spLocks noChangeShapeType="1"/>
            </p:cNvSpPr>
            <p:nvPr/>
          </p:nvSpPr>
          <p:spPr bwMode="auto">
            <a:xfrm>
              <a:off x="4344" y="9000"/>
              <a:ext cx="372" cy="13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6" name="Rectangle 12"/>
            <p:cNvSpPr>
              <a:spLocks noChangeArrowheads="1"/>
            </p:cNvSpPr>
            <p:nvPr/>
          </p:nvSpPr>
          <p:spPr bwMode="auto">
            <a:xfrm rot="1196606">
              <a:off x="4719" y="9114"/>
              <a:ext cx="248" cy="1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7" name="AutoShape 13"/>
            <p:cNvSpPr>
              <a:spLocks noChangeArrowheads="1"/>
            </p:cNvSpPr>
            <p:nvPr/>
          </p:nvSpPr>
          <p:spPr bwMode="auto">
            <a:xfrm>
              <a:off x="4963" y="9012"/>
              <a:ext cx="124" cy="371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8" name="AutoShape 14"/>
            <p:cNvSpPr>
              <a:spLocks noChangeArrowheads="1"/>
            </p:cNvSpPr>
            <p:nvPr/>
          </p:nvSpPr>
          <p:spPr bwMode="auto">
            <a:xfrm>
              <a:off x="5707" y="8764"/>
              <a:ext cx="123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9" name="Freeform 15"/>
            <p:cNvSpPr>
              <a:spLocks/>
            </p:cNvSpPr>
            <p:nvPr/>
          </p:nvSpPr>
          <p:spPr bwMode="auto">
            <a:xfrm>
              <a:off x="5087" y="8764"/>
              <a:ext cx="620" cy="268"/>
            </a:xfrm>
            <a:custGeom>
              <a:avLst/>
              <a:gdLst>
                <a:gd name="T0" fmla="*/ 0 w 720"/>
                <a:gd name="T1" fmla="*/ 117 h 390"/>
                <a:gd name="T2" fmla="*/ 115 w 720"/>
                <a:gd name="T3" fmla="*/ 117 h 390"/>
                <a:gd name="T4" fmla="*/ 344 w 720"/>
                <a:gd name="T5" fmla="*/ 58 h 390"/>
                <a:gd name="T6" fmla="*/ 460 w 720"/>
                <a:gd name="T7" fmla="*/ 0 h 3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390"/>
                <a:gd name="T14" fmla="*/ 720 w 720"/>
                <a:gd name="T15" fmla="*/ 390 h 3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390">
                  <a:moveTo>
                    <a:pt x="0" y="360"/>
                  </a:moveTo>
                  <a:cubicBezTo>
                    <a:pt x="45" y="375"/>
                    <a:pt x="90" y="390"/>
                    <a:pt x="180" y="360"/>
                  </a:cubicBezTo>
                  <a:cubicBezTo>
                    <a:pt x="270" y="330"/>
                    <a:pt x="450" y="240"/>
                    <a:pt x="540" y="180"/>
                  </a:cubicBezTo>
                  <a:cubicBezTo>
                    <a:pt x="630" y="120"/>
                    <a:pt x="690" y="30"/>
                    <a:pt x="7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16"/>
            <p:cNvSpPr>
              <a:spLocks/>
            </p:cNvSpPr>
            <p:nvPr/>
          </p:nvSpPr>
          <p:spPr bwMode="auto">
            <a:xfrm>
              <a:off x="5087" y="9342"/>
              <a:ext cx="620" cy="289"/>
            </a:xfrm>
            <a:custGeom>
              <a:avLst/>
              <a:gdLst>
                <a:gd name="T0" fmla="*/ 0 w 720"/>
                <a:gd name="T1" fmla="*/ 19 h 420"/>
                <a:gd name="T2" fmla="*/ 230 w 720"/>
                <a:gd name="T3" fmla="*/ 19 h 420"/>
                <a:gd name="T4" fmla="*/ 460 w 720"/>
                <a:gd name="T5" fmla="*/ 137 h 420"/>
                <a:gd name="T6" fmla="*/ 0 60000 65536"/>
                <a:gd name="T7" fmla="*/ 0 60000 65536"/>
                <a:gd name="T8" fmla="*/ 0 60000 65536"/>
                <a:gd name="T9" fmla="*/ 0 w 720"/>
                <a:gd name="T10" fmla="*/ 0 h 420"/>
                <a:gd name="T11" fmla="*/ 720 w 720"/>
                <a:gd name="T12" fmla="*/ 420 h 4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420">
                  <a:moveTo>
                    <a:pt x="0" y="60"/>
                  </a:moveTo>
                  <a:cubicBezTo>
                    <a:pt x="120" y="30"/>
                    <a:pt x="240" y="0"/>
                    <a:pt x="360" y="60"/>
                  </a:cubicBezTo>
                  <a:cubicBezTo>
                    <a:pt x="480" y="120"/>
                    <a:pt x="600" y="270"/>
                    <a:pt x="720" y="4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AutoShape 17"/>
            <p:cNvSpPr>
              <a:spLocks noChangeArrowheads="1"/>
            </p:cNvSpPr>
            <p:nvPr/>
          </p:nvSpPr>
          <p:spPr bwMode="auto">
            <a:xfrm>
              <a:off x="8308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2" name="Line 18"/>
            <p:cNvSpPr>
              <a:spLocks noChangeShapeType="1"/>
            </p:cNvSpPr>
            <p:nvPr/>
          </p:nvSpPr>
          <p:spPr bwMode="auto">
            <a:xfrm>
              <a:off x="5830" y="8764"/>
              <a:ext cx="32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3" name="Line 19"/>
            <p:cNvSpPr>
              <a:spLocks noChangeShapeType="1"/>
            </p:cNvSpPr>
            <p:nvPr/>
          </p:nvSpPr>
          <p:spPr bwMode="auto">
            <a:xfrm>
              <a:off x="5830" y="9631"/>
              <a:ext cx="32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20"/>
            <p:cNvSpPr>
              <a:spLocks noChangeShapeType="1"/>
            </p:cNvSpPr>
            <p:nvPr/>
          </p:nvSpPr>
          <p:spPr bwMode="auto">
            <a:xfrm>
              <a:off x="5087" y="9507"/>
              <a:ext cx="1" cy="6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Line 21"/>
            <p:cNvSpPr>
              <a:spLocks noChangeShapeType="1"/>
            </p:cNvSpPr>
            <p:nvPr/>
          </p:nvSpPr>
          <p:spPr bwMode="auto">
            <a:xfrm>
              <a:off x="5707" y="9755"/>
              <a:ext cx="0" cy="3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Line 22"/>
            <p:cNvSpPr>
              <a:spLocks noChangeShapeType="1"/>
            </p:cNvSpPr>
            <p:nvPr/>
          </p:nvSpPr>
          <p:spPr bwMode="auto">
            <a:xfrm>
              <a:off x="8308" y="9755"/>
              <a:ext cx="1" cy="3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Line 23"/>
            <p:cNvSpPr>
              <a:spLocks noChangeShapeType="1"/>
            </p:cNvSpPr>
            <p:nvPr/>
          </p:nvSpPr>
          <p:spPr bwMode="auto">
            <a:xfrm>
              <a:off x="4716" y="9507"/>
              <a:ext cx="0" cy="61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Text Box 24"/>
            <p:cNvSpPr txBox="1">
              <a:spLocks noChangeArrowheads="1"/>
            </p:cNvSpPr>
            <p:nvPr/>
          </p:nvSpPr>
          <p:spPr bwMode="auto">
            <a:xfrm>
              <a:off x="6202" y="9631"/>
              <a:ext cx="1982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Drift</a:t>
              </a:r>
              <a:endParaRPr lang="en-US" sz="1400"/>
            </a:p>
          </p:txBody>
        </p:sp>
        <p:sp>
          <p:nvSpPr>
            <p:cNvPr id="5149" name="Line 25"/>
            <p:cNvSpPr>
              <a:spLocks noChangeShapeType="1"/>
            </p:cNvSpPr>
            <p:nvPr/>
          </p:nvSpPr>
          <p:spPr bwMode="auto">
            <a:xfrm>
              <a:off x="5707" y="10002"/>
              <a:ext cx="260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Line 26"/>
            <p:cNvSpPr>
              <a:spLocks noChangeShapeType="1"/>
            </p:cNvSpPr>
            <p:nvPr/>
          </p:nvSpPr>
          <p:spPr bwMode="auto">
            <a:xfrm>
              <a:off x="5087" y="10002"/>
              <a:ext cx="62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Line 27"/>
            <p:cNvSpPr>
              <a:spLocks noChangeShapeType="1"/>
            </p:cNvSpPr>
            <p:nvPr/>
          </p:nvSpPr>
          <p:spPr bwMode="auto">
            <a:xfrm>
              <a:off x="9051" y="9631"/>
              <a:ext cx="408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Line 28"/>
            <p:cNvSpPr>
              <a:spLocks noChangeShapeType="1"/>
            </p:cNvSpPr>
            <p:nvPr/>
          </p:nvSpPr>
          <p:spPr bwMode="auto">
            <a:xfrm>
              <a:off x="9051" y="8764"/>
              <a:ext cx="421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AutoShape 29"/>
            <p:cNvSpPr>
              <a:spLocks noChangeArrowheads="1"/>
            </p:cNvSpPr>
            <p:nvPr/>
          </p:nvSpPr>
          <p:spPr bwMode="auto">
            <a:xfrm>
              <a:off x="9547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AutoShape 30"/>
            <p:cNvSpPr>
              <a:spLocks noChangeArrowheads="1"/>
            </p:cNvSpPr>
            <p:nvPr/>
          </p:nvSpPr>
          <p:spPr bwMode="auto">
            <a:xfrm>
              <a:off x="10909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AutoShape 31"/>
            <p:cNvSpPr>
              <a:spLocks noChangeArrowheads="1"/>
            </p:cNvSpPr>
            <p:nvPr/>
          </p:nvSpPr>
          <p:spPr bwMode="auto">
            <a:xfrm>
              <a:off x="13139" y="8764"/>
              <a:ext cx="124" cy="867"/>
            </a:xfrm>
            <a:prstGeom prst="flowChartMagneticDrum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Text Box 32"/>
            <p:cNvSpPr txBox="1">
              <a:spLocks noChangeArrowheads="1"/>
            </p:cNvSpPr>
            <p:nvPr/>
          </p:nvSpPr>
          <p:spPr bwMode="auto">
            <a:xfrm>
              <a:off x="8184" y="9631"/>
              <a:ext cx="1363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Buncher</a:t>
              </a:r>
              <a:endParaRPr lang="en-US" sz="1400"/>
            </a:p>
          </p:txBody>
        </p:sp>
        <p:sp>
          <p:nvSpPr>
            <p:cNvPr id="5157" name="Text Box 33"/>
            <p:cNvSpPr txBox="1">
              <a:spLocks noChangeArrowheads="1"/>
            </p:cNvSpPr>
            <p:nvPr/>
          </p:nvSpPr>
          <p:spPr bwMode="auto">
            <a:xfrm>
              <a:off x="9547" y="9631"/>
              <a:ext cx="1362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Rotator</a:t>
              </a:r>
              <a:endParaRPr lang="en-US" sz="1400"/>
            </a:p>
          </p:txBody>
        </p:sp>
        <p:sp>
          <p:nvSpPr>
            <p:cNvPr id="5158" name="Text Box 34"/>
            <p:cNvSpPr txBox="1">
              <a:spLocks noChangeArrowheads="1"/>
            </p:cNvSpPr>
            <p:nvPr/>
          </p:nvSpPr>
          <p:spPr bwMode="auto">
            <a:xfrm>
              <a:off x="11405" y="9631"/>
              <a:ext cx="1362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 b="1">
                  <a:ea typeface="MS Mincho" pitchFamily="49" charset="-128"/>
                </a:rPr>
                <a:t>Cooler</a:t>
              </a:r>
              <a:endParaRPr lang="en-US" sz="1400"/>
            </a:p>
          </p:txBody>
        </p:sp>
        <p:sp>
          <p:nvSpPr>
            <p:cNvPr id="5159" name="Text Box 35"/>
            <p:cNvSpPr txBox="1">
              <a:spLocks noChangeArrowheads="1"/>
            </p:cNvSpPr>
            <p:nvPr/>
          </p:nvSpPr>
          <p:spPr bwMode="auto">
            <a:xfrm>
              <a:off x="8304" y="10080"/>
              <a:ext cx="1115" cy="2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~33m</a:t>
              </a:r>
              <a:endParaRPr lang="en-US" sz="1200"/>
            </a:p>
          </p:txBody>
        </p:sp>
        <p:sp>
          <p:nvSpPr>
            <p:cNvPr id="5160" name="Text Box 36"/>
            <p:cNvSpPr txBox="1">
              <a:spLocks noChangeArrowheads="1"/>
            </p:cNvSpPr>
            <p:nvPr/>
          </p:nvSpPr>
          <p:spPr bwMode="auto">
            <a:xfrm>
              <a:off x="9744" y="10080"/>
              <a:ext cx="1115" cy="2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200" b="1">
                  <a:latin typeface="Times New Roman" pitchFamily="18" charset="0"/>
                  <a:ea typeface="MS Mincho" pitchFamily="49" charset="-128"/>
                </a:rPr>
                <a:t>42 m</a:t>
              </a:r>
              <a:endParaRPr lang="en-US" sz="1200"/>
            </a:p>
          </p:txBody>
        </p:sp>
        <p:sp>
          <p:nvSpPr>
            <p:cNvPr id="5161" name="Text Box 37"/>
            <p:cNvSpPr txBox="1">
              <a:spLocks noChangeArrowheads="1"/>
            </p:cNvSpPr>
            <p:nvPr/>
          </p:nvSpPr>
          <p:spPr bwMode="auto">
            <a:xfrm>
              <a:off x="11544" y="10080"/>
              <a:ext cx="1115" cy="2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3094" tIns="31547" rIns="63094" bIns="31547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ja-JP" sz="1400">
                  <a:latin typeface="Times New Roman" pitchFamily="18" charset="0"/>
                  <a:ea typeface="MS Mincho" pitchFamily="49" charset="-128"/>
                </a:rPr>
                <a:t>~</a:t>
              </a:r>
              <a:r>
                <a:rPr lang="en-US" altLang="ja-JP" sz="1400" b="1">
                  <a:latin typeface="Times New Roman" pitchFamily="18" charset="0"/>
                  <a:ea typeface="MS Mincho" pitchFamily="49" charset="-128"/>
                </a:rPr>
                <a:t>80 </a:t>
              </a:r>
              <a:r>
                <a:rPr lang="en-US" altLang="ja-JP" sz="900" b="1">
                  <a:latin typeface="Times New Roman" pitchFamily="18" charset="0"/>
                  <a:ea typeface="MS Mincho" pitchFamily="49" charset="-128"/>
                </a:rPr>
                <a:t>m</a:t>
              </a:r>
              <a:endParaRPr lang="en-US" sz="1800"/>
            </a:p>
          </p:txBody>
        </p:sp>
        <p:sp>
          <p:nvSpPr>
            <p:cNvPr id="5162" name="Text Box 38"/>
            <p:cNvSpPr txBox="1">
              <a:spLocks noChangeArrowheads="1"/>
            </p:cNvSpPr>
            <p:nvPr/>
          </p:nvSpPr>
          <p:spPr bwMode="auto">
            <a:xfrm>
              <a:off x="4344" y="8640"/>
              <a:ext cx="1079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ja-JP" b="1">
                  <a:solidFill>
                    <a:srgbClr val="0000FF"/>
                  </a:solidFill>
                  <a:ea typeface="MS Mincho" pitchFamily="49" charset="-128"/>
                </a:rPr>
                <a:t>p</a:t>
              </a:r>
              <a:endParaRPr lang="en-US"/>
            </a:p>
          </p:txBody>
        </p:sp>
        <p:sp>
          <p:nvSpPr>
            <p:cNvPr id="5163" name="Text Box 39"/>
            <p:cNvSpPr txBox="1">
              <a:spLocks noChangeArrowheads="1"/>
            </p:cNvSpPr>
            <p:nvPr/>
          </p:nvSpPr>
          <p:spPr bwMode="auto">
            <a:xfrm>
              <a:off x="5965" y="9000"/>
              <a:ext cx="1439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ja-JP" sz="1800" b="1">
                  <a:solidFill>
                    <a:srgbClr val="6600CC"/>
                  </a:solidFill>
                  <a:ea typeface="MS Mincho" pitchFamily="49" charset="-128"/>
                </a:rPr>
                <a:t>π</a:t>
              </a:r>
              <a:r>
                <a:rPr lang="en-US" altLang="ja-JP" sz="1800" b="1">
                  <a:solidFill>
                    <a:srgbClr val="D60093"/>
                  </a:solidFill>
                  <a:ea typeface="MS Mincho" pitchFamily="49" charset="-128"/>
                </a:rPr>
                <a:t>→μ</a:t>
              </a:r>
              <a:endParaRPr lang="en-US" sz="1800"/>
            </a:p>
          </p:txBody>
        </p:sp>
        <p:sp>
          <p:nvSpPr>
            <p:cNvPr id="5164" name="Line 40"/>
            <p:cNvSpPr>
              <a:spLocks noChangeShapeType="1"/>
            </p:cNvSpPr>
            <p:nvPr/>
          </p:nvSpPr>
          <p:spPr bwMode="auto">
            <a:xfrm>
              <a:off x="7224" y="9242"/>
              <a:ext cx="4320" cy="1"/>
            </a:xfrm>
            <a:prstGeom prst="line">
              <a:avLst/>
            </a:prstGeom>
            <a:noFill/>
            <a:ln w="9525">
              <a:solidFill>
                <a:srgbClr val="D60093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Line 41"/>
            <p:cNvSpPr>
              <a:spLocks noChangeShapeType="1"/>
            </p:cNvSpPr>
            <p:nvPr/>
          </p:nvSpPr>
          <p:spPr bwMode="auto">
            <a:xfrm>
              <a:off x="4946" y="9199"/>
              <a:ext cx="989" cy="43"/>
            </a:xfrm>
            <a:prstGeom prst="line">
              <a:avLst/>
            </a:prstGeom>
            <a:noFill/>
            <a:ln w="9525">
              <a:solidFill>
                <a:srgbClr val="6600CC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126" name="Picture 42" descr="celmodif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4" t="6252" r="7144"/>
          <a:stretch>
            <a:fillRect/>
          </a:stretch>
        </p:blipFill>
        <p:spPr bwMode="auto">
          <a:xfrm>
            <a:off x="4197350" y="2994025"/>
            <a:ext cx="1974850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747963"/>
            <a:ext cx="213677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8"/>
          <a:stretch>
            <a:fillRect/>
          </a:stretch>
        </p:blipFill>
        <p:spPr bwMode="auto">
          <a:xfrm>
            <a:off x="1334742" y="5530850"/>
            <a:ext cx="6407150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365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325MHz System “Collider”-MAP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40871" y="2498270"/>
            <a:ext cx="4054929" cy="3826329"/>
          </a:xfrm>
        </p:spPr>
        <p:txBody>
          <a:bodyPr/>
          <a:lstStyle/>
          <a:p>
            <a:r>
              <a:rPr lang="en-US" dirty="0"/>
              <a:t>Drift</a:t>
            </a:r>
          </a:p>
          <a:p>
            <a:pPr lvl="1"/>
            <a:r>
              <a:rPr lang="en-US" dirty="0"/>
              <a:t>20T</a:t>
            </a:r>
            <a:r>
              <a:rPr lang="en-US" dirty="0">
                <a:sym typeface="Wingdings" pitchFamily="2" charset="2"/>
              </a:rPr>
              <a:t> 2T</a:t>
            </a:r>
          </a:p>
          <a:p>
            <a:r>
              <a:rPr lang="en-US" dirty="0" err="1">
                <a:sym typeface="Wingdings" pitchFamily="2" charset="2"/>
              </a:rPr>
              <a:t>Buncher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P</a:t>
            </a:r>
            <a:r>
              <a:rPr lang="en-US" baseline="-25000" dirty="0">
                <a:sym typeface="Wingdings" pitchFamily="2" charset="2"/>
              </a:rPr>
              <a:t>o</a:t>
            </a:r>
            <a:r>
              <a:rPr lang="en-US" dirty="0">
                <a:sym typeface="Wingdings" pitchFamily="2" charset="2"/>
              </a:rPr>
              <a:t>=250MeV/c</a:t>
            </a:r>
          </a:p>
          <a:p>
            <a:pPr lvl="1"/>
            <a:r>
              <a:rPr lang="en-US" dirty="0"/>
              <a:t>P</a:t>
            </a:r>
            <a:r>
              <a:rPr lang="en-US" baseline="-25000" dirty="0"/>
              <a:t>N</a:t>
            </a:r>
            <a:r>
              <a:rPr lang="en-US" dirty="0"/>
              <a:t>=154 MeV/c; N=12</a:t>
            </a:r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rf</a:t>
            </a:r>
            <a:r>
              <a:rPr lang="en-US" dirty="0"/>
              <a:t> : 0</a:t>
            </a:r>
            <a:r>
              <a:rPr lang="en-US" dirty="0">
                <a:sym typeface="Wingdings" pitchFamily="2" charset="2"/>
              </a:rPr>
              <a:t> 15 MV/m </a:t>
            </a:r>
          </a:p>
          <a:p>
            <a:pPr lvl="2"/>
            <a:r>
              <a:rPr lang="en-US" dirty="0">
                <a:sym typeface="Wingdings" pitchFamily="2" charset="2"/>
              </a:rPr>
              <a:t>(2/3 occupied)</a:t>
            </a:r>
            <a:endParaRPr lang="en-US" dirty="0"/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RF</a:t>
            </a:r>
            <a:r>
              <a:rPr lang="en-US" dirty="0"/>
              <a:t> : 490</a:t>
            </a:r>
            <a:r>
              <a:rPr lang="en-US" dirty="0">
                <a:sym typeface="Wingdings" pitchFamily="2" charset="2"/>
              </a:rPr>
              <a:t> 365MHz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0" y="2645228"/>
            <a:ext cx="3810000" cy="3891643"/>
          </a:xfrm>
        </p:spPr>
        <p:txBody>
          <a:bodyPr/>
          <a:lstStyle/>
          <a:p>
            <a:r>
              <a:rPr lang="en-US" dirty="0"/>
              <a:t>Rotator</a:t>
            </a:r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rf</a:t>
            </a:r>
            <a:r>
              <a:rPr lang="en-US" dirty="0"/>
              <a:t> : 20</a:t>
            </a:r>
            <a:r>
              <a:rPr lang="en-US" dirty="0">
                <a:sym typeface="Wingdings" pitchFamily="2" charset="2"/>
              </a:rPr>
              <a:t>MV/m </a:t>
            </a:r>
          </a:p>
          <a:p>
            <a:pPr lvl="2"/>
            <a:r>
              <a:rPr lang="en-US" dirty="0">
                <a:sym typeface="Wingdings" pitchFamily="2" charset="2"/>
              </a:rPr>
              <a:t>(2/3 occupied)</a:t>
            </a:r>
            <a:endParaRPr lang="en-US" dirty="0"/>
          </a:p>
          <a:p>
            <a:pPr lvl="1"/>
            <a:r>
              <a:rPr lang="en-US" dirty="0" err="1"/>
              <a:t>f</a:t>
            </a:r>
            <a:r>
              <a:rPr lang="en-US" baseline="-25000" dirty="0" err="1"/>
              <a:t>RF</a:t>
            </a:r>
            <a:r>
              <a:rPr lang="en-US" dirty="0"/>
              <a:t> : 364</a:t>
            </a:r>
            <a:r>
              <a:rPr lang="en-US" dirty="0">
                <a:sym typeface="Wingdings" pitchFamily="2" charset="2"/>
              </a:rPr>
              <a:t> 326MHz</a:t>
            </a:r>
            <a:endParaRPr lang="en-US" dirty="0"/>
          </a:p>
          <a:p>
            <a:pPr lvl="1"/>
            <a:r>
              <a:rPr lang="en-US" dirty="0"/>
              <a:t>N=12.045</a:t>
            </a:r>
          </a:p>
          <a:p>
            <a:pPr lvl="1"/>
            <a:r>
              <a:rPr lang="en-US" dirty="0"/>
              <a:t>P</a:t>
            </a:r>
            <a:r>
              <a:rPr lang="en-US" baseline="-25000" dirty="0"/>
              <a:t>0, </a:t>
            </a:r>
            <a:r>
              <a:rPr lang="en-US" dirty="0"/>
              <a:t>P</a:t>
            </a:r>
            <a:r>
              <a:rPr lang="en-US" baseline="-25000" dirty="0"/>
              <a:t>N</a:t>
            </a:r>
            <a:r>
              <a:rPr lang="en-US" dirty="0">
                <a:sym typeface="Wingdings" pitchFamily="2" charset="2"/>
              </a:rPr>
              <a:t>245 MeV/c</a:t>
            </a:r>
          </a:p>
          <a:p>
            <a:r>
              <a:rPr lang="en-US" dirty="0">
                <a:sym typeface="Wingdings" pitchFamily="2" charset="2"/>
              </a:rPr>
              <a:t>Cooler</a:t>
            </a:r>
          </a:p>
          <a:p>
            <a:pPr lvl="1"/>
            <a:r>
              <a:rPr lang="en-US" dirty="0">
                <a:sym typeface="Wingdings" pitchFamily="2" charset="2"/>
              </a:rPr>
              <a:t>245 MeV/c</a:t>
            </a:r>
          </a:p>
          <a:p>
            <a:pPr lvl="1"/>
            <a:r>
              <a:rPr lang="en-US" dirty="0">
                <a:sym typeface="Wingdings" pitchFamily="2" charset="2"/>
              </a:rPr>
              <a:t>325 MHz</a:t>
            </a:r>
          </a:p>
          <a:p>
            <a:pPr lvl="1"/>
            <a:r>
              <a:rPr lang="en-US" dirty="0">
                <a:sym typeface="Wingdings" pitchFamily="2" charset="2"/>
              </a:rPr>
              <a:t>25 MV/m</a:t>
            </a:r>
          </a:p>
          <a:p>
            <a:pPr lvl="1"/>
            <a:r>
              <a:rPr lang="en-US" dirty="0">
                <a:sym typeface="Wingdings" pitchFamily="2" charset="2"/>
              </a:rPr>
              <a:t>2 1.5 cm </a:t>
            </a:r>
            <a:r>
              <a:rPr lang="en-US" dirty="0" err="1">
                <a:sym typeface="Wingdings" pitchFamily="2" charset="2"/>
              </a:rPr>
              <a:t>LiH</a:t>
            </a:r>
            <a:r>
              <a:rPr lang="en-US" dirty="0">
                <a:sym typeface="Wingdings" pitchFamily="2" charset="2"/>
              </a:rPr>
              <a:t> absorbers</a:t>
            </a:r>
          </a:p>
          <a:p>
            <a:pPr marL="457200" lvl="1" indent="0">
              <a:buNone/>
            </a:pPr>
            <a:r>
              <a:rPr lang="en-US" dirty="0">
                <a:sym typeface="Wingdings" pitchFamily="2" charset="2"/>
              </a:rPr>
              <a:t>	/0.75m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175657" y="718456"/>
          <a:ext cx="7532096" cy="209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6044558" imgH="1197323" progId="Word.Picture.8">
                  <p:embed/>
                </p:oleObj>
              </mc:Choice>
              <mc:Fallback>
                <p:oleObj name="Picture" r:id="rId2" imgW="6044558" imgH="1197323" progId="Word.Picture.8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5657" y="718456"/>
                        <a:ext cx="7532096" cy="20900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56" y="5478868"/>
            <a:ext cx="2772229" cy="1379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>
            <a:off x="2324100" y="5915025"/>
            <a:ext cx="14288" cy="757238"/>
          </a:xfrm>
          <a:prstGeom prst="line">
            <a:avLst/>
          </a:prstGeom>
          <a:solidFill>
            <a:srgbClr val="0033CC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24751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46748-3D80-2F25-62DE-EAA4A725F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Chicane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26559-CFA9-D9EE-E8AB-4DB1C5ED1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800100"/>
            <a:ext cx="4191000" cy="5524500"/>
          </a:xfrm>
        </p:spPr>
        <p:txBody>
          <a:bodyPr/>
          <a:lstStyle/>
          <a:p>
            <a:r>
              <a:rPr lang="en-US" dirty="0"/>
              <a:t>Initial version was open from target to cooler </a:t>
            </a:r>
          </a:p>
          <a:p>
            <a:pPr lvl="1"/>
            <a:r>
              <a:rPr lang="en-US" dirty="0"/>
              <a:t>Accepts </a:t>
            </a:r>
            <a:r>
              <a:rPr lang="el-GR" dirty="0"/>
              <a:t>μ</a:t>
            </a:r>
            <a:r>
              <a:rPr lang="en-US" baseline="30000" dirty="0"/>
              <a:t>+</a:t>
            </a:r>
            <a:r>
              <a:rPr lang="en-US" dirty="0"/>
              <a:t>, </a:t>
            </a:r>
            <a:r>
              <a:rPr lang="el-GR" dirty="0"/>
              <a:t>μ</a:t>
            </a:r>
            <a:r>
              <a:rPr lang="en-US" baseline="30000" dirty="0"/>
              <a:t>-</a:t>
            </a:r>
            <a:r>
              <a:rPr lang="en-US" dirty="0"/>
              <a:t> at ~250 MeV/c</a:t>
            </a:r>
          </a:p>
          <a:p>
            <a:pPr lvl="1"/>
            <a:r>
              <a:rPr lang="en-US" dirty="0"/>
              <a:t>Also accepts everything else p,  e</a:t>
            </a:r>
            <a:r>
              <a:rPr lang="en-US" baseline="30000" dirty="0"/>
              <a:t>+-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Introduce chicane + absorber to filter out unwanted particles (C. Rogers, et al.)</a:t>
            </a:r>
          </a:p>
          <a:p>
            <a:pPr lvl="1"/>
            <a:r>
              <a:rPr lang="en-US" dirty="0"/>
              <a:t>Chicane cuts out P &gt; 500 MeV/c</a:t>
            </a:r>
          </a:p>
          <a:p>
            <a:pPr lvl="1"/>
            <a:r>
              <a:rPr lang="en-US" dirty="0"/>
              <a:t>Absorber stops protons, electrons, pi, ….</a:t>
            </a:r>
          </a:p>
          <a:p>
            <a:pPr lvl="2"/>
            <a:r>
              <a:rPr lang="en-US" dirty="0"/>
              <a:t>30 cm Be</a:t>
            </a:r>
          </a:p>
          <a:p>
            <a:pPr lvl="2"/>
            <a:endParaRPr lang="en-US" dirty="0"/>
          </a:p>
          <a:p>
            <a:r>
              <a:rPr lang="en-US" dirty="0"/>
              <a:t>Can we introduce without destroying front end ??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FA245-C8E4-E37D-ED71-6C4C84AF72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2BE15-83AA-C190-D816-ECB84B13FD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18FB84-71D5-41F7-A6DA-255237DEC26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48830D7-EA51-2D1D-7778-C298ECBB9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16082" y="42391"/>
            <a:ext cx="2327643" cy="494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84E8CD-23BF-5851-02D8-A28B839898EC}"/>
              </a:ext>
            </a:extLst>
          </p:cNvPr>
          <p:cNvSpPr txBox="1"/>
          <p:nvPr/>
        </p:nvSpPr>
        <p:spPr>
          <a:xfrm>
            <a:off x="5585098" y="3876474"/>
            <a:ext cx="31190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SREGION         ! Bent solenoid</a:t>
            </a:r>
          </a:p>
          <a:p>
            <a:pPr algn="l"/>
            <a:r>
              <a:rPr lang="en-US" dirty="0"/>
              <a:t>6.5  1   1e-2</a:t>
            </a:r>
          </a:p>
          <a:p>
            <a:pPr algn="l"/>
            <a:r>
              <a:rPr lang="en-US" dirty="0"/>
              <a:t>1  0.   1.0</a:t>
            </a:r>
          </a:p>
          <a:p>
            <a:pPr algn="l"/>
            <a:r>
              <a:rPr lang="en-US" dirty="0"/>
              <a:t>BSL</a:t>
            </a:r>
          </a:p>
          <a:p>
            <a:pPr algn="l"/>
            <a:r>
              <a:rPr lang="en-US" dirty="0"/>
              <a:t>1 2.0 0.0 1 0.283 0.0  0.058181  0.0 0.0 0.0  0. 0. 0. 0. 0.</a:t>
            </a:r>
          </a:p>
          <a:p>
            <a:pPr algn="l"/>
            <a:r>
              <a:rPr lang="en-US" dirty="0"/>
              <a:t>VAC</a:t>
            </a:r>
          </a:p>
          <a:p>
            <a:pPr algn="l"/>
            <a:r>
              <a:rPr lang="en-US" dirty="0"/>
              <a:t>NONE</a:t>
            </a:r>
          </a:p>
          <a:p>
            <a:pPr algn="l"/>
            <a:r>
              <a:rPr lang="en-US" dirty="0"/>
              <a:t>   0. 0. 0. 0. 0.   0. 0. 0. 0. 0.</a:t>
            </a:r>
          </a:p>
        </p:txBody>
      </p:sp>
    </p:spTree>
    <p:extLst>
      <p:ext uri="{BB962C8B-B14F-4D97-AF65-F5344CB8AC3E}">
        <p14:creationId xmlns:p14="http://schemas.microsoft.com/office/powerpoint/2010/main" val="3652089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" t="17490" r="5771" b="41769"/>
          <a:stretch/>
        </p:blipFill>
        <p:spPr bwMode="auto">
          <a:xfrm>
            <a:off x="0" y="698350"/>
            <a:ext cx="8625016" cy="1874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>
                <a:latin typeface="Estrangelo Edessa" pitchFamily="66" charset="0"/>
                <a:cs typeface="Estrangelo Edessa" pitchFamily="66" charset="0"/>
              </a:rPr>
              <a:t>325 “Collider “ w </a:t>
            </a:r>
            <a:r>
              <a:rPr lang="en-US" dirty="0">
                <a:latin typeface="Estrangelo Edessa" pitchFamily="66" charset="0"/>
                <a:cs typeface="Estrangelo Edessa" pitchFamily="66" charset="0"/>
              </a:rPr>
              <a:t>Chicane/Absorber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5462" y="2455862"/>
            <a:ext cx="5774323" cy="3868738"/>
          </a:xfrm>
        </p:spPr>
        <p:txBody>
          <a:bodyPr/>
          <a:lstStyle/>
          <a:p>
            <a:r>
              <a:rPr lang="en-US" sz="2000" dirty="0"/>
              <a:t>Add 30 m drift after chicane</a:t>
            </a:r>
          </a:p>
          <a:p>
            <a:pPr marL="457200" lvl="1" indent="0">
              <a:buNone/>
            </a:pPr>
            <a:r>
              <a:rPr lang="en-US" sz="1600" baseline="-25000" dirty="0"/>
              <a:t>*</a:t>
            </a:r>
            <a:r>
              <a:rPr lang="en-US" sz="1600" dirty="0"/>
              <a:t>6.5m 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baseline="-25000" dirty="0">
                <a:sym typeface="Wingdings" panose="05000000000000000000" pitchFamily="2" charset="2"/>
              </a:rPr>
              <a:t> </a:t>
            </a:r>
            <a:r>
              <a:rPr lang="en-US" sz="1600" dirty="0"/>
              <a:t>+21.67</a:t>
            </a:r>
            <a:r>
              <a:rPr lang="en-US" sz="1600" dirty="0">
                <a:latin typeface="Comic Sans MS"/>
              </a:rPr>
              <a:t>°,-21.67º</a:t>
            </a:r>
            <a:endParaRPr lang="en-US" sz="1600" dirty="0"/>
          </a:p>
          <a:p>
            <a:r>
              <a:rPr lang="en-US" sz="2000" dirty="0"/>
              <a:t>Add chicane + absorber</a:t>
            </a:r>
          </a:p>
          <a:p>
            <a:pPr lvl="2"/>
            <a:r>
              <a:rPr lang="en-US" sz="1600" dirty="0"/>
              <a:t>particle 1-283 MeV/c</a:t>
            </a:r>
          </a:p>
          <a:p>
            <a:pPr lvl="2"/>
            <a:r>
              <a:rPr lang="en-US" sz="1600" dirty="0"/>
              <a:t>particle 2-194 MeV/c</a:t>
            </a:r>
          </a:p>
          <a:p>
            <a:pPr lvl="1"/>
            <a:r>
              <a:rPr lang="en-US" sz="1800" dirty="0"/>
              <a:t>absorber at  54m</a:t>
            </a:r>
          </a:p>
          <a:p>
            <a:pPr lvl="2"/>
            <a:r>
              <a:rPr lang="en-US" sz="1600" dirty="0"/>
              <a:t>10cm Be</a:t>
            </a:r>
          </a:p>
          <a:p>
            <a:pPr lvl="2"/>
            <a:r>
              <a:rPr lang="en-US" sz="1600" dirty="0"/>
              <a:t>particle 1-250 MeV/c</a:t>
            </a:r>
          </a:p>
          <a:p>
            <a:pPr lvl="2"/>
            <a:r>
              <a:rPr lang="en-US" sz="1600" dirty="0"/>
              <a:t>particle 2-154 MeV/c</a:t>
            </a:r>
          </a:p>
          <a:p>
            <a:pPr lvl="1"/>
            <a:r>
              <a:rPr lang="en-US" sz="1800" dirty="0"/>
              <a:t>Bunch (N=12) 0</a:t>
            </a:r>
            <a:r>
              <a:rPr lang="en-US" sz="1800" dirty="0">
                <a:sym typeface="Wingdings" panose="05000000000000000000" pitchFamily="2" charset="2"/>
              </a:rPr>
              <a:t>15 MV/m :490 365 MHz</a:t>
            </a:r>
            <a:endParaRPr lang="en-US" sz="1800" dirty="0"/>
          </a:p>
          <a:p>
            <a:pPr lvl="1"/>
            <a:r>
              <a:rPr lang="en-US" sz="1800" dirty="0"/>
              <a:t>Rotate (N=12.045 )– 20MV/m : 365 </a:t>
            </a:r>
            <a:r>
              <a:rPr lang="en-US" sz="1800" dirty="0">
                <a:sym typeface="Wingdings" panose="05000000000000000000" pitchFamily="2" charset="2"/>
              </a:rPr>
              <a:t> 326.5 MHz</a:t>
            </a:r>
            <a:endParaRPr lang="en-US" sz="1800" dirty="0"/>
          </a:p>
          <a:p>
            <a:pPr lvl="1"/>
            <a:r>
              <a:rPr lang="en-US" sz="1800" dirty="0"/>
              <a:t>Cool -325MHz -25 MV/m</a:t>
            </a:r>
          </a:p>
          <a:p>
            <a:pPr lvl="2"/>
            <a:r>
              <a:rPr lang="en-US" sz="1600" dirty="0" err="1"/>
              <a:t>p</a:t>
            </a:r>
            <a:r>
              <a:rPr lang="en-US" sz="1600" baseline="-25000" dirty="0" err="1"/>
              <a:t>ref</a:t>
            </a:r>
            <a:r>
              <a:rPr lang="en-US" sz="1600" dirty="0"/>
              <a:t>=245 MeV/c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8867" y="718517"/>
            <a:ext cx="1991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Chicane + Absorber</a:t>
            </a:r>
          </a:p>
        </p:txBody>
      </p:sp>
    </p:spTree>
    <p:extLst>
      <p:ext uri="{BB962C8B-B14F-4D97-AF65-F5344CB8AC3E}">
        <p14:creationId xmlns:p14="http://schemas.microsoft.com/office/powerpoint/2010/main" val="3058916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199" y="801788"/>
            <a:ext cx="5277594" cy="289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D1C698-6998-4B6A-BD9E-EB5F3391B1E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9" y="3834347"/>
            <a:ext cx="5092700" cy="302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80696" y="1120680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N :0.15&lt;P&lt;0.35 </a:t>
            </a:r>
            <a:r>
              <a:rPr lang="en-US" b="1" dirty="0" err="1">
                <a:solidFill>
                  <a:srgbClr val="0070C0"/>
                </a:solidFill>
              </a:rPr>
              <a:t>GeV</a:t>
            </a:r>
            <a:r>
              <a:rPr lang="en-US" b="1" dirty="0">
                <a:solidFill>
                  <a:srgbClr val="0070C0"/>
                </a:solidFill>
              </a:rPr>
              <a:t>/c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72183" y="2351314"/>
            <a:ext cx="1972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C3300"/>
                </a:solidFill>
              </a:rPr>
              <a:t>N: </a:t>
            </a:r>
            <a:r>
              <a:rPr lang="el-GR" b="1" dirty="0">
                <a:solidFill>
                  <a:srgbClr val="CC3300"/>
                </a:solidFill>
              </a:rPr>
              <a:t>ε</a:t>
            </a:r>
            <a:r>
              <a:rPr lang="en-US" b="1" baseline="-25000" dirty="0">
                <a:solidFill>
                  <a:srgbClr val="CC3300"/>
                </a:solidFill>
              </a:rPr>
              <a:t>T</a:t>
            </a:r>
            <a:r>
              <a:rPr lang="en-US" b="1" dirty="0">
                <a:solidFill>
                  <a:srgbClr val="CC3300"/>
                </a:solidFill>
              </a:rPr>
              <a:t>&lt;0.03; A</a:t>
            </a:r>
            <a:r>
              <a:rPr lang="en-US" b="1" baseline="-25000" dirty="0">
                <a:solidFill>
                  <a:srgbClr val="CC3300"/>
                </a:solidFill>
              </a:rPr>
              <a:t>L</a:t>
            </a:r>
            <a:r>
              <a:rPr lang="en-US" b="1" dirty="0">
                <a:solidFill>
                  <a:srgbClr val="CC3300"/>
                </a:solidFill>
              </a:rPr>
              <a:t>&lt;0.2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866089" y="2921169"/>
            <a:ext cx="2086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669900"/>
                </a:solidFill>
              </a:rPr>
              <a:t>N: </a:t>
            </a:r>
            <a:r>
              <a:rPr lang="el-GR" b="1" dirty="0">
                <a:solidFill>
                  <a:srgbClr val="669900"/>
                </a:solidFill>
              </a:rPr>
              <a:t>ε</a:t>
            </a:r>
            <a:r>
              <a:rPr lang="en-US" b="1" baseline="-25000" dirty="0">
                <a:solidFill>
                  <a:srgbClr val="669900"/>
                </a:solidFill>
              </a:rPr>
              <a:t>T</a:t>
            </a:r>
            <a:r>
              <a:rPr lang="en-US" b="1" dirty="0">
                <a:solidFill>
                  <a:srgbClr val="669900"/>
                </a:solidFill>
              </a:rPr>
              <a:t>&lt;0.015; A</a:t>
            </a:r>
            <a:r>
              <a:rPr lang="en-US" b="1" baseline="-25000" dirty="0">
                <a:solidFill>
                  <a:srgbClr val="669900"/>
                </a:solidFill>
              </a:rPr>
              <a:t>L</a:t>
            </a:r>
            <a:r>
              <a:rPr lang="en-US" b="1" dirty="0">
                <a:solidFill>
                  <a:srgbClr val="669900"/>
                </a:solidFill>
              </a:rPr>
              <a:t>&lt;0.2 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114300" y="693828"/>
            <a:ext cx="2939143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§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CC"/>
              </a:buClr>
              <a:buSzPct val="150000"/>
              <a:buChar char="•"/>
              <a:defRPr>
                <a:solidFill>
                  <a:srgbClr val="CC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/>
              <a:t>Simulation obtains </a:t>
            </a:r>
          </a:p>
          <a:p>
            <a:pPr lvl="1"/>
            <a:r>
              <a:rPr lang="en-US" sz="1800" dirty="0"/>
              <a:t>~0.12 </a:t>
            </a:r>
            <a:r>
              <a:rPr lang="el-GR" sz="1800" dirty="0"/>
              <a:t>μ</a:t>
            </a:r>
            <a:r>
              <a:rPr lang="en-US" sz="1800" dirty="0"/>
              <a:t>/p within acceptances</a:t>
            </a:r>
          </a:p>
          <a:p>
            <a:pPr lvl="1"/>
            <a:r>
              <a:rPr lang="en-US" sz="1800" dirty="0"/>
              <a:t>~2014 MARS </a:t>
            </a:r>
          </a:p>
          <a:p>
            <a:pPr lvl="1"/>
            <a:r>
              <a:rPr lang="en-US" sz="1800" dirty="0"/>
              <a:t>8 </a:t>
            </a:r>
            <a:r>
              <a:rPr lang="en-US" sz="1800" dirty="0" err="1"/>
              <a:t>GeV</a:t>
            </a:r>
            <a:r>
              <a:rPr lang="en-US" sz="1800" dirty="0"/>
              <a:t> proton source</a:t>
            </a:r>
          </a:p>
          <a:p>
            <a:pPr lvl="1"/>
            <a:endParaRPr lang="en-US" sz="1800" dirty="0"/>
          </a:p>
          <a:p>
            <a:r>
              <a:rPr lang="en-US" sz="2200" dirty="0"/>
              <a:t>FOFO cooling</a:t>
            </a:r>
          </a:p>
          <a:p>
            <a:pPr lvl="1"/>
            <a:r>
              <a:rPr lang="en-US" sz="1800" dirty="0"/>
              <a:t>Cools transversely </a:t>
            </a:r>
          </a:p>
          <a:p>
            <a:pPr lvl="1"/>
            <a:r>
              <a:rPr lang="en-US" sz="1800" dirty="0"/>
              <a:t>By factor of 3</a:t>
            </a:r>
          </a:p>
          <a:p>
            <a:pPr lvl="2"/>
            <a:r>
              <a:rPr lang="en-US" sz="1400" dirty="0"/>
              <a:t>~10</a:t>
            </a:r>
            <a:r>
              <a:rPr lang="en-US" sz="1400" dirty="0">
                <a:sym typeface="Symbol"/>
              </a:rPr>
              <a:t> in 6-D phase space</a:t>
            </a:r>
            <a:endParaRPr lang="en-US" sz="1400" dirty="0"/>
          </a:p>
          <a:p>
            <a:pPr lvl="2">
              <a:buNone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7065296" y="4225543"/>
            <a:ext cx="0" cy="198516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5963669" y="4265983"/>
            <a:ext cx="0" cy="1944915"/>
          </a:xfrm>
          <a:prstGeom prst="line">
            <a:avLst/>
          </a:prstGeom>
          <a:solidFill>
            <a:srgbClr val="0033CC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6175309" y="4225543"/>
            <a:ext cx="8899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Useful</a:t>
            </a:r>
          </a:p>
          <a:p>
            <a:r>
              <a:rPr lang="en-US" dirty="0"/>
              <a:t> cooling</a:t>
            </a:r>
          </a:p>
        </p:txBody>
      </p:sp>
      <p:pic>
        <p:nvPicPr>
          <p:cNvPr id="15" name="Picture 14" descr="325ce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5613" y="5026899"/>
            <a:ext cx="2676899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0725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3CC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3CC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84111</TotalTime>
  <Words>1718</Words>
  <Application>Microsoft Office PowerPoint</Application>
  <PresentationFormat>On-screen Show (4:3)</PresentationFormat>
  <Paragraphs>554</Paragraphs>
  <Slides>24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MS Mincho</vt:lpstr>
      <vt:lpstr>Arial</vt:lpstr>
      <vt:lpstr>Arial Narrow</vt:lpstr>
      <vt:lpstr>Arial Nova</vt:lpstr>
      <vt:lpstr>Comic Sans MS</vt:lpstr>
      <vt:lpstr>Estrangelo Edessa</vt:lpstr>
      <vt:lpstr>Symbol</vt:lpstr>
      <vt:lpstr>Times New Roman</vt:lpstr>
      <vt:lpstr>Wingdings</vt:lpstr>
      <vt:lpstr>Default Design</vt:lpstr>
      <vt:lpstr>Picture</vt:lpstr>
      <vt:lpstr>Front  End  Buncher and φ-E Rotator</vt:lpstr>
      <vt:lpstr>Outline</vt:lpstr>
      <vt:lpstr>PowerPoint Presentation</vt:lpstr>
      <vt:lpstr>INTRODUCTION</vt:lpstr>
      <vt:lpstr>IDS Baseline Buncher and φ-E Rotator</vt:lpstr>
      <vt:lpstr> 325MHz System “Collider”-MAP</vt:lpstr>
      <vt:lpstr>Chicane </vt:lpstr>
      <vt:lpstr> 325 “Collider “ w Chicane/Absorber</vt:lpstr>
      <vt:lpstr>Simulation Results</vt:lpstr>
      <vt:lpstr>Compare without/with chicane</vt:lpstr>
      <vt:lpstr>Rf Buncher/Rotator requirements</vt:lpstr>
      <vt:lpstr>Simulation Results</vt:lpstr>
      <vt:lpstr>Table of rf cavities, power</vt:lpstr>
      <vt:lpstr>Table of rf cavities 352 match</vt:lpstr>
      <vt:lpstr>6-D Alexahin cooler</vt:lpstr>
      <vt:lpstr>Some Optimizations (H. Sayed)</vt:lpstr>
      <vt:lpstr>Optimization (H. Kamal Sayed) </vt:lpstr>
      <vt:lpstr>Recombiner options</vt:lpstr>
      <vt:lpstr>Summary Front End Design</vt:lpstr>
      <vt:lpstr>Scenario Construction</vt:lpstr>
      <vt:lpstr>Large number of parameters</vt:lpstr>
      <vt:lpstr>PowerPoint Presentation</vt:lpstr>
      <vt:lpstr>Time –reversed version </vt:lpstr>
      <vt:lpstr>Bunch merge 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munu Slides</dc:title>
  <dc:creator>David Neuffer</dc:creator>
  <cp:lastModifiedBy>David Neuffer</cp:lastModifiedBy>
  <cp:revision>1590</cp:revision>
  <cp:lastPrinted>2024-01-23T20:20:44Z</cp:lastPrinted>
  <dcterms:created xsi:type="dcterms:W3CDTF">2003-09-15T21:58:19Z</dcterms:created>
  <dcterms:modified xsi:type="dcterms:W3CDTF">2024-03-13T10:36:53Z</dcterms:modified>
</cp:coreProperties>
</file>