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4"/>
  </p:notesMasterIdLst>
  <p:sldIdLst>
    <p:sldId id="333" r:id="rId2"/>
    <p:sldId id="347" r:id="rId3"/>
    <p:sldId id="432" r:id="rId4"/>
    <p:sldId id="304" r:id="rId5"/>
    <p:sldId id="359" r:id="rId6"/>
    <p:sldId id="446" r:id="rId7"/>
    <p:sldId id="338" r:id="rId8"/>
    <p:sldId id="349" r:id="rId9"/>
    <p:sldId id="348" r:id="rId10"/>
    <p:sldId id="1998" r:id="rId11"/>
    <p:sldId id="1996" r:id="rId12"/>
    <p:sldId id="37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BF5"/>
    <a:srgbClr val="0033A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4" autoAdjust="0"/>
    <p:restoredTop sz="86605" autoAdjust="0"/>
  </p:normalViewPr>
  <p:slideViewPr>
    <p:cSldViewPr snapToGrid="0">
      <p:cViewPr varScale="1">
        <p:scale>
          <a:sx n="152" d="100"/>
          <a:sy n="152" d="100"/>
        </p:scale>
        <p:origin x="224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7670D-F168-402E-B7C3-05082F53D5E3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3050F-275F-40FE-A09B-77C5B246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8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about/who-we-are/our-mission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>
                <a:latin typeface="Helvetica" pitchFamily="2" charset="0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lang="en-US" sz="1200" b="0" baseline="0" dirty="0">
              <a:latin typeface="Helveti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baseline="0" dirty="0">
                <a:latin typeface="Helvetica" pitchFamily="2" charset="0"/>
              </a:rPr>
              <a:t>Science, technology, training and collaboration are the 4 main pillars of CERN.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baseline="0" dirty="0">
                <a:latin typeface="Helvetica" pitchFamily="2" charset="0"/>
              </a:rPr>
              <a:t>All these have a positive impact on society. </a:t>
            </a:r>
          </a:p>
          <a:p>
            <a:endParaRPr lang="en-US" sz="1200" dirty="0">
              <a:latin typeface="Helvetica" pitchFamily="2" charset="0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tx1"/>
                </a:solidFill>
              </a:rPr>
              <a:t>Additional resources:</a:t>
            </a:r>
          </a:p>
          <a:p>
            <a:r>
              <a:rPr lang="en-US" sz="1200" dirty="0">
                <a:solidFill>
                  <a:schemeClr val="tx1"/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https://home.cern/about/who-we-are/our-mission</a:t>
            </a:r>
            <a:endParaRPr lang="en-US" sz="1200" dirty="0">
              <a:solidFill>
                <a:schemeClr val="tx1"/>
              </a:solidFill>
              <a:latin typeface="Helvetica" pitchFamily="2" charset="0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188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03005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959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kt.cern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kt.cern</a:t>
            </a:r>
            <a:r>
              <a:rPr lang="en-US" dirty="0"/>
              <a:t>/newsletter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44174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91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8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11173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58381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04063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333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18891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31254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08945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199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23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59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789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8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E4BBE-C90B-154A-BE45-D7B111154FBD}" type="datetime1">
              <a:rPr lang="de-CH" smtClean="0"/>
              <a:t>11.10.23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262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0D77-9673-8C44-9746-378FE6BE26A1}" type="datetime1">
              <a:rPr lang="de-CH" smtClean="0"/>
              <a:t>11.10.23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56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Main heading and conten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92968" y="1459750"/>
            <a:ext cx="10406063" cy="442019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41377D-2049-D148-8524-518FFA480C0E}"/>
              </a:ext>
            </a:extLst>
          </p:cNvPr>
          <p:cNvSpPr/>
          <p:nvPr userDrawn="1"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0CF0DF-AF0D-064E-856C-C6EC61EEF2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73A43D-6785-6749-9707-916F07BD03FD}"/>
              </a:ext>
            </a:extLst>
          </p:cNvPr>
          <p:cNvCxnSpPr/>
          <p:nvPr userDrawn="1"/>
        </p:nvCxnSpPr>
        <p:spPr>
          <a:xfrm>
            <a:off x="452374" y="978055"/>
            <a:ext cx="72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B6BE2-883F-114A-BA7B-0A9B156B2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374" y="371988"/>
            <a:ext cx="6939944" cy="506412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+mj-lt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397533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531959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751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41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1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590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90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11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985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94083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731" r:id="rId22"/>
    <p:sldLayoutId id="2147483732" r:id="rId23"/>
    <p:sldLayoutId id="2147483733" r:id="rId24"/>
    <p:sldLayoutId id="2147483741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13" Type="http://schemas.openxmlformats.org/officeDocument/2006/relationships/image" Target="../media/image24.png"/><Relationship Id="rId3" Type="http://schemas.openxmlformats.org/officeDocument/2006/relationships/image" Target="../media/image17.png"/><Relationship Id="rId7" Type="http://schemas.openxmlformats.org/officeDocument/2006/relationships/image" Target="../media/image18.tiff"/><Relationship Id="rId12" Type="http://schemas.openxmlformats.org/officeDocument/2006/relationships/image" Target="../media/image2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twitter.com/CERNventure" TargetMode="External"/><Relationship Id="rId11" Type="http://schemas.openxmlformats.org/officeDocument/2006/relationships/image" Target="../media/image22.png"/><Relationship Id="rId5" Type="http://schemas.openxmlformats.org/officeDocument/2006/relationships/hyperlink" Target="https://www.linkedin.com/showcase/cern-innovation-partnerships/" TargetMode="External"/><Relationship Id="rId15" Type="http://schemas.openxmlformats.org/officeDocument/2006/relationships/image" Target="../media/image5.png"/><Relationship Id="rId10" Type="http://schemas.openxmlformats.org/officeDocument/2006/relationships/image" Target="../media/image21.tiff"/><Relationship Id="rId4" Type="http://schemas.openxmlformats.org/officeDocument/2006/relationships/hyperlink" Target="https://kt.cern/newsletter" TargetMode="External"/><Relationship Id="rId9" Type="http://schemas.openxmlformats.org/officeDocument/2006/relationships/image" Target="../media/image20.tiff"/><Relationship Id="rId14" Type="http://schemas.openxmlformats.org/officeDocument/2006/relationships/image" Target="../media/image2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270" y="3294529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Co-Development Workshop</a:t>
            </a:r>
            <a:br>
              <a:rPr lang="en-US" dirty="0"/>
            </a:br>
            <a:r>
              <a:rPr lang="en-US" sz="3200" b="0" i="1" dirty="0"/>
              <a:t>Global Health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algn="ctr"/>
            <a:r>
              <a:rPr lang="en-US" sz="1800" dirty="0"/>
              <a:t>Dr Alessandro Raimondo, Dr Ana Rita </a:t>
            </a:r>
            <a:r>
              <a:rPr lang="en-US" sz="1800" dirty="0" err="1"/>
              <a:t>Pinho</a:t>
            </a:r>
            <a:r>
              <a:rPr lang="en-US" sz="1800" dirty="0"/>
              <a:t>, Dr Eric Comte</a:t>
            </a:r>
            <a:endParaRPr lang="en-US" sz="1800" dirty="0">
              <a:cs typeface="Arial"/>
            </a:endParaRPr>
          </a:p>
          <a:p>
            <a:pPr algn="ctr"/>
            <a:r>
              <a:rPr lang="en-US" sz="1800" dirty="0"/>
              <a:t>October 2023</a:t>
            </a:r>
            <a:endParaRPr lang="en-GB" sz="1800" dirty="0">
              <a:cs typeface="Arial"/>
            </a:endParaRPr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ED5B5D17-48C6-A2F5-EEF9-AB1CAC84A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04906" cy="141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36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F4F5-C652-5F9B-561D-0CE94FC605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Challenges Presentations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FB7ED-B76B-3EE1-787C-28529A902A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partners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2934B-1330-0C8F-C280-F6261E9A9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55BCF-799E-B4D1-F242-82167220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264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46100" y="987262"/>
            <a:ext cx="11099800" cy="4980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u="sng" dirty="0">
                <a:latin typeface="arial" panose="020B0604020202020204" pitchFamily="34" charset="0"/>
              </a:rPr>
              <a:t> 5 Challenges already presented in September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Equal access technological advancements to improve diabetes management (MSF)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Glucose monitoring tool in humanitarian setting for diabetic patients (MSF)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Safe and acceptable data sharing solutions in international humanitarian contexts (MSF)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Alternative to Plastic Drug Dispensing Bag (MSF)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Dynamic networks fighting nosocomial infections in hospitals (</a:t>
            </a:r>
            <a:r>
              <a:rPr lang="en-GB" sz="1600" dirty="0" err="1">
                <a:latin typeface="arial" panose="020B0604020202020204" pitchFamily="34" charset="0"/>
              </a:rPr>
              <a:t>UniGe</a:t>
            </a:r>
            <a:r>
              <a:rPr lang="en-GB" sz="1600" dirty="0">
                <a:latin typeface="arial" panose="020B0604020202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Climate change and perinatal health: understanding the correlations for better health of mothers and </a:t>
            </a:r>
            <a:r>
              <a:rPr lang="en-GB" sz="1600" dirty="0" err="1">
                <a:latin typeface="arial" panose="020B0604020202020204" pitchFamily="34" charset="0"/>
              </a:rPr>
              <a:t>newborns</a:t>
            </a:r>
            <a:r>
              <a:rPr lang="en-GB" sz="1600" dirty="0">
                <a:latin typeface="arial" panose="020B0604020202020204" pitchFamily="34" charset="0"/>
              </a:rPr>
              <a:t> (Terre des Hommes)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1600" u="sng" dirty="0">
                <a:latin typeface="arial" panose="020B0604020202020204" pitchFamily="34" charset="0"/>
              </a:rPr>
              <a:t>3 new challenges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err="1">
                <a:latin typeface="arial" panose="020B0604020202020204" pitchFamily="34" charset="0"/>
              </a:rPr>
              <a:t>Développement</a:t>
            </a:r>
            <a:r>
              <a:rPr lang="en-GB" sz="1600" dirty="0">
                <a:latin typeface="arial" panose="020B0604020202020204" pitchFamily="34" charset="0"/>
              </a:rPr>
              <a:t> d’un dossier patient “portable”, </a:t>
            </a:r>
            <a:r>
              <a:rPr lang="en-GB" sz="1600" dirty="0" err="1">
                <a:latin typeface="arial" panose="020B0604020202020204" pitchFamily="34" charset="0"/>
              </a:rPr>
              <a:t>sécurisé</a:t>
            </a:r>
            <a:r>
              <a:rPr lang="en-GB" sz="1600" dirty="0">
                <a:latin typeface="arial" panose="020B0604020202020204" pitchFamily="34" charset="0"/>
              </a:rPr>
              <a:t> (HUG)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Let’s inspire!  (Breathing Games Association)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Vaccination schedule smart manager App for Children on the move (GSHP)</a:t>
            </a:r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5BB3C2FD-0E57-4A8A-1534-C3415C24A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3675" y="6305644"/>
            <a:ext cx="1058325" cy="55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07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E1F5F-312D-5B4A-9A55-64BB6CE93A50}"/>
              </a:ext>
            </a:extLst>
          </p:cNvPr>
          <p:cNvSpPr txBox="1"/>
          <p:nvPr/>
        </p:nvSpPr>
        <p:spPr>
          <a:xfrm>
            <a:off x="8147771" y="4837997"/>
            <a:ext cx="3617978" cy="4722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r>
              <a:rPr lang="en-GB" sz="2600" b="1" dirty="0">
                <a:solidFill>
                  <a:srgbClr val="41C0C3"/>
                </a:solidFill>
              </a:rPr>
              <a:t>Find out more at kt.cern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683B70-1E1B-E448-8BFD-4D331DE39C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/>
          <a:stretch/>
        </p:blipFill>
        <p:spPr>
          <a:xfrm>
            <a:off x="4706275" y="232253"/>
            <a:ext cx="7485725" cy="36602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C949E8-FF3D-7C4E-B745-397AA7522FEC}"/>
              </a:ext>
            </a:extLst>
          </p:cNvPr>
          <p:cNvSpPr txBox="1"/>
          <p:nvPr/>
        </p:nvSpPr>
        <p:spPr>
          <a:xfrm>
            <a:off x="8418880" y="5276875"/>
            <a:ext cx="3321422" cy="4106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r"/>
            <a:r>
              <a:rPr lang="en-GB" sz="2200" dirty="0">
                <a:solidFill>
                  <a:schemeClr val="tx1"/>
                </a:solidFill>
              </a:rPr>
              <a:t>Follow us on social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E142D5-8744-F845-AA2A-518F2CC8BD87}"/>
              </a:ext>
            </a:extLst>
          </p:cNvPr>
          <p:cNvSpPr/>
          <p:nvPr/>
        </p:nvSpPr>
        <p:spPr>
          <a:xfrm>
            <a:off x="1486560" y="5003005"/>
            <a:ext cx="4546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D1E18C-80C3-3D4A-9037-89CC86FB8FB5}"/>
              </a:ext>
            </a:extLst>
          </p:cNvPr>
          <p:cNvSpPr/>
          <p:nvPr/>
        </p:nvSpPr>
        <p:spPr>
          <a:xfrm>
            <a:off x="1198477" y="4487298"/>
            <a:ext cx="7862392" cy="143270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</a:rPr>
              <a:t>Subscribe the </a:t>
            </a:r>
            <a:r>
              <a:rPr lang="en-GB" sz="2000" u="sng" dirty="0">
                <a:solidFill>
                  <a:srgbClr val="095192"/>
                </a:solidFill>
                <a:hlinkClick r:id="rId4"/>
              </a:rPr>
              <a:t>KT newsletter</a:t>
            </a:r>
            <a:endParaRPr lang="en-GB" sz="2000" u="sng" dirty="0">
              <a:solidFill>
                <a:srgbClr val="095192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000" u="sng" dirty="0">
                <a:solidFill>
                  <a:srgbClr val="095192"/>
                </a:solidFill>
                <a:hlinkClick r:id="rId5"/>
              </a:rPr>
              <a:t>@cern-innovation-partnerships</a:t>
            </a:r>
            <a:endParaRPr lang="en-GB" sz="2000" u="sng" dirty="0">
              <a:solidFill>
                <a:srgbClr val="095192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000" u="sng" dirty="0">
                <a:solidFill>
                  <a:srgbClr val="095192"/>
                </a:solidFill>
                <a:hlinkClick r:id="rId6"/>
              </a:rPr>
              <a:t>@CERNVenture</a:t>
            </a:r>
            <a:endParaRPr lang="en-GB" sz="2000" u="sng" dirty="0">
              <a:solidFill>
                <a:srgbClr val="09519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AD6600-50D0-E24D-913E-36E6ED6F5D92}"/>
              </a:ext>
            </a:extLst>
          </p:cNvPr>
          <p:cNvGrpSpPr/>
          <p:nvPr/>
        </p:nvGrpSpPr>
        <p:grpSpPr>
          <a:xfrm>
            <a:off x="9931313" y="5743036"/>
            <a:ext cx="1761127" cy="323006"/>
            <a:chOff x="11234615" y="3719440"/>
            <a:chExt cx="2598429" cy="476574"/>
          </a:xfrm>
        </p:grpSpPr>
        <p:pic>
          <p:nvPicPr>
            <p:cNvPr id="8" name="Image 6">
              <a:extLst>
                <a:ext uri="{FF2B5EF4-FFF2-40B4-BE49-F238E27FC236}">
                  <a16:creationId xmlns:a16="http://schemas.microsoft.com/office/drawing/2014/main" id="{D7196A24-0535-C349-9DD3-EF918871F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395054" y="3779611"/>
              <a:ext cx="437990" cy="356232"/>
            </a:xfrm>
            <a:prstGeom prst="rect">
              <a:avLst/>
            </a:prstGeom>
          </p:spPr>
        </p:pic>
        <p:pic>
          <p:nvPicPr>
            <p:cNvPr id="9" name="Image 7">
              <a:extLst>
                <a:ext uri="{FF2B5EF4-FFF2-40B4-BE49-F238E27FC236}">
                  <a16:creationId xmlns:a16="http://schemas.microsoft.com/office/drawing/2014/main" id="{1901BDA5-21A8-AB42-9002-475044788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674907" y="3719440"/>
              <a:ext cx="476574" cy="47657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73BEA99-77A2-2243-8260-C5B39B38E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954761" y="3719440"/>
              <a:ext cx="476574" cy="476574"/>
            </a:xfrm>
            <a:prstGeom prst="rect">
              <a:avLst/>
            </a:prstGeom>
          </p:spPr>
        </p:pic>
        <p:pic>
          <p:nvPicPr>
            <p:cNvPr id="11" name="Image 12">
              <a:extLst>
                <a:ext uri="{FF2B5EF4-FFF2-40B4-BE49-F238E27FC236}">
                  <a16:creationId xmlns:a16="http://schemas.microsoft.com/office/drawing/2014/main" id="{F265D5F8-04B2-4E46-915C-89E545978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234615" y="3719440"/>
              <a:ext cx="476574" cy="47657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9106A81B-1A8C-554E-AE64-216B26EE5FED}"/>
              </a:ext>
            </a:extLst>
          </p:cNvPr>
          <p:cNvSpPr/>
          <p:nvPr/>
        </p:nvSpPr>
        <p:spPr>
          <a:xfrm>
            <a:off x="8506737" y="5750604"/>
            <a:ext cx="13420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2000" b="1" dirty="0">
                <a:solidFill>
                  <a:srgbClr val="41C0C3"/>
                </a:solidFill>
              </a:rPr>
              <a:t>#CERNKT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B5DA1E-6939-C501-4624-389E91D1F34D}"/>
              </a:ext>
            </a:extLst>
          </p:cNvPr>
          <p:cNvSpPr txBox="1"/>
          <p:nvPr/>
        </p:nvSpPr>
        <p:spPr>
          <a:xfrm>
            <a:off x="787659" y="850940"/>
            <a:ext cx="66141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CH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hank you!</a:t>
            </a:r>
          </a:p>
          <a:p>
            <a:pPr lvl="1"/>
            <a:endParaRPr lang="nb-NO" sz="3200" kern="0" dirty="0">
              <a:solidFill>
                <a:schemeClr val="accent1"/>
              </a:solidFill>
              <a:latin typeface="Helvetica Light"/>
              <a:ea typeface="Helvetica Neue" charset="0"/>
              <a:cs typeface="Helvetica Neue" charset="0"/>
              <a:sym typeface="Helvetica Light"/>
            </a:endParaRPr>
          </a:p>
          <a:p>
            <a:pPr lvl="1"/>
            <a:r>
              <a:rPr kumimoji="0" lang="nb-NO" sz="3200" b="1" i="0" u="none" strike="noStrike" kern="0" cap="none" spc="0" normalizeH="0" baseline="0" noProof="0" dirty="0">
                <a:ln>
                  <a:noFill/>
                </a:ln>
                <a:solidFill>
                  <a:srgbClr val="CB772E"/>
                </a:solidFill>
                <a:effectLst/>
                <a:uLnTx/>
                <a:uFillTx/>
                <a:latin typeface="Helvetica Light"/>
                <a:ea typeface="Helvetica Neue" charset="0"/>
                <a:cs typeface="Helvetica Neue" charset="0"/>
                <a:sym typeface="Helvetica Light"/>
              </a:rPr>
              <a:t>Questions?</a:t>
            </a:r>
          </a:p>
          <a:p>
            <a:pPr lvl="1"/>
            <a:endParaRPr kumimoji="0" lang="nb-NO" sz="3200" b="1" i="0" u="none" strike="noStrike" kern="0" cap="none" spc="0" normalizeH="0" baseline="0" noProof="0" dirty="0">
              <a:ln>
                <a:noFill/>
              </a:ln>
              <a:solidFill>
                <a:srgbClr val="CB772E"/>
              </a:solidFill>
              <a:effectLst/>
              <a:uLnTx/>
              <a:uFillTx/>
              <a:latin typeface="Helvetica Light"/>
              <a:ea typeface="Helvetica Neue" charset="0"/>
              <a:cs typeface="Helvetica Neue" charset="0"/>
              <a:sym typeface="Helvetica Light"/>
            </a:endParaRPr>
          </a:p>
          <a:p>
            <a:pPr lvl="1"/>
            <a:endParaRPr lang="en-CH" sz="1600" dirty="0">
              <a:solidFill>
                <a:srgbClr val="CB772E"/>
              </a:solidFill>
            </a:endParaRPr>
          </a:p>
          <a:p>
            <a:pPr lvl="1"/>
            <a:r>
              <a:rPr lang="en-GB" sz="2200" dirty="0" err="1">
                <a:solidFill>
                  <a:srgbClr val="305D96"/>
                </a:solidFill>
              </a:rPr>
              <a:t>ana.rita.pinho@cern.ch</a:t>
            </a:r>
            <a:endParaRPr lang="en-GB" sz="2200" dirty="0">
              <a:solidFill>
                <a:srgbClr val="305D96"/>
              </a:solidFill>
            </a:endParaRPr>
          </a:p>
          <a:p>
            <a:endParaRPr lang="en-GB" sz="3200" dirty="0">
              <a:solidFill>
                <a:schemeClr val="accent1"/>
              </a:solidFill>
            </a:endParaRPr>
          </a:p>
        </p:txBody>
      </p:sp>
      <p:pic>
        <p:nvPicPr>
          <p:cNvPr id="7" name="Image 12">
            <a:extLst>
              <a:ext uri="{FF2B5EF4-FFF2-40B4-BE49-F238E27FC236}">
                <a16:creationId xmlns:a16="http://schemas.microsoft.com/office/drawing/2014/main" id="{57F7C3C8-9D73-E698-D7DD-D2C9FA306B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503" y="5082928"/>
            <a:ext cx="323006" cy="323006"/>
          </a:xfrm>
          <a:prstGeom prst="rect">
            <a:avLst/>
          </a:prstGeom>
        </p:spPr>
      </p:pic>
      <p:pic>
        <p:nvPicPr>
          <p:cNvPr id="12" name="Image 6">
            <a:extLst>
              <a:ext uri="{FF2B5EF4-FFF2-40B4-BE49-F238E27FC236}">
                <a16:creationId xmlns:a16="http://schemas.microsoft.com/office/drawing/2014/main" id="{C60BE949-6278-2590-06BE-668B891AB9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1622" y="5614277"/>
            <a:ext cx="296855" cy="241442"/>
          </a:xfrm>
          <a:prstGeom prst="rect">
            <a:avLst/>
          </a:prstGeom>
        </p:spPr>
      </p:pic>
      <p:pic>
        <p:nvPicPr>
          <p:cNvPr id="14" name="Graphic 13" descr="Megaphone1 with solid fill">
            <a:extLst>
              <a:ext uri="{FF2B5EF4-FFF2-40B4-BE49-F238E27FC236}">
                <a16:creationId xmlns:a16="http://schemas.microsoft.com/office/drawing/2014/main" id="{51FFFED6-91FF-1349-580F-637FD44374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1449" y="4521557"/>
            <a:ext cx="457200" cy="457200"/>
          </a:xfrm>
          <a:prstGeom prst="rect">
            <a:avLst/>
          </a:prstGeom>
        </p:spPr>
      </p:pic>
      <p:pic>
        <p:nvPicPr>
          <p:cNvPr id="18" name="Graphic 17" descr="Email outline">
            <a:extLst>
              <a:ext uri="{FF2B5EF4-FFF2-40B4-BE49-F238E27FC236}">
                <a16:creationId xmlns:a16="http://schemas.microsoft.com/office/drawing/2014/main" id="{D89B8B8C-AA56-11E0-E555-F950AE72AE2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87659" y="3156869"/>
            <a:ext cx="457200" cy="457200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8F4AA678-AA81-835A-CDC2-D14EB7F1ECD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212632" y="5885296"/>
            <a:ext cx="681254" cy="365125"/>
          </a:xfrm>
        </p:spPr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pic>
        <p:nvPicPr>
          <p:cNvPr id="13" name="Image 1">
            <a:extLst>
              <a:ext uri="{FF2B5EF4-FFF2-40B4-BE49-F238E27FC236}">
                <a16:creationId xmlns:a16="http://schemas.microsoft.com/office/drawing/2014/main" id="{77D0B56B-A158-A81B-0856-B67690AA315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92003" y="1135344"/>
            <a:ext cx="3029467" cy="15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9612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5BB3C2FD-0E57-4A8A-1534-C3415C24A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3675" y="6305644"/>
            <a:ext cx="1058325" cy="5523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AA9365-289F-143F-B568-F453EBF4C1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4779"/>
          <a:stretch/>
        </p:blipFill>
        <p:spPr>
          <a:xfrm>
            <a:off x="418139" y="1134535"/>
            <a:ext cx="6077254" cy="42984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870A01-E6FB-94A9-C3D4-B2140E5F34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214"/>
          <a:stretch/>
        </p:blipFill>
        <p:spPr>
          <a:xfrm>
            <a:off x="6505544" y="3885518"/>
            <a:ext cx="5566837" cy="21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886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/>
              <a:t>Four pillars underpin CERN’s mission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30" t="-432" r="6110" b="432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606" r="16606"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9239" t="-351" r="2561" b="351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5ADB1DF-46CE-5B86-C1C5-8E9AEAC5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F0CC99-2F02-D8C8-9589-184A8C8F47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" t="19719" b="-582"/>
          <a:stretch/>
        </p:blipFill>
        <p:spPr>
          <a:xfrm>
            <a:off x="-1" y="215899"/>
            <a:ext cx="12192000" cy="7050709"/>
          </a:xfrm>
          <a:prstGeom prst="rect">
            <a:avLst/>
          </a:prstGeom>
        </p:spPr>
      </p:pic>
      <p:sp>
        <p:nvSpPr>
          <p:cNvPr id="4" name="Larme 10"/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8284742" y="2333033"/>
            <a:ext cx="3642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&amp; INNOVATION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35B7AB-DF91-1789-6CCF-1F5D38C7E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8D9118B-7911-CBAA-D5A2-18803CF1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1931010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250723" y="272334"/>
            <a:ext cx="3354693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b="1" dirty="0">
                <a:solidFill>
                  <a:srgbClr val="1B446B"/>
                </a:solidFill>
                <a:latin typeface="+mj-lt"/>
                <a:ea typeface="Helvetica Neue" charset="0"/>
                <a:cs typeface="Helvetica Neue" charset="0"/>
              </a:rPr>
              <a:t>KT’s</a:t>
            </a:r>
            <a:r>
              <a:rPr sz="4000" b="1" dirty="0">
                <a:solidFill>
                  <a:srgbClr val="1B446B"/>
                </a:solidFill>
                <a:latin typeface="+mj-lt"/>
                <a:ea typeface="Helvetica Neue" charset="0"/>
                <a:cs typeface="Helvetica Neue" charset="0"/>
              </a:rPr>
              <a:t> Mission</a:t>
            </a:r>
          </a:p>
        </p:txBody>
      </p:sp>
      <p:grpSp>
        <p:nvGrpSpPr>
          <p:cNvPr id="10" name="Diagram 12">
            <a:extLst>
              <a:ext uri="{FF2B5EF4-FFF2-40B4-BE49-F238E27FC236}">
                <a16:creationId xmlns:a16="http://schemas.microsoft.com/office/drawing/2014/main" id="{DD8E1316-F49A-DC49-81D4-6753D6B4F72A}"/>
              </a:ext>
            </a:extLst>
          </p:cNvPr>
          <p:cNvGrpSpPr/>
          <p:nvPr/>
        </p:nvGrpSpPr>
        <p:grpSpPr bwMode="auto">
          <a:xfrm>
            <a:off x="2237289" y="978055"/>
            <a:ext cx="7740417" cy="5160278"/>
            <a:chOff x="0" y="0"/>
            <a:chExt cx="8128000" cy="5418667"/>
          </a:xfrm>
        </p:grpSpPr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E6A9019D-D98B-6D49-A8C9-2F965DCFA360}"/>
                </a:ext>
              </a:extLst>
            </p:cNvPr>
            <p:cNvSpPr/>
            <p:nvPr/>
          </p:nvSpPr>
          <p:spPr bwMode="auto">
            <a:xfrm>
              <a:off x="-6125176" y="-937410"/>
              <a:ext cx="7293488" cy="7293488"/>
            </a:xfrm>
            <a:prstGeom prst="blockArc">
              <a:avLst>
                <a:gd name="adj1" fmla="val 18900000"/>
                <a:gd name="adj2" fmla="val 2700000"/>
                <a:gd name="adj3" fmla="val 296"/>
              </a:avLst>
            </a:prstGeom>
            <a:noFill/>
            <a:ln w="12700" cap="flat" cmpd="sng" algn="ctr">
              <a:solidFill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3B69DB-EBDE-2F40-9914-30A4B8AEC724}"/>
                </a:ext>
              </a:extLst>
            </p:cNvPr>
            <p:cNvSpPr/>
            <p:nvPr/>
          </p:nvSpPr>
          <p:spPr bwMode="auto">
            <a:xfrm>
              <a:off x="752110" y="541866"/>
              <a:ext cx="7301111" cy="1083733"/>
            </a:xfrm>
            <a:prstGeom prst="rect">
              <a:avLst/>
            </a:prstGeom>
            <a:solidFill>
              <a:srgbClr val="1B446B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Maximise</a:t>
              </a:r>
              <a:r>
                <a:rPr lang="en-GB" sz="2000" dirty="0">
                  <a:solidFill>
                    <a:schemeClr val="bg1"/>
                  </a:solidFill>
                </a:rPr>
                <a:t> the technological and knowledge return to society, in particular through Member States industry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4E44011-6D3C-244D-BB06-053DA701D469}"/>
                </a:ext>
              </a:extLst>
            </p:cNvPr>
            <p:cNvSpPr/>
            <p:nvPr/>
          </p:nvSpPr>
          <p:spPr bwMode="auto">
            <a:xfrm>
              <a:off x="0" y="52943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89D1097-ABD0-1A4A-AF06-FD225D3568A6}"/>
                </a:ext>
              </a:extLst>
            </p:cNvPr>
            <p:cNvSpPr/>
            <p:nvPr/>
          </p:nvSpPr>
          <p:spPr bwMode="auto">
            <a:xfrm>
              <a:off x="1146048" y="2167466"/>
              <a:ext cx="6907174" cy="1083733"/>
            </a:xfrm>
            <a:prstGeom prst="rect">
              <a:avLst/>
            </a:prstGeom>
            <a:solidFill>
              <a:srgbClr val="1B446B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Promote</a:t>
              </a:r>
              <a:r>
                <a:rPr lang="en-GB" sz="2000" dirty="0">
                  <a:solidFill>
                    <a:schemeClr val="bg1"/>
                  </a:solidFill>
                </a:rPr>
                <a:t> CERN as a centre of excellence for technology and innovation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59D360C-67E2-8B41-8DE7-E46A9A366C1E}"/>
                </a:ext>
              </a:extLst>
            </p:cNvPr>
            <p:cNvSpPr/>
            <p:nvPr/>
          </p:nvSpPr>
          <p:spPr bwMode="auto">
            <a:xfrm>
              <a:off x="468714" y="203200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57CFC7-B0BB-914D-970A-A7839821D13A}"/>
                </a:ext>
              </a:extLst>
            </p:cNvPr>
            <p:cNvSpPr/>
            <p:nvPr/>
          </p:nvSpPr>
          <p:spPr bwMode="auto">
            <a:xfrm>
              <a:off x="752110" y="3793065"/>
              <a:ext cx="7301111" cy="1083733"/>
            </a:xfrm>
            <a:prstGeom prst="rect">
              <a:avLst/>
            </a:prstGeom>
            <a:solidFill>
              <a:srgbClr val="1B446B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Demonstrate</a:t>
              </a:r>
              <a:r>
                <a:rPr lang="en-GB" sz="2000" dirty="0">
                  <a:solidFill>
                    <a:schemeClr val="bg1"/>
                  </a:solidFill>
                </a:rPr>
                <a:t> the importance and impact of fundamental research investments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26C3F07-0BA2-F94B-8FA3-CF14F777E055}"/>
                </a:ext>
              </a:extLst>
            </p:cNvPr>
            <p:cNvSpPr/>
            <p:nvPr/>
          </p:nvSpPr>
          <p:spPr bwMode="auto">
            <a:xfrm>
              <a:off x="74777" y="365760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</p:grp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F0BB5D3C-0784-3C44-B3BB-2F21DCB372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573508" y="1819690"/>
            <a:ext cx="588398" cy="588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Image" descr="Image">
            <a:extLst>
              <a:ext uri="{FF2B5EF4-FFF2-40B4-BE49-F238E27FC236}">
                <a16:creationId xmlns:a16="http://schemas.microsoft.com/office/drawing/2014/main" id="{16175675-0936-754A-8F48-06970E44A5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018843" y="3184860"/>
            <a:ext cx="656621" cy="656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58E7851D-1935-2943-A2F5-817761E6C3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14136" y="4692066"/>
            <a:ext cx="1082308" cy="86880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21620772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C0EFE-678C-C2AD-B5F6-ED3439F4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99" y="511993"/>
            <a:ext cx="11495999" cy="1116849"/>
          </a:xfrm>
        </p:spPr>
        <p:txBody>
          <a:bodyPr>
            <a:normAutofit/>
          </a:bodyPr>
          <a:lstStyle/>
          <a:p>
            <a:r>
              <a:rPr lang="en-GB" sz="3600" b="1" dirty="0"/>
              <a:t>CERN as trusted non-commercial innovation partner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37935-3AE2-C7A2-1A31-4E52676F8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50ACF4-387A-CA1E-F428-74447D925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438" y="1070417"/>
            <a:ext cx="5604650" cy="561143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96B211-6F06-197A-535A-AC97BD48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4138329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have in mind….</a:t>
            </a:r>
          </a:p>
        </p:txBody>
      </p:sp>
      <p:sp>
        <p:nvSpPr>
          <p:cNvPr id="3" name="Rectangle 2"/>
          <p:cNvSpPr/>
          <p:nvPr/>
        </p:nvSpPr>
        <p:spPr>
          <a:xfrm>
            <a:off x="546100" y="1350435"/>
            <a:ext cx="11099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02124"/>
                </a:solidFill>
                <a:latin typeface="arial" panose="020B0604020202020204" pitchFamily="34" charset="0"/>
              </a:rPr>
              <a:t>The 5 </a:t>
            </a:r>
            <a:r>
              <a:rPr lang="en-GB" b="1" dirty="0" err="1">
                <a:solidFill>
                  <a:srgbClr val="202124"/>
                </a:solidFill>
                <a:latin typeface="arial" panose="020B0604020202020204" pitchFamily="34" charset="0"/>
              </a:rPr>
              <a:t>Ws</a:t>
            </a:r>
            <a:r>
              <a:rPr lang="en-GB" b="1" dirty="0">
                <a:solidFill>
                  <a:srgbClr val="202124"/>
                </a:solidFill>
                <a:latin typeface="arial" panose="020B0604020202020204" pitchFamily="34" charset="0"/>
              </a:rPr>
              <a:t>:</a:t>
            </a:r>
          </a:p>
          <a:p>
            <a:endParaRPr lang="en-GB" b="1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Who– Who is your target audience? </a:t>
            </a:r>
          </a:p>
          <a:p>
            <a:pPr lvl="1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All relevant stakeholders, from policymakers to 3</a:t>
            </a:r>
            <a:r>
              <a:rPr lang="en-GB" baseline="30000" dirty="0">
                <a:solidFill>
                  <a:srgbClr val="202124"/>
                </a:solidFill>
                <a:latin typeface="arial" panose="020B0604020202020204" pitchFamily="34" charset="0"/>
              </a:rPr>
              <a:t>rd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 sector, from industry to users.</a:t>
            </a:r>
          </a:p>
          <a:p>
            <a:pPr lvl="1"/>
            <a:endParaRPr lang="en-GB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What– What is the main take away for this event? ...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</a:rPr>
              <a:t>Co-development of research ideas to be the basis of a new project addressing an identified need.</a:t>
            </a:r>
          </a:p>
          <a:p>
            <a:pPr lvl="1"/>
            <a:endParaRPr lang="en-GB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When– When will this event take place?  </a:t>
            </a:r>
            <a:r>
              <a:rPr lang="en-GB">
                <a:solidFill>
                  <a:schemeClr val="tx2"/>
                </a:solidFill>
                <a:latin typeface="arial" panose="020B0604020202020204" pitchFamily="34" charset="0"/>
              </a:rPr>
              <a:t>23rd of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February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Where– Where is your event going to take place?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CERN </a:t>
            </a:r>
            <a:r>
              <a:rPr lang="en-GB" dirty="0" err="1">
                <a:solidFill>
                  <a:schemeClr val="tx2"/>
                </a:solidFill>
                <a:latin typeface="arial" panose="020B0604020202020204" pitchFamily="34" charset="0"/>
              </a:rPr>
              <a:t>ideaSquare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Why– Everything you do for your event will have a purpose.</a:t>
            </a:r>
          </a:p>
          <a:p>
            <a:pPr lvl="1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New area of focus for CERN. We want to find possible applications where our technologies can help.</a:t>
            </a:r>
            <a:b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</a:br>
            <a:endParaRPr lang="en-GB" dirty="0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B8F988E2-5E53-DBB6-1717-C15D421F9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3675" y="6305644"/>
            <a:ext cx="1058325" cy="55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92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need from you as partners?</a:t>
            </a:r>
          </a:p>
        </p:txBody>
      </p:sp>
      <p:sp>
        <p:nvSpPr>
          <p:cNvPr id="3" name="Rectangle 2"/>
          <p:cNvSpPr/>
          <p:nvPr/>
        </p:nvSpPr>
        <p:spPr>
          <a:xfrm>
            <a:off x="820420" y="1222394"/>
            <a:ext cx="11099800" cy="4199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4 or 6 partners.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Several partners can work on the same idea.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Each partner must propose a coordinator for the workshop:</a:t>
            </a:r>
          </a:p>
          <a:p>
            <a:pPr marL="742950" lvl="1" indent="-285750" font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Propose a theme</a:t>
            </a:r>
          </a:p>
          <a:p>
            <a:pPr marL="742950" lvl="1" indent="-285750" font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latin typeface="Calibri" panose="020F0502020204030204" pitchFamily="34" charset="0"/>
              </a:rPr>
              <a:t>P</a:t>
            </a:r>
            <a:r>
              <a:rPr lang="en-US" sz="2000" dirty="0">
                <a:effectLst/>
                <a:latin typeface="Calibri" panose="020F0502020204030204" pitchFamily="34" charset="0"/>
              </a:rPr>
              <a:t>ropose a list of participants</a:t>
            </a:r>
          </a:p>
          <a:p>
            <a:pPr marL="742950" lvl="1" indent="-285750" font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latin typeface="Calibri" panose="020F0502020204030204" pitchFamily="34" charset="0"/>
              </a:rPr>
              <a:t>L</a:t>
            </a:r>
            <a:r>
              <a:rPr lang="en-US" sz="2000" dirty="0">
                <a:effectLst/>
                <a:latin typeface="Calibri" panose="020F0502020204030204" pitchFamily="34" charset="0"/>
              </a:rPr>
              <a:t>ead the work on their theme</a:t>
            </a:r>
          </a:p>
          <a:p>
            <a:pPr marL="742950" lvl="1" indent="-285750" font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Facilitate discussions </a:t>
            </a:r>
          </a:p>
          <a:p>
            <a:pPr marL="742950" lvl="1" indent="-285750" font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Participate in reporting work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>
                <a:effectLst/>
                <a:latin typeface="Calibri" panose="020F0502020204030204" pitchFamily="34" charset="0"/>
              </a:rPr>
              <a:t>Themes should concern global health issues in humanitarian contexts.</a:t>
            </a:r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5BB3C2FD-0E57-4A8A-1534-C3415C24A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3675" y="6305644"/>
            <a:ext cx="1058325" cy="55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58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Provisional schedule :</a:t>
            </a:r>
            <a:br>
              <a:rPr lang="en-US" sz="1800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6100" y="1056334"/>
            <a:ext cx="113760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September 13: </a:t>
            </a:r>
            <a:r>
              <a:rPr lang="en-US" dirty="0">
                <a:latin typeface="arial" panose="020B0604020202020204" pitchFamily="34" charset="0"/>
              </a:rPr>
              <a:t>First coordination meeting with project presentation (videoconference meeting)</a:t>
            </a:r>
          </a:p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October 11: </a:t>
            </a:r>
            <a:r>
              <a:rPr lang="en-US" dirty="0">
                <a:latin typeface="arial" panose="020B0604020202020204" pitchFamily="34" charset="0"/>
              </a:rPr>
              <a:t>Coordination meeting to present theme proposals and first list of possible participants (face-to-face meeting)</a:t>
            </a:r>
          </a:p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November 15: </a:t>
            </a:r>
            <a:r>
              <a:rPr lang="en-US" dirty="0">
                <a:latin typeface="arial" panose="020B0604020202020204" pitchFamily="34" charset="0"/>
              </a:rPr>
              <a:t>Coordination meeting to define the final list of themes and additional participant proposals.</a:t>
            </a:r>
          </a:p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January 31: </a:t>
            </a:r>
            <a:r>
              <a:rPr lang="en-US" dirty="0">
                <a:latin typeface="arial" panose="020B0604020202020204" pitchFamily="34" charset="0"/>
              </a:rPr>
              <a:t>Finalization of participant teams, presentation of theme preparation document</a:t>
            </a:r>
          </a:p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February 23: </a:t>
            </a:r>
            <a:r>
              <a:rPr lang="en-US" dirty="0">
                <a:latin typeface="arial" panose="020B0604020202020204" pitchFamily="34" charset="0"/>
              </a:rPr>
              <a:t>Workshop</a:t>
            </a:r>
          </a:p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March 23: </a:t>
            </a:r>
            <a:r>
              <a:rPr lang="en-US" dirty="0">
                <a:latin typeface="arial" panose="020B0604020202020204" pitchFamily="34" charset="0"/>
              </a:rPr>
              <a:t>Review of outcomes</a:t>
            </a:r>
          </a:p>
          <a:p>
            <a:pPr marL="285750" indent="-285750" rtl="0" font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May 29: </a:t>
            </a:r>
            <a:r>
              <a:rPr lang="en-US" dirty="0">
                <a:latin typeface="arial" panose="020B0604020202020204" pitchFamily="34" charset="0"/>
              </a:rPr>
              <a:t>final report and presentation of each outcome.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5F68813C-480D-062B-D32F-85050ED5B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3675" y="6305644"/>
            <a:ext cx="1058325" cy="55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96615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45055</TotalTime>
  <Words>716</Words>
  <Application>Microsoft Macintosh PowerPoint</Application>
  <PresentationFormat>Widescreen</PresentationFormat>
  <Paragraphs>101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</vt:lpstr>
      <vt:lpstr>Calibri</vt:lpstr>
      <vt:lpstr>Helvetica</vt:lpstr>
      <vt:lpstr>Helvetica Light</vt:lpstr>
      <vt:lpstr>Helvetica Neue</vt:lpstr>
      <vt:lpstr>Wingdings</vt:lpstr>
      <vt:lpstr>1_Office Theme</vt:lpstr>
      <vt:lpstr>Co-Development Workshop Global Health</vt:lpstr>
      <vt:lpstr>Agenda</vt:lpstr>
      <vt:lpstr>Four pillars underpin CERN’s mission</vt:lpstr>
      <vt:lpstr>PowerPoint Presentation</vt:lpstr>
      <vt:lpstr>PowerPoint Presentation</vt:lpstr>
      <vt:lpstr>CERN as trusted non-commercial innovation partner</vt:lpstr>
      <vt:lpstr>What we have in mind….</vt:lpstr>
      <vt:lpstr>What we need from you as partners?</vt:lpstr>
      <vt:lpstr>Provisional schedule : </vt:lpstr>
      <vt:lpstr>Challenges Presentations</vt:lpstr>
      <vt:lpstr>Challenges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Pinho</dc:creator>
  <cp:lastModifiedBy>Rita Pinho</cp:lastModifiedBy>
  <cp:revision>649</cp:revision>
  <dcterms:created xsi:type="dcterms:W3CDTF">2022-03-31T08:06:02Z</dcterms:created>
  <dcterms:modified xsi:type="dcterms:W3CDTF">2023-10-11T07:43:13Z</dcterms:modified>
</cp:coreProperties>
</file>