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2"/>
  </p:notesMasterIdLst>
  <p:sldIdLst>
    <p:sldId id="261" r:id="rId6"/>
    <p:sldId id="2102" r:id="rId7"/>
    <p:sldId id="3813" r:id="rId8"/>
    <p:sldId id="410" r:id="rId9"/>
    <p:sldId id="3811" r:id="rId10"/>
    <p:sldId id="316" r:id="rId11"/>
    <p:sldId id="442" r:id="rId12"/>
    <p:sldId id="333" r:id="rId13"/>
    <p:sldId id="444" r:id="rId14"/>
    <p:sldId id="445" r:id="rId15"/>
    <p:sldId id="446" r:id="rId16"/>
    <p:sldId id="447" r:id="rId17"/>
    <p:sldId id="451" r:id="rId18"/>
    <p:sldId id="3809" r:id="rId19"/>
    <p:sldId id="3812" r:id="rId20"/>
    <p:sldId id="2098" r:id="rId21"/>
  </p:sldIdLst>
  <p:sldSz cx="12192000" cy="6858000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F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 autoAdjust="0"/>
    <p:restoredTop sz="93099"/>
  </p:normalViewPr>
  <p:slideViewPr>
    <p:cSldViewPr snapToGrid="0">
      <p:cViewPr varScale="1">
        <p:scale>
          <a:sx n="110" d="100"/>
          <a:sy n="110" d="100"/>
        </p:scale>
        <p:origin x="1096" y="17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6ADF26-58B7-6340-AB6E-CCE9058F1127}" type="doc">
      <dgm:prSet loTypeId="urn:microsoft.com/office/officeart/2005/8/layout/pList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6E1DC293-F795-4B4E-A543-ACDC73261596}">
      <dgm:prSet phldrT="[Texte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Service delivery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E27C03-65C3-EE4C-A623-F170CBDCDB47}" type="parTrans" cxnId="{220CE115-02EA-3C48-921E-15B488290C7D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D0813C-6925-B540-BF94-4B99C9238F0E}" type="sibTrans" cxnId="{220CE115-02EA-3C48-921E-15B488290C7D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C38017-04F9-D948-A07E-02F3F83978D1}">
      <dgm:prSet phldrT="[Texte]"/>
      <dgm:spPr/>
      <dgm:t>
        <a:bodyPr/>
        <a:lstStyle/>
        <a:p>
          <a:r>
            <a:rPr lang="fr-FR" dirty="0">
              <a:latin typeface="Arial" panose="020B0604020202020204" pitchFamily="34" charset="0"/>
              <a:cs typeface="Arial" panose="020B0604020202020204" pitchFamily="34" charset="0"/>
            </a:rPr>
            <a:t>Human </a:t>
          </a:r>
          <a:r>
            <a:rPr lang="fr-FR" dirty="0" err="1">
              <a:latin typeface="Arial" panose="020B0604020202020204" pitchFamily="34" charset="0"/>
              <a:cs typeface="Arial" panose="020B0604020202020204" pitchFamily="34" charset="0"/>
            </a:rPr>
            <a:t>resources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7545D80-A4EF-304F-BAC8-E9011A0F842D}" type="parTrans" cxnId="{73C17E81-6BEC-BB44-BF85-26905D6DCB40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CE7208-87EA-C744-AA4E-3D7910863697}" type="sibTrans" cxnId="{73C17E81-6BEC-BB44-BF85-26905D6DCB40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AC283E-4B12-9D49-89EE-7ACAC1E309B2}">
      <dgm:prSet phldrT="[Texte]"/>
      <dgm:spPr/>
      <dgm:t>
        <a:bodyPr/>
        <a:lstStyle/>
        <a:p>
          <a:r>
            <a:rPr lang="fr-FR" dirty="0"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</a:p>
      </dgm:t>
    </dgm:pt>
    <dgm:pt modelId="{6D08077F-10CC-4D42-86C5-D01B4463557A}" type="parTrans" cxnId="{4B84FC40-4796-1048-A05C-4C9F595B3B28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C7635A-E127-CE49-AB00-5E5416E519AF}" type="sibTrans" cxnId="{4B84FC40-4796-1048-A05C-4C9F595B3B28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3DDAED-8C7F-0342-B0D2-F30C0F9A2C9E}">
      <dgm:prSet phldrT="[Texte]"/>
      <dgm:spPr/>
      <dgm:t>
        <a:bodyPr/>
        <a:lstStyle/>
        <a:p>
          <a:r>
            <a:rPr lang="fr-FR" dirty="0" err="1">
              <a:latin typeface="Arial" panose="020B0604020202020204" pitchFamily="34" charset="0"/>
              <a:cs typeface="Arial" panose="020B0604020202020204" pitchFamily="34" charset="0"/>
            </a:rPr>
            <a:t>Medicines</a:t>
          </a:r>
          <a:r>
            <a:rPr lang="fr-FR" dirty="0">
              <a:latin typeface="Arial" panose="020B0604020202020204" pitchFamily="34" charset="0"/>
              <a:cs typeface="Arial" panose="020B0604020202020204" pitchFamily="34" charset="0"/>
            </a:rPr>
            <a:t> and supplies</a:t>
          </a:r>
        </a:p>
      </dgm:t>
    </dgm:pt>
    <dgm:pt modelId="{1301C880-E27D-9649-A373-8AD1B1BE2A4F}" type="parTrans" cxnId="{E659D37B-2EB7-6D49-ACF4-ECD3A2EA8B1F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90F27D-0C40-9341-9700-E834DE23C47E}" type="sibTrans" cxnId="{E659D37B-2EB7-6D49-ACF4-ECD3A2EA8B1F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B496C4-32D3-EA4A-A2F4-432C6F06B3B7}">
      <dgm:prSet phldrT="[Texte]"/>
      <dgm:spPr/>
      <dgm:t>
        <a:bodyPr/>
        <a:lstStyle/>
        <a:p>
          <a:r>
            <a:rPr lang="fr-FR" dirty="0" err="1">
              <a:latin typeface="Arial" panose="020B0604020202020204" pitchFamily="34" charset="0"/>
              <a:cs typeface="Arial" panose="020B0604020202020204" pitchFamily="34" charset="0"/>
            </a:rPr>
            <a:t>Financing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BCA360-1248-2643-8022-A32EB4000F57}" type="parTrans" cxnId="{34F5680C-D3AE-DD43-8426-0C74129513B8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6CF861-094F-E049-8D04-024B4DFE12E9}" type="sibTrans" cxnId="{34F5680C-D3AE-DD43-8426-0C74129513B8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E2B7D7-D037-D24F-8654-BAD018B33E24}">
      <dgm:prSet phldrT="[Texte]"/>
      <dgm:spPr/>
      <dgm:t>
        <a:bodyPr/>
        <a:lstStyle/>
        <a:p>
          <a:r>
            <a:rPr lang="fr-FR" dirty="0">
              <a:latin typeface="Arial" panose="020B0604020202020204" pitchFamily="34" charset="0"/>
              <a:cs typeface="Arial" panose="020B0604020202020204" pitchFamily="34" charset="0"/>
            </a:rPr>
            <a:t>Leadership and </a:t>
          </a:r>
          <a:r>
            <a:rPr lang="fr-FR" dirty="0" err="1">
              <a:latin typeface="Arial" panose="020B0604020202020204" pitchFamily="34" charset="0"/>
              <a:cs typeface="Arial" panose="020B0604020202020204" pitchFamily="34" charset="0"/>
            </a:rPr>
            <a:t>governance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A16232-3CFC-A642-B760-2F8CAF7C4A2D}" type="parTrans" cxnId="{CB7E6A1B-1279-3841-9A43-953D08E158E7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47D22E-EE29-0E47-A866-D7BF52AAA7BA}" type="sibTrans" cxnId="{CB7E6A1B-1279-3841-9A43-953D08E158E7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A5DC76-37F5-D24C-89A3-D5BF6E9DAF4B}" type="pres">
      <dgm:prSet presAssocID="{F36ADF26-58B7-6340-AB6E-CCE9058F1127}" presName="Name0" presStyleCnt="0">
        <dgm:presLayoutVars>
          <dgm:dir/>
          <dgm:resizeHandles val="exact"/>
        </dgm:presLayoutVars>
      </dgm:prSet>
      <dgm:spPr/>
    </dgm:pt>
    <dgm:pt modelId="{A08080AE-6C7F-A547-8C47-7FB6ED3E50CD}" type="pres">
      <dgm:prSet presAssocID="{F36ADF26-58B7-6340-AB6E-CCE9058F1127}" presName="bkgdShp" presStyleLbl="alignAccFollowNode1" presStyleIdx="0" presStyleCnt="1" custLinFactNeighborX="-24432" custLinFactNeighborY="-26952"/>
      <dgm:spPr/>
    </dgm:pt>
    <dgm:pt modelId="{1DB05B0A-D001-604F-8DE7-635A3E2DBB5A}" type="pres">
      <dgm:prSet presAssocID="{F36ADF26-58B7-6340-AB6E-CCE9058F1127}" presName="linComp" presStyleCnt="0"/>
      <dgm:spPr/>
    </dgm:pt>
    <dgm:pt modelId="{F64CAF3D-DD18-DE4B-B26E-5C144A1582C8}" type="pres">
      <dgm:prSet presAssocID="{6E1DC293-F795-4B4E-A543-ACDC73261596}" presName="compNode" presStyleCnt="0"/>
      <dgm:spPr/>
    </dgm:pt>
    <dgm:pt modelId="{64C7F003-BB72-074C-BB16-732C9B0D52AD}" type="pres">
      <dgm:prSet presAssocID="{6E1DC293-F795-4B4E-A543-ACDC73261596}" presName="node" presStyleLbl="node1" presStyleIdx="0" presStyleCnt="6">
        <dgm:presLayoutVars>
          <dgm:bulletEnabled val="1"/>
        </dgm:presLayoutVars>
      </dgm:prSet>
      <dgm:spPr/>
    </dgm:pt>
    <dgm:pt modelId="{0A9CD786-5E72-1343-A5B1-A0339EE0510D}" type="pres">
      <dgm:prSet presAssocID="{6E1DC293-F795-4B4E-A543-ACDC73261596}" presName="invisiNode" presStyleLbl="node1" presStyleIdx="0" presStyleCnt="6"/>
      <dgm:spPr/>
    </dgm:pt>
    <dgm:pt modelId="{B1B57E3A-A3D5-764A-97F9-0963A35F5955}" type="pres">
      <dgm:prSet presAssocID="{6E1DC293-F795-4B4E-A543-ACDC73261596}" presName="imagNode" presStyleLbl="fgImgPlace1" presStyleIdx="0" presStyleCnt="6"/>
      <dgm:spPr/>
    </dgm:pt>
    <dgm:pt modelId="{2BC2E48A-8363-9245-8F55-3F0AF5BC205C}" type="pres">
      <dgm:prSet presAssocID="{C7D0813C-6925-B540-BF94-4B99C9238F0E}" presName="sibTrans" presStyleLbl="sibTrans2D1" presStyleIdx="0" presStyleCnt="0"/>
      <dgm:spPr/>
    </dgm:pt>
    <dgm:pt modelId="{3DAE773A-082E-4345-8F8F-0B46E16A3924}" type="pres">
      <dgm:prSet presAssocID="{CBC38017-04F9-D948-A07E-02F3F83978D1}" presName="compNode" presStyleCnt="0"/>
      <dgm:spPr/>
    </dgm:pt>
    <dgm:pt modelId="{7B5DA58A-27C2-BA4E-834E-5A49EE2CD7B4}" type="pres">
      <dgm:prSet presAssocID="{CBC38017-04F9-D948-A07E-02F3F83978D1}" presName="node" presStyleLbl="node1" presStyleIdx="1" presStyleCnt="6">
        <dgm:presLayoutVars>
          <dgm:bulletEnabled val="1"/>
        </dgm:presLayoutVars>
      </dgm:prSet>
      <dgm:spPr/>
    </dgm:pt>
    <dgm:pt modelId="{4E501504-1C14-8347-B7F2-03F698191428}" type="pres">
      <dgm:prSet presAssocID="{CBC38017-04F9-D948-A07E-02F3F83978D1}" presName="invisiNode" presStyleLbl="node1" presStyleIdx="1" presStyleCnt="6"/>
      <dgm:spPr/>
    </dgm:pt>
    <dgm:pt modelId="{3060CAAA-BEFD-6D4D-9091-AC6FD6E061FD}" type="pres">
      <dgm:prSet presAssocID="{CBC38017-04F9-D948-A07E-02F3F83978D1}" presName="imagNode" presStyleLbl="fgImgPlace1" presStyleIdx="1" presStyleCnt="6"/>
      <dgm:spPr/>
    </dgm:pt>
    <dgm:pt modelId="{3672904B-0F39-D540-9A23-A8219C5E5A8E}" type="pres">
      <dgm:prSet presAssocID="{F0CE7208-87EA-C744-AA4E-3D7910863697}" presName="sibTrans" presStyleLbl="sibTrans2D1" presStyleIdx="0" presStyleCnt="0"/>
      <dgm:spPr/>
    </dgm:pt>
    <dgm:pt modelId="{B6A2ABE2-3FDC-3348-868F-C2D823A0744D}" type="pres">
      <dgm:prSet presAssocID="{1BAC283E-4B12-9D49-89EE-7ACAC1E309B2}" presName="compNode" presStyleCnt="0"/>
      <dgm:spPr/>
    </dgm:pt>
    <dgm:pt modelId="{5AA5AB26-663C-EB45-9E69-92744F912A60}" type="pres">
      <dgm:prSet presAssocID="{1BAC283E-4B12-9D49-89EE-7ACAC1E309B2}" presName="node" presStyleLbl="node1" presStyleIdx="2" presStyleCnt="6">
        <dgm:presLayoutVars>
          <dgm:bulletEnabled val="1"/>
        </dgm:presLayoutVars>
      </dgm:prSet>
      <dgm:spPr/>
    </dgm:pt>
    <dgm:pt modelId="{9DFD39DE-3840-364E-A87D-D5FA6FBACF6E}" type="pres">
      <dgm:prSet presAssocID="{1BAC283E-4B12-9D49-89EE-7ACAC1E309B2}" presName="invisiNode" presStyleLbl="node1" presStyleIdx="2" presStyleCnt="6"/>
      <dgm:spPr/>
    </dgm:pt>
    <dgm:pt modelId="{F65C8461-D537-8F46-A299-0930A158D3BA}" type="pres">
      <dgm:prSet presAssocID="{1BAC283E-4B12-9D49-89EE-7ACAC1E309B2}" presName="imagNode" presStyleLbl="fgImgPlace1" presStyleIdx="2" presStyleCnt="6"/>
      <dgm:spPr/>
    </dgm:pt>
    <dgm:pt modelId="{29BBF3CC-9C1F-1944-BD64-C814F7AB796A}" type="pres">
      <dgm:prSet presAssocID="{42C7635A-E127-CE49-AB00-5E5416E519AF}" presName="sibTrans" presStyleLbl="sibTrans2D1" presStyleIdx="0" presStyleCnt="0"/>
      <dgm:spPr/>
    </dgm:pt>
    <dgm:pt modelId="{E1092EF3-7F8C-4F4C-9F8E-5A6B52F97701}" type="pres">
      <dgm:prSet presAssocID="{243DDAED-8C7F-0342-B0D2-F30C0F9A2C9E}" presName="compNode" presStyleCnt="0"/>
      <dgm:spPr/>
    </dgm:pt>
    <dgm:pt modelId="{94879F40-810F-3D4A-B800-EF8BD90633E3}" type="pres">
      <dgm:prSet presAssocID="{243DDAED-8C7F-0342-B0D2-F30C0F9A2C9E}" presName="node" presStyleLbl="node1" presStyleIdx="3" presStyleCnt="6">
        <dgm:presLayoutVars>
          <dgm:bulletEnabled val="1"/>
        </dgm:presLayoutVars>
      </dgm:prSet>
      <dgm:spPr/>
    </dgm:pt>
    <dgm:pt modelId="{0EC5AC67-6FE5-994A-86E4-C5B012BBF4B8}" type="pres">
      <dgm:prSet presAssocID="{243DDAED-8C7F-0342-B0D2-F30C0F9A2C9E}" presName="invisiNode" presStyleLbl="node1" presStyleIdx="3" presStyleCnt="6"/>
      <dgm:spPr/>
    </dgm:pt>
    <dgm:pt modelId="{6A726730-7698-0049-8973-D2CD7A5FB833}" type="pres">
      <dgm:prSet presAssocID="{243DDAED-8C7F-0342-B0D2-F30C0F9A2C9E}" presName="imagNode" presStyleLbl="fgImgPlace1" presStyleIdx="3" presStyleCnt="6"/>
      <dgm:spPr/>
    </dgm:pt>
    <dgm:pt modelId="{FFA26816-D3C6-5F47-9A37-95A24619184A}" type="pres">
      <dgm:prSet presAssocID="{9690F27D-0C40-9341-9700-E834DE23C47E}" presName="sibTrans" presStyleLbl="sibTrans2D1" presStyleIdx="0" presStyleCnt="0"/>
      <dgm:spPr/>
    </dgm:pt>
    <dgm:pt modelId="{2AC1DF28-BC45-7C49-A0F3-72DBC4B75C4D}" type="pres">
      <dgm:prSet presAssocID="{03B496C4-32D3-EA4A-A2F4-432C6F06B3B7}" presName="compNode" presStyleCnt="0"/>
      <dgm:spPr/>
    </dgm:pt>
    <dgm:pt modelId="{25616B49-10E3-7643-BBA6-9A8E330A7C8E}" type="pres">
      <dgm:prSet presAssocID="{03B496C4-32D3-EA4A-A2F4-432C6F06B3B7}" presName="node" presStyleLbl="node1" presStyleIdx="4" presStyleCnt="6">
        <dgm:presLayoutVars>
          <dgm:bulletEnabled val="1"/>
        </dgm:presLayoutVars>
      </dgm:prSet>
      <dgm:spPr/>
    </dgm:pt>
    <dgm:pt modelId="{6AC15064-72C0-C849-985F-C25DAAD17BDC}" type="pres">
      <dgm:prSet presAssocID="{03B496C4-32D3-EA4A-A2F4-432C6F06B3B7}" presName="invisiNode" presStyleLbl="node1" presStyleIdx="4" presStyleCnt="6"/>
      <dgm:spPr/>
    </dgm:pt>
    <dgm:pt modelId="{254200DC-C631-4443-9617-28B22D4CAE87}" type="pres">
      <dgm:prSet presAssocID="{03B496C4-32D3-EA4A-A2F4-432C6F06B3B7}" presName="imagNode" presStyleLbl="fgImgPlace1" presStyleIdx="4" presStyleCnt="6"/>
      <dgm:spPr/>
    </dgm:pt>
    <dgm:pt modelId="{652C2E9D-7A60-5549-9ABC-7834334BCE14}" type="pres">
      <dgm:prSet presAssocID="{2D6CF861-094F-E049-8D04-024B4DFE12E9}" presName="sibTrans" presStyleLbl="sibTrans2D1" presStyleIdx="0" presStyleCnt="0"/>
      <dgm:spPr/>
    </dgm:pt>
    <dgm:pt modelId="{FB06E93D-3F85-1F43-B8C6-43C2CB3658F8}" type="pres">
      <dgm:prSet presAssocID="{D6E2B7D7-D037-D24F-8654-BAD018B33E24}" presName="compNode" presStyleCnt="0"/>
      <dgm:spPr/>
    </dgm:pt>
    <dgm:pt modelId="{752FA7F5-258D-634D-82FF-3DACFAADF948}" type="pres">
      <dgm:prSet presAssocID="{D6E2B7D7-D037-D24F-8654-BAD018B33E24}" presName="node" presStyleLbl="node1" presStyleIdx="5" presStyleCnt="6">
        <dgm:presLayoutVars>
          <dgm:bulletEnabled val="1"/>
        </dgm:presLayoutVars>
      </dgm:prSet>
      <dgm:spPr/>
    </dgm:pt>
    <dgm:pt modelId="{37BEF5AC-8221-624D-8C77-4E8AE58C3751}" type="pres">
      <dgm:prSet presAssocID="{D6E2B7D7-D037-D24F-8654-BAD018B33E24}" presName="invisiNode" presStyleLbl="node1" presStyleIdx="5" presStyleCnt="6"/>
      <dgm:spPr/>
    </dgm:pt>
    <dgm:pt modelId="{B1FBF3AD-7810-2D41-A0F2-0CAD108B555E}" type="pres">
      <dgm:prSet presAssocID="{D6E2B7D7-D037-D24F-8654-BAD018B33E24}" presName="imagNode" presStyleLbl="fgImgPlace1" presStyleIdx="5" presStyleCnt="6"/>
      <dgm:spPr/>
    </dgm:pt>
  </dgm:ptLst>
  <dgm:cxnLst>
    <dgm:cxn modelId="{34F5680C-D3AE-DD43-8426-0C74129513B8}" srcId="{F36ADF26-58B7-6340-AB6E-CCE9058F1127}" destId="{03B496C4-32D3-EA4A-A2F4-432C6F06B3B7}" srcOrd="4" destOrd="0" parTransId="{E3BCA360-1248-2643-8022-A32EB4000F57}" sibTransId="{2D6CF861-094F-E049-8D04-024B4DFE12E9}"/>
    <dgm:cxn modelId="{220CE115-02EA-3C48-921E-15B488290C7D}" srcId="{F36ADF26-58B7-6340-AB6E-CCE9058F1127}" destId="{6E1DC293-F795-4B4E-A543-ACDC73261596}" srcOrd="0" destOrd="0" parTransId="{93E27C03-65C3-EE4C-A623-F170CBDCDB47}" sibTransId="{C7D0813C-6925-B540-BF94-4B99C9238F0E}"/>
    <dgm:cxn modelId="{CB7E6A1B-1279-3841-9A43-953D08E158E7}" srcId="{F36ADF26-58B7-6340-AB6E-CCE9058F1127}" destId="{D6E2B7D7-D037-D24F-8654-BAD018B33E24}" srcOrd="5" destOrd="0" parTransId="{69A16232-3CFC-A642-B760-2F8CAF7C4A2D}" sibTransId="{6047D22E-EE29-0E47-A866-D7BF52AAA7BA}"/>
    <dgm:cxn modelId="{B881021C-0DC8-204B-BA36-34AB44298D26}" type="presOf" srcId="{CBC38017-04F9-D948-A07E-02F3F83978D1}" destId="{7B5DA58A-27C2-BA4E-834E-5A49EE2CD7B4}" srcOrd="0" destOrd="0" presId="urn:microsoft.com/office/officeart/2005/8/layout/pList2"/>
    <dgm:cxn modelId="{50414327-1EF8-5F41-AFC6-DF0587B32714}" type="presOf" srcId="{F0CE7208-87EA-C744-AA4E-3D7910863697}" destId="{3672904B-0F39-D540-9A23-A8219C5E5A8E}" srcOrd="0" destOrd="0" presId="urn:microsoft.com/office/officeart/2005/8/layout/pList2"/>
    <dgm:cxn modelId="{4B84FC40-4796-1048-A05C-4C9F595B3B28}" srcId="{F36ADF26-58B7-6340-AB6E-CCE9058F1127}" destId="{1BAC283E-4B12-9D49-89EE-7ACAC1E309B2}" srcOrd="2" destOrd="0" parTransId="{6D08077F-10CC-4D42-86C5-D01B4463557A}" sibTransId="{42C7635A-E127-CE49-AB00-5E5416E519AF}"/>
    <dgm:cxn modelId="{7D355A51-517B-BB44-B09E-8EA9638490DB}" type="presOf" srcId="{F36ADF26-58B7-6340-AB6E-CCE9058F1127}" destId="{11A5DC76-37F5-D24C-89A3-D5BF6E9DAF4B}" srcOrd="0" destOrd="0" presId="urn:microsoft.com/office/officeart/2005/8/layout/pList2"/>
    <dgm:cxn modelId="{2AD5D368-D7C7-5E43-B531-705D81801E15}" type="presOf" srcId="{03B496C4-32D3-EA4A-A2F4-432C6F06B3B7}" destId="{25616B49-10E3-7643-BBA6-9A8E330A7C8E}" srcOrd="0" destOrd="0" presId="urn:microsoft.com/office/officeart/2005/8/layout/pList2"/>
    <dgm:cxn modelId="{61F3EF6F-1769-D44D-ACD6-B4F3D2589E9B}" type="presOf" srcId="{2D6CF861-094F-E049-8D04-024B4DFE12E9}" destId="{652C2E9D-7A60-5549-9ABC-7834334BCE14}" srcOrd="0" destOrd="0" presId="urn:microsoft.com/office/officeart/2005/8/layout/pList2"/>
    <dgm:cxn modelId="{E659D37B-2EB7-6D49-ACF4-ECD3A2EA8B1F}" srcId="{F36ADF26-58B7-6340-AB6E-CCE9058F1127}" destId="{243DDAED-8C7F-0342-B0D2-F30C0F9A2C9E}" srcOrd="3" destOrd="0" parTransId="{1301C880-E27D-9649-A373-8AD1B1BE2A4F}" sibTransId="{9690F27D-0C40-9341-9700-E834DE23C47E}"/>
    <dgm:cxn modelId="{B2600881-0C6B-C94D-BCEC-2435F4595FDD}" type="presOf" srcId="{42C7635A-E127-CE49-AB00-5E5416E519AF}" destId="{29BBF3CC-9C1F-1944-BD64-C814F7AB796A}" srcOrd="0" destOrd="0" presId="urn:microsoft.com/office/officeart/2005/8/layout/pList2"/>
    <dgm:cxn modelId="{73C17E81-6BEC-BB44-BF85-26905D6DCB40}" srcId="{F36ADF26-58B7-6340-AB6E-CCE9058F1127}" destId="{CBC38017-04F9-D948-A07E-02F3F83978D1}" srcOrd="1" destOrd="0" parTransId="{67545D80-A4EF-304F-BAC8-E9011A0F842D}" sibTransId="{F0CE7208-87EA-C744-AA4E-3D7910863697}"/>
    <dgm:cxn modelId="{BEF20885-4EEC-3049-9F91-7EA179F5D943}" type="presOf" srcId="{243DDAED-8C7F-0342-B0D2-F30C0F9A2C9E}" destId="{94879F40-810F-3D4A-B800-EF8BD90633E3}" srcOrd="0" destOrd="0" presId="urn:microsoft.com/office/officeart/2005/8/layout/pList2"/>
    <dgm:cxn modelId="{B023F286-28ED-BB4C-BCCC-0633E7A34A23}" type="presOf" srcId="{C7D0813C-6925-B540-BF94-4B99C9238F0E}" destId="{2BC2E48A-8363-9245-8F55-3F0AF5BC205C}" srcOrd="0" destOrd="0" presId="urn:microsoft.com/office/officeart/2005/8/layout/pList2"/>
    <dgm:cxn modelId="{D1723790-A8D4-1849-8674-0769BF6D92BE}" type="presOf" srcId="{1BAC283E-4B12-9D49-89EE-7ACAC1E309B2}" destId="{5AA5AB26-663C-EB45-9E69-92744F912A60}" srcOrd="0" destOrd="0" presId="urn:microsoft.com/office/officeart/2005/8/layout/pList2"/>
    <dgm:cxn modelId="{30822393-A478-D84A-8389-6B1135FE8220}" type="presOf" srcId="{6E1DC293-F795-4B4E-A543-ACDC73261596}" destId="{64C7F003-BB72-074C-BB16-732C9B0D52AD}" srcOrd="0" destOrd="0" presId="urn:microsoft.com/office/officeart/2005/8/layout/pList2"/>
    <dgm:cxn modelId="{930B51B5-FEA0-5940-82C6-EB6CE6EDA90A}" type="presOf" srcId="{9690F27D-0C40-9341-9700-E834DE23C47E}" destId="{FFA26816-D3C6-5F47-9A37-95A24619184A}" srcOrd="0" destOrd="0" presId="urn:microsoft.com/office/officeart/2005/8/layout/pList2"/>
    <dgm:cxn modelId="{D3B9A8ED-85D1-214F-983A-699E2015905D}" type="presOf" srcId="{D6E2B7D7-D037-D24F-8654-BAD018B33E24}" destId="{752FA7F5-258D-634D-82FF-3DACFAADF948}" srcOrd="0" destOrd="0" presId="urn:microsoft.com/office/officeart/2005/8/layout/pList2"/>
    <dgm:cxn modelId="{111B4804-BE36-D241-AF41-EF04C55363C0}" type="presParOf" srcId="{11A5DC76-37F5-D24C-89A3-D5BF6E9DAF4B}" destId="{A08080AE-6C7F-A547-8C47-7FB6ED3E50CD}" srcOrd="0" destOrd="0" presId="urn:microsoft.com/office/officeart/2005/8/layout/pList2"/>
    <dgm:cxn modelId="{6E6AE427-6433-3E41-9A69-15887D81F52B}" type="presParOf" srcId="{11A5DC76-37F5-D24C-89A3-D5BF6E9DAF4B}" destId="{1DB05B0A-D001-604F-8DE7-635A3E2DBB5A}" srcOrd="1" destOrd="0" presId="urn:microsoft.com/office/officeart/2005/8/layout/pList2"/>
    <dgm:cxn modelId="{3208E5B1-78BC-AA47-968C-739522A3EA98}" type="presParOf" srcId="{1DB05B0A-D001-604F-8DE7-635A3E2DBB5A}" destId="{F64CAF3D-DD18-DE4B-B26E-5C144A1582C8}" srcOrd="0" destOrd="0" presId="urn:microsoft.com/office/officeart/2005/8/layout/pList2"/>
    <dgm:cxn modelId="{C6386971-200A-2B4E-86DE-482ECBB40F82}" type="presParOf" srcId="{F64CAF3D-DD18-DE4B-B26E-5C144A1582C8}" destId="{64C7F003-BB72-074C-BB16-732C9B0D52AD}" srcOrd="0" destOrd="0" presId="urn:microsoft.com/office/officeart/2005/8/layout/pList2"/>
    <dgm:cxn modelId="{F12B1B5F-F7A0-8E47-85E4-1730E66B8732}" type="presParOf" srcId="{F64CAF3D-DD18-DE4B-B26E-5C144A1582C8}" destId="{0A9CD786-5E72-1343-A5B1-A0339EE0510D}" srcOrd="1" destOrd="0" presId="urn:microsoft.com/office/officeart/2005/8/layout/pList2"/>
    <dgm:cxn modelId="{F92B9819-8B82-0D41-B378-B217CEE19D18}" type="presParOf" srcId="{F64CAF3D-DD18-DE4B-B26E-5C144A1582C8}" destId="{B1B57E3A-A3D5-764A-97F9-0963A35F5955}" srcOrd="2" destOrd="0" presId="urn:microsoft.com/office/officeart/2005/8/layout/pList2"/>
    <dgm:cxn modelId="{7F98D9B2-43B7-BA40-8CF8-1AED3381AF04}" type="presParOf" srcId="{1DB05B0A-D001-604F-8DE7-635A3E2DBB5A}" destId="{2BC2E48A-8363-9245-8F55-3F0AF5BC205C}" srcOrd="1" destOrd="0" presId="urn:microsoft.com/office/officeart/2005/8/layout/pList2"/>
    <dgm:cxn modelId="{582EEEC2-A58F-E349-90B3-5E59877A52C7}" type="presParOf" srcId="{1DB05B0A-D001-604F-8DE7-635A3E2DBB5A}" destId="{3DAE773A-082E-4345-8F8F-0B46E16A3924}" srcOrd="2" destOrd="0" presId="urn:microsoft.com/office/officeart/2005/8/layout/pList2"/>
    <dgm:cxn modelId="{2197B6FE-4943-2D43-A0EC-CC12CD4DCDBF}" type="presParOf" srcId="{3DAE773A-082E-4345-8F8F-0B46E16A3924}" destId="{7B5DA58A-27C2-BA4E-834E-5A49EE2CD7B4}" srcOrd="0" destOrd="0" presId="urn:microsoft.com/office/officeart/2005/8/layout/pList2"/>
    <dgm:cxn modelId="{95A95C5D-1859-9347-9FFD-BD5072895968}" type="presParOf" srcId="{3DAE773A-082E-4345-8F8F-0B46E16A3924}" destId="{4E501504-1C14-8347-B7F2-03F698191428}" srcOrd="1" destOrd="0" presId="urn:microsoft.com/office/officeart/2005/8/layout/pList2"/>
    <dgm:cxn modelId="{995652BA-D74F-6C43-812E-715A05F9EBB6}" type="presParOf" srcId="{3DAE773A-082E-4345-8F8F-0B46E16A3924}" destId="{3060CAAA-BEFD-6D4D-9091-AC6FD6E061FD}" srcOrd="2" destOrd="0" presId="urn:microsoft.com/office/officeart/2005/8/layout/pList2"/>
    <dgm:cxn modelId="{473EC6B2-9C99-1741-A254-2D8F8D9672AA}" type="presParOf" srcId="{1DB05B0A-D001-604F-8DE7-635A3E2DBB5A}" destId="{3672904B-0F39-D540-9A23-A8219C5E5A8E}" srcOrd="3" destOrd="0" presId="urn:microsoft.com/office/officeart/2005/8/layout/pList2"/>
    <dgm:cxn modelId="{52BC99D9-2631-554A-AAE2-3D385F0D491F}" type="presParOf" srcId="{1DB05B0A-D001-604F-8DE7-635A3E2DBB5A}" destId="{B6A2ABE2-3FDC-3348-868F-C2D823A0744D}" srcOrd="4" destOrd="0" presId="urn:microsoft.com/office/officeart/2005/8/layout/pList2"/>
    <dgm:cxn modelId="{31B184AF-A709-5940-9675-98D5E7468BA8}" type="presParOf" srcId="{B6A2ABE2-3FDC-3348-868F-C2D823A0744D}" destId="{5AA5AB26-663C-EB45-9E69-92744F912A60}" srcOrd="0" destOrd="0" presId="urn:microsoft.com/office/officeart/2005/8/layout/pList2"/>
    <dgm:cxn modelId="{EB5E44DA-8549-654A-8D00-A8E28B630E48}" type="presParOf" srcId="{B6A2ABE2-3FDC-3348-868F-C2D823A0744D}" destId="{9DFD39DE-3840-364E-A87D-D5FA6FBACF6E}" srcOrd="1" destOrd="0" presId="urn:microsoft.com/office/officeart/2005/8/layout/pList2"/>
    <dgm:cxn modelId="{B4A2C756-C111-E942-B1C2-A8DF6E25C7B3}" type="presParOf" srcId="{B6A2ABE2-3FDC-3348-868F-C2D823A0744D}" destId="{F65C8461-D537-8F46-A299-0930A158D3BA}" srcOrd="2" destOrd="0" presId="urn:microsoft.com/office/officeart/2005/8/layout/pList2"/>
    <dgm:cxn modelId="{FEC2CD5F-2A9F-B849-AC76-16CF2BB05F8D}" type="presParOf" srcId="{1DB05B0A-D001-604F-8DE7-635A3E2DBB5A}" destId="{29BBF3CC-9C1F-1944-BD64-C814F7AB796A}" srcOrd="5" destOrd="0" presId="urn:microsoft.com/office/officeart/2005/8/layout/pList2"/>
    <dgm:cxn modelId="{3D83B2FA-CAC2-2D40-8691-F78BC7157765}" type="presParOf" srcId="{1DB05B0A-D001-604F-8DE7-635A3E2DBB5A}" destId="{E1092EF3-7F8C-4F4C-9F8E-5A6B52F97701}" srcOrd="6" destOrd="0" presId="urn:microsoft.com/office/officeart/2005/8/layout/pList2"/>
    <dgm:cxn modelId="{638A69A7-4068-A242-B404-4EDDFE5A5593}" type="presParOf" srcId="{E1092EF3-7F8C-4F4C-9F8E-5A6B52F97701}" destId="{94879F40-810F-3D4A-B800-EF8BD90633E3}" srcOrd="0" destOrd="0" presId="urn:microsoft.com/office/officeart/2005/8/layout/pList2"/>
    <dgm:cxn modelId="{C332E3B0-A02F-C14A-806E-921E19A62827}" type="presParOf" srcId="{E1092EF3-7F8C-4F4C-9F8E-5A6B52F97701}" destId="{0EC5AC67-6FE5-994A-86E4-C5B012BBF4B8}" srcOrd="1" destOrd="0" presId="urn:microsoft.com/office/officeart/2005/8/layout/pList2"/>
    <dgm:cxn modelId="{E87BECE7-E2C2-AD46-BCCA-BBB88BF7624C}" type="presParOf" srcId="{E1092EF3-7F8C-4F4C-9F8E-5A6B52F97701}" destId="{6A726730-7698-0049-8973-D2CD7A5FB833}" srcOrd="2" destOrd="0" presId="urn:microsoft.com/office/officeart/2005/8/layout/pList2"/>
    <dgm:cxn modelId="{D0374DEB-4290-8E4E-9E26-2404ED5B489F}" type="presParOf" srcId="{1DB05B0A-D001-604F-8DE7-635A3E2DBB5A}" destId="{FFA26816-D3C6-5F47-9A37-95A24619184A}" srcOrd="7" destOrd="0" presId="urn:microsoft.com/office/officeart/2005/8/layout/pList2"/>
    <dgm:cxn modelId="{8273ACF1-BD0D-FE4C-8F91-8398A53440D4}" type="presParOf" srcId="{1DB05B0A-D001-604F-8DE7-635A3E2DBB5A}" destId="{2AC1DF28-BC45-7C49-A0F3-72DBC4B75C4D}" srcOrd="8" destOrd="0" presId="urn:microsoft.com/office/officeart/2005/8/layout/pList2"/>
    <dgm:cxn modelId="{A04CBD5B-8FE8-B148-A753-935511B2AC1F}" type="presParOf" srcId="{2AC1DF28-BC45-7C49-A0F3-72DBC4B75C4D}" destId="{25616B49-10E3-7643-BBA6-9A8E330A7C8E}" srcOrd="0" destOrd="0" presId="urn:microsoft.com/office/officeart/2005/8/layout/pList2"/>
    <dgm:cxn modelId="{0CB0663E-8E8C-CB42-AC73-4EED67A1B7DD}" type="presParOf" srcId="{2AC1DF28-BC45-7C49-A0F3-72DBC4B75C4D}" destId="{6AC15064-72C0-C849-985F-C25DAAD17BDC}" srcOrd="1" destOrd="0" presId="urn:microsoft.com/office/officeart/2005/8/layout/pList2"/>
    <dgm:cxn modelId="{CCE07757-BA73-4E46-A603-41AA50319614}" type="presParOf" srcId="{2AC1DF28-BC45-7C49-A0F3-72DBC4B75C4D}" destId="{254200DC-C631-4443-9617-28B22D4CAE87}" srcOrd="2" destOrd="0" presId="urn:microsoft.com/office/officeart/2005/8/layout/pList2"/>
    <dgm:cxn modelId="{A6F82682-6587-B44B-993E-AAB0F02D58E4}" type="presParOf" srcId="{1DB05B0A-D001-604F-8DE7-635A3E2DBB5A}" destId="{652C2E9D-7A60-5549-9ABC-7834334BCE14}" srcOrd="9" destOrd="0" presId="urn:microsoft.com/office/officeart/2005/8/layout/pList2"/>
    <dgm:cxn modelId="{6AB1FD27-3A1F-A140-A2A7-29C99E22B912}" type="presParOf" srcId="{1DB05B0A-D001-604F-8DE7-635A3E2DBB5A}" destId="{FB06E93D-3F85-1F43-B8C6-43C2CB3658F8}" srcOrd="10" destOrd="0" presId="urn:microsoft.com/office/officeart/2005/8/layout/pList2"/>
    <dgm:cxn modelId="{440E50CB-3A8B-DC4C-8D91-DB313F1437CF}" type="presParOf" srcId="{FB06E93D-3F85-1F43-B8C6-43C2CB3658F8}" destId="{752FA7F5-258D-634D-82FF-3DACFAADF948}" srcOrd="0" destOrd="0" presId="urn:microsoft.com/office/officeart/2005/8/layout/pList2"/>
    <dgm:cxn modelId="{7EA9CEC3-99E1-294C-BB06-127777DACD49}" type="presParOf" srcId="{FB06E93D-3F85-1F43-B8C6-43C2CB3658F8}" destId="{37BEF5AC-8221-624D-8C77-4E8AE58C3751}" srcOrd="1" destOrd="0" presId="urn:microsoft.com/office/officeart/2005/8/layout/pList2"/>
    <dgm:cxn modelId="{7A99AF93-96C2-2447-9DFA-BAF489022573}" type="presParOf" srcId="{FB06E93D-3F85-1F43-B8C6-43C2CB3658F8}" destId="{B1FBF3AD-7810-2D41-A0F2-0CAD108B555E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6DE0B8-AEBD-F44D-9FCA-13BB66B2E278}" type="doc">
      <dgm:prSet loTypeId="urn:microsoft.com/office/officeart/2005/8/layout/hChevron3" loCatId="" qsTypeId="urn:microsoft.com/office/officeart/2005/8/quickstyle/simple1" qsCatId="simple" csTypeId="urn:microsoft.com/office/officeart/2005/8/colors/colorful1" csCatId="colorful" phldr="1"/>
      <dgm:spPr/>
    </dgm:pt>
    <dgm:pt modelId="{B033494E-3CEF-1B46-BD08-DA3F01C335E4}">
      <dgm:prSet phldrT="[Texte]"/>
      <dgm:spPr/>
      <dgm:t>
        <a:bodyPr/>
        <a:lstStyle/>
        <a:p>
          <a:r>
            <a:rPr lang="fr-FR" dirty="0"/>
            <a:t>Patient files</a:t>
          </a:r>
        </a:p>
      </dgm:t>
    </dgm:pt>
    <dgm:pt modelId="{E453AD88-B921-FF41-8EDF-799D4F886138}" type="parTrans" cxnId="{E541B62E-C52F-F441-B583-E71BB000FE4D}">
      <dgm:prSet/>
      <dgm:spPr/>
      <dgm:t>
        <a:bodyPr/>
        <a:lstStyle/>
        <a:p>
          <a:endParaRPr lang="fr-FR"/>
        </a:p>
      </dgm:t>
    </dgm:pt>
    <dgm:pt modelId="{1090F4FF-1422-8D49-921A-5D0DD2F41E48}" type="sibTrans" cxnId="{E541B62E-C52F-F441-B583-E71BB000FE4D}">
      <dgm:prSet/>
      <dgm:spPr/>
      <dgm:t>
        <a:bodyPr/>
        <a:lstStyle/>
        <a:p>
          <a:endParaRPr lang="fr-FR"/>
        </a:p>
      </dgm:t>
    </dgm:pt>
    <dgm:pt modelId="{A96B8E80-5B99-4841-947F-9233662B2166}">
      <dgm:prSet phldrT="[Texte]"/>
      <dgm:spPr/>
      <dgm:t>
        <a:bodyPr/>
        <a:lstStyle/>
        <a:p>
          <a:r>
            <a:rPr lang="fr-FR" dirty="0"/>
            <a:t>Clinic/Facility </a:t>
          </a:r>
          <a:r>
            <a:rPr lang="fr-FR" dirty="0" err="1"/>
            <a:t>based</a:t>
          </a:r>
          <a:r>
            <a:rPr lang="fr-FR" dirty="0"/>
            <a:t> </a:t>
          </a:r>
          <a:r>
            <a:rPr lang="fr-FR" dirty="0" err="1"/>
            <a:t>register</a:t>
          </a:r>
          <a:endParaRPr lang="fr-FR" dirty="0"/>
        </a:p>
      </dgm:t>
    </dgm:pt>
    <dgm:pt modelId="{1FBCA097-3C82-4442-B3E9-1861BD0CD223}" type="parTrans" cxnId="{0977237A-1135-B044-9403-6C8771ED64FE}">
      <dgm:prSet/>
      <dgm:spPr/>
      <dgm:t>
        <a:bodyPr/>
        <a:lstStyle/>
        <a:p>
          <a:endParaRPr lang="fr-FR"/>
        </a:p>
      </dgm:t>
    </dgm:pt>
    <dgm:pt modelId="{D056F4CF-5EF2-0245-8DCA-17BAF6E6F558}" type="sibTrans" cxnId="{0977237A-1135-B044-9403-6C8771ED64FE}">
      <dgm:prSet/>
      <dgm:spPr/>
      <dgm:t>
        <a:bodyPr/>
        <a:lstStyle/>
        <a:p>
          <a:endParaRPr lang="fr-FR"/>
        </a:p>
      </dgm:t>
    </dgm:pt>
    <dgm:pt modelId="{9B66FAFD-A960-F241-892C-DB99DDAE117C}">
      <dgm:prSet phldrT="[Texte]"/>
      <dgm:spPr/>
      <dgm:t>
        <a:bodyPr/>
        <a:lstStyle/>
        <a:p>
          <a:r>
            <a:rPr lang="fr-FR" dirty="0" err="1"/>
            <a:t>Regional</a:t>
          </a:r>
          <a:r>
            <a:rPr lang="fr-FR" dirty="0"/>
            <a:t>/</a:t>
          </a:r>
          <a:r>
            <a:rPr lang="fr-FR" dirty="0" err="1"/>
            <a:t>sub</a:t>
          </a:r>
          <a:r>
            <a:rPr lang="fr-FR" dirty="0"/>
            <a:t>-national data</a:t>
          </a:r>
        </a:p>
      </dgm:t>
    </dgm:pt>
    <dgm:pt modelId="{75491D6B-8161-A14B-994B-C4F33B1F18E2}" type="parTrans" cxnId="{23CD290A-68A0-F64C-A4CD-703F55C576C5}">
      <dgm:prSet/>
      <dgm:spPr/>
      <dgm:t>
        <a:bodyPr/>
        <a:lstStyle/>
        <a:p>
          <a:endParaRPr lang="fr-FR"/>
        </a:p>
      </dgm:t>
    </dgm:pt>
    <dgm:pt modelId="{6EF55804-B794-A849-A764-64C85EDC44AF}" type="sibTrans" cxnId="{23CD290A-68A0-F64C-A4CD-703F55C576C5}">
      <dgm:prSet/>
      <dgm:spPr/>
      <dgm:t>
        <a:bodyPr/>
        <a:lstStyle/>
        <a:p>
          <a:endParaRPr lang="fr-FR"/>
        </a:p>
      </dgm:t>
    </dgm:pt>
    <dgm:pt modelId="{AAD76926-42FD-B94C-A084-7AC0889BF5E8}">
      <dgm:prSet phldrT="[Texte]"/>
      <dgm:spPr/>
      <dgm:t>
        <a:bodyPr/>
        <a:lstStyle/>
        <a:p>
          <a:r>
            <a:rPr lang="fr-FR" dirty="0"/>
            <a:t>National data</a:t>
          </a:r>
        </a:p>
      </dgm:t>
    </dgm:pt>
    <dgm:pt modelId="{A0493683-A979-C54C-BAB3-DA18F2759FD4}" type="parTrans" cxnId="{5EF852A4-D473-7943-BB7E-3ABA95C60037}">
      <dgm:prSet/>
      <dgm:spPr/>
      <dgm:t>
        <a:bodyPr/>
        <a:lstStyle/>
        <a:p>
          <a:endParaRPr lang="fr-FR"/>
        </a:p>
      </dgm:t>
    </dgm:pt>
    <dgm:pt modelId="{B48C5D3B-5725-6E4E-B700-7ABC28A009C2}" type="sibTrans" cxnId="{5EF852A4-D473-7943-BB7E-3ABA95C60037}">
      <dgm:prSet/>
      <dgm:spPr/>
      <dgm:t>
        <a:bodyPr/>
        <a:lstStyle/>
        <a:p>
          <a:endParaRPr lang="fr-FR"/>
        </a:p>
      </dgm:t>
    </dgm:pt>
    <dgm:pt modelId="{9940B260-7ECC-2241-8DA6-89AFAAEAD517}">
      <dgm:prSet phldrT="[Texte]"/>
      <dgm:spPr/>
      <dgm:t>
        <a:bodyPr/>
        <a:lstStyle/>
        <a:p>
          <a:r>
            <a:rPr lang="fr-FR" dirty="0"/>
            <a:t>Global data</a:t>
          </a:r>
        </a:p>
      </dgm:t>
    </dgm:pt>
    <dgm:pt modelId="{9E7122CF-21A2-6542-ABC8-79808D8A2C63}" type="parTrans" cxnId="{EF1F395A-A215-B74B-AEFF-6F399AA1181C}">
      <dgm:prSet/>
      <dgm:spPr/>
      <dgm:t>
        <a:bodyPr/>
        <a:lstStyle/>
        <a:p>
          <a:endParaRPr lang="fr-FR"/>
        </a:p>
      </dgm:t>
    </dgm:pt>
    <dgm:pt modelId="{4FE32143-2D70-F649-8352-1E9569752C1E}" type="sibTrans" cxnId="{EF1F395A-A215-B74B-AEFF-6F399AA1181C}">
      <dgm:prSet/>
      <dgm:spPr/>
      <dgm:t>
        <a:bodyPr/>
        <a:lstStyle/>
        <a:p>
          <a:endParaRPr lang="fr-FR"/>
        </a:p>
      </dgm:t>
    </dgm:pt>
    <dgm:pt modelId="{440CF8B0-803D-A44D-88BD-EF49DEE34CEA}" type="pres">
      <dgm:prSet presAssocID="{806DE0B8-AEBD-F44D-9FCA-13BB66B2E278}" presName="Name0" presStyleCnt="0">
        <dgm:presLayoutVars>
          <dgm:dir/>
          <dgm:resizeHandles val="exact"/>
        </dgm:presLayoutVars>
      </dgm:prSet>
      <dgm:spPr/>
    </dgm:pt>
    <dgm:pt modelId="{C1427FA9-9F1C-994E-9D62-082990A1E830}" type="pres">
      <dgm:prSet presAssocID="{B033494E-3CEF-1B46-BD08-DA3F01C335E4}" presName="parTxOnly" presStyleLbl="node1" presStyleIdx="0" presStyleCnt="5">
        <dgm:presLayoutVars>
          <dgm:bulletEnabled val="1"/>
        </dgm:presLayoutVars>
      </dgm:prSet>
      <dgm:spPr/>
    </dgm:pt>
    <dgm:pt modelId="{909BFA87-CF45-3942-95E0-C760CCF3C259}" type="pres">
      <dgm:prSet presAssocID="{1090F4FF-1422-8D49-921A-5D0DD2F41E48}" presName="parSpace" presStyleCnt="0"/>
      <dgm:spPr/>
    </dgm:pt>
    <dgm:pt modelId="{E9DA7569-F3BB-574C-973E-ED13AE016B99}" type="pres">
      <dgm:prSet presAssocID="{A96B8E80-5B99-4841-947F-9233662B2166}" presName="parTxOnly" presStyleLbl="node1" presStyleIdx="1" presStyleCnt="5">
        <dgm:presLayoutVars>
          <dgm:bulletEnabled val="1"/>
        </dgm:presLayoutVars>
      </dgm:prSet>
      <dgm:spPr/>
    </dgm:pt>
    <dgm:pt modelId="{135C8255-6E86-6148-A31B-DD5F90276394}" type="pres">
      <dgm:prSet presAssocID="{D056F4CF-5EF2-0245-8DCA-17BAF6E6F558}" presName="parSpace" presStyleCnt="0"/>
      <dgm:spPr/>
    </dgm:pt>
    <dgm:pt modelId="{5E1EBAF8-7293-304D-AEDA-902069DE5456}" type="pres">
      <dgm:prSet presAssocID="{9B66FAFD-A960-F241-892C-DB99DDAE117C}" presName="parTxOnly" presStyleLbl="node1" presStyleIdx="2" presStyleCnt="5">
        <dgm:presLayoutVars>
          <dgm:bulletEnabled val="1"/>
        </dgm:presLayoutVars>
      </dgm:prSet>
      <dgm:spPr/>
    </dgm:pt>
    <dgm:pt modelId="{46ADA610-89A8-1E43-A1A4-07CD2643F7BE}" type="pres">
      <dgm:prSet presAssocID="{6EF55804-B794-A849-A764-64C85EDC44AF}" presName="parSpace" presStyleCnt="0"/>
      <dgm:spPr/>
    </dgm:pt>
    <dgm:pt modelId="{FCABC32B-1601-0C4E-BA72-8482736958F7}" type="pres">
      <dgm:prSet presAssocID="{AAD76926-42FD-B94C-A084-7AC0889BF5E8}" presName="parTxOnly" presStyleLbl="node1" presStyleIdx="3" presStyleCnt="5">
        <dgm:presLayoutVars>
          <dgm:bulletEnabled val="1"/>
        </dgm:presLayoutVars>
      </dgm:prSet>
      <dgm:spPr/>
    </dgm:pt>
    <dgm:pt modelId="{F0ED75DA-E223-6143-9979-0293AB07D4DE}" type="pres">
      <dgm:prSet presAssocID="{B48C5D3B-5725-6E4E-B700-7ABC28A009C2}" presName="parSpace" presStyleCnt="0"/>
      <dgm:spPr/>
    </dgm:pt>
    <dgm:pt modelId="{663441D9-5E01-824E-914B-D9E92BA7D669}" type="pres">
      <dgm:prSet presAssocID="{9940B260-7ECC-2241-8DA6-89AFAAEAD517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029DAA03-9BCA-C049-9FCB-9191AEF23065}" type="presOf" srcId="{806DE0B8-AEBD-F44D-9FCA-13BB66B2E278}" destId="{440CF8B0-803D-A44D-88BD-EF49DEE34CEA}" srcOrd="0" destOrd="0" presId="urn:microsoft.com/office/officeart/2005/8/layout/hChevron3"/>
    <dgm:cxn modelId="{23CD290A-68A0-F64C-A4CD-703F55C576C5}" srcId="{806DE0B8-AEBD-F44D-9FCA-13BB66B2E278}" destId="{9B66FAFD-A960-F241-892C-DB99DDAE117C}" srcOrd="2" destOrd="0" parTransId="{75491D6B-8161-A14B-994B-C4F33B1F18E2}" sibTransId="{6EF55804-B794-A849-A764-64C85EDC44AF}"/>
    <dgm:cxn modelId="{E541B62E-C52F-F441-B583-E71BB000FE4D}" srcId="{806DE0B8-AEBD-F44D-9FCA-13BB66B2E278}" destId="{B033494E-3CEF-1B46-BD08-DA3F01C335E4}" srcOrd="0" destOrd="0" parTransId="{E453AD88-B921-FF41-8EDF-799D4F886138}" sibTransId="{1090F4FF-1422-8D49-921A-5D0DD2F41E48}"/>
    <dgm:cxn modelId="{EF1F395A-A215-B74B-AEFF-6F399AA1181C}" srcId="{806DE0B8-AEBD-F44D-9FCA-13BB66B2E278}" destId="{9940B260-7ECC-2241-8DA6-89AFAAEAD517}" srcOrd="4" destOrd="0" parTransId="{9E7122CF-21A2-6542-ABC8-79808D8A2C63}" sibTransId="{4FE32143-2D70-F649-8352-1E9569752C1E}"/>
    <dgm:cxn modelId="{9ADD8A64-9631-2649-A669-161337BFB240}" type="presOf" srcId="{A96B8E80-5B99-4841-947F-9233662B2166}" destId="{E9DA7569-F3BB-574C-973E-ED13AE016B99}" srcOrd="0" destOrd="0" presId="urn:microsoft.com/office/officeart/2005/8/layout/hChevron3"/>
    <dgm:cxn modelId="{D2049E6A-AFB1-124D-B42B-EDDFCCBA5660}" type="presOf" srcId="{9B66FAFD-A960-F241-892C-DB99DDAE117C}" destId="{5E1EBAF8-7293-304D-AEDA-902069DE5456}" srcOrd="0" destOrd="0" presId="urn:microsoft.com/office/officeart/2005/8/layout/hChevron3"/>
    <dgm:cxn modelId="{0977237A-1135-B044-9403-6C8771ED64FE}" srcId="{806DE0B8-AEBD-F44D-9FCA-13BB66B2E278}" destId="{A96B8E80-5B99-4841-947F-9233662B2166}" srcOrd="1" destOrd="0" parTransId="{1FBCA097-3C82-4442-B3E9-1861BD0CD223}" sibTransId="{D056F4CF-5EF2-0245-8DCA-17BAF6E6F558}"/>
    <dgm:cxn modelId="{0DE2D189-1C7C-A94B-9305-FCE9F0D70B2F}" type="presOf" srcId="{B033494E-3CEF-1B46-BD08-DA3F01C335E4}" destId="{C1427FA9-9F1C-994E-9D62-082990A1E830}" srcOrd="0" destOrd="0" presId="urn:microsoft.com/office/officeart/2005/8/layout/hChevron3"/>
    <dgm:cxn modelId="{5EF852A4-D473-7943-BB7E-3ABA95C60037}" srcId="{806DE0B8-AEBD-F44D-9FCA-13BB66B2E278}" destId="{AAD76926-42FD-B94C-A084-7AC0889BF5E8}" srcOrd="3" destOrd="0" parTransId="{A0493683-A979-C54C-BAB3-DA18F2759FD4}" sibTransId="{B48C5D3B-5725-6E4E-B700-7ABC28A009C2}"/>
    <dgm:cxn modelId="{E8E014DF-405A-6A49-BD78-043C52B76005}" type="presOf" srcId="{AAD76926-42FD-B94C-A084-7AC0889BF5E8}" destId="{FCABC32B-1601-0C4E-BA72-8482736958F7}" srcOrd="0" destOrd="0" presId="urn:microsoft.com/office/officeart/2005/8/layout/hChevron3"/>
    <dgm:cxn modelId="{860822EE-91C5-3945-8B95-C96A4510C025}" type="presOf" srcId="{9940B260-7ECC-2241-8DA6-89AFAAEAD517}" destId="{663441D9-5E01-824E-914B-D9E92BA7D669}" srcOrd="0" destOrd="0" presId="urn:microsoft.com/office/officeart/2005/8/layout/hChevron3"/>
    <dgm:cxn modelId="{170C2F79-F24F-6A49-8C36-29190A8419E4}" type="presParOf" srcId="{440CF8B0-803D-A44D-88BD-EF49DEE34CEA}" destId="{C1427FA9-9F1C-994E-9D62-082990A1E830}" srcOrd="0" destOrd="0" presId="urn:microsoft.com/office/officeart/2005/8/layout/hChevron3"/>
    <dgm:cxn modelId="{3EBB3DA9-6851-A541-B2A4-F5B6305CDA26}" type="presParOf" srcId="{440CF8B0-803D-A44D-88BD-EF49DEE34CEA}" destId="{909BFA87-CF45-3942-95E0-C760CCF3C259}" srcOrd="1" destOrd="0" presId="urn:microsoft.com/office/officeart/2005/8/layout/hChevron3"/>
    <dgm:cxn modelId="{27A9527E-52C4-E64B-B68C-92701A26302C}" type="presParOf" srcId="{440CF8B0-803D-A44D-88BD-EF49DEE34CEA}" destId="{E9DA7569-F3BB-574C-973E-ED13AE016B99}" srcOrd="2" destOrd="0" presId="urn:microsoft.com/office/officeart/2005/8/layout/hChevron3"/>
    <dgm:cxn modelId="{7ED5F129-6D3D-A04F-955D-FEABF4A78071}" type="presParOf" srcId="{440CF8B0-803D-A44D-88BD-EF49DEE34CEA}" destId="{135C8255-6E86-6148-A31B-DD5F90276394}" srcOrd="3" destOrd="0" presId="urn:microsoft.com/office/officeart/2005/8/layout/hChevron3"/>
    <dgm:cxn modelId="{A1161FFB-19AC-8A4E-8425-2D83E553E48A}" type="presParOf" srcId="{440CF8B0-803D-A44D-88BD-EF49DEE34CEA}" destId="{5E1EBAF8-7293-304D-AEDA-902069DE5456}" srcOrd="4" destOrd="0" presId="urn:microsoft.com/office/officeart/2005/8/layout/hChevron3"/>
    <dgm:cxn modelId="{07322C02-EB79-F140-B0F7-EAC4B36AB697}" type="presParOf" srcId="{440CF8B0-803D-A44D-88BD-EF49DEE34CEA}" destId="{46ADA610-89A8-1E43-A1A4-07CD2643F7BE}" srcOrd="5" destOrd="0" presId="urn:microsoft.com/office/officeart/2005/8/layout/hChevron3"/>
    <dgm:cxn modelId="{32B925C6-FBDB-414A-B286-A389D1DDB110}" type="presParOf" srcId="{440CF8B0-803D-A44D-88BD-EF49DEE34CEA}" destId="{FCABC32B-1601-0C4E-BA72-8482736958F7}" srcOrd="6" destOrd="0" presId="urn:microsoft.com/office/officeart/2005/8/layout/hChevron3"/>
    <dgm:cxn modelId="{332CB0AB-9B48-E746-9BB5-6899C933FC27}" type="presParOf" srcId="{440CF8B0-803D-A44D-88BD-EF49DEE34CEA}" destId="{F0ED75DA-E223-6143-9979-0293AB07D4DE}" srcOrd="7" destOrd="0" presId="urn:microsoft.com/office/officeart/2005/8/layout/hChevron3"/>
    <dgm:cxn modelId="{0095A64D-570C-4342-B758-7B37BA83AF9A}" type="presParOf" srcId="{440CF8B0-803D-A44D-88BD-EF49DEE34CEA}" destId="{663441D9-5E01-824E-914B-D9E92BA7D669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080AE-6C7F-A547-8C47-7FB6ED3E50CD}">
      <dsp:nvSpPr>
        <dsp:cNvPr id="0" name=""/>
        <dsp:cNvSpPr/>
      </dsp:nvSpPr>
      <dsp:spPr>
        <a:xfrm>
          <a:off x="0" y="0"/>
          <a:ext cx="11574315" cy="224725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B57E3A-A3D5-764A-97F9-0963A35F5955}">
      <dsp:nvSpPr>
        <dsp:cNvPr id="0" name=""/>
        <dsp:cNvSpPr/>
      </dsp:nvSpPr>
      <dsp:spPr>
        <a:xfrm>
          <a:off x="348557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C7F003-BB72-074C-BB16-732C9B0D52AD}">
      <dsp:nvSpPr>
        <dsp:cNvPr id="0" name=""/>
        <dsp:cNvSpPr/>
      </dsp:nvSpPr>
      <dsp:spPr>
        <a:xfrm rot="10800000">
          <a:off x="348557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latin typeface="Arial" panose="020B0604020202020204" pitchFamily="34" charset="0"/>
              <a:cs typeface="Arial" panose="020B0604020202020204" pitchFamily="34" charset="0"/>
            </a:rPr>
            <a:t>Service delivery</a:t>
          </a:r>
          <a:endParaRPr lang="fr-FR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00020" y="2247259"/>
        <a:ext cx="1570489" cy="2695187"/>
      </dsp:txXfrm>
    </dsp:sp>
    <dsp:sp modelId="{3060CAAA-BEFD-6D4D-9091-AC6FD6E061FD}">
      <dsp:nvSpPr>
        <dsp:cNvPr id="0" name=""/>
        <dsp:cNvSpPr/>
      </dsp:nvSpPr>
      <dsp:spPr>
        <a:xfrm>
          <a:off x="2189314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DA58A-27C2-BA4E-834E-5A49EE2CD7B4}">
      <dsp:nvSpPr>
        <dsp:cNvPr id="0" name=""/>
        <dsp:cNvSpPr/>
      </dsp:nvSpPr>
      <dsp:spPr>
        <a:xfrm rot="10800000">
          <a:off x="2189314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latin typeface="Arial" panose="020B0604020202020204" pitchFamily="34" charset="0"/>
              <a:cs typeface="Arial" panose="020B0604020202020204" pitchFamily="34" charset="0"/>
            </a:rPr>
            <a:t>Human </a:t>
          </a:r>
          <a:r>
            <a:rPr lang="fr-FR" sz="1900" kern="1200" dirty="0" err="1">
              <a:latin typeface="Arial" panose="020B0604020202020204" pitchFamily="34" charset="0"/>
              <a:cs typeface="Arial" panose="020B0604020202020204" pitchFamily="34" charset="0"/>
            </a:rPr>
            <a:t>resources</a:t>
          </a:r>
          <a:endParaRPr lang="fr-FR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240777" y="2247259"/>
        <a:ext cx="1570489" cy="2695187"/>
      </dsp:txXfrm>
    </dsp:sp>
    <dsp:sp modelId="{F65C8461-D537-8F46-A299-0930A158D3BA}">
      <dsp:nvSpPr>
        <dsp:cNvPr id="0" name=""/>
        <dsp:cNvSpPr/>
      </dsp:nvSpPr>
      <dsp:spPr>
        <a:xfrm>
          <a:off x="4030071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A5AB26-663C-EB45-9E69-92744F912A60}">
      <dsp:nvSpPr>
        <dsp:cNvPr id="0" name=""/>
        <dsp:cNvSpPr/>
      </dsp:nvSpPr>
      <dsp:spPr>
        <a:xfrm rot="10800000">
          <a:off x="4030071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</a:p>
      </dsp:txBody>
      <dsp:txXfrm rot="10800000">
        <a:off x="4081534" y="2247259"/>
        <a:ext cx="1570489" cy="2695187"/>
      </dsp:txXfrm>
    </dsp:sp>
    <dsp:sp modelId="{6A726730-7698-0049-8973-D2CD7A5FB833}">
      <dsp:nvSpPr>
        <dsp:cNvPr id="0" name=""/>
        <dsp:cNvSpPr/>
      </dsp:nvSpPr>
      <dsp:spPr>
        <a:xfrm>
          <a:off x="5870828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879F40-810F-3D4A-B800-EF8BD90633E3}">
      <dsp:nvSpPr>
        <dsp:cNvPr id="0" name=""/>
        <dsp:cNvSpPr/>
      </dsp:nvSpPr>
      <dsp:spPr>
        <a:xfrm rot="10800000">
          <a:off x="5870828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>
              <a:latin typeface="Arial" panose="020B0604020202020204" pitchFamily="34" charset="0"/>
              <a:cs typeface="Arial" panose="020B0604020202020204" pitchFamily="34" charset="0"/>
            </a:rPr>
            <a:t>Medicines</a:t>
          </a:r>
          <a:r>
            <a:rPr lang="fr-FR" sz="1900" kern="1200" dirty="0">
              <a:latin typeface="Arial" panose="020B0604020202020204" pitchFamily="34" charset="0"/>
              <a:cs typeface="Arial" panose="020B0604020202020204" pitchFamily="34" charset="0"/>
            </a:rPr>
            <a:t> and supplies</a:t>
          </a:r>
        </a:p>
      </dsp:txBody>
      <dsp:txXfrm rot="10800000">
        <a:off x="5922291" y="2247259"/>
        <a:ext cx="1570489" cy="2695187"/>
      </dsp:txXfrm>
    </dsp:sp>
    <dsp:sp modelId="{254200DC-C631-4443-9617-28B22D4CAE87}">
      <dsp:nvSpPr>
        <dsp:cNvPr id="0" name=""/>
        <dsp:cNvSpPr/>
      </dsp:nvSpPr>
      <dsp:spPr>
        <a:xfrm>
          <a:off x="7711585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16B49-10E3-7643-BBA6-9A8E330A7C8E}">
      <dsp:nvSpPr>
        <dsp:cNvPr id="0" name=""/>
        <dsp:cNvSpPr/>
      </dsp:nvSpPr>
      <dsp:spPr>
        <a:xfrm rot="10800000">
          <a:off x="7711585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>
              <a:latin typeface="Arial" panose="020B0604020202020204" pitchFamily="34" charset="0"/>
              <a:cs typeface="Arial" panose="020B0604020202020204" pitchFamily="34" charset="0"/>
            </a:rPr>
            <a:t>Financing</a:t>
          </a:r>
          <a:endParaRPr lang="fr-FR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7763048" y="2247259"/>
        <a:ext cx="1570489" cy="2695187"/>
      </dsp:txXfrm>
    </dsp:sp>
    <dsp:sp modelId="{B1FBF3AD-7810-2D41-A0F2-0CAD108B555E}">
      <dsp:nvSpPr>
        <dsp:cNvPr id="0" name=""/>
        <dsp:cNvSpPr/>
      </dsp:nvSpPr>
      <dsp:spPr>
        <a:xfrm>
          <a:off x="9552342" y="299634"/>
          <a:ext cx="1673415" cy="1647990"/>
        </a:xfrm>
        <a:prstGeom prst="roundRect">
          <a:avLst>
            <a:gd name="adj" fmla="val 1000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FA7F5-258D-634D-82FF-3DACFAADF948}">
      <dsp:nvSpPr>
        <dsp:cNvPr id="0" name=""/>
        <dsp:cNvSpPr/>
      </dsp:nvSpPr>
      <dsp:spPr>
        <a:xfrm rot="10800000">
          <a:off x="9552342" y="2247259"/>
          <a:ext cx="1673415" cy="2746650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>
              <a:latin typeface="Arial" panose="020B0604020202020204" pitchFamily="34" charset="0"/>
              <a:cs typeface="Arial" panose="020B0604020202020204" pitchFamily="34" charset="0"/>
            </a:rPr>
            <a:t>Leadership and </a:t>
          </a:r>
          <a:r>
            <a:rPr lang="fr-FR" sz="1900" kern="1200" dirty="0" err="1">
              <a:latin typeface="Arial" panose="020B0604020202020204" pitchFamily="34" charset="0"/>
              <a:cs typeface="Arial" panose="020B0604020202020204" pitchFamily="34" charset="0"/>
            </a:rPr>
            <a:t>governance</a:t>
          </a:r>
          <a:endParaRPr lang="fr-FR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9603805" y="2247259"/>
        <a:ext cx="1570489" cy="26951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27FA9-9F1C-994E-9D62-082990A1E830}">
      <dsp:nvSpPr>
        <dsp:cNvPr id="0" name=""/>
        <dsp:cNvSpPr/>
      </dsp:nvSpPr>
      <dsp:spPr>
        <a:xfrm>
          <a:off x="1283" y="1675048"/>
          <a:ext cx="2503103" cy="100124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Patient files</a:t>
          </a:r>
        </a:p>
      </dsp:txBody>
      <dsp:txXfrm>
        <a:off x="1283" y="1675048"/>
        <a:ext cx="2252793" cy="1001241"/>
      </dsp:txXfrm>
    </dsp:sp>
    <dsp:sp modelId="{E9DA7569-F3BB-574C-973E-ED13AE016B99}">
      <dsp:nvSpPr>
        <dsp:cNvPr id="0" name=""/>
        <dsp:cNvSpPr/>
      </dsp:nvSpPr>
      <dsp:spPr>
        <a:xfrm>
          <a:off x="2003766" y="1675048"/>
          <a:ext cx="2503103" cy="100124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Clinic/Facility </a:t>
          </a:r>
          <a:r>
            <a:rPr lang="fr-FR" sz="1900" kern="1200" dirty="0" err="1"/>
            <a:t>based</a:t>
          </a:r>
          <a:r>
            <a:rPr lang="fr-FR" sz="1900" kern="1200" dirty="0"/>
            <a:t> </a:t>
          </a:r>
          <a:r>
            <a:rPr lang="fr-FR" sz="1900" kern="1200" dirty="0" err="1"/>
            <a:t>register</a:t>
          </a:r>
          <a:endParaRPr lang="fr-FR" sz="1900" kern="1200" dirty="0"/>
        </a:p>
      </dsp:txBody>
      <dsp:txXfrm>
        <a:off x="2504387" y="1675048"/>
        <a:ext cx="1501862" cy="1001241"/>
      </dsp:txXfrm>
    </dsp:sp>
    <dsp:sp modelId="{5E1EBAF8-7293-304D-AEDA-902069DE5456}">
      <dsp:nvSpPr>
        <dsp:cNvPr id="0" name=""/>
        <dsp:cNvSpPr/>
      </dsp:nvSpPr>
      <dsp:spPr>
        <a:xfrm>
          <a:off x="4006248" y="1675048"/>
          <a:ext cx="2503103" cy="100124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 err="1"/>
            <a:t>Regional</a:t>
          </a:r>
          <a:r>
            <a:rPr lang="fr-FR" sz="1900" kern="1200" dirty="0"/>
            <a:t>/</a:t>
          </a:r>
          <a:r>
            <a:rPr lang="fr-FR" sz="1900" kern="1200" dirty="0" err="1"/>
            <a:t>sub</a:t>
          </a:r>
          <a:r>
            <a:rPr lang="fr-FR" sz="1900" kern="1200" dirty="0"/>
            <a:t>-national data</a:t>
          </a:r>
        </a:p>
      </dsp:txBody>
      <dsp:txXfrm>
        <a:off x="4506869" y="1675048"/>
        <a:ext cx="1501862" cy="1001241"/>
      </dsp:txXfrm>
    </dsp:sp>
    <dsp:sp modelId="{FCABC32B-1601-0C4E-BA72-8482736958F7}">
      <dsp:nvSpPr>
        <dsp:cNvPr id="0" name=""/>
        <dsp:cNvSpPr/>
      </dsp:nvSpPr>
      <dsp:spPr>
        <a:xfrm>
          <a:off x="6008730" y="1675048"/>
          <a:ext cx="2503103" cy="100124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National data</a:t>
          </a:r>
        </a:p>
      </dsp:txBody>
      <dsp:txXfrm>
        <a:off x="6509351" y="1675048"/>
        <a:ext cx="1501862" cy="1001241"/>
      </dsp:txXfrm>
    </dsp:sp>
    <dsp:sp modelId="{663441D9-5E01-824E-914B-D9E92BA7D669}">
      <dsp:nvSpPr>
        <dsp:cNvPr id="0" name=""/>
        <dsp:cNvSpPr/>
      </dsp:nvSpPr>
      <dsp:spPr>
        <a:xfrm>
          <a:off x="8011213" y="1675048"/>
          <a:ext cx="2503103" cy="100124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Global data</a:t>
          </a:r>
        </a:p>
      </dsp:txBody>
      <dsp:txXfrm>
        <a:off x="8511834" y="1675048"/>
        <a:ext cx="1501862" cy="1001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9:59:18.68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0 170 16383,'85'0'0,"-1"0"0,-12 0 0,-4 0 0,-6 0 0,-3 0 0,-4 0 0,2 0 0,-3 0 0,-3 0 0,2 0 0,-1 0 0,-1 0 0,5 0 0,3-1 0,1-2 0,5-2 0,-2-1 0,-3-1 0,-4 1 0,-10 0 0,-8 1 0,-5 2 0,-2 1 0,-2 2 0,4-3 0,1 0 0,2 1 0,2-1 0,0 1 0,-2-1 0,1 0 0,-2 1 0,1 2 0,0 0 0,-2 0 0,2 0 0,-1 0 0,2 0 0,2-2 0,1-1 0,5 0 0,2 1 0,0 2 0,-1-2 0,-6-1 0,-3 0 0,-4-2 0,0 2 0,-3-2 0,-1 1 0,-4-1 0,-4-1 0,2 0 0,1-1 0,3 3 0,0 0 0,0 1 0,-3 1 0,0 0 0,0 2 0,0 0 0,1 0 0,2-3 0,5 1 0,0-1 0,0 0 0,3 3 0,-1 0 0,0 0 0,-2 0 0,-2 0 0,-2 0 0,-2-3 0,1 0 0,-3 1 0,-1 0 0,-1 2 0,-1 0 0,2-2 0,1-1 0,1 0 0,-1 1 0,-1 2 0,2 0 0,-1 0 0,2 0 0,-1 0 0,1 0 0,-2 0 0,-1 0 0,0 0 0,0 0 0,2 0 0,-1 0 0,4 0 0,1 0 0,2 0 0,2 0 0,-4 0 0,-1 0 0,-3 0 0,5 0 0,6 0 0,4 0 0,3 0 0,-1 0 0,1 0 0,-1 1 0,0 2 0,4-1 0,4 4 0,4-2 0,3-1 0,0 2 0,-3-3 0,0 1 0,0 0 0,0-3 0,2 0 0,0 0 0,1 0 0,4 0 0,3 0 0,-1 0 0,-6 0 0,-6 0 0,-6 0 0,-2 0 0,2 0 0,1 0 0,1 0 0,-2 0 0,-2 0 0,-6 0 0,-1 0 0,0 0 0,3 0 0,3 0 0,1 0 0,-1 0 0,5 0 0,3 0 0,5 0 0,0 0 0,-6 0 0,-6 0 0,-5 0 0,1 0 0,-2 0 0,3 0 0,-4 0 0,0 2 0,0 2 0,-2 1 0,-2 0 0,-6-2 0,-4 1 0,-6-2 0,1 0 0,-2-1 0,9-1 0,6 0 0,4 2 0,5 1 0,-3-1 0,-1 0 0,-2-2 0,-7 0 0,0 0 0,-2 0 0,-3 2 0,-4 1 0,-3-1 0,3 0 0,1-2 0,-2 0 0,3 0 0,-7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9:59:26.91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1 16383,'64'0'0,"-1"0"0,5 0 0,2 0 0,3 0 0,1 0 0,8 0 0,0 0 0,-3 0 0,-2 0 0,0 0 0,-2 0 0,-7 0 0,-3 0 0,-9 0 0,-3 0 0,34 0 0,-25 0 0,-11 0 0,-5 0 0,3 0 0,1 0 0,1 0 0,-3 0 0,2 0 0,2 0 0,-3 0 0,-2 0 0,-5 0 0,-4 0 0,-6 0 0,-7 0 0,-13 0 0,3 0 0,-1 0 0,9 0 0,12 0 0,2 0 0,-2 0 0,-7 0 0,-10 0 0,-9 0 0,-4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9:59:31.20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18 16383,'84'-4'0,"-30"2"0,4 1 0,16 1 0,5 0 0,13 0 0,4 0 0,0 0 0,0 0 0,3 0 0,0 0 0,-6 0 0,-1 0 0,-1 0 0,0 0 0,1 0 0,1 0 0,-3 0 0,-1 0 0,1 0 0,-1 0 0,-9 0 0,-1 0 0,-3 0 0,-3 0 0,-6 0 0,-3 0 0,-5 0 0,-1 0 0,-4 0 0,-1 0 0,40 0 0,-15 0 0,-11-1 0,-12-1 0,-6-1 0,-2 0 0,0 1 0,-4 2 0,-4 0 0,-2 0 0,-3 0 0,-2 0 0,1 0 0,3 0 0,3 0 0,7 0 0,5 0 0,3 0 0,3 0 0,-3 0 0,-3 0 0,-6 0 0,-2 0 0,2 0 0,6 0 0,13 0 0,10 0 0,8 0 0,0 0 0,-8 0 0,-7 0 0,-4 0 0,-3 0 0,-1 0 0,0 0 0,-2 0 0,0 0 0,-3 0 0,-5 0 0,-5 0 0,-6 0 0,-1 0 0,-2 0 0,0 0 0,-6 0 0,-5 0 0,-3 0 0,-4 0 0,1 0 0,0 0 0,2 0 0,-8 0 0,7 0 0,-3 0 0,15 0 0,9 0 0,6 0 0,-4 0 0,-5 0 0,-8 0 0,-5 0 0,-4 0 0,-2 0 0,0 0 0,0 0 0,0 0 0,0 0 0,5 0 0,5 0 0,9 0 0,4 0 0,1 0 0,-1 0 0,-3 0 0,-3 0 0,-3 0 0,0 0 0,-6 0 0,-2 0 0,-7 0 0,-5 0 0,4 0 0,0 0 0,4 0 0,2 0 0,0 0 0,4 0 0,-9 0 0,-3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9:59:34.60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58 16383,'52'0'0,"1"0"0,4 0 0,1 0 0,6 0 0,1 0 0,2 0 0,-1 0 0,-4-1 0,-1-1 0,-6 0 0,-1-2 0,35-3 0,-16 1 0,-15 3 0,-5-2 0,-6-2 0,-2 1 0,-3 0 0,-10 3 0,-5 1 0,-3 0 0,0 1 0,2 1 0,-1 0 0,0 0 0,-1 0 0,-2 0 0,-4 0 0,-6 0 0,-2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9:59:40.6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 16383,'66'0'0,"1"0"0,16 0 0,4 0 0,-21 0 0,3 0 0,0 0 0,7 0 0,2 0 0,0 0 0,0 0 0,0 0 0,0 0 0,-5 0 0,0 0 0,0 0 0,1 0 0,0 0 0,1 0 0,2 0 0,1 0 0,-1 0 0,0 0 0,-1 0 0,1 0 0,2 0 0,0 0 0,-1 0 0,-6 0 0,-1 0 0,-2 0 0,28 0 0,-4 0 0,-7 0 0,-3 0 0,-13 0 0,-4 0 0,-7 0 0,-2 0 0,42 0 0,-7 0 0,-7 0 0,-16 0 0,-19 0 0,-15 0 0,-11 0 0,1 0 0,4 0 0,5 0 0,4 0 0,4 0 0,2 0 0,4 0 0,2 0 0,0 0 0,-3 0 0,-8 0 0,-3 0 0,-4 0 0,0 0 0,2 0 0,0 0 0,-3 0 0,-4 0 0,-7 0 0,-9 0 0,5 0 0,-2 0 0,2 0 0,2 0 0,-2 0 0,5 0 0,0 0 0,0 0 0,-6 0 0,-1 0 0,5 0 0,0 0 0,-1 0 0,-6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195872A-D43F-4587-A7D3-CD36233FB0BA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29ED3CB-D470-4FE5-9F56-750E47F9623F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979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r>
              <a:rPr lang="en-US" b="1" dirty="0"/>
              <a:t>15 biggest operations of the ICRC in 2015 and global prevalence of diabetes</a:t>
            </a:r>
            <a:endParaRPr lang="fr-CH" b="1" dirty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88455-51E2-4A95-B285-6094710A82A2}" type="slidenum">
              <a:rPr lang="fr-CH" smtClean="0"/>
              <a:pPr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3464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C2F0EA-9CEB-0645-A654-5B7FC78FD70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096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B9C39-3998-4772-A09B-A93DCF98C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CF877D-3BC1-4BE4-BDFA-565D86D890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CB61F-28A5-4A7F-8487-FABB0C81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FEA98-4FAB-4765-982A-8779D63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62DBE-84A5-4ABB-B496-1D428C928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448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3CACA-3C33-467B-9022-5AD24F5A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E01BBA-69E9-43E1-8726-14B6CC383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E529D-2983-4DCF-9FE9-F7C99CB0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F6F1C-53CC-4E80-9DB1-1876CECA8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EA8F1-2FF6-45D7-8E6C-30CE50C08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3964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D5005E-081A-4B05-818E-5648FCFB7A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03C55E-A547-4917-BCD7-BE22172F5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8EC9C-E9BB-4651-86E7-BF1479040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FA454-AAB1-49AE-AA42-F68BB45F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E66B0-FA84-40E2-AB28-E265975B6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193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47269-6060-42AC-8E3A-50327ABE0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CCD9C-FCBF-4EA6-9135-FAE641954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40C46-3072-4A34-BDCC-2B5585153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3D9B5-93A1-4B03-AAA6-AB30BEF3E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27499-16A5-4774-B261-5EF88850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86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32A27-BA7C-4C01-BCEC-A245D7A8F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76721-1CA0-4403-9EE5-5BD6CC6DD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44774-79FE-4B3A-B4C1-A13D3C355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6B832-AB22-41BB-8CC3-61D7E757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98DE8-E9B1-4B77-826A-98BD4AC84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336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C3BB4-283A-4429-A965-1E9857E47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6FE77-BE20-48F9-8205-8BA091B0A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770FE-4E16-4B3B-9749-FDB4B7C02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7F220-8F64-4766-9E3F-E143C94D7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4BAC7-7406-49A7-A60F-67956EF5F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DB57E-32A3-4AED-9F22-3E6CB07C4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609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1087D-E647-463F-BC41-B8DE26670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FF5B1-3715-4964-8118-944EA473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EC55B6-C136-4D43-8BE9-235B8FD4BB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F07A7-4BAB-40F0-A7E7-B482D66CDD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2019D4-FD02-4B4D-975E-EC3C47670B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52D989-2E5F-4C68-8B4C-2529ABA89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19789F-8331-488C-8AEB-D5A3FC047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6DDC07-CC04-4FED-951B-8CAF2F90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6665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368AB-7E4F-4A17-A4A9-A39E642A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A4C480-9A07-497E-AE4A-E7F5C81F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691A67-A160-4201-935B-B0787C88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B11C0-8277-4EE2-B185-71CA5D2DE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546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674C95-3FA1-461F-B683-DE81135AA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F37E1-633B-4147-A62D-875843C5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538A8-467A-4255-9390-451590B28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143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4C421-7642-4083-AE20-6C5DC5127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AA0B5-52FD-4901-B431-905BE02CA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295C4-9FF3-476C-B532-41C651CE7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99BE54-7E9B-465E-89E3-DD555A66D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A1C057-804E-4325-AAEE-6248948E1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6ED000-9FE5-4A43-871E-E70E3820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130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A2279-74E3-4605-BBD6-9C99BF938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442B9-3E98-45D6-8B8C-3C3A40CDB8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7C5166-444E-401E-9D66-589B8C016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2031A-A683-4BDE-AE83-BD4960123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EDA8E-9A24-4E80-B645-9157D087F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08C4D-01EC-4F67-A218-F1D2085B5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624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C0056-60FA-46B4-9F6C-EF7A75487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507AC-9ACC-447E-BC0F-FD2B1E194A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09731-166A-4B4F-A4B3-B34A45E64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14F6-B2DB-4BD5-82AF-FD33141DC132}" type="datetimeFigureOut">
              <a:rPr lang="fr-CH" smtClean="0"/>
              <a:t>11.10.23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0A291-2610-40F0-A977-330571CDFC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578C8-AEAD-4D91-8DB5-B7BBAC8B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1706D-C08C-44A9-BAF5-B45AE634C95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342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0.jpg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50.png"/><Relationship Id="rId12" Type="http://schemas.openxmlformats.org/officeDocument/2006/relationships/customXml" Target="../ink/ink4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image" Target="../media/image19.png"/><Relationship Id="rId10" Type="http://schemas.openxmlformats.org/officeDocument/2006/relationships/customXml" Target="../ink/ink3.xml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customXml" Target="../ink/ink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524000" y="73484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/>
              <a:t>Why addressing NCDs in fragile environments is important?</a:t>
            </a:r>
            <a:r>
              <a:rPr lang="en-GB" b="1" dirty="0"/>
              <a:t> </a:t>
            </a:r>
          </a:p>
        </p:txBody>
      </p:sp>
      <p:pic>
        <p:nvPicPr>
          <p:cNvPr id="7" name="Image 6" descr="LOGO_HUG_H_PANTO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69" y="3141464"/>
            <a:ext cx="3758839" cy="863998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358815" y="1061762"/>
            <a:ext cx="1148208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</a:rPr>
              <a:t>Data for Noncommunicable diseases in low- and middle-income countries and humanitarian crises </a:t>
            </a:r>
          </a:p>
        </p:txBody>
      </p:sp>
      <p:pic>
        <p:nvPicPr>
          <p:cNvPr id="10" name="Image 1">
            <a:extLst>
              <a:ext uri="{FF2B5EF4-FFF2-40B4-BE49-F238E27FC236}">
                <a16:creationId xmlns:a16="http://schemas.microsoft.com/office/drawing/2014/main" id="{2519FAF6-D67C-6549-81F5-3B860CB7B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937" y="2767013"/>
            <a:ext cx="4500562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1E64B599-10BD-3E3A-4955-62FCE16F0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158840"/>
              </p:ext>
            </p:extLst>
          </p:nvPr>
        </p:nvGraphicFramePr>
        <p:xfrm>
          <a:off x="266217" y="4297680"/>
          <a:ext cx="1166728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3641">
                  <a:extLst>
                    <a:ext uri="{9D8B030D-6E8A-4147-A177-3AD203B41FA5}">
                      <a16:colId xmlns:a16="http://schemas.microsoft.com/office/drawing/2014/main" val="2321589775"/>
                    </a:ext>
                  </a:extLst>
                </a:gridCol>
                <a:gridCol w="5833641">
                  <a:extLst>
                    <a:ext uri="{9D8B030D-6E8A-4147-A177-3AD203B41FA5}">
                      <a16:colId xmlns:a16="http://schemas.microsoft.com/office/drawing/2014/main" val="23414469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Sigiriya </a:t>
                      </a:r>
                      <a:r>
                        <a:rPr lang="en-GB" sz="1800" b="1" i="1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Aebischer</a:t>
                      </a:r>
                      <a:r>
                        <a:rPr lang="en-GB" sz="1800" b="1" i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 Perone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Senior Resident 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Division of Tropical and Humanitarian Medicine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Geneva University Hospitals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fr-CH" sz="1800" b="1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Focal Point Non-communicable </a:t>
                      </a:r>
                      <a:r>
                        <a:rPr lang="fr-CH" sz="1800" b="1" i="0" u="none" strike="noStrike" kern="12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diseases</a:t>
                      </a:r>
                      <a:r>
                        <a:rPr lang="fr-CH" sz="1800" b="1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800" b="1" i="0" u="none" strike="noStrike" kern="12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</a:t>
                      </a:r>
                      <a:r>
                        <a:rPr lang="fr-CH" sz="1800" b="1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Unit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fr-CH" sz="1800" b="1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 </a:t>
                      </a:r>
                      <a:r>
                        <a:rPr lang="fr-CH" sz="1800" b="1" i="0" u="none" strike="noStrike" kern="12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Committee</a:t>
                      </a:r>
                      <a:r>
                        <a:rPr lang="fr-CH" sz="1800" b="1" i="0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Red Cross</a:t>
                      </a:r>
                      <a:endParaRPr lang="en-GB" sz="18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1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ＭＳ Ｐゴシック" charset="0"/>
                      </a:endParaRPr>
                    </a:p>
                    <a:p>
                      <a:pPr algn="ctr"/>
                      <a:endParaRPr lang="fr-FR" sz="18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David Beran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Assistant Professor 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Division of Tropical and Humanitarian Medicine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GB" sz="18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ＭＳ Ｐゴシック" charset="0"/>
                        </a:rPr>
                        <a:t>University of Geneva and Geneva University Hospitals</a:t>
                      </a:r>
                    </a:p>
                    <a:p>
                      <a:pPr algn="ctr"/>
                      <a:endParaRPr lang="fr-FR" sz="18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02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012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Use of data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C84E-0B57-4A7D-CB82-94D8570A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5604669"/>
          </a:xfrm>
        </p:spPr>
        <p:txBody>
          <a:bodyPr>
            <a:normAutofit/>
          </a:bodyPr>
          <a:lstStyle/>
          <a:p>
            <a:pPr lvl="1"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2C6F65C-B35A-4B24-EEDC-EBEBCFD08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142403"/>
              </p:ext>
            </p:extLst>
          </p:nvPr>
        </p:nvGraphicFramePr>
        <p:xfrm>
          <a:off x="0" y="961222"/>
          <a:ext cx="12029955" cy="42697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09985">
                  <a:extLst>
                    <a:ext uri="{9D8B030D-6E8A-4147-A177-3AD203B41FA5}">
                      <a16:colId xmlns:a16="http://schemas.microsoft.com/office/drawing/2014/main" val="1310907882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744310928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67794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>
                          <a:solidFill>
                            <a:schemeClr val="tx1"/>
                          </a:solidFill>
                        </a:rPr>
                        <a:t>Lessons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dirty="0" err="1">
                          <a:solidFill>
                            <a:schemeClr val="tx1"/>
                          </a:solidFill>
                        </a:rPr>
                        <a:t>learnt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56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Monitoring of new practices and policies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Linkages between patients, clinicians and managers and researchers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Use in quality processes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Use of the data within the system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Improvements versus control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Unique data = variety of possible studies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Causes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Epidemiology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Complications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Sub-national comparisons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Complexity of data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Comorbidities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/>
                        <a:t>Integration of data into practice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Time to access, read and use data for clinicians, policy decisions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Source of information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System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Researchers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Advocates</a:t>
                      </a:r>
                      <a:endParaRPr lang="fr-FR" sz="1800" dirty="0"/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Multiple uses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Clinical interaction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Quality reviews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Reporting (institutional, governmental)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Research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Responsibility of those using data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Leadership needed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User boards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”Control mechanisms” 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Who and how are research projects designed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994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743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Communication of data and results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C84E-0B57-4A7D-CB82-94D8570A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5604669"/>
          </a:xfrm>
        </p:spPr>
        <p:txBody>
          <a:bodyPr>
            <a:normAutofit/>
          </a:bodyPr>
          <a:lstStyle/>
          <a:p>
            <a:pPr lvl="1"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2C6F65C-B35A-4B24-EEDC-EBEBCFD08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237700"/>
              </p:ext>
            </p:extLst>
          </p:nvPr>
        </p:nvGraphicFramePr>
        <p:xfrm>
          <a:off x="162046" y="1325563"/>
          <a:ext cx="12029955" cy="3657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09985">
                  <a:extLst>
                    <a:ext uri="{9D8B030D-6E8A-4147-A177-3AD203B41FA5}">
                      <a16:colId xmlns:a16="http://schemas.microsoft.com/office/drawing/2014/main" val="1310907882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744310928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67794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>
                          <a:solidFill>
                            <a:schemeClr val="tx1"/>
                          </a:solidFill>
                        </a:rPr>
                        <a:t>Lessons</a:t>
                      </a:r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dirty="0" err="1">
                          <a:solidFill>
                            <a:schemeClr val="tx1"/>
                          </a:solidFill>
                        </a:rPr>
                        <a:t>learnt</a:t>
                      </a:r>
                      <a:endParaRPr lang="fr-FR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56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Networks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Diabetes/NCD environment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Interest in the issue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Need for better data globally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dirty="0"/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Complexity of data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/>
                        <a:t>Integration of data into practice for different audiences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Time to access, read and use data for policy decisions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Source of information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System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Researchers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Advocates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Complexity of data for non-expert audiences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Need competence and knowledge to understand the data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How to translate data into useable information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Information formats for different audiences, especially people with diabetes, elderly, children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Needs mechanisms for communication of results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Role of knowledge brokers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994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783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Intangible factors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C84E-0B57-4A7D-CB82-94D8570A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5604669"/>
          </a:xfrm>
        </p:spPr>
        <p:txBody>
          <a:bodyPr>
            <a:normAutofit/>
          </a:bodyPr>
          <a:lstStyle/>
          <a:p>
            <a:pPr lvl="1"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2C6F65C-B35A-4B24-EEDC-EBEBCFD08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194501"/>
              </p:ext>
            </p:extLst>
          </p:nvPr>
        </p:nvGraphicFramePr>
        <p:xfrm>
          <a:off x="162045" y="1010308"/>
          <a:ext cx="12029955" cy="2809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09985">
                  <a:extLst>
                    <a:ext uri="{9D8B030D-6E8A-4147-A177-3AD203B41FA5}">
                      <a16:colId xmlns:a16="http://schemas.microsoft.com/office/drawing/2014/main" val="1310907882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744310928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67794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>
                          <a:solidFill>
                            <a:schemeClr val="bg1"/>
                          </a:solidFill>
                        </a:rPr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>
                          <a:solidFill>
                            <a:schemeClr val="bg1"/>
                          </a:solidFill>
                        </a:rPr>
                        <a:t>Lessons</a:t>
                      </a:r>
                      <a:r>
                        <a:rPr lang="fr-FR" sz="18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dirty="0" err="1">
                          <a:solidFill>
                            <a:schemeClr val="bg1"/>
                          </a:solidFill>
                        </a:rPr>
                        <a:t>learnt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56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TRUST</a:t>
                      </a:r>
                      <a:endParaRPr lang="en-GB" sz="1800" dirty="0"/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People “giving back” to the system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Population accustomed to data being used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Transparency</a:t>
                      </a:r>
                    </a:p>
                    <a:p>
                      <a:pPr marL="800100" lvl="1" indent="-34290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Access to own data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dirty="0"/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Increase in fear of “data” in a “post-COVID” society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Distrust of  ”big data” from G</a:t>
                      </a:r>
                      <a:r>
                        <a:rPr lang="en-GB" sz="1200" dirty="0"/>
                        <a:t>oogle</a:t>
                      </a:r>
                      <a:r>
                        <a:rPr lang="en-GB" dirty="0"/>
                        <a:t>, A</a:t>
                      </a:r>
                      <a:r>
                        <a:rPr lang="en-GB" sz="1200" dirty="0"/>
                        <a:t>pple</a:t>
                      </a:r>
                      <a:r>
                        <a:rPr lang="en-GB" dirty="0"/>
                        <a:t>, F</a:t>
                      </a:r>
                      <a:r>
                        <a:rPr lang="en-GB" sz="1200" dirty="0"/>
                        <a:t>acebook</a:t>
                      </a:r>
                      <a:r>
                        <a:rPr lang="en-GB" dirty="0"/>
                        <a:t>, and A</a:t>
                      </a:r>
                      <a:r>
                        <a:rPr lang="en-GB" sz="1200" dirty="0"/>
                        <a:t>mazon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Vulnerable populations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200" dirty="0"/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Integrate data within environment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994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219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9D21032-BDA5-7C96-FEA5-9220E45215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250179"/>
              </p:ext>
            </p:extLst>
          </p:nvPr>
        </p:nvGraphicFramePr>
        <p:xfrm>
          <a:off x="838200" y="37683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75EAABBF-D2B9-89E9-2FEE-68C9DAF6FE98}"/>
              </a:ext>
            </a:extLst>
          </p:cNvPr>
          <p:cNvSpPr txBox="1"/>
          <p:nvPr/>
        </p:nvSpPr>
        <p:spPr>
          <a:xfrm>
            <a:off x="838200" y="3075710"/>
            <a:ext cx="20000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Clinically relevant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 user healthcare worker for management and follow-up of individual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Patient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66E333-9B7E-4D3D-6867-4445DD8305FF}"/>
              </a:ext>
            </a:extLst>
          </p:cNvPr>
          <p:cNvSpPr txBox="1"/>
          <p:nvPr/>
        </p:nvSpPr>
        <p:spPr>
          <a:xfrm>
            <a:off x="2838203" y="3075710"/>
            <a:ext cx="20000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Monitoring and evaluation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Clinic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Projects or programs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Data source for M&amp;E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4595BE7-360D-C49F-AD1E-EB9A287D234F}"/>
              </a:ext>
            </a:extLst>
          </p:cNvPr>
          <p:cNvSpPr txBox="1"/>
          <p:nvPr/>
        </p:nvSpPr>
        <p:spPr>
          <a:xfrm>
            <a:off x="5095998" y="3075710"/>
            <a:ext cx="20000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Monitoring and 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Advocacy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53C8A42-FB05-6836-7902-B65C61869C5F}"/>
              </a:ext>
            </a:extLst>
          </p:cNvPr>
          <p:cNvSpPr txBox="1"/>
          <p:nvPr/>
        </p:nvSpPr>
        <p:spPr>
          <a:xfrm>
            <a:off x="7096001" y="3075710"/>
            <a:ext cx="20000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Monitoring and 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Advocacy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8BF6985-A89F-D677-6C69-DC80D2D0BFF9}"/>
              </a:ext>
            </a:extLst>
          </p:cNvPr>
          <p:cNvSpPr txBox="1"/>
          <p:nvPr/>
        </p:nvSpPr>
        <p:spPr>
          <a:xfrm>
            <a:off x="9096004" y="3090714"/>
            <a:ext cx="200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Advocacy</a:t>
            </a:r>
          </a:p>
        </p:txBody>
      </p:sp>
      <p:sp>
        <p:nvSpPr>
          <p:cNvPr id="10" name="Double flèche horizontale 9">
            <a:extLst>
              <a:ext uri="{FF2B5EF4-FFF2-40B4-BE49-F238E27FC236}">
                <a16:creationId xmlns:a16="http://schemas.microsoft.com/office/drawing/2014/main" id="{3926A084-CFF2-616C-1A15-3435481C4FD7}"/>
              </a:ext>
            </a:extLst>
          </p:cNvPr>
          <p:cNvSpPr/>
          <p:nvPr/>
        </p:nvSpPr>
        <p:spPr>
          <a:xfrm>
            <a:off x="838200" y="5830784"/>
            <a:ext cx="10515600" cy="8431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Research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A937603-9FB5-6DE9-BD05-FB2D616EB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A possible global data environment</a:t>
            </a:r>
          </a:p>
        </p:txBody>
      </p:sp>
    </p:spTree>
    <p:extLst>
      <p:ext uri="{BB962C8B-B14F-4D97-AF65-F5344CB8AC3E}">
        <p14:creationId xmlns:p14="http://schemas.microsoft.com/office/powerpoint/2010/main" val="1989000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937603-9FB5-6DE9-BD05-FB2D616EB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GB" b="1">
                <a:latin typeface="+mn-lt"/>
              </a:rPr>
              <a:t>For discussion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6DFB55B2-E973-E88F-FA3F-881363B620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53331"/>
            <a:ext cx="60198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Data =</a:t>
            </a:r>
          </a:p>
          <a:p>
            <a:pPr lvl="1"/>
            <a:r>
              <a:rPr lang="en-GB"/>
              <a:t>Better data to make decisions</a:t>
            </a:r>
          </a:p>
          <a:p>
            <a:pPr lvl="2"/>
            <a:r>
              <a:rPr lang="en-GB"/>
              <a:t>Patients</a:t>
            </a:r>
          </a:p>
          <a:p>
            <a:pPr lvl="2"/>
            <a:r>
              <a:rPr lang="en-GB"/>
              <a:t>Clinicians</a:t>
            </a:r>
          </a:p>
          <a:p>
            <a:pPr lvl="2"/>
            <a:r>
              <a:rPr lang="en-GB"/>
              <a:t>Managers</a:t>
            </a:r>
          </a:p>
          <a:p>
            <a:pPr lvl="2"/>
            <a:r>
              <a:rPr lang="en-GB"/>
              <a:t>Projects and programs</a:t>
            </a:r>
          </a:p>
          <a:p>
            <a:pPr lvl="3"/>
            <a:r>
              <a:rPr lang="en-GB"/>
              <a:t>M&amp;E</a:t>
            </a:r>
          </a:p>
          <a:p>
            <a:pPr lvl="2"/>
            <a:r>
              <a:rPr lang="en-GB"/>
              <a:t>Policy makers</a:t>
            </a:r>
          </a:p>
          <a:p>
            <a:pPr lvl="1"/>
            <a:r>
              <a:rPr lang="en-GB"/>
              <a:t>Document issues</a:t>
            </a:r>
          </a:p>
          <a:p>
            <a:pPr lvl="2"/>
            <a:r>
              <a:rPr lang="en-GB"/>
              <a:t>Academic</a:t>
            </a:r>
          </a:p>
          <a:p>
            <a:pPr lvl="2"/>
            <a:r>
              <a:rPr lang="en-GB"/>
              <a:t>Advocacy</a:t>
            </a:r>
          </a:p>
          <a:p>
            <a:pPr lvl="2"/>
            <a:r>
              <a:rPr lang="en-GB"/>
              <a:t>Policy </a:t>
            </a:r>
          </a:p>
          <a:p>
            <a:pPr lvl="2"/>
            <a:r>
              <a:rPr lang="en-GB"/>
              <a:t>Progress to global targets</a:t>
            </a:r>
          </a:p>
          <a:p>
            <a:pPr lvl="1"/>
            <a:r>
              <a:rPr lang="en-GB"/>
              <a:t>Training and capacity development</a:t>
            </a:r>
          </a:p>
          <a:p>
            <a:pPr lvl="2"/>
            <a:endParaRPr lang="en-GB"/>
          </a:p>
          <a:p>
            <a:pPr lvl="2"/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001760-6BC7-BAA3-AB8C-0F63B58AD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43818"/>
            <a:ext cx="60198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/>
              <a:t>What is ideally needed</a:t>
            </a:r>
          </a:p>
          <a:p>
            <a:pPr lvl="1"/>
            <a:r>
              <a:rPr lang="en-GB"/>
              <a:t>Portable</a:t>
            </a:r>
          </a:p>
          <a:p>
            <a:pPr lvl="1"/>
            <a:r>
              <a:rPr lang="en-GB"/>
              <a:t>Safe</a:t>
            </a:r>
          </a:p>
          <a:p>
            <a:pPr lvl="1"/>
            <a:r>
              <a:rPr lang="en-GB"/>
              <a:t>Offline-online</a:t>
            </a:r>
          </a:p>
          <a:p>
            <a:pPr lvl="1"/>
            <a:r>
              <a:rPr lang="en-GB"/>
              <a:t>Works across platforms</a:t>
            </a:r>
          </a:p>
          <a:p>
            <a:pPr lvl="1"/>
            <a:r>
              <a:rPr lang="en-GB"/>
              <a:t>Low tech / bandwidth data collection systems</a:t>
            </a:r>
          </a:p>
          <a:p>
            <a:pPr lvl="1"/>
            <a:r>
              <a:rPr lang="en-GB"/>
              <a:t>Easily aggregated</a:t>
            </a:r>
          </a:p>
          <a:p>
            <a:pPr lvl="1"/>
            <a:r>
              <a:rPr lang="en-GB"/>
              <a:t>Multiple purposes of data</a:t>
            </a:r>
          </a:p>
          <a:p>
            <a:pPr lvl="1"/>
            <a:r>
              <a:rPr lang="en-GB"/>
              <a:t>Tools co-created with users</a:t>
            </a:r>
          </a:p>
        </p:txBody>
      </p:sp>
    </p:spTree>
    <p:extLst>
      <p:ext uri="{BB962C8B-B14F-4D97-AF65-F5344CB8AC3E}">
        <p14:creationId xmlns:p14="http://schemas.microsoft.com/office/powerpoint/2010/main" val="3319645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937603-9FB5-6DE9-BD05-FB2D616EB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GB" b="1" dirty="0">
                <a:latin typeface="+mn-lt"/>
              </a:rPr>
              <a:t>For discussion</a:t>
            </a:r>
          </a:p>
        </p:txBody>
      </p:sp>
      <p:pic>
        <p:nvPicPr>
          <p:cNvPr id="1026" name="Picture 2" descr="UN Says At Least 285,000 Flee Ukraine Crisis">
            <a:extLst>
              <a:ext uri="{FF2B5EF4-FFF2-40B4-BE49-F238E27FC236}">
                <a16:creationId xmlns:a16="http://schemas.microsoft.com/office/drawing/2014/main" id="{5155DC1F-7F60-57A3-D12A-E79218B94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50" y="1139721"/>
            <a:ext cx="51816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37D3381-3B0C-97EE-0D31-049B59CA5C47}"/>
              </a:ext>
            </a:extLst>
          </p:cNvPr>
          <p:cNvSpPr txBox="1"/>
          <p:nvPr/>
        </p:nvSpPr>
        <p:spPr>
          <a:xfrm>
            <a:off x="281042" y="4159681"/>
            <a:ext cx="57784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www.rferl.org</a:t>
            </a:r>
            <a:r>
              <a:rPr lang="fr-FR" dirty="0"/>
              <a:t>/a/ukraine-refugees-285000/26515471.html</a:t>
            </a:r>
          </a:p>
        </p:txBody>
      </p:sp>
      <p:pic>
        <p:nvPicPr>
          <p:cNvPr id="1030" name="Picture 6" descr="Jordan's Za'atari refugee camp: 10 facts at 10 years | UNHCR">
            <a:extLst>
              <a:ext uri="{FF2B5EF4-FFF2-40B4-BE49-F238E27FC236}">
                <a16:creationId xmlns:a16="http://schemas.microsoft.com/office/drawing/2014/main" id="{913B1DB1-85F3-DD54-4448-93BA0B024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710" y="1141121"/>
            <a:ext cx="5203248" cy="29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1143130-B210-3CD7-180F-09F1705B4DD1}"/>
              </a:ext>
            </a:extLst>
          </p:cNvPr>
          <p:cNvSpPr txBox="1"/>
          <p:nvPr/>
        </p:nvSpPr>
        <p:spPr>
          <a:xfrm>
            <a:off x="7236252" y="4161081"/>
            <a:ext cx="46747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www.unhcr.org</a:t>
            </a:r>
            <a:r>
              <a:rPr lang="fr-FR" dirty="0"/>
              <a:t>/news/stories/jordans-zaatari-refugee-camp-10-facts-10-years</a:t>
            </a:r>
          </a:p>
        </p:txBody>
      </p:sp>
      <p:pic>
        <p:nvPicPr>
          <p:cNvPr id="15" name="Espace réservé du contenu 6" descr="Une image contenant intérieur, sol, mur&#10;&#10;Description générée automatiquement">
            <a:extLst>
              <a:ext uri="{FF2B5EF4-FFF2-40B4-BE49-F238E27FC236}">
                <a16:creationId xmlns:a16="http://schemas.microsoft.com/office/drawing/2014/main" id="{49B928D3-D2FC-F589-7513-425FB368E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347" y="3429000"/>
            <a:ext cx="231390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692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524000" y="73484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/>
              <a:t>Why addressing NCDs in fragile environments is important?</a:t>
            </a:r>
            <a:r>
              <a:rPr lang="en-GB" b="1" dirty="0"/>
              <a:t> </a:t>
            </a:r>
          </a:p>
        </p:txBody>
      </p:sp>
      <p:pic>
        <p:nvPicPr>
          <p:cNvPr id="7" name="Image 6" descr="LOGO_HUG_H_PANTON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0" y="3140966"/>
            <a:ext cx="3758839" cy="863998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524000" y="1061762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atin typeface="+mn-lt"/>
              </a:rPr>
              <a:t>Any questions?</a:t>
            </a:r>
          </a:p>
        </p:txBody>
      </p:sp>
      <p:pic>
        <p:nvPicPr>
          <p:cNvPr id="10" name="Image 1">
            <a:extLst>
              <a:ext uri="{FF2B5EF4-FFF2-40B4-BE49-F238E27FC236}">
                <a16:creationId xmlns:a16="http://schemas.microsoft.com/office/drawing/2014/main" id="{2519FAF6-D67C-6549-81F5-3B860CB7B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2767013"/>
            <a:ext cx="4500562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2">
            <a:extLst>
              <a:ext uri="{FF2B5EF4-FFF2-40B4-BE49-F238E27FC236}">
                <a16:creationId xmlns:a16="http://schemas.microsoft.com/office/drawing/2014/main" id="{9C5966A2-962E-044F-8E01-688F39633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79913"/>
            <a:ext cx="1219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</a:rPr>
              <a:t>Sigiriya.AebischerPerone@hcuge</a:t>
            </a:r>
            <a:r>
              <a:rPr lang="en-GB" sz="2400" b="1" err="1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</a:rPr>
              <a:t>.</a:t>
            </a:r>
            <a:r>
              <a:rPr lang="en-GB" sz="2400" b="1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</a:rPr>
              <a:t>ch</a:t>
            </a:r>
          </a:p>
          <a:p>
            <a:pPr algn="ctr">
              <a:defRPr/>
            </a:pPr>
            <a:endParaRPr lang="en-GB" sz="2400" b="1" dirty="0">
              <a:solidFill>
                <a:schemeClr val="tx1">
                  <a:lumMod val="50000"/>
                  <a:lumOff val="50000"/>
                </a:schemeClr>
              </a:solidFill>
              <a:ea typeface="ＭＳ Ｐゴシック" charset="0"/>
            </a:endParaRPr>
          </a:p>
          <a:p>
            <a:pPr algn="ctr" eaLnBrk="1" hangingPunct="1">
              <a:defRPr/>
            </a:pPr>
            <a:r>
              <a:rPr lang="en-GB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ea typeface="ＭＳ Ｐゴシック" charset="0"/>
              </a:rPr>
              <a:t>David.Beran@unige.ch</a:t>
            </a:r>
            <a:endParaRPr lang="en-GB" sz="2400" b="1" i="1" dirty="0">
              <a:solidFill>
                <a:schemeClr val="tx1">
                  <a:lumMod val="50000"/>
                  <a:lumOff val="50000"/>
                </a:schemeClr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755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F0C76B-74D7-4A69-171F-A2B0A1AF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60" y="0"/>
            <a:ext cx="12174639" cy="1325563"/>
          </a:xfrm>
        </p:spPr>
        <p:txBody>
          <a:bodyPr anchor="t"/>
          <a:lstStyle/>
          <a:p>
            <a:r>
              <a:rPr lang="fr-FR" b="1" dirty="0">
                <a:latin typeface="+mn-lt"/>
              </a:rPr>
              <a:t>Global </a:t>
            </a:r>
            <a:r>
              <a:rPr lang="fr-FR" b="1" dirty="0" err="1">
                <a:latin typeface="+mn-lt"/>
              </a:rPr>
              <a:t>burden</a:t>
            </a:r>
            <a:r>
              <a:rPr lang="fr-FR" b="1" dirty="0">
                <a:latin typeface="+mn-lt"/>
              </a:rPr>
              <a:t> of Noncommunicable </a:t>
            </a:r>
            <a:r>
              <a:rPr lang="fr-FR" b="1" dirty="0" err="1">
                <a:latin typeface="+mn-lt"/>
              </a:rPr>
              <a:t>diseases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147CF4-A7D7-4204-17DE-AA5B2415A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675" y="2498422"/>
            <a:ext cx="11875625" cy="5231757"/>
          </a:xfrm>
        </p:spPr>
        <p:txBody>
          <a:bodyPr>
            <a:normAutofit/>
          </a:bodyPr>
          <a:lstStyle/>
          <a:p>
            <a:r>
              <a:rPr lang="fr-CH" dirty="0"/>
              <a:t>41 million </a:t>
            </a:r>
            <a:r>
              <a:rPr lang="fr-CH" dirty="0" err="1"/>
              <a:t>deaths</a:t>
            </a:r>
            <a:r>
              <a:rPr lang="fr-CH" dirty="0"/>
              <a:t> per </a:t>
            </a:r>
            <a:r>
              <a:rPr lang="fr-CH" dirty="0" err="1"/>
              <a:t>year</a:t>
            </a:r>
            <a:r>
              <a:rPr lang="fr-CH" dirty="0"/>
              <a:t>, </a:t>
            </a:r>
            <a:r>
              <a:rPr lang="fr-CH" dirty="0" err="1"/>
              <a:t>equivalent</a:t>
            </a:r>
            <a:r>
              <a:rPr lang="fr-CH" dirty="0"/>
              <a:t> to 71% of all </a:t>
            </a:r>
            <a:r>
              <a:rPr lang="fr-CH" dirty="0" err="1"/>
              <a:t>deaths</a:t>
            </a:r>
            <a:r>
              <a:rPr lang="fr-CH" dirty="0"/>
              <a:t> </a:t>
            </a:r>
            <a:r>
              <a:rPr lang="fr-CH" dirty="0" err="1"/>
              <a:t>globally</a:t>
            </a:r>
            <a:endParaRPr lang="fr-CH" dirty="0"/>
          </a:p>
          <a:p>
            <a:pPr lvl="1"/>
            <a:r>
              <a:rPr lang="fr-CH" dirty="0"/>
              <a:t>77% of all NCD </a:t>
            </a:r>
            <a:r>
              <a:rPr lang="fr-CH" dirty="0" err="1"/>
              <a:t>deaths</a:t>
            </a:r>
            <a:r>
              <a:rPr lang="fr-CH" dirty="0"/>
              <a:t> are in </a:t>
            </a:r>
            <a:r>
              <a:rPr lang="fr-CH" dirty="0" err="1"/>
              <a:t>low</a:t>
            </a:r>
            <a:r>
              <a:rPr lang="fr-CH" dirty="0"/>
              <a:t>- and middle-</a:t>
            </a:r>
            <a:r>
              <a:rPr lang="fr-CH" dirty="0" err="1"/>
              <a:t>income</a:t>
            </a:r>
            <a:r>
              <a:rPr lang="fr-CH" dirty="0"/>
              <a:t> countries</a:t>
            </a:r>
          </a:p>
          <a:p>
            <a:pPr lvl="1"/>
            <a:r>
              <a:rPr lang="fr-CH" dirty="0"/>
              <a:t>15 million people die </a:t>
            </a:r>
            <a:r>
              <a:rPr lang="fr-CH" dirty="0" err="1"/>
              <a:t>from</a:t>
            </a:r>
            <a:r>
              <a:rPr lang="fr-CH" dirty="0"/>
              <a:t> a NCD </a:t>
            </a:r>
            <a:r>
              <a:rPr lang="fr-CH" dirty="0" err="1"/>
              <a:t>between</a:t>
            </a:r>
            <a:r>
              <a:rPr lang="fr-CH" dirty="0"/>
              <a:t> the </a:t>
            </a:r>
            <a:r>
              <a:rPr lang="fr-CH" dirty="0" err="1"/>
              <a:t>ages</a:t>
            </a:r>
            <a:r>
              <a:rPr lang="fr-CH" dirty="0"/>
              <a:t> of 30 and 69 </a:t>
            </a:r>
            <a:r>
              <a:rPr lang="fr-CH" dirty="0" err="1"/>
              <a:t>years</a:t>
            </a:r>
            <a:endParaRPr lang="fr-CH" dirty="0"/>
          </a:p>
          <a:p>
            <a:pPr lvl="2"/>
            <a:r>
              <a:rPr lang="fr-CH" dirty="0"/>
              <a:t>85% of </a:t>
            </a:r>
            <a:r>
              <a:rPr lang="fr-CH" dirty="0" err="1"/>
              <a:t>these</a:t>
            </a:r>
            <a:r>
              <a:rPr lang="fr-CH" dirty="0"/>
              <a:t> "</a:t>
            </a:r>
            <a:r>
              <a:rPr lang="fr-CH" dirty="0" err="1"/>
              <a:t>premature</a:t>
            </a:r>
            <a:r>
              <a:rPr lang="fr-CH" dirty="0"/>
              <a:t>" </a:t>
            </a:r>
            <a:r>
              <a:rPr lang="fr-CH" dirty="0" err="1"/>
              <a:t>deaths</a:t>
            </a:r>
            <a:r>
              <a:rPr lang="fr-CH" dirty="0"/>
              <a:t> </a:t>
            </a:r>
            <a:r>
              <a:rPr lang="fr-CH" dirty="0" err="1"/>
              <a:t>occur</a:t>
            </a:r>
            <a:r>
              <a:rPr lang="fr-CH" dirty="0"/>
              <a:t> in </a:t>
            </a:r>
            <a:r>
              <a:rPr lang="fr-CH" dirty="0" err="1"/>
              <a:t>low</a:t>
            </a:r>
            <a:r>
              <a:rPr lang="fr-CH" dirty="0"/>
              <a:t>- and middle-</a:t>
            </a:r>
            <a:r>
              <a:rPr lang="fr-CH" dirty="0" err="1"/>
              <a:t>income</a:t>
            </a:r>
            <a:r>
              <a:rPr lang="fr-CH" dirty="0"/>
              <a:t> countries</a:t>
            </a:r>
          </a:p>
          <a:p>
            <a:r>
              <a:rPr lang="fr-CH" dirty="0" err="1"/>
              <a:t>Mortality</a:t>
            </a:r>
            <a:r>
              <a:rPr lang="fr-CH" dirty="0"/>
              <a:t> by </a:t>
            </a:r>
            <a:r>
              <a:rPr lang="fr-CH" dirty="0" err="1"/>
              <a:t>disease</a:t>
            </a:r>
            <a:endParaRPr lang="fr-CH" dirty="0"/>
          </a:p>
          <a:p>
            <a:pPr lvl="1"/>
            <a:r>
              <a:rPr lang="fr-CH" dirty="0" err="1"/>
              <a:t>Cardiovascular</a:t>
            </a:r>
            <a:r>
              <a:rPr lang="fr-CH" dirty="0"/>
              <a:t> </a:t>
            </a:r>
            <a:r>
              <a:rPr lang="fr-CH" dirty="0" err="1"/>
              <a:t>diseases</a:t>
            </a:r>
            <a:r>
              <a:rPr lang="fr-CH" dirty="0"/>
              <a:t>: 17.9 million </a:t>
            </a:r>
          </a:p>
          <a:p>
            <a:pPr lvl="1"/>
            <a:r>
              <a:rPr lang="fr-CH" dirty="0"/>
              <a:t>Cancers: 9.3 million</a:t>
            </a:r>
          </a:p>
          <a:p>
            <a:pPr lvl="1"/>
            <a:r>
              <a:rPr lang="fr-CH" dirty="0" err="1"/>
              <a:t>Respiratory</a:t>
            </a:r>
            <a:r>
              <a:rPr lang="fr-CH" dirty="0"/>
              <a:t> </a:t>
            </a:r>
            <a:r>
              <a:rPr lang="fr-CH" dirty="0" err="1"/>
              <a:t>diseases</a:t>
            </a:r>
            <a:r>
              <a:rPr lang="fr-CH" dirty="0"/>
              <a:t>: 4.1 million</a:t>
            </a:r>
          </a:p>
          <a:p>
            <a:pPr lvl="1"/>
            <a:r>
              <a:rPr lang="fr-CH" dirty="0" err="1"/>
              <a:t>Diabetes</a:t>
            </a:r>
            <a:r>
              <a:rPr lang="fr-CH" dirty="0"/>
              <a:t>: 1.5 million</a:t>
            </a:r>
          </a:p>
          <a:p>
            <a:pPr lvl="2"/>
            <a:r>
              <a:rPr lang="fr-CH" dirty="0" err="1"/>
              <a:t>These</a:t>
            </a:r>
            <a:r>
              <a:rPr lang="fr-CH" dirty="0"/>
              <a:t> four groups of </a:t>
            </a:r>
            <a:r>
              <a:rPr lang="fr-CH" dirty="0" err="1"/>
              <a:t>diseases</a:t>
            </a:r>
            <a:r>
              <a:rPr lang="fr-CH" dirty="0"/>
              <a:t> </a:t>
            </a:r>
            <a:r>
              <a:rPr lang="fr-CH" dirty="0" err="1"/>
              <a:t>account</a:t>
            </a:r>
            <a:r>
              <a:rPr lang="fr-CH" dirty="0"/>
              <a:t> for over 80% of all </a:t>
            </a:r>
            <a:r>
              <a:rPr lang="fr-CH" dirty="0" err="1"/>
              <a:t>premature</a:t>
            </a:r>
            <a:r>
              <a:rPr lang="fr-CH" dirty="0"/>
              <a:t> NCD </a:t>
            </a:r>
            <a:r>
              <a:rPr lang="fr-CH" dirty="0" err="1"/>
              <a:t>deaths</a:t>
            </a:r>
            <a:endParaRPr lang="fr-CH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40325908-090C-E169-679E-B81809D00B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669"/>
          <a:stretch/>
        </p:blipFill>
        <p:spPr>
          <a:xfrm>
            <a:off x="3819525" y="668830"/>
            <a:ext cx="4552950" cy="168400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803560F-8F18-CDD2-7FAA-7F3A03E9159C}"/>
              </a:ext>
            </a:extLst>
          </p:cNvPr>
          <p:cNvSpPr txBox="1"/>
          <p:nvPr/>
        </p:nvSpPr>
        <p:spPr>
          <a:xfrm>
            <a:off x="9506803" y="6488668"/>
            <a:ext cx="2563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NCD Alliance; WHO 2021</a:t>
            </a:r>
          </a:p>
        </p:txBody>
      </p:sp>
    </p:spTree>
    <p:extLst>
      <p:ext uri="{BB962C8B-B14F-4D97-AF65-F5344CB8AC3E}">
        <p14:creationId xmlns:p14="http://schemas.microsoft.com/office/powerpoint/2010/main" val="122339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F0C76B-74D7-4A69-171F-A2B0A1AF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 anchor="t"/>
          <a:lstStyle/>
          <a:p>
            <a:r>
              <a:rPr lang="fr-FR" b="1">
                <a:latin typeface="+mn-lt"/>
              </a:rPr>
              <a:t>Global burden of Noncommunicable diseases</a:t>
            </a:r>
            <a:endParaRPr lang="fr-FR" b="1" dirty="0">
              <a:latin typeface="+mn-lt"/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3165B13-D0DF-BC04-D84C-AD33CE1F0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9988685D-5D86-28B7-D295-64E7363EB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303" y="6501804"/>
            <a:ext cx="356495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17885" indent="-217885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FF0000"/>
                </a:solidFill>
                <a:ea typeface="ＭＳ Ｐゴシック" charset="-128"/>
                <a:cs typeface="Times New Roman" pitchFamily="18" charset="0"/>
              </a:rPr>
              <a:t>International Diabetes Federation,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BF3CB-4E73-12C3-BE01-37B27A09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1" y="570020"/>
            <a:ext cx="6442206" cy="583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0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US" b="1" dirty="0">
                <a:latin typeface="+mn-lt"/>
              </a:rPr>
              <a:t> NCDs and humanitarian emergencies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492" y="5132084"/>
            <a:ext cx="461665" cy="144039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H.E.L.P. course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11" y="662781"/>
            <a:ext cx="11372154" cy="564593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C62C45D-CA8A-DE4A-60EF-6964F79ABE0A}"/>
              </a:ext>
            </a:extLst>
          </p:cNvPr>
          <p:cNvSpPr txBox="1"/>
          <p:nvPr/>
        </p:nvSpPr>
        <p:spPr>
          <a:xfrm>
            <a:off x="9061580" y="6387812"/>
            <a:ext cx="290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Aebischer </a:t>
            </a:r>
            <a:r>
              <a:rPr lang="fr-FR" b="1" dirty="0" err="1">
                <a:solidFill>
                  <a:srgbClr val="FF0000"/>
                </a:solidFill>
              </a:rPr>
              <a:t>Perone</a:t>
            </a:r>
            <a:r>
              <a:rPr lang="fr-FR" b="1" dirty="0">
                <a:solidFill>
                  <a:srgbClr val="FF0000"/>
                </a:solidFill>
              </a:rPr>
              <a:t> et al. 2017</a:t>
            </a:r>
          </a:p>
        </p:txBody>
      </p:sp>
    </p:spTree>
    <p:extLst>
      <p:ext uri="{BB962C8B-B14F-4D97-AF65-F5344CB8AC3E}">
        <p14:creationId xmlns:p14="http://schemas.microsoft.com/office/powerpoint/2010/main" val="398993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CF0E2E-2F72-FFF1-578B-7D4ECCACF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Information is a key piece of the health system puzzle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2A23C9-9AD8-D1EA-5AC0-BA0949A4DE1E}"/>
              </a:ext>
            </a:extLst>
          </p:cNvPr>
          <p:cNvSpPr txBox="1"/>
          <p:nvPr/>
        </p:nvSpPr>
        <p:spPr>
          <a:xfrm>
            <a:off x="5617016" y="6331474"/>
            <a:ext cx="63470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>
              <a:buNone/>
            </a:pPr>
            <a:r>
              <a:rPr lang="en-GB" b="1" dirty="0">
                <a:solidFill>
                  <a:srgbClr val="FF0000"/>
                </a:solidFill>
                <a:cs typeface="Arial" panose="020B0604020202020204" pitchFamily="34" charset="0"/>
              </a:rPr>
              <a:t>WHO 2000</a:t>
            </a:r>
            <a:endParaRPr lang="en-GB" b="1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C99184B9-8E7A-BB85-C3FE-4BD9F674B416}"/>
              </a:ext>
            </a:extLst>
          </p:cNvPr>
          <p:cNvGraphicFramePr/>
          <p:nvPr/>
        </p:nvGraphicFramePr>
        <p:xfrm>
          <a:off x="0" y="1224610"/>
          <a:ext cx="11574315" cy="4993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 7" descr="Stéthoscope sur surface plate">
            <a:extLst>
              <a:ext uri="{FF2B5EF4-FFF2-40B4-BE49-F238E27FC236}">
                <a16:creationId xmlns:a16="http://schemas.microsoft.com/office/drawing/2014/main" id="{3E44BF87-5441-E96A-E903-B42CEB7767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612" y="1438314"/>
            <a:ext cx="1829477" cy="1829477"/>
          </a:xfrm>
          <a:prstGeom prst="rect">
            <a:avLst/>
          </a:prstGeom>
        </p:spPr>
      </p:pic>
      <p:pic>
        <p:nvPicPr>
          <p:cNvPr id="9" name="Image 8" descr="Femme portant un masque">
            <a:extLst>
              <a:ext uri="{FF2B5EF4-FFF2-40B4-BE49-F238E27FC236}">
                <a16:creationId xmlns:a16="http://schemas.microsoft.com/office/drawing/2014/main" id="{0A29451E-7B72-5F89-F76C-D2F11A2D8FF6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149684" y="1438517"/>
            <a:ext cx="1761750" cy="1829274"/>
          </a:xfrm>
          <a:prstGeom prst="rect">
            <a:avLst/>
          </a:prstGeom>
        </p:spPr>
      </p:pic>
      <p:pic>
        <p:nvPicPr>
          <p:cNvPr id="10" name="Image 9" descr="Graphiques et nombres multicolores">
            <a:extLst>
              <a:ext uri="{FF2B5EF4-FFF2-40B4-BE49-F238E27FC236}">
                <a16:creationId xmlns:a16="http://schemas.microsoft.com/office/drawing/2014/main" id="{1C57E4D2-15A1-9A39-4F1E-C0D59C32E4C8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018623" y="1438517"/>
            <a:ext cx="1761750" cy="1829274"/>
          </a:xfrm>
          <a:prstGeom prst="rect">
            <a:avLst/>
          </a:prstGeom>
        </p:spPr>
      </p:pic>
      <p:pic>
        <p:nvPicPr>
          <p:cNvPr id="11" name="Image 10" descr="Des rangées de flacons de médicaments sur une étagère">
            <a:extLst>
              <a:ext uri="{FF2B5EF4-FFF2-40B4-BE49-F238E27FC236}">
                <a16:creationId xmlns:a16="http://schemas.microsoft.com/office/drawing/2014/main" id="{C1BB868C-6A30-BFE6-45C4-CD3346BD93B9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5818797" y="1438517"/>
            <a:ext cx="1761750" cy="1829274"/>
          </a:xfrm>
          <a:prstGeom prst="rect">
            <a:avLst/>
          </a:prstGeom>
        </p:spPr>
      </p:pic>
      <p:pic>
        <p:nvPicPr>
          <p:cNvPr id="12" name="Image 11" descr="Pile de billets en dollars américains">
            <a:extLst>
              <a:ext uri="{FF2B5EF4-FFF2-40B4-BE49-F238E27FC236}">
                <a16:creationId xmlns:a16="http://schemas.microsoft.com/office/drawing/2014/main" id="{F39E3B4F-5841-3A8D-2879-2754D9345109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7647453" y="1438517"/>
            <a:ext cx="1761750" cy="1829274"/>
          </a:xfrm>
          <a:prstGeom prst="rect">
            <a:avLst/>
          </a:prstGeom>
        </p:spPr>
      </p:pic>
      <p:pic>
        <p:nvPicPr>
          <p:cNvPr id="13" name="Image 12" descr="Vue de Top des personnes discutant des mains et agitant">
            <a:extLst>
              <a:ext uri="{FF2B5EF4-FFF2-40B4-BE49-F238E27FC236}">
                <a16:creationId xmlns:a16="http://schemas.microsoft.com/office/drawing/2014/main" id="{F8AE5D9B-ECEB-305F-4D63-1EE0FF13C003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9572902" y="1438517"/>
            <a:ext cx="1761750" cy="182927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A0B81C8-8845-D2D4-7A52-6E75522B98F7}"/>
              </a:ext>
            </a:extLst>
          </p:cNvPr>
          <p:cNvSpPr/>
          <p:nvPr/>
        </p:nvSpPr>
        <p:spPr>
          <a:xfrm>
            <a:off x="3746810" y="858644"/>
            <a:ext cx="2163336" cy="56344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48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EAB4CE-7F4D-574C-990D-A99A5355C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 anchor="t">
            <a:normAutofit/>
          </a:bodyPr>
          <a:lstStyle/>
          <a:p>
            <a:r>
              <a:rPr lang="fr-CH" b="1" dirty="0">
                <a:latin typeface="+mn-lt"/>
              </a:rPr>
              <a:t>Need for data: on the global 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6A51BE-8723-4249-B277-80E92A11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81723"/>
            <a:ext cx="12192000" cy="5692133"/>
          </a:xfrm>
        </p:spPr>
        <p:txBody>
          <a:bodyPr>
            <a:normAutofit/>
          </a:bodyPr>
          <a:lstStyle/>
          <a:p>
            <a:pPr lvl="1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dirty="0"/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fr-FR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fr-FR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fr-FR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fr-FR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altLang="fr-FR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endParaRPr lang="en-GB" altLang="fr-FR" sz="1400" dirty="0"/>
          </a:p>
          <a:p>
            <a:endParaRPr lang="en-GB" dirty="0"/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2B5A15A-9603-F746-955F-7BABC20A2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80" y="1477250"/>
            <a:ext cx="4103842" cy="264262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44E6377-6784-1C4A-A25D-DA6A81468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80" y="4188285"/>
            <a:ext cx="6120000" cy="79601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1E23281-5D6D-EE47-8FC9-E0610ACF7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380" y="4987482"/>
            <a:ext cx="6120000" cy="77391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4" name="Encre 13">
                <a:extLst>
                  <a:ext uri="{FF2B5EF4-FFF2-40B4-BE49-F238E27FC236}">
                    <a16:creationId xmlns:a16="http://schemas.microsoft.com/office/drawing/2014/main" id="{FFC16090-7B09-3E4A-862B-2ABBCCB6D153}"/>
                  </a:ext>
                </a:extLst>
              </p14:cNvPr>
              <p14:cNvContentPartPr/>
              <p14:nvPr/>
            </p14:nvContentPartPr>
            <p14:xfrm>
              <a:off x="1367729" y="4482246"/>
              <a:ext cx="2421720" cy="61560"/>
            </p14:xfrm>
          </p:contentPart>
        </mc:Choice>
        <mc:Fallback xmlns="">
          <p:pic>
            <p:nvPicPr>
              <p:cNvPr id="14" name="Encre 13">
                <a:extLst>
                  <a:ext uri="{FF2B5EF4-FFF2-40B4-BE49-F238E27FC236}">
                    <a16:creationId xmlns:a16="http://schemas.microsoft.com/office/drawing/2014/main" id="{FFC16090-7B09-3E4A-862B-2ABBCCB6D15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13729" y="4374246"/>
                <a:ext cx="2529360" cy="27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Encre 14">
                <a:extLst>
                  <a:ext uri="{FF2B5EF4-FFF2-40B4-BE49-F238E27FC236}">
                    <a16:creationId xmlns:a16="http://schemas.microsoft.com/office/drawing/2014/main" id="{7ED86ECA-A644-4144-8343-540BC13C8827}"/>
                  </a:ext>
                </a:extLst>
              </p14:cNvPr>
              <p14:cNvContentPartPr/>
              <p14:nvPr/>
            </p14:nvContentPartPr>
            <p14:xfrm>
              <a:off x="5421329" y="5164806"/>
              <a:ext cx="768960" cy="360"/>
            </p14:xfrm>
          </p:contentPart>
        </mc:Choice>
        <mc:Fallback xmlns="">
          <p:pic>
            <p:nvPicPr>
              <p:cNvPr id="15" name="Encre 14">
                <a:extLst>
                  <a:ext uri="{FF2B5EF4-FFF2-40B4-BE49-F238E27FC236}">
                    <a16:creationId xmlns:a16="http://schemas.microsoft.com/office/drawing/2014/main" id="{7ED86ECA-A644-4144-8343-540BC13C882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67354" y="5056806"/>
                <a:ext cx="87655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1D66C3FF-9C5F-5442-9BE3-A03DFBB24B6A}"/>
                  </a:ext>
                </a:extLst>
              </p14:cNvPr>
              <p14:cNvContentPartPr/>
              <p14:nvPr/>
            </p14:nvContentPartPr>
            <p14:xfrm>
              <a:off x="434609" y="5336166"/>
              <a:ext cx="2142360" cy="684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1D66C3FF-9C5F-5442-9BE3-A03DFBB24B6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0609" y="5228166"/>
                <a:ext cx="225000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A0B0922C-ACC9-1A47-A7FA-5044500F1CEF}"/>
                  </a:ext>
                </a:extLst>
              </p14:cNvPr>
              <p14:cNvContentPartPr/>
              <p14:nvPr/>
            </p14:nvContentPartPr>
            <p14:xfrm>
              <a:off x="5700689" y="5358846"/>
              <a:ext cx="500760" cy="2124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A0B0922C-ACC9-1A47-A7FA-5044500F1CE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646689" y="5248984"/>
                <a:ext cx="608400" cy="2405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Encre 17">
                <a:extLst>
                  <a:ext uri="{FF2B5EF4-FFF2-40B4-BE49-F238E27FC236}">
                    <a16:creationId xmlns:a16="http://schemas.microsoft.com/office/drawing/2014/main" id="{9BDBADB9-92DD-2441-885C-55C0C36CE244}"/>
                  </a:ext>
                </a:extLst>
              </p14:cNvPr>
              <p14:cNvContentPartPr/>
              <p14:nvPr/>
            </p14:nvContentPartPr>
            <p14:xfrm>
              <a:off x="434609" y="5504286"/>
              <a:ext cx="1560600" cy="360"/>
            </p14:xfrm>
          </p:contentPart>
        </mc:Choice>
        <mc:Fallback xmlns="">
          <p:pic>
            <p:nvPicPr>
              <p:cNvPr id="18" name="Encre 17">
                <a:extLst>
                  <a:ext uri="{FF2B5EF4-FFF2-40B4-BE49-F238E27FC236}">
                    <a16:creationId xmlns:a16="http://schemas.microsoft.com/office/drawing/2014/main" id="{9BDBADB9-92DD-2441-885C-55C0C36CE24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80597" y="5396286"/>
                <a:ext cx="1668265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Image 6" descr="Une image contenant texte, capture d’écran, Police, document&#10;&#10;Description générée automatiquement">
            <a:extLst>
              <a:ext uri="{FF2B5EF4-FFF2-40B4-BE49-F238E27FC236}">
                <a16:creationId xmlns:a16="http://schemas.microsoft.com/office/drawing/2014/main" id="{BD3E2520-17E5-F805-1FE8-8858C3E7712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092" y="1283391"/>
            <a:ext cx="5761287" cy="443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9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lang="en-GB" b="1" dirty="0">
                <a:latin typeface="+mn-lt"/>
              </a:rPr>
              <a:t>Multiple factors need to come together at different levels of the country and health system</a:t>
            </a: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0B75EE22-C364-394D-0965-8F0F621A2B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087170"/>
              </p:ext>
            </p:extLst>
          </p:nvPr>
        </p:nvGraphicFramePr>
        <p:xfrm>
          <a:off x="0" y="1922552"/>
          <a:ext cx="1219200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467123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87832530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664758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905941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Macro (National </a:t>
                      </a:r>
                      <a:r>
                        <a:rPr lang="fr-FR" sz="2400" dirty="0" err="1"/>
                        <a:t>context</a:t>
                      </a:r>
                      <a:r>
                        <a:rPr lang="fr-FR" sz="2400" dirty="0"/>
                        <a:t> </a:t>
                      </a:r>
                      <a:r>
                        <a:rPr lang="fr-FR" sz="2400" dirty="0" err="1"/>
                        <a:t>government</a:t>
                      </a:r>
                      <a:r>
                        <a:rPr lang="fr-FR" sz="24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err="1"/>
                        <a:t>Meso</a:t>
                      </a:r>
                      <a:r>
                        <a:rPr lang="fr-FR" sz="2400" dirty="0"/>
                        <a:t> (</a:t>
                      </a:r>
                      <a:r>
                        <a:rPr lang="fr-FR" sz="2400" dirty="0" err="1"/>
                        <a:t>Health</a:t>
                      </a:r>
                      <a:r>
                        <a:rPr lang="fr-FR" sz="2400" dirty="0"/>
                        <a:t> system and </a:t>
                      </a:r>
                      <a:r>
                        <a:rPr lang="fr-FR" sz="2400" dirty="0" err="1"/>
                        <a:t>research</a:t>
                      </a:r>
                      <a:r>
                        <a:rPr lang="fr-FR" sz="2400" dirty="0"/>
                        <a:t> </a:t>
                      </a:r>
                      <a:r>
                        <a:rPr lang="fr-FR" sz="2400" dirty="0" err="1"/>
                        <a:t>environment</a:t>
                      </a:r>
                      <a:r>
                        <a:rPr lang="fr-FR" sz="24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Micro (Population and patients)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8338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400" dirty="0"/>
                        <a:t>Data 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642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400" dirty="0"/>
                        <a:t>Data </a:t>
                      </a:r>
                      <a:r>
                        <a:rPr lang="fr-FR" sz="2400" dirty="0" err="1"/>
                        <a:t>aggregation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544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400" dirty="0"/>
                        <a:t>Use of the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9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400" dirty="0"/>
                        <a:t>Communication of data and </a:t>
                      </a:r>
                      <a:r>
                        <a:rPr lang="fr-FR" sz="2400" dirty="0" err="1"/>
                        <a:t>results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694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sz="2400" dirty="0"/>
                        <a:t>Intangible </a:t>
                      </a:r>
                      <a:r>
                        <a:rPr lang="fr-FR" sz="2400" dirty="0" err="1"/>
                        <a:t>factors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6143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376FAC40-70CE-B179-5B53-6A359F48C3F8}"/>
              </a:ext>
            </a:extLst>
          </p:cNvPr>
          <p:cNvSpPr txBox="1"/>
          <p:nvPr/>
        </p:nvSpPr>
        <p:spPr>
          <a:xfrm rot="799018">
            <a:off x="3593770" y="4299787"/>
            <a:ext cx="7781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/>
              <a:t>Facilitators</a:t>
            </a:r>
            <a:r>
              <a:rPr lang="fr-FR" sz="2000" b="1" dirty="0"/>
              <a:t> and challenges for </a:t>
            </a:r>
            <a:r>
              <a:rPr lang="fr-FR" sz="2000" b="1" dirty="0" err="1"/>
              <a:t>each</a:t>
            </a:r>
            <a:r>
              <a:rPr lang="fr-FR" sz="2000" b="1" dirty="0"/>
              <a:t> of </a:t>
            </a:r>
            <a:r>
              <a:rPr lang="fr-FR" sz="2000" b="1" dirty="0" err="1"/>
              <a:t>these</a:t>
            </a:r>
            <a:r>
              <a:rPr lang="fr-FR" sz="2000" b="1" dirty="0"/>
              <a:t> components and </a:t>
            </a:r>
            <a:r>
              <a:rPr lang="fr-FR" sz="2000" b="1" dirty="0" err="1"/>
              <a:t>each</a:t>
            </a:r>
            <a:r>
              <a:rPr lang="fr-FR" sz="2000" b="1" dirty="0"/>
              <a:t> </a:t>
            </a:r>
            <a:r>
              <a:rPr lang="fr-FR" sz="2000" b="1" dirty="0" err="1"/>
              <a:t>level</a:t>
            </a:r>
            <a:endParaRPr lang="fr-FR" sz="20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256F9E-66AF-3636-E3D1-04C8E53C627B}"/>
              </a:ext>
            </a:extLst>
          </p:cNvPr>
          <p:cNvSpPr/>
          <p:nvPr/>
        </p:nvSpPr>
        <p:spPr>
          <a:xfrm>
            <a:off x="6095999" y="2435425"/>
            <a:ext cx="3481232" cy="1490364"/>
          </a:xfrm>
          <a:prstGeom prst="rect">
            <a:avLst/>
          </a:pr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44081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Data collection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C84E-0B57-4A7D-CB82-94D8570A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5604669"/>
          </a:xfrm>
        </p:spPr>
        <p:txBody>
          <a:bodyPr>
            <a:normAutofit/>
          </a:bodyPr>
          <a:lstStyle/>
          <a:p>
            <a:pPr lvl="1"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2C6F65C-B35A-4B24-EEDC-EBEBCFD08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2263"/>
              </p:ext>
            </p:extLst>
          </p:nvPr>
        </p:nvGraphicFramePr>
        <p:xfrm>
          <a:off x="81022" y="662781"/>
          <a:ext cx="12029955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7130">
                  <a:extLst>
                    <a:ext uri="{9D8B030D-6E8A-4147-A177-3AD203B41FA5}">
                      <a16:colId xmlns:a16="http://schemas.microsoft.com/office/drawing/2014/main" val="1310907882"/>
                    </a:ext>
                  </a:extLst>
                </a:gridCol>
                <a:gridCol w="4512840">
                  <a:extLst>
                    <a:ext uri="{9D8B030D-6E8A-4147-A177-3AD203B41FA5}">
                      <a16:colId xmlns:a16="http://schemas.microsoft.com/office/drawing/2014/main" val="2744310928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67794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/>
                        <a:t>Lessons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learnt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56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Governance and infrastructure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Trust of population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Unique identifier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Confidentiality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Digitalisation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Data entry by who and why (</a:t>
                      </a:r>
                      <a:r>
                        <a:rPr lang="en-GB" sz="1800" dirty="0">
                          <a:cs typeface="Calibri" panose="020F0502020204030204" pitchFamily="34" charset="0"/>
                        </a:rPr>
                        <a:t>clinical and administrative purposes)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Use of the data within the system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Improvements versus control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cs typeface="Calibri" panose="020F0502020204030204" pitchFamily="34" charset="0"/>
                        </a:rPr>
                        <a:t>Sense of responsibility for those entering, managing and analysing data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Populations on the move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Paper based systems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Lack of electronic data systems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Access to computers/tablets, </a:t>
                      </a:r>
                      <a:r>
                        <a:rPr lang="en-GB" sz="1800" dirty="0" err="1"/>
                        <a:t>wifi</a:t>
                      </a:r>
                      <a:r>
                        <a:rPr lang="en-GB" sz="1800" dirty="0"/>
                        <a:t>, power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Technological literacy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Supra national rules: data storage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E.g. General Data Protection Regulation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80"/>
                        </a:spcBef>
                        <a:spcAft>
                          <a:spcPts val="8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/>
                        <a:t>Onus of data entry on clinicians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Codes used clinical versus research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System adapted for its different uses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Clinical, Administrative, Research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Inclusion of all patient relevant elements including Patient Centred and Reported Outcomes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Primary role of the data collection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Start simple, but build foundations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Cost of setting up the system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What is essential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How can system evolve</a:t>
                      </a:r>
                    </a:p>
                    <a:p>
                      <a:pPr marL="1257300" lvl="2" indent="-34290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Retrofitting is complex and costly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Collection of usable data</a:t>
                      </a:r>
                    </a:p>
                    <a:p>
                      <a:pPr marL="1257300" lvl="2" indent="-34290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Clinical; Administrative; Research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Who manages system and acts as a gate keeper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The focus on the clinical interaction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Data environment needs to be part of daily clinical life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994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648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80677A-D325-A014-72C5-3F00C0F01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 anchor="t"/>
          <a:lstStyle/>
          <a:p>
            <a:r>
              <a:rPr lang="en-GB" b="1" dirty="0">
                <a:latin typeface="+mn-lt"/>
              </a:rPr>
              <a:t>Data aggregation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87C84E-0B57-4A7D-CB82-94D8570A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5604669"/>
          </a:xfrm>
        </p:spPr>
        <p:txBody>
          <a:bodyPr>
            <a:normAutofit/>
          </a:bodyPr>
          <a:lstStyle/>
          <a:p>
            <a:pPr lvl="1"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dirty="0"/>
          </a:p>
          <a:p>
            <a:pPr>
              <a:spcBef>
                <a:spcPts val="80"/>
              </a:spcBef>
            </a:pPr>
            <a:endParaRPr lang="en-GB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32C6F65C-B35A-4B24-EEDC-EBEBCFD08C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409481"/>
              </p:ext>
            </p:extLst>
          </p:nvPr>
        </p:nvGraphicFramePr>
        <p:xfrm>
          <a:off x="81022" y="988060"/>
          <a:ext cx="12029955" cy="5156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09985">
                  <a:extLst>
                    <a:ext uri="{9D8B030D-6E8A-4147-A177-3AD203B41FA5}">
                      <a16:colId xmlns:a16="http://schemas.microsoft.com/office/drawing/2014/main" val="1310907882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744310928"/>
                    </a:ext>
                  </a:extLst>
                </a:gridCol>
                <a:gridCol w="4009985">
                  <a:extLst>
                    <a:ext uri="{9D8B030D-6E8A-4147-A177-3AD203B41FA5}">
                      <a16:colId xmlns:a16="http://schemas.microsoft.com/office/drawing/2014/main" val="26779427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Facilitators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Challenges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/>
                        <a:t>Lessons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learnt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56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Coding of data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How data is entered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Research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Population based registers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Linkages between different data sources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Beyond the health aspects of diabetes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Data quality and standardisation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Ease of use and access to information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Capturing complexity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Addressing cross-cutting issues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E.g. diabetes and mental health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Increase in user generated data and how to integrate this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Knowledge needed to navigate data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Clinical and epidemiological</a:t>
                      </a:r>
                    </a:p>
                    <a:p>
                      <a:pPr marL="285750" lvl="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Codes used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Relevant for research and clinical management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Validation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/>
                        <a:t>How to be used for purposes of M&amp;E</a:t>
                      </a:r>
                    </a:p>
                    <a:p>
                      <a:pPr marL="1200150" lvl="2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Keep in mind that data should start with the clinical focus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Reliance on registry data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What is coded and entered is the data available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Balance clinical and research and time constraints</a:t>
                      </a:r>
                    </a:p>
                    <a:p>
                      <a:pPr marL="285750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Partnerships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Clinicians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Researchers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Administrators</a:t>
                      </a:r>
                    </a:p>
                    <a:p>
                      <a:pPr marL="742950" lvl="1" indent="-285750">
                        <a:spcBef>
                          <a:spcPts val="80"/>
                        </a:spcBef>
                        <a:spcAft>
                          <a:spcPts val="8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Patients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994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171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RCIMP_Country_H xmlns="71402401-ee9a-4cfa-82a8-ebbd88d5d766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 Country</TermName>
          <TermId xmlns="http://schemas.microsoft.com/office/infopath/2007/PartnerControls">1f55df4f-c103-4303-b974-426a8e7d1d06</TermId>
        </TermInfo>
      </Terms>
    </ICRCIMP_Country_H>
    <Period_x0020_start xmlns="a8a2af44-4b8d-404b-a8bd-4186350a523c">2019-06-22T22:00:00+00:00</Period_x0020_start>
    <TaxCatchAll xmlns="a8a2af44-4b8d-404b-a8bd-4186350a523c">
      <Value>4</Value>
      <Value>3</Value>
      <Value>2</Value>
      <Value>1</Value>
    </TaxCatchAll>
    <ICRCIMP_DocumentType_H xmlns="71402401-ee9a-4cfa-82a8-ebbd88d5d766">
      <Terms xmlns="http://schemas.microsoft.com/office/infopath/2007/PartnerControls"/>
    </ICRCIMP_DocumentType_H>
    <ICRCIMP_IHT_H xmlns="71402401-ee9a-4cfa-82a8-ebbd88d5d766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23eb6094-56fc-4ad4-8ae2-cf1575a694f0</TermId>
        </TermInfo>
      </Terms>
    </ICRCIMP_IHT_H>
    <IsIntranet xmlns="a8a2af44-4b8d-404b-a8bd-4186350a523c">false</IsIntranet>
    <ICRCIMP_BusinessFunction_H xmlns="71402401-ee9a-4cfa-82a8-ebbd88d5d766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Assistance</TermName>
          <TermId xmlns="http://schemas.microsoft.com/office/infopath/2007/PartnerControls">9015aaae-65d7-4217-8889-581aaffe05a3</TermId>
        </TermInfo>
      </Terms>
    </ICRCIMP_BusinessFunction_H>
    <pe3ed4b1638e49a0a22b56e84a30773f xmlns="775538c5-eb89-48ba-a372-0acd5d6f1291">
      <Terms xmlns="http://schemas.microsoft.com/office/infopath/2007/PartnerControls">
        <TermInfo xmlns="http://schemas.microsoft.com/office/infopath/2007/PartnerControls">
          <TermName xmlns="http://schemas.microsoft.com/office/infopath/2007/PartnerControls">- No key issue</TermName>
          <TermId xmlns="http://schemas.microsoft.com/office/infopath/2007/PartnerControls">32056555-74b8-4174-9beb-b0d6d010855f</TermId>
        </TermInfo>
      </Terms>
    </pe3ed4b1638e49a0a22b56e84a30773f>
    <ICRCIMP_RMIdentifier xmlns="71402401-ee9a-4cfa-82a8-ebbd88d5d766" xsi:nil="true"/>
    <RatingCount xmlns="http://schemas.microsoft.com/sharepoint/v3" xsi:nil="true"/>
    <ICRCIMP_IsRecord xmlns="71402401-ee9a-4cfa-82a8-ebbd88d5d766">false</ICRCIMP_IsRecord>
    <ICRCIMP_RMTransfer xmlns="71402401-ee9a-4cfa-82a8-ebbd88d5d766">
      <Url xsi:nil="true"/>
      <Description xsi:nil="true"/>
    </ICRCIMP_RMTransfer>
    <ICRCIMP_Keyword_H xmlns="71402401-ee9a-4cfa-82a8-ebbd88d5d766">
      <Terms xmlns="http://schemas.microsoft.com/office/infopath/2007/PartnerControls"/>
    </ICRCIMP_Keyword_H>
    <ICRCIMP_OrganizationalAccronym_H xmlns="71402401-ee9a-4cfa-82a8-ebbd88d5d766">
      <Terms xmlns="http://schemas.microsoft.com/office/infopath/2007/PartnerControls"/>
    </ICRCIMP_OrganizationalAccronym_H>
    <AverageRating xmlns="http://schemas.microsoft.com/sharepoint/v3" xsi:nil="true"/>
    <h205814a13eb4c68bb83316f6dea6ef2 xmlns="71402401-ee9a-4cfa-82a8-ebbd88d5d766">
      <Terms xmlns="http://schemas.microsoft.com/office/infopath/2007/PartnerControls"/>
    </h205814a13eb4c68bb83316f6dea6ef2>
    <ICRCIMP_IsFocus xmlns="71402401-ee9a-4cfa-82a8-ebbd88d5d766">false</ICRCIMP_IsFocus>
    <Period_x0020_end xmlns="a8a2af44-4b8d-404b-a8bd-4186350a523c" xsi:nil="true"/>
    <ICRCIMP_RMUnitInCharge_H xmlns="71402401-ee9a-4cfa-82a8-ebbd88d5d766">
      <Terms xmlns="http://schemas.microsoft.com/office/infopath/2007/PartnerControls"/>
    </ICRCIMP_RMUnitInCharge_H>
    <_dlc_DocId xmlns="a8a2af44-4b8d-404b-a8bd-4186350a523c">TSASSIST-19-1471</_dlc_DocId>
    <_dlc_DocIdUrl xmlns="a8a2af44-4b8d-404b-a8bd-4186350a523c">
      <Url>https://collab.ext.icrc.org/sites/TS_ASSIST/_layouts/15/DocIdRedir.aspx?ID=TSASSIST-19-1471</Url>
      <Description>TSASSIST-19-1471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ICRC Team Document" ma:contentTypeID="0x010100F306B2604BE44180B8B82333BE64DF4E005A5CBB6C53404A16AAEA5338BA523999000A8DC57427FE8447B6BC7D6E7F551E9D" ma:contentTypeVersion="42" ma:contentTypeDescription="Upload Form" ma:contentTypeScope="" ma:versionID="084248063f8dba146697e29f0d22fe69">
  <xsd:schema xmlns:xsd="http://www.w3.org/2001/XMLSchema" xmlns:xs="http://www.w3.org/2001/XMLSchema" xmlns:p="http://schemas.microsoft.com/office/2006/metadata/properties" xmlns:ns1="http://schemas.microsoft.com/sharepoint/v3" xmlns:ns2="71402401-ee9a-4cfa-82a8-ebbd88d5d766" xmlns:ns3="a8a2af44-4b8d-404b-a8bd-4186350a523c" xmlns:ns4="775538c5-eb89-48ba-a372-0acd5d6f1291" targetNamespace="http://schemas.microsoft.com/office/2006/metadata/properties" ma:root="true" ma:fieldsID="3e3a4ec725c8395d7b867916cbe6ed60" ns1:_="" ns2:_="" ns3:_="" ns4:_="">
    <xsd:import namespace="http://schemas.microsoft.com/sharepoint/v3"/>
    <xsd:import namespace="71402401-ee9a-4cfa-82a8-ebbd88d5d766"/>
    <xsd:import namespace="a8a2af44-4b8d-404b-a8bd-4186350a523c"/>
    <xsd:import namespace="775538c5-eb89-48ba-a372-0acd5d6f1291"/>
    <xsd:element name="properties">
      <xsd:complexType>
        <xsd:sequence>
          <xsd:element name="documentManagement">
            <xsd:complexType>
              <xsd:all>
                <xsd:element ref="ns2:ICRCIMP_IsFocus" minOccurs="0"/>
                <xsd:element ref="ns3:IsIntranet" minOccurs="0"/>
                <xsd:element ref="ns3:Period_x0020_start" minOccurs="0"/>
                <xsd:element ref="ns3:Period_x0020_end" minOccurs="0"/>
                <xsd:element ref="ns2:ICRCIMP_IsRecord" minOccurs="0"/>
                <xsd:element ref="ns2:ICRCIMP_RMIdentifier" minOccurs="0"/>
                <xsd:element ref="ns2:ICRCIMP_RMTransfer" minOccurs="0"/>
                <xsd:element ref="ns1:AverageRating" minOccurs="0"/>
                <xsd:element ref="ns1:RatingCount" minOccurs="0"/>
                <xsd:element ref="ns3:_dlc_DocIdUrl" minOccurs="0"/>
                <xsd:element ref="ns2:ICRCIMP_RMUnitInCharge_H" minOccurs="0"/>
                <xsd:element ref="ns3:TaxCatchAll" minOccurs="0"/>
                <xsd:element ref="ns3:TaxCatchAllLabel" minOccurs="0"/>
                <xsd:element ref="ns3:_dlc_DocIdPersistId" minOccurs="0"/>
                <xsd:element ref="ns2:ICRCIMP_Keyword_H" minOccurs="0"/>
                <xsd:element ref="ns3:_dlc_DocId" minOccurs="0"/>
                <xsd:element ref="ns2:ICRCIMP_OrganizationalAccronym_H" minOccurs="0"/>
                <xsd:element ref="ns2:ICRCIMP_Country_H" minOccurs="0"/>
                <xsd:element ref="ns2:ICRCIMP_DocumentType_H" minOccurs="0"/>
                <xsd:element ref="ns2:ICRCIMP_IHT_H" minOccurs="0"/>
                <xsd:element ref="ns2:ICRCIMP_BusinessFunction_H" minOccurs="0"/>
                <xsd:element ref="ns4:pe3ed4b1638e49a0a22b56e84a30773f" minOccurs="0"/>
                <xsd:element ref="ns2:h205814a13eb4c68bb83316f6dea6ef2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6" nillable="true" ma:displayName="Rating (0-5)" ma:decimals="2" ma:description="Average value of all the ratings that have been submitted" ma:hidden="true" ma:internalName="AverageRating" ma:readOnly="false">
      <xsd:simpleType>
        <xsd:restriction base="dms:Number"/>
      </xsd:simpleType>
    </xsd:element>
    <xsd:element name="RatingCount" ma:index="17" nillable="true" ma:displayName="Number of Ratings" ma:decimals="0" ma:description="Number of ratings submitted" ma:hidden="true" ma:internalName="RatingCount" ma:readOnly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402401-ee9a-4cfa-82a8-ebbd88d5d766" elementFormDefault="qualified">
    <xsd:import namespace="http://schemas.microsoft.com/office/2006/documentManagement/types"/>
    <xsd:import namespace="http://schemas.microsoft.com/office/infopath/2007/PartnerControls"/>
    <xsd:element name="ICRCIMP_IsFocus" ma:index="5" nillable="true" ma:displayName="Is Key Document" ma:default="0" ma:internalName="ICRCIMP_IsFocus">
      <xsd:simpleType>
        <xsd:restriction base="dms:Boolean"/>
      </xsd:simpleType>
    </xsd:element>
    <xsd:element name="ICRCIMP_IsRecord" ma:index="12" nillable="true" ma:displayName="Is Record" ma:default="0" ma:internalName="ICRCIMP_IsRecord">
      <xsd:simpleType>
        <xsd:restriction base="dms:Boolean"/>
      </xsd:simpleType>
    </xsd:element>
    <xsd:element name="ICRCIMP_RMIdentifier" ma:index="13" nillable="true" ma:displayName="RM Identifier" ma:hidden="true" ma:internalName="ICRCIMP_RMIdentifier" ma:readOnly="false">
      <xsd:simpleType>
        <xsd:restriction base="dms:Text"/>
      </xsd:simpleType>
    </xsd:element>
    <xsd:element name="ICRCIMP_RMTransfer" ma:index="15" nillable="true" ma:displayName="RM Transfer" ma:format="Image" ma:hidden="true" ma:internalName="ICRCIMP_RMTransfer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CRCIMP_RMUnitInCharge_H" ma:index="25" nillable="true" ma:taxonomy="true" ma:internalName="ICRCIMP_RMUnitInCharge_H" ma:taxonomyFieldName="ICRCIMP_RMUnitInCharge" ma:displayName="RM Unit In Charge" ma:readOnly="false" ma:default="" ma:fieldId="{6e3f7d82-bb30-4acf-bd11-eef511e2f6ff}" ma:sspId="ab0fa9d1-5a5a-4c9b-9c24-b67ffc5bb60f" ma:termSetId="9e1982ce-954c-4bc3-b476-a56a519943c0" ma:anchorId="63380a77-9e03-450d-9a07-fe8456eb1d4e" ma:open="false" ma:isKeyword="false">
      <xsd:complexType>
        <xsd:sequence>
          <xsd:element ref="pc:Terms" minOccurs="0" maxOccurs="1"/>
        </xsd:sequence>
      </xsd:complexType>
    </xsd:element>
    <xsd:element name="ICRCIMP_Keyword_H" ma:index="29" nillable="true" ma:taxonomy="true" ma:internalName="ICRCIMP_Keyword_H" ma:taxonomyFieldName="ICRCIMP_Keyword" ma:displayName="Keyword" ma:readOnly="false" ma:default="" ma:fieldId="{f27af7a6-d078-4508-aeeb-bc60d2b2a9c2}" ma:taxonomyMulti="true" ma:sspId="ab0fa9d1-5a5a-4c9b-9c24-b67ffc5bb60f" ma:termSetId="9e1982ce-954c-4bc3-b476-a56a519943c0" ma:anchorId="dc16195f-09ad-42a4-9fc8-901be5812cbf" ma:open="false" ma:isKeyword="false">
      <xsd:complexType>
        <xsd:sequence>
          <xsd:element ref="pc:Terms" minOccurs="0" maxOccurs="1"/>
        </xsd:sequence>
      </xsd:complexType>
    </xsd:element>
    <xsd:element name="ICRCIMP_OrganizationalAccronym_H" ma:index="31" nillable="true" ma:taxonomy="true" ma:internalName="ICRCIMP_OrganizationalAccronym_H" ma:taxonomyFieldName="ICRCIMP_OrganizationalAccronym" ma:displayName="Organizational Acronym" ma:readOnly="false" ma:default="" ma:fieldId="{7ccf5c89-e992-4c56-8c3d-f080454b7083}" ma:sspId="ab0fa9d1-5a5a-4c9b-9c24-b67ffc5bb60f" ma:termSetId="9e1982ce-954c-4bc3-b476-a56a519943c0" ma:anchorId="63380a77-9e03-450d-9a07-fe8456eb1d4e" ma:open="false" ma:isKeyword="false">
      <xsd:complexType>
        <xsd:sequence>
          <xsd:element ref="pc:Terms" minOccurs="0" maxOccurs="1"/>
        </xsd:sequence>
      </xsd:complexType>
    </xsd:element>
    <xsd:element name="ICRCIMP_Country_H" ma:index="32" nillable="true" ma:taxonomy="true" ma:internalName="ICRCIMP_Country_H" ma:taxonomyFieldName="ICRCIMP_Country" ma:displayName="Country" ma:readOnly="false" ma:default="2;#No Country|1f55df4f-c103-4303-b974-426a8e7d1d06" ma:fieldId="{43c356ae-dbf9-4781-9db5-36f4e2c43aa5}" ma:taxonomyMulti="true" ma:sspId="ab0fa9d1-5a5a-4c9b-9c24-b67ffc5bb60f" ma:termSetId="9e1982ce-954c-4bc3-b476-a56a519943c0" ma:anchorId="ef6172f5-22a7-44c1-85b4-1009e07f4347" ma:open="false" ma:isKeyword="false">
      <xsd:complexType>
        <xsd:sequence>
          <xsd:element ref="pc:Terms" minOccurs="0" maxOccurs="1"/>
        </xsd:sequence>
      </xsd:complexType>
    </xsd:element>
    <xsd:element name="ICRCIMP_DocumentType_H" ma:index="33" nillable="true" ma:taxonomy="true" ma:internalName="ICRCIMP_DocumentType_H" ma:taxonomyFieldName="ICRCIMP_DocumentType" ma:displayName="Document Type" ma:readOnly="false" ma:default="" ma:fieldId="{be9838ba-4f15-4a58-a832-ef14848e4da7}" ma:sspId="ab0fa9d1-5a5a-4c9b-9c24-b67ffc5bb60f" ma:termSetId="9e1982ce-954c-4bc3-b476-a56a519943c0" ma:anchorId="d4aee717-125d-40b5-a4ac-9555539d892b" ma:open="false" ma:isKeyword="false">
      <xsd:complexType>
        <xsd:sequence>
          <xsd:element ref="pc:Terms" minOccurs="0" maxOccurs="1"/>
        </xsd:sequence>
      </xsd:complexType>
    </xsd:element>
    <xsd:element name="ICRCIMP_IHT_H" ma:index="34" nillable="true" ma:taxonomy="true" ma:internalName="ICRCIMP_IHT_H" ma:taxonomyFieldName="ICRCIMP_IHT" ma:displayName="IHT" ma:readOnly="false" ma:default="4;#Internal|23eb6094-56fc-4ad4-8ae2-cf1575a694f0" ma:fieldId="{065c2617-21f6-47e4-87f5-3c0378fecd5d}" ma:sspId="ab0fa9d1-5a5a-4c9b-9c24-b67ffc5bb60f" ma:termSetId="9e1982ce-954c-4bc3-b476-a56a519943c0" ma:anchorId="b0b0a92e-8599-45de-9f88-f18d1883a95e" ma:open="false" ma:isKeyword="false">
      <xsd:complexType>
        <xsd:sequence>
          <xsd:element ref="pc:Terms" minOccurs="0" maxOccurs="1"/>
        </xsd:sequence>
      </xsd:complexType>
    </xsd:element>
    <xsd:element name="ICRCIMP_BusinessFunction_H" ma:index="35" nillable="true" ma:taxonomy="true" ma:internalName="ICRCIMP_BusinessFunction_H" ma:taxonomyFieldName="ICRCIMP_BusinessFunction" ma:displayName="Business Function" ma:readOnly="false" ma:default="1;#Assistance|9015aaae-65d7-4217-8889-581aaffe05a3" ma:fieldId="{135f9e93-e411-4f51-a3e4-c80a6701173e}" ma:sspId="ab0fa9d1-5a5a-4c9b-9c24-b67ffc5bb60f" ma:termSetId="9e1982ce-954c-4bc3-b476-a56a519943c0" ma:anchorId="1f494b62-34d6-4855-af7c-08b76e795dc3" ma:open="false" ma:isKeyword="false">
      <xsd:complexType>
        <xsd:sequence>
          <xsd:element ref="pc:Terms" minOccurs="0" maxOccurs="1"/>
        </xsd:sequence>
      </xsd:complexType>
    </xsd:element>
    <xsd:element name="h205814a13eb4c68bb83316f6dea6ef2" ma:index="38" nillable="true" ma:taxonomy="true" ma:internalName="h205814a13eb4c68bb83316f6dea6ef2" ma:taxonomyFieldName="ICRCIMP_KeyIssue" ma:displayName="Key Issue" ma:fieldId="{1205814a-13eb-4c68-bb83-316f6dea6ef2}" ma:sspId="ab0fa9d1-5a5a-4c9b-9c24-b67ffc5bb60f" ma:termSetId="9e1982ce-954c-4bc3-b476-a56a519943c0" ma:anchorId="a8ad2310-98ac-4bbe-9c4d-0a57da7951af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a2af44-4b8d-404b-a8bd-4186350a523c" elementFormDefault="qualified">
    <xsd:import namespace="http://schemas.microsoft.com/office/2006/documentManagement/types"/>
    <xsd:import namespace="http://schemas.microsoft.com/office/infopath/2007/PartnerControls"/>
    <xsd:element name="IsIntranet" ma:index="6" nillable="true" ma:displayName="Is Intranet" ma:default="0" ma:internalName="IsIntranet">
      <xsd:simpleType>
        <xsd:restriction base="dms:Boolean"/>
      </xsd:simpleType>
    </xsd:element>
    <xsd:element name="Period_x0020_start" ma:index="10" nillable="true" ma:displayName="Period start" ma:default="[today]" ma:format="DateOnly" ma:internalName="Period_x0020_start">
      <xsd:simpleType>
        <xsd:restriction base="dms:DateTime"/>
      </xsd:simpleType>
    </xsd:element>
    <xsd:element name="Period_x0020_end" ma:index="11" nillable="true" ma:displayName="Period end" ma:format="DateOnly" ma:internalName="Period_x0020_end">
      <xsd:simpleType>
        <xsd:restriction base="dms:DateTime"/>
      </xsd:simpleType>
    </xsd:element>
    <xsd:element name="_dlc_DocIdUrl" ma:index="2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TaxCatchAll" ma:index="26" nillable="true" ma:displayName="Taxonomy Catch All Column" ma:hidden="true" ma:list="{bb80481a-0eda-4050-92b4-209d87b2a08d}" ma:internalName="TaxCatchAll" ma:showField="CatchAllData" ma:web="71402401-ee9a-4cfa-82a8-ebbd88d5d7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7" nillable="true" ma:displayName="Taxonomy Catch All Column1" ma:hidden="true" ma:list="{bb80481a-0eda-4050-92b4-209d87b2a08d}" ma:internalName="TaxCatchAllLabel" ma:readOnly="true" ma:showField="CatchAllDataLabel" ma:web="71402401-ee9a-4cfa-82a8-ebbd88d5d7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_dlc_DocId" ma:index="3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5538c5-eb89-48ba-a372-0acd5d6f1291" elementFormDefault="qualified">
    <xsd:import namespace="http://schemas.microsoft.com/office/2006/documentManagement/types"/>
    <xsd:import namespace="http://schemas.microsoft.com/office/infopath/2007/PartnerControls"/>
    <xsd:element name="pe3ed4b1638e49a0a22b56e84a30773f" ma:index="36" nillable="true" ma:taxonomy="true" ma:internalName="pe3ed4b1638e49a0a22b56e84a30773f" ma:taxonomyFieldName="Key_x0020_Issue" ma:displayName="Key Issue" ma:default="3;#- No key issue|32056555-74b8-4174-9beb-b0d6d010855f" ma:fieldId="{9e3ed4b1-638e-49a0-a22b-56e84a30773f}" ma:sspId="ab0fa9d1-5a5a-4c9b-9c24-b67ffc5bb60f" ma:termSetId="9e1982ce-954c-4bc3-b476-a56a519943c0" ma:anchorId="a8ad2310-98ac-4bbe-9c4d-0a57da7951af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1" ma:displayName="Summary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EC46F2-8EC5-449E-81BC-EFE03E70A6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37FFE8-CCD5-4F0C-AE2B-A0CA991FA6F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D1957A7-F412-44A1-82C5-BCC841708E67}">
  <ds:schemaRefs>
    <ds:schemaRef ds:uri="a8a2af44-4b8d-404b-a8bd-4186350a523c"/>
    <ds:schemaRef ds:uri="http://schemas.microsoft.com/office/2006/documentManagement/types"/>
    <ds:schemaRef ds:uri="775538c5-eb89-48ba-a372-0acd5d6f1291"/>
    <ds:schemaRef ds:uri="http://purl.org/dc/dcmitype/"/>
    <ds:schemaRef ds:uri="http://schemas.microsoft.com/office/infopath/2007/PartnerControls"/>
    <ds:schemaRef ds:uri="71402401-ee9a-4cfa-82a8-ebbd88d5d766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816C3FA9-C82D-4D9A-B1BC-C32D6564B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402401-ee9a-4cfa-82a8-ebbd88d5d766"/>
    <ds:schemaRef ds:uri="a8a2af44-4b8d-404b-a8bd-4186350a523c"/>
    <ds:schemaRef ds:uri="775538c5-eb89-48ba-a372-0acd5d6f12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1054</Words>
  <Application>Microsoft Macintosh PowerPoint</Application>
  <PresentationFormat>Grand écran</PresentationFormat>
  <Paragraphs>256</Paragraphs>
  <Slides>16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Why addressing NCDs in fragile environments is important? </vt:lpstr>
      <vt:lpstr>Global burden of Noncommunicable diseases</vt:lpstr>
      <vt:lpstr>Global burden of Noncommunicable diseases</vt:lpstr>
      <vt:lpstr> NCDs and humanitarian emergencies</vt:lpstr>
      <vt:lpstr>Information is a key piece of the health system puzzle</vt:lpstr>
      <vt:lpstr>Need for data: on the global agenda</vt:lpstr>
      <vt:lpstr>Multiple factors need to come together at different levels of the country and health system</vt:lpstr>
      <vt:lpstr>Data collection</vt:lpstr>
      <vt:lpstr>Data aggregation</vt:lpstr>
      <vt:lpstr>Use of data</vt:lpstr>
      <vt:lpstr>Communication of data and results</vt:lpstr>
      <vt:lpstr>Intangible factors</vt:lpstr>
      <vt:lpstr>A possible global data environment</vt:lpstr>
      <vt:lpstr>For discussion</vt:lpstr>
      <vt:lpstr>For discussion</vt:lpstr>
      <vt:lpstr>Why addressing NCDs in fragile environments is important? 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Antje Van Roeden</dc:creator>
  <cp:lastModifiedBy>David Beran</cp:lastModifiedBy>
  <cp:revision>119</cp:revision>
  <cp:lastPrinted>2019-06-23T15:13:10Z</cp:lastPrinted>
  <dcterms:created xsi:type="dcterms:W3CDTF">2019-06-23T08:12:45Z</dcterms:created>
  <dcterms:modified xsi:type="dcterms:W3CDTF">2023-10-11T09:02:45Z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0x010100F306B2604BE44180B8B82333BE64DF4E005A5CBB6C53404A16AAEA5338BA523999000A8DC57427FE8447B6BC7D6E7F551E9D</vt:lpwstr>
  </property>
  <property fmtid="{D5CDD505-2E9C-101B-9397-08002B2CF9AE}" pid="3" name="ICRCIMP_RMUnitInCharge">
    <vt:lpwstr/>
  </property>
  <property fmtid="{D5CDD505-2E9C-101B-9397-08002B2CF9AE}" pid="4" name="ICRCIMP_ManageAccess">
    <vt:bool>false</vt:bool>
  </property>
  <property fmtid="{D5CDD505-2E9C-101B-9397-08002B2CF9AE}" pid="5" name="_dlc_DocIdItemGuid">
    <vt:lpwstr>d6e598a9-88db-4fff-ac2f-efcba8548094</vt:lpwstr>
  </property>
  <property fmtid="{D5CDD505-2E9C-101B-9397-08002B2CF9AE}" pid="6" name="ICRCIMP_IHT">
    <vt:lpwstr>4;#Internal|23eb6094-56fc-4ad4-8ae2-cf1575a694f0</vt:lpwstr>
  </property>
  <property fmtid="{D5CDD505-2E9C-101B-9397-08002B2CF9AE}" pid="7" name="ICRCIMP_Country">
    <vt:lpwstr>2;#No Country|1f55df4f-c103-4303-b974-426a8e7d1d06</vt:lpwstr>
  </property>
  <property fmtid="{D5CDD505-2E9C-101B-9397-08002B2CF9AE}" pid="8" name="ICRCIMP_OrganizationalAccronym">
    <vt:lpwstr/>
  </property>
  <property fmtid="{D5CDD505-2E9C-101B-9397-08002B2CF9AE}" pid="9" name="Key Issue">
    <vt:lpwstr>3;#- No key issue|32056555-74b8-4174-9beb-b0d6d010855f</vt:lpwstr>
  </property>
  <property fmtid="{D5CDD505-2E9C-101B-9397-08002B2CF9AE}" pid="10" name="ICRCIMP_DocumentType">
    <vt:lpwstr/>
  </property>
  <property fmtid="{D5CDD505-2E9C-101B-9397-08002B2CF9AE}" pid="11" name="ICRCIMP_BusinessFunction">
    <vt:lpwstr>1;#Assistance|9015aaae-65d7-4217-8889-581aaffe05a3</vt:lpwstr>
  </property>
  <property fmtid="{D5CDD505-2E9C-101B-9397-08002B2CF9AE}" pid="12" name="ICRCIMP_Keyword">
    <vt:lpwstr/>
  </property>
  <property fmtid="{D5CDD505-2E9C-101B-9397-08002B2CF9AE}" pid="13" name="ICRCIMP_KeyIssue">
    <vt:lpwstr/>
  </property>
</Properties>
</file>