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mp4" ContentType="vide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48" r:id="rId2"/>
  </p:sldMasterIdLst>
  <p:sldIdLst>
    <p:sldId id="257" r:id="rId3"/>
    <p:sldId id="260" r:id="rId4"/>
    <p:sldId id="258" r:id="rId5"/>
    <p:sldId id="259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04" autoAdjust="0"/>
    <p:restoredTop sz="94660"/>
  </p:normalViewPr>
  <p:slideViewPr>
    <p:cSldViewPr snapToGrid="0">
      <p:cViewPr>
        <p:scale>
          <a:sx n="82" d="100"/>
          <a:sy n="82" d="100"/>
        </p:scale>
        <p:origin x="58" y="425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DC3D09-F308-8EBF-61EA-C8F8B48299B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B83D621-3856-3773-7DEB-44D3755714E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F31E2C5-C584-F16C-58FA-A46D3D2B95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E64045-F363-4F95-903F-F5A47E307506}" type="datetimeFigureOut">
              <a:rPr lang="en-GB" smtClean="0"/>
              <a:t>09/10/2023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6D23BDD-3FF7-C183-396C-5059F0218D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4616C4E-43EB-E12B-AB7E-6F4AFCAE40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11FFBE-179E-44B9-AC9B-42EC28E2F62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048450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734546-1C96-64AD-9D3F-8008B0E898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8F73595-753D-2444-31DF-C0B103F7BFA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3F587DB-C604-175D-115F-962844BB7E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E64045-F363-4F95-903F-F5A47E307506}" type="datetimeFigureOut">
              <a:rPr lang="en-GB" smtClean="0"/>
              <a:t>09/10/2023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4AAE72-EA15-7C4C-F061-DF26746208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92F0A3-5ED4-385E-72C5-9881F265F3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11FFBE-179E-44B9-AC9B-42EC28E2F62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29390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93CC2AB-1BEC-268D-7F74-BF39F1E3ADF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D510A27-6AE3-857C-25A4-96A9C847C41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2AB82CC-DC2A-B692-33F7-AB41AE2A68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E64045-F363-4F95-903F-F5A47E307506}" type="datetimeFigureOut">
              <a:rPr lang="en-GB" smtClean="0"/>
              <a:t>09/10/2023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740D66B-66A1-E6C7-1F47-38C90F19E7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593050-173B-BE49-181F-CDB2FA969C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11FFBE-179E-44B9-AC9B-42EC28E2F62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9679288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15ABF5A-9B3B-E0D1-788E-192926193B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700A82-BEFB-46FB-9292-1CD15C89F1CE}" type="datetimeFigureOut">
              <a:rPr lang="en-CH" smtClean="0"/>
              <a:t>10/09/2023</a:t>
            </a:fld>
            <a:endParaRPr lang="en-CH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C4A9D66-9C1F-B657-0491-FE90541B25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66796A1-19E3-16A9-D27F-7A0C09292A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787A98-99FF-48EF-ABE9-98BB2EEB0BD6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4732843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BB5C25-E31B-A76D-4237-F1E06B0A95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2EDB13F-3FC5-25C3-9523-7214FA1AE65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B0A0103-FFAF-8009-1719-032D9E5421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E64045-F363-4F95-903F-F5A47E307506}" type="datetimeFigureOut">
              <a:rPr lang="en-GB" smtClean="0"/>
              <a:t>09/10/2023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5420E4-BEA9-3C51-B224-DE4275ED6C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232882-27BE-5A60-9CA6-8605A7D6BE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11FFBE-179E-44B9-AC9B-42EC28E2F62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866874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05BB69-15A5-EF56-A6E1-5C1FE58F6A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93986BD-0653-1448-8805-73A774A635A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D5E51B6-B1B5-D4F4-EA38-CB6892590C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E64045-F363-4F95-903F-F5A47E307506}" type="datetimeFigureOut">
              <a:rPr lang="en-GB" smtClean="0"/>
              <a:t>09/10/2023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269F3D-0BEE-C428-09F6-ED6D2301A7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4C6812C-702A-E448-CEEF-F2AAF74BF5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11FFBE-179E-44B9-AC9B-42EC28E2F62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097789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88C21D-545E-8FAB-A5DC-E02206EED3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4CAA3B9-C401-55A9-B529-84B7CAC750D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DDBE142-6041-05F9-F59C-29518213F15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8472806-CD50-DAC1-6FE8-27F86D71A0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E64045-F363-4F95-903F-F5A47E307506}" type="datetimeFigureOut">
              <a:rPr lang="en-GB" smtClean="0"/>
              <a:t>09/10/2023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5B1AA0E-7C9F-49E0-69A9-A9239F6541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677CF5E-CCA2-91DC-D27B-11F75FF24B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11FFBE-179E-44B9-AC9B-42EC28E2F62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35712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59747F-679E-3B39-E77D-66038CBBAE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FD8E04A-B64E-E15D-B221-0859D3E8B12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865CA6B-20A1-520B-6A42-3399DE1D3AB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5FC52AA-0486-F697-6B96-B70143FA011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01A09D0-72B6-6441-BC5E-724FFAEE15B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9D1DAAE-EFC3-9771-1B9D-367DE40422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E64045-F363-4F95-903F-F5A47E307506}" type="datetimeFigureOut">
              <a:rPr lang="en-GB" smtClean="0"/>
              <a:t>09/10/2023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0D1DEC5-0C21-C208-3566-50A417069F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34F9D40-753D-89D3-6278-0D755C8F6E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11FFBE-179E-44B9-AC9B-42EC28E2F62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943426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660BB3-BA79-6745-0DD9-7B4316C102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6FAD2C2-8529-4666-FBDA-552C403870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E64045-F363-4F95-903F-F5A47E307506}" type="datetimeFigureOut">
              <a:rPr lang="en-GB" smtClean="0"/>
              <a:t>09/10/2023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BC061D2-648F-9734-A660-80AF2DD699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D6EFD8A-DDB0-1147-5459-D7D1D39A3E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11FFBE-179E-44B9-AC9B-42EC28E2F62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818759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9E8B9D0-B71F-62C6-7957-8215CFBD8D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E64045-F363-4F95-903F-F5A47E307506}" type="datetimeFigureOut">
              <a:rPr lang="en-GB" smtClean="0"/>
              <a:t>09/10/2023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44D990F-6108-AF59-AFEC-D1DCA5AF75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31D971B-BD06-F9DF-6716-BA8EFF0F1F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11FFBE-179E-44B9-AC9B-42EC28E2F62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697369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E1235D-2331-E401-C7C6-4A6D42C068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F179B99-2B89-DED4-BB81-C9B76449539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6BB7FB1-8C52-645B-96C4-EBF8375A11E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16A9759-B8D1-8F45-A3E5-34E628CCDC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E64045-F363-4F95-903F-F5A47E307506}" type="datetimeFigureOut">
              <a:rPr lang="en-GB" smtClean="0"/>
              <a:t>09/10/2023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09F13EF-E29A-CCC1-6DCD-5CA1CAAFE4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69D515B-136F-F07F-3376-0EBD4BBB8C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11FFBE-179E-44B9-AC9B-42EC28E2F62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224772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84C44A-F1E6-8778-9213-0D60DDDADC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FD62381-A2A7-C28C-7206-35EF156FB17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70E9781-4EBA-ACBE-9D82-71D2D256F0A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515ABD3-945F-A804-E479-68C9EA5CB7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E64045-F363-4F95-903F-F5A47E307506}" type="datetimeFigureOut">
              <a:rPr lang="en-GB" smtClean="0"/>
              <a:t>09/10/2023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1CDF0C9-F41D-2655-5290-15D6E65F21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3CD0EFA-9883-5473-7B95-D0A7C23E38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11FFBE-179E-44B9-AC9B-42EC28E2F62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590897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5697F59-711E-E2DF-3A84-0F8A27816B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B7665E6-DB55-99C6-3B38-6D75F204ECF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B31E776-1409-1714-83EB-C2D3F238737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E64045-F363-4F95-903F-F5A47E307506}" type="datetimeFigureOut">
              <a:rPr lang="en-GB" smtClean="0"/>
              <a:t>09/10/2023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271A71-62E1-4FCB-11FE-27B77FA3415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741E926-593D-3A98-132A-B24DFA66E6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11FFBE-179E-44B9-AC9B-42EC28E2F62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096983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61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AC06EEE-5771-BA42-8BB2-CADEB87E58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C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1ABDEAD-59BC-5C83-1154-818E23C6570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16F4EB7-3CAE-FCFB-18CA-52D136AC34F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700A82-BEFB-46FB-9292-1CD15C89F1CE}" type="datetimeFigureOut">
              <a:rPr lang="en-CH" smtClean="0"/>
              <a:t>10/09/2023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C8AE84A-47BC-79E8-C226-021E8823773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9F10EE2-E0E9-817A-08DB-165C415D586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787A98-99FF-48EF-ABE9-98BB2EEB0BD6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3646604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CH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video" Target="../media/media2.mp4"/><Relationship Id="rId1" Type="http://schemas.microsoft.com/office/2007/relationships/media" Target="../media/media2.mp4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https://api.eu.kaltura.com/html5/html5lib/v2.98/mwEmbedFrame.php/p/324/uiconf_id/23453841/entry_id/0_stad8b17?wid=_324&amp;iframeembed=true&amp;playerId=kaltura_player&amp;entry_id=0_stad8b17" TargetMode="Externa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34598D-D062-895C-48FC-4C9E9B7B57E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96193" y="615825"/>
            <a:ext cx="4754031" cy="2206689"/>
          </a:xfrm>
        </p:spPr>
        <p:txBody>
          <a:bodyPr>
            <a:normAutofit fontScale="90000"/>
          </a:bodyPr>
          <a:lstStyle/>
          <a:p>
            <a:pPr algn="l"/>
            <a:r>
              <a:rPr lang="en-US" sz="4800" b="1" dirty="0">
                <a:latin typeface="+mn-lt"/>
              </a:rPr>
              <a:t>Epidemiological modelling </a:t>
            </a:r>
            <a:br>
              <a:rPr lang="en-US" sz="4800" b="1" dirty="0">
                <a:latin typeface="+mn-lt"/>
              </a:rPr>
            </a:br>
            <a:r>
              <a:rPr lang="en-US" sz="4800" b="1" dirty="0">
                <a:latin typeface="+mn-lt"/>
              </a:rPr>
              <a:t>and</a:t>
            </a:r>
            <a:br>
              <a:rPr lang="en-US" sz="4800" b="1" dirty="0">
                <a:latin typeface="+mn-lt"/>
              </a:rPr>
            </a:br>
            <a:r>
              <a:rPr lang="en-US" sz="4800" b="1" dirty="0">
                <a:latin typeface="+mn-lt"/>
              </a:rPr>
              <a:t>dynamic networks</a:t>
            </a:r>
            <a:endParaRPr lang="en-CH" sz="4800" b="1" dirty="0">
              <a:latin typeface="+mn-lt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CBA461A-F539-61FC-8879-8A81309FEA5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89472" y="3438113"/>
            <a:ext cx="3721479" cy="567933"/>
          </a:xfrm>
        </p:spPr>
        <p:txBody>
          <a:bodyPr/>
          <a:lstStyle/>
          <a:p>
            <a:pPr algn="l"/>
            <a:r>
              <a:rPr lang="en-US" sz="3200" b="1" dirty="0"/>
              <a:t>Maria Süveges</a:t>
            </a:r>
          </a:p>
        </p:txBody>
      </p:sp>
      <p:pic>
        <p:nvPicPr>
          <p:cNvPr id="4" name="Picture 3" descr="A picture containing text, diagram, map&#10;&#10;Description automatically generated">
            <a:extLst>
              <a:ext uri="{FF2B5EF4-FFF2-40B4-BE49-F238E27FC236}">
                <a16:creationId xmlns:a16="http://schemas.microsoft.com/office/drawing/2014/main" id="{A4D0B29F-F5BB-D759-1466-E812231E951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086" r="35117"/>
          <a:stretch/>
        </p:blipFill>
        <p:spPr>
          <a:xfrm>
            <a:off x="5059223" y="206923"/>
            <a:ext cx="6886153" cy="6229553"/>
          </a:xfrm>
          <a:prstGeom prst="rect">
            <a:avLst/>
          </a:prstGeom>
        </p:spPr>
      </p:pic>
      <p:pic>
        <p:nvPicPr>
          <p:cNvPr id="6" name="Picture 5" descr="Pink letters on a black background&#10;&#10;Description automatically generated">
            <a:extLst>
              <a:ext uri="{FF2B5EF4-FFF2-40B4-BE49-F238E27FC236}">
                <a16:creationId xmlns:a16="http://schemas.microsoft.com/office/drawing/2014/main" id="{AECBB92F-9BF7-A6F6-2416-B520409AE26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196" y="3878040"/>
            <a:ext cx="1730135" cy="623481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4557098F-DE3D-73CE-9775-07BB1E4077C5}"/>
              </a:ext>
            </a:extLst>
          </p:cNvPr>
          <p:cNvSpPr txBox="1"/>
          <p:nvPr/>
        </p:nvSpPr>
        <p:spPr>
          <a:xfrm>
            <a:off x="450472" y="5541609"/>
            <a:ext cx="4706471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rgbClr val="CC0066"/>
                </a:solidFill>
              </a:rPr>
              <a:t>CERN-GHF challenge</a:t>
            </a:r>
          </a:p>
          <a:p>
            <a:pPr>
              <a:spcBef>
                <a:spcPts val="600"/>
              </a:spcBef>
            </a:pPr>
            <a:r>
              <a:rPr lang="en-US" sz="2200" b="1" dirty="0"/>
              <a:t>13 September 2023 </a:t>
            </a:r>
            <a:endParaRPr lang="en-GB" sz="2200" b="1" dirty="0"/>
          </a:p>
        </p:txBody>
      </p:sp>
    </p:spTree>
    <p:extLst>
      <p:ext uri="{BB962C8B-B14F-4D97-AF65-F5344CB8AC3E}">
        <p14:creationId xmlns:p14="http://schemas.microsoft.com/office/powerpoint/2010/main" val="40695990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F2A9464B-6265-8825-D313-3055DA418366}"/>
              </a:ext>
            </a:extLst>
          </p:cNvPr>
          <p:cNvSpPr txBox="1"/>
          <p:nvPr/>
        </p:nvSpPr>
        <p:spPr>
          <a:xfrm>
            <a:off x="302560" y="79439"/>
            <a:ext cx="11224846" cy="678647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600" b="1" dirty="0"/>
              <a:t>WHAT: </a:t>
            </a:r>
          </a:p>
          <a:p>
            <a:pPr algn="ctr">
              <a:spcBef>
                <a:spcPts val="1200"/>
              </a:spcBef>
            </a:pPr>
            <a:r>
              <a:rPr lang="en-US" sz="3200" b="1" dirty="0">
                <a:solidFill>
                  <a:srgbClr val="C00000"/>
                </a:solidFill>
              </a:rPr>
              <a:t>MODEL THE SPREAD OF INFECTIOUS DISEASES</a:t>
            </a:r>
          </a:p>
          <a:p>
            <a:pPr algn="ctr">
              <a:spcBef>
                <a:spcPts val="600"/>
              </a:spcBef>
            </a:pPr>
            <a:r>
              <a:rPr lang="en-US" sz="3200" b="1" dirty="0">
                <a:solidFill>
                  <a:srgbClr val="C00000"/>
                </a:solidFill>
              </a:rPr>
              <a:t>ON TIME-VARYING NETWORKS</a:t>
            </a:r>
          </a:p>
          <a:p>
            <a:pPr>
              <a:spcBef>
                <a:spcPts val="600"/>
              </a:spcBef>
            </a:pPr>
            <a:endParaRPr lang="en-US" sz="1000" b="1" dirty="0"/>
          </a:p>
          <a:p>
            <a:pPr>
              <a:spcBef>
                <a:spcPts val="600"/>
              </a:spcBef>
            </a:pPr>
            <a:r>
              <a:rPr lang="en-US" sz="2600" b="1" dirty="0"/>
              <a:t>WHERE:</a:t>
            </a:r>
          </a:p>
          <a:p>
            <a:pPr marL="742950" lvl="1" indent="-285750">
              <a:spcBef>
                <a:spcPts val="600"/>
              </a:spcBef>
              <a:buFontTx/>
              <a:buChar char="-"/>
            </a:pPr>
            <a:r>
              <a:rPr lang="en-US" sz="2400" dirty="0"/>
              <a:t>Small-scale: hospitals, long-term care facilities, prisons, …</a:t>
            </a:r>
          </a:p>
          <a:p>
            <a:pPr marL="742950" lvl="1" indent="-285750">
              <a:buFontTx/>
              <a:buChar char="-"/>
            </a:pPr>
            <a:r>
              <a:rPr lang="en-US" sz="2400" dirty="0"/>
              <a:t>Large-scale: whole regions or countries</a:t>
            </a:r>
            <a:endParaRPr lang="en-US" sz="2400" b="1" dirty="0"/>
          </a:p>
          <a:p>
            <a:pPr>
              <a:spcBef>
                <a:spcPts val="1200"/>
              </a:spcBef>
            </a:pPr>
            <a:r>
              <a:rPr lang="en-US" sz="2600" b="1" dirty="0"/>
              <a:t>WHY:</a:t>
            </a:r>
          </a:p>
          <a:p>
            <a:pPr marL="742950" lvl="1" indent="-285750">
              <a:spcBef>
                <a:spcPts val="600"/>
              </a:spcBef>
              <a:buFontTx/>
              <a:buChar char="-"/>
            </a:pPr>
            <a:r>
              <a:rPr lang="en-US" sz="2400" dirty="0"/>
              <a:t>Assess and improve prevention measures of hospital-acquired infections in healthcare or other institutions</a:t>
            </a:r>
          </a:p>
          <a:p>
            <a:pPr marL="742950" lvl="1" indent="-285750">
              <a:buFontTx/>
              <a:buChar char="-"/>
            </a:pPr>
            <a:r>
              <a:rPr lang="en-US" sz="2400" dirty="0"/>
              <a:t>Scenarios of outbreaks for prevention and allocation of resources</a:t>
            </a:r>
          </a:p>
          <a:p>
            <a:pPr>
              <a:spcBef>
                <a:spcPts val="1200"/>
              </a:spcBef>
            </a:pPr>
            <a:r>
              <a:rPr lang="en-US" sz="2600" b="1" dirty="0"/>
              <a:t>HOW:</a:t>
            </a:r>
          </a:p>
          <a:p>
            <a:pPr marL="742950" lvl="1" indent="-285750">
              <a:spcBef>
                <a:spcPts val="600"/>
              </a:spcBef>
              <a:buFontTx/>
              <a:buChar char="-"/>
            </a:pPr>
            <a:r>
              <a:rPr lang="en-US" sz="2400" dirty="0"/>
              <a:t>Fit the (existing) likelihood model to collected data on the network</a:t>
            </a:r>
          </a:p>
          <a:p>
            <a:pPr marL="742950" lvl="1" indent="-285750">
              <a:buFontTx/>
              <a:buChar char="-"/>
            </a:pPr>
            <a:r>
              <a:rPr lang="en-US" sz="2400" dirty="0"/>
              <a:t>Run agent-based epidemiological simulations of different scenarios on them</a:t>
            </a:r>
          </a:p>
          <a:p>
            <a:pPr lvl="1">
              <a:spcBef>
                <a:spcPts val="600"/>
              </a:spcBef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7146057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1A1B965B-5AEF-2615-BF01-0E4F25813916}"/>
              </a:ext>
            </a:extLst>
          </p:cNvPr>
          <p:cNvSpPr txBox="1"/>
          <p:nvPr/>
        </p:nvSpPr>
        <p:spPr>
          <a:xfrm>
            <a:off x="0" y="0"/>
            <a:ext cx="12192000" cy="58477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3200" b="1" dirty="0"/>
              <a:t> The day in a hospital ward, according to my dynamic network model</a:t>
            </a:r>
          </a:p>
        </p:txBody>
      </p:sp>
      <p:pic>
        <p:nvPicPr>
          <p:cNvPr id="2" name="Full_network_dynamics_small">
            <a:hlinkClick r:id="" action="ppaction://media"/>
            <a:extLst>
              <a:ext uri="{FF2B5EF4-FFF2-40B4-BE49-F238E27FC236}">
                <a16:creationId xmlns:a16="http://schemas.microsoft.com/office/drawing/2014/main" id="{B8BE6FE5-0791-C729-7D73-AF30D453F227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 rotWithShape="1">
          <a:blip r:embed="rId4"/>
          <a:srcRect l="5555" r="5011"/>
          <a:stretch/>
        </p:blipFill>
        <p:spPr>
          <a:xfrm>
            <a:off x="1909482" y="775000"/>
            <a:ext cx="8559053" cy="53832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50761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7258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1563D649-0EC5-C094-DBBD-E47E9FD80FFF}"/>
              </a:ext>
            </a:extLst>
          </p:cNvPr>
          <p:cNvSpPr txBox="1"/>
          <p:nvPr/>
        </p:nvSpPr>
        <p:spPr>
          <a:xfrm>
            <a:off x="0" y="-23324"/>
            <a:ext cx="12192000" cy="58477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3200" b="1" dirty="0">
                <a:latin typeface="Calibri "/>
                <a:cs typeface="Times New Roman" panose="02020603050405020304" pitchFamily="18" charset="0"/>
              </a:rPr>
              <a:t>Simulate a hospital outbreak: 25% / 100% vaccinated NUR+MED</a:t>
            </a:r>
          </a:p>
        </p:txBody>
      </p:sp>
      <p:sp>
        <p:nvSpPr>
          <p:cNvPr id="5" name="Flowchart: Connector 4">
            <a:extLst>
              <a:ext uri="{FF2B5EF4-FFF2-40B4-BE49-F238E27FC236}">
                <a16:creationId xmlns:a16="http://schemas.microsoft.com/office/drawing/2014/main" id="{2539965A-D4CF-E909-EFC5-3472258D8182}"/>
              </a:ext>
            </a:extLst>
          </p:cNvPr>
          <p:cNvSpPr/>
          <p:nvPr/>
        </p:nvSpPr>
        <p:spPr>
          <a:xfrm>
            <a:off x="10245010" y="1931438"/>
            <a:ext cx="204340" cy="204339"/>
          </a:xfrm>
          <a:prstGeom prst="flowChartConnector">
            <a:avLst/>
          </a:prstGeom>
          <a:solidFill>
            <a:srgbClr val="F8CBAD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Flowchart: Connector 5">
            <a:extLst>
              <a:ext uri="{FF2B5EF4-FFF2-40B4-BE49-F238E27FC236}">
                <a16:creationId xmlns:a16="http://schemas.microsoft.com/office/drawing/2014/main" id="{7DE6F2C0-9F89-4883-1F2A-6AC5EF1D5C58}"/>
              </a:ext>
            </a:extLst>
          </p:cNvPr>
          <p:cNvSpPr/>
          <p:nvPr/>
        </p:nvSpPr>
        <p:spPr>
          <a:xfrm>
            <a:off x="10245010" y="2869164"/>
            <a:ext cx="204340" cy="204339"/>
          </a:xfrm>
          <a:prstGeom prst="flowChartConnector">
            <a:avLst/>
          </a:prstGeom>
          <a:solidFill>
            <a:srgbClr val="FB592D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Flowchart: Connector 6">
            <a:extLst>
              <a:ext uri="{FF2B5EF4-FFF2-40B4-BE49-F238E27FC236}">
                <a16:creationId xmlns:a16="http://schemas.microsoft.com/office/drawing/2014/main" id="{BB05D888-664F-ABC1-4590-48CB65BD9528}"/>
              </a:ext>
            </a:extLst>
          </p:cNvPr>
          <p:cNvSpPr/>
          <p:nvPr/>
        </p:nvSpPr>
        <p:spPr>
          <a:xfrm>
            <a:off x="10245010" y="3335696"/>
            <a:ext cx="204340" cy="204339"/>
          </a:xfrm>
          <a:prstGeom prst="flowChartConnector">
            <a:avLst/>
          </a:prstGeom>
          <a:solidFill>
            <a:schemeClr val="tx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Flowchart: Connector 7">
            <a:extLst>
              <a:ext uri="{FF2B5EF4-FFF2-40B4-BE49-F238E27FC236}">
                <a16:creationId xmlns:a16="http://schemas.microsoft.com/office/drawing/2014/main" id="{F3553E4E-FB5C-3157-F33D-5817D1CCD17E}"/>
              </a:ext>
            </a:extLst>
          </p:cNvPr>
          <p:cNvSpPr/>
          <p:nvPr/>
        </p:nvSpPr>
        <p:spPr>
          <a:xfrm>
            <a:off x="10245010" y="1464907"/>
            <a:ext cx="204340" cy="204339"/>
          </a:xfrm>
          <a:prstGeom prst="flowChartConnector">
            <a:avLst/>
          </a:prstGeom>
          <a:solidFill>
            <a:srgbClr val="9B4747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94526A8-15DF-CE85-BD3F-C6BB9B31974B}"/>
              </a:ext>
            </a:extLst>
          </p:cNvPr>
          <p:cNvSpPr txBox="1"/>
          <p:nvPr/>
        </p:nvSpPr>
        <p:spPr>
          <a:xfrm>
            <a:off x="10478276" y="1404255"/>
            <a:ext cx="14369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Susceptible</a:t>
            </a:r>
            <a:endParaRPr lang="en-GB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A9FE8A7-F373-BB56-82DF-D0937CEDE1D3}"/>
              </a:ext>
            </a:extLst>
          </p:cNvPr>
          <p:cNvSpPr txBox="1"/>
          <p:nvPr/>
        </p:nvSpPr>
        <p:spPr>
          <a:xfrm>
            <a:off x="10449350" y="1859863"/>
            <a:ext cx="127456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Exposed, but not yet infectious</a:t>
            </a:r>
            <a:endParaRPr lang="en-GB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559603C-C5C9-897D-89C0-55FBC5309674}"/>
              </a:ext>
            </a:extLst>
          </p:cNvPr>
          <p:cNvSpPr txBox="1"/>
          <p:nvPr/>
        </p:nvSpPr>
        <p:spPr>
          <a:xfrm>
            <a:off x="10478276" y="2786668"/>
            <a:ext cx="11010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Infectious</a:t>
            </a:r>
            <a:endParaRPr lang="en-GB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206B5B8-D30A-124B-F7F3-BB5B0C795D4C}"/>
              </a:ext>
            </a:extLst>
          </p:cNvPr>
          <p:cNvSpPr txBox="1"/>
          <p:nvPr/>
        </p:nvSpPr>
        <p:spPr>
          <a:xfrm>
            <a:off x="10476254" y="3242276"/>
            <a:ext cx="132230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In remission or dead</a:t>
            </a:r>
            <a:endParaRPr lang="en-GB" dirty="0"/>
          </a:p>
        </p:txBody>
      </p:sp>
      <p:pic>
        <p:nvPicPr>
          <p:cNvPr id="14" name="SEIR1movie_v2">
            <a:hlinkClick r:id="" action="ppaction://media"/>
            <a:extLst>
              <a:ext uri="{FF2B5EF4-FFF2-40B4-BE49-F238E27FC236}">
                <a16:creationId xmlns:a16="http://schemas.microsoft.com/office/drawing/2014/main" id="{66DCDB7D-4892-C23E-00B3-114C953A8860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 rotWithShape="1">
          <a:blip r:embed="rId4"/>
          <a:srcRect l="4740" r="4699"/>
          <a:stretch/>
        </p:blipFill>
        <p:spPr>
          <a:xfrm>
            <a:off x="546307" y="607219"/>
            <a:ext cx="9297488" cy="57749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62162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6063" fill="hold"/>
                                        <p:tgtEl>
                                          <p:spTgt spid="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1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802E1F18-39B2-4B23-B94A-53D7B6334A65}"/>
              </a:ext>
            </a:extLst>
          </p:cNvPr>
          <p:cNvSpPr txBox="1"/>
          <p:nvPr/>
        </p:nvSpPr>
        <p:spPr>
          <a:xfrm>
            <a:off x="213815" y="6273225"/>
            <a:ext cx="224946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hlinkClick r:id="rId2"/>
              </a:rPr>
              <a:t>Rail traffic movie….</a:t>
            </a:r>
            <a:endParaRPr lang="en-CH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E2977D6-BDAB-491D-BC4C-DBE7E8D4551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402" t="10365" r="25247" b="11558"/>
          <a:stretch/>
        </p:blipFill>
        <p:spPr>
          <a:xfrm>
            <a:off x="5518419" y="2144807"/>
            <a:ext cx="5973866" cy="4069006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77250665-ED44-3C31-20E9-F067E3AD5E8B}"/>
              </a:ext>
            </a:extLst>
          </p:cNvPr>
          <p:cNvSpPr txBox="1"/>
          <p:nvPr/>
        </p:nvSpPr>
        <p:spPr>
          <a:xfrm>
            <a:off x="0" y="0"/>
            <a:ext cx="12192000" cy="58477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3200" b="1" dirty="0"/>
              <a:t> Outbreaks in larger regions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14719FE-634C-905C-1BA9-16561BAFC67D}"/>
              </a:ext>
            </a:extLst>
          </p:cNvPr>
          <p:cNvSpPr txBox="1"/>
          <p:nvPr/>
        </p:nvSpPr>
        <p:spPr>
          <a:xfrm>
            <a:off x="537322" y="856141"/>
            <a:ext cx="11262471" cy="8925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600" b="1" dirty="0"/>
              <a:t>Use road and railway traffic data to help predict the spread of an infectious outbreak.   </a:t>
            </a:r>
            <a:endParaRPr lang="en-GB" sz="2600" b="1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FF08316-E0EF-5B59-2A24-6C73564E0D7A}"/>
              </a:ext>
            </a:extLst>
          </p:cNvPr>
          <p:cNvSpPr txBox="1"/>
          <p:nvPr/>
        </p:nvSpPr>
        <p:spPr>
          <a:xfrm>
            <a:off x="568286" y="2040346"/>
            <a:ext cx="4783644" cy="41549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b="1" dirty="0"/>
              <a:t>Network: </a:t>
            </a:r>
          </a:p>
          <a:p>
            <a:pPr marL="342900" indent="-342900">
              <a:buFont typeface="Courier New" panose="02070309020205020404" pitchFamily="49" charset="0"/>
              <a:buChar char="o"/>
            </a:pPr>
            <a:r>
              <a:rPr lang="en-US" sz="2400" dirty="0"/>
              <a:t>nodes represent population centers</a:t>
            </a:r>
          </a:p>
          <a:p>
            <a:pPr marL="342900" indent="-342900">
              <a:buFont typeface="Courier New" panose="02070309020205020404" pitchFamily="49" charset="0"/>
              <a:buChar char="o"/>
            </a:pPr>
            <a:r>
              <a:rPr lang="en-US" sz="2400" dirty="0"/>
              <a:t>links, the traffic between them</a:t>
            </a:r>
          </a:p>
          <a:p>
            <a:pPr marL="342900" indent="-342900">
              <a:buFont typeface="Courier New" panose="02070309020205020404" pitchFamily="49" charset="0"/>
              <a:buChar char="o"/>
            </a:pPr>
            <a:r>
              <a:rPr lang="en-US" sz="2400" dirty="0"/>
              <a:t>travel times </a:t>
            </a:r>
          </a:p>
          <a:p>
            <a:endParaRPr lang="en-US" sz="2400" dirty="0"/>
          </a:p>
          <a:p>
            <a:r>
              <a:rPr lang="en-US" sz="2400" b="1" dirty="0"/>
              <a:t>Hierarchical structure:</a:t>
            </a:r>
          </a:p>
          <a:p>
            <a:pPr marL="342900" indent="-342900">
              <a:buFont typeface="Courier New" panose="02070309020205020404" pitchFamily="49" charset="0"/>
              <a:buChar char="o"/>
            </a:pPr>
            <a:r>
              <a:rPr lang="en-US" sz="2400" dirty="0"/>
              <a:t>in each population center, classical epidemiological simulation </a:t>
            </a:r>
          </a:p>
          <a:p>
            <a:pPr marL="342900" indent="-342900">
              <a:buFont typeface="Courier New" panose="02070309020205020404" pitchFamily="49" charset="0"/>
              <a:buChar char="o"/>
            </a:pPr>
            <a:r>
              <a:rPr lang="en-US" sz="2400" dirty="0"/>
              <a:t>or other models  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31416996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601FFCE6-C6C9-E6F8-8D6D-6CD5CEA6B1E8}"/>
              </a:ext>
            </a:extLst>
          </p:cNvPr>
          <p:cNvSpPr txBox="1"/>
          <p:nvPr/>
        </p:nvSpPr>
        <p:spPr>
          <a:xfrm>
            <a:off x="0" y="0"/>
            <a:ext cx="12192000" cy="58477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3200" b="1" dirty="0"/>
              <a:t> Collaboration would be very welcome on:</a:t>
            </a:r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6FB6FFA1-2868-EC4D-E95C-AFD65B92FEDC}"/>
              </a:ext>
            </a:extLst>
          </p:cNvPr>
          <p:cNvGrpSpPr/>
          <p:nvPr/>
        </p:nvGrpSpPr>
        <p:grpSpPr>
          <a:xfrm>
            <a:off x="130628" y="1056083"/>
            <a:ext cx="12168668" cy="6001643"/>
            <a:chOff x="107302" y="1056083"/>
            <a:chExt cx="12168668" cy="6001643"/>
          </a:xfrm>
        </p:grpSpPr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08915FF7-D2D9-2C73-5539-47F1CD1C9A9C}"/>
                </a:ext>
              </a:extLst>
            </p:cNvPr>
            <p:cNvSpPr txBox="1"/>
            <p:nvPr/>
          </p:nvSpPr>
          <p:spPr>
            <a:xfrm>
              <a:off x="107302" y="1056083"/>
              <a:ext cx="11894199" cy="6001643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800100" lvl="1" indent="-342900">
                <a:spcBef>
                  <a:spcPts val="600"/>
                </a:spcBef>
                <a:buFont typeface="Arial" panose="020B0604020202020204" pitchFamily="34" charset="0"/>
                <a:buChar char="•"/>
              </a:pPr>
              <a:r>
                <a:rPr lang="en-US" sz="2400" b="1" dirty="0"/>
                <a:t>Scaling up the fitting methodology </a:t>
              </a:r>
              <a:r>
                <a:rPr lang="en-US" sz="2400" dirty="0"/>
                <a:t>(&gt; several 1000 nodes in the network, high time resolution,  change to Bayesian paradigm)</a:t>
              </a:r>
            </a:p>
            <a:p>
              <a:pPr marL="742950" lvl="1" indent="-285750">
                <a:spcBef>
                  <a:spcPts val="600"/>
                </a:spcBef>
                <a:buFontTx/>
                <a:buChar char="-"/>
              </a:pPr>
              <a:endParaRPr lang="en-US" sz="2400" dirty="0"/>
            </a:p>
            <a:p>
              <a:pPr marL="742950" lvl="1" indent="-285750">
                <a:spcBef>
                  <a:spcPts val="600"/>
                </a:spcBef>
                <a:buFontTx/>
                <a:buChar char="-"/>
              </a:pPr>
              <a:endParaRPr lang="en-US" sz="2400" dirty="0"/>
            </a:p>
            <a:p>
              <a:pPr lvl="1">
                <a:spcBef>
                  <a:spcPts val="600"/>
                </a:spcBef>
              </a:pPr>
              <a:r>
                <a:rPr lang="en-US" sz="2400" dirty="0"/>
                <a:t>     </a:t>
              </a:r>
            </a:p>
            <a:p>
              <a:pPr lvl="1">
                <a:spcBef>
                  <a:spcPts val="600"/>
                </a:spcBef>
              </a:pPr>
              <a:endParaRPr lang="en-US" sz="2400" dirty="0"/>
            </a:p>
            <a:p>
              <a:pPr marL="800100" lvl="1" indent="-342900">
                <a:spcBef>
                  <a:spcPts val="600"/>
                </a:spcBef>
                <a:buFont typeface="Arial" panose="020B0604020202020204" pitchFamily="34" charset="0"/>
                <a:buChar char="•"/>
              </a:pPr>
              <a:endParaRPr lang="en-US" sz="2400" b="1" dirty="0"/>
            </a:p>
            <a:p>
              <a:pPr marL="800100" lvl="1" indent="-342900">
                <a:spcBef>
                  <a:spcPts val="600"/>
                </a:spcBef>
                <a:buFont typeface="Arial" panose="020B0604020202020204" pitchFamily="34" charset="0"/>
                <a:buChar char="•"/>
              </a:pPr>
              <a:r>
                <a:rPr lang="en-US" sz="2400" b="1" dirty="0"/>
                <a:t>Fast </a:t>
              </a:r>
              <a:r>
                <a:rPr lang="en-US" sz="2400" b="1"/>
                <a:t>agent-based simulations</a:t>
              </a:r>
              <a:endParaRPr lang="en-US" sz="2400" b="1" dirty="0"/>
            </a:p>
            <a:p>
              <a:pPr>
                <a:spcBef>
                  <a:spcPts val="600"/>
                </a:spcBef>
              </a:pPr>
              <a:endParaRPr lang="en-US" sz="2400" dirty="0"/>
            </a:p>
            <a:p>
              <a:pPr>
                <a:spcBef>
                  <a:spcPts val="600"/>
                </a:spcBef>
              </a:pPr>
              <a:r>
                <a:rPr lang="en-US" sz="2400" b="1" dirty="0"/>
                <a:t>Other interested parties</a:t>
              </a:r>
              <a:r>
                <a:rPr lang="en-US" sz="2400" dirty="0"/>
                <a:t>:</a:t>
              </a:r>
            </a:p>
            <a:p>
              <a:pPr marL="800100" lvl="1" indent="-342900">
                <a:spcBef>
                  <a:spcPts val="600"/>
                </a:spcBef>
                <a:buFont typeface="Arial" panose="020B0604020202020204" pitchFamily="34" charset="0"/>
                <a:buChar char="•"/>
              </a:pPr>
              <a:r>
                <a:rPr lang="en-US" sz="2000" dirty="0"/>
                <a:t>University Hospitals of Geneva, </a:t>
              </a:r>
              <a:r>
                <a:rPr lang="en-US" sz="2000" dirty="0" err="1"/>
                <a:t>Kantonsspital</a:t>
              </a:r>
              <a:r>
                <a:rPr lang="en-US" sz="2000" dirty="0"/>
                <a:t> </a:t>
              </a:r>
              <a:r>
                <a:rPr lang="en-US" sz="2000" dirty="0" err="1"/>
                <a:t>St.Gallen</a:t>
              </a:r>
              <a:r>
                <a:rPr lang="en-US" sz="2000" dirty="0"/>
                <a:t> (confirmed)</a:t>
              </a:r>
            </a:p>
            <a:p>
              <a:pPr marL="800100" lvl="1" indent="-342900">
                <a:spcBef>
                  <a:spcPts val="600"/>
                </a:spcBef>
                <a:buFont typeface="Arial" panose="020B0604020202020204" pitchFamily="34" charset="0"/>
                <a:buChar char="•"/>
              </a:pPr>
              <a:r>
                <a:rPr lang="en-US" sz="2000" dirty="0" err="1"/>
                <a:t>Universitätsspital</a:t>
              </a:r>
              <a:r>
                <a:rPr lang="en-US" sz="2000" dirty="0"/>
                <a:t> Basel, WHO (under discussion)</a:t>
              </a:r>
            </a:p>
            <a:p>
              <a:pPr marL="800100" lvl="1" indent="-342900">
                <a:spcBef>
                  <a:spcPts val="600"/>
                </a:spcBef>
                <a:buFont typeface="Arial" panose="020B0604020202020204" pitchFamily="34" charset="0"/>
                <a:buChar char="•"/>
              </a:pPr>
              <a:r>
                <a:rPr lang="en-US" sz="2000" dirty="0"/>
                <a:t>Other groups, researchers in our institute (Prof. N. Ray, Dr. J. Estill, under discussion)</a:t>
              </a:r>
            </a:p>
            <a:p>
              <a:pPr>
                <a:spcBef>
                  <a:spcPts val="600"/>
                </a:spcBef>
              </a:pPr>
              <a:endParaRPr lang="en-US" sz="2400" dirty="0"/>
            </a:p>
          </p:txBody>
        </p:sp>
        <p:pic>
          <p:nvPicPr>
            <p:cNvPr id="10" name="Picture 9" descr="A picture containing text, diagram, map&#10;&#10;Description automatically generated">
              <a:extLst>
                <a:ext uri="{FF2B5EF4-FFF2-40B4-BE49-F238E27FC236}">
                  <a16:creationId xmlns:a16="http://schemas.microsoft.com/office/drawing/2014/main" id="{A0F1C067-9299-FC5A-51FF-B8C2C720D89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6086" r="35117"/>
            <a:stretch/>
          </p:blipFill>
          <p:spPr>
            <a:xfrm>
              <a:off x="900375" y="2380763"/>
              <a:ext cx="949862" cy="859292"/>
            </a:xfrm>
            <a:prstGeom prst="rect">
              <a:avLst/>
            </a:prstGeom>
          </p:spPr>
        </p:pic>
        <p:sp>
          <p:nvSpPr>
            <p:cNvPr id="11" name="Arrow: Right 10">
              <a:extLst>
                <a:ext uri="{FF2B5EF4-FFF2-40B4-BE49-F238E27FC236}">
                  <a16:creationId xmlns:a16="http://schemas.microsoft.com/office/drawing/2014/main" id="{9AFE8392-7BE9-1E3A-CCCF-91A085573354}"/>
                </a:ext>
              </a:extLst>
            </p:cNvPr>
            <p:cNvSpPr/>
            <p:nvPr/>
          </p:nvSpPr>
          <p:spPr>
            <a:xfrm>
              <a:off x="2749925" y="2521957"/>
              <a:ext cx="1317812" cy="576904"/>
            </a:xfrm>
            <a:prstGeom prst="rightArrow">
              <a:avLst/>
            </a:prstGeom>
            <a:no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21" name="Picture 20" descr="A blue and white background with dots and lines&#10;&#10;Description automatically generated">
              <a:extLst>
                <a:ext uri="{FF2B5EF4-FFF2-40B4-BE49-F238E27FC236}">
                  <a16:creationId xmlns:a16="http://schemas.microsoft.com/office/drawing/2014/main" id="{78EA7B34-50CB-7B37-EEAA-AF74D574732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39463"/>
            <a:stretch/>
          </p:blipFill>
          <p:spPr>
            <a:xfrm>
              <a:off x="5230906" y="1943094"/>
              <a:ext cx="6921986" cy="1772466"/>
            </a:xfrm>
            <a:prstGeom prst="rect">
              <a:avLst/>
            </a:prstGeom>
          </p:spPr>
        </p:pic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464938F0-F5BC-2E92-AEB2-36A6CBDBCEA1}"/>
                </a:ext>
              </a:extLst>
            </p:cNvPr>
            <p:cNvSpPr txBox="1"/>
            <p:nvPr/>
          </p:nvSpPr>
          <p:spPr>
            <a:xfrm>
              <a:off x="8023338" y="3681060"/>
              <a:ext cx="4252632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400" dirty="0"/>
                <a:t>https://haltian.com/resource/top-four-mesh-networks/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98001943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44E8083E-64D4-2789-FCC4-83FF24C4A739}"/>
              </a:ext>
            </a:extLst>
          </p:cNvPr>
          <p:cNvSpPr txBox="1"/>
          <p:nvPr/>
        </p:nvSpPr>
        <p:spPr>
          <a:xfrm>
            <a:off x="2500603" y="2340355"/>
            <a:ext cx="6568751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6000" b="1" dirty="0">
                <a:solidFill>
                  <a:srgbClr val="C00000"/>
                </a:solidFill>
              </a:rPr>
              <a:t>Thank you</a:t>
            </a:r>
          </a:p>
          <a:p>
            <a:pPr algn="ctr"/>
            <a:r>
              <a:rPr lang="en-US" sz="6000" b="1" dirty="0">
                <a:solidFill>
                  <a:srgbClr val="C00000"/>
                </a:solidFill>
              </a:rPr>
              <a:t>for your attention!</a:t>
            </a:r>
            <a:endParaRPr lang="en-CH" sz="6000" dirty="0"/>
          </a:p>
        </p:txBody>
      </p:sp>
    </p:spTree>
    <p:extLst>
      <p:ext uri="{BB962C8B-B14F-4D97-AF65-F5344CB8AC3E}">
        <p14:creationId xmlns:p14="http://schemas.microsoft.com/office/powerpoint/2010/main" val="3117184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1510</TotalTime>
  <Words>282</Words>
  <Application>Microsoft Office PowerPoint</Application>
  <PresentationFormat>Widescreen</PresentationFormat>
  <Paragraphs>50</Paragraphs>
  <Slides>7</Slides>
  <Notes>0</Notes>
  <HiddenSlides>0</HiddenSlides>
  <MMClips>2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7</vt:i4>
      </vt:variant>
    </vt:vector>
  </HeadingPairs>
  <TitlesOfParts>
    <vt:vector size="9" baseType="lpstr">
      <vt:lpstr>Office Theme</vt:lpstr>
      <vt:lpstr>Office Theme</vt:lpstr>
      <vt:lpstr>Epidemiological modelling  and dynamic networks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Université de Genève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Epidemiological modelling of nosocomial clusters</dc:title>
  <dc:creator>Mária Sueveges</dc:creator>
  <cp:lastModifiedBy>Mária Sueveges</cp:lastModifiedBy>
  <cp:revision>13</cp:revision>
  <dcterms:created xsi:type="dcterms:W3CDTF">2023-09-12T06:53:42Z</dcterms:created>
  <dcterms:modified xsi:type="dcterms:W3CDTF">2023-10-09T15:28:06Z</dcterms:modified>
</cp:coreProperties>
</file>