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72B716-ADE7-4F45-9E95-13095B80F89D}" v="4" dt="2023-09-11T12:29:50.2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F02FE-E5ED-5170-CC84-B600F377B0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5C487B-68F1-C61D-48FE-97F9B43623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D4EF7-9347-CECB-503C-4E498826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B2F7D-D031-D184-0E5A-E560E3A2C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0A303-2BB7-F394-9BE4-591DFE619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9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81293-EAE9-065E-049A-C64EE8369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628DCC-5398-615C-A0A6-EBE4F51213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C4BE4-971C-06A9-1598-03E18DF6E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443F8-9D08-A803-0BC2-8B645294D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1269A-6C19-6AC6-777E-59BD72DDF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6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721952-EE51-8783-2DA3-036DB6ADE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684CCD-FB35-3F29-1F91-00ADB16196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FEB60-4777-CF93-A488-11FEF424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85232-9E5D-2CBA-F937-0C6C4E499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BE77A-24F5-EE01-64DD-DB68196F7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006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F401E-A87A-D958-1A3A-B83E7ED6F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A63C9-CE86-F793-102C-898A6257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B9514-3245-39C5-3541-190A25CB0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555AC-EB31-62CE-D47D-BBEA7EBF9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9981A-FA7B-2C4C-6DA6-1E36E7794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7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6735-8E82-AF4B-EE26-AFC3130B8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47E95-CDA8-47D5-C44B-22D4C6CBE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8DA02-4305-51AD-802A-621DCD996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5AFE2-70A9-812C-A44A-A421DF26E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5ECB7-6449-7968-12D0-12BF0CE72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525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E3671-8C1F-81FD-52AF-87572F76B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3FC30-F084-6D63-9485-9EB701CC75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83F2E5-3C7E-2D9B-8023-3AB75249ED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64C85-E1FE-8A02-AC35-53398BE3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4FEA3-78DB-8053-91B8-E48FE4945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C4656A-6266-127B-3071-B4D46BCC7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710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07629-2985-6CB8-0E5E-6A6C551BD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73D99-B402-73D7-E2C9-93D6D0EB7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AACDD5-47A3-4910-72C7-47E7D1B47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445CAB-25DF-1F2E-9067-42DAB80198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11FFB8-C362-7F4E-390B-00011A0CE1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18B6BA-988D-3C58-C596-940B4F259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12FC51-4182-07FD-CD27-1695930D8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62F38A-BACE-CB8D-6253-8B3A6ED05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02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6F1F6-8311-A726-CF05-E79500EE8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96DDFA-A71B-0DE2-A824-DE293B738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F9405-1C44-F216-53B1-3A284D3A7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28DAD-49CC-8232-5AE4-B5C76760E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02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F5733A-9B5D-B269-34F7-11891A5FD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333705-B7D3-3401-8EC4-19344BEF5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9F814-A400-78A4-9A9A-457F7B93D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62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E0904-C9F6-FF84-B8C4-A13C49DE2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16AAF-D3ED-C4E6-88B0-CF38B9410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7DF7FC-B8FA-D2DC-8E01-029B72EAC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345555-DE7A-DFF5-1993-6BDA70ECB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B3919-04C0-BE5E-56C2-2D4740AFC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F5B991-88AF-8286-406D-5C1597C8C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25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0FEF4-166A-1BFD-6F2D-03A5729A7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6C011D-4697-2C81-0344-292652CE81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7E9380-9330-DC1C-75A8-624FF7F06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D008DA-50AD-16AE-34A0-75D5C6EFE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4D25C-098D-B9BE-A9C4-BAE7D2D35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245DA7-3520-70AA-8177-1BD40C38E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52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6E3FC1-627F-FF79-630D-0B9F5FD5E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4287E-9FE5-D1A1-DC1D-1B0C9AF83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F0A3D-60AD-F928-E6E3-E642319C09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B651E-8337-D054-6FD2-309F722852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92F3E-BE73-F18F-85E7-DC2735CFF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2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6C27B-3AC2-CF74-C243-F96A5737C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8637"/>
            <a:ext cx="923945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Equal access of technological advancements to improve diabetes management.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25" name="Content Placeholder 24">
            <a:extLst>
              <a:ext uri="{FF2B5EF4-FFF2-40B4-BE49-F238E27FC236}">
                <a16:creationId xmlns:a16="http://schemas.microsoft.com/office/drawing/2014/main" id="{0FA01164-D416-0A31-5603-908794E457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4301320"/>
              </p:ext>
            </p:extLst>
          </p:nvPr>
        </p:nvGraphicFramePr>
        <p:xfrm>
          <a:off x="838200" y="2298032"/>
          <a:ext cx="10515600" cy="41699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4186541468"/>
                    </a:ext>
                  </a:extLst>
                </a:gridCol>
              </a:tblGrid>
              <a:tr h="1734953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GB" sz="2400" b="1" i="1" dirty="0">
                          <a:effectLst/>
                        </a:rPr>
                        <a:t>Background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effectLst/>
                        </a:rPr>
                        <a:t>An estimated 537 million people live with diabetes, with cases rising faster in low- and middle-income countries. 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effectLst/>
                        </a:rPr>
                        <a:t>DMT1 and 2 complex conditions, with all DM1 and some DM2 patients requiring insulin, equipment to monitor and regulate blood glucose, access to professional care and empowerment to manage their condition. 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effectLst/>
                        </a:rPr>
                        <a:t>Access to these can be more challenging in rural or remote settings, areas of conflict or insecurity, or population displacement.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1800" dirty="0">
                        <a:effectLst/>
                      </a:endParaRPr>
                    </a:p>
                  </a:txBody>
                  <a:tcPr marL="114300" marR="114300" marT="0" marB="0"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715149"/>
                  </a:ext>
                </a:extLst>
              </a:tr>
            </a:tbl>
          </a:graphicData>
        </a:graphic>
      </p:graphicFrame>
      <p:pic>
        <p:nvPicPr>
          <p:cNvPr id="27" name="Picture 26" descr="A red and black logo&#10;&#10;Description automatically generated">
            <a:extLst>
              <a:ext uri="{FF2B5EF4-FFF2-40B4-BE49-F238E27FC236}">
                <a16:creationId xmlns:a16="http://schemas.microsoft.com/office/drawing/2014/main" id="{A22E3A3A-5A30-8753-7F84-5CCC55E7AF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8619" y="0"/>
            <a:ext cx="1723381" cy="90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383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1744F4-9486-9D6B-AD7C-04F99064C81B}"/>
              </a:ext>
            </a:extLst>
          </p:cNvPr>
          <p:cNvSpPr txBox="1"/>
          <p:nvPr/>
        </p:nvSpPr>
        <p:spPr>
          <a:xfrm>
            <a:off x="773230" y="873789"/>
            <a:ext cx="10337531" cy="3294620"/>
          </a:xfrm>
          <a:prstGeom prst="rect">
            <a:avLst/>
          </a:prstGeom>
          <a:solidFill>
            <a:srgbClr val="E9EBF5"/>
          </a:solidFill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GB" sz="2400" b="1" i="1" dirty="0">
                <a:effectLst/>
              </a:rPr>
              <a:t>Recent technological advances</a:t>
            </a:r>
          </a:p>
          <a:p>
            <a:pPr marL="457200" indent="-457200" algn="l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In recent years, huge advances have been made in medical technologies for diabetes management, including those to automatically detect and respond to glucose levels. ( CGM, Insulin pumps, closed loop systems)</a:t>
            </a:r>
          </a:p>
          <a:p>
            <a:pPr marL="457200" indent="-457200" algn="l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Usually, however, such technologies remain inaccessible to patients in contexts where MSF work, meaning many who could benefit most from these advancements are unable to access them. </a:t>
            </a: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medical device attached to a person's stomach&#10;&#10;Description automatically generated">
            <a:extLst>
              <a:ext uri="{FF2B5EF4-FFF2-40B4-BE49-F238E27FC236}">
                <a16:creationId xmlns:a16="http://schemas.microsoft.com/office/drawing/2014/main" id="{FF9F3635-B4F2-4BD9-9836-FEFFEDA70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836" y="4411769"/>
            <a:ext cx="4333925" cy="1942358"/>
          </a:xfrm>
          <a:prstGeom prst="rect">
            <a:avLst/>
          </a:prstGeom>
        </p:spPr>
      </p:pic>
      <p:pic>
        <p:nvPicPr>
          <p:cNvPr id="7" name="Picture 6" descr="A person with a device on their arm&#10;&#10;Description automatically generated">
            <a:extLst>
              <a:ext uri="{FF2B5EF4-FFF2-40B4-BE49-F238E27FC236}">
                <a16:creationId xmlns:a16="http://schemas.microsoft.com/office/drawing/2014/main" id="{954014A0-960B-EB10-7189-DFA09D50AD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29" y="4411768"/>
            <a:ext cx="2892423" cy="1942357"/>
          </a:xfrm>
          <a:prstGeom prst="rect">
            <a:avLst/>
          </a:prstGeom>
        </p:spPr>
      </p:pic>
      <p:pic>
        <p:nvPicPr>
          <p:cNvPr id="9" name="Picture 8" descr="A person pointing at a piece of white material on a stomach&#10;&#10;Description automatically generated">
            <a:extLst>
              <a:ext uri="{FF2B5EF4-FFF2-40B4-BE49-F238E27FC236}">
                <a16:creationId xmlns:a16="http://schemas.microsoft.com/office/drawing/2014/main" id="{515588B2-00F1-D9B7-DFA9-30790CAFF7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494" y="4411768"/>
            <a:ext cx="2857500" cy="1942356"/>
          </a:xfrm>
          <a:prstGeom prst="rect">
            <a:avLst/>
          </a:prstGeom>
        </p:spPr>
      </p:pic>
      <p:pic>
        <p:nvPicPr>
          <p:cNvPr id="10" name="Picture 9" descr="A red and black logo&#10;&#10;Description automatically generated">
            <a:extLst>
              <a:ext uri="{FF2B5EF4-FFF2-40B4-BE49-F238E27FC236}">
                <a16:creationId xmlns:a16="http://schemas.microsoft.com/office/drawing/2014/main" id="{AAC68083-DF20-C01F-B2E9-EC8B247283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8619" y="0"/>
            <a:ext cx="1723381" cy="87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039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0A8DA9-1B19-8B9B-42B7-8E4F89C06D31}"/>
              </a:ext>
            </a:extLst>
          </p:cNvPr>
          <p:cNvSpPr txBox="1"/>
          <p:nvPr/>
        </p:nvSpPr>
        <p:spPr>
          <a:xfrm>
            <a:off x="972149" y="950279"/>
            <a:ext cx="9914021" cy="4528804"/>
          </a:xfrm>
          <a:prstGeom prst="rect">
            <a:avLst/>
          </a:prstGeom>
          <a:solidFill>
            <a:srgbClr val="E9EBF5"/>
          </a:solidFill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GB" sz="2400" b="1" i="1" dirty="0">
                <a:effectLst/>
              </a:rPr>
              <a:t>Challenges in Existing Solutions</a:t>
            </a:r>
            <a:endParaRPr lang="en-GB" sz="2400" b="1" i="1" dirty="0"/>
          </a:p>
          <a:p>
            <a:pPr marL="342900" indent="-342900" algn="l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Prices remain extremely high</a:t>
            </a:r>
            <a:r>
              <a:rPr lang="en-GB" sz="2400" dirty="0"/>
              <a:t>.</a:t>
            </a:r>
          </a:p>
          <a:p>
            <a:pPr marL="342900" indent="-342900" algn="l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Open source solutions are emerge in some areas, however complete solutions remain commercial.</a:t>
            </a:r>
          </a:p>
          <a:p>
            <a:pPr marL="342900" indent="-342900" algn="l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Those systems available are often ill adapted to the heat, dust or other environmental conditions of the project sites</a:t>
            </a:r>
            <a:r>
              <a:rPr lang="en-GB" sz="2400" dirty="0"/>
              <a:t>.</a:t>
            </a:r>
            <a:endParaRPr lang="en-GB" sz="2400" dirty="0">
              <a:effectLst/>
            </a:endParaRPr>
          </a:p>
          <a:p>
            <a:pPr marL="342900" indent="-342900" algn="l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Many require specific internet, power or data sharing requirements. </a:t>
            </a:r>
          </a:p>
          <a:p>
            <a:pPr marL="342900" indent="-342900" algn="l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Most are</a:t>
            </a:r>
            <a:r>
              <a:rPr lang="en-GB" sz="2400" dirty="0">
                <a:effectLst/>
              </a:rPr>
              <a:t> designed for a target population whose lived experience of diabetes management varies enormously from those where MSF work. </a:t>
            </a: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red and black logo&#10;&#10;Description automatically generated">
            <a:extLst>
              <a:ext uri="{FF2B5EF4-FFF2-40B4-BE49-F238E27FC236}">
                <a16:creationId xmlns:a16="http://schemas.microsoft.com/office/drawing/2014/main" id="{E2E7F0B6-CF13-E882-E541-2706658A5C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8619" y="0"/>
            <a:ext cx="1723381" cy="90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086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984B00-93A9-8F22-299F-6BA3B0B74FD2}"/>
              </a:ext>
            </a:extLst>
          </p:cNvPr>
          <p:cNvSpPr txBox="1"/>
          <p:nvPr/>
        </p:nvSpPr>
        <p:spPr>
          <a:xfrm>
            <a:off x="840606" y="1451305"/>
            <a:ext cx="10337531" cy="3200428"/>
          </a:xfrm>
          <a:prstGeom prst="rect">
            <a:avLst/>
          </a:prstGeom>
          <a:solidFill>
            <a:srgbClr val="E9EBF5"/>
          </a:solidFill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GB" sz="2400" b="1" i="1" dirty="0">
                <a:effectLst/>
              </a:rPr>
              <a:t>Situation Improvements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More accessible novel technologies which reduce the burden of diabetes management.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Solutions to diabetes management which are better adapted to the challenges of insecure contexts or lower resource / challenging contexts.</a:t>
            </a:r>
            <a:endParaRPr lang="en-GB" sz="2400" dirty="0">
              <a:solidFill>
                <a:srgbClr val="00000A"/>
              </a:solidFill>
              <a:effectLst/>
              <a:latin typeface="Liberation Serif"/>
              <a:ea typeface="Droid Sans Fallback"/>
              <a:cs typeface="FreeSans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3600" dirty="0">
              <a:effectLst/>
            </a:endParaRPr>
          </a:p>
        </p:txBody>
      </p:sp>
      <p:pic>
        <p:nvPicPr>
          <p:cNvPr id="4" name="Picture 3" descr="A red and black logo&#10;&#10;Description automatically generated">
            <a:extLst>
              <a:ext uri="{FF2B5EF4-FFF2-40B4-BE49-F238E27FC236}">
                <a16:creationId xmlns:a16="http://schemas.microsoft.com/office/drawing/2014/main" id="{65079F50-63CC-A353-593B-4763FBA564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8619" y="0"/>
            <a:ext cx="1723381" cy="90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8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2711</TotalTime>
  <Words>272</Words>
  <Application>Microsoft Macintosh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Liberation Serif</vt:lpstr>
      <vt:lpstr>Office Theme</vt:lpstr>
      <vt:lpstr>Equal access of technological advancements to improve diabetes management. 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</dc:title>
  <dc:creator>Iona CRUMLEY</dc:creator>
  <cp:lastModifiedBy>Rita Pinho</cp:lastModifiedBy>
  <cp:revision>10</cp:revision>
  <dcterms:created xsi:type="dcterms:W3CDTF">2023-09-08T10:24:35Z</dcterms:created>
  <dcterms:modified xsi:type="dcterms:W3CDTF">2023-10-10T07:40:01Z</dcterms:modified>
</cp:coreProperties>
</file>