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0" r:id="rId1"/>
  </p:sldMasterIdLst>
  <p:notesMasterIdLst>
    <p:notesMasterId r:id="rId12"/>
  </p:notesMasterIdLst>
  <p:sldIdLst>
    <p:sldId id="256" r:id="rId2"/>
    <p:sldId id="279" r:id="rId3"/>
    <p:sldId id="291" r:id="rId4"/>
    <p:sldId id="286" r:id="rId5"/>
    <p:sldId id="292" r:id="rId6"/>
    <p:sldId id="289" r:id="rId7"/>
    <p:sldId id="281" r:id="rId8"/>
    <p:sldId id="287" r:id="rId9"/>
    <p:sldId id="288" r:id="rId10"/>
    <p:sldId id="277" r:id="rId11"/>
  </p:sldIdLst>
  <p:sldSz cx="12192000" cy="6858000"/>
  <p:notesSz cx="6858000" cy="9144000"/>
  <p:embeddedFontLst>
    <p:embeddedFont>
      <p:font typeface="Belleza" pitchFamily="2" charset="77"/>
      <p:regular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BC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8EF6774-923F-4BA9-98BB-ED728B71D6DB}">
  <a:tblStyle styleId="{28EF6774-923F-4BA9-98BB-ED728B71D6DB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lt1"/>
          </a:solidFill>
        </a:fill>
      </a:tcStyle>
    </a:wholeTbl>
    <a:band1H>
      <a:tcTxStyle/>
      <a:tcStyle>
        <a:tcBdr/>
        <a:fill>
          <a:solidFill>
            <a:srgbClr val="E6E7F0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E6E7F0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 i="off"/>
      <a:tcStyle>
        <a:tcBdr>
          <a:top>
            <a:ln w="508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lt1"/>
          </a:solidFill>
        </a:fill>
      </a:tcStyle>
    </a:lastRow>
    <a:seCell>
      <a:tcTxStyle b="on" i="off">
        <a:font>
          <a:latin typeface="Arial"/>
          <a:ea typeface="Arial"/>
          <a:cs typeface="Arial"/>
        </a:font>
        <a:schemeClr val="dk1"/>
      </a:tcTxStyle>
      <a:tcStyle>
        <a:tcBdr/>
      </a:tcStyle>
    </a:seCell>
    <a:swCell>
      <a:tcTxStyle b="on" i="off">
        <a:font>
          <a:latin typeface="Arial"/>
          <a:ea typeface="Arial"/>
          <a:cs typeface="Arial"/>
        </a:font>
        <a:schemeClr val="dk1"/>
      </a:tcTxStyle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dk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/>
    <p:restoredTop sz="94604"/>
  </p:normalViewPr>
  <p:slideViewPr>
    <p:cSldViewPr snapToGrid="0">
      <p:cViewPr varScale="1">
        <p:scale>
          <a:sx n="96" d="100"/>
          <a:sy n="96" d="100"/>
        </p:scale>
        <p:origin x="200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27220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69561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598515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7" name="Google Shape;507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with logo">
  <p:cSld name="Title Slide with logo">
    <p:bg>
      <p:bgPr>
        <a:solidFill>
          <a:schemeClr val="dk1"/>
        </a:solidFill>
        <a:effectLst/>
      </p:bgPr>
    </p:bg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 txBox="1"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21" name="Google Shape;21;p2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612028" y="710117"/>
            <a:ext cx="1218966" cy="120671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"/>
          <p:cNvSpPr txBox="1"/>
          <p:nvPr/>
        </p:nvSpPr>
        <p:spPr>
          <a:xfrm>
            <a:off x="6240016" y="620688"/>
            <a:ext cx="2300630" cy="146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0" i="0" u="none" strike="noStrike" cap="non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Scientific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0" i="0" u="none" strike="noStrike" cap="non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Information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0" i="0" u="none" strike="noStrike" cap="non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Service</a:t>
            </a:r>
            <a:endParaRPr/>
          </a:p>
        </p:txBody>
      </p:sp>
      <p:cxnSp>
        <p:nvCxnSpPr>
          <p:cNvPr id="23" name="Google Shape;23;p2"/>
          <p:cNvCxnSpPr/>
          <p:nvPr/>
        </p:nvCxnSpPr>
        <p:spPr>
          <a:xfrm>
            <a:off x="6096000" y="710117"/>
            <a:ext cx="0" cy="1206715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4" name="Google Shape;24;p2"/>
          <p:cNvSpPr/>
          <p:nvPr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rgbClr val="C1D9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2"/>
          <p:cNvSpPr/>
          <p:nvPr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"/>
          <p:cNvSpPr/>
          <p:nvPr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"/>
          <p:cNvSpPr/>
          <p:nvPr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2"/>
          <p:cNvSpPr/>
          <p:nvPr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rgbClr val="CA58B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2"/>
          <p:cNvSpPr/>
          <p:nvPr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ed Content">
  <p:cSld name="Bulleted Conten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4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marL="1828800" lvl="3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4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4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CH"/>
              <a:t>10/31/23</a:t>
            </a:r>
            <a:endParaRPr/>
          </a:p>
        </p:txBody>
      </p:sp>
      <p:sp>
        <p:nvSpPr>
          <p:cNvPr id="46" name="Google Shape;46;p4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Monitoring Open Science @CERN</a:t>
            </a:r>
            <a:endParaRPr/>
          </a:p>
        </p:txBody>
      </p:sp>
      <p:sp>
        <p:nvSpPr>
          <p:cNvPr id="47" name="Google Shape;47;p4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" name="Google Shape;48;p4"/>
          <p:cNvSpPr/>
          <p:nvPr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rgbClr val="C1D9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4"/>
          <p:cNvSpPr/>
          <p:nvPr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" name="Google Shape;50;p4"/>
          <p:cNvSpPr/>
          <p:nvPr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4"/>
          <p:cNvSpPr/>
          <p:nvPr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4"/>
          <p:cNvSpPr/>
          <p:nvPr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rgbClr val="CA58B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Google Shape;53;p4"/>
          <p:cNvSpPr/>
          <p:nvPr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st slide" type="blank">
  <p:cSld name="BLANK">
    <p:bg>
      <p:bgPr>
        <a:solidFill>
          <a:schemeClr val="dk1"/>
        </a:solidFill>
        <a:effectLst/>
      </p:bgPr>
    </p:bg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8"/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scientific-info.cern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0" name="Google Shape;220;p18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612028" y="4800877"/>
            <a:ext cx="1218966" cy="1206715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18"/>
          <p:cNvSpPr txBox="1"/>
          <p:nvPr/>
        </p:nvSpPr>
        <p:spPr>
          <a:xfrm>
            <a:off x="6240016" y="4711448"/>
            <a:ext cx="2300630" cy="1463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0" i="0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Scientific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0" i="0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Information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00" b="0" i="0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Service</a:t>
            </a:r>
            <a:endParaRPr/>
          </a:p>
        </p:txBody>
      </p:sp>
      <p:cxnSp>
        <p:nvCxnSpPr>
          <p:cNvPr id="222" name="Google Shape;222;p18"/>
          <p:cNvCxnSpPr/>
          <p:nvPr/>
        </p:nvCxnSpPr>
        <p:spPr>
          <a:xfrm>
            <a:off x="6096000" y="4800877"/>
            <a:ext cx="0" cy="1206715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23" name="Google Shape;223;p18"/>
          <p:cNvSpPr/>
          <p:nvPr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rgbClr val="C1D9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18"/>
          <p:cNvSpPr/>
          <p:nvPr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18"/>
          <p:cNvSpPr/>
          <p:nvPr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Google Shape;226;p18"/>
          <p:cNvSpPr/>
          <p:nvPr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p18"/>
          <p:cNvSpPr/>
          <p:nvPr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rgbClr val="CA58BD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18"/>
          <p:cNvSpPr/>
          <p:nvPr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ogo Slide">
  <p:cSld name="Logo Slide">
    <p:bg>
      <p:bgPr>
        <a:solidFill>
          <a:schemeClr val="dk1"/>
        </a:solidFill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Google Shape;230;p19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927648" y="2169047"/>
            <a:ext cx="2520000" cy="2494674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19"/>
          <p:cNvSpPr txBox="1"/>
          <p:nvPr/>
        </p:nvSpPr>
        <p:spPr>
          <a:xfrm>
            <a:off x="6713554" y="2105712"/>
            <a:ext cx="4423006" cy="2835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b="0" i="0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Scientific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b="0" i="0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Information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600" b="0" i="0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rPr>
              <a:t>Service</a:t>
            </a:r>
            <a:endParaRPr/>
          </a:p>
        </p:txBody>
      </p:sp>
      <p:cxnSp>
        <p:nvCxnSpPr>
          <p:cNvPr id="232" name="Google Shape;232;p19"/>
          <p:cNvCxnSpPr/>
          <p:nvPr/>
        </p:nvCxnSpPr>
        <p:spPr>
          <a:xfrm>
            <a:off x="6096000" y="2132856"/>
            <a:ext cx="0" cy="255600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 " type="title">
  <p:cSld name="TITLE"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0"/>
          <p:cNvSpPr txBox="1"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p2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36" name="Google Shape;236;p20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CH"/>
              <a:t>10/31/23</a:t>
            </a:r>
            <a:endParaRPr/>
          </a:p>
        </p:txBody>
      </p:sp>
      <p:sp>
        <p:nvSpPr>
          <p:cNvPr id="237" name="Google Shape;237;p20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Monitoring Open Science @CERN</a:t>
            </a:r>
            <a:endParaRPr/>
          </a:p>
        </p:txBody>
      </p:sp>
      <p:sp>
        <p:nvSpPr>
          <p:cNvPr id="238" name="Google Shape;238;p20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Header" type="secHead">
  <p:cSld name="SECTION_HEADER"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21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p21"/>
          <p:cNvSpPr txBox="1"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>
            <a:endParaRPr/>
          </a:p>
        </p:txBody>
      </p:sp>
      <p:sp>
        <p:nvSpPr>
          <p:cNvPr id="242" name="Google Shape;242;p21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CH"/>
              <a:t>10/31/23</a:t>
            </a:r>
            <a:endParaRPr/>
          </a:p>
        </p:txBody>
      </p:sp>
      <p:sp>
        <p:nvSpPr>
          <p:cNvPr id="243" name="Google Shape;243;p21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Monitoring Open Science @CERN</a:t>
            </a:r>
            <a:endParaRPr/>
          </a:p>
        </p:txBody>
      </p:sp>
      <p:sp>
        <p:nvSpPr>
          <p:cNvPr id="244" name="Google Shape;244;p21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 " type="titleOnly">
  <p:cSld name="TITLE_ONLY"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2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p22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CH"/>
              <a:t>10/31/23</a:t>
            </a:r>
            <a:endParaRPr/>
          </a:p>
        </p:txBody>
      </p:sp>
      <p:sp>
        <p:nvSpPr>
          <p:cNvPr id="248" name="Google Shape;248;p22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Monitoring Open Science @CERN</a:t>
            </a:r>
            <a:endParaRPr/>
          </a:p>
        </p:txBody>
      </p:sp>
      <p:sp>
        <p:nvSpPr>
          <p:cNvPr id="249" name="Google Shape;249;p22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3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CH"/>
              <a:t>10/31/23</a:t>
            </a:r>
            <a:endParaRPr/>
          </a:p>
        </p:txBody>
      </p:sp>
      <p:sp>
        <p:nvSpPr>
          <p:cNvPr id="252" name="Google Shape;252;p23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Monitoring Open Science @CERN</a:t>
            </a:r>
            <a:endParaRPr/>
          </a:p>
        </p:txBody>
      </p:sp>
      <p:sp>
        <p:nvSpPr>
          <p:cNvPr id="253" name="Google Shape;253;p23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sz="2100" b="1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de-CH"/>
              <a:t>10/31/23</a:t>
            </a:r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/>
              <a:t>Monitoring Open Science @CERN</a:t>
            </a:r>
            <a:endParaRPr/>
          </a:p>
        </p:txBody>
      </p:sp>
      <p:cxnSp>
        <p:nvCxnSpPr>
          <p:cNvPr id="15" name="Google Shape;15;p1"/>
          <p:cNvCxnSpPr/>
          <p:nvPr/>
        </p:nvCxnSpPr>
        <p:spPr>
          <a:xfrm>
            <a:off x="407987" y="6266608"/>
            <a:ext cx="11376025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" name="Google Shape;16;p1"/>
          <p:cNvPicPr preferRelativeResize="0"/>
          <p:nvPr/>
        </p:nvPicPr>
        <p:blipFill rotWithShape="1">
          <a:blip r:embed="rId10">
            <a:alphaModFix/>
          </a:blip>
          <a:srcRect/>
          <a:stretch/>
        </p:blipFill>
        <p:spPr>
          <a:xfrm>
            <a:off x="407988" y="6364599"/>
            <a:ext cx="495300" cy="3937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"/>
          <p:cNvSpPr txBox="1"/>
          <p:nvPr/>
        </p:nvSpPr>
        <p:spPr>
          <a:xfrm>
            <a:off x="880851" y="6315398"/>
            <a:ext cx="822661" cy="461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rgbClr val="104282"/>
                </a:solidFill>
                <a:latin typeface="Belleza"/>
                <a:ea typeface="Belleza"/>
                <a:cs typeface="Belleza"/>
                <a:sym typeface="Belleza"/>
              </a:rPr>
              <a:t>Scientific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rgbClr val="104282"/>
                </a:solidFill>
                <a:latin typeface="Belleza"/>
                <a:ea typeface="Belleza"/>
                <a:cs typeface="Belleza"/>
                <a:sym typeface="Belleza"/>
              </a:rPr>
              <a:t>Information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cap="none">
                <a:solidFill>
                  <a:srgbClr val="104282"/>
                </a:solidFill>
                <a:latin typeface="Belleza"/>
                <a:ea typeface="Belleza"/>
                <a:cs typeface="Belleza"/>
                <a:sym typeface="Belleza"/>
              </a:rPr>
              <a:t>Service</a:t>
            </a: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24"/>
          <p:cNvSpPr txBox="1">
            <a:spLocks noGrp="1"/>
          </p:cNvSpPr>
          <p:nvPr>
            <p:ph type="ctrTitle"/>
          </p:nvPr>
        </p:nvSpPr>
        <p:spPr>
          <a:xfrm>
            <a:off x="624012" y="3429000"/>
            <a:ext cx="11232628" cy="2153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</a:pPr>
            <a:r>
              <a:rPr lang="en-US" sz="4800" dirty="0"/>
              <a:t>Open Science Monitoring framework</a:t>
            </a:r>
            <a:br>
              <a:rPr lang="en-US" dirty="0"/>
            </a:br>
            <a:endParaRPr dirty="0"/>
          </a:p>
        </p:txBody>
      </p:sp>
      <p:sp>
        <p:nvSpPr>
          <p:cNvPr id="259" name="Google Shape;259;p24"/>
          <p:cNvSpPr txBox="1"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fr-CH" sz="1800" dirty="0"/>
              <a:t>Anne Gentil-Beccot on </a:t>
            </a:r>
            <a:r>
              <a:rPr lang="fr-CH" sz="1800" dirty="0" err="1"/>
              <a:t>behalf</a:t>
            </a:r>
            <a:r>
              <a:rPr lang="fr-CH" sz="1800" dirty="0"/>
              <a:t> of the SIS Monitoring </a:t>
            </a:r>
            <a:r>
              <a:rPr lang="fr-CH" sz="1800" dirty="0" err="1"/>
              <a:t>project</a:t>
            </a:r>
            <a:r>
              <a:rPr lang="fr-CH" sz="1800" dirty="0"/>
              <a:t> WG – CERN RCS SIS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 dirty="0"/>
              <a:t> 31</a:t>
            </a:r>
            <a:r>
              <a:rPr lang="en-US" sz="1800" baseline="30000" dirty="0"/>
              <a:t>st</a:t>
            </a:r>
            <a:r>
              <a:rPr lang="en-US" sz="1800" dirty="0"/>
              <a:t> October 2023</a:t>
            </a:r>
            <a:endParaRPr dirty="0"/>
          </a:p>
        </p:txBody>
      </p:sp>
      <p:sp>
        <p:nvSpPr>
          <p:cNvPr id="260" name="Google Shape;260;p24"/>
          <p:cNvSpPr/>
          <p:nvPr/>
        </p:nvSpPr>
        <p:spPr>
          <a:xfrm>
            <a:off x="407988" y="3501008"/>
            <a:ext cx="71388" cy="115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5F8AEF-A899-DADB-CF31-8E132F8C3570}"/>
              </a:ext>
            </a:extLst>
          </p:cNvPr>
          <p:cNvSpPr txBox="1"/>
          <p:nvPr/>
        </p:nvSpPr>
        <p:spPr>
          <a:xfrm>
            <a:off x="524107" y="1851103"/>
            <a:ext cx="89544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800" dirty="0">
                <a:solidFill>
                  <a:schemeClr val="bg1"/>
                </a:solidFill>
              </a:rPr>
              <a:t>Anne Gentil-Beccot</a:t>
            </a:r>
          </a:p>
          <a:p>
            <a:r>
              <a:rPr lang="en-GB" sz="2800" dirty="0">
                <a:solidFill>
                  <a:schemeClr val="bg1"/>
                </a:solidFill>
              </a:rPr>
              <a:t>a</a:t>
            </a:r>
            <a:r>
              <a:rPr lang="en-CH" sz="2800" dirty="0">
                <a:solidFill>
                  <a:schemeClr val="bg1"/>
                </a:solidFill>
              </a:rPr>
              <a:t>nne.gentil-beccot@cern.ch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7"/>
          <p:cNvSpPr txBox="1">
            <a:spLocks noGrp="1"/>
          </p:cNvSpPr>
          <p:nvPr>
            <p:ph type="body" idx="1"/>
          </p:nvPr>
        </p:nvSpPr>
        <p:spPr>
          <a:xfrm>
            <a:off x="443987" y="1485333"/>
            <a:ext cx="10774140" cy="4558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fr-CH" dirty="0" err="1"/>
              <a:t>Ongoing</a:t>
            </a:r>
            <a:r>
              <a:rPr lang="fr-CH" dirty="0"/>
              <a:t> group </a:t>
            </a:r>
            <a:r>
              <a:rPr lang="fr-CH" dirty="0" err="1"/>
              <a:t>wide</a:t>
            </a:r>
            <a:r>
              <a:rPr lang="fr-CH" dirty="0"/>
              <a:t> </a:t>
            </a:r>
            <a:r>
              <a:rPr lang="fr-CH" dirty="0" err="1"/>
              <a:t>project</a:t>
            </a:r>
            <a:r>
              <a:rPr lang="fr-CH" dirty="0"/>
              <a:t> </a:t>
            </a:r>
            <a:r>
              <a:rPr lang="fr-CH" dirty="0" err="1"/>
              <a:t>within</a:t>
            </a:r>
            <a:r>
              <a:rPr lang="fr-CH" dirty="0"/>
              <a:t> SIS to </a:t>
            </a:r>
            <a:r>
              <a:rPr lang="fr-CH" dirty="0" err="1"/>
              <a:t>create</a:t>
            </a:r>
            <a:r>
              <a:rPr lang="fr-CH" dirty="0"/>
              <a:t> a </a:t>
            </a:r>
            <a:r>
              <a:rPr lang="fr-CH" dirty="0" err="1"/>
              <a:t>dashboard</a:t>
            </a:r>
            <a:r>
              <a:rPr lang="fr-CH" dirty="0"/>
              <a:t> of KPIs for all SIS </a:t>
            </a:r>
            <a:r>
              <a:rPr lang="fr-CH" dirty="0" err="1"/>
              <a:t>activities</a:t>
            </a:r>
            <a:endParaRPr lang="fr-CH" dirty="0"/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endParaRPr lang="fr-CH" dirty="0"/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fr-CH" dirty="0"/>
              <a:t>First </a:t>
            </a:r>
            <a:r>
              <a:rPr lang="fr-CH" dirty="0" err="1"/>
              <a:t>step</a:t>
            </a:r>
            <a:r>
              <a:rPr lang="fr-CH" dirty="0"/>
              <a:t> : </a:t>
            </a:r>
            <a:r>
              <a:rPr lang="fr-CH" dirty="0" err="1"/>
              <a:t>list</a:t>
            </a:r>
            <a:r>
              <a:rPr lang="fr-CH" dirty="0"/>
              <a:t> KPIs for all SIS services : </a:t>
            </a:r>
          </a:p>
          <a:p>
            <a:pPr marL="800100" lvl="1">
              <a:lnSpc>
                <a:spcPct val="90000"/>
              </a:lnSpc>
              <a:spcBef>
                <a:spcPts val="0"/>
              </a:spcBef>
              <a:buSzPts val="2100"/>
            </a:pPr>
            <a:r>
              <a:rPr lang="fr-CH" dirty="0"/>
              <a:t>Source</a:t>
            </a:r>
          </a:p>
          <a:p>
            <a:pPr marL="800100" lvl="1">
              <a:lnSpc>
                <a:spcPct val="90000"/>
              </a:lnSpc>
              <a:spcBef>
                <a:spcPts val="0"/>
              </a:spcBef>
              <a:buSzPts val="2100"/>
            </a:pPr>
            <a:r>
              <a:rPr lang="fr-CH" dirty="0"/>
              <a:t>Data extraction </a:t>
            </a:r>
          </a:p>
          <a:p>
            <a:pPr marL="800100" lvl="1">
              <a:lnSpc>
                <a:spcPct val="90000"/>
              </a:lnSpc>
              <a:spcBef>
                <a:spcPts val="0"/>
              </a:spcBef>
              <a:buSzPts val="2100"/>
            </a:pPr>
            <a:r>
              <a:rPr lang="fr-CH" dirty="0"/>
              <a:t>Visualisation and audience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endParaRPr lang="en-GB" dirty="0"/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endParaRPr lang="fr-CH" dirty="0"/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endParaRPr lang="fr-CH" dirty="0"/>
          </a:p>
          <a:p>
            <a:pPr marL="800100" lvl="1">
              <a:lnSpc>
                <a:spcPct val="90000"/>
              </a:lnSpc>
              <a:spcBef>
                <a:spcPts val="0"/>
              </a:spcBef>
              <a:buSzPts val="2100"/>
            </a:pPr>
            <a:endParaRPr lang="fr-CH" dirty="0"/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endParaRPr lang="fr-CH" dirty="0"/>
          </a:p>
          <a:p>
            <a:pPr marL="342900" lvl="0" indent="-209550" algn="l" rtl="0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endParaRPr dirty="0"/>
          </a:p>
        </p:txBody>
      </p:sp>
      <p:sp>
        <p:nvSpPr>
          <p:cNvPr id="291" name="Google Shape;291;p27"/>
          <p:cNvSpPr txBox="1">
            <a:spLocks noGrp="1"/>
          </p:cNvSpPr>
          <p:nvPr>
            <p:ph type="title"/>
          </p:nvPr>
        </p:nvSpPr>
        <p:spPr>
          <a:xfrm>
            <a:off x="624631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dirty="0"/>
              <a:t>RCS-SIS monitoring project</a:t>
            </a:r>
            <a:endParaRPr dirty="0"/>
          </a:p>
        </p:txBody>
      </p:sp>
      <p:sp>
        <p:nvSpPr>
          <p:cNvPr id="292" name="Google Shape;292;p27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CH" dirty="0"/>
              <a:t>10/31/23</a:t>
            </a:r>
            <a:endParaRPr dirty="0"/>
          </a:p>
        </p:txBody>
      </p:sp>
      <p:sp>
        <p:nvSpPr>
          <p:cNvPr id="293" name="Google Shape;293;p27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Monitoring Open Science @CERN</a:t>
            </a:r>
            <a:endParaRPr dirty="0"/>
          </a:p>
        </p:txBody>
      </p:sp>
      <p:sp>
        <p:nvSpPr>
          <p:cNvPr id="294" name="Google Shape;294;p27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295" name="Google Shape;295;p27"/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DCF5F1C1-AF8D-E0E4-748D-2F60188ABA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9881" y="2729182"/>
            <a:ext cx="6918132" cy="348197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139199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7"/>
          <p:cNvSpPr txBox="1">
            <a:spLocks noGrp="1"/>
          </p:cNvSpPr>
          <p:nvPr>
            <p:ph type="body" idx="1"/>
          </p:nvPr>
        </p:nvSpPr>
        <p:spPr>
          <a:xfrm>
            <a:off x="443987" y="1485333"/>
            <a:ext cx="10774140" cy="45586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GB" dirty="0"/>
              <a:t>Different data sources: </a:t>
            </a:r>
          </a:p>
          <a:p>
            <a:pPr lvl="1"/>
            <a:r>
              <a:rPr lang="en-GB" dirty="0"/>
              <a:t>Inspire, CDS, ILS, SCOAP3 repository, Websites (</a:t>
            </a:r>
            <a:r>
              <a:rPr lang="en-GB" dirty="0" err="1"/>
              <a:t>Matomo</a:t>
            </a:r>
            <a:r>
              <a:rPr lang="en-GB" dirty="0"/>
              <a:t>), ServiceNow, Publisher’s usage statistics.. </a:t>
            </a:r>
          </a:p>
          <a:p>
            <a:r>
              <a:rPr lang="en-GB" dirty="0"/>
              <a:t>Visualisation: </a:t>
            </a:r>
          </a:p>
          <a:p>
            <a:pPr lvl="1"/>
            <a:r>
              <a:rPr lang="en-GB" dirty="0"/>
              <a:t>Rich enough to meet all needs: plots, table… </a:t>
            </a:r>
          </a:p>
          <a:p>
            <a:r>
              <a:rPr lang="en-GB" dirty="0"/>
              <a:t>Features: </a:t>
            </a:r>
          </a:p>
          <a:p>
            <a:pPr lvl="1"/>
            <a:r>
              <a:rPr lang="en-GB" dirty="0"/>
              <a:t>Possibility to filter by year</a:t>
            </a:r>
          </a:p>
          <a:p>
            <a:pPr lvl="1"/>
            <a:r>
              <a:rPr lang="en-GB" dirty="0"/>
              <a:t>Export data, export visualisation to embed them in reports</a:t>
            </a:r>
          </a:p>
          <a:p>
            <a:r>
              <a:rPr lang="en-GB" dirty="0"/>
              <a:t>Different audiences: private / public 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endParaRPr lang="fr-CH" dirty="0"/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endParaRPr lang="fr-CH" dirty="0"/>
          </a:p>
          <a:p>
            <a:pPr marL="800100" lvl="1">
              <a:lnSpc>
                <a:spcPct val="90000"/>
              </a:lnSpc>
              <a:spcBef>
                <a:spcPts val="0"/>
              </a:spcBef>
              <a:buSzPts val="2100"/>
            </a:pPr>
            <a:endParaRPr lang="fr-CH" dirty="0"/>
          </a:p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endParaRPr lang="fr-CH" dirty="0"/>
          </a:p>
          <a:p>
            <a:pPr marL="342900" lvl="0" indent="-209550" algn="l" rtl="0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</a:pPr>
            <a:endParaRPr dirty="0"/>
          </a:p>
        </p:txBody>
      </p:sp>
      <p:sp>
        <p:nvSpPr>
          <p:cNvPr id="291" name="Google Shape;291;p27"/>
          <p:cNvSpPr txBox="1">
            <a:spLocks noGrp="1"/>
          </p:cNvSpPr>
          <p:nvPr>
            <p:ph type="title"/>
          </p:nvPr>
        </p:nvSpPr>
        <p:spPr>
          <a:xfrm>
            <a:off x="624631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dirty="0"/>
              <a:t>Requirements for the technical solution</a:t>
            </a:r>
            <a:endParaRPr dirty="0"/>
          </a:p>
        </p:txBody>
      </p:sp>
      <p:sp>
        <p:nvSpPr>
          <p:cNvPr id="292" name="Google Shape;292;p27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CH" dirty="0"/>
              <a:t>10/31/23</a:t>
            </a:r>
            <a:endParaRPr dirty="0"/>
          </a:p>
        </p:txBody>
      </p:sp>
      <p:sp>
        <p:nvSpPr>
          <p:cNvPr id="293" name="Google Shape;293;p27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Monitoring Open Science @CERN</a:t>
            </a:r>
            <a:endParaRPr dirty="0"/>
          </a:p>
        </p:txBody>
      </p:sp>
      <p:sp>
        <p:nvSpPr>
          <p:cNvPr id="294" name="Google Shape;294;p27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sp>
        <p:nvSpPr>
          <p:cNvPr id="295" name="Google Shape;295;p27"/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99479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E4F82F-B637-052A-ED50-B34F400D1B4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/>
              <a:t>10/31/23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E6F85E-8CC4-A0D7-56E7-1F175F67DE2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Monitoring Open Science @CERN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5F57F7-8F8C-F06E-C319-FD6F0A76FEB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  <p:pic>
        <p:nvPicPr>
          <p:cNvPr id="22" name="Picture 21" descr="A logo with a blue and black circle&#10;&#10;Description automatically generated with medium confidence">
            <a:extLst>
              <a:ext uri="{FF2B5EF4-FFF2-40B4-BE49-F238E27FC236}">
                <a16:creationId xmlns:a16="http://schemas.microsoft.com/office/drawing/2014/main" id="{6614744D-ADD6-E758-5617-700FDFF469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643992"/>
            <a:ext cx="11356070" cy="4176944"/>
          </a:xfrm>
          <a:prstGeom prst="rect">
            <a:avLst/>
          </a:prstGeom>
        </p:spPr>
      </p:pic>
      <p:sp>
        <p:nvSpPr>
          <p:cNvPr id="23" name="Google Shape;291;p27">
            <a:extLst>
              <a:ext uri="{FF2B5EF4-FFF2-40B4-BE49-F238E27FC236}">
                <a16:creationId xmlns:a16="http://schemas.microsoft.com/office/drawing/2014/main" id="{CB0FE1D6-1119-68F7-E420-1C7342F337EB}"/>
              </a:ext>
            </a:extLst>
          </p:cNvPr>
          <p:cNvSpPr txBox="1">
            <a:spLocks/>
          </p:cNvSpPr>
          <p:nvPr/>
        </p:nvSpPr>
        <p:spPr>
          <a:xfrm>
            <a:off x="624631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600"/>
            </a:pPr>
            <a:r>
              <a:rPr lang="en-US" dirty="0"/>
              <a:t>Apache Superset</a:t>
            </a:r>
          </a:p>
        </p:txBody>
      </p:sp>
      <p:sp>
        <p:nvSpPr>
          <p:cNvPr id="24" name="Google Shape;295;p27">
            <a:extLst>
              <a:ext uri="{FF2B5EF4-FFF2-40B4-BE49-F238E27FC236}">
                <a16:creationId xmlns:a16="http://schemas.microsoft.com/office/drawing/2014/main" id="{9BAB3199-E02A-F9FA-9DAA-74039D33A5C1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70035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6AB3AB8-A451-850C-C07E-4904FE0539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Work done by an administrative student </a:t>
            </a:r>
          </a:p>
          <a:p>
            <a:pPr>
              <a:buFont typeface="Wingdings" pitchFamily="2" charset="2"/>
              <a:buChar char="Ø"/>
            </a:pPr>
            <a:r>
              <a:rPr lang="en-GB" dirty="0"/>
              <a:t>Prioritize the KPIs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Without letting aside the KPIs more difficult to calculate (often also more interesting)</a:t>
            </a:r>
          </a:p>
          <a:p>
            <a:pPr>
              <a:buFont typeface="Wingdings" pitchFamily="2" charset="2"/>
              <a:buChar char="Ø"/>
            </a:pPr>
            <a:r>
              <a:rPr lang="en-GB" dirty="0"/>
              <a:t>Describe calculation methods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/>
              <a:t>Based on literature review, standards (when exist) 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2B2BD47-C1F0-E3A9-8C26-8C9E19A766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Detailed documentation of KPIs and calculation methods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1B856A-3BD3-584E-490E-F87E5569318A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/>
              <a:t>10/31/23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3E8F61-536E-9F20-11C4-7FA8FF18B55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Monitoring Open Science @CERN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EA56C1-80BC-D34E-F4F7-45FD5380696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021DE90E-C164-2AE0-C767-54989F0C51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00" y="3072399"/>
            <a:ext cx="5046962" cy="303185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869067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173286-8BC1-7B15-5A98-F0936CCE339A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/>
              <a:t>10/31/23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2DC3A-40DC-B310-E57F-F0EBE9E2F35C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Monitoring Open Science @CERN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8DEB0B-CA3F-EE35-AE76-BF1EDC59E70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  <p:sp>
        <p:nvSpPr>
          <p:cNvPr id="9" name="Google Shape;291;p27">
            <a:extLst>
              <a:ext uri="{FF2B5EF4-FFF2-40B4-BE49-F238E27FC236}">
                <a16:creationId xmlns:a16="http://schemas.microsoft.com/office/drawing/2014/main" id="{C38C2267-5BDE-FFD6-4CF0-7F32ED80E536}"/>
              </a:ext>
            </a:extLst>
          </p:cNvPr>
          <p:cNvSpPr txBox="1">
            <a:spLocks/>
          </p:cNvSpPr>
          <p:nvPr/>
        </p:nvSpPr>
        <p:spPr>
          <a:xfrm>
            <a:off x="624631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600"/>
            </a:pPr>
            <a:r>
              <a:rPr lang="en-US" dirty="0"/>
              <a:t>Ex. Inspire</a:t>
            </a:r>
          </a:p>
        </p:txBody>
      </p:sp>
      <p:sp>
        <p:nvSpPr>
          <p:cNvPr id="10" name="Google Shape;295;p27">
            <a:extLst>
              <a:ext uri="{FF2B5EF4-FFF2-40B4-BE49-F238E27FC236}">
                <a16:creationId xmlns:a16="http://schemas.microsoft.com/office/drawing/2014/main" id="{FF5D3A14-00D8-81AD-BE73-0209D44B80A1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Picture 11" descr="A graph showing the number of records&#10;&#10;Description automatically generated with medium confidence">
            <a:extLst>
              <a:ext uri="{FF2B5EF4-FFF2-40B4-BE49-F238E27FC236}">
                <a16:creationId xmlns:a16="http://schemas.microsoft.com/office/drawing/2014/main" id="{D393E149-59FE-DC4F-4AB8-71A69A0517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482" y="1122984"/>
            <a:ext cx="9435035" cy="501277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998796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7"/>
          <p:cNvSpPr txBox="1">
            <a:spLocks noGrp="1"/>
          </p:cNvSpPr>
          <p:nvPr>
            <p:ph type="title"/>
          </p:nvPr>
        </p:nvSpPr>
        <p:spPr>
          <a:xfrm>
            <a:off x="624631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dirty="0"/>
              <a:t>Ex. CERN Publications</a:t>
            </a:r>
            <a:endParaRPr dirty="0"/>
          </a:p>
        </p:txBody>
      </p:sp>
      <p:sp>
        <p:nvSpPr>
          <p:cNvPr id="292" name="Google Shape;292;p27"/>
          <p:cNvSpPr txBox="1">
            <a:spLocks noGrp="1"/>
          </p:cNvSpPr>
          <p:nvPr>
            <p:ph type="dt" idx="10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CH"/>
              <a:t>10/31/23</a:t>
            </a:r>
            <a:endParaRPr/>
          </a:p>
        </p:txBody>
      </p:sp>
      <p:sp>
        <p:nvSpPr>
          <p:cNvPr id="293" name="Google Shape;293;p27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Monitoring Open Science @CERN</a:t>
            </a:r>
            <a:endParaRPr/>
          </a:p>
        </p:txBody>
      </p:sp>
      <p:sp>
        <p:nvSpPr>
          <p:cNvPr id="294" name="Google Shape;294;p27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295" name="Google Shape;295;p27"/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48E928EF-6DAA-CF1A-7FAD-2DF5B7AC54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934" y="1137004"/>
            <a:ext cx="9712549" cy="458399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651066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94E5E5-51E4-1DD3-60E3-ACB6556A9E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fr-CH" dirty="0" err="1"/>
              <a:t>Integration</a:t>
            </a:r>
            <a:r>
              <a:rPr lang="fr-CH" dirty="0"/>
              <a:t> of all SIS </a:t>
            </a:r>
            <a:r>
              <a:rPr lang="fr-CH" dirty="0" err="1"/>
              <a:t>indicators</a:t>
            </a:r>
            <a:r>
              <a:rPr lang="fr-CH" dirty="0"/>
              <a:t> in </a:t>
            </a:r>
            <a:r>
              <a:rPr lang="fr-CH" dirty="0" err="1"/>
              <a:t>Superset</a:t>
            </a:r>
            <a:endParaRPr lang="fr-CH"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</a:pPr>
            <a:endParaRPr lang="fr-CH" dirty="0"/>
          </a:p>
          <a:p>
            <a:pPr marL="800100" lvl="1">
              <a:lnSpc>
                <a:spcPct val="90000"/>
              </a:lnSpc>
              <a:spcBef>
                <a:spcPts val="0"/>
              </a:spcBef>
              <a:buSzPts val="2100"/>
            </a:pPr>
            <a:r>
              <a:rPr lang="fr-CH" dirty="0"/>
              <a:t>Inspire </a:t>
            </a:r>
            <a:r>
              <a:rPr lang="fr-CH" i="1" dirty="0">
                <a:solidFill>
                  <a:srgbClr val="FFC000"/>
                </a:solidFill>
              </a:rPr>
              <a:t>In </a:t>
            </a:r>
            <a:r>
              <a:rPr lang="fr-CH" i="1" dirty="0" err="1">
                <a:solidFill>
                  <a:srgbClr val="FFC000"/>
                </a:solidFill>
              </a:rPr>
              <a:t>progress</a:t>
            </a:r>
            <a:endParaRPr lang="fr-CH" b="1" dirty="0">
              <a:solidFill>
                <a:srgbClr val="83BC48"/>
              </a:solidFill>
            </a:endParaRPr>
          </a:p>
          <a:p>
            <a:pPr marL="800100" lvl="1">
              <a:lnSpc>
                <a:spcPct val="90000"/>
              </a:lnSpc>
              <a:spcBef>
                <a:spcPts val="0"/>
              </a:spcBef>
              <a:buSzPts val="2100"/>
            </a:pPr>
            <a:r>
              <a:rPr lang="fr-CH" dirty="0"/>
              <a:t>CERN Publications (and Open </a:t>
            </a:r>
            <a:r>
              <a:rPr lang="fr-CH" dirty="0" err="1"/>
              <a:t>access</a:t>
            </a:r>
            <a:r>
              <a:rPr lang="fr-CH" dirty="0"/>
              <a:t> </a:t>
            </a:r>
            <a:r>
              <a:rPr lang="fr-CH" dirty="0" err="1"/>
              <a:t>availability</a:t>
            </a:r>
            <a:r>
              <a:rPr lang="fr-CH" dirty="0"/>
              <a:t>) </a:t>
            </a:r>
            <a:r>
              <a:rPr lang="fr-CH" i="1" dirty="0">
                <a:solidFill>
                  <a:srgbClr val="FFC000"/>
                </a:solidFill>
              </a:rPr>
              <a:t>In </a:t>
            </a:r>
            <a:r>
              <a:rPr lang="fr-CH" i="1" dirty="0" err="1">
                <a:solidFill>
                  <a:srgbClr val="FFC000"/>
                </a:solidFill>
              </a:rPr>
              <a:t>progress</a:t>
            </a:r>
            <a:endParaRPr lang="fr-CH" i="1" dirty="0">
              <a:solidFill>
                <a:srgbClr val="FFC000"/>
              </a:solidFill>
            </a:endParaRPr>
          </a:p>
          <a:p>
            <a:pPr marL="800100" lvl="1">
              <a:lnSpc>
                <a:spcPct val="90000"/>
              </a:lnSpc>
              <a:spcBef>
                <a:spcPts val="0"/>
              </a:spcBef>
              <a:buSzPts val="2100"/>
            </a:pPr>
            <a:r>
              <a:rPr lang="fr-CH" dirty="0"/>
              <a:t>Library services</a:t>
            </a:r>
          </a:p>
          <a:p>
            <a:pPr marL="800100" lvl="1">
              <a:lnSpc>
                <a:spcPct val="90000"/>
              </a:lnSpc>
              <a:spcBef>
                <a:spcPts val="0"/>
              </a:spcBef>
              <a:buSzPts val="2100"/>
            </a:pPr>
            <a:r>
              <a:rPr lang="fr-CH" dirty="0"/>
              <a:t>…</a:t>
            </a:r>
          </a:p>
          <a:p>
            <a:pPr marL="800100" lvl="1">
              <a:lnSpc>
                <a:spcPct val="90000"/>
              </a:lnSpc>
              <a:spcBef>
                <a:spcPts val="0"/>
              </a:spcBef>
              <a:buSzPts val="2100"/>
            </a:pPr>
            <a:endParaRPr lang="fr-CH" dirty="0"/>
          </a:p>
          <a:p>
            <a:pPr marL="342900">
              <a:spcBef>
                <a:spcPts val="0"/>
              </a:spcBef>
            </a:pPr>
            <a:r>
              <a:rPr lang="fr-CH" dirty="0" err="1"/>
              <a:t>Creation</a:t>
            </a:r>
            <a:r>
              <a:rPr lang="fr-CH" dirty="0"/>
              <a:t> of the </a:t>
            </a:r>
            <a:r>
              <a:rPr lang="fr-CH" dirty="0" err="1"/>
              <a:t>dashboard</a:t>
            </a:r>
            <a:r>
              <a:rPr lang="fr-CH" dirty="0"/>
              <a:t>(s)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9E5321-518A-C068-DDC9-0E0554C18CA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/>
              <a:t>10/31/23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9755EA-3926-A7B6-F292-C9735EB80EE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Monitoring Open Science @CERN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83A030-65A2-4E18-DE62-5B2349273B3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  <p:sp>
        <p:nvSpPr>
          <p:cNvPr id="9" name="Google Shape;291;p27">
            <a:extLst>
              <a:ext uri="{FF2B5EF4-FFF2-40B4-BE49-F238E27FC236}">
                <a16:creationId xmlns:a16="http://schemas.microsoft.com/office/drawing/2014/main" id="{2D4C6904-37FA-CD4D-2088-02D23FCA990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24631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dirty="0"/>
              <a:t>Next steps</a:t>
            </a:r>
            <a:endParaRPr dirty="0"/>
          </a:p>
        </p:txBody>
      </p:sp>
      <p:sp>
        <p:nvSpPr>
          <p:cNvPr id="10" name="Google Shape;295;p27">
            <a:extLst>
              <a:ext uri="{FF2B5EF4-FFF2-40B4-BE49-F238E27FC236}">
                <a16:creationId xmlns:a16="http://schemas.microsoft.com/office/drawing/2014/main" id="{59C5106E-0795-A4DA-1A0D-46E82A695D5E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5942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A7E6C86-3CE6-ABB1-CCDF-B8F47AFB83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Definition of KPIs, by OS element: </a:t>
            </a:r>
          </a:p>
          <a:p>
            <a:pPr lvl="1"/>
            <a:r>
              <a:rPr lang="en-GB" dirty="0"/>
              <a:t>Question behind the KPI</a:t>
            </a:r>
          </a:p>
          <a:p>
            <a:pPr lvl="1"/>
            <a:r>
              <a:rPr lang="en-GB" dirty="0"/>
              <a:t>Data source</a:t>
            </a:r>
          </a:p>
          <a:p>
            <a:pPr lvl="1"/>
            <a:r>
              <a:rPr lang="en-GB" dirty="0"/>
              <a:t>Data availability and possible challenges with data extraction</a:t>
            </a:r>
          </a:p>
          <a:p>
            <a:pPr lvl="1"/>
            <a:r>
              <a:rPr lang="en-GB" dirty="0"/>
              <a:t>Target audience</a:t>
            </a:r>
          </a:p>
          <a:p>
            <a:pPr lvl="1"/>
            <a:endParaRPr lang="en-GB" dirty="0"/>
          </a:p>
          <a:p>
            <a:r>
              <a:rPr lang="en-GB" dirty="0"/>
              <a:t>Possible use of the Superset framework to collect and visualize those KPIs (?)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5FA9F1-5379-A44D-3E56-E38507CE351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CH"/>
              <a:t>10/31/23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30AE06-0BED-03A6-CA69-09F91C499C6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Monitoring Open Science @CERN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C241F0-96EC-E4A8-F8A0-D73BB944350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9</a:t>
            </a:fld>
            <a:endParaRPr lang="en-US"/>
          </a:p>
        </p:txBody>
      </p:sp>
      <p:sp>
        <p:nvSpPr>
          <p:cNvPr id="7" name="Google Shape;291;p27">
            <a:extLst>
              <a:ext uri="{FF2B5EF4-FFF2-40B4-BE49-F238E27FC236}">
                <a16:creationId xmlns:a16="http://schemas.microsoft.com/office/drawing/2014/main" id="{30643E37-02CA-A44B-CA21-62914CD8422C}"/>
              </a:ext>
            </a:extLst>
          </p:cNvPr>
          <p:cNvSpPr txBox="1">
            <a:spLocks/>
          </p:cNvSpPr>
          <p:nvPr/>
        </p:nvSpPr>
        <p:spPr>
          <a:xfrm>
            <a:off x="624631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ts val="3600"/>
            </a:pPr>
            <a:r>
              <a:rPr lang="en-US" dirty="0"/>
              <a:t>And for other Open Science elements?</a:t>
            </a:r>
          </a:p>
        </p:txBody>
      </p:sp>
      <p:sp>
        <p:nvSpPr>
          <p:cNvPr id="8" name="Google Shape;295;p27">
            <a:extLst>
              <a:ext uri="{FF2B5EF4-FFF2-40B4-BE49-F238E27FC236}">
                <a16:creationId xmlns:a16="http://schemas.microsoft.com/office/drawing/2014/main" id="{C5E1D5F9-DB61-2943-BB93-061231AB5294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4165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</TotalTime>
  <Words>317</Words>
  <Application>Microsoft Macintosh PowerPoint</Application>
  <PresentationFormat>Widescreen</PresentationFormat>
  <Paragraphs>78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Wingdings</vt:lpstr>
      <vt:lpstr>Arial</vt:lpstr>
      <vt:lpstr>Belleza</vt:lpstr>
      <vt:lpstr>Calibri</vt:lpstr>
      <vt:lpstr>Office Theme</vt:lpstr>
      <vt:lpstr>Open Science Monitoring framework </vt:lpstr>
      <vt:lpstr>RCS-SIS monitoring project</vt:lpstr>
      <vt:lpstr>Requirements for the technical solution</vt:lpstr>
      <vt:lpstr>PowerPoint Presentation</vt:lpstr>
      <vt:lpstr>Detailed documentation of KPIs and calculation methods</vt:lpstr>
      <vt:lpstr>PowerPoint Presentation</vt:lpstr>
      <vt:lpstr>Ex. CERN Publications</vt:lpstr>
      <vt:lpstr>Next steps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KPIs for Open Access publications  @CERN </dc:title>
  <cp:lastModifiedBy>Anne Gentil-Beccot</cp:lastModifiedBy>
  <cp:revision>17</cp:revision>
  <dcterms:modified xsi:type="dcterms:W3CDTF">2023-10-31T06:41:38Z</dcterms:modified>
</cp:coreProperties>
</file>