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649" r:id="rId2"/>
  </p:sldMasterIdLst>
  <p:notesMasterIdLst>
    <p:notesMasterId r:id="rId15"/>
  </p:notesMasterIdLst>
  <p:sldIdLst>
    <p:sldId id="481" r:id="rId3"/>
    <p:sldId id="491" r:id="rId4"/>
    <p:sldId id="452" r:id="rId5"/>
    <p:sldId id="482" r:id="rId6"/>
    <p:sldId id="472" r:id="rId7"/>
    <p:sldId id="446" r:id="rId8"/>
    <p:sldId id="494" r:id="rId9"/>
    <p:sldId id="495" r:id="rId10"/>
    <p:sldId id="500" r:id="rId11"/>
    <p:sldId id="461" r:id="rId12"/>
    <p:sldId id="447" r:id="rId13"/>
    <p:sldId id="257" r:id="rId14"/>
  </p:sldIdLst>
  <p:sldSz cx="9144000" cy="6858000" type="screen4x3"/>
  <p:notesSz cx="6937375" cy="92202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2800" b="1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안상수2006굵은" pitchFamily="18" charset="-127"/>
        <a:ea typeface="안상수2006굵은" pitchFamily="18" charset="-127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800" b="1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안상수2006굵은" pitchFamily="18" charset="-127"/>
        <a:ea typeface="안상수2006굵은" pitchFamily="18" charset="-127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800" b="1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안상수2006굵은" pitchFamily="18" charset="-127"/>
        <a:ea typeface="안상수2006굵은" pitchFamily="18" charset="-127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800" b="1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안상수2006굵은" pitchFamily="18" charset="-127"/>
        <a:ea typeface="안상수2006굵은" pitchFamily="18" charset="-127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800" b="1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안상수2006굵은" pitchFamily="18" charset="-127"/>
        <a:ea typeface="안상수2006굵은" pitchFamily="18" charset="-127"/>
        <a:cs typeface="+mn-cs"/>
      </a:defRPr>
    </a:lvl5pPr>
    <a:lvl6pPr marL="2286000" algn="l" defTabSz="914400" rtl="0" eaLnBrk="1" latinLnBrk="1" hangingPunct="1">
      <a:defRPr sz="2800" b="1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안상수2006굵은" pitchFamily="18" charset="-127"/>
        <a:ea typeface="안상수2006굵은" pitchFamily="18" charset="-127"/>
        <a:cs typeface="+mn-cs"/>
      </a:defRPr>
    </a:lvl6pPr>
    <a:lvl7pPr marL="2743200" algn="l" defTabSz="914400" rtl="0" eaLnBrk="1" latinLnBrk="1" hangingPunct="1">
      <a:defRPr sz="2800" b="1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안상수2006굵은" pitchFamily="18" charset="-127"/>
        <a:ea typeface="안상수2006굵은" pitchFamily="18" charset="-127"/>
        <a:cs typeface="+mn-cs"/>
      </a:defRPr>
    </a:lvl7pPr>
    <a:lvl8pPr marL="3200400" algn="l" defTabSz="914400" rtl="0" eaLnBrk="1" latinLnBrk="1" hangingPunct="1">
      <a:defRPr sz="2800" b="1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안상수2006굵은" pitchFamily="18" charset="-127"/>
        <a:ea typeface="안상수2006굵은" pitchFamily="18" charset="-127"/>
        <a:cs typeface="+mn-cs"/>
      </a:defRPr>
    </a:lvl8pPr>
    <a:lvl9pPr marL="3657600" algn="l" defTabSz="914400" rtl="0" eaLnBrk="1" latinLnBrk="1" hangingPunct="1">
      <a:defRPr sz="2800" b="1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안상수2006굵은" pitchFamily="18" charset="-127"/>
        <a:ea typeface="안상수2006굵은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66"/>
    <a:srgbClr val="008000"/>
    <a:srgbClr val="FFFF00"/>
    <a:srgbClr val="99CCFF"/>
    <a:srgbClr val="CC0000"/>
    <a:srgbClr val="FF9999"/>
    <a:srgbClr val="000099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86" autoAdjust="0"/>
  </p:normalViewPr>
  <p:slideViewPr>
    <p:cSldViewPr>
      <p:cViewPr varScale="1">
        <p:scale>
          <a:sx n="131" d="100"/>
          <a:sy n="131" d="100"/>
        </p:scale>
        <p:origin x="-192" y="-11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7375" cy="9220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47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2813" y="4343400"/>
            <a:ext cx="5095875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348952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 latinLnBrk="1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kumimoji="1" sz="1200" kern="1200">
        <a:solidFill>
          <a:srgbClr val="000000"/>
        </a:solidFill>
        <a:latin typeface="굴림" pitchFamily="50" charset="-127"/>
        <a:ea typeface="굴림" pitchFamily="50" charset="-127"/>
        <a:cs typeface="+mn-cs"/>
      </a:defRPr>
    </a:lvl1pPr>
    <a:lvl2pPr marL="742950" indent="-285750" algn="l" defTabSz="457200" rtl="0" fontAlgn="base" latinLnBrk="1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kumimoji="1" sz="1200" kern="1200">
        <a:solidFill>
          <a:srgbClr val="000000"/>
        </a:solidFill>
        <a:latin typeface="굴림" pitchFamily="50" charset="-127"/>
        <a:ea typeface="굴림" pitchFamily="50" charset="-127"/>
        <a:cs typeface="+mn-cs"/>
      </a:defRPr>
    </a:lvl2pPr>
    <a:lvl3pPr marL="1143000" indent="-228600" algn="l" defTabSz="457200" rtl="0" fontAlgn="base" latinLnBrk="1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kumimoji="1" sz="1200" kern="1200">
        <a:solidFill>
          <a:srgbClr val="000000"/>
        </a:solidFill>
        <a:latin typeface="굴림" pitchFamily="50" charset="-127"/>
        <a:ea typeface="굴림" pitchFamily="50" charset="-127"/>
        <a:cs typeface="+mn-cs"/>
      </a:defRPr>
    </a:lvl3pPr>
    <a:lvl4pPr marL="1600200" indent="-228600" algn="l" defTabSz="457200" rtl="0" fontAlgn="base" latinLnBrk="1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kumimoji="1" sz="1200" kern="1200">
        <a:solidFill>
          <a:srgbClr val="000000"/>
        </a:solidFill>
        <a:latin typeface="굴림" pitchFamily="50" charset="-127"/>
        <a:ea typeface="굴림" pitchFamily="50" charset="-127"/>
        <a:cs typeface="+mn-cs"/>
      </a:defRPr>
    </a:lvl4pPr>
    <a:lvl5pPr marL="2057400" indent="-228600" algn="l" defTabSz="457200" rtl="0" fontAlgn="base" latinLnBrk="1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kumimoji="1" sz="1200" kern="1200">
        <a:solidFill>
          <a:srgbClr val="000000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026" name="Rectangle 2"/>
          <p:cNvSpPr>
            <a:spLocks noChangeArrowheads="1"/>
          </p:cNvSpPr>
          <p:nvPr/>
        </p:nvSpPr>
        <p:spPr bwMode="auto">
          <a:xfrm>
            <a:off x="3932238" y="0"/>
            <a:ext cx="3005137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41027" name="Rectangle 3"/>
          <p:cNvSpPr>
            <a:spLocks noChangeArrowheads="1"/>
          </p:cNvSpPr>
          <p:nvPr/>
        </p:nvSpPr>
        <p:spPr bwMode="auto">
          <a:xfrm>
            <a:off x="3932238" y="8761413"/>
            <a:ext cx="3005137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352" tIns="44875" rIns="91352" bIns="44875" anchor="b"/>
          <a:lstStyle/>
          <a:p>
            <a:pPr algn="r" defTabSz="922338" eaLnBrk="0" hangingPunct="0"/>
            <a:r>
              <a:rPr lang="en-US" altLang="ko-KR" sz="1200" b="0">
                <a:solidFill>
                  <a:schemeClr val="tx1"/>
                </a:solidFill>
                <a:effectLst/>
                <a:latin typeface="Times" pitchFamily="116" charset="0"/>
                <a:ea typeface="굴림" pitchFamily="50" charset="-127"/>
              </a:rPr>
              <a:t>1</a:t>
            </a:r>
          </a:p>
        </p:txBody>
      </p:sp>
      <p:sp>
        <p:nvSpPr>
          <p:cNvPr id="641028" name="Rectangle 4"/>
          <p:cNvSpPr>
            <a:spLocks noChangeArrowheads="1"/>
          </p:cNvSpPr>
          <p:nvPr/>
        </p:nvSpPr>
        <p:spPr bwMode="auto">
          <a:xfrm>
            <a:off x="0" y="8761413"/>
            <a:ext cx="3005138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41029" name="Rectangle 5"/>
          <p:cNvSpPr>
            <a:spLocks noChangeArrowheads="1"/>
          </p:cNvSpPr>
          <p:nvPr/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41030" name="Rectangle 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4750" y="700088"/>
            <a:ext cx="4591050" cy="3443287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1031" name="Rectangle 7"/>
          <p:cNvSpPr txBox="1">
            <a:spLocks noGrp="1" noChangeArrowheads="1"/>
          </p:cNvSpPr>
          <p:nvPr>
            <p:ph type="body" idx="1"/>
          </p:nvPr>
        </p:nvSpPr>
        <p:spPr>
          <a:xfrm>
            <a:off x="925513" y="4378325"/>
            <a:ext cx="5086350" cy="4148138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352" tIns="44875" rIns="91352" bIns="44875"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2150"/>
            <a:ext cx="4610100" cy="3457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2566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95875" cy="4192588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475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99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2813" y="4343400"/>
            <a:ext cx="5095875" cy="41925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2387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2641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00850" y="119063"/>
            <a:ext cx="2227263" cy="597693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15888" y="119063"/>
            <a:ext cx="6532562" cy="597693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9500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제목, 내용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5888" y="119063"/>
            <a:ext cx="8912225" cy="5397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114800" cy="51054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200" y="990600"/>
            <a:ext cx="4114800" cy="24765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648200" y="3619500"/>
            <a:ext cx="4114800" cy="24765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2046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4054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03915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62688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32350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45810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02679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5208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 baseline="0">
                <a:latin typeface="Arial Black" pitchFamily="34" charset="0"/>
                <a:ea typeface="HY견고딕" pitchFamily="18" charset="-127"/>
              </a:defRPr>
            </a:lvl1pPr>
            <a:lvl2pPr>
              <a:defRPr b="0" i="0" baseline="0">
                <a:latin typeface="Arial Black" pitchFamily="34" charset="0"/>
                <a:ea typeface="HY견고딕" pitchFamily="18" charset="-127"/>
              </a:defRPr>
            </a:lvl2pPr>
            <a:lvl3pPr>
              <a:defRPr b="0" i="0" baseline="0">
                <a:latin typeface="Arial Black" pitchFamily="34" charset="0"/>
                <a:ea typeface="HY견고딕" pitchFamily="18" charset="-127"/>
              </a:defRPr>
            </a:lvl3pPr>
            <a:lvl4pPr>
              <a:defRPr b="0" i="0" baseline="0">
                <a:latin typeface="Arial Black" pitchFamily="34" charset="0"/>
                <a:ea typeface="HY견고딕" pitchFamily="18" charset="-127"/>
              </a:defRPr>
            </a:lvl4pPr>
            <a:lvl5pPr>
              <a:defRPr b="0" i="0" baseline="0">
                <a:latin typeface="Arial Black" pitchFamily="34" charset="0"/>
                <a:ea typeface="HY견고딕" pitchFamily="18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91771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7174259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929805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87700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867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867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064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4125096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114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14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1962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6906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202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1290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2552611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461437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 Box 1"/>
          <p:cNvSpPr txBox="1">
            <a:spLocks noChangeArrowheads="1"/>
          </p:cNvSpPr>
          <p:nvPr/>
        </p:nvSpPr>
        <p:spPr bwMode="auto">
          <a:xfrm>
            <a:off x="3611563" y="6453188"/>
            <a:ext cx="19050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algn="l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1000"/>
              </a:lnSpc>
              <a:buClr>
                <a:srgbClr val="000000"/>
              </a:buClr>
              <a:buSzPct val="100000"/>
              <a:buFont typeface="Tahoma" pitchFamily="34" charset="0"/>
              <a:buNone/>
            </a:pPr>
            <a:fld id="{5D6FCC4E-4141-46E2-89D5-B5253683322B}" type="slidenum">
              <a:rPr lang="ko-KR" altLang="en-GB" sz="1400" b="0">
                <a:solidFill>
                  <a:schemeClr val="accent2"/>
                </a:solidFill>
                <a:effectLst/>
                <a:latin typeface="Arial Black" pitchFamily="34" charset="0"/>
                <a:ea typeface="굴림" pitchFamily="50" charset="-127"/>
              </a:rPr>
              <a:pPr algn="ctr">
                <a:lnSpc>
                  <a:spcPct val="101000"/>
                </a:lnSpc>
                <a:buClr>
                  <a:srgbClr val="000000"/>
                </a:buClr>
                <a:buSzPct val="100000"/>
                <a:buFont typeface="Tahoma" pitchFamily="34" charset="0"/>
                <a:buNone/>
              </a:pPr>
              <a:t>‹#›</a:t>
            </a:fld>
            <a:endParaRPr lang="en-GB" altLang="ko-KR" sz="1400" b="0">
              <a:solidFill>
                <a:schemeClr val="accent2"/>
              </a:solidFill>
              <a:effectLst/>
              <a:latin typeface="Arial Black" pitchFamily="34" charset="0"/>
              <a:ea typeface="굴림" pitchFamily="50" charset="-127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15888" y="119063"/>
            <a:ext cx="8912225" cy="539750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 smtClean="0"/>
              <a:t>T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90600"/>
            <a:ext cx="83820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ko-KR" dirty="0" smtClean="0"/>
              <a:t>Click to edit the outline text format</a:t>
            </a:r>
          </a:p>
          <a:p>
            <a:pPr lvl="1"/>
            <a:r>
              <a:rPr lang="en-GB" altLang="ko-KR" dirty="0" smtClean="0"/>
              <a:t>Second Outline Level</a:t>
            </a:r>
          </a:p>
          <a:p>
            <a:pPr lvl="2"/>
            <a:r>
              <a:rPr lang="en-GB" altLang="ko-KR" dirty="0" smtClean="0"/>
              <a:t>Third Outline Level</a:t>
            </a:r>
          </a:p>
          <a:p>
            <a:pPr lvl="3"/>
            <a:r>
              <a:rPr lang="en-GB" altLang="ko-KR" dirty="0" smtClean="0"/>
              <a:t>Fourth Outline Level</a:t>
            </a:r>
          </a:p>
          <a:p>
            <a:pPr lvl="4"/>
            <a:r>
              <a:rPr lang="en-GB" altLang="ko-KR" dirty="0" smtClean="0"/>
              <a:t>Fifth Outline Level</a:t>
            </a:r>
          </a:p>
          <a:p>
            <a:pPr lvl="4"/>
            <a:r>
              <a:rPr lang="en-GB" altLang="ko-KR" dirty="0" smtClean="0"/>
              <a:t>Sixth Outline Level</a:t>
            </a:r>
          </a:p>
          <a:p>
            <a:pPr lvl="4"/>
            <a:r>
              <a:rPr lang="en-GB" altLang="ko-KR" dirty="0" smtClean="0"/>
              <a:t>Seventh Outline Level</a:t>
            </a:r>
          </a:p>
          <a:p>
            <a:pPr lvl="4"/>
            <a:r>
              <a:rPr lang="en-GB" altLang="ko-KR" dirty="0" smtClean="0"/>
              <a:t>Eighth Outline Level</a:t>
            </a:r>
          </a:p>
          <a:p>
            <a:pPr lvl="4"/>
            <a:r>
              <a:rPr lang="en-GB" altLang="ko-KR" dirty="0" smtClean="0"/>
              <a:t>Ninth Outline Level</a:t>
            </a:r>
          </a:p>
        </p:txBody>
      </p:sp>
      <p:sp>
        <p:nvSpPr>
          <p:cNvPr id="1045" name="Line 21"/>
          <p:cNvSpPr>
            <a:spLocks noChangeShapeType="1"/>
          </p:cNvSpPr>
          <p:nvPr userDrawn="1"/>
        </p:nvSpPr>
        <p:spPr bwMode="auto">
          <a:xfrm>
            <a:off x="44450" y="6354763"/>
            <a:ext cx="9028113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ko-KR" altLang="en-US"/>
          </a:p>
        </p:txBody>
      </p:sp>
      <p:sp>
        <p:nvSpPr>
          <p:cNvPr id="1048" name="Text Box 24"/>
          <p:cNvSpPr txBox="1">
            <a:spLocks noChangeArrowheads="1"/>
          </p:cNvSpPr>
          <p:nvPr userDrawn="1"/>
        </p:nvSpPr>
        <p:spPr bwMode="auto">
          <a:xfrm>
            <a:off x="7673975" y="6443663"/>
            <a:ext cx="1398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ko-KR" altLang="en-US" sz="1600">
                <a:solidFill>
                  <a:schemeClr val="accent2"/>
                </a:solidFill>
                <a:effectLst/>
                <a:latin typeface="Georgia" pitchFamily="18" charset="0"/>
              </a:rPr>
              <a:t> </a:t>
            </a:r>
            <a:r>
              <a:rPr lang="en-US" altLang="ko-KR" sz="1600">
                <a:solidFill>
                  <a:schemeClr val="accent2"/>
                </a:solidFill>
                <a:effectLst/>
                <a:latin typeface="Georgia" pitchFamily="18" charset="0"/>
              </a:rPr>
              <a:t>Inkyu Park</a:t>
            </a:r>
            <a:endParaRPr lang="en-US" sz="1600">
              <a:solidFill>
                <a:schemeClr val="accent2"/>
              </a:solidFill>
              <a:effectLst/>
              <a:latin typeface="Georgia" pitchFamily="18" charset="0"/>
            </a:endParaRPr>
          </a:p>
        </p:txBody>
      </p:sp>
      <p:pic>
        <p:nvPicPr>
          <p:cNvPr id="1050" name="Picture 26" descr="CMSKR-logo, transparent bg, 235x6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6443663"/>
            <a:ext cx="1196975" cy="34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2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79388" algn="l" defTabSz="457200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marL="446088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8" charset="0"/>
          <a:ea typeface="휴먼엑스포" pitchFamily="18" charset="-127"/>
        </a:defRPr>
      </a:lvl2pPr>
      <a:lvl3pPr marL="625475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8" charset="0"/>
          <a:ea typeface="휴먼엑스포" pitchFamily="18" charset="-127"/>
        </a:defRPr>
      </a:lvl3pPr>
      <a:lvl4pPr marL="804863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8" charset="0"/>
          <a:ea typeface="휴먼엑스포" pitchFamily="18" charset="-127"/>
        </a:defRPr>
      </a:lvl4pPr>
      <a:lvl5pPr marL="9842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8" charset="0"/>
          <a:ea typeface="휴먼엑스포" pitchFamily="18" charset="-127"/>
        </a:defRPr>
      </a:lvl5pPr>
      <a:lvl6pPr marL="14414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8" charset="0"/>
          <a:ea typeface="휴먼엑스포" pitchFamily="18" charset="-127"/>
        </a:defRPr>
      </a:lvl6pPr>
      <a:lvl7pPr marL="18986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8" charset="0"/>
          <a:ea typeface="휴먼엑스포" pitchFamily="18" charset="-127"/>
        </a:defRPr>
      </a:lvl7pPr>
      <a:lvl8pPr marL="23558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8" charset="0"/>
          <a:ea typeface="휴먼엑스포" pitchFamily="18" charset="-127"/>
        </a:defRPr>
      </a:lvl8pPr>
      <a:lvl9pPr marL="28130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8" charset="0"/>
          <a:ea typeface="휴먼엑스포" pitchFamily="18" charset="-127"/>
        </a:defRPr>
      </a:lvl9pPr>
    </p:titleStyle>
    <p:bodyStyle>
      <a:lvl1pPr marL="360363" indent="-360363" algn="l" defTabSz="457200" rtl="0" eaLnBrk="0" fontAlgn="base" hangingPunct="0">
        <a:lnSpc>
          <a:spcPct val="101000"/>
        </a:lnSpc>
        <a:spcBef>
          <a:spcPts val="700"/>
        </a:spcBef>
        <a:spcAft>
          <a:spcPct val="0"/>
        </a:spcAft>
        <a:buClr>
          <a:srgbClr val="3333CC"/>
        </a:buClr>
        <a:buFont typeface="Wingdings" pitchFamily="2" charset="2"/>
        <a:buChar char="q"/>
        <a:defRPr sz="2400" b="1">
          <a:solidFill>
            <a:srgbClr val="333399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20725" indent="-180975" algn="l" defTabSz="457200" rtl="0" eaLnBrk="0" fontAlgn="base" hangingPunct="0">
        <a:lnSpc>
          <a:spcPct val="101000"/>
        </a:lnSpc>
        <a:spcBef>
          <a:spcPts val="600"/>
        </a:spcBef>
        <a:spcAft>
          <a:spcPct val="0"/>
        </a:spcAft>
        <a:buClr>
          <a:srgbClr val="3333CC"/>
        </a:buClr>
        <a:buSzPct val="100000"/>
        <a:buFont typeface="Tahoma" pitchFamily="34" charset="0"/>
        <a:buChar char="–"/>
        <a:defRPr sz="2000" b="1">
          <a:solidFill>
            <a:srgbClr val="008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2pPr>
      <a:lvl3pPr marL="1073150" indent="-173038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3333CC"/>
        </a:buClr>
        <a:buSzPct val="100000"/>
        <a:buFont typeface="Tahoma" pitchFamily="34" charset="0"/>
        <a:buChar char="•"/>
        <a:defRPr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3pPr>
      <a:lvl4pPr marL="1433513" indent="-180975" algn="l" defTabSz="457200" rtl="0" eaLnBrk="0" fontAlgn="base" hangingPunct="0">
        <a:lnSpc>
          <a:spcPct val="101000"/>
        </a:lnSpc>
        <a:spcBef>
          <a:spcPts val="450"/>
        </a:spcBef>
        <a:spcAft>
          <a:spcPct val="0"/>
        </a:spcAft>
        <a:buClr>
          <a:srgbClr val="3333CC"/>
        </a:buClr>
        <a:buSzPct val="100000"/>
        <a:buFont typeface="Tahoma" pitchFamily="34" charset="0"/>
        <a:buChar char="–"/>
        <a:defRPr sz="1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4pPr>
      <a:lvl5pPr marL="1792288" indent="-179388" algn="l" defTabSz="457200" rtl="0" eaLnBrk="0" fontAlgn="base" hangingPunct="0">
        <a:lnSpc>
          <a:spcPct val="101000"/>
        </a:lnSpc>
        <a:spcBef>
          <a:spcPts val="450"/>
        </a:spcBef>
        <a:spcAft>
          <a:spcPct val="0"/>
        </a:spcAft>
        <a:buClr>
          <a:srgbClr val="3333CC"/>
        </a:buClr>
        <a:buSzPct val="100000"/>
        <a:buFont typeface="Tahoma" pitchFamily="34" charset="0"/>
        <a:buChar char="»"/>
        <a:defRPr sz="1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5pPr>
      <a:lvl6pPr marL="2249488" indent="-179388" algn="l" defTabSz="457200" rtl="0" eaLnBrk="0" fontAlgn="base" hangingPunct="0">
        <a:lnSpc>
          <a:spcPct val="101000"/>
        </a:lnSpc>
        <a:spcBef>
          <a:spcPts val="450"/>
        </a:spcBef>
        <a:spcAft>
          <a:spcPct val="0"/>
        </a:spcAft>
        <a:buClr>
          <a:srgbClr val="3333CC"/>
        </a:buClr>
        <a:buSzPct val="100000"/>
        <a:buFont typeface="Tahoma" pitchFamily="34" charset="0"/>
        <a:buChar char="»"/>
        <a:defRPr sz="1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6pPr>
      <a:lvl7pPr marL="2706688" indent="-179388" algn="l" defTabSz="457200" rtl="0" eaLnBrk="0" fontAlgn="base" hangingPunct="0">
        <a:lnSpc>
          <a:spcPct val="101000"/>
        </a:lnSpc>
        <a:spcBef>
          <a:spcPts val="450"/>
        </a:spcBef>
        <a:spcAft>
          <a:spcPct val="0"/>
        </a:spcAft>
        <a:buClr>
          <a:srgbClr val="3333CC"/>
        </a:buClr>
        <a:buSzPct val="100000"/>
        <a:buFont typeface="Tahoma" pitchFamily="34" charset="0"/>
        <a:buChar char="»"/>
        <a:defRPr sz="1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7pPr>
      <a:lvl8pPr marL="3163888" indent="-179388" algn="l" defTabSz="457200" rtl="0" eaLnBrk="0" fontAlgn="base" hangingPunct="0">
        <a:lnSpc>
          <a:spcPct val="101000"/>
        </a:lnSpc>
        <a:spcBef>
          <a:spcPts val="450"/>
        </a:spcBef>
        <a:spcAft>
          <a:spcPct val="0"/>
        </a:spcAft>
        <a:buClr>
          <a:srgbClr val="3333CC"/>
        </a:buClr>
        <a:buSzPct val="100000"/>
        <a:buFont typeface="Tahoma" pitchFamily="34" charset="0"/>
        <a:buChar char="»"/>
        <a:defRPr sz="1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8pPr>
      <a:lvl9pPr marL="3621088" indent="-179388" algn="l" defTabSz="457200" rtl="0" eaLnBrk="0" fontAlgn="base" hangingPunct="0">
        <a:lnSpc>
          <a:spcPct val="101000"/>
        </a:lnSpc>
        <a:spcBef>
          <a:spcPts val="450"/>
        </a:spcBef>
        <a:spcAft>
          <a:spcPct val="0"/>
        </a:spcAft>
        <a:buClr>
          <a:srgbClr val="3333CC"/>
        </a:buClr>
        <a:buSzPct val="100000"/>
        <a:buFont typeface="Tahoma" pitchFamily="34" charset="0"/>
        <a:buChar char="»"/>
        <a:defRPr sz="1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7200" b="1">
          <a:solidFill>
            <a:srgbClr val="3333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7200" b="1">
          <a:solidFill>
            <a:srgbClr val="3333FF"/>
          </a:solidFill>
          <a:latin typeface="HY센스L" pitchFamily="18" charset="-127"/>
          <a:ea typeface="HY센스L" pitchFamily="18" charset="-127"/>
        </a:defRPr>
      </a:lvl2pPr>
      <a:lvl3pPr algn="ctr" rtl="0" fontAlgn="base">
        <a:spcBef>
          <a:spcPct val="0"/>
        </a:spcBef>
        <a:spcAft>
          <a:spcPct val="0"/>
        </a:spcAft>
        <a:defRPr sz="7200" b="1">
          <a:solidFill>
            <a:srgbClr val="3333FF"/>
          </a:solidFill>
          <a:latin typeface="HY센스L" pitchFamily="18" charset="-127"/>
          <a:ea typeface="HY센스L" pitchFamily="18" charset="-127"/>
        </a:defRPr>
      </a:lvl3pPr>
      <a:lvl4pPr algn="ctr" rtl="0" fontAlgn="base">
        <a:spcBef>
          <a:spcPct val="0"/>
        </a:spcBef>
        <a:spcAft>
          <a:spcPct val="0"/>
        </a:spcAft>
        <a:defRPr sz="7200" b="1">
          <a:solidFill>
            <a:srgbClr val="3333FF"/>
          </a:solidFill>
          <a:latin typeface="HY센스L" pitchFamily="18" charset="-127"/>
          <a:ea typeface="HY센스L" pitchFamily="18" charset="-127"/>
        </a:defRPr>
      </a:lvl4pPr>
      <a:lvl5pPr algn="ctr" rtl="0" fontAlgn="base">
        <a:spcBef>
          <a:spcPct val="0"/>
        </a:spcBef>
        <a:spcAft>
          <a:spcPct val="0"/>
        </a:spcAft>
        <a:defRPr sz="7200" b="1">
          <a:solidFill>
            <a:srgbClr val="3333FF"/>
          </a:solidFill>
          <a:latin typeface="HY센스L" pitchFamily="18" charset="-127"/>
          <a:ea typeface="HY센스L" pitchFamily="18" charset="-127"/>
        </a:defRPr>
      </a:lvl5pPr>
      <a:lvl6pPr marL="457200" algn="ctr" rtl="0" fontAlgn="base">
        <a:spcBef>
          <a:spcPct val="0"/>
        </a:spcBef>
        <a:spcAft>
          <a:spcPct val="0"/>
        </a:spcAft>
        <a:defRPr sz="7200" b="1">
          <a:solidFill>
            <a:srgbClr val="3333FF"/>
          </a:solidFill>
          <a:latin typeface="HY센스L" pitchFamily="18" charset="-127"/>
          <a:ea typeface="HY센스L" pitchFamily="18" charset="-127"/>
        </a:defRPr>
      </a:lvl6pPr>
      <a:lvl7pPr marL="914400" algn="ctr" rtl="0" fontAlgn="base">
        <a:spcBef>
          <a:spcPct val="0"/>
        </a:spcBef>
        <a:spcAft>
          <a:spcPct val="0"/>
        </a:spcAft>
        <a:defRPr sz="7200" b="1">
          <a:solidFill>
            <a:srgbClr val="3333FF"/>
          </a:solidFill>
          <a:latin typeface="HY센스L" pitchFamily="18" charset="-127"/>
          <a:ea typeface="HY센스L" pitchFamily="18" charset="-127"/>
        </a:defRPr>
      </a:lvl7pPr>
      <a:lvl8pPr marL="1371600" algn="ctr" rtl="0" fontAlgn="base">
        <a:spcBef>
          <a:spcPct val="0"/>
        </a:spcBef>
        <a:spcAft>
          <a:spcPct val="0"/>
        </a:spcAft>
        <a:defRPr sz="7200" b="1">
          <a:solidFill>
            <a:srgbClr val="3333FF"/>
          </a:solidFill>
          <a:latin typeface="HY센스L" pitchFamily="18" charset="-127"/>
          <a:ea typeface="HY센스L" pitchFamily="18" charset="-127"/>
        </a:defRPr>
      </a:lvl8pPr>
      <a:lvl9pPr marL="1828800" algn="ctr" rtl="0" fontAlgn="base">
        <a:spcBef>
          <a:spcPct val="0"/>
        </a:spcBef>
        <a:spcAft>
          <a:spcPct val="0"/>
        </a:spcAft>
        <a:defRPr sz="7200" b="1">
          <a:solidFill>
            <a:srgbClr val="3333FF"/>
          </a:solidFill>
          <a:latin typeface="HY센스L" pitchFamily="18" charset="-127"/>
          <a:ea typeface="HY센스L" pitchFamily="18" charset="-127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://w3.iihe.ac.be/cms/data/Pictures/CMS_all_sketch.jpg" TargetMode="External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png"/><Relationship Id="rId8" Type="http://schemas.openxmlformats.org/officeDocument/2006/relationships/image" Target="../media/image9.jpeg"/><Relationship Id="rId9" Type="http://schemas.openxmlformats.org/officeDocument/2006/relationships/image" Target="../media/image10.png"/><Relationship Id="rId10" Type="http://schemas.openxmlformats.org/officeDocument/2006/relationships/image" Target="../media/image11.jpeg"/><Relationship Id="rId11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png"/><Relationship Id="rId5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00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088" y="458788"/>
            <a:ext cx="5205412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00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649887" y="2700349"/>
            <a:ext cx="5768958" cy="1448731"/>
          </a:xfrm>
          <a:ln/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buFont typeface="Times New Roman" pitchFamily="18" charset="0"/>
              <a:buNone/>
            </a:pPr>
            <a:r>
              <a:rPr lang="en-US" altLang="ko-KR" sz="3200" b="1" i="1" dirty="0" smtClean="0">
                <a:latin typeface="Times New Roman" pitchFamily="18" charset="0"/>
                <a:ea typeface="굴림" pitchFamily="50" charset="-127"/>
              </a:rPr>
              <a:t>Korea CMS</a:t>
            </a:r>
            <a:br>
              <a:rPr lang="en-US" altLang="ko-KR" sz="3200" b="1" i="1" dirty="0" smtClean="0">
                <a:latin typeface="Times New Roman" pitchFamily="18" charset="0"/>
                <a:ea typeface="굴림" pitchFamily="50" charset="-127"/>
              </a:rPr>
            </a:br>
            <a:r>
              <a:rPr lang="en-US" altLang="ko-KR" sz="3200" b="1" i="1" dirty="0" smtClean="0">
                <a:latin typeface="Times New Roman" pitchFamily="18" charset="0"/>
                <a:ea typeface="굴림" pitchFamily="50" charset="-127"/>
              </a:rPr>
              <a:t>CERN-Korea Committee Report</a:t>
            </a:r>
            <a:r>
              <a:rPr lang="en-US" altLang="ko-KR" sz="3200" b="1" i="1" dirty="0">
                <a:latin typeface="Times New Roman" pitchFamily="18" charset="0"/>
                <a:ea typeface="굴림" pitchFamily="50" charset="-127"/>
              </a:rPr>
              <a:t/>
            </a:r>
            <a:br>
              <a:rPr lang="en-US" altLang="ko-KR" sz="3200" b="1" i="1" dirty="0">
                <a:latin typeface="Times New Roman" pitchFamily="18" charset="0"/>
                <a:ea typeface="굴림" pitchFamily="50" charset="-127"/>
              </a:rPr>
            </a:br>
            <a:r>
              <a:rPr lang="en-US" altLang="ko-KR" sz="2400" b="1" i="1" dirty="0" smtClean="0">
                <a:latin typeface="Times New Roman" pitchFamily="18" charset="0"/>
                <a:ea typeface="굴림" pitchFamily="50" charset="-127"/>
              </a:rPr>
              <a:t>Apr. 11, 2011</a:t>
            </a:r>
            <a:endParaRPr lang="en-US" altLang="ko-KR" sz="2400" b="1" i="1" dirty="0"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640005" name="Text Box 5"/>
          <p:cNvSpPr txBox="1">
            <a:spLocks noChangeArrowheads="1"/>
          </p:cNvSpPr>
          <p:nvPr/>
        </p:nvSpPr>
        <p:spPr bwMode="auto">
          <a:xfrm>
            <a:off x="2798763" y="6242050"/>
            <a:ext cx="27574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endParaRPr lang="ko-KR" altLang="en-US" b="0">
              <a:solidFill>
                <a:schemeClr val="tx1"/>
              </a:solidFill>
              <a:effectLst/>
              <a:latin typeface="Helvetica" pitchFamily="116" charset="0"/>
              <a:ea typeface="굴림" pitchFamily="50" charset="-127"/>
            </a:endParaRPr>
          </a:p>
        </p:txBody>
      </p:sp>
      <p:sp>
        <p:nvSpPr>
          <p:cNvPr id="640006" name="Rectangle 6"/>
          <p:cNvSpPr>
            <a:spLocks noChangeArrowheads="1"/>
          </p:cNvSpPr>
          <p:nvPr/>
        </p:nvSpPr>
        <p:spPr bwMode="auto">
          <a:xfrm>
            <a:off x="2573695" y="4329100"/>
            <a:ext cx="3978525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kumimoji="1" lang="en-US" altLang="ko-KR" sz="1800" dirty="0" err="1">
                <a:solidFill>
                  <a:schemeClr val="tx1"/>
                </a:solidFill>
                <a:effectLst/>
                <a:latin typeface="Arial Black" pitchFamily="34" charset="0"/>
                <a:ea typeface="굴림" pitchFamily="50" charset="-127"/>
              </a:rPr>
              <a:t>Inkyu</a:t>
            </a:r>
            <a:r>
              <a:rPr kumimoji="1" lang="en-US" altLang="ko-KR" sz="1800" dirty="0">
                <a:solidFill>
                  <a:schemeClr val="tx1"/>
                </a:solidFill>
                <a:effectLst/>
                <a:latin typeface="Arial Black" pitchFamily="34" charset="0"/>
                <a:ea typeface="굴림" pitchFamily="50" charset="-127"/>
              </a:rPr>
              <a:t> PARK</a:t>
            </a:r>
          </a:p>
          <a:p>
            <a:pPr eaLnBrk="0" hangingPunct="0"/>
            <a:r>
              <a:rPr kumimoji="1" lang="en-US" altLang="ko-KR" sz="1400" dirty="0">
                <a:solidFill>
                  <a:schemeClr val="tx1"/>
                </a:solidFill>
                <a:effectLst/>
                <a:latin typeface="Arial Black" pitchFamily="34" charset="0"/>
                <a:ea typeface="굴림" pitchFamily="50" charset="-127"/>
              </a:rPr>
              <a:t>Dept. of Physics, University of Seoul</a:t>
            </a:r>
          </a:p>
          <a:p>
            <a:pPr eaLnBrk="0" hangingPunct="0"/>
            <a:r>
              <a:rPr kumimoji="1" lang="en-US" altLang="ko-KR" sz="1400" dirty="0">
                <a:solidFill>
                  <a:schemeClr val="tx1"/>
                </a:solidFill>
                <a:effectLst/>
                <a:latin typeface="Arial Black" pitchFamily="34" charset="0"/>
                <a:ea typeface="굴림" pitchFamily="50" charset="-127"/>
              </a:rPr>
              <a:t>as the national spokesperson of KCMS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Budget </a:t>
            </a:r>
            <a:r>
              <a:rPr lang="en-US" altLang="ko-KR" dirty="0" smtClean="0"/>
              <a:t>operation/Up-scope</a:t>
            </a:r>
            <a:endParaRPr lang="en-US" altLang="ko-KR" dirty="0"/>
          </a:p>
        </p:txBody>
      </p:sp>
      <p:sp>
        <p:nvSpPr>
          <p:cNvPr id="602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8" y="728701"/>
            <a:ext cx="8910637" cy="1620180"/>
          </a:xfrm>
        </p:spPr>
        <p:txBody>
          <a:bodyPr/>
          <a:lstStyle/>
          <a:p>
            <a:pPr>
              <a:lnSpc>
                <a:spcPct val="91000"/>
              </a:lnSpc>
            </a:pPr>
            <a:r>
              <a:rPr lang="en-US" altLang="ko-KR" dirty="0" smtClean="0"/>
              <a:t>M&amp;O-A (~200K)</a:t>
            </a:r>
          </a:p>
          <a:p>
            <a:pPr>
              <a:lnSpc>
                <a:spcPct val="91000"/>
              </a:lnSpc>
            </a:pPr>
            <a:r>
              <a:rPr lang="en-US" altLang="ko-KR" dirty="0" smtClean="0"/>
              <a:t>Travel, Subsistence, R&amp;D ( ~ 1.4 MCHF / year)</a:t>
            </a:r>
            <a:endParaRPr lang="en-US" altLang="ko-KR" dirty="0"/>
          </a:p>
          <a:p>
            <a:pPr lvl="1">
              <a:lnSpc>
                <a:spcPct val="91000"/>
              </a:lnSpc>
            </a:pPr>
            <a:r>
              <a:rPr lang="en-US" altLang="ko-KR" dirty="0" smtClean="0"/>
              <a:t>Including RPC-</a:t>
            </a:r>
            <a:r>
              <a:rPr lang="en-US" altLang="ko-KR" dirty="0" err="1" smtClean="0"/>
              <a:t>Upscope</a:t>
            </a:r>
            <a:r>
              <a:rPr lang="en-US" altLang="ko-KR" dirty="0" smtClean="0"/>
              <a:t> MOU (2007) : 550KCMF by 2011</a:t>
            </a:r>
          </a:p>
          <a:p>
            <a:pPr lvl="2">
              <a:lnSpc>
                <a:spcPct val="91000"/>
              </a:lnSpc>
            </a:pPr>
            <a:r>
              <a:rPr lang="en-US" altLang="ko-KR" dirty="0" smtClean="0"/>
              <a:t>CTC2 (147K) + Up-scope 1,2,3 (403K)</a:t>
            </a:r>
            <a:endParaRPr lang="en-US" altLang="ko-KR" dirty="0"/>
          </a:p>
        </p:txBody>
      </p:sp>
      <p:graphicFrame>
        <p:nvGraphicFramePr>
          <p:cNvPr id="602361" name="Group 2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501762"/>
              </p:ext>
            </p:extLst>
          </p:nvPr>
        </p:nvGraphicFramePr>
        <p:xfrm>
          <a:off x="161925" y="2447505"/>
          <a:ext cx="8595540" cy="2871705"/>
        </p:xfrm>
        <a:graphic>
          <a:graphicData uri="http://schemas.openxmlformats.org/drawingml/2006/table">
            <a:tbl>
              <a:tblPr/>
              <a:tblGrid>
                <a:gridCol w="1020284"/>
                <a:gridCol w="859604"/>
                <a:gridCol w="1270047"/>
                <a:gridCol w="1620180"/>
                <a:gridCol w="1215135"/>
                <a:gridCol w="1125125"/>
                <a:gridCol w="1485165"/>
              </a:tblGrid>
              <a:tr h="750198"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Year</a:t>
                      </a: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# of Ph.D.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M&amp;O-A</a:t>
                      </a:r>
                    </a:p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CMS</a:t>
                      </a:r>
                    </a:p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(CHF)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Travel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Subsistence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(</a:t>
                      </a:r>
                      <a:r>
                        <a:rPr kumimoji="0" lang="en-GB" altLang="ko-KR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MWon</a:t>
                      </a: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)</a:t>
                      </a:r>
                    </a:p>
                  </a:txBody>
                  <a:tcPr marL="36000" marR="36000" marT="46800" marB="46800" anchor="ctr" anchorCtr="1" horzOverflow="overflow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M&amp;O-B CMS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(CHF)</a:t>
                      </a: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M&amp;O-B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RPC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(CHF)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RPC cash contribution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(CHF)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2007</a:t>
                      </a: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12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99,637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-</a:t>
                      </a:r>
                    </a:p>
                  </a:txBody>
                  <a:tcPr marL="36000" marR="36000" marT="46800" marB="46800" anchor="ctr" anchorCtr="1" horzOverflow="overflow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-</a:t>
                      </a: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-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-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2008</a:t>
                      </a: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12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117,535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750</a:t>
                      </a:r>
                    </a:p>
                  </a:txBody>
                  <a:tcPr marL="36000" marR="36000" marT="46800" marB="46800" anchor="ctr" anchorCtr="1" horzOverflow="overflow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39,118</a:t>
                      </a: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-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113,992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0163"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2009</a:t>
                      </a: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12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112,000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1,500</a:t>
                      </a:r>
                    </a:p>
                  </a:txBody>
                  <a:tcPr marL="36000" marR="36000" marT="46800" marB="46800" anchor="ctr" anchorCtr="1" horzOverflow="overflow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31,400</a:t>
                      </a: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5,000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57,035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2010</a:t>
                      </a: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18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180,538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1,420</a:t>
                      </a:r>
                    </a:p>
                  </a:txBody>
                  <a:tcPr marL="36000" marR="36000" marT="46800" marB="46800" anchor="ctr" anchorCtr="1" horzOverflow="overflow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-</a:t>
                      </a: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48,000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55,000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424"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2011</a:t>
                      </a: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21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217,620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1,450</a:t>
                      </a:r>
                    </a:p>
                  </a:txBody>
                  <a:tcPr marL="36000" marR="36000" marT="46800" marB="46800" anchor="ctr" anchorCtr="1" horzOverflow="overflow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 Black" pitchFamily="34" charset="0"/>
                        <a:ea typeface="HY견고딕" pitchFamily="18" charset="-127"/>
                      </a:endParaRP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 Black" pitchFamily="34" charset="0"/>
                        <a:ea typeface="HY견고딕" pitchFamily="18" charset="-127"/>
                      </a:endParaRP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 Black" pitchFamily="34" charset="0"/>
                        <a:ea typeface="HY견고딕" pitchFamily="18" charset="-127"/>
                      </a:endParaRP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135169"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2012</a:t>
                      </a: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20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~200K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 Black" pitchFamily="34" charset="0"/>
                          <a:ea typeface="HY견고딕" pitchFamily="18" charset="-127"/>
                        </a:rPr>
                        <a:t>~1,500</a:t>
                      </a:r>
                    </a:p>
                  </a:txBody>
                  <a:tcPr marL="36000" marR="36000" marT="46800" marB="46800" anchor="ctr" anchorCtr="1" horzOverflow="overflow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 Black" pitchFamily="34" charset="0"/>
                        <a:ea typeface="HY견고딕" pitchFamily="18" charset="-127"/>
                      </a:endParaRP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 Black" pitchFamily="34" charset="0"/>
                        <a:ea typeface="HY견고딕" pitchFamily="18" charset="-127"/>
                      </a:endParaRP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 Black" pitchFamily="34" charset="0"/>
                        <a:ea typeface="HY견고딕" pitchFamily="18" charset="-127"/>
                      </a:endParaRP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sp>
        <p:nvSpPr>
          <p:cNvPr id="64" name="TextBox 63"/>
          <p:cNvSpPr txBox="1"/>
          <p:nvPr/>
        </p:nvSpPr>
        <p:spPr>
          <a:xfrm>
            <a:off x="161510" y="5454225"/>
            <a:ext cx="8820980" cy="734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725" lvl="1" indent="-180975" algn="l" defTabSz="457200" eaLnBrk="0" hangingPunct="0">
              <a:lnSpc>
                <a:spcPct val="91000"/>
              </a:lnSpc>
              <a:spcBef>
                <a:spcPts val="600"/>
              </a:spcBef>
              <a:buClr>
                <a:srgbClr val="3333CC"/>
              </a:buClr>
              <a:buSzPct val="100000"/>
              <a:buFont typeface="Tahoma" pitchFamily="34" charset="0"/>
              <a:buChar char="–"/>
            </a:pPr>
            <a:r>
              <a:rPr lang="en-US" altLang="ko-KR" sz="2000" b="0" kern="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HY견고딕" pitchFamily="18" charset="-127"/>
              </a:rPr>
              <a:t>CTC2 (147K) completed</a:t>
            </a:r>
          </a:p>
          <a:p>
            <a:pPr marL="720725" lvl="1" indent="-180975" algn="l" defTabSz="457200" eaLnBrk="0" hangingPunct="0">
              <a:lnSpc>
                <a:spcPct val="91000"/>
              </a:lnSpc>
              <a:spcBef>
                <a:spcPts val="600"/>
              </a:spcBef>
              <a:buClr>
                <a:srgbClr val="3333CC"/>
              </a:buClr>
              <a:buSzPct val="100000"/>
              <a:buFont typeface="Tahoma" pitchFamily="34" charset="0"/>
              <a:buChar char="–"/>
            </a:pPr>
            <a:r>
              <a:rPr lang="en-US" altLang="ko-KR" sz="2000" b="0" kern="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HY견고딕" pitchFamily="18" charset="-127"/>
              </a:rPr>
              <a:t>Up-scope (403K) : 132K paid, 271K left </a:t>
            </a:r>
            <a:endParaRPr lang="en-US" altLang="ko-KR" sz="2000" dirty="0">
              <a:solidFill>
                <a:srgbClr val="008000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651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KCMS Up-scope activity plan</a:t>
            </a:r>
            <a:endParaRPr lang="en-US" altLang="ko-KR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863715"/>
            <a:ext cx="8382000" cy="5105400"/>
          </a:xfrm>
        </p:spPr>
        <p:txBody>
          <a:bodyPr/>
          <a:lstStyle/>
          <a:p>
            <a:r>
              <a:rPr lang="en-US" dirty="0" smtClean="0"/>
              <a:t>RPC production : RE4/2, RE4/3 (from KODEL)</a:t>
            </a:r>
          </a:p>
          <a:p>
            <a:pPr lvl="1"/>
            <a:r>
              <a:rPr lang="en-US" dirty="0" smtClean="0"/>
              <a:t># of gaps to be built: ~660</a:t>
            </a:r>
          </a:p>
          <a:p>
            <a:pPr lvl="1"/>
            <a:r>
              <a:rPr lang="en-US" dirty="0" smtClean="0"/>
              <a:t>production period: ~12 months</a:t>
            </a:r>
          </a:p>
          <a:p>
            <a:pPr lvl="1"/>
            <a:r>
              <a:rPr lang="en-US" dirty="0" smtClean="0"/>
              <a:t>Total cost : ~450KCHF (including 10% overhead) </a:t>
            </a:r>
          </a:p>
          <a:p>
            <a:pPr lvl="2"/>
            <a:r>
              <a:rPr lang="en-US" dirty="0" smtClean="0"/>
              <a:t>M/C (~180K),</a:t>
            </a:r>
            <a:r>
              <a:rPr lang="en-US" dirty="0"/>
              <a:t> </a:t>
            </a:r>
            <a:r>
              <a:rPr lang="en-US" dirty="0" smtClean="0"/>
              <a:t>Labor (~144K), Q/A (~60K), Clean (~28K)</a:t>
            </a:r>
          </a:p>
          <a:p>
            <a:r>
              <a:rPr lang="en-US" dirty="0"/>
              <a:t>T</a:t>
            </a:r>
            <a:r>
              <a:rPr lang="en-US" dirty="0" smtClean="0"/>
              <a:t>ransportation to CERN :</a:t>
            </a:r>
          </a:p>
          <a:p>
            <a:pPr lvl="1"/>
            <a:r>
              <a:rPr lang="en-US" dirty="0" smtClean="0"/>
              <a:t>Extra cost (from KODEL)</a:t>
            </a:r>
          </a:p>
          <a:p>
            <a:pPr lvl="2"/>
            <a:r>
              <a:rPr lang="en-US" dirty="0" smtClean="0"/>
              <a:t>Packing, shipping: ~85KCHF</a:t>
            </a:r>
          </a:p>
          <a:p>
            <a:r>
              <a:rPr lang="en-US" dirty="0" smtClean="0"/>
              <a:t>KCMS </a:t>
            </a:r>
          </a:p>
          <a:p>
            <a:pPr lvl="1"/>
            <a:r>
              <a:rPr lang="en-US" dirty="0" smtClean="0"/>
              <a:t>KODEL should contributes to RPC up-scope</a:t>
            </a:r>
          </a:p>
          <a:p>
            <a:pPr lvl="1"/>
            <a:r>
              <a:rPr lang="en-US" dirty="0" smtClean="0"/>
              <a:t>Cost down possible with KCMS in-kind contributions</a:t>
            </a:r>
          </a:p>
          <a:p>
            <a:pPr lvl="2"/>
            <a:r>
              <a:rPr lang="en-US" dirty="0" smtClean="0"/>
              <a:t>At least labor cost.</a:t>
            </a:r>
          </a:p>
          <a:p>
            <a:pPr lvl="1"/>
            <a:endParaRPr lang="en-US" dirty="0" smtClean="0"/>
          </a:p>
          <a:p>
            <a:pPr marL="539750" lvl="1" indent="0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" name="Rectangle 10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ko-KR"/>
              <a:t>Summary</a:t>
            </a:r>
          </a:p>
        </p:txBody>
      </p:sp>
      <p:sp>
        <p:nvSpPr>
          <p:cNvPr id="4199" name="Rectangle 103"/>
          <p:cNvSpPr>
            <a:spLocks noGrp="1" noChangeArrowheads="1"/>
          </p:cNvSpPr>
          <p:nvPr>
            <p:ph type="body" idx="1"/>
          </p:nvPr>
        </p:nvSpPr>
        <p:spPr>
          <a:xfrm>
            <a:off x="161510" y="773705"/>
            <a:ext cx="8382000" cy="3915435"/>
          </a:xfrm>
        </p:spPr>
        <p:txBody>
          <a:bodyPr/>
          <a:lstStyle/>
          <a:p>
            <a:r>
              <a:rPr lang="en-US" altLang="ko-KR" dirty="0" smtClean="0"/>
              <a:t>2010</a:t>
            </a:r>
            <a:r>
              <a:rPr lang="en-US" altLang="ko-KR" dirty="0" smtClean="0">
                <a:sym typeface="Wingdings" pitchFamily="2" charset="2"/>
              </a:rPr>
              <a:t>physics activity</a:t>
            </a:r>
            <a:r>
              <a:rPr lang="en-US" altLang="ko-KR" dirty="0" smtClean="0"/>
              <a:t> jumping up</a:t>
            </a:r>
          </a:p>
          <a:p>
            <a:pPr lvl="1"/>
            <a:r>
              <a:rPr lang="en-US" altLang="ko-KR" dirty="0"/>
              <a:t> </a:t>
            </a:r>
            <a:r>
              <a:rPr lang="en-US" altLang="ko-KR" dirty="0" smtClean="0"/>
              <a:t>&gt; 20 CMS publications, &gt; 20 talks31</a:t>
            </a:r>
            <a:endParaRPr lang="en-US" altLang="ko-KR" dirty="0"/>
          </a:p>
          <a:p>
            <a:pPr lvl="1"/>
            <a:r>
              <a:rPr lang="en-US" altLang="ko-KR" dirty="0"/>
              <a:t> </a:t>
            </a:r>
            <a:r>
              <a:rPr lang="en-US" altLang="ko-KR" dirty="0" smtClean="0"/>
              <a:t>successful job search, 1.Ph.D., 6 M.S.</a:t>
            </a:r>
            <a:endParaRPr lang="en-US" altLang="ko-KR" dirty="0"/>
          </a:p>
          <a:p>
            <a:r>
              <a:rPr lang="en-US" altLang="ko-KR" dirty="0" smtClean="0"/>
              <a:t>2010</a:t>
            </a:r>
            <a:r>
              <a:rPr lang="en-US" altLang="ko-KR" dirty="0" smtClean="0">
                <a:sym typeface="Wingdings" pitchFamily="2" charset="2"/>
              </a:rPr>
              <a:t> Outreach jumping up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CERN Visitors increased dramatically </a:t>
            </a:r>
          </a:p>
          <a:p>
            <a:pPr lvl="1"/>
            <a:r>
              <a:rPr lang="en-US" altLang="ko-KR" dirty="0" smtClean="0"/>
              <a:t>Enhanced Physics activities</a:t>
            </a:r>
            <a:r>
              <a:rPr lang="en-US" altLang="ko-KR" dirty="0"/>
              <a:t> </a:t>
            </a:r>
            <a:r>
              <a:rPr lang="en-US" altLang="ko-KR" dirty="0" smtClean="0">
                <a:sym typeface="Wingdings" pitchFamily="2" charset="2"/>
              </a:rPr>
              <a:t></a:t>
            </a:r>
            <a:r>
              <a:rPr lang="en-US" altLang="ko-KR" dirty="0" smtClean="0"/>
              <a:t> Enhanced visibility </a:t>
            </a:r>
            <a:endParaRPr lang="en-US" altLang="ko-KR" dirty="0"/>
          </a:p>
          <a:p>
            <a:r>
              <a:rPr lang="en-US" altLang="ko-KR" dirty="0" smtClean="0"/>
              <a:t>Need Long-term budget for CMS upgrade</a:t>
            </a:r>
          </a:p>
          <a:p>
            <a:pPr lvl="1"/>
            <a:r>
              <a:rPr lang="en-US" altLang="ko-KR" dirty="0" smtClean="0"/>
              <a:t> requested ~200kCHF</a:t>
            </a:r>
          </a:p>
          <a:p>
            <a:pPr lvl="1"/>
            <a:r>
              <a:rPr lang="en-US" altLang="ko-KR" dirty="0"/>
              <a:t> </a:t>
            </a:r>
            <a:r>
              <a:rPr lang="en-US" altLang="ko-KR" dirty="0" smtClean="0"/>
              <a:t>over </a:t>
            </a:r>
            <a:r>
              <a:rPr lang="en-US" altLang="ko-KR" dirty="0"/>
              <a:t>5 </a:t>
            </a:r>
            <a:r>
              <a:rPr lang="en-US" altLang="ko-KR" dirty="0" smtClean="0"/>
              <a:t>years for upgrade</a:t>
            </a:r>
            <a:endParaRPr lang="en-US" altLang="ko-KR" dirty="0"/>
          </a:p>
        </p:txBody>
      </p:sp>
      <p:pic>
        <p:nvPicPr>
          <p:cNvPr id="4200" name="Picture 104" descr="CMSKR-logo, transparent bg, 456x1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734145"/>
            <a:ext cx="434340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Contents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ko-KR" sz="2800" dirty="0" smtClean="0"/>
              <a:t>Korea CMS participants / </a:t>
            </a:r>
            <a:r>
              <a:rPr lang="en-US" altLang="ko-KR" sz="2800" dirty="0" err="1" smtClean="0"/>
              <a:t>Twiki</a:t>
            </a:r>
            <a:r>
              <a:rPr lang="en-US" altLang="ko-KR" sz="2800" dirty="0" smtClean="0"/>
              <a:t> page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ko-KR" sz="2800" dirty="0" smtClean="0"/>
              <a:t>KCMS Subgroups: 6 </a:t>
            </a:r>
            <a:r>
              <a:rPr lang="en-US" altLang="ko-KR" sz="2800" dirty="0" smtClean="0"/>
              <a:t>PAGs + 2</a:t>
            </a:r>
            <a:endParaRPr lang="en-US" altLang="ko-KR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ko-KR" sz="2800" dirty="0" smtClean="0"/>
              <a:t>2010 outputs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ko-KR" sz="2800" dirty="0" smtClean="0"/>
              <a:t>CMS </a:t>
            </a:r>
            <a:r>
              <a:rPr lang="en-US" altLang="ko-KR" sz="2800" dirty="0" smtClean="0"/>
              <a:t>Up-scope </a:t>
            </a:r>
            <a:r>
              <a:rPr lang="en-US" altLang="ko-KR" sz="2800" dirty="0" smtClean="0"/>
              <a:t>activities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ko-KR" sz="2800" dirty="0" smtClean="0"/>
              <a:t>KCMS Budget &amp; Plans</a:t>
            </a:r>
            <a:endParaRPr lang="en-US" altLang="ko-KR" sz="2800" dirty="0"/>
          </a:p>
          <a:p>
            <a:pPr marL="457200" indent="-457200">
              <a:buFont typeface="+mj-lt"/>
              <a:buAutoNum type="arabicPeriod"/>
            </a:pP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25994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Korea CMS participants</a:t>
            </a:r>
            <a:endParaRPr lang="ko-KR" altLang="en-US"/>
          </a:p>
        </p:txBody>
      </p:sp>
      <p:sp>
        <p:nvSpPr>
          <p:cNvPr id="591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6375" y="819150"/>
            <a:ext cx="8775700" cy="5400675"/>
          </a:xfrm>
        </p:spPr>
        <p:txBody>
          <a:bodyPr/>
          <a:lstStyle/>
          <a:p>
            <a:r>
              <a:rPr lang="en-US" altLang="ko-KR" dirty="0"/>
              <a:t>Institutions: 6 universities + 3 requested</a:t>
            </a:r>
            <a:endParaRPr lang="ko-KR" altLang="en-US" dirty="0"/>
          </a:p>
          <a:p>
            <a:pPr lvl="1"/>
            <a:r>
              <a:rPr lang="ko-KR" altLang="en-US" dirty="0"/>
              <a:t> </a:t>
            </a:r>
            <a:r>
              <a:rPr lang="en-US" altLang="ko-KR" dirty="0"/>
              <a:t>Korea Univ., </a:t>
            </a:r>
            <a:r>
              <a:rPr lang="en-US" altLang="ko-KR" dirty="0" err="1"/>
              <a:t>Kyungbuk</a:t>
            </a:r>
            <a:r>
              <a:rPr lang="en-US" altLang="ko-KR" dirty="0"/>
              <a:t> Univ., </a:t>
            </a:r>
            <a:r>
              <a:rPr lang="en-US" altLang="ko-KR" dirty="0" err="1"/>
              <a:t>Sungkyunkwan</a:t>
            </a:r>
            <a:r>
              <a:rPr lang="en-US" altLang="ko-KR" dirty="0"/>
              <a:t> Univ.</a:t>
            </a:r>
          </a:p>
          <a:p>
            <a:pPr lvl="1"/>
            <a:r>
              <a:rPr lang="ko-KR" altLang="en-US" dirty="0"/>
              <a:t> </a:t>
            </a:r>
            <a:r>
              <a:rPr lang="en-US" altLang="ko-KR" dirty="0"/>
              <a:t>Univ. of Seoul, </a:t>
            </a:r>
            <a:r>
              <a:rPr lang="en-US" altLang="ko-KR" dirty="0" err="1"/>
              <a:t>Chonnan</a:t>
            </a:r>
            <a:r>
              <a:rPr lang="en-US" altLang="ko-KR" dirty="0"/>
              <a:t> Univ., </a:t>
            </a:r>
            <a:r>
              <a:rPr lang="en-US" altLang="ko-KR" dirty="0" err="1"/>
              <a:t>Kangwon</a:t>
            </a:r>
            <a:r>
              <a:rPr lang="en-US" altLang="ko-KR" dirty="0"/>
              <a:t> Univ.</a:t>
            </a:r>
          </a:p>
          <a:p>
            <a:pPr lvl="2"/>
            <a:r>
              <a:rPr lang="en-US" altLang="ko-KR" dirty="0" smtClean="0"/>
              <a:t>applications: </a:t>
            </a:r>
            <a:r>
              <a:rPr lang="en-US" altLang="ko-KR" dirty="0" err="1"/>
              <a:t>Konkuk</a:t>
            </a:r>
            <a:r>
              <a:rPr lang="en-US" altLang="ko-KR" dirty="0"/>
              <a:t> Univ., </a:t>
            </a:r>
            <a:r>
              <a:rPr lang="en-US" altLang="ko-KR" dirty="0" err="1"/>
              <a:t>Chonbuk</a:t>
            </a:r>
            <a:r>
              <a:rPr lang="en-US" altLang="ko-KR" dirty="0"/>
              <a:t> Univ., Cheju Univ.</a:t>
            </a:r>
            <a:endParaRPr lang="ko-KR" altLang="en-US" dirty="0"/>
          </a:p>
          <a:p>
            <a:r>
              <a:rPr lang="en-US" altLang="ko-KR" dirty="0"/>
              <a:t>Professors: 12</a:t>
            </a:r>
          </a:p>
          <a:p>
            <a:pPr lvl="1"/>
            <a:r>
              <a:rPr lang="en-US" altLang="ko-KR" dirty="0"/>
              <a:t>CERN long-term (1), short-term (11)</a:t>
            </a:r>
            <a:endParaRPr lang="ko-KR" altLang="en-US" dirty="0"/>
          </a:p>
          <a:p>
            <a:r>
              <a:rPr lang="en-US" altLang="ko-KR" dirty="0"/>
              <a:t>Post-doc researchers:</a:t>
            </a:r>
            <a:r>
              <a:rPr lang="ko-KR" altLang="en-US" dirty="0"/>
              <a:t> </a:t>
            </a:r>
            <a:r>
              <a:rPr lang="en-US" altLang="ko-KR" dirty="0" smtClean="0"/>
              <a:t>13</a:t>
            </a:r>
            <a:endParaRPr lang="ko-KR" altLang="en-US" dirty="0"/>
          </a:p>
          <a:p>
            <a:pPr lvl="1"/>
            <a:r>
              <a:rPr lang="en-US" altLang="ko-KR" dirty="0"/>
              <a:t>CERN long-term </a:t>
            </a:r>
            <a:r>
              <a:rPr lang="en-US" altLang="ko-KR" dirty="0" smtClean="0"/>
              <a:t>(6), </a:t>
            </a:r>
            <a:r>
              <a:rPr lang="en-US" altLang="ko-KR" dirty="0"/>
              <a:t>short-term visit </a:t>
            </a:r>
            <a:r>
              <a:rPr lang="en-US" altLang="ko-KR" dirty="0" smtClean="0"/>
              <a:t>(7)</a:t>
            </a:r>
            <a:endParaRPr lang="en-US" altLang="ko-KR" dirty="0"/>
          </a:p>
          <a:p>
            <a:r>
              <a:rPr lang="en-US" altLang="ko-KR" dirty="0"/>
              <a:t>Graduate students: 28</a:t>
            </a:r>
            <a:endParaRPr lang="ko-KR" altLang="en-US" dirty="0"/>
          </a:p>
          <a:p>
            <a:pPr lvl="1"/>
            <a:r>
              <a:rPr lang="en-US" altLang="ko-KR" dirty="0"/>
              <a:t>CERN long-term (14), short-term visit (14)</a:t>
            </a:r>
          </a:p>
          <a:p>
            <a:r>
              <a:rPr lang="en-US" altLang="ko-KR" dirty="0"/>
              <a:t>Staffs: 5</a:t>
            </a:r>
          </a:p>
          <a:p>
            <a:pPr lvl="1"/>
            <a:r>
              <a:rPr lang="en-US" altLang="ko-KR" dirty="0" smtClean="0"/>
              <a:t>Secretariat (1), SI administrator (1), </a:t>
            </a:r>
            <a:r>
              <a:rPr lang="en-US" altLang="ko-KR" dirty="0"/>
              <a:t>technicians </a:t>
            </a:r>
            <a:r>
              <a:rPr lang="en-US" altLang="ko-KR" dirty="0" smtClean="0"/>
              <a:t>(3)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KCMS </a:t>
            </a:r>
            <a:r>
              <a:rPr lang="en-US" altLang="ko-KR" dirty="0" err="1" smtClean="0"/>
              <a:t>Twiki</a:t>
            </a:r>
            <a:endParaRPr lang="ko-KR" altLang="en-US" dirty="0"/>
          </a:p>
        </p:txBody>
      </p:sp>
      <p:pic>
        <p:nvPicPr>
          <p:cNvPr id="64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10" y="1385372"/>
            <a:ext cx="4219575" cy="483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890" y="1403775"/>
            <a:ext cx="4219575" cy="483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2426" y="795987"/>
            <a:ext cx="45720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http://www.cms-kr.org</a:t>
            </a:r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3131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7" name="Picture 17" descr="booktre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288" y="728663"/>
            <a:ext cx="3667125" cy="556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8" name="Picture 68" descr="전체 크기 이미지 보기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2079625"/>
            <a:ext cx="1143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696" name="Picture 56" descr="What is grid computing?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3743325"/>
            <a:ext cx="1576388" cy="788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Korea CMS : subgroups </a:t>
            </a:r>
          </a:p>
        </p:txBody>
      </p:sp>
      <p:sp>
        <p:nvSpPr>
          <p:cNvPr id="624658" name="Oval 18"/>
          <p:cNvSpPr>
            <a:spLocks noChangeArrowheads="1"/>
          </p:cNvSpPr>
          <p:nvPr/>
        </p:nvSpPr>
        <p:spPr bwMode="auto">
          <a:xfrm>
            <a:off x="2276475" y="1179513"/>
            <a:ext cx="1800225" cy="576262"/>
          </a:xfrm>
          <a:prstGeom prst="ellipse">
            <a:avLst/>
          </a:prstGeom>
          <a:gradFill rotWithShape="1">
            <a:gsLst>
              <a:gs pos="0">
                <a:srgbClr val="99FF99">
                  <a:alpha val="88000"/>
                </a:srgbClr>
              </a:gs>
              <a:gs pos="100000">
                <a:srgbClr val="99FF99">
                  <a:gamma/>
                  <a:shade val="76471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ko-KR" sz="1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Heavy Ion</a:t>
            </a:r>
            <a:endParaRPr lang="ko-KR" altLang="en-US" sz="180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itchFamily="18" charset="0"/>
            </a:endParaRPr>
          </a:p>
        </p:txBody>
      </p:sp>
      <p:sp>
        <p:nvSpPr>
          <p:cNvPr id="624660" name="Oval 20"/>
          <p:cNvSpPr>
            <a:spLocks noChangeArrowheads="1"/>
          </p:cNvSpPr>
          <p:nvPr/>
        </p:nvSpPr>
        <p:spPr bwMode="auto">
          <a:xfrm>
            <a:off x="5607050" y="3114675"/>
            <a:ext cx="1800225" cy="576263"/>
          </a:xfrm>
          <a:prstGeom prst="ellipse">
            <a:avLst/>
          </a:prstGeom>
          <a:gradFill rotWithShape="1">
            <a:gsLst>
              <a:gs pos="0">
                <a:srgbClr val="99FF99">
                  <a:alpha val="88000"/>
                </a:srgbClr>
              </a:gs>
              <a:gs pos="100000">
                <a:srgbClr val="99FF99">
                  <a:gamma/>
                  <a:shade val="76471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ko-KR" sz="1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ExtraD</a:t>
            </a:r>
          </a:p>
        </p:txBody>
      </p:sp>
      <p:sp>
        <p:nvSpPr>
          <p:cNvPr id="624661" name="Oval 21"/>
          <p:cNvSpPr>
            <a:spLocks noChangeArrowheads="1"/>
          </p:cNvSpPr>
          <p:nvPr/>
        </p:nvSpPr>
        <p:spPr bwMode="auto">
          <a:xfrm>
            <a:off x="5337175" y="728663"/>
            <a:ext cx="1800225" cy="576262"/>
          </a:xfrm>
          <a:prstGeom prst="ellipse">
            <a:avLst/>
          </a:prstGeom>
          <a:gradFill rotWithShape="1">
            <a:gsLst>
              <a:gs pos="0">
                <a:srgbClr val="99FF99">
                  <a:alpha val="88000"/>
                </a:srgbClr>
              </a:gs>
              <a:gs pos="100000">
                <a:srgbClr val="99FF99">
                  <a:gamma/>
                  <a:shade val="76471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ko-KR" sz="1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Higgs search</a:t>
            </a:r>
          </a:p>
        </p:txBody>
      </p:sp>
      <p:sp>
        <p:nvSpPr>
          <p:cNvPr id="624662" name="Oval 22"/>
          <p:cNvSpPr>
            <a:spLocks noChangeArrowheads="1"/>
          </p:cNvSpPr>
          <p:nvPr/>
        </p:nvSpPr>
        <p:spPr bwMode="auto">
          <a:xfrm>
            <a:off x="5832475" y="1538288"/>
            <a:ext cx="1800225" cy="576262"/>
          </a:xfrm>
          <a:prstGeom prst="ellipse">
            <a:avLst/>
          </a:prstGeom>
          <a:gradFill rotWithShape="1">
            <a:gsLst>
              <a:gs pos="0">
                <a:srgbClr val="99FF99">
                  <a:alpha val="88000"/>
                </a:srgbClr>
              </a:gs>
              <a:gs pos="100000">
                <a:srgbClr val="99FF99">
                  <a:gamma/>
                  <a:shade val="76471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ko-KR" sz="1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QCD</a:t>
            </a:r>
          </a:p>
        </p:txBody>
      </p:sp>
      <p:sp>
        <p:nvSpPr>
          <p:cNvPr id="624663" name="Oval 23"/>
          <p:cNvSpPr>
            <a:spLocks noChangeArrowheads="1"/>
          </p:cNvSpPr>
          <p:nvPr/>
        </p:nvSpPr>
        <p:spPr bwMode="auto">
          <a:xfrm>
            <a:off x="971550" y="3114675"/>
            <a:ext cx="1800225" cy="576263"/>
          </a:xfrm>
          <a:prstGeom prst="ellipse">
            <a:avLst/>
          </a:prstGeom>
          <a:gradFill rotWithShape="1">
            <a:gsLst>
              <a:gs pos="0">
                <a:srgbClr val="FF9999">
                  <a:alpha val="88000"/>
                </a:srgbClr>
              </a:gs>
              <a:gs pos="100000">
                <a:srgbClr val="FF9999">
                  <a:gamma/>
                  <a:shade val="76471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ko-KR" sz="1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Computing</a:t>
            </a:r>
          </a:p>
        </p:txBody>
      </p:sp>
      <p:sp>
        <p:nvSpPr>
          <p:cNvPr id="624665" name="Oval 25"/>
          <p:cNvSpPr>
            <a:spLocks noChangeArrowheads="1"/>
          </p:cNvSpPr>
          <p:nvPr/>
        </p:nvSpPr>
        <p:spPr bwMode="auto">
          <a:xfrm>
            <a:off x="1827213" y="2214563"/>
            <a:ext cx="1800225" cy="576262"/>
          </a:xfrm>
          <a:prstGeom prst="ellipse">
            <a:avLst/>
          </a:prstGeom>
          <a:gradFill rotWithShape="1">
            <a:gsLst>
              <a:gs pos="0">
                <a:srgbClr val="FF9999">
                  <a:alpha val="88000"/>
                </a:srgbClr>
              </a:gs>
              <a:gs pos="100000">
                <a:srgbClr val="FF9999">
                  <a:gamma/>
                  <a:shade val="76471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ko-KR" sz="1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Detector R&amp;D</a:t>
            </a:r>
          </a:p>
        </p:txBody>
      </p:sp>
      <p:pic>
        <p:nvPicPr>
          <p:cNvPr id="624669" name="_x65083520" descr="EMB000008d81327"/>
          <p:cNvPicPr preferRelativeResize="0"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38" y="1042988"/>
            <a:ext cx="1079500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84" name="Picture 44" descr="normal_super-string_theory160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25" y="2168525"/>
            <a:ext cx="10795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92" name="Text Box 52"/>
          <p:cNvSpPr txBox="1">
            <a:spLocks noChangeArrowheads="1"/>
          </p:cNvSpPr>
          <p:nvPr/>
        </p:nvSpPr>
        <p:spPr bwMode="auto">
          <a:xfrm>
            <a:off x="67157" y="5768975"/>
            <a:ext cx="2658100" cy="400110"/>
          </a:xfrm>
          <a:prstGeom prst="rect">
            <a:avLst/>
          </a:prstGeom>
          <a:solidFill>
            <a:srgbClr val="FFCC99"/>
          </a:solidFill>
          <a:ln w="254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MEST/NRF/CERN </a:t>
            </a:r>
            <a:endParaRPr lang="en-US" altLang="ko-KR" sz="20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itchFamily="18" charset="0"/>
            </a:endParaRPr>
          </a:p>
        </p:txBody>
      </p:sp>
      <p:pic>
        <p:nvPicPr>
          <p:cNvPr id="624698" name="Picture 58" descr="11c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213" y="3249613"/>
            <a:ext cx="1171575" cy="757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700" name="Picture 60" descr="qcd2_larg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888" y="4149725"/>
            <a:ext cx="1304925" cy="97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702" name="Picture 62" descr="Mecanismo_de_Higgs_PH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663" y="684213"/>
            <a:ext cx="1035050" cy="101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713" name="Oval 73"/>
          <p:cNvSpPr>
            <a:spLocks noChangeArrowheads="1"/>
          </p:cNvSpPr>
          <p:nvPr/>
        </p:nvSpPr>
        <p:spPr bwMode="auto">
          <a:xfrm>
            <a:off x="5967413" y="2214563"/>
            <a:ext cx="1800225" cy="576262"/>
          </a:xfrm>
          <a:prstGeom prst="ellipse">
            <a:avLst/>
          </a:prstGeom>
          <a:gradFill rotWithShape="1">
            <a:gsLst>
              <a:gs pos="0">
                <a:srgbClr val="99FF99">
                  <a:alpha val="88000"/>
                </a:srgbClr>
              </a:gs>
              <a:gs pos="100000">
                <a:srgbClr val="99FF99">
                  <a:gamma/>
                  <a:shade val="76471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ko-KR" sz="1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Beyond SM</a:t>
            </a:r>
          </a:p>
        </p:txBody>
      </p:sp>
      <p:sp>
        <p:nvSpPr>
          <p:cNvPr id="624714" name="Oval 74"/>
          <p:cNvSpPr>
            <a:spLocks noChangeArrowheads="1"/>
          </p:cNvSpPr>
          <p:nvPr/>
        </p:nvSpPr>
        <p:spPr bwMode="auto">
          <a:xfrm>
            <a:off x="5292725" y="4103688"/>
            <a:ext cx="1800225" cy="576262"/>
          </a:xfrm>
          <a:prstGeom prst="ellipse">
            <a:avLst/>
          </a:prstGeom>
          <a:gradFill rotWithShape="1">
            <a:gsLst>
              <a:gs pos="0">
                <a:srgbClr val="99FF99">
                  <a:alpha val="88000"/>
                </a:srgbClr>
              </a:gs>
              <a:gs pos="100000">
                <a:srgbClr val="99FF99">
                  <a:gamma/>
                  <a:shade val="76471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ko-KR" sz="1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SUSY</a:t>
            </a:r>
          </a:p>
        </p:txBody>
      </p:sp>
      <p:sp>
        <p:nvSpPr>
          <p:cNvPr id="624715" name="Text Box 75"/>
          <p:cNvSpPr txBox="1">
            <a:spLocks noChangeArrowheads="1"/>
          </p:cNvSpPr>
          <p:nvPr/>
        </p:nvSpPr>
        <p:spPr bwMode="auto">
          <a:xfrm>
            <a:off x="3144943" y="5768975"/>
            <a:ext cx="2597186" cy="400110"/>
          </a:xfrm>
          <a:prstGeom prst="rect">
            <a:avLst/>
          </a:prstGeom>
          <a:solidFill>
            <a:srgbClr val="FFCC99"/>
          </a:solidFill>
          <a:ln w="254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CMS / Korea CMS </a:t>
            </a:r>
            <a:endParaRPr lang="en-US" altLang="ko-KR" sz="20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itchFamily="18" charset="0"/>
            </a:endParaRPr>
          </a:p>
        </p:txBody>
      </p:sp>
      <p:sp>
        <p:nvSpPr>
          <p:cNvPr id="624716" name="Oval 76"/>
          <p:cNvSpPr>
            <a:spLocks noChangeArrowheads="1"/>
          </p:cNvSpPr>
          <p:nvPr/>
        </p:nvSpPr>
        <p:spPr bwMode="auto">
          <a:xfrm>
            <a:off x="1511300" y="4554538"/>
            <a:ext cx="1800225" cy="576262"/>
          </a:xfrm>
          <a:prstGeom prst="ellipse">
            <a:avLst/>
          </a:prstGeom>
          <a:gradFill rotWithShape="1">
            <a:gsLst>
              <a:gs pos="0">
                <a:srgbClr val="FFFF00">
                  <a:alpha val="88000"/>
                </a:srgbClr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ko-KR" sz="1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Operational</a:t>
            </a:r>
          </a:p>
          <a:p>
            <a:r>
              <a:rPr lang="en-US" altLang="ko-KR" sz="1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Committee</a:t>
            </a:r>
          </a:p>
        </p:txBody>
      </p:sp>
      <p:sp>
        <p:nvSpPr>
          <p:cNvPr id="624717" name="Line 77"/>
          <p:cNvSpPr>
            <a:spLocks noChangeShapeType="1"/>
          </p:cNvSpPr>
          <p:nvPr/>
        </p:nvSpPr>
        <p:spPr bwMode="auto">
          <a:xfrm>
            <a:off x="2727324" y="5969030"/>
            <a:ext cx="41762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ko-KR" alt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721" name="Rectangle 1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 PAGs (Physics Analysis Group</a:t>
            </a:r>
            <a:r>
              <a:rPr lang="en-US" altLang="ko-KR" dirty="0" smtClean="0"/>
              <a:t>) + 2</a:t>
            </a:r>
            <a:endParaRPr lang="en-US" altLang="ko-KR" dirty="0"/>
          </a:p>
        </p:txBody>
      </p:sp>
      <p:sp>
        <p:nvSpPr>
          <p:cNvPr id="580723" name="Rectangle 115"/>
          <p:cNvSpPr>
            <a:spLocks noGrp="1" noChangeArrowheads="1"/>
          </p:cNvSpPr>
          <p:nvPr>
            <p:ph type="body" idx="1"/>
          </p:nvPr>
        </p:nvSpPr>
        <p:spPr>
          <a:xfrm>
            <a:off x="341313" y="819150"/>
            <a:ext cx="8382000" cy="5400675"/>
          </a:xfrm>
        </p:spPr>
        <p:txBody>
          <a:bodyPr/>
          <a:lstStyle/>
          <a:p>
            <a:pPr>
              <a:lnSpc>
                <a:spcPct val="81000"/>
              </a:lnSpc>
            </a:pPr>
            <a:r>
              <a:rPr lang="en-US" altLang="ko-KR" sz="2000" dirty="0"/>
              <a:t>PAG-1 : Higgs (Korea U, SKKU) </a:t>
            </a:r>
          </a:p>
          <a:p>
            <a:pPr lvl="1">
              <a:lnSpc>
                <a:spcPct val="81000"/>
              </a:lnSpc>
            </a:pPr>
            <a:r>
              <a:rPr lang="en-US" altLang="ko-KR" sz="1800" dirty="0"/>
              <a:t>SY Choi*, YI Choi, IT Yu, TJ Kim, HK </a:t>
            </a:r>
            <a:r>
              <a:rPr lang="en-US" altLang="ko-KR" sz="1800" dirty="0" err="1" smtClean="0"/>
              <a:t>Seo</a:t>
            </a:r>
            <a:r>
              <a:rPr lang="en-US" altLang="ko-KR" sz="1800" dirty="0" smtClean="0"/>
              <a:t>, MS Kim</a:t>
            </a:r>
            <a:endParaRPr lang="en-US" altLang="ko-KR" sz="1800" dirty="0"/>
          </a:p>
          <a:p>
            <a:pPr lvl="2">
              <a:lnSpc>
                <a:spcPct val="81000"/>
              </a:lnSpc>
            </a:pPr>
            <a:r>
              <a:rPr lang="en-US" altLang="ko-KR" sz="1600" dirty="0"/>
              <a:t>Doubly charged Higgs search</a:t>
            </a:r>
            <a:endParaRPr lang="ko-KR" altLang="en-US" sz="1600" dirty="0"/>
          </a:p>
          <a:p>
            <a:pPr>
              <a:lnSpc>
                <a:spcPct val="81000"/>
              </a:lnSpc>
            </a:pPr>
            <a:r>
              <a:rPr lang="en-US" altLang="ko-KR" sz="2000" dirty="0"/>
              <a:t>PAG-2 : Heavy Ion (Korea </a:t>
            </a:r>
            <a:r>
              <a:rPr lang="en-US" altLang="ko-KR" sz="2000" dirty="0" smtClean="0"/>
              <a:t>U)</a:t>
            </a:r>
            <a:endParaRPr lang="en-US" altLang="ko-KR" sz="2000" dirty="0"/>
          </a:p>
          <a:p>
            <a:pPr lvl="1">
              <a:lnSpc>
                <a:spcPct val="81000"/>
              </a:lnSpc>
            </a:pPr>
            <a:r>
              <a:rPr lang="en-US" altLang="ko-KR" sz="1800" dirty="0"/>
              <a:t>BS Hong*, KS </a:t>
            </a:r>
            <a:r>
              <a:rPr lang="en-US" altLang="ko-KR" sz="1800" dirty="0" err="1" smtClean="0"/>
              <a:t>Sim</a:t>
            </a:r>
            <a:endParaRPr lang="en-US" altLang="ko-KR" sz="1800" dirty="0"/>
          </a:p>
          <a:p>
            <a:pPr lvl="2">
              <a:lnSpc>
                <a:spcPct val="81000"/>
              </a:lnSpc>
            </a:pPr>
            <a:r>
              <a:rPr lang="en-US" altLang="ko-KR" sz="1600" dirty="0"/>
              <a:t>Heavy Quark production, Flow</a:t>
            </a:r>
          </a:p>
          <a:p>
            <a:pPr>
              <a:lnSpc>
                <a:spcPct val="81000"/>
              </a:lnSpc>
            </a:pPr>
            <a:r>
              <a:rPr lang="en-US" altLang="ko-KR" sz="2000" dirty="0"/>
              <a:t>PAG-3 : QCD (U of Seoul)</a:t>
            </a:r>
          </a:p>
          <a:p>
            <a:pPr lvl="1">
              <a:lnSpc>
                <a:spcPct val="81000"/>
              </a:lnSpc>
            </a:pPr>
            <a:r>
              <a:rPr lang="en-US" altLang="ko-KR" sz="1800" dirty="0"/>
              <a:t>IC Park*, CW Park</a:t>
            </a:r>
          </a:p>
          <a:p>
            <a:pPr lvl="2">
              <a:lnSpc>
                <a:spcPct val="81000"/>
              </a:lnSpc>
            </a:pPr>
            <a:r>
              <a:rPr lang="en-US" altLang="ko-KR" sz="1600" dirty="0"/>
              <a:t>Color coherence effect in jet</a:t>
            </a:r>
          </a:p>
          <a:p>
            <a:pPr>
              <a:lnSpc>
                <a:spcPct val="81000"/>
              </a:lnSpc>
            </a:pPr>
            <a:r>
              <a:rPr lang="en-US" altLang="ko-KR" sz="2000" dirty="0"/>
              <a:t>PAG-4 : Beyond Standard Model (KNU)</a:t>
            </a:r>
          </a:p>
          <a:p>
            <a:pPr lvl="1">
              <a:lnSpc>
                <a:spcPct val="81000"/>
              </a:lnSpc>
            </a:pPr>
            <a:r>
              <a:rPr lang="en-US" altLang="ko-KR" sz="1800" dirty="0"/>
              <a:t>DH Kim*, YD Oh, JE Kim, DJ Kim</a:t>
            </a:r>
          </a:p>
          <a:p>
            <a:pPr lvl="2">
              <a:lnSpc>
                <a:spcPct val="81000"/>
              </a:lnSpc>
            </a:pPr>
            <a:r>
              <a:rPr lang="en-US" altLang="ko-KR" sz="1600" dirty="0"/>
              <a:t>W’ search</a:t>
            </a:r>
          </a:p>
          <a:p>
            <a:pPr>
              <a:lnSpc>
                <a:spcPct val="81000"/>
              </a:lnSpc>
            </a:pPr>
            <a:r>
              <a:rPr lang="en-US" altLang="ko-KR" sz="2000" dirty="0"/>
              <a:t>PAG-5 : SUSY (CNU)</a:t>
            </a:r>
          </a:p>
          <a:p>
            <a:pPr lvl="1">
              <a:lnSpc>
                <a:spcPct val="81000"/>
              </a:lnSpc>
            </a:pPr>
            <a:r>
              <a:rPr lang="en-US" altLang="ko-KR" sz="1800" dirty="0"/>
              <a:t>JY Kim</a:t>
            </a:r>
            <a:r>
              <a:rPr lang="en-US" altLang="ko-KR" sz="1800" dirty="0" smtClean="0"/>
              <a:t>*</a:t>
            </a:r>
            <a:endParaRPr lang="en-US" altLang="ko-KR" sz="1800" dirty="0"/>
          </a:p>
          <a:p>
            <a:pPr lvl="2">
              <a:lnSpc>
                <a:spcPct val="81000"/>
              </a:lnSpc>
            </a:pPr>
            <a:r>
              <a:rPr lang="en-US" altLang="ko-KR" sz="1600" dirty="0"/>
              <a:t>SUSY </a:t>
            </a:r>
            <a:r>
              <a:rPr lang="en-US" altLang="ko-KR" sz="1600" dirty="0">
                <a:sym typeface="Wingdings" pitchFamily="2" charset="2"/>
              </a:rPr>
              <a:t> </a:t>
            </a:r>
            <a:r>
              <a:rPr lang="en-US" altLang="ko-KR" sz="1600" dirty="0"/>
              <a:t>3 leptons</a:t>
            </a:r>
          </a:p>
          <a:p>
            <a:pPr>
              <a:lnSpc>
                <a:spcPct val="81000"/>
              </a:lnSpc>
            </a:pPr>
            <a:r>
              <a:rPr lang="en-US" altLang="ko-KR" sz="2000" dirty="0"/>
              <a:t>PAG-6 : </a:t>
            </a:r>
            <a:r>
              <a:rPr lang="en-US" altLang="ko-KR" sz="2000" dirty="0" err="1"/>
              <a:t>ExtraD</a:t>
            </a:r>
            <a:r>
              <a:rPr lang="en-US" altLang="ko-KR" sz="2000" dirty="0"/>
              <a:t> (KNU)</a:t>
            </a:r>
          </a:p>
          <a:p>
            <a:pPr lvl="1">
              <a:lnSpc>
                <a:spcPct val="81000"/>
              </a:lnSpc>
            </a:pPr>
            <a:r>
              <a:rPr lang="en-US" altLang="ko-KR" sz="1800" dirty="0"/>
              <a:t>GN Kim*, </a:t>
            </a:r>
            <a:r>
              <a:rPr lang="en-US" altLang="ko-KR" sz="1800" dirty="0" smtClean="0"/>
              <a:t>SE Lee</a:t>
            </a:r>
            <a:endParaRPr lang="en-US" altLang="ko-KR" sz="1800" dirty="0"/>
          </a:p>
          <a:p>
            <a:pPr lvl="2">
              <a:lnSpc>
                <a:spcPct val="81000"/>
              </a:lnSpc>
            </a:pPr>
            <a:r>
              <a:rPr lang="en-US" altLang="ko-KR" sz="1600" dirty="0"/>
              <a:t> Graviton </a:t>
            </a:r>
            <a:r>
              <a:rPr lang="en-US" altLang="ko-KR" sz="1600" dirty="0">
                <a:sym typeface="Wingdings" pitchFamily="2" charset="2"/>
              </a:rPr>
              <a:t> ZZ  </a:t>
            </a:r>
            <a:r>
              <a:rPr lang="en-US" altLang="ko-KR" sz="1600" dirty="0" err="1">
                <a:sym typeface="Wingdings" pitchFamily="2" charset="2"/>
              </a:rPr>
              <a:t>llll</a:t>
            </a:r>
            <a:endParaRPr lang="en-US" altLang="ko-KR" sz="1600" dirty="0">
              <a:sym typeface="Wingdings" pitchFamily="2" charset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36985" y="4356063"/>
            <a:ext cx="4500499" cy="1818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0" indent="-360363" algn="l" defTabSz="457200" eaLnBrk="0" hangingPunct="0">
              <a:lnSpc>
                <a:spcPct val="81000"/>
              </a:lnSpc>
              <a:spcBef>
                <a:spcPts val="700"/>
              </a:spcBef>
              <a:buClr>
                <a:srgbClr val="3333CC"/>
              </a:buClr>
              <a:buFont typeface="Wingdings" pitchFamily="2" charset="2"/>
              <a:buChar char="q"/>
            </a:pPr>
            <a:r>
              <a:rPr lang="en-US" altLang="ko-KR" sz="2000" b="0" kern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HY견고딕" pitchFamily="18" charset="-127"/>
              </a:rPr>
              <a:t>DET </a:t>
            </a:r>
            <a:r>
              <a:rPr lang="en-US" altLang="ko-KR" sz="2000" b="0" kern="0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HY견고딕" pitchFamily="18" charset="-127"/>
              </a:rPr>
              <a:t>: </a:t>
            </a:r>
            <a:r>
              <a:rPr lang="en-US" altLang="ko-KR" sz="2000" b="0" kern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HY견고딕" pitchFamily="18" charset="-127"/>
              </a:rPr>
              <a:t>RPC (Korea U)</a:t>
            </a:r>
            <a:endParaRPr lang="en-US" altLang="ko-KR" sz="2000" b="0" kern="0" dirty="0">
              <a:solidFill>
                <a:srgbClr val="33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HY견고딕" pitchFamily="18" charset="-127"/>
            </a:endParaRPr>
          </a:p>
          <a:p>
            <a:pPr marL="720725" lvl="1" indent="-180975" algn="l" defTabSz="457200" eaLnBrk="0" hangingPunct="0">
              <a:lnSpc>
                <a:spcPct val="81000"/>
              </a:lnSpc>
              <a:spcBef>
                <a:spcPts val="600"/>
              </a:spcBef>
              <a:buClr>
                <a:srgbClr val="3333CC"/>
              </a:buClr>
              <a:buSzPct val="100000"/>
              <a:buFont typeface="Tahoma" pitchFamily="34" charset="0"/>
              <a:buChar char="–"/>
            </a:pPr>
            <a:r>
              <a:rPr lang="en-US" altLang="ko-KR" sz="1800" b="0" kern="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HY견고딕" pitchFamily="18" charset="-127"/>
              </a:rPr>
              <a:t>S. Park*, KS Lee</a:t>
            </a:r>
            <a:endParaRPr lang="en-US" altLang="ko-KR" sz="1800" b="0" kern="0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HY견고딕" pitchFamily="18" charset="-127"/>
            </a:endParaRPr>
          </a:p>
          <a:p>
            <a:pPr marL="1073150" lvl="2" indent="-173038" algn="l" defTabSz="457200" eaLnBrk="0" hangingPunct="0">
              <a:lnSpc>
                <a:spcPct val="81000"/>
              </a:lnSpc>
              <a:spcBef>
                <a:spcPts val="500"/>
              </a:spcBef>
              <a:buClr>
                <a:srgbClr val="3333CC"/>
              </a:buClr>
              <a:buSzPct val="100000"/>
              <a:buFont typeface="Tahoma" pitchFamily="34" charset="0"/>
              <a:buChar char="•"/>
            </a:pPr>
            <a:r>
              <a:rPr lang="en-US" altLang="ko-KR" sz="1600" b="0" kern="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HY견고딕" pitchFamily="18" charset="-127"/>
              </a:rPr>
              <a:t>RE4/2, RE4/3, RE1/1</a:t>
            </a:r>
            <a:endParaRPr lang="en-US" altLang="ko-KR" sz="1600" b="0" kern="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HY견고딕" pitchFamily="18" charset="-127"/>
            </a:endParaRPr>
          </a:p>
          <a:p>
            <a:pPr marL="360363" lvl="0" indent="-360363" algn="l" defTabSz="457200" eaLnBrk="0" hangingPunct="0">
              <a:lnSpc>
                <a:spcPct val="81000"/>
              </a:lnSpc>
              <a:spcBef>
                <a:spcPts val="700"/>
              </a:spcBef>
              <a:buClr>
                <a:srgbClr val="3333CC"/>
              </a:buClr>
              <a:buFont typeface="Wingdings" pitchFamily="2" charset="2"/>
              <a:buChar char="q"/>
            </a:pPr>
            <a:r>
              <a:rPr lang="en-US" altLang="ko-KR" sz="2000" b="0" kern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HY견고딕" pitchFamily="18" charset="-127"/>
              </a:rPr>
              <a:t>COM </a:t>
            </a:r>
            <a:r>
              <a:rPr lang="en-US" altLang="ko-KR" sz="2000" b="0" kern="0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HY견고딕" pitchFamily="18" charset="-127"/>
              </a:rPr>
              <a:t>: </a:t>
            </a:r>
            <a:r>
              <a:rPr lang="en-US" altLang="ko-KR" sz="2000" b="0" kern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HY견고딕" pitchFamily="18" charset="-127"/>
              </a:rPr>
              <a:t>Tier2 </a:t>
            </a:r>
            <a:r>
              <a:rPr lang="en-US" altLang="ko-KR" sz="2000" b="0" kern="0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HY견고딕" pitchFamily="18" charset="-127"/>
              </a:rPr>
              <a:t>(KNU)</a:t>
            </a:r>
          </a:p>
          <a:p>
            <a:pPr marL="720725" lvl="1" indent="-180975" algn="l" defTabSz="457200" eaLnBrk="0" hangingPunct="0">
              <a:lnSpc>
                <a:spcPct val="81000"/>
              </a:lnSpc>
              <a:spcBef>
                <a:spcPts val="600"/>
              </a:spcBef>
              <a:buClr>
                <a:srgbClr val="3333CC"/>
              </a:buClr>
              <a:buSzPct val="100000"/>
              <a:buFont typeface="Tahoma" pitchFamily="34" charset="0"/>
              <a:buChar char="–"/>
            </a:pPr>
            <a:r>
              <a:rPr lang="en-US" altLang="ko-KR" sz="1800" b="0" kern="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HY견고딕" pitchFamily="18" charset="-127"/>
              </a:rPr>
              <a:t>D.C. Son*, HK Park, JS </a:t>
            </a:r>
            <a:r>
              <a:rPr lang="en-US" altLang="ko-KR" sz="1800" b="0" kern="0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HY견고딕" pitchFamily="18" charset="-127"/>
              </a:rPr>
              <a:t>Suh</a:t>
            </a:r>
            <a:r>
              <a:rPr lang="en-US" altLang="ko-KR" sz="1800" b="0" kern="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HY견고딕" pitchFamily="18" charset="-127"/>
              </a:rPr>
              <a:t> </a:t>
            </a:r>
            <a:endParaRPr lang="en-US" altLang="ko-KR" sz="1800" b="0" kern="0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HY견고딕" pitchFamily="18" charset="-127"/>
            </a:endParaRPr>
          </a:p>
          <a:p>
            <a:pPr marL="1073150" lvl="2" indent="-173038" algn="l" defTabSz="457200" eaLnBrk="0" hangingPunct="0">
              <a:lnSpc>
                <a:spcPct val="81000"/>
              </a:lnSpc>
              <a:spcBef>
                <a:spcPts val="500"/>
              </a:spcBef>
              <a:buClr>
                <a:srgbClr val="3333CC"/>
              </a:buClr>
              <a:buSzPct val="100000"/>
              <a:buFont typeface="Tahoma" pitchFamily="34" charset="0"/>
              <a:buChar char="•"/>
            </a:pPr>
            <a:r>
              <a:rPr lang="en-US" altLang="ko-KR" sz="1600" b="0" kern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HY견고딕" pitchFamily="18" charset="-127"/>
              </a:rPr>
              <a:t> </a:t>
            </a:r>
            <a:r>
              <a:rPr lang="en-US" altLang="ko-KR" sz="1600" b="0" kern="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HY견고딕" pitchFamily="18" charset="-127"/>
              </a:rPr>
              <a:t>Tier2, CMS center</a:t>
            </a:r>
            <a:endParaRPr lang="en-US" altLang="ko-KR" sz="1600" b="0" kern="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HY견고딕" pitchFamily="18" charset="-127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2010 outputs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&gt; 20 CMS publications</a:t>
            </a:r>
            <a:endParaRPr lang="en-US" altLang="ko-KR" dirty="0"/>
          </a:p>
          <a:p>
            <a:pPr lvl="1"/>
            <a:r>
              <a:rPr lang="en-US" altLang="ko-KR" dirty="0" smtClean="0">
                <a:effectLst/>
              </a:rPr>
              <a:t>1 Journal, 3 PAS</a:t>
            </a:r>
          </a:p>
          <a:p>
            <a:pPr lvl="1"/>
            <a:r>
              <a:rPr lang="en-US" altLang="ko-KR" dirty="0" smtClean="0">
                <a:effectLst/>
              </a:rPr>
              <a:t>15 AN, 1DN, 1IN</a:t>
            </a:r>
          </a:p>
          <a:p>
            <a:r>
              <a:rPr lang="en-US" altLang="ko-KR" dirty="0" smtClean="0">
                <a:effectLst/>
              </a:rPr>
              <a:t>&gt; 20 KPS / International </a:t>
            </a:r>
            <a:r>
              <a:rPr lang="en-US" altLang="ko-KR" dirty="0">
                <a:effectLst/>
              </a:rPr>
              <a:t>C</a:t>
            </a:r>
            <a:r>
              <a:rPr lang="en-US" altLang="ko-KR" dirty="0" smtClean="0">
                <a:effectLst/>
              </a:rPr>
              <a:t>onference talks</a:t>
            </a:r>
          </a:p>
          <a:p>
            <a:pPr lvl="1"/>
            <a:r>
              <a:rPr lang="en-US" altLang="ko-KR" dirty="0" smtClean="0">
                <a:effectLst/>
              </a:rPr>
              <a:t>Korean Physical Society</a:t>
            </a:r>
          </a:p>
          <a:p>
            <a:pPr lvl="1"/>
            <a:r>
              <a:rPr lang="en-US" altLang="ko-KR" dirty="0" smtClean="0">
                <a:effectLst/>
              </a:rPr>
              <a:t>Some Asian conferences </a:t>
            </a:r>
            <a:endParaRPr lang="en-US" altLang="ko-KR" dirty="0">
              <a:effectLst/>
            </a:endParaRPr>
          </a:p>
          <a:p>
            <a:r>
              <a:rPr lang="en-US" altLang="ko-KR" dirty="0" smtClean="0">
                <a:effectLst/>
              </a:rPr>
              <a:t>1 Ph.D. thesis, 6 M.S. theses</a:t>
            </a:r>
          </a:p>
          <a:p>
            <a:pPr lvl="1"/>
            <a:r>
              <a:rPr lang="en-US" altLang="ko-KR" dirty="0" smtClean="0">
                <a:effectLst/>
              </a:rPr>
              <a:t>Ph.D.</a:t>
            </a:r>
          </a:p>
          <a:p>
            <a:pPr lvl="2"/>
            <a:r>
              <a:rPr lang="en-US" altLang="ko-KR" dirty="0" smtClean="0">
                <a:effectLst/>
              </a:rPr>
              <a:t>J.H. Kim: J/Psi production in </a:t>
            </a:r>
            <a:r>
              <a:rPr lang="en-US" altLang="ko-KR" dirty="0" err="1" smtClean="0">
                <a:effectLst/>
              </a:rPr>
              <a:t>pp</a:t>
            </a:r>
            <a:endParaRPr lang="en-US" altLang="ko-KR" dirty="0" smtClean="0">
              <a:effectLst/>
            </a:endParaRPr>
          </a:p>
          <a:p>
            <a:pPr lvl="1"/>
            <a:r>
              <a:rPr lang="en-US" altLang="ko-KR" dirty="0" smtClean="0">
                <a:effectLst/>
              </a:rPr>
              <a:t>M.S.</a:t>
            </a:r>
          </a:p>
          <a:p>
            <a:pPr lvl="2"/>
            <a:r>
              <a:rPr lang="en-US" altLang="ko-KR" dirty="0" smtClean="0">
                <a:effectLst/>
              </a:rPr>
              <a:t>RPC H/W, RPC S/W, </a:t>
            </a:r>
            <a:r>
              <a:rPr lang="en-US" altLang="ko-KR" dirty="0" err="1" smtClean="0">
                <a:effectLst/>
              </a:rPr>
              <a:t>Muon</a:t>
            </a:r>
            <a:r>
              <a:rPr lang="en-US" altLang="ko-KR" dirty="0" smtClean="0">
                <a:effectLst/>
              </a:rPr>
              <a:t>, Jet, ECAL, Pile-up study</a:t>
            </a:r>
          </a:p>
          <a:p>
            <a:pPr lvl="2"/>
            <a:endParaRPr lang="en-US" altLang="ko-KR" dirty="0">
              <a:effectLst/>
            </a:endParaRPr>
          </a:p>
          <a:p>
            <a:pPr lvl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53181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Physics activities in detail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739379"/>
              </p:ext>
            </p:extLst>
          </p:nvPr>
        </p:nvGraphicFramePr>
        <p:xfrm>
          <a:off x="71500" y="863715"/>
          <a:ext cx="8955995" cy="5203231"/>
        </p:xfrm>
        <a:graphic>
          <a:graphicData uri="http://schemas.openxmlformats.org/drawingml/2006/table">
            <a:tbl>
              <a:tblPr/>
              <a:tblGrid>
                <a:gridCol w="540060"/>
                <a:gridCol w="720080"/>
                <a:gridCol w="810090"/>
                <a:gridCol w="6885765"/>
              </a:tblGrid>
              <a:tr h="15550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CMS DB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Authors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Title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15953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Journal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PRL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T.J.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Kim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Transverse-momentum and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pseudorapidity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distributions of charged hadrons in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pp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collisions at √s= 900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GeV</a:t>
                      </a:r>
                      <a:endParaRPr lang="en-US" sz="9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E1"/>
                    </a:solidFill>
                  </a:tcPr>
                </a:tc>
              </a:tr>
              <a:tr h="135015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PAS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PFT10/001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T.J.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Kim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Commissioning of the Particle-flow Event Reconstruction with the first LHC collisions recorded in the CMS detector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C7"/>
                    </a:solidFill>
                  </a:tcPr>
                </a:tc>
              </a:tr>
              <a:tr h="552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PFT10/003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T.J.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Kim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Particle-flow commissioning with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muons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and electrons from J/Psi and W events at 7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TeV</a:t>
                      </a:r>
                      <a:endParaRPr lang="en-US" sz="9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C7"/>
                    </a:solidFill>
                  </a:tcPr>
                </a:tc>
              </a:tr>
              <a:tr h="2818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EXO10/014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S.H.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Chang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Search for W' in the electron channel in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pp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Collisions at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sqrt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(s) = 7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TeV</a:t>
                      </a:r>
                      <a:endParaRPr lang="en-US" sz="9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C7"/>
                    </a:solidFill>
                  </a:tcPr>
                </a:tc>
              </a:tr>
              <a:tr h="3785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CR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2008/035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J.H.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Kim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B-meson measurement via secondary J/ψ production in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Pb-Pb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collisions at √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s_NN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= 5.5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TeV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in the CMS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BF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2010/178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S.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Park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CMS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muon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detector and trigger performances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BF"/>
                    </a:solidFill>
                  </a:tcPr>
                </a:tc>
              </a:tr>
              <a:tr h="0">
                <a:tc rowSpan="1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AN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2007/056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J.H.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Park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B-meson measurement via secondary J/ψ production with CMS at LHC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</a:tr>
              <a:tr h="307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2008/055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D.H.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Moon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Trigger efficiency of the CMS (high-Level) trigger system for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dimuons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from J/ψ and Υ produced in heavy-ion collisions at √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sNN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=5.5TeV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</a:tr>
              <a:tr h="2641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2009/141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J.H.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Chung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Search for Randall-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Sundrum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Graviton using the mode G* → ZZ → </a:t>
                      </a:r>
                      <a:r>
                        <a:rPr lang="el-GR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μ+ μ- μ+ μ- 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at √s =10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Tev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for the CMS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experimnet</a:t>
                      </a:r>
                      <a:endParaRPr lang="en-US" sz="9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2009/182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T.J.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Kim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Transverse momentum and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pseudorapidity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distributions of charged hadrons in proton-proton collisions at √s=900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GeV</a:t>
                      </a:r>
                      <a:endParaRPr lang="en-US" sz="9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</a:tr>
              <a:tr h="366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2010/031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T.J.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Kim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Particle-flow reconstruction of 0.9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TeV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and 2.36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TeV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collision events in CMS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</a:tr>
              <a:tr h="6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2010/093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J.H.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Kim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An improved J/ψ trigger for CMS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</a:tr>
              <a:tr h="1368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2010/104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H.Y.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Kim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Jet position resolutions in 7~TeV data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</a:tr>
              <a:tr h="16451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2010/116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T.J.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Kim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Measurements of Inclusive W and Z Cross Sections in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pp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Collisions at √s=7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TeV</a:t>
                      </a:r>
                      <a:endParaRPr lang="en-US" sz="9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</a:tr>
              <a:tr h="31503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2010/138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J.H.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Kim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Inclusive total and differential production cross section of J/ψ and b-hadron production in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pp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collisions at √s = 7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TeV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with the CMS experiment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</a:tr>
              <a:tr h="450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2010/210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T.J.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Kim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Particle-flow commissioning with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muons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and electrons from J/Psi, and W events at 7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TeV</a:t>
                      </a:r>
                      <a:endParaRPr lang="en-US" sz="9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</a:tr>
              <a:tr h="276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2010/314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S.H.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Chang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Search for a heavy gauge boson W’ in final states with electrons and large missing ET in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pp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collisions at √s = 7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TeV</a:t>
                      </a:r>
                      <a:endParaRPr lang="en-US" sz="9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2010/380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S.Y.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Choi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Top-Quark Pair Production Cross Section Measurement using Particle Flow Algorithm in Proton-Proton Collisions at 7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TeV</a:t>
                      </a:r>
                      <a:endParaRPr lang="en-US" sz="9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</a:tr>
              <a:tr h="378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2010/386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D.H.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Moon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On the observation of Z bosons in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Pb+Pb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collisions at √s = 2.76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TeV</a:t>
                      </a:r>
                      <a:endParaRPr lang="en-US" sz="9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2010/394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I.C.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Park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Azimuthal correlations of charged hadrons in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Pb+Pb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collisions at √s = 2.76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TeV</a:t>
                      </a:r>
                      <a:endParaRPr lang="en-US" sz="9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</a:tr>
              <a:tr h="480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2010/427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J.S.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Lee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Φ±± reach with 100 pb-1 and result for 36 pb-1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</a:tr>
              <a:tr h="16572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DN 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2010/005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S.H.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Chang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Energy Containment Studies of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Ecal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Endcap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Crystal using 2007 H4 Test Beam Data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</a:tr>
              <a:tr h="4500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IN 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2010/012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S.G.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</a:t>
                      </a:r>
                      <a:r>
                        <a:rPr lang="en-US" altLang="ko-KR" sz="1000" b="1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Heo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Analysis of Horizontal Cosmic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Muons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with the CMS Detector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2F2"/>
                    </a:solidFill>
                  </a:tcPr>
                </a:tc>
              </a:tr>
              <a:tr h="0">
                <a:tc rowSpan="7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Thesis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8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M.S.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8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T.J.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Son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8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A Study of Validation for High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Pt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Electron selection algorithm at CMS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8EB"/>
                    </a:solidFill>
                  </a:tcPr>
                </a:tc>
              </a:tr>
              <a:tr h="378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M.S.</a:t>
                      </a:r>
                      <a:endParaRPr lang="en-US" altLang="ko-KR" sz="1000" b="1" kern="0" spc="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8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H.Y.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Kim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8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Performance of Jet Finder algorithms at CMS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8EB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M.S.</a:t>
                      </a:r>
                      <a:endParaRPr lang="en-US" altLang="ko-KR" sz="1000" b="1" kern="0" spc="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8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S.G.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</a:t>
                      </a:r>
                      <a:r>
                        <a:rPr lang="en-US" altLang="ko-KR" sz="1000" b="1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Heo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8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The Effects of Pileup Events with 7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TeV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? Proton-Proton Collision Data in the LHC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8EB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M.S.</a:t>
                      </a:r>
                      <a:endParaRPr lang="en-US" altLang="ko-KR" sz="1000" b="1" kern="0" spc="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8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Y.K.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Jo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8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Development of CMS RPC performance measurement software and the performance of CMS RPC detector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8EB"/>
                    </a:solidFill>
                  </a:tcPr>
                </a:tc>
              </a:tr>
              <a:tr h="307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M.S.</a:t>
                      </a:r>
                      <a:endParaRPr lang="en-US" altLang="ko-KR" sz="1000" b="1" kern="0" spc="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8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H.Y.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Chung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8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Feasibility study of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muons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in fast simulation at the CMS experiment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8EB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M.S.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8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E.S.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</a:t>
                      </a:r>
                      <a:r>
                        <a:rPr lang="en-US" altLang="ko-KR" sz="1000" b="1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Seo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8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Geometrical Acceptance Analysis for RPC PAC Trigger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8EB"/>
                    </a:solidFill>
                  </a:tcPr>
                </a:tc>
              </a:tr>
              <a:tr h="15550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Ph.D.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8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J.H.</a:t>
                      </a:r>
                      <a:r>
                        <a:rPr lang="en-US" altLang="ko-KR" sz="10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Kim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8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Production of J/psi in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p+p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collisions at √s = 7 </a:t>
                      </a:r>
                      <a:r>
                        <a:rPr lang="en-US" sz="900" b="1" kern="0" spc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TeV</a:t>
                      </a:r>
                      <a:r>
                        <a:rPr lang="en-US" sz="900" b="1" kern="0" spc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 in CMS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8EB"/>
                    </a:solidFill>
                  </a:tcPr>
                </a:tc>
              </a:tr>
              <a:tr h="155503">
                <a:tc>
                  <a:txBody>
                    <a:bodyPr/>
                    <a:lstStyle/>
                    <a:p>
                      <a:pPr marL="1397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total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HY견고딕" pitchFamily="18" charset="-127"/>
                          <a:cs typeface="Arial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Y견고딕" pitchFamily="18" charset="-127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1846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Detector activities : RPC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06514" y="863715"/>
            <a:ext cx="8775975" cy="5105400"/>
          </a:xfrm>
        </p:spPr>
        <p:txBody>
          <a:bodyPr/>
          <a:lstStyle/>
          <a:p>
            <a:r>
              <a:rPr lang="en-US" altLang="ko-KR" b="1" dirty="0" smtClean="0">
                <a:effectLst/>
              </a:rPr>
              <a:t>KCMS (funding, man-powers) / KODEL (facilities)</a:t>
            </a:r>
            <a:endParaRPr lang="en-US" altLang="ko-KR" b="1" dirty="0">
              <a:effectLst/>
            </a:endParaRPr>
          </a:p>
          <a:p>
            <a:pPr lvl="1" latinLnBrk="1"/>
            <a:r>
              <a:rPr lang="en-US" altLang="ko-KR" sz="1800" dirty="0" smtClean="0">
                <a:effectLst/>
              </a:rPr>
              <a:t>CMS Up-scope: RPC </a:t>
            </a:r>
            <a:r>
              <a:rPr lang="en-US" altLang="ko-KR" sz="1800" dirty="0">
                <a:effectLst/>
              </a:rPr>
              <a:t>RE4/2, RE4/3 </a:t>
            </a:r>
            <a:r>
              <a:rPr lang="en-US" altLang="ko-KR" sz="1800" dirty="0" smtClean="0">
                <a:effectLst/>
              </a:rPr>
              <a:t>production</a:t>
            </a:r>
          </a:p>
          <a:p>
            <a:pPr lvl="1" latinLnBrk="1"/>
            <a:r>
              <a:rPr lang="en-US" altLang="ko-KR" sz="1800" dirty="0">
                <a:effectLst/>
              </a:rPr>
              <a:t>CMS </a:t>
            </a:r>
            <a:r>
              <a:rPr lang="en-US" altLang="ko-KR" sz="1800" dirty="0" smtClean="0">
                <a:effectLst/>
              </a:rPr>
              <a:t>Upgrade: R&amp;D on multi-gap RPC for</a:t>
            </a:r>
            <a:r>
              <a:rPr lang="ko-KR" altLang="en-US" sz="1800" dirty="0" smtClean="0">
                <a:effectLst/>
              </a:rPr>
              <a:t> </a:t>
            </a:r>
            <a:r>
              <a:rPr lang="en-US" altLang="ko-KR" sz="1800" dirty="0">
                <a:effectLst/>
              </a:rPr>
              <a:t>RPC RE1/</a:t>
            </a:r>
            <a:r>
              <a:rPr lang="en-US" altLang="ko-KR" sz="1800" dirty="0" smtClean="0">
                <a:effectLst/>
              </a:rPr>
              <a:t>1</a:t>
            </a:r>
            <a:endParaRPr lang="ko-KR" altLang="en-US" sz="1800" dirty="0">
              <a:effectLst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09535" y="4824155"/>
            <a:ext cx="147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RE4/2 design</a:t>
            </a:r>
            <a:endParaRPr lang="ko-KR" altLang="en-US" sz="160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6102080" y="5970766"/>
            <a:ext cx="2898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6-gap RPC design for RE1/1</a:t>
            </a:r>
            <a:endParaRPr lang="ko-KR" altLang="en-US" sz="160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145" name="_x186596664" descr="EMB00000eec2cf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548" y="3243131"/>
            <a:ext cx="4424941" cy="2770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15" y="2427675"/>
            <a:ext cx="3330370" cy="235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_x186595464" descr="EMB00000eec2cf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890" y="4262504"/>
            <a:ext cx="3225140" cy="2001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082783" y="5949280"/>
            <a:ext cx="147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RE4/3 design</a:t>
            </a:r>
            <a:endParaRPr lang="ko-KR" altLang="en-US" sz="1600" dirty="0" smtClean="0"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455" y="2618910"/>
            <a:ext cx="5447035" cy="1537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536885" y="2258870"/>
            <a:ext cx="3377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Sample production of RE 4/2, 4/3</a:t>
            </a:r>
            <a:endParaRPr lang="ko-KR" altLang="en-US" sz="1600" dirty="0" smtClean="0"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07628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Georgia"/>
        <a:ea typeface="안상수2006굵은"/>
        <a:cs typeface=""/>
      </a:majorFont>
      <a:minorFont>
        <a:latin typeface="Georgia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66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1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Y견고딕" pitchFamily="18" charset="-127"/>
            <a:ea typeface="HY견고딕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안상수2006굵은" pitchFamily="18" charset="-127"/>
            <a:ea typeface="안상수2006굵은" pitchFamily="18" charset="-127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HY견고딕" pitchFamily="18" charset="-127"/>
            <a:ea typeface="HY견고딕" pitchFamily="18" charset="-127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HY센스L"/>
        <a:ea typeface="HY센스L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안상수2006굵은" pitchFamily="18" charset="-127"/>
            <a:ea typeface="안상수2006굵은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안상수2006굵은" pitchFamily="18" charset="-127"/>
            <a:ea typeface="안상수2006굵은" pitchFamily="18" charset="-127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err="1" smtClean="0">
            <a:latin typeface="HY견고딕" pitchFamily="18" charset="-127"/>
            <a:ea typeface="HY견고딕" pitchFamily="18" charset="-127"/>
          </a:defRPr>
        </a:defPPr>
      </a:lstStyle>
    </a:tx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5045</TotalTime>
  <Words>1553</Words>
  <Application>Microsoft Macintosh PowerPoint</Application>
  <PresentationFormat>On-screen Show (4:3)</PresentationFormat>
  <Paragraphs>269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Default Design</vt:lpstr>
      <vt:lpstr>Custom Design</vt:lpstr>
      <vt:lpstr>Korea CMS CERN-Korea Committee Report Apr. 11, 2011</vt:lpstr>
      <vt:lpstr>Contents</vt:lpstr>
      <vt:lpstr>Korea CMS participants</vt:lpstr>
      <vt:lpstr>KCMS Twiki</vt:lpstr>
      <vt:lpstr>Korea CMS : subgroups </vt:lpstr>
      <vt:lpstr>6 PAGs (Physics Analysis Group) + 2</vt:lpstr>
      <vt:lpstr>2010 outputs</vt:lpstr>
      <vt:lpstr>Physics activities in detail</vt:lpstr>
      <vt:lpstr>Detector activities : RPC</vt:lpstr>
      <vt:lpstr>Budget operation/Up-scope</vt:lpstr>
      <vt:lpstr>KCMS Up-scope activity plan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icpark</dc:creator>
  <cp:lastModifiedBy>Inkyu PARK</cp:lastModifiedBy>
  <cp:revision>215</cp:revision>
  <dcterms:modified xsi:type="dcterms:W3CDTF">2011-04-11T03:14:36Z</dcterms:modified>
</cp:coreProperties>
</file>