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1"/>
  </p:notesMasterIdLst>
  <p:handoutMasterIdLst>
    <p:handoutMasterId r:id="rId12"/>
  </p:handoutMasterIdLst>
  <p:sldIdLst>
    <p:sldId id="256" r:id="rId3"/>
    <p:sldId id="303" r:id="rId4"/>
    <p:sldId id="290" r:id="rId5"/>
    <p:sldId id="305" r:id="rId6"/>
    <p:sldId id="304" r:id="rId7"/>
    <p:sldId id="306" r:id="rId8"/>
    <p:sldId id="307" r:id="rId9"/>
    <p:sldId id="268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DE"/>
    <a:srgbClr val="253366"/>
    <a:srgbClr val="E6E6E6"/>
    <a:srgbClr val="F207CA"/>
    <a:srgbClr val="0FE6F8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6" autoAdjust="0"/>
    <p:restoredTop sz="82857" autoAdjust="0"/>
  </p:normalViewPr>
  <p:slideViewPr>
    <p:cSldViewPr snapToObjects="1" showGuides="1">
      <p:cViewPr varScale="1">
        <p:scale>
          <a:sx n="105" d="100"/>
          <a:sy n="105" d="100"/>
        </p:scale>
        <p:origin x="432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12/02/2024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12/02/2024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372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546F2-6972-3B13-6F3B-8E1EB2A9C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7E8BD41B-DE2A-A121-7ACC-528D954EA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2B31B5C4-4CBB-3793-FE1A-2C6962470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AE6360D8-3D0A-E5EB-7848-3EC9F5C12D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385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07869-D085-2A17-7F8E-9CC2117D7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45D0ACBF-798C-975F-76D6-1CB7C98E23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BDE50758-9596-CACC-EDD6-3509ACE78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2DE679DC-5224-A320-A5D2-BA228C8874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007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FF076-58DA-0463-0407-C43CF2144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B7E30506-6DCC-89F6-943D-0C56682863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A9E9F63F-0BA4-3D04-C757-E8AE65D0B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752F84ED-955C-69DC-E0F8-46ABCAF711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459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BDEF9-C46A-E159-9672-9DA4BD34F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BE47A763-8E24-697F-C9F0-6C1ABC538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19E2756F-A331-FFAC-445E-E2F751511F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BDB20401-3C18-E925-324F-CBDB6C92B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977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4" y="2149130"/>
            <a:ext cx="7402857" cy="933589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3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4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15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4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225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9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5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3" y="650625"/>
            <a:ext cx="9346347" cy="24756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30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4" y="2149130"/>
            <a:ext cx="7402857" cy="933589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3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4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15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4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225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5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3" y="650625"/>
            <a:ext cx="9346347" cy="24756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4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8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8" y="5821978"/>
            <a:ext cx="5031133" cy="4206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75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6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9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9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9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9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0">
                <a:latin typeface="Montserrat SemiBold" panose="000007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9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0">
                <a:latin typeface="Montserrat SemiBold" panose="000007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9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25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7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49" y="457200"/>
            <a:ext cx="6175051" cy="5116834"/>
          </a:xfrm>
        </p:spPr>
        <p:txBody>
          <a:bodyPr>
            <a:normAutofit/>
          </a:bodyPr>
          <a:lstStyle>
            <a:lvl1pPr marL="0" indent="0">
              <a:buNone/>
              <a:defRPr sz="22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25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22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050" baseline="0">
                <a:solidFill>
                  <a:schemeClr val="accent1"/>
                </a:solidFill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6"/>
            <a:ext cx="1657400" cy="365125"/>
          </a:xfrm>
        </p:spPr>
        <p:txBody>
          <a:bodyPr/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Y. Papaphilippou – LER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/>
        <a:buChar char="•"/>
        <a:defRPr sz="21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5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35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/>
        <a:buChar char="•"/>
        <a:defRPr sz="135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Y. Papaphilippou – LER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7099410246?pwd=QmozTlJNWmtZUWtDS1BWVXhTd0x3UT0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326603/page/32524-how-to-upload-a-presentation-on-indic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fepapon.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23592" y="1725790"/>
            <a:ext cx="7660606" cy="1495794"/>
          </a:xfrm>
        </p:spPr>
        <p:txBody>
          <a:bodyPr/>
          <a:lstStyle/>
          <a:p>
            <a:pPr algn="ctr"/>
            <a:r>
              <a:rPr lang="en-US" sz="5400" b="1" dirty="0"/>
              <a:t>Welcome to CERN and LER2024</a:t>
            </a:r>
            <a:endParaRPr lang="en-GB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GB" sz="2700" dirty="0"/>
              <a:t>Yannis Papaphilippou, 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4" y="3547178"/>
            <a:ext cx="6973782" cy="533110"/>
          </a:xfrm>
        </p:spPr>
        <p:txBody>
          <a:bodyPr>
            <a:noAutofit/>
          </a:bodyPr>
          <a:lstStyle/>
          <a:p>
            <a:r>
              <a:rPr lang="en-GB" sz="3000" dirty="0"/>
              <a:t>9</a:t>
            </a:r>
            <a:r>
              <a:rPr lang="en-GB" sz="3000" baseline="30000" dirty="0"/>
              <a:t>th</a:t>
            </a:r>
            <a:r>
              <a:rPr lang="en-GB" sz="3000" dirty="0"/>
              <a:t> Low Emittance Rings’ workshop,  CERN </a:t>
            </a:r>
            <a:r>
              <a:rPr lang="en-US" sz="3000" dirty="0"/>
              <a:t>13-16</a:t>
            </a:r>
            <a:r>
              <a:rPr lang="en-GB" sz="3000" dirty="0"/>
              <a:t>/02/2024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240" y="0"/>
            <a:ext cx="11856640" cy="1226976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/>
              <a:t>9</a:t>
            </a:r>
            <a:r>
              <a:rPr lang="en-GB" sz="4800" b="1" baseline="30000" dirty="0"/>
              <a:t>th</a:t>
            </a:r>
            <a:r>
              <a:rPr lang="en-GB" sz="4800" b="1" dirty="0"/>
              <a:t> Low Emittance Rings’ workshop 2024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36" y="1124743"/>
            <a:ext cx="11377264" cy="5369587"/>
          </a:xfrm>
        </p:spPr>
        <p:txBody>
          <a:bodyPr>
            <a:noAutofit/>
          </a:bodyPr>
          <a:lstStyle/>
          <a:p>
            <a:r>
              <a:rPr lang="en-GB" dirty="0"/>
              <a:t>Supported by </a:t>
            </a:r>
            <a:r>
              <a:rPr lang="en-GB" b="1" dirty="0"/>
              <a:t>I.FAST EU project Work Package 7 </a:t>
            </a:r>
            <a:r>
              <a:rPr lang="en-GB" dirty="0"/>
              <a:t>on</a:t>
            </a:r>
            <a:r>
              <a:rPr lang="en-GB" b="1" dirty="0"/>
              <a:t> High brightness accelerators</a:t>
            </a:r>
            <a:r>
              <a:rPr lang="en-GB" dirty="0"/>
              <a:t> for </a:t>
            </a:r>
            <a:r>
              <a:rPr lang="en-GB" b="1" dirty="0"/>
              <a:t>light sources</a:t>
            </a:r>
            <a:endParaRPr lang="en-GB" dirty="0"/>
          </a:p>
          <a:p>
            <a:r>
              <a:rPr lang="en-GB" b="1" dirty="0"/>
              <a:t>Goal</a:t>
            </a:r>
            <a:r>
              <a:rPr lang="en-GB" dirty="0"/>
              <a:t>: Bring together scientific communities working on </a:t>
            </a:r>
            <a:r>
              <a:rPr lang="en-GB" b="1" dirty="0"/>
              <a:t>low emittance lepton rings</a:t>
            </a:r>
            <a:r>
              <a:rPr lang="en-GB" dirty="0"/>
              <a:t>, including </a:t>
            </a:r>
            <a:r>
              <a:rPr lang="en-GB" b="1" dirty="0"/>
              <a:t>light source storage rings</a:t>
            </a:r>
            <a:r>
              <a:rPr lang="en-GB" dirty="0"/>
              <a:t>, </a:t>
            </a:r>
            <a:r>
              <a:rPr lang="en-GB" b="1" dirty="0"/>
              <a:t>damping rings </a:t>
            </a:r>
            <a:r>
              <a:rPr lang="en-GB" dirty="0"/>
              <a:t>and </a:t>
            </a:r>
            <a:r>
              <a:rPr lang="en-GB" b="1" dirty="0"/>
              <a:t>e+/e- circular colliders.</a:t>
            </a:r>
          </a:p>
          <a:p>
            <a:r>
              <a:rPr lang="en-GB" dirty="0"/>
              <a:t>Workshop </a:t>
            </a:r>
            <a:r>
              <a:rPr lang="en-GB" b="1" dirty="0"/>
              <a:t>sessions</a:t>
            </a:r>
            <a:r>
              <a:rPr lang="en-GB" dirty="0"/>
              <a:t> include:</a:t>
            </a:r>
          </a:p>
          <a:p>
            <a:pPr lvl="1"/>
            <a:r>
              <a:rPr lang="en-GB" b="1" dirty="0"/>
              <a:t>Low emittance ring lattice design, </a:t>
            </a:r>
            <a:r>
              <a:rPr lang="en-GB" dirty="0"/>
              <a:t>including</a:t>
            </a:r>
            <a:r>
              <a:rPr lang="en-GB" b="1" dirty="0"/>
              <a:t> optics measurements </a:t>
            </a:r>
            <a:r>
              <a:rPr lang="en-GB" dirty="0"/>
              <a:t>and</a:t>
            </a:r>
            <a:r>
              <a:rPr lang="en-GB" b="1" dirty="0"/>
              <a:t> correction, low emittance tuning, non-linear dynamics (Tuesday am/pm)</a:t>
            </a:r>
          </a:p>
          <a:p>
            <a:pPr lvl="1"/>
            <a:r>
              <a:rPr lang="en-GB" b="1" dirty="0"/>
              <a:t>Project overviews (Wednesday am)</a:t>
            </a:r>
          </a:p>
          <a:p>
            <a:pPr lvl="1"/>
            <a:r>
              <a:rPr lang="en-GB" b="1" dirty="0"/>
              <a:t>Collective effects </a:t>
            </a:r>
            <a:r>
              <a:rPr lang="en-GB" dirty="0"/>
              <a:t>and</a:t>
            </a:r>
            <a:r>
              <a:rPr lang="en-GB" b="1" dirty="0"/>
              <a:t> beam stability aspects (Wednesday am/pm)</a:t>
            </a:r>
          </a:p>
          <a:p>
            <a:pPr lvl="1"/>
            <a:r>
              <a:rPr lang="en-GB" b="1" dirty="0"/>
              <a:t>Associated technologies for low emittance rings</a:t>
            </a:r>
            <a:r>
              <a:rPr lang="en-GB" dirty="0"/>
              <a:t> including</a:t>
            </a:r>
            <a:r>
              <a:rPr lang="en-GB" b="1" dirty="0"/>
              <a:t> magnet design, diagnostics, feedbacks (Tuesday pm) </a:t>
            </a:r>
            <a:r>
              <a:rPr lang="en-GB" dirty="0"/>
              <a:t>and</a:t>
            </a:r>
            <a:r>
              <a:rPr lang="en-GB" b="1" dirty="0"/>
              <a:t> harmonic cavities (Wednesday pm)</a:t>
            </a:r>
            <a:endParaRPr lang="en-GB" dirty="0"/>
          </a:p>
          <a:p>
            <a:pPr lvl="1"/>
            <a:r>
              <a:rPr lang="en-GB" b="1" dirty="0"/>
              <a:t>Power Consumption, efficiency </a:t>
            </a:r>
            <a:r>
              <a:rPr lang="en-GB" dirty="0"/>
              <a:t>and</a:t>
            </a:r>
            <a:r>
              <a:rPr lang="en-GB" b="1" dirty="0"/>
              <a:t> sustainability, </a:t>
            </a:r>
            <a:r>
              <a:rPr lang="en-GB" dirty="0"/>
              <a:t>including</a:t>
            </a:r>
            <a:r>
              <a:rPr lang="en-GB" b="1" dirty="0"/>
              <a:t> related technologies </a:t>
            </a:r>
            <a:r>
              <a:rPr lang="en-GB" dirty="0"/>
              <a:t>in collaboration with</a:t>
            </a:r>
            <a:r>
              <a:rPr lang="en-GB" b="1" dirty="0"/>
              <a:t> I.FAST WP11 (Thursday am)</a:t>
            </a:r>
          </a:p>
          <a:p>
            <a:pPr lvl="1"/>
            <a:r>
              <a:rPr lang="en-GB" b="1" dirty="0"/>
              <a:t>Computing tools machine Learning </a:t>
            </a:r>
            <a:r>
              <a:rPr lang="en-GB" dirty="0"/>
              <a:t>and</a:t>
            </a:r>
            <a:r>
              <a:rPr lang="en-GB" b="1" dirty="0"/>
              <a:t> AI (Thursday pm) </a:t>
            </a:r>
          </a:p>
          <a:p>
            <a:pPr lvl="1"/>
            <a:r>
              <a:rPr lang="en-GB" b="1" dirty="0"/>
              <a:t>Injection, machine protection </a:t>
            </a:r>
            <a:r>
              <a:rPr lang="en-GB" dirty="0"/>
              <a:t>and</a:t>
            </a:r>
            <a:r>
              <a:rPr lang="en-GB" b="1" dirty="0"/>
              <a:t> collimation (Friday am)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6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Some numbers</a:t>
            </a:r>
            <a:r>
              <a:rPr lang="en-GB" dirty="0"/>
              <a:t> and</a:t>
            </a:r>
            <a:r>
              <a:rPr lang="en-GB" noProof="0" dirty="0"/>
              <a:t> instructions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46D90-DF84-694B-B5AE-3A0CFDB2F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D5EDF-EB9E-BA41-96C3-948EFECFA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6ECE2F6-C907-917B-DCCB-62496EE74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648" y="908721"/>
            <a:ext cx="10515600" cy="4680519"/>
          </a:xfrm>
        </p:spPr>
        <p:txBody>
          <a:bodyPr>
            <a:normAutofit/>
          </a:bodyPr>
          <a:lstStyle/>
          <a:p>
            <a:r>
              <a:rPr lang="en-GB" sz="2800" dirty="0"/>
              <a:t>Almost </a:t>
            </a:r>
            <a:r>
              <a:rPr lang="en-GB" sz="2800" b="1" dirty="0"/>
              <a:t>~100 registered participants</a:t>
            </a:r>
            <a:r>
              <a:rPr lang="en-GB" sz="2800" dirty="0"/>
              <a:t>, new record for in-person event!</a:t>
            </a:r>
          </a:p>
          <a:p>
            <a:r>
              <a:rPr lang="en-GB" sz="2800" dirty="0"/>
              <a:t>Interested colleagues can follow workshop through </a:t>
            </a:r>
            <a:r>
              <a:rPr lang="en-GB" sz="2800" b="1" dirty="0">
                <a:hlinkClick r:id="rId3"/>
              </a:rPr>
              <a:t>zoom</a:t>
            </a:r>
            <a:endParaRPr lang="en-GB" sz="2800" b="1" dirty="0"/>
          </a:p>
          <a:p>
            <a:r>
              <a:rPr lang="en-GB" sz="2800" b="1" dirty="0"/>
              <a:t>~70 presentations</a:t>
            </a:r>
            <a:r>
              <a:rPr lang="en-GB" sz="2800" dirty="0"/>
              <a:t>, very packed program, many thanks to </a:t>
            </a:r>
            <a:r>
              <a:rPr lang="en-GB" sz="2800" b="1" dirty="0"/>
              <a:t>chairs</a:t>
            </a:r>
            <a:r>
              <a:rPr lang="en-GB" sz="2800" dirty="0"/>
              <a:t> for ensuring </a:t>
            </a:r>
            <a:r>
              <a:rPr lang="en-GB" sz="2800" b="1" dirty="0"/>
              <a:t>strict time management</a:t>
            </a:r>
          </a:p>
          <a:p>
            <a:r>
              <a:rPr lang="en-GB" sz="2800" b="1" dirty="0"/>
              <a:t>Instructions</a:t>
            </a:r>
            <a:r>
              <a:rPr lang="en-GB" sz="2800" dirty="0"/>
              <a:t> to speakers: </a:t>
            </a:r>
          </a:p>
          <a:p>
            <a:pPr lvl="1"/>
            <a:r>
              <a:rPr lang="en-GB" sz="2400" dirty="0"/>
              <a:t>Please </a:t>
            </a:r>
            <a:r>
              <a:rPr lang="en-GB" sz="2400" b="1" dirty="0"/>
              <a:t>upload</a:t>
            </a:r>
            <a:r>
              <a:rPr lang="en-GB" sz="2400" dirty="0"/>
              <a:t> your </a:t>
            </a:r>
            <a:r>
              <a:rPr lang="en-GB" sz="2400" b="1" dirty="0"/>
              <a:t>presentation</a:t>
            </a:r>
            <a:r>
              <a:rPr lang="en-GB" sz="2400" dirty="0"/>
              <a:t> to </a:t>
            </a:r>
            <a:r>
              <a:rPr lang="en-GB" sz="2400" b="1" dirty="0">
                <a:hlinkClick r:id="rId4"/>
              </a:rPr>
              <a:t>indico</a:t>
            </a:r>
            <a:r>
              <a:rPr lang="en-GB" sz="2400" b="1" dirty="0"/>
              <a:t> ASAP</a:t>
            </a:r>
            <a:r>
              <a:rPr lang="en-GB" sz="2400" dirty="0"/>
              <a:t> and </a:t>
            </a:r>
            <a:r>
              <a:rPr lang="en-GB" sz="2400" b="1" dirty="0"/>
              <a:t>no later</a:t>
            </a:r>
            <a:r>
              <a:rPr lang="en-GB" sz="2400" dirty="0"/>
              <a:t> than the end of the previous session</a:t>
            </a:r>
          </a:p>
          <a:p>
            <a:pPr lvl="1"/>
            <a:r>
              <a:rPr lang="en-GB" sz="2400" dirty="0"/>
              <a:t>Leave </a:t>
            </a:r>
            <a:r>
              <a:rPr lang="en-GB" sz="2400" b="1" dirty="0"/>
              <a:t>2-3 minutes </a:t>
            </a:r>
            <a:r>
              <a:rPr lang="en-GB" sz="2400" dirty="0"/>
              <a:t>for </a:t>
            </a:r>
            <a:r>
              <a:rPr lang="en-GB" sz="2400" b="1" dirty="0"/>
              <a:t>discussion</a:t>
            </a:r>
            <a:r>
              <a:rPr lang="en-GB" sz="2400" dirty="0"/>
              <a:t>, more discussion time available at the end of each session</a:t>
            </a:r>
          </a:p>
          <a:p>
            <a:endParaRPr lang="en-GB" sz="2300" dirty="0"/>
          </a:p>
          <a:p>
            <a:endParaRPr lang="en-GB" sz="2300" dirty="0"/>
          </a:p>
          <a:p>
            <a:pPr lvl="1"/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0638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10D83-397B-B45B-8905-222B26503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E2EEF0EF-C289-D9F3-A28F-92A19D243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Logistics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577C3-5FCD-9421-9101-CD365D66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A78618-E377-039D-6AF2-F73F0B58C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7E16BF-DB05-502D-87FA-15233C6FD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368" y="1195420"/>
            <a:ext cx="4832512" cy="464708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400" b="1" dirty="0"/>
              <a:t>BE Auditorium </a:t>
            </a:r>
            <a:r>
              <a:rPr lang="en-GB" sz="2400" dirty="0"/>
              <a:t>is located in </a:t>
            </a:r>
            <a:r>
              <a:rPr lang="en-GB" sz="2400" b="1" dirty="0"/>
              <a:t>6/2-024</a:t>
            </a:r>
          </a:p>
          <a:p>
            <a:pPr algn="l">
              <a:lnSpc>
                <a:spcPct val="120000"/>
              </a:lnSpc>
            </a:pPr>
            <a:r>
              <a:rPr lang="en-GB" sz="2000" i="0" u="none" strike="noStrike" dirty="0">
                <a:solidFill>
                  <a:srgbClr val="000000"/>
                </a:solidFill>
                <a:effectLst/>
              </a:rPr>
              <a:t>Coffees will be served at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Blg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. 6 cafeteria </a:t>
            </a:r>
            <a:r>
              <a:rPr lang="en-GB" sz="2000" i="0" u="none" strike="noStrike" dirty="0">
                <a:solidFill>
                  <a:srgbClr val="000000"/>
                </a:solidFill>
                <a:effectLst/>
              </a:rPr>
              <a:t>(1st floor)</a:t>
            </a:r>
          </a:p>
          <a:p>
            <a:pPr algn="l">
              <a:lnSpc>
                <a:spcPct val="120000"/>
              </a:lnSpc>
            </a:pPr>
            <a:r>
              <a:rPr lang="en-GB" sz="2000" b="1" dirty="0">
                <a:solidFill>
                  <a:srgbClr val="000000"/>
                </a:solidFill>
              </a:rPr>
              <a:t>Lunch t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ickets </a:t>
            </a:r>
            <a:r>
              <a:rPr lang="en-GB" sz="2000" i="0" u="none" strike="noStrike" dirty="0">
                <a:solidFill>
                  <a:srgbClr val="000000"/>
                </a:solidFill>
                <a:effectLst/>
              </a:rPr>
              <a:t>will be provided for 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Restaurant 2 </a:t>
            </a:r>
            <a:r>
              <a:rPr lang="en-GB" sz="2000" i="0" u="none" strike="noStrike" dirty="0">
                <a:solidFill>
                  <a:srgbClr val="000000"/>
                </a:solidFill>
                <a:effectLst/>
              </a:rPr>
              <a:t>to registered participants</a:t>
            </a:r>
          </a:p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rgbClr val="000000"/>
                </a:solidFill>
              </a:rPr>
              <a:t>Welcome drink </a:t>
            </a:r>
            <a:r>
              <a:rPr lang="en-GB" sz="2000" dirty="0">
                <a:solidFill>
                  <a:srgbClr val="000000"/>
                </a:solidFill>
              </a:rPr>
              <a:t>organized at the </a:t>
            </a:r>
            <a:r>
              <a:rPr lang="en-GB" sz="2000" b="1" dirty="0">
                <a:solidFill>
                  <a:srgbClr val="000000"/>
                </a:solidFill>
              </a:rPr>
              <a:t>CERN </a:t>
            </a:r>
            <a:r>
              <a:rPr lang="en-GB" sz="2000" b="1" dirty="0" err="1">
                <a:solidFill>
                  <a:srgbClr val="000000"/>
                </a:solidFill>
              </a:rPr>
              <a:t>Glassbox</a:t>
            </a:r>
            <a:r>
              <a:rPr lang="en-GB" sz="2000" b="1" dirty="0">
                <a:solidFill>
                  <a:srgbClr val="000000"/>
                </a:solidFill>
              </a:rPr>
              <a:t> (Restaurant 1)</a:t>
            </a:r>
            <a:r>
              <a:rPr lang="en-GB" sz="2000" dirty="0">
                <a:solidFill>
                  <a:srgbClr val="000000"/>
                </a:solidFill>
              </a:rPr>
              <a:t> on </a:t>
            </a:r>
            <a:r>
              <a:rPr lang="en-GB" sz="2000" b="1" dirty="0">
                <a:solidFill>
                  <a:srgbClr val="000000"/>
                </a:solidFill>
              </a:rPr>
              <a:t>Tuesday 13 February 2024</a:t>
            </a:r>
            <a:r>
              <a:rPr lang="en-GB" sz="2000" dirty="0">
                <a:solidFill>
                  <a:srgbClr val="000000"/>
                </a:solidFill>
              </a:rPr>
              <a:t> as from 19h.</a:t>
            </a:r>
          </a:p>
          <a:p>
            <a:pPr>
              <a:lnSpc>
                <a:spcPct val="120000"/>
              </a:lnSpc>
            </a:pPr>
            <a:r>
              <a:rPr lang="en-GB" sz="2000" dirty="0">
                <a:solidFill>
                  <a:srgbClr val="000000"/>
                </a:solidFill>
              </a:rPr>
              <a:t>Some visits (LINAC4+LEIR, CLEAR, Synchro-Cyclotron) are proposed on </a:t>
            </a:r>
            <a:r>
              <a:rPr lang="en-GB" sz="2000" b="1" dirty="0">
                <a:solidFill>
                  <a:srgbClr val="000000"/>
                </a:solidFill>
              </a:rPr>
              <a:t>Friday 16 February 2024 pm</a:t>
            </a:r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9E3014-B1D5-2F00-C42A-9C7FB03A82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62" b="7730"/>
          <a:stretch/>
        </p:blipFill>
        <p:spPr>
          <a:xfrm>
            <a:off x="5015880" y="1234088"/>
            <a:ext cx="6840760" cy="399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53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5B1C0-1E94-E307-1A18-A98F3CB45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B6E562A2-1CF4-ADAB-63ED-989BB521D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Workshop dinner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0BB3D-96CA-E8D9-5564-F3E5216F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D35CF-29A3-AB3A-5329-6ACA8DFC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64F541B-1F72-D6E8-A093-F7E7193F8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08721"/>
            <a:ext cx="5184576" cy="5328591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GB" sz="2400" dirty="0"/>
              <a:t>Organized in </a:t>
            </a:r>
            <a:r>
              <a:rPr lang="en-GB" sz="2400" dirty="0">
                <a:hlinkClick r:id="rId3"/>
              </a:rPr>
              <a:t>Café Papon </a:t>
            </a:r>
            <a:r>
              <a:rPr lang="en-GB" sz="2400" dirty="0"/>
              <a:t>(Rue Henri </a:t>
            </a:r>
            <a:r>
              <a:rPr lang="en-GB" sz="2400" dirty="0" err="1"/>
              <a:t>Fazy</a:t>
            </a:r>
            <a:r>
              <a:rPr lang="en-GB" sz="2400" dirty="0"/>
              <a:t> 1, 1204, Genève) on </a:t>
            </a:r>
            <a:r>
              <a:rPr lang="en-GB" sz="2400" b="1" dirty="0"/>
              <a:t>Thursday February 15</a:t>
            </a:r>
            <a:r>
              <a:rPr lang="en-GB" sz="2400" b="1" baseline="30000" dirty="0"/>
              <a:t>th </a:t>
            </a:r>
            <a:r>
              <a:rPr lang="en-GB" sz="2400" b="1" dirty="0"/>
              <a:t>2024</a:t>
            </a:r>
            <a:r>
              <a:rPr lang="en-GB" sz="2400" b="1" baseline="30000" dirty="0"/>
              <a:t> </a:t>
            </a:r>
            <a:r>
              <a:rPr lang="en-GB" sz="2400" dirty="0"/>
              <a:t>at </a:t>
            </a:r>
            <a:r>
              <a:rPr lang="en-GB" sz="2400" b="1" dirty="0"/>
              <a:t>20h</a:t>
            </a:r>
            <a:r>
              <a:rPr lang="en-GB" sz="2400" dirty="0"/>
              <a:t> (sharp!)</a:t>
            </a:r>
          </a:p>
          <a:p>
            <a:pPr algn="just">
              <a:lnSpc>
                <a:spcPct val="120000"/>
              </a:lnSpc>
            </a:pPr>
            <a:r>
              <a:rPr lang="en-GB" sz="2400" b="1" dirty="0"/>
              <a:t>Public transport</a:t>
            </a:r>
            <a:r>
              <a:rPr lang="en-GB" sz="2400" dirty="0"/>
              <a:t>: </a:t>
            </a:r>
            <a:r>
              <a:rPr lang="en-GB" sz="2400" b="1" dirty="0"/>
              <a:t>Tram 18 </a:t>
            </a:r>
            <a:r>
              <a:rPr lang="en-GB" sz="2400" dirty="0"/>
              <a:t>in front of Globe of Innovation (~30 mins trip). Stop at </a:t>
            </a:r>
            <a:r>
              <a:rPr lang="en-GB" sz="2400" b="1" dirty="0"/>
              <a:t>Place de </a:t>
            </a:r>
            <a:r>
              <a:rPr lang="en-GB" sz="2400" b="1" dirty="0" err="1"/>
              <a:t>Neuve</a:t>
            </a:r>
            <a:r>
              <a:rPr lang="en-GB" sz="2400" b="1" dirty="0"/>
              <a:t> </a:t>
            </a:r>
            <a:r>
              <a:rPr lang="en-GB" sz="2400" dirty="0"/>
              <a:t>and walk up-hill towards the old town (~5 mins.). Leave CERN by ~19:00 to be on time!</a:t>
            </a:r>
          </a:p>
          <a:p>
            <a:pPr algn="just">
              <a:lnSpc>
                <a:spcPct val="120000"/>
              </a:lnSpc>
            </a:pPr>
            <a:r>
              <a:rPr lang="en-GB" sz="2400" dirty="0"/>
              <a:t>Tram tickets available through </a:t>
            </a:r>
            <a:r>
              <a:rPr lang="en-GB" sz="2400" b="1" dirty="0"/>
              <a:t>TPG application</a:t>
            </a:r>
            <a:r>
              <a:rPr lang="en-GB" sz="2400" dirty="0"/>
              <a:t> on your </a:t>
            </a:r>
            <a:r>
              <a:rPr lang="en-GB" sz="2400" b="1" dirty="0"/>
              <a:t>mobile phone or buy ticket at </a:t>
            </a:r>
            <a:r>
              <a:rPr lang="en-GB" sz="2400" dirty="0"/>
              <a:t>Tram Stop with Cash in CHF or credit card.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E82484-D77C-152C-4F7B-03D34142F4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471"/>
          <a:stretch/>
        </p:blipFill>
        <p:spPr>
          <a:xfrm>
            <a:off x="5519936" y="1623026"/>
            <a:ext cx="6336704" cy="369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9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CF17A-8DFB-D122-35DE-8900F4386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42A7FF8C-4A82-E690-9544-8A1CFA5F3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Announcements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26D1B-E901-1440-D651-D74805251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F8763-1367-0000-8ED4-63BB13F4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D9E345BA-EEF5-1E7B-44D5-9396740AE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0463" y="666848"/>
            <a:ext cx="9671533" cy="5440238"/>
          </a:xfrm>
        </p:spPr>
      </p:pic>
    </p:spTree>
    <p:extLst>
      <p:ext uri="{BB962C8B-B14F-4D97-AF65-F5344CB8AC3E}">
        <p14:creationId xmlns:p14="http://schemas.microsoft.com/office/powerpoint/2010/main" val="46584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9E567-02C0-98B1-9FB2-103D67D7A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FBCA59CE-7C5C-4805-64AD-4C9CED5BB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"/>
            <a:ext cx="10515600" cy="908720"/>
          </a:xfrm>
        </p:spPr>
        <p:txBody>
          <a:bodyPr>
            <a:normAutofit/>
          </a:bodyPr>
          <a:lstStyle/>
          <a:p>
            <a:r>
              <a:rPr lang="en-GB" noProof="0" dirty="0"/>
              <a:t>Announcements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E3719-E43B-23FC-BF3F-2CE06168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6"/>
            <a:ext cx="5760000" cy="365125"/>
          </a:xfrm>
        </p:spPr>
        <p:txBody>
          <a:bodyPr/>
          <a:lstStyle/>
          <a:p>
            <a:r>
              <a:rPr lang="en-GB"/>
              <a:t>Y. Papaphilippou – LER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027AA-691B-7AD4-7633-139E8861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E94532-ED31-4698-5A41-2922DDDBA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74741"/>
            <a:ext cx="9792921" cy="550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60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7B957-DF4D-234C-9CCE-840480825E90}"/>
              </a:ext>
            </a:extLst>
          </p:cNvPr>
          <p:cNvSpPr txBox="1">
            <a:spLocks/>
          </p:cNvSpPr>
          <p:nvPr/>
        </p:nvSpPr>
        <p:spPr>
          <a:xfrm>
            <a:off x="1066434" y="3547178"/>
            <a:ext cx="6973782" cy="533110"/>
          </a:xfrm>
          <a:prstGeom prst="rect">
            <a:avLst/>
          </a:prstGeom>
        </p:spPr>
        <p:txBody>
          <a:bodyPr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/>
              <a:buChar char="•"/>
              <a:defRPr sz="21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5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35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/>
              <a:buChar char="•"/>
              <a:defRPr sz="135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>
                <a:solidFill>
                  <a:schemeClr val="accent1"/>
                </a:solidFill>
              </a:rPr>
              <a:t>Thank you for your attention!</a:t>
            </a:r>
            <a:endParaRPr lang="en-GB" sz="3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3414</TotalTime>
  <Words>476</Words>
  <Application>Microsoft Macintosh PowerPoint</Application>
  <PresentationFormat>Widescreen</PresentationFormat>
  <Paragraphs>57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9th Low Emittance Rings’ workshop 2024</vt:lpstr>
      <vt:lpstr>Some numbers and instructions</vt:lpstr>
      <vt:lpstr>Logistics</vt:lpstr>
      <vt:lpstr>Workshop dinner</vt:lpstr>
      <vt:lpstr>Announcements</vt:lpstr>
      <vt:lpstr>Announcements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Yannis Papaphilippou</cp:lastModifiedBy>
  <cp:revision>508</cp:revision>
  <dcterms:created xsi:type="dcterms:W3CDTF">2017-04-26T09:15:49Z</dcterms:created>
  <dcterms:modified xsi:type="dcterms:W3CDTF">2024-02-12T21:23:38Z</dcterms:modified>
</cp:coreProperties>
</file>