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sldIdLst>
    <p:sldId id="262" r:id="rId2"/>
    <p:sldId id="336" r:id="rId3"/>
    <p:sldId id="258" r:id="rId4"/>
    <p:sldId id="338" r:id="rId5"/>
    <p:sldId id="339" r:id="rId6"/>
    <p:sldId id="340" r:id="rId7"/>
    <p:sldId id="341" r:id="rId8"/>
    <p:sldId id="308" r:id="rId9"/>
    <p:sldId id="309" r:id="rId10"/>
    <p:sldId id="342" r:id="rId11"/>
    <p:sldId id="310" r:id="rId12"/>
    <p:sldId id="346" r:id="rId13"/>
    <p:sldId id="315" r:id="rId14"/>
    <p:sldId id="344" r:id="rId15"/>
    <p:sldId id="314" r:id="rId16"/>
    <p:sldId id="343" r:id="rId17"/>
    <p:sldId id="345" r:id="rId18"/>
    <p:sldId id="322" r:id="rId19"/>
    <p:sldId id="326" r:id="rId20"/>
    <p:sldId id="328" r:id="rId21"/>
    <p:sldId id="330" r:id="rId22"/>
    <p:sldId id="337" r:id="rId23"/>
    <p:sldId id="302" r:id="rId24"/>
    <p:sldId id="311" r:id="rId25"/>
    <p:sldId id="321" r:id="rId26"/>
    <p:sldId id="313" r:id="rId27"/>
    <p:sldId id="323" r:id="rId28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DD8783"/>
    <a:srgbClr val="FEDBB4"/>
    <a:srgbClr val="F6BB00"/>
    <a:srgbClr val="9900CC"/>
    <a:srgbClr val="E7E6E6"/>
    <a:srgbClr val="0000FF"/>
    <a:srgbClr val="FFFFFF"/>
    <a:srgbClr val="DCB6BB"/>
    <a:srgbClr val="FCA4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68"/>
    <p:restoredTop sz="94724" autoAdjust="0"/>
  </p:normalViewPr>
  <p:slideViewPr>
    <p:cSldViewPr snapToGrid="0" snapToObjects="1" showGuides="1">
      <p:cViewPr varScale="1">
        <p:scale>
          <a:sx n="80" d="100"/>
          <a:sy n="80" d="100"/>
        </p:scale>
        <p:origin x="1027" y="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03T14:47:58.910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24575,'39'33'0,"-31"-26"0,-3 1 0,2 0 0,-1 0 0,-1 0 0,5 11 0,6 8 0,-5-7 0,44 79 0,-40-59-1365,-9-31-5461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03T14:47:58.911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24575,'7'8'0,"-1"0"0,-2 0 0,3 1 0,3 12 0,3 0 0,55 112 0,-55-110 0,-2 1 0,0 1 0,11 42 0,-7 11-1365,-13-67-5461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03T14:47:58.912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24575,'5'7'0,"1"0"0,-1-1 0,0 1 0,-1 0 0,7 15 0,14 40 0,-24-56 0,10 20 0,14 48 0,-10 3 0,-4-31 0,-4-17 0,0 0 0,3 48 0,-8-65 62,3 23 0,2 11-1551,-6-33-5337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03T14:47:58.908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24575,'1'9'0,"0"-1"0,1 2 0,1-2 0,0 0 0,-1 1 0,1-1 0,1 0 0,4 8 0,5 15 0,-5-14 0,19 54 0,24 84 0,-45-129 0,0-10 0,-3 0 0,0 0 0,0 1 0,0 17 0,-2-18 0,1 0 0,5 16 0,-3-4 0,10 36 0,-1-18-1365,-10-33-5461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1-03T14:47:58.909"/>
    </inkml:context>
    <inkml:brush xml:id="br0">
      <inkml:brushProperty name="width" value="0.1" units="cm"/>
      <inkml:brushProperty name="height" value="0.1" units="cm"/>
      <inkml:brushProperty name="color" value="#66CC00"/>
    </inkml:brush>
  </inkml:definitions>
  <inkml:trace contextRef="#ctx0" brushRef="#br0">0 0 24575,'0'3'0,"2"1"0,1 2 0,4-1 0,-2 3 0,3-1 0,-1 2 0,1-2 0,-1 2 0,0 1 0,-1-1 0,0 2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5286EF-3A0D-4A29-A364-6ABD9C56C092}" type="datetimeFigureOut">
              <a:rPr lang="de-DE" smtClean="0"/>
              <a:t>12.02.2024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B4EBB9-CFCF-4710-9B0F-6B0D7B00F739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2727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35c9cf05ec_0_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135c9cf05ec_0_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B4EBB9-CFCF-4710-9B0F-6B0D7B00F739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1335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2B4EBB9-CFCF-4710-9B0F-6B0D7B00F739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4762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stieg The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7E2AD197-4354-804D-A1E7-59F2E7372BC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288926"/>
            <a:ext cx="1398661" cy="224546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200" cap="all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de-DE" dirty="0"/>
              <a:t>THEMA HIER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E646730D-D583-C94D-B95A-27110E684F13}"/>
              </a:ext>
            </a:extLst>
          </p:cNvPr>
          <p:cNvSpPr/>
          <p:nvPr userDrawn="1"/>
        </p:nvSpPr>
        <p:spPr>
          <a:xfrm>
            <a:off x="577850" y="0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55EBD504-B8B4-9347-9CED-32AA328E963C}"/>
              </a:ext>
            </a:extLst>
          </p:cNvPr>
          <p:cNvSpPr/>
          <p:nvPr userDrawn="1"/>
        </p:nvSpPr>
        <p:spPr>
          <a:xfrm>
            <a:off x="1009850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7974DF12-08C6-654E-9569-4C87E78C33CF}"/>
              </a:ext>
            </a:extLst>
          </p:cNvPr>
          <p:cNvSpPr/>
          <p:nvPr userDrawn="1"/>
        </p:nvSpPr>
        <p:spPr>
          <a:xfrm>
            <a:off x="1441550" y="0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Fußzeilenplatzhalter 4">
            <a:extLst>
              <a:ext uri="{FF2B5EF4-FFF2-40B4-BE49-F238E27FC236}">
                <a16:creationId xmlns:a16="http://schemas.microsoft.com/office/drawing/2014/main" id="{C5C95805-47DF-4816-9487-E0414A7EF4A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7" y="6393825"/>
            <a:ext cx="5364861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B. Kuske, HZB , </a:t>
            </a:r>
            <a:r>
              <a:rPr lang="en-US" dirty="0" err="1"/>
              <a:t>iFAST</a:t>
            </a:r>
            <a:r>
              <a:rPr lang="en-US" dirty="0"/>
              <a:t> – 9</a:t>
            </a:r>
            <a:r>
              <a:rPr lang="en-US" baseline="30000" dirty="0"/>
              <a:t>th</a:t>
            </a:r>
            <a:r>
              <a:rPr lang="en-US" dirty="0"/>
              <a:t> Low Emittance Workshop, CERN, February 2024, </a:t>
            </a:r>
          </a:p>
        </p:txBody>
      </p:sp>
      <p:sp>
        <p:nvSpPr>
          <p:cNvPr id="14" name="Foliennummernplatzhalter 11">
            <a:extLst>
              <a:ext uri="{FF2B5EF4-FFF2-40B4-BE49-F238E27FC236}">
                <a16:creationId xmlns:a16="http://schemas.microsoft.com/office/drawing/2014/main" id="{8F191EEA-28FA-46AA-B777-ADFCA32B3D42}"/>
              </a:ext>
            </a:extLst>
          </p:cNvPr>
          <p:cNvSpPr txBox="1">
            <a:spLocks/>
          </p:cNvSpPr>
          <p:nvPr userDrawn="1"/>
        </p:nvSpPr>
        <p:spPr>
          <a:xfrm>
            <a:off x="5682080" y="6356062"/>
            <a:ext cx="8428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259DF1E7-7728-684B-896D-8CFDB8DC33E7}" type="slidenum">
              <a:rPr lang="de-DE" smtClean="0"/>
              <a:pPr algn="ctr"/>
              <a:t>‹#›</a:t>
            </a:fld>
            <a:endParaRPr lang="de-DE" dirty="0"/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B2687BE2-EE01-4255-AD87-2AE7940BDA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6098" b="9201"/>
          <a:stretch/>
        </p:blipFill>
        <p:spPr>
          <a:xfrm>
            <a:off x="10382354" y="6371339"/>
            <a:ext cx="1398661" cy="365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6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iant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88B3C831-8866-5943-A72E-21EE02F5F17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  <p:pic>
        <p:nvPicPr>
          <p:cNvPr id="51" name="Grafik 50">
            <a:extLst>
              <a:ext uri="{FF2B5EF4-FFF2-40B4-BE49-F238E27FC236}">
                <a16:creationId xmlns:a16="http://schemas.microsoft.com/office/drawing/2014/main" id="{876245AA-47CC-454F-8D70-4AF314E8015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654387"/>
            <a:ext cx="12192000" cy="41145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50" y="2312989"/>
            <a:ext cx="7666740" cy="909896"/>
          </a:xfrm>
        </p:spPr>
        <p:txBody>
          <a:bodyPr anchor="ctr" anchorCtr="0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&gt;48 PT 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9D065A2-84F7-4A46-888E-2EAF252985EF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77850" y="3252993"/>
            <a:ext cx="7659245" cy="824328"/>
          </a:xfrm>
        </p:spPr>
        <p:txBody>
          <a:bodyPr lIns="0" tIns="0" rIns="0" bIns="0" anchor="ctr" anchorCtr="0">
            <a:noAutofit/>
          </a:bodyPr>
          <a:lstStyle>
            <a:lvl1pPr marL="9525" indent="0" algn="l">
              <a:buNone/>
              <a:tabLst/>
              <a:defRPr sz="48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dirty="0"/>
              <a:t>SUBLINE TITEL &gt;48. PT</a:t>
            </a:r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850" y="4601460"/>
            <a:ext cx="5118100" cy="696912"/>
          </a:xfr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24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5FBD8F71-8D1F-DA43-9AE3-DC718A13110D}"/>
              </a:ext>
            </a:extLst>
          </p:cNvPr>
          <p:cNvSpPr/>
          <p:nvPr userDrawn="1"/>
        </p:nvSpPr>
        <p:spPr>
          <a:xfrm>
            <a:off x="578369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D4E27168-E58C-8041-961E-3402811858C2}"/>
              </a:ext>
            </a:extLst>
          </p:cNvPr>
          <p:cNvSpPr/>
          <p:nvPr userDrawn="1"/>
        </p:nvSpPr>
        <p:spPr>
          <a:xfrm>
            <a:off x="1010369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3AF41899-2BAA-7E42-BE72-A0C2927BD9AD}"/>
              </a:ext>
            </a:extLst>
          </p:cNvPr>
          <p:cNvSpPr/>
          <p:nvPr userDrawn="1"/>
        </p:nvSpPr>
        <p:spPr>
          <a:xfrm>
            <a:off x="1442069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837423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Var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>
            <a:extLst>
              <a:ext uri="{FF2B5EF4-FFF2-40B4-BE49-F238E27FC236}">
                <a16:creationId xmlns:a16="http://schemas.microsoft.com/office/drawing/2014/main" id="{96CCC77F-9184-834F-94BB-65A77A303564}"/>
              </a:ext>
            </a:extLst>
          </p:cNvPr>
          <p:cNvSpPr/>
          <p:nvPr userDrawn="1"/>
        </p:nvSpPr>
        <p:spPr>
          <a:xfrm>
            <a:off x="0" y="1615931"/>
            <a:ext cx="12192000" cy="415304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2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D5CFD05-35E4-BE48-9780-F37E258F70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77849" y="1623438"/>
            <a:ext cx="8870951" cy="2313562"/>
          </a:xfr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4000" cap="none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Headline Titel &lt;40 PT 2 bis 3-zeilig</a:t>
            </a:r>
            <a:br>
              <a:rPr lang="de-DE" dirty="0"/>
            </a:br>
            <a:r>
              <a:rPr lang="de-DE" dirty="0"/>
              <a:t>in Minuskeln, Größe kann </a:t>
            </a:r>
            <a:r>
              <a:rPr lang="de-DE" dirty="0" err="1"/>
              <a:t>varieren</a:t>
            </a:r>
            <a:endParaRPr lang="de-DE" dirty="0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3469358C-AFC1-E348-8CAF-F23864F8A9A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0550" y="4639560"/>
            <a:ext cx="5118100" cy="696912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accent4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de-DE" dirty="0"/>
              <a:t>Datum oder URL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E39342A-D696-D848-B695-C854852575E8}"/>
              </a:ext>
            </a:extLst>
          </p:cNvPr>
          <p:cNvSpPr/>
          <p:nvPr userDrawn="1"/>
        </p:nvSpPr>
        <p:spPr>
          <a:xfrm>
            <a:off x="8811428" y="4616450"/>
            <a:ext cx="1656184" cy="165618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5A62D41E-01CF-9143-B59D-F54FCE1AC7A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 rot="486283">
            <a:off x="8965939" y="5172737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/>
              <a:t>TEASER</a:t>
            </a:r>
          </a:p>
        </p:txBody>
      </p:sp>
      <p:sp>
        <p:nvSpPr>
          <p:cNvPr id="20" name="Textplatzhalter 18">
            <a:extLst>
              <a:ext uri="{FF2B5EF4-FFF2-40B4-BE49-F238E27FC236}">
                <a16:creationId xmlns:a16="http://schemas.microsoft.com/office/drawing/2014/main" id="{A95DE50F-DDE3-4F4D-A7DC-4B39C15135C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 rot="486283">
            <a:off x="8923467" y="5606684"/>
            <a:ext cx="1386591" cy="324584"/>
          </a:xfrm>
        </p:spPr>
        <p:txBody>
          <a:bodyPr lIns="0" tIns="0" rIns="0" bIns="0">
            <a:normAutofit/>
          </a:bodyPr>
          <a:lstStyle>
            <a:lvl1pPr marL="0" indent="0" algn="ctr">
              <a:buFontTx/>
              <a:buNone/>
              <a:defRPr sz="1400" b="0" i="0">
                <a:solidFill>
                  <a:schemeClr val="bg1"/>
                </a:solidFill>
                <a:latin typeface="Source Sans Pro Light" panose="020B0403030403020204" pitchFamily="34" charset="77"/>
              </a:defRPr>
            </a:lvl1pPr>
          </a:lstStyle>
          <a:p>
            <a:pPr lvl="0"/>
            <a:r>
              <a:rPr lang="de-DE" dirty="0" err="1"/>
              <a:t>Subline</a:t>
            </a:r>
            <a:endParaRPr lang="de-DE" dirty="0"/>
          </a:p>
        </p:txBody>
      </p:sp>
      <p:sp>
        <p:nvSpPr>
          <p:cNvPr id="23" name="Textplatzhalter 22">
            <a:extLst>
              <a:ext uri="{FF2B5EF4-FFF2-40B4-BE49-F238E27FC236}">
                <a16:creationId xmlns:a16="http://schemas.microsoft.com/office/drawing/2014/main" id="{4019FB14-7253-3C45-B457-58627D062E4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7850" y="3152775"/>
            <a:ext cx="7877175" cy="981075"/>
          </a:xfrm>
        </p:spPr>
        <p:txBody>
          <a:bodyPr lIns="0" tIns="0" rIns="0" bIns="0" anchor="ctr" anchorCtr="0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 dirty="0" err="1"/>
              <a:t>Subline</a:t>
            </a:r>
            <a:r>
              <a:rPr lang="de-DE" dirty="0"/>
              <a:t> 50% von Headline kann auch </a:t>
            </a:r>
            <a:r>
              <a:rPr lang="de-DE" dirty="0" err="1"/>
              <a:t>mehrzeiligsein</a:t>
            </a:r>
            <a:endParaRPr lang="de-DE" dirty="0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8CD8B890-6558-464D-910F-C155A0C8B31A}"/>
              </a:ext>
            </a:extLst>
          </p:cNvPr>
          <p:cNvSpPr/>
          <p:nvPr userDrawn="1"/>
        </p:nvSpPr>
        <p:spPr>
          <a:xfrm>
            <a:off x="578369" y="5768975"/>
            <a:ext cx="432000" cy="104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0179FF9D-CAB4-A34F-8F9E-C225142A800B}"/>
              </a:ext>
            </a:extLst>
          </p:cNvPr>
          <p:cNvSpPr/>
          <p:nvPr userDrawn="1"/>
        </p:nvSpPr>
        <p:spPr>
          <a:xfrm>
            <a:off x="1010369" y="5768975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B72B70AD-1A85-924B-9CEA-8E9274046E3F}"/>
              </a:ext>
            </a:extLst>
          </p:cNvPr>
          <p:cNvSpPr/>
          <p:nvPr userDrawn="1"/>
        </p:nvSpPr>
        <p:spPr>
          <a:xfrm>
            <a:off x="1442069" y="5768975"/>
            <a:ext cx="432000" cy="1044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A48C1D8-199C-7640-B8B4-2F5B8128EEF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508962" y="769946"/>
            <a:ext cx="2387763" cy="83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7405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folie mit Bild und Herrvorhebung">
  <p:cSld name="Standardfolie mit Bild und Herrvorhebung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>
            <a:spLocks noGrp="1"/>
          </p:cNvSpPr>
          <p:nvPr>
            <p:ph type="title"/>
          </p:nvPr>
        </p:nvSpPr>
        <p:spPr>
          <a:xfrm>
            <a:off x="577851" y="836614"/>
            <a:ext cx="5518151" cy="4460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Sans Pro"/>
              <a:buNone/>
              <a:defRPr sz="2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18"/>
          <p:cNvSpPr txBox="1">
            <a:spLocks noGrp="1"/>
          </p:cNvSpPr>
          <p:nvPr>
            <p:ph type="body" idx="1"/>
          </p:nvPr>
        </p:nvSpPr>
        <p:spPr>
          <a:xfrm>
            <a:off x="577851" y="1489473"/>
            <a:ext cx="5518151" cy="19010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609585" lvl="0" indent="-304792" algn="l">
              <a:lnSpc>
                <a:spcPct val="156250"/>
              </a:lnSpc>
              <a:spcBef>
                <a:spcPts val="1067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600">
                <a:solidFill>
                  <a:schemeClr val="dk1"/>
                </a:solidFill>
              </a:defRPr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2000">
                <a:solidFill>
                  <a:srgbClr val="888888"/>
                </a:solidFill>
              </a:defRPr>
            </a:lvl2pPr>
            <a:lvl3pPr marL="1828754" lvl="2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867">
                <a:solidFill>
                  <a:srgbClr val="888888"/>
                </a:solidFill>
              </a:defRPr>
            </a:lvl3pPr>
            <a:lvl4pPr marL="2438339" lvl="3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4pPr>
            <a:lvl5pPr marL="3047924" lvl="4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5pPr>
            <a:lvl6pPr marL="3657509" lvl="5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6pPr>
            <a:lvl7pPr marL="4267093" lvl="6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7pPr>
            <a:lvl8pPr marL="4876678" lvl="7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8pPr>
            <a:lvl9pPr marL="5486263" lvl="8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3" name="Google Shape;103;p18"/>
          <p:cNvSpPr txBox="1">
            <a:spLocks noGrp="1"/>
          </p:cNvSpPr>
          <p:nvPr>
            <p:ph type="body" idx="2"/>
          </p:nvPr>
        </p:nvSpPr>
        <p:spPr>
          <a:xfrm>
            <a:off x="577851" y="4616451"/>
            <a:ext cx="5518151" cy="828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Source Sans Pro"/>
              <a:buNone/>
              <a:defRPr sz="2400" b="1" i="0">
                <a:solidFill>
                  <a:schemeClr val="accent5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1219170" lvl="1" indent="-304792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4" name="Google Shape;104;p18"/>
          <p:cNvSpPr>
            <a:spLocks noGrp="1"/>
          </p:cNvSpPr>
          <p:nvPr>
            <p:ph type="pic" idx="3"/>
          </p:nvPr>
        </p:nvSpPr>
        <p:spPr>
          <a:xfrm>
            <a:off x="6096001" y="836614"/>
            <a:ext cx="5518151" cy="5246687"/>
          </a:xfrm>
          <a:prstGeom prst="rect">
            <a:avLst/>
          </a:prstGeom>
          <a:solidFill>
            <a:srgbClr val="F2F2F2"/>
          </a:solidFill>
          <a:ln>
            <a:noFill/>
          </a:ln>
        </p:spPr>
      </p:sp>
      <p:sp>
        <p:nvSpPr>
          <p:cNvPr id="105" name="Google Shape;105;p18"/>
          <p:cNvSpPr txBox="1">
            <a:spLocks noGrp="1"/>
          </p:cNvSpPr>
          <p:nvPr>
            <p:ph type="body" idx="4"/>
          </p:nvPr>
        </p:nvSpPr>
        <p:spPr>
          <a:xfrm>
            <a:off x="577851" y="288927"/>
            <a:ext cx="1398661" cy="224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609585" lvl="0" indent="-304792" algn="l">
              <a:lnSpc>
                <a:spcPct val="90000"/>
              </a:lnSpc>
              <a:spcBef>
                <a:spcPts val="1067"/>
              </a:spcBef>
              <a:spcAft>
                <a:spcPts val="0"/>
              </a:spcAft>
              <a:buClr>
                <a:schemeClr val="dk2"/>
              </a:buClr>
              <a:buSzPts val="900"/>
              <a:buFont typeface="Source Sans Pro"/>
              <a:buNone/>
              <a:defRPr sz="1200" cap="none">
                <a:solidFill>
                  <a:schemeClr val="dk2"/>
                </a:solidFill>
              </a:defRPr>
            </a:lvl1pPr>
            <a:lvl2pPr marL="1219170" lvl="1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marL="1828754" lvl="2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marL="2438339" lvl="3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marL="3047924" lvl="4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marL="3657509" lvl="5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4267093" lvl="6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4876678" lvl="7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5486263" lvl="8" indent="-423323" algn="l">
              <a:lnSpc>
                <a:spcPct val="9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06" name="Google Shape;106;p18"/>
          <p:cNvSpPr/>
          <p:nvPr/>
        </p:nvSpPr>
        <p:spPr>
          <a:xfrm>
            <a:off x="577851" y="0"/>
            <a:ext cx="432000" cy="10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18"/>
          <p:cNvSpPr/>
          <p:nvPr/>
        </p:nvSpPr>
        <p:spPr>
          <a:xfrm>
            <a:off x="1009851" y="0"/>
            <a:ext cx="432000" cy="1044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18"/>
          <p:cNvSpPr/>
          <p:nvPr/>
        </p:nvSpPr>
        <p:spPr>
          <a:xfrm>
            <a:off x="1441551" y="0"/>
            <a:ext cx="432000" cy="104400"/>
          </a:xfrm>
          <a:prstGeom prst="rect">
            <a:avLst/>
          </a:prstGeom>
          <a:solidFill>
            <a:srgbClr val="BCD233"/>
          </a:solidFill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67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9" name="Google Shape;109;p18"/>
          <p:cNvSpPr txBox="1">
            <a:spLocks noGrp="1"/>
          </p:cNvSpPr>
          <p:nvPr>
            <p:ph type="ftr" idx="11"/>
          </p:nvPr>
        </p:nvSpPr>
        <p:spPr>
          <a:xfrm>
            <a:off x="500919" y="63695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18"/>
          <p:cNvSpPr txBox="1"/>
          <p:nvPr/>
        </p:nvSpPr>
        <p:spPr>
          <a:xfrm>
            <a:off x="10095913" y="6492796"/>
            <a:ext cx="842800" cy="3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33" tIns="45700" rIns="91433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cap="none">
                <a:solidFill>
                  <a:schemeClr val="dk2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 b="0" i="0" cap="none">
              <a:solidFill>
                <a:schemeClr val="dk2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11" name="Google Shape;111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0638294" y="6413937"/>
            <a:ext cx="1569577" cy="4976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7864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9751980-83CB-1643-BA70-568A79691D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FB9FB86-B7F2-0B45-90CD-EF690A68C8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3E64365-23B6-AE43-A8B0-AA3407368BBC}"/>
              </a:ext>
            </a:extLst>
          </p:cNvPr>
          <p:cNvSpPr txBox="1"/>
          <p:nvPr userDrawn="1"/>
        </p:nvSpPr>
        <p:spPr>
          <a:xfrm>
            <a:off x="509155" y="188075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de-DE" dirty="0"/>
          </a:p>
        </p:txBody>
      </p:sp>
      <p:sp>
        <p:nvSpPr>
          <p:cNvPr id="4" name="Fußzeilenplatzhalter 4">
            <a:extLst>
              <a:ext uri="{FF2B5EF4-FFF2-40B4-BE49-F238E27FC236}">
                <a16:creationId xmlns:a16="http://schemas.microsoft.com/office/drawing/2014/main" id="{878C49C5-1AD0-0A28-2F37-7384E695C6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00918" y="6393825"/>
            <a:ext cx="4114800" cy="365125"/>
          </a:xfrm>
          <a:prstGeom prst="rect">
            <a:avLst/>
          </a:prstGeom>
        </p:spPr>
        <p:txBody>
          <a:bodyPr/>
          <a:lstStyle>
            <a:lvl1pPr algn="l">
              <a:defRPr lang="de-DE" sz="1200" b="0" i="0" kern="1200" cap="none" baseline="0" smtClean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r>
              <a:rPr lang="en-US" dirty="0"/>
              <a:t>Accelerator Physics Seminar, B. Kuske, Jan. 9</a:t>
            </a:r>
            <a:r>
              <a:rPr lang="en-US" baseline="30000" dirty="0"/>
              <a:t>th</a:t>
            </a:r>
            <a:r>
              <a:rPr lang="en-US" dirty="0"/>
              <a:t>, 2024</a:t>
            </a:r>
          </a:p>
        </p:txBody>
      </p:sp>
    </p:spTree>
    <p:extLst>
      <p:ext uri="{BB962C8B-B14F-4D97-AF65-F5344CB8AC3E}">
        <p14:creationId xmlns:p14="http://schemas.microsoft.com/office/powerpoint/2010/main" val="3007217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49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 cap="all" baseline="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Source Sans Pro" panose="020B0503030403020204" pitchFamily="34" charset="77"/>
          <a:ea typeface="Roboto" panose="02000000000000000000" pitchFamily="2" charset="0"/>
          <a:cs typeface="Roboto" panose="02000000000000000000" pitchFamily="2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133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orient="horz" pos="1457" userDrawn="1">
          <p15:clr>
            <a:srgbClr val="F26B43"/>
          </p15:clr>
        </p15:guide>
        <p15:guide id="4" orient="horz" pos="2183" userDrawn="1">
          <p15:clr>
            <a:srgbClr val="F26B43"/>
          </p15:clr>
        </p15:guide>
        <p15:guide id="5" orient="horz" pos="2908" userDrawn="1">
          <p15:clr>
            <a:srgbClr val="F26B43"/>
          </p15:clr>
        </p15:guide>
        <p15:guide id="6" orient="horz" pos="3634" userDrawn="1">
          <p15:clr>
            <a:srgbClr val="F26B43"/>
          </p15:clr>
        </p15:guide>
        <p15:guide id="7" orient="horz" pos="182" userDrawn="1">
          <p15:clr>
            <a:srgbClr val="F26B43"/>
          </p15:clr>
        </p15:guide>
        <p15:guide id="8" pos="182" userDrawn="1">
          <p15:clr>
            <a:srgbClr val="F26B43"/>
          </p15:clr>
        </p15:guide>
        <p15:guide id="9" pos="7498" userDrawn="1">
          <p15:clr>
            <a:srgbClr val="F26B43"/>
          </p15:clr>
        </p15:guide>
        <p15:guide id="10" pos="7316" userDrawn="1">
          <p15:clr>
            <a:srgbClr val="F26B43"/>
          </p15:clr>
        </p15:guide>
        <p15:guide id="11" pos="364" userDrawn="1">
          <p15:clr>
            <a:srgbClr val="F26B43"/>
          </p15:clr>
        </p15:guide>
        <p15:guide id="12" orient="horz" pos="52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53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51.png"/><Relationship Id="rId4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ados.web.psi.ch/opa/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xsuite.readthedocs.io/en/latest/" TargetMode="Externa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7" Type="http://schemas.openxmlformats.org/officeDocument/2006/relationships/image" Target="../media/image90.png"/><Relationship Id="rId2" Type="http://schemas.openxmlformats.org/officeDocument/2006/relationships/image" Target="../media/image6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0.png"/><Relationship Id="rId5" Type="http://schemas.openxmlformats.org/officeDocument/2006/relationships/image" Target="../media/image91.png"/><Relationship Id="rId4" Type="http://schemas.openxmlformats.org/officeDocument/2006/relationships/image" Target="../media/image8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t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0.png"/><Relationship Id="rId13" Type="http://schemas.openxmlformats.org/officeDocument/2006/relationships/image" Target="../media/image48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35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0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0" Type="http://schemas.openxmlformats.org/officeDocument/2006/relationships/image" Target="../media/image340.png"/><Relationship Id="rId4" Type="http://schemas.openxmlformats.org/officeDocument/2006/relationships/image" Target="../media/image310.png"/><Relationship Id="rId9" Type="http://schemas.openxmlformats.org/officeDocument/2006/relationships/customXml" Target="../ink/ink4.xml"/><Relationship Id="rId1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www.shutterstock.com/image-vector/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F274BE-FC71-4DB9-88FB-B5DBFD8DADA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Deterministic  Approach to MBA lattice Design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D949113B-6DBB-4C12-9500-E737E5794A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z="3600" dirty="0"/>
              <a:t>Bettina Kuske, Paul </a:t>
            </a:r>
            <a:r>
              <a:rPr lang="de-DE" sz="3600" dirty="0" err="1"/>
              <a:t>Goslawski</a:t>
            </a:r>
            <a:endParaRPr lang="de-DE" sz="3600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3C84EEE2-825A-49A8-9492-FF5FD6A0073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77849" y="4601460"/>
            <a:ext cx="8540514" cy="696912"/>
          </a:xfrm>
        </p:spPr>
        <p:txBody>
          <a:bodyPr>
            <a:normAutofit fontScale="92500" lnSpcReduction="10000"/>
          </a:bodyPr>
          <a:lstStyle/>
          <a:p>
            <a:r>
              <a:rPr lang="de-DE" dirty="0" err="1"/>
              <a:t>iFAST</a:t>
            </a:r>
            <a:r>
              <a:rPr lang="de-DE" dirty="0"/>
              <a:t> – 9</a:t>
            </a:r>
            <a:r>
              <a:rPr lang="de-DE" baseline="30000" dirty="0"/>
              <a:t>th</a:t>
            </a:r>
            <a:r>
              <a:rPr lang="de-DE" dirty="0"/>
              <a:t> Low </a:t>
            </a:r>
            <a:r>
              <a:rPr lang="de-DE" dirty="0" err="1"/>
              <a:t>Emittance</a:t>
            </a:r>
            <a:r>
              <a:rPr lang="de-DE" dirty="0"/>
              <a:t> Workshop, CERN, </a:t>
            </a:r>
            <a:r>
              <a:rPr lang="de-DE" dirty="0" err="1"/>
              <a:t>Switzerland</a:t>
            </a:r>
            <a:r>
              <a:rPr lang="de-DE" dirty="0"/>
              <a:t>, </a:t>
            </a:r>
          </a:p>
          <a:p>
            <a:r>
              <a:rPr lang="de-DE" dirty="0" err="1"/>
              <a:t>February</a:t>
            </a:r>
            <a:r>
              <a:rPr lang="de-DE" dirty="0"/>
              <a:t> 13</a:t>
            </a:r>
            <a:r>
              <a:rPr lang="de-DE" baseline="30000" dirty="0"/>
              <a:t>th</a:t>
            </a:r>
            <a:r>
              <a:rPr lang="de-DE" dirty="0"/>
              <a:t>-16</a:t>
            </a:r>
            <a:r>
              <a:rPr lang="de-DE" baseline="30000" dirty="0"/>
              <a:t>th</a:t>
            </a:r>
            <a:r>
              <a:rPr lang="de-DE" dirty="0"/>
              <a:t>, 2024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45B0CE7-A5F8-4647-9607-F148E2E31F7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 rot="486283">
            <a:off x="8988870" y="5044626"/>
            <a:ext cx="1386591" cy="607334"/>
          </a:xfrm>
        </p:spPr>
        <p:txBody>
          <a:bodyPr>
            <a:noAutofit/>
          </a:bodyPr>
          <a:lstStyle/>
          <a:p>
            <a:r>
              <a:rPr lang="de-DE" dirty="0"/>
              <a:t>Find </a:t>
            </a:r>
            <a:r>
              <a:rPr lang="de-DE" dirty="0" err="1"/>
              <a:t>the</a:t>
            </a:r>
            <a:r>
              <a:rPr lang="de-DE" dirty="0"/>
              <a:t> optimal </a:t>
            </a:r>
            <a:r>
              <a:rPr lang="de-DE" dirty="0" err="1"/>
              <a:t>solution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557334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346BA4-C383-9D47-A373-C6037336C3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49" y="288926"/>
            <a:ext cx="3045568" cy="223822"/>
          </a:xfrm>
        </p:spPr>
        <p:txBody>
          <a:bodyPr>
            <a:normAutofit/>
          </a:bodyPr>
          <a:lstStyle/>
          <a:p>
            <a:r>
              <a:rPr lang="en-US" dirty="0"/>
              <a:t>There is no such thing as a free lunch…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D6C9C3-BEBB-1B1E-30FC-21630CAAFBB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Low Emittance Workshop, CERN, February 13-16, 2024, B. Kuske, HZB</a:t>
            </a:r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F2E4741-BBBC-CD95-9D0B-67DEEFBEE142}"/>
              </a:ext>
            </a:extLst>
          </p:cNvPr>
          <p:cNvGrpSpPr/>
          <p:nvPr/>
        </p:nvGrpSpPr>
        <p:grpSpPr>
          <a:xfrm>
            <a:off x="843800" y="1093279"/>
            <a:ext cx="6895238" cy="3530159"/>
            <a:chOff x="1037296" y="827897"/>
            <a:chExt cx="6895238" cy="353015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44CAA35-BF8A-318E-D8D5-352581D9BA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7296" y="827897"/>
              <a:ext cx="6895238" cy="3530159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8FE0DA6-0DC5-812B-5C24-8470D915D7F3}"/>
                </a:ext>
              </a:extLst>
            </p:cNvPr>
            <p:cNvSpPr txBox="1"/>
            <p:nvPr/>
          </p:nvSpPr>
          <p:spPr>
            <a:xfrm>
              <a:off x="1496621" y="2665406"/>
              <a:ext cx="97808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chemeClr val="accent2">
                      <a:lumMod val="50000"/>
                    </a:schemeClr>
                  </a:solidFill>
                  <a:latin typeface="Avenir Next LT Pro Light" panose="020B0304020202020204" pitchFamily="34" charset="0"/>
                </a:rPr>
                <a:t>emittance</a:t>
              </a:r>
              <a:endParaRPr lang="en-DE" sz="1400" i="1" dirty="0">
                <a:solidFill>
                  <a:schemeClr val="accent2">
                    <a:lumMod val="50000"/>
                  </a:schemeClr>
                </a:solidFill>
                <a:latin typeface="Avenir Next LT Pro Light" panose="020B03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42B8508-19D4-6DB5-961C-C2D0C06BB961}"/>
                </a:ext>
              </a:extLst>
            </p:cNvPr>
            <p:cNvSpPr txBox="1"/>
            <p:nvPr/>
          </p:nvSpPr>
          <p:spPr>
            <a:xfrm>
              <a:off x="2630068" y="3302726"/>
              <a:ext cx="22614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i="1" dirty="0">
                  <a:solidFill>
                    <a:srgbClr val="F6BB00"/>
                  </a:solidFill>
                  <a:latin typeface="Avenir Next LT Pro Light" panose="020B0304020202020204" pitchFamily="34" charset="0"/>
                </a:rPr>
                <a:t>momentum </a:t>
              </a:r>
            </a:p>
            <a:p>
              <a:r>
                <a:rPr lang="en-US" sz="1400" i="1" dirty="0">
                  <a:solidFill>
                    <a:srgbClr val="F6BB00"/>
                  </a:solidFill>
                  <a:latin typeface="Avenir Next LT Pro Light" panose="020B0304020202020204" pitchFamily="34" charset="0"/>
                </a:rPr>
                <a:t>compaction factor</a:t>
              </a:r>
              <a:endParaRPr lang="en-DE" sz="1400" i="1" dirty="0">
                <a:solidFill>
                  <a:srgbClr val="F6BB00"/>
                </a:solidFill>
                <a:latin typeface="Avenir Next LT Pro Light" panose="020B03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0B8C34F-75A2-6328-CB28-F9A7BB4E005D}"/>
                </a:ext>
              </a:extLst>
            </p:cNvPr>
            <p:cNvSpPr txBox="1"/>
            <p:nvPr/>
          </p:nvSpPr>
          <p:spPr>
            <a:xfrm>
              <a:off x="1985665" y="1438874"/>
              <a:ext cx="134626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00B050"/>
                  </a:solidFill>
                  <a:latin typeface="Avenir Next LT Pro Light" panose="020B0304020202020204" pitchFamily="34" charset="0"/>
                </a:rPr>
                <a:t>energy spread</a:t>
              </a:r>
              <a:endParaRPr lang="en-DE" sz="1400" i="1" dirty="0">
                <a:solidFill>
                  <a:srgbClr val="00B050"/>
                </a:solidFill>
                <a:latin typeface="Avenir Next LT Pro Light" panose="020B0304020202020204" pitchFamily="34" charset="0"/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1FC1D37-0135-D4B6-4DF4-788C3D355E13}"/>
                </a:ext>
              </a:extLst>
            </p:cNvPr>
            <p:cNvSpPr txBox="1"/>
            <p:nvPr/>
          </p:nvSpPr>
          <p:spPr>
            <a:xfrm>
              <a:off x="5721531" y="2665406"/>
              <a:ext cx="199554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Scaling factors and range</a:t>
              </a:r>
              <a:endParaRPr lang="en-DE" sz="14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A4672C1-05FA-1C38-6CC0-137E469AF3C9}"/>
                </a:ext>
              </a:extLst>
            </p:cNvPr>
            <p:cNvSpPr txBox="1"/>
            <p:nvPr/>
          </p:nvSpPr>
          <p:spPr>
            <a:xfrm>
              <a:off x="2800353" y="1093226"/>
              <a:ext cx="139281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>
                  <a:solidFill>
                    <a:srgbClr val="FF0000"/>
                  </a:solidFill>
                  <a:latin typeface="Avenir Next LT Pro Light" panose="020B0304020202020204" pitchFamily="34" charset="0"/>
                </a:rPr>
                <a:t>long. damping</a:t>
              </a:r>
            </a:p>
            <a:p>
              <a:r>
                <a:rPr lang="en-US" sz="1400" i="1" dirty="0">
                  <a:solidFill>
                    <a:srgbClr val="FF0000"/>
                  </a:solidFill>
                  <a:latin typeface="Avenir Next LT Pro Light" panose="020B0304020202020204" pitchFamily="34" charset="0"/>
                </a:rPr>
                <a:t>                  time</a:t>
              </a:r>
              <a:endParaRPr lang="en-DE" sz="1400" i="1" dirty="0">
                <a:solidFill>
                  <a:srgbClr val="FF0000"/>
                </a:solidFill>
                <a:latin typeface="Avenir Next LT Pro Light" panose="020B0304020202020204" pitchFamily="34" charset="0"/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DDC414A-C658-9FB6-BED4-5B6A9671B6B5}"/>
              </a:ext>
            </a:extLst>
          </p:cNvPr>
          <p:cNvSpPr txBox="1"/>
          <p:nvPr/>
        </p:nvSpPr>
        <p:spPr>
          <a:xfrm>
            <a:off x="3424340" y="5302535"/>
            <a:ext cx="4882875" cy="36933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Strong limitation of RB angle by longitudinal plane</a:t>
            </a:r>
            <a:endParaRPr lang="en-DE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3C7220C-F913-0625-DA8B-D43F6E72F7DC}"/>
                  </a:ext>
                </a:extLst>
              </p:cNvPr>
              <p:cNvSpPr txBox="1"/>
              <p:nvPr/>
            </p:nvSpPr>
            <p:spPr>
              <a:xfrm>
                <a:off x="8674451" y="2216030"/>
                <a:ext cx="2096185" cy="60022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DE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  </m:t>
                          </m:r>
                          <m:r>
                            <a:rPr lang="en-DE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𝐶</m:t>
                          </m:r>
                        </m:den>
                      </m:f>
                      <m:nary>
                        <m:naryPr>
                          <m:ctrlP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sup>
                        <m:e>
                          <m:f>
                            <m:fPr>
                              <m:ctrlPr>
                                <a:rPr lang="en-US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𝑠</m:t>
                              </m:r>
                              <m:r>
                                <a:rPr lang="en-US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</m:t>
                              </m:r>
                            </m:den>
                          </m:f>
                        </m:e>
                      </m:nary>
                      <m:r>
                        <a:rPr lang="en-US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𝑑𝑠</m:t>
                      </m:r>
                    </m:oMath>
                  </m:oMathPara>
                </a14:m>
                <a:endParaRPr lang="en-US" b="0" i="1" dirty="0">
                  <a:solidFill>
                    <a:schemeClr val="accent2">
                      <a:lumMod val="50000"/>
                    </a:schemeClr>
                  </a:solidFill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3C7220C-F913-0625-DA8B-D43F6E72F7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74451" y="2216030"/>
                <a:ext cx="2096185" cy="600229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562EE4E0-1194-5D45-0ACD-2B332ED66DA4}"/>
              </a:ext>
            </a:extLst>
          </p:cNvPr>
          <p:cNvSpPr/>
          <p:nvPr/>
        </p:nvSpPr>
        <p:spPr>
          <a:xfrm>
            <a:off x="4166234" y="1370799"/>
            <a:ext cx="1346266" cy="2770591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5000"/>
                  <a:lumOff val="95000"/>
                  <a:alpha val="0"/>
                </a:schemeClr>
              </a:gs>
              <a:gs pos="100000">
                <a:schemeClr val="accent6">
                  <a:lumMod val="61000"/>
                  <a:lumOff val="39000"/>
                </a:schemeClr>
              </a:gs>
              <a:gs pos="100000">
                <a:schemeClr val="accent6">
                  <a:lumMod val="45000"/>
                  <a:lumOff val="55000"/>
                </a:schemeClr>
              </a:gs>
              <a:gs pos="100000">
                <a:schemeClr val="accent6">
                  <a:lumMod val="30000"/>
                  <a:lumOff val="7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28BE878-5764-6168-05CB-192B80B34D01}"/>
                  </a:ext>
                </a:extLst>
              </p:cNvPr>
              <p:cNvSpPr txBox="1"/>
              <p:nvPr/>
            </p:nvSpPr>
            <p:spPr>
              <a:xfrm>
                <a:off x="8648842" y="3161907"/>
                <a:ext cx="3170306" cy="81240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&gt;1∗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translates to </a:t>
                </a:r>
                <a:endParaRPr lang="en-US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spcBef>
                    <a:spcPts val="120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E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𝑈𝐶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&gt;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sSup>
                      <m:sSup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∗10</m:t>
                        </m:r>
                      </m:e>
                      <m:sup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in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UC</m:t>
                    </m:r>
                  </m:oMath>
                </a14:m>
                <a:endParaRPr lang="en-US" b="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28BE878-5764-6168-05CB-192B80B34D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8842" y="3161907"/>
                <a:ext cx="3170306" cy="812402"/>
              </a:xfrm>
              <a:prstGeom prst="rect">
                <a:avLst/>
              </a:prstGeom>
              <a:blipFill>
                <a:blip r:embed="rId5"/>
                <a:stretch>
                  <a:fillRect t="-4511" b="-10526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9313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5A3CB0-A5EB-F526-B8EC-A4FAB815E41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5"/>
            <a:ext cx="2317750" cy="287337"/>
          </a:xfrm>
        </p:spPr>
        <p:txBody>
          <a:bodyPr>
            <a:normAutofit/>
          </a:bodyPr>
          <a:lstStyle/>
          <a:p>
            <a:r>
              <a:rPr lang="en-US" dirty="0"/>
              <a:t>Main bend  length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03DE50-6F79-0141-6AB3-5F0A9B74B524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1EF1706-2E67-C1F0-AE17-56800EC849AF}"/>
              </a:ext>
            </a:extLst>
          </p:cNvPr>
          <p:cNvGrpSpPr/>
          <p:nvPr/>
        </p:nvGrpSpPr>
        <p:grpSpPr>
          <a:xfrm>
            <a:off x="6990842" y="1812307"/>
            <a:ext cx="4304537" cy="3416541"/>
            <a:chOff x="6856051" y="1261678"/>
            <a:chExt cx="4304537" cy="3416541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B962FB7-73C3-E1F7-D51F-AF092E68F5C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990161" y="1261678"/>
              <a:ext cx="3953490" cy="2891273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DCECBB5-104F-FF42-B8A7-84F03A414528}"/>
                </a:ext>
              </a:extLst>
            </p:cNvPr>
            <p:cNvSpPr txBox="1"/>
            <p:nvPr/>
          </p:nvSpPr>
          <p:spPr>
            <a:xfrm>
              <a:off x="6856051" y="4185776"/>
              <a:ext cx="4304537" cy="49244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600" dirty="0"/>
                <a:t>Longer bends decrease emittance </a:t>
              </a:r>
              <a:r>
                <a:rPr lang="en-US" sz="1600" i="1" dirty="0"/>
                <a:t>and </a:t>
              </a:r>
              <a:r>
                <a:rPr lang="en-US" sz="1600" dirty="0"/>
                <a:t>increase </a:t>
              </a:r>
              <a:r>
                <a:rPr lang="en-DE" sz="1600" dirty="0">
                  <a:sym typeface="Symbol" panose="05050102010706020507" pitchFamily="18" charset="2"/>
                </a:rPr>
                <a:t></a:t>
              </a:r>
              <a:r>
                <a:rPr lang="en-US" sz="1600" baseline="-25000" dirty="0">
                  <a:sym typeface="Symbol" panose="05050102010706020507" pitchFamily="18" charset="2"/>
                </a:rPr>
                <a:t>c</a:t>
              </a:r>
              <a:r>
                <a:rPr lang="en-US" sz="1600" dirty="0">
                  <a:sym typeface="Symbol" panose="05050102010706020507" pitchFamily="18" charset="2"/>
                </a:rPr>
                <a:t>, </a:t>
              </a:r>
            </a:p>
            <a:p>
              <a:r>
                <a:rPr lang="en-US" sz="1600" dirty="0">
                  <a:sym typeface="Symbol" panose="05050102010706020507" pitchFamily="18" charset="2"/>
                </a:rPr>
                <a:t>but limited by circumference  (factor 64, 4UC *16p) </a:t>
              </a:r>
              <a:endParaRPr lang="en-DE" sz="1600" dirty="0"/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63CDC70-C985-284C-C891-B972755D42D1}"/>
                </a:ext>
              </a:extLst>
            </p:cNvPr>
            <p:cNvCxnSpPr>
              <a:cxnSpLocks/>
            </p:cNvCxnSpPr>
            <p:nvPr/>
          </p:nvCxnSpPr>
          <p:spPr>
            <a:xfrm>
              <a:off x="7529409" y="2574199"/>
              <a:ext cx="2938352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750E821-A1F8-AEFB-E167-83C99E0908F9}"/>
              </a:ext>
            </a:extLst>
          </p:cNvPr>
          <p:cNvGrpSpPr/>
          <p:nvPr/>
        </p:nvGrpSpPr>
        <p:grpSpPr>
          <a:xfrm>
            <a:off x="1259592" y="661159"/>
            <a:ext cx="4176849" cy="4243683"/>
            <a:chOff x="203443" y="1775960"/>
            <a:chExt cx="4176849" cy="4243683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DDD1861-7915-3961-E949-C85BD4EFB2DA}"/>
                </a:ext>
              </a:extLst>
            </p:cNvPr>
            <p:cNvSpPr txBox="1"/>
            <p:nvPr/>
          </p:nvSpPr>
          <p:spPr>
            <a:xfrm>
              <a:off x="203443" y="5188646"/>
              <a:ext cx="41768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FF0000"/>
                  </a:solidFill>
                </a:rPr>
                <a:t>Quadrupoles</a:t>
              </a:r>
              <a:r>
                <a:rPr lang="en-US" sz="1600" dirty="0"/>
                <a:t>               </a:t>
              </a:r>
              <a:r>
                <a:rPr lang="en-US" sz="1600" dirty="0">
                  <a:solidFill>
                    <a:srgbClr val="0000FF"/>
                  </a:solidFill>
                </a:rPr>
                <a:t>main bend         </a:t>
              </a:r>
              <a:r>
                <a:rPr lang="en-US" sz="1600" dirty="0">
                  <a:solidFill>
                    <a:srgbClr val="00B050"/>
                  </a:solidFill>
                </a:rPr>
                <a:t>Sextupoles</a:t>
              </a:r>
              <a:r>
                <a:rPr lang="en-US" sz="1600" dirty="0"/>
                <a:t> </a:t>
              </a:r>
            </a:p>
            <a:p>
              <a:r>
                <a:rPr lang="en-US" sz="1600" dirty="0">
                  <a:solidFill>
                    <a:srgbClr val="FF0000"/>
                  </a:solidFill>
                </a:rPr>
                <a:t>QD, </a:t>
              </a:r>
              <a:r>
                <a:rPr lang="en-US" sz="1600" dirty="0">
                  <a:solidFill>
                    <a:srgbClr val="9900CC"/>
                  </a:solidFill>
                </a:rPr>
                <a:t>QF</a:t>
              </a:r>
              <a:r>
                <a:rPr lang="en-US" sz="1600" dirty="0">
                  <a:solidFill>
                    <a:srgbClr val="FF0000"/>
                  </a:solidFill>
                </a:rPr>
                <a:t>                          </a:t>
              </a:r>
              <a:r>
                <a:rPr lang="en-US" sz="1600" dirty="0">
                  <a:solidFill>
                    <a:srgbClr val="0000FF"/>
                  </a:solidFill>
                </a:rPr>
                <a:t>MB</a:t>
              </a:r>
              <a:r>
                <a:rPr lang="en-US" sz="1600" dirty="0">
                  <a:solidFill>
                    <a:srgbClr val="FF0000"/>
                  </a:solidFill>
                </a:rPr>
                <a:t>                      </a:t>
              </a:r>
              <a:r>
                <a:rPr lang="en-US" sz="1600" dirty="0">
                  <a:solidFill>
                    <a:srgbClr val="00B050"/>
                  </a:solidFill>
                </a:rPr>
                <a:t>SF, SD</a:t>
              </a:r>
            </a:p>
            <a:p>
              <a:r>
                <a:rPr lang="en-US" sz="1600" dirty="0">
                  <a:solidFill>
                    <a:srgbClr val="9900CC"/>
                  </a:solidFill>
                </a:rPr>
                <a:t>reverse bend (RB)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4A27F6F1-B745-A567-54F6-8EB055B28E7A}"/>
                </a:ext>
              </a:extLst>
            </p:cNvPr>
            <p:cNvGrpSpPr/>
            <p:nvPr/>
          </p:nvGrpSpPr>
          <p:grpSpPr>
            <a:xfrm>
              <a:off x="502192" y="2354722"/>
              <a:ext cx="3659500" cy="2603478"/>
              <a:chOff x="9368130" y="3605153"/>
              <a:chExt cx="2507464" cy="1854379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3659A5F7-4E9D-AC0A-5705-F867EA443D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368130" y="3605153"/>
                <a:ext cx="2507464" cy="1854379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9710EF8-7FD2-B1A5-9F46-8D98B714E839}"/>
                  </a:ext>
                </a:extLst>
              </p:cNvPr>
              <p:cNvSpPr txBox="1"/>
              <p:nvPr/>
            </p:nvSpPr>
            <p:spPr>
              <a:xfrm>
                <a:off x="10450139" y="4008583"/>
                <a:ext cx="653668" cy="2411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Unit Cell</a:t>
                </a:r>
                <a:endParaRPr lang="en-DE" sz="1600" dirty="0"/>
              </a:p>
            </p:txBody>
          </p:sp>
        </p:grp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BBC73E57-A8C6-5C2E-A664-1E0F5AD87AA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89109" y="4498371"/>
              <a:ext cx="0" cy="690275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D51FF66-F7BF-53C4-1983-8999657FB10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06615" y="4498371"/>
              <a:ext cx="388431" cy="7606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F9552DC3-2E96-24FA-FC82-3B6A843CEE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6974" y="4498371"/>
              <a:ext cx="628113" cy="76063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1F5918B-96E4-DCAE-C638-DEA490D4E8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20811" y="4573951"/>
              <a:ext cx="339969" cy="61469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1F75842F-287B-7614-83B5-66A558A07E1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298195" y="4582321"/>
              <a:ext cx="322616" cy="614695"/>
            </a:xfrm>
            <a:prstGeom prst="straightConnector1">
              <a:avLst/>
            </a:prstGeom>
            <a:ln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F0ACE01A-EE71-BCA6-54B6-267562F0E3F8}"/>
                </a:ext>
              </a:extLst>
            </p:cNvPr>
            <p:cNvCxnSpPr>
              <a:cxnSpLocks/>
            </p:cNvCxnSpPr>
            <p:nvPr/>
          </p:nvCxnSpPr>
          <p:spPr>
            <a:xfrm>
              <a:off x="3974123" y="1818372"/>
              <a:ext cx="0" cy="5518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8AF7978E-511D-5251-CF99-7261C37B3422}"/>
                </a:ext>
              </a:extLst>
            </p:cNvPr>
            <p:cNvCxnSpPr>
              <a:cxnSpLocks/>
            </p:cNvCxnSpPr>
            <p:nvPr/>
          </p:nvCxnSpPr>
          <p:spPr>
            <a:xfrm>
              <a:off x="2558317" y="2155308"/>
              <a:ext cx="0" cy="21490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BE6FCBA-3D8E-12C5-CC67-981D74430AC1}"/>
                </a:ext>
              </a:extLst>
            </p:cNvPr>
            <p:cNvCxnSpPr>
              <a:cxnSpLocks/>
            </p:cNvCxnSpPr>
            <p:nvPr/>
          </p:nvCxnSpPr>
          <p:spPr>
            <a:xfrm>
              <a:off x="1136663" y="1775960"/>
              <a:ext cx="0" cy="551835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222FDB8-17EC-DD8F-C35E-80BA30E18A45}"/>
                </a:ext>
              </a:extLst>
            </p:cNvPr>
            <p:cNvSpPr txBox="1"/>
            <p:nvPr/>
          </p:nvSpPr>
          <p:spPr>
            <a:xfrm>
              <a:off x="1308755" y="1805031"/>
              <a:ext cx="24991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3 symmetry planes</a:t>
              </a:r>
              <a:endParaRPr lang="en-DE" sz="1600" dirty="0"/>
            </a:p>
          </p:txBody>
        </p:sp>
      </p:grpSp>
      <p:sp>
        <p:nvSpPr>
          <p:cNvPr id="29" name="TextBox 28">
            <a:extLst>
              <a:ext uri="{FF2B5EF4-FFF2-40B4-BE49-F238E27FC236}">
                <a16:creationId xmlns:a16="http://schemas.microsoft.com/office/drawing/2014/main" id="{4DF4C1EC-2FC4-A652-B45F-6B9C77DDF3D7}"/>
              </a:ext>
            </a:extLst>
          </p:cNvPr>
          <p:cNvSpPr txBox="1"/>
          <p:nvPr/>
        </p:nvSpPr>
        <p:spPr>
          <a:xfrm>
            <a:off x="1259592" y="5109485"/>
            <a:ext cx="51792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QD, QF – set by phase advance</a:t>
            </a:r>
          </a:p>
          <a:p>
            <a:r>
              <a:rPr lang="en-US" dirty="0"/>
              <a:t>RB angle – as large as possible, limited by </a:t>
            </a:r>
            <a:r>
              <a:rPr lang="en-DE" sz="1800" dirty="0">
                <a:sym typeface="Symbol" panose="05050102010706020507" pitchFamily="18" charset="2"/>
              </a:rPr>
              <a:t></a:t>
            </a:r>
            <a:r>
              <a:rPr lang="en-US" sz="1800" baseline="-25000" dirty="0">
                <a:sym typeface="Symbol" panose="05050102010706020507" pitchFamily="18" charset="2"/>
              </a:rPr>
              <a:t>c, </a:t>
            </a:r>
            <a:r>
              <a:rPr lang="en-DE" sz="1800" dirty="0">
                <a:sym typeface="Symbol" panose="05050102010706020507" pitchFamily="18" charset="2"/>
              </a:rPr>
              <a:t></a:t>
            </a:r>
            <a:r>
              <a:rPr lang="en-US" sz="1800" baseline="-25000" dirty="0">
                <a:sym typeface="Symbol" panose="05050102010706020507" pitchFamily="18" charset="2"/>
              </a:rPr>
              <a:t>z, </a:t>
            </a:r>
            <a:r>
              <a:rPr lang="en-DE" sz="1800" dirty="0">
                <a:sym typeface="Symbol" panose="05050102010706020507" pitchFamily="18" charset="2"/>
              </a:rPr>
              <a:t></a:t>
            </a:r>
            <a:r>
              <a:rPr lang="en-US" sz="1800" baseline="-25000" dirty="0">
                <a:sym typeface="Symbol" panose="05050102010706020507" pitchFamily="18" charset="2"/>
              </a:rPr>
              <a:t>E</a:t>
            </a:r>
            <a:endParaRPr lang="en-US" dirty="0">
              <a:sym typeface="Symbol" panose="05050102010706020507" pitchFamily="18" charset="2"/>
            </a:endParaRPr>
          </a:p>
          <a:p>
            <a:r>
              <a:rPr lang="en-US" dirty="0">
                <a:sym typeface="Symbol" panose="05050102010706020507" pitchFamily="18" charset="2"/>
              </a:rPr>
              <a:t>MB angle – approx. given by no. UC and super-period</a:t>
            </a:r>
          </a:p>
          <a:p>
            <a:r>
              <a:rPr lang="en-US" dirty="0">
                <a:sym typeface="Symbol" panose="05050102010706020507" pitchFamily="18" charset="2"/>
              </a:rPr>
              <a:t>MB length</a:t>
            </a:r>
            <a:endParaRPr lang="en-DE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729CFB-AE70-50C8-E946-DDEE902680F8}"/>
              </a:ext>
            </a:extLst>
          </p:cNvPr>
          <p:cNvSpPr txBox="1"/>
          <p:nvPr/>
        </p:nvSpPr>
        <p:spPr>
          <a:xfrm>
            <a:off x="7310320" y="1164154"/>
            <a:ext cx="3646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Emittance reduction by MB length</a:t>
            </a:r>
          </a:p>
        </p:txBody>
      </p:sp>
    </p:spTree>
    <p:extLst>
      <p:ext uri="{BB962C8B-B14F-4D97-AF65-F5344CB8AC3E}">
        <p14:creationId xmlns:p14="http://schemas.microsoft.com/office/powerpoint/2010/main" val="29352007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0F311C4-EDAE-2FCF-0F6D-53AC7E7130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5623" y="325031"/>
            <a:ext cx="4177778" cy="3352381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2974074-74FA-7443-9879-DE734A0F028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B. Kuske, HZB , iFAST – 9</a:t>
            </a:r>
            <a:r>
              <a:rPr lang="en-US" baseline="30000"/>
              <a:t>th</a:t>
            </a:r>
            <a:r>
              <a:rPr lang="en-US"/>
              <a:t> Low Emittance Workshop, CERN, February 2024, </a:t>
            </a:r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7864FC4-EA52-7457-A1D4-D7AE2F42E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404481"/>
              </p:ext>
            </p:extLst>
          </p:nvPr>
        </p:nvGraphicFramePr>
        <p:xfrm>
          <a:off x="3665431" y="3756075"/>
          <a:ext cx="3478470" cy="9144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95694">
                  <a:extLst>
                    <a:ext uri="{9D8B030D-6E8A-4147-A177-3AD203B41FA5}">
                      <a16:colId xmlns:a16="http://schemas.microsoft.com/office/drawing/2014/main" val="1818905881"/>
                    </a:ext>
                  </a:extLst>
                </a:gridCol>
                <a:gridCol w="695694">
                  <a:extLst>
                    <a:ext uri="{9D8B030D-6E8A-4147-A177-3AD203B41FA5}">
                      <a16:colId xmlns:a16="http://schemas.microsoft.com/office/drawing/2014/main" val="1126532751"/>
                    </a:ext>
                  </a:extLst>
                </a:gridCol>
                <a:gridCol w="695694">
                  <a:extLst>
                    <a:ext uri="{9D8B030D-6E8A-4147-A177-3AD203B41FA5}">
                      <a16:colId xmlns:a16="http://schemas.microsoft.com/office/drawing/2014/main" val="2220275034"/>
                    </a:ext>
                  </a:extLst>
                </a:gridCol>
                <a:gridCol w="695694">
                  <a:extLst>
                    <a:ext uri="{9D8B030D-6E8A-4147-A177-3AD203B41FA5}">
                      <a16:colId xmlns:a16="http://schemas.microsoft.com/office/drawing/2014/main" val="1739013578"/>
                    </a:ext>
                  </a:extLst>
                </a:gridCol>
                <a:gridCol w="695694">
                  <a:extLst>
                    <a:ext uri="{9D8B030D-6E8A-4147-A177-3AD203B41FA5}">
                      <a16:colId xmlns:a16="http://schemas.microsoft.com/office/drawing/2014/main" val="3883515001"/>
                    </a:ext>
                  </a:extLst>
                </a:gridCol>
              </a:tblGrid>
              <a:tr h="428351">
                <a:tc>
                  <a:txBody>
                    <a:bodyPr/>
                    <a:lstStyle/>
                    <a:p>
                      <a:r>
                        <a:rPr lang="en-US" sz="1600" b="0" dirty="0"/>
                        <a:t>M-L</a:t>
                      </a:r>
                    </a:p>
                    <a:p>
                      <a:r>
                        <a:rPr lang="en-US" sz="1600" b="0" dirty="0"/>
                        <a:t>[m]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MB-a</a:t>
                      </a:r>
                    </a:p>
                    <a:p>
                      <a:r>
                        <a:rPr lang="en-US" sz="1600" b="0" dirty="0"/>
                        <a:t>[°]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RB-a</a:t>
                      </a:r>
                      <a:endParaRPr lang="en-DE" sz="16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[°]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</a:t>
                      </a:r>
                    </a:p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[pm]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</a:t>
                      </a:r>
                    </a:p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[1e-4]</a:t>
                      </a:r>
                      <a:endParaRPr lang="en-DE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961120"/>
                  </a:ext>
                </a:extLst>
              </a:tr>
              <a:tr h="274295">
                <a:tc>
                  <a:txBody>
                    <a:bodyPr/>
                    <a:lstStyle/>
                    <a:p>
                      <a:r>
                        <a:rPr lang="en-US" sz="1600" dirty="0"/>
                        <a:t>1.2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-0.3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94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2.2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193754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FD9316D2-38F4-937B-6363-B8ED1EB882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561459"/>
              </p:ext>
            </p:extLst>
          </p:nvPr>
        </p:nvGraphicFramePr>
        <p:xfrm>
          <a:off x="7576471" y="3735744"/>
          <a:ext cx="3384145" cy="22555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676829">
                  <a:extLst>
                    <a:ext uri="{9D8B030D-6E8A-4147-A177-3AD203B41FA5}">
                      <a16:colId xmlns:a16="http://schemas.microsoft.com/office/drawing/2014/main" val="1818905881"/>
                    </a:ext>
                  </a:extLst>
                </a:gridCol>
                <a:gridCol w="676829">
                  <a:extLst>
                    <a:ext uri="{9D8B030D-6E8A-4147-A177-3AD203B41FA5}">
                      <a16:colId xmlns:a16="http://schemas.microsoft.com/office/drawing/2014/main" val="1126532751"/>
                    </a:ext>
                  </a:extLst>
                </a:gridCol>
                <a:gridCol w="676829">
                  <a:extLst>
                    <a:ext uri="{9D8B030D-6E8A-4147-A177-3AD203B41FA5}">
                      <a16:colId xmlns:a16="http://schemas.microsoft.com/office/drawing/2014/main" val="2220275034"/>
                    </a:ext>
                  </a:extLst>
                </a:gridCol>
                <a:gridCol w="676829">
                  <a:extLst>
                    <a:ext uri="{9D8B030D-6E8A-4147-A177-3AD203B41FA5}">
                      <a16:colId xmlns:a16="http://schemas.microsoft.com/office/drawing/2014/main" val="1739013578"/>
                    </a:ext>
                  </a:extLst>
                </a:gridCol>
                <a:gridCol w="676829">
                  <a:extLst>
                    <a:ext uri="{9D8B030D-6E8A-4147-A177-3AD203B41FA5}">
                      <a16:colId xmlns:a16="http://schemas.microsoft.com/office/drawing/2014/main" val="3883515001"/>
                    </a:ext>
                  </a:extLst>
                </a:gridCol>
              </a:tblGrid>
              <a:tr h="453116">
                <a:tc>
                  <a:txBody>
                    <a:bodyPr/>
                    <a:lstStyle/>
                    <a:p>
                      <a:r>
                        <a:rPr lang="en-US" sz="1600" b="0" dirty="0"/>
                        <a:t>M-L</a:t>
                      </a:r>
                    </a:p>
                    <a:p>
                      <a:r>
                        <a:rPr lang="en-US" sz="1600" b="0" dirty="0"/>
                        <a:t>[m]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MB-a</a:t>
                      </a:r>
                    </a:p>
                    <a:p>
                      <a:r>
                        <a:rPr lang="en-US" sz="1600" b="0" dirty="0"/>
                        <a:t>[°]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RB-a</a:t>
                      </a:r>
                      <a:endParaRPr lang="en-DE" sz="1600" b="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[°]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</a:t>
                      </a:r>
                    </a:p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[pm]</a:t>
                      </a:r>
                      <a:endParaRPr lang="en-DE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</a:t>
                      </a:r>
                    </a:p>
                    <a:p>
                      <a:r>
                        <a:rPr lang="en-US" sz="1600" b="0" dirty="0">
                          <a:sym typeface="Symbol" panose="05050102010706020507" pitchFamily="18" charset="2"/>
                        </a:rPr>
                        <a:t>[1e-4]</a:t>
                      </a:r>
                      <a:endParaRPr lang="en-DE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4961120"/>
                  </a:ext>
                </a:extLst>
              </a:tr>
              <a:tr h="262330">
                <a:tc>
                  <a:txBody>
                    <a:bodyPr/>
                    <a:lstStyle/>
                    <a:p>
                      <a:r>
                        <a:rPr lang="en-US" sz="1600" dirty="0"/>
                        <a:t>1.1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-0.3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101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1.9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193754"/>
                  </a:ext>
                </a:extLst>
              </a:tr>
              <a:tr h="262330">
                <a:tc>
                  <a:txBody>
                    <a:bodyPr/>
                    <a:lstStyle/>
                    <a:p>
                      <a:r>
                        <a:rPr lang="en-US" sz="1600" dirty="0"/>
                        <a:t>1.1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4.4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-0.3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109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2.1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851351"/>
                  </a:ext>
                </a:extLst>
              </a:tr>
              <a:tr h="262330">
                <a:tc>
                  <a:txBody>
                    <a:bodyPr/>
                    <a:lstStyle/>
                    <a:p>
                      <a:r>
                        <a:rPr lang="en-US" sz="1600" dirty="0"/>
                        <a:t>1.2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-0.3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86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2.0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959624"/>
                  </a:ext>
                </a:extLst>
              </a:tr>
              <a:tr h="262330">
                <a:tc>
                  <a:txBody>
                    <a:bodyPr/>
                    <a:lstStyle/>
                    <a:p>
                      <a:r>
                        <a:rPr lang="en-US" sz="1600" dirty="0"/>
                        <a:t>1.2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-0.3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94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2.2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218809"/>
                  </a:ext>
                </a:extLst>
              </a:tr>
              <a:tr h="262330">
                <a:tc>
                  <a:txBody>
                    <a:bodyPr/>
                    <a:lstStyle/>
                    <a:p>
                      <a:r>
                        <a:rPr lang="en-US" sz="1600" dirty="0"/>
                        <a:t>1.2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4.4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-0.3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102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2.4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9280732"/>
                  </a:ext>
                </a:extLst>
              </a:tr>
            </a:tbl>
          </a:graphicData>
        </a:graphic>
      </p:graphicFrame>
      <p:sp>
        <p:nvSpPr>
          <p:cNvPr id="18" name="Oval 17">
            <a:extLst>
              <a:ext uri="{FF2B5EF4-FFF2-40B4-BE49-F238E27FC236}">
                <a16:creationId xmlns:a16="http://schemas.microsoft.com/office/drawing/2014/main" id="{7E4010C3-3FDE-46F1-0BFB-E4792AD6ADD1}"/>
              </a:ext>
            </a:extLst>
          </p:cNvPr>
          <p:cNvSpPr/>
          <p:nvPr/>
        </p:nvSpPr>
        <p:spPr>
          <a:xfrm>
            <a:off x="7402475" y="4282600"/>
            <a:ext cx="2232413" cy="36512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192BB1-E633-EC3A-2BEE-0A0DEDD75909}"/>
              </a:ext>
            </a:extLst>
          </p:cNvPr>
          <p:cNvSpPr txBox="1"/>
          <p:nvPr/>
        </p:nvSpPr>
        <p:spPr>
          <a:xfrm>
            <a:off x="121673" y="5070485"/>
            <a:ext cx="5505247" cy="92333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Standard angle distribution: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360° / 16 / 5 = 4.5°  =&gt;  MB = 4.5°, DSB = 2.25°</a:t>
            </a:r>
          </a:p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Better: MB = 4.3°,  RB = -0.3°, DSB = 2.65°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284EE6C-345C-E53B-1F28-62FAD9DE2DF2}"/>
              </a:ext>
            </a:extLst>
          </p:cNvPr>
          <p:cNvSpPr txBox="1"/>
          <p:nvPr/>
        </p:nvSpPr>
        <p:spPr>
          <a:xfrm>
            <a:off x="121673" y="1388133"/>
            <a:ext cx="3336106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1800" b="1" dirty="0">
                <a:sym typeface="Symbol" panose="05050102010706020507" pitchFamily="18" charset="2"/>
              </a:rPr>
              <a:t>,  - functions of MB-length and</a:t>
            </a:r>
          </a:p>
          <a:p>
            <a:pPr>
              <a:spcBef>
                <a:spcPts val="600"/>
              </a:spcBef>
            </a:pPr>
            <a:r>
              <a:rPr lang="en-US" b="1" dirty="0">
                <a:sym typeface="Symbol" panose="05050102010706020507" pitchFamily="18" charset="2"/>
              </a:rPr>
              <a:t>-angle and RB-angle</a:t>
            </a:r>
            <a:endParaRPr lang="en-US" b="1" dirty="0"/>
          </a:p>
          <a:p>
            <a:pPr>
              <a:spcBef>
                <a:spcPts val="600"/>
              </a:spcBef>
            </a:pPr>
            <a:endParaRPr lang="en-US" b="1" dirty="0"/>
          </a:p>
          <a:p>
            <a:pPr>
              <a:spcBef>
                <a:spcPts val="600"/>
              </a:spcBef>
            </a:pPr>
            <a:r>
              <a:rPr lang="en-US" b="1" dirty="0"/>
              <a:t>Crude grid 3x3: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MB-length  = [ 1.0m,  1.1m,  1.2m]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MB-angle    = [ 4.2°,  4.3°,  4.4°] 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RB-angle     = [-0.2°, -0.3°, -0.4°]</a:t>
            </a:r>
            <a:endParaRPr lang="en-DE" sz="1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CF42350-AE03-32EF-538B-F4EDFFCDEC28}"/>
              </a:ext>
            </a:extLst>
          </p:cNvPr>
          <p:cNvSpPr txBox="1"/>
          <p:nvPr/>
        </p:nvSpPr>
        <p:spPr>
          <a:xfrm>
            <a:off x="4678583" y="840490"/>
            <a:ext cx="189667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DE" sz="1600" dirty="0">
                <a:sym typeface="Symbol" panose="05050102010706020507" pitchFamily="18" charset="2"/>
              </a:rPr>
              <a:t></a:t>
            </a:r>
            <a:r>
              <a:rPr lang="en-US" sz="1600" dirty="0">
                <a:sym typeface="Symbol" panose="05050102010706020507" pitchFamily="18" charset="2"/>
              </a:rPr>
              <a:t> &lt; 100 pm, </a:t>
            </a:r>
            <a:r>
              <a:rPr lang="en-DE" sz="1600" dirty="0">
                <a:sym typeface="Symbol" panose="05050102010706020507" pitchFamily="18" charset="2"/>
              </a:rPr>
              <a:t></a:t>
            </a:r>
            <a:r>
              <a:rPr lang="en-US" sz="1600" dirty="0">
                <a:sym typeface="Symbol" panose="05050102010706020507" pitchFamily="18" charset="2"/>
              </a:rPr>
              <a:t> &lt; 2e-4</a:t>
            </a:r>
            <a:endParaRPr lang="en-DE" sz="16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0BA196A-82DB-916A-3340-A3C5EABC60AC}"/>
              </a:ext>
            </a:extLst>
          </p:cNvPr>
          <p:cNvSpPr/>
          <p:nvPr/>
        </p:nvSpPr>
        <p:spPr>
          <a:xfrm>
            <a:off x="3665431" y="300880"/>
            <a:ext cx="2506561" cy="3088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95E395B9-7C51-F71C-1CFC-70F44EBBE231}"/>
              </a:ext>
            </a:extLst>
          </p:cNvPr>
          <p:cNvSpPr txBox="1">
            <a:spLocks noGrp="1"/>
          </p:cNvSpPr>
          <p:nvPr>
            <p:ph type="body" sz="quarter" idx="13"/>
          </p:nvPr>
        </p:nvSpPr>
        <p:spPr>
          <a:xfrm>
            <a:off x="210618" y="365801"/>
            <a:ext cx="4239943" cy="16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MB-length and -angle and RB angle depend on each other</a:t>
            </a:r>
            <a:endParaRPr lang="en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46CECC-4660-DD9F-C4ED-69C94D8DCFF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8727"/>
          <a:stretch/>
        </p:blipFill>
        <p:spPr>
          <a:xfrm>
            <a:off x="7803604" y="609757"/>
            <a:ext cx="4177778" cy="30598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4711E63-08B7-66E9-5F2D-F23E09D212C4}"/>
              </a:ext>
            </a:extLst>
          </p:cNvPr>
          <p:cNvSpPr txBox="1"/>
          <p:nvPr/>
        </p:nvSpPr>
        <p:spPr>
          <a:xfrm>
            <a:off x="9509587" y="3726986"/>
            <a:ext cx="1896673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DE" sz="1600" dirty="0">
                <a:sym typeface="Symbol" panose="05050102010706020507" pitchFamily="18" charset="2"/>
              </a:rPr>
              <a:t></a:t>
            </a:r>
            <a:r>
              <a:rPr lang="en-US" sz="1600" dirty="0">
                <a:sym typeface="Symbol" panose="05050102010706020507" pitchFamily="18" charset="2"/>
              </a:rPr>
              <a:t> &lt; 100 pm, </a:t>
            </a:r>
            <a:r>
              <a:rPr lang="en-DE" sz="1600" dirty="0">
                <a:sym typeface="Symbol" panose="05050102010706020507" pitchFamily="18" charset="2"/>
              </a:rPr>
              <a:t></a:t>
            </a:r>
            <a:r>
              <a:rPr lang="en-US" sz="1600" dirty="0">
                <a:sym typeface="Symbol" panose="05050102010706020507" pitchFamily="18" charset="2"/>
              </a:rPr>
              <a:t> &lt; 2e-4</a:t>
            </a:r>
            <a:endParaRPr lang="en-DE" sz="16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05C8E7-229F-7078-CE93-511DE4D1DAEF}"/>
              </a:ext>
            </a:extLst>
          </p:cNvPr>
          <p:cNvSpPr txBox="1"/>
          <p:nvPr/>
        </p:nvSpPr>
        <p:spPr>
          <a:xfrm>
            <a:off x="8814262" y="840490"/>
            <a:ext cx="205216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DE" sz="1600" dirty="0">
                <a:sym typeface="Symbol" panose="05050102010706020507" pitchFamily="18" charset="2"/>
              </a:rPr>
              <a:t></a:t>
            </a:r>
            <a:r>
              <a:rPr lang="en-US" sz="1600" dirty="0">
                <a:sym typeface="Symbol" panose="05050102010706020507" pitchFamily="18" charset="2"/>
              </a:rPr>
              <a:t> &lt; 110 pm, </a:t>
            </a:r>
            <a:r>
              <a:rPr lang="en-DE" sz="1600" dirty="0">
                <a:sym typeface="Symbol" panose="05050102010706020507" pitchFamily="18" charset="2"/>
              </a:rPr>
              <a:t></a:t>
            </a:r>
            <a:r>
              <a:rPr lang="en-US" sz="1600" dirty="0">
                <a:sym typeface="Symbol" panose="05050102010706020507" pitchFamily="18" charset="2"/>
              </a:rPr>
              <a:t> &lt; 1.8e-4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769276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15AA647-9A93-2122-AC41-935F1701BD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930572" cy="224546"/>
          </a:xfrm>
        </p:spPr>
        <p:txBody>
          <a:bodyPr>
            <a:normAutofit/>
          </a:bodyPr>
          <a:lstStyle/>
          <a:p>
            <a:r>
              <a:rPr lang="en-US" dirty="0"/>
              <a:t>Magnet arrangement</a:t>
            </a:r>
            <a:endParaRPr lang="en-DE" dirty="0"/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56685C-B456-3296-CE5C-A0BC108E43C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6F91B65-D834-6F13-7B3E-72982DA7BECB}"/>
              </a:ext>
            </a:extLst>
          </p:cNvPr>
          <p:cNvSpPr txBox="1"/>
          <p:nvPr/>
        </p:nvSpPr>
        <p:spPr>
          <a:xfrm>
            <a:off x="577850" y="694544"/>
            <a:ext cx="427529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  <a:effectLst/>
              </a:rPr>
              <a:t>Magnetic arrangement of the SF-Unit Cell:</a:t>
            </a:r>
          </a:p>
          <a:p>
            <a:r>
              <a:rPr lang="en-US" dirty="0">
                <a:solidFill>
                  <a:srgbClr val="0070C0"/>
                </a:solidFill>
              </a:rPr>
              <a:t>4</a:t>
            </a:r>
            <a:r>
              <a:rPr lang="en-US" dirty="0">
                <a:solidFill>
                  <a:srgbClr val="0070C0"/>
                </a:solidFill>
                <a:effectLst/>
              </a:rPr>
              <a:t> magnet permutations</a:t>
            </a:r>
          </a:p>
          <a:p>
            <a:pPr marL="342900" indent="-342900">
              <a:buAutoNum type="alphaLcParenR"/>
            </a:pPr>
            <a:r>
              <a:rPr lang="en-US" sz="1600" dirty="0">
                <a:effectLst/>
              </a:rPr>
              <a:t>place the RB or SF at the outside</a:t>
            </a:r>
          </a:p>
          <a:p>
            <a:pPr marL="342900" indent="-342900">
              <a:buAutoNum type="alphaLcParenR"/>
            </a:pPr>
            <a:r>
              <a:rPr lang="en-US" sz="1600" dirty="0">
                <a:effectLst/>
              </a:rPr>
              <a:t>place QD or SD next to the central dipole</a:t>
            </a:r>
          </a:p>
          <a:p>
            <a:r>
              <a:rPr lang="en-US" sz="1600" dirty="0"/>
              <a:t>Drifts remain 0.1m, </a:t>
            </a:r>
            <a:r>
              <a:rPr lang="el-GR" sz="1600" dirty="0">
                <a:ea typeface="Cambria Math" panose="02040503050406030204" pitchFamily="18" charset="0"/>
              </a:rPr>
              <a:t>ν</a:t>
            </a:r>
            <a:r>
              <a:rPr lang="en-US" sz="1600" baseline="-25000" dirty="0">
                <a:ea typeface="Cambria Math" panose="02040503050406030204" pitchFamily="18" charset="0"/>
              </a:rPr>
              <a:t>x </a:t>
            </a:r>
            <a:r>
              <a:rPr lang="en-US" sz="1600" dirty="0">
                <a:ea typeface="Cambria Math" panose="02040503050406030204" pitchFamily="18" charset="0"/>
              </a:rPr>
              <a:t>= .4,   </a:t>
            </a:r>
            <a:r>
              <a:rPr lang="el-GR" sz="1600" dirty="0">
                <a:ea typeface="Cambria Math" panose="02040503050406030204" pitchFamily="18" charset="0"/>
              </a:rPr>
              <a:t>ν</a:t>
            </a:r>
            <a:r>
              <a:rPr lang="en-US" sz="1600" baseline="-25000" dirty="0">
                <a:ea typeface="Cambria Math" panose="02040503050406030204" pitchFamily="18" charset="0"/>
              </a:rPr>
              <a:t>y </a:t>
            </a:r>
            <a:r>
              <a:rPr lang="en-US" sz="1600" dirty="0">
                <a:ea typeface="Cambria Math" panose="02040503050406030204" pitchFamily="18" charset="0"/>
              </a:rPr>
              <a:t>= .1 </a:t>
            </a:r>
            <a:endParaRPr lang="en-DE" sz="1600" dirty="0">
              <a:ea typeface="STZhongsong" panose="020B0503020204020204" pitchFamily="2" charset="-122"/>
            </a:endParaRPr>
          </a:p>
        </p:txBody>
      </p:sp>
      <p:graphicFrame>
        <p:nvGraphicFramePr>
          <p:cNvPr id="5" name="Table 14">
            <a:extLst>
              <a:ext uri="{FF2B5EF4-FFF2-40B4-BE49-F238E27FC236}">
                <a16:creationId xmlns:a16="http://schemas.microsoft.com/office/drawing/2014/main" id="{75C0F627-33D1-ABF6-3AB7-3AEF03DA8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0311561"/>
              </p:ext>
            </p:extLst>
          </p:nvPr>
        </p:nvGraphicFramePr>
        <p:xfrm>
          <a:off x="630664" y="3184489"/>
          <a:ext cx="6746319" cy="2055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630">
                  <a:extLst>
                    <a:ext uri="{9D8B030D-6E8A-4147-A177-3AD203B41FA5}">
                      <a16:colId xmlns:a16="http://schemas.microsoft.com/office/drawing/2014/main" val="523527320"/>
                    </a:ext>
                  </a:extLst>
                </a:gridCol>
                <a:gridCol w="1908181">
                  <a:extLst>
                    <a:ext uri="{9D8B030D-6E8A-4147-A177-3AD203B41FA5}">
                      <a16:colId xmlns:a16="http://schemas.microsoft.com/office/drawing/2014/main" val="1237058287"/>
                    </a:ext>
                  </a:extLst>
                </a:gridCol>
                <a:gridCol w="978424">
                  <a:extLst>
                    <a:ext uri="{9D8B030D-6E8A-4147-A177-3AD203B41FA5}">
                      <a16:colId xmlns:a16="http://schemas.microsoft.com/office/drawing/2014/main" val="300603854"/>
                    </a:ext>
                  </a:extLst>
                </a:gridCol>
                <a:gridCol w="755649">
                  <a:extLst>
                    <a:ext uri="{9D8B030D-6E8A-4147-A177-3AD203B41FA5}">
                      <a16:colId xmlns:a16="http://schemas.microsoft.com/office/drawing/2014/main" val="2029529680"/>
                    </a:ext>
                  </a:extLst>
                </a:gridCol>
                <a:gridCol w="978222">
                  <a:extLst>
                    <a:ext uri="{9D8B030D-6E8A-4147-A177-3AD203B41FA5}">
                      <a16:colId xmlns:a16="http://schemas.microsoft.com/office/drawing/2014/main" val="2368719569"/>
                    </a:ext>
                  </a:extLst>
                </a:gridCol>
                <a:gridCol w="964387">
                  <a:extLst>
                    <a:ext uri="{9D8B030D-6E8A-4147-A177-3AD203B41FA5}">
                      <a16:colId xmlns:a16="http://schemas.microsoft.com/office/drawing/2014/main" val="3339499782"/>
                    </a:ext>
                  </a:extLst>
                </a:gridCol>
                <a:gridCol w="890826">
                  <a:extLst>
                    <a:ext uri="{9D8B030D-6E8A-4147-A177-3AD203B41FA5}">
                      <a16:colId xmlns:a16="http://schemas.microsoft.com/office/drawing/2014/main" val="85691798"/>
                    </a:ext>
                  </a:extLst>
                </a:gridCol>
              </a:tblGrid>
              <a:tr h="342582">
                <a:tc>
                  <a:txBody>
                    <a:bodyPr/>
                    <a:lstStyle/>
                    <a:p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setup</a:t>
                      </a:r>
                      <a:endParaRPr lang="en-DE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ymbol" panose="05050102010706020507" pitchFamily="18" charset="2"/>
                        </a:rPr>
                        <a:t>e</a:t>
                      </a:r>
                      <a:r>
                        <a:rPr lang="en-US" sz="1400" dirty="0"/>
                        <a:t> [pm]</a:t>
                      </a:r>
                      <a:endParaRPr lang="en-DE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Symbol" panose="05050102010706020507" pitchFamily="18" charset="2"/>
                        </a:rPr>
                        <a:t>x</a:t>
                      </a:r>
                      <a:r>
                        <a:rPr lang="en-US" sz="1400" dirty="0"/>
                        <a:t>x</a:t>
                      </a:r>
                      <a:endParaRPr lang="en-DE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latin typeface="Symbol" panose="05050102010706020507" pitchFamily="18" charset="2"/>
                        </a:rPr>
                        <a:t>x</a:t>
                      </a:r>
                      <a:r>
                        <a:rPr lang="en-US" sz="1400" dirty="0" err="1"/>
                        <a:t>y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SD [1/m²]</a:t>
                      </a:r>
                      <a:endParaRPr lang="en-DE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SF [1/m²]</a:t>
                      </a:r>
                      <a:endParaRPr lang="en-DE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2709954"/>
                  </a:ext>
                </a:extLst>
              </a:tr>
              <a:tr h="342582"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0" dirty="0">
                          <a:solidFill>
                            <a:srgbClr val="FF0000"/>
                          </a:solidFill>
                        </a:rPr>
                        <a:t>SF last – SD central</a:t>
                      </a:r>
                      <a:endParaRPr lang="en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rgbClr val="FF0000"/>
                          </a:solidFill>
                        </a:rPr>
                        <a:t>95</a:t>
                      </a:r>
                      <a:endParaRPr lang="en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rgbClr val="FF0000"/>
                          </a:solidFill>
                        </a:rPr>
                        <a:t>-0.75</a:t>
                      </a:r>
                      <a:endParaRPr lang="en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rgbClr val="FF0000"/>
                          </a:solidFill>
                        </a:rPr>
                        <a:t>-0.28</a:t>
                      </a:r>
                      <a:endParaRPr lang="en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rgbClr val="FF0000"/>
                          </a:solidFill>
                        </a:rPr>
                        <a:t>-17.8</a:t>
                      </a:r>
                      <a:endParaRPr lang="en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solidFill>
                            <a:srgbClr val="FF0000"/>
                          </a:solidFill>
                        </a:rPr>
                        <a:t>10.1</a:t>
                      </a:r>
                      <a:endParaRPr lang="en-DE" sz="1400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3750379"/>
                  </a:ext>
                </a:extLst>
              </a:tr>
              <a:tr h="342582"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RB last – SD central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-0.83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-0.24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-32.1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18.9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706238"/>
                  </a:ext>
                </a:extLst>
              </a:tr>
              <a:tr h="342582">
                <a:tc>
                  <a:txBody>
                    <a:bodyPr/>
                    <a:lstStyle/>
                    <a:p>
                      <a:r>
                        <a:rPr lang="en-US" sz="1400" dirty="0"/>
                        <a:t>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SF last – QD central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106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-0.74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-0.29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-18.3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15.2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2679545"/>
                  </a:ext>
                </a:extLst>
              </a:tr>
              <a:tr h="342582">
                <a:tc>
                  <a:txBody>
                    <a:bodyPr/>
                    <a:lstStyle/>
                    <a:p>
                      <a:r>
                        <a:rPr lang="en-US" sz="1400" dirty="0"/>
                        <a:t>4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RB last – QD central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-0.82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-0.25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-30.3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26.2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3733332"/>
                  </a:ext>
                </a:extLst>
              </a:tr>
              <a:tr h="342582">
                <a:tc>
                  <a:txBody>
                    <a:bodyPr/>
                    <a:lstStyle/>
                    <a:p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a:t>+/- 5%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+/- 6%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+/- 9%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+/- 30%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+/- 44%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2396027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323B4FE-69AD-EB7B-4C41-4F98F67510C4}"/>
              </a:ext>
            </a:extLst>
          </p:cNvPr>
          <p:cNvSpPr txBox="1"/>
          <p:nvPr/>
        </p:nvSpPr>
        <p:spPr>
          <a:xfrm>
            <a:off x="577850" y="5504946"/>
            <a:ext cx="7033079" cy="58477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Magnet permutations have a moderate impact on emittance and chromaticity, but</a:t>
            </a:r>
          </a:p>
          <a:p>
            <a:pPr algn="ctr"/>
            <a:r>
              <a:rPr lang="en-US" sz="1600" dirty="0">
                <a:solidFill>
                  <a:schemeClr val="accent1">
                    <a:lumMod val="50000"/>
                  </a:schemeClr>
                </a:solidFill>
              </a:rPr>
              <a:t>significant impact on the sextupole strength!</a:t>
            </a:r>
            <a:endParaRPr lang="en-DE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DE0CDE8-6012-9BE1-1EE1-B2BCD92D82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1942" y="0"/>
            <a:ext cx="6436546" cy="2947862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6FC836F6-4D03-31EC-4B47-D136F950D182}"/>
              </a:ext>
            </a:extLst>
          </p:cNvPr>
          <p:cNvCxnSpPr/>
          <p:nvPr/>
        </p:nvCxnSpPr>
        <p:spPr>
          <a:xfrm>
            <a:off x="6215449" y="926757"/>
            <a:ext cx="0" cy="128510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AAB9E71-9C2A-8A21-B5F3-F76D7C8611C9}"/>
              </a:ext>
            </a:extLst>
          </p:cNvPr>
          <p:cNvCxnSpPr/>
          <p:nvPr/>
        </p:nvCxnSpPr>
        <p:spPr>
          <a:xfrm>
            <a:off x="7856838" y="926757"/>
            <a:ext cx="0" cy="128510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AD1DDFF-89B6-2146-983D-E7B487C53580}"/>
              </a:ext>
            </a:extLst>
          </p:cNvPr>
          <p:cNvCxnSpPr/>
          <p:nvPr/>
        </p:nvCxnSpPr>
        <p:spPr>
          <a:xfrm>
            <a:off x="7074243" y="926757"/>
            <a:ext cx="0" cy="128510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07AFA48-FFA7-ED62-1F36-BA780F6D76B3}"/>
              </a:ext>
            </a:extLst>
          </p:cNvPr>
          <p:cNvCxnSpPr/>
          <p:nvPr/>
        </p:nvCxnSpPr>
        <p:spPr>
          <a:xfrm>
            <a:off x="10266561" y="926757"/>
            <a:ext cx="0" cy="1285102"/>
          </a:xfrm>
          <a:prstGeom prst="line">
            <a:avLst/>
          </a:prstGeom>
          <a:ln w="1270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F77108F2-C621-54D5-EC27-BC33868BD661}"/>
              </a:ext>
            </a:extLst>
          </p:cNvPr>
          <p:cNvSpPr txBox="1"/>
          <p:nvPr/>
        </p:nvSpPr>
        <p:spPr>
          <a:xfrm rot="958086">
            <a:off x="8364444" y="4207386"/>
            <a:ext cx="2995705" cy="646331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UC completely analyzed =&gt;</a:t>
            </a:r>
          </a:p>
          <a:p>
            <a:pPr algn="ctr"/>
            <a:r>
              <a:rPr lang="en-US" dirty="0">
                <a:solidFill>
                  <a:srgbClr val="C00000"/>
                </a:solidFill>
              </a:rPr>
              <a:t>‘unique’ solution!!!</a:t>
            </a:r>
            <a:endParaRPr lang="en-DE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371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65D94E-4B5F-4899-9D7A-923E039F6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E65D600-8B5E-09D2-D3E9-BAE8B83E10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49" y="288926"/>
            <a:ext cx="4377209" cy="224546"/>
          </a:xfrm>
        </p:spPr>
        <p:txBody>
          <a:bodyPr>
            <a:normAutofit fontScale="92500"/>
          </a:bodyPr>
          <a:lstStyle/>
          <a:p>
            <a:r>
              <a:rPr lang="en-US" dirty="0"/>
              <a:t>Dispersion suppression cell / matching to the straight section</a:t>
            </a:r>
            <a:endParaRPr lang="en-DE" dirty="0"/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7318694-AB7F-298C-A68E-0F9A5AA18D2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56F90E8-DC75-C766-6BB2-54787C6CFF90}"/>
              </a:ext>
            </a:extLst>
          </p:cNvPr>
          <p:cNvSpPr txBox="1"/>
          <p:nvPr/>
        </p:nvSpPr>
        <p:spPr>
          <a:xfrm>
            <a:off x="577849" y="861197"/>
            <a:ext cx="6644896" cy="22775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Dispersion Suppression Cell: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Guideline: As close as possible to half unit cell – to keep phase matching, </a:t>
            </a:r>
            <a:r>
              <a:rPr lang="en-US" sz="1600" dirty="0">
                <a:sym typeface="Symbol" panose="05050102010706020507" pitchFamily="18" charset="2"/>
              </a:rPr>
              <a:t></a:t>
            </a:r>
            <a:endParaRPr lang="en-US" sz="1600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Fitting: use RB, QD, RB-angle, B-length, drift</a:t>
            </a:r>
          </a:p>
          <a:p>
            <a:pPr>
              <a:spcBef>
                <a:spcPts val="600"/>
              </a:spcBef>
            </a:pPr>
            <a:r>
              <a:rPr lang="en-US" sz="1600" b="1" dirty="0"/>
              <a:t>      </a:t>
            </a:r>
            <a:r>
              <a:rPr lang="en-US" sz="1600" dirty="0"/>
              <a:t>=&gt; Deviation from ‘generic’ setup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Mismatch in dispersion limits angle distribution, ~4.2-4.3° / 2.85-2.65°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Gradient bend helpful for fitting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33F5E31-7457-82AE-30B3-E3BE91B0AB15}"/>
              </a:ext>
            </a:extLst>
          </p:cNvPr>
          <p:cNvGrpSpPr/>
          <p:nvPr/>
        </p:nvGrpSpPr>
        <p:grpSpPr>
          <a:xfrm>
            <a:off x="67588" y="3345504"/>
            <a:ext cx="8039251" cy="2766905"/>
            <a:chOff x="1792164" y="1911074"/>
            <a:chExt cx="8039251" cy="2766905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53C4371-3240-3898-DE25-814CBC1C6AC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22081" y="1911074"/>
              <a:ext cx="4387840" cy="2190550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637F6549-8AA9-5DB7-B444-61F750877A82}"/>
                </a:ext>
              </a:extLst>
            </p:cNvPr>
            <p:cNvSpPr txBox="1"/>
            <p:nvPr/>
          </p:nvSpPr>
          <p:spPr>
            <a:xfrm>
              <a:off x="1792164" y="2494749"/>
              <a:ext cx="142513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Symbol" panose="05050102010706020507" pitchFamily="18" charset="2"/>
                </a:rPr>
                <a:t>b</a:t>
              </a:r>
              <a:r>
                <a:rPr lang="en-US" sz="1400" baseline="-25000" dirty="0" err="1"/>
                <a:t>x,y</a:t>
              </a:r>
              <a:r>
                <a:rPr lang="en-US" sz="1400" dirty="0"/>
                <a:t> , </a:t>
              </a:r>
              <a:r>
                <a:rPr lang="en-US" sz="1400" dirty="0">
                  <a:latin typeface="Symbol" panose="05050102010706020507" pitchFamily="18" charset="2"/>
                </a:rPr>
                <a:t>h</a:t>
              </a:r>
              <a:r>
                <a:rPr lang="en-US" sz="1400" dirty="0"/>
                <a:t>, set by UC</a:t>
              </a:r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0783823B-249D-6ACC-0153-060100EB8B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9368" y="2224664"/>
              <a:ext cx="836706" cy="460188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A0546CD-8D2E-7657-36D3-409211CCDD59}"/>
                </a:ext>
              </a:extLst>
            </p:cNvPr>
            <p:cNvCxnSpPr>
              <a:cxnSpLocks/>
            </p:cNvCxnSpPr>
            <p:nvPr/>
          </p:nvCxnSpPr>
          <p:spPr>
            <a:xfrm>
              <a:off x="3339368" y="2684852"/>
              <a:ext cx="836706" cy="26894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B26532B-8F9A-4048-A43B-6FC227FDAD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9368" y="2161263"/>
              <a:ext cx="788894" cy="432090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258BF0-CD34-F3F7-D72E-4A892D885D59}"/>
                </a:ext>
              </a:extLst>
            </p:cNvPr>
            <p:cNvSpPr txBox="1"/>
            <p:nvPr/>
          </p:nvSpPr>
          <p:spPr>
            <a:xfrm>
              <a:off x="8390348" y="3168951"/>
              <a:ext cx="887872" cy="30777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rgbClr val="FF0000"/>
                  </a:solidFill>
                  <a:latin typeface="Symbol" panose="05050102010706020507" pitchFamily="18" charset="2"/>
                </a:rPr>
                <a:t>h, h</a:t>
              </a:r>
              <a:r>
                <a:rPr lang="en-US" sz="1400" dirty="0">
                  <a:solidFill>
                    <a:srgbClr val="FF0000"/>
                  </a:solidFill>
                  <a:latin typeface="Cambria Math" panose="02040503050406030204" pitchFamily="18" charset="0"/>
                  <a:ea typeface="Cambria Math" panose="02040503050406030204" pitchFamily="18" charset="0"/>
                </a:rPr>
                <a:t>’</a:t>
              </a:r>
              <a:r>
                <a:rPr lang="en-US" sz="1400" dirty="0">
                  <a:solidFill>
                    <a:srgbClr val="FF0000"/>
                  </a:solidFill>
                  <a:latin typeface="Symbol" panose="05050102010706020507" pitchFamily="18" charset="2"/>
                </a:rPr>
                <a:t> </a:t>
              </a:r>
              <a:r>
                <a:rPr lang="en-US" sz="1400" dirty="0">
                  <a:solidFill>
                    <a:srgbClr val="FF0000"/>
                  </a:solidFill>
                </a:rPr>
                <a:t>zero</a:t>
              </a:r>
            </a:p>
          </p:txBody>
        </p: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517B47E9-8721-8D86-8474-D47E53127E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19693" y="3322840"/>
              <a:ext cx="1010024" cy="354461"/>
            </a:xfrm>
            <a:prstGeom prst="straightConnector1">
              <a:avLst/>
            </a:prstGeom>
            <a:ln w="1905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7315660-6B5D-DAA0-E42C-3F095F5F03A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319693" y="2112914"/>
              <a:ext cx="1010024" cy="76980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8F930DC-12BA-E7B7-EC06-81DB05D1EFBA}"/>
                </a:ext>
              </a:extLst>
            </p:cNvPr>
            <p:cNvSpPr txBox="1"/>
            <p:nvPr/>
          </p:nvSpPr>
          <p:spPr>
            <a:xfrm>
              <a:off x="5450945" y="4154759"/>
              <a:ext cx="183018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err="1">
                  <a:latin typeface="Symbol" panose="05050102010706020507" pitchFamily="18" charset="2"/>
                </a:rPr>
                <a:t>b</a:t>
              </a:r>
              <a:r>
                <a:rPr lang="en-US" sz="1400" baseline="-25000" dirty="0" err="1"/>
                <a:t>min</a:t>
              </a:r>
              <a:r>
                <a:rPr lang="en-US" sz="1400" dirty="0"/>
                <a:t> 40% inside dipole</a:t>
              </a:r>
            </a:p>
            <a:p>
              <a:r>
                <a:rPr lang="en-US" sz="1400" dirty="0"/>
                <a:t>for minimal emittance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DD481D20-A7BF-B107-5A6E-5CBE90BBAB33}"/>
                </a:ext>
              </a:extLst>
            </p:cNvPr>
            <p:cNvCxnSpPr>
              <a:cxnSpLocks/>
              <a:stCxn id="13" idx="0"/>
            </p:cNvCxnSpPr>
            <p:nvPr/>
          </p:nvCxnSpPr>
          <p:spPr>
            <a:xfrm flipV="1">
              <a:off x="6366036" y="3731882"/>
              <a:ext cx="302574" cy="422877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4D8C552-540F-42EB-17ED-123A5C96837E}"/>
                </a:ext>
              </a:extLst>
            </p:cNvPr>
            <p:cNvSpPr txBox="1"/>
            <p:nvPr/>
          </p:nvSpPr>
          <p:spPr>
            <a:xfrm>
              <a:off x="8263182" y="2609040"/>
              <a:ext cx="156823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latin typeface="Symbol" panose="05050102010706020507" pitchFamily="18" charset="2"/>
                </a:rPr>
                <a:t>a</a:t>
              </a:r>
              <a:r>
                <a:rPr lang="en-US" sz="1600" baseline="-25000" dirty="0"/>
                <a:t>y</a:t>
              </a:r>
              <a:r>
                <a:rPr lang="en-US" sz="1600" dirty="0"/>
                <a:t> close to zero</a:t>
              </a:r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04C8EAFB-BC5F-939A-8D76-BB8F95C492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5711" y="1720869"/>
            <a:ext cx="3886550" cy="293257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EA31111-7EE9-61E9-6A31-D3E8CFC0B859}"/>
              </a:ext>
            </a:extLst>
          </p:cNvPr>
          <p:cNvSpPr txBox="1"/>
          <p:nvPr/>
        </p:nvSpPr>
        <p:spPr>
          <a:xfrm>
            <a:off x="8389396" y="4604545"/>
            <a:ext cx="360445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Emittance of MB and DSB for different angle distributions. TME in main bend, 0.8T, and optimal positioning of </a:t>
            </a:r>
            <a:r>
              <a:rPr lang="en-US" sz="1400" dirty="0">
                <a:latin typeface="Symbol" panose="05050102010706020507" pitchFamily="18" charset="2"/>
              </a:rPr>
              <a:t>b</a:t>
            </a:r>
            <a:r>
              <a:rPr lang="en-US" sz="1400" baseline="-25000" dirty="0"/>
              <a:t>x</a:t>
            </a:r>
            <a:r>
              <a:rPr lang="en-US" sz="1400" dirty="0"/>
              <a:t> = 0.1 in DSB.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25024073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32BE547-CDCF-CADA-6EE9-E90EEB193E7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49" y="288926"/>
            <a:ext cx="4377209" cy="224546"/>
          </a:xfrm>
        </p:spPr>
        <p:txBody>
          <a:bodyPr>
            <a:normAutofit/>
          </a:bodyPr>
          <a:lstStyle/>
          <a:p>
            <a:r>
              <a:rPr lang="en-US" dirty="0"/>
              <a:t>matching to the straight section</a:t>
            </a:r>
            <a:endParaRPr lang="en-DE" dirty="0"/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0BF1F8-D95C-6AE3-FF06-08A6919EFDF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1C4A53-3524-5AF0-BBC8-B73155B98E16}"/>
              </a:ext>
            </a:extLst>
          </p:cNvPr>
          <p:cNvSpPr txBox="1"/>
          <p:nvPr/>
        </p:nvSpPr>
        <p:spPr>
          <a:xfrm>
            <a:off x="577849" y="3214239"/>
            <a:ext cx="7775334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Matching to the straight section: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Offline script: scan 4 gradients and 4 drifts and select the appropriate solution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Chose tune close to HOA-condition 43.72, 12.78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fit</a:t>
            </a:r>
            <a:r>
              <a:rPr lang="en-US" dirty="0">
                <a:latin typeface="Symbol" panose="05050102010706020507" pitchFamily="18" charset="2"/>
              </a:rPr>
              <a:t> </a:t>
            </a:r>
            <a:r>
              <a:rPr lang="en-US" dirty="0" err="1">
                <a:latin typeface="Symbol" panose="05050102010706020507" pitchFamily="18" charset="2"/>
              </a:rPr>
              <a:t>a</a:t>
            </a:r>
            <a:r>
              <a:rPr lang="en-US" baseline="-25000" dirty="0" err="1"/>
              <a:t>x,y</a:t>
            </a:r>
            <a:r>
              <a:rPr lang="en-US" baseline="-25000" dirty="0"/>
              <a:t> </a:t>
            </a:r>
            <a:r>
              <a:rPr lang="en-US" dirty="0"/>
              <a:t>= 0, lattice tune =&gt; small mismatch in </a:t>
            </a:r>
            <a:r>
              <a:rPr lang="en-US" dirty="0" err="1">
                <a:latin typeface="Symbol" panose="05050102010706020507" pitchFamily="18" charset="2"/>
              </a:rPr>
              <a:t>b</a:t>
            </a:r>
            <a:r>
              <a:rPr lang="en-US" baseline="-25000" dirty="0" err="1"/>
              <a:t>x,y</a:t>
            </a:r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B98266C-3E2D-1CC7-C6DA-7C9D62845198}"/>
              </a:ext>
            </a:extLst>
          </p:cNvPr>
          <p:cNvSpPr txBox="1"/>
          <p:nvPr/>
        </p:nvSpPr>
        <p:spPr>
          <a:xfrm>
            <a:off x="3852079" y="5209566"/>
            <a:ext cx="3741773" cy="70788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rgbClr val="C00000"/>
                </a:solidFill>
              </a:rPr>
              <a:t>=&gt; lattice complete</a:t>
            </a:r>
          </a:p>
          <a:p>
            <a:pPr algn="ctr"/>
            <a:r>
              <a:rPr lang="en-US" sz="2000" dirty="0"/>
              <a:t>incorporate technical limitations</a:t>
            </a:r>
            <a:endParaRPr lang="en-DE" sz="2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A2E37B1-A486-9920-8173-2640E56C01C5}"/>
              </a:ext>
            </a:extLst>
          </p:cNvPr>
          <p:cNvSpPr txBox="1"/>
          <p:nvPr/>
        </p:nvSpPr>
        <p:spPr>
          <a:xfrm>
            <a:off x="577849" y="887105"/>
            <a:ext cx="327423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Phase matching for HOA: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unit cell :          </a:t>
            </a:r>
            <a:r>
              <a:rPr lang="en-US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600" baseline="-25000" dirty="0" err="1">
                <a:solidFill>
                  <a:srgbClr val="0000FF"/>
                </a:solidFill>
              </a:rPr>
              <a:t>x,y</a:t>
            </a:r>
            <a:r>
              <a:rPr lang="en-US" sz="1600" baseline="-25000" dirty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*(n+1) = N</a:t>
            </a:r>
            <a:r>
              <a:rPr lang="en-US" sz="1600" dirty="0"/>
              <a:t>, </a:t>
            </a:r>
          </a:p>
          <a:p>
            <a:pPr lvl="1"/>
            <a:r>
              <a:rPr lang="en-US" sz="1600" dirty="0"/>
              <a:t>n: no UCs, N: integers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super period:   </a:t>
            </a:r>
            <a:r>
              <a:rPr lang="en-US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en-US" sz="1600" baseline="-25000" dirty="0" err="1">
                <a:solidFill>
                  <a:srgbClr val="0000FF"/>
                </a:solidFill>
              </a:rPr>
              <a:t>x,y</a:t>
            </a:r>
            <a:r>
              <a:rPr lang="en-US" sz="1600" baseline="-25000" dirty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*p = M</a:t>
            </a:r>
            <a:endParaRPr lang="en-US" sz="1600" i="1" dirty="0"/>
          </a:p>
          <a:p>
            <a:pPr lvl="1"/>
            <a:r>
              <a:rPr lang="en-US" sz="1600" dirty="0"/>
              <a:t>p: no. super periods, M: integer</a:t>
            </a:r>
            <a:endParaRPr lang="en-DE" sz="1600" dirty="0"/>
          </a:p>
        </p:txBody>
      </p:sp>
      <p:graphicFrame>
        <p:nvGraphicFramePr>
          <p:cNvPr id="21" name="Content Placeholder 5">
            <a:extLst>
              <a:ext uri="{FF2B5EF4-FFF2-40B4-BE49-F238E27FC236}">
                <a16:creationId xmlns:a16="http://schemas.microsoft.com/office/drawing/2014/main" id="{7AF63058-7E79-0E1A-8080-657491E46C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5572412"/>
              </p:ext>
            </p:extLst>
          </p:nvPr>
        </p:nvGraphicFramePr>
        <p:xfrm>
          <a:off x="8811332" y="887105"/>
          <a:ext cx="2995704" cy="1771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1181">
                  <a:extLst>
                    <a:ext uri="{9D8B030D-6E8A-4147-A177-3AD203B41FA5}">
                      <a16:colId xmlns:a16="http://schemas.microsoft.com/office/drawing/2014/main" val="1174971013"/>
                    </a:ext>
                  </a:extLst>
                </a:gridCol>
                <a:gridCol w="684740">
                  <a:extLst>
                    <a:ext uri="{9D8B030D-6E8A-4147-A177-3AD203B41FA5}">
                      <a16:colId xmlns:a16="http://schemas.microsoft.com/office/drawing/2014/main" val="645997905"/>
                    </a:ext>
                  </a:extLst>
                </a:gridCol>
                <a:gridCol w="314458">
                  <a:extLst>
                    <a:ext uri="{9D8B030D-6E8A-4147-A177-3AD203B41FA5}">
                      <a16:colId xmlns:a16="http://schemas.microsoft.com/office/drawing/2014/main" val="2249804445"/>
                    </a:ext>
                  </a:extLst>
                </a:gridCol>
                <a:gridCol w="754909">
                  <a:extLst>
                    <a:ext uri="{9D8B030D-6E8A-4147-A177-3AD203B41FA5}">
                      <a16:colId xmlns:a16="http://schemas.microsoft.com/office/drawing/2014/main" val="1334444326"/>
                    </a:ext>
                  </a:extLst>
                </a:gridCol>
                <a:gridCol w="550416">
                  <a:extLst>
                    <a:ext uri="{9D8B030D-6E8A-4147-A177-3AD203B41FA5}">
                      <a16:colId xmlns:a16="http://schemas.microsoft.com/office/drawing/2014/main" val="1458151103"/>
                    </a:ext>
                  </a:extLst>
                </a:gridCol>
              </a:tblGrid>
              <a:tr h="39717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 </a:t>
                      </a:r>
                      <a:r>
                        <a:rPr lang="en-US" sz="1600" dirty="0" err="1">
                          <a:latin typeface="Symbol" panose="05050102010706020507" pitchFamily="18" charset="2"/>
                        </a:rPr>
                        <a:t>j</a:t>
                      </a:r>
                      <a:r>
                        <a:rPr lang="en-US" sz="1600" baseline="-25000" dirty="0" err="1"/>
                        <a:t>x</a:t>
                      </a:r>
                      <a:endParaRPr lang="en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</a:t>
                      </a:r>
                      <a:endParaRPr lang="en-DE" sz="1600" baseline="-25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DE" sz="1600" dirty="0"/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>
                          <a:latin typeface="Symbol" panose="05050102010706020507" pitchFamily="18" charset="2"/>
                        </a:rPr>
                        <a:t>j</a:t>
                      </a:r>
                      <a:r>
                        <a:rPr lang="en-US" sz="1600" baseline="-25000" dirty="0" err="1"/>
                        <a:t>y</a:t>
                      </a:r>
                      <a:endParaRPr lang="en-DE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p</a:t>
                      </a:r>
                      <a:r>
                        <a:rPr lang="en-US" sz="1600" baseline="-25000" dirty="0" err="1"/>
                        <a:t>y</a:t>
                      </a:r>
                      <a:endParaRPr lang="en-DE" sz="1600" baseline="-25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56743189"/>
                  </a:ext>
                </a:extLst>
              </a:tr>
              <a:tr h="365185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2.69</a:t>
                      </a:r>
                      <a:endParaRPr lang="en-DE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43</a:t>
                      </a:r>
                      <a:endParaRPr lang="en-DE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0.75</a:t>
                      </a:r>
                      <a:endParaRPr lang="en-DE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  <a:endParaRPr lang="en-DE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9590135"/>
                  </a:ext>
                </a:extLst>
              </a:tr>
              <a:tr h="3101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2.75</a:t>
                      </a:r>
                      <a:endParaRPr lang="en-DE" sz="16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  <a:endParaRPr lang="en-DE" sz="16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0.81</a:t>
                      </a:r>
                      <a:endParaRPr lang="en-DE" sz="16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</a:t>
                      </a:r>
                      <a:endParaRPr lang="en-DE" sz="16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33772"/>
                  </a:ext>
                </a:extLst>
              </a:tr>
              <a:tr h="31017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2.81</a:t>
                      </a:r>
                      <a:endParaRPr lang="en-DE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0.87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14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9887404"/>
                  </a:ext>
                </a:extLst>
              </a:tr>
              <a:tr h="33874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2.87</a:t>
                      </a:r>
                      <a:endParaRPr lang="en-DE" sz="1600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46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0.94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8026166"/>
                  </a:ext>
                </a:extLst>
              </a:tr>
            </a:tbl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C6DD825F-F264-1CDA-112F-6E52E63176B4}"/>
              </a:ext>
            </a:extLst>
          </p:cNvPr>
          <p:cNvSpPr txBox="1"/>
          <p:nvPr/>
        </p:nvSpPr>
        <p:spPr>
          <a:xfrm>
            <a:off x="4465516" y="881923"/>
            <a:ext cx="3582584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Quadrupoles in straight need to fit: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latin typeface="Symbol" panose="05050102010706020507" pitchFamily="18" charset="2"/>
              </a:rPr>
              <a:t>b</a:t>
            </a:r>
            <a:r>
              <a:rPr lang="en-US" sz="1800" baseline="-25000" dirty="0" err="1"/>
              <a:t>x,y</a:t>
            </a:r>
            <a:r>
              <a:rPr lang="en-US" sz="1800" baseline="-25000" dirty="0"/>
              <a:t> </a:t>
            </a:r>
            <a:r>
              <a:rPr lang="en-US" sz="1800" dirty="0"/>
              <a:t>=3.0m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>
                <a:latin typeface="Symbol" panose="05050102010706020507" pitchFamily="18" charset="2"/>
              </a:rPr>
              <a:t>a</a:t>
            </a:r>
            <a:r>
              <a:rPr lang="en-US" sz="1800" baseline="-25000" dirty="0" err="1"/>
              <a:t>x,y</a:t>
            </a:r>
            <a:r>
              <a:rPr lang="en-US" sz="1800" baseline="-25000" dirty="0"/>
              <a:t> </a:t>
            </a:r>
            <a:r>
              <a:rPr lang="en-US" sz="1800" dirty="0"/>
              <a:t>= 0.0m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phase advance</a:t>
            </a:r>
          </a:p>
          <a:p>
            <a:endParaRPr lang="en-US" dirty="0"/>
          </a:p>
          <a:p>
            <a:r>
              <a:rPr lang="en-US" sz="1800" dirty="0"/>
              <a:t>Phase advance closely related to </a:t>
            </a:r>
            <a:r>
              <a:rPr lang="en-US" sz="1800" dirty="0" err="1">
                <a:latin typeface="Symbol" panose="05050102010706020507" pitchFamily="18" charset="2"/>
              </a:rPr>
              <a:t>b</a:t>
            </a:r>
            <a:r>
              <a:rPr lang="en-US" sz="1800" baseline="-25000" dirty="0" err="1"/>
              <a:t>x,y</a:t>
            </a:r>
            <a:endParaRPr lang="en-US" sz="1800" baseline="-25000" dirty="0"/>
          </a:p>
          <a:p>
            <a:r>
              <a:rPr lang="en-US" sz="1800" dirty="0"/>
              <a:t>=&gt; 4 quadrupoles </a:t>
            </a:r>
          </a:p>
          <a:p>
            <a:endParaRPr lang="en-DE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8050BB-E826-04E8-2412-78B3AFD965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6169" y="3803316"/>
            <a:ext cx="3057525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2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F313B6-60DE-4F51-86DB-92DCC6B080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6A18F1DD-6239-283E-4674-A3B434D58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5080574"/>
              </p:ext>
            </p:extLst>
          </p:nvPr>
        </p:nvGraphicFramePr>
        <p:xfrm>
          <a:off x="715613" y="577292"/>
          <a:ext cx="4667250" cy="2192406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875572">
                  <a:extLst>
                    <a:ext uri="{9D8B030D-6E8A-4147-A177-3AD203B41FA5}">
                      <a16:colId xmlns:a16="http://schemas.microsoft.com/office/drawing/2014/main" val="666544440"/>
                    </a:ext>
                  </a:extLst>
                </a:gridCol>
                <a:gridCol w="2791678">
                  <a:extLst>
                    <a:ext uri="{9D8B030D-6E8A-4147-A177-3AD203B41FA5}">
                      <a16:colId xmlns:a16="http://schemas.microsoft.com/office/drawing/2014/main" val="4042306754"/>
                    </a:ext>
                  </a:extLst>
                </a:gridCol>
              </a:tblGrid>
              <a:tr h="314601"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Technical design limits (conservative)</a:t>
                      </a:r>
                      <a:endParaRPr lang="en-DE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691687"/>
                  </a:ext>
                </a:extLst>
              </a:tr>
              <a:tr h="314601">
                <a:tc>
                  <a:txBody>
                    <a:bodyPr/>
                    <a:lstStyle/>
                    <a:p>
                      <a:r>
                        <a:rPr lang="en-US" sz="1400" dirty="0"/>
                        <a:t>Dipoles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1.4T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618036"/>
                  </a:ext>
                </a:extLst>
              </a:tr>
              <a:tr h="314601">
                <a:tc>
                  <a:txBody>
                    <a:bodyPr/>
                    <a:lstStyle/>
                    <a:p>
                      <a:r>
                        <a:rPr lang="en-US" sz="1400" dirty="0"/>
                        <a:t>Com. </a:t>
                      </a:r>
                      <a:r>
                        <a:rPr lang="en-US" sz="1400" dirty="0" err="1"/>
                        <a:t>func</a:t>
                      </a:r>
                      <a:r>
                        <a:rPr lang="en-US" sz="1400" dirty="0"/>
                        <a:t>. dipoles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0.8T, 15T/m &amp; 30T/m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7330080"/>
                  </a:ext>
                </a:extLst>
              </a:tr>
              <a:tr h="314601">
                <a:tc>
                  <a:txBody>
                    <a:bodyPr/>
                    <a:lstStyle/>
                    <a:p>
                      <a:r>
                        <a:rPr lang="en-US" sz="1400" dirty="0"/>
                        <a:t>Quadrupoles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80T/m (less for RB)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828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Sextupoles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4000T/m²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916851"/>
                  </a:ext>
                </a:extLst>
              </a:tr>
              <a:tr h="314601">
                <a:tc>
                  <a:txBody>
                    <a:bodyPr/>
                    <a:lstStyle/>
                    <a:p>
                      <a:r>
                        <a:rPr lang="en-US" sz="1400" dirty="0"/>
                        <a:t>Drifts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&gt; 100mm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557139"/>
                  </a:ext>
                </a:extLst>
              </a:tr>
              <a:tr h="314601">
                <a:tc>
                  <a:txBody>
                    <a:bodyPr/>
                    <a:lstStyle/>
                    <a:p>
                      <a:r>
                        <a:rPr lang="en-US" sz="1400" dirty="0"/>
                        <a:t>Bore diameter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25mm (18mm inner vacuum)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1595422"/>
                  </a:ext>
                </a:extLst>
              </a:tr>
            </a:tbl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841EB46-FE26-0801-BA03-C915E8080CF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Current Top lattice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7CBE69-79FC-AB91-36D6-89877BA6E89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C3FD392E-AEB4-15B9-9727-9596FECD152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6228777"/>
              </p:ext>
            </p:extLst>
          </p:nvPr>
        </p:nvGraphicFramePr>
        <p:xfrm>
          <a:off x="6422869" y="3674097"/>
          <a:ext cx="5059090" cy="2483068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831552">
                  <a:extLst>
                    <a:ext uri="{9D8B030D-6E8A-4147-A177-3AD203B41FA5}">
                      <a16:colId xmlns:a16="http://schemas.microsoft.com/office/drawing/2014/main" val="3983108303"/>
                    </a:ext>
                  </a:extLst>
                </a:gridCol>
                <a:gridCol w="1227538">
                  <a:extLst>
                    <a:ext uri="{9D8B030D-6E8A-4147-A177-3AD203B41FA5}">
                      <a16:colId xmlns:a16="http://schemas.microsoft.com/office/drawing/2014/main" val="4128384185"/>
                    </a:ext>
                  </a:extLst>
                </a:gridCol>
              </a:tblGrid>
              <a:tr h="309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SF-lattice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 SX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903271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b="0" dirty="0"/>
                        <a:t>MB, RB, DSB [°]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4.3, -0.3, 2.65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5811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b="0" dirty="0"/>
                        <a:t>Circumference [m]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369.6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84264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Emittance [pm]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705102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Mom. Comp.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1.03e-4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92854"/>
                  </a:ext>
                </a:extLst>
              </a:tr>
              <a:tr h="315028">
                <a:tc>
                  <a:txBody>
                    <a:bodyPr/>
                    <a:lstStyle/>
                    <a:p>
                      <a:r>
                        <a:rPr lang="en-US" sz="1400" dirty="0"/>
                        <a:t>Mom. Acceptance ,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RF @ 1.2MV  [%]</a:t>
                      </a:r>
                      <a:endParaRPr lang="en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3.8, 4.7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746546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Dyn. Aperture </a:t>
                      </a:r>
                      <a:r>
                        <a:rPr lang="en-US" sz="1400" dirty="0" err="1"/>
                        <a:t>x,y</a:t>
                      </a:r>
                      <a:r>
                        <a:rPr lang="en-US" sz="1400" dirty="0"/>
                        <a:t> [mm]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2, 6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304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OPA-</a:t>
                      </a:r>
                      <a:r>
                        <a:rPr lang="en-US" sz="1400" dirty="0" err="1"/>
                        <a:t>Touschek</a:t>
                      </a:r>
                      <a:r>
                        <a:rPr lang="en-US" sz="1400" dirty="0"/>
                        <a:t> lifetime, 2% coupling, 300mA  [h]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354401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6252A12-5B58-8E3D-45EE-9E74F570E3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32788" y="403489"/>
            <a:ext cx="6126521" cy="303981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2FB0C99-82A2-245F-090E-9377FBB741BF}"/>
              </a:ext>
            </a:extLst>
          </p:cNvPr>
          <p:cNvSpPr txBox="1"/>
          <p:nvPr/>
        </p:nvSpPr>
        <p:spPr>
          <a:xfrm>
            <a:off x="6712010" y="577292"/>
            <a:ext cx="159954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Baseline lattice</a:t>
            </a:r>
            <a:endParaRPr lang="en-DE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8EA8E04-0475-2F2B-BC06-186BCEB20423}"/>
              </a:ext>
            </a:extLst>
          </p:cNvPr>
          <p:cNvGrpSpPr/>
          <p:nvPr/>
        </p:nvGrpSpPr>
        <p:grpSpPr>
          <a:xfrm>
            <a:off x="715613" y="3192340"/>
            <a:ext cx="5053520" cy="2964825"/>
            <a:chOff x="6762921" y="3518135"/>
            <a:chExt cx="5053520" cy="296482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9CFE305-D405-B72E-78D8-7D86C058067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62921" y="3518135"/>
              <a:ext cx="5053520" cy="296482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8E660A7-9193-7267-222F-6EA4558B508C}"/>
                </a:ext>
              </a:extLst>
            </p:cNvPr>
            <p:cNvSpPr txBox="1"/>
            <p:nvPr/>
          </p:nvSpPr>
          <p:spPr>
            <a:xfrm>
              <a:off x="8785403" y="3607271"/>
              <a:ext cx="1342034" cy="6463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DE" dirty="0">
                  <a:sym typeface="Symbol" panose="05050102010706020507" pitchFamily="18" charset="2"/>
                </a:rPr>
                <a:t></a:t>
              </a:r>
              <a:r>
                <a:rPr lang="en-US" baseline="-25000" dirty="0">
                  <a:sym typeface="Symbol" panose="05050102010706020507" pitchFamily="18" charset="2"/>
                </a:rPr>
                <a:t>0</a:t>
              </a:r>
              <a:r>
                <a:rPr lang="en-US" dirty="0">
                  <a:sym typeface="Symbol" panose="05050102010706020507" pitchFamily="18" charset="2"/>
                </a:rPr>
                <a:t> = 1.02e-4</a:t>
              </a:r>
            </a:p>
            <a:p>
              <a:r>
                <a:rPr lang="en-DE" dirty="0">
                  <a:sym typeface="Symbol" panose="05050102010706020507" pitchFamily="18" charset="2"/>
                </a:rPr>
                <a:t></a:t>
              </a:r>
              <a:r>
                <a:rPr lang="en-US" baseline="-25000" dirty="0">
                  <a:sym typeface="Symbol" panose="05050102010706020507" pitchFamily="18" charset="2"/>
                </a:rPr>
                <a:t>1</a:t>
              </a:r>
              <a:r>
                <a:rPr lang="en-US" dirty="0">
                  <a:sym typeface="Symbol" panose="05050102010706020507" pitchFamily="18" charset="2"/>
                </a:rPr>
                <a:t> = 9.7</a:t>
              </a:r>
              <a:endParaRPr lang="en-DE" baseline="-25000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51B86CBB-7C84-0FEA-8BE0-9FB41FE7D584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>
              <a:off x="7981188" y="3759014"/>
              <a:ext cx="804215" cy="17142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074172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1366B25-3872-E179-2035-F0CF79C3B55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5"/>
            <a:ext cx="2386253" cy="340647"/>
          </a:xfrm>
        </p:spPr>
        <p:txBody>
          <a:bodyPr>
            <a:normAutofit/>
          </a:bodyPr>
          <a:lstStyle/>
          <a:p>
            <a:r>
              <a:rPr lang="en-US" dirty="0"/>
              <a:t>Splitting of sextupoles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BC5D1D-D0F6-F8E2-1E88-183084FDAED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EC9D78C-55B7-E805-79E6-EC4201750A5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346" t="32224" r="-173" b="-2432"/>
          <a:stretch/>
        </p:blipFill>
        <p:spPr>
          <a:xfrm>
            <a:off x="1511809" y="1466723"/>
            <a:ext cx="7924800" cy="861950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B2F87775-788B-3918-32EA-C8868E371678}"/>
              </a:ext>
            </a:extLst>
          </p:cNvPr>
          <p:cNvSpPr/>
          <p:nvPr/>
        </p:nvSpPr>
        <p:spPr>
          <a:xfrm rot="16200000">
            <a:off x="2557529" y="205127"/>
            <a:ext cx="270524" cy="2252663"/>
          </a:xfrm>
          <a:prstGeom prst="rightBrace">
            <a:avLst>
              <a:gd name="adj1" fmla="val 27624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DE"/>
          </a:p>
        </p:txBody>
      </p:sp>
      <p:sp>
        <p:nvSpPr>
          <p:cNvPr id="9" name="Right Brace 8">
            <a:extLst>
              <a:ext uri="{FF2B5EF4-FFF2-40B4-BE49-F238E27FC236}">
                <a16:creationId xmlns:a16="http://schemas.microsoft.com/office/drawing/2014/main" id="{9CEEF7F9-C62F-6017-5A8E-CCE10C763111}"/>
              </a:ext>
            </a:extLst>
          </p:cNvPr>
          <p:cNvSpPr/>
          <p:nvPr/>
        </p:nvSpPr>
        <p:spPr>
          <a:xfrm rot="16200000">
            <a:off x="6716559" y="599854"/>
            <a:ext cx="270525" cy="1463211"/>
          </a:xfrm>
          <a:prstGeom prst="rightBrace">
            <a:avLst>
              <a:gd name="adj1" fmla="val 27624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DE"/>
          </a:p>
        </p:txBody>
      </p:sp>
      <p:sp>
        <p:nvSpPr>
          <p:cNvPr id="10" name="Right Brace 9">
            <a:extLst>
              <a:ext uri="{FF2B5EF4-FFF2-40B4-BE49-F238E27FC236}">
                <a16:creationId xmlns:a16="http://schemas.microsoft.com/office/drawing/2014/main" id="{82936A0A-E7B2-8F88-B3A2-5736D022C47F}"/>
              </a:ext>
            </a:extLst>
          </p:cNvPr>
          <p:cNvSpPr/>
          <p:nvPr/>
        </p:nvSpPr>
        <p:spPr>
          <a:xfrm rot="16200000">
            <a:off x="4834406" y="195348"/>
            <a:ext cx="270524" cy="2252663"/>
          </a:xfrm>
          <a:prstGeom prst="rightBrace">
            <a:avLst>
              <a:gd name="adj1" fmla="val 276249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en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DE"/>
          </a:p>
        </p:txBody>
      </p:sp>
      <p:sp>
        <p:nvSpPr>
          <p:cNvPr id="12" name="TextBox 16">
            <a:extLst>
              <a:ext uri="{FF2B5EF4-FFF2-40B4-BE49-F238E27FC236}">
                <a16:creationId xmlns:a16="http://schemas.microsoft.com/office/drawing/2014/main" id="{DF1ABC2C-115E-7DE7-150F-37E3BBD85051}"/>
              </a:ext>
            </a:extLst>
          </p:cNvPr>
          <p:cNvSpPr txBox="1"/>
          <p:nvPr/>
        </p:nvSpPr>
        <p:spPr>
          <a:xfrm>
            <a:off x="2463558" y="790866"/>
            <a:ext cx="458465" cy="379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UC</a:t>
            </a:r>
            <a:endParaRPr lang="en-DE" dirty="0"/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6B4D9D6B-6D88-B146-7950-27A316EC0A10}"/>
              </a:ext>
            </a:extLst>
          </p:cNvPr>
          <p:cNvSpPr txBox="1"/>
          <p:nvPr/>
        </p:nvSpPr>
        <p:spPr>
          <a:xfrm>
            <a:off x="4701224" y="807278"/>
            <a:ext cx="535964" cy="379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UC</a:t>
            </a:r>
            <a:endParaRPr lang="en-DE" dirty="0"/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F94D3143-7D51-D25C-B7FF-F1FBD23663A9}"/>
              </a:ext>
            </a:extLst>
          </p:cNvPr>
          <p:cNvSpPr txBox="1"/>
          <p:nvPr/>
        </p:nvSpPr>
        <p:spPr>
          <a:xfrm>
            <a:off x="6562282" y="819745"/>
            <a:ext cx="680567" cy="379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DSC</a:t>
            </a:r>
            <a:endParaRPr lang="en-DE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ECAE9783-0AA3-11E6-7D70-FE5D69DC0EDF}"/>
              </a:ext>
            </a:extLst>
          </p:cNvPr>
          <p:cNvCxnSpPr>
            <a:cxnSpLocks/>
          </p:cNvCxnSpPr>
          <p:nvPr/>
        </p:nvCxnSpPr>
        <p:spPr>
          <a:xfrm>
            <a:off x="1488199" y="861378"/>
            <a:ext cx="0" cy="1723326"/>
          </a:xfrm>
          <a:prstGeom prst="line">
            <a:avLst/>
          </a:prstGeom>
          <a:ln w="381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A967694-3139-654F-8ACF-8C940F0068BF}"/>
              </a:ext>
            </a:extLst>
          </p:cNvPr>
          <p:cNvSpPr txBox="1"/>
          <p:nvPr/>
        </p:nvSpPr>
        <p:spPr>
          <a:xfrm>
            <a:off x="332134" y="2015288"/>
            <a:ext cx="11320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Midplane </a:t>
            </a:r>
          </a:p>
          <a:p>
            <a:r>
              <a:rPr lang="en-US" dirty="0"/>
              <a:t>symmetry</a:t>
            </a:r>
            <a:endParaRPr lang="en-DE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D900000-A3BF-F4C8-B8FD-B061429DC34C}"/>
              </a:ext>
            </a:extLst>
          </p:cNvPr>
          <p:cNvGrpSpPr/>
          <p:nvPr/>
        </p:nvGrpSpPr>
        <p:grpSpPr>
          <a:xfrm>
            <a:off x="1580249" y="2166517"/>
            <a:ext cx="5519404" cy="376226"/>
            <a:chOff x="1580249" y="2166517"/>
            <a:chExt cx="5519404" cy="37622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9327411-9C1C-8828-D0B1-67E87C0FB36D}"/>
                </a:ext>
              </a:extLst>
            </p:cNvPr>
            <p:cNvSpPr txBox="1"/>
            <p:nvPr/>
          </p:nvSpPr>
          <p:spPr>
            <a:xfrm>
              <a:off x="1580249" y="2167592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SF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0FAF726-7F55-1BD9-B262-E28DBB919A4B}"/>
                </a:ext>
              </a:extLst>
            </p:cNvPr>
            <p:cNvSpPr txBox="1"/>
            <p:nvPr/>
          </p:nvSpPr>
          <p:spPr>
            <a:xfrm>
              <a:off x="5922085" y="2173411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SF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A365276-4313-92E1-2B27-907DE7EB615B}"/>
                </a:ext>
              </a:extLst>
            </p:cNvPr>
            <p:cNvSpPr txBox="1"/>
            <p:nvPr/>
          </p:nvSpPr>
          <p:spPr>
            <a:xfrm>
              <a:off x="3620992" y="2168371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SF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77BFFAA-0D30-55F8-E127-6E8963578ECA}"/>
                </a:ext>
              </a:extLst>
            </p:cNvPr>
            <p:cNvSpPr txBox="1"/>
            <p:nvPr/>
          </p:nvSpPr>
          <p:spPr>
            <a:xfrm>
              <a:off x="2006452" y="2166517"/>
              <a:ext cx="439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5D65E9C-ED29-CDE0-4C37-DFA1330D1922}"/>
                </a:ext>
              </a:extLst>
            </p:cNvPr>
            <p:cNvSpPr txBox="1"/>
            <p:nvPr/>
          </p:nvSpPr>
          <p:spPr>
            <a:xfrm>
              <a:off x="4161975" y="2167228"/>
              <a:ext cx="439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48789E3-0BF1-11B5-8611-2BB3C5B2C713}"/>
                </a:ext>
              </a:extLst>
            </p:cNvPr>
            <p:cNvSpPr txBox="1"/>
            <p:nvPr/>
          </p:nvSpPr>
          <p:spPr>
            <a:xfrm>
              <a:off x="3036727" y="2168371"/>
              <a:ext cx="439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4DF314A4-21FF-D554-B7B0-4908F6FF5FD4}"/>
                </a:ext>
              </a:extLst>
            </p:cNvPr>
            <p:cNvSpPr txBox="1"/>
            <p:nvPr/>
          </p:nvSpPr>
          <p:spPr>
            <a:xfrm>
              <a:off x="5315149" y="2167228"/>
              <a:ext cx="439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8C5D99AB-03F9-8DFB-1AB1-9413A7F274F5}"/>
                </a:ext>
              </a:extLst>
            </p:cNvPr>
            <p:cNvSpPr txBox="1"/>
            <p:nvPr/>
          </p:nvSpPr>
          <p:spPr>
            <a:xfrm>
              <a:off x="6660109" y="2166517"/>
              <a:ext cx="4395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752D95D0-FBD5-65DB-40BF-AC209E4428DC}"/>
              </a:ext>
            </a:extLst>
          </p:cNvPr>
          <p:cNvGrpSpPr/>
          <p:nvPr/>
        </p:nvGrpSpPr>
        <p:grpSpPr>
          <a:xfrm>
            <a:off x="1586017" y="2175348"/>
            <a:ext cx="5704177" cy="379100"/>
            <a:chOff x="1580249" y="2166517"/>
            <a:chExt cx="5629097" cy="267568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F9F9560-FE75-FD6A-D4E7-01CB969A2888}"/>
                </a:ext>
              </a:extLst>
            </p:cNvPr>
            <p:cNvSpPr txBox="1"/>
            <p:nvPr/>
          </p:nvSpPr>
          <p:spPr>
            <a:xfrm>
              <a:off x="1580249" y="2167592"/>
              <a:ext cx="509690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SF1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9482F03-FA1A-15C7-2435-153AA66DF7A8}"/>
                </a:ext>
              </a:extLst>
            </p:cNvPr>
            <p:cNvSpPr txBox="1"/>
            <p:nvPr/>
          </p:nvSpPr>
          <p:spPr>
            <a:xfrm>
              <a:off x="5922085" y="2173411"/>
              <a:ext cx="509690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SF3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04E2ABC8-4899-C469-4C70-24235D2CE0CD}"/>
                </a:ext>
              </a:extLst>
            </p:cNvPr>
            <p:cNvSpPr txBox="1"/>
            <p:nvPr/>
          </p:nvSpPr>
          <p:spPr>
            <a:xfrm>
              <a:off x="3620992" y="2168371"/>
              <a:ext cx="509690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SF2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AF3850A7-3A25-E3ED-0331-D18F5F86C010}"/>
                </a:ext>
              </a:extLst>
            </p:cNvPr>
            <p:cNvSpPr txBox="1"/>
            <p:nvPr/>
          </p:nvSpPr>
          <p:spPr>
            <a:xfrm>
              <a:off x="2006452" y="2166517"/>
              <a:ext cx="549237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SD1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F0AF2FB-8F60-D6E1-D830-65FAA69061CA}"/>
                </a:ext>
              </a:extLst>
            </p:cNvPr>
            <p:cNvSpPr txBox="1"/>
            <p:nvPr/>
          </p:nvSpPr>
          <p:spPr>
            <a:xfrm>
              <a:off x="4161975" y="2167228"/>
              <a:ext cx="549237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SD3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B7DC4AE6-73FA-CB95-A51C-6D8C10936245}"/>
                </a:ext>
              </a:extLst>
            </p:cNvPr>
            <p:cNvSpPr txBox="1"/>
            <p:nvPr/>
          </p:nvSpPr>
          <p:spPr>
            <a:xfrm>
              <a:off x="3036727" y="2168371"/>
              <a:ext cx="549237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SD2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EF43914-4A0A-478F-9AA6-0B5D99BEA032}"/>
                </a:ext>
              </a:extLst>
            </p:cNvPr>
            <p:cNvSpPr txBox="1"/>
            <p:nvPr/>
          </p:nvSpPr>
          <p:spPr>
            <a:xfrm>
              <a:off x="5315149" y="2167228"/>
              <a:ext cx="549237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SD4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E1FE374-659F-A95E-3E98-285922BC914A}"/>
                </a:ext>
              </a:extLst>
            </p:cNvPr>
            <p:cNvSpPr txBox="1"/>
            <p:nvPr/>
          </p:nvSpPr>
          <p:spPr>
            <a:xfrm>
              <a:off x="6660109" y="2166517"/>
              <a:ext cx="549237" cy="2606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92D050"/>
                  </a:solidFill>
                </a:rPr>
                <a:t>SD5</a:t>
              </a:r>
              <a:endParaRPr lang="en-DE" b="1" dirty="0">
                <a:solidFill>
                  <a:srgbClr val="92D050"/>
                </a:solidFill>
              </a:endParaRP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9EB10173-8B34-E00D-86E3-5A7B763B8605}"/>
              </a:ext>
            </a:extLst>
          </p:cNvPr>
          <p:cNvSpPr txBox="1"/>
          <p:nvPr/>
        </p:nvSpPr>
        <p:spPr>
          <a:xfrm>
            <a:off x="178415" y="3161639"/>
            <a:ext cx="3919343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/>
              <a:t>Splitting up sextupole families: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Sextupoles in DSC most important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Single octupole reduces </a:t>
            </a:r>
          </a:p>
          <a:p>
            <a:pPr>
              <a:spcBef>
                <a:spcPts val="600"/>
              </a:spcBef>
            </a:pPr>
            <a:r>
              <a:rPr lang="en-US" dirty="0"/>
              <a:t>	2</a:t>
            </a:r>
            <a:r>
              <a:rPr lang="en-US" baseline="30000" dirty="0"/>
              <a:t>nd</a:t>
            </a:r>
            <a:r>
              <a:rPr lang="en-US" dirty="0"/>
              <a:t> order vertical chromaticity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Optimization of sextupoles by </a:t>
            </a:r>
          </a:p>
          <a:p>
            <a:pPr>
              <a:spcBef>
                <a:spcPts val="600"/>
              </a:spcBef>
            </a:pPr>
            <a:r>
              <a:rPr lang="en-US" dirty="0"/>
              <a:t>	</a:t>
            </a:r>
            <a:r>
              <a:rPr lang="en-US" dirty="0" err="1"/>
              <a:t>opa</a:t>
            </a:r>
            <a:r>
              <a:rPr lang="en-US" dirty="0"/>
              <a:t> -&gt; non-linear panel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No harmonic sextupoles</a:t>
            </a:r>
            <a:endParaRPr lang="en-DE" dirty="0"/>
          </a:p>
        </p:txBody>
      </p:sp>
      <p:graphicFrame>
        <p:nvGraphicFramePr>
          <p:cNvPr id="42" name="Table 41">
            <a:extLst>
              <a:ext uri="{FF2B5EF4-FFF2-40B4-BE49-F238E27FC236}">
                <a16:creationId xmlns:a16="http://schemas.microsoft.com/office/drawing/2014/main" id="{53439A84-4A6D-6020-89AE-7182BC237F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4963906"/>
              </p:ext>
            </p:extLst>
          </p:nvPr>
        </p:nvGraphicFramePr>
        <p:xfrm>
          <a:off x="5315149" y="3094736"/>
          <a:ext cx="6539376" cy="24777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3596930">
                  <a:extLst>
                    <a:ext uri="{9D8B030D-6E8A-4147-A177-3AD203B41FA5}">
                      <a16:colId xmlns:a16="http://schemas.microsoft.com/office/drawing/2014/main" val="3983108303"/>
                    </a:ext>
                  </a:extLst>
                </a:gridCol>
                <a:gridCol w="1152371">
                  <a:extLst>
                    <a:ext uri="{9D8B030D-6E8A-4147-A177-3AD203B41FA5}">
                      <a16:colId xmlns:a16="http://schemas.microsoft.com/office/drawing/2014/main" val="4128384185"/>
                    </a:ext>
                  </a:extLst>
                </a:gridCol>
                <a:gridCol w="1790075">
                  <a:extLst>
                    <a:ext uri="{9D8B030D-6E8A-4147-A177-3AD203B41FA5}">
                      <a16:colId xmlns:a16="http://schemas.microsoft.com/office/drawing/2014/main" val="2474286605"/>
                    </a:ext>
                  </a:extLst>
                </a:gridCol>
              </a:tblGrid>
              <a:tr h="30972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SF-lattice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 SX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8 SX, 1 Oct.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2903271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b="0" dirty="0"/>
                        <a:t>Main bend, RB [°]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4.3, -0.3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4.3, -0.3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35811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b="0" dirty="0"/>
                        <a:t>Circumference [m]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369.6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369.6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9884264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Emittance [pm]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98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0705102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Mom. Comp.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1.03e-4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1.03e-4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1392854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Mom. Acceptance,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RF [%] @ 1.2MV</a:t>
                      </a:r>
                      <a:endParaRPr lang="en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3.8, 4.7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4.8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, 4.7</a:t>
                      </a:r>
                      <a:endParaRPr lang="en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0746546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Dyn. Aperture </a:t>
                      </a:r>
                      <a:r>
                        <a:rPr lang="en-US" sz="1400" dirty="0" err="1"/>
                        <a:t>x,y</a:t>
                      </a:r>
                      <a:r>
                        <a:rPr lang="en-US" sz="1400" dirty="0"/>
                        <a:t> [mm]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2, 6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3.2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, 4.5</a:t>
                      </a:r>
                      <a:endParaRPr lang="en-DE" sz="1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2704304"/>
                  </a:ext>
                </a:extLst>
              </a:tr>
              <a:tr h="309720">
                <a:tc>
                  <a:txBody>
                    <a:bodyPr/>
                    <a:lstStyle/>
                    <a:p>
                      <a:r>
                        <a:rPr lang="en-US" sz="1400" dirty="0"/>
                        <a:t>OPA-</a:t>
                      </a:r>
                      <a:r>
                        <a:rPr lang="en-US" sz="1400" dirty="0" err="1"/>
                        <a:t>Touschek</a:t>
                      </a:r>
                      <a:r>
                        <a:rPr lang="en-US" sz="1400" dirty="0"/>
                        <a:t> lifetime [h], 2% coupling, 300mA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B050"/>
                          </a:solidFill>
                        </a:rPr>
                        <a:t>11</a:t>
                      </a:r>
                      <a:endParaRPr lang="en-DE" sz="1400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735440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CE206E8D-CCA0-384D-E786-AD3682ABC7F2}"/>
              </a:ext>
            </a:extLst>
          </p:cNvPr>
          <p:cNvSpPr txBox="1"/>
          <p:nvPr/>
        </p:nvSpPr>
        <p:spPr>
          <a:xfrm rot="506726">
            <a:off x="7883733" y="739131"/>
            <a:ext cx="3428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more than 2 families of sextupoles</a:t>
            </a:r>
            <a:endParaRPr lang="en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7D28A8-71C9-7A7C-7AB6-9662FA7680C5}"/>
              </a:ext>
            </a:extLst>
          </p:cNvPr>
          <p:cNvSpPr txBox="1"/>
          <p:nvPr/>
        </p:nvSpPr>
        <p:spPr>
          <a:xfrm>
            <a:off x="6004293" y="2521796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C6600"/>
                </a:solidFill>
              </a:rPr>
              <a:t>octupole</a:t>
            </a:r>
            <a:endParaRPr lang="en-DE" b="1" dirty="0">
              <a:solidFill>
                <a:srgbClr val="CC6600"/>
              </a:solidFill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296A445-397B-BCC0-DED1-539B88BB7771}"/>
              </a:ext>
            </a:extLst>
          </p:cNvPr>
          <p:cNvCxnSpPr>
            <a:cxnSpLocks/>
          </p:cNvCxnSpPr>
          <p:nvPr/>
        </p:nvCxnSpPr>
        <p:spPr>
          <a:xfrm>
            <a:off x="6359976" y="2183179"/>
            <a:ext cx="175691" cy="478440"/>
          </a:xfrm>
          <a:prstGeom prst="straightConnector1">
            <a:avLst/>
          </a:prstGeom>
          <a:ln w="1905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082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8CC50E2-9F9F-28DD-5601-18304BD0CCB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Comparison to others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B71B83D-B02B-035F-3466-4A09824944B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61088C6-71CB-96E2-10FD-F042B662B8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124967"/>
              </p:ext>
            </p:extLst>
          </p:nvPr>
        </p:nvGraphicFramePr>
        <p:xfrm>
          <a:off x="577850" y="934819"/>
          <a:ext cx="3098286" cy="1737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14589">
                  <a:extLst>
                    <a:ext uri="{9D8B030D-6E8A-4147-A177-3AD203B41FA5}">
                      <a16:colId xmlns:a16="http://schemas.microsoft.com/office/drawing/2014/main" val="2056059484"/>
                    </a:ext>
                  </a:extLst>
                </a:gridCol>
                <a:gridCol w="664802">
                  <a:extLst>
                    <a:ext uri="{9D8B030D-6E8A-4147-A177-3AD203B41FA5}">
                      <a16:colId xmlns:a16="http://schemas.microsoft.com/office/drawing/2014/main" val="2597836471"/>
                    </a:ext>
                  </a:extLst>
                </a:gridCol>
                <a:gridCol w="648890">
                  <a:extLst>
                    <a:ext uri="{9D8B030D-6E8A-4147-A177-3AD203B41FA5}">
                      <a16:colId xmlns:a16="http://schemas.microsoft.com/office/drawing/2014/main" val="3936881075"/>
                    </a:ext>
                  </a:extLst>
                </a:gridCol>
                <a:gridCol w="970005">
                  <a:extLst>
                    <a:ext uri="{9D8B030D-6E8A-4147-A177-3AD203B41FA5}">
                      <a16:colId xmlns:a16="http://schemas.microsoft.com/office/drawing/2014/main" val="4035570178"/>
                    </a:ext>
                  </a:extLst>
                </a:gridCol>
              </a:tblGrid>
              <a:tr h="379969">
                <a:tc>
                  <a:txBody>
                    <a:bodyPr/>
                    <a:lstStyle/>
                    <a:p>
                      <a:pPr algn="ctr"/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Symbol" panose="05050102010706020507" pitchFamily="18" charset="2"/>
                        </a:rPr>
                        <a:t>e</a:t>
                      </a:r>
                    </a:p>
                    <a:p>
                      <a:pPr algn="ctr"/>
                      <a:r>
                        <a:rPr lang="en-US" sz="1400" b="0" dirty="0"/>
                        <a:t> [pm]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E</a:t>
                      </a:r>
                    </a:p>
                    <a:p>
                      <a:pPr algn="ctr"/>
                      <a:r>
                        <a:rPr lang="en-US" sz="1400" b="0" dirty="0"/>
                        <a:t>[GeV]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latin typeface="Symbol" panose="05050102010706020507" pitchFamily="18" charset="2"/>
                        </a:rPr>
                        <a:t>e/</a:t>
                      </a:r>
                      <a:r>
                        <a:rPr lang="en-US" sz="1400" b="0" dirty="0">
                          <a:latin typeface="+mn-lt"/>
                        </a:rPr>
                        <a:t>E²</a:t>
                      </a:r>
                    </a:p>
                    <a:p>
                      <a:pPr algn="ctr"/>
                      <a:r>
                        <a:rPr lang="en-US" sz="1400" b="0" dirty="0"/>
                        <a:t>[pm/GeV²]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406605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MAX 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336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3.0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37.3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373979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SLS 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123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2.4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21.3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992927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Soleil 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81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2.75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10.7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58045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1" dirty="0"/>
                        <a:t>BESSY III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98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2.5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15.8</a:t>
                      </a:r>
                      <a:endParaRPr lang="en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8004699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036A83E0-4D0D-E71B-D486-08FCF99AD1EC}"/>
              </a:ext>
            </a:extLst>
          </p:cNvPr>
          <p:cNvSpPr txBox="1"/>
          <p:nvPr/>
        </p:nvSpPr>
        <p:spPr>
          <a:xfrm>
            <a:off x="500918" y="566821"/>
            <a:ext cx="20275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Normalized Emittance</a:t>
            </a:r>
            <a:endParaRPr lang="en-DE" sz="16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B375D8E8-AFD7-8BDC-B0FA-4816A183E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6211352"/>
              </p:ext>
            </p:extLst>
          </p:nvPr>
        </p:nvGraphicFramePr>
        <p:xfrm>
          <a:off x="577850" y="3741214"/>
          <a:ext cx="5628640" cy="195072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12635">
                  <a:extLst>
                    <a:ext uri="{9D8B030D-6E8A-4147-A177-3AD203B41FA5}">
                      <a16:colId xmlns:a16="http://schemas.microsoft.com/office/drawing/2014/main" val="2056059484"/>
                    </a:ext>
                  </a:extLst>
                </a:gridCol>
                <a:gridCol w="832541">
                  <a:extLst>
                    <a:ext uri="{9D8B030D-6E8A-4147-A177-3AD203B41FA5}">
                      <a16:colId xmlns:a16="http://schemas.microsoft.com/office/drawing/2014/main" val="2597836471"/>
                    </a:ext>
                  </a:extLst>
                </a:gridCol>
                <a:gridCol w="632499">
                  <a:extLst>
                    <a:ext uri="{9D8B030D-6E8A-4147-A177-3AD203B41FA5}">
                      <a16:colId xmlns:a16="http://schemas.microsoft.com/office/drawing/2014/main" val="2679305190"/>
                    </a:ext>
                  </a:extLst>
                </a:gridCol>
                <a:gridCol w="829062">
                  <a:extLst>
                    <a:ext uri="{9D8B030D-6E8A-4147-A177-3AD203B41FA5}">
                      <a16:colId xmlns:a16="http://schemas.microsoft.com/office/drawing/2014/main" val="3936881075"/>
                    </a:ext>
                  </a:extLst>
                </a:gridCol>
                <a:gridCol w="1205706">
                  <a:extLst>
                    <a:ext uri="{9D8B030D-6E8A-4147-A177-3AD203B41FA5}">
                      <a16:colId xmlns:a16="http://schemas.microsoft.com/office/drawing/2014/main" val="4035570178"/>
                    </a:ext>
                  </a:extLst>
                </a:gridCol>
                <a:gridCol w="1316197">
                  <a:extLst>
                    <a:ext uri="{9D8B030D-6E8A-4147-A177-3AD203B41FA5}">
                      <a16:colId xmlns:a16="http://schemas.microsoft.com/office/drawing/2014/main" val="726668600"/>
                    </a:ext>
                  </a:extLst>
                </a:gridCol>
              </a:tblGrid>
              <a:tr h="379969">
                <a:tc>
                  <a:txBody>
                    <a:bodyPr/>
                    <a:lstStyle/>
                    <a:p>
                      <a:pPr algn="ctr"/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400" b="0" dirty="0" err="1">
                          <a:latin typeface="+mn-lt"/>
                        </a:rPr>
                        <a:t>p</a:t>
                      </a:r>
                      <a:r>
                        <a:rPr lang="en-US" sz="1400" b="0" dirty="0">
                          <a:latin typeface="+mn-lt"/>
                        </a:rPr>
                        <a:t>/p</a:t>
                      </a:r>
                    </a:p>
                    <a:p>
                      <a:pPr algn="ctr"/>
                      <a:r>
                        <a:rPr lang="en-US" sz="1400" b="0" dirty="0"/>
                        <a:t> [%]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RF</a:t>
                      </a:r>
                    </a:p>
                    <a:p>
                      <a:pPr algn="ctr"/>
                      <a:r>
                        <a:rPr lang="en-US" sz="1400" b="0" dirty="0"/>
                        <a:t>[MHz]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RF–acc.</a:t>
                      </a:r>
                    </a:p>
                    <a:p>
                      <a:pPr algn="ctr"/>
                      <a:r>
                        <a:rPr lang="en-US" sz="1400" b="0" dirty="0"/>
                        <a:t>[%]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>
                          <a:latin typeface="+mn-lt"/>
                        </a:rPr>
                        <a:t>Touschek</a:t>
                      </a:r>
                      <a:r>
                        <a:rPr lang="en-US" sz="1400" b="0" dirty="0">
                          <a:latin typeface="+mn-lt"/>
                        </a:rPr>
                        <a:t> (</a:t>
                      </a:r>
                      <a:r>
                        <a:rPr lang="en-US" sz="1400" b="0" dirty="0"/>
                        <a:t>literature</a:t>
                      </a:r>
                      <a:r>
                        <a:rPr lang="en-US" sz="1400" b="0" dirty="0">
                          <a:latin typeface="+mn-lt"/>
                        </a:rPr>
                        <a:t>) </a:t>
                      </a:r>
                      <a:r>
                        <a:rPr lang="en-US" sz="1400" b="0" dirty="0"/>
                        <a:t>[h]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 err="1"/>
                        <a:t>opa</a:t>
                      </a:r>
                      <a:endParaRPr lang="en-US" sz="1400" b="0" dirty="0"/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2% coupling, 300mA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406605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MAX 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3.6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100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7.35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30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15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373979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SLS 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5.5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500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5.7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6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992927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Soleil 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2.4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352.2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8.1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2.7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58045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1" dirty="0"/>
                        <a:t>BESSY III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4.8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500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4.7</a:t>
                      </a:r>
                      <a:endParaRPr lang="en-DE" sz="14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/>
                        <a:t>11 </a:t>
                      </a:r>
                      <a:endParaRPr lang="en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1629580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22CE2D5-BA10-B0D1-8121-5D617CA9F29B}"/>
              </a:ext>
            </a:extLst>
          </p:cNvPr>
          <p:cNvSpPr txBox="1"/>
          <p:nvPr/>
        </p:nvSpPr>
        <p:spPr>
          <a:xfrm>
            <a:off x="393047" y="3331265"/>
            <a:ext cx="3333629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  Momentum acceptance (</a:t>
            </a:r>
            <a:r>
              <a:rPr lang="en-US" sz="1600" b="0" dirty="0" err="1">
                <a:latin typeface="Symbol" panose="05050102010706020507" pitchFamily="18" charset="2"/>
              </a:rPr>
              <a:t>D</a:t>
            </a:r>
            <a:r>
              <a:rPr lang="en-US" sz="1600" b="0" dirty="0" err="1"/>
              <a:t>Q</a:t>
            </a:r>
            <a:r>
              <a:rPr lang="en-US" sz="1600" b="0" baseline="-25000" dirty="0" err="1"/>
              <a:t>x,y</a:t>
            </a:r>
            <a:r>
              <a:rPr lang="en-US" sz="1600" b="0" baseline="-25000" dirty="0"/>
              <a:t> </a:t>
            </a:r>
            <a:r>
              <a:rPr lang="en-US" sz="1600" b="0" dirty="0"/>
              <a:t>&lt; 0.1)</a:t>
            </a:r>
            <a:endParaRPr lang="en-US" sz="1600" b="0" dirty="0">
              <a:latin typeface="+mn-lt"/>
            </a:endParaRPr>
          </a:p>
          <a:p>
            <a:endParaRPr lang="en-DE" sz="16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8DD1837F-1BC0-60CE-1E18-38D3A17AB8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662644"/>
              </p:ext>
            </p:extLst>
          </p:nvPr>
        </p:nvGraphicFramePr>
        <p:xfrm>
          <a:off x="4641117" y="905375"/>
          <a:ext cx="6484083" cy="173736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819703">
                  <a:extLst>
                    <a:ext uri="{9D8B030D-6E8A-4147-A177-3AD203B41FA5}">
                      <a16:colId xmlns:a16="http://schemas.microsoft.com/office/drawing/2014/main" val="2056059484"/>
                    </a:ext>
                  </a:extLst>
                </a:gridCol>
                <a:gridCol w="840720">
                  <a:extLst>
                    <a:ext uri="{9D8B030D-6E8A-4147-A177-3AD203B41FA5}">
                      <a16:colId xmlns:a16="http://schemas.microsoft.com/office/drawing/2014/main" val="2597836471"/>
                    </a:ext>
                  </a:extLst>
                </a:gridCol>
                <a:gridCol w="864983">
                  <a:extLst>
                    <a:ext uri="{9D8B030D-6E8A-4147-A177-3AD203B41FA5}">
                      <a16:colId xmlns:a16="http://schemas.microsoft.com/office/drawing/2014/main" val="3936881075"/>
                    </a:ext>
                  </a:extLst>
                </a:gridCol>
                <a:gridCol w="1077429">
                  <a:extLst>
                    <a:ext uri="{9D8B030D-6E8A-4147-A177-3AD203B41FA5}">
                      <a16:colId xmlns:a16="http://schemas.microsoft.com/office/drawing/2014/main" val="4035570178"/>
                    </a:ext>
                  </a:extLst>
                </a:gridCol>
                <a:gridCol w="1037098">
                  <a:extLst>
                    <a:ext uri="{9D8B030D-6E8A-4147-A177-3AD203B41FA5}">
                      <a16:colId xmlns:a16="http://schemas.microsoft.com/office/drawing/2014/main" val="1109912259"/>
                    </a:ext>
                  </a:extLst>
                </a:gridCol>
                <a:gridCol w="880799">
                  <a:extLst>
                    <a:ext uri="{9D8B030D-6E8A-4147-A177-3AD203B41FA5}">
                      <a16:colId xmlns:a16="http://schemas.microsoft.com/office/drawing/2014/main" val="1288670857"/>
                    </a:ext>
                  </a:extLst>
                </a:gridCol>
                <a:gridCol w="963351">
                  <a:extLst>
                    <a:ext uri="{9D8B030D-6E8A-4147-A177-3AD203B41FA5}">
                      <a16:colId xmlns:a16="http://schemas.microsoft.com/office/drawing/2014/main" val="3462193972"/>
                    </a:ext>
                  </a:extLst>
                </a:gridCol>
              </a:tblGrid>
              <a:tr h="379969">
                <a:tc>
                  <a:txBody>
                    <a:bodyPr/>
                    <a:lstStyle/>
                    <a:p>
                      <a:pPr algn="ctr"/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>
                          <a:latin typeface="+mn-lt"/>
                        </a:rPr>
                        <a:t>x, y</a:t>
                      </a:r>
                    </a:p>
                    <a:p>
                      <a:pPr algn="ctr"/>
                      <a:r>
                        <a:rPr lang="en-US" sz="1400" b="0" dirty="0"/>
                        <a:t> [mm]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 err="1">
                          <a:latin typeface="Symbol" panose="05050102010706020507" pitchFamily="18" charset="2"/>
                        </a:rPr>
                        <a:t>b</a:t>
                      </a:r>
                      <a:r>
                        <a:rPr lang="en-US" sz="1400" b="0" baseline="-25000" dirty="0" err="1"/>
                        <a:t>x,y</a:t>
                      </a:r>
                      <a:endParaRPr lang="en-US" sz="1400" b="0" baseline="-25000" dirty="0"/>
                    </a:p>
                    <a:p>
                      <a:pPr algn="ctr"/>
                      <a:r>
                        <a:rPr lang="en-US" sz="1400" b="0" dirty="0"/>
                        <a:t>[m]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acceptance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/>
                        <a:t>[mm </a:t>
                      </a:r>
                      <a:r>
                        <a:rPr lang="en-US" sz="1400" b="0" dirty="0" err="1"/>
                        <a:t>mrad</a:t>
                      </a:r>
                      <a:r>
                        <a:rPr lang="en-US" sz="1400" b="0" dirty="0"/>
                        <a:t>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Symbol" panose="05050102010706020507" pitchFamily="18" charset="2"/>
                        <a:buNone/>
                      </a:pPr>
                      <a:r>
                        <a:rPr lang="en-US" sz="1400" b="0" dirty="0"/>
                        <a:t>no.</a:t>
                      </a:r>
                    </a:p>
                    <a:p>
                      <a:pPr marL="0" indent="0" algn="ctr">
                        <a:buFont typeface="Symbol" panose="05050102010706020507" pitchFamily="18" charset="2"/>
                        <a:buNone/>
                      </a:pPr>
                      <a:r>
                        <a:rPr lang="en-US" sz="1400" b="0" dirty="0" err="1"/>
                        <a:t>sx</a:t>
                      </a:r>
                      <a:r>
                        <a:rPr lang="en-US" sz="1400" b="0" dirty="0"/>
                        <a:t>-families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Symbol" panose="05050102010706020507" pitchFamily="18" charset="2"/>
                        <a:buNone/>
                      </a:pPr>
                      <a:r>
                        <a:rPr lang="en-US" sz="1400" b="0" dirty="0">
                          <a:latin typeface="Symbol" panose="05050102010706020507" pitchFamily="18" charset="2"/>
                        </a:rPr>
                        <a:t>S</a:t>
                      </a:r>
                      <a:r>
                        <a:rPr lang="en-US" sz="1400" b="0" dirty="0"/>
                        <a:t> (b</a:t>
                      </a:r>
                      <a:r>
                        <a:rPr lang="en-US" sz="1400" b="0" baseline="-25000" dirty="0"/>
                        <a:t>3</a:t>
                      </a:r>
                      <a:r>
                        <a:rPr lang="en-US" sz="1400" b="0" dirty="0"/>
                        <a:t>*L)</a:t>
                      </a:r>
                      <a:r>
                        <a:rPr lang="en-US" sz="1400" b="0" dirty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*</a:t>
                      </a:r>
                    </a:p>
                    <a:p>
                      <a:pPr marL="0" indent="0" algn="ctr">
                        <a:buFont typeface="Symbol" panose="05050102010706020507" pitchFamily="18" charset="2"/>
                        <a:buNone/>
                      </a:pPr>
                      <a:r>
                        <a:rPr lang="en-US" sz="1400" b="0" dirty="0"/>
                        <a:t>[1/m²]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 algn="ctr">
                        <a:buFont typeface="Symbol" panose="05050102010706020507" pitchFamily="18" charset="2"/>
                        <a:buNone/>
                      </a:pPr>
                      <a:r>
                        <a:rPr lang="en-US" sz="1400" b="0" dirty="0"/>
                        <a:t>no.</a:t>
                      </a:r>
                    </a:p>
                    <a:p>
                      <a:pPr marL="0" indent="0" algn="ctr">
                        <a:buFont typeface="Symbol" panose="05050102010706020507" pitchFamily="18" charset="2"/>
                        <a:buNone/>
                      </a:pPr>
                      <a:r>
                        <a:rPr lang="en-US" sz="1400" b="0" dirty="0"/>
                        <a:t>octupoles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3406605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MAX 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15.3, 6.2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9.3, 4.8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26.2, 8.0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5180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5373979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SLS 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3.0, 4.4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3.1, 3.3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2.9, 5.8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9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8148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8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5992927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0" dirty="0"/>
                        <a:t>Soleil 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4.6, 1.4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11.5, 3.2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1.8, 0.6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16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20278</a:t>
                      </a:r>
                      <a:endParaRPr lang="en-DE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12</a:t>
                      </a:r>
                      <a:endParaRPr lang="en-DE" sz="1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758045"/>
                  </a:ext>
                </a:extLst>
              </a:tr>
              <a:tr h="271938">
                <a:tc>
                  <a:txBody>
                    <a:bodyPr/>
                    <a:lstStyle/>
                    <a:p>
                      <a:r>
                        <a:rPr lang="en-US" sz="1400" b="1" dirty="0"/>
                        <a:t>BESSY III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3.2, 4.5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2.9, 3.9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3.5, 5.2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8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5761</a:t>
                      </a:r>
                      <a:endParaRPr lang="en-DE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1</a:t>
                      </a:r>
                      <a:endParaRPr lang="en-DE" sz="1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6029813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60B7BCC6-EE47-9158-E94F-DE07D7BFD9CB}"/>
              </a:ext>
            </a:extLst>
          </p:cNvPr>
          <p:cNvSpPr txBox="1"/>
          <p:nvPr/>
        </p:nvSpPr>
        <p:spPr>
          <a:xfrm>
            <a:off x="4691918" y="507743"/>
            <a:ext cx="28354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Dynamic aperture (</a:t>
            </a:r>
            <a:r>
              <a:rPr lang="en-US" sz="1600" dirty="0" err="1">
                <a:latin typeface="Symbol" panose="05050102010706020507" pitchFamily="18" charset="2"/>
              </a:rPr>
              <a:t>D</a:t>
            </a:r>
            <a:r>
              <a:rPr lang="en-US" sz="1600" dirty="0" err="1"/>
              <a:t>Q</a:t>
            </a:r>
            <a:r>
              <a:rPr lang="en-US" sz="1600" baseline="-25000" dirty="0" err="1"/>
              <a:t>x,y</a:t>
            </a:r>
            <a:r>
              <a:rPr lang="en-US" sz="1600" baseline="-25000" dirty="0"/>
              <a:t> </a:t>
            </a:r>
            <a:r>
              <a:rPr lang="en-US" sz="1600" dirty="0"/>
              <a:t>&lt; 0.1)</a:t>
            </a:r>
            <a:endParaRPr lang="en-DE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443EA3A-8FFC-8FCD-4217-8A35C1411970}"/>
              </a:ext>
            </a:extLst>
          </p:cNvPr>
          <p:cNvSpPr txBox="1"/>
          <p:nvPr/>
        </p:nvSpPr>
        <p:spPr>
          <a:xfrm>
            <a:off x="3966459" y="5777463"/>
            <a:ext cx="6987291" cy="523220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Data taken from </a:t>
            </a:r>
            <a:r>
              <a:rPr lang="en-US" sz="1400" dirty="0" err="1">
                <a:solidFill>
                  <a:schemeClr val="bg1">
                    <a:lumMod val="75000"/>
                  </a:schemeClr>
                </a:solidFill>
              </a:rPr>
              <a:t>opa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-runs of lattices supplied by colleagues and from publications during </a:t>
            </a:r>
          </a:p>
          <a:p>
            <a:r>
              <a:rPr lang="en-US" sz="1400" dirty="0">
                <a:solidFill>
                  <a:schemeClr val="bg1">
                    <a:lumMod val="75000"/>
                  </a:schemeClr>
                </a:solidFill>
              </a:rPr>
              <a:t>LEL 2022 - 3rd Workshop on Low Emittance Lattice Design 26-29 June 2022 , ALBA, Barcelona</a:t>
            </a:r>
            <a:endParaRPr lang="en-DE" sz="14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CCCD2A-EF76-1902-E8C0-1F120A2A8DE4}"/>
              </a:ext>
            </a:extLst>
          </p:cNvPr>
          <p:cNvSpPr txBox="1"/>
          <p:nvPr/>
        </p:nvSpPr>
        <p:spPr>
          <a:xfrm>
            <a:off x="6934857" y="3786411"/>
            <a:ext cx="4323694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The concept is ok!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Lattice compares well to other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Fewer non-linear elements needed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0B4578-1676-31F4-9A50-9C373B915D46}"/>
              </a:ext>
            </a:extLst>
          </p:cNvPr>
          <p:cNvSpPr txBox="1"/>
          <p:nvPr/>
        </p:nvSpPr>
        <p:spPr>
          <a:xfrm>
            <a:off x="8607075" y="2708655"/>
            <a:ext cx="2518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*: only chromatic sextupoles counted</a:t>
            </a:r>
            <a:endParaRPr lang="en-DE" sz="12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052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85D735A-6601-FD8F-78C1-3C5332BBE8F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998534" cy="224546"/>
          </a:xfrm>
        </p:spPr>
        <p:txBody>
          <a:bodyPr>
            <a:normAutofit/>
          </a:bodyPr>
          <a:lstStyle/>
          <a:p>
            <a:r>
              <a:rPr lang="en-US" dirty="0"/>
              <a:t>Sextupole optimization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893B78F-02A9-38D9-BBB2-D182B57F6B9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DD28EF1-534A-1CA4-22DB-A8F87C809787}"/>
              </a:ext>
            </a:extLst>
          </p:cNvPr>
          <p:cNvSpPr txBox="1"/>
          <p:nvPr/>
        </p:nvSpPr>
        <p:spPr>
          <a:xfrm>
            <a:off x="418336" y="1346887"/>
            <a:ext cx="61232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A:</a:t>
            </a:r>
          </a:p>
          <a:p>
            <a:r>
              <a:rPr lang="en-US" sz="1600" i="1" dirty="0"/>
              <a:t>Andrea Santa-Maria Garcia, KIT</a:t>
            </a:r>
            <a:r>
              <a:rPr lang="en-US" sz="1600" dirty="0"/>
              <a:t>: use </a:t>
            </a:r>
            <a:r>
              <a:rPr lang="en-US" sz="1600" b="1" dirty="0"/>
              <a:t>Bayesian Optimization </a:t>
            </a:r>
            <a:r>
              <a:rPr lang="en-US" sz="1600" dirty="0"/>
              <a:t>to find </a:t>
            </a:r>
          </a:p>
          <a:p>
            <a:r>
              <a:rPr lang="en-US" sz="1600" dirty="0"/>
              <a:t>best setting of chromatic SX and optionally, add harmonic SX </a:t>
            </a:r>
          </a:p>
          <a:p>
            <a:r>
              <a:rPr lang="en-US" sz="1600" dirty="0"/>
              <a:t>and octupoles. </a:t>
            </a:r>
          </a:p>
          <a:p>
            <a:r>
              <a:rPr lang="en-US" sz="1600" dirty="0"/>
              <a:t>Optimization criterium: maximization of 3D-volume (</a:t>
            </a:r>
            <a:r>
              <a:rPr lang="en-US" sz="1600" dirty="0" err="1"/>
              <a:t>x</a:t>
            </a:r>
            <a:r>
              <a:rPr lang="en-US" sz="1600" baseline="-25000" dirty="0" err="1"/>
              <a:t>max</a:t>
            </a:r>
            <a:r>
              <a:rPr lang="en-US" sz="1600" dirty="0"/>
              <a:t>, </a:t>
            </a:r>
            <a:r>
              <a:rPr lang="en-US" sz="1600" dirty="0" err="1"/>
              <a:t>y</a:t>
            </a:r>
            <a:r>
              <a:rPr lang="en-US" sz="1600" baseline="-25000" dirty="0" err="1"/>
              <a:t>max</a:t>
            </a:r>
            <a:r>
              <a:rPr lang="en-US" sz="1600" dirty="0"/>
              <a:t>, </a:t>
            </a:r>
            <a:r>
              <a:rPr lang="en-US" sz="1600" dirty="0" err="1">
                <a:latin typeface="Symbol" panose="05050102010706020507" pitchFamily="18" charset="2"/>
              </a:rPr>
              <a:t>D</a:t>
            </a:r>
            <a:r>
              <a:rPr lang="en-US" sz="1600" dirty="0" err="1"/>
              <a:t>p</a:t>
            </a:r>
            <a:r>
              <a:rPr lang="en-US" sz="1600" dirty="0"/>
              <a:t>/</a:t>
            </a:r>
            <a:r>
              <a:rPr lang="en-US" sz="1600" dirty="0" err="1"/>
              <a:t>p</a:t>
            </a:r>
            <a:r>
              <a:rPr lang="en-US" sz="1600" baseline="-25000" dirty="0" err="1"/>
              <a:t>max</a:t>
            </a:r>
            <a:r>
              <a:rPr lang="en-US" sz="1600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05EBF19-9FA7-C508-787E-D811EED41FEF}"/>
              </a:ext>
            </a:extLst>
          </p:cNvPr>
          <p:cNvSpPr txBox="1">
            <a:spLocks noGrp="1" noRot="1" noMove="1" noResize="1" noEditPoints="1" noAdjustHandles="1" noChangeArrowheads="1" noChangeShapeType="1"/>
          </p:cNvSpPr>
          <p:nvPr/>
        </p:nvSpPr>
        <p:spPr>
          <a:xfrm>
            <a:off x="418336" y="2966545"/>
            <a:ext cx="586001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B:</a:t>
            </a:r>
          </a:p>
          <a:p>
            <a:r>
              <a:rPr lang="en-US" sz="1600" b="1" dirty="0"/>
              <a:t>Automized minimization of Resonant Driving Terms</a:t>
            </a:r>
            <a:r>
              <a:rPr lang="en-US" sz="1600" dirty="0"/>
              <a:t>, RDTs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Small RDTs =&gt; tune is confined for larger amplitudes and momentum offset =&gt; large apertures and long lifetime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err="1">
                <a:latin typeface="Symbol" panose="05050102010706020507" pitchFamily="18" charset="2"/>
              </a:rPr>
              <a:t>b</a:t>
            </a:r>
            <a:r>
              <a:rPr lang="en-US" sz="1600" baseline="-25000" dirty="0" err="1"/>
              <a:t>x,y</a:t>
            </a:r>
            <a:r>
              <a:rPr lang="en-US" sz="1600" baseline="-25000" dirty="0"/>
              <a:t>, </a:t>
            </a:r>
            <a:r>
              <a:rPr lang="en-US" sz="1600" dirty="0" err="1">
                <a:latin typeface="Symbol" panose="05050102010706020507" pitchFamily="18" charset="2"/>
              </a:rPr>
              <a:t>h</a:t>
            </a:r>
            <a:r>
              <a:rPr lang="en-US" sz="1600" baseline="-25000" dirty="0" err="1"/>
              <a:t>x</a:t>
            </a:r>
            <a:r>
              <a:rPr lang="en-US" sz="1600" baseline="-25000" dirty="0"/>
              <a:t> </a:t>
            </a:r>
            <a:r>
              <a:rPr lang="en-US" sz="1600" dirty="0"/>
              <a:t>and </a:t>
            </a:r>
            <a:r>
              <a:rPr lang="en-US" sz="1600" dirty="0" err="1">
                <a:latin typeface="Symbol" panose="05050102010706020507" pitchFamily="18" charset="2"/>
              </a:rPr>
              <a:t>m</a:t>
            </a:r>
            <a:r>
              <a:rPr lang="en-US" sz="1600" baseline="-25000" dirty="0" err="1"/>
              <a:t>x,y</a:t>
            </a:r>
            <a:r>
              <a:rPr lang="en-US" sz="1600" dirty="0"/>
              <a:t>– linear lattice properties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Optimize sextupoles without further lattice calculations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Minimization of local/global driving terms?*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B2E7D9-B12A-58CB-B0D7-67485F41FCE0}"/>
              </a:ext>
            </a:extLst>
          </p:cNvPr>
          <p:cNvGrpSpPr/>
          <p:nvPr/>
        </p:nvGrpSpPr>
        <p:grpSpPr>
          <a:xfrm>
            <a:off x="6587218" y="1974049"/>
            <a:ext cx="5252976" cy="4681582"/>
            <a:chOff x="6290660" y="1974049"/>
            <a:chExt cx="5252976" cy="468158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DE5ABA6C-5B36-EFC1-74CE-DD2A67169A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290667" y="2345068"/>
              <a:ext cx="5098469" cy="1398217"/>
            </a:xfrm>
            <a:prstGeom prst="rect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C419767-E6CD-82D3-9939-86A60C29D1D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90667" y="3905547"/>
              <a:ext cx="5252969" cy="2750084"/>
            </a:xfrm>
            <a:prstGeom prst="rect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9DE465E4-6A29-9AE4-6E74-2425B290086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90660" y="1974049"/>
              <a:ext cx="3113157" cy="347623"/>
            </a:xfrm>
            <a:prstGeom prst="rect">
              <a:avLst/>
            </a:prstGeom>
            <a:ln>
              <a:solidFill>
                <a:schemeClr val="accent2">
                  <a:lumMod val="50000"/>
                </a:schemeClr>
              </a:solidFill>
            </a:ln>
          </p:spPr>
        </p:pic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3DCECBC5-3BD4-FC3B-C379-7A35E2A97235}"/>
              </a:ext>
            </a:extLst>
          </p:cNvPr>
          <p:cNvSpPr txBox="1"/>
          <p:nvPr/>
        </p:nvSpPr>
        <p:spPr>
          <a:xfrm>
            <a:off x="9894004" y="1986938"/>
            <a:ext cx="19461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J. Bengtsson, SLS note 9/97 </a:t>
            </a:r>
            <a:endParaRPr lang="en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28F16F-414C-88F9-660E-677FFDC1245C}"/>
              </a:ext>
            </a:extLst>
          </p:cNvPr>
          <p:cNvSpPr txBox="1"/>
          <p:nvPr/>
        </p:nvSpPr>
        <p:spPr>
          <a:xfrm>
            <a:off x="418336" y="647786"/>
            <a:ext cx="48329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0:</a:t>
            </a:r>
          </a:p>
          <a:p>
            <a:r>
              <a:rPr lang="en-US" sz="1600" dirty="0"/>
              <a:t>Manual optimization minimizing driving terms with </a:t>
            </a:r>
            <a:r>
              <a:rPr lang="en-US" sz="1600" i="1" dirty="0" err="1"/>
              <a:t>opa</a:t>
            </a:r>
            <a:r>
              <a:rPr lang="en-US" sz="1600" dirty="0"/>
              <a:t>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952675A-3138-FA25-4E36-79FEBF0314BE}"/>
              </a:ext>
            </a:extLst>
          </p:cNvPr>
          <p:cNvSpPr txBox="1"/>
          <p:nvPr/>
        </p:nvSpPr>
        <p:spPr>
          <a:xfrm rot="328424">
            <a:off x="7331221" y="675689"/>
            <a:ext cx="3105803" cy="36933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Strategy to set the sextupoles?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188E18-CA5F-0EF2-4C11-51F73759AD68}"/>
              </a:ext>
            </a:extLst>
          </p:cNvPr>
          <p:cNvSpPr txBox="1"/>
          <p:nvPr/>
        </p:nvSpPr>
        <p:spPr>
          <a:xfrm>
            <a:off x="418336" y="5073148"/>
            <a:ext cx="609790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*</a:t>
            </a:r>
            <a:r>
              <a:rPr lang="en-US" sz="1400" dirty="0" err="1">
                <a:solidFill>
                  <a:schemeClr val="bg1">
                    <a:lumMod val="50000"/>
                  </a:schemeClr>
                </a:solidFill>
              </a:rPr>
              <a:t>Jiajie</a:t>
            </a:r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 Tan et al., Minimizing the fluctuation of resonance driving terms</a:t>
            </a:r>
          </a:p>
          <a:p>
            <a:r>
              <a:rPr lang="en-US" sz="1400" dirty="0">
                <a:solidFill>
                  <a:schemeClr val="bg1">
                    <a:lumMod val="50000"/>
                  </a:schemeClr>
                </a:solidFill>
              </a:rPr>
              <a:t>in dynamic aperture optimization, PHYS. REV. AB 26, 084001 (2023)</a:t>
            </a:r>
            <a:endParaRPr lang="en-DE" sz="14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43744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AABF13A-40DA-016B-0697-9CEFFB904F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F20A07-431C-0277-549D-09A1BE06D0D8}"/>
              </a:ext>
            </a:extLst>
          </p:cNvPr>
          <p:cNvSpPr txBox="1"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E7E6E6">
              <a:alpha val="60000"/>
            </a:srgbClr>
          </a:solidFill>
        </p:spPr>
        <p:txBody>
          <a:bodyPr wrap="square" rtlCol="0">
            <a:spAutoFit/>
          </a:bodyPr>
          <a:lstStyle/>
          <a:p>
            <a:endParaRPr lang="en-DE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2158F1E-5904-3F02-D12F-4444DCE4BA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Table of contents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C03211-10CE-D24E-98B0-99A88F85FD6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Low Emittance Workshop, CERN, February 13-16, 2024, B. Kuske, HZB</a:t>
            </a:r>
            <a:endParaRPr lang="en-US" dirty="0"/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EED77AB0-0A79-72C3-03D8-D575FE91F7CF}"/>
              </a:ext>
            </a:extLst>
          </p:cNvPr>
          <p:cNvSpPr txBox="1">
            <a:spLocks/>
          </p:cNvSpPr>
          <p:nvPr/>
        </p:nvSpPr>
        <p:spPr>
          <a:xfrm>
            <a:off x="577850" y="288926"/>
            <a:ext cx="1543797" cy="2245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2C8D6-AC22-8A0F-B127-850B5E3C134A}"/>
              </a:ext>
            </a:extLst>
          </p:cNvPr>
          <p:cNvSpPr txBox="1"/>
          <p:nvPr/>
        </p:nvSpPr>
        <p:spPr>
          <a:xfrm>
            <a:off x="2971489" y="1545474"/>
            <a:ext cx="5654690" cy="26622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sz="2200" b="1" dirty="0"/>
              <a:t>Deterministic  Approach to MBA Lattice Design</a:t>
            </a:r>
          </a:p>
          <a:p>
            <a:pPr>
              <a:spcBef>
                <a:spcPts val="600"/>
              </a:spcBef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Introductory remarks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Layout of the  unit cell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Current ‘working horse’ lattice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Validation of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Non-linear optimization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8767075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678C14C-BCA8-E1FC-0743-D05EE925DFC1}"/>
              </a:ext>
            </a:extLst>
          </p:cNvPr>
          <p:cNvSpPr txBox="1"/>
          <p:nvPr/>
        </p:nvSpPr>
        <p:spPr>
          <a:xfrm>
            <a:off x="4665726" y="1702668"/>
            <a:ext cx="10493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Global RDTs</a:t>
            </a:r>
            <a:endParaRPr lang="en-DE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2C23F8A-D6C6-0F17-D458-95EFE2BC7AE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3079750" cy="22454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Chromatic driving terms h20001, h00201, h10002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6E858B-093D-65E8-459F-54FA649DBC1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CAA973-420F-63A8-26FE-846A2631BE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942" y="790833"/>
            <a:ext cx="4697776" cy="240787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57A215-19C4-27CC-1664-B21C6F1C2B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0773" y="853872"/>
            <a:ext cx="4697776" cy="23728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508C82-0EEF-18A8-EF5D-AFA53BE97708}"/>
              </a:ext>
            </a:extLst>
          </p:cNvPr>
          <p:cNvSpPr txBox="1"/>
          <p:nvPr/>
        </p:nvSpPr>
        <p:spPr>
          <a:xfrm>
            <a:off x="4696083" y="344730"/>
            <a:ext cx="2027478" cy="400110"/>
          </a:xfrm>
          <a:prstGeom prst="rect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Work in progress!</a:t>
            </a:r>
            <a:endParaRPr lang="en-DE" sz="2000" dirty="0">
              <a:solidFill>
                <a:srgbClr val="C0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06ADB36-E5B0-177E-BC98-850434370576}"/>
              </a:ext>
            </a:extLst>
          </p:cNvPr>
          <p:cNvSpPr txBox="1"/>
          <p:nvPr/>
        </p:nvSpPr>
        <p:spPr>
          <a:xfrm>
            <a:off x="6418717" y="3192983"/>
            <a:ext cx="3865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Minimization in local and global RDTs  </a:t>
            </a:r>
          </a:p>
          <a:p>
            <a:pPr algn="ctr"/>
            <a:r>
              <a:rPr lang="en-US" sz="1600" dirty="0"/>
              <a:t>insufficient to enlarge mom. acceptance </a:t>
            </a:r>
          </a:p>
          <a:p>
            <a:pPr algn="ctr"/>
            <a:r>
              <a:rPr lang="en-US" sz="1600" dirty="0"/>
              <a:t>=&gt; dominated by second order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77AA047-C15F-B20A-9EA7-690B9C33938E}"/>
              </a:ext>
            </a:extLst>
          </p:cNvPr>
          <p:cNvCxnSpPr>
            <a:cxnSpLocks/>
          </p:cNvCxnSpPr>
          <p:nvPr/>
        </p:nvCxnSpPr>
        <p:spPr>
          <a:xfrm flipH="1" flipV="1">
            <a:off x="4489450" y="1562100"/>
            <a:ext cx="244475" cy="2857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E1930B-4FF7-08EB-0E43-25C9FEF7F78E}"/>
              </a:ext>
            </a:extLst>
          </p:cNvPr>
          <p:cNvCxnSpPr>
            <a:cxnSpLocks/>
          </p:cNvCxnSpPr>
          <p:nvPr/>
        </p:nvCxnSpPr>
        <p:spPr>
          <a:xfrm flipH="1">
            <a:off x="4489450" y="1847850"/>
            <a:ext cx="244475" cy="37866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61E7457-F957-0DE4-D4C1-ACDD12D8DDDD}"/>
              </a:ext>
            </a:extLst>
          </p:cNvPr>
          <p:cNvCxnSpPr>
            <a:cxnSpLocks/>
          </p:cNvCxnSpPr>
          <p:nvPr/>
        </p:nvCxnSpPr>
        <p:spPr>
          <a:xfrm flipH="1">
            <a:off x="4421265" y="1847850"/>
            <a:ext cx="312660" cy="8688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DB959C5-B9F3-A4E2-20DF-9A0B8542A4F7}"/>
              </a:ext>
            </a:extLst>
          </p:cNvPr>
          <p:cNvSpPr txBox="1"/>
          <p:nvPr/>
        </p:nvSpPr>
        <p:spPr>
          <a:xfrm>
            <a:off x="1253451" y="1153894"/>
            <a:ext cx="9484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Local RDTs</a:t>
            </a:r>
            <a:endParaRPr lang="en-DE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7730844-9262-CB8A-6DF6-446E05B9448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62988" b="19522"/>
          <a:stretch/>
        </p:blipFill>
        <p:spPr>
          <a:xfrm>
            <a:off x="266680" y="4357946"/>
            <a:ext cx="8444033" cy="58473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F67D62-78B7-0BB7-28CF-1F5C438FFB3C}"/>
                  </a:ext>
                </a:extLst>
              </p:cNvPr>
              <p:cNvSpPr txBox="1"/>
              <p:nvPr/>
            </p:nvSpPr>
            <p:spPr>
              <a:xfrm>
                <a:off x="694584" y="4403502"/>
                <a:ext cx="116211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err="1"/>
                  <a:t>a</a:t>
                </a:r>
                <a:r>
                  <a:rPr lang="en-US" baseline="-25000" dirty="0" err="1"/>
                  <a:t>xx</a:t>
                </a:r>
                <a:r>
                  <a:rPr lang="en-US" dirty="0"/>
                  <a:t>= -4/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</m:oMath>
                </a14:m>
                <a:endParaRPr lang="en-DE" baseline="-250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31F67D62-78B7-0BB7-28CF-1F5C438FFB3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584" y="4403502"/>
                <a:ext cx="1162113" cy="369332"/>
              </a:xfrm>
              <a:prstGeom prst="rect">
                <a:avLst/>
              </a:prstGeom>
              <a:blipFill>
                <a:blip r:embed="rId5"/>
                <a:stretch>
                  <a:fillRect l="-4712" t="-8197" r="-1047" b="-24590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CDFCC494-6A98-221C-E472-5A76BB0B645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2807" y="4445737"/>
            <a:ext cx="3000375" cy="36195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41E267C-2AD0-7CED-B1B0-E4CE1C3C70BA}"/>
              </a:ext>
            </a:extLst>
          </p:cNvPr>
          <p:cNvSpPr txBox="1"/>
          <p:nvPr/>
        </p:nvSpPr>
        <p:spPr>
          <a:xfrm>
            <a:off x="9478526" y="4387330"/>
            <a:ext cx="25519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)</a:t>
            </a:r>
            <a:endParaRPr lang="en-DE" baseline="-25000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61E45F9-602B-3500-98A3-1E9CC6B0B11A}"/>
              </a:ext>
            </a:extLst>
          </p:cNvPr>
          <p:cNvCxnSpPr>
            <a:cxnSpLocks/>
          </p:cNvCxnSpPr>
          <p:nvPr/>
        </p:nvCxnSpPr>
        <p:spPr>
          <a:xfrm>
            <a:off x="4026537" y="4772834"/>
            <a:ext cx="476883" cy="24384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753A6C-0C4A-B307-B63D-A1A46EE36B89}"/>
              </a:ext>
            </a:extLst>
          </p:cNvPr>
          <p:cNvCxnSpPr>
            <a:cxnSpLocks/>
          </p:cNvCxnSpPr>
          <p:nvPr/>
        </p:nvCxnSpPr>
        <p:spPr>
          <a:xfrm flipH="1">
            <a:off x="5308938" y="4807687"/>
            <a:ext cx="599318" cy="22278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E33A622-298C-F350-FC49-4E0F24BDBBC7}"/>
              </a:ext>
            </a:extLst>
          </p:cNvPr>
          <p:cNvCxnSpPr>
            <a:cxnSpLocks/>
          </p:cNvCxnSpPr>
          <p:nvPr/>
        </p:nvCxnSpPr>
        <p:spPr>
          <a:xfrm>
            <a:off x="7675005" y="4772834"/>
            <a:ext cx="188835" cy="2576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42C9B58-8AC6-1BAA-B0F7-F548E123D2E5}"/>
              </a:ext>
            </a:extLst>
          </p:cNvPr>
          <p:cNvCxnSpPr>
            <a:cxnSpLocks/>
          </p:cNvCxnSpPr>
          <p:nvPr/>
        </p:nvCxnSpPr>
        <p:spPr>
          <a:xfrm flipH="1">
            <a:off x="8389620" y="4754675"/>
            <a:ext cx="192165" cy="27579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75136D7D-3677-1DCA-9A96-ABB9633F4D1B}"/>
              </a:ext>
            </a:extLst>
          </p:cNvPr>
          <p:cNvSpPr txBox="1"/>
          <p:nvPr/>
        </p:nvSpPr>
        <p:spPr>
          <a:xfrm>
            <a:off x="4167131" y="5026852"/>
            <a:ext cx="16362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local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 driving term</a:t>
            </a:r>
            <a:endParaRPr lang="en-DE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FCDA126-A73F-D41F-67CD-E37670459A2A}"/>
              </a:ext>
            </a:extLst>
          </p:cNvPr>
          <p:cNvSpPr txBox="1"/>
          <p:nvPr/>
        </p:nvSpPr>
        <p:spPr>
          <a:xfrm>
            <a:off x="7345686" y="4995641"/>
            <a:ext cx="1835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50000"/>
                  </a:schemeClr>
                </a:solidFill>
              </a:rPr>
              <a:t>global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 driving terms</a:t>
            </a:r>
            <a:endParaRPr lang="en-DE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202F515-F519-8E2D-8BAB-150C2F4538E5}"/>
              </a:ext>
            </a:extLst>
          </p:cNvPr>
          <p:cNvSpPr txBox="1"/>
          <p:nvPr/>
        </p:nvSpPr>
        <p:spPr>
          <a:xfrm>
            <a:off x="694584" y="3914616"/>
            <a:ext cx="3622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PhD work @ HZB: Michael </a:t>
            </a:r>
            <a:r>
              <a:rPr lang="en-US" dirty="0" err="1">
                <a:solidFill>
                  <a:schemeClr val="accent2">
                    <a:lumMod val="50000"/>
                  </a:schemeClr>
                </a:solidFill>
              </a:rPr>
              <a:t>Arlandoo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</a:t>
            </a:r>
            <a:endParaRPr lang="en-DE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1D12FC4-E2DA-E492-6A05-3F1D3BA0F046}"/>
                  </a:ext>
                </a:extLst>
              </p:cNvPr>
              <p:cNvSpPr txBox="1"/>
              <p:nvPr/>
            </p:nvSpPr>
            <p:spPr>
              <a:xfrm>
                <a:off x="675651" y="5407265"/>
                <a:ext cx="4349909" cy="7962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 err="1"/>
                  <a:t>Gjklm</a:t>
                </a:r>
                <a:r>
                  <a:rPr lang="en-US" sz="1400" dirty="0"/>
                  <a:t> : individual sextupole contribution to driving terms</a:t>
                </a:r>
              </a:p>
              <a:p>
                <a:r>
                  <a:rPr lang="en-US" sz="1400" dirty="0" err="1"/>
                  <a:t>fjklm</a:t>
                </a:r>
                <a:r>
                  <a:rPr lang="en-US" sz="1400" dirty="0"/>
                  <a:t>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𝑗𝑘𝑙𝑚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/(</m:t>
                    </m:r>
                    <m:sSup>
                      <m:sSup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m:rPr>
                            <m:nor/>
                          </m:rPr>
                          <a:rPr lang="en-US" sz="1400" dirty="0"/>
                          <m:t>i</m:t>
                        </m:r>
                        <m:r>
                          <m:rPr>
                            <m:nor/>
                          </m:rPr>
                          <a:rPr lang="en-US" sz="1400" dirty="0">
                            <a:latin typeface="Symbol" panose="05050102010706020507" pitchFamily="18" charset="2"/>
                          </a:rPr>
                          <m:t>G</m:t>
                        </m:r>
                      </m:sup>
                    </m:sSup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−1),  </m:t>
                    </m:r>
                    <m:r>
                      <a:rPr lang="az-Cyrl-AZ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Г</m:t>
                    </m:r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l-GR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π</a:t>
                </a:r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[(j-k)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400" dirty="0">
                    <a:latin typeface="Symbol" panose="05050102010706020507" pitchFamily="18" charset="2"/>
                  </a:rPr>
                  <a:t>+(</a:t>
                </a:r>
                <a:r>
                  <a:rPr lang="en-US" sz="14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l-m</a:t>
                </a:r>
                <a:r>
                  <a:rPr lang="en-US" sz="1400" dirty="0">
                    <a:latin typeface="Symbol" panose="05050102010706020507" pitchFamily="18" charset="2"/>
                  </a:rPr>
                  <a:t>)</a:t>
                </a:r>
                <a:r>
                  <a:rPr lang="en-US" sz="140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endParaRPr lang="en-DE" sz="1400" dirty="0"/>
              </a:p>
              <a:p>
                <a:endParaRPr lang="en-DE" sz="1400" dirty="0"/>
              </a:p>
            </p:txBody>
          </p:sp>
        </mc:Choice>
        <mc:Fallback xmlns=""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91D12FC4-E2DA-E492-6A05-3F1D3BA0F0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651" y="5407265"/>
                <a:ext cx="4349909" cy="796244"/>
              </a:xfrm>
              <a:prstGeom prst="rect">
                <a:avLst/>
              </a:prstGeom>
              <a:blipFill>
                <a:blip r:embed="rId7"/>
                <a:stretch>
                  <a:fillRect l="-421" t="-152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85042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C7BD088-CD41-0A68-2B3D-C6933515A4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Summary – to do List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15F8938-925C-4B5C-CC5D-1FEBA63C8F70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500918" y="6216025"/>
            <a:ext cx="4737654" cy="365125"/>
          </a:xfrm>
        </p:spPr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064A7A-9834-2754-EAD0-67912BBA2BB2}"/>
              </a:ext>
            </a:extLst>
          </p:cNvPr>
          <p:cNvSpPr txBox="1"/>
          <p:nvPr/>
        </p:nvSpPr>
        <p:spPr>
          <a:xfrm>
            <a:off x="659083" y="667892"/>
            <a:ext cx="7911974" cy="19543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To-do list: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Incorporate engineering demands into generic lattice without losing performance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Develop a </a:t>
            </a:r>
            <a:r>
              <a:rPr lang="en-US" sz="1600" i="1" dirty="0"/>
              <a:t>strategy</a:t>
            </a:r>
            <a:r>
              <a:rPr lang="en-US" sz="1600" dirty="0"/>
              <a:t> to optimize sextupoles, octupoles if necessary, hopefully analytically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Special injection insert necessary?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Error, lifetime, commissioning studies for first lattice candidate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DE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8D12DE-00F4-1759-C64F-93EB56A94C85}"/>
              </a:ext>
            </a:extLst>
          </p:cNvPr>
          <p:cNvSpPr txBox="1"/>
          <p:nvPr/>
        </p:nvSpPr>
        <p:spPr>
          <a:xfrm>
            <a:off x="659083" y="2533790"/>
            <a:ext cx="9808967" cy="22929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Summary:</a:t>
            </a:r>
          </a:p>
          <a:p>
            <a:pPr>
              <a:spcBef>
                <a:spcPts val="600"/>
              </a:spcBef>
            </a:pPr>
            <a:r>
              <a:rPr lang="en-US" sz="1600" dirty="0"/>
              <a:t>The deterministic approach makes much sense: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Insight into the functionality of lattice elements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RBs more beneficial than combined function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Different distribution of bending angles helps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Minimization of sextupole strength eases non-linear compensation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All design parameters can be met with a minimum of non-linear elements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Based on thorough investigations, the BESSY III lattice will be unsophisticated, but competitive in the community</a:t>
            </a:r>
          </a:p>
        </p:txBody>
      </p:sp>
      <p:sp>
        <p:nvSpPr>
          <p:cNvPr id="6" name="Right Brace 5">
            <a:extLst>
              <a:ext uri="{FF2B5EF4-FFF2-40B4-BE49-F238E27FC236}">
                <a16:creationId xmlns:a16="http://schemas.microsoft.com/office/drawing/2014/main" id="{D0871197-51C2-9B6E-23CF-7B1348DD6EAA}"/>
              </a:ext>
            </a:extLst>
          </p:cNvPr>
          <p:cNvSpPr/>
          <p:nvPr/>
        </p:nvSpPr>
        <p:spPr>
          <a:xfrm>
            <a:off x="8636000" y="1035050"/>
            <a:ext cx="195660" cy="971550"/>
          </a:xfrm>
          <a:prstGeom prst="rightBrac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81F7E2D-C442-545B-0ED3-C785B97B018C}"/>
              </a:ext>
            </a:extLst>
          </p:cNvPr>
          <p:cNvSpPr txBox="1"/>
          <p:nvPr/>
        </p:nvSpPr>
        <p:spPr>
          <a:xfrm>
            <a:off x="8831660" y="1328867"/>
            <a:ext cx="1783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Lattice candidate</a:t>
            </a:r>
            <a:endParaRPr lang="en-D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CE68A6-4B85-707A-A159-F793467E7824}"/>
              </a:ext>
            </a:extLst>
          </p:cNvPr>
          <p:cNvSpPr txBox="1"/>
          <p:nvPr/>
        </p:nvSpPr>
        <p:spPr>
          <a:xfrm>
            <a:off x="3693081" y="5417639"/>
            <a:ext cx="4120039" cy="461665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  <a:latin typeface="Bradley Hand ITC" panose="03070402050302030203" pitchFamily="66" charset="0"/>
              </a:rPr>
              <a:t>Thank you for your attention!</a:t>
            </a:r>
            <a:endParaRPr lang="en-DE" sz="2400" b="1" dirty="0">
              <a:solidFill>
                <a:srgbClr val="C0000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9634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2EC28E0-7707-2E0C-05A5-F7A2E6842E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5996707-1B4E-9382-34B1-06334E028AE1}"/>
              </a:ext>
            </a:extLst>
          </p:cNvPr>
          <p:cNvSpPr txBox="1"/>
          <p:nvPr/>
        </p:nvSpPr>
        <p:spPr>
          <a:xfrm>
            <a:off x="6139" y="0"/>
            <a:ext cx="12192000" cy="6858000"/>
          </a:xfrm>
          <a:prstGeom prst="rect">
            <a:avLst/>
          </a:prstGeom>
          <a:solidFill>
            <a:srgbClr val="E7E6E6">
              <a:alpha val="40000"/>
            </a:srgbClr>
          </a:solidFill>
        </p:spPr>
        <p:txBody>
          <a:bodyPr wrap="square" rtlCol="0">
            <a:spAutoFit/>
          </a:bodyPr>
          <a:lstStyle/>
          <a:p>
            <a:endParaRPr lang="en-DE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4FFA0A-5837-75DF-858B-4E62B439737E}"/>
              </a:ext>
            </a:extLst>
          </p:cNvPr>
          <p:cNvSpPr txBox="1"/>
          <p:nvPr/>
        </p:nvSpPr>
        <p:spPr>
          <a:xfrm>
            <a:off x="127747" y="1672235"/>
            <a:ext cx="11936505" cy="5109091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 wrap="square">
            <a:spAutoFit/>
          </a:bodyPr>
          <a:lstStyle/>
          <a:p>
            <a:pPr algn="l"/>
            <a:r>
              <a:rPr lang="en-US" sz="1400" b="1" i="0" u="none" strike="noStrike" baseline="0" dirty="0"/>
              <a:t>IPAC 2021</a:t>
            </a:r>
          </a:p>
          <a:p>
            <a:pPr algn="l"/>
            <a:r>
              <a:rPr lang="en-US" sz="1400" b="0" i="0" u="none" strike="noStrike" baseline="0" dirty="0"/>
              <a:t>M. </a:t>
            </a:r>
            <a:r>
              <a:rPr lang="en-US" sz="1400" b="0" i="0" u="none" strike="noStrike" baseline="0" dirty="0" err="1"/>
              <a:t>Arlandoo</a:t>
            </a:r>
            <a:r>
              <a:rPr lang="en-US" sz="1400" b="0" i="0" u="none" strike="noStrike" baseline="0" dirty="0"/>
              <a:t> et al., “A first attempt at implementing TRIBs in BESSY </a:t>
            </a:r>
            <a:r>
              <a:rPr lang="en-US" sz="1400" b="0" i="0" u="none" strike="noStrike" baseline="0" dirty="0" err="1"/>
              <a:t>IIIʼs</a:t>
            </a:r>
            <a:r>
              <a:rPr lang="en-US" sz="1400" b="0" i="0" u="none" strike="noStrike" baseline="0" dirty="0"/>
              <a:t> design lattice”, IPAC21, THPOPT003 </a:t>
            </a:r>
          </a:p>
          <a:p>
            <a:pPr algn="l"/>
            <a:r>
              <a:rPr lang="en-US" sz="1400" b="0" i="0" u="none" strike="noStrike" baseline="0" dirty="0"/>
              <a:t>J. Bengtsson et al., “Robust Design and Control of the Nonlinear Dynamics for BESSY-III”, IPAC21, MOPAB048</a:t>
            </a:r>
          </a:p>
          <a:p>
            <a:r>
              <a:rPr lang="en-US" sz="1400" b="0" i="0" u="none" strike="noStrike" baseline="0" dirty="0"/>
              <a:t>P. </a:t>
            </a:r>
            <a:r>
              <a:rPr lang="en-US" sz="1400" b="0" i="0" u="none" strike="noStrike" baseline="0" dirty="0" err="1"/>
              <a:t>Goslawski</a:t>
            </a:r>
            <a:r>
              <a:rPr lang="en-US" sz="1400" b="0" i="0" u="none" strike="noStrike" baseline="0" dirty="0"/>
              <a:t> et al., “BESSY III &amp; MLS II - </a:t>
            </a:r>
            <a:r>
              <a:rPr lang="en-US" sz="1400" dirty="0"/>
              <a:t>Status of the Development of the New Photon Science Facility in Berlin”, </a:t>
            </a:r>
            <a:r>
              <a:rPr lang="en-US" sz="1400" b="0" i="0" u="none" strike="noStrike" baseline="0" dirty="0"/>
              <a:t>IPAC21, MOPAB126</a:t>
            </a:r>
          </a:p>
          <a:p>
            <a:r>
              <a:rPr lang="en-US" sz="1400" b="0" i="0" u="none" strike="noStrike" baseline="0" dirty="0"/>
              <a:t>B. Kuske, “Towards Deterministic Design of MBA-Lattices”, IPAC21, MOPAB220</a:t>
            </a:r>
          </a:p>
          <a:p>
            <a:pPr algn="l"/>
            <a:r>
              <a:rPr lang="en-US" sz="1400" b="1" i="0" u="none" strike="noStrike" baseline="0" dirty="0"/>
              <a:t>IPAC 2022</a:t>
            </a:r>
          </a:p>
          <a:p>
            <a:r>
              <a:rPr lang="en-US" sz="1400" b="0" i="0" u="none" strike="noStrike" baseline="0" dirty="0"/>
              <a:t>J. Bengtsson et al., “Robust design of modern </a:t>
            </a:r>
            <a:r>
              <a:rPr lang="en-US" sz="1400" b="0" i="0" u="none" strike="noStrike" baseline="0" dirty="0" err="1"/>
              <a:t>Chasman</a:t>
            </a:r>
            <a:r>
              <a:rPr lang="en-US" sz="1400" b="0" i="0" u="none" strike="noStrike" baseline="0" dirty="0"/>
              <a:t>-Green lattices - a geometric control theory approach”, IPAC2023, WEPL037</a:t>
            </a:r>
          </a:p>
          <a:p>
            <a:pPr algn="l"/>
            <a:r>
              <a:rPr lang="en-US" sz="1400" b="0" i="0" u="none" strike="noStrike" baseline="0" dirty="0"/>
              <a:t>P. </a:t>
            </a:r>
            <a:r>
              <a:rPr lang="en-US" sz="1400" b="0" i="0" u="none" strike="noStrike" baseline="0" dirty="0" err="1"/>
              <a:t>Goslawski</a:t>
            </a:r>
            <a:r>
              <a:rPr lang="en-US" sz="1400" b="0" i="0" u="none" strike="noStrike" baseline="0" dirty="0"/>
              <a:t> et al., “BESSY III Status Report and </a:t>
            </a:r>
            <a:r>
              <a:rPr lang="it-IT" sz="1400" b="0" i="0" u="none" strike="noStrike" baseline="0" dirty="0"/>
              <a:t>Lattice Design </a:t>
            </a:r>
            <a:r>
              <a:rPr lang="it-IT" sz="1400" b="0" i="0" u="none" strike="noStrike" baseline="0" dirty="0" err="1"/>
              <a:t>Process</a:t>
            </a:r>
            <a:r>
              <a:rPr lang="it-IT" sz="1400" b="0" i="0" u="none" strike="noStrike" baseline="0" dirty="0"/>
              <a:t>”, IPAC22, TIPOMS010</a:t>
            </a:r>
            <a:endParaRPr lang="en-US" sz="1400" dirty="0"/>
          </a:p>
          <a:p>
            <a:r>
              <a:rPr lang="en-US" sz="1400" b="0" i="0" u="none" strike="noStrike" baseline="0" dirty="0"/>
              <a:t>B. Kuske et al., “Basic Design Choices for the BESSY III MBA Lattice”, IPAC22, MOPOTK009</a:t>
            </a:r>
          </a:p>
          <a:p>
            <a:pPr algn="l"/>
            <a:r>
              <a:rPr lang="it-IT" sz="1400" b="1" dirty="0"/>
              <a:t>LEL</a:t>
            </a:r>
            <a:r>
              <a:rPr lang="it-IT" sz="1400" b="1" i="0" u="none" strike="noStrike" baseline="0" dirty="0"/>
              <a:t>-workshop 2022, ALBA, </a:t>
            </a:r>
            <a:r>
              <a:rPr lang="it-IT" sz="1400" b="1" i="0" u="none" strike="noStrike" baseline="0" dirty="0" err="1"/>
              <a:t>Barcelona</a:t>
            </a:r>
            <a:r>
              <a:rPr lang="it-IT" sz="1400" b="1" i="0" u="none" strike="noStrike" baseline="0" dirty="0"/>
              <a:t>, </a:t>
            </a:r>
            <a:r>
              <a:rPr lang="it-IT" sz="1400" b="1" i="0" u="none" strike="noStrike" baseline="0" dirty="0" err="1"/>
              <a:t>Spain</a:t>
            </a:r>
            <a:endParaRPr lang="it-IT" sz="1400" b="1" i="0" u="none" strike="noStrike" baseline="0" dirty="0"/>
          </a:p>
          <a:p>
            <a:r>
              <a:rPr lang="en-US" sz="1400" i="0" u="none" strike="noStrike" baseline="0" dirty="0"/>
              <a:t>P. </a:t>
            </a:r>
            <a:r>
              <a:rPr lang="en-US" sz="1400" i="0" u="none" strike="noStrike" baseline="0" dirty="0" err="1"/>
              <a:t>Goslawski</a:t>
            </a:r>
            <a:r>
              <a:rPr lang="en-US" sz="1400" i="0" u="none" strike="noStrike" baseline="0" dirty="0"/>
              <a:t>, et al. talk, “” </a:t>
            </a:r>
            <a:endParaRPr lang="it-IT" sz="1400" i="0" u="none" strike="noStrike" baseline="0" dirty="0"/>
          </a:p>
          <a:p>
            <a:pPr algn="l"/>
            <a:r>
              <a:rPr lang="en-US" sz="1400" dirty="0"/>
              <a:t>B.C. Kuske, talk, “Deterministic design of multi bend HOA lattices”</a:t>
            </a:r>
            <a:endParaRPr lang="en-US" sz="1400" b="0" i="0" u="none" strike="noStrike" baseline="0" dirty="0"/>
          </a:p>
          <a:p>
            <a:pPr algn="l"/>
            <a:r>
              <a:rPr lang="en-US" sz="1400" b="1" i="0" u="none" strike="noStrike" baseline="0" dirty="0"/>
              <a:t>IPAC 2023</a:t>
            </a:r>
          </a:p>
          <a:p>
            <a:r>
              <a:rPr lang="en-US" sz="1400" dirty="0"/>
              <a:t>M. </a:t>
            </a:r>
            <a:r>
              <a:rPr lang="en-US" sz="1400" dirty="0" err="1"/>
              <a:t>Arlandoo</a:t>
            </a:r>
            <a:r>
              <a:rPr lang="en-US" sz="1400" dirty="0"/>
              <a:t> et al., “Further investigations of TRIBs in BESSY III design MBA lattices”, IPAC2023,  WEPL109</a:t>
            </a:r>
            <a:endParaRPr lang="en-US" sz="1400" b="0" i="0" u="none" strike="noStrike" baseline="0" dirty="0"/>
          </a:p>
          <a:p>
            <a:pPr algn="l"/>
            <a:r>
              <a:rPr lang="en-US" sz="1400" b="0" i="0" u="none" strike="noStrike" baseline="0" dirty="0"/>
              <a:t>P. </a:t>
            </a:r>
            <a:r>
              <a:rPr lang="en-US" sz="1400" b="0" i="0" u="none" strike="noStrike" baseline="0" dirty="0" err="1"/>
              <a:t>Goslawski</a:t>
            </a:r>
            <a:r>
              <a:rPr lang="en-US" sz="1400" b="0" i="0" u="none" strike="noStrike" baseline="0" dirty="0"/>
              <a:t> et al., “Update on the lattice design process of BESSY III: towards a baseline lattice”, IPAC23, WEPL036</a:t>
            </a:r>
          </a:p>
          <a:p>
            <a:pPr algn="l"/>
            <a:r>
              <a:rPr lang="en-US" sz="1400" b="0" i="0" u="none" strike="noStrike" baseline="0" dirty="0"/>
              <a:t>P. </a:t>
            </a:r>
            <a:r>
              <a:rPr lang="en-US" sz="1400" b="0" i="0" u="none" strike="noStrike" baseline="0" dirty="0" err="1"/>
              <a:t>Goslawski</a:t>
            </a:r>
            <a:r>
              <a:rPr lang="en-US" sz="1400" b="0" i="0" u="none" strike="noStrike" baseline="0" dirty="0"/>
              <a:t> et al., “BESSY III - status and overview”, IPAC23, MOPA174</a:t>
            </a:r>
          </a:p>
          <a:p>
            <a:pPr algn="l"/>
            <a:r>
              <a:rPr lang="en-US" sz="1400" b="0" i="0" u="none" strike="noStrike" baseline="0" dirty="0"/>
              <a:t>B.C. Kuske et al., “Further aspects of the deterministic lattice design app. for BESSY III”, IPAC23, WEPL039</a:t>
            </a:r>
          </a:p>
          <a:p>
            <a:pPr algn="l"/>
            <a:r>
              <a:rPr lang="it-IT" sz="1400" b="1" dirty="0"/>
              <a:t>FLS-workshop 2023, Luzern, </a:t>
            </a:r>
            <a:r>
              <a:rPr lang="it-IT" sz="1400" b="1" dirty="0" err="1"/>
              <a:t>Switzerland</a:t>
            </a:r>
            <a:endParaRPr lang="it-IT" sz="1400" b="1" dirty="0"/>
          </a:p>
          <a:p>
            <a:r>
              <a:rPr lang="en-US" sz="1400" i="0" u="none" strike="noStrike" baseline="0" dirty="0"/>
              <a:t>P. </a:t>
            </a:r>
            <a:r>
              <a:rPr lang="en-US" sz="1400" i="0" u="none" strike="noStrike" baseline="0" dirty="0" err="1"/>
              <a:t>Goslawski</a:t>
            </a:r>
            <a:r>
              <a:rPr lang="en-US" sz="1400" i="0" u="none" strike="noStrike" baseline="0" dirty="0"/>
              <a:t> et al., talk, “The BESSY III Lattice” </a:t>
            </a:r>
            <a:endParaRPr lang="it-IT" sz="1400" i="0" u="none" strike="noStrike" baseline="0" dirty="0"/>
          </a:p>
          <a:p>
            <a:pPr algn="l"/>
            <a:r>
              <a:rPr lang="en-US" sz="1400" dirty="0"/>
              <a:t>B.C. Kuske, P. </a:t>
            </a:r>
            <a:r>
              <a:rPr lang="en-US" sz="1400" dirty="0" err="1"/>
              <a:t>Goslawski</a:t>
            </a:r>
            <a:r>
              <a:rPr lang="en-US" sz="1400" dirty="0"/>
              <a:t>, “Deterministic Lattice Design approach for BESSY III”, FLS2023, WE4P31</a:t>
            </a:r>
          </a:p>
          <a:p>
            <a:r>
              <a:rPr lang="it-IT" sz="1400" b="1" dirty="0" err="1"/>
              <a:t>iFAST</a:t>
            </a:r>
            <a:r>
              <a:rPr lang="it-IT" sz="1400" b="1" dirty="0"/>
              <a:t>-Low </a:t>
            </a:r>
            <a:r>
              <a:rPr lang="it-IT" sz="1400" b="1" dirty="0" err="1"/>
              <a:t>Emittance</a:t>
            </a:r>
            <a:r>
              <a:rPr lang="it-IT" sz="1400" b="1" dirty="0"/>
              <a:t> Workshop 2024, CERN, </a:t>
            </a:r>
            <a:r>
              <a:rPr lang="it-IT" sz="1400" b="1" dirty="0" err="1"/>
              <a:t>Switzerland</a:t>
            </a:r>
            <a:endParaRPr lang="it-IT" sz="1400" b="1" dirty="0"/>
          </a:p>
          <a:p>
            <a:r>
              <a:rPr lang="en-US" sz="1400" dirty="0"/>
              <a:t>P. </a:t>
            </a:r>
            <a:r>
              <a:rPr lang="en-US" sz="1400" dirty="0" err="1"/>
              <a:t>Goslawski</a:t>
            </a:r>
            <a:r>
              <a:rPr lang="en-US" sz="1400" dirty="0"/>
              <a:t> et al., talk, “The BESSY III Lattice” </a:t>
            </a:r>
            <a:endParaRPr lang="it-IT" sz="1400" dirty="0"/>
          </a:p>
          <a:p>
            <a:r>
              <a:rPr lang="en-US" sz="1400" dirty="0"/>
              <a:t>B.C. Kuske, P. </a:t>
            </a:r>
            <a:r>
              <a:rPr lang="en-US" sz="1400" dirty="0" err="1"/>
              <a:t>Goslawski</a:t>
            </a:r>
            <a:r>
              <a:rPr lang="en-US" sz="1400" dirty="0"/>
              <a:t>, “Deterministic Approach to MBA  Lattice Design”</a:t>
            </a:r>
            <a:endParaRPr lang="it-IT" sz="1400" b="1" dirty="0">
              <a:latin typeface="SourceSansPro-Regular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F95872D4-3115-D1DB-1276-B9B2F255682D}"/>
              </a:ext>
            </a:extLst>
          </p:cNvPr>
          <p:cNvSpPr txBox="1">
            <a:spLocks/>
          </p:cNvSpPr>
          <p:nvPr/>
        </p:nvSpPr>
        <p:spPr>
          <a:xfrm>
            <a:off x="577850" y="288926"/>
            <a:ext cx="1398661" cy="2245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team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B810F8-BDC5-8218-29B8-4DA6E555D5B3}"/>
              </a:ext>
            </a:extLst>
          </p:cNvPr>
          <p:cNvSpPr txBox="1"/>
          <p:nvPr/>
        </p:nvSpPr>
        <p:spPr>
          <a:xfrm>
            <a:off x="2760106" y="333678"/>
            <a:ext cx="94380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Lattice design team</a:t>
            </a:r>
            <a:r>
              <a:rPr lang="en-US" dirty="0"/>
              <a:t>: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Paul </a:t>
            </a:r>
            <a:r>
              <a:rPr lang="en-US" i="1" dirty="0" err="1">
                <a:solidFill>
                  <a:schemeClr val="accent2">
                    <a:lumMod val="50000"/>
                  </a:schemeClr>
                </a:solidFill>
              </a:rPr>
              <a:t>Goslawski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, Bettina Kuske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/>
              <a:t>lattice development (tweak </a:t>
            </a:r>
            <a:r>
              <a:rPr lang="en-US" i="1" dirty="0"/>
              <a:t>OPA</a:t>
            </a:r>
            <a:r>
              <a:rPr lang="en-US" dirty="0"/>
              <a:t>*)</a:t>
            </a:r>
          </a:p>
          <a:p>
            <a:r>
              <a:rPr lang="en-US" dirty="0"/>
              <a:t>		 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Michael Abo-Bakr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i="1" dirty="0"/>
              <a:t>elegant</a:t>
            </a:r>
            <a:r>
              <a:rPr lang="en-US" dirty="0"/>
              <a:t>, error studies, injection, special topics</a:t>
            </a:r>
          </a:p>
          <a:p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		  Johan Bengtsson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en-US" dirty="0"/>
              <a:t>non-linear optimization (HOA), </a:t>
            </a:r>
            <a:r>
              <a:rPr lang="en-US" i="1" dirty="0"/>
              <a:t>Thor-</a:t>
            </a:r>
            <a:r>
              <a:rPr lang="en-US" i="1" dirty="0" err="1"/>
              <a:t>scsi</a:t>
            </a:r>
            <a:r>
              <a:rPr lang="en-US" i="1" dirty="0"/>
              <a:t>/TRACY</a:t>
            </a:r>
            <a:r>
              <a:rPr lang="en-US" dirty="0"/>
              <a:t>, digital twin</a:t>
            </a:r>
          </a:p>
          <a:p>
            <a:r>
              <a:rPr lang="en-US" dirty="0"/>
              <a:t>		  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Michael </a:t>
            </a:r>
            <a:r>
              <a:rPr lang="en-US" i="1" dirty="0" err="1">
                <a:solidFill>
                  <a:schemeClr val="accent2">
                    <a:lumMod val="50000"/>
                  </a:schemeClr>
                </a:solidFill>
              </a:rPr>
              <a:t>Arlandoo</a:t>
            </a:r>
            <a:r>
              <a:rPr lang="en-US" i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(PhD): </a:t>
            </a:r>
            <a:r>
              <a:rPr lang="en-US" dirty="0" err="1"/>
              <a:t>Tribs@BESSY</a:t>
            </a:r>
            <a:r>
              <a:rPr lang="en-US" dirty="0"/>
              <a:t> III, non-linear optimization, </a:t>
            </a:r>
            <a:r>
              <a:rPr lang="en-US" i="1" dirty="0"/>
              <a:t>Xsuite</a:t>
            </a:r>
            <a:endParaRPr lang="en-DE" i="1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51DE1B-19B4-C7CB-EF5D-9CB14D11FAC7}"/>
              </a:ext>
            </a:extLst>
          </p:cNvPr>
          <p:cNvSpPr txBox="1"/>
          <p:nvPr/>
        </p:nvSpPr>
        <p:spPr>
          <a:xfrm>
            <a:off x="4817035" y="1442365"/>
            <a:ext cx="4065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*: OPA, Lattice Design Code by A. </a:t>
            </a:r>
            <a:r>
              <a:rPr lang="en-US" sz="1000" dirty="0" err="1"/>
              <a:t>Streun</a:t>
            </a:r>
            <a:r>
              <a:rPr lang="en-US" sz="1000" dirty="0"/>
              <a:t>, PSI, </a:t>
            </a:r>
            <a:r>
              <a:rPr lang="en-US" sz="1000" dirty="0">
                <a:hlinkClick r:id="rId3"/>
              </a:rPr>
              <a:t>https://ados.web.psi.ch/opa/</a:t>
            </a:r>
            <a:endParaRPr lang="en-US" sz="1000" dirty="0"/>
          </a:p>
          <a:p>
            <a:r>
              <a:rPr lang="en-US" sz="1000" dirty="0"/>
              <a:t>**: Xsuite,  CERN initiative, </a:t>
            </a:r>
            <a:r>
              <a:rPr lang="en-US" sz="1000" dirty="0">
                <a:hlinkClick r:id="rId4"/>
              </a:rPr>
              <a:t>https://xsuite.readthedocs.io/en/latest/</a:t>
            </a:r>
            <a:r>
              <a:rPr lang="en-US" sz="1000" dirty="0"/>
              <a:t> </a:t>
            </a:r>
            <a:endParaRPr lang="en-DE" sz="1000" dirty="0"/>
          </a:p>
        </p:txBody>
      </p:sp>
    </p:spTree>
    <p:extLst>
      <p:ext uri="{BB962C8B-B14F-4D97-AF65-F5344CB8AC3E}">
        <p14:creationId xmlns:p14="http://schemas.microsoft.com/office/powerpoint/2010/main" val="98962242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F261FA-18DF-3628-B613-B4315E35E2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Small Emittance</a:t>
            </a:r>
            <a:endParaRPr lang="en-DE" dirty="0"/>
          </a:p>
          <a:p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ECCB8AD-41C5-CD8F-AD9C-CB43F9A7CC9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Accelerator Physics Seminar, B. Kuske, Jan. 9</a:t>
            </a:r>
            <a:r>
              <a:rPr lang="en-US" baseline="30000" dirty="0"/>
              <a:t>th</a:t>
            </a:r>
            <a:r>
              <a:rPr lang="en-US" dirty="0"/>
              <a:t>, 2024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C45CE18-52A5-10B7-A948-92A0281DED95}"/>
              </a:ext>
            </a:extLst>
          </p:cNvPr>
          <p:cNvSpPr txBox="1">
            <a:spLocks/>
          </p:cNvSpPr>
          <p:nvPr/>
        </p:nvSpPr>
        <p:spPr>
          <a:xfrm>
            <a:off x="256117" y="1122893"/>
            <a:ext cx="1398661" cy="22454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F7CBCF7-DA9B-A42A-30BA-110A76163276}"/>
                  </a:ext>
                </a:extLst>
              </p:cNvPr>
              <p:cNvSpPr txBox="1"/>
              <p:nvPr/>
            </p:nvSpPr>
            <p:spPr>
              <a:xfrm>
                <a:off x="577850" y="733827"/>
                <a:ext cx="4718051" cy="666575"/>
              </a:xfrm>
              <a:prstGeom prst="rect">
                <a:avLst/>
              </a:prstGeom>
              <a:noFill/>
              <a:ln>
                <a:solidFill>
                  <a:srgbClr val="00589C"/>
                </a:solidFill>
              </a:ln>
            </p:spPr>
            <p:txBody>
              <a:bodyPr wrap="square" lIns="72000" tIns="72000" rIns="72000" bIns="72000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>
                        <a:lumMod val="50000"/>
                      </a:schemeClr>
                    </a:solidFill>
                    <a:sym typeface="Symbol" panose="05050102010706020507" pitchFamily="18" charset="2"/>
                  </a:rPr>
                  <a:t>Emittance is given by:     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de-DE" sz="2000" b="0" i="1" baseline="-2500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sSup>
                          <m:sSupPr>
                            <m:ctrlP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</m:t>
                            </m:r>
                          </m:e>
                          <m:sup>
                            <m: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𝐽</m:t>
                        </m:r>
                        <m:r>
                          <a:rPr lang="de-DE" sz="2000" b="0" i="1" baseline="-2500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𝑥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  <m:sup>
                        <m: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𝐶</m:t>
                        </m:r>
                      </m:sup>
                      <m:e>
                        <m:f>
                          <m:fPr>
                            <m:ctrlP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𝐻</m:t>
                            </m:r>
                            <m: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(</m:t>
                            </m:r>
                            <m: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𝑠</m:t>
                            </m:r>
                            <m:r>
                              <a:rPr lang="de-DE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)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l-GR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ρ</m:t>
                            </m:r>
                            <m:d>
                              <m:dPr>
                                <m:ctrlPr>
                                  <a:rPr lang="de-DE" sz="20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de-DE" sz="20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|</m:t>
                            </m:r>
                          </m:den>
                        </m:f>
                        <m: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𝑑𝑠</m:t>
                        </m:r>
                        <m:r>
                          <a:rPr lang="de-DE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</m:e>
                    </m:nary>
                  </m:oMath>
                </a14:m>
                <a:endParaRPr lang="en-US" sz="20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F7CBCF7-DA9B-A42A-30BA-110A761632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7850" y="733827"/>
                <a:ext cx="4718051" cy="666575"/>
              </a:xfrm>
              <a:prstGeom prst="rect">
                <a:avLst/>
              </a:prstGeom>
              <a:blipFill>
                <a:blip r:embed="rId2"/>
                <a:stretch>
                  <a:fillRect l="-1675"/>
                </a:stretch>
              </a:blipFill>
              <a:ln>
                <a:solidFill>
                  <a:srgbClr val="00589C"/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404BBF5-4F93-5D78-367D-E20054030282}"/>
                  </a:ext>
                </a:extLst>
              </p:cNvPr>
              <p:cNvSpPr txBox="1"/>
              <p:nvPr/>
            </p:nvSpPr>
            <p:spPr>
              <a:xfrm>
                <a:off x="5819985" y="676769"/>
                <a:ext cx="4486149" cy="10772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de-DE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H(s) =</a:t>
                </a:r>
                <a:r>
                  <a:rPr lang="en-US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β</a:t>
                </a:r>
                <a:r>
                  <a:rPr lang="en-US" sz="1400" i="1" baseline="-25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η</a:t>
                </a:r>
                <a:r>
                  <a:rPr lang="de-DE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‘²</a:t>
                </a:r>
                <a:r>
                  <a:rPr lang="el-GR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+ 2</a:t>
                </a:r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α</a:t>
                </a:r>
                <a:r>
                  <a:rPr lang="en-US" sz="1400" i="1" baseline="-25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η</a:t>
                </a:r>
                <a:r>
                  <a:rPr lang="de-DE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‘</a:t>
                </a:r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η</a:t>
                </a:r>
                <a:r>
                  <a:rPr lang="el-GR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+</a:t>
                </a:r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r>
                  <a:rPr lang="en-US" sz="1400" i="1" baseline="-250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η</a:t>
                </a:r>
                <a:r>
                  <a:rPr lang="de-DE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²</a:t>
                </a:r>
                <a:endParaRPr lang="en-US" sz="14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r>
                  <a:rPr lang="el-GR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γ</a:t>
                </a:r>
                <a:r>
                  <a:rPr lang="en-US" sz="1400" i="1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		</a:t>
                </a:r>
                <a:r>
                  <a:rPr lang="en-US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Lorentz factor</a:t>
                </a:r>
                <a:endParaRPr lang="en-US" sz="1400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:r>
                  <a:rPr lang="en-US" sz="1400" i="1" dirty="0" err="1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Cq</a:t>
                </a:r>
                <a:r>
                  <a:rPr lang="en-US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 = 3.83e-13 m 	quantum excitation number</a:t>
                </a:r>
                <a:endParaRPr lang="en-US" sz="1400" i="1" dirty="0">
                  <a:solidFill>
                    <a:schemeClr val="tx1"/>
                  </a:solidFill>
                  <a:latin typeface="Cambria Math" panose="02040503050406030204" pitchFamily="18" charset="0"/>
                  <a:sym typeface="Symbol" panose="05050102010706020507" pitchFamily="18" charset="2"/>
                </a:endParaRPr>
              </a:p>
              <a:p>
                <a14:m>
                  <m:oMath xmlns:m="http://schemas.openxmlformats.org/officeDocument/2006/math">
                    <m:r>
                      <a:rPr lang="en-US" sz="14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𝐽</m:t>
                    </m:r>
                    <m:r>
                      <a:rPr lang="en-US" sz="1400" i="1" baseline="-2500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𝑥</m:t>
                    </m:r>
                  </m:oMath>
                </a14:m>
                <a:r>
                  <a:rPr lang="en-US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 		damping partition number</a:t>
                </a:r>
              </a:p>
              <a:p>
                <a:r>
                  <a:rPr lang="en-US" sz="1400" dirty="0">
                    <a:solidFill>
                      <a:schemeClr val="tx1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  <a:sym typeface="Symbol" panose="05050102010706020507" pitchFamily="18" charset="2"/>
                  </a:rPr>
                  <a:t> 		dipole bending radius </a:t>
                </a:r>
                <a:endParaRPr lang="en-US" sz="1400" dirty="0">
                  <a:solidFill>
                    <a:schemeClr val="accent2">
                      <a:lumMod val="50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  <a:sym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404BBF5-4F93-5D78-367D-E200540302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19985" y="676769"/>
                <a:ext cx="4486149" cy="1077218"/>
              </a:xfrm>
              <a:prstGeom prst="rect">
                <a:avLst/>
              </a:prstGeom>
              <a:blipFill>
                <a:blip r:embed="rId3"/>
                <a:stretch>
                  <a:fillRect l="-2446" t="-5650" b="-847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1642BFC-3D0A-A620-653A-461BE095EE2D}"/>
                  </a:ext>
                </a:extLst>
              </p:cNvPr>
              <p:cNvSpPr txBox="1"/>
              <p:nvPr/>
            </p:nvSpPr>
            <p:spPr>
              <a:xfrm>
                <a:off x="1129397" y="2291799"/>
                <a:ext cx="3109543" cy="453183"/>
              </a:xfrm>
              <a:prstGeom prst="rect">
                <a:avLst/>
              </a:prstGeom>
              <a:noFill/>
              <a:ln>
                <a:solidFill>
                  <a:srgbClr val="00589C"/>
                </a:solidFill>
              </a:ln>
            </p:spPr>
            <p:txBody>
              <a:bodyPr wrap="square" lIns="108000" tIns="36000" rIns="36000" bIns="108000" rtlCol="0">
                <a:spAutoFit/>
              </a:bodyPr>
              <a:lstStyle/>
              <a:p>
                <a:r>
                  <a:rPr lang="en-US" sz="2000" dirty="0">
                    <a:solidFill>
                      <a:schemeClr val="accent2">
                        <a:lumMod val="50000"/>
                      </a:schemeClr>
                    </a:solidFill>
                    <a:sym typeface="Symbol" panose="05050102010706020507" pitchFamily="18" charset="2"/>
                  </a:rPr>
                  <a:t>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∝</m:t>
                    </m:r>
                    <m:r>
                      <a:rPr lang="en-US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|</m:t>
                    </m:r>
                    <m:r>
                      <a:rPr lang="de-DE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1/</m:t>
                    </m:r>
                  </m:oMath>
                </a14:m>
                <a:r>
                  <a:rPr lang="en-US" sz="2000" dirty="0">
                    <a:solidFill>
                      <a:schemeClr val="accent2">
                        <a:lumMod val="50000"/>
                      </a:schemeClr>
                    </a:solidFill>
                  </a:rPr>
                  <a:t>| </a:t>
                </a:r>
                <a14:m>
                  <m:oMath xmlns:m="http://schemas.openxmlformats.org/officeDocument/2006/math">
                    <m:r>
                      <a:rPr lang="de-DE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∗</m:t>
                    </m:r>
                    <m:r>
                      <a:rPr lang="de-DE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𝐻</m:t>
                    </m:r>
                    <m:r>
                      <a:rPr lang="de-DE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∝|</m:t>
                    </m:r>
                    <m:r>
                      <m:rPr>
                        <m:nor/>
                      </m:rPr>
                      <a:rPr lang="en-US" sz="2000" dirty="0">
                        <a:solidFill>
                          <a:schemeClr val="accent2">
                            <a:lumMod val="50000"/>
                          </a:schemeClr>
                        </a:solidFill>
                      </a:rPr>
                      <m:t>|</m:t>
                    </m:r>
                    <m:r>
                      <a:rPr lang="de-DE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∗</m:t>
                    </m:r>
                    <m:r>
                      <a:rPr lang="de-DE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𝐻</m:t>
                    </m:r>
                    <m:r>
                      <a:rPr lang="de-DE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</m:t>
                    </m:r>
                  </m:oMath>
                </a14:m>
                <a:endParaRPr lang="en-US" sz="20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1642BFC-3D0A-A620-653A-461BE095EE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9397" y="2291799"/>
                <a:ext cx="3109543" cy="453183"/>
              </a:xfrm>
              <a:prstGeom prst="rect">
                <a:avLst/>
              </a:prstGeom>
              <a:blipFill>
                <a:blip r:embed="rId4"/>
                <a:stretch>
                  <a:fillRect l="-1367" t="-10526" b="-7895"/>
                </a:stretch>
              </a:blipFill>
              <a:ln>
                <a:solidFill>
                  <a:srgbClr val="00589C"/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D5860E78-DF16-9299-9FAF-75D27D4B77E9}"/>
              </a:ext>
            </a:extLst>
          </p:cNvPr>
          <p:cNvSpPr txBox="1"/>
          <p:nvPr/>
        </p:nvSpPr>
        <p:spPr>
          <a:xfrm>
            <a:off x="292100" y="1798470"/>
            <a:ext cx="1842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For equal dipoles</a:t>
            </a:r>
            <a:endParaRPr lang="en-DE" i="1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4F45BD9-00A0-C16C-905E-22B8AA8B332B}"/>
              </a:ext>
            </a:extLst>
          </p:cNvPr>
          <p:cNvCxnSpPr>
            <a:cxnSpLocks/>
          </p:cNvCxnSpPr>
          <p:nvPr/>
        </p:nvCxnSpPr>
        <p:spPr>
          <a:xfrm>
            <a:off x="955447" y="2108054"/>
            <a:ext cx="233409" cy="25012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3590152-58D4-EFEA-0EE8-59349A03A95E}"/>
              </a:ext>
            </a:extLst>
          </p:cNvPr>
          <p:cNvSpPr txBox="1"/>
          <p:nvPr/>
        </p:nvSpPr>
        <p:spPr>
          <a:xfrm>
            <a:off x="3540500" y="5235398"/>
            <a:ext cx="2466573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dirty="0"/>
              <a:t>Accumulated dipole length:</a:t>
            </a:r>
          </a:p>
          <a:p>
            <a:pPr algn="ctr"/>
            <a:r>
              <a:rPr lang="en-US" sz="1600" dirty="0"/>
              <a:t>BESSY II: 27.36m, 11%</a:t>
            </a:r>
          </a:p>
          <a:p>
            <a:pPr algn="ctr"/>
            <a:r>
              <a:rPr lang="en-US" sz="1600" dirty="0"/>
              <a:t>BESSY III: ~ 100m, 29%</a:t>
            </a:r>
            <a:endParaRPr lang="en-DE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D100DAE-7552-F98A-9635-9BE5D80D1CFD}"/>
              </a:ext>
            </a:extLst>
          </p:cNvPr>
          <p:cNvCxnSpPr>
            <a:cxnSpLocks/>
          </p:cNvCxnSpPr>
          <p:nvPr/>
        </p:nvCxnSpPr>
        <p:spPr>
          <a:xfrm>
            <a:off x="4304676" y="2518391"/>
            <a:ext cx="83567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14F925AA-DA65-C38A-FE2F-F3F56F140D42}"/>
              </a:ext>
            </a:extLst>
          </p:cNvPr>
          <p:cNvSpPr txBox="1"/>
          <p:nvPr/>
        </p:nvSpPr>
        <p:spPr>
          <a:xfrm>
            <a:off x="5169315" y="2313262"/>
            <a:ext cx="3301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Many dipoles to reduce </a:t>
            </a:r>
            <a:r>
              <a:rPr lang="en-US" b="1" dirty="0">
                <a:sym typeface="Symbol" panose="05050102010706020507" pitchFamily="18" charset="2"/>
              </a:rPr>
              <a:t>/dipole</a:t>
            </a:r>
            <a:endParaRPr lang="en-DE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9D8AFBD-497B-7A4A-4CF9-474D6CF8ED18}"/>
              </a:ext>
            </a:extLst>
          </p:cNvPr>
          <p:cNvSpPr txBox="1"/>
          <p:nvPr/>
        </p:nvSpPr>
        <p:spPr>
          <a:xfrm>
            <a:off x="7846788" y="5333276"/>
            <a:ext cx="27327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Dipoles will also be long </a:t>
            </a:r>
            <a:r>
              <a:rPr lang="en-US" dirty="0"/>
              <a:t>to</a:t>
            </a:r>
          </a:p>
          <a:p>
            <a:r>
              <a:rPr lang="en-US" dirty="0"/>
              <a:t>manage Twiss parameters</a:t>
            </a:r>
            <a:endParaRPr lang="en-DE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8C294BD-26A3-03FA-BBDF-879F28230C3F}"/>
              </a:ext>
            </a:extLst>
          </p:cNvPr>
          <p:cNvCxnSpPr>
            <a:cxnSpLocks/>
          </p:cNvCxnSpPr>
          <p:nvPr/>
        </p:nvCxnSpPr>
        <p:spPr>
          <a:xfrm>
            <a:off x="8785000" y="4666598"/>
            <a:ext cx="0" cy="72417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CD6B8DF-A426-275D-FDB0-645CC2D3E47B}"/>
                  </a:ext>
                </a:extLst>
              </p:cNvPr>
              <p:cNvSpPr txBox="1"/>
              <p:nvPr/>
            </p:nvSpPr>
            <p:spPr>
              <a:xfrm>
                <a:off x="1081088" y="3938227"/>
                <a:ext cx="4351432" cy="65735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ctrlPr>
                          <a:rPr lang="de-DE" sz="20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1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𝐿</m:t>
                        </m:r>
                        <m:r>
                          <a:rPr lang="en-US" sz="20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</m:t>
                        </m:r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²</m:t>
                        </m:r>
                      </m:den>
                    </m:f>
                    <m:r>
                      <a:rPr lang="de-DE" sz="200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</m:t>
                    </m:r>
                    <m:r>
                      <a:rPr lang="de-DE" sz="200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𝐻</m:t>
                    </m:r>
                    <m:r>
                      <a:rPr lang="de-DE" sz="200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= 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𝐿</m:t>
                        </m:r>
                      </m:num>
                      <m:den>
                        <m:sSub>
                          <m:sSubPr>
                            <m:ctrlP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0</m:t>
                            </m:r>
                          </m:sub>
                        </m:sSub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d>
                              <m:dPr>
                                <m:ctrlPr>
                                  <a:rPr lang="en-US" sz="20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US" sz="2000" i="1">
                                        <a:solidFill>
                                          <a:schemeClr val="accent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fPr>
                                  <m:num>
                                    <m:sSub>
                                      <m:sSubPr>
                                        <m:ctrlPr>
                                          <a:rPr lang="en-US" sz="2000" i="1">
                                            <a:solidFill>
                                              <a:schemeClr val="accent2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sym typeface="Symbol" panose="05050102010706020507" pitchFamily="18" charset="2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sym typeface="Symbol" panose="05050102010706020507" pitchFamily="18" charset="2"/>
                                          </a:rPr>
                                          <m:t></m:t>
                                        </m:r>
                                      </m:e>
                                      <m:sub>
                                        <m:r>
                                          <a:rPr lang="en-US" sz="2000" i="1">
                                            <a:solidFill>
                                              <a:schemeClr val="accent2">
                                                <a:lumMod val="50000"/>
                                              </a:schemeClr>
                                            </a:solidFill>
                                            <a:latin typeface="Cambria Math" panose="02040503050406030204" pitchFamily="18" charset="0"/>
                                            <a:sym typeface="Symbol" panose="05050102010706020507" pitchFamily="18" charset="2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num>
                                  <m:den>
                                    <m:r>
                                      <a:rPr lang="en-US" sz="2000" i="1">
                                        <a:solidFill>
                                          <a:schemeClr val="accent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𝐿</m:t>
                                    </m:r>
                                    <m:r>
                                      <a:rPr lang="en-US" sz="2000" i="1">
                                        <a:solidFill>
                                          <a:schemeClr val="accent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</m:t>
                                    </m:r>
                                  </m:den>
                                </m:f>
                              </m:e>
                            </m:d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−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3</m:t>
                            </m:r>
                          </m:den>
                        </m:f>
                        <m:d>
                          <m:dPr>
                            <m:ctrlP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000" b="0" i="1" smtClean="0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sz="2000" i="1">
                                        <a:solidFill>
                                          <a:schemeClr val="accent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i="1">
                                        <a:solidFill>
                                          <a:schemeClr val="accent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</m:t>
                                    </m:r>
                                  </m:e>
                                  <m:sub>
                                    <m:r>
                                      <a:rPr lang="en-US" sz="2000" i="1">
                                        <a:solidFill>
                                          <a:schemeClr val="accent2">
                                            <a:lumMod val="50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sym typeface="Symbol" panose="05050102010706020507" pitchFamily="18" charset="2"/>
                                      </a:rPr>
                                      <m:t>0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sz="2000" b="0" i="1" smtClean="0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𝐿</m:t>
                                </m:r>
                                <m:r>
                                  <a:rPr lang="en-US" sz="20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</m:t>
                                </m:r>
                              </m:den>
                            </m:f>
                          </m:e>
                        </m:d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+</m:t>
                        </m:r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20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000" dirty="0">
                    <a:solidFill>
                      <a:schemeClr val="accent2">
                        <a:lumMod val="50000"/>
                      </a:schemeClr>
                    </a:solidFill>
                  </a:rPr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0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f>
                      <m:fPr>
                        <m:ctrlPr>
                          <a:rPr lang="en-US" sz="200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i="1" dirty="0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 dirty="0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𝛽</m:t>
                            </m:r>
                          </m:e>
                          <m:sub>
                            <m:r>
                              <a:rPr lang="en-US" sz="2000" b="0" i="1" dirty="0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num>
                      <m:den>
                        <m:r>
                          <a:rPr lang="en-US" sz="2000" b="0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den>
                    </m:f>
                  </m:oMath>
                </a14:m>
                <a:endParaRPr lang="en-DE" sz="2000" dirty="0"/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ECD6B8DF-A426-275D-FDB0-645CC2D3E4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1088" y="3938227"/>
                <a:ext cx="4351432" cy="6573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chemeClr val="accent1"/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TextBox 27">
            <a:extLst>
              <a:ext uri="{FF2B5EF4-FFF2-40B4-BE49-F238E27FC236}">
                <a16:creationId xmlns:a16="http://schemas.microsoft.com/office/drawing/2014/main" id="{1BD2095D-547D-C9EF-29BA-EC4EE80D04D0}"/>
              </a:ext>
            </a:extLst>
          </p:cNvPr>
          <p:cNvSpPr txBox="1"/>
          <p:nvPr/>
        </p:nvSpPr>
        <p:spPr>
          <a:xfrm>
            <a:off x="6667508" y="5205408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DE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3E917F2-A24D-9DDE-8079-DF2613BF3549}"/>
              </a:ext>
            </a:extLst>
          </p:cNvPr>
          <p:cNvSpPr txBox="1"/>
          <p:nvPr/>
        </p:nvSpPr>
        <p:spPr>
          <a:xfrm>
            <a:off x="292100" y="3279007"/>
            <a:ext cx="52133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For a homogeneous dipole and symmetric </a:t>
            </a:r>
            <a:r>
              <a:rPr lang="en-US" i="1" dirty="0">
                <a:sym typeface="Symbol" panose="05050102010706020507" pitchFamily="18" charset="2"/>
              </a:rPr>
              <a:t>-functions </a:t>
            </a:r>
          </a:p>
          <a:p>
            <a:pPr algn="r"/>
            <a:r>
              <a:rPr lang="en-US" i="1" dirty="0">
                <a:sym typeface="Symbol" panose="05050102010706020507" pitchFamily="18" charset="2"/>
              </a:rPr>
              <a:t>(</a:t>
            </a:r>
            <a:r>
              <a:rPr lang="en-US" i="1" baseline="-25000" dirty="0">
                <a:sym typeface="Symbol" panose="05050102010706020507" pitchFamily="18" charset="2"/>
              </a:rPr>
              <a:t>x</a:t>
            </a:r>
            <a:r>
              <a:rPr lang="en-US" i="1" dirty="0">
                <a:sym typeface="Symbol" panose="05050102010706020507" pitchFamily="18" charset="2"/>
              </a:rPr>
              <a:t> =</a:t>
            </a:r>
            <a:r>
              <a:rPr lang="en-US" i="1" dirty="0">
                <a:latin typeface="Cambria Math" panose="02040503050406030204" pitchFamily="18" charset="0"/>
                <a:ea typeface="Cambria Math" panose="02040503050406030204" pitchFamily="18" charset="0"/>
                <a:sym typeface="Symbol" panose="05050102010706020507" pitchFamily="18" charset="2"/>
              </a:rPr>
              <a:t>’</a:t>
            </a:r>
            <a:r>
              <a:rPr lang="en-US" i="1" dirty="0">
                <a:sym typeface="Symbol" panose="05050102010706020507" pitchFamily="18" charset="2"/>
              </a:rPr>
              <a:t> = 0 at dipole center)</a:t>
            </a:r>
            <a:endParaRPr lang="en-DE" i="1" dirty="0"/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9742D7B5-79AC-BA5F-8A37-21923DE2ABEA}"/>
              </a:ext>
            </a:extLst>
          </p:cNvPr>
          <p:cNvCxnSpPr>
            <a:cxnSpLocks/>
          </p:cNvCxnSpPr>
          <p:nvPr/>
        </p:nvCxnSpPr>
        <p:spPr>
          <a:xfrm>
            <a:off x="5571179" y="4266907"/>
            <a:ext cx="1053679" cy="1163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EDF19DD-002B-9893-2D3D-84359D8BF0CF}"/>
                  </a:ext>
                </a:extLst>
              </p:cNvPr>
              <p:cNvSpPr txBox="1"/>
              <p:nvPr/>
            </p:nvSpPr>
            <p:spPr>
              <a:xfrm>
                <a:off x="6724275" y="4052070"/>
                <a:ext cx="5215621" cy="452945"/>
              </a:xfrm>
              <a:prstGeom prst="rect">
                <a:avLst/>
              </a:prstGeom>
              <a:noFill/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DE" sz="20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DE" sz="20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DE" sz="20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DE" sz="200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15 </m:t>
                            </m:r>
                          </m:e>
                        </m:rad>
                      </m:den>
                    </m:f>
                  </m:oMath>
                </a14:m>
                <a:r>
                  <a:rPr lang="en-US" sz="2000" dirty="0">
                    <a:solidFill>
                      <a:schemeClr val="accent2">
                        <a:lumMod val="50000"/>
                      </a:schemeClr>
                    </a:solidFill>
                  </a:rPr>
                  <a:t> ,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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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𝐿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6</m:t>
                        </m:r>
                      </m:den>
                    </m:f>
                    <m:r>
                      <a:rPr lang="en-US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    </m:t>
                    </m:r>
                    <m:r>
                      <a:rPr lang="en-US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Symbol" panose="05050102010706020507" pitchFamily="18" charset="2"/>
                      </a:rPr>
                      <m:t>∝</m:t>
                    </m:r>
                    <m:r>
                      <a:rPr lang="en-US" sz="2000" i="1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</m:t>
                    </m:r>
                    <m:r>
                      <a:rPr lang="en-US" sz="2000" b="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³</m:t>
                    </m:r>
                    <m:f>
                      <m:fPr>
                        <m:ctrlPr>
                          <a:rPr lang="en-DE" sz="2000" i="1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  <m:rad>
                          <m:radPr>
                            <m:degHide m:val="on"/>
                            <m:ctrlPr>
                              <a:rPr lang="en-DE" sz="20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15</m:t>
                            </m:r>
                          </m:e>
                        </m:rad>
                      </m:den>
                    </m:f>
                  </m:oMath>
                </a14:m>
                <a:endParaRPr lang="en-DE" sz="20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EDF19DD-002B-9893-2D3D-84359D8BF0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4275" y="4052070"/>
                <a:ext cx="5215621" cy="452945"/>
              </a:xfrm>
              <a:prstGeom prst="rect">
                <a:avLst/>
              </a:prstGeom>
              <a:blipFill>
                <a:blip r:embed="rId6"/>
                <a:stretch>
                  <a:fillRect l="-2098" t="-1316" b="-14474"/>
                </a:stretch>
              </a:blipFill>
              <a:ln>
                <a:solidFill>
                  <a:schemeClr val="accent2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00D85B6-4241-93AC-E9A4-139ECB14BAEB}"/>
              </a:ext>
            </a:extLst>
          </p:cNvPr>
          <p:cNvCxnSpPr>
            <a:cxnSpLocks/>
          </p:cNvCxnSpPr>
          <p:nvPr/>
        </p:nvCxnSpPr>
        <p:spPr>
          <a:xfrm>
            <a:off x="829621" y="3636379"/>
            <a:ext cx="331966" cy="3603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6689589A-AB5A-C66D-3059-F8FA5A7E9F77}"/>
              </a:ext>
            </a:extLst>
          </p:cNvPr>
          <p:cNvSpPr txBox="1"/>
          <p:nvPr/>
        </p:nvSpPr>
        <p:spPr>
          <a:xfrm>
            <a:off x="7670125" y="3353761"/>
            <a:ext cx="33239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Theoretical Minimum Emittance -</a:t>
            </a:r>
          </a:p>
          <a:p>
            <a:r>
              <a:rPr lang="en-US" dirty="0"/>
              <a:t>conditions (</a:t>
            </a:r>
            <a:r>
              <a:rPr lang="en-US" b="1" dirty="0"/>
              <a:t>TME</a:t>
            </a:r>
            <a:r>
              <a:rPr lang="en-US" dirty="0"/>
              <a:t>) (single dipole)</a:t>
            </a:r>
            <a:endParaRPr lang="en-D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DA3D5C8-473D-3605-5817-A2E6F14B11F7}"/>
                  </a:ext>
                </a:extLst>
              </p:cNvPr>
              <p:cNvSpPr txBox="1"/>
              <p:nvPr/>
            </p:nvSpPr>
            <p:spPr>
              <a:xfrm>
                <a:off x="9266300" y="4601227"/>
                <a:ext cx="302228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1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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= half </a:t>
                </a:r>
                <a:r>
                  <a:rPr lang="en-US" dirty="0"/>
                  <a:t>angle, L = half length</a:t>
                </a:r>
                <a:endParaRPr lang="en-DE" dirty="0"/>
              </a:p>
            </p:txBody>
          </p:sp>
        </mc:Choice>
        <mc:Fallback xmlns=""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DA3D5C8-473D-3605-5817-A2E6F14B11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6300" y="4601227"/>
                <a:ext cx="3022281" cy="369332"/>
              </a:xfrm>
              <a:prstGeom prst="rect">
                <a:avLst/>
              </a:prstGeom>
              <a:blipFill>
                <a:blip r:embed="rId7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08967126-A7A2-442B-6ED8-5C834B9B1F4A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6140303" y="5656442"/>
            <a:ext cx="1706485" cy="5155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96B93BA0-4BBA-DB13-9790-D2551346810E}"/>
              </a:ext>
            </a:extLst>
          </p:cNvPr>
          <p:cNvSpPr txBox="1"/>
          <p:nvPr/>
        </p:nvSpPr>
        <p:spPr>
          <a:xfrm>
            <a:off x="523696" y="4638586"/>
            <a:ext cx="3080116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A. </a:t>
            </a:r>
            <a:r>
              <a:rPr lang="en-US" sz="900" dirty="0" err="1"/>
              <a:t>Streun</a:t>
            </a:r>
            <a:r>
              <a:rPr lang="en-US" sz="900" dirty="0"/>
              <a:t>, B. Riemann, PHYS. REV. AB 22, 021601 (2019)</a:t>
            </a:r>
          </a:p>
        </p:txBody>
      </p:sp>
    </p:spTree>
    <p:extLst>
      <p:ext uri="{BB962C8B-B14F-4D97-AF65-F5344CB8AC3E}">
        <p14:creationId xmlns:p14="http://schemas.microsoft.com/office/powerpoint/2010/main" val="2034801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E862422-E30F-E6B6-E707-FAD8BF98806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884456" cy="22454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4</a:t>
            </a:r>
            <a:r>
              <a:rPr lang="en-US" baseline="30000" dirty="0"/>
              <a:t>th</a:t>
            </a:r>
            <a:r>
              <a:rPr lang="en-US" dirty="0"/>
              <a:t> generation light sources </a:t>
            </a:r>
            <a:endParaRPr lang="en-DE" dirty="0"/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F87A4C-0574-7142-81F1-6D6EF0F7E77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Accelerator Physics Seminar, B. Kuske, Jan. 9</a:t>
            </a:r>
            <a:r>
              <a:rPr lang="en-US" baseline="30000"/>
              <a:t>th</a:t>
            </a:r>
            <a:r>
              <a:rPr lang="en-US"/>
              <a:t>, 2024</a:t>
            </a: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371A0CA-35D8-BF4C-E672-4AB90EFF3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4217086"/>
              </p:ext>
            </p:extLst>
          </p:nvPr>
        </p:nvGraphicFramePr>
        <p:xfrm>
          <a:off x="1252630" y="1122732"/>
          <a:ext cx="9686739" cy="354584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1189990">
                  <a:extLst>
                    <a:ext uri="{9D8B030D-6E8A-4147-A177-3AD203B41FA5}">
                      <a16:colId xmlns:a16="http://schemas.microsoft.com/office/drawing/2014/main" val="1431863097"/>
                    </a:ext>
                  </a:extLst>
                </a:gridCol>
                <a:gridCol w="836933">
                  <a:extLst>
                    <a:ext uri="{9D8B030D-6E8A-4147-A177-3AD203B41FA5}">
                      <a16:colId xmlns:a16="http://schemas.microsoft.com/office/drawing/2014/main" val="4257045403"/>
                    </a:ext>
                  </a:extLst>
                </a:gridCol>
                <a:gridCol w="1543045">
                  <a:extLst>
                    <a:ext uri="{9D8B030D-6E8A-4147-A177-3AD203B41FA5}">
                      <a16:colId xmlns:a16="http://schemas.microsoft.com/office/drawing/2014/main" val="842747184"/>
                    </a:ext>
                  </a:extLst>
                </a:gridCol>
                <a:gridCol w="1007672">
                  <a:extLst>
                    <a:ext uri="{9D8B030D-6E8A-4147-A177-3AD203B41FA5}">
                      <a16:colId xmlns:a16="http://schemas.microsoft.com/office/drawing/2014/main" val="1828713534"/>
                    </a:ext>
                  </a:extLst>
                </a:gridCol>
                <a:gridCol w="1034266">
                  <a:extLst>
                    <a:ext uri="{9D8B030D-6E8A-4147-A177-3AD203B41FA5}">
                      <a16:colId xmlns:a16="http://schemas.microsoft.com/office/drawing/2014/main" val="1964168425"/>
                    </a:ext>
                  </a:extLst>
                </a:gridCol>
                <a:gridCol w="1163396">
                  <a:extLst>
                    <a:ext uri="{9D8B030D-6E8A-4147-A177-3AD203B41FA5}">
                      <a16:colId xmlns:a16="http://schemas.microsoft.com/office/drawing/2014/main" val="1059673890"/>
                    </a:ext>
                  </a:extLst>
                </a:gridCol>
                <a:gridCol w="850398">
                  <a:extLst>
                    <a:ext uri="{9D8B030D-6E8A-4147-A177-3AD203B41FA5}">
                      <a16:colId xmlns:a16="http://schemas.microsoft.com/office/drawing/2014/main" val="1904140297"/>
                    </a:ext>
                  </a:extLst>
                </a:gridCol>
                <a:gridCol w="1081216">
                  <a:extLst>
                    <a:ext uri="{9D8B030D-6E8A-4147-A177-3AD203B41FA5}">
                      <a16:colId xmlns:a16="http://schemas.microsoft.com/office/drawing/2014/main" val="1111387381"/>
                    </a:ext>
                  </a:extLst>
                </a:gridCol>
                <a:gridCol w="979823">
                  <a:extLst>
                    <a:ext uri="{9D8B030D-6E8A-4147-A177-3AD203B41FA5}">
                      <a16:colId xmlns:a16="http://schemas.microsoft.com/office/drawing/2014/main" val="1413556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Ring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 [GeV]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lattice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Circum.</a:t>
                      </a:r>
                    </a:p>
                    <a:p>
                      <a:pPr algn="ctr"/>
                      <a:r>
                        <a:rPr lang="en-US" sz="1600" dirty="0"/>
                        <a:t>[m]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Ring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Energy</a:t>
                      </a:r>
                    </a:p>
                    <a:p>
                      <a:pPr algn="ctr"/>
                      <a:r>
                        <a:rPr lang="en-US" sz="1600" dirty="0"/>
                        <a:t>[GeV]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lattice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Circum. [m]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99964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Max4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527.76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ESRF-EBS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7-H-BA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8</a:t>
                      </a:r>
                      <a:r>
                        <a:rPr lang="en-DE" sz="1600" dirty="0"/>
                        <a:t>4</a:t>
                      </a:r>
                      <a:r>
                        <a:rPr lang="en-US" sz="1600" dirty="0"/>
                        <a:t>4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74847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Alba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269.0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Petra IV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6-H-BA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2300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99332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Soleil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2.75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4-BA/7-BA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354.0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7-H-BA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1100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2331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Sirius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518.25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HEPS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6.00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7-H-BA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1360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4431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SLS 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2.40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288.0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ALS-U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9-H-BA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196.5</a:t>
                      </a:r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00009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 err="1"/>
                        <a:t>Elettra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2.40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6-BA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259.2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7035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Diamond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3.50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2*TBA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600" dirty="0"/>
                        <a:t>560.574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04408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Taiwan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3.00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5-4-4-5BA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518.4</a:t>
                      </a:r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5112817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80022F9-DB01-6C4F-5FBB-4417B088771D}"/>
              </a:ext>
            </a:extLst>
          </p:cNvPr>
          <p:cNvSpPr txBox="1"/>
          <p:nvPr/>
        </p:nvSpPr>
        <p:spPr>
          <a:xfrm>
            <a:off x="1252630" y="5201706"/>
            <a:ext cx="102408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Low-energy rings tend to have problems with momentum acceptance/</a:t>
            </a:r>
            <a:r>
              <a:rPr lang="en-US" dirty="0" err="1"/>
              <a:t>Touschek</a:t>
            </a:r>
            <a:r>
              <a:rPr lang="en-US" dirty="0"/>
              <a:t> lifetime with Hybrid MBAs =&gt; start with a </a:t>
            </a:r>
            <a:r>
              <a:rPr lang="en-US" b="1" dirty="0"/>
              <a:t>regular MBA lattice</a:t>
            </a:r>
            <a:r>
              <a:rPr lang="en-US" dirty="0"/>
              <a:t>.</a:t>
            </a:r>
            <a:endParaRPr lang="en-DE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6F23FC-3D0A-CA53-E9A4-348585923FE4}"/>
              </a:ext>
            </a:extLst>
          </p:cNvPr>
          <p:cNvSpPr txBox="1"/>
          <p:nvPr/>
        </p:nvSpPr>
        <p:spPr>
          <a:xfrm>
            <a:off x="8250767" y="715178"/>
            <a:ext cx="1405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Hybrid MBAs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BBE8EC8-131A-9482-DF19-F9A34A4DAB53}"/>
              </a:ext>
            </a:extLst>
          </p:cNvPr>
          <p:cNvSpPr txBox="1"/>
          <p:nvPr/>
        </p:nvSpPr>
        <p:spPr>
          <a:xfrm>
            <a:off x="2916767" y="715178"/>
            <a:ext cx="780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MBAs</a:t>
            </a:r>
            <a:endParaRPr lang="en-DE" dirty="0"/>
          </a:p>
        </p:txBody>
      </p:sp>
    </p:spTree>
    <p:extLst>
      <p:ext uri="{BB962C8B-B14F-4D97-AF65-F5344CB8AC3E}">
        <p14:creationId xmlns:p14="http://schemas.microsoft.com/office/powerpoint/2010/main" val="11660037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289268B-F790-6F9D-8470-DD56EADDA1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49" y="288926"/>
            <a:ext cx="2709048" cy="224546"/>
          </a:xfrm>
        </p:spPr>
        <p:txBody>
          <a:bodyPr>
            <a:normAutofit fontScale="92500"/>
          </a:bodyPr>
          <a:lstStyle/>
          <a:p>
            <a:r>
              <a:rPr lang="en-US" dirty="0"/>
              <a:t>Preliminary Commissioning simulation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3A3076-4050-9174-572F-BE32A5792AD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52DB8C-F80D-21BD-1CCB-8D9277CEDE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2012" y="191529"/>
            <a:ext cx="6397508" cy="58385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39F732F-3D56-0C80-3B38-B41D5112F668}"/>
              </a:ext>
            </a:extLst>
          </p:cNvPr>
          <p:cNvSpPr txBox="1"/>
          <p:nvPr/>
        </p:nvSpPr>
        <p:spPr>
          <a:xfrm>
            <a:off x="275108" y="895864"/>
            <a:ext cx="5044651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Thorsten </a:t>
            </a:r>
            <a:r>
              <a:rPr lang="en-US" sz="1600" dirty="0" err="1"/>
              <a:t>Hellert</a:t>
            </a:r>
            <a:r>
              <a:rPr lang="en-US" sz="1600" dirty="0"/>
              <a:t>, ALS:</a:t>
            </a:r>
          </a:p>
          <a:p>
            <a:r>
              <a:rPr lang="en-US" sz="1400" dirty="0"/>
              <a:t>Commissioning tool, based on MML, used for PETRA IV and ALS-U</a:t>
            </a:r>
          </a:p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LEL 2022 - 3rd Workshop on Low Emittance Lattice Design, Th.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</a:rPr>
              <a:t>Hellert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, </a:t>
            </a:r>
          </a:p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“Toolkit for simulated commissioning”</a:t>
            </a:r>
          </a:p>
          <a:p>
            <a:endParaRPr lang="en-US" sz="1600" dirty="0"/>
          </a:p>
          <a:p>
            <a:r>
              <a:rPr lang="en-US" sz="1600" dirty="0"/>
              <a:t>	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Very preliminary results!</a:t>
            </a:r>
          </a:p>
          <a:p>
            <a:endParaRPr lang="en-US" sz="1600" dirty="0"/>
          </a:p>
          <a:p>
            <a:r>
              <a:rPr lang="en-US" sz="1400" i="1" dirty="0"/>
              <a:t>Input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families of sextupoles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Error model of ALS-U (100 seeds)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Beam threading, RF commissioning, trajectory correction, BBA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6D 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r>
              <a:rPr lang="en-US" sz="1400" i="1" dirty="0"/>
              <a:t>Results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No show-stoppers found – easy start-up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Lattice distortions can be well-recovered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Minimal </a:t>
            </a:r>
            <a:r>
              <a:rPr lang="en-US" sz="1400" dirty="0" err="1"/>
              <a:t>dyn</a:t>
            </a:r>
            <a:r>
              <a:rPr lang="en-US" sz="1400" dirty="0"/>
              <a:t>. Aperture degradation due to errors</a:t>
            </a:r>
          </a:p>
          <a:p>
            <a:endParaRPr lang="en-DE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5E5FC73-5B40-B061-129C-293081D9BD9A}"/>
              </a:ext>
            </a:extLst>
          </p:cNvPr>
          <p:cNvSpPr txBox="1"/>
          <p:nvPr/>
        </p:nvSpPr>
        <p:spPr>
          <a:xfrm>
            <a:off x="7846540" y="5572898"/>
            <a:ext cx="210666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/>
              <a:t>CDF: cumulated distribution function</a:t>
            </a:r>
            <a:endParaRPr lang="en-DE" sz="1000" i="1" dirty="0"/>
          </a:p>
        </p:txBody>
      </p:sp>
    </p:spTree>
    <p:extLst>
      <p:ext uri="{BB962C8B-B14F-4D97-AF65-F5344CB8AC3E}">
        <p14:creationId xmlns:p14="http://schemas.microsoft.com/office/powerpoint/2010/main" val="6420029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0CE43F4-BD7E-4AC2-E9AD-CB928B3A0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13" y="1631846"/>
            <a:ext cx="6361357" cy="2784583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2AC90C59-0549-9E5C-8097-1F1BF402A172}"/>
                  </a:ext>
                </a:extLst>
              </p14:cNvPr>
              <p14:cNvContentPartPr/>
              <p14:nvPr/>
            </p14:nvContentPartPr>
            <p14:xfrm>
              <a:off x="5833910" y="2973510"/>
              <a:ext cx="65982" cy="10309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2AC90C59-0549-9E5C-8097-1F1BF402A172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815980" y="2955550"/>
                <a:ext cx="101483" cy="1386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71AADD17-0911-434C-5592-2C67B9437A0D}"/>
                  </a:ext>
                </a:extLst>
              </p14:cNvPr>
              <p14:cNvContentPartPr/>
              <p14:nvPr/>
            </p14:nvContentPartPr>
            <p14:xfrm>
              <a:off x="5945345" y="2934398"/>
              <a:ext cx="68263" cy="156952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71AADD17-0911-434C-5592-2C67B9437A0D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5927381" y="2916440"/>
                <a:ext cx="103832" cy="19250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90936CA6-E0D1-98A7-511A-CC4253B58E3B}"/>
                  </a:ext>
                </a:extLst>
              </p14:cNvPr>
              <p14:cNvContentPartPr/>
              <p14:nvPr/>
            </p14:nvContentPartPr>
            <p14:xfrm>
              <a:off x="6072746" y="2906613"/>
              <a:ext cx="58650" cy="211669"/>
            </p14:xfrm>
          </p:contentPart>
        </mc:Choice>
        <mc:Fallback xmlns=""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90936CA6-E0D1-98A7-511A-CC4253B58E3B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054865" y="2888644"/>
                <a:ext cx="94055" cy="24724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C41D9CB6-9996-BF7B-A151-1CF14CE4E5B7}"/>
                  </a:ext>
                </a:extLst>
              </p14:cNvPr>
              <p14:cNvContentPartPr/>
              <p14:nvPr/>
            </p14:nvContentPartPr>
            <p14:xfrm>
              <a:off x="6188742" y="2884141"/>
              <a:ext cx="69681" cy="251293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C41D9CB6-9996-BF7B-A151-1CF14CE4E5B7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6170875" y="2866166"/>
                <a:ext cx="105058" cy="28688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53AA3969-BCFC-0A92-2D45-564745EF498D}"/>
                  </a:ext>
                </a:extLst>
              </p14:cNvPr>
              <p14:cNvContentPartPr/>
              <p14:nvPr/>
            </p14:nvContentPartPr>
            <p14:xfrm>
              <a:off x="5758918" y="3001481"/>
              <a:ext cx="23721" cy="31562"/>
            </p14:xfrm>
          </p:contentPart>
        </mc:Choice>
        <mc:Fallback xmlns=""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53AA3969-BCFC-0A92-2D45-564745EF498D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741216" y="2983750"/>
                <a:ext cx="58771" cy="66670"/>
              </a:xfrm>
              <a:prstGeom prst="rect">
                <a:avLst/>
              </a:prstGeom>
            </p:spPr>
          </p:pic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0DBCE79B-CAC9-4B4C-B091-7322E80C1004}"/>
              </a:ext>
            </a:extLst>
          </p:cNvPr>
          <p:cNvGrpSpPr/>
          <p:nvPr/>
        </p:nvGrpSpPr>
        <p:grpSpPr>
          <a:xfrm>
            <a:off x="6634154" y="1633538"/>
            <a:ext cx="5472103" cy="2801429"/>
            <a:chOff x="6954770" y="2049199"/>
            <a:chExt cx="4786697" cy="2385768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BF0A9339-8676-2EB2-DFB2-B09F8C7823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8118"/>
            <a:stretch/>
          </p:blipFill>
          <p:spPr>
            <a:xfrm>
              <a:off x="9456315" y="2049199"/>
              <a:ext cx="2285152" cy="237329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4920DC7-D2D1-77F4-A97A-5D1A79454A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l="1750"/>
            <a:stretch/>
          </p:blipFill>
          <p:spPr>
            <a:xfrm>
              <a:off x="6954770" y="2097527"/>
              <a:ext cx="2443223" cy="2337440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8A2EA7B-41FF-F736-A6CE-382E9691B4E1}"/>
                </a:ext>
              </a:extLst>
            </p:cNvPr>
            <p:cNvCxnSpPr/>
            <p:nvPr/>
          </p:nvCxnSpPr>
          <p:spPr>
            <a:xfrm>
              <a:off x="9843247" y="3161785"/>
              <a:ext cx="55816" cy="250772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4810683-99FF-4665-25F4-3BB19B37AB63}"/>
                </a:ext>
              </a:extLst>
            </p:cNvPr>
            <p:cNvCxnSpPr>
              <a:cxnSpLocks/>
            </p:cNvCxnSpPr>
            <p:nvPr/>
          </p:nvCxnSpPr>
          <p:spPr>
            <a:xfrm>
              <a:off x="9978093" y="3198640"/>
              <a:ext cx="55816" cy="250772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EA0B38A4-CBED-668F-EE1F-703E1352F30D}"/>
                </a:ext>
              </a:extLst>
            </p:cNvPr>
            <p:cNvCxnSpPr>
              <a:cxnSpLocks/>
            </p:cNvCxnSpPr>
            <p:nvPr/>
          </p:nvCxnSpPr>
          <p:spPr>
            <a:xfrm>
              <a:off x="10135794" y="3266247"/>
              <a:ext cx="45037" cy="203927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2D85F379-FC26-DB26-5B74-AF5C5BAA06D6}"/>
                </a:ext>
              </a:extLst>
            </p:cNvPr>
            <p:cNvCxnSpPr>
              <a:cxnSpLocks/>
            </p:cNvCxnSpPr>
            <p:nvPr/>
          </p:nvCxnSpPr>
          <p:spPr>
            <a:xfrm>
              <a:off x="10302514" y="3347676"/>
              <a:ext cx="30577" cy="144263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C554A54-EF4F-08BC-11AA-22B281B6C0E9}"/>
                </a:ext>
              </a:extLst>
            </p:cNvPr>
            <p:cNvCxnSpPr>
              <a:cxnSpLocks/>
            </p:cNvCxnSpPr>
            <p:nvPr/>
          </p:nvCxnSpPr>
          <p:spPr>
            <a:xfrm>
              <a:off x="10480013" y="3449412"/>
              <a:ext cx="17929" cy="85055"/>
            </a:xfrm>
            <a:prstGeom prst="line">
              <a:avLst/>
            </a:prstGeom>
            <a:ln w="381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76705273-F578-E988-3509-3ABFAF1584C2}"/>
              </a:ext>
            </a:extLst>
          </p:cNvPr>
          <p:cNvSpPr txBox="1"/>
          <p:nvPr/>
        </p:nvSpPr>
        <p:spPr>
          <a:xfrm>
            <a:off x="603295" y="829732"/>
            <a:ext cx="6361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Optimal MB length, MB angle and RB angle depend on each other</a:t>
            </a:r>
            <a:endParaRPr lang="en-DE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A7D1C52-B168-7D4A-5998-FA86F30752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528977" cy="224546"/>
          </a:xfrm>
        </p:spPr>
        <p:txBody>
          <a:bodyPr>
            <a:normAutofit fontScale="92500"/>
          </a:bodyPr>
          <a:lstStyle/>
          <a:p>
            <a:r>
              <a:rPr lang="en-US" dirty="0"/>
              <a:t>Main bend parameters</a:t>
            </a:r>
            <a:endParaRPr lang="en-DE" dirty="0"/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A3C58E2-B8F7-440F-6B2C-434B4BBBE85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8CE0137-3C00-9246-06B1-99E412936A7B}"/>
              </a:ext>
            </a:extLst>
          </p:cNvPr>
          <p:cNvSpPr txBox="1"/>
          <p:nvPr/>
        </p:nvSpPr>
        <p:spPr>
          <a:xfrm>
            <a:off x="2631644" y="5034392"/>
            <a:ext cx="6795578" cy="92333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360° / 16 / 5 = 4.5°  =&gt;  MB = 4.5°, DSB = 2.25°</a:t>
            </a:r>
          </a:p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Even angle division not necessarily optimal, would need longer dipoles</a:t>
            </a:r>
          </a:p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=&gt; MB = 4.3°,  RB = -0.3°, DSB = 2.65°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7ACB95-13AC-E397-5D08-9292008CBDF0}"/>
              </a:ext>
            </a:extLst>
          </p:cNvPr>
          <p:cNvSpPr txBox="1"/>
          <p:nvPr/>
        </p:nvSpPr>
        <p:spPr>
          <a:xfrm>
            <a:off x="6817489" y="1361435"/>
            <a:ext cx="14804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MB length = 1.1m</a:t>
            </a:r>
            <a:endParaRPr lang="en-DE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B83C4FF-54BC-FC84-EDAE-8A001126E391}"/>
              </a:ext>
            </a:extLst>
          </p:cNvPr>
          <p:cNvSpPr txBox="1"/>
          <p:nvPr/>
        </p:nvSpPr>
        <p:spPr>
          <a:xfrm>
            <a:off x="631858" y="1377423"/>
            <a:ext cx="13324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MB angle = 4.3°</a:t>
            </a:r>
            <a:endParaRPr lang="en-DE" sz="1400" dirty="0"/>
          </a:p>
        </p:txBody>
      </p:sp>
    </p:spTree>
    <p:extLst>
      <p:ext uri="{BB962C8B-B14F-4D97-AF65-F5344CB8AC3E}">
        <p14:creationId xmlns:p14="http://schemas.microsoft.com/office/powerpoint/2010/main" val="1977643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FB818F9-ABE1-8BD7-6316-9586FDB1F2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184400" cy="224546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Insertion of higher field magnet</a:t>
            </a:r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42088D2-C162-6CD7-CBD6-84F5EC21B8BF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BD2E79E-9FD5-B9A1-481B-ED5AD648C4C6}"/>
              </a:ext>
            </a:extLst>
          </p:cNvPr>
          <p:cNvSpPr txBox="1"/>
          <p:nvPr/>
        </p:nvSpPr>
        <p:spPr>
          <a:xfrm>
            <a:off x="557496" y="1824623"/>
            <a:ext cx="4932312" cy="28725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Solution</a:t>
            </a:r>
            <a:r>
              <a:rPr lang="en-US" sz="1600" dirty="0"/>
              <a:t>: </a:t>
            </a:r>
            <a:r>
              <a:rPr lang="en-US" sz="1600" b="1" dirty="0"/>
              <a:t>longitudinal gradient bend</a:t>
            </a:r>
            <a:endParaRPr lang="en-US" sz="1600" dirty="0"/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/>
              <a:t>Different field strength in ‘one’ dipole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Short 2T insert at center, 10cm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Outer field 0.462T  (0.669T)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Same bending angle and length as main bend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Fit Twiss functions at exit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Fit </a:t>
            </a:r>
            <a:r>
              <a:rPr lang="en-US" sz="1600" dirty="0" err="1">
                <a:latin typeface="Symbol" panose="05050102010706020507" pitchFamily="18" charset="2"/>
              </a:rPr>
              <a:t>b</a:t>
            </a:r>
            <a:r>
              <a:rPr lang="en-US" sz="1600" baseline="-25000" dirty="0" err="1"/>
              <a:t>x,y</a:t>
            </a:r>
            <a:r>
              <a:rPr lang="en-US" sz="1600" dirty="0"/>
              <a:t> using QD, RB-gradient, </a:t>
            </a:r>
            <a:r>
              <a:rPr lang="en-US" sz="1600" dirty="0" err="1">
                <a:latin typeface="Symbol" panose="05050102010706020507" pitchFamily="18" charset="2"/>
              </a:rPr>
              <a:t>h</a:t>
            </a:r>
            <a:r>
              <a:rPr lang="en-US" sz="1600" baseline="-25000" dirty="0" err="1"/>
              <a:t>x</a:t>
            </a:r>
            <a:r>
              <a:rPr lang="en-US" sz="1600" dirty="0"/>
              <a:t> using RB-angle</a:t>
            </a:r>
          </a:p>
          <a:p>
            <a:pPr marL="1200150" lvl="2" indent="-28575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1600" dirty="0"/>
              <a:t>“plug-in solution”</a:t>
            </a:r>
          </a:p>
          <a:p>
            <a:pPr lvl="1"/>
            <a:endParaRPr lang="en-US" sz="1600" baseline="-25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DE" sz="16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ADF8853-00C4-311A-9994-47B0A4E98E24}"/>
              </a:ext>
            </a:extLst>
          </p:cNvPr>
          <p:cNvGrpSpPr/>
          <p:nvPr/>
        </p:nvGrpSpPr>
        <p:grpSpPr>
          <a:xfrm>
            <a:off x="6887389" y="1608722"/>
            <a:ext cx="3779023" cy="1722439"/>
            <a:chOff x="7262039" y="795923"/>
            <a:chExt cx="3779023" cy="172243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90AFA31-C89F-4632-2B8B-4CFFD9E37719}"/>
                </a:ext>
              </a:extLst>
            </p:cNvPr>
            <p:cNvGrpSpPr/>
            <p:nvPr/>
          </p:nvGrpSpPr>
          <p:grpSpPr>
            <a:xfrm>
              <a:off x="7473950" y="795923"/>
              <a:ext cx="3567112" cy="1722438"/>
              <a:chOff x="6102350" y="842963"/>
              <a:chExt cx="3567112" cy="1722438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987C1781-5DF3-376D-87F3-72646BF18F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7566820" y="842963"/>
                <a:ext cx="2102642" cy="1722438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096B450-C91A-830F-4B64-D7F0D529156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4722"/>
              <a:stretch/>
            </p:blipFill>
            <p:spPr>
              <a:xfrm flipH="1">
                <a:off x="6102350" y="842963"/>
                <a:ext cx="1793081" cy="1722438"/>
              </a:xfrm>
              <a:prstGeom prst="rect">
                <a:avLst/>
              </a:prstGeom>
            </p:spPr>
          </p:pic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319791EC-0102-4D84-258C-9E5458BF3A7B}"/>
                  </a:ext>
                </a:extLst>
              </p:cNvPr>
              <p:cNvSpPr/>
              <p:nvPr/>
            </p:nvSpPr>
            <p:spPr>
              <a:xfrm>
                <a:off x="6203949" y="2349501"/>
                <a:ext cx="1691481" cy="17144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DE"/>
              </a:p>
            </p:txBody>
          </p:sp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FE822AA4-2C7F-F226-83E2-E856115CD4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r="84520"/>
            <a:stretch/>
          </p:blipFill>
          <p:spPr>
            <a:xfrm>
              <a:off x="7262039" y="795924"/>
              <a:ext cx="325477" cy="1722438"/>
            </a:xfrm>
            <a:prstGeom prst="rect">
              <a:avLst/>
            </a:prstGeom>
          </p:spPr>
        </p:pic>
      </p:grp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5E32221B-2EA7-9A61-3603-024E2206F3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8991545"/>
              </p:ext>
            </p:extLst>
          </p:nvPr>
        </p:nvGraphicFramePr>
        <p:xfrm>
          <a:off x="2558318" y="4640263"/>
          <a:ext cx="3388520" cy="1046480"/>
        </p:xfrm>
        <a:graphic>
          <a:graphicData uri="http://schemas.openxmlformats.org/drawingml/2006/table">
            <a:tbl>
              <a:tblPr firstRow="1" bandRow="1">
                <a:tableStyleId>{5FD0F851-EC5A-4D38-B0AD-8093EC10F338}</a:tableStyleId>
              </a:tblPr>
              <a:tblGrid>
                <a:gridCol w="975520">
                  <a:extLst>
                    <a:ext uri="{9D8B030D-6E8A-4147-A177-3AD203B41FA5}">
                      <a16:colId xmlns:a16="http://schemas.microsoft.com/office/drawing/2014/main" val="2788682539"/>
                    </a:ext>
                  </a:extLst>
                </a:gridCol>
                <a:gridCol w="755650">
                  <a:extLst>
                    <a:ext uri="{9D8B030D-6E8A-4147-A177-3AD203B41FA5}">
                      <a16:colId xmlns:a16="http://schemas.microsoft.com/office/drawing/2014/main" val="3210340259"/>
                    </a:ext>
                  </a:extLst>
                </a:gridCol>
                <a:gridCol w="831850">
                  <a:extLst>
                    <a:ext uri="{9D8B030D-6E8A-4147-A177-3AD203B41FA5}">
                      <a16:colId xmlns:a16="http://schemas.microsoft.com/office/drawing/2014/main" val="108493066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33747943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2T dipoles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 in ring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 per arc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97431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emittance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97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97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101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187557"/>
                  </a:ext>
                </a:extLst>
              </a:tr>
              <a:tr h="257861">
                <a:tc>
                  <a:txBody>
                    <a:bodyPr/>
                    <a:lstStyle/>
                    <a:p>
                      <a:r>
                        <a:rPr lang="en-US" sz="1400" dirty="0"/>
                        <a:t>alpha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0.95e-4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0.95e-4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0.88e-4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355885"/>
                  </a:ext>
                </a:extLst>
              </a:tr>
            </a:tbl>
          </a:graphicData>
        </a:graphic>
      </p:graphicFrame>
      <p:pic>
        <p:nvPicPr>
          <p:cNvPr id="21" name="Picture 20">
            <a:extLst>
              <a:ext uri="{FF2B5EF4-FFF2-40B4-BE49-F238E27FC236}">
                <a16:creationId xmlns:a16="http://schemas.microsoft.com/office/drawing/2014/main" id="{D28355E3-7CC2-3B3E-B40D-80196D5550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6028" y="3899496"/>
            <a:ext cx="4433122" cy="215751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D10F8C1D-99C4-05E0-E7E0-9F4040B8DB7A}"/>
              </a:ext>
            </a:extLst>
          </p:cNvPr>
          <p:cNvSpPr txBox="1"/>
          <p:nvPr/>
        </p:nvSpPr>
        <p:spPr>
          <a:xfrm>
            <a:off x="577850" y="593176"/>
            <a:ext cx="101981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Dipole sources:</a:t>
            </a:r>
          </a:p>
          <a:p>
            <a:r>
              <a:rPr lang="en-US" sz="1400" dirty="0"/>
              <a:t>BESSY II:  </a:t>
            </a:r>
            <a:r>
              <a:rPr lang="en-GB" sz="1400" dirty="0">
                <a:latin typeface="Source Sans Pro"/>
                <a:ea typeface="Source Sans Pro"/>
                <a:cs typeface="Source Sans Pro"/>
                <a:sym typeface="Source Sans Pro"/>
              </a:rPr>
              <a:t>0.855m,  ~ 1.3 T =&gt; critical photon energy of </a:t>
            </a:r>
            <a:r>
              <a:rPr lang="en-GB" sz="1400" b="1" dirty="0">
                <a:latin typeface="Source Sans Pro"/>
                <a:ea typeface="Source Sans Pro"/>
                <a:cs typeface="Source Sans Pro"/>
                <a:sym typeface="Source Sans Pro"/>
              </a:rPr>
              <a:t>2.5 keV</a:t>
            </a:r>
          </a:p>
          <a:p>
            <a:r>
              <a:rPr lang="en-US" sz="1400" dirty="0"/>
              <a:t>BESSY III: 1.1</a:t>
            </a:r>
            <a:r>
              <a:rPr lang="en-GB" sz="1400" dirty="0">
                <a:latin typeface="Source Sans Pro"/>
                <a:ea typeface="Source Sans Pro"/>
                <a:cs typeface="Source Sans Pro"/>
                <a:sym typeface="Source Sans Pro"/>
              </a:rPr>
              <a:t>m,  ~ 0.669 T =&gt; critical photon energy of </a:t>
            </a:r>
            <a:r>
              <a:rPr lang="en-GB" sz="1400" b="1" dirty="0">
                <a:latin typeface="Source Sans Pro"/>
                <a:ea typeface="Source Sans Pro"/>
                <a:cs typeface="Source Sans Pro"/>
                <a:sym typeface="Source Sans Pro"/>
              </a:rPr>
              <a:t>2.78 keV,   </a:t>
            </a: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1.3 T =&gt;  </a:t>
            </a: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5.5 keV,   </a:t>
            </a: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2.0 T =&gt;  </a:t>
            </a: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8.3 keV</a:t>
            </a:r>
          </a:p>
          <a:p>
            <a:r>
              <a:rPr lang="en-GB" sz="1600" dirty="0">
                <a:latin typeface="Source Sans Pro"/>
                <a:ea typeface="Source Sans Pro"/>
                <a:sym typeface="Source Sans Pro"/>
              </a:rPr>
              <a:t>2.0T bend might replace superconducting WLS?</a:t>
            </a:r>
            <a:endParaRPr lang="en-DE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03796E7-59A1-39B1-EA93-C6C334C6D02C}"/>
              </a:ext>
            </a:extLst>
          </p:cNvPr>
          <p:cNvSpPr txBox="1"/>
          <p:nvPr/>
        </p:nvSpPr>
        <p:spPr>
          <a:xfrm>
            <a:off x="7154713" y="3286709"/>
            <a:ext cx="32157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Field profile of longitudinal gradient bend</a:t>
            </a:r>
            <a:endParaRPr lang="en-DE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A40C61-21C2-3E17-1F95-95430F43598A}"/>
              </a:ext>
            </a:extLst>
          </p:cNvPr>
          <p:cNvSpPr txBox="1"/>
          <p:nvPr/>
        </p:nvSpPr>
        <p:spPr>
          <a:xfrm>
            <a:off x="577850" y="6025906"/>
            <a:ext cx="92956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Longitudinal gradient bends are often used to lower the emittance =&gt; </a:t>
            </a:r>
            <a:r>
              <a:rPr lang="en-US" sz="1400" i="1" dirty="0">
                <a:latin typeface="Symbol" panose="05050102010706020507" pitchFamily="18" charset="2"/>
              </a:rPr>
              <a:t>b</a:t>
            </a:r>
            <a:r>
              <a:rPr lang="en-US" sz="1400" i="1" baseline="-25000" dirty="0"/>
              <a:t>x0</a:t>
            </a:r>
            <a:r>
              <a:rPr lang="en-US" sz="1400" i="1" dirty="0">
                <a:latin typeface="Symbol" panose="05050102010706020507" pitchFamily="18" charset="2"/>
              </a:rPr>
              <a:t>, h</a:t>
            </a:r>
            <a:r>
              <a:rPr lang="en-US" sz="1400" i="1" baseline="-25000" dirty="0"/>
              <a:t>x0</a:t>
            </a:r>
            <a:r>
              <a:rPr lang="en-US" sz="1400" i="1" dirty="0"/>
              <a:t> </a:t>
            </a:r>
            <a:r>
              <a:rPr lang="en-US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∝ L </a:t>
            </a:r>
            <a:r>
              <a:rPr lang="en-US" sz="1400" i="1" dirty="0"/>
              <a:t>=&gt;</a:t>
            </a:r>
            <a:r>
              <a:rPr lang="en-US" sz="1400" i="1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sz="1400" i="1" dirty="0"/>
              <a:t>strong disturbance of Twiss parameters</a:t>
            </a:r>
            <a:endParaRPr lang="en-DE" sz="1400" i="1" baseline="-25000" dirty="0"/>
          </a:p>
        </p:txBody>
      </p:sp>
    </p:spTree>
    <p:extLst>
      <p:ext uri="{BB962C8B-B14F-4D97-AF65-F5344CB8AC3E}">
        <p14:creationId xmlns:p14="http://schemas.microsoft.com/office/powerpoint/2010/main" val="30792268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27"/>
          <p:cNvPicPr preferRelativeResize="0"/>
          <p:nvPr/>
        </p:nvPicPr>
        <p:blipFill rotWithShape="1">
          <a:blip r:embed="rId3">
            <a:alphaModFix/>
          </a:blip>
          <a:srcRect l="-2176" t="-1584" b="-1946"/>
          <a:stretch/>
        </p:blipFill>
        <p:spPr>
          <a:xfrm>
            <a:off x="203201" y="836634"/>
            <a:ext cx="5041465" cy="5431631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95" name="Google Shape;195;p27"/>
          <p:cNvSpPr txBox="1"/>
          <p:nvPr/>
        </p:nvSpPr>
        <p:spPr>
          <a:xfrm>
            <a:off x="203201" y="277261"/>
            <a:ext cx="5429433" cy="45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 fontScale="92500" lnSpcReduction="10000"/>
          </a:bodyPr>
          <a:lstStyle/>
          <a:p>
            <a:pPr>
              <a:lnSpc>
                <a:spcPct val="90000"/>
              </a:lnSpc>
              <a:spcBef>
                <a:spcPts val="1067"/>
              </a:spcBef>
            </a:pPr>
            <a:r>
              <a:rPr lang="en-GB" sz="2667" b="1">
                <a:solidFill>
                  <a:srgbClr val="1F497D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BESSY III Requirements &amp; Objectives</a:t>
            </a:r>
            <a:endParaRPr sz="2667" b="1">
              <a:solidFill>
                <a:srgbClr val="1F497D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6" name="Google Shape;196;p27"/>
          <p:cNvSpPr txBox="1"/>
          <p:nvPr/>
        </p:nvSpPr>
        <p:spPr>
          <a:xfrm>
            <a:off x="5152933" y="1398068"/>
            <a:ext cx="3216800" cy="35419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1</a:t>
            </a:r>
            <a:r>
              <a:rPr lang="en-GB" sz="1600" baseline="30000" dirty="0">
                <a:latin typeface="Source Sans Pro"/>
                <a:ea typeface="Source Sans Pro"/>
                <a:cs typeface="Source Sans Pro"/>
                <a:sym typeface="Source Sans Pro"/>
              </a:rPr>
              <a:t>st</a:t>
            </a: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 undulator harmonics polarized </a:t>
            </a:r>
            <a:r>
              <a:rPr lang="en-GB" sz="16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up to 1 keV</a:t>
            </a:r>
            <a:br>
              <a:rPr lang="en-GB" sz="16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from conventional APPLE-II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Diffraction limited till 1 keV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Stay in Berlin-</a:t>
            </a:r>
            <a:r>
              <a:rPr lang="en-GB" sz="1600" dirty="0" err="1">
                <a:latin typeface="Source Sans Pro"/>
                <a:ea typeface="Source Sans Pro"/>
                <a:cs typeface="Source Sans Pro"/>
                <a:sym typeface="Source Sans Pro"/>
              </a:rPr>
              <a:t>Adlershof</a:t>
            </a:r>
            <a:b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 err="1">
                <a:latin typeface="Source Sans Pro"/>
                <a:ea typeface="Source Sans Pro"/>
                <a:cs typeface="Source Sans Pro"/>
                <a:sym typeface="Source Sans Pro"/>
              </a:rPr>
              <a:t>Nanometer</a:t>
            </a: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 spatial res. &amp; phase space matching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PTB/BAM metrology applications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97" name="Google Shape;197;p27"/>
          <p:cNvSpPr txBox="1">
            <a:spLocks noGrp="1"/>
          </p:cNvSpPr>
          <p:nvPr>
            <p:ph type="title"/>
          </p:nvPr>
        </p:nvSpPr>
        <p:spPr>
          <a:xfrm>
            <a:off x="5862933" y="939567"/>
            <a:ext cx="2747600" cy="446000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r>
              <a:rPr lang="en-GB" dirty="0">
                <a:solidFill>
                  <a:srgbClr val="00589C"/>
                </a:solidFill>
              </a:rPr>
              <a:t>Facility parameters</a:t>
            </a:r>
            <a:endParaRPr dirty="0">
              <a:solidFill>
                <a:srgbClr val="00589C"/>
              </a:solidFill>
            </a:endParaRPr>
          </a:p>
        </p:txBody>
      </p:sp>
      <p:sp>
        <p:nvSpPr>
          <p:cNvPr id="198" name="Google Shape;198;p27"/>
          <p:cNvSpPr txBox="1">
            <a:spLocks noGrp="1"/>
          </p:cNvSpPr>
          <p:nvPr>
            <p:ph type="title"/>
          </p:nvPr>
        </p:nvSpPr>
        <p:spPr>
          <a:xfrm>
            <a:off x="9227500" y="939567"/>
            <a:ext cx="2458800" cy="446000"/>
          </a:xfrm>
          <a:prstGeom prst="rect">
            <a:avLst/>
          </a:prstGeom>
        </p:spPr>
        <p:txBody>
          <a:bodyPr spcFirstLastPara="1" vert="horz" wrap="square" lIns="0" tIns="0" rIns="0" bIns="0" rtlCol="0" anchor="b" anchorCtr="0">
            <a:noAutofit/>
          </a:bodyPr>
          <a:lstStyle/>
          <a:p>
            <a:r>
              <a:rPr lang="en-GB" dirty="0">
                <a:solidFill>
                  <a:srgbClr val="00589C"/>
                </a:solidFill>
              </a:rPr>
              <a:t>Ring parameters</a:t>
            </a:r>
            <a:endParaRPr dirty="0">
              <a:solidFill>
                <a:srgbClr val="00589C"/>
              </a:solidFill>
            </a:endParaRPr>
          </a:p>
        </p:txBody>
      </p:sp>
      <p:sp>
        <p:nvSpPr>
          <p:cNvPr id="199" name="Google Shape;199;p27"/>
          <p:cNvSpPr txBox="1"/>
          <p:nvPr/>
        </p:nvSpPr>
        <p:spPr>
          <a:xfrm>
            <a:off x="8471333" y="1398067"/>
            <a:ext cx="3714400" cy="46859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Ring Energy	  </a:t>
            </a: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2.5 GeV </a:t>
            </a: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			  (1.7 GeV)</a:t>
            </a:r>
          </a:p>
          <a:p>
            <a:pPr marL="609585" indent="-406390">
              <a:spcBef>
                <a:spcPts val="600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Emittance	  </a:t>
            </a: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100 pm rad</a:t>
            </a:r>
            <a:b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		  (5 nm rad)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Circumference  </a:t>
            </a: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350 m </a:t>
            </a:r>
            <a:b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	                16 straights @ 5.6 m</a:t>
            </a: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b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	                ( 240 m @ 4.5 m)</a:t>
            </a:r>
            <a:endParaRPr lang="en-US" sz="1600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US" sz="1600" dirty="0">
                <a:latin typeface="Source Sans Pro"/>
                <a:ea typeface="Source Sans Pro"/>
                <a:cs typeface="Source Sans Pro"/>
                <a:sym typeface="Source Sans Pro"/>
              </a:rPr>
              <a:t>Low beta straights &amp; </a:t>
            </a:r>
            <a:br>
              <a:rPr lang="en-US" sz="160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US" sz="1600" dirty="0">
                <a:latin typeface="Source Sans Pro"/>
                <a:ea typeface="Source Sans Pro"/>
                <a:cs typeface="Source Sans Pro"/>
                <a:sym typeface="Source Sans Pro"/>
              </a:rPr>
              <a:t>maybe round beams</a:t>
            </a: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Metrology source</a:t>
            </a:r>
            <a:b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Homogenous bends </a:t>
            </a:r>
            <a:b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067" dirty="0">
                <a:latin typeface="Source Sans Pro"/>
                <a:ea typeface="Source Sans Pro"/>
                <a:cs typeface="Source Sans Pro"/>
                <a:sym typeface="Source Sans Pro"/>
              </a:rPr>
              <a:t>Measuring the field at the source point with a NMR probe in a volume of 10x10x10 mm</a:t>
            </a:r>
            <a:endParaRPr sz="1067" dirty="0"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609585" indent="-406390">
              <a:spcBef>
                <a:spcPts val="1333"/>
              </a:spcBef>
              <a:buSzPts val="1200"/>
              <a:buFont typeface="Source Sans Pro"/>
              <a:buAutoNum type="arabicPeriod"/>
            </a:pP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Momentum 		</a:t>
            </a:r>
            <a:r>
              <a:rPr lang="en-GB" sz="1600" b="1" dirty="0">
                <a:latin typeface="Source Sans Pro"/>
                <a:ea typeface="Source Sans Pro"/>
                <a:cs typeface="Source Sans Pro"/>
                <a:sym typeface="Source Sans Pro"/>
              </a:rPr>
              <a:t>&gt; 1.0e-4</a:t>
            </a:r>
            <a:b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</a:br>
            <a:r>
              <a:rPr lang="en-GB" sz="1600" dirty="0">
                <a:latin typeface="Source Sans Pro"/>
                <a:ea typeface="Source Sans Pro"/>
                <a:cs typeface="Source Sans Pro"/>
                <a:sym typeface="Source Sans Pro"/>
              </a:rPr>
              <a:t>compaction factor</a:t>
            </a:r>
            <a:endParaRPr sz="1600" dirty="0"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200" name="Google Shape;200;p27"/>
          <p:cNvSpPr/>
          <p:nvPr/>
        </p:nvSpPr>
        <p:spPr>
          <a:xfrm>
            <a:off x="8066434" y="1458068"/>
            <a:ext cx="855833" cy="3765633"/>
          </a:xfrm>
          <a:custGeom>
            <a:avLst/>
            <a:gdLst/>
            <a:ahLst/>
            <a:cxnLst/>
            <a:rect l="l" t="t" r="r" b="b"/>
            <a:pathLst>
              <a:path w="25675" h="112969" extrusionOk="0">
                <a:moveTo>
                  <a:pt x="3424" y="0"/>
                </a:moveTo>
                <a:lnTo>
                  <a:pt x="10612" y="0"/>
                </a:lnTo>
                <a:lnTo>
                  <a:pt x="10612" y="64701"/>
                </a:lnTo>
                <a:lnTo>
                  <a:pt x="16090" y="65119"/>
                </a:lnTo>
                <a:lnTo>
                  <a:pt x="15063" y="60593"/>
                </a:lnTo>
                <a:lnTo>
                  <a:pt x="25675" y="68124"/>
                </a:lnTo>
                <a:lnTo>
                  <a:pt x="15405" y="72574"/>
                </a:lnTo>
                <a:lnTo>
                  <a:pt x="15748" y="68200"/>
                </a:lnTo>
                <a:lnTo>
                  <a:pt x="10955" y="67782"/>
                </a:lnTo>
                <a:lnTo>
                  <a:pt x="11297" y="112969"/>
                </a:lnTo>
                <a:lnTo>
                  <a:pt x="0" y="112969"/>
                </a:lnTo>
              </a:path>
            </a:pathLst>
          </a:custGeom>
          <a:noFill/>
          <a:ln w="19050" cap="flat" cmpd="sng">
            <a:solidFill>
              <a:srgbClr val="00589C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1" name="Google Shape;201;p27"/>
          <p:cNvSpPr txBox="1"/>
          <p:nvPr/>
        </p:nvSpPr>
        <p:spPr>
          <a:xfrm>
            <a:off x="6007333" y="5603868"/>
            <a:ext cx="2458800" cy="984845"/>
          </a:xfrm>
          <a:prstGeom prst="rect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t" anchorCtr="0">
            <a:spAutoFit/>
          </a:bodyPr>
          <a:lstStyle/>
          <a:p>
            <a:r>
              <a:rPr lang="en-GB" sz="1600">
                <a:solidFill>
                  <a:schemeClr val="accent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Already at BESSY II, a 3rd generation </a:t>
            </a:r>
            <a:r>
              <a:rPr lang="en-GB" sz="1600" b="1">
                <a:solidFill>
                  <a:schemeClr val="accent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without </a:t>
            </a:r>
            <a:r>
              <a:rPr lang="en-GB" sz="1600">
                <a:solidFill>
                  <a:schemeClr val="accent3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combined function bends</a:t>
            </a:r>
            <a:endParaRPr sz="1600">
              <a:solidFill>
                <a:schemeClr val="accent3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cxnSp>
        <p:nvCxnSpPr>
          <p:cNvPr id="202" name="Google Shape;202;p27"/>
          <p:cNvCxnSpPr>
            <a:endCxn id="201" idx="0"/>
          </p:cNvCxnSpPr>
          <p:nvPr/>
        </p:nvCxnSpPr>
        <p:spPr>
          <a:xfrm>
            <a:off x="6435933" y="5249067"/>
            <a:ext cx="800800" cy="354801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203" name="Google Shape;203;p27"/>
          <p:cNvCxnSpPr/>
          <p:nvPr/>
        </p:nvCxnSpPr>
        <p:spPr>
          <a:xfrm rot="10800000" flipH="1">
            <a:off x="7782300" y="5294567"/>
            <a:ext cx="1278000" cy="296800"/>
          </a:xfrm>
          <a:prstGeom prst="straightConnector1">
            <a:avLst/>
          </a:prstGeom>
          <a:noFill/>
          <a:ln w="19050" cap="flat" cmpd="sng">
            <a:solidFill>
              <a:schemeClr val="accent3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204" name="Google Shape;204;p27"/>
          <p:cNvSpPr/>
          <p:nvPr/>
        </p:nvSpPr>
        <p:spPr>
          <a:xfrm rot="871464">
            <a:off x="11138894" y="4525674"/>
            <a:ext cx="899549" cy="413585"/>
          </a:xfrm>
          <a:prstGeom prst="rect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GB" sz="1067" b="1"/>
              <a:t>1-2 bends</a:t>
            </a:r>
            <a:br>
              <a:rPr lang="en-GB" sz="1067" b="1"/>
            </a:br>
            <a:r>
              <a:rPr lang="en-GB" sz="1067" b="1"/>
              <a:t>per arc</a:t>
            </a:r>
            <a:endParaRPr sz="1067" b="1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7E7CD67-CD5E-3AED-FA12-D32D43D8C8D8}"/>
              </a:ext>
            </a:extLst>
          </p:cNvPr>
          <p:cNvSpPr txBox="1"/>
          <p:nvPr/>
        </p:nvSpPr>
        <p:spPr>
          <a:xfrm rot="719608">
            <a:off x="9409061" y="401595"/>
            <a:ext cx="2445670" cy="369332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Courtesy Paul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Goslawski</a:t>
            </a:r>
            <a:endParaRPr lang="en-DE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A4A98B-A98C-B4F3-0F06-8F1709D848AD}"/>
              </a:ext>
            </a:extLst>
          </p:cNvPr>
          <p:cNvSpPr txBox="1"/>
          <p:nvPr/>
        </p:nvSpPr>
        <p:spPr>
          <a:xfrm>
            <a:off x="146565" y="6021366"/>
            <a:ext cx="1462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Courtesy K. </a:t>
            </a:r>
            <a:r>
              <a:rPr lang="en-US" sz="1200" dirty="0" err="1"/>
              <a:t>Holldack</a:t>
            </a:r>
            <a:endParaRPr lang="en-DE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2C2492-1A25-52CF-8E77-925AFC53E055}"/>
              </a:ext>
            </a:extLst>
          </p:cNvPr>
          <p:cNvSpPr txBox="1"/>
          <p:nvPr/>
        </p:nvSpPr>
        <p:spPr>
          <a:xfrm>
            <a:off x="3922372" y="1798143"/>
            <a:ext cx="4169921" cy="2693045"/>
          </a:xfrm>
          <a:prstGeom prst="rect">
            <a:avLst/>
          </a:prstGeom>
          <a:solidFill>
            <a:srgbClr val="FEDBB4"/>
          </a:solidFill>
          <a:ln w="28575">
            <a:solidFill>
              <a:srgbClr val="FFC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Energy                          2.5 GeV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Emittance                    100 pm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ym typeface="Symbol" panose="05050102010706020507" pitchFamily="18" charset="2"/>
              </a:rPr>
              <a:t>Mom. Compaction     &gt; 1e-4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Circumference  </a:t>
            </a:r>
          </a:p>
          <a:p>
            <a:pPr>
              <a:spcAft>
                <a:spcPts val="600"/>
              </a:spcAft>
            </a:pPr>
            <a:r>
              <a:rPr lang="en-US" sz="2400" dirty="0"/>
              <a:t>‘quasi green field’      ~350m</a:t>
            </a:r>
          </a:p>
          <a:p>
            <a:pPr>
              <a:spcAft>
                <a:spcPts val="600"/>
              </a:spcAft>
            </a:pPr>
            <a:r>
              <a:rPr lang="en-US" sz="2400" dirty="0">
                <a:sym typeface="Symbol" panose="05050102010706020507" pitchFamily="18" charset="2"/>
              </a:rPr>
              <a:t>16 straights  à              5.6 m</a:t>
            </a:r>
            <a:endParaRPr lang="en-DE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FBB7300-87D2-8AEA-33B6-D1CFB2292304}"/>
              </a:ext>
            </a:extLst>
          </p:cNvPr>
          <p:cNvSpPr txBox="1">
            <a:spLocks/>
          </p:cNvSpPr>
          <p:nvPr/>
        </p:nvSpPr>
        <p:spPr>
          <a:xfrm>
            <a:off x="577850" y="288925"/>
            <a:ext cx="2184400" cy="273049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Challenge of lattice design</a:t>
            </a:r>
          </a:p>
          <a:p>
            <a:endParaRPr lang="en-DE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699408-2226-65E0-79A0-075450A5FA9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Low Emittance Workshop, CERN, February 13-16, 2024, B. Kuske, HZB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DBB986D-1666-439C-85F6-BD3F82BBEF67}"/>
              </a:ext>
            </a:extLst>
          </p:cNvPr>
          <p:cNvGrpSpPr/>
          <p:nvPr/>
        </p:nvGrpSpPr>
        <p:grpSpPr>
          <a:xfrm rot="20901919">
            <a:off x="146087" y="2319816"/>
            <a:ext cx="3682698" cy="1221367"/>
            <a:chOff x="277052" y="2102278"/>
            <a:chExt cx="3682698" cy="1221367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F1C8268-5664-586E-1AF9-B2FB7CEAE8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052" y="2102278"/>
              <a:ext cx="3595292" cy="1221367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D505045F-E816-5865-03A6-D10CC7620EA1}"/>
                </a:ext>
              </a:extLst>
            </p:cNvPr>
            <p:cNvSpPr/>
            <p:nvPr/>
          </p:nvSpPr>
          <p:spPr>
            <a:xfrm>
              <a:off x="1661823" y="2250219"/>
              <a:ext cx="2297927" cy="1296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799C0429-29D9-204F-D321-77F979F901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624722">
            <a:off x="6354438" y="611910"/>
            <a:ext cx="2187941" cy="166208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054D8DC-EE32-57E0-171C-BFEA2C3BFD7D}"/>
              </a:ext>
            </a:extLst>
          </p:cNvPr>
          <p:cNvSpPr txBox="1"/>
          <p:nvPr/>
        </p:nvSpPr>
        <p:spPr>
          <a:xfrm>
            <a:off x="3883552" y="2022693"/>
            <a:ext cx="233980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 dipoles</a:t>
            </a:r>
          </a:p>
          <a:p>
            <a:r>
              <a:rPr lang="en-US" sz="1600" dirty="0"/>
              <a:t>10 reverse bends</a:t>
            </a:r>
          </a:p>
          <a:p>
            <a:r>
              <a:rPr lang="en-US" sz="1600" dirty="0"/>
              <a:t>24 quadrupoles</a:t>
            </a:r>
          </a:p>
          <a:p>
            <a:r>
              <a:rPr lang="en-US" sz="1600" dirty="0"/>
              <a:t>19 sextupoles, octupoles?</a:t>
            </a:r>
          </a:p>
          <a:p>
            <a:r>
              <a:rPr lang="en-US" sz="1600" dirty="0"/>
              <a:t>drifts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3ED5655-1FB0-EBC9-545D-D1DBF46426FA}"/>
              </a:ext>
            </a:extLst>
          </p:cNvPr>
          <p:cNvSpPr txBox="1"/>
          <p:nvPr/>
        </p:nvSpPr>
        <p:spPr>
          <a:xfrm>
            <a:off x="1029217" y="1741994"/>
            <a:ext cx="27712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  <a:r>
              <a:rPr lang="en-US" b="1" baseline="30000" dirty="0"/>
              <a:t>th</a:t>
            </a:r>
            <a:r>
              <a:rPr lang="en-US" b="1" dirty="0"/>
              <a:t> generation light sources</a:t>
            </a:r>
          </a:p>
          <a:p>
            <a:pPr algn="r"/>
            <a:r>
              <a:rPr lang="en-US" dirty="0"/>
              <a:t>Bessy III</a:t>
            </a:r>
            <a:endParaRPr lang="en-DE" b="1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D07301B-DA58-E9B5-7229-52A458AAC03A}"/>
              </a:ext>
            </a:extLst>
          </p:cNvPr>
          <p:cNvGrpSpPr/>
          <p:nvPr/>
        </p:nvGrpSpPr>
        <p:grpSpPr>
          <a:xfrm>
            <a:off x="4042482" y="4278753"/>
            <a:ext cx="3991631" cy="2052893"/>
            <a:chOff x="983007" y="3874794"/>
            <a:chExt cx="4909433" cy="2833393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5D5819B-9324-26C5-CC44-AE51E9FBCB5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3561051">
              <a:off x="1991891" y="4565977"/>
              <a:ext cx="2833393" cy="1451027"/>
            </a:xfrm>
            <a:prstGeom prst="rect">
              <a:avLst/>
            </a:prstGeom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18443B5-B786-A11D-D08E-9AC4E7FF03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4821" r="50001"/>
            <a:stretch/>
          </p:blipFill>
          <p:spPr>
            <a:xfrm flipH="1">
              <a:off x="983007" y="4275206"/>
              <a:ext cx="1735201" cy="2174522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16A4B5B4-3AF4-0B84-4B67-10349EBEA9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24821" r="50001"/>
            <a:stretch/>
          </p:blipFill>
          <p:spPr>
            <a:xfrm>
              <a:off x="4090719" y="4275206"/>
              <a:ext cx="1801721" cy="2174522"/>
            </a:xfrm>
            <a:prstGeom prst="rect">
              <a:avLst/>
            </a:prstGeom>
          </p:spPr>
        </p:pic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CA372558-6E0C-BC09-30D1-F2E52D02DFF9}"/>
              </a:ext>
            </a:extLst>
          </p:cNvPr>
          <p:cNvSpPr/>
          <p:nvPr/>
        </p:nvSpPr>
        <p:spPr>
          <a:xfrm>
            <a:off x="6234953" y="4092508"/>
            <a:ext cx="2177347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OPTION</a:t>
            </a:r>
            <a:r>
              <a:rPr lang="en-US" sz="20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2463B74-4921-A355-1101-EF0FB58CCD30}"/>
              </a:ext>
            </a:extLst>
          </p:cNvPr>
          <p:cNvSpPr txBox="1"/>
          <p:nvPr/>
        </p:nvSpPr>
        <p:spPr>
          <a:xfrm>
            <a:off x="8322623" y="4094784"/>
            <a:ext cx="34033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Take existing lattice and push </a:t>
            </a:r>
          </a:p>
          <a:p>
            <a:r>
              <a:rPr lang="en-US" dirty="0"/>
              <a:t>towards own needs and demands.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680A0D-DEF6-EA4A-70E1-FBFF0AC5DBEF}"/>
              </a:ext>
            </a:extLst>
          </p:cNvPr>
          <p:cNvSpPr txBox="1"/>
          <p:nvPr/>
        </p:nvSpPr>
        <p:spPr>
          <a:xfrm>
            <a:off x="6445128" y="6038150"/>
            <a:ext cx="3347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https://www.shutterstock.com/image-vector/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boys-pulling-pushing-boxes-illustration-376336384</a:t>
            </a:r>
            <a:endParaRPr lang="en-DE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3CFF4E-8F3C-0E8C-27A3-5B2DD28AB0A7}"/>
              </a:ext>
            </a:extLst>
          </p:cNvPr>
          <p:cNvSpPr txBox="1"/>
          <p:nvPr/>
        </p:nvSpPr>
        <p:spPr>
          <a:xfrm>
            <a:off x="495293" y="605752"/>
            <a:ext cx="535601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Lattice design is a many-parameter optimization </a:t>
            </a:r>
          </a:p>
          <a:p>
            <a:r>
              <a:rPr lang="en-US" sz="2000" b="1" dirty="0">
                <a:solidFill>
                  <a:schemeClr val="accent2">
                    <a:lumMod val="50000"/>
                  </a:schemeClr>
                </a:solidFill>
              </a:rPr>
              <a:t>in a high-dimensional space.</a:t>
            </a:r>
            <a:endParaRPr lang="en-DE" sz="2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07014361-B2F0-6ABC-E067-0FDF240E7A5F}"/>
              </a:ext>
            </a:extLst>
          </p:cNvPr>
          <p:cNvGrpSpPr/>
          <p:nvPr/>
        </p:nvGrpSpPr>
        <p:grpSpPr>
          <a:xfrm>
            <a:off x="6078449" y="416123"/>
            <a:ext cx="6077492" cy="1777714"/>
            <a:chOff x="5917284" y="513472"/>
            <a:chExt cx="6077492" cy="177771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2A663A3-C7AC-2048-6E92-BA9F75454E4B}"/>
                </a:ext>
              </a:extLst>
            </p:cNvPr>
            <p:cNvSpPr txBox="1"/>
            <p:nvPr/>
          </p:nvSpPr>
          <p:spPr>
            <a:xfrm>
              <a:off x="5917284" y="559264"/>
              <a:ext cx="279756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3</a:t>
              </a:r>
              <a:r>
                <a:rPr lang="en-US" b="1" baseline="30000" dirty="0"/>
                <a:t>rd</a:t>
              </a:r>
              <a:r>
                <a:rPr lang="en-US" b="1" dirty="0"/>
                <a:t> generation light sources</a:t>
              </a:r>
            </a:p>
            <a:p>
              <a:pPr algn="r"/>
              <a:r>
                <a:rPr lang="en-US" dirty="0"/>
                <a:t>Bessy II</a:t>
              </a:r>
              <a:endParaRPr lang="en-DE" dirty="0"/>
            </a:p>
            <a:p>
              <a:endParaRPr lang="en-DE" b="1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90E333B-7AA4-C4DA-0D3C-D19AEEB0D582}"/>
                </a:ext>
              </a:extLst>
            </p:cNvPr>
            <p:cNvSpPr txBox="1"/>
            <p:nvPr/>
          </p:nvSpPr>
          <p:spPr>
            <a:xfrm>
              <a:off x="8956030" y="889667"/>
              <a:ext cx="2884251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dipole</a:t>
              </a:r>
            </a:p>
            <a:p>
              <a:r>
                <a:rPr lang="en-US" sz="1600" dirty="0"/>
                <a:t>7 quadrupoles</a:t>
              </a:r>
            </a:p>
            <a:p>
              <a:r>
                <a:rPr lang="en-US" sz="1600" dirty="0"/>
                <a:t>6 sextupoles</a:t>
              </a:r>
            </a:p>
            <a:p>
              <a:r>
                <a:rPr lang="en-US" sz="1600" dirty="0"/>
                <a:t>drifts</a:t>
              </a:r>
            </a:p>
            <a:p>
              <a:r>
                <a:rPr lang="en-US" sz="1600" dirty="0"/>
                <a:t>=&gt; many parameters to optimize</a:t>
              </a:r>
              <a:endParaRPr lang="en-DE" sz="1600" dirty="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0089C36-1231-2572-5D6C-A9EDCCF4A820}"/>
                </a:ext>
              </a:extLst>
            </p:cNvPr>
            <p:cNvSpPr/>
            <p:nvPr/>
          </p:nvSpPr>
          <p:spPr>
            <a:xfrm>
              <a:off x="5917284" y="513472"/>
              <a:ext cx="6077492" cy="177771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5FA319BF-DB53-BAFE-01CC-9F7AEC9E3310}"/>
              </a:ext>
            </a:extLst>
          </p:cNvPr>
          <p:cNvSpPr txBox="1"/>
          <p:nvPr/>
        </p:nvSpPr>
        <p:spPr>
          <a:xfrm>
            <a:off x="945776" y="344638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=&gt; too many parameters to handle easily</a:t>
            </a:r>
            <a:endParaRPr lang="en-DE" sz="1800" b="1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D92E002D-430A-F39F-C482-9E64DB246F88}"/>
              </a:ext>
            </a:extLst>
          </p:cNvPr>
          <p:cNvSpPr/>
          <p:nvPr/>
        </p:nvSpPr>
        <p:spPr>
          <a:xfrm>
            <a:off x="957" y="1637149"/>
            <a:ext cx="6077492" cy="1777714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0188398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AEB0AB-88B4-2346-1F7E-339D9B4AE2BA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Low Emittance Workshop, CERN, February 13-16, 2024, B. Kuske, HZB</a:t>
            </a:r>
            <a:endParaRPr lang="en-US" dirty="0"/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4D42DFD0-77B4-6500-B253-5422541498D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314762" cy="224546"/>
          </a:xfrm>
        </p:spPr>
        <p:txBody>
          <a:bodyPr>
            <a:normAutofit fontScale="92500"/>
          </a:bodyPr>
          <a:lstStyle/>
          <a:p>
            <a:r>
              <a:rPr lang="en-GB" dirty="0"/>
              <a:t>The Challenge of lattice design</a:t>
            </a:r>
          </a:p>
          <a:p>
            <a:endParaRPr lang="en-DE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391B1E-0FC4-4C4F-783D-0CF37F7A9C61}"/>
              </a:ext>
            </a:extLst>
          </p:cNvPr>
          <p:cNvSpPr/>
          <p:nvPr/>
        </p:nvSpPr>
        <p:spPr>
          <a:xfrm>
            <a:off x="428410" y="621305"/>
            <a:ext cx="1733351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cap="none" spc="0" dirty="0">
                <a:ln/>
                <a:pattFill prst="dkUpDiag">
                  <a:fgClr>
                    <a:schemeClr val="bg1">
                      <a:lumMod val="50000"/>
                    </a:schemeClr>
                  </a:fgClr>
                  <a:bgClr>
                    <a:schemeClr val="tx1">
                      <a:lumMod val="75000"/>
                      <a:lumOff val="25000"/>
                    </a:schemeClr>
                  </a:bgClr>
                </a:patt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OPTION: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3A66A5-921D-A9EC-B6C4-7DE2A48D6243}"/>
              </a:ext>
            </a:extLst>
          </p:cNvPr>
          <p:cNvSpPr txBox="1"/>
          <p:nvPr/>
        </p:nvSpPr>
        <p:spPr>
          <a:xfrm>
            <a:off x="2103519" y="636694"/>
            <a:ext cx="39129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 multi-objective Genetic Algorithms </a:t>
            </a:r>
          </a:p>
          <a:p>
            <a:r>
              <a:rPr lang="en-US" dirty="0"/>
              <a:t>(MOGA) or machine learning</a:t>
            </a:r>
            <a:endParaRPr lang="en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7E83A0-602D-27A2-7C2B-7F49EF6950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699" y="190881"/>
            <a:ext cx="3874265" cy="188940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387C9BE-729C-E36E-18ED-83B84173DA14}"/>
              </a:ext>
            </a:extLst>
          </p:cNvPr>
          <p:cNvSpPr/>
          <p:nvPr/>
        </p:nvSpPr>
        <p:spPr>
          <a:xfrm>
            <a:off x="428410" y="3823437"/>
            <a:ext cx="1821094" cy="4001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1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HZB approach</a:t>
            </a:r>
            <a:r>
              <a:rPr lang="en-US" sz="2000" b="1" cap="none" spc="0" dirty="0">
                <a:ln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lumMod val="50000"/>
                      <a:alpha val="40000"/>
                    </a:schemeClr>
                  </a:outerShdw>
                </a:effectLst>
              </a:rPr>
              <a:t>: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98DC8F-C769-1343-28CA-5F9BF7C456DA}"/>
              </a:ext>
            </a:extLst>
          </p:cNvPr>
          <p:cNvSpPr txBox="1"/>
          <p:nvPr/>
        </p:nvSpPr>
        <p:spPr>
          <a:xfrm>
            <a:off x="2313258" y="3874930"/>
            <a:ext cx="8451609" cy="26161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Deterministic Lattice Design (regular MBA)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Divide lattice into small, generic subsections</a:t>
            </a:r>
          </a:p>
          <a:p>
            <a:pPr lvl="1"/>
            <a:r>
              <a:rPr lang="en-US" sz="1600" i="1" dirty="0"/>
              <a:t>Cuts down on the number of parameters per 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Optimize subsection </a:t>
            </a:r>
          </a:p>
          <a:p>
            <a:pPr lvl="1"/>
            <a:r>
              <a:rPr lang="en-US" sz="1600" i="1" dirty="0"/>
              <a:t>Understand the functionality of each element</a:t>
            </a:r>
          </a:p>
          <a:p>
            <a:pPr lvl="1"/>
            <a:r>
              <a:rPr lang="en-US" sz="1600" i="1" dirty="0"/>
              <a:t>Why a reverse bend? Combined function or separate function magnets? Which magnet order?</a:t>
            </a:r>
          </a:p>
          <a:p>
            <a:pPr indent="-285750">
              <a:buFont typeface="Arial" panose="020B0604020202020204" pitchFamily="34" charset="0"/>
              <a:buChar char="•"/>
            </a:pPr>
            <a:r>
              <a:rPr lang="en-US" dirty="0"/>
              <a:t>Compose baseline lattice</a:t>
            </a:r>
          </a:p>
          <a:p>
            <a:pPr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Injection straights, super bends …</a:t>
            </a:r>
          </a:p>
          <a:p>
            <a:pPr lvl="1"/>
            <a:r>
              <a:rPr lang="en-US" sz="1600" i="1" dirty="0"/>
              <a:t>all regarded as perturbations that do not alter the basic design choices</a:t>
            </a:r>
            <a:endParaRPr lang="en-DE" sz="1600" i="1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8BE67D-727C-3FD4-F6F8-28F5E15634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410" y="1700449"/>
            <a:ext cx="2146348" cy="16369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591AA3-E74E-5C1F-BBD4-916F8B7BDC3C}"/>
              </a:ext>
            </a:extLst>
          </p:cNvPr>
          <p:cNvSpPr txBox="1"/>
          <p:nvPr/>
        </p:nvSpPr>
        <p:spPr>
          <a:xfrm>
            <a:off x="2301304" y="2150376"/>
            <a:ext cx="46254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Drawbacks:</a:t>
            </a:r>
          </a:p>
          <a:p>
            <a:pPr lvl="1"/>
            <a:r>
              <a:rPr lang="en-US" dirty="0"/>
              <a:t>Excessive computer resources</a:t>
            </a:r>
          </a:p>
          <a:p>
            <a:pPr lvl="1"/>
            <a:r>
              <a:rPr lang="en-US" dirty="0"/>
              <a:t>No learning curve</a:t>
            </a:r>
          </a:p>
          <a:p>
            <a:pPr lvl="1"/>
            <a:r>
              <a:rPr lang="en-US" dirty="0"/>
              <a:t>Many equivalent solutions </a:t>
            </a:r>
          </a:p>
          <a:p>
            <a:pPr lvl="1"/>
            <a:r>
              <a:rPr lang="en-US" dirty="0"/>
              <a:t>‘a’ solution – not necessarily the optimum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8290FD3-3838-2C7C-CD79-4DC3AD59F5F4}"/>
              </a:ext>
            </a:extLst>
          </p:cNvPr>
          <p:cNvSpPr txBox="1"/>
          <p:nvPr/>
        </p:nvSpPr>
        <p:spPr>
          <a:xfrm>
            <a:off x="363574" y="3337353"/>
            <a:ext cx="2447925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https://www.pngaaa.com/detail/4902300</a:t>
            </a:r>
            <a:endParaRPr lang="en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829E062-F4AC-7C99-3AFB-5D6C530531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4699" y="225580"/>
            <a:ext cx="3874264" cy="216958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D0D4E7A-5472-92DA-B4F8-C4B0514F2993}"/>
              </a:ext>
            </a:extLst>
          </p:cNvPr>
          <p:cNvSpPr txBox="1"/>
          <p:nvPr/>
        </p:nvSpPr>
        <p:spPr>
          <a:xfrm>
            <a:off x="6794700" y="2410557"/>
            <a:ext cx="323554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https://www.shutterstock.com/de/search/server-room</a:t>
            </a:r>
            <a:endParaRPr lang="en-DE" sz="1000" dirty="0">
              <a:solidFill>
                <a:schemeClr val="bg1">
                  <a:lumMod val="75000"/>
                </a:schemeClr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7C52DB94-0F7E-FD86-466D-EE866D6FEE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8094" y="1866013"/>
            <a:ext cx="1957479" cy="1824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689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BE8F72-73CF-9E89-86F6-1D410D46CA1C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Low Emittance Workshop, CERN, February 13-16, 2024, B. Kuske, HZB</a:t>
            </a: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100FF0A3-0F57-220C-83F3-0BA813F679A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1398661" cy="224546"/>
          </a:xfrm>
        </p:spPr>
        <p:txBody>
          <a:bodyPr/>
          <a:lstStyle/>
          <a:p>
            <a:r>
              <a:rPr lang="en-US" dirty="0"/>
              <a:t>Strategy</a:t>
            </a:r>
            <a:endParaRPr lang="en-DE" dirty="0"/>
          </a:p>
        </p:txBody>
      </p:sp>
      <p:sp>
        <p:nvSpPr>
          <p:cNvPr id="5" name="Arrow: Curved Right 4">
            <a:extLst>
              <a:ext uri="{FF2B5EF4-FFF2-40B4-BE49-F238E27FC236}">
                <a16:creationId xmlns:a16="http://schemas.microsoft.com/office/drawing/2014/main" id="{9664E6F9-AAFA-C386-96E6-36482B982554}"/>
              </a:ext>
            </a:extLst>
          </p:cNvPr>
          <p:cNvSpPr/>
          <p:nvPr/>
        </p:nvSpPr>
        <p:spPr>
          <a:xfrm>
            <a:off x="932329" y="794331"/>
            <a:ext cx="9514541" cy="5508582"/>
          </a:xfrm>
          <a:prstGeom prst="curvedRightArrow">
            <a:avLst>
              <a:gd name="adj1" fmla="val 11430"/>
              <a:gd name="adj2" fmla="val 45171"/>
              <a:gd name="adj3" fmla="val 23916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E" dirty="0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EE57AE6-2AD5-2D46-7840-B1B667EA5164}"/>
              </a:ext>
            </a:extLst>
          </p:cNvPr>
          <p:cNvSpPr txBox="1"/>
          <p:nvPr/>
        </p:nvSpPr>
        <p:spPr>
          <a:xfrm>
            <a:off x="4633124" y="703051"/>
            <a:ext cx="1522340" cy="30777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Set up generic UC: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211002-8913-9C35-E742-4E5949FF99FF}"/>
              </a:ext>
            </a:extLst>
          </p:cNvPr>
          <p:cNvSpPr txBox="1"/>
          <p:nvPr/>
        </p:nvSpPr>
        <p:spPr>
          <a:xfrm>
            <a:off x="2048950" y="1057396"/>
            <a:ext cx="1563826" cy="30777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UC phase advance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4ABD2F-0907-5088-53B2-5461C665D9F3}"/>
              </a:ext>
            </a:extLst>
          </p:cNvPr>
          <p:cNvSpPr txBox="1"/>
          <p:nvPr/>
        </p:nvSpPr>
        <p:spPr>
          <a:xfrm>
            <a:off x="190937" y="1786340"/>
            <a:ext cx="1666739" cy="30777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Emittance reduction</a:t>
            </a:r>
            <a:endParaRPr lang="en-DE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D3C4D14-D98F-BAF4-9591-D26463B25C5E}"/>
              </a:ext>
            </a:extLst>
          </p:cNvPr>
          <p:cNvSpPr txBox="1"/>
          <p:nvPr/>
        </p:nvSpPr>
        <p:spPr>
          <a:xfrm>
            <a:off x="2056933" y="4264063"/>
            <a:ext cx="2238754" cy="52322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Study balance between UC- </a:t>
            </a:r>
          </a:p>
          <a:p>
            <a:pPr algn="ctr"/>
            <a:r>
              <a:rPr lang="en-US" sz="1400" dirty="0"/>
              <a:t>and DSC-bend angle</a:t>
            </a:r>
            <a:endParaRPr lang="en-DE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28BC53-592F-50E8-0ED9-0AAA55312052}"/>
              </a:ext>
            </a:extLst>
          </p:cNvPr>
          <p:cNvSpPr txBox="1"/>
          <p:nvPr/>
        </p:nvSpPr>
        <p:spPr>
          <a:xfrm>
            <a:off x="194966" y="3163021"/>
            <a:ext cx="2506905" cy="307777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Compare magnet arrangements</a:t>
            </a:r>
            <a:endParaRPr lang="en-DE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A4A22EE-7108-B9B6-CE8A-A6BEEC5735D0}"/>
              </a:ext>
            </a:extLst>
          </p:cNvPr>
          <p:cNvSpPr txBox="1"/>
          <p:nvPr/>
        </p:nvSpPr>
        <p:spPr>
          <a:xfrm>
            <a:off x="5214583" y="4849431"/>
            <a:ext cx="973985" cy="307777"/>
          </a:xfrm>
          <a:prstGeom prst="rect">
            <a:avLst/>
          </a:prstGeom>
          <a:solidFill>
            <a:srgbClr val="FEDBB4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Set up DSC</a:t>
            </a:r>
            <a:endParaRPr lang="en-DE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B0F85B3-703F-92E5-4E0B-899F54B6463E}"/>
              </a:ext>
            </a:extLst>
          </p:cNvPr>
          <p:cNvSpPr txBox="1"/>
          <p:nvPr/>
        </p:nvSpPr>
        <p:spPr>
          <a:xfrm>
            <a:off x="7331666" y="5030791"/>
            <a:ext cx="1478611" cy="523220"/>
          </a:xfrm>
          <a:prstGeom prst="rect">
            <a:avLst/>
          </a:prstGeom>
          <a:solidFill>
            <a:srgbClr val="FDB7A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Find matching to </a:t>
            </a:r>
          </a:p>
          <a:p>
            <a:pPr algn="ctr"/>
            <a:r>
              <a:rPr lang="en-US" sz="1400" dirty="0"/>
              <a:t> center of straight</a:t>
            </a:r>
            <a:endParaRPr lang="en-DE" sz="14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F5551F7-5E30-66B1-6C8F-D37780CF6B1C}"/>
              </a:ext>
            </a:extLst>
          </p:cNvPr>
          <p:cNvGrpSpPr/>
          <p:nvPr/>
        </p:nvGrpSpPr>
        <p:grpSpPr>
          <a:xfrm>
            <a:off x="8757690" y="385915"/>
            <a:ext cx="3396875" cy="1600438"/>
            <a:chOff x="8491409" y="1243010"/>
            <a:chExt cx="3396875" cy="160043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7F592AA-1569-3F66-4FF3-E99BDFA0D705}"/>
                </a:ext>
              </a:extLst>
            </p:cNvPr>
            <p:cNvSpPr txBox="1"/>
            <p:nvPr/>
          </p:nvSpPr>
          <p:spPr>
            <a:xfrm>
              <a:off x="8491409" y="1243010"/>
              <a:ext cx="3396875" cy="160043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 dirty="0"/>
                <a:t>Premises</a:t>
              </a:r>
              <a:r>
                <a:rPr lang="en-US" sz="1400" dirty="0"/>
                <a:t>:</a:t>
              </a:r>
            </a:p>
            <a:p>
              <a:r>
                <a:rPr lang="en-US" sz="1400" dirty="0"/>
                <a:t>MBA lattice       </a:t>
              </a:r>
              <a:r>
                <a:rPr lang="en-US" sz="1400" i="1" dirty="0"/>
                <a:t> small emittance</a:t>
              </a:r>
            </a:p>
            <a:p>
              <a:r>
                <a:rPr lang="en-US" sz="1400" dirty="0"/>
                <a:t>Reverse bend         </a:t>
              </a:r>
              <a:r>
                <a:rPr lang="en-US" sz="1400" i="1" dirty="0"/>
                <a:t>even smaller emittance, </a:t>
              </a:r>
              <a:r>
                <a:rPr lang="en-US" sz="1400" dirty="0"/>
                <a:t>     </a:t>
              </a:r>
            </a:p>
            <a:p>
              <a:r>
                <a:rPr lang="en-US" sz="1400" i="1" dirty="0"/>
                <a:t>     shorter structure*</a:t>
              </a:r>
            </a:p>
            <a:p>
              <a:r>
                <a:rPr lang="en-US" sz="1400" dirty="0"/>
                <a:t>Phase matching between sextupoles  </a:t>
              </a:r>
            </a:p>
            <a:p>
              <a:r>
                <a:rPr lang="en-US" sz="1400" i="1" dirty="0"/>
                <a:t>     HOA, good non-linear behavior**</a:t>
              </a:r>
            </a:p>
            <a:p>
              <a:r>
                <a:rPr lang="en-US" sz="1400" dirty="0"/>
                <a:t>Keep sextupole strength low</a:t>
              </a:r>
              <a:endParaRPr lang="en-DE" sz="1400" dirty="0"/>
            </a:p>
          </p:txBody>
        </p:sp>
        <p:sp>
          <p:nvSpPr>
            <p:cNvPr id="15" name="Arrow: Right 14">
              <a:extLst>
                <a:ext uri="{FF2B5EF4-FFF2-40B4-BE49-F238E27FC236}">
                  <a16:creationId xmlns:a16="http://schemas.microsoft.com/office/drawing/2014/main" id="{6EDAA85C-C228-0C7B-7F52-79603A5C8958}"/>
                </a:ext>
              </a:extLst>
            </p:cNvPr>
            <p:cNvSpPr/>
            <p:nvPr/>
          </p:nvSpPr>
          <p:spPr>
            <a:xfrm>
              <a:off x="9473448" y="1577717"/>
              <a:ext cx="155730" cy="89709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6" name="Arrow: Right 15">
              <a:extLst>
                <a:ext uri="{FF2B5EF4-FFF2-40B4-BE49-F238E27FC236}">
                  <a16:creationId xmlns:a16="http://schemas.microsoft.com/office/drawing/2014/main" id="{75AE2931-67C6-04B3-FD3B-C0FAAC4730B9}"/>
                </a:ext>
              </a:extLst>
            </p:cNvPr>
            <p:cNvSpPr/>
            <p:nvPr/>
          </p:nvSpPr>
          <p:spPr>
            <a:xfrm>
              <a:off x="9625848" y="1783148"/>
              <a:ext cx="155730" cy="89709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71DAD1A3-DE8E-964E-ACBD-8289C6D34B60}"/>
                </a:ext>
              </a:extLst>
            </p:cNvPr>
            <p:cNvSpPr/>
            <p:nvPr/>
          </p:nvSpPr>
          <p:spPr>
            <a:xfrm>
              <a:off x="11275339" y="2212431"/>
              <a:ext cx="155730" cy="89709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4D876781-BB75-E508-5C7C-C73C75BF90F5}"/>
              </a:ext>
            </a:extLst>
          </p:cNvPr>
          <p:cNvSpPr txBox="1"/>
          <p:nvPr/>
        </p:nvSpPr>
        <p:spPr>
          <a:xfrm>
            <a:off x="6647732" y="603071"/>
            <a:ext cx="1526781" cy="307777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Modular approach</a:t>
            </a:r>
            <a:endParaRPr lang="en-US" sz="1400" i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A755672-61D9-7123-132A-93AAE1CEFF79}"/>
              </a:ext>
            </a:extLst>
          </p:cNvPr>
          <p:cNvSpPr txBox="1"/>
          <p:nvPr/>
        </p:nvSpPr>
        <p:spPr>
          <a:xfrm>
            <a:off x="6415466" y="1108315"/>
            <a:ext cx="1991314" cy="600164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/>
              <a:t>UC: unit cell </a:t>
            </a:r>
          </a:p>
          <a:p>
            <a:r>
              <a:rPr lang="en-US" sz="1100" i="1" dirty="0"/>
              <a:t>DSC: dispersion suppression cell </a:t>
            </a:r>
          </a:p>
          <a:p>
            <a:r>
              <a:rPr lang="en-US" sz="1100" i="1" dirty="0"/>
              <a:t>Straight section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46E69A42-210F-689E-A66B-E5E99EBDACC8}"/>
              </a:ext>
            </a:extLst>
          </p:cNvPr>
          <p:cNvCxnSpPr>
            <a:cxnSpLocks/>
            <a:stCxn id="18" idx="2"/>
            <a:endCxn id="19" idx="0"/>
          </p:cNvCxnSpPr>
          <p:nvPr/>
        </p:nvCxnSpPr>
        <p:spPr>
          <a:xfrm>
            <a:off x="7411123" y="910848"/>
            <a:ext cx="0" cy="1974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32970834-448A-2A58-0EDE-3D6D8FD86254}"/>
              </a:ext>
            </a:extLst>
          </p:cNvPr>
          <p:cNvSpPr txBox="1"/>
          <p:nvPr/>
        </p:nvSpPr>
        <p:spPr>
          <a:xfrm>
            <a:off x="4873345" y="1196324"/>
            <a:ext cx="1049808" cy="938719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/>
              <a:t>Drifts 10cm</a:t>
            </a:r>
          </a:p>
          <a:p>
            <a:r>
              <a:rPr lang="en-US" sz="1100" i="1" dirty="0"/>
              <a:t>QD 15cm</a:t>
            </a:r>
          </a:p>
          <a:p>
            <a:r>
              <a:rPr lang="en-US" sz="1100" i="1" dirty="0"/>
              <a:t>RB 16cm</a:t>
            </a:r>
          </a:p>
          <a:p>
            <a:r>
              <a:rPr lang="en-US" sz="1100" i="1" dirty="0"/>
              <a:t>SX 10cm</a:t>
            </a:r>
          </a:p>
          <a:p>
            <a:r>
              <a:rPr lang="en-US" sz="1100" i="1" dirty="0"/>
              <a:t>Bend: 100cm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CF9BDC45-5DB1-841E-966D-CBF754E53B51}"/>
              </a:ext>
            </a:extLst>
          </p:cNvPr>
          <p:cNvCxnSpPr>
            <a:cxnSpLocks/>
            <a:stCxn id="6" idx="2"/>
            <a:endCxn id="21" idx="0"/>
          </p:cNvCxnSpPr>
          <p:nvPr/>
        </p:nvCxnSpPr>
        <p:spPr>
          <a:xfrm>
            <a:off x="5394294" y="1010828"/>
            <a:ext cx="3955" cy="18549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EC7EC45-A540-A4BD-9BE5-C8DB643856C6}"/>
              </a:ext>
            </a:extLst>
          </p:cNvPr>
          <p:cNvSpPr txBox="1"/>
          <p:nvPr/>
        </p:nvSpPr>
        <p:spPr>
          <a:xfrm>
            <a:off x="2501145" y="1641911"/>
            <a:ext cx="1505587" cy="60016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/>
              <a:t>Determines no. UC</a:t>
            </a:r>
          </a:p>
          <a:p>
            <a:r>
              <a:rPr lang="en-US" sz="1100" i="1" dirty="0"/>
              <a:t>and periodicity of the lattice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EEE71C0-442D-CB45-42FF-A87213A830B8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2830863" y="1365173"/>
            <a:ext cx="345447" cy="26306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AD569F1-BCDE-4EF4-DB8A-79FA2E427DF4}"/>
              </a:ext>
            </a:extLst>
          </p:cNvPr>
          <p:cNvSpPr txBox="1"/>
          <p:nvPr/>
        </p:nvSpPr>
        <p:spPr>
          <a:xfrm>
            <a:off x="429248" y="3668681"/>
            <a:ext cx="2028955" cy="2616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/>
              <a:t>Reduce SX-strength significantly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A15E5CE1-BB69-6DCB-605D-CA11B989903D}"/>
              </a:ext>
            </a:extLst>
          </p:cNvPr>
          <p:cNvCxnSpPr>
            <a:cxnSpLocks/>
          </p:cNvCxnSpPr>
          <p:nvPr/>
        </p:nvCxnSpPr>
        <p:spPr>
          <a:xfrm>
            <a:off x="1430490" y="3477015"/>
            <a:ext cx="0" cy="19166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8166209C-FC87-B304-159D-5C00A827571D}"/>
              </a:ext>
            </a:extLst>
          </p:cNvPr>
          <p:cNvSpPr txBox="1"/>
          <p:nvPr/>
        </p:nvSpPr>
        <p:spPr>
          <a:xfrm>
            <a:off x="505536" y="2346947"/>
            <a:ext cx="1413965" cy="2616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/>
              <a:t>CF, RB, dipole length</a:t>
            </a:r>
            <a:endParaRPr lang="en-US" sz="1100" i="1" baseline="-25000" dirty="0">
              <a:latin typeface="Symbol" panose="05050102010706020507" pitchFamily="18" charset="2"/>
            </a:endParaRPr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029C307-C515-E472-4BAF-491F2E0447E2}"/>
              </a:ext>
            </a:extLst>
          </p:cNvPr>
          <p:cNvCxnSpPr>
            <a:cxnSpLocks/>
            <a:stCxn id="8" idx="2"/>
            <a:endCxn id="27" idx="0"/>
          </p:cNvCxnSpPr>
          <p:nvPr/>
        </p:nvCxnSpPr>
        <p:spPr>
          <a:xfrm>
            <a:off x="1024307" y="2094117"/>
            <a:ext cx="188212" cy="25283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B3D7764A-3134-2739-0F91-F34779ADB653}"/>
              </a:ext>
            </a:extLst>
          </p:cNvPr>
          <p:cNvSpPr txBox="1"/>
          <p:nvPr/>
        </p:nvSpPr>
        <p:spPr>
          <a:xfrm>
            <a:off x="2068239" y="5007935"/>
            <a:ext cx="2227250" cy="26161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i="1" dirty="0"/>
              <a:t>Full / half dipole is not the optimum</a:t>
            </a: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46AF71E3-A918-8491-E149-E60B9A99E95F}"/>
              </a:ext>
            </a:extLst>
          </p:cNvPr>
          <p:cNvCxnSpPr>
            <a:cxnSpLocks/>
            <a:stCxn id="9" idx="2"/>
            <a:endCxn id="29" idx="0"/>
          </p:cNvCxnSpPr>
          <p:nvPr/>
        </p:nvCxnSpPr>
        <p:spPr>
          <a:xfrm>
            <a:off x="3176310" y="4787283"/>
            <a:ext cx="5554" cy="2206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22742021-1313-E821-E6C5-0BFE5C15FD9D}"/>
              </a:ext>
            </a:extLst>
          </p:cNvPr>
          <p:cNvSpPr txBox="1"/>
          <p:nvPr/>
        </p:nvSpPr>
        <p:spPr>
          <a:xfrm>
            <a:off x="4537629" y="5378181"/>
            <a:ext cx="2333348" cy="430887"/>
          </a:xfrm>
          <a:prstGeom prst="rect">
            <a:avLst/>
          </a:prstGeom>
          <a:solidFill>
            <a:srgbClr val="FEDBB4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i="1" dirty="0"/>
              <a:t>Basically fixed by boundary conditions</a:t>
            </a:r>
          </a:p>
          <a:p>
            <a:r>
              <a:rPr lang="en-US" sz="1100" i="1" dirty="0"/>
              <a:t>Understand best fit parameters</a:t>
            </a:r>
            <a:endParaRPr lang="en-DE" sz="1100" i="1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1909D488-BAF4-E9B7-D6E6-D3E71057BD8E}"/>
              </a:ext>
            </a:extLst>
          </p:cNvPr>
          <p:cNvCxnSpPr>
            <a:cxnSpLocks/>
            <a:stCxn id="11" idx="2"/>
            <a:endCxn id="31" idx="0"/>
          </p:cNvCxnSpPr>
          <p:nvPr/>
        </p:nvCxnSpPr>
        <p:spPr>
          <a:xfrm>
            <a:off x="5701576" y="5157208"/>
            <a:ext cx="2727" cy="22097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3E7A831-4DBC-AD4E-B185-A5ADA57498F7}"/>
              </a:ext>
            </a:extLst>
          </p:cNvPr>
          <p:cNvGrpSpPr/>
          <p:nvPr/>
        </p:nvGrpSpPr>
        <p:grpSpPr>
          <a:xfrm>
            <a:off x="6012335" y="2604988"/>
            <a:ext cx="3938494" cy="821196"/>
            <a:chOff x="4428565" y="2706580"/>
            <a:chExt cx="3938494" cy="821196"/>
          </a:xfrm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C309DE0A-6A8A-C319-0C30-485BFC172BED}"/>
                </a:ext>
              </a:extLst>
            </p:cNvPr>
            <p:cNvSpPr/>
            <p:nvPr/>
          </p:nvSpPr>
          <p:spPr>
            <a:xfrm>
              <a:off x="4428565" y="2706580"/>
              <a:ext cx="3938494" cy="82119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C50BA80-76D2-592B-E514-0E547815E3A8}"/>
                </a:ext>
              </a:extLst>
            </p:cNvPr>
            <p:cNvSpPr txBox="1"/>
            <p:nvPr/>
          </p:nvSpPr>
          <p:spPr>
            <a:xfrm>
              <a:off x="4597104" y="2830246"/>
              <a:ext cx="35298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>
                  <a:latin typeface="Copperplate Gothic Light" panose="020E0507020206020404" pitchFamily="34" charset="0"/>
                </a:rPr>
                <a:t>Deterministic approach to</a:t>
              </a:r>
            </a:p>
            <a:p>
              <a:pPr algn="ctr"/>
              <a:r>
                <a:rPr lang="en-US" sz="1600" dirty="0">
                  <a:latin typeface="Copperplate Gothic Light" panose="020E0507020206020404" pitchFamily="34" charset="0"/>
                </a:rPr>
                <a:t>BESSY III linear lattice design</a:t>
              </a:r>
              <a:endParaRPr lang="en-DE" sz="1600" dirty="0">
                <a:latin typeface="Copperplate Gothic Light" panose="020E0507020206020404" pitchFamily="34" charset="0"/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B442D4C-D8DB-D125-EB91-D4AD132ED0D9}"/>
              </a:ext>
            </a:extLst>
          </p:cNvPr>
          <p:cNvSpPr txBox="1"/>
          <p:nvPr/>
        </p:nvSpPr>
        <p:spPr>
          <a:xfrm>
            <a:off x="220241" y="5864927"/>
            <a:ext cx="3318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*: A. </a:t>
            </a:r>
            <a:r>
              <a:rPr lang="en-US" sz="1000" dirty="0" err="1"/>
              <a:t>Streun</a:t>
            </a:r>
            <a:r>
              <a:rPr lang="en-US" sz="1000" dirty="0"/>
              <a:t>, B. Riemann, PHYS. REVI. AB 22, 021601 (2019)</a:t>
            </a:r>
          </a:p>
          <a:p>
            <a:r>
              <a:rPr lang="en-US" sz="1000" dirty="0"/>
              <a:t>**: J. Bengtsson,  CERN 88-05, SLS Note 9/97</a:t>
            </a:r>
            <a:endParaRPr lang="en-DE" sz="10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1188C65-426C-C19C-75BE-ADB307FBA5B9}"/>
              </a:ext>
            </a:extLst>
          </p:cNvPr>
          <p:cNvSpPr txBox="1"/>
          <p:nvPr/>
        </p:nvSpPr>
        <p:spPr>
          <a:xfrm>
            <a:off x="9574000" y="5241054"/>
            <a:ext cx="2278957" cy="523220"/>
          </a:xfrm>
          <a:prstGeom prst="rect">
            <a:avLst/>
          </a:prstGeom>
          <a:solidFill>
            <a:srgbClr val="DCB6BB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Include technical limitations:</a:t>
            </a:r>
          </a:p>
          <a:p>
            <a:pPr algn="ctr"/>
            <a:r>
              <a:rPr lang="en-US" sz="1400" dirty="0"/>
              <a:t>=&gt; baseline lattices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FB7980E-4056-E6D1-BD58-8202D87831EB}"/>
              </a:ext>
            </a:extLst>
          </p:cNvPr>
          <p:cNvSpPr txBox="1"/>
          <p:nvPr/>
        </p:nvSpPr>
        <p:spPr>
          <a:xfrm>
            <a:off x="7456060" y="5740093"/>
            <a:ext cx="1229824" cy="430887"/>
          </a:xfrm>
          <a:prstGeom prst="rect">
            <a:avLst/>
          </a:prstGeom>
          <a:solidFill>
            <a:srgbClr val="FDB7A1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100" i="1" dirty="0"/>
              <a:t>Quadruplet avoids</a:t>
            </a:r>
          </a:p>
          <a:p>
            <a:pPr algn="ctr"/>
            <a:r>
              <a:rPr lang="en-US" sz="1100" i="1" dirty="0"/>
              <a:t>large  </a:t>
            </a:r>
            <a:r>
              <a:rPr lang="en-US" sz="1100" i="1" dirty="0">
                <a:latin typeface="Symbol" panose="05050102010706020507" pitchFamily="18" charset="2"/>
              </a:rPr>
              <a:t>b</a:t>
            </a:r>
            <a:r>
              <a:rPr lang="en-US" sz="1100" i="1" dirty="0"/>
              <a:t> - peaks</a:t>
            </a:r>
            <a:endParaRPr lang="en-DE" sz="1100" i="1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5C0461B-A1E2-D517-29F1-1FAC1BE82CB4}"/>
              </a:ext>
            </a:extLst>
          </p:cNvPr>
          <p:cNvCxnSpPr>
            <a:cxnSpLocks/>
            <a:stCxn id="12" idx="2"/>
            <a:endCxn id="38" idx="0"/>
          </p:cNvCxnSpPr>
          <p:nvPr/>
        </p:nvCxnSpPr>
        <p:spPr>
          <a:xfrm>
            <a:off x="8070972" y="5554011"/>
            <a:ext cx="0" cy="18608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456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3" grpId="0" animBg="1"/>
      <p:bldP spid="25" grpId="0" animBg="1"/>
      <p:bldP spid="27" grpId="0" animBg="1"/>
      <p:bldP spid="29" grpId="0" animBg="1"/>
      <p:bldP spid="31" grpId="0" animBg="1"/>
      <p:bldP spid="37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EFA377-BA87-23B7-16F1-B5E9A1F0FD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EF3331F-E5BD-9B96-0D8B-3DEB0813828A}"/>
                  </a:ext>
                </a:extLst>
              </p:cNvPr>
              <p:cNvSpPr txBox="1"/>
              <p:nvPr/>
            </p:nvSpPr>
            <p:spPr>
              <a:xfrm>
                <a:off x="379473" y="4857595"/>
                <a:ext cx="552726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Symbol" panose="05050102010706020507" pitchFamily="18" charset="2"/>
                  </a:rPr>
                  <a:t>n</a:t>
                </a:r>
                <a:r>
                  <a:rPr lang="en-US" sz="1600" baseline="-25000" dirty="0" err="1"/>
                  <a:t>x</a:t>
                </a:r>
                <a:r>
                  <a:rPr lang="en-US" sz="1600" baseline="-25000" dirty="0"/>
                  <a:t> </a:t>
                </a:r>
                <a14:m>
                  <m:oMath xmlns:m="http://schemas.openxmlformats.org/officeDocument/2006/math"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f</m:t>
                    </m:r>
                    <m:r>
                      <m:rPr>
                        <m:nor/>
                      </m:rPr>
                      <a:rPr lang="en-US" sz="1600" b="0" i="0" smtClean="0">
                        <a:latin typeface="Cambria Math" panose="02040503050406030204" pitchFamily="18" charset="0"/>
                      </a:rPr>
                      <m:t>(</m:t>
                    </m:r>
                    <m:r>
                      <m:rPr>
                        <m:nor/>
                      </m:rPr>
                      <a:rPr lang="en-US" sz="1600" dirty="0">
                        <a:latin typeface="Symbol" panose="05050102010706020507" pitchFamily="18" charset="2"/>
                      </a:rPr>
                      <m:t>b</m:t>
                    </m:r>
                    <m:r>
                      <m:rPr>
                        <m:nor/>
                      </m:rPr>
                      <a:rPr lang="en-US" sz="1600" baseline="-25000" dirty="0"/>
                      <m:t>x</m:t>
                    </m:r>
                    <m:r>
                      <m:rPr>
                        <m:nor/>
                      </m:rPr>
                      <a:rPr lang="en-US" sz="1600" baseline="-25000" dirty="0"/>
                      <m:t>0</m:t>
                    </m:r>
                  </m:oMath>
                </a14:m>
                <a:r>
                  <a:rPr lang="en-US" sz="1600" dirty="0"/>
                  <a:t>) -  90% of phase advance accumulates before QD</a:t>
                </a:r>
                <a:endParaRPr lang="en-DE" sz="1600" dirty="0"/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3EF3331F-E5BD-9B96-0D8B-3DEB0813828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473" y="4857595"/>
                <a:ext cx="5527261" cy="338554"/>
              </a:xfrm>
              <a:prstGeom prst="rect">
                <a:avLst/>
              </a:prstGeom>
              <a:blipFill>
                <a:blip r:embed="rId2"/>
                <a:stretch>
                  <a:fillRect l="-551" t="-7273" b="-25455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6FF89E-348A-71B5-69F8-75758CE77FC8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3CEDCD54-DF80-7A70-8583-AE46DAF2888B}"/>
              </a:ext>
            </a:extLst>
          </p:cNvPr>
          <p:cNvSpPr txBox="1">
            <a:spLocks/>
          </p:cNvSpPr>
          <p:nvPr/>
        </p:nvSpPr>
        <p:spPr>
          <a:xfrm>
            <a:off x="577850" y="288926"/>
            <a:ext cx="2095012" cy="3921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200" b="0" i="0" kern="1200" cap="all" baseline="0">
                <a:solidFill>
                  <a:schemeClr val="tx2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Source Sans Pro" panose="020B0503030403020204" pitchFamily="34" charset="77"/>
                <a:ea typeface="Roboto" panose="02000000000000000000" pitchFamily="2" charset="0"/>
                <a:cs typeface="Roboto" panose="02000000000000000000" pitchFamily="2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Horizontal Phase advance</a:t>
            </a:r>
            <a:endParaRPr lang="en-DE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AF9ACC-393E-1B56-D028-1F5BC673CCE0}"/>
              </a:ext>
            </a:extLst>
          </p:cNvPr>
          <p:cNvSpPr txBox="1"/>
          <p:nvPr/>
        </p:nvSpPr>
        <p:spPr>
          <a:xfrm>
            <a:off x="345979" y="3558444"/>
            <a:ext cx="457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An upper estimate for the horizontal phase advance </a:t>
            </a:r>
          </a:p>
          <a:p>
            <a:r>
              <a:rPr lang="en-US" sz="1600" b="1" dirty="0"/>
              <a:t>can be calculated for QD = 0 </a:t>
            </a:r>
            <a:endParaRPr lang="en-DE" sz="1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6FA9798-174C-7022-BE15-E2C84AF6107D}"/>
                  </a:ext>
                </a:extLst>
              </p:cNvPr>
              <p:cNvSpPr txBox="1"/>
              <p:nvPr/>
            </p:nvSpPr>
            <p:spPr>
              <a:xfrm>
                <a:off x="379473" y="4218524"/>
                <a:ext cx="5527261" cy="5448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Symbol" panose="05050102010706020507" pitchFamily="18" charset="2"/>
                  </a:rPr>
                  <a:t>2</a:t>
                </a:r>
                <a:r>
                  <a:rPr lang="en-US" sz="1600" dirty="0">
                    <a:latin typeface="Symbol" panose="05050102010706020507" pitchFamily="18" charset="2"/>
                    <a:sym typeface="Symbol" panose="05050102010706020507" pitchFamily="18" charset="2"/>
                  </a:rPr>
                  <a:t> </a:t>
                </a:r>
                <a:r>
                  <a:rPr lang="en-US" sz="1600" dirty="0" err="1">
                    <a:latin typeface="Symbol" panose="05050102010706020507" pitchFamily="18" charset="2"/>
                  </a:rPr>
                  <a:t>n</a:t>
                </a:r>
                <a:r>
                  <a:rPr lang="en-US" sz="1600" baseline="-25000" dirty="0" err="1"/>
                  <a:t>x</a:t>
                </a:r>
                <a:r>
                  <a:rPr lang="en-US" sz="1600" baseline="-25000" dirty="0"/>
                  <a:t> </a:t>
                </a:r>
                <a14:m>
                  <m:oMath xmlns:m="http://schemas.openxmlformats.org/officeDocument/2006/math">
                    <m:r>
                      <a:rPr lang="en-US" sz="1600">
                        <a:latin typeface="Cambria Math" panose="02040503050406030204" pitchFamily="18" charset="0"/>
                      </a:rPr>
                      <m:t>&lt;</m:t>
                    </m:r>
                    <m:r>
                      <a:rPr lang="en-US" sz="1600" b="0" i="0" smtClean="0">
                        <a:latin typeface="Cambria Math" panose="02040503050406030204" pitchFamily="18" charset="0"/>
                      </a:rPr>
                      <m:t> </m:t>
                    </m:r>
                    <m:nary>
                      <m:naryPr>
                        <m:ctrlPr>
                          <a:rPr lang="en-DE" sz="1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  <m:e>
                        <m:f>
                          <m:fPr>
                            <m:ctrlPr>
                              <a:rPr lang="en-DE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m:rPr>
                                <m:nor/>
                              </m:rPr>
                              <a:rPr lang="en-US" sz="1600" dirty="0">
                                <a:latin typeface="Symbol" panose="05050102010706020507" pitchFamily="18" charset="2"/>
                              </a:rPr>
                              <m:t>b</m:t>
                            </m:r>
                            <m:r>
                              <m:rPr>
                                <m:nor/>
                              </m:rPr>
                              <a:rPr lang="en-US" sz="1600" baseline="-25000" dirty="0"/>
                              <m:t>x</m:t>
                            </m:r>
                            <m:r>
                              <m:rPr>
                                <m:nor/>
                              </m:rPr>
                              <a:rPr lang="en-US" sz="1600" baseline="-25000" dirty="0"/>
                              <m:t>0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sz="1600" dirty="0">
                                <a:latin typeface="Symbol" panose="05050102010706020507" pitchFamily="18" charset="2"/>
                              </a:rPr>
                              <m:t>b</m:t>
                            </m:r>
                            <m:r>
                              <m:rPr>
                                <m:nor/>
                              </m:rPr>
                              <a:rPr lang="en-US" sz="1600" dirty="0" smtClean="0"/>
                              <m:t>²</m:t>
                            </m:r>
                            <m:r>
                              <m:rPr>
                                <m:nor/>
                              </m:rPr>
                              <a:rPr lang="en-US" sz="1600" baseline="-25000" dirty="0"/>
                              <m:t>x</m:t>
                            </m:r>
                            <m:r>
                              <m:rPr>
                                <m:nor/>
                              </m:rPr>
                              <a:rPr lang="en-US" sz="1600" baseline="-25000" dirty="0"/>
                              <m:t>0 +</m:t>
                            </m:r>
                            <m:r>
                              <m:rPr>
                                <m:nor/>
                              </m:rPr>
                              <a:rPr lang="en-US" sz="1600" b="0" i="0" dirty="0" smtClean="0"/>
                              <m:t>s</m:t>
                            </m:r>
                            <m:r>
                              <m:rPr>
                                <m:nor/>
                              </m:rPr>
                              <a:rPr lang="en-US" sz="1600" dirty="0"/>
                              <m:t>²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</m:oMath>
                </a14:m>
                <a:r>
                  <a:rPr lang="en-US" sz="1600" dirty="0"/>
                  <a:t> +  </a:t>
                </a:r>
                <a14:m>
                  <m:oMath xmlns:m="http://schemas.openxmlformats.org/officeDocument/2006/math">
                    <m:nary>
                      <m:naryPr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16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  <m:e>
                        <m:f>
                          <m:fPr>
                            <m:ctrlPr>
                              <a:rPr lang="en-US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6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US" sz="1600" dirty="0">
                                <a:latin typeface="Symbol" panose="05050102010706020507" pitchFamily="18" charset="2"/>
                              </a:rPr>
                              <m:t>b</m:t>
                            </m:r>
                            <m:r>
                              <m:rPr>
                                <m:nor/>
                              </m:rPr>
                              <a:rPr lang="en-US" sz="1600" baseline="-25000" dirty="0"/>
                              <m:t>x</m:t>
                            </m:r>
                            <m:r>
                              <m:rPr>
                                <m:nor/>
                              </m:rPr>
                              <a:rPr lang="en-US" sz="1600" baseline="-25000" dirty="0"/>
                              <m:t>1</m:t>
                            </m:r>
                          </m:den>
                        </m:f>
                        <m:r>
                          <a:rPr lang="en-US" sz="1600" b="0" i="1" smtClean="0">
                            <a:latin typeface="Cambria Math" panose="02040503050406030204" pitchFamily="18" charset="0"/>
                          </a:rPr>
                          <m:t>𝑑𝑠</m:t>
                        </m:r>
                      </m:e>
                    </m:nary>
                    <m:r>
                      <a:rPr lang="en-US" sz="1600" b="0" i="1" smtClean="0"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600" dirty="0"/>
                  <a:t> arctan(L1/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dirty="0">
                        <a:latin typeface="Symbol" panose="05050102010706020507" pitchFamily="18" charset="2"/>
                      </a:rPr>
                      <m:t>b</m:t>
                    </m:r>
                    <m:r>
                      <m:rPr>
                        <m:nor/>
                      </m:rPr>
                      <a:rPr lang="en-US" sz="1600" baseline="-25000" dirty="0"/>
                      <m:t>x</m:t>
                    </m:r>
                    <m:r>
                      <m:rPr>
                        <m:nor/>
                      </m:rPr>
                      <a:rPr lang="en-US" sz="1600" baseline="-25000" dirty="0"/>
                      <m:t>0</m:t>
                    </m:r>
                  </m:oMath>
                </a14:m>
                <a:r>
                  <a:rPr lang="en-US" sz="1600" dirty="0"/>
                  <a:t>) + L2/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600" dirty="0">
                        <a:latin typeface="Symbol" panose="05050102010706020507" pitchFamily="18" charset="2"/>
                      </a:rPr>
                      <m:t>b</m:t>
                    </m:r>
                    <m:r>
                      <m:rPr>
                        <m:nor/>
                      </m:rPr>
                      <a:rPr lang="en-US" sz="1600" baseline="-25000" dirty="0"/>
                      <m:t>x</m:t>
                    </m:r>
                    <m:r>
                      <m:rPr>
                        <m:nor/>
                      </m:rPr>
                      <a:rPr lang="en-US" sz="1600" b="0" i="0" baseline="-25000" dirty="0" smtClean="0"/>
                      <m:t>1</m:t>
                    </m:r>
                  </m:oMath>
                </a14:m>
                <a:endParaRPr lang="en-DE" sz="16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16FA9798-174C-7022-BE15-E2C84AF610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473" y="4218524"/>
                <a:ext cx="5527261" cy="544893"/>
              </a:xfrm>
              <a:prstGeom prst="rect">
                <a:avLst/>
              </a:prstGeom>
              <a:blipFill>
                <a:blip r:embed="rId3"/>
                <a:stretch>
                  <a:fillRect l="-551" t="-69663" b="-114607"/>
                </a:stretch>
              </a:blipFill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60080127-F161-77B8-A4BD-D5B7043B7934}"/>
              </a:ext>
            </a:extLst>
          </p:cNvPr>
          <p:cNvSpPr txBox="1"/>
          <p:nvPr/>
        </p:nvSpPr>
        <p:spPr>
          <a:xfrm>
            <a:off x="4810020" y="575180"/>
            <a:ext cx="3274230" cy="1323439"/>
          </a:xfrm>
          <a:prstGeom prst="rect">
            <a:avLst/>
          </a:prstGeom>
          <a:noFill/>
          <a:ln w="12700"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/>
              <a:t>Phase matching for HOA: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unit cell :          </a:t>
            </a:r>
            <a:r>
              <a:rPr lang="en-US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n</a:t>
            </a:r>
            <a:r>
              <a:rPr lang="en-US" sz="1600" baseline="-25000" dirty="0" err="1">
                <a:solidFill>
                  <a:srgbClr val="0000FF"/>
                </a:solidFill>
              </a:rPr>
              <a:t>x,y</a:t>
            </a:r>
            <a:r>
              <a:rPr lang="en-US" sz="1600" baseline="-25000" dirty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*(n+1) = N</a:t>
            </a:r>
            <a:r>
              <a:rPr lang="en-US" sz="1600" dirty="0"/>
              <a:t>, </a:t>
            </a:r>
          </a:p>
          <a:p>
            <a:pPr lvl="1"/>
            <a:r>
              <a:rPr lang="en-US" sz="1600" dirty="0"/>
              <a:t>n: no UCs, N: integers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i="1" dirty="0"/>
              <a:t>super period:   </a:t>
            </a:r>
            <a:r>
              <a:rPr lang="en-US" sz="1600" dirty="0" err="1">
                <a:solidFill>
                  <a:srgbClr val="0000FF"/>
                </a:solidFill>
                <a:latin typeface="Symbol" panose="05050102010706020507" pitchFamily="18" charset="2"/>
              </a:rPr>
              <a:t>j</a:t>
            </a:r>
            <a:r>
              <a:rPr lang="en-US" sz="1600" baseline="-25000" dirty="0" err="1">
                <a:solidFill>
                  <a:srgbClr val="0000FF"/>
                </a:solidFill>
              </a:rPr>
              <a:t>x,y</a:t>
            </a:r>
            <a:r>
              <a:rPr lang="en-US" sz="1600" baseline="-25000" dirty="0">
                <a:solidFill>
                  <a:srgbClr val="0000FF"/>
                </a:solidFill>
              </a:rPr>
              <a:t> </a:t>
            </a:r>
            <a:r>
              <a:rPr lang="en-US" sz="1600" dirty="0">
                <a:solidFill>
                  <a:srgbClr val="0000FF"/>
                </a:solidFill>
              </a:rPr>
              <a:t>*p = M</a:t>
            </a:r>
            <a:endParaRPr lang="en-US" sz="1600" i="1" dirty="0"/>
          </a:p>
          <a:p>
            <a:pPr lvl="1"/>
            <a:r>
              <a:rPr lang="en-US" sz="1600" dirty="0"/>
              <a:t>p: no. super periods, M: integer</a:t>
            </a:r>
            <a:endParaRPr lang="en-DE" sz="16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38B276-4BBD-2A49-B031-9427DAB84FAF}"/>
              </a:ext>
            </a:extLst>
          </p:cNvPr>
          <p:cNvGrpSpPr/>
          <p:nvPr/>
        </p:nvGrpSpPr>
        <p:grpSpPr>
          <a:xfrm>
            <a:off x="8787445" y="525013"/>
            <a:ext cx="2826705" cy="2632154"/>
            <a:chOff x="299554" y="2205595"/>
            <a:chExt cx="2826705" cy="263215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5EC0B67-B95A-060D-8633-0FACC19447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9554" y="2205595"/>
              <a:ext cx="2826705" cy="2632154"/>
            </a:xfrm>
            <a:prstGeom prst="rect">
              <a:avLst/>
            </a:prstGeom>
          </p:spPr>
        </p:pic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C771919-201E-BF1C-DADD-C57F8CDEA8D0}"/>
                </a:ext>
              </a:extLst>
            </p:cNvPr>
            <p:cNvCxnSpPr/>
            <p:nvPr/>
          </p:nvCxnSpPr>
          <p:spPr>
            <a:xfrm flipH="1">
              <a:off x="864973" y="3398110"/>
              <a:ext cx="1124465" cy="0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9F712B85-3AEC-33B5-0D88-33FDE62490B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64973" y="3985054"/>
              <a:ext cx="1742303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2" name="Content Placeholder 5">
            <a:extLst>
              <a:ext uri="{FF2B5EF4-FFF2-40B4-BE49-F238E27FC236}">
                <a16:creationId xmlns:a16="http://schemas.microsoft.com/office/drawing/2014/main" id="{08D7AF2C-9C43-3FAB-52F4-B8597584F471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15879497"/>
              </p:ext>
            </p:extLst>
          </p:nvPr>
        </p:nvGraphicFramePr>
        <p:xfrm>
          <a:off x="7551945" y="3157167"/>
          <a:ext cx="4062205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2153">
                  <a:extLst>
                    <a:ext uri="{9D8B030D-6E8A-4147-A177-3AD203B41FA5}">
                      <a16:colId xmlns:a16="http://schemas.microsoft.com/office/drawing/2014/main" val="645997905"/>
                    </a:ext>
                  </a:extLst>
                </a:gridCol>
                <a:gridCol w="1289002">
                  <a:extLst>
                    <a:ext uri="{9D8B030D-6E8A-4147-A177-3AD203B41FA5}">
                      <a16:colId xmlns:a16="http://schemas.microsoft.com/office/drawing/2014/main" val="119057810"/>
                    </a:ext>
                  </a:extLst>
                </a:gridCol>
                <a:gridCol w="1136690">
                  <a:extLst>
                    <a:ext uri="{9D8B030D-6E8A-4147-A177-3AD203B41FA5}">
                      <a16:colId xmlns:a16="http://schemas.microsoft.com/office/drawing/2014/main" val="1815670915"/>
                    </a:ext>
                  </a:extLst>
                </a:gridCol>
                <a:gridCol w="894360">
                  <a:extLst>
                    <a:ext uri="{9D8B030D-6E8A-4147-A177-3AD203B41FA5}">
                      <a16:colId xmlns:a16="http://schemas.microsoft.com/office/drawing/2014/main" val="250368143"/>
                    </a:ext>
                  </a:extLst>
                </a:gridCol>
              </a:tblGrid>
              <a:tr h="49942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UC</a:t>
                      </a:r>
                      <a:endParaRPr lang="en-DE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-25000" dirty="0"/>
                        <a:t> </a:t>
                      </a:r>
                      <a:r>
                        <a:rPr lang="en-US" sz="1400" dirty="0"/>
                        <a:t>L(arc)*</a:t>
                      </a:r>
                    </a:p>
                    <a:p>
                      <a:pPr algn="ctr"/>
                      <a:r>
                        <a:rPr lang="en-US" sz="1400" dirty="0"/>
                        <a:t>[m]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 periods</a:t>
                      </a:r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6743189"/>
                  </a:ext>
                </a:extLst>
              </a:tr>
              <a:tr h="4994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4*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0.5</a:t>
                      </a:r>
                      <a:r>
                        <a:rPr lang="en-US" sz="1400" dirty="0"/>
                        <a:t> = 2</a:t>
                      </a:r>
                    </a:p>
                    <a:p>
                      <a:pPr algn="ctr"/>
                      <a:r>
                        <a:rPr lang="en-US" sz="1400" dirty="0"/>
                        <a:t>4*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0.25</a:t>
                      </a:r>
                      <a:r>
                        <a:rPr lang="en-US" sz="1400" dirty="0"/>
                        <a:t> = 1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9590135"/>
                  </a:ext>
                </a:extLst>
              </a:tr>
              <a:tr h="29965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</a:t>
                      </a:r>
                      <a:endParaRPr lang="en-DE" sz="14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5*0.4 = 2</a:t>
                      </a:r>
                      <a:endParaRPr lang="en-DE" sz="14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23.2</a:t>
                      </a:r>
                      <a:endParaRPr lang="en-DE" sz="14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371</a:t>
                      </a:r>
                      <a:endParaRPr lang="en-DE" sz="1400" dirty="0"/>
                    </a:p>
                  </a:txBody>
                  <a:tcPr>
                    <a:solidFill>
                      <a:srgbClr val="DCB6B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533772"/>
                  </a:ext>
                </a:extLst>
              </a:tr>
              <a:tr h="499427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6*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0.5</a:t>
                      </a:r>
                      <a:r>
                        <a:rPr lang="en-US" sz="1400" dirty="0"/>
                        <a:t> = 3</a:t>
                      </a:r>
                    </a:p>
                    <a:p>
                      <a:pPr algn="ctr"/>
                      <a:r>
                        <a:rPr lang="en-US" sz="1400" dirty="0"/>
                        <a:t>6*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0.33</a:t>
                      </a:r>
                      <a:r>
                        <a:rPr lang="en-US" sz="1400" dirty="0"/>
                        <a:t> = 2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DE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9887404"/>
                  </a:ext>
                </a:extLst>
              </a:tr>
              <a:tr h="299656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7*0.4286 = 3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28.8</a:t>
                      </a:r>
                      <a:endParaRPr lang="en-DE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460</a:t>
                      </a:r>
                      <a:endParaRPr lang="en-DE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8026166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697E3F50-5829-7075-9FCC-76D723555D1A}"/>
              </a:ext>
            </a:extLst>
          </p:cNvPr>
          <p:cNvSpPr txBox="1"/>
          <p:nvPr/>
        </p:nvSpPr>
        <p:spPr>
          <a:xfrm>
            <a:off x="3007605" y="5698045"/>
            <a:ext cx="5858335" cy="58477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HOA condition fixes no. of UCs and periodicity (</a:t>
            </a:r>
            <a:r>
              <a:rPr lang="en-US" sz="1600" dirty="0" err="1">
                <a:solidFill>
                  <a:schemeClr val="accent2">
                    <a:lumMod val="50000"/>
                  </a:schemeClr>
                </a:solidFill>
                <a:latin typeface="Symbol" panose="05050102010706020507" pitchFamily="18" charset="2"/>
              </a:rPr>
              <a:t>n</a:t>
            </a:r>
            <a:r>
              <a:rPr lang="en-US" sz="1600" baseline="-25000" dirty="0" err="1">
                <a:solidFill>
                  <a:schemeClr val="accent2">
                    <a:lumMod val="50000"/>
                  </a:schemeClr>
                </a:solidFill>
              </a:rPr>
              <a:t>y</a:t>
            </a:r>
            <a:r>
              <a:rPr lang="en-US" sz="1600" baseline="-25000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= 0.1)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3 free parameters left in UC: dipole-angle and –length, RB angle </a:t>
            </a:r>
            <a:endParaRPr lang="en-DE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EDC516E-C768-74E6-0F0D-172585041B19}"/>
              </a:ext>
            </a:extLst>
          </p:cNvPr>
          <p:cNvSpPr txBox="1"/>
          <p:nvPr/>
        </p:nvSpPr>
        <p:spPr>
          <a:xfrm>
            <a:off x="7551945" y="5321247"/>
            <a:ext cx="3092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*: straight = 5.6+2.8m, DSC = 1.8m, UC = 2.8m </a:t>
            </a:r>
            <a:endParaRPr lang="en-DE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6243A3-BA9E-A341-7348-831D09AC42E7}"/>
              </a:ext>
            </a:extLst>
          </p:cNvPr>
          <p:cNvSpPr txBox="1"/>
          <p:nvPr/>
        </p:nvSpPr>
        <p:spPr>
          <a:xfrm>
            <a:off x="2228643" y="3430418"/>
            <a:ext cx="282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S</a:t>
            </a:r>
            <a:endParaRPr lang="en-DE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B0A24D-154F-D7C0-FA24-8FE5475CDACD}"/>
              </a:ext>
            </a:extLst>
          </p:cNvPr>
          <p:cNvSpPr txBox="1"/>
          <p:nvPr/>
        </p:nvSpPr>
        <p:spPr>
          <a:xfrm>
            <a:off x="3502648" y="3443527"/>
            <a:ext cx="2824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S</a:t>
            </a:r>
            <a:endParaRPr lang="en-DE" sz="1600" b="1" dirty="0">
              <a:solidFill>
                <a:schemeClr val="bg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D54595D-1A9A-2AF6-1CE2-5443A79044E9}"/>
              </a:ext>
            </a:extLst>
          </p:cNvPr>
          <p:cNvSpPr txBox="1"/>
          <p:nvPr/>
        </p:nvSpPr>
        <p:spPr>
          <a:xfrm>
            <a:off x="2627154" y="3430418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Q</a:t>
            </a:r>
            <a:endParaRPr lang="en-DE" sz="1600" b="1" dirty="0">
              <a:solidFill>
                <a:schemeClr val="bg1"/>
              </a:solidFill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7176E638-5E20-457F-4230-90A8DAAD5FAE}"/>
              </a:ext>
            </a:extLst>
          </p:cNvPr>
          <p:cNvSpPr txBox="1"/>
          <p:nvPr/>
        </p:nvSpPr>
        <p:spPr>
          <a:xfrm>
            <a:off x="3059159" y="3435514"/>
            <a:ext cx="415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1"/>
                </a:solidFill>
              </a:rPr>
              <a:t>RB</a:t>
            </a:r>
            <a:endParaRPr lang="en-DE" sz="1600" b="1" dirty="0">
              <a:solidFill>
                <a:schemeClr val="bg1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B4F4102-4012-EA6D-3634-46B164A51046}"/>
              </a:ext>
            </a:extLst>
          </p:cNvPr>
          <p:cNvGrpSpPr/>
          <p:nvPr/>
        </p:nvGrpSpPr>
        <p:grpSpPr>
          <a:xfrm>
            <a:off x="345979" y="571365"/>
            <a:ext cx="3364822" cy="2654507"/>
            <a:chOff x="345979" y="715004"/>
            <a:chExt cx="3364822" cy="2654507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56854B17-DDD7-8C54-FA28-78AFB947D86C}"/>
                </a:ext>
              </a:extLst>
            </p:cNvPr>
            <p:cNvGrpSpPr/>
            <p:nvPr/>
          </p:nvGrpSpPr>
          <p:grpSpPr>
            <a:xfrm>
              <a:off x="345979" y="715004"/>
              <a:ext cx="3364822" cy="2654507"/>
              <a:chOff x="577850" y="2271936"/>
              <a:chExt cx="3364822" cy="2654507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99A74184-0EB8-96BD-2101-F8A82F4CFA1B}"/>
                  </a:ext>
                </a:extLst>
              </p:cNvPr>
              <p:cNvGrpSpPr/>
              <p:nvPr/>
            </p:nvGrpSpPr>
            <p:grpSpPr>
              <a:xfrm>
                <a:off x="577850" y="2271936"/>
                <a:ext cx="3301587" cy="2469841"/>
                <a:chOff x="527051" y="838200"/>
                <a:chExt cx="3301587" cy="2469841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15E02C54-5254-E906-A4F0-84DA13E413BE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27051" y="838200"/>
                  <a:ext cx="3301587" cy="2469841"/>
                </a:xfrm>
                <a:prstGeom prst="rect">
                  <a:avLst/>
                </a:prstGeom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335EA801-8F73-2A94-C5B4-078C71689E11}"/>
                    </a:ext>
                  </a:extLst>
                </p:cNvPr>
                <p:cNvSpPr txBox="1"/>
                <p:nvPr/>
              </p:nvSpPr>
              <p:spPr>
                <a:xfrm>
                  <a:off x="1012848" y="902677"/>
                  <a:ext cx="122501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Half unit cell</a:t>
                  </a:r>
                  <a:endParaRPr lang="en-DE" sz="1600" dirty="0"/>
                </a:p>
              </p:txBody>
            </p:sp>
            <p:cxnSp>
              <p:nvCxnSpPr>
                <p:cNvPr id="12" name="Straight Connector 11">
                  <a:extLst>
                    <a:ext uri="{FF2B5EF4-FFF2-40B4-BE49-F238E27FC236}">
                      <a16:creationId xmlns:a16="http://schemas.microsoft.com/office/drawing/2014/main" id="{C6312238-3B20-8EAB-4548-67FC7E71F7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2558318" y="2532185"/>
                  <a:ext cx="302113" cy="316523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>
                  <a:extLst>
                    <a:ext uri="{FF2B5EF4-FFF2-40B4-BE49-F238E27FC236}">
                      <a16:creationId xmlns:a16="http://schemas.microsoft.com/office/drawing/2014/main" id="{1014E2FD-2769-8905-764D-951503ADF13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581764" y="2532185"/>
                  <a:ext cx="302113" cy="316523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0856A305-EA36-16B8-7F1A-F82B60990CB0}"/>
                    </a:ext>
                  </a:extLst>
                </p:cNvPr>
                <p:cNvSpPr txBox="1"/>
                <p:nvPr/>
              </p:nvSpPr>
              <p:spPr>
                <a:xfrm>
                  <a:off x="873383" y="1811190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latin typeface="Symbol" panose="05050102010706020507" pitchFamily="18" charset="2"/>
                    </a:rPr>
                    <a:t>b</a:t>
                  </a:r>
                  <a:r>
                    <a:rPr lang="en-US" baseline="-25000" dirty="0"/>
                    <a:t>x0</a:t>
                  </a:r>
                  <a:endParaRPr lang="en-DE" baseline="-25000" dirty="0"/>
                </a:p>
              </p:txBody>
            </p:sp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71C8BC77-F70E-996D-70E6-6745CC7324F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3188677" y="1453661"/>
                  <a:ext cx="0" cy="1735020"/>
                </a:xfrm>
                <a:prstGeom prst="line">
                  <a:avLst/>
                </a:prstGeom>
                <a:ln w="9525" cap="flat" cmpd="sng" algn="ctr">
                  <a:solidFill>
                    <a:schemeClr val="dk1"/>
                  </a:solidFill>
                  <a:prstDash val="dash"/>
                  <a:round/>
                  <a:headEnd type="none" w="med" len="med"/>
                  <a:tailEnd type="none" w="med" len="med"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tx1"/>
                </a:fontRef>
              </p:style>
            </p:cxnSp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D9104E52-3E23-20E9-4B69-72909691E75E}"/>
                    </a:ext>
                  </a:extLst>
                </p:cNvPr>
                <p:cNvSpPr txBox="1"/>
                <p:nvPr/>
              </p:nvSpPr>
              <p:spPr>
                <a:xfrm>
                  <a:off x="2971813" y="1119534"/>
                  <a:ext cx="45717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latin typeface="Symbol" panose="05050102010706020507" pitchFamily="18" charset="2"/>
                    </a:rPr>
                    <a:t>b</a:t>
                  </a:r>
                  <a:r>
                    <a:rPr lang="en-US" baseline="-25000" dirty="0"/>
                    <a:t>x1</a:t>
                  </a:r>
                  <a:endParaRPr lang="en-DE" baseline="-25000" dirty="0"/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4E0FB88F-5B11-C866-8703-2E0F159025F4}"/>
                  </a:ext>
                </a:extLst>
              </p:cNvPr>
              <p:cNvSpPr txBox="1"/>
              <p:nvPr/>
            </p:nvSpPr>
            <p:spPr>
              <a:xfrm>
                <a:off x="3035562" y="4552273"/>
                <a:ext cx="4442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L1</a:t>
                </a:r>
                <a:endParaRPr lang="en-DE" dirty="0"/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A057497A-7248-F599-1C98-B35B132B6681}"/>
                  </a:ext>
                </a:extLst>
              </p:cNvPr>
              <p:cNvSpPr txBox="1"/>
              <p:nvPr/>
            </p:nvSpPr>
            <p:spPr>
              <a:xfrm>
                <a:off x="3498446" y="4557111"/>
                <a:ext cx="44422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L2</a:t>
                </a:r>
                <a:endParaRPr lang="en-DE" dirty="0"/>
              </a:p>
            </p:txBody>
          </p:sp>
        </p:grp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BAE72E9D-CCD5-0628-11A7-D2E3EC4545F9}"/>
                </a:ext>
              </a:extLst>
            </p:cNvPr>
            <p:cNvCxnSpPr>
              <a:cxnSpLocks/>
            </p:cNvCxnSpPr>
            <p:nvPr/>
          </p:nvCxnSpPr>
          <p:spPr>
            <a:xfrm>
              <a:off x="3048000" y="1342072"/>
              <a:ext cx="443548" cy="0"/>
            </a:xfrm>
            <a:prstGeom prst="line">
              <a:avLst/>
            </a:prstGeom>
            <a:ln w="19050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6980C14-C57D-8FFD-F28E-70514F9C36C2}"/>
              </a:ext>
            </a:extLst>
          </p:cNvPr>
          <p:cNvCxnSpPr>
            <a:cxnSpLocks/>
          </p:cNvCxnSpPr>
          <p:nvPr/>
        </p:nvCxnSpPr>
        <p:spPr>
          <a:xfrm flipV="1">
            <a:off x="3474657" y="1202979"/>
            <a:ext cx="0" cy="1735020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7156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>
            <a:extLst>
              <a:ext uri="{FF2B5EF4-FFF2-40B4-BE49-F238E27FC236}">
                <a16:creationId xmlns:a16="http://schemas.microsoft.com/office/drawing/2014/main" id="{CC04C4B4-0316-A073-6348-705D62C68518}"/>
              </a:ext>
            </a:extLst>
          </p:cNvPr>
          <p:cNvGrpSpPr/>
          <p:nvPr/>
        </p:nvGrpSpPr>
        <p:grpSpPr>
          <a:xfrm>
            <a:off x="1190023" y="3691787"/>
            <a:ext cx="9952954" cy="2658806"/>
            <a:chOff x="1682610" y="3998573"/>
            <a:chExt cx="9952954" cy="265880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E3005D3-CE4A-B60D-4C18-C01FF1B7E641}"/>
                </a:ext>
              </a:extLst>
            </p:cNvPr>
            <p:cNvSpPr txBox="1"/>
            <p:nvPr/>
          </p:nvSpPr>
          <p:spPr>
            <a:xfrm>
              <a:off x="8964896" y="5566545"/>
              <a:ext cx="2670668" cy="646331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chemeClr val="accent2">
                      <a:lumMod val="50000"/>
                    </a:schemeClr>
                  </a:solidFill>
                </a:rPr>
                <a:t>RB: Emittance reduction </a:t>
              </a:r>
            </a:p>
            <a:p>
              <a:r>
                <a:rPr lang="en-US" dirty="0">
                  <a:solidFill>
                    <a:schemeClr val="accent2">
                      <a:lumMod val="50000"/>
                    </a:schemeClr>
                  </a:solidFill>
                </a:rPr>
                <a:t>without stronger focusing!</a:t>
              </a:r>
              <a:endParaRPr lang="en-DE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9E5BABD-59EC-FFCD-E39E-FBC32045CEE6}"/>
                </a:ext>
              </a:extLst>
            </p:cNvPr>
            <p:cNvGrpSpPr/>
            <p:nvPr/>
          </p:nvGrpSpPr>
          <p:grpSpPr>
            <a:xfrm>
              <a:off x="1682610" y="3998573"/>
              <a:ext cx="7067548" cy="2658806"/>
              <a:chOff x="1628776" y="4013531"/>
              <a:chExt cx="7067548" cy="2651907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CC00307-104A-5AED-FA94-D3DBCAC3C04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628776" y="4013531"/>
                <a:ext cx="7067548" cy="2651907"/>
              </a:xfrm>
              <a:prstGeom prst="rect">
                <a:avLst/>
              </a:prstGeom>
            </p:spPr>
          </p:pic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7650555A-3F0C-D7A9-793B-68F54DB67E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037" y="5071382"/>
                <a:ext cx="0" cy="1012105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8F72298-53EF-DDEA-E98D-23F853FF422F}"/>
                  </a:ext>
                </a:extLst>
              </p:cNvPr>
              <p:cNvSpPr txBox="1"/>
              <p:nvPr/>
            </p:nvSpPr>
            <p:spPr>
              <a:xfrm>
                <a:off x="6777037" y="5349578"/>
                <a:ext cx="32893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J</a:t>
                </a:r>
                <a:r>
                  <a:rPr lang="en-US" baseline="-25000" dirty="0" err="1">
                    <a:latin typeface="Cambria Math" panose="02040503050406030204" pitchFamily="18" charset="0"/>
                    <a:ea typeface="Cambria Math" panose="02040503050406030204" pitchFamily="18" charset="0"/>
                  </a:rPr>
                  <a:t>x</a:t>
                </a:r>
                <a:endParaRPr lang="en-DE" baseline="-250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endParaRPr lang="en-DE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E3479FFE-0600-8736-7DB5-84A3DDED67A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77037" y="4221350"/>
                <a:ext cx="0" cy="697625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AAE6D3C8-C91B-2A90-FBD7-385EDDB1A614}"/>
                </a:ext>
              </a:extLst>
            </p:cNvPr>
            <p:cNvSpPr txBox="1"/>
            <p:nvPr/>
          </p:nvSpPr>
          <p:spPr>
            <a:xfrm>
              <a:off x="6830871" y="4320045"/>
              <a:ext cx="528865" cy="3702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H</a:t>
              </a:r>
              <a:endParaRPr lang="en-DE" baseline="-25000" dirty="0">
                <a:latin typeface="Cambria Math" panose="02040503050406030204" pitchFamily="18" charset="0"/>
                <a:ea typeface="Cambria Math" panose="02040503050406030204" pitchFamily="18" charset="0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49CB275-3FE1-B8EA-86E1-104D3C85BE0C}"/>
              </a:ext>
            </a:extLst>
          </p:cNvPr>
          <p:cNvGrpSpPr/>
          <p:nvPr/>
        </p:nvGrpSpPr>
        <p:grpSpPr>
          <a:xfrm>
            <a:off x="5190413" y="1230182"/>
            <a:ext cx="6766769" cy="1371898"/>
            <a:chOff x="5190413" y="1195917"/>
            <a:chExt cx="6766769" cy="137189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D424BEA-7028-BA10-48E8-48D7CE6CB50C}"/>
                    </a:ext>
                  </a:extLst>
                </p:cNvPr>
                <p:cNvSpPr txBox="1"/>
                <p:nvPr/>
              </p:nvSpPr>
              <p:spPr>
                <a:xfrm>
                  <a:off x="5190413" y="1327594"/>
                  <a:ext cx="5952564" cy="525096"/>
                </a:xfrm>
                <a:prstGeom prst="rect">
                  <a:avLst/>
                </a:prstGeom>
                <a:noFill/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txBody>
                <a:bodyPr wrap="square" lIns="0" tIns="0" rIns="0" bIns="0" rtlCol="0">
                  <a:spAutoFit/>
                </a:bodyPr>
                <a:lstStyle/>
                <a:p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  </m:t>
                          </m:r>
                          <m: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1 − 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</m:den>
                      </m:f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,       </m:t>
                      </m:r>
                      <m:sSub>
                        <m:sSubPr>
                          <m:ctrlP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f>
                            <m:fPr>
                              <m:ctrlP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</m:t>
                              </m:r>
                              <m:r>
                                <a:rPr lang="en-US" sz="2000" i="1" baseline="-2500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𝑥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l-GR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³</m:t>
                              </m:r>
                            </m:den>
                          </m:f>
                        </m:e>
                      </m:nary>
                    </m:oMath>
                  </a14:m>
                  <a:r>
                    <a:rPr lang="en-US" sz="2000" dirty="0">
                      <a:solidFill>
                        <a:schemeClr val="accent2">
                          <a:lumMod val="50000"/>
                        </a:schemeClr>
                      </a:solidFill>
                    </a:rPr>
                    <a:t> + 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US" sz="2000" i="1" dirty="0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2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K</m:t>
                          </m:r>
                          <m:r>
                            <m:rPr>
                              <m:nor/>
                            </m:rPr>
                            <a:rPr lang="en-US" sz="2000" dirty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</a:rPr>
                            <m:t> </m:t>
                          </m:r>
                          <m: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</m:t>
                          </m:r>
                          <m:r>
                            <a:rPr lang="en-US" sz="2000" i="1" baseline="-2500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sym typeface="Symbol" panose="05050102010706020507" pitchFamily="18" charset="2"/>
                            </a:rPr>
                            <m:t>𝑥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l-GR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ρ</m:t>
                          </m:r>
                        </m:den>
                      </m:f>
                    </m:oMath>
                  </a14:m>
                  <a:r>
                    <a:rPr lang="en-US" sz="2000" dirty="0">
                      <a:solidFill>
                        <a:schemeClr val="accent2">
                          <a:lumMod val="50000"/>
                        </a:schemeClr>
                      </a:solidFill>
                    </a:rPr>
                    <a:t> ds,    </a:t>
                  </a:r>
                  <a14:m>
                    <m:oMath xmlns:m="http://schemas.openxmlformats.org/officeDocument/2006/math">
                      <m:sSub>
                        <m:sSubPr>
                          <m:ctrlP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2000" b="0" i="1" smtClean="0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2000" i="1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2000" i="1">
                              <a:solidFill>
                                <a:schemeClr val="accent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  <m:e>
                          <m:f>
                            <m:fPr>
                              <m:ctrlPr>
                                <a:rPr lang="en-US" sz="2000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sym typeface="Symbol" panose="05050102010706020507" pitchFamily="18" charset="2"/>
                                </a:rPr>
                                <m:t>1</m:t>
                              </m:r>
                            </m:num>
                            <m:den>
                              <m:r>
                                <m:rPr>
                                  <m:sty m:val="p"/>
                                </m:rPr>
                                <a:rPr lang="el-GR" sz="2000" i="1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ρ</m:t>
                              </m:r>
                              <m:r>
                                <a:rPr lang="en-US" sz="2000" b="0" i="1" smtClean="0">
                                  <a:solidFill>
                                    <a:schemeClr val="accent2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²</m:t>
                              </m:r>
                            </m:den>
                          </m:f>
                        </m:e>
                      </m:nary>
                      <m:r>
                        <a:rPr lang="en-US" sz="2000" b="0" i="1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𝑑𝑠</m:t>
                      </m:r>
                    </m:oMath>
                  </a14:m>
                  <a:endParaRPr lang="en-DE" sz="2000" dirty="0">
                    <a:solidFill>
                      <a:schemeClr val="accent2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15" name="TextBox 14">
                  <a:extLst>
                    <a:ext uri="{FF2B5EF4-FFF2-40B4-BE49-F238E27FC236}">
                      <a16:creationId xmlns:a16="http://schemas.microsoft.com/office/drawing/2014/main" id="{FD424BEA-7028-BA10-48E8-48D7CE6CB50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90413" y="1327594"/>
                  <a:ext cx="5952564" cy="525096"/>
                </a:xfrm>
                <a:prstGeom prst="rect">
                  <a:avLst/>
                </a:prstGeom>
                <a:blipFill>
                  <a:blip r:embed="rId4"/>
                  <a:stretch>
                    <a:fillRect b="-7955"/>
                  </a:stretch>
                </a:blipFill>
                <a:ln>
                  <a:solidFill>
                    <a:schemeClr val="accent2">
                      <a:lumMod val="50000"/>
                    </a:schemeClr>
                  </a:solidFill>
                </a:ln>
              </p:spPr>
              <p:txBody>
                <a:bodyPr/>
                <a:lstStyle/>
                <a:p>
                  <a:r>
                    <a:rPr lang="en-DE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0D2F2EF4-FEC7-F939-889B-CC5B93FA9A07}"/>
                </a:ext>
              </a:extLst>
            </p:cNvPr>
            <p:cNvSpPr/>
            <p:nvPr/>
          </p:nvSpPr>
          <p:spPr>
            <a:xfrm>
              <a:off x="8424665" y="1195917"/>
              <a:ext cx="615577" cy="76339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C919B02-462E-9C57-C34F-10B6140DCC3B}"/>
                </a:ext>
              </a:extLst>
            </p:cNvPr>
            <p:cNvCxnSpPr>
              <a:cxnSpLocks/>
              <a:stCxn id="2" idx="5"/>
              <a:endCxn id="8" idx="1"/>
            </p:cNvCxnSpPr>
            <p:nvPr/>
          </p:nvCxnSpPr>
          <p:spPr>
            <a:xfrm>
              <a:off x="8950093" y="1847516"/>
              <a:ext cx="472741" cy="7202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2CF664E0-8E5A-2104-5778-BB111AC0C769}"/>
                </a:ext>
              </a:extLst>
            </p:cNvPr>
            <p:cNvCxnSpPr>
              <a:cxnSpLocks/>
              <a:stCxn id="2" idx="5"/>
              <a:endCxn id="11" idx="1"/>
            </p:cNvCxnSpPr>
            <p:nvPr/>
          </p:nvCxnSpPr>
          <p:spPr>
            <a:xfrm>
              <a:off x="8950093" y="1847516"/>
              <a:ext cx="472741" cy="41629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C24F7F0-5F2A-6619-2D9A-E7C3AABF2418}"/>
                </a:ext>
              </a:extLst>
            </p:cNvPr>
            <p:cNvSpPr txBox="1"/>
            <p:nvPr/>
          </p:nvSpPr>
          <p:spPr>
            <a:xfrm>
              <a:off x="9422834" y="2094536"/>
              <a:ext cx="25343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ambria Math" panose="02040503050406030204" pitchFamily="18" charset="0"/>
                  <a:ea typeface="Cambria Math" panose="02040503050406030204" pitchFamily="18" charset="0"/>
                </a:rPr>
                <a:t>1)   K&lt;0 =&gt; gradient bend</a:t>
              </a:r>
              <a:endParaRPr lang="en-DE" sz="1600" dirty="0"/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65095B55-5035-96E0-B57A-88CE0894571A}"/>
              </a:ext>
            </a:extLst>
          </p:cNvPr>
          <p:cNvSpPr txBox="1"/>
          <p:nvPr/>
        </p:nvSpPr>
        <p:spPr>
          <a:xfrm>
            <a:off x="543971" y="2327913"/>
            <a:ext cx="7563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b="1" dirty="0"/>
              <a:t>1)  Reverse bends (RB): </a:t>
            </a:r>
            <a:r>
              <a:rPr lang="en-US" i="1" dirty="0"/>
              <a:t>focusing quadrupoles, shifted from the central trajectory to create a small dipole field =&gt; combined function dipole</a:t>
            </a:r>
            <a:endParaRPr lang="en-US" i="1" dirty="0">
              <a:ea typeface="Cambria Math" panose="020405030504060302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ea typeface="Cambria Math" panose="02040503050406030204" pitchFamily="18" charset="0"/>
              </a:rPr>
              <a:t>Deflection angle and length ~5-10% of main bend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ρ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</a:t>
            </a:r>
            <a:r>
              <a:rPr lang="en-US" dirty="0">
                <a:ea typeface="Cambria Math" panose="02040503050406030204" pitchFamily="18" charset="0"/>
              </a:rPr>
              <a:t>same order of magnitude as the main bend,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ρ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&lt;0</a:t>
            </a:r>
            <a:endParaRPr lang="en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1C1310C-B952-8B61-7DDB-E2D9D6BFBB5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Reverse bend</a:t>
            </a:r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32129B-8ACB-594F-46A9-93FC0CA6401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252A14-795F-B1B8-DA8B-C887716B1524}"/>
              </a:ext>
            </a:extLst>
          </p:cNvPr>
          <p:cNvSpPr txBox="1"/>
          <p:nvPr/>
        </p:nvSpPr>
        <p:spPr>
          <a:xfrm>
            <a:off x="668871" y="639357"/>
            <a:ext cx="66266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Smaller emittance by increasing </a:t>
            </a:r>
            <a:r>
              <a:rPr lang="en-US" b="1" dirty="0" err="1"/>
              <a:t>J</a:t>
            </a:r>
            <a:r>
              <a:rPr lang="en-US" b="1" baseline="-25000" dirty="0" err="1"/>
              <a:t>x</a:t>
            </a:r>
            <a:r>
              <a:rPr lang="en-US" b="1" dirty="0"/>
              <a:t>: reverse bend or gradient bend?</a:t>
            </a:r>
            <a:endParaRPr lang="en-US" dirty="0">
              <a:ea typeface="Cambria Math" panose="020405030504060302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CC5D0D-CD8E-3D39-1C39-96B4A64575A1}"/>
                  </a:ext>
                </a:extLst>
              </p:cNvPr>
              <p:cNvSpPr txBox="1"/>
              <p:nvPr/>
            </p:nvSpPr>
            <p:spPr>
              <a:xfrm>
                <a:off x="1097138" y="1230102"/>
                <a:ext cx="3046599" cy="763396"/>
              </a:xfrm>
              <a:prstGeom prst="rect">
                <a:avLst/>
              </a:prstGeom>
              <a:noFill/>
              <a:ln>
                <a:solidFill>
                  <a:srgbClr val="00589C"/>
                </a:solidFill>
              </a:ln>
            </p:spPr>
            <p:txBody>
              <a:bodyPr wrap="square" lIns="72000" tIns="72000" rIns="72000" bIns="72000" rtlCol="0">
                <a:spAutoFit/>
              </a:bodyPr>
              <a:lstStyle/>
              <a:p>
                <a:r>
                  <a:rPr lang="en-US" sz="2400" dirty="0">
                    <a:solidFill>
                      <a:schemeClr val="accent2">
                        <a:lumMod val="50000"/>
                      </a:schemeClr>
                    </a:solidFill>
                    <a:sym typeface="Symbol" panose="05050102010706020507" pitchFamily="18" charset="2"/>
                  </a:rPr>
                  <a:t>    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2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fPr>
                      <m:num>
                        <m: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de-DE" sz="2400" b="0" i="1" baseline="-2500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  <m:sSup>
                          <m:sSupPr>
                            <m:ctrlP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sSupPr>
                          <m:e>
                            <m: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</m:t>
                            </m:r>
                          </m:e>
                          <m:sup>
                            <m: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𝐽</m:t>
                        </m:r>
                        <m:r>
                          <a:rPr lang="de-DE" sz="2400" b="0" i="1" baseline="-2500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𝑥</m:t>
                        </m:r>
                      </m:den>
                    </m:f>
                    <m:nary>
                      <m:naryPr>
                        <m:limLoc m:val="undOvr"/>
                        <m:ctrlP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naryPr>
                      <m:sub>
                        <m:r>
                          <m:rPr>
                            <m:brk m:alnAt="24"/>
                          </m:rP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0</m:t>
                        </m:r>
                      </m:sub>
                      <m:sup>
                        <m: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𝐶</m:t>
                        </m:r>
                      </m:sup>
                      <m:e>
                        <m:f>
                          <m:fPr>
                            <m:ctrlP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</m:ctrlPr>
                          </m:fPr>
                          <m:num>
                            <m: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𝐻</m:t>
                            </m:r>
                            <m: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(</m:t>
                            </m:r>
                            <m: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𝑠</m:t>
                            </m:r>
                            <m:r>
                              <a:rPr lang="de-DE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|</m:t>
                            </m:r>
                            <m:r>
                              <m:rPr>
                                <m:sty m:val="p"/>
                              </m:rPr>
                              <a:rPr lang="el-GR" sz="2400" b="0" i="1" smtClean="0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sym typeface="Symbol" panose="05050102010706020507" pitchFamily="18" charset="2"/>
                              </a:rPr>
                              <m:t>ρ</m:t>
                            </m:r>
                            <m:d>
                              <m:dPr>
                                <m:ctrlPr>
                                  <a:rPr lang="de-DE" sz="24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</m:ctrlPr>
                              </m:dPr>
                              <m:e>
                                <m:r>
                                  <a:rPr lang="de-DE" sz="2400" i="1">
                                    <a:solidFill>
                                      <a:schemeClr val="accent2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sym typeface="Symbol" panose="05050102010706020507" pitchFamily="18" charset="2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de-DE" sz="2400" i="1">
                                <a:solidFill>
                                  <a:schemeClr val="accent2">
                                    <a:lumMod val="50000"/>
                                  </a:schemeClr>
                                </a:solidFill>
                                <a:latin typeface="Cambria Math" panose="02040503050406030204" pitchFamily="18" charset="0"/>
                                <a:sym typeface="Symbol" panose="05050102010706020507" pitchFamily="18" charset="2"/>
                              </a:rPr>
                              <m:t>|</m:t>
                            </m:r>
                          </m:den>
                        </m:f>
                        <m: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𝑑𝑠</m:t>
                        </m:r>
                        <m:r>
                          <a:rPr lang="de-DE" sz="2400" b="0" i="1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 </m:t>
                        </m:r>
                      </m:e>
                    </m:nary>
                  </m:oMath>
                </a14:m>
                <a:endParaRPr lang="en-US" sz="2400" dirty="0">
                  <a:solidFill>
                    <a:schemeClr val="accent2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ECC5D0D-CD8E-3D39-1C39-96B4A64575A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7138" y="1230102"/>
                <a:ext cx="3046599" cy="76339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solidFill>
                  <a:srgbClr val="00589C"/>
                </a:solidFill>
              </a:ln>
            </p:spPr>
            <p:txBody>
              <a:bodyPr/>
              <a:lstStyle/>
              <a:p>
                <a:r>
                  <a:rPr lang="en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B7070B31-057F-F8B6-52DB-2261CBEBB1D6}"/>
              </a:ext>
            </a:extLst>
          </p:cNvPr>
          <p:cNvSpPr txBox="1"/>
          <p:nvPr/>
        </p:nvSpPr>
        <p:spPr>
          <a:xfrm>
            <a:off x="9422834" y="2432803"/>
            <a:ext cx="20297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2)   </a:t>
            </a:r>
            <a:r>
              <a:rPr lang="el-GR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ρ</a:t>
            </a:r>
            <a:r>
              <a:rPr lang="en-US" sz="1600" dirty="0">
                <a:latin typeface="Cambria Math" panose="02040503050406030204" pitchFamily="18" charset="0"/>
                <a:ea typeface="Cambria Math" panose="02040503050406030204" pitchFamily="18" charset="0"/>
              </a:rPr>
              <a:t>&lt;0, K&gt;0 =&gt; RB</a:t>
            </a:r>
            <a:endParaRPr lang="en-DE" sz="1600" dirty="0"/>
          </a:p>
        </p:txBody>
      </p:sp>
    </p:spTree>
    <p:extLst>
      <p:ext uri="{BB962C8B-B14F-4D97-AF65-F5344CB8AC3E}">
        <p14:creationId xmlns:p14="http://schemas.microsoft.com/office/powerpoint/2010/main" val="3261724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DAB61-AD6E-D492-7032-05B24F2B5D1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7850" y="288926"/>
            <a:ext cx="2665413" cy="289418"/>
          </a:xfrm>
        </p:spPr>
        <p:txBody>
          <a:bodyPr>
            <a:normAutofit fontScale="92500"/>
          </a:bodyPr>
          <a:lstStyle/>
          <a:p>
            <a:r>
              <a:rPr lang="en-US" dirty="0"/>
              <a:t>Gradient bend or homogeneous bend</a:t>
            </a:r>
            <a:endParaRPr lang="en-DE" dirty="0"/>
          </a:p>
          <a:p>
            <a:endParaRPr lang="en-DE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612461-25AD-4BF0-2638-0CB424EC21A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Low Emittance Workshop, CERN, February 13-16, 2024, B. Kuske, HZB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7D6AFF7-614E-F974-196F-1205FA99ACB4}"/>
              </a:ext>
            </a:extLst>
          </p:cNvPr>
          <p:cNvSpPr txBox="1"/>
          <p:nvPr/>
        </p:nvSpPr>
        <p:spPr>
          <a:xfrm>
            <a:off x="505671" y="751814"/>
            <a:ext cx="50616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2)  Combined function main bend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973F35-7A9D-AD45-9DDD-2B177E44CD85}"/>
              </a:ext>
            </a:extLst>
          </p:cNvPr>
          <p:cNvSpPr txBox="1"/>
          <p:nvPr/>
        </p:nvSpPr>
        <p:spPr>
          <a:xfrm>
            <a:off x="718632" y="1484234"/>
            <a:ext cx="5960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/>
              <a:t>J</a:t>
            </a:r>
            <a:r>
              <a:rPr lang="en-US" sz="1600" baseline="-25000" dirty="0" err="1"/>
              <a:t>x</a:t>
            </a:r>
            <a:r>
              <a:rPr lang="en-US" sz="1600" baseline="-25000" dirty="0"/>
              <a:t>  </a:t>
            </a:r>
            <a:r>
              <a:rPr lang="en-US" sz="1600" dirty="0"/>
              <a:t>and emittance for:   </a:t>
            </a:r>
            <a:r>
              <a:rPr lang="en-US" sz="1600" dirty="0">
                <a:solidFill>
                  <a:srgbClr val="00B050"/>
                </a:solidFill>
              </a:rPr>
              <a:t>a)</a:t>
            </a:r>
            <a:r>
              <a:rPr lang="en-US" sz="1600" dirty="0"/>
              <a:t> </a:t>
            </a:r>
            <a:r>
              <a:rPr lang="en-US" sz="1600" dirty="0">
                <a:solidFill>
                  <a:srgbClr val="00B050"/>
                </a:solidFill>
              </a:rPr>
              <a:t>reverse bend,        homogeneous main bend </a:t>
            </a:r>
          </a:p>
          <a:p>
            <a:r>
              <a:rPr lang="en-US" sz="1600" dirty="0">
                <a:solidFill>
                  <a:schemeClr val="accent2">
                    <a:lumMod val="50000"/>
                  </a:schemeClr>
                </a:solidFill>
              </a:rPr>
              <a:t>		b) 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</a:rPr>
              <a:t>no reverse bend,   gradient main bend</a:t>
            </a:r>
            <a:endParaRPr lang="en-DE" sz="1600" dirty="0">
              <a:solidFill>
                <a:srgbClr val="00B050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6C536DF-109B-A928-E200-03F046301FDA}"/>
              </a:ext>
            </a:extLst>
          </p:cNvPr>
          <p:cNvGrpSpPr/>
          <p:nvPr/>
        </p:nvGrpSpPr>
        <p:grpSpPr>
          <a:xfrm>
            <a:off x="1797833" y="4926531"/>
            <a:ext cx="4408141" cy="338554"/>
            <a:chOff x="3158528" y="5451899"/>
            <a:chExt cx="4408141" cy="33855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59FCFDE-B21F-3879-9977-A76DB51B5C18}"/>
                </a:ext>
              </a:extLst>
            </p:cNvPr>
            <p:cNvSpPr txBox="1"/>
            <p:nvPr/>
          </p:nvSpPr>
          <p:spPr>
            <a:xfrm>
              <a:off x="3317749" y="5451899"/>
              <a:ext cx="42489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RB larger effect on emittance than gradient bend</a:t>
              </a:r>
            </a:p>
          </p:txBody>
        </p:sp>
        <p:sp>
          <p:nvSpPr>
            <p:cNvPr id="10" name="Arrow: Right 9">
              <a:extLst>
                <a:ext uri="{FF2B5EF4-FFF2-40B4-BE49-F238E27FC236}">
                  <a16:creationId xmlns:a16="http://schemas.microsoft.com/office/drawing/2014/main" id="{16B62F54-6F71-0BEE-BD87-E9C87ED06EE0}"/>
                </a:ext>
              </a:extLst>
            </p:cNvPr>
            <p:cNvSpPr/>
            <p:nvPr/>
          </p:nvSpPr>
          <p:spPr>
            <a:xfrm>
              <a:off x="3158528" y="5585216"/>
              <a:ext cx="155730" cy="89709"/>
            </a:xfrm>
            <a:prstGeom prst="rightArrow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DE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E0C1909-8BA5-8435-CC5D-F54B5DF51A0A}"/>
              </a:ext>
            </a:extLst>
          </p:cNvPr>
          <p:cNvGrpSpPr/>
          <p:nvPr/>
        </p:nvGrpSpPr>
        <p:grpSpPr>
          <a:xfrm>
            <a:off x="7708875" y="2332328"/>
            <a:ext cx="4038350" cy="2896796"/>
            <a:chOff x="7716615" y="2846932"/>
            <a:chExt cx="3379608" cy="245149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80769C5-C068-8251-0463-F92D49DCE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833527" y="2846932"/>
              <a:ext cx="2939018" cy="2100521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3AEEA03-EBDC-7D3B-1A4F-E27BCE0A936B}"/>
                </a:ext>
              </a:extLst>
            </p:cNvPr>
            <p:cNvSpPr txBox="1"/>
            <p:nvPr/>
          </p:nvSpPr>
          <p:spPr>
            <a:xfrm>
              <a:off x="7716615" y="5011914"/>
              <a:ext cx="3379608" cy="2865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RB (-.23°) </a:t>
              </a:r>
              <a:r>
                <a:rPr lang="en-US" sz="1600" i="1" dirty="0"/>
                <a:t>and</a:t>
              </a:r>
              <a:r>
                <a:rPr lang="en-US" sz="1600" dirty="0"/>
                <a:t> gradient in bend - not beneficial</a:t>
              </a:r>
              <a:endParaRPr lang="en-DE" sz="1600" dirty="0"/>
            </a:p>
          </p:txBody>
        </p:sp>
      </p:grpSp>
      <p:pic>
        <p:nvPicPr>
          <p:cNvPr id="14" name="Picture 13">
            <a:extLst>
              <a:ext uri="{FF2B5EF4-FFF2-40B4-BE49-F238E27FC236}">
                <a16:creationId xmlns:a16="http://schemas.microsoft.com/office/drawing/2014/main" id="{1980C61D-89E8-D5EF-B69F-EB727B84EB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12"/>
          <a:stretch/>
        </p:blipFill>
        <p:spPr>
          <a:xfrm>
            <a:off x="481415" y="2214438"/>
            <a:ext cx="6301490" cy="254329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0CFAB8-63C8-E7D6-0D79-5324018E9BB8}"/>
              </a:ext>
            </a:extLst>
          </p:cNvPr>
          <p:cNvSpPr txBox="1"/>
          <p:nvPr/>
        </p:nvSpPr>
        <p:spPr>
          <a:xfrm>
            <a:off x="7848575" y="5423839"/>
            <a:ext cx="3155686" cy="923330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>
                    <a:lumMod val="50000"/>
                  </a:schemeClr>
                </a:solidFill>
              </a:rPr>
              <a:t>=&gt; RB completely overtakes the role of the combined function dipole and is more efficient!</a:t>
            </a:r>
            <a:endParaRPr lang="en-DE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207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Office">
  <a:themeElements>
    <a:clrScheme name="HZB NEU 1">
      <a:dk1>
        <a:srgbClr val="000000"/>
      </a:dk1>
      <a:lt1>
        <a:srgbClr val="FFFFFF"/>
      </a:lt1>
      <a:dk2>
        <a:srgbClr val="004F84"/>
      </a:dk2>
      <a:lt2>
        <a:srgbClr val="E7E6E6"/>
      </a:lt2>
      <a:accent1>
        <a:srgbClr val="004F84"/>
      </a:accent1>
      <a:accent2>
        <a:srgbClr val="6CABE9"/>
      </a:accent2>
      <a:accent3>
        <a:srgbClr val="D15E57"/>
      </a:accent3>
      <a:accent4>
        <a:srgbClr val="9AC6F3"/>
      </a:accent4>
      <a:accent5>
        <a:srgbClr val="C6D970"/>
      </a:accent5>
      <a:accent6>
        <a:srgbClr val="BCD932"/>
      </a:accent6>
      <a:hlink>
        <a:srgbClr val="CB59C1"/>
      </a:hlink>
      <a:folHlink>
        <a:srgbClr val="676096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4114</Words>
  <Application>Microsoft Office PowerPoint</Application>
  <PresentationFormat>Widescreen</PresentationFormat>
  <Paragraphs>812</Paragraphs>
  <Slides>27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40" baseType="lpstr">
      <vt:lpstr>STZhongsong</vt:lpstr>
      <vt:lpstr>Arial</vt:lpstr>
      <vt:lpstr>Avenir Next LT Pro Light</vt:lpstr>
      <vt:lpstr>Bradley Hand ITC</vt:lpstr>
      <vt:lpstr>Calibri</vt:lpstr>
      <vt:lpstr>Cambria Math</vt:lpstr>
      <vt:lpstr>Copperplate Gothic Light</vt:lpstr>
      <vt:lpstr>Source Sans Pro</vt:lpstr>
      <vt:lpstr>Source Sans Pro Light</vt:lpstr>
      <vt:lpstr>SourceSansPro-Regular</vt:lpstr>
      <vt:lpstr>Symbol</vt:lpstr>
      <vt:lpstr>Wingdings</vt:lpstr>
      <vt:lpstr>Office</vt:lpstr>
      <vt:lpstr>Deterministic  Approach to MBA lattice Design</vt:lpstr>
      <vt:lpstr>PowerPoint Presentation</vt:lpstr>
      <vt:lpstr>Facility parameters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Monica Mantel</dc:creator>
  <cp:lastModifiedBy>Kuske, Bettina</cp:lastModifiedBy>
  <cp:revision>207</cp:revision>
  <dcterms:created xsi:type="dcterms:W3CDTF">2021-07-30T13:31:34Z</dcterms:created>
  <dcterms:modified xsi:type="dcterms:W3CDTF">2024-02-12T14:17:48Z</dcterms:modified>
</cp:coreProperties>
</file>