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37"/>
  </p:notesMasterIdLst>
  <p:sldIdLst>
    <p:sldId id="256" r:id="rId2"/>
    <p:sldId id="276" r:id="rId3"/>
    <p:sldId id="277" r:id="rId4"/>
    <p:sldId id="268" r:id="rId5"/>
    <p:sldId id="264" r:id="rId6"/>
    <p:sldId id="269" r:id="rId7"/>
    <p:sldId id="270" r:id="rId8"/>
    <p:sldId id="275" r:id="rId9"/>
    <p:sldId id="271" r:id="rId10"/>
    <p:sldId id="266" r:id="rId11"/>
    <p:sldId id="273" r:id="rId12"/>
    <p:sldId id="274" r:id="rId13"/>
    <p:sldId id="272" r:id="rId14"/>
    <p:sldId id="281" r:id="rId15"/>
    <p:sldId id="290" r:id="rId16"/>
    <p:sldId id="263" r:id="rId17"/>
    <p:sldId id="289" r:id="rId18"/>
    <p:sldId id="312" r:id="rId19"/>
    <p:sldId id="278" r:id="rId20"/>
    <p:sldId id="280" r:id="rId21"/>
    <p:sldId id="279" r:id="rId22"/>
    <p:sldId id="282" r:id="rId23"/>
    <p:sldId id="291" r:id="rId24"/>
    <p:sldId id="292" r:id="rId25"/>
    <p:sldId id="293" r:id="rId26"/>
    <p:sldId id="294" r:id="rId27"/>
    <p:sldId id="295" r:id="rId28"/>
    <p:sldId id="307" r:id="rId29"/>
    <p:sldId id="308" r:id="rId30"/>
    <p:sldId id="297" r:id="rId31"/>
    <p:sldId id="309" r:id="rId32"/>
    <p:sldId id="310" r:id="rId33"/>
    <p:sldId id="301" r:id="rId34"/>
    <p:sldId id="311" r:id="rId35"/>
    <p:sldId id="302" r:id="rId3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A026"/>
    <a:srgbClr val="ED7703"/>
    <a:srgbClr val="0A01FF"/>
    <a:srgbClr val="132577"/>
    <a:srgbClr val="F4F4F4"/>
    <a:srgbClr val="D1D2D4"/>
    <a:srgbClr val="B7B9BA"/>
    <a:srgbClr val="AF007C"/>
    <a:srgbClr val="0098D4"/>
    <a:srgbClr val="FFD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64" autoAdjust="0"/>
    <p:restoredTop sz="94660"/>
  </p:normalViewPr>
  <p:slideViewPr>
    <p:cSldViewPr showGuides="1">
      <p:cViewPr varScale="1">
        <p:scale>
          <a:sx n="128" d="100"/>
          <a:sy n="128" d="100"/>
        </p:scale>
        <p:origin x="800" y="176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12/02/2024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rxiv.org/abs/1711.06589v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AA4AAB-9FFF-0546-9BAC-B89F9E7576A6}"/>
              </a:ext>
            </a:extLst>
          </p:cNvPr>
          <p:cNvSpPr txBox="1"/>
          <p:nvPr/>
        </p:nvSpPr>
        <p:spPr>
          <a:xfrm>
            <a:off x="1775520" y="148143"/>
            <a:ext cx="80478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Implementation of fully analytic orbit response analysis in python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65A1E8-08E3-2A4F-8318-8580820E0E32}"/>
              </a:ext>
            </a:extLst>
          </p:cNvPr>
          <p:cNvSpPr txBox="1"/>
          <p:nvPr/>
        </p:nvSpPr>
        <p:spPr>
          <a:xfrm>
            <a:off x="3863752" y="2119227"/>
            <a:ext cx="4249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S.Liuzzo</a:t>
            </a:r>
            <a:r>
              <a:rPr lang="en-US" dirty="0"/>
              <a:t>, </a:t>
            </a:r>
            <a:r>
              <a:rPr lang="en-US" dirty="0" err="1"/>
              <a:t>A.Franchi</a:t>
            </a:r>
            <a:r>
              <a:rPr lang="en-US" dirty="0"/>
              <a:t>, February 13</a:t>
            </a:r>
            <a:r>
              <a:rPr lang="en-US" baseline="30000" dirty="0"/>
              <a:t>th</a:t>
            </a:r>
            <a:r>
              <a:rPr lang="en-US" dirty="0"/>
              <a:t> 2024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2504E8-1861-CC42-8500-2C0804675C7A}"/>
              </a:ext>
            </a:extLst>
          </p:cNvPr>
          <p:cNvSpPr/>
          <p:nvPr/>
        </p:nvSpPr>
        <p:spPr>
          <a:xfrm>
            <a:off x="1854708" y="1196752"/>
            <a:ext cx="84732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Formulas used in this slides are derived from: </a:t>
            </a:r>
            <a:r>
              <a:rPr lang="en-US" dirty="0">
                <a:hlinkClick r:id="rId2"/>
              </a:rPr>
              <a:t>https://arxiv.org/abs/1711.06589v2</a:t>
            </a:r>
            <a:r>
              <a:rPr lang="en-US" dirty="0"/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4DB560-B730-F440-9F2D-991C07D0E6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4077072"/>
            <a:ext cx="9613783" cy="2219363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Numerical Vs Analytic </a:t>
            </a:r>
            <a:r>
              <a:rPr lang="en-US" sz="2200" dirty="0" err="1"/>
              <a:t>jacobian</a:t>
            </a:r>
            <a:r>
              <a:rPr lang="en-US" sz="2200" dirty="0"/>
              <a:t> OF THE ORM: Accuracy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1503794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Example: FCC quadrupole ORM Jacobian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1600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 steerers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 quadrupole QC1L1_1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B6DA1E-8BDB-A84D-B2F0-06B1A12DD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1172746"/>
            <a:ext cx="6860386" cy="5301208"/>
          </a:xfrm>
          <a:prstGeom prst="rect">
            <a:avLst/>
          </a:prstGeom>
        </p:spPr>
      </p:pic>
      <p:pic>
        <p:nvPicPr>
          <p:cNvPr id="14" name="Picture 13" descr="Eq1.png">
            <a:extLst>
              <a:ext uri="{FF2B5EF4-FFF2-40B4-BE49-F238E27FC236}">
                <a16:creationId xmlns:a16="http://schemas.microsoft.com/office/drawing/2014/main" id="{72DA0C26-8393-D648-A2F7-92CC892CE0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-30000" contrast="50000"/>
          </a:blip>
          <a:srcRect b="51251"/>
          <a:stretch/>
        </p:blipFill>
        <p:spPr>
          <a:xfrm>
            <a:off x="236238" y="2636912"/>
            <a:ext cx="3915546" cy="16561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D0022A-15AC-7243-A6CF-520705AC5331}"/>
              </a:ext>
            </a:extLst>
          </p:cNvPr>
          <p:cNvCxnSpPr/>
          <p:nvPr/>
        </p:nvCxnSpPr>
        <p:spPr>
          <a:xfrm>
            <a:off x="3071664" y="3789040"/>
            <a:ext cx="648072" cy="0"/>
          </a:xfrm>
          <a:prstGeom prst="line">
            <a:avLst/>
          </a:prstGeom>
          <a:ln w="635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A45921-3A82-594F-8F46-64B18E79F695}"/>
              </a:ext>
            </a:extLst>
          </p:cNvPr>
          <p:cNvCxnSpPr/>
          <p:nvPr/>
        </p:nvCxnSpPr>
        <p:spPr>
          <a:xfrm>
            <a:off x="756197" y="4005064"/>
            <a:ext cx="648072" cy="0"/>
          </a:xfrm>
          <a:prstGeom prst="line">
            <a:avLst/>
          </a:prstGeom>
          <a:ln w="635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17685685-4D0A-D741-A1CC-46DC3368C8DF}"/>
              </a:ext>
            </a:extLst>
          </p:cNvPr>
          <p:cNvSpPr txBox="1"/>
          <p:nvPr/>
        </p:nvSpPr>
        <p:spPr>
          <a:xfrm>
            <a:off x="10793217" y="829918"/>
            <a:ext cx="72327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THIN</a:t>
            </a:r>
          </a:p>
        </p:txBody>
      </p:sp>
    </p:spTree>
    <p:extLst>
      <p:ext uri="{BB962C8B-B14F-4D97-AF65-F5344CB8AC3E}">
        <p14:creationId xmlns:p14="http://schemas.microsoft.com/office/powerpoint/2010/main" val="2530008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Numerical Vs Analytic </a:t>
            </a:r>
            <a:r>
              <a:rPr lang="en-US" sz="2200" dirty="0" err="1"/>
              <a:t>jacobian</a:t>
            </a:r>
            <a:r>
              <a:rPr lang="en-US" sz="2200" dirty="0"/>
              <a:t> OF THE ORM: Accuracy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1503794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Example: FCC quadrupole ORM Jacobian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1600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 steerers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 quadrupole QC1L1_1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B6DA1E-8BDB-A84D-B2F0-06B1A12DD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1172746"/>
            <a:ext cx="6860386" cy="5301207"/>
          </a:xfrm>
          <a:prstGeom prst="rect">
            <a:avLst/>
          </a:prstGeom>
        </p:spPr>
      </p:pic>
      <p:pic>
        <p:nvPicPr>
          <p:cNvPr id="14" name="Picture 13" descr="Eq1.png">
            <a:extLst>
              <a:ext uri="{FF2B5EF4-FFF2-40B4-BE49-F238E27FC236}">
                <a16:creationId xmlns:a16="http://schemas.microsoft.com/office/drawing/2014/main" id="{72DA0C26-8393-D648-A2F7-92CC892CE0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-30000" contrast="50000"/>
          </a:blip>
          <a:srcRect b="51251"/>
          <a:stretch/>
        </p:blipFill>
        <p:spPr>
          <a:xfrm>
            <a:off x="236238" y="2636912"/>
            <a:ext cx="3915546" cy="16561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D0022A-15AC-7243-A6CF-520705AC5331}"/>
              </a:ext>
            </a:extLst>
          </p:cNvPr>
          <p:cNvCxnSpPr/>
          <p:nvPr/>
        </p:nvCxnSpPr>
        <p:spPr>
          <a:xfrm>
            <a:off x="3071664" y="3789040"/>
            <a:ext cx="648072" cy="0"/>
          </a:xfrm>
          <a:prstGeom prst="line">
            <a:avLst/>
          </a:prstGeom>
          <a:ln w="635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A45921-3A82-594F-8F46-64B18E79F695}"/>
              </a:ext>
            </a:extLst>
          </p:cNvPr>
          <p:cNvCxnSpPr/>
          <p:nvPr/>
        </p:nvCxnSpPr>
        <p:spPr>
          <a:xfrm>
            <a:off x="756197" y="4005064"/>
            <a:ext cx="648072" cy="0"/>
          </a:xfrm>
          <a:prstGeom prst="line">
            <a:avLst/>
          </a:prstGeom>
          <a:ln w="635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120AE1C-CDA5-4D4C-91E8-DBD7856661E1}"/>
              </a:ext>
            </a:extLst>
          </p:cNvPr>
          <p:cNvSpPr txBox="1"/>
          <p:nvPr/>
        </p:nvSpPr>
        <p:spPr>
          <a:xfrm>
            <a:off x="10710125" y="803414"/>
            <a:ext cx="877163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THICK</a:t>
            </a:r>
          </a:p>
        </p:txBody>
      </p:sp>
    </p:spTree>
    <p:extLst>
      <p:ext uri="{BB962C8B-B14F-4D97-AF65-F5344CB8AC3E}">
        <p14:creationId xmlns:p14="http://schemas.microsoft.com/office/powerpoint/2010/main" val="784635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Numerical Vs Analytic </a:t>
            </a:r>
            <a:r>
              <a:rPr lang="en-US" sz="2200" dirty="0" err="1"/>
              <a:t>jacobian</a:t>
            </a:r>
            <a:r>
              <a:rPr lang="en-US" sz="2200" dirty="0"/>
              <a:t> OF THE ORM: Accuracy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1503794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Example: FCC quadrupole ORM Jacobian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1600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 steerers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 quadrupole QC1L1_1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B6DA1E-8BDB-A84D-B2F0-06B1A12DD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1172746"/>
            <a:ext cx="6860385" cy="5301207"/>
          </a:xfrm>
          <a:prstGeom prst="rect">
            <a:avLst/>
          </a:prstGeom>
        </p:spPr>
      </p:pic>
      <p:pic>
        <p:nvPicPr>
          <p:cNvPr id="14" name="Picture 13" descr="Eq1.png">
            <a:extLst>
              <a:ext uri="{FF2B5EF4-FFF2-40B4-BE49-F238E27FC236}">
                <a16:creationId xmlns:a16="http://schemas.microsoft.com/office/drawing/2014/main" id="{72DA0C26-8393-D648-A2F7-92CC892CE0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lum bright="-30000" contrast="50000"/>
          </a:blip>
          <a:srcRect b="51251"/>
          <a:stretch/>
        </p:blipFill>
        <p:spPr>
          <a:xfrm>
            <a:off x="236238" y="2636912"/>
            <a:ext cx="3915546" cy="1656184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9D0022A-15AC-7243-A6CF-520705AC5331}"/>
              </a:ext>
            </a:extLst>
          </p:cNvPr>
          <p:cNvCxnSpPr/>
          <p:nvPr/>
        </p:nvCxnSpPr>
        <p:spPr>
          <a:xfrm>
            <a:off x="3071664" y="3789040"/>
            <a:ext cx="648072" cy="0"/>
          </a:xfrm>
          <a:prstGeom prst="line">
            <a:avLst/>
          </a:prstGeom>
          <a:ln w="635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8A45921-3A82-594F-8F46-64B18E79F695}"/>
              </a:ext>
            </a:extLst>
          </p:cNvPr>
          <p:cNvCxnSpPr/>
          <p:nvPr/>
        </p:nvCxnSpPr>
        <p:spPr>
          <a:xfrm>
            <a:off x="756197" y="4005064"/>
            <a:ext cx="648072" cy="0"/>
          </a:xfrm>
          <a:prstGeom prst="line">
            <a:avLst/>
          </a:prstGeom>
          <a:ln w="635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120AE1C-CDA5-4D4C-91E8-DBD7856661E1}"/>
              </a:ext>
            </a:extLst>
          </p:cNvPr>
          <p:cNvSpPr txBox="1"/>
          <p:nvPr/>
        </p:nvSpPr>
        <p:spPr>
          <a:xfrm>
            <a:off x="10710125" y="803414"/>
            <a:ext cx="877163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THICK</a:t>
            </a:r>
          </a:p>
        </p:txBody>
      </p:sp>
    </p:spTree>
    <p:extLst>
      <p:ext uri="{BB962C8B-B14F-4D97-AF65-F5344CB8AC3E}">
        <p14:creationId xmlns:p14="http://schemas.microsoft.com/office/powerpoint/2010/main" val="1247435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Numerical Vs Analytic </a:t>
            </a:r>
            <a:r>
              <a:rPr lang="en-US" sz="2200" dirty="0" err="1"/>
              <a:t>jacobian</a:t>
            </a:r>
            <a:r>
              <a:rPr lang="en-US" sz="2200" dirty="0"/>
              <a:t> OF THE ORM: Accuracy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1503794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Example: FCC quadrupole ORM Jacobian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1600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 steerers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 quadrupole QC1L1_1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RMS &amp; MAX error computed over all columns &amp; rows of the diagonal ORM blocks O</a:t>
            </a:r>
            <a:r>
              <a:rPr lang="en-US" baseline="30000" dirty="0">
                <a:solidFill>
                  <a:schemeClr val="tx1"/>
                </a:solidFill>
              </a:rPr>
              <a:t>(xx) </a:t>
            </a:r>
            <a:r>
              <a:rPr lang="en-US" dirty="0">
                <a:solidFill>
                  <a:schemeClr val="tx1"/>
                </a:solidFill>
              </a:rPr>
              <a:t>&amp; O</a:t>
            </a:r>
            <a:r>
              <a:rPr lang="en-US" baseline="30000" dirty="0">
                <a:solidFill>
                  <a:schemeClr val="tx1"/>
                </a:solidFill>
              </a:rPr>
              <a:t>(</a:t>
            </a:r>
            <a:r>
              <a:rPr lang="en-US" baseline="30000" dirty="0" err="1">
                <a:solidFill>
                  <a:schemeClr val="tx1"/>
                </a:solidFill>
              </a:rPr>
              <a:t>yy</a:t>
            </a:r>
            <a:r>
              <a:rPr lang="en-US" baseline="30000" dirty="0">
                <a:solidFill>
                  <a:schemeClr val="tx1"/>
                </a:solidFill>
              </a:rPr>
              <a:t>)</a:t>
            </a:r>
            <a:r>
              <a:rPr lang="en-US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1700578-012A-C144-915E-32FF4F7FC7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544" y="1196752"/>
            <a:ext cx="8816128" cy="43924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C47C7F-1589-B543-9069-55ABDD4762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00" y="5085184"/>
            <a:ext cx="2878708" cy="84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1427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Numerical Vs Analytic </a:t>
            </a:r>
            <a:r>
              <a:rPr lang="en-US" sz="2200" dirty="0" err="1"/>
              <a:t>jacobian</a:t>
            </a:r>
            <a:r>
              <a:rPr lang="en-US" sz="2200" dirty="0"/>
              <a:t> OF THE ORM: CPU TIME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1503794"/>
          </a:xfrm>
        </p:spPr>
        <p:txBody>
          <a:bodyPr/>
          <a:lstStyle/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Example: FCC quadrupole ORM Jacobian </a:t>
            </a:r>
            <a:r>
              <a:rPr lang="en-US" sz="20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</a:t>
            </a: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(diagonal blocks only)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1600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8 steerers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360 quadrupoles parallelized over 64 cores CPUs (for both numerical and analytic tests)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BA16DCF-F58E-D343-B99A-D9BACBC42AA2}"/>
              </a:ext>
            </a:extLst>
          </p:cNvPr>
          <p:cNvSpPr txBox="1">
            <a:spLocks/>
          </p:cNvSpPr>
          <p:nvPr/>
        </p:nvSpPr>
        <p:spPr bwMode="gray">
          <a:xfrm>
            <a:off x="236238" y="2608002"/>
            <a:ext cx="11715761" cy="15037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Results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Numeric:         1807.1 s   [100%]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fully analytic:    221.1 s   [ 12%]  (room for further optimization)</a:t>
            </a:r>
          </a:p>
          <a:p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48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/>
              <a:t>Numerical Vs Analytic </a:t>
            </a:r>
            <a:r>
              <a:rPr lang="en-US" sz="2200" dirty="0" err="1"/>
              <a:t>jacobian</a:t>
            </a:r>
            <a:r>
              <a:rPr lang="en-US" sz="2200" dirty="0"/>
              <a:t> OF THE ORM: optics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849097-5FB2-8643-A5F2-FCD5BF7A89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008" y="639951"/>
            <a:ext cx="5613400" cy="5664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489FAD-D30D-164A-AFC3-2D71FD0BFA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0" y="692696"/>
            <a:ext cx="5613400" cy="50927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1D1770F-C463-A04B-915D-D674D1397D57}"/>
              </a:ext>
            </a:extLst>
          </p:cNvPr>
          <p:cNvSpPr/>
          <p:nvPr/>
        </p:nvSpPr>
        <p:spPr>
          <a:xfrm>
            <a:off x="679973" y="5936468"/>
            <a:ext cx="3111771" cy="54697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From IPAC23 MOPL069</a:t>
            </a:r>
          </a:p>
        </p:txBody>
      </p:sp>
    </p:spTree>
    <p:extLst>
      <p:ext uri="{BB962C8B-B14F-4D97-AF65-F5344CB8AC3E}">
        <p14:creationId xmlns:p14="http://schemas.microsoft.com/office/powerpoint/2010/main" val="2064781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26EF6-D566-FD44-979E-29102CBB8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Analytic tune variation with </a:t>
            </a:r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THICK</a:t>
            </a:r>
            <a:r>
              <a:rPr lang="en-US" sz="2400" dirty="0"/>
              <a:t> 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B6CCE-045B-7D48-A33A-5DE5A40C7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Quad: </a:t>
            </a:r>
            <a:r>
              <a:rPr lang="en-US" sz="2400" dirty="0">
                <a:latin typeface="Symbol" pitchFamily="2" charset="2"/>
              </a:rPr>
              <a:t>D</a:t>
            </a:r>
            <a:r>
              <a:rPr lang="en-US" sz="2000" dirty="0"/>
              <a:t>QF1J=0.023%</a:t>
            </a:r>
          </a:p>
          <a:p>
            <a:pPr>
              <a:spcAft>
                <a:spcPts val="400"/>
              </a:spcAft>
            </a:pPr>
            <a:r>
              <a:rPr lang="en-US" sz="2000" dirty="0">
                <a:solidFill>
                  <a:srgbClr val="ED7703"/>
                </a:solidFill>
              </a:rPr>
              <a:t>error </a:t>
            </a:r>
            <a:r>
              <a:rPr lang="en-US" sz="2800" dirty="0">
                <a:solidFill>
                  <a:srgbClr val="ED7703"/>
                </a:solidFill>
                <a:latin typeface="Symbol" pitchFamily="2" charset="2"/>
              </a:rPr>
              <a:t>D</a:t>
            </a:r>
            <a:r>
              <a:rPr lang="en-US" sz="2000" dirty="0">
                <a:solidFill>
                  <a:srgbClr val="ED7703"/>
                </a:solidFill>
              </a:rPr>
              <a:t>QH (</a:t>
            </a:r>
            <a:r>
              <a:rPr lang="en-US" sz="2000" dirty="0" err="1">
                <a:solidFill>
                  <a:srgbClr val="ED7703"/>
                </a:solidFill>
              </a:rPr>
              <a:t>num-ana</a:t>
            </a:r>
            <a:r>
              <a:rPr lang="en-US" sz="2000" dirty="0">
                <a:solidFill>
                  <a:srgbClr val="ED7703"/>
                </a:solidFill>
              </a:rPr>
              <a:t>): -0.16%</a:t>
            </a:r>
          </a:p>
          <a:p>
            <a:r>
              <a:rPr lang="en-US" sz="2000" dirty="0">
                <a:solidFill>
                  <a:srgbClr val="ED7703"/>
                </a:solidFill>
              </a:rPr>
              <a:t>error</a:t>
            </a:r>
            <a:r>
              <a:rPr lang="en-US" sz="2800" dirty="0">
                <a:solidFill>
                  <a:srgbClr val="ED7703"/>
                </a:solidFill>
              </a:rPr>
              <a:t> </a:t>
            </a:r>
            <a:r>
              <a:rPr lang="en-US" sz="2800" dirty="0" err="1">
                <a:solidFill>
                  <a:srgbClr val="ED7703"/>
                </a:solidFill>
                <a:latin typeface="Symbol" pitchFamily="2" charset="2"/>
              </a:rPr>
              <a:t>D</a:t>
            </a:r>
            <a:r>
              <a:rPr lang="en-US" sz="2000" dirty="0" err="1">
                <a:solidFill>
                  <a:srgbClr val="ED7703"/>
                </a:solidFill>
              </a:rPr>
              <a:t>Qv</a:t>
            </a:r>
            <a:r>
              <a:rPr lang="en-US" sz="2000" dirty="0">
                <a:solidFill>
                  <a:srgbClr val="ED7703"/>
                </a:solidFill>
              </a:rPr>
              <a:t> (</a:t>
            </a:r>
            <a:r>
              <a:rPr lang="en-US" sz="2000" dirty="0" err="1">
                <a:solidFill>
                  <a:srgbClr val="ED7703"/>
                </a:solidFill>
              </a:rPr>
              <a:t>num-ana</a:t>
            </a:r>
            <a:r>
              <a:rPr lang="en-US" sz="2000" dirty="0">
                <a:solidFill>
                  <a:srgbClr val="ED7703"/>
                </a:solidFill>
              </a:rPr>
              <a:t>):  0.14%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pPr>
              <a:spcAft>
                <a:spcPts val="400"/>
              </a:spcAft>
            </a:pPr>
            <a:endParaRPr lang="en-US" dirty="0">
              <a:latin typeface="Symbol" pitchFamily="2" charset="2"/>
            </a:endParaRPr>
          </a:p>
          <a:p>
            <a:pPr>
              <a:spcAft>
                <a:spcPts val="400"/>
              </a:spcAft>
            </a:pPr>
            <a:r>
              <a:rPr lang="en-US" sz="2000" dirty="0">
                <a:solidFill>
                  <a:srgbClr val="00B050"/>
                </a:solidFill>
              </a:rPr>
              <a:t>error </a:t>
            </a:r>
            <a:r>
              <a:rPr lang="en-US" sz="2000" dirty="0">
                <a:solidFill>
                  <a:srgbClr val="00B050"/>
                </a:solidFill>
                <a:latin typeface="Symbol" pitchFamily="2" charset="2"/>
              </a:rPr>
              <a:t>D</a:t>
            </a:r>
            <a:r>
              <a:rPr lang="en-US" sz="2000" dirty="0">
                <a:solidFill>
                  <a:srgbClr val="00B050"/>
                </a:solidFill>
              </a:rPr>
              <a:t>QH (</a:t>
            </a:r>
            <a:r>
              <a:rPr lang="en-US" sz="2000" dirty="0" err="1">
                <a:solidFill>
                  <a:srgbClr val="00B050"/>
                </a:solidFill>
              </a:rPr>
              <a:t>num-ana</a:t>
            </a:r>
            <a:r>
              <a:rPr lang="en-US" sz="2000" dirty="0">
                <a:solidFill>
                  <a:srgbClr val="00B050"/>
                </a:solidFill>
              </a:rPr>
              <a:t>): −0.0005 % 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error </a:t>
            </a:r>
            <a:r>
              <a:rPr lang="en-US" sz="2000" dirty="0" err="1">
                <a:solidFill>
                  <a:srgbClr val="00B050"/>
                </a:solidFill>
                <a:latin typeface="Symbol" pitchFamily="2" charset="2"/>
              </a:rPr>
              <a:t>D</a:t>
            </a:r>
            <a:r>
              <a:rPr lang="en-US" sz="2000" dirty="0" err="1">
                <a:solidFill>
                  <a:srgbClr val="00B050"/>
                </a:solidFill>
              </a:rPr>
              <a:t>Qv</a:t>
            </a:r>
            <a:r>
              <a:rPr lang="en-US" sz="2000" dirty="0">
                <a:solidFill>
                  <a:srgbClr val="00B050"/>
                </a:solidFill>
              </a:rPr>
              <a:t> (</a:t>
            </a:r>
            <a:r>
              <a:rPr lang="en-US" sz="2000" dirty="0" err="1">
                <a:solidFill>
                  <a:srgbClr val="00B050"/>
                </a:solidFill>
              </a:rPr>
              <a:t>num-ana</a:t>
            </a:r>
            <a:r>
              <a:rPr lang="en-US" sz="2000" dirty="0">
                <a:solidFill>
                  <a:srgbClr val="00B050"/>
                </a:solidFill>
              </a:rPr>
              <a:t>):    0.0024 %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EC259-07D4-C141-8113-089AB7499F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EC91A-94A9-DD4E-A8BE-5DE46CBA3291}"/>
              </a:ext>
            </a:extLst>
          </p:cNvPr>
          <p:cNvSpPr txBox="1"/>
          <p:nvPr/>
        </p:nvSpPr>
        <p:spPr>
          <a:xfrm>
            <a:off x="6744072" y="2031543"/>
            <a:ext cx="72327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21D5D7-B13D-3D4C-B9B8-1562877B67FA}"/>
              </a:ext>
            </a:extLst>
          </p:cNvPr>
          <p:cNvSpPr txBox="1"/>
          <p:nvPr/>
        </p:nvSpPr>
        <p:spPr>
          <a:xfrm>
            <a:off x="7079432" y="5335290"/>
            <a:ext cx="877163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THICK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48714F-DB31-5F46-9020-44702DEA2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2791529"/>
            <a:ext cx="7680176" cy="1495372"/>
          </a:xfrm>
          <a:prstGeom prst="rect">
            <a:avLst/>
          </a:prstGeom>
        </p:spPr>
      </p:pic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C9AC2B3-205A-9F4E-9A2E-AA865BE1D94C}"/>
              </a:ext>
            </a:extLst>
          </p:cNvPr>
          <p:cNvCxnSpPr>
            <a:cxnSpLocks/>
            <a:endCxn id="6" idx="3"/>
          </p:cNvCxnSpPr>
          <p:nvPr/>
        </p:nvCxnSpPr>
        <p:spPr>
          <a:xfrm rot="10800000">
            <a:off x="7467348" y="2216210"/>
            <a:ext cx="1237317" cy="8565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F47A5660-29FB-A24D-B438-9C99D3900309}"/>
              </a:ext>
            </a:extLst>
          </p:cNvPr>
          <p:cNvCxnSpPr>
            <a:cxnSpLocks/>
          </p:cNvCxnSpPr>
          <p:nvPr/>
        </p:nvCxnSpPr>
        <p:spPr>
          <a:xfrm rot="10800000" flipV="1">
            <a:off x="8101734" y="3731100"/>
            <a:ext cx="1931149" cy="1788855"/>
          </a:xfrm>
          <a:prstGeom prst="bentConnector3">
            <a:avLst>
              <a:gd name="adj1" fmla="val -201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FA423A0-9477-A644-8647-F3EB69EB8F0B}"/>
              </a:ext>
            </a:extLst>
          </p:cNvPr>
          <p:cNvSpPr txBox="1"/>
          <p:nvPr/>
        </p:nvSpPr>
        <p:spPr>
          <a:xfrm>
            <a:off x="10017833" y="2791368"/>
            <a:ext cx="175186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</a:rPr>
              <a:t> b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function across quadrupole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D16DED-DCE1-994D-9848-27148C24682C}"/>
              </a:ext>
            </a:extLst>
          </p:cNvPr>
          <p:cNvSpPr/>
          <p:nvPr/>
        </p:nvSpPr>
        <p:spPr>
          <a:xfrm>
            <a:off x="679973" y="5936468"/>
            <a:ext cx="8389256" cy="456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(“Thick modelling” original idea and mathematical approach : Zeus Martí , ALBA)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FAF17C-251C-F04C-996C-CB9D37AE10CF}"/>
              </a:ext>
            </a:extLst>
          </p:cNvPr>
          <p:cNvSpPr txBox="1"/>
          <p:nvPr/>
        </p:nvSpPr>
        <p:spPr>
          <a:xfrm>
            <a:off x="10883356" y="764704"/>
            <a:ext cx="1007007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EBS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8A8EF5D-B934-694D-BE0C-CA4690CA4C60}"/>
              </a:ext>
            </a:extLst>
          </p:cNvPr>
          <p:cNvSpPr/>
          <p:nvPr/>
        </p:nvSpPr>
        <p:spPr>
          <a:xfrm>
            <a:off x="9359507" y="5733256"/>
            <a:ext cx="2707319" cy="54697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From IPAC23 MOPL069</a:t>
            </a:r>
          </a:p>
        </p:txBody>
      </p:sp>
    </p:spTree>
    <p:extLst>
      <p:ext uri="{BB962C8B-B14F-4D97-AF65-F5344CB8AC3E}">
        <p14:creationId xmlns:p14="http://schemas.microsoft.com/office/powerpoint/2010/main" val="1972113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26EF6-D566-FD44-979E-29102CBB8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Analytic tune variation with </a:t>
            </a:r>
            <a:r>
              <a:rPr lang="en-US" sz="24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THICK</a:t>
            </a:r>
            <a:r>
              <a:rPr lang="en-US" sz="2400" dirty="0"/>
              <a:t> quadrupoles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B6CCE-045B-7D48-A33A-5DE5A40C70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Quad: </a:t>
            </a:r>
            <a:r>
              <a:rPr lang="en-US" sz="2400" dirty="0">
                <a:latin typeface="Symbol" pitchFamily="2" charset="2"/>
              </a:rPr>
              <a:t>D</a:t>
            </a:r>
            <a:r>
              <a:rPr lang="en-US" sz="2000" dirty="0"/>
              <a:t>QFG2-1 = 0.184 % </a:t>
            </a:r>
          </a:p>
          <a:p>
            <a:pPr>
              <a:spcAft>
                <a:spcPts val="400"/>
              </a:spcAft>
            </a:pPr>
            <a:r>
              <a:rPr lang="en-US" sz="2000" dirty="0">
                <a:solidFill>
                  <a:srgbClr val="ED7703"/>
                </a:solidFill>
              </a:rPr>
              <a:t>error </a:t>
            </a:r>
            <a:r>
              <a:rPr lang="en-US" sz="2800" dirty="0">
                <a:solidFill>
                  <a:srgbClr val="ED7703"/>
                </a:solidFill>
                <a:latin typeface="Symbol" pitchFamily="2" charset="2"/>
              </a:rPr>
              <a:t>D</a:t>
            </a:r>
            <a:r>
              <a:rPr lang="en-US" sz="2000" dirty="0">
                <a:solidFill>
                  <a:srgbClr val="ED7703"/>
                </a:solidFill>
              </a:rPr>
              <a:t>QH (</a:t>
            </a:r>
            <a:r>
              <a:rPr lang="en-US" sz="2000" dirty="0" err="1">
                <a:solidFill>
                  <a:srgbClr val="ED7703"/>
                </a:solidFill>
              </a:rPr>
              <a:t>num-ana</a:t>
            </a:r>
            <a:r>
              <a:rPr lang="en-US" sz="2000" dirty="0">
                <a:solidFill>
                  <a:srgbClr val="ED7703"/>
                </a:solidFill>
              </a:rPr>
              <a:t>):  2.2%</a:t>
            </a:r>
          </a:p>
          <a:p>
            <a:r>
              <a:rPr lang="en-US" sz="2000" dirty="0">
                <a:solidFill>
                  <a:srgbClr val="ED7703"/>
                </a:solidFill>
              </a:rPr>
              <a:t>error</a:t>
            </a:r>
            <a:r>
              <a:rPr lang="en-US" sz="2800" dirty="0">
                <a:solidFill>
                  <a:srgbClr val="ED7703"/>
                </a:solidFill>
              </a:rPr>
              <a:t> </a:t>
            </a:r>
            <a:r>
              <a:rPr lang="en-US" sz="2800" dirty="0" err="1">
                <a:solidFill>
                  <a:srgbClr val="ED7703"/>
                </a:solidFill>
                <a:latin typeface="Symbol" pitchFamily="2" charset="2"/>
              </a:rPr>
              <a:t>D</a:t>
            </a:r>
            <a:r>
              <a:rPr lang="en-US" sz="2000" dirty="0" err="1">
                <a:solidFill>
                  <a:srgbClr val="ED7703"/>
                </a:solidFill>
              </a:rPr>
              <a:t>Qv</a:t>
            </a:r>
            <a:r>
              <a:rPr lang="en-US" sz="2000" dirty="0">
                <a:solidFill>
                  <a:srgbClr val="ED7703"/>
                </a:solidFill>
              </a:rPr>
              <a:t> (</a:t>
            </a:r>
            <a:r>
              <a:rPr lang="en-US" sz="2000" dirty="0" err="1">
                <a:solidFill>
                  <a:srgbClr val="ED7703"/>
                </a:solidFill>
              </a:rPr>
              <a:t>num-ana</a:t>
            </a:r>
            <a:r>
              <a:rPr lang="en-US" sz="2000" dirty="0">
                <a:solidFill>
                  <a:srgbClr val="ED7703"/>
                </a:solidFill>
              </a:rPr>
              <a:t>): 0.38%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pPr>
              <a:spcAft>
                <a:spcPts val="400"/>
              </a:spcAft>
            </a:pPr>
            <a:endParaRPr lang="en-US" dirty="0">
              <a:latin typeface="Symbol" pitchFamily="2" charset="2"/>
            </a:endParaRPr>
          </a:p>
          <a:p>
            <a:pPr>
              <a:spcAft>
                <a:spcPts val="400"/>
              </a:spcAft>
            </a:pPr>
            <a:r>
              <a:rPr lang="en-US" sz="2000" dirty="0">
                <a:solidFill>
                  <a:srgbClr val="00B050"/>
                </a:solidFill>
              </a:rPr>
              <a:t>error </a:t>
            </a:r>
            <a:r>
              <a:rPr lang="en-US" sz="2000" dirty="0">
                <a:solidFill>
                  <a:srgbClr val="00B050"/>
                </a:solidFill>
                <a:latin typeface="Symbol" pitchFamily="2" charset="2"/>
              </a:rPr>
              <a:t>D</a:t>
            </a:r>
            <a:r>
              <a:rPr lang="en-US" sz="2000" dirty="0">
                <a:solidFill>
                  <a:srgbClr val="00B050"/>
                </a:solidFill>
              </a:rPr>
              <a:t>QH (</a:t>
            </a:r>
            <a:r>
              <a:rPr lang="en-US" sz="2000" dirty="0" err="1">
                <a:solidFill>
                  <a:srgbClr val="00B050"/>
                </a:solidFill>
              </a:rPr>
              <a:t>num-ana</a:t>
            </a:r>
            <a:r>
              <a:rPr lang="en-US" sz="2000" dirty="0">
                <a:solidFill>
                  <a:srgbClr val="00B050"/>
                </a:solidFill>
              </a:rPr>
              <a:t>):   0.0003 %  </a:t>
            </a:r>
          </a:p>
          <a:p>
            <a:r>
              <a:rPr lang="en-US" sz="2000" dirty="0">
                <a:solidFill>
                  <a:srgbClr val="00B050"/>
                </a:solidFill>
              </a:rPr>
              <a:t>error </a:t>
            </a:r>
            <a:r>
              <a:rPr lang="en-US" sz="2000" dirty="0" err="1">
                <a:solidFill>
                  <a:srgbClr val="00B050"/>
                </a:solidFill>
                <a:latin typeface="Symbol" pitchFamily="2" charset="2"/>
              </a:rPr>
              <a:t>D</a:t>
            </a:r>
            <a:r>
              <a:rPr lang="en-US" sz="2000" dirty="0" err="1">
                <a:solidFill>
                  <a:srgbClr val="00B050"/>
                </a:solidFill>
              </a:rPr>
              <a:t>Qv</a:t>
            </a:r>
            <a:r>
              <a:rPr lang="en-US" sz="2000" dirty="0">
                <a:solidFill>
                  <a:srgbClr val="00B050"/>
                </a:solidFill>
              </a:rPr>
              <a:t> (</a:t>
            </a:r>
            <a:r>
              <a:rPr lang="en-US" sz="2000" dirty="0" err="1">
                <a:solidFill>
                  <a:srgbClr val="00B050"/>
                </a:solidFill>
              </a:rPr>
              <a:t>num-ana</a:t>
            </a:r>
            <a:r>
              <a:rPr lang="en-US" sz="2000" dirty="0">
                <a:solidFill>
                  <a:srgbClr val="00B050"/>
                </a:solidFill>
              </a:rPr>
              <a:t>): −0.0008 % </a:t>
            </a:r>
          </a:p>
          <a:p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EEC259-07D4-C141-8113-089AB7499F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4EC91A-94A9-DD4E-A8BE-5DE46CBA3291}"/>
              </a:ext>
            </a:extLst>
          </p:cNvPr>
          <p:cNvSpPr txBox="1"/>
          <p:nvPr/>
        </p:nvSpPr>
        <p:spPr>
          <a:xfrm>
            <a:off x="6744072" y="2031543"/>
            <a:ext cx="723275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21D5D7-B13D-3D4C-B9B8-1562877B67FA}"/>
              </a:ext>
            </a:extLst>
          </p:cNvPr>
          <p:cNvSpPr txBox="1"/>
          <p:nvPr/>
        </p:nvSpPr>
        <p:spPr>
          <a:xfrm>
            <a:off x="7079432" y="5335290"/>
            <a:ext cx="877163" cy="3693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THICK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048714F-DB31-5F46-9020-44702DEA21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568" y="2791529"/>
            <a:ext cx="7680176" cy="1495372"/>
          </a:xfrm>
          <a:prstGeom prst="rect">
            <a:avLst/>
          </a:prstGeom>
        </p:spPr>
      </p:pic>
      <p:cxnSp>
        <p:nvCxnSpPr>
          <p:cNvPr id="11" name="Elbow Connector 10">
            <a:extLst>
              <a:ext uri="{FF2B5EF4-FFF2-40B4-BE49-F238E27FC236}">
                <a16:creationId xmlns:a16="http://schemas.microsoft.com/office/drawing/2014/main" id="{DC9AC2B3-205A-9F4E-9A2E-AA865BE1D94C}"/>
              </a:ext>
            </a:extLst>
          </p:cNvPr>
          <p:cNvCxnSpPr>
            <a:cxnSpLocks/>
            <a:endCxn id="6" idx="3"/>
          </p:cNvCxnSpPr>
          <p:nvPr/>
        </p:nvCxnSpPr>
        <p:spPr>
          <a:xfrm rot="10800000">
            <a:off x="7467348" y="2216210"/>
            <a:ext cx="1237317" cy="85658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F47A5660-29FB-A24D-B438-9C99D3900309}"/>
              </a:ext>
            </a:extLst>
          </p:cNvPr>
          <p:cNvCxnSpPr>
            <a:cxnSpLocks/>
          </p:cNvCxnSpPr>
          <p:nvPr/>
        </p:nvCxnSpPr>
        <p:spPr>
          <a:xfrm rot="10800000" flipV="1">
            <a:off x="8101734" y="3731100"/>
            <a:ext cx="1931149" cy="1788855"/>
          </a:xfrm>
          <a:prstGeom prst="bentConnector3">
            <a:avLst>
              <a:gd name="adj1" fmla="val -2018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FA423A0-9477-A644-8647-F3EB69EB8F0B}"/>
              </a:ext>
            </a:extLst>
          </p:cNvPr>
          <p:cNvSpPr txBox="1"/>
          <p:nvPr/>
        </p:nvSpPr>
        <p:spPr>
          <a:xfrm>
            <a:off x="10017833" y="2791368"/>
            <a:ext cx="175186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average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</a:rPr>
              <a:t> b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function across quadrupole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D16DED-DCE1-994D-9848-27148C24682C}"/>
              </a:ext>
            </a:extLst>
          </p:cNvPr>
          <p:cNvSpPr/>
          <p:nvPr/>
        </p:nvSpPr>
        <p:spPr>
          <a:xfrm>
            <a:off x="679973" y="5936468"/>
            <a:ext cx="8389256" cy="456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(“Thick modelling” original idea and mathematical approach : Zeus Martí , ALBA)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EFAF17C-251C-F04C-996C-CB9D37AE10CF}"/>
              </a:ext>
            </a:extLst>
          </p:cNvPr>
          <p:cNvSpPr txBox="1"/>
          <p:nvPr/>
        </p:nvSpPr>
        <p:spPr>
          <a:xfrm>
            <a:off x="10272464" y="764704"/>
            <a:ext cx="1679536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FCC-</a:t>
            </a:r>
            <a:r>
              <a:rPr lang="en-US" sz="3200" dirty="0" err="1">
                <a:solidFill>
                  <a:schemeClr val="tx1"/>
                </a:solidFill>
              </a:rPr>
              <a:t>ee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1097A2-87F6-C544-8D46-164D876B1ECE}"/>
              </a:ext>
            </a:extLst>
          </p:cNvPr>
          <p:cNvSpPr/>
          <p:nvPr/>
        </p:nvSpPr>
        <p:spPr>
          <a:xfrm>
            <a:off x="9359507" y="5733256"/>
            <a:ext cx="2707319" cy="54697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From IPAC23 MOPL069</a:t>
            </a:r>
          </a:p>
        </p:txBody>
      </p:sp>
    </p:spTree>
    <p:extLst>
      <p:ext uri="{BB962C8B-B14F-4D97-AF65-F5344CB8AC3E}">
        <p14:creationId xmlns:p14="http://schemas.microsoft.com/office/powerpoint/2010/main" val="641129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A13B543-BC25-2A4D-A114-A83DAEFD6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Thick steerers in classic analytic ORM formula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4D096E-217A-6047-AA46-7EC98CF8A9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5A48697-4FED-4041-89D0-DF1645BE66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52"/>
          <a:stretch/>
        </p:blipFill>
        <p:spPr>
          <a:xfrm>
            <a:off x="191344" y="1328529"/>
            <a:ext cx="4679988" cy="123637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BAD63828-5B80-2143-AD2C-70591BAD496A}"/>
              </a:ext>
            </a:extLst>
          </p:cNvPr>
          <p:cNvGrpSpPr/>
          <p:nvPr/>
        </p:nvGrpSpPr>
        <p:grpSpPr>
          <a:xfrm>
            <a:off x="617096" y="3982682"/>
            <a:ext cx="10184837" cy="1787110"/>
            <a:chOff x="617096" y="4313255"/>
            <a:chExt cx="10184837" cy="1787110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19536E28-4340-4241-8A24-8644D3F86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685" y="5351521"/>
              <a:ext cx="10037248" cy="748844"/>
            </a:xfrm>
            <a:prstGeom prst="rect">
              <a:avLst/>
            </a:prstGeom>
          </p:spPr>
        </p:pic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F2336FFE-4A54-2548-AA50-F08479AC921C}"/>
                </a:ext>
              </a:extLst>
            </p:cNvPr>
            <p:cNvSpPr/>
            <p:nvPr/>
          </p:nvSpPr>
          <p:spPr>
            <a:xfrm rot="10800000">
              <a:off x="1624856" y="4770848"/>
              <a:ext cx="362053" cy="35542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ED7703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9422831-D9CE-114C-8608-9D3E80A84757}"/>
                </a:ext>
              </a:extLst>
            </p:cNvPr>
            <p:cNvSpPr txBox="1"/>
            <p:nvPr/>
          </p:nvSpPr>
          <p:spPr>
            <a:xfrm>
              <a:off x="617096" y="4313255"/>
              <a:ext cx="2377574" cy="369332"/>
            </a:xfrm>
            <a:prstGeom prst="rect">
              <a:avLst/>
            </a:prstGeom>
            <a:ln>
              <a:solidFill>
                <a:srgbClr val="ED7703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ED7703"/>
                  </a:solidFill>
                </a:rPr>
                <a:t>THICK</a:t>
              </a:r>
              <a:r>
                <a:rPr lang="en-US" dirty="0">
                  <a:solidFill>
                    <a:srgbClr val="ED7703"/>
                  </a:solidFill>
                </a:rPr>
                <a:t> steerers ORM</a:t>
              </a: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DFB42940-C806-4841-9F8B-6547A040AF12}"/>
              </a:ext>
            </a:extLst>
          </p:cNvPr>
          <p:cNvSpPr txBox="1"/>
          <p:nvPr/>
        </p:nvSpPr>
        <p:spPr>
          <a:xfrm>
            <a:off x="592683" y="908720"/>
            <a:ext cx="222368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THIN steerers ORM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2AF3B7F-2DAA-7347-8DC2-EA6D214C90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258" y="623199"/>
            <a:ext cx="7073900" cy="39947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55BD53C-6523-5A4E-9BD9-D2E032D50A83}"/>
              </a:ext>
            </a:extLst>
          </p:cNvPr>
          <p:cNvSpPr txBox="1"/>
          <p:nvPr/>
        </p:nvSpPr>
        <p:spPr>
          <a:xfrm>
            <a:off x="10632504" y="3029349"/>
            <a:ext cx="64633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EBS</a:t>
            </a:r>
          </a:p>
        </p:txBody>
      </p:sp>
    </p:spTree>
    <p:extLst>
      <p:ext uri="{BB962C8B-B14F-4D97-AF65-F5344CB8AC3E}">
        <p14:creationId xmlns:p14="http://schemas.microsoft.com/office/powerpoint/2010/main" val="30472474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OUTLINE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Part 1: The implementation (12’)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 2: The repository (1’)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Part 3: outlook (3’)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</p:spTree>
    <p:extLst>
      <p:ext uri="{BB962C8B-B14F-4D97-AF65-F5344CB8AC3E}">
        <p14:creationId xmlns:p14="http://schemas.microsoft.com/office/powerpoint/2010/main" val="262391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OUTLINE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 1: The implementation (12’)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 2: The repository (1’)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 3: outlook (3’)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</p:spTree>
    <p:extLst>
      <p:ext uri="{BB962C8B-B14F-4D97-AF65-F5344CB8AC3E}">
        <p14:creationId xmlns:p14="http://schemas.microsoft.com/office/powerpoint/2010/main" val="36556066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WHERE YOU CAN FIND US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r>
              <a:rPr lang="en-GB" sz="2800" dirty="0">
                <a:solidFill>
                  <a:srgbClr val="0A01FF"/>
                </a:solidFill>
              </a:rPr>
              <a:t>https://</a:t>
            </a:r>
            <a:r>
              <a:rPr lang="en-GB" sz="2800" dirty="0" err="1">
                <a:solidFill>
                  <a:srgbClr val="0A01FF"/>
                </a:solidFill>
              </a:rPr>
              <a:t>gitlab.esrf.fr</a:t>
            </a:r>
            <a:r>
              <a:rPr lang="en-GB" sz="2800" dirty="0">
                <a:solidFill>
                  <a:srgbClr val="0A01FF"/>
                </a:solidFill>
              </a:rPr>
              <a:t>/</a:t>
            </a:r>
            <a:r>
              <a:rPr lang="en-GB" sz="2800" dirty="0" err="1">
                <a:solidFill>
                  <a:srgbClr val="0A01FF"/>
                </a:solidFill>
              </a:rPr>
              <a:t>BeamDynamics</a:t>
            </a:r>
            <a:r>
              <a:rPr lang="en-GB" sz="2800" dirty="0">
                <a:solidFill>
                  <a:srgbClr val="0A01FF"/>
                </a:solidFill>
              </a:rPr>
              <a:t>/</a:t>
            </a:r>
            <a:r>
              <a:rPr lang="en-GB" sz="2800" dirty="0" err="1">
                <a:solidFill>
                  <a:srgbClr val="0A01FF"/>
                </a:solidFill>
              </a:rPr>
              <a:t>commissioningsimulations</a:t>
            </a:r>
            <a:endParaRPr lang="en-GB" sz="2800" dirty="0">
              <a:solidFill>
                <a:srgbClr val="0A01FF"/>
              </a:solidFill>
            </a:endParaRPr>
          </a:p>
          <a:p>
            <a:endParaRPr lang="en-GB" sz="2800" dirty="0">
              <a:solidFill>
                <a:schemeClr val="tx1"/>
              </a:solidFill>
            </a:endParaRPr>
          </a:p>
          <a:p>
            <a:r>
              <a:rPr lang="en-GB" sz="2800" dirty="0">
                <a:solidFill>
                  <a:schemeClr val="tx1"/>
                </a:solidFill>
              </a:rPr>
              <a:t>Commissioning tools are still poor in terms of documentation, and debugging. The inclusion into the </a:t>
            </a:r>
            <a:r>
              <a:rPr lang="en-GB" sz="2800" dirty="0" err="1">
                <a:solidFill>
                  <a:schemeClr val="tx1"/>
                </a:solidFill>
              </a:rPr>
              <a:t>pyAT</a:t>
            </a:r>
            <a:r>
              <a:rPr lang="en-GB" sz="2800" dirty="0">
                <a:solidFill>
                  <a:schemeClr val="tx1"/>
                </a:solidFill>
              </a:rPr>
              <a:t> repository is pending such extensive validation tests.</a:t>
            </a:r>
            <a:br>
              <a:rPr lang="en-GB" sz="2800" dirty="0">
                <a:solidFill>
                  <a:schemeClr val="tx1"/>
                </a:solidFill>
              </a:rPr>
            </a:br>
            <a:br>
              <a:rPr lang="en-GB" sz="2800" dirty="0">
                <a:solidFill>
                  <a:schemeClr val="tx1"/>
                </a:solidFill>
              </a:rPr>
            </a:br>
            <a:r>
              <a:rPr lang="en-GB" sz="2800" dirty="0">
                <a:solidFill>
                  <a:schemeClr val="tx1"/>
                </a:solidFill>
              </a:rPr>
              <a:t>Modules for the fully analytic ORM Jacobian can be found here: </a:t>
            </a:r>
          </a:p>
          <a:p>
            <a:endParaRPr lang="en-GB" sz="2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592F07-9500-AF4E-9804-037B354E37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38" y="4149080"/>
            <a:ext cx="1683298" cy="2082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F2FF57-0BFC-614E-84C1-F3C1E5529C2F}"/>
              </a:ext>
            </a:extLst>
          </p:cNvPr>
          <p:cNvSpPr/>
          <p:nvPr/>
        </p:nvSpPr>
        <p:spPr>
          <a:xfrm>
            <a:off x="2279576" y="4590315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A01FF"/>
                </a:solidFill>
              </a:rPr>
              <a:t>https://</a:t>
            </a:r>
            <a:r>
              <a:rPr lang="en-GB" b="1" dirty="0" err="1">
                <a:solidFill>
                  <a:srgbClr val="0A01FF"/>
                </a:solidFill>
              </a:rPr>
              <a:t>gitlab.esrf.fr</a:t>
            </a:r>
            <a:r>
              <a:rPr lang="en-GB" b="1" dirty="0">
                <a:solidFill>
                  <a:srgbClr val="0A01FF"/>
                </a:solidFill>
              </a:rPr>
              <a:t>/</a:t>
            </a:r>
            <a:r>
              <a:rPr lang="en-GB" b="1" dirty="0" err="1">
                <a:solidFill>
                  <a:srgbClr val="0A01FF"/>
                </a:solidFill>
              </a:rPr>
              <a:t>BeamDynamics</a:t>
            </a:r>
            <a:r>
              <a:rPr lang="en-GB" b="1" dirty="0">
                <a:solidFill>
                  <a:srgbClr val="0A01FF"/>
                </a:solidFill>
              </a:rPr>
              <a:t>/</a:t>
            </a:r>
            <a:r>
              <a:rPr lang="en-GB" b="1" dirty="0" err="1">
                <a:solidFill>
                  <a:srgbClr val="0A01FF"/>
                </a:solidFill>
              </a:rPr>
              <a:t>commissioningsimulations</a:t>
            </a:r>
            <a:r>
              <a:rPr lang="en-GB" b="1" dirty="0">
                <a:solidFill>
                  <a:srgbClr val="0A01FF"/>
                </a:solidFill>
              </a:rPr>
              <a:t>/-/tree/main/</a:t>
            </a:r>
            <a:r>
              <a:rPr lang="en-GB" b="1" dirty="0" err="1">
                <a:solidFill>
                  <a:srgbClr val="0A01FF"/>
                </a:solidFill>
              </a:rPr>
              <a:t>commissioningsimulations</a:t>
            </a:r>
            <a:r>
              <a:rPr lang="en-GB" b="1" dirty="0">
                <a:solidFill>
                  <a:srgbClr val="0A01FF"/>
                </a:solidFill>
              </a:rPr>
              <a:t>/correction/</a:t>
            </a:r>
            <a:r>
              <a:rPr lang="en-GB" b="1" dirty="0" err="1">
                <a:solidFill>
                  <a:srgbClr val="0A01FF"/>
                </a:solidFill>
              </a:rPr>
              <a:t>optics_coupling</a:t>
            </a:r>
            <a:endParaRPr lang="en-GB" b="1" dirty="0">
              <a:solidFill>
                <a:srgbClr val="0A0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3813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OUTLINE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Part 1: The implementation (12’)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Part 2: The repository (1’)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 3: outlook (3’)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</p:spTree>
    <p:extLst>
      <p:ext uri="{BB962C8B-B14F-4D97-AF65-F5344CB8AC3E}">
        <p14:creationId xmlns:p14="http://schemas.microsoft.com/office/powerpoint/2010/main" val="10194317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outlook: thick-element correction for RDTs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A83EAEE-F386-C74F-BF2D-EF0EFA2203BC}"/>
                  </a:ext>
                </a:extLst>
              </p:cNvPr>
              <p:cNvSpPr txBox="1"/>
              <p:nvPr/>
            </p:nvSpPr>
            <p:spPr>
              <a:xfrm>
                <a:off x="357606" y="764704"/>
                <a:ext cx="7610602" cy="89620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𝑗𝑘𝑙𝑚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)∝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)/2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)/2</m:t>
                              </m:r>
                            </m:sup>
                          </m:sSubSup>
                        </m:e>
                      </m:nary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[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sup>
                          </m:sSub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] </m:t>
                          </m:r>
                        </m:sup>
                      </m:s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A83EAEE-F386-C74F-BF2D-EF0EFA2203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06" y="764704"/>
                <a:ext cx="7610602" cy="896207"/>
              </a:xfrm>
              <a:prstGeom prst="rect">
                <a:avLst/>
              </a:prstGeom>
              <a:blipFill>
                <a:blip r:embed="rId2"/>
                <a:stretch>
                  <a:fillRect l="-167" t="-149296" b="-2042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00E7F259-D5B6-0942-9E80-436B29C94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35" y="1802815"/>
            <a:ext cx="5235764" cy="18947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23E80B-3535-1848-8125-947CDC7AA37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" r="3725"/>
          <a:stretch/>
        </p:blipFill>
        <p:spPr>
          <a:xfrm>
            <a:off x="6240016" y="1651605"/>
            <a:ext cx="5184576" cy="2197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80ED51-F065-3A41-B6D9-6AC7BEFFDA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56" y="3871728"/>
            <a:ext cx="5565626" cy="1384749"/>
          </a:xfrm>
          <a:prstGeom prst="rect">
            <a:avLst/>
          </a:prstGeom>
          <a:ln w="254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286C8E7-A653-FE4C-99C8-5D542FAE1915}"/>
              </a:ext>
            </a:extLst>
          </p:cNvPr>
          <p:cNvSpPr txBox="1">
            <a:spLocks/>
          </p:cNvSpPr>
          <p:nvPr/>
        </p:nvSpPr>
        <p:spPr bwMode="gray">
          <a:xfrm>
            <a:off x="119336" y="5517232"/>
            <a:ext cx="11760655" cy="561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1475" indent="-371475"/>
            <a:r>
              <a:rPr lang="en-GB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Thick-element corrections are being implemented to RDTs</a:t>
            </a:r>
          </a:p>
        </p:txBody>
      </p:sp>
    </p:spTree>
    <p:extLst>
      <p:ext uri="{BB962C8B-B14F-4D97-AF65-F5344CB8AC3E}">
        <p14:creationId xmlns:p14="http://schemas.microsoft.com/office/powerpoint/2010/main" val="27399658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outlook: A new way to compute linear RDTs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823E80B-3535-1848-8125-947CDC7AA3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1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" r="3725"/>
          <a:stretch/>
        </p:blipFill>
        <p:spPr>
          <a:xfrm>
            <a:off x="119336" y="1159892"/>
            <a:ext cx="5184576" cy="2197100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286C8E7-A653-FE4C-99C8-5D542FAE1915}"/>
              </a:ext>
            </a:extLst>
          </p:cNvPr>
          <p:cNvSpPr txBox="1">
            <a:spLocks/>
          </p:cNvSpPr>
          <p:nvPr/>
        </p:nvSpPr>
        <p:spPr bwMode="gray">
          <a:xfrm>
            <a:off x="119336" y="4077995"/>
            <a:ext cx="4703081" cy="561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1475" indent="-371475" algn="ctr"/>
            <a:r>
              <a:rPr lang="en-GB" sz="2500" dirty="0">
                <a:solidFill>
                  <a:srgbClr val="51A026"/>
                </a:solidFill>
              </a:rPr>
              <a:t>  New formulas from OTM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98D1E7-6BE2-DB46-A8E5-4F50DA3CE72D}"/>
              </a:ext>
            </a:extLst>
          </p:cNvPr>
          <p:cNvSpPr txBox="1">
            <a:spLocks/>
          </p:cNvSpPr>
          <p:nvPr/>
        </p:nvSpPr>
        <p:spPr bwMode="gray">
          <a:xfrm>
            <a:off x="479377" y="676789"/>
            <a:ext cx="3672408" cy="561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1475" indent="-371475"/>
            <a:r>
              <a:rPr lang="en-GB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From analytic formulas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E5CD46-E4AD-8049-AF94-5F02F1FD2271}"/>
              </a:ext>
            </a:extLst>
          </p:cNvPr>
          <p:cNvSpPr txBox="1">
            <a:spLocks/>
          </p:cNvSpPr>
          <p:nvPr/>
        </p:nvSpPr>
        <p:spPr bwMode="gray">
          <a:xfrm>
            <a:off x="5591944" y="676789"/>
            <a:ext cx="6528047" cy="561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1475" indent="-371475"/>
            <a:r>
              <a:rPr lang="en-GB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From particle tracking + harmonic analysis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619877-6658-CF4A-BF34-686E03F7B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1199696"/>
            <a:ext cx="3361875" cy="17309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354BF1-8CB2-1C4F-A953-C8FA3850668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963" y="2852936"/>
            <a:ext cx="6731531" cy="29523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809E7A9-27AE-1340-A059-BD8C20E8DB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7" y="4727696"/>
            <a:ext cx="4292847" cy="1265563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671C257-2D33-2249-B892-61040EC263EC}"/>
              </a:ext>
            </a:extLst>
          </p:cNvPr>
          <p:cNvSpPr/>
          <p:nvPr/>
        </p:nvSpPr>
        <p:spPr>
          <a:xfrm>
            <a:off x="119336" y="3933056"/>
            <a:ext cx="4968552" cy="2304256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2125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outlook: A new way to compute linear RDTs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286C8E7-A653-FE4C-99C8-5D542FAE1915}"/>
              </a:ext>
            </a:extLst>
          </p:cNvPr>
          <p:cNvSpPr txBox="1">
            <a:spLocks/>
          </p:cNvSpPr>
          <p:nvPr/>
        </p:nvSpPr>
        <p:spPr bwMode="gray">
          <a:xfrm>
            <a:off x="172593" y="5540431"/>
            <a:ext cx="11760655" cy="561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288" indent="-14288"/>
            <a:r>
              <a:rPr lang="en-GB" sz="3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Very accurate for single-quad error (thus ok for response matrix)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DCC2DD-3F2A-8C4B-859C-FC1BAE6E50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764704"/>
            <a:ext cx="11442700" cy="439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8993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outlook: A new way to compute linear RDTs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25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DCC2DD-3F2A-8C4B-859C-FC1BAE6E50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703" y="764704"/>
            <a:ext cx="11165998" cy="43942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099BF3-5E89-024C-B4B1-F677E0766D4D}"/>
              </a:ext>
            </a:extLst>
          </p:cNvPr>
          <p:cNvSpPr txBox="1">
            <a:spLocks/>
          </p:cNvSpPr>
          <p:nvPr/>
        </p:nvSpPr>
        <p:spPr bwMode="gray">
          <a:xfrm>
            <a:off x="172593" y="5540431"/>
            <a:ext cx="11760655" cy="561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71475" indent="-371475"/>
            <a:r>
              <a:rPr lang="en-GB" sz="3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Less accurate for distributed errors (2</a:t>
            </a:r>
            <a:r>
              <a:rPr lang="en-GB" sz="3000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nd </a:t>
            </a:r>
            <a:r>
              <a:rPr lang="en-GB" sz="3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order &amp; coupling terms)</a:t>
            </a:r>
          </a:p>
        </p:txBody>
      </p:sp>
    </p:spTree>
    <p:extLst>
      <p:ext uri="{BB962C8B-B14F-4D97-AF65-F5344CB8AC3E}">
        <p14:creationId xmlns:p14="http://schemas.microsoft.com/office/powerpoint/2010/main" val="37530217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outlook: A new way to compute linear RDTs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286C8E7-A653-FE4C-99C8-5D542FAE1915}"/>
              </a:ext>
            </a:extLst>
          </p:cNvPr>
          <p:cNvSpPr txBox="1">
            <a:spLocks/>
          </p:cNvSpPr>
          <p:nvPr/>
        </p:nvSpPr>
        <p:spPr bwMode="gray">
          <a:xfrm>
            <a:off x="239350" y="908720"/>
            <a:ext cx="11534827" cy="5614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73050"/>
            <a:r>
              <a:rPr lang="en-GB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New formulas for coupling RDTs from OTM are still to be derived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368560-3CC3-D841-B2D3-1F44C4F1D7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5310" y="1863855"/>
            <a:ext cx="5553297" cy="163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7500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OUTLINE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A01FF"/>
                </a:solidFill>
              </a:rPr>
              <a:t>Part 1: The implementation (12’)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A01FF"/>
                </a:solidFill>
              </a:rPr>
              <a:t>Part 2: The repository (1’)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A01FF"/>
                </a:solidFill>
              </a:rPr>
              <a:t>Part 3: outlook (3’)</a:t>
            </a:r>
          </a:p>
          <a:p>
            <a:pPr algn="ctr">
              <a:lnSpc>
                <a:spcPct val="150000"/>
              </a:lnSpc>
            </a:pPr>
            <a:r>
              <a:rPr lang="en-US" sz="4400" dirty="0">
                <a:solidFill>
                  <a:srgbClr val="FF0000"/>
                </a:solidFill>
              </a:rPr>
              <a:t>Thank you!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</p:spTree>
    <p:extLst>
      <p:ext uri="{BB962C8B-B14F-4D97-AF65-F5344CB8AC3E}">
        <p14:creationId xmlns:p14="http://schemas.microsoft.com/office/powerpoint/2010/main" val="1243192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28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E9058-55A3-9A4D-86F5-C093788546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0" r="4522"/>
          <a:stretch/>
        </p:blipFill>
        <p:spPr>
          <a:xfrm>
            <a:off x="236238" y="692696"/>
            <a:ext cx="7875986" cy="3152089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2329296"/>
            <a:ext cx="2476026" cy="45163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0A01FF"/>
                </a:solidFill>
              </a:rPr>
              <a:t>minimize chromaticity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9060FBD-C913-BC46-9562-A8DD5B657629}"/>
              </a:ext>
            </a:extLst>
          </p:cNvPr>
          <p:cNvSpPr txBox="1">
            <a:spLocks/>
          </p:cNvSpPr>
          <p:nvPr/>
        </p:nvSpPr>
        <p:spPr bwMode="gray">
          <a:xfrm>
            <a:off x="7828926" y="5612000"/>
            <a:ext cx="4175709" cy="5533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A01FF"/>
                </a:solidFill>
              </a:rPr>
              <a:t>minimize detuning with amplitude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C0C44D4-A432-3248-82E1-067DAD693DB0}"/>
              </a:ext>
            </a:extLst>
          </p:cNvPr>
          <p:cNvSpPr txBox="1">
            <a:spLocks/>
          </p:cNvSpPr>
          <p:nvPr/>
        </p:nvSpPr>
        <p:spPr bwMode="gray">
          <a:xfrm>
            <a:off x="4079776" y="1620686"/>
            <a:ext cx="4392488" cy="137626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endParaRPr lang="en-US" dirty="0">
              <a:solidFill>
                <a:srgbClr val="0A01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395CD0-8662-8C48-AAD4-08565C32BB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323" y="890117"/>
            <a:ext cx="2662312" cy="5089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498F1E-9D7A-AF48-BE36-924CB872EA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8"/>
          <a:stretch/>
        </p:blipFill>
        <p:spPr>
          <a:xfrm>
            <a:off x="4462966" y="1666405"/>
            <a:ext cx="6113636" cy="39051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1EBB495-0B78-CE4C-8955-85C0E0E8980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12"/>
          <a:stretch/>
        </p:blipFill>
        <p:spPr>
          <a:xfrm>
            <a:off x="7176120" y="2366907"/>
            <a:ext cx="4896544" cy="63004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4FF6FD7-3E7E-584A-A313-4ECF7FD7AEB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6" t="60837" r="27761" b="28383"/>
          <a:stretch/>
        </p:blipFill>
        <p:spPr>
          <a:xfrm>
            <a:off x="1631504" y="1224950"/>
            <a:ext cx="1945046" cy="2358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0261173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E9058-55A3-9A4D-86F5-C093788546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0" r="4522"/>
          <a:stretch/>
        </p:blipFill>
        <p:spPr>
          <a:xfrm>
            <a:off x="236238" y="692696"/>
            <a:ext cx="7875986" cy="3152089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2329296"/>
            <a:ext cx="2476026" cy="45163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0A01FF"/>
                </a:solidFill>
              </a:rPr>
              <a:t>minimize chromaticity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9060FBD-C913-BC46-9562-A8DD5B657629}"/>
              </a:ext>
            </a:extLst>
          </p:cNvPr>
          <p:cNvSpPr txBox="1">
            <a:spLocks/>
          </p:cNvSpPr>
          <p:nvPr/>
        </p:nvSpPr>
        <p:spPr bwMode="gray">
          <a:xfrm>
            <a:off x="7828926" y="5612000"/>
            <a:ext cx="4175709" cy="5533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A01FF"/>
                </a:solidFill>
              </a:rPr>
              <a:t>minimize detuning with amplitude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0EC67A-ABE1-394D-8C6F-C1B4C4BC87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0" r="6685"/>
          <a:stretch/>
        </p:blipFill>
        <p:spPr>
          <a:xfrm>
            <a:off x="203437" y="3717033"/>
            <a:ext cx="4200504" cy="297880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DFE1758-F29E-AD43-8972-B9412F00A999}"/>
              </a:ext>
            </a:extLst>
          </p:cNvPr>
          <p:cNvSpPr txBox="1">
            <a:spLocks/>
          </p:cNvSpPr>
          <p:nvPr/>
        </p:nvSpPr>
        <p:spPr bwMode="gray">
          <a:xfrm>
            <a:off x="4418913" y="6008446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Simone Liuzzo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C0C44D4-A432-3248-82E1-067DAD693DB0}"/>
              </a:ext>
            </a:extLst>
          </p:cNvPr>
          <p:cNvSpPr txBox="1">
            <a:spLocks/>
          </p:cNvSpPr>
          <p:nvPr/>
        </p:nvSpPr>
        <p:spPr bwMode="gray">
          <a:xfrm>
            <a:off x="4079776" y="1620686"/>
            <a:ext cx="4392488" cy="137626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endParaRPr lang="en-US" dirty="0">
              <a:solidFill>
                <a:srgbClr val="0A01FF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1A348D3-9FE9-D745-9F7E-F9DBC5F65769}"/>
              </a:ext>
            </a:extLst>
          </p:cNvPr>
          <p:cNvSpPr txBox="1">
            <a:spLocks/>
          </p:cNvSpPr>
          <p:nvPr/>
        </p:nvSpPr>
        <p:spPr bwMode="gray">
          <a:xfrm>
            <a:off x="2891644" y="3942974"/>
            <a:ext cx="828092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070C0"/>
                </a:solidFill>
              </a:rPr>
              <a:t>4D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ED09985-A2B3-1044-8FF3-FE5098359BE2}"/>
              </a:ext>
            </a:extLst>
          </p:cNvPr>
          <p:cNvSpPr txBox="1">
            <a:spLocks/>
          </p:cNvSpPr>
          <p:nvPr/>
        </p:nvSpPr>
        <p:spPr bwMode="gray">
          <a:xfrm>
            <a:off x="2332612" y="4780890"/>
            <a:ext cx="1603147" cy="651492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51A026"/>
                </a:solidFill>
              </a:rPr>
              <a:t>6D rad off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395CD0-8662-8C48-AAD4-08565C32BB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323" y="890117"/>
            <a:ext cx="2662312" cy="5089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498F1E-9D7A-AF48-BE36-924CB872EA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8"/>
          <a:stretch/>
        </p:blipFill>
        <p:spPr>
          <a:xfrm>
            <a:off x="4462966" y="1666405"/>
            <a:ext cx="6113636" cy="39051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1EBB495-0B78-CE4C-8955-85C0E0E898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12"/>
          <a:stretch/>
        </p:blipFill>
        <p:spPr>
          <a:xfrm>
            <a:off x="7176120" y="2366907"/>
            <a:ext cx="4896544" cy="63004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4FF6FD7-3E7E-584A-A313-4ECF7FD7AEB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6" t="60837" r="27761" b="28383"/>
          <a:stretch/>
        </p:blipFill>
        <p:spPr>
          <a:xfrm>
            <a:off x="1631504" y="1224950"/>
            <a:ext cx="1945046" cy="2358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828246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OUTLINE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Part 1: The implementation (12’)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Part 2: The repository (1’)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75000"/>
                  </a:schemeClr>
                </a:solidFill>
              </a:rPr>
              <a:t>Part 3: outlook (3’)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</p:spTree>
    <p:extLst>
      <p:ext uri="{BB962C8B-B14F-4D97-AF65-F5344CB8AC3E}">
        <p14:creationId xmlns:p14="http://schemas.microsoft.com/office/powerpoint/2010/main" val="13232831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DE9058-55A3-9A4D-86F5-C093788546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0" r="4522"/>
          <a:stretch/>
        </p:blipFill>
        <p:spPr>
          <a:xfrm>
            <a:off x="236238" y="692696"/>
            <a:ext cx="7875986" cy="3152089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2329296"/>
            <a:ext cx="2476026" cy="451632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0A01FF"/>
                </a:solidFill>
              </a:rPr>
              <a:t>minimize chromaticity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9060FBD-C913-BC46-9562-A8DD5B657629}"/>
              </a:ext>
            </a:extLst>
          </p:cNvPr>
          <p:cNvSpPr txBox="1">
            <a:spLocks/>
          </p:cNvSpPr>
          <p:nvPr/>
        </p:nvSpPr>
        <p:spPr bwMode="gray">
          <a:xfrm>
            <a:off x="7828926" y="5612000"/>
            <a:ext cx="4175709" cy="5533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A01FF"/>
                </a:solidFill>
              </a:rPr>
              <a:t>minimize detuning with amplitude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0EC67A-ABE1-394D-8C6F-C1B4C4BC87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20" r="6685"/>
          <a:stretch/>
        </p:blipFill>
        <p:spPr>
          <a:xfrm>
            <a:off x="203437" y="3717033"/>
            <a:ext cx="4200504" cy="297880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DFE1758-F29E-AD43-8972-B9412F00A999}"/>
              </a:ext>
            </a:extLst>
          </p:cNvPr>
          <p:cNvSpPr txBox="1">
            <a:spLocks/>
          </p:cNvSpPr>
          <p:nvPr/>
        </p:nvSpPr>
        <p:spPr bwMode="gray">
          <a:xfrm>
            <a:off x="4418913" y="6008446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Simone Liuzzo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C0C44D4-A432-3248-82E1-067DAD693DB0}"/>
              </a:ext>
            </a:extLst>
          </p:cNvPr>
          <p:cNvSpPr txBox="1">
            <a:spLocks/>
          </p:cNvSpPr>
          <p:nvPr/>
        </p:nvSpPr>
        <p:spPr bwMode="gray">
          <a:xfrm>
            <a:off x="4079776" y="1620686"/>
            <a:ext cx="4392488" cy="1376266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endParaRPr lang="en-US" dirty="0">
              <a:solidFill>
                <a:srgbClr val="0A01FF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1A348D3-9FE9-D745-9F7E-F9DBC5F65769}"/>
              </a:ext>
            </a:extLst>
          </p:cNvPr>
          <p:cNvSpPr txBox="1">
            <a:spLocks/>
          </p:cNvSpPr>
          <p:nvPr/>
        </p:nvSpPr>
        <p:spPr bwMode="gray">
          <a:xfrm>
            <a:off x="2891644" y="3942974"/>
            <a:ext cx="828092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070C0"/>
                </a:solidFill>
              </a:rPr>
              <a:t>4D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ED09985-A2B3-1044-8FF3-FE5098359BE2}"/>
              </a:ext>
            </a:extLst>
          </p:cNvPr>
          <p:cNvSpPr txBox="1">
            <a:spLocks/>
          </p:cNvSpPr>
          <p:nvPr/>
        </p:nvSpPr>
        <p:spPr bwMode="gray">
          <a:xfrm>
            <a:off x="2332612" y="4780890"/>
            <a:ext cx="1603147" cy="651492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51A026"/>
                </a:solidFill>
              </a:rPr>
              <a:t>6D rad off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395CD0-8662-8C48-AAD4-08565C32BB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323" y="890117"/>
            <a:ext cx="2662312" cy="50897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7498F1E-9D7A-AF48-BE36-924CB872EA3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8"/>
          <a:stretch/>
        </p:blipFill>
        <p:spPr>
          <a:xfrm>
            <a:off x="4462966" y="1666405"/>
            <a:ext cx="6113636" cy="390511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1EBB495-0B78-CE4C-8955-85C0E0E8980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12"/>
          <a:stretch/>
        </p:blipFill>
        <p:spPr>
          <a:xfrm>
            <a:off x="7176120" y="2366907"/>
            <a:ext cx="4896544" cy="63004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4FF6FD7-3E7E-584A-A313-4ECF7FD7AEB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06" t="60837" r="27761" b="28383"/>
          <a:stretch/>
        </p:blipFill>
        <p:spPr>
          <a:xfrm>
            <a:off x="1631504" y="1224950"/>
            <a:ext cx="1945046" cy="2358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9AA3AAD-FCBC-3542-A86A-E621B4A68760}"/>
              </a:ext>
            </a:extLst>
          </p:cNvPr>
          <p:cNvCxnSpPr/>
          <p:nvPr/>
        </p:nvCxnSpPr>
        <p:spPr>
          <a:xfrm>
            <a:off x="3710586" y="4126397"/>
            <a:ext cx="0" cy="1308986"/>
          </a:xfrm>
          <a:prstGeom prst="straightConnector1">
            <a:avLst/>
          </a:prstGeom>
          <a:ln w="73025">
            <a:solidFill>
              <a:schemeClr val="accent5">
                <a:lumMod val="60000"/>
                <a:lumOff val="40000"/>
              </a:schemeClr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300654C-C0FE-C546-A0F5-CD2D13B0CE48}"/>
              </a:ext>
            </a:extLst>
          </p:cNvPr>
          <p:cNvSpPr txBox="1">
            <a:spLocks/>
          </p:cNvSpPr>
          <p:nvPr/>
        </p:nvSpPr>
        <p:spPr bwMode="gray">
          <a:xfrm>
            <a:off x="4174231" y="3433883"/>
            <a:ext cx="7445142" cy="13388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spcAft>
                <a:spcPts val="500"/>
              </a:spcAft>
            </a:pPr>
            <a:r>
              <a:rPr lang="en-US" sz="2800" dirty="0">
                <a:solidFill>
                  <a:schemeClr val="tx1"/>
                </a:solidFill>
              </a:rPr>
              <a:t>My old-standing puzzle: Where does all this reduction of DA come from?</a:t>
            </a:r>
          </a:p>
        </p:txBody>
      </p:sp>
    </p:spTree>
    <p:extLst>
      <p:ext uri="{BB962C8B-B14F-4D97-AF65-F5344CB8AC3E}">
        <p14:creationId xmlns:p14="http://schemas.microsoft.com/office/powerpoint/2010/main" val="4905478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31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7FDF6A5-1F33-2746-81E2-7D18FC104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" y="764704"/>
            <a:ext cx="5671508" cy="4797151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117885D-5546-CF40-B2B3-7B15BE4A2820}"/>
              </a:ext>
            </a:extLst>
          </p:cNvPr>
          <p:cNvSpPr txBox="1">
            <a:spLocks/>
          </p:cNvSpPr>
          <p:nvPr/>
        </p:nvSpPr>
        <p:spPr bwMode="gray">
          <a:xfrm>
            <a:off x="4483413" y="2780928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chroma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827DC0E-72C5-4B4E-A1A5-9320B876E312}"/>
              </a:ext>
            </a:extLst>
          </p:cNvPr>
          <p:cNvSpPr txBox="1">
            <a:spLocks/>
          </p:cNvSpPr>
          <p:nvPr/>
        </p:nvSpPr>
        <p:spPr bwMode="gray">
          <a:xfrm rot="19404026">
            <a:off x="4010447" y="1275081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hor. detuning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7CA9B46-46C9-5A4C-B7B4-7F55DCE1341E}"/>
              </a:ext>
            </a:extLst>
          </p:cNvPr>
          <p:cNvSpPr txBox="1">
            <a:spLocks/>
          </p:cNvSpPr>
          <p:nvPr/>
        </p:nvSpPr>
        <p:spPr bwMode="gray">
          <a:xfrm rot="16200000">
            <a:off x="1975153" y="5560828"/>
            <a:ext cx="20717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ver. detuning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9E1D7C2-E40D-8E43-B36C-42A84145D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7383" y="773078"/>
            <a:ext cx="5634616" cy="5710272"/>
          </a:xfrm>
        </p:spPr>
        <p:txBody>
          <a:bodyPr/>
          <a:lstStyle/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A01FF"/>
                </a:solidFill>
              </a:rPr>
              <a:t>My guess: Blame path lengthening and synchrotron motion for that.</a:t>
            </a:r>
          </a:p>
          <a:p>
            <a:pPr>
              <a:lnSpc>
                <a:spcPct val="150000"/>
              </a:lnSpc>
            </a:pPr>
            <a:endParaRPr lang="en-US" sz="2400" dirty="0">
              <a:solidFill>
                <a:srgbClr val="0A01FF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BC3EE0B-52FF-DF45-8F7F-64F9FD876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02" y="4021423"/>
            <a:ext cx="3390776" cy="2674415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15437AB3-2082-8740-B6CF-AB7A58E16A91}"/>
              </a:ext>
            </a:extLst>
          </p:cNvPr>
          <p:cNvSpPr txBox="1">
            <a:spLocks/>
          </p:cNvSpPr>
          <p:nvPr/>
        </p:nvSpPr>
        <p:spPr bwMode="gray">
          <a:xfrm>
            <a:off x="9650314" y="4801597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b="0" dirty="0">
                <a:solidFill>
                  <a:schemeClr val="tx1"/>
                </a:solidFill>
              </a:rPr>
              <a:t>P. Raimondi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41D61C2-20CC-404C-9B0D-0A3093F9D1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33" t="62600"/>
          <a:stretch/>
        </p:blipFill>
        <p:spPr>
          <a:xfrm>
            <a:off x="4056922" y="4351617"/>
            <a:ext cx="4394446" cy="200656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6CEF74C-09E1-8F49-AC81-C8D00D58D6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13" r="22465" b="2146"/>
          <a:stretch/>
        </p:blipFill>
        <p:spPr>
          <a:xfrm>
            <a:off x="3271217" y="6228923"/>
            <a:ext cx="5966857" cy="5803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2E457C-ADA9-3C41-8CE5-57955DC21FD9}"/>
              </a:ext>
            </a:extLst>
          </p:cNvPr>
          <p:cNvSpPr/>
          <p:nvPr/>
        </p:nvSpPr>
        <p:spPr>
          <a:xfrm>
            <a:off x="9912424" y="5377189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Jx</a:t>
            </a:r>
            <a:r>
              <a:rPr lang="en-US" dirty="0">
                <a:solidFill>
                  <a:srgbClr val="C00000"/>
                </a:solidFill>
              </a:rPr>
              <a:t> -&gt; </a:t>
            </a:r>
            <a:r>
              <a:rPr lang="en-US" dirty="0">
                <a:solidFill>
                  <a:srgbClr val="C00000"/>
                </a:solidFill>
                <a:latin typeface="Symbol" pitchFamily="2" charset="2"/>
              </a:rPr>
              <a:t>d</a:t>
            </a:r>
            <a:r>
              <a:rPr lang="en-US" dirty="0">
                <a:solidFill>
                  <a:srgbClr val="C00000"/>
                </a:solidFill>
              </a:rPr>
              <a:t> ≠ 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80599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32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7FDF6A5-1F33-2746-81E2-7D18FC1047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" y="764704"/>
            <a:ext cx="5671508" cy="4797151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117885D-5546-CF40-B2B3-7B15BE4A2820}"/>
              </a:ext>
            </a:extLst>
          </p:cNvPr>
          <p:cNvSpPr txBox="1">
            <a:spLocks/>
          </p:cNvSpPr>
          <p:nvPr/>
        </p:nvSpPr>
        <p:spPr bwMode="gray">
          <a:xfrm>
            <a:off x="4483413" y="2780928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chroma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827DC0E-72C5-4B4E-A1A5-9320B876E312}"/>
              </a:ext>
            </a:extLst>
          </p:cNvPr>
          <p:cNvSpPr txBox="1">
            <a:spLocks/>
          </p:cNvSpPr>
          <p:nvPr/>
        </p:nvSpPr>
        <p:spPr bwMode="gray">
          <a:xfrm rot="19404026">
            <a:off x="4010447" y="1275081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hor. detuning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7CA9B46-46C9-5A4C-B7B4-7F55DCE1341E}"/>
              </a:ext>
            </a:extLst>
          </p:cNvPr>
          <p:cNvSpPr txBox="1">
            <a:spLocks/>
          </p:cNvSpPr>
          <p:nvPr/>
        </p:nvSpPr>
        <p:spPr bwMode="gray">
          <a:xfrm rot="16200000">
            <a:off x="1975153" y="5560828"/>
            <a:ext cx="20717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b="0" dirty="0">
                <a:solidFill>
                  <a:schemeClr val="tx1"/>
                </a:solidFill>
              </a:rPr>
              <a:t>ver. detuning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9E1D7C2-E40D-8E43-B36C-42A84145D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7383" y="773078"/>
            <a:ext cx="5634616" cy="5710272"/>
          </a:xfrm>
        </p:spPr>
        <p:txBody>
          <a:bodyPr/>
          <a:lstStyle/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A01FF"/>
                </a:solidFill>
              </a:rPr>
              <a:t>My guess: Blame path lengthening and synchrotron motion for that.</a:t>
            </a:r>
          </a:p>
          <a:p>
            <a:pPr marL="227013" indent="-2270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Most of the time </a:t>
            </a:r>
            <a:r>
              <a:rPr lang="en-US" sz="2400" dirty="0">
                <a:solidFill>
                  <a:srgbClr val="0A01FF"/>
                </a:solidFill>
              </a:rPr>
              <a:t>they will be off-axis </a:t>
            </a:r>
            <a:r>
              <a:rPr lang="en-US" sz="2400" dirty="0">
                <a:solidFill>
                  <a:srgbClr val="C00000"/>
                </a:solidFill>
              </a:rPr>
              <a:t>(Jx≠0) </a:t>
            </a:r>
            <a:r>
              <a:rPr lang="en-US" sz="2400" dirty="0">
                <a:solidFill>
                  <a:srgbClr val="0A01FF"/>
                </a:solidFill>
              </a:rPr>
              <a:t>and off-energy </a:t>
            </a:r>
            <a:r>
              <a:rPr lang="en-US" sz="2400" dirty="0">
                <a:solidFill>
                  <a:srgbClr val="C00000"/>
                </a:solidFill>
              </a:rPr>
              <a:t>(</a:t>
            </a:r>
            <a:r>
              <a:rPr lang="en-US" sz="2400" dirty="0">
                <a:solidFill>
                  <a:srgbClr val="C00000"/>
                </a:solidFill>
                <a:latin typeface="Symbol" pitchFamily="2" charset="2"/>
              </a:rPr>
              <a:t>d</a:t>
            </a:r>
            <a:r>
              <a:rPr lang="en-US" sz="2400" dirty="0">
                <a:solidFill>
                  <a:srgbClr val="C00000"/>
                </a:solidFill>
              </a:rPr>
              <a:t> ≠ 0)</a:t>
            </a:r>
            <a:r>
              <a:rPr lang="en-US" sz="2400" dirty="0">
                <a:solidFill>
                  <a:srgbClr val="0A01FF"/>
                </a:solidFill>
              </a:rPr>
              <a:t>, thus, outside the 3 axis of the tune space.</a:t>
            </a:r>
          </a:p>
          <a:p>
            <a:pPr>
              <a:lnSpc>
                <a:spcPct val="150000"/>
              </a:lnSpc>
            </a:pPr>
            <a:endParaRPr lang="en-US" sz="2400" dirty="0">
              <a:solidFill>
                <a:srgbClr val="0A01FF"/>
              </a:solidFill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BC3EE0B-52FF-DF45-8F7F-64F9FD876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02" y="4021423"/>
            <a:ext cx="3390776" cy="2674415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15437AB3-2082-8740-B6CF-AB7A58E16A91}"/>
              </a:ext>
            </a:extLst>
          </p:cNvPr>
          <p:cNvSpPr txBox="1">
            <a:spLocks/>
          </p:cNvSpPr>
          <p:nvPr/>
        </p:nvSpPr>
        <p:spPr bwMode="gray">
          <a:xfrm>
            <a:off x="9650314" y="4801597"/>
            <a:ext cx="2376264" cy="553304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b="0" dirty="0">
                <a:solidFill>
                  <a:schemeClr val="tx1"/>
                </a:solidFill>
              </a:rPr>
              <a:t>P. Raimondi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41D61C2-20CC-404C-9B0D-0A3093F9D15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33" t="62600"/>
          <a:stretch/>
        </p:blipFill>
        <p:spPr>
          <a:xfrm>
            <a:off x="4056922" y="4351617"/>
            <a:ext cx="4394446" cy="200656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66CEF74C-09E1-8F49-AC81-C8D00D58D60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13" r="22465" b="2146"/>
          <a:stretch/>
        </p:blipFill>
        <p:spPr>
          <a:xfrm>
            <a:off x="3271217" y="6228923"/>
            <a:ext cx="5966857" cy="58038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D2E457C-ADA9-3C41-8CE5-57955DC21FD9}"/>
              </a:ext>
            </a:extLst>
          </p:cNvPr>
          <p:cNvSpPr/>
          <p:nvPr/>
        </p:nvSpPr>
        <p:spPr>
          <a:xfrm>
            <a:off x="9912424" y="5377189"/>
            <a:ext cx="12522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Jx</a:t>
            </a:r>
            <a:r>
              <a:rPr lang="en-US" dirty="0">
                <a:solidFill>
                  <a:srgbClr val="C00000"/>
                </a:solidFill>
              </a:rPr>
              <a:t> -&gt; </a:t>
            </a:r>
            <a:r>
              <a:rPr lang="en-US" dirty="0">
                <a:solidFill>
                  <a:srgbClr val="C00000"/>
                </a:solidFill>
                <a:latin typeface="Symbol" pitchFamily="2" charset="2"/>
              </a:rPr>
              <a:t>d</a:t>
            </a:r>
            <a:r>
              <a:rPr lang="en-US" dirty="0">
                <a:solidFill>
                  <a:srgbClr val="C00000"/>
                </a:solidFill>
              </a:rPr>
              <a:t> ≠ 0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4B84502-E307-0E46-A59C-5171DD000238}"/>
              </a:ext>
            </a:extLst>
          </p:cNvPr>
          <p:cNvSpPr/>
          <p:nvPr/>
        </p:nvSpPr>
        <p:spPr>
          <a:xfrm>
            <a:off x="5807968" y="4509120"/>
            <a:ext cx="1008112" cy="360040"/>
          </a:xfrm>
          <a:prstGeom prst="rect">
            <a:avLst/>
          </a:prstGeom>
          <a:noFill/>
          <a:ln w="60325">
            <a:solidFill>
              <a:srgbClr val="51A02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E465546-08CE-1045-B1EE-E40358DAD9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0" t="-354" r="39890" b="94874"/>
          <a:stretch/>
        </p:blipFill>
        <p:spPr>
          <a:xfrm>
            <a:off x="4151784" y="3933056"/>
            <a:ext cx="4145170" cy="37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8812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9E1D7C2-E40D-8E43-B36C-42A84145D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773078"/>
            <a:ext cx="11616639" cy="57102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A01FF"/>
                </a:solidFill>
              </a:rPr>
              <a:t>Consequence: Minimizing </a:t>
            </a:r>
            <a:r>
              <a:rPr lang="en-US" sz="2400" dirty="0">
                <a:solidFill>
                  <a:srgbClr val="C00000"/>
                </a:solidFill>
              </a:rPr>
              <a:t>cross-term (</a:t>
            </a:r>
            <a:r>
              <a:rPr lang="en-US" sz="2400" dirty="0" err="1">
                <a:solidFill>
                  <a:srgbClr val="C00000"/>
                </a:solidFill>
              </a:rPr>
              <a:t>betatron+chromatic</a:t>
            </a:r>
            <a:r>
              <a:rPr lang="en-US" sz="2400" dirty="0">
                <a:solidFill>
                  <a:srgbClr val="C00000"/>
                </a:solidFill>
              </a:rPr>
              <a:t>) detuning terms </a:t>
            </a:r>
            <a:r>
              <a:rPr lang="en-US" sz="2400" dirty="0">
                <a:solidFill>
                  <a:srgbClr val="0A01FF"/>
                </a:solidFill>
              </a:rPr>
              <a:t>could be as much, if not more, effective than minimizing </a:t>
            </a:r>
            <a:r>
              <a:rPr lang="en-US" sz="2400" dirty="0">
                <a:solidFill>
                  <a:srgbClr val="51A026"/>
                </a:solidFill>
              </a:rPr>
              <a:t>purely higher-order </a:t>
            </a:r>
            <a:r>
              <a:rPr lang="en-US" sz="2400" dirty="0" err="1">
                <a:solidFill>
                  <a:srgbClr val="51A026"/>
                </a:solidFill>
              </a:rPr>
              <a:t>betatron</a:t>
            </a:r>
            <a:r>
              <a:rPr lang="en-US" sz="2400" dirty="0">
                <a:solidFill>
                  <a:srgbClr val="51A026"/>
                </a:solidFill>
              </a:rPr>
              <a:t> or chromatic terms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rgbClr val="0A01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8E6F11-4115-EF4F-AE3A-4047B17EA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5672" y="3338743"/>
            <a:ext cx="7996014" cy="32491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4027E1-81B0-F94A-B0D0-E0E2F8F4BE7A}"/>
              </a:ext>
            </a:extLst>
          </p:cNvPr>
          <p:cNvSpPr/>
          <p:nvPr/>
        </p:nvSpPr>
        <p:spPr>
          <a:xfrm>
            <a:off x="4079776" y="4869160"/>
            <a:ext cx="535918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F78B37-D421-B140-8278-80D17908F614}"/>
              </a:ext>
            </a:extLst>
          </p:cNvPr>
          <p:cNvSpPr/>
          <p:nvPr/>
        </p:nvSpPr>
        <p:spPr>
          <a:xfrm>
            <a:off x="5586888" y="4885014"/>
            <a:ext cx="628151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6891BC-C469-894A-AC72-AAB9DF54D5F0}"/>
              </a:ext>
            </a:extLst>
          </p:cNvPr>
          <p:cNvSpPr/>
          <p:nvPr/>
        </p:nvSpPr>
        <p:spPr>
          <a:xfrm>
            <a:off x="7248128" y="4869160"/>
            <a:ext cx="628151" cy="864096"/>
          </a:xfrm>
          <a:prstGeom prst="rect">
            <a:avLst/>
          </a:prstGeom>
          <a:solidFill>
            <a:srgbClr val="C00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84210-6510-584B-A8E2-1F1AA8A316FE}"/>
              </a:ext>
            </a:extLst>
          </p:cNvPr>
          <p:cNvSpPr/>
          <p:nvPr/>
        </p:nvSpPr>
        <p:spPr>
          <a:xfrm>
            <a:off x="3791744" y="3898776"/>
            <a:ext cx="504056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4FCFC98-739E-6B48-AB84-0D3A17339403}"/>
              </a:ext>
            </a:extLst>
          </p:cNvPr>
          <p:cNvSpPr/>
          <p:nvPr/>
        </p:nvSpPr>
        <p:spPr>
          <a:xfrm>
            <a:off x="5279583" y="3870640"/>
            <a:ext cx="504056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E0E808-B63A-DF43-80CB-DF591992F2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92" t="6424" r="62254" b="80366"/>
          <a:stretch/>
        </p:blipFill>
        <p:spPr>
          <a:xfrm>
            <a:off x="546327" y="4262954"/>
            <a:ext cx="1790775" cy="6370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7FA3FFE-BA23-4247-A60F-7C11A3F1D9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25" t="4877" r="3493" b="80741"/>
          <a:stretch/>
        </p:blipFill>
        <p:spPr>
          <a:xfrm>
            <a:off x="771063" y="4899992"/>
            <a:ext cx="1413925" cy="69356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9B5B19-9FEB-504E-918B-766DB81561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" t="90152" r="75183" b="2501"/>
          <a:stretch/>
        </p:blipFill>
        <p:spPr>
          <a:xfrm>
            <a:off x="350014" y="5809017"/>
            <a:ext cx="1991971" cy="3542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846215A7-E7DA-8240-990C-BBBE3814426B}"/>
              </a:ext>
            </a:extLst>
          </p:cNvPr>
          <p:cNvSpPr/>
          <p:nvPr/>
        </p:nvSpPr>
        <p:spPr>
          <a:xfrm>
            <a:off x="3751598" y="5862962"/>
            <a:ext cx="535918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279E1-3433-754C-FC95-1F7F233714A3}"/>
              </a:ext>
            </a:extLst>
          </p:cNvPr>
          <p:cNvSpPr/>
          <p:nvPr/>
        </p:nvSpPr>
        <p:spPr>
          <a:xfrm>
            <a:off x="4371061" y="5859180"/>
            <a:ext cx="628151" cy="864096"/>
          </a:xfrm>
          <a:prstGeom prst="rect">
            <a:avLst/>
          </a:prstGeom>
          <a:solidFill>
            <a:srgbClr val="C00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41875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34</a:t>
            </a:fld>
            <a:endParaRPr lang="fr-FR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8E6F11-4115-EF4F-AE3A-4047B17EA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45672" y="3338743"/>
            <a:ext cx="7996014" cy="32491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44027E1-81B0-F94A-B0D0-E0E2F8F4BE7A}"/>
              </a:ext>
            </a:extLst>
          </p:cNvPr>
          <p:cNvSpPr/>
          <p:nvPr/>
        </p:nvSpPr>
        <p:spPr>
          <a:xfrm>
            <a:off x="4079776" y="4869160"/>
            <a:ext cx="535918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F78B37-D421-B140-8278-80D17908F614}"/>
              </a:ext>
            </a:extLst>
          </p:cNvPr>
          <p:cNvSpPr/>
          <p:nvPr/>
        </p:nvSpPr>
        <p:spPr>
          <a:xfrm>
            <a:off x="5586888" y="4885014"/>
            <a:ext cx="628151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F6891BC-C469-894A-AC72-AAB9DF54D5F0}"/>
              </a:ext>
            </a:extLst>
          </p:cNvPr>
          <p:cNvSpPr/>
          <p:nvPr/>
        </p:nvSpPr>
        <p:spPr>
          <a:xfrm>
            <a:off x="7248128" y="4869160"/>
            <a:ext cx="628151" cy="864096"/>
          </a:xfrm>
          <a:prstGeom prst="rect">
            <a:avLst/>
          </a:prstGeom>
          <a:solidFill>
            <a:srgbClr val="C00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084210-6510-584B-A8E2-1F1AA8A316FE}"/>
              </a:ext>
            </a:extLst>
          </p:cNvPr>
          <p:cNvSpPr/>
          <p:nvPr/>
        </p:nvSpPr>
        <p:spPr>
          <a:xfrm>
            <a:off x="3791744" y="3898776"/>
            <a:ext cx="504056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4FCFC98-739E-6B48-AB84-0D3A17339403}"/>
              </a:ext>
            </a:extLst>
          </p:cNvPr>
          <p:cNvSpPr/>
          <p:nvPr/>
        </p:nvSpPr>
        <p:spPr>
          <a:xfrm>
            <a:off x="5279583" y="3870640"/>
            <a:ext cx="504056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46215A7-E7DA-8240-990C-BBBE3814426B}"/>
              </a:ext>
            </a:extLst>
          </p:cNvPr>
          <p:cNvSpPr/>
          <p:nvPr/>
        </p:nvSpPr>
        <p:spPr>
          <a:xfrm>
            <a:off x="3751598" y="5862962"/>
            <a:ext cx="535918" cy="864096"/>
          </a:xfrm>
          <a:prstGeom prst="rect">
            <a:avLst/>
          </a:prstGeom>
          <a:solidFill>
            <a:srgbClr val="51A026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0C63C8-9E7D-8655-2C31-F34E405C06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50" r="53406"/>
          <a:stretch/>
        </p:blipFill>
        <p:spPr>
          <a:xfrm>
            <a:off x="6790040" y="774331"/>
            <a:ext cx="3843538" cy="3152089"/>
          </a:xfrm>
          <a:prstGeom prst="rect">
            <a:avLst/>
          </a:prstGeom>
          <a:ln w="44450">
            <a:solidFill>
              <a:schemeClr val="bg2">
                <a:lumMod val="75000"/>
              </a:schemeClr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261050-43C1-1D7D-40D3-9ADEDA94B85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8"/>
          <a:stretch/>
        </p:blipFill>
        <p:spPr>
          <a:xfrm>
            <a:off x="184512" y="625729"/>
            <a:ext cx="4431182" cy="2713014"/>
          </a:xfrm>
          <a:prstGeom prst="rect">
            <a:avLst/>
          </a:prstGeom>
          <a:ln w="44450">
            <a:solidFill>
              <a:schemeClr val="bg2">
                <a:lumMod val="75000"/>
              </a:schemeClr>
            </a:solidFill>
          </a:ln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B383B1B-B2CA-A000-A964-7660194FB687}"/>
              </a:ext>
            </a:extLst>
          </p:cNvPr>
          <p:cNvSpPr txBox="1">
            <a:spLocks/>
          </p:cNvSpPr>
          <p:nvPr/>
        </p:nvSpPr>
        <p:spPr bwMode="gray">
          <a:xfrm>
            <a:off x="7473796" y="2430661"/>
            <a:ext cx="2476026" cy="4516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0A01FF"/>
                </a:solidFill>
              </a:rPr>
              <a:t>minimize chromaticity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14521E3-144C-1E2B-3818-1CDE8744EB61}"/>
              </a:ext>
            </a:extLst>
          </p:cNvPr>
          <p:cNvSpPr txBox="1">
            <a:spLocks/>
          </p:cNvSpPr>
          <p:nvPr/>
        </p:nvSpPr>
        <p:spPr bwMode="gray">
          <a:xfrm>
            <a:off x="1490424" y="1255022"/>
            <a:ext cx="4175709" cy="553304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A01FF"/>
                </a:solidFill>
              </a:rPr>
              <a:t>minimize detuning with amplitude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269B2AC-9C29-EF6F-9129-68721FAD89DB}"/>
              </a:ext>
            </a:extLst>
          </p:cNvPr>
          <p:cNvCxnSpPr>
            <a:cxnSpLocks/>
          </p:cNvCxnSpPr>
          <p:nvPr/>
        </p:nvCxnSpPr>
        <p:spPr>
          <a:xfrm>
            <a:off x="1199456" y="3429000"/>
            <a:ext cx="2592288" cy="767164"/>
          </a:xfrm>
          <a:prstGeom prst="straightConnector1">
            <a:avLst/>
          </a:prstGeom>
          <a:ln w="44450">
            <a:solidFill>
              <a:srgbClr val="51A02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FAE907B-E3A6-98EF-6307-E23C3DD0F2B8}"/>
              </a:ext>
            </a:extLst>
          </p:cNvPr>
          <p:cNvCxnSpPr>
            <a:cxnSpLocks/>
          </p:cNvCxnSpPr>
          <p:nvPr/>
        </p:nvCxnSpPr>
        <p:spPr>
          <a:xfrm>
            <a:off x="1199456" y="3429000"/>
            <a:ext cx="2880320" cy="1534329"/>
          </a:xfrm>
          <a:prstGeom prst="straightConnector1">
            <a:avLst/>
          </a:prstGeom>
          <a:ln w="44450">
            <a:solidFill>
              <a:srgbClr val="51A02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1548C22-AD58-DFFF-5DC6-51D9E82877EE}"/>
              </a:ext>
            </a:extLst>
          </p:cNvPr>
          <p:cNvCxnSpPr>
            <a:cxnSpLocks/>
          </p:cNvCxnSpPr>
          <p:nvPr/>
        </p:nvCxnSpPr>
        <p:spPr>
          <a:xfrm flipH="1">
            <a:off x="5778583" y="3962853"/>
            <a:ext cx="1324486" cy="51647"/>
          </a:xfrm>
          <a:prstGeom prst="straightConnector1">
            <a:avLst/>
          </a:prstGeom>
          <a:ln w="44450">
            <a:solidFill>
              <a:srgbClr val="51A02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87C4227-9E91-7CBE-4A3D-59870487175A}"/>
              </a:ext>
            </a:extLst>
          </p:cNvPr>
          <p:cNvCxnSpPr>
            <a:cxnSpLocks/>
          </p:cNvCxnSpPr>
          <p:nvPr/>
        </p:nvCxnSpPr>
        <p:spPr>
          <a:xfrm flipH="1">
            <a:off x="6282639" y="3959945"/>
            <a:ext cx="827040" cy="1003384"/>
          </a:xfrm>
          <a:prstGeom prst="straightConnector1">
            <a:avLst/>
          </a:prstGeom>
          <a:ln w="44450">
            <a:solidFill>
              <a:srgbClr val="51A02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EABA5E4-AEF9-6EAE-ECA9-AB08E42854D0}"/>
              </a:ext>
            </a:extLst>
          </p:cNvPr>
          <p:cNvCxnSpPr>
            <a:cxnSpLocks/>
          </p:cNvCxnSpPr>
          <p:nvPr/>
        </p:nvCxnSpPr>
        <p:spPr>
          <a:xfrm>
            <a:off x="1250153" y="3498571"/>
            <a:ext cx="2441310" cy="2792657"/>
          </a:xfrm>
          <a:prstGeom prst="straightConnector1">
            <a:avLst/>
          </a:prstGeom>
          <a:ln w="44450">
            <a:solidFill>
              <a:srgbClr val="51A02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53677580-A76F-11FE-4ACF-543278A47574}"/>
              </a:ext>
            </a:extLst>
          </p:cNvPr>
          <p:cNvSpPr/>
          <p:nvPr/>
        </p:nvSpPr>
        <p:spPr>
          <a:xfrm>
            <a:off x="4371061" y="5859180"/>
            <a:ext cx="628151" cy="864096"/>
          </a:xfrm>
          <a:prstGeom prst="rect">
            <a:avLst/>
          </a:prstGeom>
          <a:solidFill>
            <a:srgbClr val="C00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EEFCED6-1355-9CEF-119E-A498318BABEF}"/>
              </a:ext>
            </a:extLst>
          </p:cNvPr>
          <p:cNvCxnSpPr>
            <a:cxnSpLocks/>
          </p:cNvCxnSpPr>
          <p:nvPr/>
        </p:nvCxnSpPr>
        <p:spPr>
          <a:xfrm flipH="1">
            <a:off x="4179659" y="3926420"/>
            <a:ext cx="2997620" cy="2014019"/>
          </a:xfrm>
          <a:prstGeom prst="straightConnector1">
            <a:avLst/>
          </a:prstGeom>
          <a:ln w="44450">
            <a:solidFill>
              <a:srgbClr val="51A02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DDF69D68-3BC3-485E-10BF-404B67AD4624}"/>
              </a:ext>
            </a:extLst>
          </p:cNvPr>
          <p:cNvSpPr txBox="1">
            <a:spLocks/>
          </p:cNvSpPr>
          <p:nvPr/>
        </p:nvSpPr>
        <p:spPr bwMode="gray">
          <a:xfrm>
            <a:off x="9212659" y="4302687"/>
            <a:ext cx="2628525" cy="1780981"/>
          </a:xfrm>
          <a:prstGeom prst="rect">
            <a:avLst/>
          </a:prstGeom>
          <a:solidFill>
            <a:srgbClr val="C00000">
              <a:alpha val="27637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rgbClr val="0A01FF"/>
                </a:solidFill>
              </a:rPr>
              <a:t>Maybe we shall also minimize the cross term along with higher-order terms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F2EC4EA-FE08-6948-DBD6-A265855676F1}"/>
              </a:ext>
            </a:extLst>
          </p:cNvPr>
          <p:cNvCxnSpPr>
            <a:cxnSpLocks/>
          </p:cNvCxnSpPr>
          <p:nvPr/>
        </p:nvCxnSpPr>
        <p:spPr>
          <a:xfrm flipH="1">
            <a:off x="7876279" y="4302687"/>
            <a:ext cx="1354910" cy="582327"/>
          </a:xfrm>
          <a:prstGeom prst="straightConnector1">
            <a:avLst/>
          </a:prstGeom>
          <a:ln w="44450">
            <a:solidFill>
              <a:srgbClr val="C00000">
                <a:alpha val="46000"/>
              </a:srgb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26196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thoughts on non-linear optimization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35</a:t>
            </a:fld>
            <a:endParaRPr lang="fr-FR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E9E1D7C2-E40D-8E43-B36C-42A84145D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773078"/>
            <a:ext cx="11616639" cy="57102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0A01FF"/>
                </a:solidFill>
              </a:rPr>
              <a:t>Blame path lengthening: Actually, </a:t>
            </a:r>
            <a:r>
              <a:rPr lang="en-US" sz="2400" dirty="0">
                <a:solidFill>
                  <a:srgbClr val="C00000"/>
                </a:solidFill>
              </a:rPr>
              <a:t>minimizing linear chroma is still very helpful</a:t>
            </a:r>
            <a:r>
              <a:rPr lang="en-US" sz="2400" dirty="0">
                <a:solidFill>
                  <a:srgbClr val="0A01FF"/>
                </a:solidFill>
              </a:rPr>
              <a:t>, since path lengthening and chroma are highly correlated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60FED55-A8C0-A146-B78A-DFAA082E46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1887926"/>
            <a:ext cx="7369030" cy="9144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9FE8A6C-B287-134B-AC7D-85A831181F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65" y="5146033"/>
            <a:ext cx="7996386" cy="14093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7690C55-9870-73D9-88AF-5D357EE0B4C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73" b="56170"/>
          <a:stretch/>
        </p:blipFill>
        <p:spPr>
          <a:xfrm>
            <a:off x="2145672" y="3338743"/>
            <a:ext cx="7046672" cy="142412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83F6D63-C630-AB45-8B0D-754BF8BF303A}"/>
              </a:ext>
            </a:extLst>
          </p:cNvPr>
          <p:cNvSpPr/>
          <p:nvPr/>
        </p:nvSpPr>
        <p:spPr>
          <a:xfrm>
            <a:off x="5303912" y="3898776"/>
            <a:ext cx="504056" cy="864096"/>
          </a:xfrm>
          <a:prstGeom prst="rect">
            <a:avLst/>
          </a:prstGeom>
          <a:solidFill>
            <a:srgbClr val="C00000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772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err="1"/>
              <a:t>jacobian</a:t>
            </a:r>
            <a:r>
              <a:rPr lang="en-US" sz="2200" dirty="0"/>
              <a:t> OF THE ORBIT RESPONSE MATRIX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 order to perform a linear lattice modelling and correction, the Jacobian of the ORM needs to be computed, SVD pseudo-inverted &amp; applied to the measured ORM &amp; dispersion.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78ED5-0C7F-2E4D-988F-67453DD9CF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pic>
        <p:nvPicPr>
          <p:cNvPr id="9" name="Picture 8" descr="Eq1.png">
            <a:extLst>
              <a:ext uri="{FF2B5EF4-FFF2-40B4-BE49-F238E27FC236}">
                <a16:creationId xmlns:a16="http://schemas.microsoft.com/office/drawing/2014/main" id="{244AA485-8D24-204D-92C0-6268E36701B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30000" contrast="50000"/>
          </a:blip>
          <a:stretch>
            <a:fillRect/>
          </a:stretch>
        </p:blipFill>
        <p:spPr>
          <a:xfrm>
            <a:off x="4727848" y="3595836"/>
            <a:ext cx="2677302" cy="198723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8EE3CEE0-772B-2648-8285-42FC8D223BA2}"/>
              </a:ext>
            </a:extLst>
          </p:cNvPr>
          <p:cNvSpPr/>
          <p:nvPr/>
        </p:nvSpPr>
        <p:spPr>
          <a:xfrm>
            <a:off x="6168008" y="3717032"/>
            <a:ext cx="360040" cy="1728192"/>
          </a:xfrm>
          <a:prstGeom prst="roundRect">
            <a:avLst>
              <a:gd name="adj" fmla="val 49528"/>
            </a:avLst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566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err="1"/>
              <a:t>jacobian</a:t>
            </a:r>
            <a:r>
              <a:rPr lang="en-US" sz="2200" dirty="0"/>
              <a:t> OF THE ORBIT RESPONSE MATRIX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 order to perform a linear lattice modelling and correction, the Jacobian of the ORM needs to be computed, SVD pseudo-inverted &amp; applied to the measured ORM &amp; dispersion.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Numerical Jacobian: replicate in simulation the measurement: For each variation of the quadrupole strength, compute ORM from orbit calculations @ each steerer variation. 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accurate,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time consuming, if optics or orbit unstable for quadrupole variation it can fail.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78ED5-0C7F-2E4D-988F-67453DD9CF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41CB638-6F15-CE44-B22F-FC7AD189F6C6}"/>
              </a:ext>
            </a:extLst>
          </p:cNvPr>
          <p:cNvGrpSpPr/>
          <p:nvPr/>
        </p:nvGrpSpPr>
        <p:grpSpPr>
          <a:xfrm>
            <a:off x="4727848" y="3595836"/>
            <a:ext cx="5589660" cy="2857500"/>
            <a:chOff x="4727848" y="3153448"/>
            <a:chExt cx="5589660" cy="28575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44479B0-C664-364B-BAC2-DC68D64583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bright="-30000" contrast="50000"/>
            </a:blip>
            <a:stretch>
              <a:fillRect/>
            </a:stretch>
          </p:blipFill>
          <p:spPr>
            <a:xfrm>
              <a:off x="7808560" y="5425639"/>
              <a:ext cx="2508948" cy="585309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9" name="Picture 8" descr="qempanel_RM_bar.png">
              <a:extLst>
                <a:ext uri="{FF2B5EF4-FFF2-40B4-BE49-F238E27FC236}">
                  <a16:creationId xmlns:a16="http://schemas.microsoft.com/office/drawing/2014/main" id="{05127269-1F07-F44B-974D-684F8E88A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-30000" contrast="50000"/>
            </a:blip>
            <a:stretch>
              <a:fillRect/>
            </a:stretch>
          </p:blipFill>
          <p:spPr>
            <a:xfrm>
              <a:off x="7906807" y="4201876"/>
              <a:ext cx="2410701" cy="641271"/>
            </a:xfrm>
            <a:prstGeom prst="rect">
              <a:avLst/>
            </a:prstGeom>
            <a:ln w="19050">
              <a:solidFill>
                <a:srgbClr val="008000"/>
              </a:solidFill>
            </a:ln>
          </p:spPr>
        </p:pic>
        <p:pic>
          <p:nvPicPr>
            <p:cNvPr id="10" name="Picture 9" descr="Eq1.png">
              <a:extLst>
                <a:ext uri="{FF2B5EF4-FFF2-40B4-BE49-F238E27FC236}">
                  <a16:creationId xmlns:a16="http://schemas.microsoft.com/office/drawing/2014/main" id="{3C9E460B-3F7C-A149-8388-72B069A01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-30000" contrast="50000"/>
            </a:blip>
            <a:stretch>
              <a:fillRect/>
            </a:stretch>
          </p:blipFill>
          <p:spPr>
            <a:xfrm>
              <a:off x="4727848" y="3153448"/>
              <a:ext cx="2677302" cy="198723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88C5A962-D756-7246-B28A-D1514F445ECE}"/>
                </a:ext>
              </a:extLst>
            </p:cNvPr>
            <p:cNvCxnSpPr/>
            <p:nvPr/>
          </p:nvCxnSpPr>
          <p:spPr>
            <a:xfrm>
              <a:off x="6321624" y="4804448"/>
              <a:ext cx="1384300" cy="1206500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35C2247-C570-7845-AFCC-49A4569C40CE}"/>
                </a:ext>
              </a:extLst>
            </p:cNvPr>
            <p:cNvCxnSpPr>
              <a:cxnSpLocks/>
            </p:cNvCxnSpPr>
            <p:nvPr/>
          </p:nvCxnSpPr>
          <p:spPr>
            <a:xfrm>
              <a:off x="6296226" y="3801148"/>
              <a:ext cx="1512334" cy="871012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704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err="1"/>
              <a:t>jacobian</a:t>
            </a:r>
            <a:r>
              <a:rPr lang="en-US" sz="2200" dirty="0"/>
              <a:t> OF THE ORBIT RESPONSE MATRIX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 order to perform a linear lattice modelling and correction, the Jacobian of the ORM needs to be computed, SVD pseudo-inverted &amp; applied to the measured ORM &amp; dispersion.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Numerical Jacobian: replicate in simulation the measurement: For each variation of the quadrupole strength, compute ORM from orbit calculations @ each steerer variation. 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accurate,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time consuming, if optics or orbit unstable for quadrupole variation it can fail.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Pseudo-analytic Jacobian: use textbook formulas to evaluate ORM after computing Twiss parameters at each quadrupole variation.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faster than numerical,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no analytic formulas for off-diagonal ORM blocks (coupling), it can fail if optics or orbit unstable for quadrupole variation.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78ED5-0C7F-2E4D-988F-67453DD9CF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12CFA74-5288-0C40-B59F-D78A2CB14E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93" r="44688" b="-6498"/>
          <a:stretch/>
        </p:blipFill>
        <p:spPr>
          <a:xfrm>
            <a:off x="5735960" y="4149080"/>
            <a:ext cx="410400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err="1"/>
              <a:t>jacobian</a:t>
            </a:r>
            <a:r>
              <a:rPr lang="en-US" sz="2200" dirty="0"/>
              <a:t> OF THE ORBIT RESPONSE MATRIX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 order to perform a linear lattice modelling and correction, the Jacobian of the ORM needs to be computed, SVD pseudo-inverted &amp; applied to the measured ORM &amp; dispersion.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Numerical Jacobian: replicate in simulation the measurement: For each variation of the quadrupole strength, compute ORM from orbit calculations @ each steerer variation. 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accurate,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time consuming, if optics or orbit unstable for quadrupole variation it can fail.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Pseudo-analytic Jacobian: use textbook formulas to evaluate ORM after computing Twiss parameters at each quadrupole variation.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faster than numerical,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no analytic formulas for off-diagonal ORM blocks (coupling), it can fail if optics or orbit unstable for quadrupole variation.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Fully analytic Jacobian: evaluate directly the Jacobian from Twiss parameters of the initial model (ideal or from beam-based measurements)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coupling &amp; dispersion included, only one computation of Twiss parameters needed, no orbit calculation needed, faster than pseudo-analytic,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tedious to code.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78ED5-0C7F-2E4D-988F-67453DD9CF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</p:spTree>
    <p:extLst>
      <p:ext uri="{BB962C8B-B14F-4D97-AF65-F5344CB8AC3E}">
        <p14:creationId xmlns:p14="http://schemas.microsoft.com/office/powerpoint/2010/main" val="3919884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 order to perform a linear lattice modelling and correction, the Jacobian of the ORM needs to be computed, SVD pseudo-inverted &amp; applied to the measured ORM &amp; dispersion.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Numerical Jacobian: replicate in simulation the measurement: For each variation of the quadrupole strength, compute ORM from orbit calculations @ each steerer variation. 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accurate,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time consuming, if optics or orbit unstable for quadrupole variation it can fail.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Pseudo-analytic Jacobian: use textbook formulas to evaluate ORM after computing Twiss parameters at each quadrupole variation.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faster than numerical,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no analytic formulas for off-diagonal ORM blocks (coupling), it can fail if optics or orbit unstable for quadrupole variation.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Fully analytic Jacobian: evaluate directly the Jacobian from Twiss parameters of the initial model (ideal or from beam-based measurements)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coupling &amp; dispersion included, only one computation of Twiss parameters needed, no orbit calculation needed, faster than pseudo-analytic,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tedious to code.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err="1"/>
              <a:t>jacobian</a:t>
            </a:r>
            <a:r>
              <a:rPr lang="en-US" sz="2200" dirty="0"/>
              <a:t> OF THE ORBIT RESPONSE MATRIX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78ED5-0C7F-2E4D-988F-67453DD9CF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6B191E0-8049-2B48-ADE4-7B824E04C913}"/>
              </a:ext>
            </a:extLst>
          </p:cNvPr>
          <p:cNvSpPr/>
          <p:nvPr/>
        </p:nvSpPr>
        <p:spPr>
          <a:xfrm>
            <a:off x="959430" y="5130221"/>
            <a:ext cx="1680186" cy="459019"/>
          </a:xfrm>
          <a:prstGeom prst="roundRect">
            <a:avLst>
              <a:gd name="adj" fmla="val 49528"/>
            </a:avLst>
          </a:prstGeom>
          <a:noFill/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697697D-7AEE-BB49-B4BB-07397299F0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600" y="1086180"/>
            <a:ext cx="10312400" cy="2921000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BF0F6A-8227-3445-9EDD-62D22578D5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00" y="4028305"/>
            <a:ext cx="5194300" cy="977900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3FD2F84-625F-F44A-B1FA-D46BCED93EF9}"/>
              </a:ext>
            </a:extLst>
          </p:cNvPr>
          <p:cNvSpPr txBox="1">
            <a:spLocks/>
          </p:cNvSpPr>
          <p:nvPr/>
        </p:nvSpPr>
        <p:spPr bwMode="gray">
          <a:xfrm>
            <a:off x="1425587" y="2319463"/>
            <a:ext cx="1718085" cy="15037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Arial" pitchFamily="34" charset="0"/>
              <a:buNone/>
              <a:defRPr sz="1800" b="1" kern="1200" baseline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0"/>
              </a:spcBef>
              <a:spcAft>
                <a:spcPts val="1500"/>
              </a:spcAft>
              <a:buFont typeface="Arial" pitchFamily="34" charset="0"/>
              <a:buNone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91440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7188" indent="-1746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2050" indent="-174625" algn="l" defTabSz="914400" rtl="0" eaLnBrk="1" latinLnBrk="0" hangingPunct="1">
              <a:spcBef>
                <a:spcPts val="0"/>
              </a:spcBef>
              <a:spcAft>
                <a:spcPts val="30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2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  -&gt; steerer</a:t>
            </a:r>
          </a:p>
          <a:p>
            <a:r>
              <a:rPr lang="en-US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 -&gt; BPM</a:t>
            </a:r>
          </a:p>
          <a:p>
            <a:r>
              <a:rPr lang="en-US" b="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 -&gt; magnet</a:t>
            </a:r>
          </a:p>
        </p:txBody>
      </p:sp>
    </p:spTree>
    <p:extLst>
      <p:ext uri="{BB962C8B-B14F-4D97-AF65-F5344CB8AC3E}">
        <p14:creationId xmlns:p14="http://schemas.microsoft.com/office/powerpoint/2010/main" val="952734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AC20B-4677-4E49-BAE7-35367C016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dirty="0" err="1"/>
              <a:t>jacobian</a:t>
            </a:r>
            <a:r>
              <a:rPr lang="en-US" sz="2200" dirty="0"/>
              <a:t> OF THE ORBIT RESPONSE MATRIX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08DD20E-B516-DB48-95F0-B6FC81275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238" y="773078"/>
            <a:ext cx="11715761" cy="5710272"/>
          </a:xfrm>
        </p:spPr>
        <p:txBody>
          <a:bodyPr/>
          <a:lstStyle/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 order to perform a linear lattice modelling and correction, the Jacobian of the ORM needs to be computed, SVD pseudo-inverted &amp; applied to the measured ORM &amp; dispersion.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Numerical Jacobian: replicate in simulation the measurement: For each variation of the quadrupole strength, compute ORM from orbit calculations @ each steerer variation. 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accurate,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time consuming, if optics or orbit unstable for quadrupole variation it can fail.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Pseudo-analytic Jacobian: use textbook formulas to evaluate ORM after computing Twiss parameters at each quadrupole variation.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faster than numerical,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no analytic formulas for off-diagonal ORM blocks (coupling), it can fail if optics or orbit unstable for quadrupole variation.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Fully analytic Jacobian: evaluate directly the Jacobian from Twiss parameters of the initial model (ideal or from beam-based measurements)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Pros: coupling &amp; dispersion included, only one computation of Twiss parameters needed, no orbit calculation needed, faster than pseudo-analytic, can be parallelized</a:t>
            </a:r>
          </a:p>
          <a:p>
            <a:pPr lvl="3">
              <a:buFont typeface="Wingdings" pitchFamily="2" charset="2"/>
              <a:buChar char="ü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Cons: tedious to code.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Observation: the accuracy of the two analytic approaches can be poor if thin-element model is used. Corrections to </a:t>
            </a:r>
            <a:r>
              <a:rPr lang="en-US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account for the variation of Twiss parameters across magnets 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have been included which reduce dramatically the errors </a:t>
            </a:r>
            <a:r>
              <a:rPr lang="en-US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w.r.t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the numerical version (see next slide). </a:t>
            </a:r>
          </a:p>
          <a:p>
            <a:pPr marL="227013" indent="-227013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DF689-CFF2-EC41-A71C-DFE84912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78ED5-0C7F-2E4D-988F-67453DD9CFF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pyCommissioningSimulations l Oct 2022 l S.Liuzzo, et al.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AE769B-4BF6-2941-84CB-3C518C21D4C6}"/>
              </a:ext>
            </a:extLst>
          </p:cNvPr>
          <p:cNvSpPr/>
          <p:nvPr/>
        </p:nvSpPr>
        <p:spPr>
          <a:xfrm>
            <a:off x="3563380" y="7805973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time for SVD of (22082, 256): 0.15898656845092773</a:t>
            </a:r>
          </a:p>
          <a:p>
            <a:r>
              <a:rPr lang="en-US" dirty="0"/>
              <a:t>time for SVD of (22080, 168): 0.09135222434997559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Janalytic.pkl</a:t>
            </a:r>
            <a:endParaRPr lang="en-US" dirty="0"/>
          </a:p>
          <a:p>
            <a:r>
              <a:rPr lang="en-US" dirty="0"/>
              <a:t>analytic J took: 105.41607213020325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0.15436983108520508</a:t>
            </a:r>
          </a:p>
          <a:p>
            <a:r>
              <a:rPr lang="en-US" dirty="0"/>
              <a:t>time for SVD of (22080, 168): 0.07208800315856934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Jsemi-analytic.pkl</a:t>
            </a:r>
            <a:endParaRPr lang="en-US" dirty="0"/>
          </a:p>
          <a:p>
            <a:r>
              <a:rPr lang="en-US" dirty="0"/>
              <a:t>semi-analytic J took: 112.3644368648529 seconds</a:t>
            </a:r>
          </a:p>
          <a:p>
            <a:r>
              <a:rPr lang="en-US" dirty="0"/>
              <a:t>RM derivative parallel computation using 128 cores on grappa</a:t>
            </a:r>
          </a:p>
          <a:p>
            <a:r>
              <a:rPr lang="en-US" dirty="0"/>
              <a:t>time for SVD of (22082, 256): 0.14691829681396484</a:t>
            </a:r>
          </a:p>
          <a:p>
            <a:r>
              <a:rPr lang="en-US" dirty="0"/>
              <a:t>time for SVD of (22080, 168): 0.07918691635131836</a:t>
            </a:r>
          </a:p>
          <a:p>
            <a:r>
              <a:rPr lang="en-US" dirty="0"/>
              <a:t>ORM derivatives saved in: ./</a:t>
            </a:r>
            <a:r>
              <a:rPr lang="en-US" dirty="0" err="1"/>
              <a:t>Jnumeric.pkl</a:t>
            </a:r>
            <a:endParaRPr lang="en-US" dirty="0"/>
          </a:p>
          <a:p>
            <a:r>
              <a:rPr lang="en-US" dirty="0"/>
              <a:t>numeric J took: 507.92765259742737 seconds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DC2CEE-A111-424C-9B83-AB429C04F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944" y="1484195"/>
            <a:ext cx="6108700" cy="3403600"/>
          </a:xfrm>
          <a:prstGeom prst="rect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862308148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11045</TotalTime>
  <Words>4080</Words>
  <Application>Microsoft Macintosh PowerPoint</Application>
  <PresentationFormat>Widescreen</PresentationFormat>
  <Paragraphs>498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Cambria Math</vt:lpstr>
      <vt:lpstr>ITCOfficinaSans LT Book</vt:lpstr>
      <vt:lpstr>Symbol</vt:lpstr>
      <vt:lpstr>Times New Roman</vt:lpstr>
      <vt:lpstr>Wingdings</vt:lpstr>
      <vt:lpstr>ESRF-default</vt:lpstr>
      <vt:lpstr>PowerPoint Presentation</vt:lpstr>
      <vt:lpstr>OUTLINE</vt:lpstr>
      <vt:lpstr>OUTLINE</vt:lpstr>
      <vt:lpstr>jacobian OF THE ORBIT RESPONSE MATRIX </vt:lpstr>
      <vt:lpstr>jacobian OF THE ORBIT RESPONSE MATRIX </vt:lpstr>
      <vt:lpstr>jacobian OF THE ORBIT RESPONSE MATRIX </vt:lpstr>
      <vt:lpstr>jacobian OF THE ORBIT RESPONSE MATRIX </vt:lpstr>
      <vt:lpstr>jacobian OF THE ORBIT RESPONSE MATRIX </vt:lpstr>
      <vt:lpstr>jacobian OF THE ORBIT RESPONSE MATRIX </vt:lpstr>
      <vt:lpstr>Numerical Vs Analytic jacobian OF THE ORM: Accuracy</vt:lpstr>
      <vt:lpstr>Numerical Vs Analytic jacobian OF THE ORM: Accuracy</vt:lpstr>
      <vt:lpstr>Numerical Vs Analytic jacobian OF THE ORM: Accuracy</vt:lpstr>
      <vt:lpstr>Numerical Vs Analytic jacobian OF THE ORM: Accuracy</vt:lpstr>
      <vt:lpstr>Numerical Vs Analytic jacobian OF THE ORM: CPU TIME</vt:lpstr>
      <vt:lpstr>Numerical Vs Analytic jacobian OF THE ORM: optics correction</vt:lpstr>
      <vt:lpstr>Analytic tune variation with THICK quadrupoles</vt:lpstr>
      <vt:lpstr>Analytic tune variation with THICK quadrupoles</vt:lpstr>
      <vt:lpstr>Thick steerers in classic analytic ORM formula</vt:lpstr>
      <vt:lpstr>OUTLINE</vt:lpstr>
      <vt:lpstr>WHERE YOU CAN FIND US</vt:lpstr>
      <vt:lpstr>OUTLINE</vt:lpstr>
      <vt:lpstr>outlook: thick-element correction for RDTs</vt:lpstr>
      <vt:lpstr>outlook: A new way to compute linear RDTs</vt:lpstr>
      <vt:lpstr>outlook: A new way to compute linear RDTs</vt:lpstr>
      <vt:lpstr>outlook: A new way to compute linear RDTs</vt:lpstr>
      <vt:lpstr>outlook: A new way to compute linear RDTs</vt:lpstr>
      <vt:lpstr>OUTLINE</vt:lpstr>
      <vt:lpstr>Some thoughts on non-linear optimization</vt:lpstr>
      <vt:lpstr>Some thoughts on non-linear optimization</vt:lpstr>
      <vt:lpstr>Some thoughts on non-linear optimization</vt:lpstr>
      <vt:lpstr>Some thoughts on non-linear optimization</vt:lpstr>
      <vt:lpstr>Some thoughts on non-linear optimization</vt:lpstr>
      <vt:lpstr>Some thoughts on non-linear optimization</vt:lpstr>
      <vt:lpstr>Some thoughts on non-linear optimization</vt:lpstr>
      <vt:lpstr>Some thoughts on non-linear optimization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franchi</cp:lastModifiedBy>
  <cp:revision>117</cp:revision>
  <cp:lastPrinted>2022-12-01T17:39:06Z</cp:lastPrinted>
  <dcterms:created xsi:type="dcterms:W3CDTF">2022-10-07T10:09:15Z</dcterms:created>
  <dcterms:modified xsi:type="dcterms:W3CDTF">2024-02-12T11:26:30Z</dcterms:modified>
</cp:coreProperties>
</file>