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537" r:id="rId2"/>
    <p:sldId id="640" r:id="rId3"/>
    <p:sldId id="647" r:id="rId4"/>
    <p:sldId id="641" r:id="rId5"/>
    <p:sldId id="650" r:id="rId6"/>
    <p:sldId id="677" r:id="rId7"/>
    <p:sldId id="659" r:id="rId8"/>
    <p:sldId id="679" r:id="rId9"/>
    <p:sldId id="682" r:id="rId10"/>
    <p:sldId id="681" r:id="rId11"/>
    <p:sldId id="680" r:id="rId12"/>
    <p:sldId id="685" r:id="rId13"/>
    <p:sldId id="683" r:id="rId14"/>
    <p:sldId id="645" r:id="rId15"/>
    <p:sldId id="671" r:id="rId16"/>
    <p:sldId id="695" r:id="rId17"/>
    <p:sldId id="698" r:id="rId18"/>
    <p:sldId id="686" r:id="rId19"/>
    <p:sldId id="694" r:id="rId20"/>
    <p:sldId id="696" r:id="rId21"/>
    <p:sldId id="697" r:id="rId22"/>
  </p:sldIdLst>
  <p:sldSz cx="9144000" cy="5143500" type="screen16x9"/>
  <p:notesSz cx="10691813" cy="7559675"/>
  <p:embeddedFontLst>
    <p:embeddedFont>
      <p:font typeface="Cambria Math" panose="02040503050406030204" pitchFamily="18" charset="0"/>
      <p:regular r:id="rId25"/>
    </p:embeddedFont>
    <p:embeddedFont>
      <p:font typeface="Century Gothic" panose="020B0502020202020204" pitchFamily="34" charset="0"/>
      <p:regular r:id="rId26"/>
      <p:bold r:id="rId27"/>
      <p:italic r:id="rId28"/>
      <p:boldItalic r:id="rId29"/>
    </p:embeddedFont>
    <p:embeddedFont>
      <p:font typeface="Corbel" panose="020B0503020204020204" pitchFamily="34" charset="0"/>
      <p:regular r:id="rId30"/>
      <p:bold r:id="rId31"/>
      <p:italic r:id="rId32"/>
      <p:boldItalic r:id="rId33"/>
    </p:embeddedFont>
    <p:embeddedFont>
      <p:font typeface="MS PGothic" panose="020B0600070205080204" pitchFamily="34" charset="-128"/>
      <p:regular r:id="rId34"/>
    </p:embeddedFont>
    <p:embeddedFont>
      <p:font typeface="MS PGothic" panose="020B0600070205080204" pitchFamily="34" charset="-128"/>
      <p:regular r:id="rId34"/>
    </p:embeddedFont>
    <p:embeddedFont>
      <p:font typeface="Palatino Linotype" panose="02040502050505030304" pitchFamily="18" charset="0"/>
      <p:regular r:id="rId35"/>
      <p:bold r:id="rId36"/>
      <p:italic r:id="rId37"/>
      <p:boldItalic r:id="rId38"/>
    </p:embeddedFont>
  </p:embeddedFontLst>
  <p:defaultTextStyle>
    <a:defPPr>
      <a:defRPr lang="en-US"/>
    </a:defPPr>
    <a:lvl1pPr algn="l" defTabSz="361860" rtl="0" eaLnBrk="0" fontAlgn="base" hangingPunct="0">
      <a:spcBef>
        <a:spcPct val="0"/>
      </a:spcBef>
      <a:spcAft>
        <a:spcPct val="0"/>
      </a:spcAft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599925" indent="-228540" algn="l" defTabSz="361860" rtl="0" eaLnBrk="0" fontAlgn="base" hangingPunct="0">
      <a:spcBef>
        <a:spcPct val="0"/>
      </a:spcBef>
      <a:spcAft>
        <a:spcPct val="0"/>
      </a:spcAft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23695" indent="-182518" algn="l" defTabSz="361860" rtl="0" eaLnBrk="0" fontAlgn="base" hangingPunct="0">
      <a:spcBef>
        <a:spcPct val="0"/>
      </a:spcBef>
      <a:spcAft>
        <a:spcPct val="0"/>
      </a:spcAft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293493" indent="-182518" algn="l" defTabSz="361860" rtl="0" eaLnBrk="0" fontAlgn="base" hangingPunct="0">
      <a:spcBef>
        <a:spcPct val="0"/>
      </a:spcBef>
      <a:spcAft>
        <a:spcPct val="0"/>
      </a:spcAft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663280" indent="-182518" algn="l" defTabSz="361860" rtl="0" eaLnBrk="0" fontAlgn="base" hangingPunct="0">
      <a:spcBef>
        <a:spcPct val="0"/>
      </a:spcBef>
      <a:spcAft>
        <a:spcPct val="0"/>
      </a:spcAft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5430" algn="l" defTabSz="914175" rtl="0" eaLnBrk="1" latinLnBrk="0" hangingPunct="1"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2512" algn="l" defTabSz="914175" rtl="0" eaLnBrk="1" latinLnBrk="0" hangingPunct="1"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199600" algn="l" defTabSz="914175" rtl="0" eaLnBrk="1" latinLnBrk="0" hangingPunct="1"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6686" algn="l" defTabSz="914175" rtl="0" eaLnBrk="1" latinLnBrk="0" hangingPunct="1">
      <a:defRPr sz="19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2DCDB"/>
    <a:srgbClr val="FF9933"/>
    <a:srgbClr val="CCFFCC"/>
    <a:srgbClr val="CCFF66"/>
    <a:srgbClr val="FFFFCC"/>
    <a:srgbClr val="0000FF"/>
    <a:srgbClr val="FFFFFF"/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04" autoAdjust="0"/>
    <p:restoredTop sz="95959" autoAdjust="0"/>
  </p:normalViewPr>
  <p:slideViewPr>
    <p:cSldViewPr>
      <p:cViewPr varScale="1">
        <p:scale>
          <a:sx n="155" d="100"/>
          <a:sy n="155" d="100"/>
        </p:scale>
        <p:origin x="701" y="91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A7DE8C58-6E72-4F23-8ABF-3BB0667A20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49216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D84B2A7-CB67-47D8-B658-661AD74708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054725" y="0"/>
            <a:ext cx="4635500" cy="3778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362554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2FFA496-9226-45C3-A13F-7C9B845791B6}" type="datetimeFigureOut">
              <a:rPr lang="it-IT" altLang="it-IT"/>
              <a:pPr>
                <a:defRPr/>
              </a:pPr>
              <a:t>13/02/2024</a:t>
            </a:fld>
            <a:endParaRPr lang="it-IT" alt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8C06820-4B5A-4BCE-AC19-9EF30EB1EC9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054725" y="7180263"/>
            <a:ext cx="4635500" cy="3778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 smtClean="0"/>
            </a:lvl1pPr>
          </a:lstStyle>
          <a:p>
            <a:pPr>
              <a:defRPr/>
            </a:pPr>
            <a:fld id="{5D5D1C6D-CAF5-438B-9F63-2A909D8C56A6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8A6BCA2-E1AF-4E63-A286-38B5EC86BE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7180263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362554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17531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>
            <a:extLst>
              <a:ext uri="{FF2B5EF4-FFF2-40B4-BE49-F238E27FC236}">
                <a16:creationId xmlns:a16="http://schemas.microsoft.com/office/drawing/2014/main" id="{D3694CFA-DE63-4B3A-AA62-8D0EE28DC3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691813" cy="7559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B6772715-E07E-45C2-853F-FCDD55C161AC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25750" y="574675"/>
            <a:ext cx="503396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9357091E-1D35-4870-80D4-7D6EDE3C048F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1068388" y="3590925"/>
            <a:ext cx="8550275" cy="34004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>
            <a:extLst>
              <a:ext uri="{FF2B5EF4-FFF2-40B4-BE49-F238E27FC236}">
                <a16:creationId xmlns:a16="http://schemas.microsoft.com/office/drawing/2014/main" id="{E5EE36DA-7458-4B33-A413-E55CDF6202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463867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0246" name="Text Box 5">
            <a:extLst>
              <a:ext uri="{FF2B5EF4-FFF2-40B4-BE49-F238E27FC236}">
                <a16:creationId xmlns:a16="http://schemas.microsoft.com/office/drawing/2014/main" id="{FDA324B4-1F25-4BBA-AE22-79FAABA9E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1550" y="0"/>
            <a:ext cx="463867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10247" name="Text Box 6">
            <a:extLst>
              <a:ext uri="{FF2B5EF4-FFF2-40B4-BE49-F238E27FC236}">
                <a16:creationId xmlns:a16="http://schemas.microsoft.com/office/drawing/2014/main" id="{7B880D7C-6FF3-4DC8-B914-FBE0CC3A70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181850"/>
            <a:ext cx="4638675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CD8BA91C-0DB7-430D-A13D-F46F1236EB9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051550" y="7181850"/>
            <a:ext cx="4635500" cy="37623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8E05C37-CB2F-452F-B7B6-85D475D5B5A3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701329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36186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1pPr>
    <a:lvl2pPr marL="601513" indent="-230129" algn="l" defTabSz="36186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2pPr>
    <a:lvl3pPr marL="925283" indent="-184105" algn="l" defTabSz="36186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3pPr>
    <a:lvl4pPr marL="1295072" indent="-184105" algn="l" defTabSz="36186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4pPr>
    <a:lvl5pPr marL="1664870" indent="-184105" algn="l" defTabSz="36186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5pPr>
    <a:lvl6pPr marL="1850687" algn="l" defTabSz="3701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20823" algn="l" defTabSz="3701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90961" algn="l" defTabSz="3701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61095" algn="l" defTabSz="3701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78163" y="944563"/>
            <a:ext cx="4535487" cy="2551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8732-2338-4A53-8646-3E22B16C7E8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352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18E05C37-CB2F-452F-B7B6-85D475D5B5A3}" type="slidenum">
              <a:rPr lang="it-IT" altLang="it-IT" smtClean="0"/>
              <a:pPr>
                <a:defRPr/>
              </a:pPr>
              <a:t>10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30798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18E05C37-CB2F-452F-B7B6-85D475D5B5A3}" type="slidenum">
              <a:rPr lang="it-IT" altLang="it-IT" smtClean="0"/>
              <a:pPr>
                <a:defRPr/>
              </a:pPr>
              <a:t>11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39388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18E05C37-CB2F-452F-B7B6-85D475D5B5A3}" type="slidenum">
              <a:rPr lang="it-IT" altLang="it-IT" smtClean="0"/>
              <a:pPr>
                <a:defRPr/>
              </a:pPr>
              <a:t>12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728669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18E05C37-CB2F-452F-B7B6-85D475D5B5A3}" type="slidenum">
              <a:rPr lang="it-IT" altLang="it-IT" smtClean="0"/>
              <a:pPr>
                <a:defRPr/>
              </a:pPr>
              <a:t>13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23517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18E05C37-CB2F-452F-B7B6-85D475D5B5A3}" type="slidenum">
              <a:rPr lang="it-IT" altLang="it-IT" smtClean="0"/>
              <a:pPr>
                <a:defRPr/>
              </a:pPr>
              <a:t>17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06727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-schermata 1.jpg">
            <a:extLst>
              <a:ext uri="{FF2B5EF4-FFF2-40B4-BE49-F238E27FC236}">
                <a16:creationId xmlns:a16="http://schemas.microsoft.com/office/drawing/2014/main" id="{536AA11C-EDF0-4514-A14F-20CF21782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"/>
            <a:ext cx="914400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541326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52950" y="1689883"/>
            <a:ext cx="7773120" cy="1102795"/>
          </a:xfrm>
          <a:prstGeom prst="rect">
            <a:avLst/>
          </a:prstGeom>
        </p:spPr>
        <p:txBody>
          <a:bodyPr lIns="74039" tIns="37017" rIns="74039" bIns="37017" anchor="ctr" anchorCtr="0"/>
          <a:lstStyle>
            <a:lvl1pPr>
              <a:defRPr sz="2900" baseline="0"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4E65E1BE-4806-476E-BF4A-B3721D17039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xfrm>
            <a:off x="8816985" y="4776798"/>
            <a:ext cx="195263" cy="1555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8FD197-3925-4400-AB9E-DDC2E0B00F0E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5344554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or Text with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B6BDF35F-28BC-4CDA-9944-3222F4E1A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273" y="73026"/>
            <a:ext cx="250825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77804" y="122087"/>
            <a:ext cx="6074527" cy="636912"/>
          </a:xfrm>
          <a:prstGeom prst="rect">
            <a:avLst/>
          </a:prstGeom>
        </p:spPr>
        <p:txBody>
          <a:bodyPr lIns="74039" tIns="37017" rIns="74039" bIns="37017" anchor="ctr"/>
          <a:lstStyle>
            <a:lvl1pPr algn="l">
              <a:defRPr sz="2300" baseline="0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921" y="1200007"/>
            <a:ext cx="8229600" cy="3394796"/>
          </a:xfrm>
          <a:prstGeom prst="rect">
            <a:avLst/>
          </a:prstGeom>
        </p:spPr>
        <p:txBody>
          <a:bodyPr lIns="74039" tIns="37017" rIns="74039" bIns="37017"/>
          <a:lstStyle>
            <a:lvl1pPr marL="277631" indent="-277631">
              <a:lnSpc>
                <a:spcPct val="100000"/>
              </a:lnSpc>
              <a:spcBef>
                <a:spcPts val="0"/>
              </a:spcBef>
              <a:spcAft>
                <a:spcPts val="486"/>
              </a:spcAft>
              <a:buFont typeface="Wingdings" panose="05000000000000000000" pitchFamily="2" charset="2"/>
              <a:buChar char="ü"/>
              <a:defRPr sz="1900" b="0"/>
            </a:lvl1pPr>
            <a:lvl2pPr marL="601535" indent="-2313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2pPr>
            <a:lvl3pPr marL="971713" indent="-2313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 sz="1600" i="1" baseline="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1872CCC3-B552-4D77-9D63-5AFC5853C4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51898" y="4776798"/>
            <a:ext cx="261937" cy="1555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162619-F2EE-430D-9B91-E0213FB74DA2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3624769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C8830B0E-5850-4A24-B7A8-F9678B910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273" y="73026"/>
            <a:ext cx="250825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677804" y="122087"/>
            <a:ext cx="6074527" cy="636912"/>
          </a:xfrm>
          <a:prstGeom prst="rect">
            <a:avLst/>
          </a:prstGeom>
        </p:spPr>
        <p:txBody>
          <a:bodyPr lIns="74039" tIns="37017" rIns="74039" bIns="37017" anchor="ctr"/>
          <a:lstStyle>
            <a:lvl1pPr algn="l">
              <a:defRPr sz="2300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457921" y="1200007"/>
            <a:ext cx="8229600" cy="3394796"/>
          </a:xfrm>
          <a:prstGeom prst="rect">
            <a:avLst/>
          </a:prstGeom>
        </p:spPr>
        <p:txBody>
          <a:bodyPr lIns="74039" tIns="37017" rIns="74039" bIns="37017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 sz="1900"/>
            </a:lvl1pPr>
            <a:lvl2pPr marL="370178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900"/>
            </a:lvl2pPr>
            <a:lvl3pPr marL="740357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9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numero diapositiva 2">
            <a:extLst>
              <a:ext uri="{FF2B5EF4-FFF2-40B4-BE49-F238E27FC236}">
                <a16:creationId xmlns:a16="http://schemas.microsoft.com/office/drawing/2014/main" id="{96BE0055-0C2E-4267-A889-BD65E291084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88DF94-E4BB-4A67-88B8-603C32AF8021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20976618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Pictures, graphs, visuals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59D040E1-978E-467B-8A9C-50DB569D0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273" y="73026"/>
            <a:ext cx="250825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677804" y="122087"/>
            <a:ext cx="6074527" cy="636912"/>
          </a:xfrm>
          <a:prstGeom prst="rect">
            <a:avLst/>
          </a:prstGeom>
        </p:spPr>
        <p:txBody>
          <a:bodyPr lIns="74039" tIns="37017" rIns="74039" bIns="37017" anchor="ctr"/>
          <a:lstStyle>
            <a:lvl1pPr algn="l">
              <a:defRPr sz="2300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4" name="Segnaposto numero diapositiva 2">
            <a:extLst>
              <a:ext uri="{FF2B5EF4-FFF2-40B4-BE49-F238E27FC236}">
                <a16:creationId xmlns:a16="http://schemas.microsoft.com/office/drawing/2014/main" id="{2C7A203E-5F82-47B3-A164-F38D70E9D3B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25734D-6F4E-43F4-996E-C1AF4457ABF1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8175407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r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988CB374-2364-462E-9B1C-52F4AF357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273" y="73026"/>
            <a:ext cx="250825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77273" y="122087"/>
            <a:ext cx="6075046" cy="695205"/>
          </a:xfrm>
          <a:prstGeom prst="rect">
            <a:avLst/>
          </a:prstGeom>
        </p:spPr>
        <p:txBody>
          <a:bodyPr lIns="74039" tIns="37017" rIns="74039" bIns="37017" anchor="ctr"/>
          <a:lstStyle>
            <a:lvl1pPr algn="l">
              <a:defRPr sz="2300"/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920" y="1200007"/>
            <a:ext cx="4044960" cy="3394796"/>
          </a:xfrm>
          <a:prstGeom prst="rect">
            <a:avLst/>
          </a:prstGeom>
        </p:spPr>
        <p:txBody>
          <a:bodyPr lIns="74039" tIns="37017" rIns="74039" bIns="37017"/>
          <a:lstStyle>
            <a:lvl1pPr marL="277631" indent="-277631">
              <a:buFont typeface="Wingdings" panose="05000000000000000000" pitchFamily="2" charset="2"/>
              <a:buChar char="ü"/>
              <a:defRPr sz="1600"/>
            </a:lvl1pPr>
            <a:lvl2pPr marL="601535" indent="-231357">
              <a:buFont typeface="Arial" panose="020B0604020202020204" pitchFamily="34" charset="0"/>
              <a:buChar char="•"/>
              <a:defRPr sz="1500"/>
            </a:lvl2pPr>
            <a:lvl3pPr marL="971713" indent="-231357">
              <a:buFont typeface="Arial" panose="020B0604020202020204" pitchFamily="34" charset="0"/>
              <a:buChar char="−"/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1121" y="1200007"/>
            <a:ext cx="4046400" cy="3394796"/>
          </a:xfrm>
          <a:prstGeom prst="rect">
            <a:avLst/>
          </a:prstGeom>
          <a:solidFill>
            <a:schemeClr val="bg1"/>
          </a:solidFill>
        </p:spPr>
        <p:txBody>
          <a:bodyPr lIns="74039" tIns="37017" rIns="74039" bIns="37017"/>
          <a:lstStyle>
            <a:lvl1pPr marL="277631" indent="-277631">
              <a:buFont typeface="Wingdings" panose="05000000000000000000" pitchFamily="2" charset="2"/>
              <a:buChar char="ü"/>
              <a:defRPr sz="1600"/>
            </a:lvl1pPr>
            <a:lvl2pPr marL="601535" indent="-231357">
              <a:buFont typeface="Arial" panose="020B0604020202020204" pitchFamily="34" charset="0"/>
              <a:buChar char="•"/>
              <a:defRPr sz="1500"/>
            </a:lvl2pPr>
            <a:lvl3pPr marL="971713" indent="-231357">
              <a:buFont typeface="Arial" panose="020B0604020202020204" pitchFamily="34" charset="0"/>
              <a:buChar char="−"/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>
            <a:extLst>
              <a:ext uri="{FF2B5EF4-FFF2-40B4-BE49-F238E27FC236}">
                <a16:creationId xmlns:a16="http://schemas.microsoft.com/office/drawing/2014/main" id="{9BE9D3D1-B83A-414F-8385-0FBE34B3EA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8E545C-1A19-4463-93CB-B65DD526E741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23023416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: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74052FF6-5441-457E-B2BB-C2199578D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28860"/>
            <a:ext cx="9144000" cy="415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72866" tIns="62080" rIns="72866" bIns="3643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363712" eaLnBrk="1">
              <a:lnSpc>
                <a:spcPct val="93000"/>
              </a:lnSpc>
              <a:buSzPct val="100000"/>
              <a:defRPr/>
            </a:pPr>
            <a:r>
              <a:rPr lang="it-IT" sz="2700" dirty="0" err="1"/>
              <a:t>Thank</a:t>
            </a:r>
            <a:r>
              <a:rPr lang="it-IT" sz="2700" dirty="0"/>
              <a:t> </a:t>
            </a:r>
            <a:r>
              <a:rPr lang="it-IT" sz="2700" dirty="0" err="1"/>
              <a:t>you</a:t>
            </a:r>
            <a:r>
              <a:rPr lang="it-IT" sz="2700" dirty="0"/>
              <a:t>!</a:t>
            </a:r>
          </a:p>
          <a:p>
            <a:pPr algn="ctr" defTabSz="363712" eaLnBrk="1">
              <a:lnSpc>
                <a:spcPct val="93000"/>
              </a:lnSpc>
              <a:buSzPct val="100000"/>
              <a:defRPr/>
            </a:pPr>
            <a:endParaRPr lang="it-IT" sz="2700" dirty="0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BCA4EABC-3C3F-4445-982A-2EB613598F6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FCCDA9-D883-428E-AAD9-5729EE759491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25865467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_Videata finale+www.jpg">
            <a:extLst>
              <a:ext uri="{FF2B5EF4-FFF2-40B4-BE49-F238E27FC236}">
                <a16:creationId xmlns:a16="http://schemas.microsoft.com/office/drawing/2014/main" id="{681FF4BB-E75B-4FF0-8D0A-E75FBAD78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"/>
            <a:ext cx="914400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8739098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2" descr="PPT-sfondo ok.jpg">
            <a:extLst>
              <a:ext uri="{FF2B5EF4-FFF2-40B4-BE49-F238E27FC236}">
                <a16:creationId xmlns:a16="http://schemas.microsoft.com/office/drawing/2014/main" id="{20D92C3C-4CA0-4FC1-897C-F09C24F267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magine 1" descr="PPT_EST logo.png">
            <a:extLst>
              <a:ext uri="{FF2B5EF4-FFF2-40B4-BE49-F238E27FC236}">
                <a16:creationId xmlns:a16="http://schemas.microsoft.com/office/drawing/2014/main" id="{BEC9C067-A890-4D79-A160-2C566F2F72E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5" y="152402"/>
            <a:ext cx="196056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 Box 7">
            <a:extLst>
              <a:ext uri="{FF2B5EF4-FFF2-40B4-BE49-F238E27FC236}">
                <a16:creationId xmlns:a16="http://schemas.microsoft.com/office/drawing/2014/main" id="{FEC86A6F-3702-497A-BF22-3A8F9D8F43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6200" y="4749810"/>
            <a:ext cx="3005138" cy="214313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866" tIns="45759" rIns="72866" bIns="3643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defTabSz="362464" eaLnBrk="1">
              <a:lnSpc>
                <a:spcPct val="93000"/>
              </a:lnSpc>
              <a:buSzPct val="100000"/>
              <a:defRPr/>
            </a:pPr>
            <a:r>
              <a:rPr lang="en-GB" altLang="it-IT" sz="900" dirty="0">
                <a:solidFill>
                  <a:srgbClr val="000000"/>
                </a:solidFill>
              </a:rPr>
              <a:t>simone.dimitri@elettra.eu</a:t>
            </a:r>
            <a:endParaRPr lang="it-IT" altLang="it-IT" sz="900" dirty="0">
              <a:solidFill>
                <a:srgbClr val="000000"/>
              </a:solidFill>
            </a:endParaRP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3DFD5FA-2AA8-4A16-A028-DFBDDF1EFCF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816985" y="4789498"/>
            <a:ext cx="193675" cy="1555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360273" algn="l"/>
                <a:tab pos="723720" algn="l"/>
                <a:tab pos="1087168" algn="l"/>
                <a:tab pos="1452203" algn="l"/>
                <a:tab pos="1815650" algn="l"/>
                <a:tab pos="2179097" algn="l"/>
                <a:tab pos="2542544" algn="l"/>
                <a:tab pos="2905991" algn="l"/>
                <a:tab pos="3271028" algn="l"/>
                <a:tab pos="3634469" algn="l"/>
                <a:tab pos="3997913" algn="l"/>
                <a:tab pos="4361360" algn="l"/>
                <a:tab pos="4724808" algn="l"/>
                <a:tab pos="5089843" algn="l"/>
                <a:tab pos="5453290" algn="l"/>
                <a:tab pos="5816734" algn="l"/>
                <a:tab pos="6180181" algn="l"/>
                <a:tab pos="6543628" algn="l"/>
                <a:tab pos="6907074" algn="l"/>
                <a:tab pos="7272110" algn="l"/>
              </a:tabLst>
              <a:defRPr sz="10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E1406AD-9DAE-483B-85B5-FEA65EE4EA39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5A731664-A014-4D0C-AA60-694A2B4D0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4745048"/>
            <a:ext cx="4440238" cy="24288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866" tIns="45759" rIns="72866" bIns="3643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362464" eaLnBrk="1">
              <a:lnSpc>
                <a:spcPct val="93000"/>
              </a:lnSpc>
              <a:buSzPct val="100000"/>
              <a:defRPr/>
            </a:pPr>
            <a:r>
              <a:rPr lang="en-US" altLang="en-US" sz="900" dirty="0">
                <a:solidFill>
                  <a:srgbClr val="000000"/>
                </a:solidFill>
              </a:rPr>
              <a:t>9</a:t>
            </a:r>
            <a:r>
              <a:rPr lang="en-US" altLang="en-US" sz="900" baseline="30000" dirty="0">
                <a:solidFill>
                  <a:srgbClr val="000000"/>
                </a:solidFill>
              </a:rPr>
              <a:t>th</a:t>
            </a:r>
            <a:r>
              <a:rPr lang="en-US" altLang="en-US" sz="900" dirty="0">
                <a:solidFill>
                  <a:srgbClr val="000000"/>
                </a:solidFill>
              </a:rPr>
              <a:t> Low Emittance Ring Workshop</a:t>
            </a:r>
            <a:r>
              <a:rPr lang="en-US" altLang="en-US" sz="900" baseline="0" dirty="0">
                <a:solidFill>
                  <a:srgbClr val="000000"/>
                </a:solidFill>
              </a:rPr>
              <a:t>, by I.FAST WP7, CERN, February 2024</a:t>
            </a:r>
            <a:endParaRPr lang="it-IT" altLang="en-US" sz="900" dirty="0">
              <a:solidFill>
                <a:srgbClr val="000000"/>
              </a:solidFill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A534CBCC-DD29-420C-A4A2-8C3352B05B4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98" y="4643448"/>
            <a:ext cx="46037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21" r:id="rId1"/>
    <p:sldLayoutId id="2147484622" r:id="rId2"/>
    <p:sldLayoutId id="2147484623" r:id="rId3"/>
    <p:sldLayoutId id="2147484624" r:id="rId4"/>
    <p:sldLayoutId id="2147484625" r:id="rId5"/>
    <p:sldLayoutId id="2147484626" r:id="rId6"/>
    <p:sldLayoutId id="2147484627" r:id="rId7"/>
    <p:sldLayoutId id="2147484628" r:id="rId8"/>
  </p:sldLayoutIdLst>
  <p:transition spd="med">
    <p:fade/>
  </p:transition>
  <p:hf hdr="0" ftr="0" dt="0"/>
  <p:txStyles>
    <p:titleStyle>
      <a:lvl1pPr algn="ctr" defTabSz="36186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+mj-lt"/>
          <a:ea typeface="MS PGothic" pitchFamily="34" charset="-128"/>
          <a:cs typeface="MS PGothic" charset="0"/>
        </a:defRPr>
      </a:lvl1pPr>
      <a:lvl2pPr algn="ctr" defTabSz="36186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2pPr>
      <a:lvl3pPr algn="ctr" defTabSz="36186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3pPr>
      <a:lvl4pPr algn="ctr" defTabSz="36186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4pPr>
      <a:lvl5pPr algn="ctr" defTabSz="36186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5pPr>
      <a:lvl6pPr marL="2035752" indent="-185070" algn="ctr" defTabSz="36371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405891" indent="-185070" algn="ctr" defTabSz="36371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2776031" indent="-185070" algn="ctr" defTabSz="36371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146171" indent="-185070" algn="ctr" defTabSz="36371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6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276155" indent="-276155" algn="l" defTabSz="36186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26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1pPr>
      <a:lvl2pPr marL="599925" indent="-228540" algn="l" defTabSz="361860" rtl="0" eaLnBrk="0" fontAlgn="base" hangingPunct="0">
        <a:lnSpc>
          <a:spcPct val="93000"/>
        </a:lnSpc>
        <a:spcBef>
          <a:spcPct val="0"/>
        </a:spcBef>
        <a:spcAft>
          <a:spcPts val="925"/>
        </a:spcAft>
        <a:buClr>
          <a:srgbClr val="000000"/>
        </a:buClr>
        <a:buSzPct val="100000"/>
        <a:buFont typeface="Times New Roman" panose="02020603050405020304" pitchFamily="18" charset="0"/>
        <a:defRPr sz="23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2pPr>
      <a:lvl3pPr marL="923695" indent="-182518" algn="l" defTabSz="361860" rtl="0" eaLnBrk="0" fontAlgn="base" hangingPunct="0">
        <a:lnSpc>
          <a:spcPct val="93000"/>
        </a:lnSpc>
        <a:spcBef>
          <a:spcPct val="0"/>
        </a:spcBef>
        <a:spcAft>
          <a:spcPts val="688"/>
        </a:spcAft>
        <a:buClr>
          <a:srgbClr val="000000"/>
        </a:buClr>
        <a:buSzPct val="100000"/>
        <a:buFont typeface="Times New Roman" panose="02020603050405020304" pitchFamily="18" charset="0"/>
        <a:defRPr sz="19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3pPr>
      <a:lvl4pPr marL="1293493" indent="-182518" algn="l" defTabSz="361860" rtl="0" eaLnBrk="0" fontAlgn="base" hangingPunct="0">
        <a:lnSpc>
          <a:spcPct val="93000"/>
        </a:lnSpc>
        <a:spcBef>
          <a:spcPct val="0"/>
        </a:spcBef>
        <a:spcAft>
          <a:spcPts val="463"/>
        </a:spcAft>
        <a:buClr>
          <a:srgbClr val="000000"/>
        </a:buClr>
        <a:buSzPct val="100000"/>
        <a:buFont typeface="Times New Roman" panose="02020603050405020304" pitchFamily="18" charset="0"/>
        <a:defRPr sz="16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4pPr>
      <a:lvl5pPr marL="1663280" indent="-182518" algn="l" defTabSz="361860" rtl="0" eaLnBrk="0" fontAlgn="base" hangingPunct="0">
        <a:lnSpc>
          <a:spcPct val="93000"/>
        </a:lnSpc>
        <a:spcBef>
          <a:spcPct val="0"/>
        </a:spcBef>
        <a:spcAft>
          <a:spcPts val="238"/>
        </a:spcAft>
        <a:buClr>
          <a:srgbClr val="000000"/>
        </a:buClr>
        <a:buSzPct val="100000"/>
        <a:buFont typeface="Times New Roman" panose="02020603050405020304" pitchFamily="18" charset="0"/>
        <a:defRPr sz="16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5pPr>
      <a:lvl6pPr marL="2035752" indent="-185070" algn="l" defTabSz="363712" rtl="0" eaLnBrk="1" fontAlgn="base" hangingPunct="1">
        <a:lnSpc>
          <a:spcPct val="93000"/>
        </a:lnSpc>
        <a:spcBef>
          <a:spcPct val="0"/>
        </a:spcBef>
        <a:spcAft>
          <a:spcPts val="233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6pPr>
      <a:lvl7pPr marL="2405891" indent="-185070" algn="l" defTabSz="363712" rtl="0" eaLnBrk="1" fontAlgn="base" hangingPunct="1">
        <a:lnSpc>
          <a:spcPct val="93000"/>
        </a:lnSpc>
        <a:spcBef>
          <a:spcPct val="0"/>
        </a:spcBef>
        <a:spcAft>
          <a:spcPts val="233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7pPr>
      <a:lvl8pPr marL="2776031" indent="-185070" algn="l" defTabSz="363712" rtl="0" eaLnBrk="1" fontAlgn="base" hangingPunct="1">
        <a:lnSpc>
          <a:spcPct val="93000"/>
        </a:lnSpc>
        <a:spcBef>
          <a:spcPct val="0"/>
        </a:spcBef>
        <a:spcAft>
          <a:spcPts val="233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8pPr>
      <a:lvl9pPr marL="3146171" indent="-185070" algn="l" defTabSz="363712" rtl="0" eaLnBrk="1" fontAlgn="base" hangingPunct="1">
        <a:lnSpc>
          <a:spcPct val="93000"/>
        </a:lnSpc>
        <a:spcBef>
          <a:spcPct val="0"/>
        </a:spcBef>
        <a:spcAft>
          <a:spcPts val="233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0139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40279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10419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80547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50687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0823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90961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61095" algn="l" defTabSz="37013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5" Type="http://schemas.openxmlformats.org/officeDocument/2006/relationships/image" Target="../media/image40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tif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9803" y="981705"/>
            <a:ext cx="8142638" cy="1698836"/>
          </a:xfrm>
        </p:spPr>
        <p:txBody>
          <a:bodyPr/>
          <a:lstStyle/>
          <a:p>
            <a:pPr>
              <a:lnSpc>
                <a:spcPct val="114000"/>
              </a:lnSpc>
              <a:spcBef>
                <a:spcPts val="450"/>
              </a:spcBef>
              <a:spcAft>
                <a:spcPts val="450"/>
              </a:spcAft>
            </a:pPr>
            <a:r>
              <a:rPr lang="en-US" sz="3600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Challenges of short light pulses           in 4</a:t>
            </a:r>
            <a:r>
              <a:rPr lang="en-US" sz="3600" baseline="30000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3600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generation storage rings</a:t>
            </a:r>
            <a:endParaRPr lang="en-GB" sz="2100" dirty="0"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r>
              <a:rPr lang="en-GB"/>
              <a:t>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871633" y="2918450"/>
            <a:ext cx="5400751" cy="913373"/>
          </a:xfrm>
          <a:prstGeom prst="rect">
            <a:avLst/>
          </a:prstGeom>
          <a:noFill/>
        </p:spPr>
        <p:txBody>
          <a:bodyPr wrap="none" lIns="68565" tIns="34289" rIns="68565" bIns="34289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450"/>
              </a:spcAft>
            </a:pPr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Simone Di Mitri</a:t>
            </a:r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  </a:t>
            </a:r>
          </a:p>
          <a:p>
            <a:pPr algn="ctr">
              <a:lnSpc>
                <a:spcPct val="114000"/>
              </a:lnSpc>
              <a:spcBef>
                <a:spcPts val="900"/>
              </a:spcBef>
            </a:pPr>
            <a:r>
              <a:rPr lang="en-GB" sz="1800" i="1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Elettra</a:t>
            </a:r>
            <a:r>
              <a:rPr lang="en-GB" sz="1800" i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Sincrotrone</a:t>
            </a:r>
            <a:r>
              <a:rPr lang="en-GB" sz="1800" i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Trieste  &amp;  University of Trieste</a:t>
            </a:r>
            <a:endParaRPr lang="en-GB" sz="1600" i="1" dirty="0">
              <a:solidFill>
                <a:schemeClr val="tx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AutoShape 2" descr="PoliMiX logo mini"/>
          <p:cNvSpPr>
            <a:spLocks noChangeAspect="1" noChangeArrowheads="1"/>
          </p:cNvSpPr>
          <p:nvPr/>
        </p:nvSpPr>
        <p:spPr bwMode="auto">
          <a:xfrm>
            <a:off x="155575" y="-357188"/>
            <a:ext cx="18288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849" y="48836"/>
            <a:ext cx="1403585" cy="86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511867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D03D5-7E7C-4C37-BD7B-4BE0B2574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804" y="122087"/>
            <a:ext cx="6394485" cy="636912"/>
          </a:xfrm>
        </p:spPr>
        <p:txBody>
          <a:bodyPr/>
          <a:lstStyle/>
          <a:p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TRIBS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55509C-8340-4472-AC32-4544D21C9FD0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816985" y="4789498"/>
            <a:ext cx="193675" cy="155575"/>
          </a:xfrm>
        </p:spPr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10</a:t>
            </a:fld>
            <a:endParaRPr lang="it-IT" altLang="it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7F00D2-B899-474E-AC87-6A0E0FFF4E7D}"/>
              </a:ext>
            </a:extLst>
          </p:cNvPr>
          <p:cNvSpPr txBox="1"/>
          <p:nvPr/>
        </p:nvSpPr>
        <p:spPr>
          <a:xfrm>
            <a:off x="110882" y="1275606"/>
            <a:ext cx="1580799" cy="33855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lIns="91422" tIns="45711" rIns="91422" bIns="45711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600" b="1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Tight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sz="1600" b="1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lattice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,...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D010D49-1433-4B80-9504-E2B858894CAA}"/>
                  </a:ext>
                </a:extLst>
              </p:cNvPr>
              <p:cNvSpPr txBox="1"/>
              <p:nvPr/>
            </p:nvSpPr>
            <p:spPr>
              <a:xfrm>
                <a:off x="110883" y="2464994"/>
                <a:ext cx="1436782" cy="361125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sz="1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/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,…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D010D49-1433-4B80-9504-E2B858894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82" y="2464994"/>
                <a:ext cx="1436782" cy="361125"/>
              </a:xfrm>
              <a:prstGeom prst="rect">
                <a:avLst/>
              </a:prstGeom>
              <a:blipFill>
                <a:blip r:embed="rId3"/>
                <a:stretch>
                  <a:fillRect l="-1681" t="-4839" b="-9677"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600726-4A3C-48D1-B9FE-80F801F1895F}"/>
                  </a:ext>
                </a:extLst>
              </p:cNvPr>
              <p:cNvSpPr txBox="1"/>
              <p:nvPr/>
            </p:nvSpPr>
            <p:spPr>
              <a:xfrm>
                <a:off x="110883" y="3679838"/>
                <a:ext cx="1296382" cy="343812"/>
              </a:xfrm>
              <a:prstGeom prst="rect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sz="1600" b="1" dirty="0">
                    <a:solidFill>
                      <a:schemeClr val="bg1">
                        <a:lumMod val="85000"/>
                      </a:schemeClr>
                    </a:solidFill>
                    <a:latin typeface="Century Gothic" panose="020B0502020202020204" pitchFamily="34" charset="0"/>
                  </a:rPr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/>
                          </a:rPr>
                          <m:t>𝒁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bg1">
                        <a:lumMod val="85000"/>
                      </a:schemeClr>
                    </a:solidFill>
                    <a:latin typeface="Century Gothic" panose="020B0502020202020204" pitchFamily="34" charset="0"/>
                  </a:rPr>
                  <a:t>,…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600726-4A3C-48D1-B9FE-80F801F189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81" y="3679838"/>
                <a:ext cx="1296382" cy="343812"/>
              </a:xfrm>
              <a:prstGeom prst="rect">
                <a:avLst/>
              </a:prstGeom>
              <a:blipFill>
                <a:blip r:embed="rId4"/>
                <a:stretch>
                  <a:fillRect l="-1860" t="-5172" b="-17241"/>
                </a:stretch>
              </a:blipFill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5D143AE6-6313-41ED-805A-99A0C9506461}"/>
              </a:ext>
            </a:extLst>
          </p:cNvPr>
          <p:cNvCxnSpPr>
            <a:cxnSpLocks/>
            <a:stCxn id="6" idx="3"/>
            <a:endCxn id="2" idx="1"/>
          </p:cNvCxnSpPr>
          <p:nvPr/>
        </p:nvCxnSpPr>
        <p:spPr bwMode="auto">
          <a:xfrm flipV="1">
            <a:off x="1547665" y="440543"/>
            <a:ext cx="1130139" cy="2205014"/>
          </a:xfrm>
          <a:prstGeom prst="bentConnector3">
            <a:avLst>
              <a:gd name="adj1" fmla="val 50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3382797F-C79A-4846-AD7F-F510BCF2332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244" t="21491" b="14037"/>
          <a:stretch/>
        </p:blipFill>
        <p:spPr>
          <a:xfrm>
            <a:off x="2506808" y="887909"/>
            <a:ext cx="2232248" cy="120440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BDD4259-5347-4503-B07B-3F616B3E82E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9362"/>
          <a:stretch/>
        </p:blipFill>
        <p:spPr>
          <a:xfrm>
            <a:off x="3955359" y="1083089"/>
            <a:ext cx="4937121" cy="17766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303518" y="836868"/>
            <a:ext cx="1584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</a:rPr>
              <a:t>Courtesy of F. Cullinan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05AFB9-3EE8-4A0F-BF4C-4A814824F03E}"/>
              </a:ext>
            </a:extLst>
          </p:cNvPr>
          <p:cNvSpPr/>
          <p:nvPr/>
        </p:nvSpPr>
        <p:spPr>
          <a:xfrm>
            <a:off x="1983089" y="3075806"/>
            <a:ext cx="7053407" cy="1592726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3p resonance, optimized nonlinear dynamics.</a:t>
            </a:r>
          </a:p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IDs’ roll-off, special compensation.</a:t>
            </a:r>
          </a:p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Charge diffusion, radiation background (S/N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  <a:sym typeface="Symbol" panose="05050102010706020507" pitchFamily="18" charset="2"/>
              </a:rPr>
              <a:t>0.1%), intensity fluctuation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(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  <a:sym typeface="Symbol" panose="05050102010706020507" pitchFamily="18" charset="2"/>
              </a:rPr>
              <a:t>&lt;5%), energy resolution (mono E/E0.1%).</a:t>
            </a:r>
          </a:p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Tailored hybrid fill pattern for few mA’s in the islands (TBL).</a:t>
            </a:r>
          </a:p>
        </p:txBody>
      </p:sp>
    </p:spTree>
    <p:extLst>
      <p:ext uri="{BB962C8B-B14F-4D97-AF65-F5344CB8AC3E}">
        <p14:creationId xmlns:p14="http://schemas.microsoft.com/office/powerpoint/2010/main" val="2703812902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55509C-8340-4472-AC32-4544D21C9FD0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816985" y="4789498"/>
            <a:ext cx="193675" cy="155575"/>
          </a:xfrm>
        </p:spPr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11</a:t>
            </a:fld>
            <a:endParaRPr lang="it-IT" altLang="it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7F00D2-B899-474E-AC87-6A0E0FFF4E7D}"/>
              </a:ext>
            </a:extLst>
          </p:cNvPr>
          <p:cNvSpPr txBox="1"/>
          <p:nvPr/>
        </p:nvSpPr>
        <p:spPr>
          <a:xfrm>
            <a:off x="110882" y="1275606"/>
            <a:ext cx="1580799" cy="33855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lIns="91422" tIns="45711" rIns="91422" bIns="45711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Tight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lattice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,...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D010D49-1433-4B80-9504-E2B858894CAA}"/>
                  </a:ext>
                </a:extLst>
              </p:cNvPr>
              <p:cNvSpPr txBox="1"/>
              <p:nvPr/>
            </p:nvSpPr>
            <p:spPr>
              <a:xfrm>
                <a:off x="110883" y="2464994"/>
                <a:ext cx="1436782" cy="361125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sz="1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/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,…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D010D49-1433-4B80-9504-E2B858894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82" y="2464994"/>
                <a:ext cx="1436782" cy="361125"/>
              </a:xfrm>
              <a:prstGeom prst="rect">
                <a:avLst/>
              </a:prstGeom>
              <a:blipFill>
                <a:blip r:embed="rId3"/>
                <a:stretch>
                  <a:fillRect l="-1681" t="-4839" b="-9677"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600726-4A3C-48D1-B9FE-80F801F1895F}"/>
                  </a:ext>
                </a:extLst>
              </p:cNvPr>
              <p:cNvSpPr txBox="1"/>
              <p:nvPr/>
            </p:nvSpPr>
            <p:spPr>
              <a:xfrm>
                <a:off x="110883" y="3679838"/>
                <a:ext cx="1296382" cy="343812"/>
              </a:xfrm>
              <a:prstGeom prst="rect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sz="1600" b="1" dirty="0">
                    <a:solidFill>
                      <a:schemeClr val="bg1">
                        <a:lumMod val="85000"/>
                      </a:schemeClr>
                    </a:solidFill>
                    <a:latin typeface="Century Gothic" panose="020B0502020202020204" pitchFamily="34" charset="0"/>
                  </a:rPr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/>
                          </a:rPr>
                          <m:t>𝒁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bg1">
                        <a:lumMod val="85000"/>
                      </a:schemeClr>
                    </a:solidFill>
                    <a:latin typeface="Century Gothic" panose="020B0502020202020204" pitchFamily="34" charset="0"/>
                  </a:rPr>
                  <a:t>,…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600726-4A3C-48D1-B9FE-80F801F189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81" y="3679838"/>
                <a:ext cx="1296382" cy="343812"/>
              </a:xfrm>
              <a:prstGeom prst="rect">
                <a:avLst/>
              </a:prstGeom>
              <a:blipFill>
                <a:blip r:embed="rId4"/>
                <a:stretch>
                  <a:fillRect l="-1860" t="-5172" b="-17241"/>
                </a:stretch>
              </a:blipFill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2">
            <a:extLst>
              <a:ext uri="{FF2B5EF4-FFF2-40B4-BE49-F238E27FC236}">
                <a16:creationId xmlns:a16="http://schemas.microsoft.com/office/drawing/2014/main" id="{67F89F3C-1672-42E8-B626-FF7AF6E05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835274"/>
            <a:ext cx="4673091" cy="87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979CA8-849B-4C0B-B8D2-E84EECB671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42150" y="1876265"/>
            <a:ext cx="2937971" cy="20497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62378C3-F9EB-476A-A4F0-CC2AE1F2B08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4696" y="1871310"/>
            <a:ext cx="2609752" cy="210423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F05AFB9-3EE8-4A0F-BF4C-4A814824F03E}"/>
              </a:ext>
            </a:extLst>
          </p:cNvPr>
          <p:cNvSpPr/>
          <p:nvPr/>
        </p:nvSpPr>
        <p:spPr>
          <a:xfrm>
            <a:off x="2642142" y="3964726"/>
            <a:ext cx="2937970" cy="684785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Space for MOD &amp; RAD</a:t>
            </a:r>
          </a:p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Dispersion (R</a:t>
            </a:r>
            <a:r>
              <a:rPr lang="en-US" sz="1800" baseline="-25000" dirty="0">
                <a:solidFill>
                  <a:schemeClr val="tx1"/>
                </a:solidFill>
                <a:latin typeface="Century Gothic" panose="020B0502020202020204" pitchFamily="34" charset="0"/>
              </a:rPr>
              <a:t>56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45867DC-BC62-4287-90BE-9730E405997B}"/>
              </a:ext>
            </a:extLst>
          </p:cNvPr>
          <p:cNvSpPr/>
          <p:nvPr/>
        </p:nvSpPr>
        <p:spPr>
          <a:xfrm>
            <a:off x="6074142" y="3964726"/>
            <a:ext cx="2862557" cy="684785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Charge dilution</a:t>
            </a:r>
          </a:p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Camshaft bunch (TBL)</a:t>
            </a:r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E65F9713-43E3-467A-B882-382BAB3AB9B5}"/>
              </a:ext>
            </a:extLst>
          </p:cNvPr>
          <p:cNvCxnSpPr>
            <a:cxnSpLocks/>
            <a:stCxn id="4" idx="3"/>
          </p:cNvCxnSpPr>
          <p:nvPr/>
        </p:nvCxnSpPr>
        <p:spPr bwMode="auto">
          <a:xfrm flipV="1">
            <a:off x="1691681" y="453094"/>
            <a:ext cx="986123" cy="991789"/>
          </a:xfrm>
          <a:prstGeom prst="bent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5D143AE6-6313-41ED-805A-99A0C9506461}"/>
              </a:ext>
            </a:extLst>
          </p:cNvPr>
          <p:cNvCxnSpPr>
            <a:cxnSpLocks/>
            <a:stCxn id="6" idx="3"/>
          </p:cNvCxnSpPr>
          <p:nvPr/>
        </p:nvCxnSpPr>
        <p:spPr bwMode="auto">
          <a:xfrm flipV="1">
            <a:off x="1547665" y="568231"/>
            <a:ext cx="1130139" cy="2077326"/>
          </a:xfrm>
          <a:prstGeom prst="bentConnector3">
            <a:avLst>
              <a:gd name="adj1" fmla="val 50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7020272" y="1779661"/>
            <a:ext cx="1800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>
                <a:solidFill>
                  <a:schemeClr val="accent3">
                    <a:lumMod val="50000"/>
                  </a:schemeClr>
                </a:solidFill>
              </a:rPr>
              <a:t>S. Di </a:t>
            </a:r>
            <a:r>
              <a:rPr lang="en-US" sz="900" b="1" i="1" dirty="0" err="1">
                <a:solidFill>
                  <a:schemeClr val="accent3">
                    <a:lumMod val="50000"/>
                  </a:schemeClr>
                </a:solidFill>
              </a:rPr>
              <a:t>Mitri</a:t>
            </a:r>
            <a:r>
              <a:rPr lang="en-US" sz="900" b="1" i="1" dirty="0">
                <a:solidFill>
                  <a:schemeClr val="accent3">
                    <a:lumMod val="50000"/>
                  </a:schemeClr>
                </a:solidFill>
              </a:rPr>
              <a:t>, JSR 26 (2019)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87824" y="1749464"/>
            <a:ext cx="1800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>
                <a:solidFill>
                  <a:schemeClr val="accent3">
                    <a:lumMod val="50000"/>
                  </a:schemeClr>
                </a:solidFill>
              </a:rPr>
              <a:t>S. Di </a:t>
            </a:r>
            <a:r>
              <a:rPr lang="en-US" sz="900" b="1" i="1" dirty="0" err="1">
                <a:solidFill>
                  <a:schemeClr val="accent3">
                    <a:lumMod val="50000"/>
                  </a:schemeClr>
                </a:solidFill>
              </a:rPr>
              <a:t>Mitri</a:t>
            </a:r>
            <a:r>
              <a:rPr lang="en-US" sz="900" b="1" i="1" dirty="0">
                <a:solidFill>
                  <a:schemeClr val="accent3">
                    <a:lumMod val="50000"/>
                  </a:schemeClr>
                </a:solidFill>
              </a:rPr>
              <a:t>, JSR 25 (2018)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7E22C390-FF36-4914-863E-8A6DA7C93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804" y="195486"/>
            <a:ext cx="6074527" cy="636912"/>
          </a:xfrm>
        </p:spPr>
        <p:txBody>
          <a:bodyPr/>
          <a:lstStyle/>
          <a:p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LASER-SLICING, CHG, EEHG</a:t>
            </a:r>
          </a:p>
        </p:txBody>
      </p:sp>
    </p:spTree>
    <p:extLst>
      <p:ext uri="{BB962C8B-B14F-4D97-AF65-F5344CB8AC3E}">
        <p14:creationId xmlns:p14="http://schemas.microsoft.com/office/powerpoint/2010/main" val="3258112895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55509C-8340-4472-AC32-4544D21C9FD0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816985" y="4789498"/>
            <a:ext cx="193675" cy="155575"/>
          </a:xfrm>
        </p:spPr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12</a:t>
            </a:fld>
            <a:endParaRPr lang="it-IT" altLang="it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7F00D2-B899-474E-AC87-6A0E0FFF4E7D}"/>
              </a:ext>
            </a:extLst>
          </p:cNvPr>
          <p:cNvSpPr txBox="1"/>
          <p:nvPr/>
        </p:nvSpPr>
        <p:spPr>
          <a:xfrm>
            <a:off x="110882" y="1275606"/>
            <a:ext cx="1580799" cy="33855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lIns="91422" tIns="45711" rIns="91422" bIns="45711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Tight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lattice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,...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D010D49-1433-4B80-9504-E2B858894CAA}"/>
                  </a:ext>
                </a:extLst>
              </p:cNvPr>
              <p:cNvSpPr txBox="1"/>
              <p:nvPr/>
            </p:nvSpPr>
            <p:spPr>
              <a:xfrm>
                <a:off x="110883" y="2464994"/>
                <a:ext cx="1436782" cy="361125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sz="1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/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,…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D010D49-1433-4B80-9504-E2B858894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82" y="2464994"/>
                <a:ext cx="1436782" cy="361125"/>
              </a:xfrm>
              <a:prstGeom prst="rect">
                <a:avLst/>
              </a:prstGeom>
              <a:blipFill>
                <a:blip r:embed="rId3"/>
                <a:stretch>
                  <a:fillRect l="-1681" t="-4839" b="-9677"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600726-4A3C-48D1-B9FE-80F801F1895F}"/>
                  </a:ext>
                </a:extLst>
              </p:cNvPr>
              <p:cNvSpPr txBox="1"/>
              <p:nvPr/>
            </p:nvSpPr>
            <p:spPr>
              <a:xfrm>
                <a:off x="110883" y="3679838"/>
                <a:ext cx="1296382" cy="343812"/>
              </a:xfrm>
              <a:prstGeom prst="rect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sz="1600" b="1" dirty="0">
                    <a:solidFill>
                      <a:schemeClr val="bg1">
                        <a:lumMod val="85000"/>
                      </a:schemeClr>
                    </a:solidFill>
                    <a:latin typeface="Century Gothic" panose="020B0502020202020204" pitchFamily="34" charset="0"/>
                  </a:rPr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/>
                          </a:rPr>
                          <m:t>𝒁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bg1">
                        <a:lumMod val="85000"/>
                      </a:schemeClr>
                    </a:solidFill>
                    <a:latin typeface="Century Gothic" panose="020B0502020202020204" pitchFamily="34" charset="0"/>
                  </a:rPr>
                  <a:t>,…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600726-4A3C-48D1-B9FE-80F801F189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81" y="3679838"/>
                <a:ext cx="1296382" cy="343812"/>
              </a:xfrm>
              <a:prstGeom prst="rect">
                <a:avLst/>
              </a:prstGeom>
              <a:blipFill>
                <a:blip r:embed="rId4"/>
                <a:stretch>
                  <a:fillRect l="-1860" t="-5172" b="-17241"/>
                </a:stretch>
              </a:blipFill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6F05AFB9-3EE8-4A0F-BF4C-4A814824F03E}"/>
              </a:ext>
            </a:extLst>
          </p:cNvPr>
          <p:cNvSpPr/>
          <p:nvPr/>
        </p:nvSpPr>
        <p:spPr>
          <a:xfrm>
            <a:off x="2577995" y="3651870"/>
            <a:ext cx="3630178" cy="961784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Vertical tune and phase advance</a:t>
            </a:r>
          </a:p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ID gap, deflecting voltage</a:t>
            </a:r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E65F9713-43E3-467A-B882-382BAB3AB9B5}"/>
              </a:ext>
            </a:extLst>
          </p:cNvPr>
          <p:cNvCxnSpPr>
            <a:cxnSpLocks/>
            <a:stCxn id="4" idx="3"/>
          </p:cNvCxnSpPr>
          <p:nvPr/>
        </p:nvCxnSpPr>
        <p:spPr bwMode="auto">
          <a:xfrm flipV="1">
            <a:off x="1691681" y="456472"/>
            <a:ext cx="986123" cy="988411"/>
          </a:xfrm>
          <a:prstGeom prst="bent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5D143AE6-6313-41ED-805A-99A0C9506461}"/>
              </a:ext>
            </a:extLst>
          </p:cNvPr>
          <p:cNvCxnSpPr>
            <a:cxnSpLocks/>
            <a:stCxn id="6" idx="3"/>
          </p:cNvCxnSpPr>
          <p:nvPr/>
        </p:nvCxnSpPr>
        <p:spPr bwMode="auto">
          <a:xfrm flipV="1">
            <a:off x="1547665" y="576258"/>
            <a:ext cx="1130139" cy="2069299"/>
          </a:xfrm>
          <a:prstGeom prst="bentConnector3">
            <a:avLst>
              <a:gd name="adj1" fmla="val 50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C2040284-004A-4C0E-A80F-26360B2C64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2389" y="922958"/>
            <a:ext cx="3258757" cy="2649512"/>
          </a:xfrm>
          <a:prstGeom prst="rect">
            <a:avLst/>
          </a:prstGeom>
        </p:spPr>
      </p:pic>
      <p:pic>
        <p:nvPicPr>
          <p:cNvPr id="16" name="Picture 16" descr="E:\Cygwin_E\Elegant\elettra\CrabCavities\Untilted\plots\y_all.png">
            <a:extLst>
              <a:ext uri="{FF2B5EF4-FFF2-40B4-BE49-F238E27FC236}">
                <a16:creationId xmlns:a16="http://schemas.microsoft.com/office/drawing/2014/main" id="{D4CB3C1F-971A-4C92-8EE7-5F9E93554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9" t="33649" r="12653" b="34441"/>
          <a:stretch>
            <a:fillRect/>
          </a:stretch>
        </p:blipFill>
        <p:spPr bwMode="auto">
          <a:xfrm>
            <a:off x="6112037" y="1633108"/>
            <a:ext cx="2829645" cy="141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490339D-F8F3-4969-8DEB-326B7847C5F0}"/>
              </a:ext>
            </a:extLst>
          </p:cNvPr>
          <p:cNvSpPr/>
          <p:nvPr/>
        </p:nvSpPr>
        <p:spPr>
          <a:xfrm>
            <a:off x="6189201" y="3147814"/>
            <a:ext cx="2775287" cy="1015644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Kicks cancellation: multiple CCs, vert. emittance 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E3050451-758D-4DE9-BF02-F0DC3BEAF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804" y="206646"/>
            <a:ext cx="6286685" cy="636912"/>
          </a:xfrm>
        </p:spPr>
        <p:txBody>
          <a:bodyPr/>
          <a:lstStyle/>
          <a:p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CRAB CAVITIES </a:t>
            </a:r>
            <a:r>
              <a:rPr lang="en-US" sz="1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(TRANSV. RF BEATING)</a:t>
            </a:r>
            <a:endParaRPr lang="en-US" sz="2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3145202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55509C-8340-4472-AC32-4544D21C9FD0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8816985" y="4789498"/>
            <a:ext cx="193675" cy="155575"/>
          </a:xfrm>
        </p:spPr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13</a:t>
            </a:fld>
            <a:endParaRPr lang="it-IT" altLang="it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7F00D2-B899-474E-AC87-6A0E0FFF4E7D}"/>
              </a:ext>
            </a:extLst>
          </p:cNvPr>
          <p:cNvSpPr txBox="1"/>
          <p:nvPr/>
        </p:nvSpPr>
        <p:spPr>
          <a:xfrm>
            <a:off x="101986" y="1275606"/>
            <a:ext cx="1580799" cy="33855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lIns="91422" tIns="45711" rIns="91422" bIns="45711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600" b="1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Tight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sz="1600" b="1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lattice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,...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D010D49-1433-4B80-9504-E2B858894CAA}"/>
                  </a:ext>
                </a:extLst>
              </p:cNvPr>
              <p:cNvSpPr txBox="1"/>
              <p:nvPr/>
            </p:nvSpPr>
            <p:spPr>
              <a:xfrm>
                <a:off x="101987" y="2464994"/>
                <a:ext cx="1436782" cy="361125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sz="1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/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,…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D010D49-1433-4B80-9504-E2B858894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87" y="2464994"/>
                <a:ext cx="1436782" cy="361125"/>
              </a:xfrm>
              <a:prstGeom prst="rect">
                <a:avLst/>
              </a:prstGeom>
              <a:blipFill>
                <a:blip r:embed="rId3"/>
                <a:stretch>
                  <a:fillRect l="-2110" t="-4839" b="-9677"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6F05AFB9-3EE8-4A0F-BF4C-4A814824F03E}"/>
              </a:ext>
            </a:extLst>
          </p:cNvPr>
          <p:cNvSpPr/>
          <p:nvPr/>
        </p:nvSpPr>
        <p:spPr>
          <a:xfrm>
            <a:off x="2677804" y="3392019"/>
            <a:ext cx="6358692" cy="1277255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Charge density, IBS &amp; MWI (mostly for SC option)</a:t>
            </a:r>
          </a:p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Non-uniformity of lifetime of short and long bunches</a:t>
            </a:r>
          </a:p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Tailored hybrid fill pattern for pump-probe experiments (TBL)</a:t>
            </a:r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E65F9713-43E3-467A-B882-382BAB3AB9B5}"/>
              </a:ext>
            </a:extLst>
          </p:cNvPr>
          <p:cNvCxnSpPr>
            <a:cxnSpLocks/>
            <a:stCxn id="15" idx="3"/>
          </p:cNvCxnSpPr>
          <p:nvPr/>
        </p:nvCxnSpPr>
        <p:spPr bwMode="auto">
          <a:xfrm flipV="1">
            <a:off x="1407265" y="440543"/>
            <a:ext cx="1270539" cy="3411201"/>
          </a:xfrm>
          <a:prstGeom prst="bentConnector3">
            <a:avLst>
              <a:gd name="adj1" fmla="val 50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5D143AE6-6313-41ED-805A-99A0C9506461}"/>
              </a:ext>
            </a:extLst>
          </p:cNvPr>
          <p:cNvCxnSpPr>
            <a:cxnSpLocks/>
            <a:stCxn id="6" idx="3"/>
          </p:cNvCxnSpPr>
          <p:nvPr/>
        </p:nvCxnSpPr>
        <p:spPr bwMode="auto">
          <a:xfrm flipV="1">
            <a:off x="1538769" y="545378"/>
            <a:ext cx="1139035" cy="2100179"/>
          </a:xfrm>
          <a:prstGeom prst="bentConnector3">
            <a:avLst>
              <a:gd name="adj1" fmla="val 50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A85D2BD-315D-4FA2-A317-319362D85A3D}"/>
                  </a:ext>
                </a:extLst>
              </p:cNvPr>
              <p:cNvSpPr txBox="1"/>
              <p:nvPr/>
            </p:nvSpPr>
            <p:spPr>
              <a:xfrm>
                <a:off x="110883" y="3679838"/>
                <a:ext cx="1296382" cy="343812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sz="1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𝒁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,…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A85D2BD-315D-4FA2-A317-319362D85A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81" y="3679838"/>
                <a:ext cx="1296382" cy="343812"/>
              </a:xfrm>
              <a:prstGeom prst="rect">
                <a:avLst/>
              </a:prstGeom>
              <a:blipFill>
                <a:blip r:embed="rId4"/>
                <a:stretch>
                  <a:fillRect l="-1860" t="-5172" b="-17241"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>
            <a:extLst>
              <a:ext uri="{FF2B5EF4-FFF2-40B4-BE49-F238E27FC236}">
                <a16:creationId xmlns:a16="http://schemas.microsoft.com/office/drawing/2014/main" id="{3FC0049C-6FFA-4463-B207-C9843BE7E6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7744" y="938851"/>
            <a:ext cx="2943432" cy="235809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690896" y="822664"/>
            <a:ext cx="19442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>
                <a:solidFill>
                  <a:schemeClr val="accent3">
                    <a:lumMod val="50000"/>
                  </a:schemeClr>
                </a:solidFill>
              </a:rPr>
              <a:t>BESSY VSR TDR – </a:t>
            </a:r>
            <a:r>
              <a:rPr lang="en-US" sz="1050" b="1" i="1" dirty="0">
                <a:solidFill>
                  <a:schemeClr val="accent3">
                    <a:lumMod val="50000"/>
                  </a:schemeClr>
                </a:solidFill>
              </a:rPr>
              <a:t>SC RF</a:t>
            </a:r>
            <a:endParaRPr lang="en-US" sz="9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01E98E-61D4-4A52-AEB9-81072F1597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44616" y="1473882"/>
            <a:ext cx="3491880" cy="174594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3828C55-6F6C-46E4-BCBA-19E62C4FD32A}"/>
              </a:ext>
            </a:extLst>
          </p:cNvPr>
          <p:cNvSpPr txBox="1"/>
          <p:nvPr/>
        </p:nvSpPr>
        <p:spPr>
          <a:xfrm>
            <a:off x="5623284" y="1237714"/>
            <a:ext cx="19442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>
                <a:solidFill>
                  <a:schemeClr val="accent3">
                    <a:lumMod val="50000"/>
                  </a:schemeClr>
                </a:solidFill>
              </a:rPr>
              <a:t>Courtesy of M. </a:t>
            </a:r>
            <a:r>
              <a:rPr lang="en-US" sz="900" b="1" i="1" dirty="0" err="1">
                <a:solidFill>
                  <a:schemeClr val="accent3">
                    <a:lumMod val="50000"/>
                  </a:schemeClr>
                </a:solidFill>
              </a:rPr>
              <a:t>Ries</a:t>
            </a:r>
            <a:r>
              <a:rPr lang="en-US" sz="900" b="1" i="1" dirty="0">
                <a:solidFill>
                  <a:schemeClr val="accent3">
                    <a:lumMod val="50000"/>
                  </a:schemeClr>
                </a:solidFill>
              </a:rPr>
              <a:t> – </a:t>
            </a:r>
            <a:r>
              <a:rPr lang="en-US" sz="1050" b="1" i="1" dirty="0">
                <a:solidFill>
                  <a:schemeClr val="accent3">
                    <a:lumMod val="50000"/>
                  </a:schemeClr>
                </a:solidFill>
              </a:rPr>
              <a:t>NC RF</a:t>
            </a:r>
            <a:endParaRPr lang="en-US" sz="9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5C6C35-7FD5-4C4E-AA20-705A32A82F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0398" y="1548307"/>
            <a:ext cx="1742515" cy="140174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A28633C-855C-44DB-8F64-A0596829034B}"/>
              </a:ext>
            </a:extLst>
          </p:cNvPr>
          <p:cNvSpPr/>
          <p:nvPr/>
        </p:nvSpPr>
        <p:spPr bwMode="auto">
          <a:xfrm>
            <a:off x="3995938" y="2400849"/>
            <a:ext cx="1368150" cy="648072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Shortening every 2</a:t>
            </a:r>
            <a:r>
              <a:rPr kumimoji="0" lang="en-US" sz="1200" b="0" i="0" u="none" strike="noStrike" cap="none" normalizeH="0" baseline="3000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nd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bunch to </a:t>
            </a:r>
            <a:r>
              <a:rPr kumimoji="0" lang="en-US" sz="1200" b="1" i="1" u="none" strike="noStrike" cap="none" normalizeH="0" baseline="0" dirty="0" err="1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ps</a:t>
            </a:r>
            <a:r>
              <a:rPr kumimoji="0" lang="en-US" sz="1200" b="1" i="1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-scale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E9BD6E3-C02A-4125-8D08-0D7AB7B89ECA}"/>
              </a:ext>
            </a:extLst>
          </p:cNvPr>
          <p:cNvSpPr/>
          <p:nvPr/>
        </p:nvSpPr>
        <p:spPr bwMode="auto">
          <a:xfrm>
            <a:off x="7646167" y="926726"/>
            <a:ext cx="1354833" cy="636912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Keep length of every 2</a:t>
            </a:r>
            <a:r>
              <a:rPr kumimoji="0" lang="en-US" sz="1200" b="0" i="0" u="none" strike="noStrike" cap="none" normalizeH="0" baseline="3000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nd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bunch to </a:t>
            </a:r>
            <a:r>
              <a:rPr kumimoji="0" lang="en-US" sz="1200" b="1" i="1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10 </a:t>
            </a:r>
            <a:r>
              <a:rPr kumimoji="0" lang="en-US" sz="1200" b="1" i="1" u="none" strike="noStrike" cap="none" normalizeH="0" baseline="0" dirty="0" err="1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ps</a:t>
            </a:r>
            <a:r>
              <a:rPr kumimoji="0" lang="en-US" sz="1200" b="1" i="1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-scale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B0B9915-67CF-4BCF-8DC5-F8D27E779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0345" y="176484"/>
            <a:ext cx="6324876" cy="636912"/>
          </a:xfrm>
        </p:spPr>
        <p:txBody>
          <a:bodyPr/>
          <a:lstStyle/>
          <a:p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 PULSE LENGTH </a:t>
            </a:r>
            <a:r>
              <a:rPr lang="en-US" sz="1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(LONG. RF BEATING)</a:t>
            </a:r>
            <a:endParaRPr lang="en-US" sz="20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8491658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CE262-0785-418A-83CE-17772F41A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0070C0"/>
                </a:solidFill>
              </a:rPr>
              <a:t>(Sub-)Picosecond X-ray pulses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591DB5-DE85-4092-A1BE-116092A6F5F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14</a:t>
            </a:fld>
            <a:endParaRPr lang="it-IT" altLang="it-IT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A5D0AE0-D5EC-4AEA-8B2C-68D7EEA81941}"/>
              </a:ext>
            </a:extLst>
          </p:cNvPr>
          <p:cNvGrpSpPr/>
          <p:nvPr/>
        </p:nvGrpSpPr>
        <p:grpSpPr>
          <a:xfrm>
            <a:off x="2085372" y="1059819"/>
            <a:ext cx="1728551" cy="2620826"/>
            <a:chOff x="4185554" y="1569838"/>
            <a:chExt cx="2328075" cy="3657900"/>
          </a:xfrm>
          <a:gradFill flip="none" rotWithShape="1">
            <a:gsLst>
              <a:gs pos="0">
                <a:schemeClr val="accent1">
                  <a:lumMod val="5000"/>
                  <a:lumOff val="95000"/>
                  <a:alpha val="20000"/>
                </a:schemeClr>
              </a:gs>
              <a:gs pos="19000">
                <a:schemeClr val="accent5">
                  <a:lumMod val="20000"/>
                  <a:lumOff val="80000"/>
                </a:schemeClr>
              </a:gs>
              <a:gs pos="63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16200000" scaled="1"/>
            <a:tileRect/>
          </a:gradFill>
        </p:grpSpPr>
        <p:sp>
          <p:nvSpPr>
            <p:cNvPr id="61" name="Rounded Rectangle 4">
              <a:extLst>
                <a:ext uri="{FF2B5EF4-FFF2-40B4-BE49-F238E27FC236}">
                  <a16:creationId xmlns:a16="http://schemas.microsoft.com/office/drawing/2014/main" id="{A299D81D-9B7F-45A1-BAE4-95C3AC6100FC}"/>
                </a:ext>
              </a:extLst>
            </p:cNvPr>
            <p:cNvSpPr/>
            <p:nvPr/>
          </p:nvSpPr>
          <p:spPr bwMode="auto">
            <a:xfrm>
              <a:off x="4185554" y="1569838"/>
              <a:ext cx="2328075" cy="3657900"/>
            </a:xfrm>
            <a:prstGeom prst="round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336866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it-IT" sz="1800" dirty="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2D259A4-006C-49DE-BFC7-5E9513781694}"/>
                </a:ext>
              </a:extLst>
            </p:cNvPr>
            <p:cNvSpPr txBox="1"/>
            <p:nvPr/>
          </p:nvSpPr>
          <p:spPr>
            <a:xfrm>
              <a:off x="4234598" y="1623033"/>
              <a:ext cx="2016600" cy="601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64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srgbClr val="000099"/>
                  </a:solidFill>
                  <a:latin typeface="Arial"/>
                  <a:ea typeface="+mn-ea"/>
                </a:rPr>
                <a:t>TREES workshop outcome (2018)</a:t>
              </a:r>
              <a:endParaRPr lang="it-IT" sz="1100" b="1" dirty="0">
                <a:solidFill>
                  <a:srgbClr val="000099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64" name="Oval 63">
            <a:extLst>
              <a:ext uri="{FF2B5EF4-FFF2-40B4-BE49-F238E27FC236}">
                <a16:creationId xmlns:a16="http://schemas.microsoft.com/office/drawing/2014/main" id="{C7056CB5-31A1-488F-9932-AB8551AF5864}"/>
              </a:ext>
            </a:extLst>
          </p:cNvPr>
          <p:cNvSpPr/>
          <p:nvPr/>
        </p:nvSpPr>
        <p:spPr bwMode="auto">
          <a:xfrm rot="21117623">
            <a:off x="1502125" y="2074844"/>
            <a:ext cx="1721686" cy="66539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28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vert="horz" wrap="square" lIns="68567" tIns="34289" rIns="68567" bIns="34289" numCol="1" rtlCol="0" anchor="ctr" anchorCtr="0" compatLnSpc="1">
            <a:prstTxWarp prst="textNoShape">
              <a:avLst/>
            </a:prstTxWarp>
          </a:bodyPr>
          <a:lstStyle/>
          <a:p>
            <a:pPr defTabSz="336866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   CHG</a:t>
            </a:r>
            <a:endParaRPr lang="it-IT" sz="15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A9DAE2C-B90F-4BBD-AC42-F33A45E42E83}"/>
              </a:ext>
            </a:extLst>
          </p:cNvPr>
          <p:cNvGrpSpPr/>
          <p:nvPr/>
        </p:nvGrpSpPr>
        <p:grpSpPr>
          <a:xfrm>
            <a:off x="452219" y="741354"/>
            <a:ext cx="5127893" cy="3990636"/>
            <a:chOff x="2013193" y="1308682"/>
            <a:chExt cx="6837192" cy="5320847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1985BAC9-8E19-4274-AC32-AE70719F82DA}"/>
                </a:ext>
              </a:extLst>
            </p:cNvPr>
            <p:cNvCxnSpPr/>
            <p:nvPr/>
          </p:nvCxnSpPr>
          <p:spPr bwMode="auto">
            <a:xfrm>
              <a:off x="3003259" y="5729680"/>
              <a:ext cx="5847126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6C7E48AC-C578-4873-914E-4C8143CFD11E}"/>
                </a:ext>
              </a:extLst>
            </p:cNvPr>
            <p:cNvCxnSpPr/>
            <p:nvPr/>
          </p:nvCxnSpPr>
          <p:spPr bwMode="auto">
            <a:xfrm flipV="1">
              <a:off x="3256330" y="1308682"/>
              <a:ext cx="0" cy="4538442"/>
            </a:xfrm>
            <a:prstGeom prst="straightConnector1">
              <a:avLst/>
            </a:prstGeom>
            <a:ln>
              <a:headEnd type="none" w="med" len="med"/>
              <a:tailEnd type="arrow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7CD3ECB8-D605-4884-B428-6CECB75F84AB}"/>
                </a:ext>
              </a:extLst>
            </p:cNvPr>
            <p:cNvCxnSpPr/>
            <p:nvPr/>
          </p:nvCxnSpPr>
          <p:spPr bwMode="auto">
            <a:xfrm>
              <a:off x="4555222" y="5612233"/>
              <a:ext cx="0" cy="234891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0639FEC4-ADF2-4053-88CC-8397A1F4B544}"/>
                </a:ext>
              </a:extLst>
            </p:cNvPr>
            <p:cNvCxnSpPr/>
            <p:nvPr/>
          </p:nvCxnSpPr>
          <p:spPr bwMode="auto">
            <a:xfrm>
              <a:off x="5926822" y="5612235"/>
              <a:ext cx="0" cy="234891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666A55D-1091-47F1-9091-19357CC396D8}"/>
                </a:ext>
              </a:extLst>
            </p:cNvPr>
            <p:cNvCxnSpPr/>
            <p:nvPr/>
          </p:nvCxnSpPr>
          <p:spPr bwMode="auto">
            <a:xfrm>
              <a:off x="8526011" y="5612234"/>
              <a:ext cx="0" cy="234891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94960464-CA35-4038-91C8-5720771232D3}"/>
                </a:ext>
              </a:extLst>
            </p:cNvPr>
            <p:cNvCxnSpPr/>
            <p:nvPr/>
          </p:nvCxnSpPr>
          <p:spPr bwMode="auto">
            <a:xfrm rot="5400000">
              <a:off x="3252132" y="5110293"/>
              <a:ext cx="0" cy="234891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EAD0FEE-C77A-4263-99E0-D34BC1B2B51F}"/>
                </a:ext>
              </a:extLst>
            </p:cNvPr>
            <p:cNvCxnSpPr/>
            <p:nvPr/>
          </p:nvCxnSpPr>
          <p:spPr bwMode="auto">
            <a:xfrm rot="5400000">
              <a:off x="3242347" y="4641909"/>
              <a:ext cx="0" cy="234891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9D362548-ED14-42EB-BE9D-5A3A43A09E5B}"/>
                </a:ext>
              </a:extLst>
            </p:cNvPr>
            <p:cNvCxnSpPr/>
            <p:nvPr/>
          </p:nvCxnSpPr>
          <p:spPr bwMode="auto">
            <a:xfrm rot="5400000">
              <a:off x="3242346" y="4131581"/>
              <a:ext cx="0" cy="234891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DCF25CFF-EF23-433B-8054-633941E6B499}"/>
                </a:ext>
              </a:extLst>
            </p:cNvPr>
            <p:cNvCxnSpPr/>
            <p:nvPr/>
          </p:nvCxnSpPr>
          <p:spPr bwMode="auto">
            <a:xfrm rot="5400000">
              <a:off x="3252133" y="3663197"/>
              <a:ext cx="0" cy="234891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F6CC15F3-42AB-4340-AC2A-DCBE2AE34B08}"/>
                </a:ext>
              </a:extLst>
            </p:cNvPr>
            <p:cNvCxnSpPr/>
            <p:nvPr/>
          </p:nvCxnSpPr>
          <p:spPr bwMode="auto">
            <a:xfrm rot="5400000">
              <a:off x="3242347" y="3161257"/>
              <a:ext cx="0" cy="234891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BEF9138C-FF01-4BD8-BD98-351A97CE3F8D}"/>
                </a:ext>
              </a:extLst>
            </p:cNvPr>
            <p:cNvCxnSpPr/>
            <p:nvPr/>
          </p:nvCxnSpPr>
          <p:spPr bwMode="auto">
            <a:xfrm rot="5400000">
              <a:off x="3242347" y="2659317"/>
              <a:ext cx="0" cy="234891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DAAC0098-6B27-4D95-A3E8-4720C6405381}"/>
                </a:ext>
              </a:extLst>
            </p:cNvPr>
            <p:cNvCxnSpPr/>
            <p:nvPr/>
          </p:nvCxnSpPr>
          <p:spPr bwMode="auto">
            <a:xfrm rot="5400000">
              <a:off x="3256330" y="2148988"/>
              <a:ext cx="0" cy="234891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1A46ADA8-6FC2-4C90-93D7-B2298574332A}"/>
                </a:ext>
              </a:extLst>
            </p:cNvPr>
            <p:cNvCxnSpPr/>
            <p:nvPr/>
          </p:nvCxnSpPr>
          <p:spPr bwMode="auto">
            <a:xfrm rot="5400000">
              <a:off x="3245147" y="1663826"/>
              <a:ext cx="0" cy="234891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9C5ED15D-F5B4-4A78-8BB4-744CE5DC8AED}"/>
                </a:ext>
              </a:extLst>
            </p:cNvPr>
            <p:cNvSpPr txBox="1"/>
            <p:nvPr/>
          </p:nvSpPr>
          <p:spPr>
            <a:xfrm>
              <a:off x="2555513" y="5043072"/>
              <a:ext cx="618117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64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4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-7</a:t>
              </a:r>
              <a:endParaRPr lang="it-IT" sz="14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BB19CFE1-0AEC-46F4-A61A-4E7CADA1D265}"/>
                </a:ext>
              </a:extLst>
            </p:cNvPr>
            <p:cNvSpPr txBox="1"/>
            <p:nvPr/>
          </p:nvSpPr>
          <p:spPr>
            <a:xfrm rot="16200000">
              <a:off x="719982" y="3052234"/>
              <a:ext cx="3284050" cy="69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64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i="1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  <a:sym typeface="Symbol"/>
                </a:rPr>
                <a:t>Total</a:t>
              </a:r>
              <a:r>
                <a:rPr lang="en-US" sz="1400" b="1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  <a:sym typeface="Symbol"/>
                </a:rPr>
                <a:t> Efficiency  of  Emission</a:t>
              </a:r>
              <a:endParaRPr lang="it-IT" sz="1400" b="1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B3AEBEC4-D466-4A1C-828C-30C6746698A4}"/>
                </a:ext>
              </a:extLst>
            </p:cNvPr>
            <p:cNvSpPr txBox="1"/>
            <p:nvPr/>
          </p:nvSpPr>
          <p:spPr>
            <a:xfrm>
              <a:off x="2582558" y="4575976"/>
              <a:ext cx="618117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64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4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-6</a:t>
              </a:r>
              <a:endParaRPr lang="it-IT" sz="14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A54AF42-DAEB-4F25-B8C6-379137E5E5DE}"/>
                </a:ext>
              </a:extLst>
            </p:cNvPr>
            <p:cNvSpPr txBox="1"/>
            <p:nvPr/>
          </p:nvSpPr>
          <p:spPr>
            <a:xfrm>
              <a:off x="2595145" y="4064360"/>
              <a:ext cx="618117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64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4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-5</a:t>
              </a:r>
              <a:endParaRPr lang="it-IT" sz="14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6D009BDD-23AC-45AE-91F0-D3BA89F5753B}"/>
                </a:ext>
              </a:extLst>
            </p:cNvPr>
            <p:cNvSpPr txBox="1"/>
            <p:nvPr/>
          </p:nvSpPr>
          <p:spPr>
            <a:xfrm>
              <a:off x="2595145" y="3595976"/>
              <a:ext cx="618117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64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4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-4</a:t>
              </a:r>
              <a:endParaRPr lang="it-IT" sz="14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1BF083CE-BAB8-47DE-8D20-F79C73F06429}"/>
                </a:ext>
              </a:extLst>
            </p:cNvPr>
            <p:cNvSpPr txBox="1"/>
            <p:nvPr/>
          </p:nvSpPr>
          <p:spPr>
            <a:xfrm>
              <a:off x="2596545" y="3094035"/>
              <a:ext cx="618117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64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4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-3</a:t>
              </a:r>
              <a:endParaRPr lang="it-IT" sz="14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D613742E-CF98-42A7-B697-613AB5724DF4}"/>
                </a:ext>
              </a:extLst>
            </p:cNvPr>
            <p:cNvSpPr txBox="1"/>
            <p:nvPr/>
          </p:nvSpPr>
          <p:spPr>
            <a:xfrm>
              <a:off x="2581161" y="2592096"/>
              <a:ext cx="618117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64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4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-2</a:t>
              </a:r>
              <a:endParaRPr lang="it-IT" sz="14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A332840D-7EB0-484B-8AF2-53A330DEC104}"/>
                </a:ext>
              </a:extLst>
            </p:cNvPr>
            <p:cNvSpPr txBox="1"/>
            <p:nvPr/>
          </p:nvSpPr>
          <p:spPr>
            <a:xfrm>
              <a:off x="2590948" y="2081767"/>
              <a:ext cx="618117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64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4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-1</a:t>
              </a:r>
              <a:endParaRPr lang="it-IT" sz="14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7371E39C-61F4-4881-81AD-9710BC0CA5D4}"/>
                </a:ext>
              </a:extLst>
            </p:cNvPr>
            <p:cNvSpPr txBox="1"/>
            <p:nvPr/>
          </p:nvSpPr>
          <p:spPr>
            <a:xfrm>
              <a:off x="2741949" y="1596605"/>
              <a:ext cx="365912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64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</a:t>
              </a:r>
              <a:endParaRPr lang="it-IT" sz="14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90E1D581-9E29-4769-A9FA-77051F49B91B}"/>
                </a:ext>
              </a:extLst>
            </p:cNvPr>
            <p:cNvSpPr txBox="1"/>
            <p:nvPr/>
          </p:nvSpPr>
          <p:spPr>
            <a:xfrm>
              <a:off x="5455326" y="6219160"/>
              <a:ext cx="1926168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64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  <a:sym typeface="Symbol"/>
                </a:rPr>
                <a:t></a:t>
              </a:r>
              <a:r>
                <a:rPr lang="en-US" sz="1400" b="1" baseline="-25000" dirty="0" err="1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  <a:sym typeface="Symbol"/>
                </a:rPr>
                <a:t>t,ph</a:t>
              </a:r>
              <a:r>
                <a:rPr lang="en-US" sz="1400" b="1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  <a:sym typeface="Symbol"/>
                </a:rPr>
                <a:t> (RMS) [ps]</a:t>
              </a:r>
              <a:endParaRPr lang="it-IT" sz="1400" b="1" baseline="-25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81E11176-A742-490A-BA91-7230D299AA24}"/>
                </a:ext>
              </a:extLst>
            </p:cNvPr>
            <p:cNvSpPr txBox="1"/>
            <p:nvPr/>
          </p:nvSpPr>
          <p:spPr>
            <a:xfrm>
              <a:off x="3019727" y="5886066"/>
              <a:ext cx="665140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64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0.01</a:t>
              </a:r>
              <a:endParaRPr lang="it-IT" sz="14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FBA2E1AC-A80A-4661-8E82-4DFFF990AC29}"/>
                </a:ext>
              </a:extLst>
            </p:cNvPr>
            <p:cNvSpPr txBox="1"/>
            <p:nvPr/>
          </p:nvSpPr>
          <p:spPr>
            <a:xfrm>
              <a:off x="4318619" y="5886066"/>
              <a:ext cx="545448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64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0.5</a:t>
              </a:r>
              <a:endParaRPr lang="it-IT" sz="14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5C5FED08-1C7D-488C-A4CE-DF95E7CC483F}"/>
                </a:ext>
              </a:extLst>
            </p:cNvPr>
            <p:cNvSpPr txBox="1"/>
            <p:nvPr/>
          </p:nvSpPr>
          <p:spPr>
            <a:xfrm>
              <a:off x="5690219" y="5886066"/>
              <a:ext cx="545448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64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1.0</a:t>
              </a:r>
              <a:endParaRPr lang="it-IT" sz="14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8B818493-4FF3-4D16-BC76-9AE8F0425A6B}"/>
                </a:ext>
              </a:extLst>
            </p:cNvPr>
            <p:cNvSpPr txBox="1"/>
            <p:nvPr/>
          </p:nvSpPr>
          <p:spPr>
            <a:xfrm>
              <a:off x="8289408" y="5886066"/>
              <a:ext cx="485603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64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endParaRPr lang="it-IT" sz="14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75F19E00-9E07-41E4-BE8A-406F257269BC}"/>
                </a:ext>
              </a:extLst>
            </p:cNvPr>
            <p:cNvCxnSpPr/>
            <p:nvPr/>
          </p:nvCxnSpPr>
          <p:spPr bwMode="auto">
            <a:xfrm>
              <a:off x="7266264" y="5612233"/>
              <a:ext cx="0" cy="234891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8E184013-84AF-4FF7-B909-75D2474BDC15}"/>
                </a:ext>
              </a:extLst>
            </p:cNvPr>
            <p:cNvSpPr txBox="1"/>
            <p:nvPr/>
          </p:nvSpPr>
          <p:spPr>
            <a:xfrm>
              <a:off x="7029661" y="5886066"/>
              <a:ext cx="545448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64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5.0</a:t>
              </a:r>
              <a:endParaRPr lang="it-IT" sz="14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</p:grpSp>
      <p:sp>
        <p:nvSpPr>
          <p:cNvPr id="95" name="Rounded Rectangle 52">
            <a:extLst>
              <a:ext uri="{FF2B5EF4-FFF2-40B4-BE49-F238E27FC236}">
                <a16:creationId xmlns:a16="http://schemas.microsoft.com/office/drawing/2014/main" id="{9B4EE347-2CF7-4154-BC52-A32A3E7BFCA1}"/>
              </a:ext>
            </a:extLst>
          </p:cNvPr>
          <p:cNvSpPr/>
          <p:nvPr/>
        </p:nvSpPr>
        <p:spPr bwMode="auto">
          <a:xfrm>
            <a:off x="6616443" y="1224170"/>
            <a:ext cx="207628" cy="20519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67" tIns="34289" rIns="68567" bIns="34289" numCol="1" rtlCol="0" anchor="t" anchorCtr="0" compatLnSpc="1">
            <a:prstTxWarp prst="textNoShape">
              <a:avLst/>
            </a:prstTxWarp>
          </a:bodyPr>
          <a:lstStyle/>
          <a:p>
            <a:pPr defTabSz="336866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10B6264-7381-4200-8800-0A830349346C}"/>
              </a:ext>
            </a:extLst>
          </p:cNvPr>
          <p:cNvSpPr txBox="1"/>
          <p:nvPr/>
        </p:nvSpPr>
        <p:spPr>
          <a:xfrm>
            <a:off x="6904687" y="1188260"/>
            <a:ext cx="1427786" cy="311619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defTabSz="68564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Arial"/>
                <a:ea typeface="+mn-ea"/>
              </a:rPr>
              <a:t>100 – 500 MHz</a:t>
            </a:r>
            <a:endParaRPr lang="it-IT" sz="1400" dirty="0">
              <a:solidFill>
                <a:prstClr val="black"/>
              </a:solidFill>
              <a:latin typeface="Arial"/>
              <a:ea typeface="+mn-ea"/>
            </a:endParaRPr>
          </a:p>
        </p:txBody>
      </p:sp>
      <p:sp>
        <p:nvSpPr>
          <p:cNvPr id="100" name="Rounded Rectangle 60">
            <a:extLst>
              <a:ext uri="{FF2B5EF4-FFF2-40B4-BE49-F238E27FC236}">
                <a16:creationId xmlns:a16="http://schemas.microsoft.com/office/drawing/2014/main" id="{33FB7BBB-3099-4D8B-AA9D-EEA8F29AF137}"/>
              </a:ext>
            </a:extLst>
          </p:cNvPr>
          <p:cNvSpPr/>
          <p:nvPr/>
        </p:nvSpPr>
        <p:spPr bwMode="auto">
          <a:xfrm>
            <a:off x="6616443" y="2421665"/>
            <a:ext cx="207628" cy="2051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67" tIns="34289" rIns="68567" bIns="34289" numCol="1" rtlCol="0" anchor="t" anchorCtr="0" compatLnSpc="1">
            <a:prstTxWarp prst="textNoShape">
              <a:avLst/>
            </a:prstTxWarp>
          </a:bodyPr>
          <a:lstStyle/>
          <a:p>
            <a:pPr defTabSz="336866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C14F96B-1EC8-485E-BDF1-4C1002EFB575}"/>
              </a:ext>
            </a:extLst>
          </p:cNvPr>
          <p:cNvSpPr txBox="1"/>
          <p:nvPr/>
        </p:nvSpPr>
        <p:spPr>
          <a:xfrm>
            <a:off x="6904690" y="2385755"/>
            <a:ext cx="1059896" cy="311619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defTabSz="68564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Arial"/>
                <a:ea typeface="+mn-ea"/>
              </a:rPr>
              <a:t>1 – 10 kHz</a:t>
            </a:r>
            <a:endParaRPr lang="it-IT" sz="1400" dirty="0">
              <a:solidFill>
                <a:prstClr val="black"/>
              </a:solidFill>
              <a:latin typeface="Arial"/>
              <a:ea typeface="+mn-ea"/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16B4A778-032D-4C8E-B753-243889397C2D}"/>
              </a:ext>
            </a:extLst>
          </p:cNvPr>
          <p:cNvSpPr/>
          <p:nvPr/>
        </p:nvSpPr>
        <p:spPr bwMode="auto">
          <a:xfrm rot="21117623">
            <a:off x="1049466" y="3569743"/>
            <a:ext cx="2160028" cy="767292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28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vert="horz" wrap="square" lIns="68567" tIns="34289" rIns="68567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336866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Laser-Slicing</a:t>
            </a:r>
            <a:endParaRPr lang="it-IT" sz="15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" name="Rounded Rectangle 63">
            <a:extLst>
              <a:ext uri="{FF2B5EF4-FFF2-40B4-BE49-F238E27FC236}">
                <a16:creationId xmlns:a16="http://schemas.microsoft.com/office/drawing/2014/main" id="{0EFD3E02-F932-464E-9B3B-64645ECA1C1D}"/>
              </a:ext>
            </a:extLst>
          </p:cNvPr>
          <p:cNvSpPr/>
          <p:nvPr/>
        </p:nvSpPr>
        <p:spPr bwMode="auto">
          <a:xfrm>
            <a:off x="6616443" y="2051641"/>
            <a:ext cx="207628" cy="20519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67" tIns="34289" rIns="68567" bIns="34289" numCol="1" rtlCol="0" anchor="t" anchorCtr="0" compatLnSpc="1">
            <a:prstTxWarp prst="textNoShape">
              <a:avLst/>
            </a:prstTxWarp>
          </a:bodyPr>
          <a:lstStyle/>
          <a:p>
            <a:pPr defTabSz="336866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248CCF0-4C0B-4549-8B63-575A8E3836C3}"/>
              </a:ext>
            </a:extLst>
          </p:cNvPr>
          <p:cNvSpPr txBox="1"/>
          <p:nvPr/>
        </p:nvSpPr>
        <p:spPr>
          <a:xfrm>
            <a:off x="6904687" y="2015732"/>
            <a:ext cx="1264280" cy="311619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defTabSz="68564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Arial"/>
                <a:ea typeface="+mn-ea"/>
              </a:rPr>
              <a:t>10 – 100 kHz</a:t>
            </a:r>
            <a:endParaRPr lang="it-IT" sz="1400" dirty="0">
              <a:solidFill>
                <a:prstClr val="black"/>
              </a:solidFill>
              <a:latin typeface="Arial"/>
              <a:ea typeface="+mn-ea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19F2D94-673B-455D-8BEA-849F9D8D847C}"/>
              </a:ext>
            </a:extLst>
          </p:cNvPr>
          <p:cNvSpPr txBox="1"/>
          <p:nvPr/>
        </p:nvSpPr>
        <p:spPr>
          <a:xfrm>
            <a:off x="6398041" y="827414"/>
            <a:ext cx="2278415" cy="311619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defTabSz="68564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Max. Photon Pulse RR:</a:t>
            </a:r>
            <a:endParaRPr lang="it-IT" sz="1400" baseline="-25000" dirty="0">
              <a:solidFill>
                <a:prstClr val="black"/>
              </a:solidFill>
              <a:latin typeface="Palatino Linotype" panose="02040502050505030304" pitchFamily="18" charset="0"/>
              <a:ea typeface="+mn-ea"/>
            </a:endParaRP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4B6F2C4F-721B-4493-BB8B-638BFA31120D}"/>
              </a:ext>
            </a:extLst>
          </p:cNvPr>
          <p:cNvCxnSpPr/>
          <p:nvPr/>
        </p:nvCxnSpPr>
        <p:spPr bwMode="auto">
          <a:xfrm flipV="1">
            <a:off x="6516216" y="3159100"/>
            <a:ext cx="382632" cy="1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0365060E-DE8F-4983-B9E4-8C5794AC743A}"/>
              </a:ext>
            </a:extLst>
          </p:cNvPr>
          <p:cNvSpPr txBox="1"/>
          <p:nvPr/>
        </p:nvSpPr>
        <p:spPr>
          <a:xfrm>
            <a:off x="6991098" y="2795050"/>
            <a:ext cx="2104083" cy="78481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defTabSz="68564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Compatible with standard multi-bunch user mode</a:t>
            </a:r>
            <a:endParaRPr lang="it-IT" sz="1500" baseline="-25000" dirty="0">
              <a:solidFill>
                <a:prstClr val="black"/>
              </a:solidFill>
              <a:latin typeface="Palatino Linotype" panose="02040502050505030304" pitchFamily="18" charset="0"/>
              <a:ea typeface="+mn-ea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0C72FBD0-9151-48E7-9CA2-63782247E69F}"/>
              </a:ext>
            </a:extLst>
          </p:cNvPr>
          <p:cNvSpPr/>
          <p:nvPr/>
        </p:nvSpPr>
        <p:spPr bwMode="auto">
          <a:xfrm rot="21063807">
            <a:off x="1141755" y="3692619"/>
            <a:ext cx="1972049" cy="529531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67" tIns="34289" rIns="68567" bIns="34289" numCol="1" rtlCol="0" anchor="t" anchorCtr="0" compatLnSpc="1">
            <a:prstTxWarp prst="textNoShape">
              <a:avLst/>
            </a:prstTxWarp>
          </a:bodyPr>
          <a:lstStyle/>
          <a:p>
            <a:pPr defTabSz="336866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1" name="Rounded Rectangle 81">
            <a:extLst>
              <a:ext uri="{FF2B5EF4-FFF2-40B4-BE49-F238E27FC236}">
                <a16:creationId xmlns:a16="http://schemas.microsoft.com/office/drawing/2014/main" id="{05B6C870-37EC-4ACB-947F-EEFAFF3BEAA5}"/>
              </a:ext>
            </a:extLst>
          </p:cNvPr>
          <p:cNvSpPr/>
          <p:nvPr/>
        </p:nvSpPr>
        <p:spPr bwMode="auto">
          <a:xfrm>
            <a:off x="6622461" y="1629495"/>
            <a:ext cx="207628" cy="20519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67" tIns="34289" rIns="68567" bIns="34289" numCol="1" rtlCol="0" anchor="t" anchorCtr="0" compatLnSpc="1">
            <a:prstTxWarp prst="textNoShape">
              <a:avLst/>
            </a:prstTxWarp>
          </a:bodyPr>
          <a:lstStyle/>
          <a:p>
            <a:pPr defTabSz="336866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8C746345-3FC5-465D-A5DC-8ADE8EB3DCA7}"/>
              </a:ext>
            </a:extLst>
          </p:cNvPr>
          <p:cNvSpPr txBox="1"/>
          <p:nvPr/>
        </p:nvSpPr>
        <p:spPr>
          <a:xfrm>
            <a:off x="6910706" y="1593584"/>
            <a:ext cx="1223403" cy="311619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defTabSz="68564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Arial"/>
                <a:ea typeface="+mn-ea"/>
              </a:rPr>
              <a:t>1 – 100 MHz</a:t>
            </a:r>
            <a:endParaRPr lang="it-IT" sz="1400" dirty="0">
              <a:solidFill>
                <a:prstClr val="black"/>
              </a:solidFill>
              <a:latin typeface="Arial"/>
              <a:ea typeface="+mn-ea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8D237E2-BF60-405D-89BF-65F9DCC4AB8E}"/>
              </a:ext>
            </a:extLst>
          </p:cNvPr>
          <p:cNvSpPr/>
          <p:nvPr/>
        </p:nvSpPr>
        <p:spPr bwMode="auto">
          <a:xfrm rot="21063807">
            <a:off x="1572494" y="2170622"/>
            <a:ext cx="1571854" cy="483618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67" tIns="34289" rIns="68567" bIns="34289" numCol="1" rtlCol="0" anchor="t" anchorCtr="0" compatLnSpc="1">
            <a:prstTxWarp prst="textNoShape">
              <a:avLst/>
            </a:prstTxWarp>
          </a:bodyPr>
          <a:lstStyle/>
          <a:p>
            <a:pPr defTabSz="336866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A68D5E6-042C-42D3-B4CE-78171BF4CA3B}"/>
              </a:ext>
            </a:extLst>
          </p:cNvPr>
          <p:cNvGrpSpPr/>
          <p:nvPr/>
        </p:nvGrpSpPr>
        <p:grpSpPr>
          <a:xfrm rot="21442709">
            <a:off x="2332894" y="1654384"/>
            <a:ext cx="1796629" cy="785054"/>
            <a:chOff x="4047506" y="1830669"/>
            <a:chExt cx="3028369" cy="104673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EDD7D60A-9BFE-40C3-A928-9DD825DFB9C8}"/>
                </a:ext>
              </a:extLst>
            </p:cNvPr>
            <p:cNvSpPr/>
            <p:nvPr/>
          </p:nvSpPr>
          <p:spPr bwMode="auto">
            <a:xfrm rot="20834080">
              <a:off x="4047506" y="1830669"/>
              <a:ext cx="3028369" cy="1046738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127000"/>
            </a:effectLst>
            <a:ex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336866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it-IT" sz="1500" dirty="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B0647811-8C2F-46C3-B8A6-AC6831E2A338}"/>
                </a:ext>
              </a:extLst>
            </p:cNvPr>
            <p:cNvSpPr/>
            <p:nvPr/>
          </p:nvSpPr>
          <p:spPr>
            <a:xfrm rot="20822655">
              <a:off x="4085054" y="2159647"/>
              <a:ext cx="1596046" cy="4093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336866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r>
                <a:rPr lang="en-US" sz="15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ea typeface="ＭＳ Ｐゴシック" charset="0"/>
                  <a:cs typeface="ＭＳ Ｐゴシック" charset="0"/>
                </a:rPr>
                <a:t>VSR</a:t>
              </a:r>
              <a:endParaRPr lang="it-IT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06" name="Oval 105">
            <a:extLst>
              <a:ext uri="{FF2B5EF4-FFF2-40B4-BE49-F238E27FC236}">
                <a16:creationId xmlns:a16="http://schemas.microsoft.com/office/drawing/2014/main" id="{74641B36-979A-4E71-9403-863B34C0CEAB}"/>
              </a:ext>
            </a:extLst>
          </p:cNvPr>
          <p:cNvSpPr/>
          <p:nvPr/>
        </p:nvSpPr>
        <p:spPr bwMode="auto">
          <a:xfrm rot="19167484">
            <a:off x="2343030" y="1725422"/>
            <a:ext cx="2020183" cy="77971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29000">
                <a:schemeClr val="accent6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vert="horz" wrap="square" lIns="68567" tIns="34289" rIns="68567" bIns="34289" numCol="1" rtlCol="0" anchor="ctr" anchorCtr="0" compatLnSpc="1">
            <a:prstTxWarp prst="textNoShape">
              <a:avLst/>
            </a:prstTxWarp>
          </a:bodyPr>
          <a:lstStyle/>
          <a:p>
            <a:pPr defTabSz="336866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    Crab Cav.</a:t>
            </a:r>
            <a:endParaRPr lang="it-IT" sz="15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64269675-027B-4AC1-A2FC-8FAD02375DF1}"/>
              </a:ext>
            </a:extLst>
          </p:cNvPr>
          <p:cNvSpPr/>
          <p:nvPr/>
        </p:nvSpPr>
        <p:spPr bwMode="auto">
          <a:xfrm rot="19205973">
            <a:off x="2458745" y="1847300"/>
            <a:ext cx="1822351" cy="504818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67" tIns="34289" rIns="68567" bIns="34289" numCol="1" rtlCol="0" anchor="t" anchorCtr="0" compatLnSpc="1">
            <a:prstTxWarp prst="textNoShape">
              <a:avLst/>
            </a:prstTxWarp>
          </a:bodyPr>
          <a:lstStyle/>
          <a:p>
            <a:pPr defTabSz="336866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 dirty="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A2C5C5C6-0DD9-493E-B78B-72C67BAAA5CF}"/>
              </a:ext>
            </a:extLst>
          </p:cNvPr>
          <p:cNvSpPr/>
          <p:nvPr/>
        </p:nvSpPr>
        <p:spPr bwMode="auto">
          <a:xfrm rot="20752640">
            <a:off x="2430543" y="1744823"/>
            <a:ext cx="1601313" cy="605129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67" tIns="34289" rIns="68567" bIns="34289" numCol="1" rtlCol="0" anchor="t" anchorCtr="0" compatLnSpc="1">
            <a:prstTxWarp prst="textNoShape">
              <a:avLst/>
            </a:prstTxWarp>
          </a:bodyPr>
          <a:lstStyle/>
          <a:p>
            <a:pPr defTabSz="336866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27073A21-9E8F-45A8-AB03-785F285DBF7F}"/>
              </a:ext>
            </a:extLst>
          </p:cNvPr>
          <p:cNvSpPr/>
          <p:nvPr/>
        </p:nvSpPr>
        <p:spPr bwMode="auto">
          <a:xfrm rot="20895580">
            <a:off x="3347260" y="1904590"/>
            <a:ext cx="1375925" cy="703681"/>
          </a:xfrm>
          <a:prstGeom prst="ellipse">
            <a:avLst/>
          </a:prstGeom>
          <a:solidFill>
            <a:srgbClr val="F2DCDB">
              <a:alpha val="5019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vert="horz" wrap="square" lIns="68567" tIns="34289" rIns="68567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336866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Low-</a:t>
            </a:r>
            <a:r>
              <a:rPr lang="en-US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Symbol"/>
              </a:rPr>
              <a:t></a:t>
            </a:r>
            <a:endParaRPr lang="it-IT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8D237E2-BF60-405D-89BF-65F9DCC4AB8E}"/>
              </a:ext>
            </a:extLst>
          </p:cNvPr>
          <p:cNvSpPr/>
          <p:nvPr/>
        </p:nvSpPr>
        <p:spPr bwMode="auto">
          <a:xfrm rot="21063807">
            <a:off x="3587062" y="2017486"/>
            <a:ext cx="1004942" cy="480645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67" tIns="34289" rIns="68567" bIns="34289" numCol="1" rtlCol="0" anchor="t" anchorCtr="0" compatLnSpc="1">
            <a:prstTxWarp prst="textNoShape">
              <a:avLst/>
            </a:prstTxWarp>
          </a:bodyPr>
          <a:lstStyle/>
          <a:p>
            <a:pPr defTabSz="336866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4780384" y="2089081"/>
            <a:ext cx="1254843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C00000"/>
            </a:solidFill>
            <a:prstDash val="sysDot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4860032" y="1821474"/>
            <a:ext cx="11031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PSB (&gt;15 </a:t>
            </a:r>
            <a:r>
              <a:rPr lang="en-US" sz="1200" dirty="0" err="1">
                <a:solidFill>
                  <a:schemeClr val="tx1"/>
                </a:solidFill>
              </a:rPr>
              <a:t>ps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it-IT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531599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CE262-0785-418A-83CE-17772F41A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804" y="122087"/>
            <a:ext cx="5782637" cy="636912"/>
          </a:xfrm>
        </p:spPr>
        <p:txBody>
          <a:bodyPr/>
          <a:lstStyle/>
          <a:p>
            <a:r>
              <a:rPr lang="en-US" sz="2400" dirty="0">
                <a:solidFill>
                  <a:srgbClr val="0070C0"/>
                </a:solidFill>
              </a:rPr>
              <a:t>Complexity vs. performance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591DB5-DE85-4092-A1BE-116092A6F5F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15</a:t>
            </a:fld>
            <a:endParaRPr lang="it-IT" altLang="it-IT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268DE21-E767-4970-82B0-8EDAF8233B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581772"/>
              </p:ext>
            </p:extLst>
          </p:nvPr>
        </p:nvGraphicFramePr>
        <p:xfrm>
          <a:off x="1160102" y="1075542"/>
          <a:ext cx="6096000" cy="3017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769603928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62244150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6376192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82225117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365515136"/>
                    </a:ext>
                  </a:extLst>
                </a:gridCol>
              </a:tblGrid>
              <a:tr h="603504"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Laser-Slicing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5273375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>
                    <a:lnB w="12700" cmpd="sng"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>
                          <a:solidFill>
                            <a:srgbClr val="7030A0"/>
                          </a:solidFill>
                        </a:rPr>
                        <a:t>PSB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3701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7030A0"/>
                          </a:solidFill>
                        </a:rPr>
                        <a:t>TRIBS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701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CHG, EEHG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8451163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 anchor="ctr">
                    <a:lnL w="12700" cmpd="sng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3701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CRAB CAVs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3701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701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Beam-slicing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5953179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>
                    <a:lnT w="12700" cmpd="sng">
                      <a:noFill/>
                    </a:lnT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VSR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Magnetic compression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3295064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4753685"/>
                  </a:ext>
                </a:extLst>
              </a:tr>
            </a:tbl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3FAC746-4C8C-44CA-B9F3-8B7B4A49FD20}"/>
              </a:ext>
            </a:extLst>
          </p:cNvPr>
          <p:cNvCxnSpPr/>
          <p:nvPr/>
        </p:nvCxnSpPr>
        <p:spPr bwMode="auto">
          <a:xfrm>
            <a:off x="895735" y="4240486"/>
            <a:ext cx="6768752" cy="0"/>
          </a:xfrm>
          <a:prstGeom prst="straightConnector1">
            <a:avLst/>
          </a:prstGeom>
          <a:ln w="19050"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65A5A6-8AB6-42DD-B656-4944D1EE0599}"/>
              </a:ext>
            </a:extLst>
          </p:cNvPr>
          <p:cNvSpPr txBox="1"/>
          <p:nvPr/>
        </p:nvSpPr>
        <p:spPr>
          <a:xfrm>
            <a:off x="5188518" y="4312495"/>
            <a:ext cx="3199915" cy="338554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Complexity of implementation</a:t>
            </a:r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C03CCE6B-3735-482F-BB04-EE0764326804}"/>
              </a:ext>
            </a:extLst>
          </p:cNvPr>
          <p:cNvCxnSpPr>
            <a:cxnSpLocks/>
          </p:cNvCxnSpPr>
          <p:nvPr/>
        </p:nvCxnSpPr>
        <p:spPr bwMode="auto">
          <a:xfrm>
            <a:off x="1039750" y="881371"/>
            <a:ext cx="17300" cy="3600400"/>
          </a:xfrm>
          <a:prstGeom prst="straightConnector1">
            <a:avLst/>
          </a:prstGeom>
          <a:ln w="19050"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5DDCBA7E-6E69-4D2E-8130-F74C9CE0CE61}"/>
              </a:ext>
            </a:extLst>
          </p:cNvPr>
          <p:cNvSpPr txBox="1"/>
          <p:nvPr/>
        </p:nvSpPr>
        <p:spPr>
          <a:xfrm rot="16200000">
            <a:off x="-478826" y="1828047"/>
            <a:ext cx="2595546" cy="338536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Ave. Flux/pulse duration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4612F9-D0EB-475F-BB62-A2EFA45560AE}"/>
              </a:ext>
            </a:extLst>
          </p:cNvPr>
          <p:cNvCxnSpPr/>
          <p:nvPr/>
        </p:nvCxnSpPr>
        <p:spPr bwMode="auto">
          <a:xfrm>
            <a:off x="7513558" y="1399877"/>
            <a:ext cx="507914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47F03DD-4622-43BC-A262-B247C4C58266}"/>
              </a:ext>
            </a:extLst>
          </p:cNvPr>
          <p:cNvSpPr txBox="1"/>
          <p:nvPr/>
        </p:nvSpPr>
        <p:spPr>
          <a:xfrm>
            <a:off x="7415795" y="1092109"/>
            <a:ext cx="1278711" cy="311621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&gt; 40 </a:t>
            </a:r>
            <a:r>
              <a:rPr lang="en-US" sz="1400" dirty="0" err="1">
                <a:solidFill>
                  <a:srgbClr val="7030A0"/>
                </a:solidFill>
              </a:rPr>
              <a:t>ps</a:t>
            </a:r>
            <a:r>
              <a:rPr lang="en-US" sz="1400" dirty="0">
                <a:solidFill>
                  <a:srgbClr val="7030A0"/>
                </a:solidFill>
              </a:rPr>
              <a:t> </a:t>
            </a:r>
            <a:r>
              <a:rPr lang="en-US" sz="1400" dirty="0" err="1">
                <a:solidFill>
                  <a:srgbClr val="7030A0"/>
                </a:solidFill>
              </a:rPr>
              <a:t>fwhm</a:t>
            </a:r>
            <a:endParaRPr lang="en-US" sz="1400" dirty="0">
              <a:solidFill>
                <a:srgbClr val="7030A0"/>
              </a:solidFill>
            </a:endParaRPr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578C7502-FD3D-4D48-A834-449DF29D1540}"/>
              </a:ext>
            </a:extLst>
          </p:cNvPr>
          <p:cNvCxnSpPr/>
          <p:nvPr/>
        </p:nvCxnSpPr>
        <p:spPr bwMode="auto">
          <a:xfrm>
            <a:off x="7513558" y="1923678"/>
            <a:ext cx="507914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520A8864-C846-46C1-9113-024FE9CF33BB}"/>
              </a:ext>
            </a:extLst>
          </p:cNvPr>
          <p:cNvSpPr txBox="1"/>
          <p:nvPr/>
        </p:nvSpPr>
        <p:spPr>
          <a:xfrm>
            <a:off x="7415794" y="1599375"/>
            <a:ext cx="1510746" cy="311621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(sub-)</a:t>
            </a:r>
            <a:r>
              <a:rPr lang="en-US" sz="1400" dirty="0" err="1">
                <a:solidFill>
                  <a:schemeClr val="tx1"/>
                </a:solidFill>
              </a:rPr>
              <a:t>ps</a:t>
            </a:r>
            <a:r>
              <a:rPr lang="en-US" sz="1400" dirty="0">
                <a:solidFill>
                  <a:schemeClr val="tx1"/>
                </a:solidFill>
              </a:rPr>
              <a:t> domain</a:t>
            </a:r>
          </a:p>
        </p:txBody>
      </p:sp>
    </p:spTree>
    <p:extLst>
      <p:ext uri="{BB962C8B-B14F-4D97-AF65-F5344CB8AC3E}">
        <p14:creationId xmlns:p14="http://schemas.microsoft.com/office/powerpoint/2010/main" val="2354468121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16</a:t>
            </a:fld>
            <a:endParaRPr lang="it-IT" altLang="it-IT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2678113" y="122238"/>
            <a:ext cx="6073775" cy="6365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r>
              <a:rPr lang="en-US" altLang="it-IT" dirty="0" err="1">
                <a:solidFill>
                  <a:srgbClr val="0070C0"/>
                </a:solidFill>
              </a:rPr>
              <a:t>Elettra</a:t>
            </a:r>
            <a:r>
              <a:rPr lang="en-US" altLang="it-IT" dirty="0">
                <a:solidFill>
                  <a:srgbClr val="0070C0"/>
                </a:solidFill>
              </a:rPr>
              <a:t> 2.0 – Options for timing mode</a:t>
            </a:r>
            <a:endParaRPr lang="it-IT" altLang="it-IT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/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064039"/>
                  </p:ext>
                </p:extLst>
              </p:nvPr>
            </p:nvGraphicFramePr>
            <p:xfrm>
              <a:off x="611560" y="1305517"/>
              <a:ext cx="7617713" cy="2067148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80019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76064">
                      <a:extLst>
                        <a:ext uri="{9D8B030D-6E8A-4147-A177-3AD203B41FA5}">
                          <a16:colId xmlns:a16="http://schemas.microsoft.com/office/drawing/2014/main" val="700210054"/>
                        </a:ext>
                      </a:extLst>
                    </a:gridCol>
                    <a:gridCol w="12961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022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5796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385068">
                      <a:extLst>
                        <a:ext uri="{9D8B030D-6E8A-4147-A177-3AD203B41FA5}">
                          <a16:colId xmlns:a16="http://schemas.microsoft.com/office/drawing/2014/main" val="3962534872"/>
                        </a:ext>
                      </a:extLst>
                    </a:gridCol>
                  </a:tblGrid>
                  <a:tr h="461866">
                    <a:tc>
                      <a:txBody>
                        <a:bodyPr/>
                        <a:lstStyle/>
                        <a:p>
                          <a:pPr marL="0" marR="0" indent="0" algn="ctr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it-IT" sz="12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31" marR="91431" marT="45724" marB="45724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400" b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Low current </a:t>
                          </a:r>
                        </a:p>
                      </a:txBody>
                      <a:tcPr marL="91427" marR="91427" marT="45718" marB="45718" anchor="ctr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Hybrid</a:t>
                          </a:r>
                        </a:p>
                      </a:txBody>
                      <a:tcPr marL="91427" marR="91427" marT="45718" marB="45718" anchor="ctr"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Crab Cavities</a:t>
                          </a:r>
                          <a:endParaRPr lang="it-IT" sz="1600" b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31" marR="91431" marT="45724" marB="45724" anchor="ctr"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600" b="1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Laser-</a:t>
                          </a:r>
                          <a:r>
                            <a:rPr lang="it-IT" sz="1600" b="1" dirty="0" err="1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slicing</a:t>
                          </a:r>
                          <a:endParaRPr lang="it-IT" sz="1600" b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31" marR="91431" marT="45724" marB="45724" anchor="ctr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04864">
                    <a:tc>
                      <a:txBody>
                        <a:bodyPr/>
                        <a:lstStyle/>
                        <a:p>
                          <a:r>
                            <a:rPr lang="en-US" sz="16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Stored Current</a:t>
                          </a:r>
                          <a:endParaRPr lang="it-IT" sz="16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17" marR="91417" marT="45752" marB="45752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 err="1">
                              <a:latin typeface="+mj-lt"/>
                              <a:cs typeface="Times New Roman" panose="02020603050405020304" pitchFamily="18" charset="0"/>
                            </a:rPr>
                            <a:t>mA</a:t>
                          </a:r>
                          <a:endParaRPr lang="it-IT" sz="14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0.25 </a:t>
                          </a: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Symbol"/>
                            </a:rPr>
                            <a:t> </a:t>
                          </a: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400 bn.</a:t>
                          </a:r>
                          <a:endParaRPr lang="it-IT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Symbol"/>
                            </a:rPr>
                            <a:t>2 + 400</a:t>
                          </a:r>
                          <a:endParaRPr lang="it-IT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 + 400</a:t>
                          </a:r>
                        </a:p>
                      </a:txBody>
                      <a:tcPr marL="91431" marR="91431" marT="45724" marB="4572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 + 400</a:t>
                          </a:r>
                        </a:p>
                      </a:txBody>
                      <a:tcPr marL="91431" marR="91431" marT="45724" marB="45724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4864">
                    <a:tc>
                      <a:txBody>
                        <a:bodyPr/>
                        <a:lstStyle/>
                        <a:p>
                          <a:r>
                            <a:rPr lang="en-US" sz="1600" b="0" i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SP</a:t>
                          </a:r>
                          <a:r>
                            <a:rPr lang="en-US" sz="16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Duration, </a:t>
                          </a:r>
                          <a:r>
                            <a:rPr lang="en-US" sz="1600" b="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fwhm</a:t>
                          </a:r>
                          <a:endParaRPr lang="it-IT" sz="16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17" marR="91417" marT="45752" marB="45752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 err="1">
                              <a:latin typeface="+mj-lt"/>
                              <a:cs typeface="Times New Roman" panose="02020603050405020304" pitchFamily="18" charset="0"/>
                            </a:rPr>
                            <a:t>ps</a:t>
                          </a:r>
                          <a:endParaRPr lang="it-IT" sz="14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Symbol"/>
                            </a:rPr>
                            <a:t>9</a:t>
                          </a:r>
                          <a:endParaRPr lang="it-IT" sz="1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Symbol"/>
                            </a:rPr>
                            <a:t>40</a:t>
                          </a:r>
                          <a:endParaRPr lang="it-IT" sz="1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it-IT" sz="1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31" marR="91431" marT="45724" marB="4572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91431" marR="91431" marT="45724" marB="45724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04864">
                    <a:tc>
                      <a:txBody>
                        <a:bodyPr/>
                        <a:lstStyle/>
                        <a:p>
                          <a:r>
                            <a:rPr lang="en-US" sz="1600" b="0" i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SP</a:t>
                          </a:r>
                          <a:r>
                            <a:rPr lang="en-US" sz="16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Repetition Rate</a:t>
                          </a:r>
                          <a:endParaRPr lang="it-IT" sz="16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17" marR="91417" marT="45752" marB="45752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j-lt"/>
                              <a:cs typeface="Times New Roman" panose="02020603050405020304" pitchFamily="18" charset="0"/>
                            </a:rPr>
                            <a:t>MHz</a:t>
                          </a: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500</a:t>
                          </a:r>
                          <a:endParaRPr lang="it-IT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1.157</a:t>
                          </a:r>
                          <a:endParaRPr lang="it-IT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1.157</a:t>
                          </a:r>
                          <a:endParaRPr lang="it-IT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31" marR="91431" marT="45724" marB="4572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0.01 – 0.1 </a:t>
                          </a:r>
                        </a:p>
                      </a:txBody>
                      <a:tcPr marL="91431" marR="91431" marT="45724" marB="45724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51003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𝐹𝑙𝑢𝑥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𝑺𝑷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𝐹𝑙𝑢𝑥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𝟒𝟎𝟎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𝒎𝑨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marL="91417" marR="91417" marT="45752" marB="45752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it-IT" sz="1400" b="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it-IT" sz="1600" i="1" baseline="0" dirty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baseline="0" dirty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600" b="0" i="1" baseline="0" dirty="0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20</m:t>
                                    </m:r>
                                    <m:r>
                                      <a:rPr lang="en-US" sz="1600" b="0" i="1" baseline="0" dirty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00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it-IT" sz="1600" b="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it-IT" sz="1600" i="1" baseline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baseline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600" b="0" i="1" baseline="0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200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it-IT" sz="1600" b="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it-IT" sz="16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US" sz="16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kumimoji="0" lang="en-US" sz="16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10000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it-IT" sz="1400" b="0" baseline="0" dirty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31" marR="91431" marT="45724" marB="45724"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it-IT" sz="16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US" sz="16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kumimoji="0" lang="en-US" sz="16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kumimoji="0" lang="en-US" sz="16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Times New Roman" panose="02020603050405020304" pitchFamily="18" charset="0"/>
                                          </a:rPr>
                                          <m:t>10</m:t>
                                        </m:r>
                                      </m:e>
                                      <m:sup>
                                        <m:r>
                                          <a:rPr kumimoji="0" lang="en-US" sz="16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Times New Roman" panose="02020603050405020304" pitchFamily="18" charset="0"/>
                                          </a:rPr>
                                          <m:t>8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it-IT" sz="1100" b="0" baseline="30000" dirty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31" marR="91431" marT="45724" marB="45724" anchor="ctr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/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064039"/>
                  </p:ext>
                </p:extLst>
              </p:nvPr>
            </p:nvGraphicFramePr>
            <p:xfrm>
              <a:off x="611560" y="1305517"/>
              <a:ext cx="7617713" cy="2067148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800199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0"/>
                        </a:ext>
                      </a:extLst>
                    </a:gridCol>
                    <a:gridCol w="576064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700210054"/>
                        </a:ext>
                      </a:extLst>
                    </a:gridCol>
                    <a:gridCol w="1296144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1"/>
                        </a:ext>
                      </a:extLst>
                    </a:gridCol>
                    <a:gridCol w="1102272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2"/>
                        </a:ext>
                      </a:extLst>
                    </a:gridCol>
                    <a:gridCol w="145796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3"/>
                        </a:ext>
                      </a:extLst>
                    </a:gridCol>
                    <a:gridCol w="138506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962534872"/>
                        </a:ext>
                      </a:extLst>
                    </a:gridCol>
                  </a:tblGrid>
                  <a:tr h="461866">
                    <a:tc>
                      <a:txBody>
                        <a:bodyPr/>
                        <a:lstStyle/>
                        <a:p>
                          <a:pPr marL="0" marR="0" indent="0" algn="ctr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it-IT" sz="12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31" marR="91431" marT="45724" marB="45724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400" b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Low current </a:t>
                          </a:r>
                        </a:p>
                      </a:txBody>
                      <a:tcPr marL="91427" marR="91427" marT="45718" marB="45718" anchor="ctr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Hybrid</a:t>
                          </a:r>
                          <a:endParaRPr lang="en-US" sz="1600" b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Crab Cavities</a:t>
                          </a:r>
                          <a:endParaRPr lang="it-IT" sz="1600" b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31" marR="91431" marT="45724" marB="45724" anchor="ctr">
                        <a:solidFill>
                          <a:srgbClr val="C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600" b="1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Laser-</a:t>
                          </a:r>
                          <a:r>
                            <a:rPr lang="it-IT" sz="1600" b="1" dirty="0" err="1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slicing</a:t>
                          </a:r>
                          <a:endParaRPr lang="it-IT" sz="1600" b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31" marR="91431" marT="45724" marB="45724" anchor="ctr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1"/>
                      </a:ext>
                    </a:extLst>
                  </a:tr>
                  <a:tr h="335344">
                    <a:tc>
                      <a:txBody>
                        <a:bodyPr/>
                        <a:lstStyle/>
                        <a:p>
                          <a:r>
                            <a:rPr lang="en-US" sz="16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Stored Current</a:t>
                          </a:r>
                          <a:endParaRPr lang="it-IT" sz="16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17" marR="91417" marT="45752" marB="45752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 err="1">
                              <a:latin typeface="+mj-lt"/>
                              <a:cs typeface="Times New Roman" panose="02020603050405020304" pitchFamily="18" charset="0"/>
                            </a:rPr>
                            <a:t>mA</a:t>
                          </a:r>
                          <a:endParaRPr lang="it-IT" sz="14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0.25 </a:t>
                          </a: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Symbol"/>
                            </a:rPr>
                            <a:t> </a:t>
                          </a: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400 bn.</a:t>
                          </a:r>
                          <a:endParaRPr lang="it-IT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Symbol"/>
                            </a:rPr>
                            <a:t>2 </a:t>
                          </a:r>
                          <a:r>
                            <a:rPr lang="en-US" sz="1400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Symbol"/>
                            </a:rPr>
                            <a:t>+ </a:t>
                          </a:r>
                          <a:r>
                            <a:rPr lang="en-US" sz="14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Symbol"/>
                            </a:rPr>
                            <a:t>400</a:t>
                          </a:r>
                          <a:endParaRPr lang="it-IT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 </a:t>
                          </a:r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 </a:t>
                          </a: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400</a:t>
                          </a:r>
                        </a:p>
                      </a:txBody>
                      <a:tcPr marL="91431" marR="91431" marT="45724" marB="4572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 </a:t>
                          </a:r>
                          <a:r>
                            <a:rPr lang="it-IT" sz="14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+ 400</a:t>
                          </a:r>
                        </a:p>
                      </a:txBody>
                      <a:tcPr marL="91431" marR="91431" marT="45724" marB="45724"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2"/>
                      </a:ext>
                    </a:extLst>
                  </a:tr>
                  <a:tr h="335344">
                    <a:tc>
                      <a:txBody>
                        <a:bodyPr/>
                        <a:lstStyle/>
                        <a:p>
                          <a:r>
                            <a:rPr lang="en-US" sz="1600" b="0" i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SP</a:t>
                          </a:r>
                          <a:r>
                            <a:rPr lang="en-US" sz="16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Duration, </a:t>
                          </a:r>
                          <a:r>
                            <a:rPr lang="en-US" sz="1600" b="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fwhm</a:t>
                          </a:r>
                          <a:endParaRPr lang="it-IT" sz="16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17" marR="91417" marT="45752" marB="45752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 err="1">
                              <a:latin typeface="+mj-lt"/>
                              <a:cs typeface="Times New Roman" panose="02020603050405020304" pitchFamily="18" charset="0"/>
                            </a:rPr>
                            <a:t>ps</a:t>
                          </a:r>
                          <a:endParaRPr lang="it-IT" sz="1400" b="0" dirty="0">
                            <a:latin typeface="+mj-lt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Symbol"/>
                            </a:rPr>
                            <a:t>9</a:t>
                          </a:r>
                          <a:endParaRPr lang="it-IT" sz="1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Symbol"/>
                            </a:rPr>
                            <a:t>40</a:t>
                          </a:r>
                          <a:endParaRPr lang="it-IT" sz="1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it-IT" sz="1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31" marR="91431" marT="45724" marB="4572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91431" marR="91431" marT="45724" marB="45724"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3"/>
                      </a:ext>
                    </a:extLst>
                  </a:tr>
                  <a:tr h="335344">
                    <a:tc>
                      <a:txBody>
                        <a:bodyPr/>
                        <a:lstStyle/>
                        <a:p>
                          <a:r>
                            <a:rPr lang="en-US" sz="1600" b="0" i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SP</a:t>
                          </a:r>
                          <a:r>
                            <a:rPr lang="en-US" sz="16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Repetition Rate</a:t>
                          </a:r>
                          <a:endParaRPr lang="it-IT" sz="16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17" marR="91417" marT="45752" marB="45752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+mj-lt"/>
                              <a:cs typeface="Times New Roman" panose="02020603050405020304" pitchFamily="18" charset="0"/>
                            </a:rPr>
                            <a:t>MHz</a:t>
                          </a: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500</a:t>
                          </a:r>
                          <a:endParaRPr lang="it-IT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1.157</a:t>
                          </a:r>
                          <a:endParaRPr lang="it-IT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1.157</a:t>
                          </a:r>
                          <a:endParaRPr lang="it-IT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31" marR="91431" marT="45724" marB="45724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0.01 – 0.1 </a:t>
                          </a:r>
                        </a:p>
                      </a:txBody>
                      <a:tcPr marL="91431" marR="91431" marT="45724" marB="45724"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4"/>
                      </a:ext>
                    </a:extLst>
                  </a:tr>
                  <a:tr h="59925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91417" marR="91417" marT="45752" marB="45752">
                        <a:blipFill rotWithShape="1">
                          <a:blip r:embed="rId2"/>
                          <a:stretch>
                            <a:fillRect t="-245918" r="-323729" b="-1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370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it-IT" sz="1400" b="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27" marR="91427" marT="45718" marB="45718"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91427" marR="91427" marT="45718" marB="45718" anchor="ctr">
                        <a:blipFill rotWithShape="1">
                          <a:blip r:embed="rId2"/>
                          <a:stretch>
                            <a:fillRect l="-183099" t="-245918" r="-303756" b="-1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91427" marR="91427" marT="45718" marB="45718" anchor="ctr">
                        <a:blipFill rotWithShape="1">
                          <a:blip r:embed="rId2"/>
                          <a:stretch>
                            <a:fillRect l="-335000" t="-245918" r="-259444" b="-1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91431" marR="91431" marT="45724" marB="45724" anchor="ctr">
                        <a:blipFill rotWithShape="1">
                          <a:blip r:embed="rId2"/>
                          <a:stretch>
                            <a:fillRect l="-326250" t="-245918" r="-94583" b="-1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91431" marR="91431" marT="45724" marB="45724" anchor="ctr">
                        <a:blipFill rotWithShape="1">
                          <a:blip r:embed="rId2"/>
                          <a:stretch>
                            <a:fillRect l="-450661" t="-245918" b="-1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2">
            <a:extLst/>
          </p:cNvPr>
          <p:cNvSpPr txBox="1">
            <a:spLocks noChangeArrowheads="1"/>
          </p:cNvSpPr>
          <p:nvPr/>
        </p:nvSpPr>
        <p:spPr bwMode="auto">
          <a:xfrm>
            <a:off x="539552" y="3421038"/>
            <a:ext cx="8064896" cy="30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9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>
              <a:defRPr sz="19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>
              <a:defRPr sz="19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>
              <a:defRPr sz="19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>
              <a:defRPr sz="19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120900" indent="-182563" defTabSz="36195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578100" indent="-182563" defTabSz="36195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035300" indent="-182563" defTabSz="36195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492500" indent="-182563" defTabSz="36195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lnSpc>
                <a:spcPct val="114000"/>
              </a:lnSpc>
              <a:spcAft>
                <a:spcPts val="300"/>
              </a:spcAft>
              <a:buFont typeface="Wingdings" pitchFamily="2" charset="2"/>
              <a:buChar char=""/>
              <a:defRPr/>
            </a:pPr>
            <a:r>
              <a:rPr lang="en-GB" altLang="it-IT" sz="1200" dirty="0">
                <a:solidFill>
                  <a:schemeClr val="tx1"/>
                </a:solidFill>
              </a:rPr>
              <a:t>Total stored current in </a:t>
            </a:r>
            <a:r>
              <a:rPr lang="en-GB" altLang="it-IT" sz="1200" i="1" dirty="0">
                <a:solidFill>
                  <a:schemeClr val="tx1"/>
                </a:solidFill>
              </a:rPr>
              <a:t>low current </a:t>
            </a:r>
            <a:r>
              <a:rPr lang="en-GB" altLang="it-IT" sz="1200" dirty="0">
                <a:solidFill>
                  <a:schemeClr val="tx1"/>
                </a:solidFill>
              </a:rPr>
              <a:t>mode is 100 mA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011488" y="1255663"/>
            <a:ext cx="344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it-IT" sz="1400" dirty="0">
                <a:sym typeface="Wingdings" pitchFamily="2" charset="2"/>
              </a:rPr>
              <a:t></a:t>
            </a:r>
            <a:endParaRPr lang="it-IT" altLang="it-IT" sz="1400" dirty="0"/>
          </a:p>
        </p:txBody>
      </p:sp>
    </p:spTree>
    <p:extLst>
      <p:ext uri="{BB962C8B-B14F-4D97-AF65-F5344CB8AC3E}">
        <p14:creationId xmlns:p14="http://schemas.microsoft.com/office/powerpoint/2010/main" val="3532116355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17</a:t>
            </a:fld>
            <a:endParaRPr lang="it-IT" altLang="it-IT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r>
              <a:rPr lang="en-US" altLang="it-IT" dirty="0">
                <a:solidFill>
                  <a:srgbClr val="0070C0"/>
                </a:solidFill>
              </a:rPr>
              <a:t>Concluding remarks</a:t>
            </a:r>
            <a:endParaRPr lang="it-IT" altLang="it-IT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71550"/>
            <a:ext cx="9144000" cy="3870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</a:t>
            </a:r>
            <a:r>
              <a:rPr lang="en-US" sz="1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universal</a:t>
            </a: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show-stoppers </a:t>
            </a:r>
            <a:r>
              <a:rPr lang="en-US" sz="1800" dirty="0">
                <a:solidFill>
                  <a:schemeClr val="tx1"/>
                </a:solidFill>
              </a:rPr>
              <a:t>in 4GSR to timing modes </a:t>
            </a:r>
            <a:r>
              <a:rPr lang="en-US" sz="1800" i="1" dirty="0">
                <a:solidFill>
                  <a:schemeClr val="tx1"/>
                </a:solidFill>
              </a:rPr>
              <a:t>simultaneous to standard multi-bunch operation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TBL </a:t>
            </a:r>
            <a:r>
              <a:rPr lang="en-US" sz="1800" dirty="0">
                <a:solidFill>
                  <a:schemeClr val="tx1"/>
                </a:solidFill>
              </a:rPr>
              <a:t>looks like the main challenge, both in long and short pulse modes. It challenges beam-synchronized systems, implies specific tuning of HC and dark gap.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TRIBS</a:t>
            </a:r>
            <a:r>
              <a:rPr lang="en-US" sz="1800" dirty="0">
                <a:solidFill>
                  <a:schemeClr val="tx1"/>
                </a:solidFill>
              </a:rPr>
              <a:t> constraints several aspects of the 4GSR design (optics, injection).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Laser-based</a:t>
            </a:r>
            <a:r>
              <a:rPr lang="en-US" sz="1800" dirty="0">
                <a:solidFill>
                  <a:schemeClr val="tx1"/>
                </a:solidFill>
              </a:rPr>
              <a:t> schemes are hardly compatible with 4GSR lattice and linear optics.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RF-based</a:t>
            </a:r>
            <a:r>
              <a:rPr lang="en-US" sz="1800" dirty="0">
                <a:solidFill>
                  <a:schemeClr val="tx1"/>
                </a:solidFill>
              </a:rPr>
              <a:t> schemes look almost transparent to 4GSR optics, but still dealing with TBL and technology R&amp;D.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i="1" u="sng" dirty="0">
                <a:solidFill>
                  <a:schemeClr val="tx1"/>
                </a:solidFill>
              </a:rPr>
              <a:t>Not touched in this talk:</a:t>
            </a:r>
          </a:p>
          <a:p>
            <a:pPr marL="344488" lvl="1" indent="-17303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sym typeface="Symbol"/>
              </a:rPr>
              <a:t>-buckets</a:t>
            </a:r>
            <a:r>
              <a:rPr lang="en-US" sz="1600" dirty="0">
                <a:solidFill>
                  <a:schemeClr val="tx1"/>
                </a:solidFill>
                <a:sym typeface="Symbol"/>
              </a:rPr>
              <a:t>, hardly compatible with nonlinear dynamics and low dispersion of 4GSR.</a:t>
            </a:r>
            <a:endParaRPr lang="en-US" sz="1600" dirty="0">
              <a:solidFill>
                <a:schemeClr val="tx1"/>
              </a:solidFill>
            </a:endParaRPr>
          </a:p>
          <a:p>
            <a:pPr marL="344488" lvl="1" indent="-17303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Magnetic compression</a:t>
            </a:r>
            <a:r>
              <a:rPr lang="en-US" sz="1600" dirty="0">
                <a:solidFill>
                  <a:schemeClr val="tx1"/>
                </a:solidFill>
              </a:rPr>
              <a:t>, suitable for swap-out footprints, but invasive + synchronization issues.</a:t>
            </a:r>
          </a:p>
          <a:p>
            <a:pPr marL="344488" lvl="1" indent="-17303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Injection </a:t>
            </a:r>
            <a:r>
              <a:rPr lang="en-US" sz="1600" dirty="0">
                <a:solidFill>
                  <a:schemeClr val="tx1"/>
                </a:solidFill>
              </a:rPr>
              <a:t>efficiency, critical for RF-schemes and depending from on-/off-axis injection.</a:t>
            </a:r>
            <a:endParaRPr lang="it-IT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50453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2950" y="1901003"/>
            <a:ext cx="7773120" cy="1102795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Thank you for your kind attention</a:t>
            </a: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Comments and questions are welcome</a:t>
            </a:r>
            <a:endParaRPr lang="it-IT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58FD197-3925-4400-AB9E-DDC2E0B00F0E}" type="slidenum">
              <a:rPr lang="it-IT" altLang="it-IT" smtClean="0"/>
              <a:pPr>
                <a:defRPr/>
              </a:pPr>
              <a:t>18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22899292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19</a:t>
            </a:fld>
            <a:endParaRPr lang="it-IT" altLang="it-IT"/>
          </a:p>
        </p:txBody>
      </p:sp>
      <p:sp>
        <p:nvSpPr>
          <p:cNvPr id="4" name="Oval 3"/>
          <p:cNvSpPr/>
          <p:nvPr/>
        </p:nvSpPr>
        <p:spPr bwMode="auto">
          <a:xfrm>
            <a:off x="6146894" y="2755420"/>
            <a:ext cx="656752" cy="434801"/>
          </a:xfrm>
          <a:prstGeom prst="ellipse">
            <a:avLst/>
          </a:prstGeom>
          <a:solidFill>
            <a:srgbClr val="FFFF99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Parallelogram 4"/>
          <p:cNvSpPr/>
          <p:nvPr/>
        </p:nvSpPr>
        <p:spPr bwMode="auto">
          <a:xfrm>
            <a:off x="5094599" y="2924058"/>
            <a:ext cx="1400216" cy="280950"/>
          </a:xfrm>
          <a:prstGeom prst="parallelogram">
            <a:avLst>
              <a:gd name="adj" fmla="val 104039"/>
            </a:avLst>
          </a:prstGeom>
          <a:solidFill>
            <a:srgbClr val="DDDDD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3" tIns="34289" rIns="68573" bIns="34289" numCol="1" rtlCol="0" anchor="t" anchorCtr="0" compatLnSpc="1">
            <a:prstTxWarp prst="textNoShape">
              <a:avLst/>
            </a:prstTxWarp>
          </a:bodyPr>
          <a:lstStyle/>
          <a:p>
            <a:pPr defTabSz="336902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Parallelogram 5"/>
          <p:cNvSpPr/>
          <p:nvPr/>
        </p:nvSpPr>
        <p:spPr bwMode="auto">
          <a:xfrm>
            <a:off x="6302561" y="2444155"/>
            <a:ext cx="2098904" cy="1130707"/>
          </a:xfrm>
          <a:prstGeom prst="parallelogram">
            <a:avLst>
              <a:gd name="adj" fmla="val 104039"/>
            </a:avLst>
          </a:prstGeom>
          <a:solidFill>
            <a:srgbClr val="CC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3" tIns="34289" rIns="68573" bIns="34289" numCol="1" rtlCol="0" anchor="t" anchorCtr="0" compatLnSpc="1">
            <a:prstTxWarp prst="textNoShape">
              <a:avLst/>
            </a:prstTxWarp>
          </a:bodyPr>
          <a:lstStyle/>
          <a:p>
            <a:pPr defTabSz="336902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Parallelogram 6"/>
          <p:cNvSpPr/>
          <p:nvPr/>
        </p:nvSpPr>
        <p:spPr bwMode="auto">
          <a:xfrm>
            <a:off x="4129787" y="3718837"/>
            <a:ext cx="1534500" cy="425255"/>
          </a:xfrm>
          <a:prstGeom prst="parallelogram">
            <a:avLst>
              <a:gd name="adj" fmla="val 104039"/>
            </a:avLst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3" tIns="34289" rIns="68573" bIns="34289" numCol="1" rtlCol="0" anchor="t" anchorCtr="0" compatLnSpc="1">
            <a:prstTxWarp prst="textNoShape">
              <a:avLst/>
            </a:prstTxWarp>
          </a:bodyPr>
          <a:lstStyle/>
          <a:p>
            <a:pPr defTabSz="336902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771763" y="2147999"/>
            <a:ext cx="5359276" cy="2650359"/>
            <a:chOff x="4221063" y="2885813"/>
            <a:chExt cx="7145702" cy="3533815"/>
          </a:xfrm>
        </p:grpSpPr>
        <p:cxnSp>
          <p:nvCxnSpPr>
            <p:cNvPr id="9" name="Straight Arrow Connector 8"/>
            <p:cNvCxnSpPr/>
            <p:nvPr/>
          </p:nvCxnSpPr>
          <p:spPr bwMode="auto">
            <a:xfrm>
              <a:off x="4221063" y="5670952"/>
              <a:ext cx="3917658" cy="6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" name="Straight Arrow Connector 9"/>
            <p:cNvCxnSpPr/>
            <p:nvPr/>
          </p:nvCxnSpPr>
          <p:spPr bwMode="auto">
            <a:xfrm flipV="1">
              <a:off x="8138721" y="2952925"/>
              <a:ext cx="2800523" cy="2718034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1" name="Straight Arrow Connector 10"/>
            <p:cNvCxnSpPr/>
            <p:nvPr/>
          </p:nvCxnSpPr>
          <p:spPr bwMode="auto">
            <a:xfrm flipV="1">
              <a:off x="4545440" y="2885813"/>
              <a:ext cx="2878817" cy="2785146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2" name="TextBox 11"/>
            <p:cNvSpPr txBox="1"/>
            <p:nvPr/>
          </p:nvSpPr>
          <p:spPr>
            <a:xfrm>
              <a:off x="4261607" y="5739683"/>
              <a:ext cx="564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2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-3</a:t>
              </a:r>
              <a:endParaRPr lang="it-IT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 flipV="1">
              <a:off x="5129869" y="2885813"/>
              <a:ext cx="2857656" cy="2785139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V="1">
              <a:off x="5740871" y="2952925"/>
              <a:ext cx="2815900" cy="271802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V="1">
              <a:off x="6325300" y="2952925"/>
              <a:ext cx="2810311" cy="2726423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V="1">
              <a:off x="6936302" y="2952925"/>
              <a:ext cx="2803316" cy="2718029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V="1">
              <a:off x="7520731" y="2952925"/>
              <a:ext cx="2780950" cy="271803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8" name="TextBox 17"/>
            <p:cNvSpPr txBox="1"/>
            <p:nvPr/>
          </p:nvSpPr>
          <p:spPr>
            <a:xfrm>
              <a:off x="4912232" y="5741299"/>
              <a:ext cx="564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2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-2</a:t>
              </a:r>
              <a:endParaRPr lang="it-IT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16092" y="5739683"/>
              <a:ext cx="564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2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-1</a:t>
              </a:r>
              <a:endParaRPr lang="it-IT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162487" y="5739683"/>
              <a:ext cx="3488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</a:t>
              </a:r>
              <a:endParaRPr lang="it-IT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679035" y="5741299"/>
              <a:ext cx="451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endParaRPr lang="it-IT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248862" y="5741299"/>
              <a:ext cx="5198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2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2</a:t>
              </a:r>
              <a:endParaRPr lang="it-IT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500394" y="6050296"/>
              <a:ext cx="10220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  <a:sym typeface="Symbol"/>
                </a:rPr>
                <a:t></a:t>
              </a:r>
              <a:r>
                <a:rPr lang="en-US" sz="1200" b="1" baseline="-25000" dirty="0" err="1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  <a:sym typeface="Symbol"/>
                </a:rPr>
                <a:t>t,ph</a:t>
              </a:r>
              <a:r>
                <a:rPr lang="en-US" sz="1200" b="1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  <a:sym typeface="Symbol"/>
                </a:rPr>
                <a:t> [</a:t>
              </a:r>
              <a:r>
                <a:rPr lang="en-US" sz="1200" b="1" dirty="0" err="1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  <a:sym typeface="Symbol"/>
                </a:rPr>
                <a:t>ps</a:t>
              </a:r>
              <a:r>
                <a:rPr lang="en-US" sz="1200" b="1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  <a:sym typeface="Symbol"/>
                </a:rPr>
                <a:t>]</a:t>
              </a:r>
              <a:endParaRPr lang="it-IT" sz="1200" b="1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>
              <a:off x="4404220" y="5429075"/>
              <a:ext cx="3986479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5" name="Straight Arrow Connector 24"/>
            <p:cNvCxnSpPr/>
            <p:nvPr/>
          </p:nvCxnSpPr>
          <p:spPr bwMode="auto">
            <a:xfrm>
              <a:off x="4545440" y="5153636"/>
              <a:ext cx="4130149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" name="Straight Arrow Connector 25"/>
            <p:cNvCxnSpPr/>
            <p:nvPr/>
          </p:nvCxnSpPr>
          <p:spPr bwMode="auto">
            <a:xfrm>
              <a:off x="4698432" y="4874004"/>
              <a:ext cx="4256335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7" name="Straight Arrow Connector 26"/>
            <p:cNvCxnSpPr/>
            <p:nvPr/>
          </p:nvCxnSpPr>
          <p:spPr bwMode="auto">
            <a:xfrm>
              <a:off x="4912231" y="4581787"/>
              <a:ext cx="4348899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8" name="Straight Arrow Connector 27"/>
            <p:cNvCxnSpPr/>
            <p:nvPr/>
          </p:nvCxnSpPr>
          <p:spPr bwMode="auto">
            <a:xfrm>
              <a:off x="5184100" y="4278386"/>
              <a:ext cx="4382771" cy="838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9" name="Straight Arrow Connector 28"/>
            <p:cNvCxnSpPr/>
            <p:nvPr/>
          </p:nvCxnSpPr>
          <p:spPr bwMode="auto">
            <a:xfrm>
              <a:off x="5583096" y="3999231"/>
              <a:ext cx="4255645" cy="12105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0" name="Straight Arrow Connector 29"/>
            <p:cNvCxnSpPr/>
            <p:nvPr/>
          </p:nvCxnSpPr>
          <p:spPr bwMode="auto">
            <a:xfrm>
              <a:off x="5583096" y="3735898"/>
              <a:ext cx="4517102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1" name="Straight Arrow Connector 30"/>
            <p:cNvCxnSpPr/>
            <p:nvPr/>
          </p:nvCxnSpPr>
          <p:spPr bwMode="auto">
            <a:xfrm>
              <a:off x="5335104" y="3465353"/>
              <a:ext cx="5033395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2" name="Straight Arrow Connector 31"/>
            <p:cNvCxnSpPr/>
            <p:nvPr/>
          </p:nvCxnSpPr>
          <p:spPr bwMode="auto">
            <a:xfrm>
              <a:off x="6243264" y="3198304"/>
              <a:ext cx="4415280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3" name="TextBox 32"/>
            <p:cNvSpPr txBox="1"/>
            <p:nvPr/>
          </p:nvSpPr>
          <p:spPr>
            <a:xfrm>
              <a:off x="10846965" y="3013638"/>
              <a:ext cx="5198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2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6</a:t>
              </a:r>
              <a:endParaRPr lang="it-IT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0510681" y="3280688"/>
              <a:ext cx="5198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2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5</a:t>
              </a:r>
              <a:endParaRPr lang="it-IT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259157" y="3551232"/>
              <a:ext cx="5198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2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4</a:t>
              </a:r>
              <a:endParaRPr lang="it-IT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0012937" y="3826671"/>
              <a:ext cx="5198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2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3</a:t>
              </a:r>
              <a:endParaRPr lang="it-IT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9739617" y="4093715"/>
              <a:ext cx="5198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2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2</a:t>
              </a:r>
              <a:endParaRPr lang="it-IT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359121" y="4397120"/>
              <a:ext cx="451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endParaRPr lang="it-IT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209081" y="4689337"/>
              <a:ext cx="3488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</a:t>
              </a:r>
              <a:endParaRPr lang="it-IT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788533" y="4980265"/>
              <a:ext cx="564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2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-1</a:t>
              </a:r>
              <a:endParaRPr lang="it-IT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497545" y="5310016"/>
              <a:ext cx="564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10</a:t>
              </a:r>
              <a:r>
                <a:rPr lang="en-US" sz="1200" baseline="300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-2</a:t>
              </a:r>
              <a:endParaRPr lang="it-IT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18771676">
              <a:off x="9338872" y="4449278"/>
              <a:ext cx="17338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  <a:sym typeface="Symbol"/>
                </a:rPr>
                <a:t>Rep. Rate [kHz]</a:t>
              </a:r>
              <a:endParaRPr lang="it-IT" sz="1200" b="1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34488" y="2050873"/>
            <a:ext cx="367313" cy="2072145"/>
            <a:chOff x="5913455" y="2869973"/>
            <a:chExt cx="489750" cy="2762858"/>
          </a:xfrm>
        </p:grpSpPr>
        <p:sp>
          <p:nvSpPr>
            <p:cNvPr id="44" name="Cube 43"/>
            <p:cNvSpPr/>
            <p:nvPr/>
          </p:nvSpPr>
          <p:spPr bwMode="auto">
            <a:xfrm>
              <a:off x="5913455" y="3418836"/>
              <a:ext cx="478394" cy="2213995"/>
            </a:xfrm>
            <a:prstGeom prst="cube">
              <a:avLst>
                <a:gd name="adj" fmla="val 31608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336902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it-IT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18357820">
              <a:off x="5925297" y="3040105"/>
              <a:ext cx="648040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>
                  <a:solidFill>
                    <a:prstClr val="black"/>
                  </a:solidFill>
                  <a:latin typeface="Arial"/>
                  <a:ea typeface="+mn-ea"/>
                </a:rPr>
                <a:t>LCLS</a:t>
              </a:r>
              <a:endParaRPr lang="it-IT" sz="900" b="1" dirty="0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685629" y="597263"/>
            <a:ext cx="488457" cy="2003294"/>
            <a:chOff x="10248263" y="931829"/>
            <a:chExt cx="651275" cy="2671059"/>
          </a:xfrm>
        </p:grpSpPr>
        <p:sp>
          <p:nvSpPr>
            <p:cNvPr id="47" name="Cube 46"/>
            <p:cNvSpPr/>
            <p:nvPr/>
          </p:nvSpPr>
          <p:spPr bwMode="auto">
            <a:xfrm>
              <a:off x="10248263" y="1758606"/>
              <a:ext cx="478394" cy="1844282"/>
            </a:xfrm>
            <a:prstGeom prst="cube">
              <a:avLst>
                <a:gd name="adj" fmla="val 31608"/>
              </a:avLst>
            </a:prstGeom>
            <a:solidFill>
              <a:srgbClr val="00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336902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it-IT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 rot="18174904">
              <a:off x="10272016" y="1251575"/>
              <a:ext cx="947268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>
                  <a:solidFill>
                    <a:prstClr val="black"/>
                  </a:solidFill>
                  <a:latin typeface="Arial"/>
                  <a:ea typeface="+mn-ea"/>
                </a:rPr>
                <a:t>ESRF-MB</a:t>
              </a:r>
              <a:endParaRPr lang="it-IT" sz="900" b="1" dirty="0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7457672" y="755195"/>
            <a:ext cx="358796" cy="1891863"/>
            <a:chOff x="9944364" y="1142405"/>
            <a:chExt cx="478394" cy="2522485"/>
          </a:xfrm>
        </p:grpSpPr>
        <p:sp>
          <p:nvSpPr>
            <p:cNvPr id="50" name="Cube 49"/>
            <p:cNvSpPr/>
            <p:nvPr/>
          </p:nvSpPr>
          <p:spPr bwMode="auto">
            <a:xfrm>
              <a:off x="9944364" y="2005267"/>
              <a:ext cx="478394" cy="1659623"/>
            </a:xfrm>
            <a:prstGeom prst="cube">
              <a:avLst>
                <a:gd name="adj" fmla="val 31608"/>
              </a:avLst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336902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it-IT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rot="18347592">
              <a:off x="9633194" y="1496349"/>
              <a:ext cx="1015663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 err="1">
                  <a:solidFill>
                    <a:prstClr val="black"/>
                  </a:solidFill>
                  <a:latin typeface="Arial"/>
                  <a:ea typeface="+mn-ea"/>
                </a:rPr>
                <a:t>Elettra</a:t>
              </a:r>
              <a:r>
                <a:rPr lang="en-US" sz="900" b="1" dirty="0">
                  <a:solidFill>
                    <a:prstClr val="black"/>
                  </a:solidFill>
                  <a:latin typeface="Arial"/>
                  <a:ea typeface="+mn-ea"/>
                </a:rPr>
                <a:t>-MB</a:t>
              </a:r>
              <a:endParaRPr lang="it-IT" sz="900" b="1" dirty="0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899114" y="1310069"/>
            <a:ext cx="358796" cy="1756363"/>
            <a:chOff x="9199620" y="1882223"/>
            <a:chExt cx="478394" cy="2341816"/>
          </a:xfrm>
        </p:grpSpPr>
        <p:sp>
          <p:nvSpPr>
            <p:cNvPr id="53" name="Cube 52"/>
            <p:cNvSpPr/>
            <p:nvPr/>
          </p:nvSpPr>
          <p:spPr bwMode="auto">
            <a:xfrm>
              <a:off x="9199620" y="2680746"/>
              <a:ext cx="478394" cy="1543293"/>
            </a:xfrm>
            <a:prstGeom prst="cube">
              <a:avLst>
                <a:gd name="adj" fmla="val 31608"/>
              </a:avLst>
            </a:prstGeom>
            <a:solidFill>
              <a:srgbClr val="00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336902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it-IT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 rot="18326959">
              <a:off x="8889004" y="2223342"/>
              <a:ext cx="990014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 err="1">
                  <a:solidFill>
                    <a:prstClr val="black"/>
                  </a:solidFill>
                  <a:latin typeface="Arial"/>
                  <a:ea typeface="+mn-ea"/>
                </a:rPr>
                <a:t>Elettra</a:t>
              </a:r>
              <a:r>
                <a:rPr lang="en-US" sz="900" b="1" dirty="0">
                  <a:solidFill>
                    <a:prstClr val="black"/>
                  </a:solidFill>
                  <a:latin typeface="Arial"/>
                  <a:ea typeface="+mn-ea"/>
                </a:rPr>
                <a:t>-SB</a:t>
              </a:r>
              <a:endParaRPr lang="it-IT" sz="900" b="1" dirty="0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5435901" y="3264355"/>
            <a:ext cx="706253" cy="602252"/>
            <a:chOff x="7248683" y="4487941"/>
            <a:chExt cx="941673" cy="803002"/>
          </a:xfrm>
        </p:grpSpPr>
        <p:sp>
          <p:nvSpPr>
            <p:cNvPr id="56" name="Cube 55"/>
            <p:cNvSpPr/>
            <p:nvPr/>
          </p:nvSpPr>
          <p:spPr bwMode="auto">
            <a:xfrm>
              <a:off x="7248683" y="4677127"/>
              <a:ext cx="478394" cy="241877"/>
            </a:xfrm>
            <a:prstGeom prst="cube">
              <a:avLst>
                <a:gd name="adj" fmla="val 31608"/>
              </a:avLst>
            </a:prstGeom>
            <a:solidFill>
              <a:srgbClr val="00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336902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it-IT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 rot="18843231">
              <a:off x="7542633" y="4643220"/>
              <a:ext cx="803002" cy="492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 err="1">
                  <a:solidFill>
                    <a:prstClr val="black"/>
                  </a:solidFill>
                  <a:latin typeface="Arial"/>
                  <a:ea typeface="+mn-ea"/>
                </a:rPr>
                <a:t>Femto-sliciing</a:t>
              </a:r>
              <a:endParaRPr lang="it-IT" sz="900" b="1" dirty="0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100489" y="830332"/>
            <a:ext cx="472772" cy="3103431"/>
            <a:chOff x="6801466" y="1242582"/>
            <a:chExt cx="630365" cy="4137912"/>
          </a:xfrm>
        </p:grpSpPr>
        <p:sp>
          <p:nvSpPr>
            <p:cNvPr id="59" name="Cube 58"/>
            <p:cNvSpPr/>
            <p:nvPr/>
          </p:nvSpPr>
          <p:spPr bwMode="auto">
            <a:xfrm>
              <a:off x="6801466" y="2056950"/>
              <a:ext cx="478394" cy="3323544"/>
            </a:xfrm>
            <a:prstGeom prst="cube">
              <a:avLst>
                <a:gd name="adj" fmla="val 31608"/>
              </a:avLst>
            </a:prstGeom>
            <a:solidFill>
              <a:srgbClr val="FF33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336902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it-IT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 rot="18357820">
              <a:off x="6825682" y="1540954"/>
              <a:ext cx="9045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>
                  <a:solidFill>
                    <a:prstClr val="black"/>
                  </a:solidFill>
                  <a:latin typeface="Arial"/>
                  <a:ea typeface="+mn-ea"/>
                </a:rPr>
                <a:t>EU-XFEL</a:t>
              </a:r>
              <a:endParaRPr lang="it-IT" sz="900" b="1" dirty="0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5979695" y="339502"/>
            <a:ext cx="681998" cy="2714422"/>
            <a:chOff x="7973724" y="588146"/>
            <a:chExt cx="909328" cy="3619228"/>
          </a:xfrm>
        </p:grpSpPr>
        <p:sp>
          <p:nvSpPr>
            <p:cNvPr id="62" name="Cube 61"/>
            <p:cNvSpPr/>
            <p:nvPr/>
          </p:nvSpPr>
          <p:spPr bwMode="auto">
            <a:xfrm>
              <a:off x="7973724" y="895875"/>
              <a:ext cx="478394" cy="3311499"/>
            </a:xfrm>
            <a:prstGeom prst="cube">
              <a:avLst>
                <a:gd name="adj" fmla="val 31608"/>
              </a:avLst>
            </a:prstGeom>
            <a:solidFill>
              <a:srgbClr val="80808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336902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it-IT" sz="1800" dirty="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 rot="18357820">
              <a:off x="8336750" y="826673"/>
              <a:ext cx="784830" cy="307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>
                  <a:solidFill>
                    <a:prstClr val="black"/>
                  </a:solidFill>
                  <a:latin typeface="Arial"/>
                  <a:ea typeface="+mn-ea"/>
                </a:rPr>
                <a:t>LCLS-II</a:t>
              </a:r>
              <a:endParaRPr lang="it-IT" sz="900" b="1" dirty="0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cxnSp>
        <p:nvCxnSpPr>
          <p:cNvPr id="64" name="Straight Arrow Connector 63"/>
          <p:cNvCxnSpPr/>
          <p:nvPr/>
        </p:nvCxnSpPr>
        <p:spPr bwMode="auto">
          <a:xfrm flipV="1">
            <a:off x="3771760" y="934738"/>
            <a:ext cx="0" cy="3302117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5" name="TextBox 64"/>
          <p:cNvSpPr txBox="1"/>
          <p:nvPr/>
        </p:nvSpPr>
        <p:spPr>
          <a:xfrm>
            <a:off x="3370678" y="3843497"/>
            <a:ext cx="343678" cy="253914"/>
          </a:xfrm>
          <a:prstGeom prst="rect">
            <a:avLst/>
          </a:prstGeom>
          <a:noFill/>
        </p:spPr>
        <p:txBody>
          <a:bodyPr wrap="none" lIns="68573" tIns="34289" rIns="68573" bIns="34289" rtlCol="0">
            <a:spAutoFit/>
          </a:bodyPr>
          <a:lstStyle/>
          <a:p>
            <a:pPr defTabSz="68571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10</a:t>
            </a:r>
            <a:r>
              <a:rPr lang="en-US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7</a:t>
            </a:r>
            <a:endParaRPr lang="it-IT" sz="1200" baseline="30000" dirty="0">
              <a:solidFill>
                <a:prstClr val="black"/>
              </a:solidFill>
              <a:latin typeface="Palatino Linotype" panose="02040502050505030304" pitchFamily="18" charset="0"/>
              <a:ea typeface="+mn-ea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369091" y="3425864"/>
            <a:ext cx="343678" cy="253914"/>
          </a:xfrm>
          <a:prstGeom prst="rect">
            <a:avLst/>
          </a:prstGeom>
          <a:noFill/>
        </p:spPr>
        <p:txBody>
          <a:bodyPr wrap="none" lIns="68573" tIns="34289" rIns="68573" bIns="34289" rtlCol="0">
            <a:spAutoFit/>
          </a:bodyPr>
          <a:lstStyle/>
          <a:p>
            <a:pPr defTabSz="68571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10</a:t>
            </a:r>
            <a:r>
              <a:rPr lang="en-US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9</a:t>
            </a:r>
            <a:endParaRPr lang="it-IT" sz="1200" baseline="30000" dirty="0">
              <a:solidFill>
                <a:prstClr val="black"/>
              </a:solidFill>
              <a:latin typeface="Palatino Linotype" panose="02040502050505030304" pitchFamily="18" charset="0"/>
              <a:ea typeface="+mn-ea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351803" y="2983061"/>
            <a:ext cx="394974" cy="253914"/>
          </a:xfrm>
          <a:prstGeom prst="rect">
            <a:avLst/>
          </a:prstGeom>
          <a:noFill/>
        </p:spPr>
        <p:txBody>
          <a:bodyPr wrap="none" lIns="68573" tIns="34289" rIns="68573" bIns="34289" rtlCol="0">
            <a:spAutoFit/>
          </a:bodyPr>
          <a:lstStyle/>
          <a:p>
            <a:pPr defTabSz="68571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10</a:t>
            </a:r>
            <a:r>
              <a:rPr lang="en-US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11</a:t>
            </a:r>
            <a:endParaRPr lang="it-IT" sz="1200" baseline="30000" dirty="0">
              <a:solidFill>
                <a:prstClr val="black"/>
              </a:solidFill>
              <a:latin typeface="Palatino Linotype" panose="02040502050505030304" pitchFamily="18" charset="0"/>
              <a:ea typeface="+mn-ea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347126" y="2575060"/>
            <a:ext cx="394974" cy="253914"/>
          </a:xfrm>
          <a:prstGeom prst="rect">
            <a:avLst/>
          </a:prstGeom>
          <a:noFill/>
        </p:spPr>
        <p:txBody>
          <a:bodyPr wrap="none" lIns="68573" tIns="34289" rIns="68573" bIns="34289" rtlCol="0">
            <a:spAutoFit/>
          </a:bodyPr>
          <a:lstStyle/>
          <a:p>
            <a:pPr defTabSz="68571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10</a:t>
            </a:r>
            <a:r>
              <a:rPr lang="en-US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13</a:t>
            </a:r>
            <a:endParaRPr lang="it-IT" sz="1200" baseline="30000" dirty="0">
              <a:solidFill>
                <a:prstClr val="black"/>
              </a:solidFill>
              <a:latin typeface="Palatino Linotype" panose="02040502050505030304" pitchFamily="18" charset="0"/>
              <a:ea typeface="+mn-ea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347126" y="2170461"/>
            <a:ext cx="394974" cy="253914"/>
          </a:xfrm>
          <a:prstGeom prst="rect">
            <a:avLst/>
          </a:prstGeom>
          <a:noFill/>
        </p:spPr>
        <p:txBody>
          <a:bodyPr wrap="none" lIns="68573" tIns="34289" rIns="68573" bIns="34289" rtlCol="0">
            <a:spAutoFit/>
          </a:bodyPr>
          <a:lstStyle/>
          <a:p>
            <a:pPr defTabSz="68571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10</a:t>
            </a:r>
            <a:r>
              <a:rPr lang="en-US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15</a:t>
            </a:r>
            <a:endParaRPr lang="it-IT" sz="1200" baseline="30000" dirty="0">
              <a:solidFill>
                <a:prstClr val="black"/>
              </a:solidFill>
              <a:latin typeface="Palatino Linotype" panose="02040502050505030304" pitchFamily="18" charset="0"/>
              <a:ea typeface="+mn-ea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355206" y="1741856"/>
            <a:ext cx="394974" cy="253914"/>
          </a:xfrm>
          <a:prstGeom prst="rect">
            <a:avLst/>
          </a:prstGeom>
          <a:noFill/>
        </p:spPr>
        <p:txBody>
          <a:bodyPr wrap="none" lIns="68573" tIns="34289" rIns="68573" bIns="34289" rtlCol="0">
            <a:spAutoFit/>
          </a:bodyPr>
          <a:lstStyle/>
          <a:p>
            <a:pPr defTabSz="68571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10</a:t>
            </a:r>
            <a:r>
              <a:rPr lang="en-US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17</a:t>
            </a:r>
            <a:endParaRPr lang="it-IT" sz="1200" baseline="30000" dirty="0">
              <a:solidFill>
                <a:prstClr val="black"/>
              </a:solidFill>
              <a:latin typeface="Palatino Linotype" panose="02040502050505030304" pitchFamily="18" charset="0"/>
              <a:ea typeface="+mn-ea"/>
            </a:endParaRPr>
          </a:p>
        </p:txBody>
      </p:sp>
      <p:sp>
        <p:nvSpPr>
          <p:cNvPr id="71" name="TextBox 70"/>
          <p:cNvSpPr txBox="1"/>
          <p:nvPr/>
        </p:nvSpPr>
        <p:spPr>
          <a:xfrm rot="16200000">
            <a:off x="2663618" y="2596101"/>
            <a:ext cx="1257389" cy="253914"/>
          </a:xfrm>
          <a:prstGeom prst="rect">
            <a:avLst/>
          </a:prstGeom>
          <a:noFill/>
        </p:spPr>
        <p:txBody>
          <a:bodyPr wrap="none" lIns="68573" tIns="34289" rIns="68573" bIns="34289" rtlCol="0">
            <a:spAutoFit/>
          </a:bodyPr>
          <a:lstStyle/>
          <a:p>
            <a:pPr defTabSz="68571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#</a:t>
            </a:r>
            <a:r>
              <a:rPr lang="en-US" sz="1200" b="1" dirty="0" err="1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ph</a:t>
            </a:r>
            <a:r>
              <a:rPr lang="en-US" sz="1200" b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/sec/0.1%bw</a:t>
            </a:r>
            <a:endParaRPr lang="it-IT" sz="1200" b="1" baseline="30000" dirty="0">
              <a:solidFill>
                <a:prstClr val="black"/>
              </a:solidFill>
              <a:latin typeface="Palatino Linotype" panose="02040502050505030304" pitchFamily="18" charset="0"/>
              <a:ea typeface="+mn-ea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5496" y="849043"/>
            <a:ext cx="3587817" cy="911273"/>
          </a:xfrm>
          <a:prstGeom prst="rect">
            <a:avLst/>
          </a:prstGeom>
          <a:noFill/>
        </p:spPr>
        <p:txBody>
          <a:bodyPr wrap="square" lIns="68573" tIns="34289" rIns="68573" bIns="34289" rtlCol="0">
            <a:spAutoFit/>
          </a:bodyPr>
          <a:lstStyle/>
          <a:p>
            <a:pPr defTabSz="685715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Wingdings" panose="05000000000000000000" pitchFamily="2" charset="2"/>
              </a:rPr>
              <a:t>Examples of </a:t>
            </a:r>
            <a:r>
              <a:rPr lang="en-US" sz="1200" u="sng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Wingdings" panose="05000000000000000000" pitchFamily="2" charset="2"/>
              </a:rPr>
              <a:t>accelerator-based</a:t>
            </a: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Wingdings" panose="05000000000000000000" pitchFamily="2" charset="2"/>
              </a:rPr>
              <a:t> X-ray sources:</a:t>
            </a:r>
          </a:p>
          <a:p>
            <a:pPr marL="333335" indent="-201191" defTabSz="685715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Wingdings" panose="05000000000000000000" pitchFamily="2" charset="2"/>
              </a:rPr>
              <a:t>0.1 – 1 keV photon energy</a:t>
            </a:r>
          </a:p>
          <a:p>
            <a:pPr marL="333335" indent="-201191" defTabSz="685715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Wingdings" panose="05000000000000000000" pitchFamily="2" charset="2"/>
              </a:rPr>
              <a:t># of </a:t>
            </a:r>
            <a:r>
              <a:rPr lang="en-US" sz="1200" dirty="0" err="1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Wingdings" panose="05000000000000000000" pitchFamily="2" charset="2"/>
              </a:rPr>
              <a:t>phs</a:t>
            </a: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Wingdings" panose="05000000000000000000" pitchFamily="2" charset="2"/>
              </a:rPr>
              <a:t>. at the source</a:t>
            </a:r>
          </a:p>
          <a:p>
            <a:pPr marL="333335" indent="-201191" defTabSz="685715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Wingdings" panose="05000000000000000000" pitchFamily="2" charset="2"/>
              </a:rPr>
              <a:t>FEL in short pulse mode </a:t>
            </a:r>
            <a:endParaRPr lang="it-IT" sz="1200" dirty="0">
              <a:solidFill>
                <a:prstClr val="black"/>
              </a:solidFill>
              <a:latin typeface="Palatino Linotype" panose="02040502050505030304" pitchFamily="18" charset="0"/>
              <a:ea typeface="+mn-ea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48654" y="1966085"/>
            <a:ext cx="2766560" cy="911273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68573" tIns="34289" rIns="68573" bIns="34289" rtlCol="0">
            <a:spAutoFit/>
          </a:bodyPr>
          <a:lstStyle/>
          <a:p>
            <a:pPr marL="214288" indent="-214288" defTabSz="685715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200" b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Can a (DL)SR target </a:t>
            </a:r>
          </a:p>
          <a:p>
            <a:pPr defTabSz="685715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  sub-</a:t>
            </a:r>
            <a:r>
              <a:rPr lang="en-US" sz="1200" b="1" dirty="0" err="1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ps</a:t>
            </a:r>
            <a:r>
              <a:rPr lang="en-US" sz="1200" b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, </a:t>
            </a:r>
          </a:p>
          <a:p>
            <a:pPr marL="136907" indent="-136907" defTabSz="685715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Symbol" pitchFamily="18" charset="2"/>
              <a:buChar char="~"/>
            </a:pPr>
            <a:r>
              <a:rPr lang="en-US" sz="1200" b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10 kHz, </a:t>
            </a:r>
          </a:p>
          <a:p>
            <a:pPr defTabSz="685715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&gt; 10</a:t>
            </a:r>
            <a:r>
              <a:rPr lang="en-US" sz="1200" b="1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8</a:t>
            </a:r>
            <a:r>
              <a:rPr lang="en-US" sz="1200" b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 </a:t>
            </a:r>
            <a:r>
              <a:rPr lang="en-US" sz="1200" b="1" dirty="0" err="1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ph</a:t>
            </a:r>
            <a:r>
              <a:rPr lang="en-US" sz="1200" b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/s/0.1%bw or 10</a:t>
            </a:r>
            <a:r>
              <a:rPr lang="en-US" sz="1200" b="1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6</a:t>
            </a:r>
            <a:r>
              <a:rPr lang="en-US" sz="1200" b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 </a:t>
            </a:r>
            <a:r>
              <a:rPr lang="en-US" sz="1200" b="1" dirty="0" err="1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ph</a:t>
            </a:r>
            <a:r>
              <a:rPr lang="en-US" sz="1200" b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/pulse ?</a:t>
            </a:r>
            <a:endParaRPr lang="it-IT" sz="1200" b="1" dirty="0">
              <a:solidFill>
                <a:prstClr val="black"/>
              </a:solidFill>
              <a:latin typeface="Palatino Linotype" panose="02040502050505030304" pitchFamily="18" charset="0"/>
              <a:ea typeface="+mn-ea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48654" y="3010186"/>
            <a:ext cx="2766560" cy="490260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68573" tIns="34289" rIns="68573" bIns="34289" rtlCol="0">
            <a:spAutoFit/>
          </a:bodyPr>
          <a:lstStyle/>
          <a:p>
            <a:pPr marL="214288" indent="-214288" defTabSz="685715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200" b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What flux and pulse duration can be produced up to MHz RR ?</a:t>
            </a:r>
            <a:endParaRPr lang="it-IT" sz="1200" b="1" dirty="0">
              <a:solidFill>
                <a:prstClr val="black"/>
              </a:solidFill>
              <a:latin typeface="Palatino Linotype" panose="02040502050505030304" pitchFamily="18" charset="0"/>
              <a:ea typeface="+mn-ea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4686410" y="1929047"/>
            <a:ext cx="428862" cy="2005315"/>
            <a:chOff x="6249315" y="2707541"/>
            <a:chExt cx="571815" cy="2673754"/>
          </a:xfrm>
        </p:grpSpPr>
        <p:sp>
          <p:nvSpPr>
            <p:cNvPr id="76" name="Cube 75"/>
            <p:cNvSpPr/>
            <p:nvPr/>
          </p:nvSpPr>
          <p:spPr bwMode="auto">
            <a:xfrm>
              <a:off x="6249315" y="3453125"/>
              <a:ext cx="478394" cy="1928170"/>
            </a:xfrm>
            <a:prstGeom prst="cube">
              <a:avLst>
                <a:gd name="adj" fmla="val 31608"/>
              </a:avLst>
            </a:prstGeom>
            <a:solidFill>
              <a:srgbClr val="FF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336902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it-IT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 rot="18124622">
              <a:off x="6180784" y="3040111"/>
              <a:ext cx="972916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 err="1">
                  <a:solidFill>
                    <a:prstClr val="black"/>
                  </a:solidFill>
                  <a:latin typeface="Arial"/>
                  <a:ea typeface="+mn-ea"/>
                </a:rPr>
                <a:t>SwissFEL</a:t>
              </a:r>
              <a:endParaRPr lang="it-IT" sz="900" b="1" dirty="0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655761" y="2658869"/>
            <a:ext cx="522251" cy="1396565"/>
            <a:chOff x="6208481" y="3680638"/>
            <a:chExt cx="696333" cy="1862088"/>
          </a:xfrm>
        </p:grpSpPr>
        <p:sp>
          <p:nvSpPr>
            <p:cNvPr id="79" name="Cube 78"/>
            <p:cNvSpPr/>
            <p:nvPr/>
          </p:nvSpPr>
          <p:spPr bwMode="auto">
            <a:xfrm>
              <a:off x="6208481" y="3883103"/>
              <a:ext cx="478394" cy="1659623"/>
            </a:xfrm>
            <a:prstGeom prst="cube">
              <a:avLst>
                <a:gd name="adj" fmla="val 31608"/>
              </a:avLst>
            </a:prstGeom>
            <a:solidFill>
              <a:srgbClr val="FF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336902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it-IT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 rot="18250899">
              <a:off x="6388434" y="3889243"/>
              <a:ext cx="724986" cy="307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15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>
                  <a:solidFill>
                    <a:prstClr val="black"/>
                  </a:solidFill>
                  <a:latin typeface="Arial"/>
                  <a:ea typeface="+mn-ea"/>
                </a:rPr>
                <a:t>FERMI</a:t>
              </a:r>
              <a:endParaRPr lang="it-IT" sz="900" b="1" dirty="0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43011" y="3678962"/>
            <a:ext cx="2961791" cy="519371"/>
          </a:xfrm>
          <a:prstGeom prst="rect">
            <a:avLst/>
          </a:prstGeom>
          <a:noFill/>
        </p:spPr>
        <p:txBody>
          <a:bodyPr wrap="square" lIns="68573" tIns="34289" rIns="68573" bIns="34289" rtlCol="0">
            <a:spAutoFit/>
          </a:bodyPr>
          <a:lstStyle/>
          <a:p>
            <a:pPr marL="214288" indent="-214288" defTabSz="685715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n-ea"/>
              </a:rPr>
              <a:t>Lattice-invasive ?</a:t>
            </a:r>
          </a:p>
          <a:p>
            <a:pPr marL="214288" indent="-214288" defTabSz="685715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  <a:ea typeface="+mn-ea"/>
              </a:rPr>
              <a:t>Standard user operation ?</a:t>
            </a:r>
            <a:endParaRPr lang="it-IT" sz="11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n-ea"/>
            </a:endParaRPr>
          </a:p>
        </p:txBody>
      </p:sp>
      <p:sp>
        <p:nvSpPr>
          <p:cNvPr id="82" name="Title 1">
            <a:extLst>
              <a:ext uri="{FF2B5EF4-FFF2-40B4-BE49-F238E27FC236}">
                <a16:creationId xmlns:a16="http://schemas.microsoft.com/office/drawing/2014/main" id="{E16CE262-0785-418A-83CE-17772F41A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804" y="122087"/>
            <a:ext cx="5782637" cy="636912"/>
          </a:xfrm>
        </p:spPr>
        <p:txBody>
          <a:bodyPr/>
          <a:lstStyle/>
          <a:p>
            <a:r>
              <a:rPr lang="en-US" sz="2400" dirty="0">
                <a:solidFill>
                  <a:srgbClr val="0070C0"/>
                </a:solidFill>
              </a:rPr>
              <a:t>FEL &amp; SR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 rot="18820821">
            <a:off x="6210084" y="2886878"/>
            <a:ext cx="6527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1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prstClr val="black"/>
                </a:solidFill>
                <a:latin typeface="Arial"/>
                <a:ea typeface="+mn-ea"/>
              </a:rPr>
              <a:t>VSR, CC</a:t>
            </a:r>
            <a:endParaRPr lang="it-IT" sz="900" b="1" dirty="0">
              <a:solidFill>
                <a:prstClr val="black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964573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73" grpId="0" animBg="1"/>
      <p:bldP spid="74" grpId="0" animBg="1"/>
      <p:bldP spid="81" grpId="0"/>
      <p:bldP spid="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CE262-0785-418A-83CE-17772F41A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0070C0"/>
                </a:solidFill>
              </a:rPr>
              <a:t>References </a:t>
            </a:r>
            <a:r>
              <a:rPr lang="en-US" sz="1800" dirty="0">
                <a:solidFill>
                  <a:srgbClr val="0070C0"/>
                </a:solidFill>
              </a:rPr>
              <a:t>(</a:t>
            </a:r>
            <a:r>
              <a:rPr lang="en-US" sz="1800" i="1" dirty="0">
                <a:solidFill>
                  <a:srgbClr val="0070C0"/>
                </a:solidFill>
              </a:rPr>
              <a:t>not</a:t>
            </a:r>
            <a:r>
              <a:rPr lang="en-US" sz="1800" dirty="0">
                <a:solidFill>
                  <a:srgbClr val="0070C0"/>
                </a:solidFill>
              </a:rPr>
              <a:t> exhaustive) </a:t>
            </a:r>
            <a:r>
              <a:rPr lang="en-US" sz="2400" dirty="0">
                <a:solidFill>
                  <a:srgbClr val="0070C0"/>
                </a:solidFill>
              </a:rPr>
              <a:t>&amp; credits</a:t>
            </a:r>
            <a:endParaRPr lang="en-US" sz="2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591DB5-DE85-4092-A1BE-116092A6F5F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2</a:t>
            </a:fld>
            <a:endParaRPr lang="it-IT" altLang="it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FBFF9F-5467-4280-9EE2-3FF2186704F5}"/>
              </a:ext>
            </a:extLst>
          </p:cNvPr>
          <p:cNvSpPr txBox="1"/>
          <p:nvPr/>
        </p:nvSpPr>
        <p:spPr>
          <a:xfrm>
            <a:off x="137102" y="1275606"/>
            <a:ext cx="8975155" cy="2900776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marL="342821" indent="-342821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I. Martin, PhD Thesis, Wolfson College, University of Oxford, UK (2011)</a:t>
            </a:r>
          </a:p>
          <a:p>
            <a:pPr marL="342821" indent="-342821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1600" u="sng" dirty="0">
                <a:solidFill>
                  <a:schemeClr val="tx1"/>
                </a:solidFill>
                <a:latin typeface="Century Gothic" panose="020B0502020202020204" pitchFamily="34" charset="0"/>
              </a:rPr>
              <a:t>Papers:</a:t>
            </a:r>
          </a:p>
          <a:p>
            <a:pPr marL="688822" lvl="1" indent="-287275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X. Huang et al., PRAB 22, 090703 (2019); PRAB 26, 120701 (2023). </a:t>
            </a:r>
          </a:p>
          <a:p>
            <a:pPr marL="688822" lvl="1" indent="-287275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sv-SE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Feng, C. &amp; Zhao, Z. (2017). Sci. Rep. 7, 4724.</a:t>
            </a:r>
          </a:p>
          <a:p>
            <a:pPr marL="688822" lvl="1" indent="-287275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Zholents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, A., NIM A 798 (2015) 111–116.</a:t>
            </a:r>
          </a:p>
          <a:p>
            <a:pPr marL="688822" lvl="1" indent="-287275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sv-SE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Evain, C., et al., NJP, 14, 023003 (2012).</a:t>
            </a:r>
          </a:p>
          <a:p>
            <a:pPr marL="688822" lvl="1" indent="-287275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Wustefeld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, G., </a:t>
            </a:r>
            <a:r>
              <a:rPr lang="en-US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Jankowiak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, A., Knobloch, J. &amp; </a:t>
            </a:r>
            <a:r>
              <a:rPr lang="en-US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Ries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, M., IPAC’11, Spain, THPC014.</a:t>
            </a:r>
          </a:p>
          <a:p>
            <a:pPr marL="688822" lvl="1" indent="-287275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Feikes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, J., </a:t>
            </a:r>
            <a:r>
              <a:rPr lang="en-US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Holldack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, K., </a:t>
            </a:r>
            <a:r>
              <a:rPr lang="en-US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Kuske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, P. &amp;</a:t>
            </a:r>
            <a:r>
              <a:rPr lang="en-US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Wustefeld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, G., EPAC’04, Switzerland, WEPLT051.</a:t>
            </a:r>
          </a:p>
          <a:p>
            <a:pPr marL="688822" lvl="1" indent="-287275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Zholents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, A., </a:t>
            </a:r>
            <a:r>
              <a:rPr lang="en-US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Heimann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, P., </a:t>
            </a:r>
            <a:r>
              <a:rPr lang="en-US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Zolotorev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, M. &amp; Byrd, J., NIM A 425 (1999), 385–389.</a:t>
            </a:r>
          </a:p>
          <a:p>
            <a:pPr marL="688822" lvl="1" indent="-287275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Zholents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, A. A. &amp; </a:t>
            </a:r>
            <a:r>
              <a:rPr lang="en-US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Zolotorev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, M. S. (1996). Phys. Rev. Lett. 76, 912–915.</a:t>
            </a:r>
          </a:p>
        </p:txBody>
      </p:sp>
      <p:sp>
        <p:nvSpPr>
          <p:cNvPr id="5" name="Rectangle 4"/>
          <p:cNvSpPr/>
          <p:nvPr/>
        </p:nvSpPr>
        <p:spPr>
          <a:xfrm>
            <a:off x="137093" y="4196873"/>
            <a:ext cx="8734008" cy="338554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 marL="287275" lvl="1" indent="-287275"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1600" u="sng" dirty="0">
                <a:solidFill>
                  <a:schemeClr val="tx1"/>
                </a:solidFill>
                <a:latin typeface="Century Gothic" panose="020B0502020202020204" pitchFamily="34" charset="0"/>
              </a:rPr>
              <a:t>For a review and list of refs.: 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S. Di </a:t>
            </a:r>
            <a:r>
              <a:rPr lang="en-US" sz="1600" i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Mitri</a:t>
            </a:r>
            <a:r>
              <a:rPr lang="en-US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, </a:t>
            </a:r>
            <a:r>
              <a:rPr lang="sv-SE" sz="1600" i="1" dirty="0">
                <a:solidFill>
                  <a:schemeClr val="tx1"/>
                </a:solidFill>
                <a:latin typeface="Century Gothic" panose="020B0502020202020204" pitchFamily="34" charset="0"/>
              </a:rPr>
              <a:t>J. Synchrotron Rad. 25 (2018)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3FFC05-08DC-4AA9-8D5A-047542CD83DF}"/>
              </a:ext>
            </a:extLst>
          </p:cNvPr>
          <p:cNvSpPr txBox="1"/>
          <p:nvPr/>
        </p:nvSpPr>
        <p:spPr>
          <a:xfrm>
            <a:off x="107639" y="880269"/>
            <a:ext cx="826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Acknowledgments:</a:t>
            </a:r>
            <a:r>
              <a:rPr lang="en-US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F. Cullinan, M. </a:t>
            </a:r>
            <a:r>
              <a:rPr lang="en-US" sz="1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Ries</a:t>
            </a: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L. </a:t>
            </a:r>
            <a:r>
              <a:rPr lang="en-US" sz="1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Stingelin</a:t>
            </a:r>
            <a:r>
              <a:rPr lang="en-US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M. Lonza, E. </a:t>
            </a:r>
            <a:r>
              <a:rPr lang="en-US" sz="1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Karantzoulis</a:t>
            </a:r>
            <a:endParaRPr lang="en-US" sz="1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6329299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20</a:t>
            </a:fld>
            <a:endParaRPr lang="it-IT" alt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3823" y="847934"/>
                <a:ext cx="4523043" cy="91672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68579" tIns="34289" rIns="68579" bIns="34289" rtlCol="0">
                <a:spAutoFit/>
              </a:bodyPr>
              <a:lstStyle/>
              <a:p>
                <a:pPr marL="214308" indent="-214308" defTabSz="685783" eaLnBrk="1" fontAlgn="auto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</a:pPr>
                <a:r>
                  <a:rPr lang="en-US" sz="1100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 Linotype" panose="02040502050505030304" pitchFamily="18" charset="0"/>
                    <a:ea typeface="+mn-ea"/>
                    <a:sym typeface="Symbol"/>
                  </a:rPr>
                  <a:t>e-Beam magnetic compression</a:t>
                </a:r>
                <a:endParaRPr lang="en-US" sz="1400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  <a:sym typeface="Symbol"/>
                </a:endParaRPr>
              </a:p>
              <a:p>
                <a:pPr marL="466713" lvl="1" indent="-214308" defTabSz="685783" eaLnBrk="1" fontAlgn="auto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45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it-IT" sz="1400" b="1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en-US" sz="1400" b="1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𝒕</m:t>
                        </m:r>
                        <m:r>
                          <a:rPr lang="en-US" sz="1400" b="1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1400" b="1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𝒑𝒉</m:t>
                        </m:r>
                      </m:sub>
                    </m:sSub>
                    <m:r>
                      <a:rPr lang="en-US" sz="14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≈</m:t>
                    </m:r>
                    <m:r>
                      <m:rPr>
                        <m:nor/>
                      </m:rPr>
                      <a:rPr lang="it-IT" sz="1400" b="1" dirty="0">
                        <a:solidFill>
                          <a:prstClr val="black"/>
                        </a:solidFill>
                        <a:latin typeface="Palatino Linotype" panose="02040502050505030304" pitchFamily="18" charset="0"/>
                        <a:ea typeface="+mn-ea"/>
                      </a:rPr>
                      <m:t> 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prstClr val="black"/>
                        </a:solidFill>
                        <a:latin typeface="Palatino Linotype" panose="02040502050505030304" pitchFamily="18" charset="0"/>
                        <a:ea typeface="+mn-ea"/>
                      </a:rPr>
                      <m:t>0.5 </m:t>
                    </m:r>
                    <m:r>
                      <m:rPr>
                        <m:nor/>
                      </m:rPr>
                      <a:rPr lang="it-IT" sz="1400" b="1" dirty="0">
                        <a:solidFill>
                          <a:prstClr val="black"/>
                        </a:solidFill>
                        <a:latin typeface="Palatino Linotype" panose="02040502050505030304" pitchFamily="18" charset="0"/>
                        <a:ea typeface="+mn-ea"/>
                      </a:rPr>
                      <m:t>–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prstClr val="black"/>
                        </a:solidFill>
                        <a:latin typeface="Palatino Linotype" panose="02040502050505030304" pitchFamily="18" charset="0"/>
                        <a:ea typeface="+mn-ea"/>
                      </a:rPr>
                      <m:t> 3 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prstClr val="black"/>
                        </a:solidFill>
                        <a:latin typeface="Palatino Linotype" panose="02040502050505030304" pitchFamily="18" charset="0"/>
                        <a:ea typeface="+mn-ea"/>
                      </a:rPr>
                      <m:t>ps</m:t>
                    </m:r>
                  </m:oMath>
                </a14:m>
                <a:endParaRPr lang="it-IT" sz="1400" b="1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endParaRPr>
              </a:p>
              <a:p>
                <a:pPr marL="466713" lvl="1" indent="-214308" defTabSz="685783" eaLnBrk="1" fontAlgn="auto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450"/>
                  </a:spcAft>
                  <a:buFont typeface="Wingdings" panose="05000000000000000000" pitchFamily="2" charset="2"/>
                  <a:buChar char="Ø"/>
                </a:pPr>
                <a:r>
                  <a:rPr lang="it-IT" sz="1400" b="1" dirty="0">
                    <a:solidFill>
                      <a:prstClr val="black"/>
                    </a:solidFill>
                    <a:latin typeface="Palatino Linotype" panose="02040502050505030304" pitchFamily="18" charset="0"/>
                    <a:ea typeface="+mn-ea"/>
                    <a:sym typeface="Symbol"/>
                  </a:rPr>
                  <a:t>Full flux form single bunch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823" y="847934"/>
                <a:ext cx="4523043" cy="916724"/>
              </a:xfrm>
              <a:prstGeom prst="rect">
                <a:avLst/>
              </a:prstGeom>
              <a:blipFill rotWithShape="1">
                <a:blip r:embed="rId2"/>
                <a:stretch>
                  <a:fillRect l="-269" b="-657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17536" y="1779662"/>
            <a:ext cx="4454463" cy="1374092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marL="214308" indent="-214308" defTabSz="685783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400" i="1" u="sng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Pros:</a:t>
            </a:r>
            <a:r>
              <a:rPr lang="en-US" sz="1400" i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 </a:t>
            </a:r>
          </a:p>
          <a:p>
            <a:pPr marL="335747" indent="-335747" defTabSz="685783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225"/>
              </a:spcAft>
            </a:pPr>
            <a:r>
              <a:rPr lang="en-US" sz="14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     - transparent to DLSR lattice and optics</a:t>
            </a:r>
          </a:p>
          <a:p>
            <a:pPr marL="335747" indent="-335747" defTabSz="685783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225"/>
              </a:spcAft>
            </a:pPr>
            <a:r>
              <a:rPr lang="en-US" sz="14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     - short pulses at all the (existing) beamlines</a:t>
            </a:r>
          </a:p>
          <a:p>
            <a:pPr marL="335747" indent="-335747" defTabSz="685783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225"/>
              </a:spcAft>
            </a:pPr>
            <a:r>
              <a:rPr lang="en-US" sz="14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     - DLSR </a:t>
            </a:r>
            <a:r>
              <a:rPr lang="en-US" sz="1400" b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</a:t>
            </a:r>
            <a:r>
              <a:rPr lang="en-US" sz="14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nominal flux, but at the expense of lower spectral brilliance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7538" y="3135093"/>
            <a:ext cx="4079558" cy="1438212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marL="214308" indent="-214308" defTabSz="685783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400" i="1" u="sng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Cons:</a:t>
            </a:r>
            <a:r>
              <a:rPr lang="en-US" sz="1400" i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 </a:t>
            </a:r>
          </a:p>
          <a:p>
            <a:pPr defTabSz="685783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225"/>
              </a:spcAft>
            </a:pPr>
            <a:r>
              <a:rPr lang="en-US" sz="14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   - new fast </a:t>
            </a:r>
            <a:r>
              <a:rPr lang="en-US" sz="1400" dirty="0" err="1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stripline</a:t>
            </a:r>
            <a:r>
              <a:rPr lang="en-US" sz="14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 kicker</a:t>
            </a:r>
          </a:p>
          <a:p>
            <a:pPr defTabSz="685783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225"/>
              </a:spcAft>
            </a:pPr>
            <a:r>
              <a:rPr lang="en-US" sz="14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   - injector upgrade (0.1-2.5 GeV, </a:t>
            </a:r>
            <a:r>
              <a:rPr lang="en-US" sz="14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 100Hz) </a:t>
            </a:r>
          </a:p>
          <a:p>
            <a:pPr defTabSz="685783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450"/>
              </a:spcAft>
            </a:pPr>
            <a:r>
              <a:rPr lang="en-US" sz="14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   </a:t>
            </a:r>
            <a:r>
              <a:rPr lang="en-US" sz="14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- new ring-to-booster transfer line</a:t>
            </a:r>
          </a:p>
          <a:p>
            <a:pPr defTabSz="685783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225"/>
              </a:spcAft>
            </a:pPr>
            <a:r>
              <a:rPr lang="en-US" sz="14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   - low-</a:t>
            </a:r>
            <a:r>
              <a:rPr lang="en-US" sz="14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 (3) optics in </a:t>
            </a:r>
            <a:r>
              <a:rPr lang="en-US" sz="14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Booster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12842" y="4199032"/>
            <a:ext cx="2895662" cy="438580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solidFill>
                  <a:schemeClr val="accent3">
                    <a:lumMod val="50000"/>
                  </a:schemeClr>
                </a:solidFill>
                <a:latin typeface="Arial"/>
                <a:ea typeface="+mn-ea"/>
              </a:rPr>
              <a:t>S. Di Mitri, M. Cornacchia, New J. Phys. </a:t>
            </a:r>
            <a:r>
              <a:rPr lang="en-GB" sz="800" b="1" i="1" dirty="0">
                <a:solidFill>
                  <a:schemeClr val="accent3">
                    <a:lumMod val="50000"/>
                  </a:schemeClr>
                </a:solidFill>
                <a:latin typeface="Arial"/>
                <a:ea typeface="+mn-ea"/>
              </a:rPr>
              <a:t>2015</a:t>
            </a:r>
          </a:p>
          <a:p>
            <a:pPr algn="r" defTabSz="68578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solidFill>
                  <a:schemeClr val="accent3">
                    <a:lumMod val="50000"/>
                  </a:schemeClr>
                </a:solidFill>
                <a:latin typeface="Arial"/>
                <a:ea typeface="+mn-ea"/>
              </a:rPr>
              <a:t>S. Di Mitri, JSR 2018</a:t>
            </a:r>
          </a:p>
          <a:p>
            <a:pPr algn="r" defTabSz="68578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solidFill>
                  <a:schemeClr val="accent3">
                    <a:lumMod val="50000"/>
                  </a:schemeClr>
                </a:solidFill>
                <a:latin typeface="Arial"/>
                <a:ea typeface="+mn-ea"/>
              </a:rPr>
              <a:t>S. Di </a:t>
            </a:r>
            <a:r>
              <a:rPr lang="en-US" sz="800" b="1" i="1" dirty="0" err="1">
                <a:solidFill>
                  <a:schemeClr val="accent3">
                    <a:lumMod val="50000"/>
                  </a:schemeClr>
                </a:solidFill>
                <a:latin typeface="Arial"/>
                <a:ea typeface="+mn-ea"/>
              </a:rPr>
              <a:t>Mitri</a:t>
            </a:r>
            <a:r>
              <a:rPr lang="en-US" sz="800" b="1" i="1" dirty="0">
                <a:solidFill>
                  <a:schemeClr val="accent3">
                    <a:lumMod val="50000"/>
                  </a:schemeClr>
                </a:solidFill>
                <a:latin typeface="Arial"/>
                <a:ea typeface="+mn-ea"/>
              </a:rPr>
              <a:t>, A. Bianco, S. </a:t>
            </a:r>
            <a:r>
              <a:rPr lang="en-US" sz="800" b="1" i="1" dirty="0" err="1">
                <a:solidFill>
                  <a:schemeClr val="accent3">
                    <a:lumMod val="50000"/>
                  </a:schemeClr>
                </a:solidFill>
                <a:latin typeface="Arial"/>
                <a:ea typeface="+mn-ea"/>
              </a:rPr>
              <a:t>Lizzit</a:t>
            </a:r>
            <a:r>
              <a:rPr lang="en-US" sz="800" b="1" i="1" dirty="0">
                <a:solidFill>
                  <a:schemeClr val="accent3">
                    <a:lumMod val="50000"/>
                  </a:schemeClr>
                </a:solidFill>
                <a:latin typeface="Arial"/>
                <a:ea typeface="+mn-ea"/>
              </a:rPr>
              <a:t>, NIM A 1051 (2023( 168197</a:t>
            </a:r>
            <a:endParaRPr lang="it-IT" sz="800" b="1" i="1" dirty="0">
              <a:solidFill>
                <a:schemeClr val="accent3">
                  <a:lumMod val="50000"/>
                </a:schemeClr>
              </a:solidFill>
              <a:latin typeface="Arial"/>
              <a:ea typeface="+mn-ea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604" y="440545"/>
            <a:ext cx="3342190" cy="3685814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718" y="169063"/>
            <a:ext cx="4008602" cy="401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 bwMode="auto">
          <a:xfrm>
            <a:off x="8666409" y="1355057"/>
            <a:ext cx="188752" cy="182461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9" tIns="34289" rIns="68579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336938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ＭＳ Ｐゴシック" charset="0"/>
              </a:rPr>
              <a:t>A</a:t>
            </a:r>
            <a:endParaRPr lang="it-IT" sz="1200" b="1" dirty="0">
              <a:solidFill>
                <a:srgbClr val="FFFF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7201482" y="2648009"/>
            <a:ext cx="188752" cy="182461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9" tIns="34289" rIns="68579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336938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ＭＳ Ｐゴシック" charset="0"/>
              </a:rPr>
              <a:t>B</a:t>
            </a:r>
            <a:endParaRPr lang="it-IT" sz="1200" b="1" dirty="0">
              <a:solidFill>
                <a:srgbClr val="FFFF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6982416" y="1172597"/>
            <a:ext cx="188752" cy="182461"/>
          </a:xfrm>
          <a:prstGeom prst="ellipse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9" tIns="34289" rIns="68579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336938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ＭＳ Ｐゴシック" charset="0"/>
              </a:rPr>
              <a:t>C</a:t>
            </a:r>
            <a:endParaRPr lang="it-IT" sz="1200" b="1" dirty="0">
              <a:solidFill>
                <a:srgbClr val="FFFF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8572032" y="1175743"/>
            <a:ext cx="188752" cy="18246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9" tIns="34289" rIns="68579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336938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ＭＳ Ｐゴシック" charset="0"/>
              </a:rPr>
              <a:t>D</a:t>
            </a:r>
            <a:endParaRPr lang="it-IT" sz="1200" b="1" dirty="0">
              <a:solidFill>
                <a:srgbClr val="FFFF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982416" y="2610261"/>
            <a:ext cx="188752" cy="182461"/>
          </a:xfrm>
          <a:prstGeom prst="ellipse">
            <a:avLst/>
          </a:prstGeom>
          <a:solidFill>
            <a:srgbClr val="00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9" tIns="34289" rIns="68579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336938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ＭＳ Ｐゴシック" charset="0"/>
              </a:rPr>
              <a:t>G</a:t>
            </a:r>
            <a:endParaRPr lang="it-IT" sz="1200" b="1" dirty="0">
              <a:solidFill>
                <a:srgbClr val="FFFF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824266" y="1584706"/>
            <a:ext cx="1030895" cy="1208015"/>
            <a:chOff x="3775046" y="3003259"/>
            <a:chExt cx="1374526" cy="1610686"/>
          </a:xfrm>
        </p:grpSpPr>
        <p:sp>
          <p:nvSpPr>
            <p:cNvPr id="16" name="Freeform 15"/>
            <p:cNvSpPr/>
            <p:nvPr/>
          </p:nvSpPr>
          <p:spPr bwMode="auto">
            <a:xfrm>
              <a:off x="3775046" y="3003259"/>
              <a:ext cx="1374526" cy="1610686"/>
            </a:xfrm>
            <a:custGeom>
              <a:avLst/>
              <a:gdLst>
                <a:gd name="connsiteX0" fmla="*/ 1342238 w 1374526"/>
                <a:gd name="connsiteY0" fmla="*/ 0 h 1610686"/>
                <a:gd name="connsiteX1" fmla="*/ 1342238 w 1374526"/>
                <a:gd name="connsiteY1" fmla="*/ 469783 h 1610686"/>
                <a:gd name="connsiteX2" fmla="*/ 1006679 w 1374526"/>
                <a:gd name="connsiteY2" fmla="*/ 1073791 h 1610686"/>
                <a:gd name="connsiteX3" fmla="*/ 0 w 1374526"/>
                <a:gd name="connsiteY3" fmla="*/ 1610686 h 161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4526" h="1610686">
                  <a:moveTo>
                    <a:pt x="1342238" y="0"/>
                  </a:moveTo>
                  <a:cubicBezTo>
                    <a:pt x="1370201" y="145409"/>
                    <a:pt x="1398164" y="290818"/>
                    <a:pt x="1342238" y="469783"/>
                  </a:cubicBezTo>
                  <a:cubicBezTo>
                    <a:pt x="1286312" y="648748"/>
                    <a:pt x="1230385" y="883641"/>
                    <a:pt x="1006679" y="1073791"/>
                  </a:cubicBezTo>
                  <a:cubicBezTo>
                    <a:pt x="782973" y="1263941"/>
                    <a:pt x="391486" y="1437313"/>
                    <a:pt x="0" y="1610686"/>
                  </a:cubicBezTo>
                </a:path>
              </a:pathLst>
            </a:custGeom>
            <a:noFill/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336938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it-IT" sz="1800">
                <a:solidFill>
                  <a:prstClr val="white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944010" y="3552521"/>
              <a:ext cx="953893" cy="36933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defTabSz="685783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FF0000"/>
                  </a:solidFill>
                  <a:latin typeface="Arial"/>
                  <a:ea typeface="+mn-ea"/>
                </a:rPr>
                <a:t>new TL</a:t>
              </a:r>
              <a:endParaRPr lang="it-IT" sz="1200" b="1" dirty="0">
                <a:solidFill>
                  <a:srgbClr val="FF0000"/>
                </a:solidFill>
                <a:latin typeface="Arial"/>
                <a:ea typeface="+mn-ea"/>
              </a:endParaRPr>
            </a:p>
          </p:txBody>
        </p:sp>
      </p:grpSp>
      <p:cxnSp>
        <p:nvCxnSpPr>
          <p:cNvPr id="18" name="Straight Arrow Connector 17"/>
          <p:cNvCxnSpPr>
            <a:stCxn id="26" idx="6"/>
          </p:cNvCxnSpPr>
          <p:nvPr/>
        </p:nvCxnSpPr>
        <p:spPr bwMode="auto">
          <a:xfrm flipH="1" flipV="1">
            <a:off x="7303443" y="2731029"/>
            <a:ext cx="520823" cy="5696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ysDot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9" name="Freeform 18"/>
          <p:cNvSpPr/>
          <p:nvPr/>
        </p:nvSpPr>
        <p:spPr bwMode="auto">
          <a:xfrm>
            <a:off x="5957749" y="1259721"/>
            <a:ext cx="1179258" cy="1422133"/>
          </a:xfrm>
          <a:custGeom>
            <a:avLst/>
            <a:gdLst>
              <a:gd name="connsiteX0" fmla="*/ 1572344 w 1572344"/>
              <a:gd name="connsiteY0" fmla="*/ 1896177 h 1896177"/>
              <a:gd name="connsiteX1" fmla="*/ 475064 w 1572344"/>
              <a:gd name="connsiteY1" fmla="*/ 1665171 h 1896177"/>
              <a:gd name="connsiteX2" fmla="*/ 41927 w 1572344"/>
              <a:gd name="connsiteY2" fmla="*/ 1155032 h 1896177"/>
              <a:gd name="connsiteX3" fmla="*/ 41927 w 1572344"/>
              <a:gd name="connsiteY3" fmla="*/ 702644 h 1896177"/>
              <a:gd name="connsiteX4" fmla="*/ 263308 w 1572344"/>
              <a:gd name="connsiteY4" fmla="*/ 288758 h 1896177"/>
              <a:gd name="connsiteX5" fmla="*/ 725321 w 1572344"/>
              <a:gd name="connsiteY5" fmla="*/ 77002 h 1896177"/>
              <a:gd name="connsiteX6" fmla="*/ 1456841 w 1572344"/>
              <a:gd name="connsiteY6" fmla="*/ 0 h 1896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72344" h="1896177">
                <a:moveTo>
                  <a:pt x="1572344" y="1896177"/>
                </a:moveTo>
                <a:cubicBezTo>
                  <a:pt x="1151238" y="1842436"/>
                  <a:pt x="730133" y="1788695"/>
                  <a:pt x="475064" y="1665171"/>
                </a:cubicBezTo>
                <a:cubicBezTo>
                  <a:pt x="219995" y="1541647"/>
                  <a:pt x="114116" y="1315453"/>
                  <a:pt x="41927" y="1155032"/>
                </a:cubicBezTo>
                <a:cubicBezTo>
                  <a:pt x="-30263" y="994611"/>
                  <a:pt x="5030" y="847023"/>
                  <a:pt x="41927" y="702644"/>
                </a:cubicBezTo>
                <a:cubicBezTo>
                  <a:pt x="78824" y="558265"/>
                  <a:pt x="149409" y="393032"/>
                  <a:pt x="263308" y="288758"/>
                </a:cubicBezTo>
                <a:cubicBezTo>
                  <a:pt x="377207" y="184484"/>
                  <a:pt x="526399" y="125128"/>
                  <a:pt x="725321" y="77002"/>
                </a:cubicBezTo>
                <a:cubicBezTo>
                  <a:pt x="924243" y="28876"/>
                  <a:pt x="1190542" y="14438"/>
                  <a:pt x="1456841" y="0"/>
                </a:cubicBezTo>
              </a:path>
            </a:pathLst>
          </a:custGeom>
          <a:noFill/>
          <a:ln w="38100" cap="flat" cmpd="sng" algn="ctr">
            <a:solidFill>
              <a:srgbClr val="00FF00"/>
            </a:solidFill>
            <a:prstDash val="sysDot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68579" tIns="34289" rIns="68579" bIns="34289" numCol="1" rtlCol="0" anchor="t" anchorCtr="0" compatLnSpc="1">
            <a:prstTxWarp prst="textNoShape">
              <a:avLst/>
            </a:prstTxWarp>
          </a:bodyPr>
          <a:lstStyle/>
          <a:p>
            <a:pPr defTabSz="336938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Freeform 19"/>
          <p:cNvSpPr/>
          <p:nvPr/>
        </p:nvSpPr>
        <p:spPr bwMode="auto">
          <a:xfrm>
            <a:off x="7158664" y="1088361"/>
            <a:ext cx="1566512" cy="250769"/>
          </a:xfrm>
          <a:custGeom>
            <a:avLst/>
            <a:gdLst>
              <a:gd name="connsiteX0" fmla="*/ 0 w 2088682"/>
              <a:gd name="connsiteY0" fmla="*/ 247732 h 334359"/>
              <a:gd name="connsiteX1" fmla="*/ 231006 w 2088682"/>
              <a:gd name="connsiteY1" fmla="*/ 238107 h 334359"/>
              <a:gd name="connsiteX2" fmla="*/ 1126156 w 2088682"/>
              <a:gd name="connsiteY2" fmla="*/ 7100 h 334359"/>
              <a:gd name="connsiteX3" fmla="*/ 1626669 w 2088682"/>
              <a:gd name="connsiteY3" fmla="*/ 84102 h 334359"/>
              <a:gd name="connsiteX4" fmla="*/ 2088682 w 2088682"/>
              <a:gd name="connsiteY4" fmla="*/ 334359 h 334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8682" h="334359">
                <a:moveTo>
                  <a:pt x="0" y="247732"/>
                </a:moveTo>
                <a:cubicBezTo>
                  <a:pt x="21656" y="262972"/>
                  <a:pt x="43313" y="278212"/>
                  <a:pt x="231006" y="238107"/>
                </a:cubicBezTo>
                <a:cubicBezTo>
                  <a:pt x="418699" y="198002"/>
                  <a:pt x="893546" y="32767"/>
                  <a:pt x="1126156" y="7100"/>
                </a:cubicBezTo>
                <a:cubicBezTo>
                  <a:pt x="1358766" y="-18567"/>
                  <a:pt x="1466248" y="29559"/>
                  <a:pt x="1626669" y="84102"/>
                </a:cubicBezTo>
                <a:cubicBezTo>
                  <a:pt x="1787090" y="138645"/>
                  <a:pt x="1937886" y="236502"/>
                  <a:pt x="2088682" y="334359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68579" tIns="34289" rIns="68579" bIns="34289" numCol="1" rtlCol="0" anchor="t" anchorCtr="0" compatLnSpc="1">
            <a:prstTxWarp prst="textNoShape">
              <a:avLst/>
            </a:prstTxWarp>
          </a:bodyPr>
          <a:lstStyle/>
          <a:p>
            <a:pPr defTabSz="336938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Freeform 20"/>
          <p:cNvSpPr/>
          <p:nvPr/>
        </p:nvSpPr>
        <p:spPr bwMode="auto">
          <a:xfrm>
            <a:off x="5171180" y="305779"/>
            <a:ext cx="3790589" cy="3773408"/>
          </a:xfrm>
          <a:custGeom>
            <a:avLst/>
            <a:gdLst>
              <a:gd name="connsiteX0" fmla="*/ 4748289 w 5054118"/>
              <a:gd name="connsiteY0" fmla="*/ 1368176 h 5031211"/>
              <a:gd name="connsiteX1" fmla="*/ 5027422 w 5054118"/>
              <a:gd name="connsiteY1" fmla="*/ 2176698 h 5031211"/>
              <a:gd name="connsiteX2" fmla="*/ 5017797 w 5054118"/>
              <a:gd name="connsiteY2" fmla="*/ 2840841 h 5031211"/>
              <a:gd name="connsiteX3" fmla="*/ 4806041 w 5054118"/>
              <a:gd name="connsiteY3" fmla="*/ 3437607 h 5031211"/>
              <a:gd name="connsiteX4" fmla="*/ 4353654 w 5054118"/>
              <a:gd name="connsiteY4" fmla="*/ 4130626 h 5031211"/>
              <a:gd name="connsiteX5" fmla="*/ 3785763 w 5054118"/>
              <a:gd name="connsiteY5" fmla="*/ 4650391 h 5031211"/>
              <a:gd name="connsiteX6" fmla="*/ 2823237 w 5054118"/>
              <a:gd name="connsiteY6" fmla="*/ 4968024 h 5031211"/>
              <a:gd name="connsiteX7" fmla="*/ 2264971 w 5054118"/>
              <a:gd name="connsiteY7" fmla="*/ 5006525 h 5031211"/>
              <a:gd name="connsiteX8" fmla="*/ 1244694 w 5054118"/>
              <a:gd name="connsiteY8" fmla="*/ 4679266 h 5031211"/>
              <a:gd name="connsiteX9" fmla="*/ 801931 w 5054118"/>
              <a:gd name="connsiteY9" fmla="*/ 4342382 h 5031211"/>
              <a:gd name="connsiteX10" fmla="*/ 416921 w 5054118"/>
              <a:gd name="connsiteY10" fmla="*/ 3822618 h 5031211"/>
              <a:gd name="connsiteX11" fmla="*/ 147414 w 5054118"/>
              <a:gd name="connsiteY11" fmla="*/ 3158475 h 5031211"/>
              <a:gd name="connsiteX12" fmla="*/ 3035 w 5054118"/>
              <a:gd name="connsiteY12" fmla="*/ 2542458 h 5031211"/>
              <a:gd name="connsiteX13" fmla="*/ 70411 w 5054118"/>
              <a:gd name="connsiteY13" fmla="*/ 1830189 h 5031211"/>
              <a:gd name="connsiteX14" fmla="*/ 311043 w 5054118"/>
              <a:gd name="connsiteY14" fmla="*/ 1252673 h 5031211"/>
              <a:gd name="connsiteX15" fmla="*/ 724929 w 5054118"/>
              <a:gd name="connsiteY15" fmla="*/ 742534 h 5031211"/>
              <a:gd name="connsiteX16" fmla="*/ 1340946 w 5054118"/>
              <a:gd name="connsiteY16" fmla="*/ 290146 h 5031211"/>
              <a:gd name="connsiteX17" fmla="*/ 1947338 w 5054118"/>
              <a:gd name="connsiteY17" fmla="*/ 68765 h 5031211"/>
              <a:gd name="connsiteX18" fmla="*/ 2890614 w 5054118"/>
              <a:gd name="connsiteY18" fmla="*/ 1389 h 5031211"/>
              <a:gd name="connsiteX19" fmla="*/ 3439254 w 5054118"/>
              <a:gd name="connsiteY19" fmla="*/ 116892 h 5031211"/>
              <a:gd name="connsiteX20" fmla="*/ 4045645 w 5054118"/>
              <a:gd name="connsiteY20" fmla="*/ 463401 h 5031211"/>
              <a:gd name="connsiteX21" fmla="*/ 4459531 w 5054118"/>
              <a:gd name="connsiteY21" fmla="*/ 838786 h 5031211"/>
              <a:gd name="connsiteX22" fmla="*/ 4709788 w 5054118"/>
              <a:gd name="connsiteY22" fmla="*/ 1252673 h 5031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054118" h="5031211">
                <a:moveTo>
                  <a:pt x="4748289" y="1368176"/>
                </a:moveTo>
                <a:cubicBezTo>
                  <a:pt x="4865396" y="1649715"/>
                  <a:pt x="4982504" y="1931254"/>
                  <a:pt x="5027422" y="2176698"/>
                </a:cubicBezTo>
                <a:cubicBezTo>
                  <a:pt x="5072340" y="2422142"/>
                  <a:pt x="5054694" y="2630690"/>
                  <a:pt x="5017797" y="2840841"/>
                </a:cubicBezTo>
                <a:cubicBezTo>
                  <a:pt x="4980900" y="3050992"/>
                  <a:pt x="4916731" y="3222643"/>
                  <a:pt x="4806041" y="3437607"/>
                </a:cubicBezTo>
                <a:cubicBezTo>
                  <a:pt x="4695351" y="3652571"/>
                  <a:pt x="4523700" y="3928495"/>
                  <a:pt x="4353654" y="4130626"/>
                </a:cubicBezTo>
                <a:cubicBezTo>
                  <a:pt x="4183608" y="4332757"/>
                  <a:pt x="4040832" y="4510825"/>
                  <a:pt x="3785763" y="4650391"/>
                </a:cubicBezTo>
                <a:cubicBezTo>
                  <a:pt x="3530694" y="4789957"/>
                  <a:pt x="3076702" y="4908668"/>
                  <a:pt x="2823237" y="4968024"/>
                </a:cubicBezTo>
                <a:cubicBezTo>
                  <a:pt x="2569772" y="5027380"/>
                  <a:pt x="2528061" y="5054651"/>
                  <a:pt x="2264971" y="5006525"/>
                </a:cubicBezTo>
                <a:cubicBezTo>
                  <a:pt x="2001880" y="4958399"/>
                  <a:pt x="1488534" y="4789956"/>
                  <a:pt x="1244694" y="4679266"/>
                </a:cubicBezTo>
                <a:cubicBezTo>
                  <a:pt x="1000854" y="4568576"/>
                  <a:pt x="939893" y="4485157"/>
                  <a:pt x="801931" y="4342382"/>
                </a:cubicBezTo>
                <a:cubicBezTo>
                  <a:pt x="663969" y="4199607"/>
                  <a:pt x="526007" y="4019936"/>
                  <a:pt x="416921" y="3822618"/>
                </a:cubicBezTo>
                <a:cubicBezTo>
                  <a:pt x="307835" y="3625300"/>
                  <a:pt x="216395" y="3371835"/>
                  <a:pt x="147414" y="3158475"/>
                </a:cubicBezTo>
                <a:cubicBezTo>
                  <a:pt x="78433" y="2945115"/>
                  <a:pt x="15869" y="2763839"/>
                  <a:pt x="3035" y="2542458"/>
                </a:cubicBezTo>
                <a:cubicBezTo>
                  <a:pt x="-9799" y="2321077"/>
                  <a:pt x="19076" y="2045153"/>
                  <a:pt x="70411" y="1830189"/>
                </a:cubicBezTo>
                <a:cubicBezTo>
                  <a:pt x="121746" y="1615225"/>
                  <a:pt x="201957" y="1433949"/>
                  <a:pt x="311043" y="1252673"/>
                </a:cubicBezTo>
                <a:cubicBezTo>
                  <a:pt x="420129" y="1071397"/>
                  <a:pt x="553279" y="902955"/>
                  <a:pt x="724929" y="742534"/>
                </a:cubicBezTo>
                <a:cubicBezTo>
                  <a:pt x="896579" y="582113"/>
                  <a:pt x="1137211" y="402441"/>
                  <a:pt x="1340946" y="290146"/>
                </a:cubicBezTo>
                <a:cubicBezTo>
                  <a:pt x="1544681" y="177851"/>
                  <a:pt x="1689060" y="116891"/>
                  <a:pt x="1947338" y="68765"/>
                </a:cubicBezTo>
                <a:cubicBezTo>
                  <a:pt x="2205616" y="20639"/>
                  <a:pt x="2641961" y="-6632"/>
                  <a:pt x="2890614" y="1389"/>
                </a:cubicBezTo>
                <a:cubicBezTo>
                  <a:pt x="3139267" y="9410"/>
                  <a:pt x="3246749" y="39890"/>
                  <a:pt x="3439254" y="116892"/>
                </a:cubicBezTo>
                <a:cubicBezTo>
                  <a:pt x="3631759" y="193894"/>
                  <a:pt x="3875599" y="343085"/>
                  <a:pt x="4045645" y="463401"/>
                </a:cubicBezTo>
                <a:cubicBezTo>
                  <a:pt x="4215691" y="583717"/>
                  <a:pt x="4348840" y="707241"/>
                  <a:pt x="4459531" y="838786"/>
                </a:cubicBezTo>
                <a:cubicBezTo>
                  <a:pt x="4570222" y="970331"/>
                  <a:pt x="4640005" y="1111502"/>
                  <a:pt x="4709788" y="1252673"/>
                </a:cubicBezTo>
              </a:path>
            </a:pathLst>
          </a:custGeom>
          <a:noFill/>
          <a:ln w="38100" cap="flat" cmpd="sng" algn="ctr">
            <a:solidFill>
              <a:srgbClr val="FF00FF"/>
            </a:solidFill>
            <a:prstDash val="sysDot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68579" tIns="34289" rIns="68579" bIns="34289" numCol="1" rtlCol="0" anchor="t" anchorCtr="0" compatLnSpc="1">
            <a:prstTxWarp prst="textNoShape">
              <a:avLst/>
            </a:prstTxWarp>
          </a:bodyPr>
          <a:lstStyle/>
          <a:p>
            <a:pPr defTabSz="336938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Freeform 21"/>
          <p:cNvSpPr/>
          <p:nvPr/>
        </p:nvSpPr>
        <p:spPr bwMode="auto">
          <a:xfrm>
            <a:off x="7894998" y="1591791"/>
            <a:ext cx="947698" cy="1169470"/>
          </a:xfrm>
          <a:custGeom>
            <a:avLst/>
            <a:gdLst>
              <a:gd name="connsiteX0" fmla="*/ 1232033 w 1263597"/>
              <a:gd name="connsiteY0" fmla="*/ 0 h 1559293"/>
              <a:gd name="connsiteX1" fmla="*/ 1251284 w 1263597"/>
              <a:gd name="connsiteY1" fmla="*/ 558266 h 1559293"/>
              <a:gd name="connsiteX2" fmla="*/ 1068404 w 1263597"/>
              <a:gd name="connsiteY2" fmla="*/ 943276 h 1559293"/>
              <a:gd name="connsiteX3" fmla="*/ 481263 w 1263597"/>
              <a:gd name="connsiteY3" fmla="*/ 1347537 h 1559293"/>
              <a:gd name="connsiteX4" fmla="*/ 0 w 1263597"/>
              <a:gd name="connsiteY4" fmla="*/ 1559293 h 1559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3597" h="1559293">
                <a:moveTo>
                  <a:pt x="1232033" y="0"/>
                </a:moveTo>
                <a:cubicBezTo>
                  <a:pt x="1255294" y="200526"/>
                  <a:pt x="1278556" y="401053"/>
                  <a:pt x="1251284" y="558266"/>
                </a:cubicBezTo>
                <a:cubicBezTo>
                  <a:pt x="1224012" y="715479"/>
                  <a:pt x="1196741" y="811731"/>
                  <a:pt x="1068404" y="943276"/>
                </a:cubicBezTo>
                <a:cubicBezTo>
                  <a:pt x="940067" y="1074821"/>
                  <a:pt x="659330" y="1244867"/>
                  <a:pt x="481263" y="1347537"/>
                </a:cubicBezTo>
                <a:cubicBezTo>
                  <a:pt x="303196" y="1450207"/>
                  <a:pt x="151598" y="1504750"/>
                  <a:pt x="0" y="1559293"/>
                </a:cubicBezTo>
              </a:path>
            </a:pathLst>
          </a:custGeom>
          <a:noFill/>
          <a:ln w="38100" cap="flat" cmpd="sng" algn="ctr">
            <a:solidFill>
              <a:schemeClr val="accent6">
                <a:lumMod val="50000"/>
              </a:schemeClr>
            </a:solidFill>
            <a:prstDash val="sysDot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68579" tIns="34289" rIns="68579" bIns="34289" numCol="1" rtlCol="0" anchor="t" anchorCtr="0" compatLnSpc="1">
            <a:prstTxWarp prst="textNoShape">
              <a:avLst/>
            </a:prstTxWarp>
          </a:bodyPr>
          <a:lstStyle/>
          <a:p>
            <a:pPr defTabSz="336938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 flipV="1">
            <a:off x="7230755" y="2773510"/>
            <a:ext cx="520823" cy="5696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00FFFF"/>
            </a:solidFill>
            <a:prstDash val="sysDot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4" name="Freeform 23"/>
          <p:cNvSpPr/>
          <p:nvPr/>
        </p:nvSpPr>
        <p:spPr bwMode="auto">
          <a:xfrm>
            <a:off x="5880911" y="1213744"/>
            <a:ext cx="1312647" cy="1539097"/>
          </a:xfrm>
          <a:custGeom>
            <a:avLst/>
            <a:gdLst>
              <a:gd name="connsiteX0" fmla="*/ 1572344 w 1572344"/>
              <a:gd name="connsiteY0" fmla="*/ 1896177 h 1896177"/>
              <a:gd name="connsiteX1" fmla="*/ 475064 w 1572344"/>
              <a:gd name="connsiteY1" fmla="*/ 1665171 h 1896177"/>
              <a:gd name="connsiteX2" fmla="*/ 41927 w 1572344"/>
              <a:gd name="connsiteY2" fmla="*/ 1155032 h 1896177"/>
              <a:gd name="connsiteX3" fmla="*/ 41927 w 1572344"/>
              <a:gd name="connsiteY3" fmla="*/ 702644 h 1896177"/>
              <a:gd name="connsiteX4" fmla="*/ 263308 w 1572344"/>
              <a:gd name="connsiteY4" fmla="*/ 288758 h 1896177"/>
              <a:gd name="connsiteX5" fmla="*/ 725321 w 1572344"/>
              <a:gd name="connsiteY5" fmla="*/ 77002 h 1896177"/>
              <a:gd name="connsiteX6" fmla="*/ 1456841 w 1572344"/>
              <a:gd name="connsiteY6" fmla="*/ 0 h 1896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72344" h="1896177">
                <a:moveTo>
                  <a:pt x="1572344" y="1896177"/>
                </a:moveTo>
                <a:cubicBezTo>
                  <a:pt x="1151238" y="1842436"/>
                  <a:pt x="730133" y="1788695"/>
                  <a:pt x="475064" y="1665171"/>
                </a:cubicBezTo>
                <a:cubicBezTo>
                  <a:pt x="219995" y="1541647"/>
                  <a:pt x="114116" y="1315453"/>
                  <a:pt x="41927" y="1155032"/>
                </a:cubicBezTo>
                <a:cubicBezTo>
                  <a:pt x="-30263" y="994611"/>
                  <a:pt x="5030" y="847023"/>
                  <a:pt x="41927" y="702644"/>
                </a:cubicBezTo>
                <a:cubicBezTo>
                  <a:pt x="78824" y="558265"/>
                  <a:pt x="149409" y="393032"/>
                  <a:pt x="263308" y="288758"/>
                </a:cubicBezTo>
                <a:cubicBezTo>
                  <a:pt x="377207" y="184484"/>
                  <a:pt x="526399" y="125128"/>
                  <a:pt x="725321" y="77002"/>
                </a:cubicBezTo>
                <a:cubicBezTo>
                  <a:pt x="924243" y="28876"/>
                  <a:pt x="1190542" y="14438"/>
                  <a:pt x="1456841" y="0"/>
                </a:cubicBezTo>
              </a:path>
            </a:pathLst>
          </a:custGeom>
          <a:noFill/>
          <a:ln w="38100" cap="flat" cmpd="sng" algn="ctr">
            <a:solidFill>
              <a:srgbClr val="00FFFF"/>
            </a:solidFill>
            <a:prstDash val="sysDot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68579" tIns="34289" rIns="68579" bIns="34289" numCol="1" rtlCol="0" anchor="t" anchorCtr="0" compatLnSpc="1">
            <a:prstTxWarp prst="textNoShape">
              <a:avLst/>
            </a:prstTxWarp>
          </a:bodyPr>
          <a:lstStyle/>
          <a:p>
            <a:pPr defTabSz="336938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Freeform 24"/>
          <p:cNvSpPr/>
          <p:nvPr/>
        </p:nvSpPr>
        <p:spPr bwMode="auto">
          <a:xfrm>
            <a:off x="7223698" y="1038598"/>
            <a:ext cx="1566512" cy="250769"/>
          </a:xfrm>
          <a:custGeom>
            <a:avLst/>
            <a:gdLst>
              <a:gd name="connsiteX0" fmla="*/ 0 w 2088682"/>
              <a:gd name="connsiteY0" fmla="*/ 247732 h 334359"/>
              <a:gd name="connsiteX1" fmla="*/ 231006 w 2088682"/>
              <a:gd name="connsiteY1" fmla="*/ 238107 h 334359"/>
              <a:gd name="connsiteX2" fmla="*/ 1126156 w 2088682"/>
              <a:gd name="connsiteY2" fmla="*/ 7100 h 334359"/>
              <a:gd name="connsiteX3" fmla="*/ 1626669 w 2088682"/>
              <a:gd name="connsiteY3" fmla="*/ 84102 h 334359"/>
              <a:gd name="connsiteX4" fmla="*/ 2088682 w 2088682"/>
              <a:gd name="connsiteY4" fmla="*/ 334359 h 334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8682" h="334359">
                <a:moveTo>
                  <a:pt x="0" y="247732"/>
                </a:moveTo>
                <a:cubicBezTo>
                  <a:pt x="21656" y="262972"/>
                  <a:pt x="43313" y="278212"/>
                  <a:pt x="231006" y="238107"/>
                </a:cubicBezTo>
                <a:cubicBezTo>
                  <a:pt x="418699" y="198002"/>
                  <a:pt x="893546" y="32767"/>
                  <a:pt x="1126156" y="7100"/>
                </a:cubicBezTo>
                <a:cubicBezTo>
                  <a:pt x="1358766" y="-18567"/>
                  <a:pt x="1466248" y="29559"/>
                  <a:pt x="1626669" y="84102"/>
                </a:cubicBezTo>
                <a:cubicBezTo>
                  <a:pt x="1787090" y="138645"/>
                  <a:pt x="1937886" y="236502"/>
                  <a:pt x="2088682" y="334359"/>
                </a:cubicBezTo>
              </a:path>
            </a:pathLst>
          </a:custGeom>
          <a:noFill/>
          <a:ln w="38100" cap="flat" cmpd="sng" algn="ctr">
            <a:solidFill>
              <a:srgbClr val="00FFFF"/>
            </a:solidFill>
            <a:prstDash val="sysDot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68579" tIns="34289" rIns="68579" bIns="34289" numCol="1" rtlCol="0" anchor="t" anchorCtr="0" compatLnSpc="1">
            <a:prstTxWarp prst="textNoShape">
              <a:avLst/>
            </a:prstTxWarp>
          </a:bodyPr>
          <a:lstStyle/>
          <a:p>
            <a:pPr defTabSz="336938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it-IT" sz="18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7635513" y="2696759"/>
            <a:ext cx="188752" cy="182461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9" tIns="34289" rIns="68579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336938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ＭＳ Ｐゴシック" charset="0"/>
              </a:rPr>
              <a:t>F</a:t>
            </a:r>
            <a:endParaRPr lang="it-IT" sz="1200" b="1" dirty="0">
              <a:solidFill>
                <a:srgbClr val="FFFF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8816459" y="2198152"/>
            <a:ext cx="188752" cy="182461"/>
          </a:xfrm>
          <a:prstGeom prst="ellipse">
            <a:avLst/>
          </a:prstGeom>
          <a:solidFill>
            <a:srgbClr val="FF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9" tIns="34289" rIns="68579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336938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endParaRPr lang="it-IT" sz="1200" b="1" dirty="0">
              <a:solidFill>
                <a:srgbClr val="FFFF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8" name="Picture 2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70" y="3314702"/>
            <a:ext cx="1968009" cy="1828799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6733601" y="2872582"/>
            <a:ext cx="768384" cy="43858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68579" tIns="34289" rIns="68579" bIns="34289" rtlCol="0">
            <a:spAutoFit/>
          </a:bodyPr>
          <a:lstStyle/>
          <a:p>
            <a:pPr defTabSz="68578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FF"/>
                </a:solidFill>
                <a:latin typeface="Arial"/>
                <a:ea typeface="+mn-ea"/>
              </a:rPr>
              <a:t>Injector upgrade</a:t>
            </a:r>
            <a:endParaRPr lang="it-IT" sz="1200" b="1" dirty="0">
              <a:solidFill>
                <a:srgbClr val="0000FF"/>
              </a:solidFill>
              <a:latin typeface="Arial"/>
              <a:ea typeface="+mn-ea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E16CE262-0785-418A-83CE-17772F41A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804" y="122087"/>
            <a:ext cx="5782637" cy="636912"/>
          </a:xfrm>
        </p:spPr>
        <p:txBody>
          <a:bodyPr/>
          <a:lstStyle/>
          <a:p>
            <a:r>
              <a:rPr lang="en-US" sz="2400" dirty="0">
                <a:solidFill>
                  <a:srgbClr val="0070C0"/>
                </a:solidFill>
              </a:rPr>
              <a:t>By-pass / Swap-out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0408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21</a:t>
            </a:fld>
            <a:endParaRPr lang="it-IT" altLang="it-IT"/>
          </a:p>
        </p:txBody>
      </p:sp>
      <p:sp>
        <p:nvSpPr>
          <p:cNvPr id="4" name="TextBox 3"/>
          <p:cNvSpPr txBox="1"/>
          <p:nvPr/>
        </p:nvSpPr>
        <p:spPr>
          <a:xfrm>
            <a:off x="7068339" y="771550"/>
            <a:ext cx="1903694" cy="20774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marL="171446" indent="-171446" defTabSz="685783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lphaUcPeriod"/>
            </a:pPr>
            <a:r>
              <a:rPr lang="en-US" sz="900" b="1" i="1" dirty="0">
                <a:solidFill>
                  <a:schemeClr val="accent3">
                    <a:lumMod val="50000"/>
                  </a:schemeClr>
                </a:solidFill>
                <a:latin typeface="Arial"/>
                <a:ea typeface="+mn-ea"/>
              </a:rPr>
              <a:t>He, F. </a:t>
            </a:r>
            <a:r>
              <a:rPr lang="en-US" sz="900" b="1" i="1" dirty="0" err="1">
                <a:solidFill>
                  <a:schemeClr val="accent3">
                    <a:lumMod val="50000"/>
                  </a:schemeClr>
                </a:solidFill>
                <a:latin typeface="Arial"/>
                <a:ea typeface="+mn-ea"/>
              </a:rPr>
              <a:t>Willeke</a:t>
            </a:r>
            <a:r>
              <a:rPr lang="en-US" sz="900" b="1" i="1" dirty="0">
                <a:solidFill>
                  <a:schemeClr val="accent3">
                    <a:lumMod val="50000"/>
                  </a:schemeClr>
                </a:solidFill>
                <a:latin typeface="Arial"/>
                <a:ea typeface="+mn-ea"/>
              </a:rPr>
              <a:t>, L.-H. Yu (2014)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01916" y="1168904"/>
                <a:ext cx="1055735" cy="467947"/>
              </a:xfrm>
              <a:prstGeom prst="rect">
                <a:avLst/>
              </a:prstGeom>
            </p:spPr>
            <p:txBody>
              <a:bodyPr wrap="none" lIns="68579" tIns="34289" rIns="68579" bIns="34289">
                <a:spAutoFit/>
              </a:bodyPr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200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Δ</m:t>
                      </m:r>
                      <m:sSub>
                        <m:sSubPr>
                          <m:ctrlPr>
                            <a:rPr lang="en-US" sz="1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sz="120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𝜗</m:t>
                          </m:r>
                        </m:e>
                        <m:sub>
                          <m:r>
                            <a:rPr lang="en-US" sz="120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𝑦</m:t>
                          </m:r>
                        </m:sub>
                      </m:sSub>
                      <m:r>
                        <a:rPr lang="en-US" sz="12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it-IT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+mn-ea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+mn-ea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2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sz="120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  <m:r>
                                <a:rPr lang="en-US" sz="120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,2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r>
                            <a:rPr lang="en-US" sz="120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+mn-ea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2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lang="en-US" sz="120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+mn-ea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20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+mn-ea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1200" dirty="0">
                  <a:solidFill>
                    <a:prstClr val="black"/>
                  </a:solidFill>
                  <a:latin typeface="Arial"/>
                  <a:ea typeface="+mn-ea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916" y="1168904"/>
                <a:ext cx="1055735" cy="46794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7504" y="1824952"/>
                <a:ext cx="4689827" cy="10549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68579" tIns="34289" rIns="68579" bIns="34289" rtlCol="0">
                <a:spAutoFit/>
              </a:bodyPr>
              <a:lstStyle/>
              <a:p>
                <a:pPr marL="214308" indent="-214308" defTabSz="685783" eaLnBrk="1" fontAlgn="auto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</a:pPr>
                <a:r>
                  <a:rPr lang="en-US" sz="1050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Palatino Linotype" panose="02040502050505030304" pitchFamily="18" charset="0"/>
                    <a:ea typeface="+mn-ea"/>
                  </a:rPr>
                  <a:t>Energy-sliced electrons must be separated from the bunch</a:t>
                </a:r>
              </a:p>
              <a:p>
                <a:pPr marL="557199" lvl="1" indent="-214308" defTabSz="685783" eaLnBrk="1" fontAlgn="auto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450"/>
                  </a:spcAft>
                  <a:buFont typeface="Wingdings" panose="05000000000000000000" pitchFamily="2" charset="2"/>
                  <a:buChar char="Ø"/>
                </a:pPr>
                <a:r>
                  <a:rPr lang="en-US" sz="1200" i="1" dirty="0">
                    <a:solidFill>
                      <a:prstClr val="black"/>
                    </a:solidFill>
                    <a:latin typeface="Palatino Linotype" panose="02040502050505030304" pitchFamily="18" charset="0"/>
                    <a:ea typeface="+mn-ea"/>
                  </a:rPr>
                  <a:t>Angular</a:t>
                </a:r>
                <a:r>
                  <a:rPr lang="en-US" sz="1200" dirty="0">
                    <a:solidFill>
                      <a:prstClr val="black"/>
                    </a:solidFill>
                    <a:latin typeface="Palatino Linotype" panose="02040502050505030304" pitchFamily="18" charset="0"/>
                    <a:ea typeface="+mn-ea"/>
                  </a:rPr>
                  <a:t> separation is more efficient, but typically invasive on SR lattice. </a:t>
                </a:r>
              </a:p>
              <a:p>
                <a:pPr marL="603632" indent="-257168" defTabSz="685783" eaLnBrk="1" fontAlgn="auto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45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it-IT" sz="1200" b="1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en-US" sz="1200" b="1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𝒕</m:t>
                        </m:r>
                        <m:r>
                          <a:rPr lang="en-US" sz="1200" b="1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1200" b="1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𝒑𝒉</m:t>
                        </m:r>
                      </m:sub>
                    </m:sSub>
                    <m:r>
                      <a:rPr lang="en-US" sz="12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≈</m:t>
                    </m:r>
                    <m:r>
                      <m:rPr>
                        <m:nor/>
                      </m:rPr>
                      <a:rPr lang="it-IT" sz="1200" b="1" dirty="0">
                        <a:solidFill>
                          <a:prstClr val="black"/>
                        </a:solidFill>
                        <a:latin typeface="Palatino Linotype" panose="02040502050505030304" pitchFamily="18" charset="0"/>
                        <a:ea typeface="+mn-ea"/>
                      </a:rPr>
                      <m:t> </m:t>
                    </m:r>
                    <m:r>
                      <m:rPr>
                        <m:nor/>
                      </m:rPr>
                      <a:rPr lang="en-US" sz="1200" b="1" dirty="0">
                        <a:solidFill>
                          <a:prstClr val="black"/>
                        </a:solidFill>
                        <a:latin typeface="Palatino Linotype" panose="02040502050505030304" pitchFamily="18" charset="0"/>
                        <a:ea typeface="+mn-ea"/>
                      </a:rPr>
                      <m:t>0.01</m:t>
                    </m:r>
                    <m:r>
                      <m:rPr>
                        <m:nor/>
                      </m:rPr>
                      <a:rPr lang="it-IT" sz="1200" b="1" dirty="0">
                        <a:solidFill>
                          <a:prstClr val="black"/>
                        </a:solidFill>
                        <a:latin typeface="Palatino Linotype" panose="02040502050505030304" pitchFamily="18" charset="0"/>
                        <a:ea typeface="+mn-ea"/>
                      </a:rPr>
                      <m:t> – </m:t>
                    </m:r>
                    <m:r>
                      <m:rPr>
                        <m:nor/>
                      </m:rPr>
                      <a:rPr lang="en-GB" sz="1200" b="1" dirty="0">
                        <a:solidFill>
                          <a:prstClr val="black"/>
                        </a:solidFill>
                        <a:latin typeface="Palatino Linotype" panose="02040502050505030304" pitchFamily="18" charset="0"/>
                        <a:ea typeface="+mn-ea"/>
                      </a:rPr>
                      <m:t>0.</m:t>
                    </m:r>
                    <m:r>
                      <m:rPr>
                        <m:nor/>
                      </m:rPr>
                      <a:rPr lang="en-US" sz="1200" b="1" dirty="0" smtClean="0">
                        <a:solidFill>
                          <a:prstClr val="black"/>
                        </a:solidFill>
                        <a:latin typeface="Palatino Linotype" panose="02040502050505030304" pitchFamily="18" charset="0"/>
                        <a:ea typeface="+mn-ea"/>
                      </a:rPr>
                      <m:t>1</m:t>
                    </m:r>
                    <m:r>
                      <m:rPr>
                        <m:nor/>
                      </m:rPr>
                      <a:rPr lang="it-IT" sz="1200" b="1" dirty="0">
                        <a:solidFill>
                          <a:prstClr val="black"/>
                        </a:solidFill>
                        <a:latin typeface="Palatino Linotype" panose="02040502050505030304" pitchFamily="18" charset="0"/>
                        <a:ea typeface="+mn-ea"/>
                      </a:rPr>
                      <m:t> </m:t>
                    </m:r>
                    <m:r>
                      <m:rPr>
                        <m:nor/>
                      </m:rPr>
                      <a:rPr lang="it-IT" sz="1200" b="1" dirty="0">
                        <a:solidFill>
                          <a:prstClr val="black"/>
                        </a:solidFill>
                        <a:latin typeface="Palatino Linotype" panose="02040502050505030304" pitchFamily="18" charset="0"/>
                        <a:ea typeface="+mn-ea"/>
                      </a:rPr>
                      <m:t>ps</m:t>
                    </m:r>
                  </m:oMath>
                </a14:m>
                <a:r>
                  <a:rPr lang="it-IT" sz="1200" b="1" dirty="0">
                    <a:solidFill>
                      <a:prstClr val="black"/>
                    </a:solidFill>
                    <a:latin typeface="Palatino Linotype" panose="02040502050505030304" pitchFamily="18" charset="0"/>
                    <a:ea typeface="+mn-ea"/>
                  </a:rPr>
                  <a:t>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824952"/>
                <a:ext cx="4689827" cy="1054967"/>
              </a:xfrm>
              <a:prstGeom prst="rect">
                <a:avLst/>
              </a:prstGeom>
              <a:blipFill rotWithShape="1">
                <a:blip r:embed="rId3"/>
                <a:stretch>
                  <a:fillRect l="-130" b="-171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07504" y="3227006"/>
            <a:ext cx="6244760" cy="1092028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marL="214308" indent="-214308" defTabSz="685783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R&amp;D and limitations:</a:t>
            </a: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	</a:t>
            </a:r>
            <a:endParaRPr lang="en-US" sz="1200" i="1" dirty="0">
              <a:solidFill>
                <a:prstClr val="black"/>
              </a:solidFill>
              <a:latin typeface="Palatino Linotype" panose="02040502050505030304" pitchFamily="18" charset="0"/>
              <a:ea typeface="+mn-ea"/>
            </a:endParaRPr>
          </a:p>
          <a:p>
            <a:pPr marL="420280" indent="-214308" defTabSz="685783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450"/>
              </a:spcAft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Promised slicing efficiency is 10</a:t>
            </a:r>
            <a:r>
              <a:rPr lang="en-US" sz="1200" baseline="300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-7</a:t>
            </a:r>
          </a:p>
          <a:p>
            <a:pPr marL="420280" indent="-214308" defTabSz="685783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450"/>
              </a:spcAft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Background radiation limits the contrast ratio to </a:t>
            </a: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  <a:sym typeface="Symbol"/>
              </a:rPr>
              <a:t></a:t>
            </a: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10</a:t>
            </a:r>
          </a:p>
          <a:p>
            <a:pPr marL="420280" indent="-214308" defTabSz="685783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450"/>
              </a:spcAft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Requires kHz (NC) to 1 MHz (SC) e-Gun + </a:t>
            </a:r>
            <a:r>
              <a:rPr lang="en-US" sz="1200" dirty="0" err="1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Linac</a:t>
            </a:r>
            <a:r>
              <a:rPr lang="en-US" sz="1200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rPr>
              <a:t> + Magnetic Compressor</a:t>
            </a:r>
          </a:p>
        </p:txBody>
      </p:sp>
      <p:pic>
        <p:nvPicPr>
          <p:cNvPr id="8" name="Picture 2" descr="https://journals.aps.org/prstab/article/10.1103/PhysRevSTAB.17.040701/figures/1/medi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712" y="979299"/>
            <a:ext cx="3571875" cy="215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Fig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240" y="3198275"/>
            <a:ext cx="1665107" cy="1305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475614" y="2651610"/>
            <a:ext cx="1082180" cy="783047"/>
            <a:chOff x="8620404" y="3141856"/>
            <a:chExt cx="1442906" cy="1044063"/>
          </a:xfrm>
        </p:grpSpPr>
        <p:sp>
          <p:nvSpPr>
            <p:cNvPr id="11" name="TextBox 10"/>
            <p:cNvSpPr txBox="1"/>
            <p:nvPr/>
          </p:nvSpPr>
          <p:spPr>
            <a:xfrm>
              <a:off x="8620404" y="3141856"/>
              <a:ext cx="1442906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83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Palatino Linotype" panose="02040502050505030304" pitchFamily="18" charset="0"/>
                  <a:ea typeface="+mn-ea"/>
                </a:rPr>
                <a:t>Angular separation</a:t>
              </a:r>
              <a:endParaRPr lang="it-IT" sz="1200" b="1" dirty="0">
                <a:solidFill>
                  <a:prstClr val="black"/>
                </a:solidFill>
                <a:latin typeface="Palatino Linotype" panose="02040502050505030304" pitchFamily="18" charset="0"/>
                <a:ea typeface="+mn-ea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>
              <a:off x="9647064" y="3779134"/>
              <a:ext cx="220634" cy="406785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865789" y="1168905"/>
                <a:ext cx="1256560" cy="461535"/>
              </a:xfrm>
              <a:prstGeom prst="rect">
                <a:avLst/>
              </a:prstGeom>
            </p:spPr>
            <p:txBody>
              <a:bodyPr wrap="none" lIns="68579" tIns="34289" rIns="68579" bIns="34289">
                <a:spAutoFit/>
              </a:bodyPr>
              <a:lstStyle/>
              <a:p>
                <a:pPr defTabSz="685783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200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Δ</m:t>
                      </m:r>
                      <m:sSub>
                        <m:sSubPr>
                          <m:ctrlPr>
                            <a:rPr lang="en-US" sz="1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sz="120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𝑠𝑙𝑖𝑐𝑒</m:t>
                          </m:r>
                        </m:sub>
                      </m:sSub>
                      <m:r>
                        <a:rPr lang="en-US" sz="12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it-IT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2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20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sz="12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𝑠𝑖𝑛</m:t>
                          </m:r>
                          <m:sSub>
                            <m:sSubPr>
                              <m:ctrlP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1,2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1200" dirty="0">
                  <a:solidFill>
                    <a:prstClr val="black"/>
                  </a:solidFill>
                  <a:latin typeface="Arial"/>
                  <a:ea typeface="+mn-ea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5789" y="1168905"/>
                <a:ext cx="1256560" cy="46153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itle 1">
            <a:extLst>
              <a:ext uri="{FF2B5EF4-FFF2-40B4-BE49-F238E27FC236}">
                <a16:creationId xmlns:a16="http://schemas.microsoft.com/office/drawing/2014/main" id="{E16CE262-0785-418A-83CE-17772F41A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804" y="122087"/>
            <a:ext cx="5782637" cy="636912"/>
          </a:xfrm>
        </p:spPr>
        <p:txBody>
          <a:bodyPr/>
          <a:lstStyle/>
          <a:p>
            <a:r>
              <a:rPr lang="en-US" sz="2400" dirty="0">
                <a:solidFill>
                  <a:srgbClr val="0070C0"/>
                </a:solidFill>
              </a:rPr>
              <a:t>Beam-slicing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9160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3</a:t>
            </a:fld>
            <a:endParaRPr lang="it-IT" altLang="it-IT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9861C3C0-472F-49B4-B5BD-4E1F789988A3}"/>
              </a:ext>
            </a:extLst>
          </p:cNvPr>
          <p:cNvSpPr/>
          <p:nvPr/>
        </p:nvSpPr>
        <p:spPr bwMode="auto">
          <a:xfrm>
            <a:off x="-1260647" y="972243"/>
            <a:ext cx="4373157" cy="3759749"/>
          </a:xfrm>
          <a:prstGeom prst="arc">
            <a:avLst>
              <a:gd name="adj1" fmla="val 16200000"/>
              <a:gd name="adj2" fmla="val 4108218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22" tIns="45711" rIns="91422" bIns="45711" numCol="1" rtlCol="0" anchor="t" anchorCtr="0" compatLnSpc="1">
            <a:prstTxWarp prst="textNoShape">
              <a:avLst/>
            </a:prstTxWarp>
          </a:bodyPr>
          <a:lstStyle/>
          <a:p>
            <a:pPr defTabSz="449164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FBAB0E9-1E4D-4D5F-B223-1655BF379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0070C0"/>
                </a:solidFill>
              </a:rPr>
              <a:t>Outline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C3FB56E-23C7-4E5C-8E1B-4F5145F716D4}"/>
              </a:ext>
            </a:extLst>
          </p:cNvPr>
          <p:cNvGrpSpPr/>
          <p:nvPr/>
        </p:nvGrpSpPr>
        <p:grpSpPr>
          <a:xfrm>
            <a:off x="1835696" y="981237"/>
            <a:ext cx="6642003" cy="3470491"/>
            <a:chOff x="1835696" y="981235"/>
            <a:chExt cx="6642003" cy="3470491"/>
          </a:xfrm>
        </p:grpSpPr>
        <p:sp>
          <p:nvSpPr>
            <p:cNvPr id="5" name="TextBox 4"/>
            <p:cNvSpPr txBox="1"/>
            <p:nvPr/>
          </p:nvSpPr>
          <p:spPr>
            <a:xfrm>
              <a:off x="1835696" y="981235"/>
              <a:ext cx="4752528" cy="437682"/>
            </a:xfrm>
            <a:prstGeom prst="rect">
              <a:avLst/>
            </a:prstGeom>
            <a:noFill/>
          </p:spPr>
          <p:txBody>
            <a:bodyPr wrap="square" lIns="68579" tIns="34289" rIns="68579" bIns="34289" rtlCol="0">
              <a:spAutoFit/>
            </a:bodyPr>
            <a:lstStyle/>
            <a:p>
              <a:pPr marL="342821" indent="-342821" defTabSz="685630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n-US" sz="2100" dirty="0">
                  <a:solidFill>
                    <a:prstClr val="black"/>
                  </a:solidFill>
                  <a:latin typeface="Corbel" panose="020B0503020204020204"/>
                  <a:ea typeface="+mn-ea"/>
                </a:rPr>
                <a:t> Scientific motivations</a:t>
              </a:r>
              <a:endParaRPr lang="en-US" sz="1800" dirty="0">
                <a:solidFill>
                  <a:prstClr val="black"/>
                </a:solidFill>
                <a:latin typeface="Corbel" panose="020B0503020204020204"/>
                <a:ea typeface="+mn-ea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982D8E6-B780-448D-BAAA-410D56C35646}"/>
                </a:ext>
              </a:extLst>
            </p:cNvPr>
            <p:cNvSpPr txBox="1"/>
            <p:nvPr/>
          </p:nvSpPr>
          <p:spPr>
            <a:xfrm>
              <a:off x="2843808" y="1923678"/>
              <a:ext cx="4608512" cy="416715"/>
            </a:xfrm>
            <a:prstGeom prst="rect">
              <a:avLst/>
            </a:prstGeom>
            <a:noFill/>
          </p:spPr>
          <p:txBody>
            <a:bodyPr wrap="square" lIns="68579" tIns="34289" rIns="68579" bIns="34289" rtlCol="0">
              <a:spAutoFit/>
            </a:bodyPr>
            <a:lstStyle/>
            <a:p>
              <a:pPr marL="285687" indent="-285687" defTabSz="685630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n-US" sz="2100" dirty="0">
                  <a:solidFill>
                    <a:prstClr val="black"/>
                  </a:solidFill>
                  <a:latin typeface="Corbel" panose="020B0503020204020204"/>
                  <a:ea typeface="+mn-ea"/>
                </a:rPr>
                <a:t>Timing modes</a:t>
              </a:r>
              <a:endParaRPr lang="en-US" sz="1800" i="1" dirty="0">
                <a:solidFill>
                  <a:prstClr val="black"/>
                </a:solidFill>
                <a:latin typeface="Corbel" panose="020B0503020204020204"/>
                <a:ea typeface="+mn-ea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033C779-3C0F-4346-BCB7-386CA6BD2F14}"/>
                </a:ext>
              </a:extLst>
            </p:cNvPr>
            <p:cNvSpPr txBox="1"/>
            <p:nvPr/>
          </p:nvSpPr>
          <p:spPr>
            <a:xfrm>
              <a:off x="2952416" y="3003798"/>
              <a:ext cx="5525283" cy="416715"/>
            </a:xfrm>
            <a:prstGeom prst="rect">
              <a:avLst/>
            </a:prstGeom>
            <a:noFill/>
          </p:spPr>
          <p:txBody>
            <a:bodyPr wrap="square" lIns="68579" tIns="34289" rIns="68579" bIns="34289" rtlCol="0">
              <a:spAutoFit/>
            </a:bodyPr>
            <a:lstStyle/>
            <a:p>
              <a:pPr marL="285687" indent="-285687" defTabSz="685630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n-US" sz="2100" dirty="0">
                  <a:solidFill>
                    <a:prstClr val="black"/>
                  </a:solidFill>
                  <a:latin typeface="Corbel" panose="020B0503020204020204"/>
                  <a:ea typeface="+mn-ea"/>
                </a:rPr>
                <a:t> Challenges @ 4GSR</a:t>
              </a:r>
              <a:endParaRPr lang="en-US" sz="1800" dirty="0">
                <a:solidFill>
                  <a:prstClr val="black"/>
                </a:solidFill>
                <a:latin typeface="Corbel" panose="020B0503020204020204"/>
                <a:ea typeface="+mn-ea"/>
                <a:sym typeface="Symbol" panose="05050102010706020507" pitchFamily="18" charset="2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721C20F-3742-4D18-BCC8-00E6BDA20359}"/>
                </a:ext>
              </a:extLst>
            </p:cNvPr>
            <p:cNvSpPr txBox="1"/>
            <p:nvPr/>
          </p:nvSpPr>
          <p:spPr>
            <a:xfrm>
              <a:off x="2267744" y="4035011"/>
              <a:ext cx="4608511" cy="416715"/>
            </a:xfrm>
            <a:prstGeom prst="rect">
              <a:avLst/>
            </a:prstGeom>
            <a:noFill/>
          </p:spPr>
          <p:txBody>
            <a:bodyPr wrap="square" lIns="68579" tIns="34289" rIns="68579" bIns="34289" rtlCol="0">
              <a:spAutoFit/>
            </a:bodyPr>
            <a:lstStyle/>
            <a:p>
              <a:pPr marL="342821" indent="-342821" defTabSz="685630" eaLnBrk="1" fontAlgn="auto" hangingPunct="1">
                <a:lnSpc>
                  <a:spcPct val="114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n-US" sz="2100" dirty="0">
                  <a:solidFill>
                    <a:prstClr val="black"/>
                  </a:solidFill>
                  <a:latin typeface="Corbel" panose="020B0503020204020204"/>
                  <a:ea typeface="+mn-ea"/>
                </a:rPr>
                <a:t> Conclusions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49323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0FBFF9F-5467-4280-9EE2-3FF2186704F5}"/>
              </a:ext>
            </a:extLst>
          </p:cNvPr>
          <p:cNvSpPr txBox="1"/>
          <p:nvPr/>
        </p:nvSpPr>
        <p:spPr>
          <a:xfrm>
            <a:off x="104008" y="809882"/>
            <a:ext cx="8712968" cy="2292935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marL="342821" indent="-342821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u="sng" dirty="0">
                <a:solidFill>
                  <a:schemeClr val="tx1"/>
                </a:solidFill>
                <a:latin typeface="Century Gothic" panose="020B0502020202020204" pitchFamily="34" charset="0"/>
              </a:rPr>
              <a:t>3</a:t>
            </a:r>
            <a:r>
              <a:rPr lang="en-US" sz="2000" u="sng" baseline="30000" dirty="0">
                <a:solidFill>
                  <a:schemeClr val="tx1"/>
                </a:solidFill>
                <a:latin typeface="Century Gothic" panose="020B0502020202020204" pitchFamily="34" charset="0"/>
              </a:rPr>
              <a:t>rd</a:t>
            </a:r>
            <a:r>
              <a:rPr lang="en-US" sz="2000" u="sng" dirty="0">
                <a:solidFill>
                  <a:schemeClr val="tx1"/>
                </a:solidFill>
                <a:latin typeface="Century Gothic" panose="020B0502020202020204" pitchFamily="34" charset="0"/>
              </a:rPr>
              <a:t> gen. SRLS:</a:t>
            </a:r>
            <a:r>
              <a:rPr 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high average brilliance, moderate peak intensity</a:t>
            </a:r>
          </a:p>
          <a:p>
            <a:pPr marL="742787" lvl="1" indent="-34282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Track aerosol in free-flight, non-equilibrium states</a:t>
            </a:r>
          </a:p>
          <a:p>
            <a:pPr marL="742787" lvl="1" indent="-34282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Map reversible dynamics of molecular systems</a:t>
            </a:r>
          </a:p>
          <a:p>
            <a:pPr marL="742787" lvl="1" indent="-34282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Photo-electron spectroscopy</a:t>
            </a:r>
          </a:p>
          <a:p>
            <a:pPr marL="742787" lvl="1" indent="-34282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Probe charge transfer dynamics</a:t>
            </a:r>
          </a:p>
          <a:p>
            <a:pPr marL="742787" lvl="1" indent="-34282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Image orbital, spin, and lattice degree of freedom</a:t>
            </a:r>
          </a:p>
          <a:p>
            <a:pPr marL="742787" lvl="1" indent="-34282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EXAFS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6CE262-0785-418A-83CE-17772F41A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800" y="122087"/>
            <a:ext cx="6139181" cy="636912"/>
          </a:xfrm>
        </p:spPr>
        <p:txBody>
          <a:bodyPr/>
          <a:lstStyle/>
          <a:p>
            <a:r>
              <a:rPr lang="en-US" sz="2400" dirty="0">
                <a:solidFill>
                  <a:srgbClr val="0070C0"/>
                </a:solidFill>
              </a:rPr>
              <a:t>Scientific motivations to timing mode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591DB5-DE85-4092-A1BE-116092A6F5F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4</a:t>
            </a:fld>
            <a:endParaRPr lang="it-IT" altLang="it-IT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B1107DE9-8CEC-4E5C-9FC5-6D04E1B61058}"/>
              </a:ext>
            </a:extLst>
          </p:cNvPr>
          <p:cNvSpPr/>
          <p:nvPr/>
        </p:nvSpPr>
        <p:spPr bwMode="auto">
          <a:xfrm>
            <a:off x="6300193" y="1225589"/>
            <a:ext cx="288032" cy="851735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22" tIns="45711" rIns="91422" bIns="45711" numCol="1" rtlCol="0" anchor="t" anchorCtr="0" compatLnSpc="1">
            <a:prstTxWarp prst="textNoShape">
              <a:avLst/>
            </a:prstTxWarp>
          </a:bodyPr>
          <a:lstStyle/>
          <a:p>
            <a:pPr defTabSz="449164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7EC6F35D-848A-4062-AC10-7B0DA5776CBD}"/>
              </a:ext>
            </a:extLst>
          </p:cNvPr>
          <p:cNvSpPr/>
          <p:nvPr/>
        </p:nvSpPr>
        <p:spPr bwMode="auto">
          <a:xfrm>
            <a:off x="6516217" y="2118800"/>
            <a:ext cx="288032" cy="584775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22" tIns="45711" rIns="91422" bIns="45711" numCol="1" rtlCol="0" anchor="t" anchorCtr="0" compatLnSpc="1">
            <a:prstTxWarp prst="textNoShape">
              <a:avLst/>
            </a:prstTxWarp>
          </a:bodyPr>
          <a:lstStyle/>
          <a:p>
            <a:pPr defTabSz="449164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1C31BA3A-AE86-4057-8B00-47757A493ACE}"/>
              </a:ext>
            </a:extLst>
          </p:cNvPr>
          <p:cNvSpPr/>
          <p:nvPr/>
        </p:nvSpPr>
        <p:spPr bwMode="auto">
          <a:xfrm>
            <a:off x="1693180" y="2786038"/>
            <a:ext cx="288032" cy="268282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22" tIns="45711" rIns="91422" bIns="45711" numCol="1" rtlCol="0" anchor="t" anchorCtr="0" compatLnSpc="1">
            <a:prstTxWarp prst="textNoShape">
              <a:avLst/>
            </a:prstTxWarp>
          </a:bodyPr>
          <a:lstStyle/>
          <a:p>
            <a:pPr defTabSz="449164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0BCE02-6B54-4684-B6C6-67426A4B1224}"/>
              </a:ext>
            </a:extLst>
          </p:cNvPr>
          <p:cNvSpPr txBox="1"/>
          <p:nvPr/>
        </p:nvSpPr>
        <p:spPr>
          <a:xfrm>
            <a:off x="6588224" y="1203599"/>
            <a:ext cx="2455260" cy="83099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Century Gothic" panose="020B0502020202020204" pitchFamily="34" charset="0"/>
              </a:rPr>
              <a:t>avoid sample 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damage </a:t>
            </a:r>
            <a:r>
              <a:rPr lang="en-US" sz="1600" dirty="0">
                <a:solidFill>
                  <a:srgbClr val="0070C0"/>
                </a:solidFill>
                <a:latin typeface="Century Gothic" panose="020B0502020202020204" pitchFamily="34" charset="0"/>
              </a:rPr>
              <a:t>(burning, ablation) and 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space charge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F73350-D297-4E65-970A-F6FE9E5F07B4}"/>
              </a:ext>
            </a:extLst>
          </p:cNvPr>
          <p:cNvSpPr txBox="1"/>
          <p:nvPr/>
        </p:nvSpPr>
        <p:spPr>
          <a:xfrm>
            <a:off x="6829167" y="1995686"/>
            <a:ext cx="2012728" cy="830997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600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nano</a:t>
            </a:r>
            <a:r>
              <a:rPr lang="en-US" sz="1600" dirty="0">
                <a:solidFill>
                  <a:srgbClr val="0070C0"/>
                </a:solidFill>
                <a:latin typeface="Century Gothic" panose="020B0502020202020204" pitchFamily="34" charset="0"/>
              </a:rPr>
              <a:t>- to pico-second time scale at 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nanometer size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A06D01-8F3E-46F2-993D-2D442144DDCA}"/>
              </a:ext>
            </a:extLst>
          </p:cNvPr>
          <p:cNvSpPr txBox="1"/>
          <p:nvPr/>
        </p:nvSpPr>
        <p:spPr>
          <a:xfrm>
            <a:off x="2011490" y="2715768"/>
            <a:ext cx="3208591" cy="338554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Century Gothic" panose="020B0502020202020204" pitchFamily="34" charset="0"/>
              </a:rPr>
              <a:t>Large wavelength 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tuneability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73B1F2-775F-4841-B71A-F2E2576BF241}"/>
              </a:ext>
            </a:extLst>
          </p:cNvPr>
          <p:cNvSpPr txBox="1"/>
          <p:nvPr/>
        </p:nvSpPr>
        <p:spPr>
          <a:xfrm>
            <a:off x="104008" y="3187012"/>
            <a:ext cx="8640960" cy="1308050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marL="341234" indent="-341234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u="sng" dirty="0">
                <a:solidFill>
                  <a:schemeClr val="tx1"/>
                </a:solidFill>
                <a:latin typeface="Century Gothic" panose="020B0502020202020204" pitchFamily="34" charset="0"/>
              </a:rPr>
              <a:t>4</a:t>
            </a:r>
            <a:r>
              <a:rPr lang="en-US" sz="2000" u="sng" baseline="30000" dirty="0">
                <a:solidFill>
                  <a:schemeClr val="tx1"/>
                </a:solidFill>
                <a:latin typeface="Century Gothic" panose="020B0502020202020204" pitchFamily="34" charset="0"/>
              </a:rPr>
              <a:t>th</a:t>
            </a:r>
            <a:r>
              <a:rPr lang="en-US" sz="2000" u="sng" dirty="0">
                <a:solidFill>
                  <a:schemeClr val="tx1"/>
                </a:solidFill>
                <a:latin typeface="Century Gothic" panose="020B0502020202020204" pitchFamily="34" charset="0"/>
              </a:rPr>
              <a:t> gen. SRLS:</a:t>
            </a:r>
            <a:r>
              <a:rPr lang="en-US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high degree of transverse coherence in x-rays</a:t>
            </a:r>
            <a:r>
              <a:rPr lang="en-US" sz="2000" u="sng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</a:p>
          <a:p>
            <a:pPr marL="742787" indent="-285687">
              <a:buFont typeface="Wingdings" panose="05000000000000000000" pitchFamily="2" charset="2"/>
              <a:buChar char="§"/>
            </a:pPr>
            <a:r>
              <a:rPr lang="en-US" sz="1800" i="1" dirty="0">
                <a:solidFill>
                  <a:srgbClr val="C00000"/>
                </a:solidFill>
                <a:latin typeface="Century Gothic" panose="020B0502020202020204" pitchFamily="34" charset="0"/>
              </a:rPr>
              <a:t>improves </a:t>
            </a:r>
            <a:r>
              <a:rPr lang="en-US" sz="1800" b="1" i="1" dirty="0">
                <a:solidFill>
                  <a:srgbClr val="C00000"/>
                </a:solidFill>
                <a:latin typeface="Century Gothic" panose="020B0502020202020204" pitchFamily="34" charset="0"/>
              </a:rPr>
              <a:t>lateral resolution</a:t>
            </a:r>
          </a:p>
          <a:p>
            <a:pPr marL="742787" indent="-285687">
              <a:buFont typeface="Wingdings" panose="05000000000000000000" pitchFamily="2" charset="2"/>
              <a:buChar char="§"/>
            </a:pPr>
            <a:r>
              <a:rPr lang="en-US" sz="1800" i="1" dirty="0">
                <a:solidFill>
                  <a:srgbClr val="C00000"/>
                </a:solidFill>
                <a:latin typeface="Century Gothic" panose="020B0502020202020204" pitchFamily="34" charset="0"/>
              </a:rPr>
              <a:t>preserves high </a:t>
            </a:r>
            <a:r>
              <a:rPr lang="en-US" sz="1800" b="1" i="1" dirty="0">
                <a:solidFill>
                  <a:srgbClr val="C00000"/>
                </a:solidFill>
                <a:latin typeface="Century Gothic" panose="020B0502020202020204" pitchFamily="34" charset="0"/>
              </a:rPr>
              <a:t>energy resolution </a:t>
            </a:r>
            <a:r>
              <a:rPr lang="en-US" sz="1800" i="1" dirty="0">
                <a:solidFill>
                  <a:srgbClr val="C00000"/>
                </a:solidFill>
                <a:latin typeface="Century Gothic" panose="020B0502020202020204" pitchFamily="34" charset="0"/>
              </a:rPr>
              <a:t>(monochromators)</a:t>
            </a:r>
          </a:p>
          <a:p>
            <a:pPr marL="742787" indent="-285687">
              <a:buFont typeface="Wingdings" panose="05000000000000000000" pitchFamily="2" charset="2"/>
              <a:buChar char="§"/>
            </a:pPr>
            <a:r>
              <a:rPr lang="en-US" sz="1800" i="1" dirty="0">
                <a:solidFill>
                  <a:srgbClr val="C00000"/>
                </a:solidFill>
                <a:latin typeface="Century Gothic" panose="020B0502020202020204" pitchFamily="34" charset="0"/>
              </a:rPr>
              <a:t>reduces the </a:t>
            </a:r>
            <a:r>
              <a:rPr lang="en-US" sz="1800" b="1" i="1" dirty="0">
                <a:solidFill>
                  <a:srgbClr val="C00000"/>
                </a:solidFill>
                <a:latin typeface="Century Gothic" panose="020B0502020202020204" pitchFamily="34" charset="0"/>
              </a:rPr>
              <a:t>integrated time</a:t>
            </a:r>
            <a:r>
              <a:rPr lang="en-US" sz="1800" i="1" dirty="0">
                <a:solidFill>
                  <a:srgbClr val="C00000"/>
                </a:solidFill>
                <a:latin typeface="Century Gothic" panose="020B0502020202020204" pitchFamily="34" charset="0"/>
              </a:rPr>
              <a:t> of measurements</a:t>
            </a:r>
          </a:p>
        </p:txBody>
      </p:sp>
    </p:spTree>
    <p:extLst>
      <p:ext uri="{BB962C8B-B14F-4D97-AF65-F5344CB8AC3E}">
        <p14:creationId xmlns:p14="http://schemas.microsoft.com/office/powerpoint/2010/main" val="630041195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CE262-0785-418A-83CE-17772F41A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802" y="122087"/>
            <a:ext cx="6070669" cy="636912"/>
          </a:xfrm>
        </p:spPr>
        <p:txBody>
          <a:bodyPr/>
          <a:lstStyle/>
          <a:p>
            <a:r>
              <a:rPr lang="en-US" sz="2400" dirty="0">
                <a:solidFill>
                  <a:srgbClr val="0070C0"/>
                </a:solidFill>
              </a:rPr>
              <a:t>Strong and weak points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591DB5-DE85-4092-A1BE-116092A6F5F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5</a:t>
            </a:fld>
            <a:endParaRPr lang="it-IT" altLang="it-IT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C92C420-8861-4087-8CE2-B6D06B32442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919" y="778002"/>
            <a:ext cx="6436130" cy="402600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A4B608D-6D27-4A31-8F1D-FE1AE4DF78EF}"/>
              </a:ext>
            </a:extLst>
          </p:cNvPr>
          <p:cNvSpPr/>
          <p:nvPr/>
        </p:nvSpPr>
        <p:spPr>
          <a:xfrm>
            <a:off x="2854609" y="645307"/>
            <a:ext cx="3888432" cy="261592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en-US" sz="1100" i="1" dirty="0">
                <a:solidFill>
                  <a:srgbClr val="7030A0"/>
                </a:solidFill>
              </a:rPr>
              <a:t>R. </a:t>
            </a:r>
            <a:r>
              <a:rPr lang="en-US" sz="1100" i="1" dirty="0" err="1">
                <a:solidFill>
                  <a:srgbClr val="7030A0"/>
                </a:solidFill>
              </a:rPr>
              <a:t>Costantini</a:t>
            </a:r>
            <a:r>
              <a:rPr lang="en-US" sz="1100" i="1" dirty="0">
                <a:solidFill>
                  <a:srgbClr val="7030A0"/>
                </a:solidFill>
              </a:rPr>
              <a:t> et al., J. </a:t>
            </a:r>
            <a:r>
              <a:rPr lang="en-US" sz="1100" i="1" dirty="0" err="1">
                <a:solidFill>
                  <a:srgbClr val="7030A0"/>
                </a:solidFill>
              </a:rPr>
              <a:t>Electr</a:t>
            </a:r>
            <a:r>
              <a:rPr lang="en-US" sz="1100" i="1" dirty="0">
                <a:solidFill>
                  <a:srgbClr val="7030A0"/>
                </a:solidFill>
              </a:rPr>
              <a:t>. </a:t>
            </a:r>
            <a:r>
              <a:rPr lang="en-US" sz="1100" i="1" dirty="0" err="1">
                <a:solidFill>
                  <a:srgbClr val="7030A0"/>
                </a:solidFill>
              </a:rPr>
              <a:t>Spectr</a:t>
            </a:r>
            <a:r>
              <a:rPr lang="en-US" sz="1100" i="1" dirty="0">
                <a:solidFill>
                  <a:srgbClr val="7030A0"/>
                </a:solidFill>
              </a:rPr>
              <a:t>. Rel. </a:t>
            </a:r>
            <a:r>
              <a:rPr lang="en-US" sz="1100" i="1" dirty="0" err="1">
                <a:solidFill>
                  <a:srgbClr val="7030A0"/>
                </a:solidFill>
              </a:rPr>
              <a:t>Phen</a:t>
            </a:r>
            <a:r>
              <a:rPr lang="en-US" sz="1100" i="1" dirty="0">
                <a:solidFill>
                  <a:srgbClr val="7030A0"/>
                </a:solidFill>
              </a:rPr>
              <a:t>. 254 (2022)</a:t>
            </a:r>
            <a:endParaRPr lang="en-US" sz="1100" dirty="0">
              <a:solidFill>
                <a:srgbClr val="7030A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BD470A-2557-4192-8C9C-73E994B00BA1}"/>
              </a:ext>
            </a:extLst>
          </p:cNvPr>
          <p:cNvSpPr txBox="1"/>
          <p:nvPr/>
        </p:nvSpPr>
        <p:spPr>
          <a:xfrm rot="20234303">
            <a:off x="6639936" y="1528783"/>
            <a:ext cx="1087866" cy="438578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space-charge limit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518F3E4-2623-47EE-A977-5938CEE203FA}"/>
              </a:ext>
            </a:extLst>
          </p:cNvPr>
          <p:cNvGrpSpPr/>
          <p:nvPr/>
        </p:nvGrpSpPr>
        <p:grpSpPr>
          <a:xfrm>
            <a:off x="3048636" y="3805233"/>
            <a:ext cx="5915852" cy="774084"/>
            <a:chOff x="3048636" y="3805233"/>
            <a:chExt cx="5915852" cy="77408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96E7593-029D-46EB-BDAB-3A4C0FB24556}"/>
                </a:ext>
              </a:extLst>
            </p:cNvPr>
            <p:cNvSpPr/>
            <p:nvPr/>
          </p:nvSpPr>
          <p:spPr bwMode="auto">
            <a:xfrm>
              <a:off x="3048636" y="4291293"/>
              <a:ext cx="1678181" cy="288024"/>
            </a:xfrm>
            <a:prstGeom prst="ellipse">
              <a:avLst/>
            </a:prstGeom>
            <a:noFill/>
            <a:ln w="1270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164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US" sz="2400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24" name="Connector: Elbow 23">
              <a:extLst>
                <a:ext uri="{FF2B5EF4-FFF2-40B4-BE49-F238E27FC236}">
                  <a16:creationId xmlns:a16="http://schemas.microsoft.com/office/drawing/2014/main" id="{9885D4A1-9A47-406F-98A1-96267ABFF3BA}"/>
                </a:ext>
              </a:extLst>
            </p:cNvPr>
            <p:cNvCxnSpPr>
              <a:cxnSpLocks/>
              <a:stCxn id="22" idx="0"/>
            </p:cNvCxnSpPr>
            <p:nvPr/>
          </p:nvCxnSpPr>
          <p:spPr bwMode="auto">
            <a:xfrm rot="5400000" flipH="1" flipV="1">
              <a:off x="5338316" y="2526528"/>
              <a:ext cx="314176" cy="3215354"/>
            </a:xfrm>
            <a:prstGeom prst="bentConnector2">
              <a:avLst/>
            </a:prstGeom>
            <a:solidFill>
              <a:srgbClr val="00B8FF"/>
            </a:solidFill>
            <a:ln w="1270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oval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19790BB-0E72-457E-BA7E-23BC8DE115DA}"/>
                </a:ext>
              </a:extLst>
            </p:cNvPr>
            <p:cNvSpPr txBox="1"/>
            <p:nvPr/>
          </p:nvSpPr>
          <p:spPr>
            <a:xfrm>
              <a:off x="7103081" y="3805233"/>
              <a:ext cx="18614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too low, too high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848B887-30E5-4BD1-A41F-2CEC1154B4D9}"/>
              </a:ext>
            </a:extLst>
          </p:cNvPr>
          <p:cNvGrpSpPr/>
          <p:nvPr/>
        </p:nvGrpSpPr>
        <p:grpSpPr>
          <a:xfrm>
            <a:off x="3142642" y="3459982"/>
            <a:ext cx="5300490" cy="338554"/>
            <a:chOff x="3142641" y="3460009"/>
            <a:chExt cx="5300490" cy="338554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A652A0B-6C26-4AE4-BA1E-D9650C69BC3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42641" y="3643213"/>
              <a:ext cx="4176464" cy="0"/>
            </a:xfrm>
            <a:prstGeom prst="straightConnector1">
              <a:avLst/>
            </a:prstGeom>
            <a:solidFill>
              <a:srgbClr val="00B8FF"/>
            </a:solidFill>
            <a:ln w="1270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oval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6BD3C70-4B55-4143-A802-E359BFB40B65}"/>
                </a:ext>
              </a:extLst>
            </p:cNvPr>
            <p:cNvSpPr txBox="1"/>
            <p:nvPr/>
          </p:nvSpPr>
          <p:spPr>
            <a:xfrm>
              <a:off x="7319105" y="3460009"/>
              <a:ext cx="11240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too weak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81882EC-39E4-4387-9C78-DE923BBF9086}"/>
              </a:ext>
            </a:extLst>
          </p:cNvPr>
          <p:cNvGrpSpPr/>
          <p:nvPr/>
        </p:nvGrpSpPr>
        <p:grpSpPr>
          <a:xfrm>
            <a:off x="4438787" y="3042441"/>
            <a:ext cx="4114571" cy="338554"/>
            <a:chOff x="4438785" y="3042468"/>
            <a:chExt cx="4114571" cy="338554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F38D85C-B7A6-4667-90C5-DAF72E6EE2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38785" y="3211165"/>
              <a:ext cx="3096344" cy="0"/>
            </a:xfrm>
            <a:prstGeom prst="straightConnector1">
              <a:avLst/>
            </a:prstGeom>
            <a:solidFill>
              <a:srgbClr val="00B8FF"/>
            </a:solidFill>
            <a:ln w="1270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oval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B94E05C-3DAA-4C77-849C-FBA7CA55EE7A}"/>
                </a:ext>
              </a:extLst>
            </p:cNvPr>
            <p:cNvSpPr txBox="1"/>
            <p:nvPr/>
          </p:nvSpPr>
          <p:spPr>
            <a:xfrm>
              <a:off x="7535129" y="3042468"/>
              <a:ext cx="10182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too long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436394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68B5D881-FEC3-43B9-8A67-13FE3191E0B0}"/>
              </a:ext>
            </a:extLst>
          </p:cNvPr>
          <p:cNvGrpSpPr/>
          <p:nvPr/>
        </p:nvGrpSpPr>
        <p:grpSpPr>
          <a:xfrm>
            <a:off x="378919" y="778002"/>
            <a:ext cx="6436130" cy="4026005"/>
            <a:chOff x="378919" y="777993"/>
            <a:chExt cx="6436130" cy="402600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AC9960C-AC5B-4770-9CE6-9161837DC6CA}"/>
                </a:ext>
              </a:extLst>
            </p:cNvPr>
            <p:cNvGrpSpPr/>
            <p:nvPr/>
          </p:nvGrpSpPr>
          <p:grpSpPr>
            <a:xfrm>
              <a:off x="378919" y="777993"/>
              <a:ext cx="6436130" cy="4026005"/>
              <a:chOff x="378919" y="777993"/>
              <a:chExt cx="6436130" cy="4026005"/>
            </a:xfrm>
            <a:solidFill>
              <a:srgbClr val="FFFFFF"/>
            </a:solidFill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C92C420-8861-4087-8CE2-B6D06B3244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78919" y="777993"/>
                <a:ext cx="6436130" cy="4026005"/>
              </a:xfrm>
              <a:prstGeom prst="rect">
                <a:avLst/>
              </a:prstGeom>
              <a:grpFill/>
            </p:spPr>
          </p:pic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9E746EED-9606-40EE-9CC9-740EA02C1CB3}"/>
                  </a:ext>
                </a:extLst>
              </p:cNvPr>
              <p:cNvSpPr/>
              <p:nvPr/>
            </p:nvSpPr>
            <p:spPr bwMode="auto">
              <a:xfrm>
                <a:off x="1187624" y="915566"/>
                <a:ext cx="2592288" cy="1656184"/>
              </a:xfrm>
              <a:prstGeom prst="round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49164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US" sz="2400" dirty="0"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ACA6C152-46F9-4E23-8055-E872DCD5A173}"/>
                  </a:ext>
                </a:extLst>
              </p:cNvPr>
              <p:cNvSpPr/>
              <p:nvPr/>
            </p:nvSpPr>
            <p:spPr bwMode="auto">
              <a:xfrm>
                <a:off x="3677951" y="3147814"/>
                <a:ext cx="471000" cy="792088"/>
              </a:xfrm>
              <a:prstGeom prst="round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49164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US" sz="2400" dirty="0"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DD8339DA-D525-4E49-8247-37E458A2C561}"/>
                  </a:ext>
                </a:extLst>
              </p:cNvPr>
              <p:cNvSpPr/>
              <p:nvPr/>
            </p:nvSpPr>
            <p:spPr bwMode="auto">
              <a:xfrm>
                <a:off x="1121976" y="2842200"/>
                <a:ext cx="1812919" cy="1368152"/>
              </a:xfrm>
              <a:prstGeom prst="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49164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US" sz="2400"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84C8D113-3A2C-4A20-8168-6CB3920B045A}"/>
                  </a:ext>
                </a:extLst>
              </p:cNvPr>
              <p:cNvSpPr/>
              <p:nvPr/>
            </p:nvSpPr>
            <p:spPr bwMode="auto">
              <a:xfrm>
                <a:off x="5571437" y="1059582"/>
                <a:ext cx="1080120" cy="2376264"/>
              </a:xfrm>
              <a:prstGeom prst="round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49164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US" sz="2400"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DAEC8021-98D1-469A-9C1D-DA0080D827CB}"/>
                  </a:ext>
                </a:extLst>
              </p:cNvPr>
              <p:cNvSpPr/>
              <p:nvPr/>
            </p:nvSpPr>
            <p:spPr bwMode="auto">
              <a:xfrm>
                <a:off x="4860032" y="1825248"/>
                <a:ext cx="742709" cy="576064"/>
              </a:xfrm>
              <a:prstGeom prst="round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49164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US" sz="2400"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AA7F034-E7C9-49F9-9FDA-7B6A045F8464}"/>
                </a:ext>
              </a:extLst>
            </p:cNvPr>
            <p:cNvSpPr/>
            <p:nvPr/>
          </p:nvSpPr>
          <p:spPr bwMode="auto">
            <a:xfrm rot="20284450">
              <a:off x="4774722" y="2479973"/>
              <a:ext cx="875702" cy="132059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164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US" sz="2400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16CE262-0785-418A-83CE-17772F41A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802" y="122087"/>
            <a:ext cx="6070669" cy="636912"/>
          </a:xfrm>
        </p:spPr>
        <p:txBody>
          <a:bodyPr/>
          <a:lstStyle/>
          <a:p>
            <a:r>
              <a:rPr lang="en-US" sz="2400" dirty="0">
                <a:solidFill>
                  <a:srgbClr val="0070C0"/>
                </a:solidFill>
              </a:rPr>
              <a:t>Timing modes </a:t>
            </a:r>
            <a:r>
              <a:rPr lang="en-US" sz="1800" i="1" dirty="0">
                <a:solidFill>
                  <a:srgbClr val="0070C0"/>
                </a:solidFill>
              </a:rPr>
              <a:t>– simultaneous to standard operation</a:t>
            </a:r>
            <a:endParaRPr lang="en-US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591DB5-DE85-4092-A1BE-116092A6F5F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6</a:t>
            </a:fld>
            <a:endParaRPr lang="it-IT" altLang="it-IT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B9678B3-A02E-42B9-8CE9-07D45D31C715}"/>
              </a:ext>
            </a:extLst>
          </p:cNvPr>
          <p:cNvGrpSpPr/>
          <p:nvPr/>
        </p:nvGrpSpPr>
        <p:grpSpPr>
          <a:xfrm>
            <a:off x="4724577" y="1807823"/>
            <a:ext cx="4105474" cy="1660433"/>
            <a:chOff x="4724575" y="1807814"/>
            <a:chExt cx="4105474" cy="1660433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EA14B1F-FD0E-482A-892B-0B2407E5A885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724575" y="1807814"/>
              <a:ext cx="899428" cy="305466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279AEB1D-FC4F-4494-BC3A-8431467368B1}"/>
                </a:ext>
              </a:extLst>
            </p:cNvPr>
            <p:cNvGrpSpPr/>
            <p:nvPr/>
          </p:nvGrpSpPr>
          <p:grpSpPr>
            <a:xfrm>
              <a:off x="5630525" y="1964319"/>
              <a:ext cx="3199524" cy="1503928"/>
              <a:chOff x="5630525" y="1964319"/>
              <a:chExt cx="3199524" cy="1503928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4AFF33F-836E-44B1-93A4-F8A941FE371F}"/>
                  </a:ext>
                </a:extLst>
              </p:cNvPr>
              <p:cNvSpPr txBox="1"/>
              <p:nvPr/>
            </p:nvSpPr>
            <p:spPr>
              <a:xfrm>
                <a:off x="5630525" y="1964319"/>
                <a:ext cx="609462" cy="261610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solidFill>
                      <a:schemeClr val="tx1"/>
                    </a:solidFill>
                  </a:rPr>
                  <a:t>TRIBS</a:t>
                </a:r>
              </a:p>
            </p:txBody>
          </p:sp>
          <p:pic>
            <p:nvPicPr>
              <p:cNvPr id="27" name="Screenshot 2023-05-29 at 09.05.26.png" descr="Screenshot 2023-05-29 at 09.05.26.png">
                <a:extLst>
                  <a:ext uri="{FF2B5EF4-FFF2-40B4-BE49-F238E27FC236}">
                    <a16:creationId xmlns:a16="http://schemas.microsoft.com/office/drawing/2014/main" id="{9C6127B4-F076-4386-840A-90C57520CF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/>
              </a:blip>
              <a:srcRect l="4667" t="7020" r="10495" b="4011"/>
              <a:stretch/>
            </p:blipFill>
            <p:spPr>
              <a:xfrm>
                <a:off x="5796136" y="2188871"/>
                <a:ext cx="1512168" cy="1279376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29" name="Screenshot 2023-05-29 at 09.02.30.png" descr="Screenshot 2023-05-29 at 09.02.30.png">
                <a:extLst>
                  <a:ext uri="{FF2B5EF4-FFF2-40B4-BE49-F238E27FC236}">
                    <a16:creationId xmlns:a16="http://schemas.microsoft.com/office/drawing/2014/main" id="{B2BCD3D1-87B1-41FE-AB39-392C27AFF1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/>
              </a:blip>
              <a:srcRect l="49960" t="14568" r="8004"/>
              <a:stretch/>
            </p:blipFill>
            <p:spPr>
              <a:xfrm>
                <a:off x="7412057" y="2188256"/>
                <a:ext cx="1417992" cy="1169995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ED6D6DF-307E-400A-AD33-1C06D914A2B8}"/>
              </a:ext>
            </a:extLst>
          </p:cNvPr>
          <p:cNvGrpSpPr/>
          <p:nvPr/>
        </p:nvGrpSpPr>
        <p:grpSpPr>
          <a:xfrm>
            <a:off x="1092128" y="2639948"/>
            <a:ext cx="1886977" cy="1552773"/>
            <a:chOff x="1092119" y="2639948"/>
            <a:chExt cx="1886977" cy="155277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2B8FCD7-CECB-425E-B350-2CBD548B7249}"/>
                </a:ext>
              </a:extLst>
            </p:cNvPr>
            <p:cNvSpPr txBox="1"/>
            <p:nvPr/>
          </p:nvSpPr>
          <p:spPr>
            <a:xfrm>
              <a:off x="1208516" y="2639948"/>
              <a:ext cx="1284326" cy="261610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chemeClr val="tx1"/>
                  </a:solidFill>
                </a:rPr>
                <a:t>LASER-SLICING</a:t>
              </a: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DBF53EF-5D83-488B-9818-E4FA9FDCDC5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507770" y="2823206"/>
              <a:ext cx="471326" cy="147728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71854725-8E6E-4CC3-B39C-F8BFA0FE1B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0233" t="13935" r="26404" b="11935"/>
            <a:stretch/>
          </p:blipFill>
          <p:spPr>
            <a:xfrm>
              <a:off x="1092119" y="2930900"/>
              <a:ext cx="1438048" cy="1261821"/>
            </a:xfrm>
            <a:prstGeom prst="rect">
              <a:avLst/>
            </a:prstGeom>
          </p:spPr>
        </p:pic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BAE4E31-1650-4241-8B3A-F8811210F8AA}"/>
              </a:ext>
            </a:extLst>
          </p:cNvPr>
          <p:cNvGrpSpPr/>
          <p:nvPr/>
        </p:nvGrpSpPr>
        <p:grpSpPr>
          <a:xfrm>
            <a:off x="4695041" y="960917"/>
            <a:ext cx="3986825" cy="998499"/>
            <a:chOff x="4695032" y="960916"/>
            <a:chExt cx="3986825" cy="998499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D65DABA-5CEC-4980-82AE-5BC4D4173BC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695032" y="1203598"/>
              <a:ext cx="578064" cy="54006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2D86EE90-D1BE-4BD4-A917-A0C3C3EB63A6}"/>
                </a:ext>
              </a:extLst>
            </p:cNvPr>
            <p:cNvGrpSpPr/>
            <p:nvPr/>
          </p:nvGrpSpPr>
          <p:grpSpPr>
            <a:xfrm>
              <a:off x="5273096" y="960916"/>
              <a:ext cx="3408761" cy="998499"/>
              <a:chOff x="5273096" y="960916"/>
              <a:chExt cx="3408761" cy="998499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84B7595C-EA9E-4D18-B54E-37B8FEA0E25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r="13605"/>
              <a:stretch/>
            </p:blipFill>
            <p:spPr>
              <a:xfrm>
                <a:off x="5441497" y="960916"/>
                <a:ext cx="3240360" cy="998499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AA1BD97-5346-425B-9D8E-B7B1F7CFEC10}"/>
                  </a:ext>
                </a:extLst>
              </p:cNvPr>
              <p:cNvSpPr txBox="1"/>
              <p:nvPr/>
            </p:nvSpPr>
            <p:spPr>
              <a:xfrm>
                <a:off x="5273096" y="968511"/>
                <a:ext cx="1954381" cy="261610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solidFill>
                      <a:schemeClr val="tx1"/>
                    </a:solidFill>
                  </a:rPr>
                  <a:t>CAMSHAFT BUNCH (PSB)</a:t>
                </a:r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4675C88-792E-423E-9362-91B4B1EEF1EC}"/>
              </a:ext>
            </a:extLst>
          </p:cNvPr>
          <p:cNvGrpSpPr/>
          <p:nvPr/>
        </p:nvGrpSpPr>
        <p:grpSpPr>
          <a:xfrm>
            <a:off x="1115616" y="941997"/>
            <a:ext cx="1885134" cy="1953799"/>
            <a:chOff x="1115616" y="941988"/>
            <a:chExt cx="1885134" cy="1953799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6B16441-DB0C-4A40-B152-45227206193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411761" y="2301300"/>
              <a:ext cx="588989" cy="594487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D2A327E8-789E-4C12-8FE5-DBABB3AF25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421" r="71651"/>
            <a:stretch/>
          </p:blipFill>
          <p:spPr>
            <a:xfrm>
              <a:off x="1115616" y="1203598"/>
              <a:ext cx="747355" cy="1059755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5DC98FEC-FCEF-4076-9C5D-7AAD10D688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75553"/>
            <a:stretch/>
          </p:blipFill>
          <p:spPr>
            <a:xfrm>
              <a:off x="1887572" y="1205792"/>
              <a:ext cx="692805" cy="1041922"/>
            </a:xfrm>
            <a:prstGeom prst="rect">
              <a:avLst/>
            </a:prstGeom>
          </p:spPr>
        </p:pic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F81F0E5-3C19-48C2-A766-5F2149D5D300}"/>
                </a:ext>
              </a:extLst>
            </p:cNvPr>
            <p:cNvSpPr txBox="1"/>
            <p:nvPr/>
          </p:nvSpPr>
          <p:spPr>
            <a:xfrm>
              <a:off x="1121976" y="941988"/>
              <a:ext cx="976549" cy="261610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chemeClr val="tx1"/>
                  </a:solidFill>
                </a:rPr>
                <a:t>CHG, EEHG</a:t>
              </a:r>
            </a:p>
          </p:txBody>
        </p:sp>
      </p:grp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7F1F15D3-6C95-4F24-BFBC-91417FCFE3ED}"/>
              </a:ext>
            </a:extLst>
          </p:cNvPr>
          <p:cNvSpPr/>
          <p:nvPr/>
        </p:nvSpPr>
        <p:spPr bwMode="auto">
          <a:xfrm>
            <a:off x="3667441" y="2492486"/>
            <a:ext cx="486697" cy="570271"/>
          </a:xfrm>
          <a:custGeom>
            <a:avLst/>
            <a:gdLst>
              <a:gd name="connsiteX0" fmla="*/ 4916 w 486697"/>
              <a:gd name="connsiteY0" fmla="*/ 0 h 570271"/>
              <a:gd name="connsiteX1" fmla="*/ 486697 w 486697"/>
              <a:gd name="connsiteY1" fmla="*/ 9833 h 570271"/>
              <a:gd name="connsiteX2" fmla="*/ 486697 w 486697"/>
              <a:gd name="connsiteY2" fmla="*/ 408039 h 570271"/>
              <a:gd name="connsiteX3" fmla="*/ 0 w 486697"/>
              <a:gd name="connsiteY3" fmla="*/ 570271 h 570271"/>
              <a:gd name="connsiteX4" fmla="*/ 4916 w 486697"/>
              <a:gd name="connsiteY4" fmla="*/ 0 h 5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697" h="570271">
                <a:moveTo>
                  <a:pt x="4916" y="0"/>
                </a:moveTo>
                <a:lnTo>
                  <a:pt x="486697" y="9833"/>
                </a:lnTo>
                <a:lnTo>
                  <a:pt x="486697" y="408039"/>
                </a:lnTo>
                <a:lnTo>
                  <a:pt x="0" y="570271"/>
                </a:lnTo>
                <a:cubicBezTo>
                  <a:pt x="1639" y="380181"/>
                  <a:pt x="3277" y="190090"/>
                  <a:pt x="4916" y="0"/>
                </a:cubicBez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22" tIns="45711" rIns="91422" bIns="45711" numCol="1" rtlCol="0" anchor="t" anchorCtr="0" compatLnSpc="1">
            <a:prstTxWarp prst="textNoShape">
              <a:avLst/>
            </a:prstTxWarp>
          </a:bodyPr>
          <a:lstStyle/>
          <a:p>
            <a:pPr defTabSz="449164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3B5555A-32FB-43E9-85FF-39AE2CA0EF1C}"/>
              </a:ext>
            </a:extLst>
          </p:cNvPr>
          <p:cNvGrpSpPr/>
          <p:nvPr/>
        </p:nvGrpSpPr>
        <p:grpSpPr>
          <a:xfrm>
            <a:off x="3926396" y="3511727"/>
            <a:ext cx="4305939" cy="1238131"/>
            <a:chOff x="4184302" y="3526276"/>
            <a:chExt cx="4305939" cy="1238131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5C47AC4B-FA85-4AA4-9F19-5B7FF6EA1190}"/>
                </a:ext>
              </a:extLst>
            </p:cNvPr>
            <p:cNvGrpSpPr/>
            <p:nvPr/>
          </p:nvGrpSpPr>
          <p:grpSpPr>
            <a:xfrm>
              <a:off x="4576524" y="3624227"/>
              <a:ext cx="3913717" cy="1140180"/>
              <a:chOff x="493095" y="709272"/>
              <a:chExt cx="5221175" cy="1315029"/>
            </a:xfrm>
            <a:solidFill>
              <a:schemeClr val="bg1"/>
            </a:solidFill>
          </p:grpSpPr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31B9BB18-8DC1-468B-8109-FC995A039CE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34229"/>
              <a:stretch/>
            </p:blipFill>
            <p:spPr>
              <a:xfrm>
                <a:off x="493095" y="903582"/>
                <a:ext cx="3691779" cy="1120719"/>
              </a:xfrm>
              <a:prstGeom prst="rect">
                <a:avLst/>
              </a:prstGeom>
              <a:grpFill/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D992C9D8-CCE3-4504-8D82-B5C62CB8E8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147614" y="709272"/>
                <a:ext cx="2566656" cy="1315029"/>
              </a:xfrm>
              <a:prstGeom prst="rect">
                <a:avLst/>
              </a:prstGeom>
              <a:grpFill/>
            </p:spPr>
          </p:pic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CAB2FC1-4A4D-458D-8938-AAD5A921E342}"/>
                </a:ext>
              </a:extLst>
            </p:cNvPr>
            <p:cNvSpPr txBox="1"/>
            <p:nvPr/>
          </p:nvSpPr>
          <p:spPr>
            <a:xfrm>
              <a:off x="5376002" y="3607747"/>
              <a:ext cx="1011815" cy="261610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chemeClr val="tx1"/>
                  </a:solidFill>
                </a:rPr>
                <a:t>CRAB CAVs</a:t>
              </a: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0736207-D092-449B-A6FC-10F479A082F6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184302" y="3526276"/>
              <a:ext cx="366241" cy="485634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E21489A0-95FC-491C-802A-A1CD56A58923}"/>
              </a:ext>
            </a:extLst>
          </p:cNvPr>
          <p:cNvGrpSpPr/>
          <p:nvPr/>
        </p:nvGrpSpPr>
        <p:grpSpPr>
          <a:xfrm>
            <a:off x="3642559" y="3106220"/>
            <a:ext cx="1001450" cy="473643"/>
            <a:chOff x="3642558" y="3106219"/>
            <a:chExt cx="1001450" cy="473643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4B900A0-EC7E-4712-A005-E140EFC67F62}"/>
                </a:ext>
              </a:extLst>
            </p:cNvPr>
            <p:cNvSpPr/>
            <p:nvPr/>
          </p:nvSpPr>
          <p:spPr bwMode="auto">
            <a:xfrm>
              <a:off x="3724596" y="3106219"/>
              <a:ext cx="919412" cy="473643"/>
            </a:xfrm>
            <a:prstGeom prst="rect">
              <a:avLst/>
            </a:prstGeom>
            <a:noFill/>
            <a:ln w="28575" cap="flat" cmpd="sng" algn="ctr">
              <a:solidFill>
                <a:srgbClr val="0000FF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164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US" sz="2400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CBE03311-4F8C-4673-8184-74784F8D5B1D}"/>
                </a:ext>
              </a:extLst>
            </p:cNvPr>
            <p:cNvSpPr txBox="1"/>
            <p:nvPr/>
          </p:nvSpPr>
          <p:spPr>
            <a:xfrm>
              <a:off x="3642558" y="3122354"/>
              <a:ext cx="77756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0000FF"/>
                  </a:solidFill>
                </a:rPr>
                <a:t>SR RF beating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938BB9-5920-4E42-A410-6C3A8C87211E}"/>
              </a:ext>
            </a:extLst>
          </p:cNvPr>
          <p:cNvGrpSpPr/>
          <p:nvPr/>
        </p:nvGrpSpPr>
        <p:grpSpPr>
          <a:xfrm>
            <a:off x="2599047" y="1333578"/>
            <a:ext cx="1531645" cy="1814236"/>
            <a:chOff x="2599038" y="1333578"/>
            <a:chExt cx="1531645" cy="1814236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01DFA0B-C26E-40C2-B3B9-60BEE7EAE541}"/>
                </a:ext>
              </a:extLst>
            </p:cNvPr>
            <p:cNvSpPr txBox="1"/>
            <p:nvPr/>
          </p:nvSpPr>
          <p:spPr>
            <a:xfrm>
              <a:off x="2840032" y="1333578"/>
              <a:ext cx="476412" cy="261610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chemeClr val="tx1"/>
                  </a:solidFill>
                </a:rPr>
                <a:t>VSR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BEC1515E-0327-44EC-8677-604E8DDA0E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599038" y="1598998"/>
              <a:ext cx="1531645" cy="694463"/>
            </a:xfrm>
            <a:prstGeom prst="rect">
              <a:avLst/>
            </a:prstGeom>
          </p:spPr>
        </p:pic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28607BD-2C6A-4659-93F8-ABABC6835126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623231" y="2326350"/>
              <a:ext cx="236896" cy="821464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365981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CE262-0785-418A-83CE-17772F41A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804" y="122087"/>
            <a:ext cx="6074527" cy="636912"/>
          </a:xfrm>
        </p:spPr>
        <p:txBody>
          <a:bodyPr/>
          <a:lstStyle/>
          <a:p>
            <a:r>
              <a:rPr lang="en-US" sz="2400" dirty="0">
                <a:solidFill>
                  <a:srgbClr val="0070C0"/>
                </a:solidFill>
                <a:sym typeface="Symbol" panose="05050102010706020507" pitchFamily="18" charset="2"/>
              </a:rPr>
              <a:t>Features of 4GSR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591DB5-DE85-4092-A1BE-116092A6F5F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7</a:t>
            </a:fld>
            <a:endParaRPr lang="it-IT" altLang="it-I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743CB8-9A5D-4C6B-A889-105FFF0E4EBF}"/>
              </a:ext>
            </a:extLst>
          </p:cNvPr>
          <p:cNvSpPr txBox="1"/>
          <p:nvPr/>
        </p:nvSpPr>
        <p:spPr>
          <a:xfrm>
            <a:off x="2080972" y="843702"/>
            <a:ext cx="2491037" cy="120031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lIns="91422" tIns="45711" rIns="91422" bIns="45711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Tight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lattice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, small dispersion (&lt;60 mm), DL-optics imposes limited flexibility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006295-64C7-4C16-820C-7337197D7EC5}"/>
                  </a:ext>
                </a:extLst>
              </p:cNvPr>
              <p:cNvSpPr txBox="1"/>
              <p:nvPr/>
            </p:nvSpPr>
            <p:spPr>
              <a:xfrm>
                <a:off x="4860032" y="3280979"/>
                <a:ext cx="3456384" cy="970137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sz="18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  <m:r>
                          <a:rPr lang="en-US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/</m:t>
                        </m:r>
                        <m:r>
                          <a:rPr lang="en-US" sz="1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𝒚</m:t>
                        </m:r>
                      </m:sub>
                    </m:sSub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/>
                      </a:rPr>
                      <m:t> (&lt;200/2 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/>
                      </a:rPr>
                      <m:t>𝑝𝑚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/>
                      </a:rPr>
                      <m:t>)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, small sizes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𝑥</m:t>
                        </m:r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/</m:t>
                        </m:r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𝑦</m:t>
                        </m:r>
                      </m:sub>
                    </m:sSub>
                    <m:r>
                      <m:rPr>
                        <m:nor/>
                      </m:rPr>
                      <a:rPr lang="en-US" sz="18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rPr>
                      <m:t>@</m:t>
                    </m:r>
                    <m:r>
                      <m:rPr>
                        <m:nor/>
                      </m:rPr>
                      <a:rPr lang="en-US" sz="18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rPr>
                      <m:t>IDs</m:t>
                    </m:r>
                    <m:r>
                      <a:rPr lang="en-US" sz="1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/>
                      </a:rPr>
                      <m:t>(&lt;50/5 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/>
                      </a:rPr>
                      <m:t>𝑚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/>
                      </a:rPr>
                      <m:t>)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, small ID gap (&lt; 5 mm)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006295-64C7-4C16-820C-7337197D7E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3280977"/>
                <a:ext cx="3456384" cy="970137"/>
              </a:xfrm>
              <a:prstGeom prst="rect">
                <a:avLst/>
              </a:prstGeom>
              <a:blipFill>
                <a:blip r:embed="rId2"/>
                <a:stretch>
                  <a:fillRect l="-1230" t="-3106" r="-1582" b="-8696"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1E068B-C325-484A-A044-EB4B045914EC}"/>
                  </a:ext>
                </a:extLst>
              </p:cNvPr>
              <p:cNvSpPr txBox="1"/>
              <p:nvPr/>
            </p:nvSpPr>
            <p:spPr>
              <a:xfrm>
                <a:off x="423156" y="2583572"/>
                <a:ext cx="2808312" cy="958962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sz="18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Large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800" b="1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∥</m:t>
                            </m:r>
                          </m:sub>
                        </m:sSub>
                        <m:r>
                          <a:rPr lang="en-US" sz="18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/</m:t>
                        </m:r>
                        <m:r>
                          <a:rPr lang="en-US" sz="18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𝒏</m:t>
                        </m:r>
                      </m:e>
                    </m:d>
                    <m:r>
                      <a:rPr lang="en-US" sz="1800" b="1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/>
                      </a:rPr>
                      <m:t>(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∼1</m:t>
                    </m:r>
                    <m:r>
                      <m:rPr>
                        <m:sty m:val="p"/>
                      </m:rPr>
                      <a:rPr lang="el-GR" sz="18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Ω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/>
                      </a:rPr>
                      <m:t>)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,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(&lt; 2 kHz),	long bunches (&gt;50 </a:t>
                </a:r>
                <a:r>
                  <a:rPr lang="en-US" sz="1800" dirty="0" err="1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ps</a:t>
                </a:r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1800" dirty="0" err="1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fwhm</a:t>
                </a:r>
                <a:r>
                  <a:rPr lang="en-US" sz="18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41E068B-C325-484A-A044-EB4B045914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156" y="2583572"/>
                <a:ext cx="2808312" cy="958962"/>
              </a:xfrm>
              <a:prstGeom prst="rect">
                <a:avLst/>
              </a:prstGeom>
              <a:blipFill rotWithShape="1">
                <a:blip r:embed="rId3"/>
                <a:stretch>
                  <a:fillRect l="-1512" t="-1258" r="-2592" b="-8176"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rc 18">
            <a:extLst>
              <a:ext uri="{FF2B5EF4-FFF2-40B4-BE49-F238E27FC236}">
                <a16:creationId xmlns:a16="http://schemas.microsoft.com/office/drawing/2014/main" id="{45A4837F-A3BA-4BF1-A4F0-2BA57E0393D8}"/>
              </a:ext>
            </a:extLst>
          </p:cNvPr>
          <p:cNvSpPr/>
          <p:nvPr/>
        </p:nvSpPr>
        <p:spPr bwMode="auto">
          <a:xfrm>
            <a:off x="2195736" y="1131592"/>
            <a:ext cx="3802902" cy="3528392"/>
          </a:xfrm>
          <a:prstGeom prst="arc">
            <a:avLst>
              <a:gd name="adj1" fmla="val 17302413"/>
              <a:gd name="adj2" fmla="val 561054"/>
            </a:avLst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  <a:extLst/>
        </p:spPr>
        <p:txBody>
          <a:bodyPr vert="horz" wrap="square" lIns="91422" tIns="45711" rIns="91422" bIns="45711" numCol="1" rtlCol="0" anchor="t" anchorCtr="0" compatLnSpc="1">
            <a:prstTxWarp prst="textNoShape">
              <a:avLst/>
            </a:prstTxWarp>
          </a:bodyPr>
          <a:lstStyle/>
          <a:p>
            <a:pPr defTabSz="449164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ED3C0805-AC9B-40FF-B6E0-AC9E9047B25B}"/>
              </a:ext>
            </a:extLst>
          </p:cNvPr>
          <p:cNvSpPr/>
          <p:nvPr/>
        </p:nvSpPr>
        <p:spPr bwMode="auto">
          <a:xfrm>
            <a:off x="2195736" y="1118905"/>
            <a:ext cx="3802902" cy="3528392"/>
          </a:xfrm>
          <a:prstGeom prst="arc">
            <a:avLst>
              <a:gd name="adj1" fmla="val 3167742"/>
              <a:gd name="adj2" fmla="val 9489860"/>
            </a:avLst>
          </a:prstGeom>
          <a:noFill/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  <a:extLst/>
        </p:spPr>
        <p:txBody>
          <a:bodyPr vert="horz" wrap="square" lIns="91422" tIns="45711" rIns="91422" bIns="45711" numCol="1" rtlCol="0" anchor="t" anchorCtr="0" compatLnSpc="1">
            <a:prstTxWarp prst="textNoShape">
              <a:avLst/>
            </a:prstTxWarp>
          </a:bodyPr>
          <a:lstStyle/>
          <a:p>
            <a:pPr defTabSz="449164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879002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55509C-8340-4472-AC32-4544D21C9FD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8</a:t>
            </a:fld>
            <a:endParaRPr lang="it-IT" altLang="it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7F00D2-B899-474E-AC87-6A0E0FFF4E7D}"/>
              </a:ext>
            </a:extLst>
          </p:cNvPr>
          <p:cNvSpPr txBox="1"/>
          <p:nvPr/>
        </p:nvSpPr>
        <p:spPr>
          <a:xfrm>
            <a:off x="110882" y="1275606"/>
            <a:ext cx="1580799" cy="33855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lIns="91422" tIns="45711" rIns="91422" bIns="45711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Tight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lattice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,...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D010D49-1433-4B80-9504-E2B858894CAA}"/>
                  </a:ext>
                </a:extLst>
              </p:cNvPr>
              <p:cNvSpPr txBox="1"/>
              <p:nvPr/>
            </p:nvSpPr>
            <p:spPr>
              <a:xfrm>
                <a:off x="110883" y="2464994"/>
                <a:ext cx="1436782" cy="361125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sz="1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/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,…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D010D49-1433-4B80-9504-E2B858894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82" y="2464994"/>
                <a:ext cx="1436782" cy="361125"/>
              </a:xfrm>
              <a:prstGeom prst="rect">
                <a:avLst/>
              </a:prstGeom>
              <a:blipFill>
                <a:blip r:embed="rId2"/>
                <a:stretch>
                  <a:fillRect l="-1681" t="-4839" b="-9677"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600726-4A3C-48D1-B9FE-80F801F1895F}"/>
                  </a:ext>
                </a:extLst>
              </p:cNvPr>
              <p:cNvSpPr txBox="1"/>
              <p:nvPr/>
            </p:nvSpPr>
            <p:spPr>
              <a:xfrm>
                <a:off x="110883" y="3679838"/>
                <a:ext cx="1296382" cy="343812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sz="1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𝒁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,…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600726-4A3C-48D1-B9FE-80F801F189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81" y="3679838"/>
                <a:ext cx="1296382" cy="343812"/>
              </a:xfrm>
              <a:prstGeom prst="rect">
                <a:avLst/>
              </a:prstGeom>
              <a:blipFill>
                <a:blip r:embed="rId3"/>
                <a:stretch>
                  <a:fillRect l="-1860" t="-5172" b="-17241"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itle 1">
            <a:extLst>
              <a:ext uri="{FF2B5EF4-FFF2-40B4-BE49-F238E27FC236}">
                <a16:creationId xmlns:a16="http://schemas.microsoft.com/office/drawing/2014/main" id="{6A4824E8-364F-4A78-A467-EA6066F9E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804" y="122087"/>
            <a:ext cx="6074527" cy="636912"/>
          </a:xfrm>
        </p:spPr>
        <p:txBody>
          <a:bodyPr/>
          <a:lstStyle/>
          <a:p>
            <a:r>
              <a:rPr lang="en-US" sz="2400" dirty="0">
                <a:solidFill>
                  <a:srgbClr val="0070C0"/>
                </a:solidFill>
                <a:sym typeface="Symbol" panose="05050102010706020507" pitchFamily="18" charset="2"/>
              </a:rPr>
              <a:t>Features of 4GSR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024082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55509C-8340-4472-AC32-4544D21C9FD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725734D-6F4E-43F4-996E-C1AF4457ABF1}" type="slidenum">
              <a:rPr lang="it-IT" altLang="it-IT" smtClean="0"/>
              <a:pPr>
                <a:defRPr/>
              </a:pPr>
              <a:t>9</a:t>
            </a:fld>
            <a:endParaRPr lang="it-IT" altLang="it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7F00D2-B899-474E-AC87-6A0E0FFF4E7D}"/>
              </a:ext>
            </a:extLst>
          </p:cNvPr>
          <p:cNvSpPr txBox="1"/>
          <p:nvPr/>
        </p:nvSpPr>
        <p:spPr>
          <a:xfrm>
            <a:off x="110882" y="1275606"/>
            <a:ext cx="1580799" cy="33855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lIns="91422" tIns="45711" rIns="91422" bIns="45711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600" b="1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Tight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sz="1600" b="1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lattice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,...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600726-4A3C-48D1-B9FE-80F801F1895F}"/>
                  </a:ext>
                </a:extLst>
              </p:cNvPr>
              <p:cNvSpPr txBox="1"/>
              <p:nvPr/>
            </p:nvSpPr>
            <p:spPr>
              <a:xfrm>
                <a:off x="110883" y="3679838"/>
                <a:ext cx="1296382" cy="343812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sz="1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𝒁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,…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600726-4A3C-48D1-B9FE-80F801F189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81" y="3679838"/>
                <a:ext cx="1296382" cy="343812"/>
              </a:xfrm>
              <a:prstGeom prst="rect">
                <a:avLst/>
              </a:prstGeom>
              <a:blipFill>
                <a:blip r:embed="rId3"/>
                <a:stretch>
                  <a:fillRect l="-1860" t="-5172" b="-17241"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E0E445CC-929B-4E13-BEE7-40ED97AAFDFA}"/>
              </a:ext>
            </a:extLst>
          </p:cNvPr>
          <p:cNvSpPr/>
          <p:nvPr/>
        </p:nvSpPr>
        <p:spPr>
          <a:xfrm>
            <a:off x="2393634" y="3382727"/>
            <a:ext cx="6617025" cy="1277255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MWI &amp; IBS, large harmonic voltage, TBL &amp; PTBL</a:t>
            </a:r>
          </a:p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Non-uniformity of lifetime and transverse emittance (IBS)</a:t>
            </a:r>
          </a:p>
          <a:p>
            <a:pPr marL="171414" indent="-17141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i="1" dirty="0">
                <a:solidFill>
                  <a:schemeClr val="tx1"/>
                </a:solidFill>
                <a:latin typeface="Century Gothic" panose="020B0502020202020204" pitchFamily="34" charset="0"/>
              </a:rPr>
              <a:t>Ad hoc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tuning of dark gap and HC. Still, good for CBI and Ion Trapping.</a:t>
            </a: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82D33AA2-85D7-4144-AF8C-4AFCE9D81BAB}"/>
              </a:ext>
            </a:extLst>
          </p:cNvPr>
          <p:cNvCxnSpPr>
            <a:cxnSpLocks/>
            <a:stCxn id="7" idx="3"/>
          </p:cNvCxnSpPr>
          <p:nvPr/>
        </p:nvCxnSpPr>
        <p:spPr bwMode="auto">
          <a:xfrm flipV="1">
            <a:off x="1407265" y="425632"/>
            <a:ext cx="1200027" cy="3426112"/>
          </a:xfrm>
          <a:prstGeom prst="bentConnector3">
            <a:avLst>
              <a:gd name="adj1" fmla="val 50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7524327" y="803799"/>
            <a:ext cx="12241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</a:rPr>
              <a:t>Courtesy of            </a:t>
            </a:r>
          </a:p>
          <a:p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</a:rPr>
              <a:t>M. </a:t>
            </a:r>
            <a:r>
              <a:rPr lang="en-US" sz="1000" b="1" i="1" dirty="0" err="1">
                <a:solidFill>
                  <a:schemeClr val="accent3">
                    <a:lumMod val="50000"/>
                  </a:schemeClr>
                </a:solidFill>
              </a:rPr>
              <a:t>Pedrozzi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</a:rPr>
              <a:t>,       L. </a:t>
            </a:r>
            <a:r>
              <a:rPr lang="en-US" sz="1000" b="1" i="1" dirty="0" err="1">
                <a:solidFill>
                  <a:schemeClr val="accent3">
                    <a:lumMod val="50000"/>
                  </a:schemeClr>
                </a:solidFill>
              </a:rPr>
              <a:t>Stingelin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</a:rPr>
              <a:t> et al.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203847" y="798396"/>
            <a:ext cx="4467073" cy="2565442"/>
            <a:chOff x="3203847" y="1158125"/>
            <a:chExt cx="4467073" cy="2565442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C6E9BE8-1828-4B05-A9D9-1EF4F8674D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1213"/>
            <a:stretch/>
          </p:blipFill>
          <p:spPr>
            <a:xfrm>
              <a:off x="3203847" y="1158125"/>
              <a:ext cx="4467073" cy="2565442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168104" y="1216253"/>
              <a:ext cx="63350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i="1" dirty="0">
                  <a:solidFill>
                    <a:schemeClr val="tx1"/>
                  </a:solidFill>
                </a:rPr>
                <a:t>@ SLS</a:t>
              </a:r>
              <a:endParaRPr lang="it-IT" sz="1050" b="1" i="1" dirty="0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D010D49-1433-4B80-9504-E2B858894CAA}"/>
                  </a:ext>
                </a:extLst>
              </p:cNvPr>
              <p:cNvSpPr txBox="1"/>
              <p:nvPr/>
            </p:nvSpPr>
            <p:spPr>
              <a:xfrm>
                <a:off x="110883" y="2464994"/>
                <a:ext cx="1436782" cy="361125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lIns="91422" tIns="45711" rIns="91422" bIns="45711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sz="1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𝒙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/</m:t>
                        </m:r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,…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ED010D49-1433-4B80-9504-E2B858894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83" y="2464994"/>
                <a:ext cx="1436782" cy="361125"/>
              </a:xfrm>
              <a:prstGeom prst="rect">
                <a:avLst/>
              </a:prstGeom>
              <a:blipFill rotWithShape="1">
                <a:blip r:embed="rId5"/>
                <a:stretch>
                  <a:fillRect l="-1681" t="-4839" b="-9677"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Connector: Elbow 23">
            <a:extLst>
              <a:ext uri="{FF2B5EF4-FFF2-40B4-BE49-F238E27FC236}">
                <a16:creationId xmlns:a16="http://schemas.microsoft.com/office/drawing/2014/main" id="{5D143AE6-6313-41ED-805A-99A0C9506461}"/>
              </a:ext>
            </a:extLst>
          </p:cNvPr>
          <p:cNvCxnSpPr>
            <a:cxnSpLocks/>
            <a:stCxn id="14" idx="3"/>
          </p:cNvCxnSpPr>
          <p:nvPr/>
        </p:nvCxnSpPr>
        <p:spPr bwMode="auto">
          <a:xfrm flipV="1">
            <a:off x="1547665" y="575982"/>
            <a:ext cx="1080119" cy="2069575"/>
          </a:xfrm>
          <a:prstGeom prst="bentConnector3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5076056" y="2238443"/>
            <a:ext cx="11624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tx1"/>
                </a:solidFill>
              </a:rPr>
              <a:t>(10% in SLS-2)</a:t>
            </a:r>
            <a:endParaRPr lang="it-IT" sz="1100" b="1" dirty="0">
              <a:solidFill>
                <a:schemeClr val="tx1"/>
              </a:solidFill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B36322CC-43F0-4196-A18B-B51E03224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5812" y="177774"/>
            <a:ext cx="6074527" cy="636912"/>
          </a:xfrm>
        </p:spPr>
        <p:txBody>
          <a:bodyPr/>
          <a:lstStyle/>
          <a:p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PSEUDO-SINGLE BUNCH</a:t>
            </a:r>
          </a:p>
        </p:txBody>
      </p:sp>
    </p:spTree>
    <p:extLst>
      <p:ext uri="{BB962C8B-B14F-4D97-AF65-F5344CB8AC3E}">
        <p14:creationId xmlns:p14="http://schemas.microsoft.com/office/powerpoint/2010/main" val="3412216303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lettra Sincrotrone Trieste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GECI-TMP-24-rev00UK</Template>
  <TotalTime>39569</TotalTime>
  <Words>1516</Words>
  <Application>Microsoft Office PowerPoint</Application>
  <PresentationFormat>On-screen Show (16:9)</PresentationFormat>
  <Paragraphs>299</Paragraphs>
  <Slides>21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MS PGothic</vt:lpstr>
      <vt:lpstr>Palatino Linotype</vt:lpstr>
      <vt:lpstr>Times New Roman</vt:lpstr>
      <vt:lpstr>Century Gothic</vt:lpstr>
      <vt:lpstr>Cambria Math</vt:lpstr>
      <vt:lpstr>Arial</vt:lpstr>
      <vt:lpstr>Symbol</vt:lpstr>
      <vt:lpstr>Wingdings</vt:lpstr>
      <vt:lpstr>MS PGothic</vt:lpstr>
      <vt:lpstr>Corbel</vt:lpstr>
      <vt:lpstr>Elettra Sincrotrone Trieste_Template Slides ENG</vt:lpstr>
      <vt:lpstr>Challenges of short light pulses           in 4th generation storage rings</vt:lpstr>
      <vt:lpstr>References (not exhaustive) &amp; credits</vt:lpstr>
      <vt:lpstr>Outline</vt:lpstr>
      <vt:lpstr>Scientific motivations to timing mode</vt:lpstr>
      <vt:lpstr>Strong and weak points</vt:lpstr>
      <vt:lpstr>Timing modes – simultaneous to standard operation</vt:lpstr>
      <vt:lpstr>Features of 4GSR</vt:lpstr>
      <vt:lpstr>Features of 4GSR</vt:lpstr>
      <vt:lpstr>PSEUDO-SINGLE BUNCH</vt:lpstr>
      <vt:lpstr>TRIBS</vt:lpstr>
      <vt:lpstr>LASER-SLICING, CHG, EEHG</vt:lpstr>
      <vt:lpstr>CRAB CAVITIES (TRANSV. RF BEATING)</vt:lpstr>
      <vt:lpstr>VARIABLE PULSE LENGTH (LONG. RF BEATING)</vt:lpstr>
      <vt:lpstr>(Sub-)Picosecond X-ray pulses</vt:lpstr>
      <vt:lpstr>Complexity vs. performance</vt:lpstr>
      <vt:lpstr>Elettra 2.0 – Options for timing mode</vt:lpstr>
      <vt:lpstr>Concluding remarks</vt:lpstr>
      <vt:lpstr>Thank you for your kind attention  Comments and questions are welcome</vt:lpstr>
      <vt:lpstr>FEL &amp; SR</vt:lpstr>
      <vt:lpstr>By-pass / Swap-out</vt:lpstr>
      <vt:lpstr>Beam-slicing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DI MITRI SIMONE</cp:lastModifiedBy>
  <cp:revision>1536</cp:revision>
  <cp:lastPrinted>2015-12-09T13:35:49Z</cp:lastPrinted>
  <dcterms:created xsi:type="dcterms:W3CDTF">2015-12-09T11:23:36Z</dcterms:created>
  <dcterms:modified xsi:type="dcterms:W3CDTF">2024-02-13T15:43:13Z</dcterms:modified>
</cp:coreProperties>
</file>