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2.jpeg" ContentType="image/jpeg"/>
  <Override PartName="/ppt/notesSlides/notesSlide4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1427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1427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1427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1427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1427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1427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1427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1427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1427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1427"/>
        </a:fontRef>
        <a:srgbClr val="001427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4D4"/>
          </a:solidFill>
        </a:fill>
      </a:tcStyle>
    </a:wholeTbl>
    <a:band2H>
      <a:tcTxStyle b="def" i="def"/>
      <a:tcStyle>
        <a:tcBdr/>
        <a:fill>
          <a:solidFill>
            <a:srgbClr val="EBEB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1427"/>
        </a:fontRef>
        <a:srgbClr val="001427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3E2E2"/>
          </a:solidFill>
        </a:fill>
      </a:tcStyle>
    </a:wholeTbl>
    <a:band2H>
      <a:tcTxStyle b="def" i="def"/>
      <a:tcStyle>
        <a:tcBdr/>
        <a:fill>
          <a:solidFill>
            <a:srgbClr val="F1F1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1427"/>
        </a:fontRef>
        <a:srgbClr val="001427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BE9E9"/>
          </a:solidFill>
        </a:fill>
      </a:tcStyle>
    </a:wholeTbl>
    <a:band2H>
      <a:tcTxStyle b="def" i="def"/>
      <a:tcStyle>
        <a:tcBdr/>
        <a:fill>
          <a:solidFill>
            <a:srgbClr val="F5F4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1427"/>
        </a:fontRef>
        <a:srgbClr val="00142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7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1427"/>
        </a:fontRef>
        <a:srgbClr val="00142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1427"/>
              </a:solidFill>
              <a:prstDash val="solid"/>
              <a:round/>
            </a:ln>
          </a:top>
          <a:bottom>
            <a:ln w="25400" cap="flat">
              <a:solidFill>
                <a:srgbClr val="001427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1427"/>
              </a:solidFill>
              <a:prstDash val="solid"/>
              <a:round/>
            </a:ln>
          </a:top>
          <a:bottom>
            <a:ln w="25400" cap="flat">
              <a:solidFill>
                <a:srgbClr val="001427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1427"/>
        </a:fontRef>
        <a:srgbClr val="001427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B"/>
          </a:solidFill>
        </a:fill>
      </a:tcStyle>
    </a:wholeTbl>
    <a:band2H>
      <a:tcTxStyle b="def" i="def"/>
      <a:tcStyle>
        <a:tcBdr/>
        <a:fill>
          <a:solidFill>
            <a:srgbClr val="E6E7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14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1427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1427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1427"/>
        </a:fontRef>
        <a:srgbClr val="001427"/>
      </a:tcTxStyle>
      <a:tcStyle>
        <a:tcBdr>
          <a:left>
            <a:ln w="12700" cap="flat">
              <a:solidFill>
                <a:srgbClr val="001427"/>
              </a:solidFill>
              <a:prstDash val="solid"/>
              <a:round/>
            </a:ln>
          </a:left>
          <a:right>
            <a:ln w="12700" cap="flat">
              <a:solidFill>
                <a:srgbClr val="001427"/>
              </a:solidFill>
              <a:prstDash val="solid"/>
              <a:round/>
            </a:ln>
          </a:right>
          <a:top>
            <a:ln w="12700" cap="flat">
              <a:solidFill>
                <a:srgbClr val="001427"/>
              </a:solidFill>
              <a:prstDash val="solid"/>
              <a:round/>
            </a:ln>
          </a:top>
          <a:bottom>
            <a:ln w="12700" cap="flat">
              <a:solidFill>
                <a:srgbClr val="001427"/>
              </a:solidFill>
              <a:prstDash val="solid"/>
              <a:round/>
            </a:ln>
          </a:bottom>
          <a:insideH>
            <a:ln w="12700" cap="flat">
              <a:solidFill>
                <a:srgbClr val="001427"/>
              </a:solidFill>
              <a:prstDash val="solid"/>
              <a:round/>
            </a:ln>
          </a:insideH>
          <a:insideV>
            <a:ln w="12700" cap="flat">
              <a:solidFill>
                <a:srgbClr val="001427"/>
              </a:solidFill>
              <a:prstDash val="solid"/>
              <a:round/>
            </a:ln>
          </a:insideV>
        </a:tcBdr>
        <a:fill>
          <a:solidFill>
            <a:srgbClr val="001427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1427"/>
        </a:fontRef>
        <a:srgbClr val="001427"/>
      </a:tcTxStyle>
      <a:tcStyle>
        <a:tcBdr>
          <a:left>
            <a:ln w="12700" cap="flat">
              <a:solidFill>
                <a:srgbClr val="001427"/>
              </a:solidFill>
              <a:prstDash val="solid"/>
              <a:round/>
            </a:ln>
          </a:left>
          <a:right>
            <a:ln w="12700" cap="flat">
              <a:solidFill>
                <a:srgbClr val="001427"/>
              </a:solidFill>
              <a:prstDash val="solid"/>
              <a:round/>
            </a:ln>
          </a:right>
          <a:top>
            <a:ln w="12700" cap="flat">
              <a:solidFill>
                <a:srgbClr val="001427"/>
              </a:solidFill>
              <a:prstDash val="solid"/>
              <a:round/>
            </a:ln>
          </a:top>
          <a:bottom>
            <a:ln w="12700" cap="flat">
              <a:solidFill>
                <a:srgbClr val="001427"/>
              </a:solidFill>
              <a:prstDash val="solid"/>
              <a:round/>
            </a:ln>
          </a:bottom>
          <a:insideH>
            <a:ln w="12700" cap="flat">
              <a:solidFill>
                <a:srgbClr val="001427"/>
              </a:solidFill>
              <a:prstDash val="solid"/>
              <a:round/>
            </a:ln>
          </a:insideH>
          <a:insideV>
            <a:ln w="12700" cap="flat">
              <a:solidFill>
                <a:srgbClr val="001427"/>
              </a:solidFill>
              <a:prstDash val="solid"/>
              <a:round/>
            </a:ln>
          </a:insideV>
        </a:tcBdr>
        <a:fill>
          <a:solidFill>
            <a:srgbClr val="001427">
              <a:alpha val="20000"/>
            </a:srgbClr>
          </a:solidFill>
        </a:fill>
      </a:tcStyle>
    </a:firstCol>
    <a:lastRow>
      <a:tcTxStyle b="on" i="off">
        <a:fontRef idx="minor">
          <a:srgbClr val="001427"/>
        </a:fontRef>
        <a:srgbClr val="001427"/>
      </a:tcTxStyle>
      <a:tcStyle>
        <a:tcBdr>
          <a:left>
            <a:ln w="12700" cap="flat">
              <a:solidFill>
                <a:srgbClr val="001427"/>
              </a:solidFill>
              <a:prstDash val="solid"/>
              <a:round/>
            </a:ln>
          </a:left>
          <a:right>
            <a:ln w="12700" cap="flat">
              <a:solidFill>
                <a:srgbClr val="001427"/>
              </a:solidFill>
              <a:prstDash val="solid"/>
              <a:round/>
            </a:ln>
          </a:right>
          <a:top>
            <a:ln w="50800" cap="flat">
              <a:solidFill>
                <a:srgbClr val="001427"/>
              </a:solidFill>
              <a:prstDash val="solid"/>
              <a:round/>
            </a:ln>
          </a:top>
          <a:bottom>
            <a:ln w="12700" cap="flat">
              <a:solidFill>
                <a:srgbClr val="001427"/>
              </a:solidFill>
              <a:prstDash val="solid"/>
              <a:round/>
            </a:ln>
          </a:bottom>
          <a:insideH>
            <a:ln w="12700" cap="flat">
              <a:solidFill>
                <a:srgbClr val="001427"/>
              </a:solidFill>
              <a:prstDash val="solid"/>
              <a:round/>
            </a:ln>
          </a:insideH>
          <a:insideV>
            <a:ln w="12700" cap="flat">
              <a:solidFill>
                <a:srgbClr val="001427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1427"/>
        </a:fontRef>
        <a:srgbClr val="001427"/>
      </a:tcTxStyle>
      <a:tcStyle>
        <a:tcBdr>
          <a:left>
            <a:ln w="12700" cap="flat">
              <a:solidFill>
                <a:srgbClr val="001427"/>
              </a:solidFill>
              <a:prstDash val="solid"/>
              <a:round/>
            </a:ln>
          </a:left>
          <a:right>
            <a:ln w="12700" cap="flat">
              <a:solidFill>
                <a:srgbClr val="001427"/>
              </a:solidFill>
              <a:prstDash val="solid"/>
              <a:round/>
            </a:ln>
          </a:right>
          <a:top>
            <a:ln w="12700" cap="flat">
              <a:solidFill>
                <a:srgbClr val="001427"/>
              </a:solidFill>
              <a:prstDash val="solid"/>
              <a:round/>
            </a:ln>
          </a:top>
          <a:bottom>
            <a:ln w="25400" cap="flat">
              <a:solidFill>
                <a:srgbClr val="001427"/>
              </a:solidFill>
              <a:prstDash val="solid"/>
              <a:round/>
            </a:ln>
          </a:bottom>
          <a:insideH>
            <a:ln w="12700" cap="flat">
              <a:solidFill>
                <a:srgbClr val="001427"/>
              </a:solidFill>
              <a:prstDash val="solid"/>
              <a:round/>
            </a:ln>
          </a:insideH>
          <a:insideV>
            <a:ln w="12700" cap="flat">
              <a:solidFill>
                <a:srgbClr val="001427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1" name="Shape 11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1" name="Shape 13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Can also reach semi flat potential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0" name="Shape 14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 sz="1500"/>
            </a:pPr>
            <a:r>
              <a:t>Plots</a:t>
            </a:r>
          </a:p>
          <a:p>
            <a:pPr>
              <a:defRPr sz="1500"/>
            </a:pPr>
            <a:r>
              <a:t>Incoherent synchrotron tune and intrabunch tune spread as a function of HC detuning + bunch length</a:t>
            </a:r>
          </a:p>
          <a:p>
            <a:pPr>
              <a:defRPr sz="1500"/>
            </a:pPr>
            <a:r>
              <a:t>Two cases: Flat potential vs. Semiflat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8" name="Shape 16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Check image impedances (2 or 3 Landaus?) and remove the parked main cavity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8" name="Shape 21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Replace with image without Tianlong He prediction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og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8" descr="Bildobjekt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51509" y="1944894"/>
            <a:ext cx="5888982" cy="198852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Add slide title"/>
          <p:cNvSpPr txBox="1"/>
          <p:nvPr>
            <p:ph type="title" hasCustomPrompt="1"/>
          </p:nvPr>
        </p:nvSpPr>
        <p:spPr>
          <a:xfrm>
            <a:off x="0" y="-465835"/>
            <a:ext cx="12192000" cy="341633"/>
          </a:xfrm>
          <a:prstGeom prst="rect">
            <a:avLst/>
          </a:prstGeom>
        </p:spPr>
        <p:txBody>
          <a:bodyPr anchor="t"/>
          <a:lstStyle>
            <a:lvl1pPr algn="l">
              <a:defRPr b="0" sz="1800">
                <a:solidFill>
                  <a:srgbClr val="001427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/>
            <a:r>
              <a:t>Add slide title</a:t>
            </a:r>
          </a:p>
        </p:txBody>
      </p:sp>
      <p:sp>
        <p:nvSpPr>
          <p:cNvPr id="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arge text on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eadline + text on whit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ktangel 1"/>
          <p:cNvSpPr/>
          <p:nvPr/>
        </p:nvSpPr>
        <p:spPr>
          <a:xfrm>
            <a:off x="10485619" y="0"/>
            <a:ext cx="1706381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31" name="Bildobjekt 14" descr="Bildobjekt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82300" y="6242746"/>
            <a:ext cx="1077913" cy="358082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Title Text"/>
          <p:cNvSpPr txBox="1"/>
          <p:nvPr>
            <p:ph type="title"/>
          </p:nvPr>
        </p:nvSpPr>
        <p:spPr>
          <a:xfrm>
            <a:off x="838200" y="365125"/>
            <a:ext cx="9085521" cy="1325563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00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3" name="Body Level One…"/>
          <p:cNvSpPr txBox="1"/>
          <p:nvPr>
            <p:ph type="body" idx="1"/>
          </p:nvPr>
        </p:nvSpPr>
        <p:spPr>
          <a:xfrm>
            <a:off x="838200" y="1825200"/>
            <a:ext cx="9085521" cy="4352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eadline + text on white 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ktangel 1"/>
          <p:cNvSpPr/>
          <p:nvPr/>
        </p:nvSpPr>
        <p:spPr>
          <a:xfrm>
            <a:off x="0" y="6056026"/>
            <a:ext cx="12192000" cy="801975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42" name="Bildobjekt 14" descr="Bildobjekt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82300" y="6242746"/>
            <a:ext cx="1077913" cy="358082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Title Text"/>
          <p:cNvSpPr txBox="1"/>
          <p:nvPr>
            <p:ph type="title"/>
          </p:nvPr>
        </p:nvSpPr>
        <p:spPr>
          <a:xfrm>
            <a:off x="838200" y="365125"/>
            <a:ext cx="10481930" cy="1325563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00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" name="Body Level One…"/>
          <p:cNvSpPr txBox="1"/>
          <p:nvPr>
            <p:ph type="body" idx="1"/>
          </p:nvPr>
        </p:nvSpPr>
        <p:spPr>
          <a:xfrm>
            <a:off x="838200" y="1825200"/>
            <a:ext cx="10481930" cy="397365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F. Cullinan, I.FAST 9th Low Emittance Rings Workshop, CERN, Switzerland, February 2024"/>
          <p:cNvSpPr txBox="1"/>
          <p:nvPr/>
        </p:nvSpPr>
        <p:spPr>
          <a:xfrm>
            <a:off x="2572742" y="6231961"/>
            <a:ext cx="6199211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/>
            <a:r>
              <a:t>F. Cullinan, I.FAST 9th Low Emittance Rings Workshop, CERN, Switzerland, February 2024</a:t>
            </a: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xfrm>
            <a:off x="371647" y="6271490"/>
            <a:ext cx="440558" cy="300594"/>
          </a:xfrm>
          <a:prstGeom prst="rect">
            <a:avLst/>
          </a:prstGeom>
        </p:spPr>
        <p:txBody>
          <a:bodyPr wrap="square"/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eadline + text on white 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ktangel 1"/>
          <p:cNvSpPr/>
          <p:nvPr/>
        </p:nvSpPr>
        <p:spPr>
          <a:xfrm>
            <a:off x="0" y="6056026"/>
            <a:ext cx="12192000" cy="801975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54" name="Bildobjekt 14" descr="Bildobjekt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82300" y="6242746"/>
            <a:ext cx="1077913" cy="358082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Title Text"/>
          <p:cNvSpPr txBox="1"/>
          <p:nvPr>
            <p:ph type="title"/>
          </p:nvPr>
        </p:nvSpPr>
        <p:spPr>
          <a:xfrm>
            <a:off x="838200" y="365125"/>
            <a:ext cx="10481930" cy="1325563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00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6" name="Body Level One…"/>
          <p:cNvSpPr txBox="1"/>
          <p:nvPr>
            <p:ph type="body" idx="1"/>
          </p:nvPr>
        </p:nvSpPr>
        <p:spPr>
          <a:xfrm>
            <a:off x="838200" y="1825200"/>
            <a:ext cx="10481930" cy="397365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xfrm>
            <a:off x="263125" y="6271490"/>
            <a:ext cx="299270" cy="300594"/>
          </a:xfrm>
          <a:prstGeom prst="rect">
            <a:avLst/>
          </a:prstGeom>
        </p:spPr>
        <p:txBody>
          <a:bodyPr wrap="square"/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8" name="F. Cullinan, 67th ICFA Advanced Beam Dynamics Workshop on Future Light Sources: FLS 2023, Lucerne, Switzerland, August 2023."/>
          <p:cNvSpPr txBox="1"/>
          <p:nvPr/>
        </p:nvSpPr>
        <p:spPr>
          <a:xfrm>
            <a:off x="2572742" y="6231961"/>
            <a:ext cx="6199211" cy="438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/>
            <a:r>
              <a:t>F. Cullinan, 67th ICFA Advanced Beam Dynamics Workshop on Future Light Sources: FLS 2023, Lucerne, Switzerland, August 2023.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+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ktangel 2"/>
          <p:cNvSpPr/>
          <p:nvPr/>
        </p:nvSpPr>
        <p:spPr>
          <a:xfrm>
            <a:off x="4583112" y="0"/>
            <a:ext cx="7608887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6" name="Lorem ipsum dolor sit amet, consectetur adipiscing elit, sed do eiusmod, lorem ipsum dolor"/>
          <p:cNvSpPr txBox="1"/>
          <p:nvPr>
            <p:ph type="title" hasCustomPrompt="1"/>
          </p:nvPr>
        </p:nvSpPr>
        <p:spPr>
          <a:xfrm>
            <a:off x="493201" y="1731599"/>
            <a:ext cx="3647727" cy="2502224"/>
          </a:xfrm>
          <a:prstGeom prst="rect">
            <a:avLst/>
          </a:prstGeom>
        </p:spPr>
        <p:txBody>
          <a:bodyPr/>
          <a:lstStyle>
            <a:lvl1pPr algn="l">
              <a:defRPr sz="2900"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/>
            <a:r>
              <a:t>Lorem ipsum dolor sit amet, consectetur adipiscing elit, sed do eiusmod, lorem ipsum dolor </a:t>
            </a:r>
          </a:p>
        </p:txBody>
      </p:sp>
      <p:sp>
        <p:nvSpPr>
          <p:cNvPr id="67" name="Body Level One…"/>
          <p:cNvSpPr txBox="1"/>
          <p:nvPr>
            <p:ph type="body" sz="quarter" idx="1" hasCustomPrompt="1"/>
          </p:nvPr>
        </p:nvSpPr>
        <p:spPr>
          <a:xfrm>
            <a:off x="472512" y="4331375"/>
            <a:ext cx="2677382" cy="50249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cap="all" spc="100" sz="12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571500" indent="-114300">
              <a:lnSpc>
                <a:spcPct val="100000"/>
              </a:lnSpc>
              <a:spcBef>
                <a:spcPts val="0"/>
              </a:spcBef>
              <a:buFontTx/>
              <a:defRPr cap="all" spc="100" sz="12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51560" indent="-137160">
              <a:lnSpc>
                <a:spcPct val="100000"/>
              </a:lnSpc>
              <a:spcBef>
                <a:spcPts val="0"/>
              </a:spcBef>
              <a:buFontTx/>
              <a:defRPr cap="all" spc="100" sz="12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524000" indent="-152400">
              <a:lnSpc>
                <a:spcPct val="100000"/>
              </a:lnSpc>
              <a:spcBef>
                <a:spcPts val="0"/>
              </a:spcBef>
              <a:buFontTx/>
              <a:defRPr cap="all" spc="100" sz="12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81200" indent="-152400">
              <a:lnSpc>
                <a:spcPct val="100000"/>
              </a:lnSpc>
              <a:spcBef>
                <a:spcPts val="0"/>
              </a:spcBef>
              <a:buFontTx/>
              <a:defRPr cap="all" spc="100" sz="12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/>
            <a:r>
              <a:t>Department etc.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pic>
        <p:nvPicPr>
          <p:cNvPr id="68" name="Bildobjekt 9" descr="Bildobjekt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44121" y="6242746"/>
            <a:ext cx="1077913" cy="358082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F. Cullinan, I.FAST 9th Low Emittance Rings Workshop, CERN, Switzerland, February 2024"/>
          <p:cNvSpPr txBox="1"/>
          <p:nvPr/>
        </p:nvSpPr>
        <p:spPr>
          <a:xfrm>
            <a:off x="600867" y="6182725"/>
            <a:ext cx="2420672" cy="629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/>
            <a:r>
              <a:t>F. Cullinan, I.FAST 9th Low Emittance Rings Workshop, CERN, Switzerland, February 2024</a:t>
            </a:r>
          </a:p>
        </p:txBody>
      </p:sp>
      <p:sp>
        <p:nvSpPr>
          <p:cNvPr id="70" name="Slide Number"/>
          <p:cNvSpPr txBox="1"/>
          <p:nvPr>
            <p:ph type="sldNum" sz="quarter" idx="2"/>
          </p:nvPr>
        </p:nvSpPr>
        <p:spPr>
          <a:xfrm>
            <a:off x="6911" y="6432493"/>
            <a:ext cx="371373" cy="300594"/>
          </a:xfrm>
          <a:prstGeom prst="rect">
            <a:avLst/>
          </a:prstGeom>
        </p:spPr>
        <p:txBody>
          <a:bodyPr wrap="square"/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Bildobjekt 12" descr="Bildobjekt 12"/>
          <p:cNvPicPr>
            <a:picLocks noChangeAspect="1"/>
          </p:cNvPicPr>
          <p:nvPr/>
        </p:nvPicPr>
        <p:blipFill>
          <a:blip r:embed="rId2">
            <a:alphaModFix amt="19000"/>
            <a:extLst/>
          </a:blip>
          <a:stretch>
            <a:fillRect/>
          </a:stretch>
        </p:blipFill>
        <p:spPr>
          <a:xfrm>
            <a:off x="3562184" y="0"/>
            <a:ext cx="12958138" cy="5407343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Lorem ipsum"/>
          <p:cNvSpPr txBox="1"/>
          <p:nvPr>
            <p:ph type="title" hasCustomPrompt="1"/>
          </p:nvPr>
        </p:nvSpPr>
        <p:spPr>
          <a:xfrm>
            <a:off x="514800" y="2361600"/>
            <a:ext cx="4009493" cy="715556"/>
          </a:xfrm>
          <a:prstGeom prst="rect">
            <a:avLst/>
          </a:prstGeom>
        </p:spPr>
        <p:txBody>
          <a:bodyPr anchor="t"/>
          <a:lstStyle>
            <a:lvl1pPr algn="l">
              <a:defRPr sz="3800"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/>
            <a:r>
              <a:t>Lorem ipsum</a:t>
            </a:r>
          </a:p>
        </p:txBody>
      </p:sp>
      <p:sp>
        <p:nvSpPr>
          <p:cNvPr id="79" name="Body Level One…"/>
          <p:cNvSpPr txBox="1"/>
          <p:nvPr>
            <p:ph type="body" sz="quarter" idx="1" hasCustomPrompt="1"/>
          </p:nvPr>
        </p:nvSpPr>
        <p:spPr>
          <a:xfrm>
            <a:off x="538653" y="3189600"/>
            <a:ext cx="3985641" cy="357919"/>
          </a:xfrm>
          <a:prstGeom prst="rect">
            <a:avLst/>
          </a:prstGeom>
        </p:spPr>
        <p:txBody>
          <a:bodyPr/>
          <a:lstStyle>
            <a:lvl1pPr marL="0" indent="0" defTabSz="914377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pc="30" sz="16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  <a:lvl2pPr marL="0" indent="457200" defTabSz="914377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pc="30" sz="16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2pPr>
            <a:lvl3pPr marL="0" indent="914400" defTabSz="914377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pc="30" sz="16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3pPr>
            <a:lvl4pPr marL="0" indent="1371600" defTabSz="914377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pc="30" sz="16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4pPr>
            <a:lvl5pPr marL="0" indent="1828800" defTabSz="914377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pc="30" sz="16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5pPr>
          </a:lstStyle>
          <a:p>
            <a:pPr/>
            <a:r>
              <a:t>Contact info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0" name="Platshållare för bild 3"/>
          <p:cNvSpPr/>
          <p:nvPr>
            <p:ph type="pic" sz="quarter" idx="21"/>
          </p:nvPr>
        </p:nvSpPr>
        <p:spPr>
          <a:xfrm>
            <a:off x="4737599" y="399599"/>
            <a:ext cx="2268002" cy="2268002"/>
          </a:xfrm>
          <a:prstGeom prst="rect">
            <a:avLst/>
          </a:prstGeom>
          <a:ln w="38100">
            <a:solidFill>
              <a:srgbClr val="FFFFFF"/>
            </a:solidFill>
            <a:round/>
          </a:ln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1" name="Platshållare för text 5"/>
          <p:cNvSpPr/>
          <p:nvPr>
            <p:ph type="body" sz="quarter" idx="22"/>
          </p:nvPr>
        </p:nvSpPr>
        <p:spPr>
          <a:xfrm>
            <a:off x="4737601" y="2726297"/>
            <a:ext cx="2268001" cy="261996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cap="all" sz="13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pPr>
          </a:p>
        </p:txBody>
      </p:sp>
      <p:sp>
        <p:nvSpPr>
          <p:cNvPr id="82" name="Platshållare för text 5"/>
          <p:cNvSpPr/>
          <p:nvPr>
            <p:ph type="body" sz="quarter" idx="23"/>
          </p:nvPr>
        </p:nvSpPr>
        <p:spPr>
          <a:xfrm>
            <a:off x="4737601" y="3011540"/>
            <a:ext cx="2268001" cy="228782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ctr">
              <a:lnSpc>
                <a:spcPct val="120000"/>
              </a:lnSpc>
              <a:buSzTx/>
              <a:buFontTx/>
              <a:buNone/>
              <a:defRPr sz="11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pPr>
          </a:p>
        </p:txBody>
      </p:sp>
      <p:sp>
        <p:nvSpPr>
          <p:cNvPr id="83" name="Platshållare för bild 3"/>
          <p:cNvSpPr/>
          <p:nvPr>
            <p:ph type="pic" sz="quarter" idx="24"/>
          </p:nvPr>
        </p:nvSpPr>
        <p:spPr>
          <a:xfrm>
            <a:off x="8100731" y="399599"/>
            <a:ext cx="2268002" cy="2268002"/>
          </a:xfrm>
          <a:prstGeom prst="rect">
            <a:avLst/>
          </a:prstGeom>
          <a:ln w="38100">
            <a:solidFill>
              <a:srgbClr val="FFFFFF"/>
            </a:solidFill>
            <a:round/>
          </a:ln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Platshållare för text 5"/>
          <p:cNvSpPr/>
          <p:nvPr>
            <p:ph type="body" sz="quarter" idx="25"/>
          </p:nvPr>
        </p:nvSpPr>
        <p:spPr>
          <a:xfrm>
            <a:off x="8100732" y="2726297"/>
            <a:ext cx="2268001" cy="261996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cap="all" sz="13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pPr>
          </a:p>
        </p:txBody>
      </p:sp>
      <p:sp>
        <p:nvSpPr>
          <p:cNvPr id="85" name="Platshållare för text 5"/>
          <p:cNvSpPr/>
          <p:nvPr>
            <p:ph type="body" sz="quarter" idx="26"/>
          </p:nvPr>
        </p:nvSpPr>
        <p:spPr>
          <a:xfrm>
            <a:off x="8100732" y="3011540"/>
            <a:ext cx="2268001" cy="228782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ctr">
              <a:lnSpc>
                <a:spcPct val="120000"/>
              </a:lnSpc>
              <a:buSzTx/>
              <a:buFontTx/>
              <a:buNone/>
              <a:defRPr sz="11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pPr>
          </a:p>
        </p:txBody>
      </p:sp>
      <p:sp>
        <p:nvSpPr>
          <p:cNvPr id="86" name="Platshållare för bild 3"/>
          <p:cNvSpPr/>
          <p:nvPr>
            <p:ph type="pic" sz="quarter" idx="27"/>
          </p:nvPr>
        </p:nvSpPr>
        <p:spPr>
          <a:xfrm>
            <a:off x="4737599" y="3383024"/>
            <a:ext cx="2268002" cy="2268001"/>
          </a:xfrm>
          <a:prstGeom prst="rect">
            <a:avLst/>
          </a:prstGeom>
          <a:ln w="38100">
            <a:solidFill>
              <a:srgbClr val="FFFFFF"/>
            </a:solidFill>
            <a:round/>
          </a:ln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7" name="Platshållare för text 5"/>
          <p:cNvSpPr/>
          <p:nvPr>
            <p:ph type="body" sz="quarter" idx="28"/>
          </p:nvPr>
        </p:nvSpPr>
        <p:spPr>
          <a:xfrm>
            <a:off x="4737601" y="5709722"/>
            <a:ext cx="2268001" cy="261996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cap="all" sz="13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pPr>
          </a:p>
        </p:txBody>
      </p:sp>
      <p:sp>
        <p:nvSpPr>
          <p:cNvPr id="88" name="Platshållare för text 5"/>
          <p:cNvSpPr/>
          <p:nvPr>
            <p:ph type="body" sz="quarter" idx="29"/>
          </p:nvPr>
        </p:nvSpPr>
        <p:spPr>
          <a:xfrm>
            <a:off x="4737601" y="5994963"/>
            <a:ext cx="2268001" cy="228782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ctr">
              <a:lnSpc>
                <a:spcPct val="120000"/>
              </a:lnSpc>
              <a:buSzTx/>
              <a:buFontTx/>
              <a:buNone/>
              <a:defRPr sz="11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pPr>
          </a:p>
        </p:txBody>
      </p:sp>
      <p:sp>
        <p:nvSpPr>
          <p:cNvPr id="89" name="Platshållare för bild 3"/>
          <p:cNvSpPr/>
          <p:nvPr>
            <p:ph type="pic" sz="quarter" idx="30"/>
          </p:nvPr>
        </p:nvSpPr>
        <p:spPr>
          <a:xfrm>
            <a:off x="8100731" y="3383024"/>
            <a:ext cx="2268002" cy="2268001"/>
          </a:xfrm>
          <a:prstGeom prst="rect">
            <a:avLst/>
          </a:prstGeom>
          <a:ln w="38100">
            <a:solidFill>
              <a:srgbClr val="FFFFFF"/>
            </a:solidFill>
            <a:round/>
          </a:ln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90" name="Platshållare för text 5"/>
          <p:cNvSpPr/>
          <p:nvPr>
            <p:ph type="body" sz="quarter" idx="31"/>
          </p:nvPr>
        </p:nvSpPr>
        <p:spPr>
          <a:xfrm>
            <a:off x="8100732" y="5709722"/>
            <a:ext cx="2268001" cy="261996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cap="all" sz="13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pPr>
          </a:p>
        </p:txBody>
      </p:sp>
      <p:sp>
        <p:nvSpPr>
          <p:cNvPr id="91" name="Platshållare för text 5"/>
          <p:cNvSpPr/>
          <p:nvPr>
            <p:ph type="body" sz="quarter" idx="32"/>
          </p:nvPr>
        </p:nvSpPr>
        <p:spPr>
          <a:xfrm>
            <a:off x="8100732" y="5994963"/>
            <a:ext cx="2268001" cy="228782"/>
          </a:xfrm>
          <a:prstGeom prst="rect">
            <a:avLst/>
          </a:prstGeom>
        </p:spPr>
        <p:txBody>
          <a:bodyPr lIns="0" tIns="0" rIns="0" bIns="0"/>
          <a:lstStyle/>
          <a:p>
            <a:pPr marL="0" indent="0" algn="ctr">
              <a:lnSpc>
                <a:spcPct val="120000"/>
              </a:lnSpc>
              <a:buSzTx/>
              <a:buFontTx/>
              <a:buNone/>
              <a:defRPr sz="11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pPr>
          </a:p>
        </p:txBody>
      </p:sp>
      <p:pic>
        <p:nvPicPr>
          <p:cNvPr id="92" name="Bildobjekt 7" descr="Bildobjekt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82300" y="6242746"/>
            <a:ext cx="1077913" cy="358082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Rubrik och innehål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Bildobjekt 8" descr="Bildobjekt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07357" y="6375979"/>
            <a:ext cx="932401" cy="289403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/>
          <p:nvPr>
            <p:ph type="title"/>
          </p:nvPr>
        </p:nvSpPr>
        <p:spPr>
          <a:xfrm>
            <a:off x="2299353" y="-23714"/>
            <a:ext cx="7593294" cy="1143001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00000"/>
              </a:lnSpc>
              <a:defRPr sz="3600">
                <a:solidFill>
                  <a:srgbClr val="97BF0D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2" name="Body Level One…"/>
          <p:cNvSpPr txBox="1"/>
          <p:nvPr>
            <p:ph type="body" sz="half" idx="1"/>
          </p:nvPr>
        </p:nvSpPr>
        <p:spPr>
          <a:xfrm>
            <a:off x="2279576" y="1600200"/>
            <a:ext cx="7593294" cy="3845025"/>
          </a:xfrm>
          <a:prstGeom prst="rect">
            <a:avLst/>
          </a:prstGeom>
        </p:spPr>
        <p:txBody>
          <a:bodyPr/>
          <a:lstStyle>
            <a:lvl1pPr marL="254000" indent="-254000">
              <a:lnSpc>
                <a:spcPct val="100000"/>
              </a:lnSpc>
              <a:buChar char="●"/>
              <a:defRPr sz="2200">
                <a:solidFill>
                  <a:srgbClr val="000000"/>
                </a:solidFill>
              </a:defRPr>
            </a:lvl1pPr>
            <a:lvl2pPr marL="771525" indent="-314325">
              <a:lnSpc>
                <a:spcPct val="100000"/>
              </a:lnSpc>
              <a:buChar char="–"/>
              <a:defRPr sz="2200">
                <a:solidFill>
                  <a:srgbClr val="000000"/>
                </a:solidFill>
              </a:defRPr>
            </a:lvl2pPr>
            <a:lvl3pPr marL="1193800" indent="-279400">
              <a:lnSpc>
                <a:spcPct val="100000"/>
              </a:lnSpc>
              <a:defRPr sz="2200">
                <a:solidFill>
                  <a:srgbClr val="000000"/>
                </a:solidFill>
              </a:defRPr>
            </a:lvl3pPr>
            <a:lvl4pPr marL="1685925" indent="-314325">
              <a:lnSpc>
                <a:spcPct val="100000"/>
              </a:lnSpc>
              <a:buChar char="–"/>
              <a:defRPr sz="2200">
                <a:solidFill>
                  <a:srgbClr val="000000"/>
                </a:solidFill>
              </a:defRPr>
            </a:lvl4pPr>
            <a:lvl5pPr marL="2080260" indent="-251460">
              <a:lnSpc>
                <a:spcPct val="100000"/>
              </a:lnSpc>
              <a:buChar char="»"/>
              <a:defRPr sz="2200"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xfrm>
            <a:off x="1731714" y="6507062"/>
            <a:ext cx="237342" cy="23114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04" name="I.FAST Workshop, KIT, Karlsruhe, Germany, April 2022 (virtual)"/>
          <p:cNvSpPr txBox="1"/>
          <p:nvPr/>
        </p:nvSpPr>
        <p:spPr>
          <a:xfrm>
            <a:off x="3728870" y="6513412"/>
            <a:ext cx="473426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I.FAST Workshop, KIT, Karlsruhe, Germany, April 2022 (virtual)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2" descr="Bildobjekt 12"/>
          <p:cNvPicPr>
            <a:picLocks noChangeAspect="1"/>
          </p:cNvPicPr>
          <p:nvPr/>
        </p:nvPicPr>
        <p:blipFill>
          <a:blip r:embed="rId2">
            <a:alphaModFix amt="19000"/>
            <a:extLst/>
          </a:blip>
          <a:stretch>
            <a:fillRect/>
          </a:stretch>
        </p:blipFill>
        <p:spPr>
          <a:xfrm>
            <a:off x="4583112" y="3429000"/>
            <a:ext cx="7841541" cy="3272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objekt 7" descr="Bildobjekt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82300" y="6242746"/>
            <a:ext cx="1077913" cy="35808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/>
          <p:nvPr>
            <p:ph type="title"/>
          </p:nvPr>
        </p:nvSpPr>
        <p:spPr>
          <a:xfrm>
            <a:off x="838200" y="2170930"/>
            <a:ext cx="10515600" cy="1754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1427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1427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1427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1427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1427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1427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1427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1427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1427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g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Mode 1 Instabilities in Fourth Generation Storage Ring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Mode 1 Instabilities in Fourth Generation Storage Rings</a:t>
            </a:r>
          </a:p>
        </p:txBody>
      </p:sp>
      <p:sp>
        <p:nvSpPr>
          <p:cNvPr id="114" name="Francis Cullinan, Åke Andersson, Jonas Breunlin, Miriam Brosi,…"/>
          <p:cNvSpPr txBox="1"/>
          <p:nvPr/>
        </p:nvSpPr>
        <p:spPr>
          <a:xfrm>
            <a:off x="335981" y="4020838"/>
            <a:ext cx="11520038" cy="1754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/>
          <a:p>
            <a:pPr algn="ctr" defTabSz="859536">
              <a:lnSpc>
                <a:spcPct val="90000"/>
              </a:lnSpc>
              <a:defRPr sz="2820">
                <a:solidFill>
                  <a:srgbClr val="FFFFFF"/>
                </a:solidFill>
              </a:defRPr>
            </a:pPr>
            <a:r>
              <a:t>Francis Cullinan, Åke Andersson, Jonas Breunlin, Miriam Brosi, </a:t>
            </a:r>
          </a:p>
          <a:p>
            <a:pPr algn="ctr" defTabSz="859536">
              <a:lnSpc>
                <a:spcPct val="90000"/>
              </a:lnSpc>
              <a:defRPr sz="2820">
                <a:solidFill>
                  <a:srgbClr val="FFFFFF"/>
                </a:solidFill>
              </a:defRPr>
            </a:pPr>
            <a:r>
              <a:t>Pedro Fernandes Tavares </a:t>
            </a:r>
          </a:p>
          <a:p>
            <a:pPr algn="ctr" defTabSz="859536">
              <a:lnSpc>
                <a:spcPct val="90000"/>
              </a:lnSpc>
              <a:defRPr sz="2820">
                <a:solidFill>
                  <a:srgbClr val="FFFFFF"/>
                </a:solidFill>
              </a:defRPr>
            </a:pPr>
            <a:r>
              <a:t>(MAX IV Laboratory, Lund, Sweden)</a:t>
            </a:r>
          </a:p>
          <a:p>
            <a:pPr algn="ctr" defTabSz="859536">
              <a:lnSpc>
                <a:spcPct val="90000"/>
              </a:lnSpc>
              <a:defRPr sz="2820">
                <a:solidFill>
                  <a:schemeClr val="accent6">
                    <a:lumOff val="5637"/>
                  </a:schemeClr>
                </a:solidFill>
              </a:defRPr>
            </a:pPr>
            <a:r>
              <a:t>I.FAST 9th Low Emittance Rings Workshop, CERN, Switzerland, February 2024.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ubrik 43"/>
          <p:cNvSpPr txBox="1"/>
          <p:nvPr>
            <p:ph type="title"/>
          </p:nvPr>
        </p:nvSpPr>
        <p:spPr>
          <a:xfrm>
            <a:off x="477591" y="724424"/>
            <a:ext cx="4009493" cy="715556"/>
          </a:xfrm>
          <a:prstGeom prst="rect">
            <a:avLst/>
          </a:prstGeom>
        </p:spPr>
        <p:txBody>
          <a:bodyPr/>
          <a:lstStyle/>
          <a:p>
            <a:pPr/>
            <a:r>
              <a:t>Diagnostics</a:t>
            </a:r>
          </a:p>
        </p:txBody>
      </p:sp>
      <p:pic>
        <p:nvPicPr>
          <p:cNvPr id="188" name="20240209_144315.jpg" descr="20240209_144315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15771" t="0" r="9232" b="5"/>
          <a:stretch>
            <a:fillRect/>
          </a:stretch>
        </p:blipFill>
        <p:spPr>
          <a:xfrm>
            <a:off x="728124" y="2529958"/>
            <a:ext cx="2808289" cy="2808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</a:path>
            </a:pathLst>
          </a:custGeom>
        </p:spPr>
      </p:pic>
      <p:sp>
        <p:nvSpPr>
          <p:cNvPr id="189" name="Platshållare för text 46"/>
          <p:cNvSpPr/>
          <p:nvPr>
            <p:ph type="body" idx="22"/>
          </p:nvPr>
        </p:nvSpPr>
        <p:spPr>
          <a:xfrm>
            <a:off x="998268" y="5430118"/>
            <a:ext cx="2268001" cy="2619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cap="all" spc="50" sz="13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/>
            <a:r>
              <a:t>Streak camera</a:t>
            </a:r>
          </a:p>
        </p:txBody>
      </p:sp>
      <p:sp>
        <p:nvSpPr>
          <p:cNvPr id="190" name="Platshållare för text 47"/>
          <p:cNvSpPr/>
          <p:nvPr>
            <p:ph type="body" idx="23"/>
          </p:nvPr>
        </p:nvSpPr>
        <p:spPr>
          <a:xfrm>
            <a:off x="998268" y="5715360"/>
            <a:ext cx="2268001" cy="22878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ctr">
              <a:lnSpc>
                <a:spcPct val="120000"/>
              </a:lnSpc>
              <a:buSzTx/>
              <a:buFontTx/>
              <a:buNone/>
              <a:defRPr spc="30" sz="11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/>
            <a:r>
              <a:t>Hamamatsu</a:t>
            </a:r>
          </a:p>
        </p:txBody>
      </p:sp>
      <p:pic>
        <p:nvPicPr>
          <p:cNvPr id="191" name="20240209_151052.jpg" descr="20240209_151052.jpg"/>
          <p:cNvPicPr>
            <a:picLocks noChangeAspect="1"/>
          </p:cNvPicPr>
          <p:nvPr>
            <p:ph type="pic" idx="24"/>
          </p:nvPr>
        </p:nvPicPr>
        <p:blipFill>
          <a:blip r:embed="rId3">
            <a:extLst/>
          </a:blip>
          <a:srcRect l="394" t="9133" r="389" b="16454"/>
          <a:stretch>
            <a:fillRect/>
          </a:stretch>
        </p:blipFill>
        <p:spPr>
          <a:xfrm>
            <a:off x="4691856" y="2529958"/>
            <a:ext cx="2808288" cy="2808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4"/>
                  <a:pt x="4836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close/>
              </a:path>
            </a:pathLst>
          </a:custGeom>
        </p:spPr>
      </p:pic>
      <p:sp>
        <p:nvSpPr>
          <p:cNvPr id="192" name="Platshållare för text 49"/>
          <p:cNvSpPr/>
          <p:nvPr>
            <p:ph type="body" idx="25"/>
          </p:nvPr>
        </p:nvSpPr>
        <p:spPr>
          <a:xfrm>
            <a:off x="4521157" y="5430118"/>
            <a:ext cx="3149686" cy="2619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ctr" defTabSz="877823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cap="all" spc="48" sz="1248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/>
            <a:r>
              <a:t>Bunch by bunch phase detection</a:t>
            </a:r>
          </a:p>
        </p:txBody>
      </p:sp>
      <p:sp>
        <p:nvSpPr>
          <p:cNvPr id="193" name="Platshållare för text 50"/>
          <p:cNvSpPr/>
          <p:nvPr>
            <p:ph type="body" idx="26"/>
          </p:nvPr>
        </p:nvSpPr>
        <p:spPr>
          <a:xfrm>
            <a:off x="4961999" y="5715360"/>
            <a:ext cx="2268002" cy="22878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ctr">
              <a:lnSpc>
                <a:spcPct val="120000"/>
              </a:lnSpc>
              <a:buSzTx/>
              <a:buFontTx/>
              <a:buNone/>
              <a:defRPr spc="30" sz="11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/>
            <a:r>
              <a:t>Dimtel Inc.</a:t>
            </a:r>
          </a:p>
        </p:txBody>
      </p:sp>
      <p:pic>
        <p:nvPicPr>
          <p:cNvPr id="194" name="20240209_144608.jpg" descr="20240209_144608.jpg"/>
          <p:cNvPicPr>
            <a:picLocks noChangeAspect="1"/>
          </p:cNvPicPr>
          <p:nvPr>
            <p:ph type="pic" idx="30"/>
          </p:nvPr>
        </p:nvPicPr>
        <p:blipFill>
          <a:blip r:embed="rId4">
            <a:extLst/>
          </a:blip>
          <a:srcRect l="0" t="12499" r="0" b="12497"/>
          <a:stretch>
            <a:fillRect/>
          </a:stretch>
        </p:blipFill>
        <p:spPr>
          <a:xfrm>
            <a:off x="8485220" y="2529958"/>
            <a:ext cx="2808207" cy="2808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</a:path>
            </a:pathLst>
          </a:custGeom>
        </p:spPr>
      </p:pic>
      <p:sp>
        <p:nvSpPr>
          <p:cNvPr id="195" name="Platshållare för text 55"/>
          <p:cNvSpPr/>
          <p:nvPr>
            <p:ph type="body" idx="31"/>
          </p:nvPr>
        </p:nvSpPr>
        <p:spPr>
          <a:xfrm>
            <a:off x="8314521" y="5430118"/>
            <a:ext cx="3149686" cy="2619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cap="all" spc="50" sz="13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/>
            <a:r>
              <a:t>Fill-Pattern monitor</a:t>
            </a:r>
          </a:p>
        </p:txBody>
      </p:sp>
      <p:sp>
        <p:nvSpPr>
          <p:cNvPr id="196" name="Platshållare för text 56"/>
          <p:cNvSpPr/>
          <p:nvPr>
            <p:ph type="body" idx="32"/>
          </p:nvPr>
        </p:nvSpPr>
        <p:spPr>
          <a:xfrm>
            <a:off x="8755363" y="5685630"/>
            <a:ext cx="2268002" cy="22878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ctr">
              <a:lnSpc>
                <a:spcPct val="120000"/>
              </a:lnSpc>
              <a:buSzTx/>
              <a:buFontTx/>
              <a:buNone/>
              <a:defRPr spc="30" sz="1100">
                <a:solidFill>
                  <a:srgbClr val="FFFFF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/>
            <a:r>
              <a:t>PicoQuant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overstretchedVsNonuni_20240205_wFillPatterns.png" descr="overstretchedVsNonuni_20240205_wFillPattern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31368" y="810496"/>
            <a:ext cx="5765176" cy="5354407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Fill Pattern Consider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Fill Pattern Considerations</a:t>
            </a:r>
          </a:p>
        </p:txBody>
      </p:sp>
      <p:sp>
        <p:nvSpPr>
          <p:cNvPr id="200" name="Inhomogeneous beam loading can look like Mode 1 instability and alter threshold"/>
          <p:cNvSpPr txBox="1"/>
          <p:nvPr>
            <p:ph type="body" sz="half" idx="1"/>
          </p:nvPr>
        </p:nvSpPr>
        <p:spPr>
          <a:xfrm>
            <a:off x="838200" y="1442173"/>
            <a:ext cx="4859127" cy="3973654"/>
          </a:xfrm>
          <a:prstGeom prst="rect">
            <a:avLst/>
          </a:prstGeom>
        </p:spPr>
        <p:txBody>
          <a:bodyPr/>
          <a:lstStyle/>
          <a:p>
            <a:pPr/>
            <a:r>
              <a:t>Inhomogeneous beam loading can look like Mode 1 instability and alter threshold</a:t>
            </a:r>
          </a:p>
        </p:txBody>
      </p:sp>
      <p:sp>
        <p:nvSpPr>
          <p:cNvPr id="2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2" name="overstretchedVsNonuni_202402FillPatterns.png" descr="overstretchedVsNonuni_202402FillPattern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8200" y="2581110"/>
            <a:ext cx="4859127" cy="3644345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Platshållare för text 7"/>
          <p:cNvSpPr txBox="1"/>
          <p:nvPr/>
        </p:nvSpPr>
        <p:spPr>
          <a:xfrm>
            <a:off x="7779153" y="254834"/>
            <a:ext cx="3703546" cy="962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r" defTabSz="713231">
              <a:lnSpc>
                <a:spcPct val="90000"/>
              </a:lnSpc>
              <a:defRPr sz="2184">
                <a:solidFill>
                  <a:srgbClr val="000000"/>
                </a:solidFill>
              </a:defRPr>
            </a:pPr>
            <a:r>
              <a:t>2 Landau cavities, </a:t>
            </a:r>
          </a:p>
          <a:p>
            <a:pPr algn="r" defTabSz="713231">
              <a:lnSpc>
                <a:spcPct val="90000"/>
              </a:lnSpc>
              <a:defRPr sz="2184">
                <a:solidFill>
                  <a:srgbClr val="000000"/>
                </a:solidFill>
              </a:defRPr>
            </a:pPr>
            <a:r>
              <a:t>RF voltage of 1.13 MV,</a:t>
            </a:r>
          </a:p>
          <a:p>
            <a:pPr algn="r" defTabSz="713231">
              <a:lnSpc>
                <a:spcPct val="90000"/>
              </a:lnSpc>
              <a:defRPr sz="2184">
                <a:solidFill>
                  <a:srgbClr val="000000"/>
                </a:solidFill>
              </a:defRPr>
            </a:pPr>
            <a:r>
              <a:t>300 mA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mode1GridBBB_202310_Plasma_noCbar.png" descr="mode1GridBBB_202310_Plasma_noCba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7695" y="1713503"/>
            <a:ext cx="5596063" cy="4197048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Overstretched Condi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Overstretched Conditions</a:t>
            </a:r>
          </a:p>
        </p:txBody>
      </p:sp>
      <p:sp>
        <p:nvSpPr>
          <p:cNvPr id="20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8" name="mode1GridSC_202310_Plasma_cbar.png" descr="mode1GridSC_202310_Plasma_cba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96330" y="1713503"/>
            <a:ext cx="6295571" cy="4197048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Platshållare för text 7"/>
          <p:cNvSpPr txBox="1"/>
          <p:nvPr/>
        </p:nvSpPr>
        <p:spPr>
          <a:xfrm>
            <a:off x="672321" y="1442741"/>
            <a:ext cx="11239900" cy="543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solidFill>
                  <a:srgbClr val="000000"/>
                </a:solidFill>
              </a:defRPr>
            </a:lvl1pPr>
          </a:lstStyle>
          <a:p>
            <a:pPr/>
            <a:r>
              <a:t>2 Landau cavities and an RF voltage of 1.13 MV</a:t>
            </a:r>
          </a:p>
        </p:txBody>
      </p:sp>
      <p:sp>
        <p:nvSpPr>
          <p:cNvPr id="210" name="BBB"/>
          <p:cNvSpPr txBox="1"/>
          <p:nvPr/>
        </p:nvSpPr>
        <p:spPr>
          <a:xfrm>
            <a:off x="2258296" y="2245422"/>
            <a:ext cx="477179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BBB</a:t>
            </a:r>
          </a:p>
        </p:txBody>
      </p:sp>
      <p:sp>
        <p:nvSpPr>
          <p:cNvPr id="211" name="Streak camera"/>
          <p:cNvSpPr txBox="1"/>
          <p:nvPr/>
        </p:nvSpPr>
        <p:spPr>
          <a:xfrm>
            <a:off x="7396047" y="2245422"/>
            <a:ext cx="1426405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Streak camera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experimentIthVsVrfWTheory_fromZero_twoErrors_2cavities_TianlongHe.png" descr="experimentIthVsVrfWTheory_fromZero_twoErrors_2cavities_TianlongH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1755" y="1038505"/>
            <a:ext cx="6374652" cy="4780990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Rubrik 6"/>
          <p:cNvSpPr txBox="1"/>
          <p:nvPr>
            <p:ph type="title"/>
          </p:nvPr>
        </p:nvSpPr>
        <p:spPr>
          <a:xfrm>
            <a:off x="493200" y="1731599"/>
            <a:ext cx="3647728" cy="2502224"/>
          </a:xfrm>
          <a:prstGeom prst="rect">
            <a:avLst/>
          </a:prstGeom>
        </p:spPr>
        <p:txBody>
          <a:bodyPr/>
          <a:lstStyle/>
          <a:p>
            <a:pPr/>
            <a:r>
              <a:t>Flat potential conditions</a:t>
            </a:r>
          </a:p>
        </p:txBody>
      </p:sp>
      <p:sp>
        <p:nvSpPr>
          <p:cNvPr id="2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6" name="Platshållare för text 7"/>
          <p:cNvSpPr txBox="1"/>
          <p:nvPr/>
        </p:nvSpPr>
        <p:spPr>
          <a:xfrm>
            <a:off x="5013318" y="735779"/>
            <a:ext cx="6748476" cy="543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solidFill>
                  <a:srgbClr val="000000"/>
                </a:solidFill>
              </a:defRPr>
            </a:lvl1pPr>
          </a:lstStyle>
          <a:p>
            <a:pPr/>
            <a:r>
              <a:t>2 Landau cavities, 1.13 MV RF voltage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Beyond Mod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Beyond Mode 1</a:t>
            </a:r>
          </a:p>
        </p:txBody>
      </p:sp>
      <p:sp>
        <p:nvSpPr>
          <p:cNvPr id="221" name="At a certain Landau voltage, mode 1 goes stable and overstretched bunches are reestablished"/>
          <p:cNvSpPr txBox="1"/>
          <p:nvPr>
            <p:ph type="body" sz="quarter" idx="1"/>
          </p:nvPr>
        </p:nvSpPr>
        <p:spPr>
          <a:xfrm>
            <a:off x="838200" y="1825200"/>
            <a:ext cx="3868515" cy="3973654"/>
          </a:xfrm>
          <a:prstGeom prst="rect">
            <a:avLst/>
          </a:prstGeom>
        </p:spPr>
        <p:txBody>
          <a:bodyPr/>
          <a:lstStyle/>
          <a:p>
            <a:pPr/>
            <a:r>
              <a:t>At a certain Landau voltage, mode 1 goes stable and overstretched bunches are reestablished</a:t>
            </a:r>
          </a:p>
        </p:txBody>
      </p:sp>
      <p:sp>
        <p:nvSpPr>
          <p:cNvPr id="2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3" name="1698392925-inline-518548-0-2.png" descr="1698392925-inline-518548-0-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41446" y="652783"/>
            <a:ext cx="6592629" cy="53107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arked main cav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Parked main cavity</a:t>
            </a:r>
          </a:p>
        </p:txBody>
      </p:sp>
      <p:sp>
        <p:nvSpPr>
          <p:cNvPr id="226" name="3 Landau cavities, flat potential at 200 mA with RF voltage of 1 MV"/>
          <p:cNvSpPr txBox="1"/>
          <p:nvPr>
            <p:ph type="body" sz="quarter" idx="1"/>
          </p:nvPr>
        </p:nvSpPr>
        <p:spPr>
          <a:xfrm>
            <a:off x="838200" y="1541964"/>
            <a:ext cx="10481930" cy="543709"/>
          </a:xfrm>
          <a:prstGeom prst="rect">
            <a:avLst/>
          </a:prstGeom>
        </p:spPr>
        <p:txBody>
          <a:bodyPr/>
          <a:lstStyle/>
          <a:p>
            <a:pPr/>
            <a:r>
              <a:t>3 Landau cavities, flat potential at 200 mA with RF voltage of 1 MV</a:t>
            </a:r>
          </a:p>
        </p:txBody>
      </p:sp>
      <p:sp>
        <p:nvSpPr>
          <p:cNvPr id="2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8" name="fullImpedance_imagpart_200mA.png" descr="fullImpedance_imagpart_200m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51123" y="1929580"/>
            <a:ext cx="5432364" cy="40742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fullImpedance_realpart_200mA.png" descr="fullImpedance_realpart_200mA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3970" y="1929580"/>
            <a:ext cx="5432365" cy="40742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Cavity01Parking_TheoryVsExp_annotated.png" descr="Cavity01Parking_TheoryVsExp_annotat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1112" y="611576"/>
            <a:ext cx="7060425" cy="5295320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Parked Main Cav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Parked Main Cavity</a:t>
            </a:r>
          </a:p>
        </p:txBody>
      </p:sp>
      <p:sp>
        <p:nvSpPr>
          <p:cNvPr id="233" name="Can be both helpful and a hindrance"/>
          <p:cNvSpPr txBox="1"/>
          <p:nvPr>
            <p:ph type="body" sz="quarter" idx="1"/>
          </p:nvPr>
        </p:nvSpPr>
        <p:spPr>
          <a:xfrm>
            <a:off x="504107" y="3177754"/>
            <a:ext cx="2677382" cy="502492"/>
          </a:xfrm>
          <a:prstGeom prst="rect">
            <a:avLst/>
          </a:prstGeom>
        </p:spPr>
        <p:txBody>
          <a:bodyPr/>
          <a:lstStyle/>
          <a:p>
            <a:pPr/>
            <a:r>
              <a:t>Can be both helpful and a hindrance</a:t>
            </a:r>
          </a:p>
        </p:txBody>
      </p:sp>
      <p:sp>
        <p:nvSpPr>
          <p:cNvPr id="2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5" name="Platshållare för text 7"/>
          <p:cNvSpPr txBox="1"/>
          <p:nvPr/>
        </p:nvSpPr>
        <p:spPr>
          <a:xfrm>
            <a:off x="5013318" y="388499"/>
            <a:ext cx="6748476" cy="543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marL="217170" indent="-217170" defTabSz="868680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  <a:defRPr sz="2660">
                <a:solidFill>
                  <a:srgbClr val="000000"/>
                </a:solidFill>
              </a:defRPr>
            </a:lvl1pPr>
          </a:lstStyle>
          <a:p>
            <a:pPr/>
            <a:r>
              <a:t>2 Landau cavities and an RF voltage of 1.13 MV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Rubrik 6"/>
          <p:cNvSpPr txBox="1"/>
          <p:nvPr>
            <p:ph type="title"/>
          </p:nvPr>
        </p:nvSpPr>
        <p:spPr>
          <a:xfrm>
            <a:off x="493200" y="1731599"/>
            <a:ext cx="3647728" cy="2502224"/>
          </a:xfrm>
          <a:prstGeom prst="rect">
            <a:avLst/>
          </a:prstGeom>
        </p:spPr>
        <p:txBody>
          <a:bodyPr/>
          <a:lstStyle/>
          <a:p>
            <a:pPr/>
            <a:r>
              <a:t>Three Landau Cavities</a:t>
            </a:r>
          </a:p>
        </p:txBody>
      </p:sp>
      <p:sp>
        <p:nvSpPr>
          <p:cNvPr id="2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39" name="mode1GridSC_202205_Plasma_cbar_crosses.png" descr="mode1GridSC_202205_Plasma_cbar_cross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34467" y="988876"/>
            <a:ext cx="7608887" cy="5072592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Platshållare för text 7"/>
          <p:cNvSpPr txBox="1"/>
          <p:nvPr>
            <p:ph type="body" sz="quarter" idx="1"/>
          </p:nvPr>
        </p:nvSpPr>
        <p:spPr>
          <a:xfrm>
            <a:off x="4869323" y="673765"/>
            <a:ext cx="6748476" cy="543709"/>
          </a:xfrm>
          <a:prstGeom prst="rect">
            <a:avLst/>
          </a:prstGeom>
        </p:spPr>
        <p:txBody>
          <a:bodyPr anchor="t"/>
          <a:lstStyle>
            <a:lvl1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cap="none" spc="0"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3 Landau cavities and an RF voltage of 1 MV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onclu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</a:t>
            </a:r>
          </a:p>
        </p:txBody>
      </p:sp>
      <p:sp>
        <p:nvSpPr>
          <p:cNvPr id="243" name="Landau cavities are essential in 4th-generation storage ring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Landau cavities are essential in 4th-generation storage rings</a:t>
            </a:r>
          </a:p>
          <a:p>
            <a:pPr/>
            <a:r>
              <a:t>Mode 1 stability is an important consideration</a:t>
            </a:r>
          </a:p>
          <a:p>
            <a:pPr/>
            <a:r>
              <a:t>Methods that neglect Landau damping are prone to underestimate the threshold current</a:t>
            </a:r>
          </a:p>
          <a:p>
            <a:pPr/>
            <a:r>
              <a:t>Extensive measurements of the mode-1 instability have been made at the MAX IV 3 GeV ring</a:t>
            </a:r>
          </a:p>
        </p:txBody>
      </p:sp>
      <p:sp>
        <p:nvSpPr>
          <p:cNvPr id="2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Add slide 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886968">
              <a:defRPr sz="1746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Over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Overview</a:t>
            </a:r>
          </a:p>
        </p:txBody>
      </p:sp>
      <p:sp>
        <p:nvSpPr>
          <p:cNvPr id="117" name="MAX IV 3 GeV r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MAX IV 3 GeV ring</a:t>
            </a:r>
          </a:p>
          <a:p>
            <a:pPr/>
            <a:r>
              <a:t>Landau cavities</a:t>
            </a:r>
          </a:p>
          <a:p>
            <a:pPr/>
            <a:r>
              <a:t>Mode 1 instability</a:t>
            </a:r>
          </a:p>
          <a:p>
            <a:pPr/>
            <a:r>
              <a:t>Measurements</a:t>
            </a:r>
          </a:p>
          <a:p>
            <a:pPr/>
            <a:r>
              <a:t>Parked main cavities</a:t>
            </a:r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oherent Frequency (below threshol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Coherent Frequency (below threshold)</a:t>
            </a:r>
          </a:p>
        </p:txBody>
      </p:sp>
      <p:sp>
        <p:nvSpPr>
          <p:cNvPr id="249" name="90 mA, 690 kV RF voltage"/>
          <p:cNvSpPr txBox="1"/>
          <p:nvPr>
            <p:ph type="body" sz="quarter" idx="1"/>
          </p:nvPr>
        </p:nvSpPr>
        <p:spPr>
          <a:xfrm>
            <a:off x="838200" y="1453114"/>
            <a:ext cx="10481930" cy="592973"/>
          </a:xfrm>
          <a:prstGeom prst="rect">
            <a:avLst/>
          </a:prstGeom>
        </p:spPr>
        <p:txBody>
          <a:bodyPr/>
          <a:lstStyle/>
          <a:p>
            <a:pPr/>
            <a:r>
              <a:t>90 mA, 690 kV RF voltage</a:t>
            </a:r>
          </a:p>
        </p:txBody>
      </p:sp>
      <p:sp>
        <p:nvSpPr>
          <p:cNvPr id="2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1" name="modeCoupling_90mA_Jan2024_mode1.png" descr="modeCoupling_90mA_Jan2024_mod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81915" y="1787473"/>
            <a:ext cx="5811318" cy="43584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1707171139-inline-107267-1.png" descr="1707171139-inline-107267-1.png"/>
          <p:cNvPicPr>
            <a:picLocks noChangeAspect="1"/>
          </p:cNvPicPr>
          <p:nvPr/>
        </p:nvPicPr>
        <p:blipFill>
          <a:blip r:embed="rId3">
            <a:extLst/>
          </a:blip>
          <a:srcRect l="4971" t="10180" r="0" b="0"/>
          <a:stretch>
            <a:fillRect/>
          </a:stretch>
        </p:blipFill>
        <p:spPr>
          <a:xfrm>
            <a:off x="641371" y="2187028"/>
            <a:ext cx="4795184" cy="39147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MAX IV 3 GeV Ring"/>
          <p:cNvSpPr txBox="1"/>
          <p:nvPr>
            <p:ph type="title"/>
          </p:nvPr>
        </p:nvSpPr>
        <p:spPr>
          <a:xfrm>
            <a:off x="763782" y="179082"/>
            <a:ext cx="10481931" cy="1325564"/>
          </a:xfrm>
          <a:prstGeom prst="rect">
            <a:avLst/>
          </a:prstGeom>
        </p:spPr>
        <p:txBody>
          <a:bodyPr/>
          <a:lstStyle/>
          <a:p>
            <a:pPr/>
            <a:r>
              <a:t>MAX IV 3 GeV Ring</a:t>
            </a: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2" name="imgpreview.jpeg" descr="imgpreview.jpeg"/>
          <p:cNvPicPr>
            <a:picLocks noChangeAspect="1"/>
          </p:cNvPicPr>
          <p:nvPr/>
        </p:nvPicPr>
        <p:blipFill>
          <a:blip r:embed="rId2">
            <a:extLst/>
          </a:blip>
          <a:srcRect l="0" t="14745" r="0" b="0"/>
          <a:stretch>
            <a:fillRect/>
          </a:stretch>
        </p:blipFill>
        <p:spPr>
          <a:xfrm>
            <a:off x="3755541" y="1140727"/>
            <a:ext cx="8858973" cy="503509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23" name="Table 1"/>
          <p:cNvGraphicFramePr/>
          <p:nvPr/>
        </p:nvGraphicFramePr>
        <p:xfrm>
          <a:off x="209673" y="1912985"/>
          <a:ext cx="8244855" cy="3390335"/>
        </p:xfrm>
        <a:graphic xmlns:a="http://schemas.openxmlformats.org/drawingml/2006/main">
          <a:graphicData uri="http://schemas.openxmlformats.org/drawingml/2006/table">
            <a:tbl>
              <a:tblPr firstCol="1" firstRow="0" lastCol="0" lastRow="0" bandCol="0" bandRow="1" rtl="0">
                <a:tableStyleId>{EEE7283C-3CF3-47DC-8721-378D4A62B228}</a:tableStyleId>
              </a:tblPr>
              <a:tblGrid>
                <a:gridCol w="3831144"/>
                <a:gridCol w="1311008"/>
              </a:tblGrid>
              <a:tr h="402619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Parameter</a:t>
                      </a:r>
                    </a:p>
                  </a:txBody>
                  <a:tcPr marL="0" marR="0" marT="0" marB="0" anchor="ctr" anchorCtr="0" horzOverflow="overflow">
                    <a:lnB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2356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Value</a:t>
                      </a:r>
                    </a:p>
                  </a:txBody>
                  <a:tcPr marL="0" marR="0" marT="0" marB="0" anchor="ctr" anchorCtr="0" horzOverflow="overflow">
                    <a:lnB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23561A"/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RF frequency (MHz)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>
                      <a:solidFill>
                        <a:srgbClr val="FFFFFF">
                          <a:alpha val="39000"/>
                        </a:srgbClr>
                      </a:solidFill>
                    </a:lnT>
                    <a:lnB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100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>
                      <a:solidFill>
                        <a:srgbClr val="FFFFFF">
                          <a:alpha val="39000"/>
                        </a:srgbClr>
                      </a:solidFill>
                    </a:lnT>
                    <a:lnB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Landau-cavity (LC) harmonic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3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Shunt impedance per HC (M</a:t>
                      </a:r>
                      <a:r>
                        <a:t>Ω</a:t>
                      </a:r>
                      <a:r>
                        <a:t>)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2.75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HC quality factor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20800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Delivery beam current (mA)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400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RF voltage (MV)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1.0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Natural RMS bunch duration (ps)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40.4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…with ideal HC lengthening (ps)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199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Harmonic number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176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  <a:tr h="37829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t>Number of main (landau) cavities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t>5 (2)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>
                          <a:alpha val="39000"/>
                        </a:srgbClr>
                      </a:solidFill>
                    </a:lnL>
                    <a:lnR w="12700">
                      <a:solidFill>
                        <a:srgbClr val="FFFFFF">
                          <a:alpha val="39000"/>
                        </a:srgbClr>
                      </a:solidFill>
                    </a:lnR>
                    <a:lnT w="12700">
                      <a:solidFill>
                        <a:srgbClr val="FFFFFF">
                          <a:alpha val="39000"/>
                        </a:srgbClr>
                      </a:solidFill>
                    </a:lnT>
                    <a:lnB w="12700">
                      <a:solidFill>
                        <a:srgbClr val="FFFFFF">
                          <a:alpha val="39000"/>
                        </a:srgbClr>
                      </a:solidFill>
                    </a:lnB>
                    <a:solidFill>
                      <a:srgbClr val="FFFFFF">
                        <a:alpha val="38768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6" name="landauBasic_Vrf1p8MV.png" descr="landauBasic_Vrf1p8MV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66192" y="1191043"/>
            <a:ext cx="5286139" cy="3964605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J. M. Byrd &amp; M. Georgsson, PRSTAB 4 030701 (2001)…"/>
          <p:cNvSpPr txBox="1"/>
          <p:nvPr/>
        </p:nvSpPr>
        <p:spPr>
          <a:xfrm>
            <a:off x="150023" y="5450379"/>
            <a:ext cx="8135918" cy="625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J. M. Byrd &amp; M. Georgsson, PRSTAB </a:t>
            </a:r>
            <a:r>
              <a:t>4</a:t>
            </a:r>
            <a:r>
              <a:t> 030701 (2001)</a:t>
            </a:r>
          </a:p>
          <a:p>
            <a:pPr/>
            <a:r>
              <a:t>M. Georgsson, Å. Andersson &amp; M. Eriksson, NIM A </a:t>
            </a:r>
            <a:r>
              <a:t>416 </a:t>
            </a:r>
            <a:r>
              <a:t>2-3 pp 465-474 (1998) </a:t>
            </a:r>
          </a:p>
        </p:txBody>
      </p:sp>
      <p:sp>
        <p:nvSpPr>
          <p:cNvPr id="128" name="Landau (harmonic) Cavities"/>
          <p:cNvSpPr txBox="1"/>
          <p:nvPr/>
        </p:nvSpPr>
        <p:spPr>
          <a:xfrm>
            <a:off x="775353" y="-23714"/>
            <a:ext cx="759329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>
              <a:lnSpc>
                <a:spcPct val="90000"/>
              </a:lnSpc>
              <a:defRPr b="1" sz="4400"/>
            </a:lvl1pPr>
          </a:lstStyle>
          <a:p>
            <a:pPr/>
            <a:r>
              <a:t>Landau (harmonic) Cavities</a:t>
            </a:r>
          </a:p>
        </p:txBody>
      </p:sp>
      <p:sp>
        <p:nvSpPr>
          <p:cNvPr id="129" name="Landau cavities used to flatten the RF potential to lengthen the bunches…"/>
          <p:cNvSpPr txBox="1"/>
          <p:nvPr/>
        </p:nvSpPr>
        <p:spPr>
          <a:xfrm>
            <a:off x="475265" y="1372725"/>
            <a:ext cx="6009544" cy="3601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280736" indent="-280736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800"/>
            </a:pPr>
            <a:r>
              <a:t>Landau cavities used to flatten the RF potential to lengthen the bunches</a:t>
            </a:r>
          </a:p>
          <a:p>
            <a:pPr lvl="1" marL="661736" indent="-280736">
              <a:lnSpc>
                <a:spcPct val="90000"/>
              </a:lnSpc>
              <a:spcBef>
                <a:spcPts val="1000"/>
              </a:spcBef>
              <a:buSzPct val="100000"/>
              <a:buChar char="-"/>
              <a:defRPr sz="2800"/>
            </a:pPr>
            <a:r>
              <a:t>Longer Touschek lifetime</a:t>
            </a:r>
          </a:p>
          <a:p>
            <a:pPr lvl="1" marL="661736" indent="-280736">
              <a:lnSpc>
                <a:spcPct val="90000"/>
              </a:lnSpc>
              <a:spcBef>
                <a:spcPts val="1000"/>
              </a:spcBef>
              <a:buSzPct val="100000"/>
              <a:buChar char="-"/>
              <a:defRPr sz="2800"/>
            </a:pPr>
            <a:r>
              <a:t>Less intrabeam scattering</a:t>
            </a:r>
          </a:p>
          <a:p>
            <a:pPr lvl="1" marL="661736" indent="-280736">
              <a:lnSpc>
                <a:spcPct val="90000"/>
              </a:lnSpc>
              <a:spcBef>
                <a:spcPts val="1000"/>
              </a:spcBef>
              <a:buSzPct val="100000"/>
              <a:buChar char="-"/>
              <a:defRPr sz="2800"/>
            </a:pPr>
            <a:r>
              <a:t>Reduced heating of vacuum components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tuneSpread_vsLCVoltage.png" descr="tuneSpread_vsLCVolt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04465" y="1914536"/>
            <a:ext cx="4488522" cy="3366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IncTuneBlen_vs_LCVoltage.png" descr="IncTuneBlen_vs_LCVolt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22552" y="1914536"/>
            <a:ext cx="4488524" cy="3366393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ynchrotron tune"/>
          <p:cNvSpPr txBox="1"/>
          <p:nvPr>
            <p:ph type="title"/>
          </p:nvPr>
        </p:nvSpPr>
        <p:spPr>
          <a:xfrm>
            <a:off x="838200" y="117068"/>
            <a:ext cx="10481930" cy="1325564"/>
          </a:xfrm>
          <a:prstGeom prst="rect">
            <a:avLst/>
          </a:prstGeom>
        </p:spPr>
        <p:txBody>
          <a:bodyPr/>
          <a:lstStyle/>
          <a:p>
            <a:pPr/>
            <a:r>
              <a:t>Synchrotron tune</a:t>
            </a:r>
          </a:p>
        </p:txBody>
      </p:sp>
      <p:sp>
        <p:nvSpPr>
          <p:cNvPr id="136" name="MAX IV parameters, 500 mA current…"/>
          <p:cNvSpPr txBox="1"/>
          <p:nvPr>
            <p:ph type="body" idx="1"/>
          </p:nvPr>
        </p:nvSpPr>
        <p:spPr>
          <a:xfrm>
            <a:off x="838200" y="1132102"/>
            <a:ext cx="10481930" cy="3973654"/>
          </a:xfrm>
          <a:prstGeom prst="rect">
            <a:avLst/>
          </a:prstGeom>
        </p:spPr>
        <p:txBody>
          <a:bodyPr/>
          <a:lstStyle/>
          <a:p>
            <a:pPr/>
            <a:r>
              <a:t>MAX IV parameters, 500 mA current</a:t>
            </a:r>
          </a:p>
          <a:p>
            <a:pPr/>
            <a:r>
              <a:t>Main RF voltage, 1.8 MV (flat potential with 3 LCs)</a:t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8" name="T. Olsson, F. Cullinan &amp; Å. Andersson, PRAB 21 120701 (2018)…"/>
          <p:cNvSpPr txBox="1"/>
          <p:nvPr/>
        </p:nvSpPr>
        <p:spPr>
          <a:xfrm>
            <a:off x="197072" y="5507524"/>
            <a:ext cx="8135918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>
                <a:solidFill>
                  <a:srgbClr val="000000"/>
                </a:solidFill>
              </a:defRPr>
            </a:pPr>
            <a:r>
              <a:t>T. Olsson, F. Cullinan &amp; Å. Andersson, PRAB </a:t>
            </a:r>
            <a:r>
              <a:rPr b="1"/>
              <a:t>21</a:t>
            </a:r>
            <a:r>
              <a:t> 120701 (2018)</a:t>
            </a:r>
          </a:p>
          <a:p>
            <a:pPr>
              <a:defRPr sz="1400">
                <a:solidFill>
                  <a:srgbClr val="000000"/>
                </a:solidFill>
              </a:defRPr>
            </a:pPr>
            <a:r>
              <a:t>P. F. Tavares, Å. Andersson, A. Hansson &amp; J. Breunlin, PRSTAB </a:t>
            </a:r>
            <a:r>
              <a:rPr b="1"/>
              <a:t>17</a:t>
            </a:r>
            <a:r>
              <a:t> 064401 (2014)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Harmonic Cavities in Fourth Generation Light-Source Synchrotr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Harmonic Cavities in Fourth Generation Light-Source Synchrotrons</a:t>
            </a:r>
          </a:p>
        </p:txBody>
      </p:sp>
      <p:sp>
        <p:nvSpPr>
          <p:cNvPr id="143" name="Survey of harmonic cavity systems carried out for discussion at FLS 2023"/>
          <p:cNvSpPr txBox="1"/>
          <p:nvPr>
            <p:ph type="body" idx="1"/>
          </p:nvPr>
        </p:nvSpPr>
        <p:spPr>
          <a:xfrm>
            <a:off x="589480" y="1814758"/>
            <a:ext cx="10979370" cy="3973654"/>
          </a:xfrm>
          <a:prstGeom prst="rect">
            <a:avLst/>
          </a:prstGeom>
        </p:spPr>
        <p:txBody>
          <a:bodyPr/>
          <a:lstStyle/>
          <a:p>
            <a:pPr/>
            <a:r>
              <a:t>Survey of harmonic cavity systems carried out for discussion at FLS 2023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5" name="ALBA II"/>
          <p:cNvSpPr txBox="1"/>
          <p:nvPr/>
        </p:nvSpPr>
        <p:spPr>
          <a:xfrm>
            <a:off x="3358231" y="4876597"/>
            <a:ext cx="777328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C030"/>
                </a:solidFill>
              </a:defRPr>
            </a:lvl1pPr>
          </a:lstStyle>
          <a:p>
            <a:pPr/>
            <a:r>
              <a:t>ALBA II</a:t>
            </a:r>
          </a:p>
        </p:txBody>
      </p:sp>
      <p:sp>
        <p:nvSpPr>
          <p:cNvPr id="146" name="ALS-U"/>
          <p:cNvSpPr txBox="1"/>
          <p:nvPr/>
        </p:nvSpPr>
        <p:spPr>
          <a:xfrm>
            <a:off x="1916305" y="4321773"/>
            <a:ext cx="665707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C030"/>
                </a:solidFill>
              </a:defRPr>
            </a:lvl1pPr>
          </a:lstStyle>
          <a:p>
            <a:pPr/>
            <a:r>
              <a:t>ALS-U</a:t>
            </a:r>
          </a:p>
        </p:txBody>
      </p:sp>
      <p:sp>
        <p:nvSpPr>
          <p:cNvPr id="147" name="APS-U"/>
          <p:cNvSpPr txBox="1"/>
          <p:nvPr/>
        </p:nvSpPr>
        <p:spPr>
          <a:xfrm>
            <a:off x="2211660" y="3526899"/>
            <a:ext cx="690710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009D0F"/>
                </a:solidFill>
              </a:defRPr>
            </a:lvl1pPr>
          </a:lstStyle>
          <a:p>
            <a:pPr/>
            <a:r>
              <a:t>APS-U</a:t>
            </a:r>
          </a:p>
        </p:txBody>
      </p:sp>
      <p:sp>
        <p:nvSpPr>
          <p:cNvPr id="148" name="BESSY III"/>
          <p:cNvSpPr txBox="1"/>
          <p:nvPr/>
        </p:nvSpPr>
        <p:spPr>
          <a:xfrm>
            <a:off x="7219662" y="3526899"/>
            <a:ext cx="90658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/>
            <a:r>
              <a:t>BESSY III</a:t>
            </a:r>
          </a:p>
        </p:txBody>
      </p:sp>
      <p:sp>
        <p:nvSpPr>
          <p:cNvPr id="149" name="DIAMOND II"/>
          <p:cNvSpPr txBox="1"/>
          <p:nvPr/>
        </p:nvSpPr>
        <p:spPr>
          <a:xfrm>
            <a:off x="3116850" y="2879673"/>
            <a:ext cx="1270359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3E9B2F"/>
                </a:solidFill>
              </a:defRPr>
            </a:lvl1pPr>
          </a:lstStyle>
          <a:p>
            <a:pPr/>
            <a:r>
              <a:t>DIAMOND II</a:t>
            </a:r>
          </a:p>
        </p:txBody>
      </p:sp>
      <p:sp>
        <p:nvSpPr>
          <p:cNvPr id="150" name="ELETTRA 2.0"/>
          <p:cNvSpPr txBox="1"/>
          <p:nvPr/>
        </p:nvSpPr>
        <p:spPr>
          <a:xfrm>
            <a:off x="5547517" y="4549953"/>
            <a:ext cx="1264666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009D0F"/>
                </a:solidFill>
              </a:defRPr>
            </a:lvl1pPr>
          </a:lstStyle>
          <a:p>
            <a:pPr/>
            <a:r>
              <a:t>ELETTRA 2.0</a:t>
            </a:r>
          </a:p>
        </p:txBody>
      </p:sp>
      <p:sp>
        <p:nvSpPr>
          <p:cNvPr id="151" name="ESRF-EBS"/>
          <p:cNvSpPr txBox="1"/>
          <p:nvPr/>
        </p:nvSpPr>
        <p:spPr>
          <a:xfrm>
            <a:off x="3662291" y="4032045"/>
            <a:ext cx="972776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4E40FF"/>
                </a:solidFill>
              </a:defRPr>
            </a:lvl1pPr>
          </a:lstStyle>
          <a:p>
            <a:pPr/>
            <a:r>
              <a:t>ESRF-EBS</a:t>
            </a:r>
          </a:p>
        </p:txBody>
      </p:sp>
      <p:sp>
        <p:nvSpPr>
          <p:cNvPr id="152" name="HALF"/>
          <p:cNvSpPr txBox="1"/>
          <p:nvPr/>
        </p:nvSpPr>
        <p:spPr>
          <a:xfrm>
            <a:off x="8759657" y="4321773"/>
            <a:ext cx="588465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C030"/>
                </a:solidFill>
              </a:defRPr>
            </a:lvl1pPr>
          </a:lstStyle>
          <a:p>
            <a:pPr/>
            <a:r>
              <a:t>HALF</a:t>
            </a:r>
          </a:p>
        </p:txBody>
      </p:sp>
      <p:sp>
        <p:nvSpPr>
          <p:cNvPr id="153" name="HEPS"/>
          <p:cNvSpPr txBox="1"/>
          <p:nvPr/>
        </p:nvSpPr>
        <p:spPr>
          <a:xfrm>
            <a:off x="8758989" y="3635041"/>
            <a:ext cx="589581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009D0F"/>
                </a:solidFill>
              </a:defRPr>
            </a:lvl1pPr>
          </a:lstStyle>
          <a:p>
            <a:pPr/>
            <a:r>
              <a:t>HEPS</a:t>
            </a:r>
          </a:p>
        </p:txBody>
      </p:sp>
      <p:sp>
        <p:nvSpPr>
          <p:cNvPr id="154" name="FLS at KEK"/>
          <p:cNvSpPr txBox="1"/>
          <p:nvPr/>
        </p:nvSpPr>
        <p:spPr>
          <a:xfrm>
            <a:off x="9714574" y="3378286"/>
            <a:ext cx="1068659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/>
            <a:r>
              <a:t>FLS at KEK</a:t>
            </a:r>
          </a:p>
        </p:txBody>
      </p:sp>
      <p:sp>
        <p:nvSpPr>
          <p:cNvPr id="155" name="MAX IV 3 GeV"/>
          <p:cNvSpPr txBox="1"/>
          <p:nvPr/>
        </p:nvSpPr>
        <p:spPr>
          <a:xfrm>
            <a:off x="6382918" y="2721879"/>
            <a:ext cx="143131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5240FF"/>
                </a:solidFill>
              </a:defRPr>
            </a:lvl1pPr>
          </a:lstStyle>
          <a:p>
            <a:pPr/>
            <a:r>
              <a:t>MAX IV 3 GeV</a:t>
            </a:r>
          </a:p>
        </p:txBody>
      </p:sp>
      <p:sp>
        <p:nvSpPr>
          <p:cNvPr id="156" name="PETRA IV"/>
          <p:cNvSpPr txBox="1"/>
          <p:nvPr/>
        </p:nvSpPr>
        <p:spPr>
          <a:xfrm>
            <a:off x="5347685" y="3038935"/>
            <a:ext cx="965521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C030"/>
                </a:solidFill>
              </a:defRPr>
            </a:lvl1pPr>
          </a:lstStyle>
          <a:p>
            <a:pPr/>
            <a:r>
              <a:t>PETRA IV</a:t>
            </a:r>
          </a:p>
        </p:txBody>
      </p:sp>
      <p:sp>
        <p:nvSpPr>
          <p:cNvPr id="157" name="SLS 2.0"/>
          <p:cNvSpPr txBox="1"/>
          <p:nvPr/>
        </p:nvSpPr>
        <p:spPr>
          <a:xfrm>
            <a:off x="5285230" y="3845423"/>
            <a:ext cx="761366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009D0F"/>
                </a:solidFill>
              </a:defRPr>
            </a:lvl1pPr>
          </a:lstStyle>
          <a:p>
            <a:pPr/>
            <a:r>
              <a:t>SLS 2.0</a:t>
            </a:r>
          </a:p>
        </p:txBody>
      </p:sp>
      <p:sp>
        <p:nvSpPr>
          <p:cNvPr id="158" name="SOLEIL-II"/>
          <p:cNvSpPr txBox="1"/>
          <p:nvPr/>
        </p:nvSpPr>
        <p:spPr>
          <a:xfrm>
            <a:off x="3923242" y="3442179"/>
            <a:ext cx="924444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459B2F"/>
                </a:solidFill>
              </a:defRPr>
            </a:lvl1pPr>
          </a:lstStyle>
          <a:p>
            <a:pPr/>
            <a:r>
              <a:t>SOLEIL-II</a:t>
            </a:r>
          </a:p>
        </p:txBody>
      </p:sp>
      <p:sp>
        <p:nvSpPr>
          <p:cNvPr id="159" name="SPS-II"/>
          <p:cNvSpPr txBox="1"/>
          <p:nvPr/>
        </p:nvSpPr>
        <p:spPr>
          <a:xfrm>
            <a:off x="9420943" y="5197649"/>
            <a:ext cx="632891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/>
            <a:r>
              <a:t>SPS-II</a:t>
            </a:r>
          </a:p>
        </p:txBody>
      </p:sp>
      <p:sp>
        <p:nvSpPr>
          <p:cNvPr id="160" name="SIRIUS"/>
          <p:cNvSpPr txBox="1"/>
          <p:nvPr/>
        </p:nvSpPr>
        <p:spPr>
          <a:xfrm>
            <a:off x="1324085" y="4876597"/>
            <a:ext cx="720066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5240FF"/>
                </a:solidFill>
              </a:defRPr>
            </a:lvl1pPr>
          </a:lstStyle>
          <a:p>
            <a:pPr/>
            <a:r>
              <a:t>SIRIUS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CavityImpedancesReal_NoParkedMain.png" descr="CavityImpedancesReal_NoParkedMai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3719" y="1836220"/>
            <a:ext cx="5432365" cy="40742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CavityImpedancesImag_NoParkedMain.png" descr="CavityImpedancesImag_NoParkedMai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54225" y="1836220"/>
            <a:ext cx="5432363" cy="4074274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Impedan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Impedances</a:t>
            </a:r>
          </a:p>
        </p:txBody>
      </p:sp>
      <p:sp>
        <p:nvSpPr>
          <p:cNvPr id="165" name="3 Landau cavities, flat potential at 200 mA with RF voltage of 1 MV"/>
          <p:cNvSpPr txBox="1"/>
          <p:nvPr>
            <p:ph type="body" sz="quarter" idx="1"/>
          </p:nvPr>
        </p:nvSpPr>
        <p:spPr>
          <a:xfrm>
            <a:off x="838200" y="1541964"/>
            <a:ext cx="10481930" cy="543709"/>
          </a:xfrm>
          <a:prstGeom prst="rect">
            <a:avLst/>
          </a:prstGeom>
        </p:spPr>
        <p:txBody>
          <a:bodyPr/>
          <a:lstStyle/>
          <a:p>
            <a:pPr/>
            <a:r>
              <a:t>3 Landau cavities, flat potential at 200 mA with RF voltage of 1 MV</a:t>
            </a: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Mode 1 Insta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Mode 1 Instability</a:t>
            </a:r>
          </a:p>
        </p:txBody>
      </p:sp>
      <p:sp>
        <p:nvSpPr>
          <p:cNvPr id="171" name="R. A. Bosch, K. J. Kleman &amp; J. J. Bisognano, PRSTAB 4 074401 (2001).…"/>
          <p:cNvSpPr txBox="1"/>
          <p:nvPr>
            <p:ph type="body" idx="1"/>
          </p:nvPr>
        </p:nvSpPr>
        <p:spPr>
          <a:xfrm>
            <a:off x="431382" y="5037537"/>
            <a:ext cx="10481931" cy="3973654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FontTx/>
              <a:buNone/>
              <a:defRPr sz="2100"/>
            </a:pPr>
            <a:r>
              <a:t>R. A. Bosch, K. J. Kleman &amp; J. J. Bisognano, PRSTAB </a:t>
            </a:r>
            <a:r>
              <a:rPr b="1"/>
              <a:t>4</a:t>
            </a:r>
            <a:r>
              <a:t> 074401 (2001).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100"/>
            </a:pPr>
            <a:r>
              <a:t>M. Venturini, PRAB 21, 114404 (2018).</a:t>
            </a:r>
          </a:p>
          <a:p>
            <a:pPr marL="0" indent="0">
              <a:spcBef>
                <a:spcPts val="0"/>
              </a:spcBef>
              <a:buSzTx/>
              <a:buFontTx/>
              <a:buNone/>
              <a:defRPr sz="2100"/>
            </a:pPr>
            <a:r>
              <a:t>*T. He, PRAB </a:t>
            </a:r>
            <a:r>
              <a:rPr b="1"/>
              <a:t>25</a:t>
            </a:r>
            <a:r>
              <a:t> 024401 (2022).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3" name="mode1_260mA.gif" descr="mode1_260mA.gi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21502" y="122800"/>
            <a:ext cx="6553720" cy="491529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Characterised by low coherent frequency…"/>
          <p:cNvSpPr txBox="1"/>
          <p:nvPr/>
        </p:nvSpPr>
        <p:spPr>
          <a:xfrm>
            <a:off x="648905" y="1628379"/>
            <a:ext cx="4645003" cy="3601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280736" indent="-280736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800"/>
            </a:pPr>
            <a:r>
              <a:t>Characterised by low coherent frequency</a:t>
            </a:r>
          </a:p>
          <a:p>
            <a:pPr marL="280736" indent="-280736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800"/>
            </a:pPr>
            <a:r>
              <a:t>Sometimes referred to as ‘periodic transient beam loading’*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mode1_theoreticalPredictions_200mA_3LCs_1MVMC_logarithmic.png" descr="mode1_theoreticalPredictions_200mA_3LCs_1MVMC_logarithmic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1684" y="930147"/>
            <a:ext cx="5518151" cy="4138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landauContourExample_mode1_3Cavities_200mAHighlight.png" descr="landauContourExample_mode1_3Cavities_200mAHighligh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41380" y="929353"/>
            <a:ext cx="5520268" cy="4140201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Mode 1 approxim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Mode 1 approximations</a:t>
            </a:r>
          </a:p>
        </p:txBody>
      </p:sp>
      <p:sp>
        <p:nvSpPr>
          <p:cNvPr id="17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0" name="S. Krinsky &amp; J. M. Wang, Part. Accel. 17 109 (1985)…"/>
          <p:cNvSpPr txBox="1"/>
          <p:nvPr/>
        </p:nvSpPr>
        <p:spPr>
          <a:xfrm>
            <a:off x="6535356" y="5350080"/>
            <a:ext cx="4761667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defRPr sz="1600">
                <a:solidFill>
                  <a:srgbClr val="000000"/>
                </a:solidFill>
              </a:defRPr>
            </a:pPr>
            <a:r>
              <a:t>S. Krinsky &amp; J. M. Wang, Part. Accel. </a:t>
            </a:r>
            <a:r>
              <a:rPr b="1"/>
              <a:t>17</a:t>
            </a:r>
            <a:r>
              <a:t> 109 (1985)</a:t>
            </a:r>
          </a:p>
          <a:p>
            <a:pPr defTabSz="457200">
              <a:defRPr sz="1600">
                <a:solidFill>
                  <a:srgbClr val="000000"/>
                </a:solidFill>
              </a:defRPr>
            </a:pPr>
            <a:r>
              <a:t>R. R. Lindberg, PRAB </a:t>
            </a:r>
            <a:r>
              <a:rPr b="1"/>
              <a:t>21</a:t>
            </a:r>
            <a:r>
              <a:t> 124402 (2023).</a:t>
            </a:r>
          </a:p>
        </p:txBody>
      </p:sp>
      <p:sp>
        <p:nvSpPr>
          <p:cNvPr id="181" name="Landau damping"/>
          <p:cNvSpPr txBox="1"/>
          <p:nvPr/>
        </p:nvSpPr>
        <p:spPr>
          <a:xfrm>
            <a:off x="7082102" y="276225"/>
            <a:ext cx="5746383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>
              <a:lnSpc>
                <a:spcPct val="90000"/>
              </a:lnSpc>
              <a:defRPr b="1" sz="4400">
                <a:solidFill>
                  <a:srgbClr val="000000"/>
                </a:solidFill>
              </a:defRPr>
            </a:lvl1pPr>
          </a:lstStyle>
          <a:p>
            <a:pPr/>
            <a:r>
              <a:t>Landau damping</a:t>
            </a:r>
          </a:p>
        </p:txBody>
      </p:sp>
      <p:sp>
        <p:nvSpPr>
          <p:cNvPr id="182" name="F. J. Cullinan, Å. Andersson &amp; P. F. Tavares, PRAB 23 074402, (2020).…"/>
          <p:cNvSpPr txBox="1"/>
          <p:nvPr/>
        </p:nvSpPr>
        <p:spPr>
          <a:xfrm>
            <a:off x="177468" y="5197763"/>
            <a:ext cx="6501375" cy="808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600">
                <a:solidFill>
                  <a:srgbClr val="000000"/>
                </a:solidFill>
              </a:defRPr>
            </a:pPr>
            <a:r>
              <a:t>F. J. Cullinan, Å. Andersson &amp; P. F. Tavares, PRAB </a:t>
            </a:r>
            <a:r>
              <a:rPr b="1"/>
              <a:t>23</a:t>
            </a:r>
            <a:r>
              <a:t> 074402, (2020).</a:t>
            </a:r>
          </a:p>
          <a:p>
            <a:pPr>
              <a:defRPr sz="1600">
                <a:solidFill>
                  <a:srgbClr val="000000"/>
                </a:solidFill>
              </a:defRPr>
            </a:pPr>
            <a:r>
              <a:t>M. Venturini, PRAB, </a:t>
            </a:r>
            <a:r>
              <a:rPr b="1"/>
              <a:t>21 </a:t>
            </a:r>
            <a:r>
              <a:t>114404, (2018).</a:t>
            </a:r>
          </a:p>
          <a:p>
            <a:pPr>
              <a:defRPr sz="1600">
                <a:solidFill>
                  <a:srgbClr val="000000"/>
                </a:solidFill>
              </a:defRPr>
            </a:pPr>
            <a:r>
              <a:t>T. He, W. Li, Z. Bai, and W. Li, PRAB, </a:t>
            </a:r>
            <a:r>
              <a:rPr b="1"/>
              <a:t>26</a:t>
            </a:r>
            <a:r>
              <a:t> 064403, (2023).</a:t>
            </a:r>
          </a:p>
        </p:txBody>
      </p:sp>
      <p:sp>
        <p:nvSpPr>
          <p:cNvPr id="183" name="200 mA current,…"/>
          <p:cNvSpPr txBox="1"/>
          <p:nvPr/>
        </p:nvSpPr>
        <p:spPr>
          <a:xfrm>
            <a:off x="1288184" y="1706458"/>
            <a:ext cx="2487453" cy="985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859" tIns="22859" rIns="22859" bIns="22859"/>
          <a:lstStyle/>
          <a:p>
            <a:pPr defTabSz="457200">
              <a:defRPr>
                <a:solidFill>
                  <a:srgbClr val="000000"/>
                </a:solidFill>
              </a:defRPr>
            </a:pPr>
            <a:r>
              <a:t>200 mA current,</a:t>
            </a:r>
          </a:p>
          <a:p>
            <a:pPr defTabSz="457200">
              <a:defRPr>
                <a:solidFill>
                  <a:srgbClr val="000000"/>
                </a:solidFill>
              </a:defRPr>
            </a:pPr>
            <a:r>
              <a:t>V</a:t>
            </a:r>
            <a:r>
              <a:rPr baseline="-5999"/>
              <a:t>rf</a:t>
            </a:r>
            <a:r>
              <a:t>=1 MV</a:t>
            </a:r>
          </a:p>
        </p:txBody>
      </p:sp>
      <p:sp>
        <p:nvSpPr>
          <p:cNvPr id="184" name="Line"/>
          <p:cNvSpPr/>
          <p:nvPr/>
        </p:nvSpPr>
        <p:spPr>
          <a:xfrm flipH="1">
            <a:off x="8557444" y="4083353"/>
            <a:ext cx="344612" cy="344612"/>
          </a:xfrm>
          <a:prstGeom prst="line">
            <a:avLst/>
          </a:prstGeom>
          <a:ln w="3810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85" name="200 mA"/>
          <p:cNvSpPr txBox="1"/>
          <p:nvPr/>
        </p:nvSpPr>
        <p:spPr>
          <a:xfrm>
            <a:off x="8874955" y="3845742"/>
            <a:ext cx="1077913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200 mA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AX IV">
  <a:themeElements>
    <a:clrScheme name="MAX IV">
      <a:dk1>
        <a:srgbClr val="001427"/>
      </a:dk1>
      <a:lt1>
        <a:srgbClr val="00570C"/>
      </a:lt1>
      <a:dk2>
        <a:srgbClr val="A7A7A7"/>
      </a:dk2>
      <a:lt2>
        <a:srgbClr val="535353"/>
      </a:lt2>
      <a:accent1>
        <a:srgbClr val="767171"/>
      </a:accent1>
      <a:accent2>
        <a:srgbClr val="595555"/>
      </a:accent2>
      <a:accent3>
        <a:srgbClr val="AEAAAA"/>
      </a:accent3>
      <a:accent4>
        <a:srgbClr val="00570C"/>
      </a:accent4>
      <a:accent5>
        <a:srgbClr val="F6B222"/>
      </a:accent5>
      <a:accent6>
        <a:srgbClr val="C8C3C3"/>
      </a:accent6>
      <a:hlink>
        <a:srgbClr val="0000FF"/>
      </a:hlink>
      <a:folHlink>
        <a:srgbClr val="FF00FF"/>
      </a:folHlink>
    </a:clrScheme>
    <a:fontScheme name="MAX IV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AX IV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1427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1427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AX IV">
  <a:themeElements>
    <a:clrScheme name="MAX IV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67171"/>
      </a:accent1>
      <a:accent2>
        <a:srgbClr val="595555"/>
      </a:accent2>
      <a:accent3>
        <a:srgbClr val="AEAAAA"/>
      </a:accent3>
      <a:accent4>
        <a:srgbClr val="00570C"/>
      </a:accent4>
      <a:accent5>
        <a:srgbClr val="F6B222"/>
      </a:accent5>
      <a:accent6>
        <a:srgbClr val="C8C3C3"/>
      </a:accent6>
      <a:hlink>
        <a:srgbClr val="0000FF"/>
      </a:hlink>
      <a:folHlink>
        <a:srgbClr val="FF00FF"/>
      </a:folHlink>
    </a:clrScheme>
    <a:fontScheme name="MAX IV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AX IV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1427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1427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