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80" r:id="rId2"/>
    <p:sldId id="343" r:id="rId3"/>
    <p:sldId id="320" r:id="rId4"/>
    <p:sldId id="373" r:id="rId5"/>
    <p:sldId id="345" r:id="rId6"/>
    <p:sldId id="346" r:id="rId7"/>
    <p:sldId id="350" r:id="rId8"/>
    <p:sldId id="355" r:id="rId9"/>
    <p:sldId id="351" r:id="rId10"/>
    <p:sldId id="368" r:id="rId11"/>
    <p:sldId id="371" r:id="rId12"/>
    <p:sldId id="340" r:id="rId13"/>
    <p:sldId id="352" r:id="rId14"/>
    <p:sldId id="372" r:id="rId15"/>
    <p:sldId id="370" r:id="rId16"/>
    <p:sldId id="301" r:id="rId17"/>
    <p:sldId id="303" r:id="rId18"/>
    <p:sldId id="342" r:id="rId19"/>
  </p:sldIdLst>
  <p:sldSz cx="10160000" cy="5715000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orient="horz" pos="288" userDrawn="1">
          <p15:clr>
            <a:srgbClr val="A4A3A4"/>
          </p15:clr>
        </p15:guide>
        <p15:guide id="3" orient="horz" pos="3312" userDrawn="1">
          <p15:clr>
            <a:srgbClr val="A4A3A4"/>
          </p15:clr>
        </p15:guide>
        <p15:guide id="4" orient="horz" pos="855" userDrawn="1">
          <p15:clr>
            <a:srgbClr val="A4A3A4"/>
          </p15:clr>
        </p15:guide>
        <p15:guide id="5" pos="3200" userDrawn="1">
          <p15:clr>
            <a:srgbClr val="A4A3A4"/>
          </p15:clr>
        </p15:guide>
        <p15:guide id="6" pos="579" userDrawn="1">
          <p15:clr>
            <a:srgbClr val="A4A3A4"/>
          </p15:clr>
        </p15:guide>
        <p15:guide id="7" pos="58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577"/>
    <a:srgbClr val="002060"/>
    <a:srgbClr val="DAF3CD"/>
    <a:srgbClr val="FFFFFF"/>
    <a:srgbClr val="000000"/>
    <a:srgbClr val="ED7703"/>
    <a:srgbClr val="663300"/>
    <a:srgbClr val="B7B9BA"/>
    <a:srgbClr val="4E5B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197B3E-9B2E-4E3E-8225-342C73F20C9D}" v="32" dt="2020-04-30T08:10:06.049"/>
    <p1510:client id="{5660EB3E-8EF8-4DC6-9F21-B92FDFB5D34E}" v="55" dt="2020-04-30T08:39:00.047"/>
    <p1510:client id="{7EE435E5-32EF-4CC6-9345-E6A4BD3BDC42}" v="2" dt="2020-04-30T08:06:15.384"/>
    <p1510:client id="{B56A9804-7EC6-49A8-BABC-6C0A5C78926A}" v="2" dt="2020-04-30T08:14:23.8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2241" autoAdjust="0"/>
  </p:normalViewPr>
  <p:slideViewPr>
    <p:cSldViewPr snapToGrid="0" showGuides="1">
      <p:cViewPr varScale="1">
        <p:scale>
          <a:sx n="114" d="100"/>
          <a:sy n="114" d="100"/>
        </p:scale>
        <p:origin x="1080" y="108"/>
      </p:cViewPr>
      <p:guideLst>
        <p:guide orient="horz" pos="1800"/>
        <p:guide orient="horz" pos="288"/>
        <p:guide orient="horz" pos="3312"/>
        <p:guide orient="horz" pos="855"/>
        <p:guide pos="3200"/>
        <p:guide pos="579"/>
        <p:guide pos="58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15/02/2024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625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918988" y="2"/>
            <a:ext cx="8322028" cy="457729"/>
          </a:xfrm>
          <a:noFill/>
        </p:spPr>
        <p:txBody>
          <a:bodyPr anchor="b" anchorCtr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918987" y="457729"/>
            <a:ext cx="8322028" cy="479558"/>
          </a:xfrm>
        </p:spPr>
        <p:txBody>
          <a:bodyPr/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Sustainability and energy efficiency at ESRF, LER workshop, CERN 15 February 2024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808000" y="126000"/>
            <a:ext cx="91520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3724000" y="915000"/>
            <a:ext cx="6236000" cy="2970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808000" y="915000"/>
            <a:ext cx="2860000" cy="2970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Sustainability and energy efficiency at ESRF, LER workshop, CERN 15 February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logo_text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507" y="5067000"/>
            <a:ext cx="2195493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808000" y="126000"/>
            <a:ext cx="91520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808000" y="805272"/>
            <a:ext cx="9152000" cy="4331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0" y="5587804"/>
            <a:ext cx="679511" cy="1271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26/07/2013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00001" y="5402791"/>
            <a:ext cx="6800000" cy="1770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Sustainability and energy efficiency at ESRF, LER workshop, CERN 15 February 2024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20002" y="5402865"/>
            <a:ext cx="459510" cy="177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00000" y="126000"/>
            <a:ext cx="5520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4" r:id="rId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Clr>
          <a:schemeClr val="accent6"/>
        </a:buClr>
        <a:buSzPct val="80000"/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logo_couv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2121" y="4520634"/>
            <a:ext cx="3762205" cy="941318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0998" y="2897518"/>
            <a:ext cx="4110360" cy="171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400" b="1" kern="0" dirty="0">
                <a:solidFill>
                  <a:srgbClr val="132577"/>
                </a:solidFill>
              </a:rPr>
              <a:t>Sustainability and energy efficiency at </a:t>
            </a:r>
            <a:r>
              <a:rPr lang="en-US" sz="2400" b="1" kern="0" dirty="0" smtClean="0">
                <a:solidFill>
                  <a:srgbClr val="132577"/>
                </a:solidFill>
              </a:rPr>
              <a:t>ESRF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b="1" i="1" kern="0" dirty="0" smtClean="0">
                <a:solidFill>
                  <a:srgbClr val="132577"/>
                </a:solidFill>
              </a:rPr>
              <a:t>15 February 2023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b="1" i="1" kern="0" dirty="0" smtClean="0">
                <a:solidFill>
                  <a:srgbClr val="132577"/>
                </a:solidFill>
              </a:rPr>
              <a:t>Jean-Luc </a:t>
            </a:r>
            <a:r>
              <a:rPr lang="en-GB" b="1" i="1" kern="0" dirty="0" err="1" smtClean="0">
                <a:solidFill>
                  <a:srgbClr val="132577"/>
                </a:solidFill>
              </a:rPr>
              <a:t>Revol</a:t>
            </a:r>
            <a:endParaRPr lang="en-GB" b="1" i="1" kern="0" dirty="0" smtClean="0">
              <a:solidFill>
                <a:srgbClr val="132577"/>
              </a:solidFill>
            </a:endParaRPr>
          </a:p>
        </p:txBody>
      </p:sp>
      <p:pic>
        <p:nvPicPr>
          <p:cNvPr id="204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533" y="6751563"/>
            <a:ext cx="214312" cy="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364"/>
            <a:ext cx="10160000" cy="21361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4533" y="1152158"/>
            <a:ext cx="5045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i="1" dirty="0" smtClean="0">
                <a:solidFill>
                  <a:schemeClr val="bg1"/>
                </a:solidFill>
              </a:rPr>
              <a:t>13-16 February 2024</a:t>
            </a:r>
          </a:p>
          <a:p>
            <a:pPr algn="r"/>
            <a:r>
              <a:rPr lang="en-GB" sz="2400" i="1" dirty="0" smtClean="0">
                <a:solidFill>
                  <a:schemeClr val="bg1"/>
                </a:solidFill>
              </a:rPr>
              <a:t>CERN, Geneva</a:t>
            </a:r>
            <a:endParaRPr lang="en-GB" sz="2400" i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66661" y="2531217"/>
            <a:ext cx="3279886" cy="18319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122749"/>
            <a:ext cx="2365696" cy="36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 smtClean="0"/>
              <a:t>lifetime</a:t>
            </a:r>
            <a:r>
              <a:rPr lang="en-GB" dirty="0"/>
              <a:t>, injection efficiency and injector usage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Sustainability and energy efficiency at ESRF, LER workshop, CERN 15 February 2024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 bwMode="auto">
          <a:xfrm>
            <a:off x="4640765" y="731534"/>
            <a:ext cx="433247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GB" sz="1600" i="1" u="sng" dirty="0"/>
              <a:t>EBS parameters:</a:t>
            </a:r>
            <a:endParaRPr dirty="0"/>
          </a:p>
          <a:p>
            <a:pPr>
              <a:spcBef>
                <a:spcPts val="600"/>
              </a:spcBef>
              <a:defRPr/>
            </a:pPr>
            <a:r>
              <a:rPr lang="en-GB" dirty="0"/>
              <a:t>Beam lifetime larger than 20 hours </a:t>
            </a:r>
            <a:endParaRPr dirty="0"/>
          </a:p>
          <a:p>
            <a:pPr>
              <a:spcBef>
                <a:spcPts val="600"/>
              </a:spcBef>
              <a:defRPr/>
            </a:pPr>
            <a:r>
              <a:rPr lang="en-GB" dirty="0"/>
              <a:t>Injection efficiency in the order of 70%</a:t>
            </a:r>
            <a:endParaRPr dirty="0"/>
          </a:p>
          <a:p>
            <a:pPr>
              <a:spcBef>
                <a:spcPts val="600"/>
              </a:spcBef>
              <a:defRPr/>
            </a:pPr>
            <a:r>
              <a:rPr lang="en-GB" dirty="0"/>
              <a:t>Top-up every 1 hour </a:t>
            </a:r>
            <a:endParaRPr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34272" y="697323"/>
            <a:ext cx="3640379" cy="26270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 bwMode="auto">
          <a:xfrm>
            <a:off x="4640765" y="2161733"/>
            <a:ext cx="496484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spcBef>
                <a:spcPts val="600"/>
              </a:spcBef>
              <a:tabLst>
                <a:tab pos="269875" algn="l"/>
              </a:tabLst>
              <a:defRPr/>
            </a:pPr>
            <a:r>
              <a:rPr lang="en-GB" sz="1600" i="1" u="sng" dirty="0"/>
              <a:t>Typical injection in 2022</a:t>
            </a:r>
            <a:r>
              <a:rPr lang="en-GB" sz="1600" dirty="0"/>
              <a:t>:  </a:t>
            </a:r>
            <a:endParaRPr dirty="0"/>
          </a:p>
          <a:p>
            <a:pPr marL="358775" indent="-358775">
              <a:spcBef>
                <a:spcPts val="600"/>
              </a:spcBef>
              <a:tabLst>
                <a:tab pos="269875" algn="l"/>
              </a:tabLst>
              <a:defRPr/>
            </a:pPr>
            <a:r>
              <a:rPr lang="en-GB" sz="1600" dirty="0"/>
              <a:t>	</a:t>
            </a:r>
            <a:r>
              <a:rPr lang="en-GB" sz="1400" dirty="0"/>
              <a:t>725 kW for the injector during 2 </a:t>
            </a:r>
            <a:r>
              <a:rPr lang="en-GB" sz="1400" dirty="0" err="1"/>
              <a:t>mn</a:t>
            </a:r>
            <a:r>
              <a:rPr lang="en-GB" sz="1400" dirty="0"/>
              <a:t>. every 1 hour </a:t>
            </a:r>
            <a:endParaRPr dirty="0"/>
          </a:p>
          <a:p>
            <a:pPr marL="358775" indent="-358775">
              <a:spcBef>
                <a:spcPts val="600"/>
              </a:spcBef>
              <a:tabLst>
                <a:tab pos="269875" algn="l"/>
              </a:tabLst>
              <a:defRPr/>
            </a:pPr>
            <a:r>
              <a:rPr lang="en-GB" sz="1400" dirty="0"/>
              <a:t>	(</a:t>
            </a:r>
            <a:r>
              <a:rPr lang="en-GB" sz="1200" i="1" dirty="0"/>
              <a:t>45s for preparation, 70s for </a:t>
            </a:r>
            <a:r>
              <a:rPr lang="en-GB" sz="1200" i="1" dirty="0" smtClean="0"/>
              <a:t>injection with only 32s beam on</a:t>
            </a:r>
            <a:r>
              <a:rPr lang="en-GB" sz="1400" dirty="0" smtClean="0"/>
              <a:t>)</a:t>
            </a:r>
            <a:endParaRPr dirty="0"/>
          </a:p>
          <a:p>
            <a:pPr marL="0" lvl="8">
              <a:spcBef>
                <a:spcPts val="600"/>
              </a:spcBef>
              <a:tabLst>
                <a:tab pos="269875" algn="l"/>
              </a:tabLst>
              <a:defRPr/>
            </a:pPr>
            <a:r>
              <a:rPr lang="en-GB" sz="1600" dirty="0"/>
              <a:t>	</a:t>
            </a:r>
            <a:r>
              <a:rPr lang="en-GB" sz="1600" dirty="0" smtClean="0">
                <a:sym typeface="Wingdings" panose="05000000000000000000" pitchFamily="2" charset="2"/>
              </a:rPr>
              <a:t></a:t>
            </a:r>
            <a:r>
              <a:rPr lang="en-GB" sz="1600" dirty="0" smtClean="0"/>
              <a:t> 25 </a:t>
            </a:r>
            <a:r>
              <a:rPr lang="en-GB" sz="1600" dirty="0"/>
              <a:t>kWh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666088" y="3959991"/>
            <a:ext cx="5042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i="1" dirty="0"/>
              <a:t>During machine development time, optimisation of the programme and guidelines is imposed for the usage of the injector.</a:t>
            </a:r>
            <a:endParaRPr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102930" y="3217525"/>
            <a:ext cx="3717994" cy="206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power </a:t>
            </a:r>
            <a:r>
              <a:rPr lang="en-GB" dirty="0" smtClean="0"/>
              <a:t>consumption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 smtClean="0"/>
              <a:t>Sustainability in storage ring based light sources – 23 November 2023 - </a:t>
            </a:r>
            <a:r>
              <a:rPr lang="en-US" noProof="0" dirty="0" err="1" smtClean="0"/>
              <a:t>Revol</a:t>
            </a:r>
            <a:r>
              <a:rPr lang="en-US" noProof="0" dirty="0" smtClean="0"/>
              <a:t> Jean-Luc , </a:t>
            </a:r>
            <a:r>
              <a:rPr lang="en-US" noProof="0" dirty="0" err="1" smtClean="0"/>
              <a:t>Hoummi</a:t>
            </a:r>
            <a:r>
              <a:rPr lang="en-US" noProof="0" dirty="0" smtClean="0"/>
              <a:t> Lina - ESLS2023,Hamburg</a:t>
            </a:r>
            <a:endParaRPr lang="en-US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178" y="3020151"/>
            <a:ext cx="3485821" cy="234040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00199" y="3816925"/>
            <a:ext cx="2409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One week </a:t>
            </a:r>
            <a:r>
              <a:rPr lang="en-GB" sz="1200" b="1" i="1" dirty="0"/>
              <a:t>o</a:t>
            </a:r>
            <a:r>
              <a:rPr lang="en-GB" sz="1200" b="1" i="1" dirty="0" smtClean="0"/>
              <a:t>peration:</a:t>
            </a:r>
            <a:endParaRPr lang="en-GB" sz="12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6885" y="4006425"/>
            <a:ext cx="6178294" cy="1292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tabLst>
                <a:tab pos="446088" algn="l"/>
                <a:tab pos="1343025" algn="r"/>
                <a:tab pos="1524000" algn="l"/>
              </a:tabLst>
            </a:pPr>
            <a:r>
              <a:rPr lang="en-GB" i="1" u="sng" dirty="0" smtClean="0"/>
              <a:t>Total electricity consumption of the institute:</a:t>
            </a:r>
          </a:p>
          <a:p>
            <a:pPr>
              <a:tabLst>
                <a:tab pos="446088" algn="l"/>
                <a:tab pos="1343025" algn="r"/>
                <a:tab pos="1524000" algn="l"/>
              </a:tabLst>
            </a:pPr>
            <a:r>
              <a:rPr lang="en-GB" dirty="0" smtClean="0"/>
              <a:t>		</a:t>
            </a:r>
            <a:r>
              <a:rPr lang="en-GB" sz="1400" i="1" dirty="0" smtClean="0">
                <a:solidFill>
                  <a:schemeClr val="accent5">
                    <a:lumMod val="75000"/>
                  </a:schemeClr>
                </a:solidFill>
              </a:rPr>
              <a:t>4100</a:t>
            </a:r>
            <a:r>
              <a:rPr lang="en-GB" sz="1400" i="1" dirty="0" smtClean="0"/>
              <a:t> 	kW for the SR at 200 mA</a:t>
            </a:r>
          </a:p>
          <a:p>
            <a:pPr>
              <a:tabLst>
                <a:tab pos="446088" algn="l"/>
                <a:tab pos="1343025" algn="r"/>
                <a:tab pos="1524000" algn="l"/>
              </a:tabLst>
            </a:pPr>
            <a:r>
              <a:rPr lang="en-GB" sz="1400" i="1" dirty="0"/>
              <a:t>	</a:t>
            </a:r>
            <a:r>
              <a:rPr lang="en-GB" sz="1400" i="1" dirty="0" smtClean="0"/>
              <a:t>+	</a:t>
            </a:r>
            <a:r>
              <a:rPr lang="en-GB" sz="1400" i="1" dirty="0" smtClean="0">
                <a:solidFill>
                  <a:schemeClr val="accent5">
                    <a:lumMod val="75000"/>
                  </a:schemeClr>
                </a:solidFill>
              </a:rPr>
              <a:t>725</a:t>
            </a:r>
            <a:r>
              <a:rPr lang="en-GB" sz="1400" i="1" dirty="0" smtClean="0"/>
              <a:t>	kW every hour for 2 </a:t>
            </a:r>
            <a:r>
              <a:rPr lang="en-GB" sz="1400" i="1" dirty="0" err="1" smtClean="0"/>
              <a:t>mn</a:t>
            </a:r>
            <a:r>
              <a:rPr lang="en-GB" sz="1400" i="1" dirty="0" smtClean="0"/>
              <a:t> for injection </a:t>
            </a:r>
            <a:r>
              <a:rPr lang="en-GB" sz="1100" i="1" dirty="0" smtClean="0"/>
              <a:t>(1100 max with transient)</a:t>
            </a:r>
          </a:p>
          <a:p>
            <a:pPr>
              <a:tabLst>
                <a:tab pos="446088" algn="l"/>
                <a:tab pos="1343025" algn="r"/>
                <a:tab pos="1524000" algn="l"/>
              </a:tabLst>
            </a:pPr>
            <a:r>
              <a:rPr lang="en-GB" sz="1400" i="1" dirty="0" smtClean="0"/>
              <a:t>	+ 	</a:t>
            </a:r>
            <a:r>
              <a:rPr lang="en-GB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2300</a:t>
            </a:r>
            <a:r>
              <a:rPr lang="en-GB" sz="1400" i="1" dirty="0" smtClean="0"/>
              <a:t> 	kW base facility consumption </a:t>
            </a:r>
            <a:r>
              <a:rPr lang="en-GB" sz="1100" i="1" dirty="0" smtClean="0"/>
              <a:t>for labs, office, Experiments,…</a:t>
            </a:r>
          </a:p>
          <a:p>
            <a:pPr>
              <a:tabLst>
                <a:tab pos="446088" algn="l"/>
                <a:tab pos="1343025" algn="r"/>
                <a:tab pos="1524000" algn="l"/>
              </a:tabLst>
            </a:pPr>
            <a:r>
              <a:rPr lang="en-GB" sz="1400" i="1" dirty="0" smtClean="0"/>
              <a:t>	+ 	</a:t>
            </a:r>
            <a:r>
              <a:rPr lang="en-GB" sz="1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700</a:t>
            </a:r>
            <a:r>
              <a:rPr lang="en-GB" sz="1400" i="1" dirty="0" smtClean="0"/>
              <a:t> 	kW  facility fluctuation for staff activity</a:t>
            </a:r>
            <a:endParaRPr lang="en-GB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9376" y="797841"/>
            <a:ext cx="4809782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i="1" dirty="0" smtClean="0">
                <a:solidFill>
                  <a:srgbClr val="FF0000"/>
                </a:solidFill>
              </a:rPr>
              <a:t>	</a:t>
            </a:r>
            <a:r>
              <a:rPr lang="en-GB" sz="1400" dirty="0" smtClean="0">
                <a:solidFill>
                  <a:srgbClr val="FF0000"/>
                </a:solidFill>
              </a:rPr>
              <a:t>854	kW </a:t>
            </a:r>
            <a:r>
              <a:rPr lang="en-GB" sz="1400" i="1" dirty="0" smtClean="0"/>
              <a:t>	Base with cooling and auxiliaries ON </a:t>
            </a:r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i="1" dirty="0" smtClean="0"/>
              <a:t>			</a:t>
            </a:r>
            <a:r>
              <a:rPr lang="en-GB" sz="1100" i="1" dirty="0" smtClean="0"/>
              <a:t>Base </a:t>
            </a:r>
            <a:r>
              <a:rPr lang="en-GB" sz="1100" i="1" dirty="0"/>
              <a:t>Power </a:t>
            </a:r>
            <a:r>
              <a:rPr lang="en-GB" sz="1100" i="1" dirty="0" smtClean="0"/>
              <a:t> in shutdown: </a:t>
            </a:r>
            <a:r>
              <a:rPr lang="en-GB" sz="1100" i="1" dirty="0"/>
              <a:t>330 kW</a:t>
            </a:r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dirty="0" smtClean="0">
                <a:solidFill>
                  <a:srgbClr val="FF0000"/>
                </a:solidFill>
              </a:rPr>
              <a:t>	360	kW </a:t>
            </a:r>
            <a:r>
              <a:rPr lang="en-GB" sz="1400" b="1" dirty="0" smtClean="0">
                <a:solidFill>
                  <a:srgbClr val="FF0000"/>
                </a:solidFill>
              </a:rPr>
              <a:t>	</a:t>
            </a:r>
            <a:r>
              <a:rPr lang="en-GB" sz="1400" dirty="0" smtClean="0"/>
              <a:t>HQPS </a:t>
            </a:r>
            <a:r>
              <a:rPr lang="en-GB" sz="1400" dirty="0"/>
              <a:t>consumption mode ECO:</a:t>
            </a:r>
            <a:endParaRPr lang="en-GB" sz="1400" b="1" dirty="0">
              <a:solidFill>
                <a:srgbClr val="FF0000"/>
              </a:solidFill>
            </a:endParaRPr>
          </a:p>
          <a:p>
            <a:pPr defTabSz="795506">
              <a:tabLst>
                <a:tab pos="357188" algn="dec"/>
                <a:tab pos="449263" algn="l"/>
                <a:tab pos="898525" algn="l"/>
              </a:tabLst>
            </a:pPr>
            <a:r>
              <a:rPr lang="en-GB" sz="1400" b="1" dirty="0">
                <a:solidFill>
                  <a:srgbClr val="FF0000"/>
                </a:solidFill>
              </a:rPr>
              <a:t>	</a:t>
            </a:r>
            <a:r>
              <a:rPr lang="en-GB" sz="1400" b="1" dirty="0" smtClean="0">
                <a:solidFill>
                  <a:srgbClr val="FF0000"/>
                </a:solidFill>
              </a:rPr>
              <a:t>		</a:t>
            </a:r>
            <a:r>
              <a:rPr lang="en-GB" sz="1100" i="1" dirty="0" smtClean="0"/>
              <a:t>(</a:t>
            </a:r>
            <a:r>
              <a:rPr lang="en-GB" sz="1100" i="1" dirty="0"/>
              <a:t>with transient up to 800 kW when SYRF </a:t>
            </a:r>
            <a:r>
              <a:rPr lang="en-GB" sz="1100" i="1" dirty="0" smtClean="0"/>
              <a:t>switched </a:t>
            </a:r>
            <a:r>
              <a:rPr lang="en-GB" sz="1100" i="1" dirty="0"/>
              <a:t>ON ) </a:t>
            </a:r>
          </a:p>
          <a:p>
            <a:pPr defTabSz="795506">
              <a:tabLst>
                <a:tab pos="357188" algn="dec"/>
                <a:tab pos="449263" algn="l"/>
                <a:tab pos="898525" algn="l"/>
              </a:tabLst>
            </a:pPr>
            <a:r>
              <a:rPr lang="en-GB" sz="1100" i="1" dirty="0"/>
              <a:t>	</a:t>
            </a:r>
            <a:r>
              <a:rPr lang="en-GB" sz="1100" i="1" dirty="0" smtClean="0"/>
              <a:t>		In </a:t>
            </a:r>
            <a:r>
              <a:rPr lang="en-GB" sz="1100" i="1" dirty="0"/>
              <a:t>normal mode 510 kW (transient 731 kW)</a:t>
            </a:r>
            <a:r>
              <a:rPr lang="en-GB" sz="1100" dirty="0"/>
              <a:t>.</a:t>
            </a:r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dirty="0" smtClean="0">
                <a:solidFill>
                  <a:srgbClr val="FF0000"/>
                </a:solidFill>
              </a:rPr>
              <a:t>	2149	kW </a:t>
            </a:r>
            <a:r>
              <a:rPr lang="en-GB" sz="1400" b="1" dirty="0">
                <a:sym typeface="Wingdings" panose="05000000000000000000" pitchFamily="2" charset="2"/>
              </a:rPr>
              <a:t>	</a:t>
            </a:r>
            <a:r>
              <a:rPr lang="en-GB" sz="1400" b="1" dirty="0" smtClean="0"/>
              <a:t>P</a:t>
            </a:r>
            <a:r>
              <a:rPr lang="en-GB" sz="1400" dirty="0" smtClean="0"/>
              <a:t>ower </a:t>
            </a:r>
            <a:r>
              <a:rPr lang="en-GB" sz="1400" dirty="0"/>
              <a:t>consumption of the storage ring  </a:t>
            </a:r>
            <a:br>
              <a:rPr lang="en-GB" sz="1400" dirty="0"/>
            </a:br>
            <a:r>
              <a:rPr lang="en-GB" sz="1400" dirty="0" smtClean="0"/>
              <a:t>			without </a:t>
            </a:r>
            <a:r>
              <a:rPr lang="en-GB" sz="1400" dirty="0"/>
              <a:t>beam:</a:t>
            </a:r>
            <a:endParaRPr lang="en-GB" sz="1400" b="1" dirty="0">
              <a:solidFill>
                <a:srgbClr val="FF0000"/>
              </a:solidFill>
            </a:endParaRPr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i="1" dirty="0" smtClean="0"/>
              <a:t>			</a:t>
            </a:r>
            <a:r>
              <a:rPr lang="en-GB" sz="1100" i="1" dirty="0" smtClean="0"/>
              <a:t>(</a:t>
            </a:r>
            <a:r>
              <a:rPr lang="en-GB" sz="1100" i="1" dirty="0"/>
              <a:t>Magnets:  1084 </a:t>
            </a:r>
            <a:r>
              <a:rPr lang="en-GB" sz="1100" i="1" dirty="0" smtClean="0"/>
              <a:t>kW </a:t>
            </a:r>
            <a:br>
              <a:rPr lang="en-GB" sz="1100" i="1" dirty="0" smtClean="0"/>
            </a:br>
            <a:r>
              <a:rPr lang="en-GB" sz="1100" i="1" dirty="0" smtClean="0"/>
              <a:t>			RF</a:t>
            </a:r>
            <a:r>
              <a:rPr lang="en-GB" sz="1100" i="1" dirty="0"/>
              <a:t>: Klystron: 941 kW  SSA: 124 kW) </a:t>
            </a:r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dirty="0" smtClean="0">
                <a:solidFill>
                  <a:srgbClr val="FF0000"/>
                </a:solidFill>
              </a:rPr>
              <a:t>	522	kW </a:t>
            </a:r>
            <a:r>
              <a:rPr lang="en-GB" sz="1400" b="1" dirty="0">
                <a:sym typeface="Wingdings" panose="05000000000000000000" pitchFamily="2" charset="2"/>
              </a:rPr>
              <a:t>	</a:t>
            </a:r>
            <a:r>
              <a:rPr lang="en-GB" sz="1400" dirty="0" smtClean="0"/>
              <a:t>Beam </a:t>
            </a:r>
            <a:r>
              <a:rPr lang="en-GB" sz="1400" dirty="0"/>
              <a:t>power at 200 mA</a:t>
            </a:r>
            <a:br>
              <a:rPr lang="en-GB" sz="1400" dirty="0"/>
            </a:br>
            <a:r>
              <a:rPr lang="en-GB" sz="1400" dirty="0" smtClean="0"/>
              <a:t>	</a:t>
            </a:r>
            <a:r>
              <a:rPr lang="en-GB" sz="1400" dirty="0" smtClean="0">
                <a:solidFill>
                  <a:srgbClr val="FF0000"/>
                </a:solidFill>
              </a:rPr>
              <a:t>150	kW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GB" sz="1400" dirty="0" smtClean="0"/>
              <a:t>ID </a:t>
            </a:r>
            <a:r>
              <a:rPr lang="en-GB" sz="1400" dirty="0" smtClean="0"/>
              <a:t>power (</a:t>
            </a:r>
            <a:r>
              <a:rPr lang="en-GB" sz="1400" u="sng" dirty="0" smtClean="0"/>
              <a:t>90 kW average</a:t>
            </a:r>
            <a:r>
              <a:rPr lang="en-GB" sz="1400" dirty="0" smtClean="0"/>
              <a:t>)</a:t>
            </a:r>
            <a:endParaRPr lang="en-GB" sz="1400" dirty="0" smtClean="0"/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-------------</a:t>
            </a:r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	4035	 kW	Total for the storage ring</a:t>
            </a:r>
          </a:p>
          <a:p>
            <a:pPr marL="342900" indent="-342900">
              <a:buAutoNum type="arabicPlain" startAt="4035"/>
              <a:tabLst>
                <a:tab pos="357188" algn="dec"/>
                <a:tab pos="449263" algn="l"/>
                <a:tab pos="898525" algn="l"/>
              </a:tabLst>
            </a:pPr>
            <a:endParaRPr lang="en-GB" sz="7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tabLst>
                <a:tab pos="357188" algn="dec"/>
                <a:tab pos="449263" algn="l"/>
                <a:tab pos="898525" algn="l"/>
              </a:tabLst>
            </a:pPr>
            <a:r>
              <a:rPr lang="en-GB" sz="1400" b="1" dirty="0" smtClean="0">
                <a:solidFill>
                  <a:schemeClr val="accent5">
                    <a:lumMod val="75000"/>
                  </a:schemeClr>
                </a:solidFill>
              </a:rPr>
              <a:t>	+725 	kW </a:t>
            </a:r>
            <a:r>
              <a:rPr lang="en-GB" sz="1400" b="1" dirty="0" smtClean="0">
                <a:solidFill>
                  <a:srgbClr val="FF0000"/>
                </a:solidFill>
              </a:rPr>
              <a:t>	</a:t>
            </a:r>
            <a:r>
              <a:rPr lang="en-GB" sz="1400" dirty="0" smtClean="0"/>
              <a:t>Injector </a:t>
            </a:r>
            <a:r>
              <a:rPr lang="en-GB" sz="1400" dirty="0"/>
              <a:t>consumption </a:t>
            </a:r>
            <a:r>
              <a:rPr lang="en-GB" sz="1050" i="1" dirty="0"/>
              <a:t>(RF : 176 kW ; Magnets: 560 kW</a:t>
            </a:r>
            <a:r>
              <a:rPr lang="en-GB" sz="1050" i="1" dirty="0" smtClean="0"/>
              <a:t>)</a:t>
            </a:r>
            <a:endParaRPr lang="en-GB" sz="105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38088" y="3462995"/>
            <a:ext cx="66135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smtClean="0">
                <a:solidFill>
                  <a:schemeClr val="accent5">
                    <a:lumMod val="75000"/>
                  </a:schemeClr>
                </a:solidFill>
              </a:rPr>
              <a:t>4100</a:t>
            </a:r>
            <a:endParaRPr lang="en-GB" sz="10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59" y="534410"/>
            <a:ext cx="5234241" cy="256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996" y="3277055"/>
            <a:ext cx="2317631" cy="1114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</a:t>
            </a:r>
            <a:r>
              <a:rPr lang="en-US" dirty="0"/>
              <a:t>management </a:t>
            </a:r>
            <a:r>
              <a:rPr lang="en-US" dirty="0" smtClean="0"/>
              <a:t>for the whole institute</a:t>
            </a:r>
            <a:endParaRPr lang="en-GB" sz="1200" dirty="0">
              <a:solidFill>
                <a:srgbClr val="ED770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 dirty="0"/>
          </a:p>
        </p:txBody>
      </p:sp>
      <p:sp>
        <p:nvSpPr>
          <p:cNvPr id="15" name="TextBox 14"/>
          <p:cNvSpPr txBox="1"/>
          <p:nvPr/>
        </p:nvSpPr>
        <p:spPr>
          <a:xfrm>
            <a:off x="5144535" y="707538"/>
            <a:ext cx="3877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36575" algn="l"/>
                <a:tab pos="896938" algn="l"/>
                <a:tab pos="1524000" algn="l"/>
              </a:tabLst>
            </a:pPr>
            <a:r>
              <a:rPr lang="en-GB" sz="1600" i="1" u="sng" dirty="0"/>
              <a:t>Total energy </a:t>
            </a:r>
            <a:r>
              <a:rPr lang="en-GB" sz="1600" i="1" u="sng" dirty="0" smtClean="0"/>
              <a:t>savings </a:t>
            </a:r>
            <a:r>
              <a:rPr lang="en-GB" sz="1600" i="1" dirty="0" smtClean="0"/>
              <a:t>: </a:t>
            </a:r>
            <a:endParaRPr lang="en-GB" sz="1600" i="1" dirty="0"/>
          </a:p>
          <a:p>
            <a:pPr>
              <a:tabLst>
                <a:tab pos="536575" algn="l"/>
                <a:tab pos="896938" algn="l"/>
                <a:tab pos="1524000" algn="l"/>
              </a:tabLst>
            </a:pPr>
            <a:r>
              <a:rPr lang="en-GB" sz="1600" i="1" dirty="0"/>
              <a:t>	25 </a:t>
            </a:r>
            <a:r>
              <a:rPr lang="en-GB" sz="1600" i="1" dirty="0" smtClean="0"/>
              <a:t>	</a:t>
            </a:r>
            <a:r>
              <a:rPr lang="en-GB" sz="1600" i="1" dirty="0" err="1" smtClean="0"/>
              <a:t>GWh</a:t>
            </a:r>
            <a:r>
              <a:rPr lang="en-GB" sz="1600" i="1" dirty="0" smtClean="0"/>
              <a:t> 	 </a:t>
            </a:r>
            <a:r>
              <a:rPr lang="en-GB" sz="1400" i="1" dirty="0"/>
              <a:t>done</a:t>
            </a:r>
            <a:endParaRPr lang="en-GB" sz="1600" i="1" dirty="0"/>
          </a:p>
          <a:p>
            <a:pPr>
              <a:tabLst>
                <a:tab pos="536575" algn="l"/>
                <a:tab pos="896938" algn="l"/>
                <a:tab pos="1524000" algn="l"/>
              </a:tabLst>
            </a:pPr>
            <a:r>
              <a:rPr lang="en-GB" sz="1600" i="1" dirty="0"/>
              <a:t>	6.1 </a:t>
            </a:r>
            <a:r>
              <a:rPr lang="en-GB" sz="1600" i="1" dirty="0" smtClean="0"/>
              <a:t>	</a:t>
            </a:r>
            <a:r>
              <a:rPr lang="en-GB" sz="1600" i="1" dirty="0" err="1" smtClean="0"/>
              <a:t>GWh</a:t>
            </a:r>
            <a:r>
              <a:rPr lang="en-GB" sz="1600" i="1" dirty="0" smtClean="0"/>
              <a:t> 	 </a:t>
            </a:r>
            <a:r>
              <a:rPr lang="en-GB" sz="1400" i="1" dirty="0" smtClean="0"/>
              <a:t>in </a:t>
            </a:r>
            <a:r>
              <a:rPr lang="en-GB" sz="1400" i="1" dirty="0"/>
              <a:t>project</a:t>
            </a:r>
            <a:endParaRPr lang="en-GB" sz="16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08000" y="766945"/>
            <a:ext cx="4045415" cy="15850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2243138" algn="l"/>
              </a:tabLst>
            </a:pPr>
            <a:r>
              <a:rPr lang="en-GB" sz="1400" u="sng" dirty="0"/>
              <a:t>Today:</a:t>
            </a:r>
          </a:p>
          <a:p>
            <a:pPr>
              <a:spcBef>
                <a:spcPts val="600"/>
              </a:spcBef>
              <a:tabLst>
                <a:tab pos="2243138" algn="l"/>
              </a:tabLst>
            </a:pPr>
            <a:r>
              <a:rPr lang="en-GB" sz="1400" b="1" dirty="0"/>
              <a:t>Electricity consumption: </a:t>
            </a:r>
            <a:r>
              <a:rPr lang="en-GB" sz="1400" b="1" dirty="0" smtClean="0"/>
              <a:t>	50 </a:t>
            </a:r>
            <a:r>
              <a:rPr lang="en-GB" sz="1400" b="1" dirty="0" err="1"/>
              <a:t>GWh</a:t>
            </a:r>
            <a:r>
              <a:rPr lang="en-GB" sz="1400" b="1" dirty="0"/>
              <a:t> / year  </a:t>
            </a:r>
          </a:p>
          <a:p>
            <a:pPr>
              <a:spcBef>
                <a:spcPts val="600"/>
              </a:spcBef>
              <a:tabLst>
                <a:tab pos="2243138" algn="l"/>
              </a:tabLst>
            </a:pPr>
            <a:r>
              <a:rPr lang="en-US" sz="1400" b="1" dirty="0"/>
              <a:t>Heating consumption</a:t>
            </a:r>
            <a:r>
              <a:rPr lang="en-US" sz="1400" b="1" dirty="0" smtClean="0"/>
              <a:t>: 	7.1 </a:t>
            </a:r>
            <a:r>
              <a:rPr lang="en-US" sz="1400" b="1" dirty="0" err="1"/>
              <a:t>GWh</a:t>
            </a:r>
            <a:r>
              <a:rPr lang="en-US" sz="1400" b="1" dirty="0"/>
              <a:t> / year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200" i="1" dirty="0" smtClean="0"/>
              <a:t>(</a:t>
            </a:r>
            <a:r>
              <a:rPr lang="en-US" sz="1200" i="1" dirty="0"/>
              <a:t>District heating network)</a:t>
            </a:r>
          </a:p>
          <a:p>
            <a:pPr>
              <a:spcBef>
                <a:spcPts val="600"/>
              </a:spcBef>
              <a:tabLst>
                <a:tab pos="2243138" algn="l"/>
              </a:tabLst>
            </a:pPr>
            <a:r>
              <a:rPr lang="en-US" sz="1400" b="1" dirty="0"/>
              <a:t>Cooling: DRAC River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200" i="1" dirty="0" smtClean="0"/>
              <a:t>(free </a:t>
            </a:r>
            <a:r>
              <a:rPr lang="en-US" sz="1200" i="1" dirty="0"/>
              <a:t>cooling)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5953" y="2337644"/>
            <a:ext cx="3832630" cy="287372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358818" y="3630848"/>
            <a:ext cx="1150457" cy="64633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Total savings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75168" y="1608714"/>
            <a:ext cx="3146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/>
              <a:t>Buildings: </a:t>
            </a:r>
            <a:r>
              <a:rPr lang="en-GB" sz="1100" i="1" dirty="0" smtClean="0"/>
              <a:t>LED </a:t>
            </a:r>
            <a:r>
              <a:rPr lang="en-GB" sz="1100" i="1" dirty="0"/>
              <a:t>lightning, insulation,…</a:t>
            </a:r>
          </a:p>
          <a:p>
            <a:r>
              <a:rPr lang="en-GB" sz="1100" i="1" dirty="0"/>
              <a:t>Cooling: Pumping system, regulations, refrigerators, heating pump..</a:t>
            </a:r>
          </a:p>
          <a:p>
            <a:r>
              <a:rPr lang="en-GB" sz="1100" i="1" dirty="0"/>
              <a:t>Accelerators: EBS, RF </a:t>
            </a:r>
          </a:p>
        </p:txBody>
      </p:sp>
      <p:sp>
        <p:nvSpPr>
          <p:cNvPr id="4" name="Rectangle 3"/>
          <p:cNvSpPr/>
          <p:nvPr/>
        </p:nvSpPr>
        <p:spPr>
          <a:xfrm>
            <a:off x="281734" y="4068869"/>
            <a:ext cx="188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i="1" dirty="0">
                <a:solidFill>
                  <a:srgbClr val="FF0000"/>
                </a:solidFill>
              </a:rPr>
              <a:t>EBS: 12 </a:t>
            </a:r>
            <a:r>
              <a:rPr lang="en-GB" b="1" i="1" dirty="0" err="1">
                <a:solidFill>
                  <a:srgbClr val="FF0000"/>
                </a:solidFill>
              </a:rPr>
              <a:t>GWh</a:t>
            </a:r>
            <a:r>
              <a:rPr lang="en-GB" b="1" i="1" dirty="0">
                <a:solidFill>
                  <a:srgbClr val="FF0000"/>
                </a:solidFill>
              </a:rPr>
              <a:t> of electricity saving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4535" y="2505235"/>
            <a:ext cx="4904921" cy="3127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u="sng" dirty="0" smtClean="0"/>
              <a:t>Next</a:t>
            </a:r>
            <a:r>
              <a:rPr lang="en-GB" sz="1600" dirty="0" smtClean="0"/>
              <a:t>: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Heat recovery </a:t>
            </a:r>
            <a:r>
              <a:rPr lang="en-GB" sz="1400" dirty="0" smtClean="0"/>
              <a:t>from cooling which should </a:t>
            </a:r>
            <a:r>
              <a:rPr lang="en-GB" sz="1400" dirty="0"/>
              <a:t>provide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93 </a:t>
            </a:r>
            <a:r>
              <a:rPr lang="en-GB" sz="1400" dirty="0"/>
              <a:t>% of the experimental-hall </a:t>
            </a:r>
            <a:r>
              <a:rPr lang="en-GB" sz="1400" dirty="0" smtClean="0"/>
              <a:t>heating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Installation of solar </a:t>
            </a:r>
            <a:r>
              <a:rPr lang="en-US" sz="1400" dirty="0" smtClean="0"/>
              <a:t>panels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Guest house wall insulation</a:t>
            </a:r>
            <a:endParaRPr lang="en-US" sz="1400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Data </a:t>
            </a:r>
            <a:r>
              <a:rPr lang="en-US" sz="1400" dirty="0"/>
              <a:t>centers consumption (3.5% today) will increase in the years to come </a:t>
            </a:r>
            <a:r>
              <a:rPr lang="en-US" sz="1400" i="1" dirty="0"/>
              <a:t>(heat recovery</a:t>
            </a:r>
            <a:r>
              <a:rPr lang="en-US" sz="1400" dirty="0" smtClean="0"/>
              <a:t>)</a:t>
            </a:r>
          </a:p>
          <a:p>
            <a:pPr>
              <a:spcBef>
                <a:spcPts val="300"/>
              </a:spcBef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8097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esrf</a:t>
            </a:r>
            <a:r>
              <a:rPr lang="en-GB" dirty="0" smtClean="0"/>
              <a:t> : sustainability with a reduction of travels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sp>
        <p:nvSpPr>
          <p:cNvPr id="4" name="TextBox 3"/>
          <p:cNvSpPr txBox="1"/>
          <p:nvPr/>
        </p:nvSpPr>
        <p:spPr>
          <a:xfrm>
            <a:off x="739142" y="784883"/>
            <a:ext cx="7915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Full remote access possibilities for users to reduce travel</a:t>
            </a:r>
          </a:p>
          <a:p>
            <a:endParaRPr lang="en-GB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670319"/>
              </p:ext>
            </p:extLst>
          </p:nvPr>
        </p:nvGraphicFramePr>
        <p:xfrm>
          <a:off x="1879601" y="1126128"/>
          <a:ext cx="6131701" cy="1398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1659">
                  <a:extLst>
                    <a:ext uri="{9D8B030D-6E8A-4147-A177-3AD203B41FA5}">
                      <a16:colId xmlns:a16="http://schemas.microsoft.com/office/drawing/2014/main" val="294083203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3386433986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158500917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24526667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3711113510"/>
                    </a:ext>
                  </a:extLst>
                </a:gridCol>
                <a:gridCol w="1572042">
                  <a:extLst>
                    <a:ext uri="{9D8B030D-6E8A-4147-A177-3AD203B41FA5}">
                      <a16:colId xmlns:a16="http://schemas.microsoft.com/office/drawing/2014/main" val="262868218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 smtClean="0">
                          <a:effectLst/>
                        </a:rPr>
                        <a:t>Number of experiments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423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Year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Total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Onsite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Hybrid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Remote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2356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2018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2831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2285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91 (3%)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455 (16%)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Prior EBS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89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i="1" u="none" strike="noStrike" dirty="0">
                          <a:effectLst/>
                        </a:rPr>
                        <a:t>2019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i="1" u="none" strike="noStrike" dirty="0">
                          <a:effectLst/>
                        </a:rPr>
                        <a:t>Shutdown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37825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i="1" u="none" strike="noStrike">
                          <a:effectLst/>
                        </a:rPr>
                        <a:t>2020</a:t>
                      </a:r>
                      <a:endParaRPr lang="en-GB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i="1" u="none" strike="noStrike" dirty="0">
                          <a:effectLst/>
                        </a:rPr>
                        <a:t>C</a:t>
                      </a:r>
                      <a:r>
                        <a:rPr lang="en-GB" sz="1000" i="1" u="none" strike="noStrike" dirty="0" smtClean="0">
                          <a:effectLst/>
                        </a:rPr>
                        <a:t>OVID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92977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i="1" u="none" strike="noStrike">
                          <a:effectLst/>
                        </a:rPr>
                        <a:t>2021</a:t>
                      </a:r>
                      <a:endParaRPr lang="en-GB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i="1" u="none" strike="noStrike" dirty="0">
                          <a:effectLst/>
                        </a:rPr>
                        <a:t>COVID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54597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effectLst/>
                        </a:rPr>
                        <a:t>2022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2295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1276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245 (</a:t>
                      </a:r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11%</a:t>
                      </a:r>
                      <a:r>
                        <a:rPr lang="en-GB" sz="1400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774 (</a:t>
                      </a:r>
                      <a:r>
                        <a:rPr lang="en-GB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34%</a:t>
                      </a:r>
                      <a:r>
                        <a:rPr lang="en-GB" sz="1400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EBS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2275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2128" y="4838755"/>
            <a:ext cx="8912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Incitation to a reduction of the staff professional trips and the use of remote meetings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3013" y="2720507"/>
            <a:ext cx="86019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200" dirty="0"/>
              <a:t>Well adapted to repetitive experiments and automated beamlines (macromolecular crystallography, commercial clients..)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200" dirty="0"/>
              <a:t> </a:t>
            </a:r>
            <a:r>
              <a:rPr lang="en-GB" sz="1600" u="sng" dirty="0"/>
              <a:t>Hybrid access is favoured </a:t>
            </a:r>
            <a:r>
              <a:rPr lang="en-GB" sz="1200" dirty="0"/>
              <a:t>with the presence of experts on site to support the local scientists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6683" y="3676398"/>
            <a:ext cx="61135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Full remote access possibilities to the accelerators to support machine studies and for </a:t>
            </a:r>
            <a:r>
              <a:rPr lang="en-GB" sz="1600" dirty="0" smtClean="0"/>
              <a:t>interventions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200" i="1" dirty="0" smtClean="0"/>
              <a:t>(expended since COVID pandemic but will be re-discussed due to cybersecurity)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582" y="3516780"/>
            <a:ext cx="1979698" cy="12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8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for the ESRF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sp>
        <p:nvSpPr>
          <p:cNvPr id="4" name="TextBox 3"/>
          <p:cNvSpPr txBox="1"/>
          <p:nvPr/>
        </p:nvSpPr>
        <p:spPr>
          <a:xfrm>
            <a:off x="700001" y="873748"/>
            <a:ext cx="83181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use of permanent magnets for accelerator design proved to be efficient and </a:t>
            </a:r>
            <a:r>
              <a:rPr lang="en-GB" sz="1600" dirty="0" smtClean="0"/>
              <a:t>reliable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EBS upgrade allowed a drastic reduction of the electricity consumption and this associated to an increase of performance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Significant effort have been done on the reduction of energy consumption on the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</a:t>
            </a:r>
            <a:r>
              <a:rPr lang="en-GB" sz="1600" dirty="0" smtClean="0"/>
              <a:t>ll the efforts vanished by the drastic increase of the energy cost, nevertheless it allowed the continuation of a normal operation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Sustainability should not be limited to energy management, significant efforts have also been done on the user side and an action plan have been initiated for a more sustainable 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Life cycle is an important issue for facility upgrades </a:t>
            </a:r>
            <a:r>
              <a:rPr lang="en-GB" sz="1400" i="1" dirty="0" smtClean="0"/>
              <a:t>(ESRF old machine was “only” treated as waste with some income)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93844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 bwMode="auto">
          <a:xfrm>
            <a:off x="808000" y="671938"/>
            <a:ext cx="8126138" cy="4163518"/>
            <a:chOff x="808000" y="810726"/>
            <a:chExt cx="8126138" cy="4163518"/>
          </a:xfrm>
        </p:grpSpPr>
        <p:sp>
          <p:nvSpPr>
            <p:cNvPr id="17" name="Oval 16"/>
            <p:cNvSpPr/>
            <p:nvPr/>
          </p:nvSpPr>
          <p:spPr bwMode="auto">
            <a:xfrm>
              <a:off x="808000" y="810726"/>
              <a:ext cx="8126138" cy="416351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400"/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4182255" y="883824"/>
              <a:ext cx="1394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u="sng">
                  <a:solidFill>
                    <a:schemeClr val="accent5"/>
                  </a:solidFill>
                </a:rPr>
                <a:t>Scope 3</a:t>
              </a: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6501981" y="3913147"/>
              <a:ext cx="1708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Good practice</a:t>
              </a: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7127823" y="2348853"/>
              <a:ext cx="1708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Travel Staff</a:t>
              </a:r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6451158" y="1592275"/>
              <a:ext cx="17088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Travel Users</a:t>
              </a: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1547735" y="3845480"/>
              <a:ext cx="2315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Consumption monitoring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808000" y="2672094"/>
              <a:ext cx="22874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Waste management</a:t>
              </a:r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1195158" y="3270399"/>
              <a:ext cx="22874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Recyclability</a:t>
              </a:r>
            </a:p>
          </p:txBody>
        </p:sp>
        <p:sp>
          <p:nvSpPr>
            <p:cNvPr id="26" name="TextBox 25"/>
            <p:cNvSpPr txBox="1"/>
            <p:nvPr/>
          </p:nvSpPr>
          <p:spPr bwMode="auto">
            <a:xfrm>
              <a:off x="2440025" y="1391466"/>
              <a:ext cx="2010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Procurement</a:t>
              </a:r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1338803" y="2064935"/>
              <a:ext cx="20108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Subcontractors</a:t>
              </a: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3636051" y="4437297"/>
              <a:ext cx="27581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2000" b="1">
                  <a:solidFill>
                    <a:schemeClr val="accent5"/>
                  </a:solidFill>
                </a:rPr>
                <a:t>Sustainable actions</a:t>
              </a:r>
            </a:p>
          </p:txBody>
        </p:sp>
        <p:sp>
          <p:nvSpPr>
            <p:cNvPr id="4" name="TextBox 3"/>
            <p:cNvSpPr txBox="1"/>
            <p:nvPr/>
          </p:nvSpPr>
          <p:spPr bwMode="auto">
            <a:xfrm>
              <a:off x="3636051" y="1188144"/>
              <a:ext cx="29813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Specification and project design</a:t>
              </a:r>
            </a:p>
          </p:txBody>
        </p:sp>
        <p:sp>
          <p:nvSpPr>
            <p:cNvPr id="33" name="TextBox 32"/>
            <p:cNvSpPr txBox="1"/>
            <p:nvPr/>
          </p:nvSpPr>
          <p:spPr bwMode="auto">
            <a:xfrm>
              <a:off x="7104806" y="3068377"/>
              <a:ext cx="17088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400">
                  <a:solidFill>
                    <a:schemeClr val="accent5"/>
                  </a:solidFill>
                </a:rPr>
                <a:t>Daily travel to work</a:t>
              </a:r>
              <a:br>
                <a:rPr lang="en-GB" sz="1400">
                  <a:solidFill>
                    <a:schemeClr val="accent5"/>
                  </a:solidFill>
                </a:rPr>
              </a:br>
              <a:r>
                <a:rPr lang="en-GB" sz="1400">
                  <a:solidFill>
                    <a:schemeClr val="accent5"/>
                  </a:solidFill>
                </a:rPr>
                <a:t>Telework..</a:t>
              </a:r>
            </a:p>
          </p:txBody>
        </p:sp>
      </p:grpSp>
      <p:grpSp>
        <p:nvGrpSpPr>
          <p:cNvPr id="32" name="Group 31"/>
          <p:cNvGrpSpPr/>
          <p:nvPr/>
        </p:nvGrpSpPr>
        <p:grpSpPr bwMode="auto">
          <a:xfrm>
            <a:off x="2728209" y="1541058"/>
            <a:ext cx="4302177" cy="2425277"/>
            <a:chOff x="2728209" y="1679846"/>
            <a:chExt cx="4302177" cy="2425277"/>
          </a:xfrm>
        </p:grpSpPr>
        <p:sp>
          <p:nvSpPr>
            <p:cNvPr id="10" name="Oval 9"/>
            <p:cNvSpPr/>
            <p:nvPr/>
          </p:nvSpPr>
          <p:spPr bwMode="auto">
            <a:xfrm>
              <a:off x="2728209" y="1679846"/>
              <a:ext cx="4302177" cy="2425277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400"/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3506290" y="2099547"/>
              <a:ext cx="13566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i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Heating</a:t>
              </a: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5211614" y="2135422"/>
              <a:ext cx="13566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i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Cooling</a:t>
              </a: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3057057" y="3075627"/>
              <a:ext cx="13566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i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Helium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5586368" y="3045232"/>
              <a:ext cx="13566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i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Nitrogen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4242215" y="1753438"/>
              <a:ext cx="1394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u="sng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Scope 2</a:t>
              </a: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681023" y="3451876"/>
              <a:ext cx="27581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b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Energy consumption reduction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 smtClean="0"/>
              <a:t>Overview </a:t>
            </a:r>
            <a:r>
              <a:rPr lang="en-GB" dirty="0"/>
              <a:t>of </a:t>
            </a:r>
            <a:r>
              <a:rPr lang="en-GB" dirty="0" smtClean="0"/>
              <a:t>sustainability for light sources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Sustainability and energy efficiency at ESRF, LER workshop, CERN 15 February 2024</a:t>
            </a:r>
            <a:endParaRPr lang="en-US"/>
          </a:p>
        </p:txBody>
      </p:sp>
      <p:grpSp>
        <p:nvGrpSpPr>
          <p:cNvPr id="31" name="Group 30"/>
          <p:cNvGrpSpPr/>
          <p:nvPr/>
        </p:nvGrpSpPr>
        <p:grpSpPr bwMode="auto">
          <a:xfrm>
            <a:off x="4163517" y="2344692"/>
            <a:ext cx="1551482" cy="798750"/>
            <a:chOff x="4163517" y="2483480"/>
            <a:chExt cx="1551482" cy="798750"/>
          </a:xfrm>
        </p:grpSpPr>
        <p:sp>
          <p:nvSpPr>
            <p:cNvPr id="8" name="Oval 7"/>
            <p:cNvSpPr/>
            <p:nvPr/>
          </p:nvSpPr>
          <p:spPr bwMode="auto">
            <a:xfrm>
              <a:off x="4163517" y="2502742"/>
              <a:ext cx="1551482" cy="77948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400"/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4212842" y="2741278"/>
              <a:ext cx="13566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i="1">
                  <a:solidFill>
                    <a:srgbClr val="FF0000"/>
                  </a:solidFill>
                </a:rPr>
                <a:t>Electricity supply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4201864" y="2483480"/>
              <a:ext cx="1394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u="sng">
                  <a:solidFill>
                    <a:srgbClr val="FF0000"/>
                  </a:solidFill>
                </a:rPr>
                <a:t>Scope 1</a:t>
              </a: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8420830" y="768582"/>
            <a:ext cx="1487226" cy="104327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83938" y="4759788"/>
            <a:ext cx="871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Light sources are not the largest energy consumers but the </a:t>
            </a:r>
            <a:br>
              <a:rPr lang="en-GB" dirty="0">
                <a:solidFill>
                  <a:srgbClr val="002060"/>
                </a:solidFill>
              </a:rPr>
            </a:br>
            <a:r>
              <a:rPr lang="en-GB" u="sng" dirty="0">
                <a:solidFill>
                  <a:srgbClr val="002060"/>
                </a:solidFill>
              </a:rPr>
              <a:t>economical and societal aspects are today key </a:t>
            </a:r>
            <a:r>
              <a:rPr lang="en-GB" u="sng" dirty="0" smtClean="0">
                <a:solidFill>
                  <a:srgbClr val="002060"/>
                </a:solidFill>
              </a:rPr>
              <a:t>concern </a:t>
            </a:r>
            <a:r>
              <a:rPr lang="en-GB" u="sng" dirty="0">
                <a:solidFill>
                  <a:srgbClr val="002060"/>
                </a:solidFill>
              </a:rPr>
              <a:t>for </a:t>
            </a:r>
            <a:r>
              <a:rPr lang="en-GB" u="sng" dirty="0" smtClean="0">
                <a:solidFill>
                  <a:srgbClr val="002060"/>
                </a:solidFill>
              </a:rPr>
              <a:t>us </a:t>
            </a:r>
            <a:endParaRPr lang="en-GB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84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hevron 25"/>
          <p:cNvSpPr/>
          <p:nvPr/>
        </p:nvSpPr>
        <p:spPr>
          <a:xfrm>
            <a:off x="658361" y="690908"/>
            <a:ext cx="3240000" cy="1080000"/>
          </a:xfrm>
          <a:prstGeom prst="chevron">
            <a:avLst/>
          </a:prstGeom>
          <a:solidFill>
            <a:schemeClr val="accent6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</p:sp>
      <p:sp>
        <p:nvSpPr>
          <p:cNvPr id="27" name="Chevron 26"/>
          <p:cNvSpPr/>
          <p:nvPr/>
        </p:nvSpPr>
        <p:spPr>
          <a:xfrm>
            <a:off x="3431283" y="690908"/>
            <a:ext cx="3240000" cy="1080000"/>
          </a:xfrm>
          <a:prstGeom prst="chevron">
            <a:avLst/>
          </a:prstGeom>
          <a:solidFill>
            <a:schemeClr val="accent2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</p:sp>
      <p:sp>
        <p:nvSpPr>
          <p:cNvPr id="28" name="Chevron 27"/>
          <p:cNvSpPr/>
          <p:nvPr/>
        </p:nvSpPr>
        <p:spPr>
          <a:xfrm>
            <a:off x="6273118" y="705530"/>
            <a:ext cx="3240000" cy="1080000"/>
          </a:xfrm>
          <a:prstGeom prst="chevron">
            <a:avLst/>
          </a:prstGeom>
          <a:solidFill>
            <a:schemeClr val="accent5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Conclusion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854942" y="2028900"/>
            <a:ext cx="22554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</a:rPr>
              <a:t>Act on the climate change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</a:rPr>
              <a:t>Think </a:t>
            </a:r>
            <a:r>
              <a:rPr lang="en-GB" sz="1400" dirty="0" smtClean="0">
                <a:solidFill>
                  <a:schemeClr val="accent6"/>
                </a:solidFill>
              </a:rPr>
              <a:t>sustainable</a:t>
            </a:r>
            <a:endParaRPr lang="en-GB" sz="1400" dirty="0">
              <a:solidFill>
                <a:schemeClr val="accent6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</a:rPr>
              <a:t>React to the increased energy cost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</a:rPr>
              <a:t>Reduce and adapt the energy consumption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/>
                </a:solidFill>
              </a:rPr>
              <a:t>Have a broader vision of the situation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31284" y="2028901"/>
            <a:ext cx="264048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2"/>
                </a:solidFill>
              </a:rPr>
              <a:t>Technology </a:t>
            </a:r>
            <a:br>
              <a:rPr lang="en-GB" sz="1400" dirty="0">
                <a:solidFill>
                  <a:schemeClr val="accent2"/>
                </a:solidFill>
              </a:rPr>
            </a:br>
            <a:r>
              <a:rPr lang="en-GB" sz="1200" i="1" dirty="0">
                <a:solidFill>
                  <a:schemeClr val="accent2"/>
                </a:solidFill>
              </a:rPr>
              <a:t>(or almost there)</a:t>
            </a:r>
            <a:endParaRPr lang="en-GB" sz="1400" i="1" dirty="0">
              <a:solidFill>
                <a:schemeClr val="accent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2"/>
                </a:solidFill>
              </a:rPr>
              <a:t>Methodology and tools </a:t>
            </a:r>
            <a:br>
              <a:rPr lang="en-GB" sz="1400" dirty="0">
                <a:solidFill>
                  <a:schemeClr val="accent2"/>
                </a:solidFill>
              </a:rPr>
            </a:br>
            <a:r>
              <a:rPr lang="en-GB" sz="1200" i="1" dirty="0">
                <a:solidFill>
                  <a:schemeClr val="accent2"/>
                </a:solidFill>
              </a:rPr>
              <a:t>(or almost there)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2"/>
                </a:solidFill>
              </a:rPr>
              <a:t>Investment is often associated to an increase of performance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2"/>
                </a:solidFill>
              </a:rPr>
              <a:t>Funding from </a:t>
            </a:r>
            <a:r>
              <a:rPr lang="en-GB" sz="1400" dirty="0" smtClean="0">
                <a:solidFill>
                  <a:schemeClr val="accent2"/>
                </a:solidFill>
              </a:rPr>
              <a:t>national </a:t>
            </a:r>
            <a:r>
              <a:rPr lang="en-GB" sz="1400" dirty="0">
                <a:solidFill>
                  <a:schemeClr val="accent2"/>
                </a:solidFill>
              </a:rPr>
              <a:t>or </a:t>
            </a:r>
            <a:r>
              <a:rPr lang="en-GB" sz="1400" dirty="0" smtClean="0">
                <a:solidFill>
                  <a:schemeClr val="accent2"/>
                </a:solidFill>
              </a:rPr>
              <a:t>international agencies </a:t>
            </a:r>
            <a:r>
              <a:rPr lang="en-GB" sz="1400" dirty="0">
                <a:solidFill>
                  <a:schemeClr val="accent2"/>
                </a:solidFill>
              </a:rPr>
              <a:t>for efficiency and sustainability </a:t>
            </a:r>
            <a:r>
              <a:rPr lang="en-GB" sz="1200" i="1" dirty="0" smtClean="0">
                <a:solidFill>
                  <a:schemeClr val="accent2"/>
                </a:solidFill>
              </a:rPr>
              <a:t>(or </a:t>
            </a:r>
            <a:r>
              <a:rPr lang="en-GB" sz="1200" i="1" dirty="0">
                <a:solidFill>
                  <a:schemeClr val="accent2"/>
                </a:solidFill>
              </a:rPr>
              <a:t>emerging)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67592" y="2034765"/>
            <a:ext cx="360625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Conduct new projects and </a:t>
            </a:r>
            <a:r>
              <a:rPr lang="en-GB" sz="1400" dirty="0" smtClean="0">
                <a:solidFill>
                  <a:schemeClr val="accent5"/>
                </a:solidFill>
              </a:rPr>
              <a:t>new </a:t>
            </a:r>
            <a:r>
              <a:rPr lang="en-GB" sz="1400" dirty="0">
                <a:solidFill>
                  <a:schemeClr val="accent5"/>
                </a:solidFill>
              </a:rPr>
              <a:t>designs with efficiency and sustainability </a:t>
            </a:r>
            <a:r>
              <a:rPr lang="en-GB" sz="1400" dirty="0" smtClean="0">
                <a:solidFill>
                  <a:schemeClr val="accent5"/>
                </a:solidFill>
              </a:rPr>
              <a:t>as </a:t>
            </a:r>
            <a:r>
              <a:rPr lang="en-GB" sz="1400" b="1" u="sng" dirty="0">
                <a:solidFill>
                  <a:schemeClr val="accent5"/>
                </a:solidFill>
              </a:rPr>
              <a:t>primary</a:t>
            </a:r>
            <a:r>
              <a:rPr lang="en-GB" sz="1400" dirty="0">
                <a:solidFill>
                  <a:schemeClr val="accent5"/>
                </a:solidFill>
              </a:rPr>
              <a:t> </a:t>
            </a:r>
            <a:r>
              <a:rPr lang="en-GB" sz="1400" b="1" u="sng" dirty="0" smtClean="0">
                <a:solidFill>
                  <a:schemeClr val="accent5"/>
                </a:solidFill>
              </a:rPr>
              <a:t>specifications</a:t>
            </a:r>
            <a:endParaRPr lang="en-GB" sz="1400" b="1" u="sng" dirty="0">
              <a:solidFill>
                <a:schemeClr val="accent5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Enhance flexibility in the technical, operational, experimental and human behaviour and </a:t>
            </a:r>
            <a:r>
              <a:rPr lang="en-GB" sz="1400" dirty="0" smtClean="0">
                <a:solidFill>
                  <a:schemeClr val="accent5"/>
                </a:solidFill>
              </a:rPr>
              <a:t>actions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5"/>
                </a:solidFill>
              </a:rPr>
              <a:t>Measure the </a:t>
            </a:r>
            <a:r>
              <a:rPr lang="en-GB" sz="1400" dirty="0">
                <a:solidFill>
                  <a:schemeClr val="accent5"/>
                </a:solidFill>
              </a:rPr>
              <a:t>“scientific productivity” as a function of the energy consumption and the sustainability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1" u="sng" dirty="0" smtClean="0">
                <a:solidFill>
                  <a:schemeClr val="accent5"/>
                </a:solidFill>
              </a:rPr>
              <a:t>Define sustainability metrics for field of activity</a:t>
            </a:r>
            <a:endParaRPr lang="en-GB" sz="1400" b="1" u="sng" dirty="0">
              <a:solidFill>
                <a:schemeClr val="accent5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7085" y="907743"/>
            <a:ext cx="2383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analysis of the situation is clear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72231" y="948901"/>
            <a:ext cx="230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Means and tools</a:t>
            </a:r>
          </a:p>
          <a:p>
            <a:pPr algn="ctr"/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48587" y="1060864"/>
            <a:ext cx="283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should be next ? </a:t>
            </a:r>
          </a:p>
        </p:txBody>
      </p:sp>
    </p:spTree>
    <p:extLst>
      <p:ext uri="{BB962C8B-B14F-4D97-AF65-F5344CB8AC3E}">
        <p14:creationId xmlns:p14="http://schemas.microsoft.com/office/powerpoint/2010/main" val="13237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73704" y="3769864"/>
            <a:ext cx="4388444" cy="1467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ESSRI Workshop series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sp>
        <p:nvSpPr>
          <p:cNvPr id="4" name="Rectangle 3"/>
          <p:cNvSpPr/>
          <p:nvPr/>
        </p:nvSpPr>
        <p:spPr>
          <a:xfrm>
            <a:off x="214495" y="1738165"/>
            <a:ext cx="480935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themes: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management at research infrastructures and resulting experience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Sustainability of equipment, materials and resources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Energy-efficient technologies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335584" y="1273324"/>
            <a:ext cx="7848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i="1" dirty="0"/>
          </a:p>
        </p:txBody>
      </p:sp>
      <p:sp>
        <p:nvSpPr>
          <p:cNvPr id="8" name="Rectangle 7"/>
          <p:cNvSpPr/>
          <p:nvPr/>
        </p:nvSpPr>
        <p:spPr>
          <a:xfrm>
            <a:off x="3051868" y="4026831"/>
            <a:ext cx="15536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 Committee</a:t>
            </a:r>
            <a:endParaRPr lang="en-GB" sz="1050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4495" y="774921"/>
            <a:ext cx="3376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6th ESSRI workshop in a series and was held at ESRF in Grenoble in September 2022 at the ESRF.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369882" y="1142504"/>
            <a:ext cx="5092266" cy="2504168"/>
            <a:chOff x="4458270" y="906125"/>
            <a:chExt cx="5092266" cy="250416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72282" y="981838"/>
              <a:ext cx="3978254" cy="242845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8270" y="906125"/>
              <a:ext cx="1003712" cy="55457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569365" y="1464482"/>
              <a:ext cx="2255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>
                  <a:solidFill>
                    <a:schemeClr val="accent5">
                      <a:lumMod val="75000"/>
                    </a:schemeClr>
                  </a:solidFill>
                </a:rPr>
                <a:t>2011: ESS</a:t>
              </a:r>
            </a:p>
            <a:p>
              <a:r>
                <a:rPr lang="en-GB" sz="800" b="1" dirty="0">
                  <a:solidFill>
                    <a:schemeClr val="accent5">
                      <a:lumMod val="75000"/>
                    </a:schemeClr>
                  </a:solidFill>
                </a:rPr>
                <a:t>Lund - Sweden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4495" y="3306988"/>
            <a:ext cx="4611252" cy="1947518"/>
            <a:chOff x="4966840" y="3253264"/>
            <a:chExt cx="4611252" cy="194751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66840" y="3253264"/>
              <a:ext cx="4560930" cy="194751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148491" y="3332386"/>
              <a:ext cx="4237502" cy="461665"/>
            </a:xfrm>
            <a:prstGeom prst="rect">
              <a:avLst/>
            </a:prstGeom>
            <a:solidFill>
              <a:schemeClr val="tx1">
                <a:alpha val="30196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</a:rPr>
                <a:t>100 </a:t>
              </a:r>
              <a:r>
                <a:rPr lang="en-GB" sz="1200" b="1" dirty="0" smtClean="0">
                  <a:solidFill>
                    <a:schemeClr val="bg1"/>
                  </a:solidFill>
                </a:rPr>
                <a:t>participants,</a:t>
              </a:r>
              <a:endParaRPr lang="en-GB" sz="12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sz="1200" i="1" dirty="0">
                  <a:solidFill>
                    <a:schemeClr val="bg1"/>
                  </a:solidFill>
                </a:rPr>
                <a:t>(a few more participants following the workshop remotely)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459341" y="4111470"/>
              <a:ext cx="21187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i="1" dirty="0" smtClean="0">
                  <a:solidFill>
                    <a:schemeClr val="bg1"/>
                  </a:solidFill>
                </a:rPr>
                <a:t>29 September 2022</a:t>
              </a:r>
              <a:endParaRPr lang="en-GB" sz="16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67" y="126000"/>
            <a:ext cx="2821533" cy="118830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20414771">
            <a:off x="5464764" y="3765219"/>
            <a:ext cx="1203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2024</a:t>
            </a:r>
            <a:endParaRPr lang="en-GB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00001" y="3865995"/>
            <a:ext cx="1203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Madrid</a:t>
            </a:r>
            <a:endParaRPr lang="en-GB" sz="2000" b="1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5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thanks for your attention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32" y="979483"/>
            <a:ext cx="8485020" cy="40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4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419462" y="1081512"/>
            <a:ext cx="2972251" cy="23308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82381" y="969666"/>
            <a:ext cx="61776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Context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EBS contribution</a:t>
            </a:r>
            <a:endParaRPr lang="en-GB" sz="240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Overall sustainability</a:t>
            </a:r>
            <a:endParaRPr lang="en-GB" sz="240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ESSRI workshops</a:t>
            </a:r>
            <a:endParaRPr lang="en-GB" sz="240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Conclusion and outlooks</a:t>
            </a:r>
          </a:p>
        </p:txBody>
      </p:sp>
      <p:sp>
        <p:nvSpPr>
          <p:cNvPr id="6" name="Rectangle 5"/>
          <p:cNvSpPr/>
          <p:nvPr/>
        </p:nvSpPr>
        <p:spPr>
          <a:xfrm>
            <a:off x="3629533" y="41749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ESSRI: Energy for Sustainable Science at Research Infrastructures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00" y="3815279"/>
            <a:ext cx="2821533" cy="1188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8000" y="5003583"/>
            <a:ext cx="288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/>
              <a:t>ESRF, Grenoble, 29-30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376483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sp>
        <p:nvSpPr>
          <p:cNvPr id="5" name="TextBox 4"/>
          <p:cNvSpPr txBox="1"/>
          <p:nvPr/>
        </p:nvSpPr>
        <p:spPr>
          <a:xfrm>
            <a:off x="314888" y="1786149"/>
            <a:ext cx="5797551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Practical experience of climate change </a:t>
            </a:r>
            <a:r>
              <a:rPr lang="en-GB" sz="1600" dirty="0" smtClean="0">
                <a:solidFill>
                  <a:srgbClr val="002060"/>
                </a:solidFill>
              </a:rPr>
              <a:t>with record </a:t>
            </a:r>
            <a:r>
              <a:rPr lang="en-GB" sz="1600" dirty="0">
                <a:solidFill>
                  <a:srgbClr val="002060"/>
                </a:solidFill>
              </a:rPr>
              <a:t>temperatures, long drought periods, forest fires, floods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General inflation of energy cost: </a:t>
            </a:r>
            <a:r>
              <a:rPr lang="en-GB" sz="1400" i="1" dirty="0">
                <a:solidFill>
                  <a:srgbClr val="002060"/>
                </a:solidFill>
              </a:rPr>
              <a:t>Covid19, Ukraine invasion, Unpredictable fluctuations on the energy trading </a:t>
            </a:r>
            <a:r>
              <a:rPr lang="en-GB" sz="1400" i="1" dirty="0" smtClean="0">
                <a:solidFill>
                  <a:srgbClr val="002060"/>
                </a:solidFill>
              </a:rPr>
              <a:t>exchange,..</a:t>
            </a:r>
            <a:endParaRPr lang="en-GB" sz="1400" i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"/>
          <a:stretch/>
        </p:blipFill>
        <p:spPr>
          <a:xfrm>
            <a:off x="471565" y="652818"/>
            <a:ext cx="5117430" cy="11174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77451" y="2990453"/>
            <a:ext cx="3636321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i="1" dirty="0"/>
              <a:t>Some light sources were obliged to reduce user operation </a:t>
            </a:r>
            <a:r>
              <a:rPr lang="en-GB" sz="1600" i="1" dirty="0" smtClean="0"/>
              <a:t>due to energy cost (Soleil</a:t>
            </a:r>
            <a:r>
              <a:rPr lang="en-GB" sz="1600" i="1" dirty="0"/>
              <a:t>, </a:t>
            </a:r>
            <a:r>
              <a:rPr lang="en-GB" sz="1600" i="1" dirty="0" err="1"/>
              <a:t>Elettra</a:t>
            </a:r>
            <a:r>
              <a:rPr lang="en-GB" sz="1600" i="1" dirty="0"/>
              <a:t>, Solaris…) </a:t>
            </a:r>
            <a:r>
              <a:rPr lang="en-GB" sz="1600" i="1" dirty="0" smtClean="0"/>
              <a:t>.</a:t>
            </a:r>
          </a:p>
          <a:p>
            <a:pPr algn="ctr"/>
            <a:endParaRPr lang="en-GB" sz="1600" i="1" dirty="0" smtClean="0"/>
          </a:p>
          <a:p>
            <a:pPr algn="ctr"/>
            <a:r>
              <a:rPr lang="en-GB" sz="1600" i="1" dirty="0" smtClean="0"/>
              <a:t>ESRF was able to maintain the operation schedule for users and development but the energy has a large impact on the budget.</a:t>
            </a:r>
            <a:endParaRPr lang="en-GB" sz="1600" i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495421" y="2990453"/>
            <a:ext cx="5284102" cy="2439972"/>
            <a:chOff x="683199" y="3037232"/>
            <a:chExt cx="5284102" cy="243997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9" y="3037232"/>
              <a:ext cx="5284102" cy="243997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277966" y="3075353"/>
              <a:ext cx="460380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/>
                <a:t>Average price in euros per megawatt-hour</a:t>
              </a:r>
              <a:endParaRPr lang="en-GB" sz="11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5732" y="3037232"/>
              <a:ext cx="498022" cy="206210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b="1" dirty="0" smtClean="0"/>
                <a:t>600</a:t>
              </a:r>
            </a:p>
            <a:p>
              <a:pPr algn="r">
                <a:spcBef>
                  <a:spcPts val="600"/>
                </a:spcBef>
              </a:pPr>
              <a:r>
                <a:rPr lang="en-GB" sz="1400" b="1" dirty="0" smtClean="0"/>
                <a:t>500</a:t>
              </a:r>
            </a:p>
            <a:p>
              <a:pPr algn="r">
                <a:spcBef>
                  <a:spcPts val="600"/>
                </a:spcBef>
              </a:pPr>
              <a:r>
                <a:rPr lang="en-GB" sz="1400" b="1" dirty="0" smtClean="0"/>
                <a:t>400</a:t>
              </a:r>
            </a:p>
            <a:p>
              <a:pPr algn="r">
                <a:spcBef>
                  <a:spcPts val="600"/>
                </a:spcBef>
              </a:pPr>
              <a:r>
                <a:rPr lang="en-GB" sz="1400" b="1" dirty="0" smtClean="0"/>
                <a:t>300</a:t>
              </a:r>
            </a:p>
            <a:p>
              <a:pPr algn="r">
                <a:spcBef>
                  <a:spcPts val="600"/>
                </a:spcBef>
              </a:pPr>
              <a:r>
                <a:rPr lang="en-GB" sz="1400" b="1" dirty="0" smtClean="0"/>
                <a:t>200</a:t>
              </a:r>
            </a:p>
            <a:p>
              <a:pPr algn="r">
                <a:spcBef>
                  <a:spcPts val="600"/>
                </a:spcBef>
              </a:pPr>
              <a:r>
                <a:rPr lang="en-GB" sz="1400" b="1" dirty="0" smtClean="0"/>
                <a:t>100</a:t>
              </a:r>
            </a:p>
            <a:p>
              <a:pPr algn="r">
                <a:spcBef>
                  <a:spcPts val="600"/>
                </a:spcBef>
              </a:pPr>
              <a:r>
                <a:rPr lang="en-GB" sz="1400" b="1" dirty="0" smtClean="0"/>
                <a:t>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96480" y="3558219"/>
              <a:ext cx="125066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sz="1400" b="1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Italy</a:t>
              </a:r>
            </a:p>
            <a:p>
              <a:pPr marL="285750" indent="-285750">
                <a:buFontTx/>
                <a:buChar char="-"/>
              </a:pPr>
              <a:r>
                <a:rPr lang="en-GB" sz="1400" b="1" dirty="0" smtClean="0">
                  <a:solidFill>
                    <a:srgbClr val="C00000"/>
                  </a:solidFill>
                </a:rPr>
                <a:t>Germany</a:t>
              </a:r>
            </a:p>
            <a:p>
              <a:pPr marL="285750" indent="-285750">
                <a:buFontTx/>
                <a:buChar char="-"/>
              </a:pPr>
              <a:r>
                <a:rPr lang="en-GB" sz="1400" b="1" dirty="0" smtClean="0">
                  <a:solidFill>
                    <a:schemeClr val="accent5"/>
                  </a:solidFill>
                </a:rPr>
                <a:t>France</a:t>
              </a:r>
            </a:p>
            <a:p>
              <a:pPr marL="285750" indent="-285750">
                <a:buFontTx/>
                <a:buChar char="-"/>
              </a:pPr>
              <a:r>
                <a:rPr lang="en-GB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Sweden</a:t>
              </a:r>
              <a:endParaRPr lang="en-GB" sz="1400" b="1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9597101">
              <a:off x="1010809" y="4894722"/>
              <a:ext cx="55988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/>
                <a:t>01/20</a:t>
              </a:r>
              <a:endParaRPr lang="en-GB" sz="11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9416813">
              <a:off x="2116559" y="4936167"/>
              <a:ext cx="55336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/>
                <a:t>01/21</a:t>
              </a:r>
              <a:endParaRPr lang="en-GB" sz="11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9185235">
              <a:off x="3234906" y="4891496"/>
              <a:ext cx="57165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/>
                <a:t>01/22</a:t>
              </a:r>
              <a:endParaRPr lang="en-GB" sz="11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9218583">
              <a:off x="4330298" y="4942842"/>
              <a:ext cx="63807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/>
                <a:t>01/23</a:t>
              </a:r>
              <a:endParaRPr lang="en-GB" sz="1100" b="1" dirty="0"/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6112439" y="2072831"/>
            <a:ext cx="37663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ym typeface="Wingdings" panose="05000000000000000000" pitchFamily="2" charset="2"/>
              </a:rPr>
              <a:t></a:t>
            </a:r>
            <a:r>
              <a:rPr lang="en-US" sz="1600" dirty="0" smtClean="0"/>
              <a:t> </a:t>
            </a:r>
            <a:r>
              <a:rPr lang="en-US" sz="1600" dirty="0"/>
              <a:t>High energy prices and crisis often help and not hinder </a:t>
            </a:r>
            <a:r>
              <a:rPr lang="en-US" sz="1600" dirty="0" err="1"/>
              <a:t>decarbonisation</a:t>
            </a:r>
            <a:r>
              <a:rPr lang="en-US" sz="1600" dirty="0"/>
              <a:t> !! 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6095393" y="820100"/>
            <a:ext cx="3718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dirty="0" smtClean="0"/>
              <a:t>But sustainability in our institutes is mostly </a:t>
            </a:r>
            <a:r>
              <a:rPr lang="en-GB" sz="1600" dirty="0"/>
              <a:t>limited to energy (and largely electricity) management </a:t>
            </a:r>
            <a:r>
              <a:rPr lang="en-GB" sz="1600" dirty="0" smtClean="0"/>
              <a:t>driven </a:t>
            </a:r>
            <a:r>
              <a:rPr lang="en-GB" sz="1600" dirty="0"/>
              <a:t>by …… </a:t>
            </a:r>
          </a:p>
          <a:p>
            <a:pPr algn="r">
              <a:defRPr/>
            </a:pPr>
            <a:r>
              <a:rPr lang="en-GB" sz="1600" dirty="0" smtClean="0"/>
              <a:t> </a:t>
            </a:r>
            <a:r>
              <a:rPr lang="en-GB" sz="1600" dirty="0"/>
              <a:t>operational </a:t>
            </a:r>
            <a:r>
              <a:rPr lang="en-GB" sz="1600" dirty="0" smtClean="0"/>
              <a:t>cost reduction</a:t>
            </a:r>
            <a:r>
              <a:rPr lang="en-GB" sz="1600" dirty="0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58755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grpSp>
        <p:nvGrpSpPr>
          <p:cNvPr id="113" name="Group 112"/>
          <p:cNvGrpSpPr/>
          <p:nvPr/>
        </p:nvGrpSpPr>
        <p:grpSpPr>
          <a:xfrm>
            <a:off x="494950" y="743248"/>
            <a:ext cx="9249753" cy="4694130"/>
            <a:chOff x="1367640" y="850807"/>
            <a:chExt cx="10272975" cy="5746546"/>
          </a:xfrm>
        </p:grpSpPr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43BC7121-12FF-4306-B1FE-B03DF4EC79A6}"/>
                </a:ext>
              </a:extLst>
            </p:cNvPr>
            <p:cNvSpPr/>
            <p:nvPr/>
          </p:nvSpPr>
          <p:spPr>
            <a:xfrm>
              <a:off x="1461869" y="1105987"/>
              <a:ext cx="1353821" cy="122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4" extrusionOk="0">
                  <a:moveTo>
                    <a:pt x="21597" y="3783"/>
                  </a:moveTo>
                  <a:cubicBezTo>
                    <a:pt x="21597" y="3783"/>
                    <a:pt x="21597" y="3783"/>
                    <a:pt x="21597" y="3783"/>
                  </a:cubicBezTo>
                  <a:cubicBezTo>
                    <a:pt x="21548" y="3325"/>
                    <a:pt x="21194" y="2888"/>
                    <a:pt x="20549" y="2689"/>
                  </a:cubicBezTo>
                  <a:lnTo>
                    <a:pt x="12741" y="288"/>
                  </a:lnTo>
                  <a:cubicBezTo>
                    <a:pt x="11494" y="-96"/>
                    <a:pt x="10109" y="-96"/>
                    <a:pt x="8862" y="288"/>
                  </a:cubicBezTo>
                  <a:lnTo>
                    <a:pt x="1054" y="2689"/>
                  </a:lnTo>
                  <a:cubicBezTo>
                    <a:pt x="412" y="2888"/>
                    <a:pt x="58" y="3325"/>
                    <a:pt x="6" y="3783"/>
                  </a:cubicBezTo>
                  <a:cubicBezTo>
                    <a:pt x="6" y="3783"/>
                    <a:pt x="6" y="3783"/>
                    <a:pt x="6" y="3783"/>
                  </a:cubicBezTo>
                  <a:lnTo>
                    <a:pt x="0" y="3783"/>
                  </a:lnTo>
                  <a:lnTo>
                    <a:pt x="0" y="17197"/>
                  </a:lnTo>
                  <a:lnTo>
                    <a:pt x="86" y="17197"/>
                  </a:lnTo>
                  <a:cubicBezTo>
                    <a:pt x="213" y="17489"/>
                    <a:pt x="475" y="17753"/>
                    <a:pt x="881" y="17920"/>
                  </a:cubicBezTo>
                  <a:lnTo>
                    <a:pt x="8373" y="21031"/>
                  </a:lnTo>
                  <a:cubicBezTo>
                    <a:pt x="9130" y="21346"/>
                    <a:pt x="9965" y="21504"/>
                    <a:pt x="10800" y="21504"/>
                  </a:cubicBezTo>
                  <a:cubicBezTo>
                    <a:pt x="11635" y="21504"/>
                    <a:pt x="12470" y="21346"/>
                    <a:pt x="13227" y="21031"/>
                  </a:cubicBezTo>
                  <a:lnTo>
                    <a:pt x="20719" y="17920"/>
                  </a:lnTo>
                  <a:cubicBezTo>
                    <a:pt x="21125" y="17753"/>
                    <a:pt x="21387" y="17489"/>
                    <a:pt x="21514" y="17197"/>
                  </a:cubicBezTo>
                  <a:lnTo>
                    <a:pt x="21600" y="17197"/>
                  </a:lnTo>
                  <a:lnTo>
                    <a:pt x="21600" y="3783"/>
                  </a:lnTo>
                  <a:lnTo>
                    <a:pt x="21597" y="378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0" name="Shape">
              <a:extLst>
                <a:ext uri="{FF2B5EF4-FFF2-40B4-BE49-F238E27FC236}">
                  <a16:creationId xmlns:a16="http://schemas.microsoft.com/office/drawing/2014/main" id="{650B884E-3F38-4CC3-A912-9C8829A7BE6D}"/>
                </a:ext>
              </a:extLst>
            </p:cNvPr>
            <p:cNvSpPr/>
            <p:nvPr/>
          </p:nvSpPr>
          <p:spPr>
            <a:xfrm>
              <a:off x="1461869" y="2071187"/>
              <a:ext cx="1353821" cy="122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4" extrusionOk="0">
                  <a:moveTo>
                    <a:pt x="21597" y="3783"/>
                  </a:moveTo>
                  <a:cubicBezTo>
                    <a:pt x="21597" y="3783"/>
                    <a:pt x="21597" y="3783"/>
                    <a:pt x="21597" y="3783"/>
                  </a:cubicBezTo>
                  <a:cubicBezTo>
                    <a:pt x="21548" y="3325"/>
                    <a:pt x="21194" y="2888"/>
                    <a:pt x="20549" y="2689"/>
                  </a:cubicBezTo>
                  <a:lnTo>
                    <a:pt x="12741" y="288"/>
                  </a:lnTo>
                  <a:cubicBezTo>
                    <a:pt x="11494" y="-96"/>
                    <a:pt x="10109" y="-96"/>
                    <a:pt x="8862" y="288"/>
                  </a:cubicBezTo>
                  <a:lnTo>
                    <a:pt x="1054" y="2689"/>
                  </a:lnTo>
                  <a:cubicBezTo>
                    <a:pt x="412" y="2888"/>
                    <a:pt x="58" y="3325"/>
                    <a:pt x="6" y="3783"/>
                  </a:cubicBezTo>
                  <a:cubicBezTo>
                    <a:pt x="6" y="3783"/>
                    <a:pt x="6" y="3783"/>
                    <a:pt x="6" y="3783"/>
                  </a:cubicBezTo>
                  <a:lnTo>
                    <a:pt x="0" y="3783"/>
                  </a:lnTo>
                  <a:lnTo>
                    <a:pt x="0" y="17197"/>
                  </a:lnTo>
                  <a:lnTo>
                    <a:pt x="86" y="17197"/>
                  </a:lnTo>
                  <a:cubicBezTo>
                    <a:pt x="213" y="17489"/>
                    <a:pt x="475" y="17753"/>
                    <a:pt x="881" y="17920"/>
                  </a:cubicBezTo>
                  <a:lnTo>
                    <a:pt x="8373" y="21031"/>
                  </a:lnTo>
                  <a:cubicBezTo>
                    <a:pt x="9130" y="21346"/>
                    <a:pt x="9965" y="21504"/>
                    <a:pt x="10800" y="21504"/>
                  </a:cubicBezTo>
                  <a:cubicBezTo>
                    <a:pt x="11635" y="21504"/>
                    <a:pt x="12470" y="21346"/>
                    <a:pt x="13227" y="21031"/>
                  </a:cubicBezTo>
                  <a:lnTo>
                    <a:pt x="20719" y="17920"/>
                  </a:lnTo>
                  <a:cubicBezTo>
                    <a:pt x="21125" y="17753"/>
                    <a:pt x="21387" y="17489"/>
                    <a:pt x="21514" y="17197"/>
                  </a:cubicBezTo>
                  <a:lnTo>
                    <a:pt x="21600" y="17197"/>
                  </a:lnTo>
                  <a:lnTo>
                    <a:pt x="21600" y="3783"/>
                  </a:lnTo>
                  <a:lnTo>
                    <a:pt x="21597" y="378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1" name="Shape">
              <a:extLst>
                <a:ext uri="{FF2B5EF4-FFF2-40B4-BE49-F238E27FC236}">
                  <a16:creationId xmlns:a16="http://schemas.microsoft.com/office/drawing/2014/main" id="{8342F0EB-41AA-4423-B0EA-D1E8ED058B75}"/>
                </a:ext>
              </a:extLst>
            </p:cNvPr>
            <p:cNvSpPr/>
            <p:nvPr/>
          </p:nvSpPr>
          <p:spPr>
            <a:xfrm>
              <a:off x="1461869" y="3049087"/>
              <a:ext cx="1353821" cy="122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4" extrusionOk="0">
                  <a:moveTo>
                    <a:pt x="21597" y="3783"/>
                  </a:moveTo>
                  <a:cubicBezTo>
                    <a:pt x="21597" y="3783"/>
                    <a:pt x="21597" y="3783"/>
                    <a:pt x="21597" y="3783"/>
                  </a:cubicBezTo>
                  <a:cubicBezTo>
                    <a:pt x="21548" y="3325"/>
                    <a:pt x="21194" y="2888"/>
                    <a:pt x="20549" y="2689"/>
                  </a:cubicBezTo>
                  <a:lnTo>
                    <a:pt x="12741" y="288"/>
                  </a:lnTo>
                  <a:cubicBezTo>
                    <a:pt x="11494" y="-96"/>
                    <a:pt x="10109" y="-96"/>
                    <a:pt x="8862" y="288"/>
                  </a:cubicBezTo>
                  <a:lnTo>
                    <a:pt x="1054" y="2689"/>
                  </a:lnTo>
                  <a:cubicBezTo>
                    <a:pt x="412" y="2888"/>
                    <a:pt x="58" y="3325"/>
                    <a:pt x="6" y="3783"/>
                  </a:cubicBezTo>
                  <a:cubicBezTo>
                    <a:pt x="6" y="3783"/>
                    <a:pt x="6" y="3783"/>
                    <a:pt x="6" y="3783"/>
                  </a:cubicBezTo>
                  <a:lnTo>
                    <a:pt x="0" y="3783"/>
                  </a:lnTo>
                  <a:lnTo>
                    <a:pt x="0" y="17197"/>
                  </a:lnTo>
                  <a:lnTo>
                    <a:pt x="86" y="17197"/>
                  </a:lnTo>
                  <a:cubicBezTo>
                    <a:pt x="213" y="17489"/>
                    <a:pt x="475" y="17753"/>
                    <a:pt x="881" y="17920"/>
                  </a:cubicBezTo>
                  <a:lnTo>
                    <a:pt x="8373" y="21031"/>
                  </a:lnTo>
                  <a:cubicBezTo>
                    <a:pt x="9130" y="21346"/>
                    <a:pt x="9965" y="21504"/>
                    <a:pt x="10800" y="21504"/>
                  </a:cubicBezTo>
                  <a:cubicBezTo>
                    <a:pt x="11635" y="21504"/>
                    <a:pt x="12470" y="21346"/>
                    <a:pt x="13227" y="21031"/>
                  </a:cubicBezTo>
                  <a:lnTo>
                    <a:pt x="20719" y="17920"/>
                  </a:lnTo>
                  <a:cubicBezTo>
                    <a:pt x="21125" y="17753"/>
                    <a:pt x="21387" y="17489"/>
                    <a:pt x="21514" y="17197"/>
                  </a:cubicBezTo>
                  <a:lnTo>
                    <a:pt x="21600" y="17197"/>
                  </a:lnTo>
                  <a:lnTo>
                    <a:pt x="21600" y="3783"/>
                  </a:lnTo>
                  <a:lnTo>
                    <a:pt x="21597" y="378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2" name="Shape">
              <a:extLst>
                <a:ext uri="{FF2B5EF4-FFF2-40B4-BE49-F238E27FC236}">
                  <a16:creationId xmlns:a16="http://schemas.microsoft.com/office/drawing/2014/main" id="{F0C9DB6B-1929-44DD-8663-2CFD41F6AE22}"/>
                </a:ext>
              </a:extLst>
            </p:cNvPr>
            <p:cNvSpPr/>
            <p:nvPr/>
          </p:nvSpPr>
          <p:spPr>
            <a:xfrm>
              <a:off x="1461869" y="4039687"/>
              <a:ext cx="1353821" cy="122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4" extrusionOk="0">
                  <a:moveTo>
                    <a:pt x="21597" y="3783"/>
                  </a:moveTo>
                  <a:cubicBezTo>
                    <a:pt x="21597" y="3783"/>
                    <a:pt x="21597" y="3783"/>
                    <a:pt x="21597" y="3783"/>
                  </a:cubicBezTo>
                  <a:cubicBezTo>
                    <a:pt x="21548" y="3325"/>
                    <a:pt x="21194" y="2888"/>
                    <a:pt x="20549" y="2689"/>
                  </a:cubicBezTo>
                  <a:lnTo>
                    <a:pt x="12741" y="288"/>
                  </a:lnTo>
                  <a:cubicBezTo>
                    <a:pt x="11494" y="-96"/>
                    <a:pt x="10109" y="-96"/>
                    <a:pt x="8862" y="288"/>
                  </a:cubicBezTo>
                  <a:lnTo>
                    <a:pt x="1054" y="2689"/>
                  </a:lnTo>
                  <a:cubicBezTo>
                    <a:pt x="412" y="2888"/>
                    <a:pt x="58" y="3325"/>
                    <a:pt x="6" y="3783"/>
                  </a:cubicBezTo>
                  <a:cubicBezTo>
                    <a:pt x="6" y="3783"/>
                    <a:pt x="6" y="3783"/>
                    <a:pt x="6" y="3783"/>
                  </a:cubicBezTo>
                  <a:lnTo>
                    <a:pt x="0" y="3783"/>
                  </a:lnTo>
                  <a:lnTo>
                    <a:pt x="0" y="17197"/>
                  </a:lnTo>
                  <a:lnTo>
                    <a:pt x="86" y="17197"/>
                  </a:lnTo>
                  <a:cubicBezTo>
                    <a:pt x="213" y="17489"/>
                    <a:pt x="475" y="17753"/>
                    <a:pt x="881" y="17920"/>
                  </a:cubicBezTo>
                  <a:lnTo>
                    <a:pt x="8373" y="21031"/>
                  </a:lnTo>
                  <a:cubicBezTo>
                    <a:pt x="9130" y="21346"/>
                    <a:pt x="9965" y="21504"/>
                    <a:pt x="10800" y="21504"/>
                  </a:cubicBezTo>
                  <a:cubicBezTo>
                    <a:pt x="11635" y="21504"/>
                    <a:pt x="12470" y="21346"/>
                    <a:pt x="13227" y="21031"/>
                  </a:cubicBezTo>
                  <a:lnTo>
                    <a:pt x="20719" y="17920"/>
                  </a:lnTo>
                  <a:cubicBezTo>
                    <a:pt x="21125" y="17753"/>
                    <a:pt x="21387" y="17489"/>
                    <a:pt x="21514" y="17197"/>
                  </a:cubicBezTo>
                  <a:lnTo>
                    <a:pt x="21600" y="17197"/>
                  </a:lnTo>
                  <a:lnTo>
                    <a:pt x="21600" y="3783"/>
                  </a:lnTo>
                  <a:lnTo>
                    <a:pt x="21597" y="378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id="{EF165206-C51A-4F36-BBCB-715F99D93B34}"/>
                </a:ext>
              </a:extLst>
            </p:cNvPr>
            <p:cNvSpPr/>
            <p:nvPr/>
          </p:nvSpPr>
          <p:spPr>
            <a:xfrm>
              <a:off x="1461869" y="5042987"/>
              <a:ext cx="1353821" cy="122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4" extrusionOk="0">
                  <a:moveTo>
                    <a:pt x="21597" y="3783"/>
                  </a:moveTo>
                  <a:cubicBezTo>
                    <a:pt x="21597" y="3785"/>
                    <a:pt x="21597" y="3785"/>
                    <a:pt x="21597" y="3783"/>
                  </a:cubicBezTo>
                  <a:cubicBezTo>
                    <a:pt x="21548" y="3325"/>
                    <a:pt x="21194" y="2888"/>
                    <a:pt x="20549" y="2689"/>
                  </a:cubicBezTo>
                  <a:lnTo>
                    <a:pt x="12741" y="288"/>
                  </a:lnTo>
                  <a:cubicBezTo>
                    <a:pt x="11494" y="-96"/>
                    <a:pt x="10109" y="-96"/>
                    <a:pt x="8862" y="288"/>
                  </a:cubicBezTo>
                  <a:lnTo>
                    <a:pt x="1054" y="2689"/>
                  </a:lnTo>
                  <a:cubicBezTo>
                    <a:pt x="412" y="2888"/>
                    <a:pt x="58" y="3325"/>
                    <a:pt x="6" y="3783"/>
                  </a:cubicBezTo>
                  <a:cubicBezTo>
                    <a:pt x="6" y="3783"/>
                    <a:pt x="6" y="3783"/>
                    <a:pt x="6" y="3783"/>
                  </a:cubicBezTo>
                  <a:lnTo>
                    <a:pt x="0" y="3783"/>
                  </a:lnTo>
                  <a:lnTo>
                    <a:pt x="0" y="17197"/>
                  </a:lnTo>
                  <a:lnTo>
                    <a:pt x="86" y="17197"/>
                  </a:lnTo>
                  <a:cubicBezTo>
                    <a:pt x="213" y="17489"/>
                    <a:pt x="475" y="17753"/>
                    <a:pt x="881" y="17920"/>
                  </a:cubicBezTo>
                  <a:lnTo>
                    <a:pt x="8373" y="21031"/>
                  </a:lnTo>
                  <a:cubicBezTo>
                    <a:pt x="9130" y="21346"/>
                    <a:pt x="9965" y="21504"/>
                    <a:pt x="10800" y="21504"/>
                  </a:cubicBezTo>
                  <a:cubicBezTo>
                    <a:pt x="11635" y="21504"/>
                    <a:pt x="12470" y="21346"/>
                    <a:pt x="13227" y="21031"/>
                  </a:cubicBezTo>
                  <a:lnTo>
                    <a:pt x="20719" y="17920"/>
                  </a:lnTo>
                  <a:cubicBezTo>
                    <a:pt x="21125" y="17753"/>
                    <a:pt x="21387" y="17489"/>
                    <a:pt x="21514" y="17197"/>
                  </a:cubicBezTo>
                  <a:lnTo>
                    <a:pt x="21600" y="17197"/>
                  </a:lnTo>
                  <a:lnTo>
                    <a:pt x="21600" y="3783"/>
                  </a:lnTo>
                  <a:lnTo>
                    <a:pt x="21597" y="378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4" name="Shape">
              <a:extLst>
                <a:ext uri="{FF2B5EF4-FFF2-40B4-BE49-F238E27FC236}">
                  <a16:creationId xmlns:a16="http://schemas.microsoft.com/office/drawing/2014/main" id="{29C4A630-8D17-41E8-BBD2-0DE4644CDCBA}"/>
                </a:ext>
              </a:extLst>
            </p:cNvPr>
            <p:cNvSpPr/>
            <p:nvPr/>
          </p:nvSpPr>
          <p:spPr>
            <a:xfrm>
              <a:off x="1696469" y="1105987"/>
              <a:ext cx="439063" cy="5491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041"/>
                  </a:lnTo>
                  <a:lnTo>
                    <a:pt x="178" y="21041"/>
                  </a:lnTo>
                  <a:cubicBezTo>
                    <a:pt x="426" y="21079"/>
                    <a:pt x="950" y="21113"/>
                    <a:pt x="1767" y="21135"/>
                  </a:cubicBezTo>
                  <a:lnTo>
                    <a:pt x="16744" y="21539"/>
                  </a:lnTo>
                  <a:cubicBezTo>
                    <a:pt x="18262" y="21580"/>
                    <a:pt x="19931" y="21600"/>
                    <a:pt x="21600" y="21600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5" name="Shape">
              <a:extLst>
                <a:ext uri="{FF2B5EF4-FFF2-40B4-BE49-F238E27FC236}">
                  <a16:creationId xmlns:a16="http://schemas.microsoft.com/office/drawing/2014/main" id="{42CA9659-D0EC-4F63-8A4A-7EC3A705A36B}"/>
                </a:ext>
              </a:extLst>
            </p:cNvPr>
            <p:cNvSpPr/>
            <p:nvPr/>
          </p:nvSpPr>
          <p:spPr>
            <a:xfrm>
              <a:off x="2129575" y="1105986"/>
              <a:ext cx="439063" cy="549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cubicBezTo>
                    <a:pt x="1669" y="21600"/>
                    <a:pt x="3338" y="21579"/>
                    <a:pt x="4856" y="21539"/>
                  </a:cubicBezTo>
                  <a:lnTo>
                    <a:pt x="19833" y="21135"/>
                  </a:lnTo>
                  <a:cubicBezTo>
                    <a:pt x="20641" y="21113"/>
                    <a:pt x="21165" y="21079"/>
                    <a:pt x="21422" y="21041"/>
                  </a:cubicBezTo>
                  <a:lnTo>
                    <a:pt x="21600" y="21041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6" name="Shape">
              <a:extLst>
                <a:ext uri="{FF2B5EF4-FFF2-40B4-BE49-F238E27FC236}">
                  <a16:creationId xmlns:a16="http://schemas.microsoft.com/office/drawing/2014/main" id="{384DD75D-9B11-4C40-899D-5E2198C7AFF5}"/>
                </a:ext>
              </a:extLst>
            </p:cNvPr>
            <p:cNvSpPr/>
            <p:nvPr/>
          </p:nvSpPr>
          <p:spPr>
            <a:xfrm>
              <a:off x="1696469" y="966286"/>
              <a:ext cx="872170" cy="3178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1" h="20984" extrusionOk="0">
                  <a:moveTo>
                    <a:pt x="8095" y="19833"/>
                  </a:moveTo>
                  <a:lnTo>
                    <a:pt x="852" y="12252"/>
                  </a:lnTo>
                  <a:cubicBezTo>
                    <a:pt x="-359" y="10986"/>
                    <a:pt x="-256" y="7532"/>
                    <a:pt x="1019" y="6542"/>
                  </a:cubicBezTo>
                  <a:lnTo>
                    <a:pt x="8567" y="698"/>
                  </a:lnTo>
                  <a:cubicBezTo>
                    <a:pt x="9773" y="-233"/>
                    <a:pt x="11113" y="-233"/>
                    <a:pt x="12315" y="698"/>
                  </a:cubicBezTo>
                  <a:lnTo>
                    <a:pt x="19863" y="6542"/>
                  </a:lnTo>
                  <a:cubicBezTo>
                    <a:pt x="21138" y="7532"/>
                    <a:pt x="21241" y="10986"/>
                    <a:pt x="20030" y="12252"/>
                  </a:cubicBezTo>
                  <a:lnTo>
                    <a:pt x="12787" y="19833"/>
                  </a:lnTo>
                  <a:cubicBezTo>
                    <a:pt x="11323" y="21367"/>
                    <a:pt x="9563" y="21367"/>
                    <a:pt x="8095" y="19833"/>
                  </a:cubicBezTo>
                  <a:close/>
                </a:path>
              </a:pathLst>
            </a:custGeom>
            <a:solidFill>
              <a:srgbClr val="BDC8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7" name="Freeform: Shape 71">
              <a:extLst>
                <a:ext uri="{FF2B5EF4-FFF2-40B4-BE49-F238E27FC236}">
                  <a16:creationId xmlns:a16="http://schemas.microsoft.com/office/drawing/2014/main" id="{90F17359-B5D5-4903-920E-D899FCF6F85E}"/>
                </a:ext>
              </a:extLst>
            </p:cNvPr>
            <p:cNvSpPr/>
            <p:nvPr/>
          </p:nvSpPr>
          <p:spPr>
            <a:xfrm>
              <a:off x="1696470" y="1594092"/>
              <a:ext cx="872169" cy="4805507"/>
            </a:xfrm>
            <a:custGeom>
              <a:avLst/>
              <a:gdLst>
                <a:gd name="connsiteX0" fmla="*/ 0 w 872169"/>
                <a:gd name="connsiteY0" fmla="*/ 3935740 h 4805507"/>
                <a:gd name="connsiteX1" fmla="*/ 290190 w 872169"/>
                <a:gd name="connsiteY1" fmla="*/ 4045158 h 4805507"/>
                <a:gd name="connsiteX2" fmla="*/ 442310 w 872169"/>
                <a:gd name="connsiteY2" fmla="*/ 4072095 h 4805507"/>
                <a:gd name="connsiteX3" fmla="*/ 594429 w 872169"/>
                <a:gd name="connsiteY3" fmla="*/ 4045158 h 4805507"/>
                <a:gd name="connsiteX4" fmla="*/ 872169 w 872169"/>
                <a:gd name="connsiteY4" fmla="*/ 3940435 h 4805507"/>
                <a:gd name="connsiteX5" fmla="*/ 872169 w 872169"/>
                <a:gd name="connsiteY5" fmla="*/ 4673871 h 4805507"/>
                <a:gd name="connsiteX6" fmla="*/ 594429 w 872169"/>
                <a:gd name="connsiteY6" fmla="*/ 4778567 h 4805507"/>
                <a:gd name="connsiteX7" fmla="*/ 442324 w 872169"/>
                <a:gd name="connsiteY7" fmla="*/ 4805502 h 4805507"/>
                <a:gd name="connsiteX8" fmla="*/ 442324 w 872169"/>
                <a:gd name="connsiteY8" fmla="*/ 4805507 h 4805507"/>
                <a:gd name="connsiteX9" fmla="*/ 442310 w 872169"/>
                <a:gd name="connsiteY9" fmla="*/ 4805505 h 4805507"/>
                <a:gd name="connsiteX10" fmla="*/ 442295 w 872169"/>
                <a:gd name="connsiteY10" fmla="*/ 4805507 h 4805507"/>
                <a:gd name="connsiteX11" fmla="*/ 442295 w 872169"/>
                <a:gd name="connsiteY11" fmla="*/ 4805502 h 4805507"/>
                <a:gd name="connsiteX12" fmla="*/ 290190 w 872169"/>
                <a:gd name="connsiteY12" fmla="*/ 4778567 h 4805507"/>
                <a:gd name="connsiteX13" fmla="*/ 0 w 872169"/>
                <a:gd name="connsiteY13" fmla="*/ 4669178 h 4805507"/>
                <a:gd name="connsiteX14" fmla="*/ 0 w 872169"/>
                <a:gd name="connsiteY14" fmla="*/ 2941149 h 4805507"/>
                <a:gd name="connsiteX15" fmla="*/ 290190 w 872169"/>
                <a:gd name="connsiteY15" fmla="*/ 3050567 h 4805507"/>
                <a:gd name="connsiteX16" fmla="*/ 442310 w 872169"/>
                <a:gd name="connsiteY16" fmla="*/ 3077504 h 4805507"/>
                <a:gd name="connsiteX17" fmla="*/ 594429 w 872169"/>
                <a:gd name="connsiteY17" fmla="*/ 3050567 h 4805507"/>
                <a:gd name="connsiteX18" fmla="*/ 872169 w 872169"/>
                <a:gd name="connsiteY18" fmla="*/ 2945844 h 4805507"/>
                <a:gd name="connsiteX19" fmla="*/ 872169 w 872169"/>
                <a:gd name="connsiteY19" fmla="*/ 3679280 h 4805507"/>
                <a:gd name="connsiteX20" fmla="*/ 594429 w 872169"/>
                <a:gd name="connsiteY20" fmla="*/ 3783976 h 4805507"/>
                <a:gd name="connsiteX21" fmla="*/ 442324 w 872169"/>
                <a:gd name="connsiteY21" fmla="*/ 3810911 h 4805507"/>
                <a:gd name="connsiteX22" fmla="*/ 442324 w 872169"/>
                <a:gd name="connsiteY22" fmla="*/ 3810916 h 4805507"/>
                <a:gd name="connsiteX23" fmla="*/ 442310 w 872169"/>
                <a:gd name="connsiteY23" fmla="*/ 3810914 h 4805507"/>
                <a:gd name="connsiteX24" fmla="*/ 442295 w 872169"/>
                <a:gd name="connsiteY24" fmla="*/ 3810916 h 4805507"/>
                <a:gd name="connsiteX25" fmla="*/ 442295 w 872169"/>
                <a:gd name="connsiteY25" fmla="*/ 3810911 h 4805507"/>
                <a:gd name="connsiteX26" fmla="*/ 290190 w 872169"/>
                <a:gd name="connsiteY26" fmla="*/ 3783976 h 4805507"/>
                <a:gd name="connsiteX27" fmla="*/ 0 w 872169"/>
                <a:gd name="connsiteY27" fmla="*/ 3674587 h 4805507"/>
                <a:gd name="connsiteX28" fmla="*/ 0 w 872169"/>
                <a:gd name="connsiteY28" fmla="*/ 1950549 h 4805507"/>
                <a:gd name="connsiteX29" fmla="*/ 290190 w 872169"/>
                <a:gd name="connsiteY29" fmla="*/ 2059966 h 4805507"/>
                <a:gd name="connsiteX30" fmla="*/ 442310 w 872169"/>
                <a:gd name="connsiteY30" fmla="*/ 2086904 h 4805507"/>
                <a:gd name="connsiteX31" fmla="*/ 594429 w 872169"/>
                <a:gd name="connsiteY31" fmla="*/ 2059966 h 4805507"/>
                <a:gd name="connsiteX32" fmla="*/ 872169 w 872169"/>
                <a:gd name="connsiteY32" fmla="*/ 1955243 h 4805507"/>
                <a:gd name="connsiteX33" fmla="*/ 872169 w 872169"/>
                <a:gd name="connsiteY33" fmla="*/ 2688680 h 4805507"/>
                <a:gd name="connsiteX34" fmla="*/ 594429 w 872169"/>
                <a:gd name="connsiteY34" fmla="*/ 2793376 h 4805507"/>
                <a:gd name="connsiteX35" fmla="*/ 442324 w 872169"/>
                <a:gd name="connsiteY35" fmla="*/ 2820311 h 4805507"/>
                <a:gd name="connsiteX36" fmla="*/ 442324 w 872169"/>
                <a:gd name="connsiteY36" fmla="*/ 2820316 h 4805507"/>
                <a:gd name="connsiteX37" fmla="*/ 442310 w 872169"/>
                <a:gd name="connsiteY37" fmla="*/ 2820314 h 4805507"/>
                <a:gd name="connsiteX38" fmla="*/ 442295 w 872169"/>
                <a:gd name="connsiteY38" fmla="*/ 2820316 h 4805507"/>
                <a:gd name="connsiteX39" fmla="*/ 442295 w 872169"/>
                <a:gd name="connsiteY39" fmla="*/ 2820311 h 4805507"/>
                <a:gd name="connsiteX40" fmla="*/ 290190 w 872169"/>
                <a:gd name="connsiteY40" fmla="*/ 2793376 h 4805507"/>
                <a:gd name="connsiteX41" fmla="*/ 0 w 872169"/>
                <a:gd name="connsiteY41" fmla="*/ 2683987 h 4805507"/>
                <a:gd name="connsiteX42" fmla="*/ 0 w 872169"/>
                <a:gd name="connsiteY42" fmla="*/ 972649 h 4805507"/>
                <a:gd name="connsiteX43" fmla="*/ 290190 w 872169"/>
                <a:gd name="connsiteY43" fmla="*/ 1082066 h 4805507"/>
                <a:gd name="connsiteX44" fmla="*/ 364428 w 872169"/>
                <a:gd name="connsiteY44" fmla="*/ 1102260 h 4805507"/>
                <a:gd name="connsiteX45" fmla="*/ 442310 w 872169"/>
                <a:gd name="connsiteY45" fmla="*/ 1109005 h 4805507"/>
                <a:gd name="connsiteX46" fmla="*/ 520192 w 872169"/>
                <a:gd name="connsiteY46" fmla="*/ 1102260 h 4805507"/>
                <a:gd name="connsiteX47" fmla="*/ 594429 w 872169"/>
                <a:gd name="connsiteY47" fmla="*/ 1082066 h 4805507"/>
                <a:gd name="connsiteX48" fmla="*/ 872169 w 872169"/>
                <a:gd name="connsiteY48" fmla="*/ 977343 h 4805507"/>
                <a:gd name="connsiteX49" fmla="*/ 872169 w 872169"/>
                <a:gd name="connsiteY49" fmla="*/ 1710780 h 4805507"/>
                <a:gd name="connsiteX50" fmla="*/ 594429 w 872169"/>
                <a:gd name="connsiteY50" fmla="*/ 1815476 h 4805507"/>
                <a:gd name="connsiteX51" fmla="*/ 520192 w 872169"/>
                <a:gd name="connsiteY51" fmla="*/ 1835669 h 4805507"/>
                <a:gd name="connsiteX52" fmla="*/ 442324 w 872169"/>
                <a:gd name="connsiteY52" fmla="*/ 1842414 h 4805507"/>
                <a:gd name="connsiteX53" fmla="*/ 442324 w 872169"/>
                <a:gd name="connsiteY53" fmla="*/ 1842416 h 4805507"/>
                <a:gd name="connsiteX54" fmla="*/ 442310 w 872169"/>
                <a:gd name="connsiteY54" fmla="*/ 1842415 h 4805507"/>
                <a:gd name="connsiteX55" fmla="*/ 442295 w 872169"/>
                <a:gd name="connsiteY55" fmla="*/ 1842416 h 4805507"/>
                <a:gd name="connsiteX56" fmla="*/ 442295 w 872169"/>
                <a:gd name="connsiteY56" fmla="*/ 1842414 h 4805507"/>
                <a:gd name="connsiteX57" fmla="*/ 364428 w 872169"/>
                <a:gd name="connsiteY57" fmla="*/ 1835669 h 4805507"/>
                <a:gd name="connsiteX58" fmla="*/ 290190 w 872169"/>
                <a:gd name="connsiteY58" fmla="*/ 1815476 h 4805507"/>
                <a:gd name="connsiteX59" fmla="*/ 0 w 872169"/>
                <a:gd name="connsiteY59" fmla="*/ 1706087 h 4805507"/>
                <a:gd name="connsiteX60" fmla="*/ 0 w 872169"/>
                <a:gd name="connsiteY60" fmla="*/ 0 h 4805507"/>
                <a:gd name="connsiteX61" fmla="*/ 290190 w 872169"/>
                <a:gd name="connsiteY61" fmla="*/ 109418 h 4805507"/>
                <a:gd name="connsiteX62" fmla="*/ 364428 w 872169"/>
                <a:gd name="connsiteY62" fmla="*/ 129646 h 4805507"/>
                <a:gd name="connsiteX63" fmla="*/ 442310 w 872169"/>
                <a:gd name="connsiteY63" fmla="*/ 136357 h 4805507"/>
                <a:gd name="connsiteX64" fmla="*/ 520192 w 872169"/>
                <a:gd name="connsiteY64" fmla="*/ 129611 h 4805507"/>
                <a:gd name="connsiteX65" fmla="*/ 594429 w 872169"/>
                <a:gd name="connsiteY65" fmla="*/ 109418 h 4805507"/>
                <a:gd name="connsiteX66" fmla="*/ 872169 w 872169"/>
                <a:gd name="connsiteY66" fmla="*/ 4694 h 4805507"/>
                <a:gd name="connsiteX67" fmla="*/ 872169 w 872169"/>
                <a:gd name="connsiteY67" fmla="*/ 738131 h 4805507"/>
                <a:gd name="connsiteX68" fmla="*/ 594429 w 872169"/>
                <a:gd name="connsiteY68" fmla="*/ 842827 h 4805507"/>
                <a:gd name="connsiteX69" fmla="*/ 520192 w 872169"/>
                <a:gd name="connsiteY69" fmla="*/ 863020 h 4805507"/>
                <a:gd name="connsiteX70" fmla="*/ 442324 w 872169"/>
                <a:gd name="connsiteY70" fmla="*/ 869765 h 4805507"/>
                <a:gd name="connsiteX71" fmla="*/ 442324 w 872169"/>
                <a:gd name="connsiteY71" fmla="*/ 869767 h 4805507"/>
                <a:gd name="connsiteX72" fmla="*/ 442310 w 872169"/>
                <a:gd name="connsiteY72" fmla="*/ 869766 h 4805507"/>
                <a:gd name="connsiteX73" fmla="*/ 442295 w 872169"/>
                <a:gd name="connsiteY73" fmla="*/ 869767 h 4805507"/>
                <a:gd name="connsiteX74" fmla="*/ 442295 w 872169"/>
                <a:gd name="connsiteY74" fmla="*/ 869765 h 4805507"/>
                <a:gd name="connsiteX75" fmla="*/ 364428 w 872169"/>
                <a:gd name="connsiteY75" fmla="*/ 863020 h 4805507"/>
                <a:gd name="connsiteX76" fmla="*/ 290190 w 872169"/>
                <a:gd name="connsiteY76" fmla="*/ 842827 h 4805507"/>
                <a:gd name="connsiteX77" fmla="*/ 0 w 872169"/>
                <a:gd name="connsiteY77" fmla="*/ 733438 h 480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872169" h="4805507">
                  <a:moveTo>
                    <a:pt x="0" y="3935740"/>
                  </a:moveTo>
                  <a:lnTo>
                    <a:pt x="290190" y="4045158"/>
                  </a:lnTo>
                  <a:lnTo>
                    <a:pt x="442310" y="4072095"/>
                  </a:lnTo>
                  <a:lnTo>
                    <a:pt x="594429" y="4045158"/>
                  </a:lnTo>
                  <a:lnTo>
                    <a:pt x="872169" y="3940435"/>
                  </a:lnTo>
                  <a:lnTo>
                    <a:pt x="872169" y="4673871"/>
                  </a:lnTo>
                  <a:lnTo>
                    <a:pt x="594429" y="4778567"/>
                  </a:lnTo>
                  <a:lnTo>
                    <a:pt x="442324" y="4805502"/>
                  </a:lnTo>
                  <a:lnTo>
                    <a:pt x="442324" y="4805507"/>
                  </a:lnTo>
                  <a:lnTo>
                    <a:pt x="442310" y="4805505"/>
                  </a:lnTo>
                  <a:lnTo>
                    <a:pt x="442295" y="4805507"/>
                  </a:lnTo>
                  <a:lnTo>
                    <a:pt x="442295" y="4805502"/>
                  </a:lnTo>
                  <a:lnTo>
                    <a:pt x="290190" y="4778567"/>
                  </a:lnTo>
                  <a:lnTo>
                    <a:pt x="0" y="4669178"/>
                  </a:lnTo>
                  <a:close/>
                  <a:moveTo>
                    <a:pt x="0" y="2941149"/>
                  </a:moveTo>
                  <a:lnTo>
                    <a:pt x="290190" y="3050567"/>
                  </a:lnTo>
                  <a:lnTo>
                    <a:pt x="442310" y="3077504"/>
                  </a:lnTo>
                  <a:lnTo>
                    <a:pt x="594429" y="3050567"/>
                  </a:lnTo>
                  <a:lnTo>
                    <a:pt x="872169" y="2945844"/>
                  </a:lnTo>
                  <a:lnTo>
                    <a:pt x="872169" y="3679280"/>
                  </a:lnTo>
                  <a:lnTo>
                    <a:pt x="594429" y="3783976"/>
                  </a:lnTo>
                  <a:lnTo>
                    <a:pt x="442324" y="3810911"/>
                  </a:lnTo>
                  <a:lnTo>
                    <a:pt x="442324" y="3810916"/>
                  </a:lnTo>
                  <a:lnTo>
                    <a:pt x="442310" y="3810914"/>
                  </a:lnTo>
                  <a:lnTo>
                    <a:pt x="442295" y="3810916"/>
                  </a:lnTo>
                  <a:lnTo>
                    <a:pt x="442295" y="3810911"/>
                  </a:lnTo>
                  <a:lnTo>
                    <a:pt x="290190" y="3783976"/>
                  </a:lnTo>
                  <a:lnTo>
                    <a:pt x="0" y="3674587"/>
                  </a:lnTo>
                  <a:close/>
                  <a:moveTo>
                    <a:pt x="0" y="1950549"/>
                  </a:moveTo>
                  <a:lnTo>
                    <a:pt x="290190" y="2059966"/>
                  </a:lnTo>
                  <a:lnTo>
                    <a:pt x="442310" y="2086904"/>
                  </a:lnTo>
                  <a:lnTo>
                    <a:pt x="594429" y="2059966"/>
                  </a:lnTo>
                  <a:lnTo>
                    <a:pt x="872169" y="1955243"/>
                  </a:lnTo>
                  <a:lnTo>
                    <a:pt x="872169" y="2688680"/>
                  </a:lnTo>
                  <a:lnTo>
                    <a:pt x="594429" y="2793376"/>
                  </a:lnTo>
                  <a:lnTo>
                    <a:pt x="442324" y="2820311"/>
                  </a:lnTo>
                  <a:lnTo>
                    <a:pt x="442324" y="2820316"/>
                  </a:lnTo>
                  <a:lnTo>
                    <a:pt x="442310" y="2820314"/>
                  </a:lnTo>
                  <a:lnTo>
                    <a:pt x="442295" y="2820316"/>
                  </a:lnTo>
                  <a:lnTo>
                    <a:pt x="442295" y="2820311"/>
                  </a:lnTo>
                  <a:lnTo>
                    <a:pt x="290190" y="2793376"/>
                  </a:lnTo>
                  <a:lnTo>
                    <a:pt x="0" y="2683987"/>
                  </a:lnTo>
                  <a:close/>
                  <a:moveTo>
                    <a:pt x="0" y="972649"/>
                  </a:moveTo>
                  <a:lnTo>
                    <a:pt x="290190" y="1082066"/>
                  </a:lnTo>
                  <a:cubicBezTo>
                    <a:pt x="313920" y="1091031"/>
                    <a:pt x="338869" y="1097766"/>
                    <a:pt x="364428" y="1102260"/>
                  </a:cubicBezTo>
                  <a:lnTo>
                    <a:pt x="442310" y="1109005"/>
                  </a:lnTo>
                  <a:lnTo>
                    <a:pt x="520192" y="1102260"/>
                  </a:lnTo>
                  <a:cubicBezTo>
                    <a:pt x="545751" y="1097766"/>
                    <a:pt x="570700" y="1091031"/>
                    <a:pt x="594429" y="1082066"/>
                  </a:cubicBezTo>
                  <a:lnTo>
                    <a:pt x="872169" y="977343"/>
                  </a:lnTo>
                  <a:lnTo>
                    <a:pt x="872169" y="1710780"/>
                  </a:lnTo>
                  <a:lnTo>
                    <a:pt x="594429" y="1815476"/>
                  </a:lnTo>
                  <a:cubicBezTo>
                    <a:pt x="570700" y="1824440"/>
                    <a:pt x="545751" y="1831175"/>
                    <a:pt x="520192" y="1835669"/>
                  </a:cubicBezTo>
                  <a:lnTo>
                    <a:pt x="442324" y="1842414"/>
                  </a:lnTo>
                  <a:lnTo>
                    <a:pt x="442324" y="1842416"/>
                  </a:lnTo>
                  <a:lnTo>
                    <a:pt x="442310" y="1842415"/>
                  </a:lnTo>
                  <a:lnTo>
                    <a:pt x="442295" y="1842416"/>
                  </a:lnTo>
                  <a:lnTo>
                    <a:pt x="442295" y="1842414"/>
                  </a:lnTo>
                  <a:lnTo>
                    <a:pt x="364428" y="1835669"/>
                  </a:lnTo>
                  <a:cubicBezTo>
                    <a:pt x="338869" y="1831175"/>
                    <a:pt x="313920" y="1824440"/>
                    <a:pt x="290190" y="1815476"/>
                  </a:cubicBezTo>
                  <a:lnTo>
                    <a:pt x="0" y="1706087"/>
                  </a:lnTo>
                  <a:close/>
                  <a:moveTo>
                    <a:pt x="0" y="0"/>
                  </a:moveTo>
                  <a:lnTo>
                    <a:pt x="290190" y="109418"/>
                  </a:lnTo>
                  <a:cubicBezTo>
                    <a:pt x="313920" y="118429"/>
                    <a:pt x="338869" y="125164"/>
                    <a:pt x="364428" y="129646"/>
                  </a:cubicBezTo>
                  <a:lnTo>
                    <a:pt x="442310" y="136357"/>
                  </a:lnTo>
                  <a:lnTo>
                    <a:pt x="520192" y="129611"/>
                  </a:lnTo>
                  <a:cubicBezTo>
                    <a:pt x="545751" y="125117"/>
                    <a:pt x="570700" y="118382"/>
                    <a:pt x="594429" y="109418"/>
                  </a:cubicBezTo>
                  <a:lnTo>
                    <a:pt x="872169" y="4694"/>
                  </a:lnTo>
                  <a:lnTo>
                    <a:pt x="872169" y="738131"/>
                  </a:lnTo>
                  <a:lnTo>
                    <a:pt x="594429" y="842827"/>
                  </a:lnTo>
                  <a:cubicBezTo>
                    <a:pt x="570700" y="851791"/>
                    <a:pt x="545751" y="858526"/>
                    <a:pt x="520192" y="863020"/>
                  </a:cubicBezTo>
                  <a:lnTo>
                    <a:pt x="442324" y="869765"/>
                  </a:lnTo>
                  <a:lnTo>
                    <a:pt x="442324" y="869767"/>
                  </a:lnTo>
                  <a:lnTo>
                    <a:pt x="442310" y="869766"/>
                  </a:lnTo>
                  <a:lnTo>
                    <a:pt x="442295" y="869767"/>
                  </a:lnTo>
                  <a:lnTo>
                    <a:pt x="442295" y="869765"/>
                  </a:lnTo>
                  <a:lnTo>
                    <a:pt x="364428" y="863020"/>
                  </a:lnTo>
                  <a:cubicBezTo>
                    <a:pt x="338869" y="858526"/>
                    <a:pt x="313920" y="851791"/>
                    <a:pt x="290190" y="842827"/>
                  </a:cubicBezTo>
                  <a:lnTo>
                    <a:pt x="0" y="733438"/>
                  </a:lnTo>
                  <a:close/>
                </a:path>
              </a:pathLst>
            </a:custGeom>
            <a:solidFill>
              <a:schemeClr val="tx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sz="1400"/>
            </a:p>
          </p:txBody>
        </p:sp>
        <p:sp>
          <p:nvSpPr>
            <p:cNvPr id="68" name="Shape">
              <a:extLst>
                <a:ext uri="{FF2B5EF4-FFF2-40B4-BE49-F238E27FC236}">
                  <a16:creationId xmlns:a16="http://schemas.microsoft.com/office/drawing/2014/main" id="{F05F9C8C-9D54-449E-858C-9324D4E6C82A}"/>
                </a:ext>
              </a:extLst>
            </p:cNvPr>
            <p:cNvSpPr/>
            <p:nvPr/>
          </p:nvSpPr>
          <p:spPr>
            <a:xfrm>
              <a:off x="1461870" y="4264295"/>
              <a:ext cx="676924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16675" y="5315"/>
                  </a:moveTo>
                  <a:lnTo>
                    <a:pt x="1755" y="1523"/>
                  </a:lnTo>
                  <a:cubicBezTo>
                    <a:pt x="477" y="1200"/>
                    <a:pt x="-91" y="585"/>
                    <a:pt x="12" y="0"/>
                  </a:cubicBezTo>
                  <a:lnTo>
                    <a:pt x="1" y="0"/>
                  </a:lnTo>
                  <a:lnTo>
                    <a:pt x="1" y="16350"/>
                  </a:lnTo>
                  <a:lnTo>
                    <a:pt x="173" y="16350"/>
                  </a:lnTo>
                  <a:cubicBezTo>
                    <a:pt x="425" y="16707"/>
                    <a:pt x="947" y="17028"/>
                    <a:pt x="1755" y="17232"/>
                  </a:cubicBezTo>
                  <a:lnTo>
                    <a:pt x="16675" y="21023"/>
                  </a:lnTo>
                  <a:cubicBezTo>
                    <a:pt x="18183" y="21407"/>
                    <a:pt x="19846" y="21600"/>
                    <a:pt x="21509" y="21600"/>
                  </a:cubicBezTo>
                  <a:lnTo>
                    <a:pt x="21509" y="5892"/>
                  </a:lnTo>
                  <a:cubicBezTo>
                    <a:pt x="19846" y="5892"/>
                    <a:pt x="18183" y="5699"/>
                    <a:pt x="16675" y="53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69" name="Shape">
              <a:extLst>
                <a:ext uri="{FF2B5EF4-FFF2-40B4-BE49-F238E27FC236}">
                  <a16:creationId xmlns:a16="http://schemas.microsoft.com/office/drawing/2014/main" id="{7E4AB6B6-9F82-495B-84FD-D43906BB781B}"/>
                </a:ext>
              </a:extLst>
            </p:cNvPr>
            <p:cNvSpPr/>
            <p:nvPr/>
          </p:nvSpPr>
          <p:spPr>
            <a:xfrm>
              <a:off x="2138765" y="4264295"/>
              <a:ext cx="676925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21497" y="0"/>
                  </a:moveTo>
                  <a:cubicBezTo>
                    <a:pt x="21600" y="588"/>
                    <a:pt x="21032" y="1200"/>
                    <a:pt x="19754" y="1523"/>
                  </a:cubicBezTo>
                  <a:lnTo>
                    <a:pt x="4834" y="5315"/>
                  </a:lnTo>
                  <a:cubicBezTo>
                    <a:pt x="3326" y="5699"/>
                    <a:pt x="1663" y="5892"/>
                    <a:pt x="0" y="5892"/>
                  </a:cubicBezTo>
                  <a:lnTo>
                    <a:pt x="0" y="21600"/>
                  </a:lnTo>
                  <a:cubicBezTo>
                    <a:pt x="1663" y="21600"/>
                    <a:pt x="3326" y="21407"/>
                    <a:pt x="4834" y="21023"/>
                  </a:cubicBezTo>
                  <a:lnTo>
                    <a:pt x="19754" y="17232"/>
                  </a:lnTo>
                  <a:cubicBezTo>
                    <a:pt x="20562" y="17025"/>
                    <a:pt x="21084" y="16707"/>
                    <a:pt x="21336" y="16350"/>
                  </a:cubicBezTo>
                  <a:lnTo>
                    <a:pt x="21508" y="16350"/>
                  </a:lnTo>
                  <a:lnTo>
                    <a:pt x="21508" y="0"/>
                  </a:lnTo>
                  <a:lnTo>
                    <a:pt x="2149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9D8528B8-BF55-4862-B01F-9FD04FA80E3F}"/>
                </a:ext>
              </a:extLst>
            </p:cNvPr>
            <p:cNvSpPr/>
            <p:nvPr/>
          </p:nvSpPr>
          <p:spPr>
            <a:xfrm>
              <a:off x="1461870" y="5258886"/>
              <a:ext cx="676924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16675" y="5315"/>
                  </a:moveTo>
                  <a:lnTo>
                    <a:pt x="1755" y="1523"/>
                  </a:lnTo>
                  <a:cubicBezTo>
                    <a:pt x="477" y="1200"/>
                    <a:pt x="-91" y="585"/>
                    <a:pt x="12" y="0"/>
                  </a:cubicBezTo>
                  <a:lnTo>
                    <a:pt x="1" y="0"/>
                  </a:lnTo>
                  <a:lnTo>
                    <a:pt x="1" y="16350"/>
                  </a:lnTo>
                  <a:lnTo>
                    <a:pt x="173" y="16350"/>
                  </a:lnTo>
                  <a:cubicBezTo>
                    <a:pt x="425" y="16707"/>
                    <a:pt x="947" y="17028"/>
                    <a:pt x="1755" y="17232"/>
                  </a:cubicBezTo>
                  <a:lnTo>
                    <a:pt x="16675" y="21023"/>
                  </a:lnTo>
                  <a:cubicBezTo>
                    <a:pt x="18183" y="21407"/>
                    <a:pt x="19846" y="21600"/>
                    <a:pt x="21509" y="21600"/>
                  </a:cubicBezTo>
                  <a:lnTo>
                    <a:pt x="21509" y="5892"/>
                  </a:lnTo>
                  <a:cubicBezTo>
                    <a:pt x="19846" y="5892"/>
                    <a:pt x="18183" y="5699"/>
                    <a:pt x="16675" y="53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EACF02B2-AF09-45E2-AA64-6DC6FD8A842D}"/>
                </a:ext>
              </a:extLst>
            </p:cNvPr>
            <p:cNvSpPr/>
            <p:nvPr/>
          </p:nvSpPr>
          <p:spPr>
            <a:xfrm>
              <a:off x="2138765" y="5258886"/>
              <a:ext cx="676925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21497" y="0"/>
                  </a:moveTo>
                  <a:cubicBezTo>
                    <a:pt x="21600" y="588"/>
                    <a:pt x="21032" y="1200"/>
                    <a:pt x="19754" y="1523"/>
                  </a:cubicBezTo>
                  <a:lnTo>
                    <a:pt x="4834" y="5315"/>
                  </a:lnTo>
                  <a:cubicBezTo>
                    <a:pt x="3326" y="5699"/>
                    <a:pt x="1663" y="5892"/>
                    <a:pt x="0" y="5892"/>
                  </a:cubicBezTo>
                  <a:lnTo>
                    <a:pt x="0" y="21600"/>
                  </a:lnTo>
                  <a:cubicBezTo>
                    <a:pt x="1663" y="21600"/>
                    <a:pt x="3326" y="21407"/>
                    <a:pt x="4834" y="21023"/>
                  </a:cubicBezTo>
                  <a:lnTo>
                    <a:pt x="19754" y="17232"/>
                  </a:lnTo>
                  <a:cubicBezTo>
                    <a:pt x="20562" y="17025"/>
                    <a:pt x="21084" y="16707"/>
                    <a:pt x="21336" y="16350"/>
                  </a:cubicBezTo>
                  <a:lnTo>
                    <a:pt x="21508" y="16350"/>
                  </a:lnTo>
                  <a:lnTo>
                    <a:pt x="21508" y="0"/>
                  </a:lnTo>
                  <a:lnTo>
                    <a:pt x="21497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809D0481-FE70-4B23-A03D-CD19ADAC4B9F}"/>
                </a:ext>
              </a:extLst>
            </p:cNvPr>
            <p:cNvSpPr/>
            <p:nvPr/>
          </p:nvSpPr>
          <p:spPr>
            <a:xfrm>
              <a:off x="1461870" y="3273695"/>
              <a:ext cx="676924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16675" y="5315"/>
                  </a:moveTo>
                  <a:lnTo>
                    <a:pt x="1755" y="1523"/>
                  </a:lnTo>
                  <a:cubicBezTo>
                    <a:pt x="477" y="1197"/>
                    <a:pt x="-91" y="585"/>
                    <a:pt x="12" y="0"/>
                  </a:cubicBezTo>
                  <a:lnTo>
                    <a:pt x="1" y="0"/>
                  </a:lnTo>
                  <a:lnTo>
                    <a:pt x="1" y="16350"/>
                  </a:lnTo>
                  <a:lnTo>
                    <a:pt x="173" y="16350"/>
                  </a:lnTo>
                  <a:cubicBezTo>
                    <a:pt x="425" y="16707"/>
                    <a:pt x="947" y="17028"/>
                    <a:pt x="1755" y="17232"/>
                  </a:cubicBezTo>
                  <a:lnTo>
                    <a:pt x="16675" y="21023"/>
                  </a:lnTo>
                  <a:cubicBezTo>
                    <a:pt x="18183" y="21407"/>
                    <a:pt x="19846" y="21600"/>
                    <a:pt x="21509" y="21600"/>
                  </a:cubicBezTo>
                  <a:lnTo>
                    <a:pt x="21509" y="5892"/>
                  </a:lnTo>
                  <a:cubicBezTo>
                    <a:pt x="19846" y="5892"/>
                    <a:pt x="18183" y="5699"/>
                    <a:pt x="16675" y="53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4F8ED6BB-B98E-4E10-9501-8E9CBBC9924A}"/>
                </a:ext>
              </a:extLst>
            </p:cNvPr>
            <p:cNvSpPr/>
            <p:nvPr/>
          </p:nvSpPr>
          <p:spPr>
            <a:xfrm>
              <a:off x="2138765" y="3273695"/>
              <a:ext cx="676925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21497" y="0"/>
                  </a:moveTo>
                  <a:cubicBezTo>
                    <a:pt x="21600" y="588"/>
                    <a:pt x="21032" y="1200"/>
                    <a:pt x="19754" y="1523"/>
                  </a:cubicBezTo>
                  <a:lnTo>
                    <a:pt x="4834" y="5315"/>
                  </a:lnTo>
                  <a:cubicBezTo>
                    <a:pt x="3326" y="5699"/>
                    <a:pt x="1663" y="5892"/>
                    <a:pt x="0" y="5892"/>
                  </a:cubicBezTo>
                  <a:lnTo>
                    <a:pt x="0" y="21600"/>
                  </a:lnTo>
                  <a:cubicBezTo>
                    <a:pt x="1663" y="21600"/>
                    <a:pt x="3326" y="21407"/>
                    <a:pt x="4834" y="21023"/>
                  </a:cubicBezTo>
                  <a:lnTo>
                    <a:pt x="19754" y="17232"/>
                  </a:lnTo>
                  <a:cubicBezTo>
                    <a:pt x="20562" y="17028"/>
                    <a:pt x="21084" y="16707"/>
                    <a:pt x="21336" y="16350"/>
                  </a:cubicBezTo>
                  <a:lnTo>
                    <a:pt x="21508" y="16350"/>
                  </a:lnTo>
                  <a:lnTo>
                    <a:pt x="21508" y="0"/>
                  </a:lnTo>
                  <a:lnTo>
                    <a:pt x="2149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DAD6D794-E9CB-42D5-A442-1D76462386CF}"/>
                </a:ext>
              </a:extLst>
            </p:cNvPr>
            <p:cNvSpPr/>
            <p:nvPr/>
          </p:nvSpPr>
          <p:spPr>
            <a:xfrm>
              <a:off x="1461870" y="2295795"/>
              <a:ext cx="676924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16675" y="5315"/>
                  </a:moveTo>
                  <a:lnTo>
                    <a:pt x="1755" y="1523"/>
                  </a:lnTo>
                  <a:cubicBezTo>
                    <a:pt x="477" y="1197"/>
                    <a:pt x="-91" y="585"/>
                    <a:pt x="12" y="0"/>
                  </a:cubicBezTo>
                  <a:lnTo>
                    <a:pt x="1" y="0"/>
                  </a:lnTo>
                  <a:lnTo>
                    <a:pt x="1" y="16350"/>
                  </a:lnTo>
                  <a:lnTo>
                    <a:pt x="173" y="16350"/>
                  </a:lnTo>
                  <a:cubicBezTo>
                    <a:pt x="425" y="16707"/>
                    <a:pt x="947" y="17028"/>
                    <a:pt x="1755" y="17232"/>
                  </a:cubicBezTo>
                  <a:lnTo>
                    <a:pt x="16675" y="21023"/>
                  </a:lnTo>
                  <a:cubicBezTo>
                    <a:pt x="18183" y="21407"/>
                    <a:pt x="19846" y="21600"/>
                    <a:pt x="21509" y="21600"/>
                  </a:cubicBezTo>
                  <a:lnTo>
                    <a:pt x="21509" y="5892"/>
                  </a:lnTo>
                  <a:cubicBezTo>
                    <a:pt x="19846" y="5892"/>
                    <a:pt x="18183" y="5699"/>
                    <a:pt x="16675" y="5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F8CD7D8A-0C60-4E8A-85CD-32725605EC88}"/>
                </a:ext>
              </a:extLst>
            </p:cNvPr>
            <p:cNvSpPr/>
            <p:nvPr/>
          </p:nvSpPr>
          <p:spPr>
            <a:xfrm>
              <a:off x="2138765" y="2295795"/>
              <a:ext cx="676925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21497" y="0"/>
                  </a:moveTo>
                  <a:cubicBezTo>
                    <a:pt x="21600" y="588"/>
                    <a:pt x="21032" y="1200"/>
                    <a:pt x="19754" y="1523"/>
                  </a:cubicBezTo>
                  <a:lnTo>
                    <a:pt x="4834" y="5315"/>
                  </a:lnTo>
                  <a:cubicBezTo>
                    <a:pt x="3326" y="5699"/>
                    <a:pt x="1663" y="5892"/>
                    <a:pt x="0" y="5892"/>
                  </a:cubicBezTo>
                  <a:lnTo>
                    <a:pt x="0" y="21600"/>
                  </a:lnTo>
                  <a:cubicBezTo>
                    <a:pt x="1663" y="21600"/>
                    <a:pt x="3326" y="21407"/>
                    <a:pt x="4834" y="21023"/>
                  </a:cubicBezTo>
                  <a:lnTo>
                    <a:pt x="19754" y="17232"/>
                  </a:lnTo>
                  <a:cubicBezTo>
                    <a:pt x="20562" y="17025"/>
                    <a:pt x="21084" y="16707"/>
                    <a:pt x="21336" y="16350"/>
                  </a:cubicBezTo>
                  <a:lnTo>
                    <a:pt x="21508" y="16350"/>
                  </a:lnTo>
                  <a:lnTo>
                    <a:pt x="21508" y="0"/>
                  </a:lnTo>
                  <a:lnTo>
                    <a:pt x="2149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FB0BFE93-303B-4F82-83EF-ED995B558481}"/>
                </a:ext>
              </a:extLst>
            </p:cNvPr>
            <p:cNvSpPr/>
            <p:nvPr/>
          </p:nvSpPr>
          <p:spPr>
            <a:xfrm>
              <a:off x="1461870" y="1323146"/>
              <a:ext cx="676924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16675" y="5315"/>
                  </a:moveTo>
                  <a:lnTo>
                    <a:pt x="1755" y="1523"/>
                  </a:lnTo>
                  <a:cubicBezTo>
                    <a:pt x="477" y="1197"/>
                    <a:pt x="-91" y="585"/>
                    <a:pt x="12" y="0"/>
                  </a:cubicBezTo>
                  <a:lnTo>
                    <a:pt x="1" y="0"/>
                  </a:lnTo>
                  <a:lnTo>
                    <a:pt x="1" y="16350"/>
                  </a:lnTo>
                  <a:lnTo>
                    <a:pt x="173" y="16350"/>
                  </a:lnTo>
                  <a:cubicBezTo>
                    <a:pt x="425" y="16707"/>
                    <a:pt x="947" y="17028"/>
                    <a:pt x="1755" y="17232"/>
                  </a:cubicBezTo>
                  <a:lnTo>
                    <a:pt x="16675" y="21023"/>
                  </a:lnTo>
                  <a:cubicBezTo>
                    <a:pt x="18183" y="21407"/>
                    <a:pt x="19846" y="21600"/>
                    <a:pt x="21509" y="21600"/>
                  </a:cubicBezTo>
                  <a:lnTo>
                    <a:pt x="21509" y="5892"/>
                  </a:lnTo>
                  <a:cubicBezTo>
                    <a:pt x="19846" y="5892"/>
                    <a:pt x="18183" y="5701"/>
                    <a:pt x="16675" y="5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 dirty="0"/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C70069FD-27D7-410B-8BDB-950A7425FCAA}"/>
                </a:ext>
              </a:extLst>
            </p:cNvPr>
            <p:cNvSpPr/>
            <p:nvPr/>
          </p:nvSpPr>
          <p:spPr>
            <a:xfrm>
              <a:off x="2138765" y="1323146"/>
              <a:ext cx="676925" cy="1008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21497" y="0"/>
                  </a:moveTo>
                  <a:cubicBezTo>
                    <a:pt x="21600" y="588"/>
                    <a:pt x="21032" y="1200"/>
                    <a:pt x="19754" y="1523"/>
                  </a:cubicBezTo>
                  <a:lnTo>
                    <a:pt x="4834" y="5315"/>
                  </a:lnTo>
                  <a:cubicBezTo>
                    <a:pt x="3326" y="5699"/>
                    <a:pt x="1663" y="5892"/>
                    <a:pt x="0" y="5892"/>
                  </a:cubicBezTo>
                  <a:lnTo>
                    <a:pt x="0" y="21600"/>
                  </a:lnTo>
                  <a:cubicBezTo>
                    <a:pt x="1663" y="21600"/>
                    <a:pt x="3326" y="21407"/>
                    <a:pt x="4834" y="21023"/>
                  </a:cubicBezTo>
                  <a:lnTo>
                    <a:pt x="19754" y="17232"/>
                  </a:lnTo>
                  <a:cubicBezTo>
                    <a:pt x="20562" y="17028"/>
                    <a:pt x="21084" y="16707"/>
                    <a:pt x="21336" y="16350"/>
                  </a:cubicBezTo>
                  <a:lnTo>
                    <a:pt x="21508" y="16350"/>
                  </a:lnTo>
                  <a:lnTo>
                    <a:pt x="21508" y="0"/>
                  </a:lnTo>
                  <a:lnTo>
                    <a:pt x="2149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40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DD792D5-BD78-4BAE-A9CF-72509EDC7F15}"/>
                </a:ext>
              </a:extLst>
            </p:cNvPr>
            <p:cNvSpPr txBox="1"/>
            <p:nvPr/>
          </p:nvSpPr>
          <p:spPr>
            <a:xfrm>
              <a:off x="1367640" y="5430103"/>
              <a:ext cx="822960" cy="646331"/>
            </a:xfrm>
            <a:prstGeom prst="rect">
              <a:avLst/>
            </a:prstGeom>
          </p:spPr>
          <p:txBody>
            <a:bodyPr wrap="square" anchor="ctr">
              <a:noAutofit/>
              <a:scene3d>
                <a:camera prst="perspectiveHeroicExtremeLeftFacing">
                  <a:rot lat="1200000" lon="2358725" rev="0"/>
                </a:camera>
                <a:lightRig rig="threePt" dir="t"/>
              </a:scene3d>
            </a:bodyPr>
            <a:lstStyle>
              <a:defPPr>
                <a:defRPr lang="en-US"/>
              </a:defPPr>
              <a:lvl1pPr algn="ctr">
                <a:defRPr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defRPr>
              </a:lvl1pPr>
            </a:lstStyle>
            <a:p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05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1DBFFCD-B891-47E1-971E-41E44B76210E}"/>
                </a:ext>
              </a:extLst>
            </p:cNvPr>
            <p:cNvSpPr txBox="1"/>
            <p:nvPr/>
          </p:nvSpPr>
          <p:spPr>
            <a:xfrm>
              <a:off x="1391988" y="4466030"/>
              <a:ext cx="822960" cy="646331"/>
            </a:xfrm>
            <a:prstGeom prst="rect">
              <a:avLst/>
            </a:prstGeom>
          </p:spPr>
          <p:txBody>
            <a:bodyPr wrap="square" anchor="ctr">
              <a:noAutofit/>
              <a:scene3d>
                <a:camera prst="perspectiveHeroicExtremeLeftFacing">
                  <a:rot lat="1200000" lon="2358725" rev="0"/>
                </a:camera>
                <a:lightRig rig="threePt" dir="t"/>
              </a:scene3d>
            </a:bodyPr>
            <a:lstStyle>
              <a:defPPr>
                <a:defRPr lang="en-US"/>
              </a:defPPr>
              <a:lvl1pPr algn="ctr">
                <a:defRPr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defRPr>
              </a:lvl1pPr>
            </a:lstStyle>
            <a:p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04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976BF60-F424-4B1F-8050-C8357EC1E931}"/>
                </a:ext>
              </a:extLst>
            </p:cNvPr>
            <p:cNvSpPr txBox="1"/>
            <p:nvPr/>
          </p:nvSpPr>
          <p:spPr>
            <a:xfrm>
              <a:off x="1387284" y="3503049"/>
              <a:ext cx="822960" cy="646331"/>
            </a:xfrm>
            <a:prstGeom prst="rect">
              <a:avLst/>
            </a:prstGeom>
          </p:spPr>
          <p:txBody>
            <a:bodyPr wrap="square" anchor="ctr">
              <a:noAutofit/>
              <a:scene3d>
                <a:camera prst="perspectiveHeroicExtremeLeftFacing">
                  <a:rot lat="1200000" lon="2358725" rev="0"/>
                </a:camera>
                <a:lightRig rig="threePt" dir="t"/>
              </a:scene3d>
            </a:bodyPr>
            <a:lstStyle>
              <a:defPPr>
                <a:defRPr lang="en-US"/>
              </a:defPPr>
              <a:lvl1pPr algn="ctr">
                <a:defRPr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defRPr>
              </a:lvl1pPr>
            </a:lstStyle>
            <a:p>
              <a:r>
                <a:rPr lang="en-US" b="1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03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A6F8E4D-191E-401E-8872-D3926655E29D}"/>
                </a:ext>
              </a:extLst>
            </p:cNvPr>
            <p:cNvSpPr txBox="1"/>
            <p:nvPr/>
          </p:nvSpPr>
          <p:spPr>
            <a:xfrm>
              <a:off x="1387284" y="2482016"/>
              <a:ext cx="822960" cy="646331"/>
            </a:xfrm>
            <a:prstGeom prst="rect">
              <a:avLst/>
            </a:prstGeom>
          </p:spPr>
          <p:txBody>
            <a:bodyPr wrap="square" lIns="0" rIns="0" anchor="ctr">
              <a:noAutofit/>
              <a:scene3d>
                <a:camera prst="perspectiveHeroicExtremeLeftFacing">
                  <a:rot lat="1200000" lon="2358725" rev="0"/>
                </a:camera>
                <a:lightRig rig="threePt" dir="t"/>
              </a:scene3d>
            </a:bodyPr>
            <a:lstStyle>
              <a:defPPr>
                <a:defRPr lang="en-US"/>
              </a:defPPr>
              <a:lvl1pPr algn="ctr">
                <a:defRPr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defRPr>
              </a:lvl1pPr>
            </a:lstStyle>
            <a:p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D60EEA9-7586-48F2-B3F8-76582981AF08}"/>
                </a:ext>
              </a:extLst>
            </p:cNvPr>
            <p:cNvSpPr txBox="1"/>
            <p:nvPr/>
          </p:nvSpPr>
          <p:spPr>
            <a:xfrm>
              <a:off x="1423486" y="1509683"/>
              <a:ext cx="822960" cy="646331"/>
            </a:xfrm>
            <a:prstGeom prst="rect">
              <a:avLst/>
            </a:prstGeom>
          </p:spPr>
          <p:txBody>
            <a:bodyPr wrap="square" lIns="0" rIns="0" anchor="ctr">
              <a:noAutofit/>
              <a:scene3d>
                <a:camera prst="perspectiveHeroicExtremeLeftFacing">
                  <a:rot lat="1200000" lon="2358725" rev="0"/>
                </a:camera>
                <a:lightRig rig="threePt" dir="t"/>
              </a:scene3d>
            </a:bodyPr>
            <a:lstStyle>
              <a:defPPr>
                <a:defRPr lang="en-US"/>
              </a:defPPr>
              <a:lvl1pPr algn="ctr">
                <a:defRPr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defRPr>
              </a:lvl1pPr>
            </a:lstStyle>
            <a:p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08F6D07C-B9EA-4C2E-AAAB-715A80DED285}"/>
                </a:ext>
              </a:extLst>
            </p:cNvPr>
            <p:cNvGrpSpPr/>
            <p:nvPr/>
          </p:nvGrpSpPr>
          <p:grpSpPr>
            <a:xfrm>
              <a:off x="3833869" y="850807"/>
              <a:ext cx="3152517" cy="1614728"/>
              <a:chOff x="4219461" y="781022"/>
              <a:chExt cx="3152517" cy="1614728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5109D084-9A58-4A08-A8B2-A004F5AA4FE5}"/>
                  </a:ext>
                </a:extLst>
              </p:cNvPr>
              <p:cNvGrpSpPr/>
              <p:nvPr/>
            </p:nvGrpSpPr>
            <p:grpSpPr>
              <a:xfrm>
                <a:off x="4434890" y="781022"/>
                <a:ext cx="2937088" cy="1353897"/>
                <a:chOff x="8921977" y="1137153"/>
                <a:chExt cx="2937088" cy="1353897"/>
              </a:xfrm>
            </p:grpSpPr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787CCEED-74DF-4A0A-8E2B-E3D9BC3BA2B2}"/>
                    </a:ext>
                  </a:extLst>
                </p:cNvPr>
                <p:cNvSpPr txBox="1"/>
                <p:nvPr/>
              </p:nvSpPr>
              <p:spPr>
                <a:xfrm>
                  <a:off x="8921977" y="1137153"/>
                  <a:ext cx="2937088" cy="791237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b="1" noProof="1" smtClean="0"/>
                    <a:t>Green House gas emission report</a:t>
                  </a:r>
                  <a:endParaRPr lang="en-US" b="1" noProof="1"/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EBF9AC9F-302D-45CA-90CB-16C6528E4048}"/>
                    </a:ext>
                  </a:extLst>
                </p:cNvPr>
                <p:cNvSpPr txBox="1"/>
                <p:nvPr/>
              </p:nvSpPr>
              <p:spPr>
                <a:xfrm>
                  <a:off x="8929772" y="1925881"/>
                  <a:ext cx="2929293" cy="565169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algn="just"/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Periodic report (every 4 years)</a:t>
                  </a:r>
                </a:p>
                <a:p>
                  <a:pPr algn="just"/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Action plan required. </a:t>
                  </a:r>
                  <a:endParaRPr lang="en-US" sz="120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BB506A7-1AA5-46AB-A06E-E9D936CACF18}"/>
                  </a:ext>
                </a:extLst>
              </p:cNvPr>
              <p:cNvCxnSpPr/>
              <p:nvPr/>
            </p:nvCxnSpPr>
            <p:spPr>
              <a:xfrm>
                <a:off x="4219461" y="1115590"/>
                <a:ext cx="0" cy="1280160"/>
              </a:xfrm>
              <a:prstGeom prst="line">
                <a:avLst/>
              </a:prstGeom>
              <a:ln w="762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EF76EE4-6221-4B0E-B9F7-391152076CB0}"/>
                </a:ext>
              </a:extLst>
            </p:cNvPr>
            <p:cNvGrpSpPr/>
            <p:nvPr/>
          </p:nvGrpSpPr>
          <p:grpSpPr>
            <a:xfrm>
              <a:off x="3833869" y="3065455"/>
              <a:ext cx="3152517" cy="1280160"/>
              <a:chOff x="4219461" y="1115590"/>
              <a:chExt cx="3152517" cy="1280160"/>
            </a:xfrm>
          </p:grpSpPr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244D2610-BF5D-4D8A-89CE-CA84747F00D7}"/>
                  </a:ext>
                </a:extLst>
              </p:cNvPr>
              <p:cNvGrpSpPr/>
              <p:nvPr/>
            </p:nvGrpSpPr>
            <p:grpSpPr>
              <a:xfrm>
                <a:off x="4434890" y="1120123"/>
                <a:ext cx="2937088" cy="1240865"/>
                <a:chOff x="8921977" y="1476254"/>
                <a:chExt cx="2937088" cy="1240865"/>
              </a:xfrm>
            </p:grpSpPr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2F8B166C-268A-4D73-947D-F5B263307B80}"/>
                    </a:ext>
                  </a:extLst>
                </p:cNvPr>
                <p:cNvSpPr txBox="1"/>
                <p:nvPr/>
              </p:nvSpPr>
              <p:spPr>
                <a:xfrm>
                  <a:off x="8921977" y="1476254"/>
                  <a:ext cx="2937088" cy="452136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b="1" noProof="1" smtClean="0"/>
                    <a:t>Energy saving plan</a:t>
                  </a:r>
                  <a:endParaRPr lang="en-US" b="1" noProof="1"/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82933627-2985-4818-8830-7B150492A1B0}"/>
                    </a:ext>
                  </a:extLst>
                </p:cNvPr>
                <p:cNvSpPr txBox="1"/>
                <p:nvPr/>
              </p:nvSpPr>
              <p:spPr>
                <a:xfrm>
                  <a:off x="8929772" y="1925881"/>
                  <a:ext cx="2929293" cy="791238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algn="just"/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French initiative : 10% reduction of energy consumption in 2024 (base : 2019). </a:t>
                  </a:r>
                  <a:endParaRPr lang="en-US" sz="120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721F68E0-A58F-4055-B7AE-56CF1B14FDCF}"/>
                  </a:ext>
                </a:extLst>
              </p:cNvPr>
              <p:cNvCxnSpPr/>
              <p:nvPr/>
            </p:nvCxnSpPr>
            <p:spPr>
              <a:xfrm>
                <a:off x="4219461" y="1115590"/>
                <a:ext cx="0" cy="1280160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681723D-0A0F-4C4E-AB8B-D3EAB20881D3}"/>
                </a:ext>
              </a:extLst>
            </p:cNvPr>
            <p:cNvGrpSpPr/>
            <p:nvPr/>
          </p:nvGrpSpPr>
          <p:grpSpPr>
            <a:xfrm>
              <a:off x="3833869" y="4953671"/>
              <a:ext cx="3620719" cy="1307982"/>
              <a:chOff x="4219461" y="1115590"/>
              <a:chExt cx="3152517" cy="1280160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71482820-0CDF-42FC-9E55-91E412668F35}"/>
                  </a:ext>
                </a:extLst>
              </p:cNvPr>
              <p:cNvGrpSpPr/>
              <p:nvPr/>
            </p:nvGrpSpPr>
            <p:grpSpPr>
              <a:xfrm>
                <a:off x="4434890" y="1129741"/>
                <a:ext cx="2937088" cy="1214416"/>
                <a:chOff x="8921977" y="1485872"/>
                <a:chExt cx="2937088" cy="1214416"/>
              </a:xfrm>
            </p:grpSpPr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9C04E4D8-C64D-4F0D-B0F4-42B052900541}"/>
                    </a:ext>
                  </a:extLst>
                </p:cNvPr>
                <p:cNvSpPr txBox="1"/>
                <p:nvPr/>
              </p:nvSpPr>
              <p:spPr>
                <a:xfrm>
                  <a:off x="8921977" y="1485872"/>
                  <a:ext cx="2937088" cy="442518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b="1" noProof="1" smtClean="0"/>
                    <a:t>EU climate law : FIT 55</a:t>
                  </a:r>
                  <a:endParaRPr lang="en-US" b="1" noProof="1"/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098F48FD-10B4-44B9-8849-7C8F8890E50F}"/>
                    </a:ext>
                  </a:extLst>
                </p:cNvPr>
                <p:cNvSpPr txBox="1"/>
                <p:nvPr/>
              </p:nvSpPr>
              <p:spPr>
                <a:xfrm>
                  <a:off x="8929772" y="1925881"/>
                  <a:ext cx="2929293" cy="774407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algn="just"/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European regulation. 47% reduction on Green House gas emissions in 2030 (base 2005) </a:t>
                  </a:r>
                  <a:endParaRPr lang="en-US" sz="120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0E275D77-C3D5-4B5A-84A6-92BBF6E3ADDC}"/>
                  </a:ext>
                </a:extLst>
              </p:cNvPr>
              <p:cNvCxnSpPr/>
              <p:nvPr/>
            </p:nvCxnSpPr>
            <p:spPr>
              <a:xfrm>
                <a:off x="4219461" y="1115590"/>
                <a:ext cx="0" cy="1280160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C3C20688-CB5A-4A7A-884F-C1B5E0897B80}"/>
                </a:ext>
              </a:extLst>
            </p:cNvPr>
            <p:cNvGrpSpPr/>
            <p:nvPr/>
          </p:nvGrpSpPr>
          <p:grpSpPr>
            <a:xfrm>
              <a:off x="7911522" y="4005495"/>
              <a:ext cx="3729093" cy="1280160"/>
              <a:chOff x="4219461" y="1115590"/>
              <a:chExt cx="3729093" cy="1280160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717F8B61-9F91-43A1-8171-8ECA038DBA66}"/>
                  </a:ext>
                </a:extLst>
              </p:cNvPr>
              <p:cNvGrpSpPr/>
              <p:nvPr/>
            </p:nvGrpSpPr>
            <p:grpSpPr>
              <a:xfrm>
                <a:off x="4434889" y="1123989"/>
                <a:ext cx="3513665" cy="1236999"/>
                <a:chOff x="8921976" y="1480120"/>
                <a:chExt cx="3513665" cy="1236999"/>
              </a:xfrm>
            </p:grpSpPr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40DD320-8681-47A8-BDB9-B064BF02C2EC}"/>
                    </a:ext>
                  </a:extLst>
                </p:cNvPr>
                <p:cNvSpPr txBox="1"/>
                <p:nvPr/>
              </p:nvSpPr>
              <p:spPr>
                <a:xfrm>
                  <a:off x="8921976" y="1480120"/>
                  <a:ext cx="3513665" cy="452136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b="1" noProof="1" smtClean="0"/>
                    <a:t>Loi Climat et Resilience</a:t>
                  </a:r>
                  <a:endParaRPr lang="en-US" b="1" noProof="1"/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0B0D783D-E01B-46B9-B258-5FB6E2473ECE}"/>
                    </a:ext>
                  </a:extLst>
                </p:cNvPr>
                <p:cNvSpPr txBox="1"/>
                <p:nvPr/>
              </p:nvSpPr>
              <p:spPr>
                <a:xfrm>
                  <a:off x="8929771" y="1925881"/>
                  <a:ext cx="2929293" cy="791238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algn="just"/>
                  <a:r>
                    <a:rPr lang="en-US" sz="1200" b="1" noProof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Car parks </a:t>
                  </a:r>
                  <a:r>
                    <a:rPr lang="en-US" sz="1200" b="1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solar </a:t>
                  </a:r>
                  <a:r>
                    <a:rPr lang="en-US" sz="1200" b="1" noProof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panels</a:t>
                  </a:r>
                </a:p>
                <a:p>
                  <a:pPr algn="just"/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Minimum 50% of parking places covered by solar panels. </a:t>
                  </a:r>
                  <a:endParaRPr lang="en-US" sz="120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66220F60-13F0-407B-B03D-887B2124457C}"/>
                  </a:ext>
                </a:extLst>
              </p:cNvPr>
              <p:cNvCxnSpPr/>
              <p:nvPr/>
            </p:nvCxnSpPr>
            <p:spPr>
              <a:xfrm>
                <a:off x="4219461" y="1115590"/>
                <a:ext cx="0" cy="1280160"/>
              </a:xfrm>
              <a:prstGeom prst="line">
                <a:avLst/>
              </a:prstGeom>
              <a:ln w="762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B6CFFFC-6F37-493C-A059-BF4948F61D7A}"/>
                </a:ext>
              </a:extLst>
            </p:cNvPr>
            <p:cNvGrpSpPr/>
            <p:nvPr/>
          </p:nvGrpSpPr>
          <p:grpSpPr>
            <a:xfrm>
              <a:off x="7911522" y="2125415"/>
              <a:ext cx="3657086" cy="1280160"/>
              <a:chOff x="4219461" y="1115590"/>
              <a:chExt cx="3152517" cy="128016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985C9C02-4A8A-4EA0-8998-DAD72F7DE252}"/>
                  </a:ext>
                </a:extLst>
              </p:cNvPr>
              <p:cNvGrpSpPr/>
              <p:nvPr/>
            </p:nvGrpSpPr>
            <p:grpSpPr>
              <a:xfrm>
                <a:off x="4434890" y="1120123"/>
                <a:ext cx="2937088" cy="1240865"/>
                <a:chOff x="8921977" y="1476254"/>
                <a:chExt cx="2937088" cy="1240865"/>
              </a:xfrm>
            </p:grpSpPr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102C90DC-7F35-4150-A2CA-9EFF30FAED6E}"/>
                    </a:ext>
                  </a:extLst>
                </p:cNvPr>
                <p:cNvSpPr txBox="1"/>
                <p:nvPr/>
              </p:nvSpPr>
              <p:spPr>
                <a:xfrm>
                  <a:off x="8921977" y="1476254"/>
                  <a:ext cx="2937088" cy="452136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r>
                    <a:rPr lang="en-US" b="1" noProof="1" smtClean="0"/>
                    <a:t>Decret Tertiaire</a:t>
                  </a:r>
                  <a:endParaRPr lang="en-US" b="1" noProof="1"/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134AC51C-4783-4619-8996-1E30A933E97B}"/>
                    </a:ext>
                  </a:extLst>
                </p:cNvPr>
                <p:cNvSpPr txBox="1"/>
                <p:nvPr/>
              </p:nvSpPr>
              <p:spPr>
                <a:xfrm>
                  <a:off x="8929772" y="1925881"/>
                  <a:ext cx="2929293" cy="791238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algn="just"/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40% Energy consumption reduction for tertiary buildings</a:t>
                  </a:r>
                  <a:r>
                    <a:rPr lang="en-US" sz="1200" noProof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 </a:t>
                  </a:r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in 2030.</a:t>
                  </a:r>
                </a:p>
                <a:p>
                  <a:pPr algn="just"/>
                  <a:r>
                    <a:rPr lang="en-US" sz="1200" noProof="1" smtClean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Reference year to be defined </a:t>
                  </a:r>
                  <a:endParaRPr lang="en-US" sz="120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E80D4D39-2DB8-448C-8CED-77FF267E7CD7}"/>
                  </a:ext>
                </a:extLst>
              </p:cNvPr>
              <p:cNvCxnSpPr/>
              <p:nvPr/>
            </p:nvCxnSpPr>
            <p:spPr>
              <a:xfrm>
                <a:off x="4219461" y="1115590"/>
                <a:ext cx="0" cy="1280160"/>
              </a:xfrm>
              <a:prstGeom prst="line">
                <a:avLst/>
              </a:prstGeom>
              <a:ln w="762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635CDEE-4D48-4BAA-BCD3-2A9B15CC3411}"/>
                </a:ext>
              </a:extLst>
            </p:cNvPr>
            <p:cNvCxnSpPr>
              <a:cxnSpLocks/>
            </p:cNvCxnSpPr>
            <p:nvPr/>
          </p:nvCxnSpPr>
          <p:spPr>
            <a:xfrm>
              <a:off x="2457168" y="2784968"/>
              <a:ext cx="5238925" cy="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7B8CC54-0A0D-48DC-A5FB-C9A5D69AAD76}"/>
                </a:ext>
              </a:extLst>
            </p:cNvPr>
            <p:cNvCxnSpPr>
              <a:cxnSpLocks/>
            </p:cNvCxnSpPr>
            <p:nvPr/>
          </p:nvCxnSpPr>
          <p:spPr>
            <a:xfrm>
              <a:off x="2457168" y="4698704"/>
              <a:ext cx="5238925" cy="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5D1116EB-A59B-4E15-B129-66C698D450C1}"/>
                </a:ext>
              </a:extLst>
            </p:cNvPr>
            <p:cNvCxnSpPr/>
            <p:nvPr/>
          </p:nvCxnSpPr>
          <p:spPr>
            <a:xfrm>
              <a:off x="2457168" y="1827400"/>
              <a:ext cx="1129647" cy="140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8D4CEFC0-30BC-4CB3-BDD3-36D744163352}"/>
                </a:ext>
              </a:extLst>
            </p:cNvPr>
            <p:cNvCxnSpPr/>
            <p:nvPr/>
          </p:nvCxnSpPr>
          <p:spPr>
            <a:xfrm>
              <a:off x="2457168" y="3741136"/>
              <a:ext cx="1129647" cy="140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C1A95D8C-3C1F-4E99-8CDC-12952B91CB9F}"/>
                </a:ext>
              </a:extLst>
            </p:cNvPr>
            <p:cNvCxnSpPr/>
            <p:nvPr/>
          </p:nvCxnSpPr>
          <p:spPr>
            <a:xfrm>
              <a:off x="2457168" y="5654873"/>
              <a:ext cx="1129647" cy="140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9508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22136" y="553244"/>
            <a:ext cx="5894368" cy="4006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ESRF: fact and figures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 dirty="0"/>
          </a:p>
        </p:txBody>
      </p:sp>
      <p:sp>
        <p:nvSpPr>
          <p:cNvPr id="5" name="Rectangle 4"/>
          <p:cNvSpPr/>
          <p:nvPr/>
        </p:nvSpPr>
        <p:spPr>
          <a:xfrm>
            <a:off x="915957" y="796830"/>
            <a:ext cx="5015716" cy="11015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</a:pPr>
            <a:r>
              <a:rPr lang="en-US" altLang="en-US" sz="1200" b="1" dirty="0">
                <a:solidFill>
                  <a:srgbClr val="132577"/>
                </a:solidFill>
              </a:rPr>
              <a:t>Light source in operation since 1994, Grenoble, France</a:t>
            </a:r>
          </a:p>
          <a:p>
            <a:pPr>
              <a:spcBef>
                <a:spcPts val="300"/>
              </a:spcBef>
            </a:pPr>
            <a:r>
              <a:rPr lang="en-US" altLang="en-US" sz="1200" b="1" dirty="0">
                <a:solidFill>
                  <a:srgbClr val="132577"/>
                </a:solidFill>
              </a:rPr>
              <a:t>22 partner nations</a:t>
            </a:r>
          </a:p>
          <a:p>
            <a:pPr>
              <a:spcBef>
                <a:spcPts val="300"/>
              </a:spcBef>
            </a:pPr>
            <a:r>
              <a:rPr lang="en-US" alt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Budget: </a:t>
            </a:r>
            <a:r>
              <a:rPr lang="en-US" altLang="en-US" sz="1000" b="1" i="1" dirty="0">
                <a:solidFill>
                  <a:srgbClr val="132577"/>
                </a:solidFill>
              </a:rPr>
              <a:t>115 million euros, </a:t>
            </a:r>
            <a:r>
              <a:rPr lang="en-US" alt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Staff: </a:t>
            </a:r>
            <a:r>
              <a:rPr lang="en-US" altLang="en-US" sz="1000" b="1" i="1" dirty="0">
                <a:solidFill>
                  <a:srgbClr val="132577"/>
                </a:solidFill>
              </a:rPr>
              <a:t>700 people</a:t>
            </a:r>
          </a:p>
          <a:p>
            <a:pPr>
              <a:spcBef>
                <a:spcPts val="300"/>
              </a:spcBef>
            </a:pPr>
            <a:r>
              <a:rPr lang="en-US" altLang="en-US" sz="1000" b="1" i="1" dirty="0">
                <a:solidFill>
                  <a:srgbClr val="132577"/>
                </a:solidFill>
              </a:rPr>
              <a:t>	5500 hours of beam delivery</a:t>
            </a:r>
          </a:p>
          <a:p>
            <a:pPr>
              <a:spcBef>
                <a:spcPts val="300"/>
              </a:spcBef>
            </a:pPr>
            <a:r>
              <a:rPr lang="en-US" altLang="en-US" sz="1000" b="1" i="1" dirty="0">
                <a:solidFill>
                  <a:srgbClr val="132577"/>
                </a:solidFill>
              </a:rPr>
              <a:t>	1500 experimental sessions</a:t>
            </a:r>
          </a:p>
          <a:p>
            <a:pPr>
              <a:spcBef>
                <a:spcPts val="300"/>
              </a:spcBef>
            </a:pPr>
            <a:r>
              <a:rPr lang="en-US" altLang="en-US" sz="1000" b="1" i="1" dirty="0">
                <a:solidFill>
                  <a:srgbClr val="132577"/>
                </a:solidFill>
              </a:rPr>
              <a:t>	49 beamlines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7161808" y="2140345"/>
            <a:ext cx="241202" cy="130716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6440888" y="2307883"/>
            <a:ext cx="872806" cy="4308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chemeClr val="accent5"/>
                </a:solidFill>
              </a:rPr>
              <a:t>E- </a:t>
            </a:r>
            <a:r>
              <a:rPr lang="fr-FR" sz="1100" b="1" dirty="0" err="1">
                <a:solidFill>
                  <a:schemeClr val="accent5"/>
                </a:solidFill>
              </a:rPr>
              <a:t>Linac</a:t>
            </a:r>
            <a:endParaRPr lang="fr-FR" sz="1100" b="1" dirty="0">
              <a:solidFill>
                <a:schemeClr val="accent5"/>
              </a:solidFill>
            </a:endParaRPr>
          </a:p>
          <a:p>
            <a:r>
              <a:rPr lang="fr-FR" sz="1000" b="1" dirty="0">
                <a:solidFill>
                  <a:schemeClr val="accent5"/>
                </a:solidFill>
              </a:rPr>
              <a:t>200 MeV</a:t>
            </a:r>
          </a:p>
        </p:txBody>
      </p:sp>
      <p:sp>
        <p:nvSpPr>
          <p:cNvPr id="36" name="TextBox 10"/>
          <p:cNvSpPr txBox="1">
            <a:spLocks noChangeArrowheads="1"/>
          </p:cNvSpPr>
          <p:nvPr/>
        </p:nvSpPr>
        <p:spPr bwMode="auto">
          <a:xfrm>
            <a:off x="6986797" y="2659062"/>
            <a:ext cx="1333563" cy="63094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E5B99"/>
                </a:solidFill>
              </a:rPr>
              <a:t>Booster synchrotron</a:t>
            </a:r>
          </a:p>
          <a:p>
            <a:r>
              <a:rPr lang="fr-FR" sz="1000" b="1" dirty="0">
                <a:solidFill>
                  <a:srgbClr val="4E5B99"/>
                </a:solidFill>
                <a:sym typeface="Wingdings" pitchFamily="2" charset="2"/>
              </a:rPr>
              <a:t>300m, 4Hz</a:t>
            </a:r>
            <a:endParaRPr lang="fr-FR" sz="1000" b="1" dirty="0">
              <a:solidFill>
                <a:srgbClr val="4E5B99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 flipH="1">
            <a:off x="7406116" y="1794966"/>
            <a:ext cx="870690" cy="870690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423815" y="3414528"/>
            <a:ext cx="1872208" cy="114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72" descr="tot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581" y="4781322"/>
            <a:ext cx="1130201" cy="63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 descr="untitled.jp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162" y="4683866"/>
            <a:ext cx="1927443" cy="850627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>
            <a:off x="4193787" y="5168321"/>
            <a:ext cx="54022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58210" y="3237557"/>
            <a:ext cx="518194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</a:t>
            </a:r>
            <a:r>
              <a:rPr lang="en-US" sz="1400" b="1" dirty="0"/>
              <a:t>Extremely Brilliant Source (EBS) 2015-2020</a:t>
            </a:r>
            <a:r>
              <a:rPr lang="en-US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Decrease the horizontal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Increase the source brilliance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Increase the source coherence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Keep </a:t>
            </a:r>
            <a:r>
              <a:rPr lang="en-GB" sz="1400" dirty="0"/>
              <a:t>as much as possible of the </a:t>
            </a:r>
            <a:r>
              <a:rPr lang="en-GB" sz="1400" dirty="0" smtClean="0"/>
              <a:t>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32577"/>
                </a:solidFill>
                <a:ea typeface="Times New Roman" pitchFamily="18" charset="0"/>
                <a:cs typeface="Arial" pitchFamily="34" charset="0"/>
              </a:rPr>
              <a:t>Minimize </a:t>
            </a:r>
            <a:r>
              <a:rPr lang="en-GB" sz="1400" dirty="0">
                <a:solidFill>
                  <a:srgbClr val="132577"/>
                </a:solidFill>
                <a:ea typeface="Times New Roman" pitchFamily="18" charset="0"/>
                <a:cs typeface="Arial" pitchFamily="34" charset="0"/>
              </a:rPr>
              <a:t>operation costs, particularly wall-plug </a:t>
            </a:r>
            <a:r>
              <a:rPr lang="en-GB" sz="1400" dirty="0" smtClean="0">
                <a:solidFill>
                  <a:srgbClr val="132577"/>
                </a:solidFill>
                <a:ea typeface="Times New Roman" pitchFamily="18" charset="0"/>
                <a:cs typeface="Arial" pitchFamily="34" charset="0"/>
              </a:rPr>
              <a:t>power</a:t>
            </a:r>
            <a:endParaRPr lang="en-US" sz="1400" dirty="0"/>
          </a:p>
        </p:txBody>
      </p:sp>
      <p:sp>
        <p:nvSpPr>
          <p:cNvPr id="43" name="TextBox 10"/>
          <p:cNvSpPr txBox="1">
            <a:spLocks noChangeArrowheads="1"/>
          </p:cNvSpPr>
          <p:nvPr/>
        </p:nvSpPr>
        <p:spPr bwMode="auto">
          <a:xfrm>
            <a:off x="6705243" y="3387307"/>
            <a:ext cx="1162413" cy="60016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FF0000"/>
                </a:solidFill>
              </a:rPr>
              <a:t>Storage Ring</a:t>
            </a:r>
          </a:p>
          <a:p>
            <a:pPr algn="ctr"/>
            <a:r>
              <a:rPr lang="fr-FR" sz="1100" b="1" dirty="0">
                <a:solidFill>
                  <a:srgbClr val="FF0000"/>
                </a:solidFill>
              </a:rPr>
              <a:t>6 </a:t>
            </a:r>
            <a:r>
              <a:rPr lang="fr-FR" sz="1100" b="1" dirty="0" err="1">
                <a:solidFill>
                  <a:srgbClr val="FF0000"/>
                </a:solidFill>
              </a:rPr>
              <a:t>GeV</a:t>
            </a:r>
            <a:r>
              <a:rPr lang="fr-FR" sz="1100" b="1" dirty="0">
                <a:solidFill>
                  <a:srgbClr val="FF0000"/>
                </a:solidFill>
              </a:rPr>
              <a:t>, 200 mA</a:t>
            </a:r>
          </a:p>
          <a:p>
            <a:pPr algn="ctr"/>
            <a:r>
              <a:rPr lang="fr-FR" sz="1100" b="1" dirty="0">
                <a:solidFill>
                  <a:srgbClr val="FF0000"/>
                </a:solidFill>
              </a:rPr>
              <a:t>844 m, 32 </a:t>
            </a:r>
            <a:r>
              <a:rPr lang="fr-FR" sz="1100" b="1" dirty="0" err="1">
                <a:solidFill>
                  <a:srgbClr val="FF0000"/>
                </a:solidFill>
              </a:rPr>
              <a:t>cells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5963955" y="1487117"/>
            <a:ext cx="2548210" cy="25482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5679" y="2040771"/>
            <a:ext cx="495763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200" b="1" dirty="0"/>
              <a:t>Upgrade programme 2009-2023 (2 phases):</a:t>
            </a:r>
          </a:p>
          <a:p>
            <a:pPr marL="449263" lvl="1" indent="-179388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GB" sz="1200" b="1" dirty="0"/>
              <a:t>New beamlines</a:t>
            </a:r>
          </a:p>
          <a:p>
            <a:pPr marL="449263" lvl="1" indent="-179388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GB" sz="1200" b="1" dirty="0"/>
              <a:t>Renew infrastructures and support facilities</a:t>
            </a:r>
          </a:p>
          <a:p>
            <a:pPr marL="449263" lvl="1" indent="-179388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GB" sz="1200" b="1" dirty="0"/>
              <a:t>New storage ring source (EBS)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4437" y="4805001"/>
            <a:ext cx="189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4000 </a:t>
            </a:r>
            <a:r>
              <a:rPr lang="en-GB" dirty="0" err="1"/>
              <a:t>pm.rad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538492" y="4843161"/>
            <a:ext cx="189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133 </a:t>
            </a:r>
            <a:r>
              <a:rPr lang="en-GB" dirty="0" err="1"/>
              <a:t>pm.rad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025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EBS upgrade lattice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sp>
        <p:nvSpPr>
          <p:cNvPr id="7" name="AutoShape 4" descr="https://www.overleaf.com/project/607feaf94fe7322db7e1c62a/file/607fed414fe73217c1e1d4ef"/>
          <p:cNvSpPr>
            <a:spLocks noChangeAspect="1" noChangeArrowheads="1"/>
          </p:cNvSpPr>
          <p:nvPr/>
        </p:nvSpPr>
        <p:spPr bwMode="auto">
          <a:xfrm>
            <a:off x="663575" y="-144463"/>
            <a:ext cx="3048273" cy="304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36" y="858845"/>
            <a:ext cx="8306434" cy="2315438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364016"/>
              </p:ext>
            </p:extLst>
          </p:nvPr>
        </p:nvGraphicFramePr>
        <p:xfrm>
          <a:off x="759521" y="3212088"/>
          <a:ext cx="3816425" cy="1920240"/>
        </p:xfrm>
        <a:graphic>
          <a:graphicData uri="http://schemas.openxmlformats.org/drawingml/2006/table">
            <a:tbl>
              <a:tblPr/>
              <a:tblGrid>
                <a:gridCol w="1224136">
                  <a:extLst>
                    <a:ext uri="{9D8B030D-6E8A-4147-A177-3AD203B41FA5}">
                      <a16:colId xmlns:a16="http://schemas.microsoft.com/office/drawing/2014/main" val="242888646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2203159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8231484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989735821"/>
                    </a:ext>
                  </a:extLst>
                </a:gridCol>
              </a:tblGrid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ESRF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kern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ESRF-EBS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2255052"/>
                  </a:ext>
                </a:extLst>
              </a:tr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Energy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GeV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3905808"/>
                  </a:ext>
                </a:extLst>
              </a:tr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Circumference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844.4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844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870746"/>
                  </a:ext>
                </a:extLst>
              </a:tr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Lattice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DBA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HMBA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598565"/>
                  </a:ext>
                </a:extLst>
              </a:tr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Current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329115"/>
                  </a:ext>
                </a:extLst>
              </a:tr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Lifetime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7595320"/>
                  </a:ext>
                </a:extLst>
              </a:tr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Emittance H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pm.rad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4000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866245"/>
                  </a:ext>
                </a:extLst>
              </a:tr>
              <a:tr h="18097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Emittance V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i="1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pm.rad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594383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7FF25DDA-5239-4A0F-8AF8-9E5039CB0E87}"/>
              </a:ext>
            </a:extLst>
          </p:cNvPr>
          <p:cNvSpPr/>
          <p:nvPr/>
        </p:nvSpPr>
        <p:spPr>
          <a:xfrm>
            <a:off x="5292596" y="4765688"/>
            <a:ext cx="3168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i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31 magnets per cell instead of 17</a:t>
            </a:r>
          </a:p>
        </p:txBody>
      </p:sp>
      <p:sp>
        <p:nvSpPr>
          <p:cNvPr id="3" name="Rectangle 2"/>
          <p:cNvSpPr/>
          <p:nvPr/>
        </p:nvSpPr>
        <p:spPr>
          <a:xfrm>
            <a:off x="4432091" y="4999941"/>
            <a:ext cx="49680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 i="1" dirty="0">
                <a:solidFill>
                  <a:schemeClr val="accent3">
                    <a:lumMod val="50000"/>
                  </a:schemeClr>
                </a:solidFill>
              </a:rPr>
              <a:t>Free space between magnets (for one cell): 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</a:rPr>
              <a:t>3.4m</a:t>
            </a:r>
            <a:r>
              <a:rPr lang="en-US" sz="1000" i="1" dirty="0">
                <a:solidFill>
                  <a:schemeClr val="accent3">
                    <a:lumMod val="50000"/>
                  </a:schemeClr>
                </a:solidFill>
              </a:rPr>
              <a:t> instead of 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</a:rPr>
              <a:t>8m</a:t>
            </a:r>
            <a:endParaRPr lang="en-GB" sz="1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21381" y="2457029"/>
            <a:ext cx="792088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Dipole</a:t>
            </a: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3812" y="2455374"/>
            <a:ext cx="792088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Dipole</a:t>
            </a: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48991" y="2455373"/>
            <a:ext cx="792088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Dipole</a:t>
            </a: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3436" y="2455372"/>
            <a:ext cx="792088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Dipole</a:t>
            </a: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49763" y="1863734"/>
            <a:ext cx="1944216" cy="307777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Dipoles-quadrupoles</a:t>
            </a: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431928" y="2138727"/>
            <a:ext cx="72008" cy="470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021872" y="2138726"/>
            <a:ext cx="7821" cy="502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400204" y="2127894"/>
            <a:ext cx="117849" cy="455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944" y="3321637"/>
            <a:ext cx="4993694" cy="13482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92082" y="2220984"/>
            <a:ext cx="556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92341" y="2216097"/>
            <a:ext cx="556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1065" y="2219604"/>
            <a:ext cx="556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23513" y="2224405"/>
            <a:ext cx="556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PM</a:t>
            </a:r>
          </a:p>
        </p:txBody>
      </p:sp>
    </p:spTree>
    <p:extLst>
      <p:ext uri="{BB962C8B-B14F-4D97-AF65-F5344CB8AC3E}">
        <p14:creationId xmlns:p14="http://schemas.microsoft.com/office/powerpoint/2010/main" val="226754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magnets optimization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/>
          </a:p>
        </p:txBody>
      </p:sp>
      <p:sp>
        <p:nvSpPr>
          <p:cNvPr id="5" name="TextBox 6"/>
          <p:cNvSpPr txBox="1"/>
          <p:nvPr/>
        </p:nvSpPr>
        <p:spPr>
          <a:xfrm>
            <a:off x="4219011" y="1101892"/>
            <a:ext cx="92394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6" name="TextBox 7"/>
          <p:cNvSpPr txBox="1"/>
          <p:nvPr/>
        </p:nvSpPr>
        <p:spPr>
          <a:xfrm>
            <a:off x="2204882" y="656745"/>
            <a:ext cx="6805385" cy="738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400" i="1" dirty="0"/>
              <a:t>S</a:t>
            </a:r>
            <a:r>
              <a:rPr sz="1400" i="1" dirty="0"/>
              <a:t>pace limitation</a:t>
            </a:r>
            <a:r>
              <a:rPr lang="en-US" sz="1400" i="1" dirty="0"/>
              <a:t>, </a:t>
            </a:r>
            <a:r>
              <a:rPr lang="en-GB" sz="1400" i="1" dirty="0"/>
              <a:t>Wall plug power, Performance, Procurement, Installation, Operation</a:t>
            </a:r>
          </a:p>
          <a:p>
            <a:endParaRPr lang="en-GB" sz="1400" i="1" dirty="0"/>
          </a:p>
          <a:p>
            <a:endParaRPr sz="1400" i="1" dirty="0"/>
          </a:p>
        </p:txBody>
      </p:sp>
      <p:sp>
        <p:nvSpPr>
          <p:cNvPr id="7" name="TextBox 17"/>
          <p:cNvSpPr txBox="1"/>
          <p:nvPr/>
        </p:nvSpPr>
        <p:spPr>
          <a:xfrm>
            <a:off x="733121" y="1762777"/>
            <a:ext cx="5576510" cy="523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/>
              <a:t>Copper cross section adapted for reasonable current density</a:t>
            </a:r>
          </a:p>
          <a:p>
            <a:pPr marL="285750" indent="-285750">
              <a:buSzPct val="100000"/>
              <a:buFont typeface="Arial"/>
              <a:buChar char="•"/>
              <a:defRPr sz="1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/>
              <a:t> ~ 3 A/ mm</a:t>
            </a:r>
            <a:r>
              <a:rPr sz="1400" baseline="30000" dirty="0"/>
              <a:t>2</a:t>
            </a:r>
            <a:r>
              <a:rPr sz="1400" dirty="0"/>
              <a:t>  @ nominal working point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6435149" y="1081230"/>
            <a:ext cx="477050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      </a:t>
            </a:r>
          </a:p>
        </p:txBody>
      </p:sp>
      <p:sp>
        <p:nvSpPr>
          <p:cNvPr id="9" name="TextBox 19"/>
          <p:cNvSpPr txBox="1"/>
          <p:nvPr/>
        </p:nvSpPr>
        <p:spPr>
          <a:xfrm>
            <a:off x="1517547" y="1351836"/>
            <a:ext cx="2118525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b="1" dirty="0"/>
              <a:t>Resistive magnets</a:t>
            </a:r>
          </a:p>
        </p:txBody>
      </p:sp>
      <p:sp>
        <p:nvSpPr>
          <p:cNvPr id="10" name="TextBox 21"/>
          <p:cNvSpPr txBox="1"/>
          <p:nvPr/>
        </p:nvSpPr>
        <p:spPr>
          <a:xfrm>
            <a:off x="6484389" y="1351836"/>
            <a:ext cx="2298061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b="1" dirty="0"/>
              <a:t>Permanent magnets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6157623" y="1762777"/>
            <a:ext cx="3302145" cy="1107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1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/>
              <a:t>Primarily for fixed field magnets</a:t>
            </a:r>
            <a:endParaRPr lang="en-US" sz="1400" dirty="0"/>
          </a:p>
          <a:p>
            <a:pPr>
              <a:defRPr sz="1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Dipoles</a:t>
            </a:r>
            <a:endParaRPr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defRPr sz="1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1200" i="1" dirty="0"/>
              <a:t>Wall plug power=0</a:t>
            </a:r>
          </a:p>
          <a:p>
            <a:pPr>
              <a:defRPr sz="1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i="1" dirty="0"/>
              <a:t>Affordable technology </a:t>
            </a:r>
            <a:r>
              <a:rPr lang="en-US" sz="1200" i="1" dirty="0"/>
              <a:t>(</a:t>
            </a:r>
            <a:r>
              <a:rPr sz="1200" i="1" dirty="0"/>
              <a:t>and cost</a:t>
            </a:r>
            <a:r>
              <a:rPr lang="en-US" sz="1200" i="1" dirty="0"/>
              <a:t>)</a:t>
            </a:r>
            <a:endParaRPr sz="1200" i="1" dirty="0"/>
          </a:p>
          <a:p>
            <a:pPr>
              <a:defRPr sz="14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i="1" dirty="0"/>
              <a:t>Experience with insertion device construction</a:t>
            </a:r>
            <a:endParaRPr sz="1200" i="1" dirty="0"/>
          </a:p>
        </p:txBody>
      </p:sp>
      <p:pic>
        <p:nvPicPr>
          <p:cNvPr id="12" name="Picture 21" descr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812" y="3057924"/>
            <a:ext cx="1885441" cy="1167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22" descr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8324" y="3076003"/>
            <a:ext cx="1521953" cy="12134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icture 23" descr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7412" y="3064289"/>
            <a:ext cx="1134506" cy="12149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24" descr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910" y="3050835"/>
            <a:ext cx="1637874" cy="1228406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Lightning Bolt 29"/>
          <p:cNvSpPr/>
          <p:nvPr/>
        </p:nvSpPr>
        <p:spPr>
          <a:xfrm>
            <a:off x="5531952" y="1052700"/>
            <a:ext cx="765496" cy="304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72" y="0"/>
                </a:moveTo>
                <a:lnTo>
                  <a:pt x="12860" y="6080"/>
                </a:lnTo>
                <a:lnTo>
                  <a:pt x="11050" y="6797"/>
                </a:lnTo>
                <a:lnTo>
                  <a:pt x="16577" y="12007"/>
                </a:lnTo>
                <a:lnTo>
                  <a:pt x="14767" y="12877"/>
                </a:lnTo>
                <a:lnTo>
                  <a:pt x="21600" y="21600"/>
                </a:lnTo>
                <a:lnTo>
                  <a:pt x="10012" y="14915"/>
                </a:lnTo>
                <a:lnTo>
                  <a:pt x="12222" y="13987"/>
                </a:lnTo>
                <a:lnTo>
                  <a:pt x="5022" y="9705"/>
                </a:lnTo>
                <a:lnTo>
                  <a:pt x="7602" y="8382"/>
                </a:lnTo>
                <a:lnTo>
                  <a:pt x="0" y="3890"/>
                </a:lnTo>
                <a:close/>
              </a:path>
            </a:pathLst>
          </a:custGeom>
          <a:solidFill>
            <a:srgbClr val="FFCA5F"/>
          </a:solidFill>
          <a:ln w="25400">
            <a:solidFill>
              <a:schemeClr val="accent1"/>
            </a:solidFill>
          </a:ln>
        </p:spPr>
        <p:txBody>
          <a:bodyPr lIns="45718" tIns="45718" rIns="45718" bIns="45718" anchor="ctr"/>
          <a:lstStyle/>
          <a:p>
            <a:pPr>
              <a:defRPr sz="1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" name="Lightning Bolt 30"/>
          <p:cNvSpPr/>
          <p:nvPr/>
        </p:nvSpPr>
        <p:spPr>
          <a:xfrm flipH="1">
            <a:off x="3907280" y="1030770"/>
            <a:ext cx="623462" cy="348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72" y="0"/>
                </a:moveTo>
                <a:lnTo>
                  <a:pt x="12860" y="6080"/>
                </a:lnTo>
                <a:lnTo>
                  <a:pt x="11050" y="6797"/>
                </a:lnTo>
                <a:lnTo>
                  <a:pt x="16577" y="12007"/>
                </a:lnTo>
                <a:lnTo>
                  <a:pt x="14767" y="12877"/>
                </a:lnTo>
                <a:lnTo>
                  <a:pt x="21600" y="21600"/>
                </a:lnTo>
                <a:lnTo>
                  <a:pt x="10012" y="14915"/>
                </a:lnTo>
                <a:lnTo>
                  <a:pt x="12222" y="13987"/>
                </a:lnTo>
                <a:lnTo>
                  <a:pt x="5022" y="9705"/>
                </a:lnTo>
                <a:lnTo>
                  <a:pt x="7602" y="8382"/>
                </a:lnTo>
                <a:lnTo>
                  <a:pt x="0" y="3890"/>
                </a:lnTo>
                <a:close/>
              </a:path>
            </a:pathLst>
          </a:custGeom>
          <a:solidFill>
            <a:srgbClr val="FFCA5F"/>
          </a:solidFill>
          <a:ln w="25400">
            <a:solidFill>
              <a:schemeClr val="accent1"/>
            </a:solidFill>
          </a:ln>
        </p:spPr>
        <p:txBody>
          <a:bodyPr lIns="45718" tIns="45718" rIns="45718" bIns="45718" anchor="ctr"/>
          <a:lstStyle/>
          <a:p>
            <a:pPr>
              <a:defRPr sz="18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" name="Rectangle 29"/>
          <p:cNvSpPr/>
          <p:nvPr/>
        </p:nvSpPr>
        <p:spPr>
          <a:xfrm>
            <a:off x="8115983" y="3824181"/>
            <a:ext cx="1144865" cy="369332"/>
          </a:xfrm>
          <a:prstGeom prst="rect">
            <a:avLst/>
          </a:prstGeom>
          <a:solidFill>
            <a:srgbClr val="002060">
              <a:alpha val="50196"/>
            </a:srgbClr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Sm</a:t>
            </a:r>
            <a:r>
              <a:rPr lang="en-GB" baseline="-25000" dirty="0">
                <a:solidFill>
                  <a:schemeClr val="bg1"/>
                </a:solidFill>
              </a:rPr>
              <a:t>2</a:t>
            </a:r>
            <a:r>
              <a:rPr lang="en-GB" dirty="0">
                <a:solidFill>
                  <a:schemeClr val="bg1"/>
                </a:solidFill>
              </a:rPr>
              <a:t>C0</a:t>
            </a:r>
            <a:r>
              <a:rPr lang="en-GB" baseline="-25000" dirty="0">
                <a:solidFill>
                  <a:schemeClr val="bg1"/>
                </a:solidFill>
              </a:rPr>
              <a:t>17</a:t>
            </a:r>
            <a:r>
              <a:rPr lang="en-GB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047531" y="4240679"/>
            <a:ext cx="2781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sz="1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Also for septa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3122" y="4729882"/>
            <a:ext cx="7382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(Some) </a:t>
            </a:r>
            <a:r>
              <a:rPr lang="en-GB" sz="1600" dirty="0" err="1"/>
              <a:t>tunability</a:t>
            </a:r>
            <a:r>
              <a:rPr lang="en-GB" sz="1600" dirty="0"/>
              <a:t> and flexibility should be maintained for the lattice.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659887" y="134100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2294689" y="2774894"/>
            <a:ext cx="134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solidFill>
                  <a:schemeClr val="accent5">
                    <a:lumMod val="75000"/>
                  </a:schemeClr>
                </a:solidFill>
              </a:rPr>
              <a:t>Sextupoles</a:t>
            </a:r>
            <a:endParaRPr lang="en-GB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52515" y="2762581"/>
            <a:ext cx="134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solidFill>
                  <a:srgbClr val="0070C0"/>
                </a:solidFill>
              </a:rPr>
              <a:t>Octupoles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9375" y="2605616"/>
            <a:ext cx="188544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dirty="0">
                <a:solidFill>
                  <a:srgbClr val="FF0000"/>
                </a:solidFill>
              </a:rPr>
              <a:t>High &amp; Moderate Gradient</a:t>
            </a:r>
            <a:r>
              <a:rPr lang="en-GB" sz="1050" i="1" dirty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rgbClr val="FF0000"/>
                </a:solidFill>
              </a:rPr>
              <a:t>Quadrupoles</a:t>
            </a:r>
          </a:p>
        </p:txBody>
      </p:sp>
    </p:spTree>
    <p:extLst>
      <p:ext uri="{BB962C8B-B14F-4D97-AF65-F5344CB8AC3E}">
        <p14:creationId xmlns:p14="http://schemas.microsoft.com/office/powerpoint/2010/main" val="136262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and energy </a:t>
            </a:r>
            <a:r>
              <a:rPr lang="en-GB" dirty="0" err="1" smtClean="0"/>
              <a:t>consumptionfor</a:t>
            </a:r>
            <a:r>
              <a:rPr lang="en-GB" dirty="0" smtClean="0"/>
              <a:t> the magnets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 dirty="0"/>
          </a:p>
        </p:txBody>
      </p:sp>
      <p:graphicFrame>
        <p:nvGraphicFramePr>
          <p:cNvPr id="10" name="Table 6"/>
          <p:cNvGraphicFramePr/>
          <p:nvPr>
            <p:extLst>
              <p:ext uri="{D42A27DB-BD31-4B8C-83A1-F6EECF244321}">
                <p14:modId xmlns:p14="http://schemas.microsoft.com/office/powerpoint/2010/main" val="1310544558"/>
              </p:ext>
            </p:extLst>
          </p:nvPr>
        </p:nvGraphicFramePr>
        <p:xfrm>
          <a:off x="1301203" y="622800"/>
          <a:ext cx="7174626" cy="2465070"/>
        </p:xfrm>
        <a:graphic>
          <a:graphicData uri="http://schemas.openxmlformats.org/drawingml/2006/table">
            <a:tbl>
              <a:tblPr/>
              <a:tblGrid>
                <a:gridCol w="4366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26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r">
                        <a:tabLst>
                          <a:tab pos="4213225" algn="r"/>
                        </a:tabLst>
                        <a:defRPr sz="16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lang="en-GB" sz="1600" b="1" i="1" dirty="0" smtClean="0">
                          <a:solidFill>
                            <a:schemeClr val="tx1"/>
                          </a:solidFill>
                          <a:sym typeface="Calibri"/>
                        </a:rPr>
                        <a:t>ESRF     :   </a:t>
                      </a:r>
                      <a:r>
                        <a:rPr lang="en-GB" sz="1600" b="1" i="1" baseline="0" dirty="0" smtClean="0">
                          <a:solidFill>
                            <a:schemeClr val="tx1"/>
                          </a:solidFill>
                          <a:sym typeface="Calibri"/>
                        </a:rPr>
                        <a:t>     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9525" anchor="b" horzOverflow="overflow">
                    <a:lnL w="12700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lang="en-US" sz="1400" i="1" dirty="0" smtClean="0">
                          <a:solidFill>
                            <a:srgbClr val="FFFFFF"/>
                          </a:solidFill>
                          <a:sym typeface="Calibri"/>
                        </a:rPr>
                        <a:t>2018 </a:t>
                      </a:r>
                      <a:endParaRPr sz="1400" i="1" dirty="0">
                        <a:solidFill>
                          <a:srgbClr val="FFFFFF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sz="1400" i="1" dirty="0">
                          <a:solidFill>
                            <a:srgbClr val="FFFFFF"/>
                          </a:solidFill>
                          <a:sym typeface="Calibri"/>
                        </a:rPr>
                        <a:t>EBS</a:t>
                      </a: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>
                        <a:defRPr sz="1800"/>
                      </a:pPr>
                      <a:r>
                        <a:rPr sz="1600" dirty="0" smtClean="0">
                          <a:sym typeface="Calibri"/>
                        </a:rPr>
                        <a:t>Dipole</a:t>
                      </a:r>
                      <a:r>
                        <a:rPr lang="en-US" sz="1600" dirty="0" smtClean="0">
                          <a:sym typeface="Calibri"/>
                        </a:rPr>
                        <a:t>s (D)</a:t>
                      </a:r>
                      <a:endParaRPr sz="16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sz="1400" dirty="0">
                          <a:sym typeface="Calibri"/>
                        </a:rPr>
                        <a:t>720 kW</a:t>
                      </a: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lang="en-US" sz="1400" dirty="0" smtClean="0">
                          <a:sym typeface="Calibri"/>
                        </a:rPr>
                        <a:t>0</a:t>
                      </a:r>
                      <a:endParaRPr sz="14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>
                        <a:defRPr sz="1800"/>
                      </a:pPr>
                      <a:r>
                        <a:rPr sz="1600" dirty="0">
                          <a:sym typeface="Calibri"/>
                        </a:rPr>
                        <a:t>Correctors and </a:t>
                      </a:r>
                      <a:r>
                        <a:rPr sz="1600" dirty="0" err="1" smtClean="0">
                          <a:sym typeface="Calibri"/>
                        </a:rPr>
                        <a:t>Steerers</a:t>
                      </a:r>
                      <a:endParaRPr sz="16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sz="1400" dirty="0">
                          <a:sym typeface="Calibri"/>
                        </a:rPr>
                        <a:t>10 kW</a:t>
                      </a: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sz="1400" dirty="0">
                          <a:sym typeface="Calibri"/>
                        </a:rPr>
                        <a:t>11 kW</a:t>
                      </a: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445324"/>
                  </a:ext>
                </a:extLst>
              </a:tr>
              <a:tr h="259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>
                        <a:defRPr sz="1800"/>
                      </a:pPr>
                      <a:r>
                        <a:rPr lang="en-US" sz="1600" dirty="0" smtClean="0">
                          <a:sym typeface="Calibri"/>
                        </a:rPr>
                        <a:t>Other</a:t>
                      </a:r>
                      <a:r>
                        <a:rPr lang="en-US" sz="1600" baseline="0" dirty="0" smtClean="0">
                          <a:sym typeface="Calibri"/>
                        </a:rPr>
                        <a:t> magnets</a:t>
                      </a:r>
                      <a:endParaRPr sz="16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sz="1400" dirty="0">
                          <a:sym typeface="Calibri"/>
                        </a:rPr>
                        <a:t>1625 kW</a:t>
                      </a: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lang="en-US" sz="1400" dirty="0" smtClean="0">
                          <a:sym typeface="Calibri"/>
                        </a:rPr>
                        <a:t>1059 </a:t>
                      </a:r>
                      <a:r>
                        <a:rPr sz="1400" dirty="0" smtClean="0">
                          <a:sym typeface="Calibri"/>
                        </a:rPr>
                        <a:t>kW</a:t>
                      </a:r>
                      <a:endParaRPr sz="14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445">
                <a:tc>
                  <a:txBody>
                    <a:bodyPr/>
                    <a:lstStyle/>
                    <a:p>
                      <a:pPr algn="r">
                        <a:defRPr sz="1800"/>
                      </a:pPr>
                      <a:r>
                        <a:rPr lang="en-US" sz="1000" i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sym typeface="Calibri"/>
                        </a:rPr>
                        <a:t>Dipole-quadrupoles (DQ)</a:t>
                      </a:r>
                      <a:endParaRPr sz="1000" i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endParaRPr sz="1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lang="en-US" sz="1000" b="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sym typeface="Calibri"/>
                        </a:rPr>
                        <a:t>16%</a:t>
                      </a:r>
                      <a:endParaRPr sz="10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878212"/>
                  </a:ext>
                </a:extLst>
              </a:tr>
              <a:tr h="169445">
                <a:tc>
                  <a:txBody>
                    <a:bodyPr/>
                    <a:lstStyle/>
                    <a:p>
                      <a:pPr algn="r">
                        <a:defRPr sz="1800"/>
                      </a:pPr>
                      <a:r>
                        <a:rPr lang="en-GB" sz="1000" i="1" dirty="0" smtClean="0">
                          <a:solidFill>
                            <a:srgbClr val="FF0000"/>
                          </a:solidFill>
                          <a:sym typeface="Calibri"/>
                        </a:rPr>
                        <a:t>High gradient quadrupoles (HGQ)</a:t>
                      </a:r>
                      <a:endParaRPr sz="1000" i="1" dirty="0">
                        <a:solidFill>
                          <a:srgbClr val="FF000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endParaRPr sz="10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lang="en-US" sz="1000" b="0" i="1" dirty="0" smtClean="0">
                          <a:solidFill>
                            <a:srgbClr val="FF0000"/>
                          </a:solidFill>
                          <a:sym typeface="Calibri"/>
                        </a:rPr>
                        <a:t>29</a:t>
                      </a:r>
                      <a:r>
                        <a:rPr lang="en-US" sz="1000" b="0" dirty="0" smtClean="0">
                          <a:solidFill>
                            <a:srgbClr val="FF0000"/>
                          </a:solidFill>
                          <a:sym typeface="Calibri"/>
                        </a:rPr>
                        <a:t>%</a:t>
                      </a:r>
                      <a:endParaRPr sz="1000" b="0" dirty="0">
                        <a:solidFill>
                          <a:srgbClr val="FF000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389718"/>
                  </a:ext>
                </a:extLst>
              </a:tr>
              <a:tr h="169445">
                <a:tc>
                  <a:txBody>
                    <a:bodyPr/>
                    <a:lstStyle/>
                    <a:p>
                      <a:pPr algn="r">
                        <a:defRPr sz="1800"/>
                      </a:pPr>
                      <a:r>
                        <a:rPr lang="en-US" sz="1000" i="1" dirty="0" smtClean="0">
                          <a:solidFill>
                            <a:srgbClr val="FF0000"/>
                          </a:solidFill>
                          <a:sym typeface="Calibri"/>
                        </a:rPr>
                        <a:t>Moderate gradient quadrupoles (MGQ)</a:t>
                      </a:r>
                      <a:endParaRPr sz="1000" i="1" dirty="0">
                        <a:solidFill>
                          <a:srgbClr val="FF000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endParaRPr sz="10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lang="en-US" sz="1000" b="0" i="1" dirty="0" smtClean="0">
                          <a:solidFill>
                            <a:srgbClr val="FF0000"/>
                          </a:solidFill>
                          <a:sym typeface="Calibri"/>
                        </a:rPr>
                        <a:t>44 </a:t>
                      </a:r>
                      <a:r>
                        <a:rPr lang="en-US" sz="1000" b="0" dirty="0" smtClean="0">
                          <a:solidFill>
                            <a:srgbClr val="FF0000"/>
                          </a:solidFill>
                          <a:sym typeface="Calibri"/>
                        </a:rPr>
                        <a:t>%</a:t>
                      </a:r>
                      <a:endParaRPr sz="1000" b="0" dirty="0">
                        <a:solidFill>
                          <a:srgbClr val="FF000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9068549"/>
                  </a:ext>
                </a:extLst>
              </a:tr>
              <a:tr h="169445">
                <a:tc>
                  <a:txBody>
                    <a:bodyPr/>
                    <a:lstStyle/>
                    <a:p>
                      <a:pPr algn="r">
                        <a:defRPr sz="1800"/>
                      </a:pPr>
                      <a:r>
                        <a:rPr lang="en-US" sz="1000" i="1" dirty="0" err="1" smtClean="0">
                          <a:solidFill>
                            <a:schemeClr val="accent5"/>
                          </a:solidFill>
                          <a:sym typeface="Calibri"/>
                        </a:rPr>
                        <a:t>Sextupoles</a:t>
                      </a:r>
                      <a:r>
                        <a:rPr lang="en-US" sz="1000" i="1" dirty="0" smtClean="0">
                          <a:solidFill>
                            <a:schemeClr val="accent5"/>
                          </a:solidFill>
                          <a:sym typeface="Calibri"/>
                        </a:rPr>
                        <a:t> (S)</a:t>
                      </a:r>
                      <a:endParaRPr sz="1000" i="1" dirty="0">
                        <a:solidFill>
                          <a:schemeClr val="accent5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endParaRPr sz="1000" dirty="0"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lang="en-US" sz="10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sym typeface="Calibri"/>
                        </a:rPr>
                        <a:t>10</a:t>
                      </a:r>
                      <a:r>
                        <a:rPr lang="en-US" sz="1000" b="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sym typeface="Calibri"/>
                        </a:rPr>
                        <a:t>%</a:t>
                      </a:r>
                      <a:endParaRPr sz="1000" b="0" dirty="0">
                        <a:solidFill>
                          <a:schemeClr val="accent5">
                            <a:lumMod val="75000"/>
                          </a:schemeClr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781709"/>
                  </a:ext>
                </a:extLst>
              </a:tr>
              <a:tr h="169445">
                <a:tc>
                  <a:txBody>
                    <a:bodyPr/>
                    <a:lstStyle/>
                    <a:p>
                      <a:pPr algn="r">
                        <a:defRPr sz="1800"/>
                      </a:pPr>
                      <a:r>
                        <a:rPr lang="en-US" sz="1000" i="1" dirty="0" err="1" smtClean="0">
                          <a:solidFill>
                            <a:srgbClr val="00B0F0"/>
                          </a:solidFill>
                          <a:sym typeface="Calibri"/>
                        </a:rPr>
                        <a:t>Octupoles</a:t>
                      </a:r>
                      <a:r>
                        <a:rPr lang="en-US" sz="1000" i="1" dirty="0" smtClean="0">
                          <a:solidFill>
                            <a:srgbClr val="00B0F0"/>
                          </a:solidFill>
                          <a:sym typeface="Calibri"/>
                        </a:rPr>
                        <a:t> (O)</a:t>
                      </a:r>
                      <a:endParaRPr sz="1000" i="1" dirty="0">
                        <a:solidFill>
                          <a:srgbClr val="00B0F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endParaRPr sz="1000" dirty="0">
                        <a:solidFill>
                          <a:srgbClr val="00B0F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lang="en-US" sz="1000" b="0" dirty="0" smtClean="0">
                          <a:solidFill>
                            <a:srgbClr val="00B0F0"/>
                          </a:solidFill>
                          <a:sym typeface="Calibri"/>
                        </a:rPr>
                        <a:t>1%</a:t>
                      </a:r>
                      <a:endParaRPr sz="1000" b="0" dirty="0">
                        <a:solidFill>
                          <a:srgbClr val="00B0F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393036"/>
                  </a:ext>
                </a:extLst>
              </a:tr>
              <a:tr h="2563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l">
                        <a:defRPr sz="1600" b="1">
                          <a:sym typeface="Calibri"/>
                        </a:defRPr>
                      </a:pPr>
                      <a:r>
                        <a:rPr dirty="0" smtClean="0"/>
                        <a:t>Total</a:t>
                      </a:r>
                      <a:endParaRPr b="0" dirty="0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sz="1600" b="1" dirty="0">
                          <a:sym typeface="Calibri"/>
                        </a:rPr>
                        <a:t>2355 kW</a:t>
                      </a: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sz="1600" b="1" dirty="0" smtClean="0">
                          <a:sym typeface="Calibri"/>
                        </a:rPr>
                        <a:t>1</a:t>
                      </a:r>
                      <a:r>
                        <a:rPr lang="en-US" sz="1600" b="1" dirty="0" smtClean="0">
                          <a:sym typeface="Calibri"/>
                        </a:rPr>
                        <a:t>070</a:t>
                      </a:r>
                      <a:r>
                        <a:rPr sz="1600" b="1" dirty="0" smtClean="0">
                          <a:sym typeface="Calibri"/>
                        </a:rPr>
                        <a:t> </a:t>
                      </a:r>
                      <a:r>
                        <a:rPr sz="1600" b="1" dirty="0">
                          <a:sym typeface="Calibri"/>
                        </a:rPr>
                        <a:t>kW</a:t>
                      </a: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9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l">
                        <a:defRPr sz="1800"/>
                      </a:pPr>
                      <a:r>
                        <a:rPr sz="1600" dirty="0">
                          <a:sym typeface="Calibri"/>
                        </a:rPr>
                        <a:t>Energy for one year operation ( 7200 H: USM+MDT)</a:t>
                      </a:r>
                    </a:p>
                  </a:txBody>
                  <a:tcPr marL="9525" marR="9525" marT="9525" marB="9525" anchor="b" horzOverflow="overflow">
                    <a:lnL w="1270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400" b="1">
                          <a:solidFill>
                            <a:srgbClr val="FF0000"/>
                          </a:solidFill>
                          <a:sym typeface="Calibri"/>
                        </a:defRPr>
                      </a:pPr>
                      <a:r>
                        <a:rPr sz="1800" dirty="0" smtClean="0"/>
                        <a:t>16.9  </a:t>
                      </a:r>
                      <a:r>
                        <a:rPr sz="1800" dirty="0" err="1"/>
                        <a:t>GWh</a:t>
                      </a:r>
                      <a:endParaRPr sz="1800" dirty="0"/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defRPr>
                      </a:lvl9pPr>
                    </a:lstStyle>
                    <a:p>
                      <a:pPr algn="ctr">
                        <a:defRPr sz="1800"/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sym typeface="Calibri"/>
                        </a:rPr>
                        <a:t>7.7</a:t>
                      </a:r>
                      <a:r>
                        <a:rPr sz="1800" b="1" dirty="0" smtClean="0">
                          <a:solidFill>
                            <a:srgbClr val="00B050"/>
                          </a:solidFill>
                          <a:sym typeface="Calibri"/>
                        </a:rPr>
                        <a:t>  </a:t>
                      </a:r>
                      <a:r>
                        <a:rPr sz="1800" b="1" dirty="0" err="1">
                          <a:solidFill>
                            <a:srgbClr val="00B050"/>
                          </a:solidFill>
                          <a:sym typeface="Calibri"/>
                        </a:rPr>
                        <a:t>GWh</a:t>
                      </a:r>
                      <a:endParaRPr sz="1800" b="1" dirty="0">
                        <a:solidFill>
                          <a:srgbClr val="00B050"/>
                        </a:solidFill>
                        <a:sym typeface="Calibri"/>
                      </a:endParaRPr>
                    </a:p>
                  </a:txBody>
                  <a:tcPr marL="9525" marR="9525" marT="9525" marB="95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2"/>
          <p:cNvSpPr txBox="1"/>
          <p:nvPr/>
        </p:nvSpPr>
        <p:spPr>
          <a:xfrm>
            <a:off x="863937" y="3197259"/>
            <a:ext cx="8191499" cy="1615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hangingPunct="0">
              <a:spcBef>
                <a:spcPts val="600"/>
              </a:spcBef>
              <a:defRPr sz="16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Very positive experience with Permanent Accelerator Magnet for EBS:</a:t>
            </a:r>
          </a:p>
          <a:p>
            <a:pPr marL="171450" indent="-171450" hangingPunct="0">
              <a:spcBef>
                <a:spcPts val="600"/>
              </a:spcBef>
              <a:buFont typeface="Arial" panose="020B0604020202020204" pitchFamily="34" charset="0"/>
              <a:buChar char="•"/>
              <a:defRPr sz="16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Works as expected, passive devices in the storage ring, no maintenance</a:t>
            </a:r>
          </a:p>
          <a:p>
            <a:pPr marL="171450" indent="-171450" hangingPunct="0">
              <a:spcBef>
                <a:spcPts val="600"/>
              </a:spcBef>
              <a:buFont typeface="Arial" panose="020B0604020202020204" pitchFamily="34" charset="0"/>
              <a:buChar char="•"/>
              <a:defRPr sz="16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i="1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… and </a:t>
            </a:r>
            <a:r>
              <a:rPr lang="en-US" sz="1200" i="1" kern="0" dirty="0" smtClean="0">
                <a:solidFill>
                  <a:srgbClr val="132577"/>
                </a:solidFill>
                <a:ea typeface="Arial"/>
                <a:cs typeface="Arial"/>
                <a:sym typeface="Arial"/>
              </a:rPr>
              <a:t>no cabling, no </a:t>
            </a:r>
            <a:r>
              <a:rPr lang="en-US" sz="1200" i="1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power supply, no cooling, </a:t>
            </a:r>
            <a:r>
              <a:rPr lang="en-US" sz="1200" i="1" kern="0" dirty="0" smtClean="0">
                <a:solidFill>
                  <a:srgbClr val="132577"/>
                </a:solidFill>
                <a:ea typeface="Arial"/>
                <a:cs typeface="Arial"/>
                <a:sym typeface="Arial"/>
              </a:rPr>
              <a:t>no vibration, easier </a:t>
            </a:r>
            <a:r>
              <a:rPr lang="en-US" sz="1200" i="1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installation and better operational reliability</a:t>
            </a:r>
            <a:endParaRPr lang="en-US" sz="1200" kern="0" dirty="0">
              <a:solidFill>
                <a:srgbClr val="132577"/>
              </a:solidFill>
              <a:ea typeface="Arial"/>
              <a:cs typeface="Arial"/>
              <a:sym typeface="Arial"/>
            </a:endParaRPr>
          </a:p>
          <a:p>
            <a:pPr marL="171450" indent="-171450" hangingPunct="0">
              <a:spcBef>
                <a:spcPts val="600"/>
              </a:spcBef>
              <a:buFont typeface="Arial" panose="020B0604020202020204" pitchFamily="34" charset="0"/>
              <a:buChar char="•"/>
              <a:defRPr sz="16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Very good stability vs temperature, based on passive compensation</a:t>
            </a:r>
          </a:p>
          <a:p>
            <a:pPr marL="171450" indent="-171450" hangingPunct="0">
              <a:spcBef>
                <a:spcPts val="600"/>
              </a:spcBef>
              <a:buFont typeface="Arial" panose="020B0604020202020204" pitchFamily="34" charset="0"/>
              <a:buChar char="•"/>
              <a:defRPr sz="16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Electrical power required for the EBS magnets </a:t>
            </a:r>
            <a:r>
              <a:rPr lang="en-US" sz="1200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1200" kern="0" dirty="0">
                <a:solidFill>
                  <a:srgbClr val="132577"/>
                </a:solidFill>
                <a:ea typeface="Arial"/>
                <a:cs typeface="Arial"/>
                <a:sym typeface="Wingdings" panose="05000000000000000000" pitchFamily="2" charset="2"/>
              </a:rPr>
              <a:t></a:t>
            </a:r>
            <a:r>
              <a:rPr sz="1200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 half that of the previous lattice</a:t>
            </a:r>
            <a:endParaRPr lang="en-US" sz="1200" kern="0" dirty="0">
              <a:solidFill>
                <a:srgbClr val="132577"/>
              </a:solidFill>
              <a:ea typeface="Arial"/>
              <a:cs typeface="Arial"/>
              <a:sym typeface="Arial"/>
            </a:endParaRPr>
          </a:p>
          <a:p>
            <a:pPr marL="171450" indent="-171450" hangingPunct="0">
              <a:spcBef>
                <a:spcPts val="600"/>
              </a:spcBef>
              <a:buFont typeface="Arial" panose="020B0604020202020204" pitchFamily="34" charset="0"/>
              <a:buChar char="•"/>
              <a:defRPr sz="16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200" kern="0" dirty="0">
                <a:solidFill>
                  <a:srgbClr val="132577"/>
                </a:solidFill>
                <a:ea typeface="Arial"/>
                <a:cs typeface="Arial"/>
                <a:sym typeface="Arial"/>
              </a:rPr>
              <a:t>DQs and HGQs could be permanent magnets (no tuning required), 476 kW additional saving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3936" y="4879571"/>
            <a:ext cx="661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>
                <a:solidFill>
                  <a:schemeClr val="accent5">
                    <a:lumMod val="75000"/>
                  </a:schemeClr>
                </a:solidFill>
              </a:rPr>
              <a:t>Permanent magnet is convincing  for operation,…but the overall sustainability is less obvious considering the extraction and production issues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13911" y="4154293"/>
            <a:ext cx="22672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Storage 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Ring </a:t>
            </a:r>
            <a:b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Total electrical power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b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6350 kW 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[2018]</a:t>
            </a:r>
            <a:b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4100</a:t>
            </a: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 kW 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[EBS]</a:t>
            </a:r>
          </a:p>
        </p:txBody>
      </p:sp>
    </p:spTree>
    <p:extLst>
      <p:ext uri="{BB962C8B-B14F-4D97-AF65-F5344CB8AC3E}">
        <p14:creationId xmlns:p14="http://schemas.microsoft.com/office/powerpoint/2010/main" val="226087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radio-frequency consumption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smtClean="0"/>
              <a:t>Sustainability and energy efficiency at ESRF, LER workshop, CERN 15 February 2024</a:t>
            </a:r>
            <a:endParaRPr lang="en-US" noProof="0" dirty="0"/>
          </a:p>
        </p:txBody>
      </p:sp>
      <p:sp>
        <p:nvSpPr>
          <p:cNvPr id="5" name="TextBox 4"/>
          <p:cNvSpPr txBox="1"/>
          <p:nvPr/>
        </p:nvSpPr>
        <p:spPr>
          <a:xfrm>
            <a:off x="223296" y="3156323"/>
            <a:ext cx="4026971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1793875" algn="l"/>
                <a:tab pos="3948113" algn="l"/>
              </a:tabLst>
            </a:pPr>
            <a:r>
              <a:rPr lang="en-US" sz="1200" b="1" dirty="0"/>
              <a:t>ECO mode </a:t>
            </a:r>
            <a:r>
              <a:rPr lang="en-US" sz="1100" i="1" dirty="0"/>
              <a:t>(applied since October 2022): </a:t>
            </a:r>
            <a:r>
              <a:rPr lang="en-US" sz="1400" b="1" dirty="0"/>
              <a:t>Reduction of total </a:t>
            </a:r>
            <a:r>
              <a:rPr lang="en-US" sz="1400" b="1" dirty="0" smtClean="0"/>
              <a:t>accelerating </a:t>
            </a:r>
            <a:r>
              <a:rPr lang="en-US" sz="1400" b="1" dirty="0"/>
              <a:t>voltage </a:t>
            </a:r>
            <a:r>
              <a:rPr lang="en-US" sz="1400" dirty="0"/>
              <a:t>from</a:t>
            </a:r>
            <a:r>
              <a:rPr lang="en-US" sz="1400" b="1" dirty="0"/>
              <a:t> 6.0 </a:t>
            </a:r>
            <a:r>
              <a:rPr lang="en-US" sz="1400" dirty="0"/>
              <a:t>to</a:t>
            </a:r>
            <a:r>
              <a:rPr lang="en-US" sz="1400" b="1" dirty="0"/>
              <a:t> 5.5 MV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93875" algn="l"/>
                <a:tab pos="3948113" algn="l"/>
              </a:tabLst>
            </a:pPr>
            <a:r>
              <a:rPr lang="en-US" sz="1200" b="1" dirty="0"/>
              <a:t>And Increase AC to RF conversion efficiency: </a:t>
            </a:r>
          </a:p>
          <a:p>
            <a:pPr lvl="1">
              <a:spcAft>
                <a:spcPts val="600"/>
              </a:spcAft>
              <a:tabLst>
                <a:tab pos="1793875" algn="l"/>
                <a:tab pos="3948113" algn="l"/>
              </a:tabLst>
            </a:pPr>
            <a:r>
              <a:rPr lang="en-US" sz="1200" dirty="0"/>
              <a:t>150 kW SSA operated way below nominal </a:t>
            </a:r>
            <a:r>
              <a:rPr lang="en-US" sz="1200" dirty="0" smtClean="0"/>
              <a:t>power, </a:t>
            </a:r>
            <a:br>
              <a:rPr lang="en-US" sz="1200" dirty="0" smtClean="0"/>
            </a:br>
            <a:r>
              <a:rPr lang="en-US" sz="1200" dirty="0" smtClean="0"/>
              <a:t>at </a:t>
            </a:r>
            <a:r>
              <a:rPr lang="en-US" sz="1200" dirty="0"/>
              <a:t>90 …100 kW, where the efficiency was low. 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Þ"/>
              <a:tabLst>
                <a:tab pos="1793875" algn="l"/>
                <a:tab pos="3948113" algn="l"/>
              </a:tabLst>
            </a:pPr>
            <a:r>
              <a:rPr lang="en-US" sz="1200" dirty="0"/>
              <a:t>Increase the Klystron power by increasing </a:t>
            </a:r>
            <a:br>
              <a:rPr lang="en-US" sz="1200" dirty="0"/>
            </a:br>
            <a:r>
              <a:rPr lang="en-US" sz="1200" dirty="0"/>
              <a:t>Cav 1 to 10 voltage from 4.5 to 5.0 MV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Þ"/>
              <a:tabLst>
                <a:tab pos="1793875" algn="l"/>
                <a:tab pos="3948113" algn="l"/>
              </a:tabLst>
            </a:pPr>
            <a:r>
              <a:rPr lang="en-US" sz="1200" dirty="0"/>
              <a:t>Operate with only 1 SSA at 0.5 MV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39222" y="3914028"/>
            <a:ext cx="3260845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352425">
              <a:spcAft>
                <a:spcPts val="600"/>
              </a:spcAft>
              <a:tabLst>
                <a:tab pos="536575" algn="l"/>
                <a:tab pos="1793875" algn="l"/>
                <a:tab pos="3948113" algn="l"/>
              </a:tabLst>
            </a:pPr>
            <a:r>
              <a:rPr lang="en-US" sz="1200" b="1" dirty="0"/>
              <a:t>RESULT:</a:t>
            </a:r>
          </a:p>
          <a:p>
            <a:pPr marL="444500" lvl="1" indent="-352425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536575" algn="l"/>
                <a:tab pos="1793875" algn="l"/>
                <a:tab pos="3948113" algn="l"/>
              </a:tabLst>
            </a:pPr>
            <a:r>
              <a:rPr lang="en-US" sz="1200" b="1" dirty="0"/>
              <a:t>200 kW </a:t>
            </a:r>
            <a:r>
              <a:rPr lang="en-US" sz="1200" b="1" dirty="0" smtClean="0"/>
              <a:t>AC power </a:t>
            </a:r>
            <a:r>
              <a:rPr lang="en-US" sz="1200" b="1" dirty="0"/>
              <a:t>savings </a:t>
            </a: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1200" dirty="0" smtClean="0"/>
              <a:t>at </a:t>
            </a:r>
            <a:r>
              <a:rPr lang="en-US" sz="1200" dirty="0"/>
              <a:t>200 mA</a:t>
            </a:r>
          </a:p>
          <a:p>
            <a:pPr marL="444500" lvl="1" indent="-352425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536575" algn="l"/>
                <a:tab pos="1793875" algn="l"/>
                <a:tab pos="3948113" algn="l"/>
              </a:tabLst>
            </a:pPr>
            <a:r>
              <a:rPr lang="en-US" sz="1200" b="1" dirty="0"/>
              <a:t>Same beam lifetime</a:t>
            </a:r>
            <a:r>
              <a:rPr lang="en-US" sz="1200" dirty="0"/>
              <a:t>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for </a:t>
            </a:r>
            <a:r>
              <a:rPr lang="en-US" sz="1200" dirty="0"/>
              <a:t>typical ID losses </a:t>
            </a:r>
          </a:p>
          <a:p>
            <a:pPr marL="444500" lvl="1" indent="-352425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536575" algn="l"/>
                <a:tab pos="1793875" algn="l"/>
                <a:tab pos="3948113" algn="l"/>
              </a:tabLst>
            </a:pPr>
            <a:r>
              <a:rPr lang="en-US" sz="1100" i="1" dirty="0" smtClean="0"/>
              <a:t>500 kW total savings possible </a:t>
            </a:r>
            <a:br>
              <a:rPr lang="en-US" sz="1100" i="1" dirty="0" smtClean="0"/>
            </a:br>
            <a:r>
              <a:rPr lang="en-US" sz="1100" i="1" dirty="0" smtClean="0"/>
              <a:t>if operation at 100 mA </a:t>
            </a:r>
            <a:endParaRPr lang="en-US" sz="11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15275" y="887283"/>
            <a:ext cx="4842147" cy="21390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446088" algn="r"/>
                <a:tab pos="627063" algn="l"/>
                <a:tab pos="1433513" algn="l"/>
                <a:tab pos="2241550" algn="l"/>
              </a:tabLst>
            </a:pP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Storage 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Ring Total 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power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>
              <a:tabLst>
                <a:tab pos="446088" algn="r"/>
                <a:tab pos="627063" algn="l"/>
                <a:tab pos="1433513" algn="l"/>
                <a:tab pos="2241550" algn="l"/>
              </a:tabLst>
            </a:pPr>
            <a:endParaRPr lang="en-GB" sz="1400" i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tabLst>
                <a:tab pos="446088" algn="r"/>
                <a:tab pos="627063" algn="l"/>
                <a:tab pos="1433513" algn="l"/>
                <a:tab pos="2241550" algn="l"/>
              </a:tabLst>
            </a:pP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	1300 	kW RF 	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2018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], 	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Radiation </a:t>
            </a:r>
            <a:r>
              <a:rPr lang="en-GB" sz="1100" i="1" dirty="0">
                <a:solidFill>
                  <a:schemeClr val="accent6">
                    <a:lumMod val="75000"/>
                  </a:schemeClr>
                </a:solidFill>
              </a:rPr>
              <a:t>loss 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4.88 MeV/turn</a:t>
            </a:r>
            <a:r>
              <a:rPr lang="en-GB" sz="1100" i="1" dirty="0">
                <a:solidFill>
                  <a:schemeClr val="accent6">
                    <a:lumMod val="75000"/>
                  </a:schemeClr>
                </a:solidFill>
              </a:rPr>
              <a:t>+ 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0.5 (ID) </a:t>
            </a:r>
          </a:p>
          <a:p>
            <a:pPr>
              <a:tabLst>
                <a:tab pos="446088" algn="r"/>
                <a:tab pos="627063" algn="l"/>
                <a:tab pos="1433513" algn="l"/>
                <a:tab pos="2241550" algn="l"/>
              </a:tabLst>
            </a:pPr>
            <a:r>
              <a:rPr lang="en-GB" sz="1100" i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			5 Five 5-cell, 2 single-cell cavities</a:t>
            </a:r>
            <a:b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				9 MV total voltage</a:t>
            </a:r>
          </a:p>
          <a:p>
            <a:pPr>
              <a:tabLst>
                <a:tab pos="446088" algn="r"/>
                <a:tab pos="627063" algn="l"/>
                <a:tab pos="1433513" algn="l"/>
                <a:tab pos="2241550" algn="l"/>
              </a:tabLst>
            </a:pPr>
            <a:endParaRPr lang="en-GB" sz="1100" i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tabLst>
                <a:tab pos="446088" algn="r"/>
                <a:tab pos="627063" algn="l"/>
                <a:tab pos="1433513" algn="l"/>
                <a:tab pos="2241550" algn="l"/>
              </a:tabLst>
            </a:pP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900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GB" i="1" dirty="0" smtClean="0">
                <a:solidFill>
                  <a:schemeClr val="accent6">
                    <a:lumMod val="75000"/>
                  </a:schemeClr>
                </a:solidFill>
              </a:rPr>
              <a:t>kW RF 	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EBS], 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Radiation </a:t>
            </a:r>
            <a:r>
              <a:rPr lang="en-GB" sz="1100" i="1" dirty="0">
                <a:solidFill>
                  <a:schemeClr val="accent6">
                    <a:lumMod val="75000"/>
                  </a:schemeClr>
                </a:solidFill>
              </a:rPr>
              <a:t>loss 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2.5 MeV/turn + </a:t>
            </a:r>
            <a:r>
              <a:rPr lang="en-GB" sz="1100" i="1" dirty="0">
                <a:solidFill>
                  <a:schemeClr val="accent6">
                    <a:lumMod val="75000"/>
                  </a:schemeClr>
                </a:solidFill>
              </a:rPr>
              <a:t>0.5 (ID) 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				13 single-cell cavities</a:t>
            </a:r>
          </a:p>
          <a:p>
            <a:pPr>
              <a:tabLst>
                <a:tab pos="446088" algn="r"/>
                <a:tab pos="627063" algn="l"/>
                <a:tab pos="1433513" algn="l"/>
                <a:tab pos="2241550" algn="l"/>
              </a:tabLst>
            </a:pPr>
            <a:r>
              <a:rPr lang="en-GB" sz="1100" i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GB" sz="1100" i="1" dirty="0" smtClean="0">
                <a:solidFill>
                  <a:schemeClr val="accent6">
                    <a:lumMod val="75000"/>
                  </a:schemeClr>
                </a:solidFill>
              </a:rPr>
              <a:t>			5.5 MV total voltage </a:t>
            </a:r>
            <a:endParaRPr lang="en-GB" sz="11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9171" y="2985798"/>
            <a:ext cx="2587555" cy="8617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974850" algn="l"/>
              </a:tabLst>
            </a:pPr>
            <a:r>
              <a:rPr lang="en-GB" sz="1200" dirty="0"/>
              <a:t>Efficiency AC </a:t>
            </a:r>
            <a:r>
              <a:rPr lang="en-GB" sz="1200" dirty="0">
                <a:sym typeface="Wingdings" panose="05000000000000000000" pitchFamily="2" charset="2"/>
              </a:rPr>
              <a:t> RF</a:t>
            </a:r>
            <a:r>
              <a:rPr lang="en-GB" sz="1200" dirty="0"/>
              <a:t>:</a:t>
            </a:r>
          </a:p>
          <a:p>
            <a:pPr>
              <a:tabLst>
                <a:tab pos="1974850" algn="l"/>
              </a:tabLst>
            </a:pPr>
            <a:r>
              <a:rPr lang="en-GB" sz="1200" dirty="0"/>
              <a:t>Klystron: 	</a:t>
            </a:r>
            <a:r>
              <a:rPr lang="en-GB" sz="1200" dirty="0" smtClean="0"/>
              <a:t>53</a:t>
            </a:r>
            <a:r>
              <a:rPr lang="en-GB" sz="1200" dirty="0"/>
              <a:t>%</a:t>
            </a:r>
          </a:p>
          <a:p>
            <a:pPr>
              <a:tabLst>
                <a:tab pos="1974850" algn="l"/>
              </a:tabLst>
            </a:pPr>
            <a:r>
              <a:rPr lang="en-GB" sz="1200" dirty="0"/>
              <a:t>Present SSA: 	</a:t>
            </a:r>
            <a:r>
              <a:rPr lang="en-GB" sz="1200" dirty="0" smtClean="0"/>
              <a:t>47</a:t>
            </a:r>
            <a:r>
              <a:rPr lang="en-GB" sz="1200" dirty="0"/>
              <a:t>%</a:t>
            </a:r>
          </a:p>
          <a:p>
            <a:pPr>
              <a:tabLst>
                <a:tab pos="1974850" algn="l"/>
              </a:tabLst>
            </a:pPr>
            <a:r>
              <a:rPr lang="en-GB" sz="1200" dirty="0"/>
              <a:t>New SSA </a:t>
            </a:r>
            <a:r>
              <a:rPr lang="en-GB" sz="1000" i="1" dirty="0"/>
              <a:t>(to replace Klystron)</a:t>
            </a:r>
            <a:r>
              <a:rPr lang="en-GB" sz="1100" dirty="0"/>
              <a:t>: </a:t>
            </a:r>
            <a:r>
              <a:rPr lang="en-GB" sz="1200" dirty="0"/>
              <a:t>	59%</a:t>
            </a:r>
          </a:p>
        </p:txBody>
      </p:sp>
      <p:sp>
        <p:nvSpPr>
          <p:cNvPr id="8" name="Down Arrow 7"/>
          <p:cNvSpPr/>
          <p:nvPr/>
        </p:nvSpPr>
        <p:spPr>
          <a:xfrm>
            <a:off x="808000" y="1732197"/>
            <a:ext cx="346683" cy="50769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827" y="983570"/>
            <a:ext cx="4655173" cy="19464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9144" y="707651"/>
            <a:ext cx="21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EBS_RF configuration</a:t>
            </a:r>
            <a:endParaRPr lang="en-GB" sz="1400" i="1" dirty="0"/>
          </a:p>
        </p:txBody>
      </p:sp>
      <p:sp>
        <p:nvSpPr>
          <p:cNvPr id="11" name="Right Arrow 10"/>
          <p:cNvSpPr/>
          <p:nvPr/>
        </p:nvSpPr>
        <p:spPr>
          <a:xfrm>
            <a:off x="3729468" y="4701541"/>
            <a:ext cx="741066" cy="28222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813911" y="4154293"/>
            <a:ext cx="22672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Storage </a:t>
            </a: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Ring </a:t>
            </a:r>
            <a:b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1400" i="1" dirty="0" smtClean="0">
                <a:solidFill>
                  <a:schemeClr val="accent6">
                    <a:lumMod val="75000"/>
                  </a:schemeClr>
                </a:solidFill>
              </a:rPr>
              <a:t>Total electrical power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b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6350 kW 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[2018]</a:t>
            </a:r>
            <a:b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4100</a:t>
            </a: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 kW </a:t>
            </a:r>
            <a:r>
              <a:rPr lang="en-GB" sz="1400" i="1" dirty="0">
                <a:solidFill>
                  <a:schemeClr val="accent6">
                    <a:lumMod val="75000"/>
                  </a:schemeClr>
                </a:solidFill>
              </a:rPr>
              <a:t>[EBS]</a:t>
            </a:r>
          </a:p>
        </p:txBody>
      </p:sp>
    </p:spTree>
    <p:extLst>
      <p:ext uri="{BB962C8B-B14F-4D97-AF65-F5344CB8AC3E}">
        <p14:creationId xmlns:p14="http://schemas.microsoft.com/office/powerpoint/2010/main" val="13689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de-screen">
  <a:themeElements>
    <a:clrScheme name="ESRF">
      <a:dk1>
        <a:sysClr val="windowText" lastClr="000000"/>
      </a:dk1>
      <a:lt1>
        <a:sysClr val="window" lastClr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wide-screen</Template>
  <TotalTime>0</TotalTime>
  <Words>2232</Words>
  <Application>Microsoft Office PowerPoint</Application>
  <PresentationFormat>Custom</PresentationFormat>
  <Paragraphs>374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ITCOfficinaSans LT Book</vt:lpstr>
      <vt:lpstr>Open Sans Extrabold</vt:lpstr>
      <vt:lpstr>Symbol</vt:lpstr>
      <vt:lpstr>Times New Roman</vt:lpstr>
      <vt:lpstr>Wingdings</vt:lpstr>
      <vt:lpstr>wide-screen</vt:lpstr>
      <vt:lpstr>PowerPoint Presentation</vt:lpstr>
      <vt:lpstr>outline</vt:lpstr>
      <vt:lpstr>Context</vt:lpstr>
      <vt:lpstr>regulations</vt:lpstr>
      <vt:lpstr>The ESRF: fact and figures</vt:lpstr>
      <vt:lpstr>EBS upgrade lattice</vt:lpstr>
      <vt:lpstr>magnets optimization</vt:lpstr>
      <vt:lpstr>Power and energy consumptionfor the magnets</vt:lpstr>
      <vt:lpstr>radio-frequency consumption</vt:lpstr>
      <vt:lpstr>lifetime, injection efficiency and injector usage</vt:lpstr>
      <vt:lpstr>typical power consumption</vt:lpstr>
      <vt:lpstr>Energy management for the whole institute</vt:lpstr>
      <vt:lpstr>The esrf : sustainability with a reduction of travels</vt:lpstr>
      <vt:lpstr>Conclusion for the ESRF</vt:lpstr>
      <vt:lpstr>Overview of sustainability for light sources</vt:lpstr>
      <vt:lpstr>General Conclusion</vt:lpstr>
      <vt:lpstr>ESSRI Workshop series</vt:lpstr>
      <vt:lpstr>Many thanks for your attention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CLAVEL Corinne</dc:creator>
  <cp:lastModifiedBy>REVOL Jean-Luc</cp:lastModifiedBy>
  <cp:revision>693</cp:revision>
  <cp:lastPrinted>2023-04-18T14:52:53Z</cp:lastPrinted>
  <dcterms:created xsi:type="dcterms:W3CDTF">2014-01-17T08:20:57Z</dcterms:created>
  <dcterms:modified xsi:type="dcterms:W3CDTF">2024-02-15T06:07:47Z</dcterms:modified>
</cp:coreProperties>
</file>