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sldIdLst>
    <p:sldId id="379" r:id="rId2"/>
    <p:sldId id="740" r:id="rId3"/>
    <p:sldId id="742" r:id="rId4"/>
    <p:sldId id="698" r:id="rId5"/>
    <p:sldId id="413" r:id="rId6"/>
    <p:sldId id="393" r:id="rId7"/>
    <p:sldId id="696" r:id="rId8"/>
    <p:sldId id="395" r:id="rId9"/>
    <p:sldId id="396" r:id="rId10"/>
    <p:sldId id="743" r:id="rId11"/>
    <p:sldId id="398" r:id="rId12"/>
    <p:sldId id="399" r:id="rId13"/>
    <p:sldId id="402" r:id="rId14"/>
    <p:sldId id="403" r:id="rId15"/>
    <p:sldId id="401" r:id="rId16"/>
    <p:sldId id="404" r:id="rId17"/>
    <p:sldId id="744" r:id="rId18"/>
    <p:sldId id="406" r:id="rId19"/>
    <p:sldId id="755" r:id="rId20"/>
    <p:sldId id="751" r:id="rId21"/>
    <p:sldId id="697" r:id="rId22"/>
    <p:sldId id="409" r:id="rId23"/>
    <p:sldId id="410" r:id="rId24"/>
    <p:sldId id="412" r:id="rId25"/>
    <p:sldId id="747" r:id="rId26"/>
    <p:sldId id="756" r:id="rId27"/>
    <p:sldId id="746" r:id="rId28"/>
    <p:sldId id="750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348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14.02.24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14.02.24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14.02.24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14.02.24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14.02.24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14.02.24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14.02.24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14.02.24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14.02.24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14.02.24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14.02.24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14.02.24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14.02.24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xsuite.web.cern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ltos.github.io/xplt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21920" y="2646868"/>
            <a:ext cx="8843257" cy="2685292"/>
            <a:chOff x="121920" y="3176491"/>
            <a:chExt cx="8843257" cy="2685292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673039" y="3176491"/>
              <a:ext cx="78182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An Integrated Beam Physics Simulation Framework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21920" y="3892013"/>
              <a:ext cx="8843257" cy="1969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G.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Iadarola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R. De Maria, S.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Łopaciuk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  <a:b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</a:b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A. Abramov, X.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Buffat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D.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Demetriadou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L.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Deniau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P. Hermes, 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Kicsiny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Kruyt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A. Latina, </a:t>
              </a:r>
              <a:b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</a:b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L.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Mether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K.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Paraschou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G.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Sterbini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F. Van Der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Veken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CERN, Geneva, Switzerland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P. Belanger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TRIUMF, Vancouver, Canada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D. Di Croce, T.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Pieloni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L. Van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Riesen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-Haupt, M. Seidel, EPFL, Lausanne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Switzerland 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Niedermayer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GSI, Darmstadt, Germany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2274125" y="6448028"/>
            <a:ext cx="4595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hlinkClick r:id="rId2"/>
              </a:rPr>
              <a:t>https://xsuite.web.cern.ch</a:t>
            </a:r>
            <a:endParaRPr lang="en-CH" sz="16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E168A2-9862-63C7-F585-98D33EBB762D}"/>
              </a:ext>
            </a:extLst>
          </p:cNvPr>
          <p:cNvGrpSpPr/>
          <p:nvPr/>
        </p:nvGrpSpPr>
        <p:grpSpPr>
          <a:xfrm>
            <a:off x="2873691" y="5554942"/>
            <a:ext cx="3396618" cy="623791"/>
            <a:chOff x="3021534" y="5565102"/>
            <a:chExt cx="3396618" cy="623791"/>
          </a:xfrm>
        </p:grpSpPr>
        <p:sp>
          <p:nvSpPr>
            <p:cNvPr id="12" name="TextBox 7">
              <a:extLst>
                <a:ext uri="{FF2B5EF4-FFF2-40B4-BE49-F238E27FC236}">
                  <a16:creationId xmlns:a16="http://schemas.microsoft.com/office/drawing/2014/main" id="{F34AD3ED-BA05-4B4F-40D1-FACA3ED9C96D}"/>
                </a:ext>
              </a:extLst>
            </p:cNvPr>
            <p:cNvSpPr txBox="1"/>
            <p:nvPr/>
          </p:nvSpPr>
          <p:spPr>
            <a:xfrm>
              <a:off x="3021534" y="5730456"/>
              <a:ext cx="2714750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Work supported by: 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8CC522F-3FCE-8612-C28F-7970531CEA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33600"/>
            <a:stretch/>
          </p:blipFill>
          <p:spPr>
            <a:xfrm>
              <a:off x="5349820" y="5565102"/>
              <a:ext cx="1068332" cy="623791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D340B52-3451-D18E-E538-8B586C75BA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4982" y="558875"/>
            <a:ext cx="2093459" cy="208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570632"/>
            <a:ext cx="5300422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Agile development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Multi-objective optimizer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Simulation of specific processes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Handling of collective effects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Space-charge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Beam-beam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32807450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11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Lattice modelling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363532-7E94-938F-C10D-5B9E908145D5}"/>
              </a:ext>
            </a:extLst>
          </p:cNvPr>
          <p:cNvSpPr txBox="1"/>
          <p:nvPr/>
        </p:nvSpPr>
        <p:spPr>
          <a:xfrm>
            <a:off x="372185" y="1113324"/>
            <a:ext cx="4562115" cy="260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beam line </a:t>
            </a:r>
            <a:r>
              <a:rPr lang="en-GB" sz="1700" dirty="0">
                <a:solidFill>
                  <a:schemeClr val="tx2"/>
                </a:solidFill>
              </a:rPr>
              <a:t>is represented as a </a:t>
            </a:r>
            <a:r>
              <a:rPr lang="en-GB" sz="1700" b="1" dirty="0">
                <a:solidFill>
                  <a:srgbClr val="2962AE"/>
                </a:solidFill>
              </a:rPr>
              <a:t>sequence of Python objects</a:t>
            </a:r>
            <a:r>
              <a:rPr lang="en-GB" sz="1700" dirty="0">
                <a:solidFill>
                  <a:schemeClr val="tx2"/>
                </a:solidFill>
              </a:rPr>
              <a:t>, each corresponding to an accelerator element or to other physical processes (e.g. magnets, cavities, aperture restrictions, etc.).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Can be </a:t>
            </a:r>
            <a:r>
              <a:rPr lang="en-GB" sz="1700" b="1" dirty="0">
                <a:solidFill>
                  <a:srgbClr val="2962AE"/>
                </a:solidFill>
              </a:rPr>
              <a:t>defined manually </a:t>
            </a:r>
            <a:r>
              <a:rPr lang="en-GB" sz="1700" dirty="0">
                <a:solidFill>
                  <a:schemeClr val="tx2"/>
                </a:solidFill>
              </a:rPr>
              <a:t>or </a:t>
            </a:r>
            <a:r>
              <a:rPr lang="en-GB" sz="1700" b="1" dirty="0">
                <a:solidFill>
                  <a:srgbClr val="2962AE"/>
                </a:solidFill>
              </a:rPr>
              <a:t>imported from MAD-X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Including </a:t>
            </a:r>
            <a:r>
              <a:rPr lang="en-GB" sz="1700" b="1" dirty="0">
                <a:solidFill>
                  <a:srgbClr val="2962AE"/>
                </a:solidFill>
              </a:rPr>
              <a:t>tilts</a:t>
            </a:r>
            <a:r>
              <a:rPr lang="en-GB" sz="1700" dirty="0">
                <a:solidFill>
                  <a:schemeClr val="tx2"/>
                </a:solidFill>
              </a:rPr>
              <a:t>, </a:t>
            </a:r>
            <a:r>
              <a:rPr lang="en-GB" sz="1700" b="1" dirty="0">
                <a:solidFill>
                  <a:srgbClr val="2962AE"/>
                </a:solidFill>
              </a:rPr>
              <a:t>misalignments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b="1" dirty="0">
                <a:solidFill>
                  <a:srgbClr val="2962AE"/>
                </a:solidFill>
              </a:rPr>
              <a:t>multipolar errors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24888F-D805-BFB8-64A5-14432A7A8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081" y="1113324"/>
            <a:ext cx="3474710" cy="32600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6D5AE3-5A14-1330-54C3-603BB6BE51D4}"/>
              </a:ext>
            </a:extLst>
          </p:cNvPr>
          <p:cNvSpPr txBox="1"/>
          <p:nvPr/>
        </p:nvSpPr>
        <p:spPr>
          <a:xfrm>
            <a:off x="145258" y="4334273"/>
            <a:ext cx="8811013" cy="2231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We provide: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“Thin” lattice integration</a:t>
            </a:r>
            <a:r>
              <a:rPr lang="en-GB" sz="1700" dirty="0">
                <a:solidFill>
                  <a:schemeClr val="tx2"/>
                </a:solidFill>
              </a:rPr>
              <a:t>, largely based on the </a:t>
            </a:r>
            <a:r>
              <a:rPr lang="en-GB" sz="1700" dirty="0" err="1">
                <a:solidFill>
                  <a:schemeClr val="tx2"/>
                </a:solidFill>
              </a:rPr>
              <a:t>Sixtrack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dirty="0" err="1">
                <a:solidFill>
                  <a:schemeClr val="tx2"/>
                </a:solidFill>
              </a:rPr>
              <a:t>Sixtracklib</a:t>
            </a:r>
            <a:r>
              <a:rPr lang="en-GB" sz="1700" dirty="0">
                <a:solidFill>
                  <a:schemeClr val="tx2"/>
                </a:solidFill>
              </a:rPr>
              <a:t> experience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“Thick” maps</a:t>
            </a:r>
            <a:r>
              <a:rPr lang="en-GB" sz="1700" dirty="0">
                <a:solidFill>
                  <a:srgbClr val="2962AE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for bending and quadrupole magnets are also available: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For bends, we provide a </a:t>
            </a:r>
            <a:r>
              <a:rPr lang="en-GB" sz="1700" b="1" dirty="0">
                <a:solidFill>
                  <a:srgbClr val="2962AE"/>
                </a:solidFill>
              </a:rPr>
              <a:t>“full” map </a:t>
            </a:r>
            <a:r>
              <a:rPr lang="en-GB" sz="1700" dirty="0">
                <a:solidFill>
                  <a:schemeClr val="tx2"/>
                </a:solidFill>
              </a:rPr>
              <a:t>(appropriate for small rings), and an </a:t>
            </a:r>
            <a:r>
              <a:rPr lang="en-GB" sz="1700" b="1" dirty="0">
                <a:solidFill>
                  <a:srgbClr val="2962AE"/>
                </a:solidFill>
              </a:rPr>
              <a:t>“expanded” map </a:t>
            </a:r>
            <a:r>
              <a:rPr lang="en-GB" sz="1700" dirty="0">
                <a:solidFill>
                  <a:schemeClr val="tx2"/>
                </a:solidFill>
              </a:rPr>
              <a:t>(for large rings and small bending angles).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Dipole edge effects </a:t>
            </a:r>
            <a:r>
              <a:rPr lang="en-GB" sz="1700" dirty="0">
                <a:solidFill>
                  <a:schemeClr val="tx2"/>
                </a:solidFill>
              </a:rPr>
              <a:t>including </a:t>
            </a:r>
            <a:r>
              <a:rPr lang="en-GB" sz="1700" b="1" dirty="0">
                <a:solidFill>
                  <a:srgbClr val="2962AE"/>
                </a:solidFill>
              </a:rPr>
              <a:t>fringe fields </a:t>
            </a:r>
            <a:r>
              <a:rPr lang="en-GB" sz="1700" dirty="0">
                <a:solidFill>
                  <a:schemeClr val="tx2"/>
                </a:solidFill>
              </a:rPr>
              <a:t>can be </a:t>
            </a:r>
            <a:r>
              <a:rPr lang="en-GB" sz="1700" dirty="0" err="1">
                <a:solidFill>
                  <a:schemeClr val="tx2"/>
                </a:solidFill>
              </a:rPr>
              <a:t>modeled</a:t>
            </a:r>
            <a:r>
              <a:rPr lang="en-GB" sz="1700" dirty="0">
                <a:solidFill>
                  <a:schemeClr val="tx2"/>
                </a:solidFill>
              </a:rPr>
              <a:t> either in their </a:t>
            </a:r>
            <a:r>
              <a:rPr lang="en-GB" sz="1700" b="1" dirty="0">
                <a:solidFill>
                  <a:srgbClr val="2962AE"/>
                </a:solidFill>
              </a:rPr>
              <a:t>linearized form </a:t>
            </a:r>
            <a:r>
              <a:rPr lang="en-GB" sz="1700" dirty="0">
                <a:solidFill>
                  <a:schemeClr val="tx2"/>
                </a:solidFill>
              </a:rPr>
              <a:t>or as </a:t>
            </a:r>
            <a:r>
              <a:rPr lang="en-GB" sz="1700" b="1" dirty="0">
                <a:solidFill>
                  <a:srgbClr val="2962AE"/>
                </a:solidFill>
              </a:rPr>
              <a:t>full non-linear maps </a:t>
            </a:r>
            <a:r>
              <a:rPr lang="en-GB" sz="1700" dirty="0">
                <a:solidFill>
                  <a:schemeClr val="tx2"/>
                </a:solidFill>
              </a:rPr>
              <a:t>(same fringe model as in MAD-NG and PTC).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82D136-288A-2BF9-5C0C-AD60D2E9A2AD}"/>
              </a:ext>
            </a:extLst>
          </p:cNvPr>
          <p:cNvSpPr txBox="1"/>
          <p:nvPr/>
        </p:nvSpPr>
        <p:spPr>
          <a:xfrm>
            <a:off x="5486400" y="623230"/>
            <a:ext cx="32854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500" dirty="0">
                <a:solidFill>
                  <a:schemeClr val="tx2"/>
                </a:solidFill>
              </a:rPr>
              <a:t>Xsuite model of a ring</a:t>
            </a:r>
          </a:p>
          <a:p>
            <a:pPr algn="ctr"/>
            <a:r>
              <a:rPr lang="en-CH" sz="1500" dirty="0">
                <a:solidFill>
                  <a:schemeClr val="tx2"/>
                </a:solidFill>
              </a:rPr>
              <a:t>(represented with the </a:t>
            </a:r>
            <a:r>
              <a:rPr lang="en-CH" sz="1500" dirty="0">
                <a:solidFill>
                  <a:schemeClr val="tx2"/>
                </a:solidFill>
                <a:hlinkClick r:id="rId3"/>
              </a:rPr>
              <a:t>Xplt package</a:t>
            </a:r>
            <a:r>
              <a:rPr lang="en-CH" sz="1500" dirty="0">
                <a:solidFill>
                  <a:schemeClr val="tx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7481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Single particle tracking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1C23BC-DC39-E592-8724-E959A6F0451E}"/>
              </a:ext>
            </a:extLst>
          </p:cNvPr>
          <p:cNvSpPr txBox="1"/>
          <p:nvPr/>
        </p:nvSpPr>
        <p:spPr>
          <a:xfrm>
            <a:off x="114300" y="1061605"/>
            <a:ext cx="90297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speed up tracking simulations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Xsuite assembles and compiles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 kernel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(callable from Python)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optimized for the given beamline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specialized for the chosen platform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(CPU or GPU)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cking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speed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found to be</a:t>
            </a:r>
            <a:r>
              <a:rPr lang="en-GB" sz="1700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 to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single-core CPU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 two orders of magnitudes faster than that on high-end GPUs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Developments are well advanced to deploy Xsuite on the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LHC@Home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volunteer computing platform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75E10227-9BAE-2E15-3E00-AE6B4E36AD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762242"/>
              </p:ext>
            </p:extLst>
          </p:nvPr>
        </p:nvGraphicFramePr>
        <p:xfrm>
          <a:off x="343624" y="3645913"/>
          <a:ext cx="4476854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421">
                  <a:extLst>
                    <a:ext uri="{9D8B030D-6E8A-4147-A177-3AD203B41FA5}">
                      <a16:colId xmlns:a16="http://schemas.microsoft.com/office/drawing/2014/main" val="1689385859"/>
                    </a:ext>
                  </a:extLst>
                </a:gridCol>
                <a:gridCol w="1982433">
                  <a:extLst>
                    <a:ext uri="{9D8B030D-6E8A-4147-A177-3AD203B41FA5}">
                      <a16:colId xmlns:a16="http://schemas.microsoft.com/office/drawing/2014/main" val="39212317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CH" sz="1500" dirty="0"/>
                        <a:t>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Computing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84970"/>
                  </a:ext>
                </a:extLst>
              </a:tr>
              <a:tr h="180415">
                <a:tc>
                  <a:txBody>
                    <a:bodyPr/>
                    <a:lstStyle/>
                    <a:p>
                      <a:r>
                        <a:rPr lang="en-CH" sz="1500" b="1" dirty="0"/>
                        <a:t>CPU </a:t>
                      </a:r>
                      <a:r>
                        <a:rPr lang="en-CH" sz="1500" b="0" dirty="0"/>
                        <a:t>(single core)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190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8016672"/>
                  </a:ext>
                </a:extLst>
              </a:tr>
              <a:tr h="145477">
                <a:tc>
                  <a:txBody>
                    <a:bodyPr/>
                    <a:lstStyle/>
                    <a:p>
                      <a:r>
                        <a:rPr lang="en-CH" sz="1500" b="1" dirty="0"/>
                        <a:t>GPU</a:t>
                      </a:r>
                      <a:r>
                        <a:rPr lang="en-CH" sz="1500" dirty="0"/>
                        <a:t> (NVIDIA V100, cupy)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862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1" dirty="0"/>
                        <a:t>GPU </a:t>
                      </a:r>
                      <a:r>
                        <a:rPr lang="en-CH" sz="1500" dirty="0"/>
                        <a:t>(NVIDIA V100 pyopencl)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0.85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501380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5C8C4A7C-188A-CA7C-183C-96CCAB3702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9"/>
          <a:stretch/>
        </p:blipFill>
        <p:spPr>
          <a:xfrm>
            <a:off x="5347844" y="3020722"/>
            <a:ext cx="3041094" cy="367450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21B716-1AA9-A27F-5523-6B4F7C9709AA}"/>
              </a:ext>
            </a:extLst>
          </p:cNvPr>
          <p:cNvSpPr txBox="1"/>
          <p:nvPr/>
        </p:nvSpPr>
        <p:spPr>
          <a:xfrm>
            <a:off x="343624" y="3301981"/>
            <a:ext cx="4476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Tracking time for a typical LHC simulation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EA76C2-C2FA-31D3-9A10-0F80DA4E678A}"/>
              </a:ext>
            </a:extLst>
          </p:cNvPr>
          <p:cNvSpPr txBox="1"/>
          <p:nvPr/>
        </p:nvSpPr>
        <p:spPr>
          <a:xfrm>
            <a:off x="5981700" y="2702190"/>
            <a:ext cx="24463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FMA produced wi</a:t>
            </a:r>
            <a:r>
              <a:rPr lang="en-GB" sz="1600" b="1" dirty="0" err="1"/>
              <a:t>th</a:t>
            </a:r>
            <a:r>
              <a:rPr lang="en-CH" sz="1600" b="1" dirty="0"/>
              <a:t> Xsuite</a:t>
            </a:r>
          </a:p>
        </p:txBody>
      </p:sp>
    </p:spTree>
    <p:extLst>
      <p:ext uri="{BB962C8B-B14F-4D97-AF65-F5344CB8AC3E}">
        <p14:creationId xmlns:p14="http://schemas.microsoft.com/office/powerpoint/2010/main" val="34792370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Twiss module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96818" y="1039689"/>
            <a:ext cx="4767282" cy="54168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Twiss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 can be used to extract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lattice functions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 ring or a beamline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calculation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probes the lattice </a:t>
            </a:r>
            <a:r>
              <a:rPr lang="en-GB" sz="1700" b="1" u="sng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simply by tracking particles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losed orbit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obtained by applying a Python root finder on the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Jacobian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matrix obtained by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tracking (central differences)</a:t>
            </a:r>
            <a:endParaRPr lang="en-GB" sz="1700" b="1" dirty="0">
              <a:solidFill>
                <a:srgbClr val="2962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Compute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“Linear Normal Form”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of the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acobian matrix (diagonalization)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Propagate eigenvectors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Obtain fr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eigenvectors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wiss parameters 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(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𝛼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, 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𝛽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, 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𝛾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) ,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dispersion functions, phase advances, coupling coefficients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can be done with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assigned beam momentum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get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off-momentum beta-beating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non-linear chromaticity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etc. 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536DC55-BD7E-C86F-A29D-B3F0B51A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42" y="578024"/>
            <a:ext cx="4664098" cy="52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ECD116-B00C-4E97-143E-1AF1BD7F932A}"/>
              </a:ext>
            </a:extLst>
          </p:cNvPr>
          <p:cNvSpPr txBox="1"/>
          <p:nvPr/>
        </p:nvSpPr>
        <p:spPr>
          <a:xfrm>
            <a:off x="7611748" y="1224355"/>
            <a:ext cx="12274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400" b="1" dirty="0"/>
              <a:t>HL-LHC optics </a:t>
            </a:r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089A7B2E-39A4-6072-2388-5AA5A877309D}"/>
              </a:ext>
            </a:extLst>
          </p:cNvPr>
          <p:cNvSpPr txBox="1">
            <a:spLocks/>
          </p:cNvSpPr>
          <p:nvPr/>
        </p:nvSpPr>
        <p:spPr>
          <a:xfrm>
            <a:off x="6868391" y="625197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13</a:t>
            </a:fld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C7E80B-004F-0F8A-2BCA-F69A0FE09E97}"/>
              </a:ext>
            </a:extLst>
          </p:cNvPr>
          <p:cNvSpPr txBox="1"/>
          <p:nvPr/>
        </p:nvSpPr>
        <p:spPr>
          <a:xfrm>
            <a:off x="5211839" y="5683233"/>
            <a:ext cx="19176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compared to MAD-X: </a:t>
            </a:r>
            <a:r>
              <a:rPr lang="en-GB" sz="14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Db / b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&lt;&lt; 10</a:t>
            </a:r>
            <a:r>
              <a:rPr lang="en-GB" sz="14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</a:t>
            </a:r>
          </a:p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time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very similar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A59A37-1E74-9E17-5EC6-43A114F2B1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7196" y="5621458"/>
            <a:ext cx="1917670" cy="11013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DA8EB5-49D3-BF94-E79C-2287789E34CE}"/>
              </a:ext>
            </a:extLst>
          </p:cNvPr>
          <p:cNvSpPr txBox="1"/>
          <p:nvPr/>
        </p:nvSpPr>
        <p:spPr>
          <a:xfrm rot="20229699">
            <a:off x="8277898" y="6256234"/>
            <a:ext cx="727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>
                <a:solidFill>
                  <a:schemeClr val="bg1"/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845387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Twiss module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34060" y="1224355"/>
            <a:ext cx="4437940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of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Twiss parameters based on the tracking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main advantages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physical model included in the tracking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automatically usable in Twiss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additional development effort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Twiss becomes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powerful diagnostics tool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the built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tracking model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Allows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measuring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directly on the tracking model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tunes,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chromaticities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closed orbit, beta functions, etc.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done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effortlessly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exporting or manipulating the model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daily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for validating simulation models, catching mistakes, in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vestigating issues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59CC7FCB-1955-23EC-4BB7-D434E0CA80FB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14</a:t>
            </a:fld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EDAACC-C622-C8D0-7D1D-DD9F3AB6F7A0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79570E6-491C-D600-F934-BC7843F9B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42" y="578024"/>
            <a:ext cx="4664098" cy="52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ED99D54-766F-D58C-CB0B-C04C9DF37E16}"/>
              </a:ext>
            </a:extLst>
          </p:cNvPr>
          <p:cNvSpPr txBox="1"/>
          <p:nvPr/>
        </p:nvSpPr>
        <p:spPr>
          <a:xfrm>
            <a:off x="7611748" y="1224355"/>
            <a:ext cx="12274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400" b="1" dirty="0"/>
              <a:t>HL-LHC optics </a:t>
            </a:r>
          </a:p>
        </p:txBody>
      </p: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A1C588D-1B5C-E726-1CB5-E3E155C622E2}"/>
              </a:ext>
            </a:extLst>
          </p:cNvPr>
          <p:cNvSpPr txBox="1">
            <a:spLocks/>
          </p:cNvSpPr>
          <p:nvPr/>
        </p:nvSpPr>
        <p:spPr>
          <a:xfrm>
            <a:off x="6868391" y="625197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14</a:t>
            </a:fld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7761EB-F625-8BCA-5230-1CD46D654294}"/>
              </a:ext>
            </a:extLst>
          </p:cNvPr>
          <p:cNvSpPr txBox="1"/>
          <p:nvPr/>
        </p:nvSpPr>
        <p:spPr>
          <a:xfrm>
            <a:off x="5211839" y="5683233"/>
            <a:ext cx="19176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compared to MAD-X: </a:t>
            </a:r>
            <a:r>
              <a:rPr lang="en-GB" sz="14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Db / b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&lt;&lt; 10</a:t>
            </a:r>
            <a:r>
              <a:rPr lang="en-GB" sz="14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</a:t>
            </a:r>
          </a:p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time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very similar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D5388AD-CF6C-5D4E-AAC0-41422A87C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7196" y="5621458"/>
            <a:ext cx="1917670" cy="110136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358BE1F-46D7-73BC-8F56-446B17FBE4F4}"/>
              </a:ext>
            </a:extLst>
          </p:cNvPr>
          <p:cNvSpPr txBox="1"/>
          <p:nvPr/>
        </p:nvSpPr>
        <p:spPr>
          <a:xfrm rot="20229699">
            <a:off x="8277898" y="6256234"/>
            <a:ext cx="727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>
                <a:solidFill>
                  <a:schemeClr val="bg1"/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1454936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Dynamic control of beam line parameters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08857" y="1144967"/>
            <a:ext cx="5212443" cy="484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In accelerators often a single</a:t>
            </a:r>
            <a:r>
              <a:rPr lang="en-GB" sz="1700" b="1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2962AE"/>
                </a:solidFill>
              </a:rPr>
              <a:t>high-level parameter </a:t>
            </a:r>
            <a:r>
              <a:rPr lang="en-GB" sz="1700" dirty="0">
                <a:solidFill>
                  <a:schemeClr val="tx2"/>
                </a:solidFill>
              </a:rPr>
              <a:t>can be used to control </a:t>
            </a:r>
            <a:r>
              <a:rPr lang="en-GB" sz="1700" b="1" dirty="0">
                <a:solidFill>
                  <a:srgbClr val="2962AE"/>
                </a:solidFill>
              </a:rPr>
              <a:t>groups of components </a:t>
            </a:r>
            <a:r>
              <a:rPr lang="en-GB" sz="1700" dirty="0">
                <a:solidFill>
                  <a:schemeClr val="tx2"/>
                </a:solidFill>
              </a:rPr>
              <a:t>with complex dependency relations. (e.g. magnets in series, groups of RF cavities, etc.)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</a:t>
            </a:r>
            <a:r>
              <a:rPr lang="en-GB" sz="1700" b="1" dirty="0">
                <a:solidFill>
                  <a:srgbClr val="2962AE"/>
                </a:solidFill>
              </a:rPr>
              <a:t> </a:t>
            </a:r>
            <a:r>
              <a:rPr lang="en-GB" sz="1700" b="1" dirty="0" err="1">
                <a:solidFill>
                  <a:srgbClr val="2962AE"/>
                </a:solidFill>
              </a:rPr>
              <a:t>Xdeps</a:t>
            </a:r>
            <a:r>
              <a:rPr lang="en-GB" sz="1700" b="1" dirty="0">
                <a:solidFill>
                  <a:srgbClr val="2962AE"/>
                </a:solidFill>
              </a:rPr>
              <a:t> module </a:t>
            </a:r>
            <a:r>
              <a:rPr lang="en-GB" sz="1700" dirty="0">
                <a:solidFill>
                  <a:schemeClr val="tx2"/>
                </a:solidFill>
              </a:rPr>
              <a:t>provides the capability to include such dependencies in the simulation model (as done by MAD-X deferred expressions)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E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xample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, LHC crossing angle knob:</a:t>
            </a:r>
          </a:p>
          <a:p>
            <a:pPr lvl="1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At any time, the user can set:</a:t>
            </a:r>
            <a:endParaRPr lang="en-GB" sz="1700" dirty="0">
              <a:solidFill>
                <a:schemeClr val="tx2"/>
              </a:solidFill>
              <a:effectLst/>
              <a:latin typeface="TeXGyreTermes"/>
            </a:endParaRP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chemeClr val="tx2"/>
                </a:solidFill>
                <a:latin typeface="TeXGyreTermes"/>
              </a:rPr>
              <a:t>	</a:t>
            </a:r>
            <a:r>
              <a:rPr lang="en-GB" sz="1400" dirty="0" err="1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lhc.vars</a:t>
            </a:r>
            <a:r>
              <a:rPr lang="en-GB" sz="1400" dirty="0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[’on_x1’] = 160 # </a:t>
            </a:r>
            <a:r>
              <a:rPr lang="en-GB" sz="1400" dirty="0" err="1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murad</a:t>
            </a:r>
            <a:endParaRPr lang="en-GB" sz="1800" dirty="0">
              <a:solidFill>
                <a:schemeClr val="tx2"/>
              </a:solidFill>
              <a:effectLst/>
              <a:highlight>
                <a:srgbClr val="E2F0D9"/>
              </a:highlight>
              <a:latin typeface="TeXGyreTermes"/>
            </a:endParaRPr>
          </a:p>
          <a:p>
            <a:pPr lvl="1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which 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automatically changes the strength of 40 dipole correctors 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to get the required crossing angle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User can also use </a:t>
            </a: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“Time functions”</a:t>
            </a:r>
            <a:r>
              <a:rPr lang="en-GB" sz="1700" dirty="0">
                <a:solidFill>
                  <a:schemeClr val="tx2"/>
                </a:solidFill>
                <a:latin typeface="TeXGyreTermes"/>
              </a:rPr>
              <a:t>, i.e. </a:t>
            </a: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time dependent knobs</a:t>
            </a:r>
            <a:r>
              <a:rPr lang="en-GB" sz="1700" dirty="0">
                <a:solidFill>
                  <a:schemeClr val="tx2"/>
                </a:solidFill>
                <a:latin typeface="TeXGyreTermes"/>
              </a:rPr>
              <a:t> that are updated automatically during the simulation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3ABA2B-FBBF-AF05-273C-3E8B641A6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710" y="1278922"/>
            <a:ext cx="3893146" cy="49014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99C2DD-A8FA-2CE3-4734-5F3194E54432}"/>
              </a:ext>
            </a:extLst>
          </p:cNvPr>
          <p:cNvSpPr txBox="1"/>
          <p:nvPr/>
        </p:nvSpPr>
        <p:spPr>
          <a:xfrm>
            <a:off x="5725392" y="952735"/>
            <a:ext cx="32716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  <a:effectLst/>
                <a:latin typeface="TeXGyreTermes"/>
              </a:rPr>
              <a:t>Simulation of a fast orbit bump used for the H</a:t>
            </a:r>
            <a:r>
              <a:rPr lang="en-GB" sz="1400" b="1" baseline="30000" dirty="0">
                <a:solidFill>
                  <a:schemeClr val="tx2"/>
                </a:solidFill>
                <a:effectLst/>
                <a:latin typeface="txsys"/>
              </a:rPr>
              <a:t>−</a:t>
            </a:r>
            <a:r>
              <a:rPr lang="en-GB" sz="1400" b="1" dirty="0">
                <a:solidFill>
                  <a:schemeClr val="tx2"/>
                </a:solidFill>
                <a:effectLst/>
                <a:latin typeface="txsys"/>
              </a:rPr>
              <a:t> </a:t>
            </a:r>
            <a:r>
              <a:rPr lang="en-GB" sz="1400" b="1" dirty="0">
                <a:solidFill>
                  <a:schemeClr val="tx2"/>
                </a:solidFill>
                <a:effectLst/>
                <a:latin typeface="TeXGyreTermes"/>
              </a:rPr>
              <a:t>injection into the CERN PS Booster 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19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16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Optimizer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219200" y="517620"/>
            <a:ext cx="7706591" cy="32470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Xsuite provides a </a:t>
            </a:r>
            <a:r>
              <a:rPr lang="en-GB" sz="1700" b="1" dirty="0">
                <a:solidFill>
                  <a:srgbClr val="2962AE"/>
                </a:solidFill>
              </a:rPr>
              <a:t>multi-objective optimizer </a:t>
            </a:r>
            <a:r>
              <a:rPr lang="en-GB" sz="1700" dirty="0">
                <a:solidFill>
                  <a:schemeClr val="tx2"/>
                </a:solidFill>
              </a:rPr>
              <a:t>to "match" model parameters to assigned constraints (e.g. control tunes, chromaticity, build orbit bumps, modify the optics)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Based on the </a:t>
            </a:r>
            <a:r>
              <a:rPr lang="en-GB" sz="1700" b="1" dirty="0">
                <a:solidFill>
                  <a:srgbClr val="2962AE"/>
                </a:solidFill>
              </a:rPr>
              <a:t>extensive experience of MAD-X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Uses the </a:t>
            </a:r>
            <a:r>
              <a:rPr lang="en-GB" sz="1700" b="1" dirty="0">
                <a:solidFill>
                  <a:srgbClr val="2962AE"/>
                </a:solidFill>
                <a:sym typeface="Wingdings" pitchFamily="2" charset="2"/>
              </a:rPr>
              <a:t>same optimization algorithm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(Jacobian, proven robustness)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o</a:t>
            </a:r>
            <a:r>
              <a:rPr lang="en-GB" sz="1700" dirty="0">
                <a:solidFill>
                  <a:schemeClr val="tx2"/>
                </a:solidFill>
                <a:effectLst/>
              </a:rPr>
              <a:t>ptimizer can be used to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synthesize knobs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O</a:t>
            </a:r>
            <a:r>
              <a:rPr lang="en-GB" sz="1700" dirty="0">
                <a:solidFill>
                  <a:schemeClr val="tx2"/>
                </a:solidFill>
                <a:effectLst/>
              </a:rPr>
              <a:t>ptimizations can involve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targets and knobs from multiple beam lines</a:t>
            </a:r>
            <a:r>
              <a:rPr lang="en-GB" sz="1700" b="1" dirty="0">
                <a:solidFill>
                  <a:srgbClr val="2962AE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(colliders)</a:t>
            </a:r>
            <a:endParaRPr lang="en-GB" sz="1700" dirty="0">
              <a:solidFill>
                <a:schemeClr val="tx2"/>
              </a:solidFill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</a:rPr>
              <a:t>Interface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designed for usage flexibility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  <a:r>
              <a:rPr lang="en-GB" sz="1700" dirty="0">
                <a:solidFill>
                  <a:schemeClr val="tx2"/>
                </a:solidFill>
                <a:effectLst/>
              </a:rPr>
              <a:t> User can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intervene in the optimization </a:t>
            </a:r>
            <a:r>
              <a:rPr lang="en-GB" sz="1700" dirty="0">
                <a:solidFill>
                  <a:schemeClr val="tx2"/>
                </a:solidFill>
                <a:effectLst/>
              </a:rPr>
              <a:t>by: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E</a:t>
            </a:r>
            <a:r>
              <a:rPr lang="en-GB" sz="1700" dirty="0">
                <a:solidFill>
                  <a:schemeClr val="tx2"/>
                </a:solidFill>
                <a:effectLst/>
              </a:rPr>
              <a:t>nabling/disabling targets or knobs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R</a:t>
            </a:r>
            <a:r>
              <a:rPr lang="en-GB" sz="1700" dirty="0">
                <a:solidFill>
                  <a:schemeClr val="tx2"/>
                </a:solidFill>
                <a:effectLst/>
              </a:rPr>
              <a:t>olling back optimization steps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C</a:t>
            </a:r>
            <a:r>
              <a:rPr lang="en-GB" sz="1700" dirty="0">
                <a:solidFill>
                  <a:schemeClr val="tx2"/>
                </a:solidFill>
                <a:effectLst/>
              </a:rPr>
              <a:t>hanging knob limits, target values, convergence tolerances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4EED6A-A39E-6F48-89DC-296B848D0E7A}"/>
              </a:ext>
            </a:extLst>
          </p:cNvPr>
          <p:cNvSpPr txBox="1"/>
          <p:nvPr/>
        </p:nvSpPr>
        <p:spPr>
          <a:xfrm>
            <a:off x="101600" y="4232199"/>
            <a:ext cx="3111500" cy="2077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Used for </a:t>
            </a:r>
            <a:r>
              <a:rPr lang="en-GB" sz="1700" b="1" dirty="0">
                <a:solidFill>
                  <a:srgbClr val="2962AE"/>
                </a:solidFill>
              </a:rPr>
              <a:t>optics matching of the LHC and of FCC-</a:t>
            </a:r>
            <a:r>
              <a:rPr lang="en-GB" sz="1700" b="1" dirty="0" err="1">
                <a:solidFill>
                  <a:srgbClr val="2962AE"/>
                </a:solidFill>
              </a:rPr>
              <a:t>ee</a:t>
            </a:r>
            <a:r>
              <a:rPr lang="en-GB" sz="1700" b="1" dirty="0">
                <a:solidFill>
                  <a:srgbClr val="2962AE"/>
                </a:solidFill>
              </a:rPr>
              <a:t> colliders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</a:rPr>
              <a:t>Proved capability of handling </a:t>
            </a:r>
            <a:r>
              <a:rPr lang="en-GB" sz="1700" b="1" dirty="0">
                <a:solidFill>
                  <a:srgbClr val="2962AE"/>
                </a:solidFill>
              </a:rPr>
              <a:t>large problems </a:t>
            </a:r>
            <a:r>
              <a:rPr lang="en-GB" sz="1700" dirty="0">
                <a:solidFill>
                  <a:schemeClr val="tx2"/>
                </a:solidFill>
              </a:rPr>
              <a:t>with several constraints and degrees of freedom. </a:t>
            </a:r>
          </a:p>
          <a:p>
            <a:pPr marL="285750" indent="-285750">
              <a:spcBef>
                <a:spcPts val="600"/>
              </a:spcBef>
              <a:buFont typeface="Wingdings" pitchFamily="2" charset="2"/>
              <a:buChar char="à"/>
            </a:pP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D94BC3B3-85B4-0A8F-D23C-44661C3C9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840" y="4249240"/>
            <a:ext cx="5280891" cy="26087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D836FD8-5D14-C08F-B930-227CAF3336A2}"/>
              </a:ext>
            </a:extLst>
          </p:cNvPr>
          <p:cNvSpPr txBox="1"/>
          <p:nvPr/>
        </p:nvSpPr>
        <p:spPr>
          <a:xfrm>
            <a:off x="3237840" y="3902548"/>
            <a:ext cx="55285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Optimized optics for the LHC collimation area (designed with Xsuite)</a:t>
            </a:r>
          </a:p>
        </p:txBody>
      </p:sp>
    </p:spTree>
    <p:extLst>
      <p:ext uri="{BB962C8B-B14F-4D97-AF65-F5344CB8AC3E}">
        <p14:creationId xmlns:p14="http://schemas.microsoft.com/office/powerpoint/2010/main" val="172091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570632"/>
            <a:ext cx="5300422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Agile development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Multi-objective optimizer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Simulation of specific processes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Handling of collective effects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Space-charge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Beam-beam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Electron clouds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2885619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18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Particle-matter interaction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110010" y="538269"/>
            <a:ext cx="7518400" cy="2908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For collimation studies, the </a:t>
            </a:r>
            <a:r>
              <a:rPr lang="en-GB" sz="1700" b="1" dirty="0" err="1">
                <a:solidFill>
                  <a:srgbClr val="2962AE"/>
                </a:solidFill>
              </a:rPr>
              <a:t>Xcoll</a:t>
            </a:r>
            <a:r>
              <a:rPr lang="en-GB" sz="1700" b="1" dirty="0">
                <a:solidFill>
                  <a:srgbClr val="2962AE"/>
                </a:solidFill>
              </a:rPr>
              <a:t> module </a:t>
            </a:r>
            <a:r>
              <a:rPr lang="en-GB" sz="1700" dirty="0">
                <a:solidFill>
                  <a:schemeClr val="tx2"/>
                </a:solidFill>
              </a:rPr>
              <a:t>provides </a:t>
            </a:r>
            <a:r>
              <a:rPr lang="en-GB" sz="1700" b="1" dirty="0">
                <a:solidFill>
                  <a:srgbClr val="2962AE"/>
                </a:solidFill>
              </a:rPr>
              <a:t>three engines </a:t>
            </a:r>
            <a:r>
              <a:rPr lang="en-GB" sz="1700" dirty="0">
                <a:solidFill>
                  <a:schemeClr val="tx2"/>
                </a:solidFill>
              </a:rPr>
              <a:t>to simulate </a:t>
            </a:r>
            <a:r>
              <a:rPr lang="en-GB" sz="1700" b="1" dirty="0">
                <a:solidFill>
                  <a:srgbClr val="2962AE"/>
                </a:solidFill>
              </a:rPr>
              <a:t>particle-matter interactions: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“Everest” engine </a:t>
            </a:r>
            <a:r>
              <a:rPr lang="en-GB" sz="1700" dirty="0">
                <a:solidFill>
                  <a:schemeClr val="tx2"/>
                </a:solidFill>
              </a:rPr>
              <a:t>embedded in </a:t>
            </a:r>
            <a:r>
              <a:rPr lang="en-GB" sz="1700" dirty="0" err="1">
                <a:solidFill>
                  <a:schemeClr val="tx2"/>
                </a:solidFill>
              </a:rPr>
              <a:t>Xcoll</a:t>
            </a:r>
            <a:r>
              <a:rPr lang="en-GB" sz="1700" dirty="0">
                <a:solidFill>
                  <a:schemeClr val="tx2"/>
                </a:solidFill>
              </a:rPr>
              <a:t> (evolution of K2 module from </a:t>
            </a:r>
            <a:r>
              <a:rPr lang="en-GB" sz="1700" dirty="0" err="1">
                <a:solidFill>
                  <a:schemeClr val="tx2"/>
                </a:solidFill>
              </a:rPr>
              <a:t>Sixtrack</a:t>
            </a:r>
            <a:r>
              <a:rPr lang="en-GB" sz="1700" dirty="0">
                <a:solidFill>
                  <a:schemeClr val="tx2"/>
                </a:solidFill>
              </a:rPr>
              <a:t>)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</a:t>
            </a:r>
            <a:r>
              <a:rPr lang="en-GB" sz="1700" b="1" dirty="0" err="1">
                <a:solidFill>
                  <a:srgbClr val="2962AE"/>
                </a:solidFill>
              </a:rPr>
              <a:t>Geant</a:t>
            </a:r>
            <a:r>
              <a:rPr lang="en-GB" sz="1700" b="1" dirty="0">
                <a:solidFill>
                  <a:srgbClr val="2962AE"/>
                </a:solidFill>
              </a:rPr>
              <a:t> 4” engine</a:t>
            </a:r>
            <a:r>
              <a:rPr lang="en-GB" sz="1700" dirty="0">
                <a:solidFill>
                  <a:schemeClr val="tx2"/>
                </a:solidFill>
              </a:rPr>
              <a:t>, based on an </a:t>
            </a:r>
            <a:r>
              <a:rPr lang="en-GB" sz="1700" b="1" dirty="0">
                <a:solidFill>
                  <a:srgbClr val="2962AE"/>
                </a:solidFill>
              </a:rPr>
              <a:t>interface Xsuite-BDSIM-Geant4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“FLUKA” engine</a:t>
            </a:r>
            <a:r>
              <a:rPr lang="en-GB" sz="1700" dirty="0">
                <a:solidFill>
                  <a:schemeClr val="tx2"/>
                </a:solidFill>
              </a:rPr>
              <a:t>, based on an interface with the </a:t>
            </a:r>
            <a:r>
              <a:rPr lang="en-GB" sz="1700" b="1" dirty="0">
                <a:solidFill>
                  <a:srgbClr val="2962AE"/>
                </a:solidFill>
              </a:rPr>
              <a:t>FLUKA</a:t>
            </a:r>
            <a:r>
              <a:rPr lang="en-GB" sz="1700" dirty="0">
                <a:solidFill>
                  <a:schemeClr val="tx2"/>
                </a:solidFill>
              </a:rPr>
              <a:t> Monte Carlo code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To support collimation studies, Xsuite provides: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Tools to </a:t>
            </a:r>
            <a:r>
              <a:rPr lang="en-GB" sz="1700" b="1" dirty="0">
                <a:solidFill>
                  <a:srgbClr val="2962AE"/>
                </a:solidFill>
              </a:rPr>
              <a:t>automatically install and set collimators </a:t>
            </a:r>
            <a:r>
              <a:rPr lang="en-GB" sz="1700" dirty="0">
                <a:solidFill>
                  <a:schemeClr val="tx2"/>
                </a:solidFill>
              </a:rPr>
              <a:t>in the simulation model</a:t>
            </a:r>
            <a:endParaRPr lang="en-GB" sz="1700" b="1" dirty="0">
              <a:solidFill>
                <a:srgbClr val="29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Support for </a:t>
            </a:r>
            <a:r>
              <a:rPr lang="en-GB" sz="1700" b="1" dirty="0">
                <a:solidFill>
                  <a:srgbClr val="2962AE"/>
                </a:solidFill>
              </a:rPr>
              <a:t>complex aperture modelling </a:t>
            </a:r>
            <a:r>
              <a:rPr lang="en-GB" sz="1700" dirty="0">
                <a:solidFill>
                  <a:schemeClr val="tx2"/>
                </a:solidFill>
              </a:rPr>
              <a:t>and </a:t>
            </a:r>
            <a:r>
              <a:rPr lang="en-GB" sz="1700" b="1" dirty="0">
                <a:solidFill>
                  <a:srgbClr val="2962AE"/>
                </a:solidFill>
              </a:rPr>
              <a:t>accurate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2962AE"/>
                </a:solidFill>
              </a:rPr>
              <a:t>localization of the lost particles along </a:t>
            </a:r>
            <a:r>
              <a:rPr lang="en-GB" sz="1700" dirty="0">
                <a:solidFill>
                  <a:schemeClr val="tx2"/>
                </a:solidFill>
              </a:rPr>
              <a:t>the beam line (typically within 1-10 cm)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4" name="Picture 3" descr="A graph of a spiraling graph&#10;&#10;Description automatically generated with medium confidence">
            <a:extLst>
              <a:ext uri="{FF2B5EF4-FFF2-40B4-BE49-F238E27FC236}">
                <a16:creationId xmlns:a16="http://schemas.microsoft.com/office/drawing/2014/main" id="{23503073-E262-3A99-1518-0C04AD3FF9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9750" y="3429000"/>
            <a:ext cx="4755450" cy="3566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95CEC4-8B04-8B60-3C9D-7EDF63637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334" y="3951302"/>
            <a:ext cx="4325693" cy="28441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75641C-3FF2-02E9-CBF8-E05A7F2F9A74}"/>
              </a:ext>
            </a:extLst>
          </p:cNvPr>
          <p:cNvSpPr txBox="1"/>
          <p:nvPr/>
        </p:nvSpPr>
        <p:spPr>
          <a:xfrm>
            <a:off x="304800" y="3719725"/>
            <a:ext cx="4503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Particle deflection from a bent crystal (Everest engine)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76388-F32A-A7FE-1A85-1027FB375C10}"/>
              </a:ext>
            </a:extLst>
          </p:cNvPr>
          <p:cNvSpPr txBox="1"/>
          <p:nvPr/>
        </p:nvSpPr>
        <p:spPr>
          <a:xfrm>
            <a:off x="4745925" y="3719725"/>
            <a:ext cx="22647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Localization of lost particles </a:t>
            </a:r>
            <a:r>
              <a:rPr lang="en-GB" sz="1400" dirty="0"/>
              <a:t>along a beam pipe with changing cross section</a:t>
            </a:r>
          </a:p>
        </p:txBody>
      </p:sp>
    </p:spTree>
    <p:extLst>
      <p:ext uri="{BB962C8B-B14F-4D97-AF65-F5344CB8AC3E}">
        <p14:creationId xmlns:p14="http://schemas.microsoft.com/office/powerpoint/2010/main" val="10015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Synchrotron radiation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94408" y="1353862"/>
            <a:ext cx="5395191" cy="2077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effect of </a:t>
            </a:r>
            <a:r>
              <a:rPr lang="en-GB" sz="1700" b="1" dirty="0">
                <a:solidFill>
                  <a:srgbClr val="2962AE"/>
                </a:solidFill>
              </a:rPr>
              <a:t>synchrotron radiation </a:t>
            </a:r>
            <a:r>
              <a:rPr lang="en-GB" sz="1700" dirty="0">
                <a:solidFill>
                  <a:schemeClr val="tx2"/>
                </a:solidFill>
              </a:rPr>
              <a:t>can be included in Xsuite tracking simulations. Two models available: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“mean” model</a:t>
            </a:r>
            <a:r>
              <a:rPr lang="en-GB" sz="1700" dirty="0">
                <a:solidFill>
                  <a:schemeClr val="tx2"/>
                </a:solidFill>
              </a:rPr>
              <a:t>, for which the energy loss from the radiation is applied particle by particle without accounting for quantum fluctuations;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“quantum” model </a:t>
            </a:r>
            <a:r>
              <a:rPr lang="en-GB" sz="1700" dirty="0">
                <a:solidFill>
                  <a:schemeClr val="tx2"/>
                </a:solidFill>
              </a:rPr>
              <a:t>for which the actual photon emission is simulated</a:t>
            </a:r>
            <a:r>
              <a:rPr lang="en-GB" sz="1700" baseline="30000" dirty="0">
                <a:solidFill>
                  <a:schemeClr val="tx2"/>
                </a:solidFill>
              </a:rPr>
              <a:t>(1)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9185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D70995-2096-ECB6-7630-6FCA12CECF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217" r="34052"/>
          <a:stretch/>
        </p:blipFill>
        <p:spPr>
          <a:xfrm>
            <a:off x="5549901" y="1417362"/>
            <a:ext cx="3167011" cy="41080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2642AA-4B68-99D4-40AF-866EC07990DA}"/>
              </a:ext>
            </a:extLst>
          </p:cNvPr>
          <p:cNvSpPr txBox="1"/>
          <p:nvPr/>
        </p:nvSpPr>
        <p:spPr>
          <a:xfrm>
            <a:off x="6034151" y="1254168"/>
            <a:ext cx="2671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Photon energy spectrum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411313-C002-BD28-97CF-2EC44462C058}"/>
              </a:ext>
            </a:extLst>
          </p:cNvPr>
          <p:cNvSpPr txBox="1"/>
          <p:nvPr/>
        </p:nvSpPr>
        <p:spPr>
          <a:xfrm>
            <a:off x="6063017" y="5570401"/>
            <a:ext cx="3015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Plots courtesy Leon Van </a:t>
            </a:r>
            <a:r>
              <a:rPr lang="en-US" sz="1200" i="1" dirty="0" err="1">
                <a:solidFill>
                  <a:schemeClr val="tx2"/>
                </a:solidFill>
              </a:rPr>
              <a:t>Riesen</a:t>
            </a:r>
            <a:r>
              <a:rPr lang="en-US" sz="1200" i="1" dirty="0">
                <a:solidFill>
                  <a:schemeClr val="tx2"/>
                </a:solidFill>
              </a:rPr>
              <a:t>-Haupt, EPFL</a:t>
            </a:r>
            <a:endParaRPr lang="en-CH" sz="1200" i="1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43FF9-39E5-EC3D-ED01-231FF803FD6D}"/>
              </a:ext>
            </a:extLst>
          </p:cNvPr>
          <p:cNvSpPr txBox="1"/>
          <p:nvPr/>
        </p:nvSpPr>
        <p:spPr>
          <a:xfrm>
            <a:off x="0" y="6371868"/>
            <a:ext cx="9158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aseline="30000" dirty="0">
                <a:solidFill>
                  <a:schemeClr val="tx2"/>
                </a:solidFill>
              </a:rPr>
              <a:t>(1) </a:t>
            </a:r>
            <a:r>
              <a:rPr lang="en-CH" sz="1200" dirty="0">
                <a:solidFill>
                  <a:schemeClr val="tx2"/>
                </a:solidFill>
              </a:rPr>
              <a:t>B</a:t>
            </a:r>
            <a:r>
              <a:rPr lang="en-CH" sz="1200" i="1" dirty="0">
                <a:solidFill>
                  <a:schemeClr val="tx2"/>
                </a:solidFill>
              </a:rPr>
              <a:t>ased on </a:t>
            </a:r>
            <a:r>
              <a:rPr lang="en-GB" sz="1200" i="1" dirty="0">
                <a:solidFill>
                  <a:schemeClr val="tx2"/>
                </a:solidFill>
              </a:rPr>
              <a:t>H. Burkhardt, “</a:t>
            </a:r>
            <a:r>
              <a:rPr lang="en-GB" sz="1200" b="0" i="1" u="none" strike="noStrike" dirty="0">
                <a:solidFill>
                  <a:schemeClr val="tx2"/>
                </a:solidFill>
                <a:effectLst/>
                <a:latin typeface="-apple-system"/>
              </a:rPr>
              <a:t>Monte Carlo generator for synchrotron radiation</a:t>
            </a:r>
            <a:r>
              <a:rPr lang="en-GB" sz="1200" i="1" dirty="0">
                <a:solidFill>
                  <a:schemeClr val="tx2"/>
                </a:solidFill>
              </a:rPr>
              <a:t>”, 1990. Implementation ported </a:t>
            </a:r>
            <a:r>
              <a:rPr lang="en-CH" sz="1200" i="1" dirty="0">
                <a:solidFill>
                  <a:schemeClr val="tx2"/>
                </a:solidFill>
              </a:rPr>
              <a:t> from PLACET (A. Latina)</a:t>
            </a:r>
          </a:p>
          <a:p>
            <a:r>
              <a:rPr lang="en-CH" sz="1200" baseline="30000" dirty="0">
                <a:solidFill>
                  <a:schemeClr val="tx2"/>
                </a:solidFill>
              </a:rPr>
              <a:t>(2) </a:t>
            </a:r>
            <a:r>
              <a:rPr lang="en-GB" sz="1200" i="1" dirty="0">
                <a:solidFill>
                  <a:schemeClr val="tx2"/>
                </a:solidFill>
              </a:rPr>
              <a:t>E. Forest, From tracking code to analysis: generalised Courant-Snyder theory for any accelerator model. Springer, 2016</a:t>
            </a:r>
            <a:endParaRPr lang="en-CH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833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570632"/>
            <a:ext cx="5300422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Agile development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Multi-objective optimizer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Simulation of specific processes</a:t>
            </a:r>
            <a:endParaRPr lang="en-US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Handling of collective effects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Space-charge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Beam-beam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Electron clouds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22200817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20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Synchrotron radiation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94408" y="1353862"/>
            <a:ext cx="5395191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effect of </a:t>
            </a:r>
            <a:r>
              <a:rPr lang="en-GB" sz="1700" b="1" dirty="0">
                <a:solidFill>
                  <a:srgbClr val="2962AE"/>
                </a:solidFill>
              </a:rPr>
              <a:t>synchrotron radiation </a:t>
            </a:r>
            <a:r>
              <a:rPr lang="en-GB" sz="1700" dirty="0">
                <a:solidFill>
                  <a:schemeClr val="tx2"/>
                </a:solidFill>
              </a:rPr>
              <a:t>can be included in Xsuite tracking simulations. Two models available: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“mean” model</a:t>
            </a:r>
            <a:r>
              <a:rPr lang="en-GB" sz="1700" dirty="0">
                <a:solidFill>
                  <a:schemeClr val="tx2"/>
                </a:solidFill>
              </a:rPr>
              <a:t>, for which the energy loss from the radiation is applied particle by particle without accounting for quantum fluctuations;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“quantum” model </a:t>
            </a:r>
            <a:r>
              <a:rPr lang="en-GB" sz="1700" dirty="0">
                <a:solidFill>
                  <a:schemeClr val="tx2"/>
                </a:solidFill>
              </a:rPr>
              <a:t>for which the actual photon emission is simulated</a:t>
            </a:r>
            <a:r>
              <a:rPr lang="en-GB" sz="1700" baseline="30000" dirty="0">
                <a:solidFill>
                  <a:schemeClr val="tx2"/>
                </a:solidFill>
              </a:rPr>
              <a:t>(1)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Xsuite Twiss</a:t>
            </a:r>
            <a:r>
              <a:rPr lang="en-GB" sz="1700" dirty="0">
                <a:solidFill>
                  <a:schemeClr val="tx2"/>
                </a:solidFill>
              </a:rPr>
              <a:t> also includes: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Dedicated algorithm for </a:t>
            </a:r>
            <a:r>
              <a:rPr lang="en-GB" sz="1700" b="1" dirty="0">
                <a:solidFill>
                  <a:srgbClr val="2962AE"/>
                </a:solidFill>
              </a:rPr>
              <a:t>non-</a:t>
            </a:r>
            <a:r>
              <a:rPr lang="en-GB" sz="1700" b="1" dirty="0" err="1">
                <a:solidFill>
                  <a:srgbClr val="2962AE"/>
                </a:solidFill>
              </a:rPr>
              <a:t>symplectic</a:t>
            </a:r>
            <a:r>
              <a:rPr lang="en-GB" sz="1700" b="1" dirty="0">
                <a:solidFill>
                  <a:srgbClr val="2962AE"/>
                </a:solidFill>
              </a:rPr>
              <a:t> one-turn map</a:t>
            </a:r>
            <a:r>
              <a:rPr lang="en-GB" sz="1700" baseline="30000" dirty="0">
                <a:solidFill>
                  <a:schemeClr val="tx2"/>
                </a:solidFill>
              </a:rPr>
              <a:t>(2)</a:t>
            </a:r>
            <a:endParaRPr lang="en-GB" sz="1700" b="1" dirty="0">
              <a:solidFill>
                <a:srgbClr val="29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Computation of </a:t>
            </a:r>
            <a:r>
              <a:rPr lang="en-GB" sz="1700" b="1" dirty="0">
                <a:solidFill>
                  <a:srgbClr val="2962AE"/>
                </a:solidFill>
              </a:rPr>
              <a:t>radiation energy loss, damping times and equilibrium emittances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An </a:t>
            </a:r>
            <a:r>
              <a:rPr lang="en-GB" sz="1700" b="1" dirty="0">
                <a:solidFill>
                  <a:srgbClr val="2962AE"/>
                </a:solidFill>
              </a:rPr>
              <a:t>automatic tool </a:t>
            </a:r>
            <a:r>
              <a:rPr lang="en-GB" sz="1700" dirty="0">
                <a:solidFill>
                  <a:schemeClr val="tx2"/>
                </a:solidFill>
              </a:rPr>
              <a:t>is provided for </a:t>
            </a:r>
            <a:r>
              <a:rPr lang="en-GB" sz="1700" b="1" dirty="0">
                <a:solidFill>
                  <a:srgbClr val="2962AE"/>
                </a:solidFill>
              </a:rPr>
              <a:t>phasing the RF cavities </a:t>
            </a:r>
            <a:r>
              <a:rPr lang="en-GB" sz="1700" dirty="0">
                <a:solidFill>
                  <a:schemeClr val="tx2"/>
                </a:solidFill>
              </a:rPr>
              <a:t>and </a:t>
            </a:r>
            <a:r>
              <a:rPr lang="en-GB" sz="1700" b="1" dirty="0">
                <a:solidFill>
                  <a:srgbClr val="2962AE"/>
                </a:solidFill>
              </a:rPr>
              <a:t>adjusting magnet strengths </a:t>
            </a:r>
            <a:r>
              <a:rPr lang="en-GB" sz="1700" dirty="0">
                <a:solidFill>
                  <a:schemeClr val="tx2"/>
                </a:solidFill>
              </a:rPr>
              <a:t>to </a:t>
            </a:r>
            <a:r>
              <a:rPr lang="en-GB" sz="1700" b="1" dirty="0">
                <a:solidFill>
                  <a:srgbClr val="2962AE"/>
                </a:solidFill>
              </a:rPr>
              <a:t>compensate the radiation energy loss (“tapering”)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9185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43FF9-39E5-EC3D-ED01-231FF803FD6D}"/>
              </a:ext>
            </a:extLst>
          </p:cNvPr>
          <p:cNvSpPr txBox="1"/>
          <p:nvPr/>
        </p:nvSpPr>
        <p:spPr>
          <a:xfrm>
            <a:off x="0" y="6371868"/>
            <a:ext cx="9158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aseline="30000" dirty="0">
                <a:solidFill>
                  <a:schemeClr val="tx2"/>
                </a:solidFill>
              </a:rPr>
              <a:t>(1) </a:t>
            </a:r>
            <a:r>
              <a:rPr lang="en-CH" sz="1200" dirty="0">
                <a:solidFill>
                  <a:schemeClr val="tx2"/>
                </a:solidFill>
              </a:rPr>
              <a:t>B</a:t>
            </a:r>
            <a:r>
              <a:rPr lang="en-CH" sz="1200" i="1" dirty="0">
                <a:solidFill>
                  <a:schemeClr val="tx2"/>
                </a:solidFill>
              </a:rPr>
              <a:t>ased on </a:t>
            </a:r>
            <a:r>
              <a:rPr lang="en-GB" sz="1200" i="1" dirty="0">
                <a:solidFill>
                  <a:schemeClr val="tx2"/>
                </a:solidFill>
              </a:rPr>
              <a:t>H. Burkhardt, “</a:t>
            </a:r>
            <a:r>
              <a:rPr lang="en-GB" sz="1200" b="0" i="1" u="none" strike="noStrike" dirty="0">
                <a:solidFill>
                  <a:schemeClr val="tx2"/>
                </a:solidFill>
                <a:effectLst/>
                <a:latin typeface="-apple-system"/>
              </a:rPr>
              <a:t>Monte Carlo generator for synchrotron radiation</a:t>
            </a:r>
            <a:r>
              <a:rPr lang="en-GB" sz="1200" i="1" dirty="0">
                <a:solidFill>
                  <a:schemeClr val="tx2"/>
                </a:solidFill>
              </a:rPr>
              <a:t>”, 1990. Implementation ported </a:t>
            </a:r>
            <a:r>
              <a:rPr lang="en-CH" sz="1200" i="1" dirty="0">
                <a:solidFill>
                  <a:schemeClr val="tx2"/>
                </a:solidFill>
              </a:rPr>
              <a:t> from PLACET (A. Latina)</a:t>
            </a:r>
          </a:p>
          <a:p>
            <a:r>
              <a:rPr lang="en-CH" sz="1200" baseline="30000" dirty="0">
                <a:solidFill>
                  <a:schemeClr val="tx2"/>
                </a:solidFill>
              </a:rPr>
              <a:t>(2) </a:t>
            </a:r>
            <a:r>
              <a:rPr lang="en-GB" sz="1200" i="1" dirty="0">
                <a:solidFill>
                  <a:schemeClr val="tx2"/>
                </a:solidFill>
              </a:rPr>
              <a:t>E. Forest, From tracking code to analysis: generalised Courant-Snyder theory for any accelerator model. Springer, 2016</a:t>
            </a:r>
            <a:endParaRPr lang="en-CH" sz="1200" i="1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B58DE-3599-B196-4611-74D0D2F68F6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t="9083"/>
          <a:stretch/>
        </p:blipFill>
        <p:spPr>
          <a:xfrm>
            <a:off x="5539025" y="1353862"/>
            <a:ext cx="3604975" cy="46329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73629E-F3E5-9A62-F97E-F138F8C95139}"/>
              </a:ext>
            </a:extLst>
          </p:cNvPr>
          <p:cNvSpPr txBox="1"/>
          <p:nvPr/>
        </p:nvSpPr>
        <p:spPr>
          <a:xfrm>
            <a:off x="5986255" y="1175838"/>
            <a:ext cx="3077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Equilibrium emittance (</a:t>
            </a:r>
            <a:r>
              <a:rPr lang="en-GB" sz="1400" b="1" dirty="0" err="1"/>
              <a:t>twiss</a:t>
            </a:r>
            <a:r>
              <a:rPr lang="en-GB" sz="1400" b="1" dirty="0"/>
              <a:t> vs track)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3B55C6-72F8-93F8-0DC7-5E6528FC8B30}"/>
              </a:ext>
            </a:extLst>
          </p:cNvPr>
          <p:cNvSpPr txBox="1"/>
          <p:nvPr/>
        </p:nvSpPr>
        <p:spPr>
          <a:xfrm>
            <a:off x="7358462" y="4965520"/>
            <a:ext cx="16626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(fast)</a:t>
            </a:r>
          </a:p>
          <a:p>
            <a:r>
              <a:rPr lang="en-CH" sz="1100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(full)</a:t>
            </a:r>
          </a:p>
          <a:p>
            <a:r>
              <a:rPr lang="en-CH" sz="1100" dirty="0">
                <a:solidFill>
                  <a:srgbClr val="1C77B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Tracking (300 particles)</a:t>
            </a:r>
          </a:p>
        </p:txBody>
      </p:sp>
    </p:spTree>
    <p:extLst>
      <p:ext uri="{BB962C8B-B14F-4D97-AF65-F5344CB8AC3E}">
        <p14:creationId xmlns:p14="http://schemas.microsoft.com/office/powerpoint/2010/main" val="2002623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21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Collective effects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4288013" y="855023"/>
            <a:ext cx="4750031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Xsuite is designed to include </a:t>
            </a:r>
            <a:r>
              <a:rPr lang="en-GB" sz="1700" b="1" dirty="0">
                <a:solidFill>
                  <a:srgbClr val="2962AE"/>
                </a:solidFill>
              </a:rPr>
              <a:t>collective effects </a:t>
            </a:r>
            <a:r>
              <a:rPr lang="en-GB" sz="1700" dirty="0">
                <a:solidFill>
                  <a:schemeClr val="tx2"/>
                </a:solidFill>
              </a:rPr>
              <a:t>in the simulations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Handling of collective elements is </a:t>
            </a:r>
            <a:r>
              <a:rPr lang="en-GB" sz="1700" b="1" dirty="0">
                <a:solidFill>
                  <a:srgbClr val="2962AE"/>
                </a:solidFill>
              </a:rPr>
              <a:t>fully automatic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dirty="0" err="1">
                <a:solidFill>
                  <a:schemeClr val="tx2"/>
                </a:solidFill>
              </a:rPr>
              <a:t>Xtrack</a:t>
            </a:r>
            <a:r>
              <a:rPr lang="en-GB" sz="1700" dirty="0">
                <a:solidFill>
                  <a:schemeClr val="tx2"/>
                </a:solidFill>
              </a:rPr>
              <a:t> module identifies the collective elements and </a:t>
            </a:r>
            <a:r>
              <a:rPr lang="en-GB" sz="1700" b="1" dirty="0">
                <a:solidFill>
                  <a:srgbClr val="2962AE"/>
                </a:solidFill>
              </a:rPr>
              <a:t>splits the sequence</a:t>
            </a:r>
            <a:r>
              <a:rPr lang="en-GB" sz="1700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non-collective</a:t>
            </a:r>
            <a:r>
              <a:rPr lang="en-GB" sz="1700" dirty="0">
                <a:solidFill>
                  <a:schemeClr val="tx2"/>
                </a:solidFill>
              </a:rPr>
              <a:t> parts are handled </a:t>
            </a:r>
            <a:r>
              <a:rPr lang="en-GB" sz="1700" b="1" dirty="0">
                <a:solidFill>
                  <a:srgbClr val="2962AE"/>
                </a:solidFill>
              </a:rPr>
              <a:t>asynchronously</a:t>
            </a:r>
            <a:r>
              <a:rPr lang="en-GB" sz="1700" dirty="0">
                <a:solidFill>
                  <a:schemeClr val="tx2"/>
                </a:solidFill>
              </a:rPr>
              <a:t> to </a:t>
            </a:r>
            <a:r>
              <a:rPr lang="en-GB" sz="1700" b="1" dirty="0">
                <a:solidFill>
                  <a:srgbClr val="2962AE"/>
                </a:solidFill>
              </a:rPr>
              <a:t>gain speed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The simulation of the </a:t>
            </a:r>
            <a:r>
              <a:rPr lang="en-GB" sz="1700" b="1" dirty="0">
                <a:solidFill>
                  <a:srgbClr val="2962AE"/>
                </a:solidFill>
              </a:rPr>
              <a:t>collective effects </a:t>
            </a:r>
            <a:r>
              <a:rPr lang="en-GB" sz="1700" dirty="0">
                <a:solidFill>
                  <a:schemeClr val="tx2"/>
                </a:solidFill>
              </a:rPr>
              <a:t>is </a:t>
            </a:r>
            <a:r>
              <a:rPr lang="en-GB" sz="1700" b="1" dirty="0">
                <a:solidFill>
                  <a:srgbClr val="2962AE"/>
                </a:solidFill>
              </a:rPr>
              <a:t>performed synchronously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If requested </a:t>
            </a:r>
            <a:r>
              <a:rPr lang="en-GB" sz="1700" dirty="0">
                <a:solidFill>
                  <a:schemeClr val="tx2"/>
                </a:solidFill>
              </a:rPr>
              <a:t>by the collective element, the particles’ data is</a:t>
            </a:r>
            <a:r>
              <a:rPr lang="en-GB" sz="1700" dirty="0">
                <a:solidFill>
                  <a:srgbClr val="2962AE"/>
                </a:solidFill>
              </a:rPr>
              <a:t> </a:t>
            </a:r>
            <a:r>
              <a:rPr lang="en-GB" sz="1700" b="1" dirty="0">
                <a:solidFill>
                  <a:srgbClr val="2962AE"/>
                </a:solidFill>
              </a:rPr>
              <a:t>automatically transferred from GPU to CPU and back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b="1" dirty="0">
              <a:solidFill>
                <a:srgbClr val="29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Space-charge</a:t>
            </a:r>
            <a:r>
              <a:rPr lang="en-GB" sz="1700" dirty="0">
                <a:solidFill>
                  <a:schemeClr val="tx2"/>
                </a:solidFill>
              </a:rPr>
              <a:t>, </a:t>
            </a:r>
            <a:r>
              <a:rPr lang="en-GB" sz="1700" b="1" dirty="0">
                <a:solidFill>
                  <a:srgbClr val="2962AE"/>
                </a:solidFill>
              </a:rPr>
              <a:t>beam-beam</a:t>
            </a:r>
            <a:r>
              <a:rPr lang="en-GB" sz="1700" dirty="0">
                <a:solidFill>
                  <a:schemeClr val="tx2"/>
                </a:solidFill>
              </a:rPr>
              <a:t>, </a:t>
            </a:r>
            <a:r>
              <a:rPr lang="en-GB" sz="1700" b="1" dirty="0">
                <a:solidFill>
                  <a:srgbClr val="2962AE"/>
                </a:solidFill>
              </a:rPr>
              <a:t>e-cloud</a:t>
            </a:r>
            <a:r>
              <a:rPr lang="en-GB" sz="1700" dirty="0">
                <a:solidFill>
                  <a:schemeClr val="tx2"/>
                </a:solidFill>
              </a:rPr>
              <a:t> (weak-strong) are handled </a:t>
            </a:r>
            <a:r>
              <a:rPr lang="en-GB" sz="1700" b="1" dirty="0">
                <a:solidFill>
                  <a:srgbClr val="2962AE"/>
                </a:solidFill>
              </a:rPr>
              <a:t>natively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Impedances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b="1" dirty="0">
                <a:solidFill>
                  <a:srgbClr val="2962AE"/>
                </a:solidFill>
              </a:rPr>
              <a:t>feedback systems</a:t>
            </a:r>
            <a:r>
              <a:rPr lang="en-GB" sz="1700" dirty="0">
                <a:solidFill>
                  <a:schemeClr val="tx2"/>
                </a:solidFill>
              </a:rPr>
              <a:t> are handled through an interface with </a:t>
            </a:r>
            <a:r>
              <a:rPr lang="en-GB" sz="1700" b="1" dirty="0" err="1">
                <a:solidFill>
                  <a:srgbClr val="2962AE"/>
                </a:solidFill>
              </a:rPr>
              <a:t>PyHEADTAIL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An automatic tool for the </a:t>
            </a:r>
            <a:r>
              <a:rPr lang="en-GB" sz="1700" b="1" dirty="0">
                <a:solidFill>
                  <a:srgbClr val="2962AE"/>
                </a:solidFill>
              </a:rPr>
              <a:t>computation of stability diagrams</a:t>
            </a:r>
            <a:r>
              <a:rPr lang="en-GB" sz="1700" dirty="0">
                <a:solidFill>
                  <a:schemeClr val="tx2"/>
                </a:solidFill>
              </a:rPr>
              <a:t>  from amplitude detuning is also provided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A9F2C80-525A-9BD1-D89B-9C80E6BA4EB6}"/>
              </a:ext>
            </a:extLst>
          </p:cNvPr>
          <p:cNvGrpSpPr/>
          <p:nvPr/>
        </p:nvGrpSpPr>
        <p:grpSpPr>
          <a:xfrm>
            <a:off x="396037" y="1416830"/>
            <a:ext cx="3539354" cy="4216487"/>
            <a:chOff x="426517" y="1924830"/>
            <a:chExt cx="3539354" cy="421648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A06B77B-B790-BCC3-FEC6-708F45214A79}"/>
                </a:ext>
              </a:extLst>
            </p:cNvPr>
            <p:cNvGrpSpPr/>
            <p:nvPr/>
          </p:nvGrpSpPr>
          <p:grpSpPr>
            <a:xfrm>
              <a:off x="426517" y="1924830"/>
              <a:ext cx="3539354" cy="3110163"/>
              <a:chOff x="2207287" y="2833822"/>
              <a:chExt cx="4286344" cy="3609898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7462E67-A78B-99CB-3F30-836C23FFD48F}"/>
                  </a:ext>
                </a:extLst>
              </p:cNvPr>
              <p:cNvSpPr/>
              <p:nvPr/>
            </p:nvSpPr>
            <p:spPr>
              <a:xfrm>
                <a:off x="2897444" y="3220622"/>
                <a:ext cx="2917860" cy="2866490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57BB226-CCBF-DDC3-6644-8447DAA87E4D}"/>
                  </a:ext>
                </a:extLst>
              </p:cNvPr>
              <p:cNvSpPr/>
              <p:nvPr/>
            </p:nvSpPr>
            <p:spPr>
              <a:xfrm>
                <a:off x="3758631" y="2833822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algn="ctr" defTabSz="914400"/>
                <a:r>
                  <a:rPr lang="en-CH" sz="1400" kern="0" dirty="0">
                    <a:solidFill>
                      <a:schemeClr val="accent2">
                        <a:lumMod val="50000"/>
                      </a:schemeClr>
                    </a:solidFill>
                  </a:rPr>
                  <a:t>Space charge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ABB0169-85D7-5C09-8210-AAC71E69EFD8}"/>
                  </a:ext>
                </a:extLst>
              </p:cNvPr>
              <p:cNvSpPr/>
              <p:nvPr/>
            </p:nvSpPr>
            <p:spPr>
              <a:xfrm>
                <a:off x="2560419" y="3590050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lvl="0" algn="ctr" defTabSz="914400"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  <a:endParaRPr lang="en-CH" sz="1400" kern="0" dirty="0">
                  <a:solidFill>
                    <a:srgbClr val="9BBB59">
                      <a:lumMod val="50000"/>
                    </a:srgbClr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20435FB-76E1-B4D7-88AA-C739CC5B6EAF}"/>
                  </a:ext>
                </a:extLst>
              </p:cNvPr>
              <p:cNvSpPr/>
              <p:nvPr/>
            </p:nvSpPr>
            <p:spPr>
              <a:xfrm flipH="1">
                <a:off x="4886532" y="3590050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lvl="0" algn="ctr" defTabSz="914400"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  <a:endParaRPr lang="en-CH" sz="1400" kern="0" dirty="0">
                  <a:solidFill>
                    <a:srgbClr val="9BBB59">
                      <a:lumMod val="50000"/>
                    </a:srgbClr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64ADEF5-2B15-3D66-A678-D8AE64C852BD}"/>
                  </a:ext>
                </a:extLst>
              </p:cNvPr>
              <p:cNvSpPr/>
              <p:nvPr/>
            </p:nvSpPr>
            <p:spPr>
              <a:xfrm>
                <a:off x="2207287" y="4346282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Space charge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435FB22-D59E-B8C9-D82E-C1A0B4191BEC}"/>
                  </a:ext>
                </a:extLst>
              </p:cNvPr>
              <p:cNvSpPr/>
              <p:nvPr/>
            </p:nvSpPr>
            <p:spPr>
              <a:xfrm flipH="1">
                <a:off x="5272889" y="4346282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Space charge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C6315CA-1E76-65E0-4811-D9F662C9FDC5}"/>
                  </a:ext>
                </a:extLst>
              </p:cNvPr>
              <p:cNvSpPr/>
              <p:nvPr/>
            </p:nvSpPr>
            <p:spPr>
              <a:xfrm>
                <a:off x="2511376" y="5102509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3788177-4070-504A-B1AF-2605CFA8D036}"/>
                  </a:ext>
                </a:extLst>
              </p:cNvPr>
              <p:cNvSpPr/>
              <p:nvPr/>
            </p:nvSpPr>
            <p:spPr>
              <a:xfrm flipH="1">
                <a:off x="4929635" y="5102509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8BB0B0C-F46B-E19B-C54B-C4D5A2247410}"/>
                  </a:ext>
                </a:extLst>
              </p:cNvPr>
              <p:cNvSpPr/>
              <p:nvPr/>
            </p:nvSpPr>
            <p:spPr>
              <a:xfrm>
                <a:off x="3035257" y="5858738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Imped</a:t>
                </a:r>
                <a:r>
                  <a:rPr lang="en-CH" sz="1400" kern="0" dirty="0">
                    <a:solidFill>
                      <a:schemeClr val="accent2">
                        <a:lumMod val="50000"/>
                      </a:schemeClr>
                    </a:solidFill>
                    <a:latin typeface="Calibri"/>
                  </a:rPr>
                  <a:t>ance</a:t>
                </a:r>
                <a:endParaRPr kumimoji="0" lang="en-CH" sz="1400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5D33AB3-B2F8-8D13-F014-33974FF60C66}"/>
                  </a:ext>
                </a:extLst>
              </p:cNvPr>
              <p:cNvSpPr/>
              <p:nvPr/>
            </p:nvSpPr>
            <p:spPr>
              <a:xfrm>
                <a:off x="4439073" y="5858738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Damper</a:t>
                </a:r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235D50B-C2BD-4459-99BD-DA1FAE88A3FD}"/>
                </a:ext>
              </a:extLst>
            </p:cNvPr>
            <p:cNvSpPr/>
            <p:nvPr/>
          </p:nvSpPr>
          <p:spPr>
            <a:xfrm>
              <a:off x="975016" y="5409734"/>
              <a:ext cx="313436" cy="30724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322C88D-D497-D3B8-B7BF-5064806A41CF}"/>
                </a:ext>
              </a:extLst>
            </p:cNvPr>
            <p:cNvSpPr/>
            <p:nvPr/>
          </p:nvSpPr>
          <p:spPr>
            <a:xfrm>
              <a:off x="1316176" y="5422277"/>
              <a:ext cx="2038462" cy="30724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Collective </a:t>
              </a:r>
              <a:r>
                <a:rPr kumimoji="0" lang="en-CH" sz="1400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(synchronous) 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830C253-0096-1627-9D76-3FB4C105CA41}"/>
                </a:ext>
              </a:extLst>
            </p:cNvPr>
            <p:cNvSpPr/>
            <p:nvPr/>
          </p:nvSpPr>
          <p:spPr>
            <a:xfrm>
              <a:off x="975016" y="5821532"/>
              <a:ext cx="313436" cy="307242"/>
            </a:xfrm>
            <a:prstGeom prst="rect">
              <a:avLst/>
            </a:prstGeom>
            <a:solidFill>
              <a:srgbClr val="D7E5BE"/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75F3894-8C9D-3880-5438-117625930732}"/>
                </a:ext>
              </a:extLst>
            </p:cNvPr>
            <p:cNvSpPr/>
            <p:nvPr/>
          </p:nvSpPr>
          <p:spPr>
            <a:xfrm>
              <a:off x="1316175" y="5834075"/>
              <a:ext cx="2457785" cy="30724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4F6128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Single-particle </a:t>
              </a:r>
              <a:r>
                <a:rPr kumimoji="0" lang="en-CH" sz="1400" i="0" u="none" strike="noStrike" kern="0" cap="none" spc="0" normalizeH="0" baseline="0" noProof="0" dirty="0">
                  <a:ln>
                    <a:noFill/>
                  </a:ln>
                  <a:solidFill>
                    <a:srgbClr val="4F6128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(asynchronuos)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921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7046522" y="649910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Space charge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18209" y="1091398"/>
            <a:ext cx="4734791" cy="4909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implementation is largely based on </a:t>
            </a:r>
            <a:r>
              <a:rPr lang="en-GB" sz="1700" b="1" dirty="0" err="1">
                <a:solidFill>
                  <a:srgbClr val="2962AE"/>
                </a:solidFill>
              </a:rPr>
              <a:t>PyHEADTAIL-PyPIC</a:t>
            </a:r>
            <a:endParaRPr lang="en-GB" sz="1700" b="1" dirty="0">
              <a:solidFill>
                <a:srgbClr val="2962AE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Different </a:t>
            </a:r>
            <a:r>
              <a:rPr lang="en-GB" sz="1700" b="1" dirty="0">
                <a:solidFill>
                  <a:srgbClr val="2962AE"/>
                </a:solidFill>
              </a:rPr>
              <a:t>space-charge models </a:t>
            </a:r>
            <a:r>
              <a:rPr lang="en-GB" sz="1700" dirty="0">
                <a:solidFill>
                  <a:schemeClr val="tx2"/>
                </a:solidFill>
              </a:rPr>
              <a:t>are implemented: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“frozen” model</a:t>
            </a:r>
            <a:r>
              <a:rPr lang="en-GB" sz="1700" dirty="0">
                <a:solidFill>
                  <a:schemeClr val="tx2"/>
                </a:solidFill>
              </a:rPr>
              <a:t>, in which particles interact with fixed charge distributions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“quasi frozen” </a:t>
            </a:r>
            <a:r>
              <a:rPr lang="en-GB" sz="1700" dirty="0">
                <a:solidFill>
                  <a:schemeClr val="tx2"/>
                </a:solidFill>
              </a:rPr>
              <a:t>model,  in which the </a:t>
            </a:r>
            <a:r>
              <a:rPr lang="en-GB" sz="1700" b="1" dirty="0">
                <a:solidFill>
                  <a:srgbClr val="2962AE"/>
                </a:solidFill>
              </a:rPr>
              <a:t>beam intensity and beam sizes are recomputed at each interaction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“Particle In Cell (PIC)” </a:t>
            </a:r>
            <a:r>
              <a:rPr lang="en-GB" sz="1700" dirty="0">
                <a:solidFill>
                  <a:schemeClr val="tx2"/>
                </a:solidFill>
              </a:rPr>
              <a:t>model: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Charge of tracked particles distributed on a </a:t>
            </a:r>
            <a:r>
              <a:rPr lang="en-GB" sz="1700" b="1" dirty="0">
                <a:solidFill>
                  <a:srgbClr val="2962AE"/>
                </a:solidFill>
              </a:rPr>
              <a:t>rectangular grid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</a:rPr>
              <a:t>Fast Poisson solver </a:t>
            </a:r>
            <a:r>
              <a:rPr lang="en-GB" sz="1700" dirty="0">
                <a:solidFill>
                  <a:schemeClr val="tx2"/>
                </a:solidFill>
              </a:rPr>
              <a:t>based on </a:t>
            </a:r>
            <a:r>
              <a:rPr lang="en-GB" sz="1700" b="1" dirty="0">
                <a:solidFill>
                  <a:srgbClr val="2962AE"/>
                </a:solidFill>
              </a:rPr>
              <a:t>FFT</a:t>
            </a:r>
            <a:r>
              <a:rPr lang="en-GB" sz="1700" dirty="0">
                <a:solidFill>
                  <a:schemeClr val="tx2"/>
                </a:solidFill>
              </a:rPr>
              <a:t> method with Integrated Green Functions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Space charge simulations </a:t>
            </a:r>
            <a:r>
              <a:rPr lang="en-GB" sz="1700" b="1" dirty="0">
                <a:solidFill>
                  <a:srgbClr val="2962AE"/>
                </a:solidFill>
              </a:rPr>
              <a:t>strongly profiting from GPU acceleration</a:t>
            </a:r>
          </a:p>
          <a:p>
            <a:pPr>
              <a:spcBef>
                <a:spcPts val="600"/>
              </a:spcBef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162374E8-5148-3CD5-B02B-A2C778FE2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7254" y="1260069"/>
            <a:ext cx="3758537" cy="52664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99F3EF-49DF-1BDD-CB7C-AAEB655E584B}"/>
              </a:ext>
            </a:extLst>
          </p:cNvPr>
          <p:cNvSpPr txBox="1"/>
          <p:nvPr/>
        </p:nvSpPr>
        <p:spPr>
          <a:xfrm>
            <a:off x="5319322" y="613412"/>
            <a:ext cx="347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Simulation campaign for the CERN SPS </a:t>
            </a:r>
          </a:p>
          <a:p>
            <a:pPr algn="ctr"/>
            <a:r>
              <a:rPr lang="en-GB" sz="1400" b="1" dirty="0"/>
              <a:t>including full non-linear lattice, space charge and </a:t>
            </a:r>
            <a:r>
              <a:rPr lang="en-GB" sz="1400" b="1" dirty="0" err="1"/>
              <a:t>wakefields</a:t>
            </a:r>
            <a:endParaRPr lang="en-GB" sz="1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521423-BF9E-DD86-3C33-9C9DD015B797}"/>
              </a:ext>
            </a:extLst>
          </p:cNvPr>
          <p:cNvSpPr txBox="1"/>
          <p:nvPr/>
        </p:nvSpPr>
        <p:spPr>
          <a:xfrm>
            <a:off x="5212809" y="6475171"/>
            <a:ext cx="3015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Courtesy X. </a:t>
            </a:r>
            <a:r>
              <a:rPr lang="en-US" sz="1200" i="1" dirty="0" err="1">
                <a:solidFill>
                  <a:schemeClr val="tx2"/>
                </a:solidFill>
              </a:rPr>
              <a:t>Buffat</a:t>
            </a:r>
            <a:endParaRPr lang="en-CH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06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Beam beam effects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3809834" y="701413"/>
            <a:ext cx="5232400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implementation based on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experience from </a:t>
            </a: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COMBI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Two models are provided: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“4D” model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which applies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only transverse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forces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independent on the longitudinal motion</a:t>
            </a:r>
            <a:endParaRPr lang="en-GB" sz="1700" b="1" dirty="0">
              <a:solidFill>
                <a:srgbClr val="2962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“6D” model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which applies</a:t>
            </a:r>
            <a:r>
              <a:rPr lang="en-GB" sz="17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longitudinal and transverse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forces accounting for the synchrotron motion (method by Hirata et al.) 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Both models can be used either in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“weak-strong“ mode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fixed assigned distribution for the other beam)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or in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“strong-strong” mode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(self-consistent two-beam simulation)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simulation of lepton colliders, the code can also simulate for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beamstrahlung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Bhabha scattering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Strong-strong simulations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are accelerated 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by 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parallel computing on HPC clusters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 (based on MPI)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“Pipeline” algorithm</a:t>
            </a:r>
            <a:r>
              <a:rPr lang="en-GB" sz="1700" b="1" baseline="30000" dirty="0">
                <a:solidFill>
                  <a:srgbClr val="2962AE"/>
                </a:solidFill>
                <a:latin typeface="TeXGyreTermes"/>
              </a:rPr>
              <a:t>(1)</a:t>
            </a: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TeXGyreTermes"/>
              </a:rPr>
              <a:t>used to optimize workload distribution across the nodes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EC73232B-218E-4C4D-D6AB-CA275D5132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350"/>
          <a:stretch/>
        </p:blipFill>
        <p:spPr>
          <a:xfrm>
            <a:off x="76597" y="1494454"/>
            <a:ext cx="3993597" cy="23109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916BF8-1C38-EE4A-0883-24EB3F36B5C3}"/>
              </a:ext>
            </a:extLst>
          </p:cNvPr>
          <p:cNvSpPr txBox="1"/>
          <p:nvPr/>
        </p:nvSpPr>
        <p:spPr>
          <a:xfrm>
            <a:off x="457200" y="1013734"/>
            <a:ext cx="3119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Dynamic aperture optimization study for HL-LHC (weak-strong modelling)</a:t>
            </a:r>
            <a:endParaRPr lang="en-GB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BC7B9D-FD77-FA95-DDB9-B610E44D6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111" y="4404360"/>
            <a:ext cx="3119120" cy="23345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490D08-22BC-2744-2208-7A907D968D72}"/>
              </a:ext>
            </a:extLst>
          </p:cNvPr>
          <p:cNvSpPr txBox="1"/>
          <p:nvPr/>
        </p:nvSpPr>
        <p:spPr>
          <a:xfrm>
            <a:off x="457200" y="3931703"/>
            <a:ext cx="3119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Wakefield + beam-beam simulations for HL-LHC (strong-strong modelling)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A08CCB-30D9-EAE5-B007-4FEC588BA4C5}"/>
              </a:ext>
            </a:extLst>
          </p:cNvPr>
          <p:cNvSpPr txBox="1"/>
          <p:nvPr/>
        </p:nvSpPr>
        <p:spPr>
          <a:xfrm>
            <a:off x="559744" y="3102080"/>
            <a:ext cx="3015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/>
                </a:solidFill>
              </a:rPr>
              <a:t>Courtesy C. </a:t>
            </a:r>
            <a:r>
              <a:rPr lang="en-US" sz="1200" i="1" dirty="0" err="1">
                <a:solidFill>
                  <a:schemeClr val="bg1"/>
                </a:solidFill>
              </a:rPr>
              <a:t>Droin</a:t>
            </a:r>
            <a:endParaRPr lang="en-CH" sz="1200" i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0F72EF-DD59-BDF9-A949-56353D1BED3B}"/>
              </a:ext>
            </a:extLst>
          </p:cNvPr>
          <p:cNvSpPr txBox="1"/>
          <p:nvPr/>
        </p:nvSpPr>
        <p:spPr>
          <a:xfrm>
            <a:off x="4070194" y="6542694"/>
            <a:ext cx="4378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>
                <a:solidFill>
                  <a:schemeClr val="tx2"/>
                </a:solidFill>
              </a:rPr>
              <a:t>(1) </a:t>
            </a:r>
            <a:r>
              <a:rPr lang="en-US" sz="1200" i="1" dirty="0">
                <a:solidFill>
                  <a:schemeClr val="tx2"/>
                </a:solidFill>
              </a:rPr>
              <a:t>S. </a:t>
            </a:r>
            <a:r>
              <a:rPr lang="en-US" sz="1200" i="1" dirty="0" err="1">
                <a:solidFill>
                  <a:schemeClr val="tx2"/>
                </a:solidFill>
              </a:rPr>
              <a:t>Furuseth</a:t>
            </a:r>
            <a:r>
              <a:rPr lang="en-US" sz="1200" i="1" dirty="0">
                <a:solidFill>
                  <a:schemeClr val="tx2"/>
                </a:solidFill>
              </a:rPr>
              <a:t> and X. </a:t>
            </a:r>
            <a:r>
              <a:rPr lang="en-US" sz="1200" i="1" dirty="0" err="1">
                <a:solidFill>
                  <a:schemeClr val="tx2"/>
                </a:solidFill>
              </a:rPr>
              <a:t>Buffat</a:t>
            </a:r>
            <a:r>
              <a:rPr lang="en-US" sz="1200" i="1" dirty="0">
                <a:solidFill>
                  <a:schemeClr val="tx2"/>
                </a:solidFill>
              </a:rPr>
              <a:t>, </a:t>
            </a:r>
            <a:r>
              <a:rPr lang="en-GB" sz="1200" i="1" dirty="0" err="1">
                <a:solidFill>
                  <a:schemeClr val="tx2"/>
                </a:solidFill>
              </a:rPr>
              <a:t>Comput</a:t>
            </a:r>
            <a:r>
              <a:rPr lang="en-GB" sz="1200" i="1" dirty="0">
                <a:solidFill>
                  <a:schemeClr val="tx2"/>
                </a:solidFill>
              </a:rPr>
              <a:t>. Phys. </a:t>
            </a:r>
            <a:r>
              <a:rPr lang="en-GB" sz="1200" i="1" dirty="0" err="1">
                <a:solidFill>
                  <a:schemeClr val="tx2"/>
                </a:solidFill>
              </a:rPr>
              <a:t>Commun</a:t>
            </a:r>
            <a:r>
              <a:rPr lang="en-GB" sz="1200" i="1" dirty="0">
                <a:solidFill>
                  <a:schemeClr val="tx2"/>
                </a:solidFill>
              </a:rPr>
              <a:t>.</a:t>
            </a:r>
            <a:r>
              <a:rPr lang="en-US" sz="1200" i="1" dirty="0">
                <a:solidFill>
                  <a:schemeClr val="tx2"/>
                </a:solidFill>
              </a:rPr>
              <a:t> 244 (2019)</a:t>
            </a:r>
            <a:r>
              <a:rPr lang="en-US" sz="1200" dirty="0">
                <a:solidFill>
                  <a:schemeClr val="tx2"/>
                </a:solidFill>
              </a:rPr>
              <a:t> </a:t>
            </a:r>
            <a:endParaRPr lang="en-CH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34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Electron cloud modeling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232583" y="625252"/>
            <a:ext cx="7911417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Xsuite has been exploited to study 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effect of electron cloud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slow beam degradation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(emittance growth, lifetime degradation). 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Done by applying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high-order interpolation scheme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e-cloud potential imported </a:t>
            </a:r>
            <a:r>
              <a:rPr lang="en-GB" sz="1700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a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dedicated </a:t>
            </a:r>
            <a:r>
              <a:rPr lang="en-GB" sz="1700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multipacting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simulator.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Scheme 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esigned to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preserve the </a:t>
            </a: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symplecticity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resulting map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by ensuring the global continuity of the potential and required derivatives.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 of GPUs is mandatory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simulate the required long time scales (&gt;10</a:t>
            </a:r>
            <a:r>
              <a:rPr lang="en-GB" sz="1700" baseline="300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turns).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5FE54D-31A9-9979-93DC-8CF06CA63EDB}"/>
              </a:ext>
            </a:extLst>
          </p:cNvPr>
          <p:cNvSpPr txBox="1"/>
          <p:nvPr/>
        </p:nvSpPr>
        <p:spPr>
          <a:xfrm>
            <a:off x="0" y="6550223"/>
            <a:ext cx="2497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See also: </a:t>
            </a:r>
            <a:r>
              <a:rPr lang="en-US" sz="1400" i="1" dirty="0">
                <a:solidFill>
                  <a:schemeClr val="tx2"/>
                </a:solidFill>
              </a:rPr>
              <a:t>K. </a:t>
            </a:r>
            <a:r>
              <a:rPr lang="en-US" sz="1400" i="1" dirty="0" err="1">
                <a:solidFill>
                  <a:schemeClr val="tx2"/>
                </a:solidFill>
              </a:rPr>
              <a:t>Paraschou</a:t>
            </a:r>
            <a:r>
              <a:rPr lang="en-US" sz="1400" i="1" dirty="0">
                <a:solidFill>
                  <a:schemeClr val="tx2"/>
                </a:solidFill>
              </a:rPr>
              <a:t>, THBP16 </a:t>
            </a:r>
            <a:endParaRPr lang="en-CH" sz="1400" i="1" dirty="0">
              <a:solidFill>
                <a:schemeClr val="tx2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44F85A-67C3-6D75-CBFF-80F9D0264AC0}"/>
              </a:ext>
            </a:extLst>
          </p:cNvPr>
          <p:cNvGrpSpPr>
            <a:grpSpLocks noChangeAspect="1"/>
          </p:cNvGrpSpPr>
          <p:nvPr/>
        </p:nvGrpSpPr>
        <p:grpSpPr>
          <a:xfrm>
            <a:off x="365760" y="2814101"/>
            <a:ext cx="3962400" cy="3571625"/>
            <a:chOff x="0" y="2978598"/>
            <a:chExt cx="3962400" cy="357162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737ED20-2AE4-F377-ED4A-C379BEDE74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0654" b="25043"/>
            <a:stretch/>
          </p:blipFill>
          <p:spPr>
            <a:xfrm>
              <a:off x="127000" y="2978598"/>
              <a:ext cx="3835400" cy="171816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5F04AF0-9ECE-FCE2-8FA7-58A6E521D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9075" r="1579" b="13427"/>
            <a:stretch/>
          </p:blipFill>
          <p:spPr>
            <a:xfrm>
              <a:off x="0" y="4565802"/>
              <a:ext cx="3835400" cy="1984421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ACB5701-38F8-E313-CBC3-6DFC752DF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284" y="2895867"/>
            <a:ext cx="3411396" cy="378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68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570632"/>
            <a:ext cx="5300422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Agile development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Multi-objective optimizer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Simulation of specific processes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Handling of collective effects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Space-charge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Beam-beam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9097670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E6288-29D2-C9DE-0108-5338B5BEB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26</a:t>
            </a:fld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2FF914-2C3D-2825-D6B0-B46FFE819E8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The Xsuite community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6B50F2-9F25-8D9B-C7E1-A434FF005F91}"/>
              </a:ext>
            </a:extLst>
          </p:cNvPr>
          <p:cNvSpPr txBox="1"/>
          <p:nvPr/>
        </p:nvSpPr>
        <p:spPr>
          <a:xfrm>
            <a:off x="72833" y="976484"/>
            <a:ext cx="4245728" cy="594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CH" sz="1400" b="1" u="sng" dirty="0">
                <a:solidFill>
                  <a:srgbClr val="2962AE"/>
                </a:solidFill>
              </a:rPr>
              <a:t>LHC and HL-LHC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Tracking for DA </a:t>
            </a:r>
            <a:r>
              <a:rPr lang="en-CH" sz="1200" dirty="0">
                <a:solidFill>
                  <a:schemeClr val="tx2"/>
                </a:solidFill>
              </a:rPr>
              <a:t>- lattice only  (M. Le Garrec, E. Maclean, C. E. Montanari , T. Pugnat, D. Veres)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Crab-cavity noise studies</a:t>
            </a:r>
            <a:r>
              <a:rPr lang="en-CH" sz="1200" dirty="0">
                <a:solidFill>
                  <a:schemeClr val="tx2"/>
                </a:solidFill>
              </a:rPr>
              <a:t>(A. Fornara, Uni. Manchester)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Beam-beam weak-strong </a:t>
            </a:r>
            <a:r>
              <a:rPr lang="en-CH" sz="1200" dirty="0">
                <a:solidFill>
                  <a:schemeClr val="tx2"/>
                </a:solidFill>
              </a:rPr>
              <a:t>(G. Sterbini, S. Kostoglou, C. Droin, E. Lamb, D. Christie Uni. Manchester)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Beam-beam strong-strong </a:t>
            </a:r>
            <a:r>
              <a:rPr lang="en-CH" sz="1200" dirty="0">
                <a:solidFill>
                  <a:schemeClr val="tx2"/>
                </a:solidFill>
              </a:rPr>
              <a:t>(X. Buffat)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Wire compensation studies </a:t>
            </a:r>
            <a:r>
              <a:rPr lang="en-CH" sz="1200" dirty="0">
                <a:solidFill>
                  <a:schemeClr val="tx2"/>
                </a:solidFill>
              </a:rPr>
              <a:t>(P. Belanger, D. Kalchev TRIUMF)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Collimation studies </a:t>
            </a:r>
            <a:r>
              <a:rPr lang="en-CH" sz="1200" dirty="0">
                <a:solidFill>
                  <a:schemeClr val="tx2"/>
                </a:solidFill>
              </a:rPr>
              <a:t>(F. Van Der Veken, N.</a:t>
            </a:r>
            <a:r>
              <a:rPr lang="en-GB" sz="1200" dirty="0">
                <a:solidFill>
                  <a:schemeClr val="tx2"/>
                </a:solidFill>
              </a:rPr>
              <a:t> Triantafillou, B. Lindstrom, M. </a:t>
            </a:r>
            <a:r>
              <a:rPr lang="en-GB" sz="1200" dirty="0" err="1">
                <a:solidFill>
                  <a:schemeClr val="tx2"/>
                </a:solidFill>
              </a:rPr>
              <a:t>D’Andrea</a:t>
            </a:r>
            <a:r>
              <a:rPr lang="en-GB" sz="1200" dirty="0">
                <a:solidFill>
                  <a:schemeClr val="tx2"/>
                </a:solidFill>
              </a:rPr>
              <a:t>, P. Hermes)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Optics/orbit matching, including RDT matching </a:t>
            </a:r>
            <a:r>
              <a:rPr lang="en-GB" sz="1200" dirty="0">
                <a:solidFill>
                  <a:schemeClr val="tx2"/>
                </a:solidFill>
              </a:rPr>
              <a:t>(B. Lindstrom, K. </a:t>
            </a:r>
            <a:r>
              <a:rPr lang="en-GB" sz="1200" dirty="0" err="1">
                <a:solidFill>
                  <a:schemeClr val="tx2"/>
                </a:solidFill>
              </a:rPr>
              <a:t>Paraschou</a:t>
            </a:r>
            <a:r>
              <a:rPr lang="en-GB" sz="1200" dirty="0">
                <a:solidFill>
                  <a:schemeClr val="tx2"/>
                </a:solidFill>
              </a:rPr>
              <a:t>, C. </a:t>
            </a:r>
            <a:r>
              <a:rPr lang="en-GB" sz="1200" dirty="0" err="1">
                <a:solidFill>
                  <a:schemeClr val="tx2"/>
                </a:solidFill>
              </a:rPr>
              <a:t>Droin</a:t>
            </a:r>
            <a:r>
              <a:rPr lang="en-GB" sz="1200" dirty="0">
                <a:solidFill>
                  <a:schemeClr val="tx2"/>
                </a:solidFill>
              </a:rPr>
              <a:t>, S. </a:t>
            </a:r>
            <a:r>
              <a:rPr lang="en-GB" sz="1200" dirty="0" err="1">
                <a:solidFill>
                  <a:schemeClr val="tx2"/>
                </a:solidFill>
              </a:rPr>
              <a:t>Kostoglou</a:t>
            </a:r>
            <a:r>
              <a:rPr lang="en-GB" sz="1200" dirty="0">
                <a:solidFill>
                  <a:schemeClr val="tx2"/>
                </a:solidFill>
              </a:rPr>
              <a:t>, Y. Angelis)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Non-linear corrections calculation </a:t>
            </a:r>
            <a:r>
              <a:rPr lang="en-CH" sz="1200" dirty="0">
                <a:solidFill>
                  <a:schemeClr val="tx2"/>
                </a:solidFill>
              </a:rPr>
              <a:t>(J. Dilly)</a:t>
            </a:r>
            <a:endParaRPr lang="en-GB" sz="12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Hollow e-lens studies </a:t>
            </a:r>
            <a:r>
              <a:rPr lang="en-GB" sz="1200" dirty="0">
                <a:solidFill>
                  <a:schemeClr val="tx2"/>
                </a:solidFill>
              </a:rPr>
              <a:t>(P. Hermes + students)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Incoherent e-cloud effects </a:t>
            </a:r>
            <a:r>
              <a:rPr lang="en-GB" sz="1200" dirty="0">
                <a:solidFill>
                  <a:schemeClr val="tx2"/>
                </a:solidFill>
              </a:rPr>
              <a:t>(K. </a:t>
            </a:r>
            <a:r>
              <a:rPr lang="en-GB" sz="1200" dirty="0" err="1">
                <a:solidFill>
                  <a:schemeClr val="tx2"/>
                </a:solidFill>
              </a:rPr>
              <a:t>Paraschou</a:t>
            </a:r>
            <a:r>
              <a:rPr lang="en-GB" sz="1200" dirty="0">
                <a:solidFill>
                  <a:schemeClr val="tx2"/>
                </a:solidFill>
              </a:rPr>
              <a:t>) 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Beam instrumentation studies </a:t>
            </a:r>
            <a:r>
              <a:rPr lang="en-GB" sz="1200" dirty="0">
                <a:solidFill>
                  <a:schemeClr val="tx2"/>
                </a:solidFill>
              </a:rPr>
              <a:t>(D. Alves, K. </a:t>
            </a:r>
            <a:r>
              <a:rPr lang="en-GB" sz="1200" dirty="0" err="1">
                <a:solidFill>
                  <a:schemeClr val="tx2"/>
                </a:solidFill>
              </a:rPr>
              <a:t>Lasocha</a:t>
            </a:r>
            <a:r>
              <a:rPr lang="en-GB" sz="1200" dirty="0">
                <a:solidFill>
                  <a:schemeClr val="tx2"/>
                </a:solidFill>
              </a:rPr>
              <a:t>, SY-BI)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Injector complex (PSB, PS, SPS, LEAR, AD, ELENA)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Space-charge studies </a:t>
            </a:r>
            <a:r>
              <a:rPr lang="en-GB" sz="1200" dirty="0">
                <a:solidFill>
                  <a:schemeClr val="tx2"/>
                </a:solidFill>
              </a:rPr>
              <a:t>(F. </a:t>
            </a:r>
            <a:r>
              <a:rPr lang="en-GB" sz="1200" dirty="0" err="1">
                <a:solidFill>
                  <a:schemeClr val="tx2"/>
                </a:solidFill>
              </a:rPr>
              <a:t>Asvesta</a:t>
            </a:r>
            <a:r>
              <a:rPr lang="en-GB" sz="1200" dirty="0">
                <a:solidFill>
                  <a:schemeClr val="tx2"/>
                </a:solidFill>
              </a:rPr>
              <a:t>, T. </a:t>
            </a:r>
            <a:r>
              <a:rPr lang="en-GB" sz="1200" dirty="0" err="1">
                <a:solidFill>
                  <a:schemeClr val="tx2"/>
                </a:solidFill>
              </a:rPr>
              <a:t>Prebibaj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Cooling studies </a:t>
            </a:r>
            <a:r>
              <a:rPr lang="en-GB" sz="1200" dirty="0">
                <a:solidFill>
                  <a:schemeClr val="tx2"/>
                </a:solidFill>
              </a:rPr>
              <a:t>(D. </a:t>
            </a:r>
            <a:r>
              <a:rPr lang="en-GB" sz="1200" dirty="0" err="1">
                <a:solidFill>
                  <a:schemeClr val="tx2"/>
                </a:solidFill>
              </a:rPr>
              <a:t>Gamba</a:t>
            </a:r>
            <a:r>
              <a:rPr lang="en-GB" sz="1200" dirty="0">
                <a:solidFill>
                  <a:schemeClr val="tx2"/>
                </a:solidFill>
              </a:rPr>
              <a:t>, P.  </a:t>
            </a:r>
            <a:r>
              <a:rPr lang="en-GB" sz="1200" dirty="0" err="1">
                <a:solidFill>
                  <a:schemeClr val="tx2"/>
                </a:solidFill>
              </a:rPr>
              <a:t>Kruyt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Instabilities with wakes and space-charge </a:t>
            </a:r>
            <a:r>
              <a:rPr lang="en-GB" sz="1200" dirty="0">
                <a:solidFill>
                  <a:schemeClr val="tx2"/>
                </a:solidFill>
              </a:rPr>
              <a:t>(X. </a:t>
            </a:r>
            <a:r>
              <a:rPr lang="en-GB" sz="1200" dirty="0" err="1">
                <a:solidFill>
                  <a:schemeClr val="tx2"/>
                </a:solidFill>
              </a:rPr>
              <a:t>Buffat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 extraction studies at PS and SPS </a:t>
            </a:r>
            <a:r>
              <a:rPr lang="en-GB" sz="1200" dirty="0">
                <a:solidFill>
                  <a:schemeClr val="tx2"/>
                </a:solidFill>
              </a:rPr>
              <a:t>(P. </a:t>
            </a:r>
            <a:r>
              <a:rPr lang="en-GB" sz="1200" dirty="0" err="1">
                <a:solidFill>
                  <a:schemeClr val="tx2"/>
                </a:solidFill>
              </a:rPr>
              <a:t>Arrutia</a:t>
            </a:r>
            <a:r>
              <a:rPr lang="en-GB" sz="1200" dirty="0">
                <a:solidFill>
                  <a:schemeClr val="tx2"/>
                </a:solidFill>
              </a:rPr>
              <a:t> </a:t>
            </a:r>
            <a:r>
              <a:rPr lang="en-GB" sz="1200" dirty="0" err="1">
                <a:solidFill>
                  <a:schemeClr val="tx2"/>
                </a:solidFill>
              </a:rPr>
              <a:t>Sota</a:t>
            </a:r>
            <a:r>
              <a:rPr lang="en-GB" sz="1200" dirty="0">
                <a:solidFill>
                  <a:schemeClr val="tx2"/>
                </a:solidFill>
              </a:rPr>
              <a:t>, T. Bass, F. </a:t>
            </a:r>
            <a:r>
              <a:rPr lang="en-GB" sz="1200" dirty="0" err="1">
                <a:solidFill>
                  <a:schemeClr val="tx2"/>
                </a:solidFill>
              </a:rPr>
              <a:t>Velotti</a:t>
            </a:r>
            <a:r>
              <a:rPr lang="en-GB" sz="1200" dirty="0">
                <a:solidFill>
                  <a:schemeClr val="tx2"/>
                </a:solidFill>
              </a:rPr>
              <a:t>, SY-ABT)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Ion studies </a:t>
            </a:r>
            <a:r>
              <a:rPr lang="en-GB" sz="1200" dirty="0">
                <a:solidFill>
                  <a:schemeClr val="tx2"/>
                </a:solidFill>
              </a:rPr>
              <a:t>(E. </a:t>
            </a:r>
            <a:r>
              <a:rPr lang="en-GB" sz="1200" dirty="0" err="1">
                <a:solidFill>
                  <a:schemeClr val="tx2"/>
                </a:solidFill>
              </a:rPr>
              <a:t>Waagaard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Beam transfer simulations </a:t>
            </a:r>
            <a:r>
              <a:rPr lang="en-GB" sz="1200" dirty="0">
                <a:solidFill>
                  <a:schemeClr val="tx2"/>
                </a:solidFill>
              </a:rPr>
              <a:t>(F. </a:t>
            </a:r>
            <a:r>
              <a:rPr lang="en-GB" sz="1200" dirty="0" err="1">
                <a:solidFill>
                  <a:schemeClr val="tx2"/>
                </a:solidFill>
              </a:rPr>
              <a:t>Velotti</a:t>
            </a:r>
            <a:r>
              <a:rPr lang="en-GB" sz="1200" dirty="0">
                <a:solidFill>
                  <a:schemeClr val="tx2"/>
                </a:solidFill>
              </a:rPr>
              <a:t>, SY-ABT)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MTE simulations</a:t>
            </a:r>
            <a:r>
              <a:rPr lang="en-GB" sz="1200" dirty="0">
                <a:solidFill>
                  <a:schemeClr val="tx2"/>
                </a:solidFill>
              </a:rPr>
              <a:t>, </a:t>
            </a:r>
            <a:r>
              <a:rPr lang="en-GB" sz="1200" dirty="0" err="1">
                <a:solidFill>
                  <a:schemeClr val="tx2"/>
                </a:solidFill>
              </a:rPr>
              <a:t>optics+tracking</a:t>
            </a:r>
            <a:r>
              <a:rPr lang="en-GB" sz="1200" dirty="0">
                <a:solidFill>
                  <a:schemeClr val="tx2"/>
                </a:solidFill>
              </a:rPr>
              <a:t> (A. </a:t>
            </a:r>
            <a:r>
              <a:rPr lang="en-GB" sz="1200" dirty="0" err="1">
                <a:solidFill>
                  <a:schemeClr val="tx2"/>
                </a:solidFill>
              </a:rPr>
              <a:t>Huschauer</a:t>
            </a:r>
            <a:r>
              <a:rPr lang="en-GB" sz="1200" dirty="0">
                <a:solidFill>
                  <a:schemeClr val="tx2"/>
                </a:solidFill>
              </a:rPr>
              <a:t>, starting)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Light sources (Petra IV, </a:t>
            </a:r>
            <a:r>
              <a:rPr lang="en-GB" sz="1400" b="1" u="sng" dirty="0" err="1">
                <a:solidFill>
                  <a:srgbClr val="2962AE"/>
                </a:solidFill>
              </a:rPr>
              <a:t>Elettra</a:t>
            </a:r>
            <a:r>
              <a:rPr lang="en-GB" sz="1400" b="1" u="sng" dirty="0">
                <a:solidFill>
                  <a:srgbClr val="2962AE"/>
                </a:solidFill>
              </a:rPr>
              <a:t>, Bessy III)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100" b="1" dirty="0">
                <a:solidFill>
                  <a:schemeClr val="tx2"/>
                </a:solidFill>
              </a:rPr>
              <a:t>Tracking and 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endParaRPr lang="en-CH" sz="500" b="1" dirty="0">
              <a:solidFill>
                <a:srgbClr val="2962AE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83CD51-0C70-DFB2-FF35-B1B5CFEFB423}"/>
              </a:ext>
            </a:extLst>
          </p:cNvPr>
          <p:cNvSpPr txBox="1"/>
          <p:nvPr/>
        </p:nvSpPr>
        <p:spPr>
          <a:xfrm>
            <a:off x="4350091" y="976484"/>
            <a:ext cx="4793909" cy="6286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en-CH" sz="1400" b="1" u="sng" dirty="0">
                <a:solidFill>
                  <a:srgbClr val="2962AE"/>
                </a:solidFill>
              </a:rPr>
              <a:t>FCC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CH" sz="1200" b="1" dirty="0">
                <a:solidFill>
                  <a:schemeClr val="tx2"/>
                </a:solidFill>
              </a:rPr>
              <a:t>FCC-ee</a:t>
            </a:r>
            <a:r>
              <a:rPr lang="en-CH" sz="1200" dirty="0">
                <a:solidFill>
                  <a:schemeClr val="tx2"/>
                </a:solidFill>
              </a:rPr>
              <a:t> </a:t>
            </a:r>
            <a:r>
              <a:rPr lang="en-CH" sz="1200" b="1" dirty="0">
                <a:solidFill>
                  <a:schemeClr val="tx2"/>
                </a:solidFill>
              </a:rPr>
              <a:t>optics matching,  tapering + RF phasing</a:t>
            </a:r>
            <a:r>
              <a:rPr lang="en-CH" sz="1200" dirty="0">
                <a:solidFill>
                  <a:schemeClr val="tx2"/>
                </a:solidFill>
              </a:rPr>
              <a:t>  (M. Hofer, J. </a:t>
            </a:r>
            <a:r>
              <a:rPr lang="en-GB" sz="1200" dirty="0" err="1">
                <a:solidFill>
                  <a:schemeClr val="tx2"/>
                </a:solidFill>
              </a:rPr>
              <a:t>Keintzel</a:t>
            </a:r>
            <a:r>
              <a:rPr lang="en-GB" sz="1200" dirty="0">
                <a:solidFill>
                  <a:schemeClr val="tx2"/>
                </a:solidFill>
              </a:rPr>
              <a:t>, P. </a:t>
            </a:r>
            <a:r>
              <a:rPr lang="en-GB" sz="1200" dirty="0" err="1">
                <a:solidFill>
                  <a:schemeClr val="tx2"/>
                </a:solidFill>
              </a:rPr>
              <a:t>Kicsiny</a:t>
            </a:r>
            <a:r>
              <a:rPr lang="en-GB" sz="1200" dirty="0">
                <a:solidFill>
                  <a:schemeClr val="tx2"/>
                </a:solidFill>
              </a:rPr>
              <a:t> (</a:t>
            </a:r>
            <a:r>
              <a:rPr lang="en-CH" sz="1200" dirty="0">
                <a:solidFill>
                  <a:schemeClr val="tx2"/>
                </a:solidFill>
              </a:rPr>
              <a:t>L. </a:t>
            </a:r>
            <a:r>
              <a:rPr lang="en-GB" sz="1200" dirty="0">
                <a:solidFill>
                  <a:schemeClr val="tx2"/>
                </a:solidFill>
              </a:rPr>
              <a:t>Van </a:t>
            </a:r>
            <a:r>
              <a:rPr lang="en-GB" sz="1200" dirty="0" err="1">
                <a:solidFill>
                  <a:schemeClr val="tx2"/>
                </a:solidFill>
              </a:rPr>
              <a:t>Riesen</a:t>
            </a:r>
            <a:r>
              <a:rPr lang="en-GB" sz="1200" dirty="0">
                <a:solidFill>
                  <a:schemeClr val="tx2"/>
                </a:solidFill>
              </a:rPr>
              <a:t>-Haupt)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DA studies </a:t>
            </a:r>
            <a:r>
              <a:rPr lang="en-GB" sz="1200" dirty="0">
                <a:solidFill>
                  <a:schemeClr val="tx2"/>
                </a:solidFill>
              </a:rPr>
              <a:t>(</a:t>
            </a:r>
            <a:r>
              <a:rPr lang="en-CH" sz="1200" dirty="0">
                <a:solidFill>
                  <a:schemeClr val="tx2"/>
                </a:solidFill>
              </a:rPr>
              <a:t>M. Hofer, L. </a:t>
            </a:r>
            <a:r>
              <a:rPr lang="en-GB" sz="1200" dirty="0">
                <a:solidFill>
                  <a:schemeClr val="tx2"/>
                </a:solidFill>
              </a:rPr>
              <a:t>Van </a:t>
            </a:r>
            <a:r>
              <a:rPr lang="en-GB" sz="1200" dirty="0" err="1">
                <a:solidFill>
                  <a:schemeClr val="tx2"/>
                </a:solidFill>
              </a:rPr>
              <a:t>Riesen</a:t>
            </a:r>
            <a:r>
              <a:rPr lang="en-GB" sz="1200" dirty="0">
                <a:solidFill>
                  <a:schemeClr val="tx2"/>
                </a:solidFill>
              </a:rPr>
              <a:t>-Haupt, EPFL)</a:t>
            </a:r>
            <a:r>
              <a:rPr lang="en-CH" sz="1200" dirty="0">
                <a:solidFill>
                  <a:schemeClr val="tx2"/>
                </a:solidFill>
              </a:rPr>
              <a:t> </a:t>
            </a:r>
            <a:endParaRPr lang="en-GB" sz="12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and FCC-</a:t>
            </a:r>
            <a:r>
              <a:rPr lang="en-GB" sz="1200" b="1" dirty="0" err="1">
                <a:solidFill>
                  <a:schemeClr val="tx2"/>
                </a:solidFill>
              </a:rPr>
              <a:t>hh</a:t>
            </a:r>
            <a:r>
              <a:rPr lang="en-GB" sz="1200" b="1" dirty="0">
                <a:solidFill>
                  <a:schemeClr val="tx2"/>
                </a:solidFill>
              </a:rPr>
              <a:t> beam-beam-SS&amp;WS </a:t>
            </a:r>
            <a:r>
              <a:rPr lang="en-GB" sz="1200" dirty="0">
                <a:solidFill>
                  <a:schemeClr val="tx2"/>
                </a:solidFill>
              </a:rPr>
              <a:t>(P. </a:t>
            </a:r>
            <a:r>
              <a:rPr lang="en-GB" sz="1200" dirty="0" err="1">
                <a:solidFill>
                  <a:schemeClr val="tx2"/>
                </a:solidFill>
              </a:rPr>
              <a:t>Kicsiny</a:t>
            </a:r>
            <a:r>
              <a:rPr lang="en-GB" sz="1200" dirty="0">
                <a:solidFill>
                  <a:schemeClr val="tx2"/>
                </a:solidFill>
              </a:rPr>
              <a:t>, D. Di Croce, EPFL)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 err="1">
                <a:solidFill>
                  <a:schemeClr val="tx2"/>
                </a:solidFill>
              </a:rPr>
              <a:t>Beamstrahlung</a:t>
            </a:r>
            <a:r>
              <a:rPr lang="en-GB" sz="1200" b="1" dirty="0">
                <a:solidFill>
                  <a:schemeClr val="tx2"/>
                </a:solidFill>
              </a:rPr>
              <a:t>, Bhabha </a:t>
            </a:r>
            <a:r>
              <a:rPr lang="en-GB" sz="1200" dirty="0">
                <a:solidFill>
                  <a:schemeClr val="tx2"/>
                </a:solidFill>
              </a:rPr>
              <a:t>(P. </a:t>
            </a:r>
            <a:r>
              <a:rPr lang="en-GB" sz="1200" dirty="0" err="1">
                <a:solidFill>
                  <a:schemeClr val="tx2"/>
                </a:solidFill>
              </a:rPr>
              <a:t>Kicsiny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and FCC-</a:t>
            </a:r>
            <a:r>
              <a:rPr lang="en-GB" sz="1200" b="1" dirty="0" err="1">
                <a:solidFill>
                  <a:schemeClr val="tx2"/>
                </a:solidFill>
              </a:rPr>
              <a:t>hh</a:t>
            </a:r>
            <a:r>
              <a:rPr lang="en-GB" sz="1200" b="1" dirty="0">
                <a:solidFill>
                  <a:schemeClr val="tx2"/>
                </a:solidFill>
              </a:rPr>
              <a:t> collimation studies </a:t>
            </a:r>
            <a:r>
              <a:rPr lang="en-GB" sz="1200" dirty="0">
                <a:solidFill>
                  <a:schemeClr val="tx2"/>
                </a:solidFill>
              </a:rPr>
              <a:t>(A. Abramov, G. </a:t>
            </a:r>
            <a:r>
              <a:rPr lang="en-GB" sz="1200" dirty="0" err="1">
                <a:solidFill>
                  <a:schemeClr val="tx2"/>
                </a:solidFill>
              </a:rPr>
              <a:t>Broggi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FCC-</a:t>
            </a:r>
            <a:r>
              <a:rPr lang="en-GB" sz="1200" b="1" dirty="0" err="1">
                <a:solidFill>
                  <a:schemeClr val="tx2"/>
                </a:solidFill>
              </a:rPr>
              <a:t>ee</a:t>
            </a:r>
            <a:r>
              <a:rPr lang="en-GB" sz="1200" b="1" dirty="0">
                <a:solidFill>
                  <a:schemeClr val="tx2"/>
                </a:solidFill>
              </a:rPr>
              <a:t> vibration studies </a:t>
            </a:r>
            <a:r>
              <a:rPr lang="en-GB" sz="1200" dirty="0">
                <a:solidFill>
                  <a:schemeClr val="tx2"/>
                </a:solidFill>
              </a:rPr>
              <a:t>(J.P. Salvesen, </a:t>
            </a:r>
            <a:r>
              <a:rPr lang="en-GB" sz="1200" dirty="0" err="1">
                <a:solidFill>
                  <a:schemeClr val="tx2"/>
                </a:solidFill>
              </a:rPr>
              <a:t>M.Hofer</a:t>
            </a:r>
            <a:r>
              <a:rPr lang="en-GB" sz="1200" dirty="0">
                <a:solidFill>
                  <a:schemeClr val="tx2"/>
                </a:solidFill>
              </a:rPr>
              <a:t>, LAPP Annecy collab.)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Compton scattering studies </a:t>
            </a:r>
            <a:r>
              <a:rPr lang="en-GB" sz="1200" dirty="0">
                <a:solidFill>
                  <a:schemeClr val="tx2"/>
                </a:solidFill>
              </a:rPr>
              <a:t>(A. Abramov, I. </a:t>
            </a:r>
            <a:r>
              <a:rPr lang="en-GB" sz="1200" dirty="0" err="1">
                <a:solidFill>
                  <a:schemeClr val="tx2"/>
                </a:solidFill>
              </a:rPr>
              <a:t>Debrot</a:t>
            </a:r>
            <a:r>
              <a:rPr lang="en-GB" sz="1200" dirty="0">
                <a:solidFill>
                  <a:schemeClr val="tx2"/>
                </a:solidFill>
              </a:rPr>
              <a:t>, M. Hofer)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Collective effects </a:t>
            </a:r>
            <a:r>
              <a:rPr lang="en-GB" sz="1200" dirty="0">
                <a:solidFill>
                  <a:schemeClr val="tx2"/>
                </a:solidFill>
              </a:rPr>
              <a:t>(M. </a:t>
            </a:r>
            <a:r>
              <a:rPr lang="en-GB" sz="1200" dirty="0" err="1">
                <a:solidFill>
                  <a:schemeClr val="tx2"/>
                </a:solidFill>
              </a:rPr>
              <a:t>Migliorati</a:t>
            </a:r>
            <a:r>
              <a:rPr lang="en-GB" sz="1200" dirty="0">
                <a:solidFill>
                  <a:schemeClr val="tx2"/>
                </a:solidFill>
              </a:rPr>
              <a:t>, A. </a:t>
            </a:r>
            <a:r>
              <a:rPr lang="en-GB" sz="1200" dirty="0" err="1">
                <a:solidFill>
                  <a:schemeClr val="tx2"/>
                </a:solidFill>
              </a:rPr>
              <a:t>Ghribi</a:t>
            </a:r>
            <a:r>
              <a:rPr lang="en-GB" sz="1200" dirty="0">
                <a:solidFill>
                  <a:schemeClr val="tx2"/>
                </a:solidFill>
              </a:rPr>
              <a:t> - Uni Sapienza, A. </a:t>
            </a:r>
            <a:r>
              <a:rPr lang="en-GB" sz="1200" dirty="0" err="1">
                <a:solidFill>
                  <a:schemeClr val="tx2"/>
                </a:solidFill>
              </a:rPr>
              <a:t>Rajabi</a:t>
            </a:r>
            <a:r>
              <a:rPr lang="en-GB" sz="1200" dirty="0">
                <a:solidFill>
                  <a:schemeClr val="tx2"/>
                </a:solidFill>
              </a:rPr>
              <a:t> – </a:t>
            </a:r>
            <a:r>
              <a:rPr lang="en-GB" sz="1200" dirty="0" err="1">
                <a:solidFill>
                  <a:schemeClr val="tx2"/>
                </a:solidFill>
              </a:rPr>
              <a:t>Desy</a:t>
            </a:r>
            <a:r>
              <a:rPr lang="en-GB" sz="1200" dirty="0">
                <a:solidFill>
                  <a:schemeClr val="tx2"/>
                </a:solidFill>
              </a:rPr>
              <a:t>)</a:t>
            </a:r>
          </a:p>
          <a:p>
            <a:pPr>
              <a:spcBef>
                <a:spcPts val="100"/>
              </a:spcBef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GSI/FAIR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Space-charge</a:t>
            </a:r>
            <a:r>
              <a:rPr lang="en-GB" sz="1200" dirty="0">
                <a:solidFill>
                  <a:schemeClr val="tx2"/>
                </a:solidFill>
              </a:rPr>
              <a:t> simulations (A. </a:t>
            </a:r>
            <a:r>
              <a:rPr lang="en-GB" sz="1200" dirty="0" err="1">
                <a:solidFill>
                  <a:schemeClr val="tx2"/>
                </a:solidFill>
              </a:rPr>
              <a:t>Oeftiger</a:t>
            </a:r>
            <a:r>
              <a:rPr lang="en-GB" sz="1200" dirty="0">
                <a:solidFill>
                  <a:schemeClr val="tx2"/>
                </a:solidFill>
              </a:rPr>
              <a:t> and team)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 extraction </a:t>
            </a:r>
            <a:r>
              <a:rPr lang="en-GB" sz="1200" dirty="0">
                <a:solidFill>
                  <a:schemeClr val="tx2"/>
                </a:solidFill>
              </a:rPr>
              <a:t>simulations - SIS18 and SIS100 (P. </a:t>
            </a:r>
            <a:r>
              <a:rPr lang="en-GB" sz="1200" dirty="0" err="1">
                <a:solidFill>
                  <a:schemeClr val="tx2"/>
                </a:solidFill>
              </a:rPr>
              <a:t>Niedermayer</a:t>
            </a:r>
            <a:r>
              <a:rPr lang="en-GB" sz="1200" dirty="0">
                <a:solidFill>
                  <a:schemeClr val="tx2"/>
                </a:solidFill>
              </a:rPr>
              <a:t>, C. Cortes)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BTF studies </a:t>
            </a:r>
            <a:r>
              <a:rPr lang="en-GB" sz="1200" dirty="0">
                <a:solidFill>
                  <a:schemeClr val="tx2"/>
                </a:solidFill>
              </a:rPr>
              <a:t>(C. Cortes)</a:t>
            </a:r>
          </a:p>
          <a:p>
            <a:pPr>
              <a:spcBef>
                <a:spcPts val="100"/>
              </a:spcBef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Medical accelerators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Slow-extraction for PIMMS </a:t>
            </a:r>
            <a:r>
              <a:rPr lang="en-GB" sz="1200" dirty="0">
                <a:solidFill>
                  <a:schemeClr val="tx2"/>
                </a:solidFill>
              </a:rPr>
              <a:t>(R. Tailor)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Slow-extraction for </a:t>
            </a:r>
            <a:r>
              <a:rPr lang="en-GB" sz="1200" b="1" dirty="0" err="1">
                <a:solidFill>
                  <a:schemeClr val="tx2"/>
                </a:solidFill>
              </a:rPr>
              <a:t>MedAustron</a:t>
            </a:r>
            <a:r>
              <a:rPr lang="en-GB" sz="1200" b="1" dirty="0">
                <a:solidFill>
                  <a:schemeClr val="tx2"/>
                </a:solidFill>
              </a:rPr>
              <a:t> </a:t>
            </a:r>
            <a:r>
              <a:rPr lang="en-GB" sz="1200" dirty="0">
                <a:solidFill>
                  <a:schemeClr val="tx2"/>
                </a:solidFill>
              </a:rPr>
              <a:t>(F. </a:t>
            </a:r>
            <a:r>
              <a:rPr lang="en-GB" sz="1200" dirty="0" err="1">
                <a:solidFill>
                  <a:schemeClr val="tx2"/>
                </a:solidFill>
              </a:rPr>
              <a:t>Kuehteubl</a:t>
            </a:r>
            <a:r>
              <a:rPr lang="en-GB" sz="1200" dirty="0">
                <a:solidFill>
                  <a:schemeClr val="tx2"/>
                </a:solidFill>
              </a:rPr>
              <a:t>, E. Renner, et al.)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BNL - RHIC and EIC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Optics calculations and tracking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Collimation studies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GB" sz="1400" b="1" u="sng" dirty="0">
                <a:solidFill>
                  <a:srgbClr val="2962AE"/>
                </a:solidFill>
              </a:rPr>
              <a:t>Fermilab – Main Injector, Recycler, IOTA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Tracking studies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r>
              <a:rPr lang="en-GB" sz="1200" b="1" dirty="0">
                <a:solidFill>
                  <a:schemeClr val="tx2"/>
                </a:solidFill>
              </a:rPr>
              <a:t>Impedance + space-charge </a:t>
            </a:r>
            <a:r>
              <a:rPr lang="en-GB" sz="1200" dirty="0">
                <a:solidFill>
                  <a:schemeClr val="tx2"/>
                </a:solidFill>
              </a:rPr>
              <a:t>simulations</a:t>
            </a:r>
          </a:p>
          <a:p>
            <a:pPr marL="285750" indent="-285750">
              <a:spcBef>
                <a:spcPts val="1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>
              <a:spcBef>
                <a:spcPts val="100"/>
              </a:spcBef>
            </a:pPr>
            <a:r>
              <a:rPr lang="en-CH" sz="1400" b="1" u="sng" dirty="0">
                <a:solidFill>
                  <a:srgbClr val="2962AE"/>
                </a:solidFill>
              </a:rPr>
              <a:t>Training</a:t>
            </a:r>
            <a:r>
              <a:rPr lang="en-CH" sz="1400" b="1" dirty="0">
                <a:solidFill>
                  <a:srgbClr val="2962AE"/>
                </a:solidFill>
              </a:rPr>
              <a:t> </a:t>
            </a:r>
            <a:r>
              <a:rPr lang="en-CH" sz="1400" dirty="0">
                <a:solidFill>
                  <a:schemeClr val="tx2"/>
                </a:solidFill>
              </a:rPr>
              <a:t>(Universiy of Rome and EPFL)</a:t>
            </a:r>
            <a:endParaRPr lang="en-GB" sz="1400" dirty="0">
              <a:solidFill>
                <a:schemeClr val="tx2"/>
              </a:solidFill>
            </a:endParaRPr>
          </a:p>
          <a:p>
            <a:endParaRPr lang="en-GB" sz="14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29F8F6-50E9-D9CF-D14C-4CC5D785C019}"/>
              </a:ext>
            </a:extLst>
          </p:cNvPr>
          <p:cNvSpPr txBox="1"/>
          <p:nvPr/>
        </p:nvSpPr>
        <p:spPr>
          <a:xfrm>
            <a:off x="3066798" y="497536"/>
            <a:ext cx="6782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[Activities that are already in production, or for which testing work is ongoing]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84B6E4E-C980-E9AB-AB6C-E65447668D8D}"/>
              </a:ext>
            </a:extLst>
          </p:cNvPr>
          <p:cNvSpPr/>
          <p:nvPr/>
        </p:nvSpPr>
        <p:spPr>
          <a:xfrm>
            <a:off x="2501901" y="2209291"/>
            <a:ext cx="4660900" cy="2515109"/>
          </a:xfrm>
          <a:prstGeom prst="rect">
            <a:avLst/>
          </a:prstGeom>
          <a:solidFill>
            <a:schemeClr val="bg1"/>
          </a:solidFill>
          <a:ln w="28575">
            <a:solidFill>
              <a:srgbClr val="2962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8F8C107-0338-3ED9-F6C2-A3A6C91D97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38217"/>
              </p:ext>
            </p:extLst>
          </p:nvPr>
        </p:nvGraphicFramePr>
        <p:xfrm>
          <a:off x="2751232" y="2944855"/>
          <a:ext cx="4148415" cy="15087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858454">
                  <a:extLst>
                    <a:ext uri="{9D8B030D-6E8A-4147-A177-3AD203B41FA5}">
                      <a16:colId xmlns:a16="http://schemas.microsoft.com/office/drawing/2014/main" val="1503485804"/>
                    </a:ext>
                  </a:extLst>
                </a:gridCol>
                <a:gridCol w="1289961">
                  <a:extLst>
                    <a:ext uri="{9D8B030D-6E8A-4147-A177-3AD203B41FA5}">
                      <a16:colId xmlns:a16="http://schemas.microsoft.com/office/drawing/2014/main" val="2370598821"/>
                    </a:ext>
                  </a:extLst>
                </a:gridCol>
              </a:tblGrid>
              <a:tr h="266801"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Core team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3 </a:t>
                      </a:r>
                      <a:r>
                        <a:rPr lang="en-GB" sz="1500" b="0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persons</a:t>
                      </a:r>
                      <a:endParaRPr lang="en-CH" sz="1500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30511876"/>
                  </a:ext>
                </a:extLst>
              </a:tr>
              <a:tr h="266801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Contributing developers</a:t>
                      </a:r>
                      <a:endParaRPr lang="en-CH" sz="15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16 </a:t>
                      </a:r>
                      <a:r>
                        <a:rPr lang="en-CH" sz="1500" b="0" dirty="0">
                          <a:solidFill>
                            <a:schemeClr val="tx2"/>
                          </a:solidFill>
                          <a:latin typeface="+mn-lt"/>
                        </a:rPr>
                        <a:t>persons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92688558"/>
                  </a:ext>
                </a:extLst>
              </a:tr>
              <a:tr h="266801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User community</a:t>
                      </a:r>
                      <a:endParaRPr lang="en-CH" sz="15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>
                          <a:solidFill>
                            <a:schemeClr val="tx2"/>
                          </a:solidFill>
                          <a:latin typeface="+mn-lt"/>
                        </a:rPr>
                        <a:t>&gt;</a:t>
                      </a:r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 </a:t>
                      </a:r>
                      <a:r>
                        <a:rPr lang="en-CH" sz="1500" b="1">
                          <a:solidFill>
                            <a:schemeClr val="tx2"/>
                          </a:solidFill>
                          <a:latin typeface="+mn-lt"/>
                        </a:rPr>
                        <a:t>100 </a:t>
                      </a:r>
                      <a:r>
                        <a:rPr lang="en-CH" sz="1500" b="0" dirty="0">
                          <a:solidFill>
                            <a:schemeClr val="tx2"/>
                          </a:solidFill>
                          <a:latin typeface="+mn-lt"/>
                        </a:rPr>
                        <a:t>users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3458040"/>
                  </a:ext>
                </a:extLst>
              </a:tr>
              <a:tr h="523842"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>
                          <a:solidFill>
                            <a:schemeClr val="tx2"/>
                          </a:solidFill>
                          <a:latin typeface="+mn-lt"/>
                          <a:cs typeface="Calibri" panose="020F0502020204030204" pitchFamily="34" charset="0"/>
                        </a:rPr>
                        <a:t>Publications including Xsuite simulations (in 2022-23): </a:t>
                      </a:r>
                      <a:endParaRPr lang="en-CH" sz="1500" b="1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b="1" dirty="0">
                          <a:solidFill>
                            <a:schemeClr val="tx2"/>
                          </a:solidFill>
                          <a:latin typeface="+mn-lt"/>
                        </a:rPr>
                        <a:t>25 </a:t>
                      </a:r>
                      <a:r>
                        <a:rPr lang="en-CH" sz="1500" b="0" dirty="0">
                          <a:solidFill>
                            <a:schemeClr val="tx2"/>
                          </a:solidFill>
                          <a:latin typeface="+mn-lt"/>
                        </a:rPr>
                        <a:t>papers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3171149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7A8233E-9DFD-0F26-A49E-F4FD6048EAC1}"/>
              </a:ext>
            </a:extLst>
          </p:cNvPr>
          <p:cNvSpPr txBox="1"/>
          <p:nvPr/>
        </p:nvSpPr>
        <p:spPr>
          <a:xfrm>
            <a:off x="2501901" y="2328906"/>
            <a:ext cx="466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2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Some numbers</a:t>
            </a:r>
          </a:p>
        </p:txBody>
      </p:sp>
    </p:spTree>
    <p:extLst>
      <p:ext uri="{BB962C8B-B14F-4D97-AF65-F5344CB8AC3E}">
        <p14:creationId xmlns:p14="http://schemas.microsoft.com/office/powerpoint/2010/main" val="266327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/>
      <p:bldP spid="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27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762000" y="3198168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1461812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1FECA-E3FC-86D1-5296-E12683C99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28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D3D12D-B979-55C2-975F-7CE6BCDEE07D}"/>
              </a:ext>
            </a:extLst>
          </p:cNvPr>
          <p:cNvSpPr txBox="1"/>
          <p:nvPr/>
        </p:nvSpPr>
        <p:spPr>
          <a:xfrm>
            <a:off x="1515763" y="570296"/>
            <a:ext cx="726037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In 2022-23 we have </a:t>
            </a:r>
            <a:r>
              <a:rPr lang="en-CH" b="1" dirty="0">
                <a:solidFill>
                  <a:srgbClr val="2962AE"/>
                </a:solidFill>
              </a:rPr>
              <a:t>essentially discontinued </a:t>
            </a:r>
            <a:r>
              <a:rPr lang="en-CH" dirty="0">
                <a:solidFill>
                  <a:schemeClr val="tx2"/>
                </a:solidFill>
              </a:rPr>
              <a:t>the development and, to a very large extent, the usage of the following tools: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632313-4893-6020-8631-62AC69EAC71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Discontinuation of legacy tools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C6DA49-C907-6F3A-E410-9BB5A198D3D2}"/>
              </a:ext>
            </a:extLst>
          </p:cNvPr>
          <p:cNvSpPr txBox="1"/>
          <p:nvPr/>
        </p:nvSpPr>
        <p:spPr>
          <a:xfrm>
            <a:off x="4701847" y="1260565"/>
            <a:ext cx="17537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COMBI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PySSD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DistLib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42A31A-EF4D-8812-3788-676E231271B6}"/>
              </a:ext>
            </a:extLst>
          </p:cNvPr>
          <p:cNvSpPr txBox="1"/>
          <p:nvPr/>
        </p:nvSpPr>
        <p:spPr>
          <a:xfrm>
            <a:off x="1527729" y="1260565"/>
            <a:ext cx="3473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Sixtrack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Sixdesk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Sixtracklib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484D765-744B-A31F-9DA1-194103F49416}"/>
              </a:ext>
            </a:extLst>
          </p:cNvPr>
          <p:cNvGrpSpPr/>
          <p:nvPr/>
        </p:nvGrpSpPr>
        <p:grpSpPr>
          <a:xfrm>
            <a:off x="2536716" y="3200967"/>
            <a:ext cx="4330262" cy="3061045"/>
            <a:chOff x="2591461" y="3098016"/>
            <a:chExt cx="4330262" cy="306104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0903CF8-41EE-6BEA-4B14-CCF28DC7640F}"/>
                </a:ext>
              </a:extLst>
            </p:cNvPr>
            <p:cNvSpPr/>
            <p:nvPr/>
          </p:nvSpPr>
          <p:spPr>
            <a:xfrm>
              <a:off x="2591461" y="3098016"/>
              <a:ext cx="4330262" cy="306104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B76B0C9-6D0A-949E-CB94-A329A2DDB8F4}"/>
                </a:ext>
              </a:extLst>
            </p:cNvPr>
            <p:cNvGrpSpPr/>
            <p:nvPr/>
          </p:nvGrpSpPr>
          <p:grpSpPr>
            <a:xfrm>
              <a:off x="2863549" y="3171587"/>
              <a:ext cx="3676595" cy="2849039"/>
              <a:chOff x="2942897" y="3165679"/>
              <a:chExt cx="3676595" cy="2849039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C8CC1B-4C75-75BA-04F6-4B797D513888}"/>
                  </a:ext>
                </a:extLst>
              </p:cNvPr>
              <p:cNvSpPr txBox="1"/>
              <p:nvPr/>
            </p:nvSpPr>
            <p:spPr>
              <a:xfrm>
                <a:off x="2942898" y="3165679"/>
                <a:ext cx="36765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b="1" dirty="0"/>
                  <a:t>Lines of code</a:t>
                </a:r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58384EF9-0DC2-4DD1-4B72-A4AD6A6860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0217"/>
              <a:stretch/>
            </p:blipFill>
            <p:spPr>
              <a:xfrm>
                <a:off x="2942897" y="3517499"/>
                <a:ext cx="3676595" cy="2173597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7FD103E-9E11-FCBB-39F5-CD0AFC925646}"/>
                  </a:ext>
                </a:extLst>
              </p:cNvPr>
              <p:cNvSpPr txBox="1"/>
              <p:nvPr/>
            </p:nvSpPr>
            <p:spPr>
              <a:xfrm>
                <a:off x="3687222" y="5145084"/>
                <a:ext cx="4122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200" b="1" dirty="0">
                    <a:solidFill>
                      <a:schemeClr val="bg1"/>
                    </a:solidFill>
                  </a:rPr>
                  <a:t>75k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C405E29-F6E4-9472-0A50-4C12A30892AC}"/>
                  </a:ext>
                </a:extLst>
              </p:cNvPr>
              <p:cNvSpPr txBox="1"/>
              <p:nvPr/>
            </p:nvSpPr>
            <p:spPr>
              <a:xfrm>
                <a:off x="5459378" y="4458378"/>
                <a:ext cx="4940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200" b="1" dirty="0">
                    <a:solidFill>
                      <a:schemeClr val="bg1"/>
                    </a:solidFill>
                  </a:rPr>
                  <a:t>370k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133440-8241-7436-EFE5-BB29CAF32305}"/>
                  </a:ext>
                </a:extLst>
              </p:cNvPr>
              <p:cNvSpPr txBox="1"/>
              <p:nvPr/>
            </p:nvSpPr>
            <p:spPr>
              <a:xfrm>
                <a:off x="3452293" y="5491498"/>
                <a:ext cx="882150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Written</a:t>
                </a:r>
              </a:p>
              <a:p>
                <a:pPr algn="ctr"/>
                <a:r>
                  <a:rPr lang="en-CH" sz="1400" dirty="0"/>
                  <a:t>(Xsuite)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55BC26-AEF2-8711-29C3-E95C92CD0754}"/>
                  </a:ext>
                </a:extLst>
              </p:cNvPr>
              <p:cNvSpPr txBox="1"/>
              <p:nvPr/>
            </p:nvSpPr>
            <p:spPr>
              <a:xfrm>
                <a:off x="5064104" y="5491498"/>
                <a:ext cx="1242553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Discontinued</a:t>
                </a:r>
              </a:p>
              <a:p>
                <a:pPr algn="ctr"/>
                <a:r>
                  <a:rPr lang="en-CH" sz="1400" dirty="0"/>
                  <a:t>(Legacy tools)</a:t>
                </a:r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CB29F62-DA14-655E-93E0-313AA2CAB3D8}"/>
              </a:ext>
            </a:extLst>
          </p:cNvPr>
          <p:cNvSpPr txBox="1"/>
          <p:nvPr/>
        </p:nvSpPr>
        <p:spPr>
          <a:xfrm>
            <a:off x="1527729" y="2446414"/>
            <a:ext cx="7260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This led to a </a:t>
            </a:r>
            <a:r>
              <a:rPr lang="en-CH" b="1" dirty="0">
                <a:solidFill>
                  <a:srgbClr val="2962AE"/>
                </a:solidFill>
              </a:rPr>
              <a:t>massive simplification </a:t>
            </a:r>
            <a:r>
              <a:rPr lang="en-CH" dirty="0">
                <a:solidFill>
                  <a:schemeClr val="tx2"/>
                </a:solidFill>
              </a:rPr>
              <a:t>of our code base.</a:t>
            </a:r>
          </a:p>
        </p:txBody>
      </p:sp>
    </p:spTree>
    <p:extLst>
      <p:ext uri="{BB962C8B-B14F-4D97-AF65-F5344CB8AC3E}">
        <p14:creationId xmlns:p14="http://schemas.microsoft.com/office/powerpoint/2010/main" val="2138020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00480" y="570632"/>
            <a:ext cx="5300422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Motivation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Design goals and constraints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Architecture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Agile development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Lattice modeling, simulation and optimization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Dynamic parameter control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Multi-objective optimizer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Simulation of specific processes</a:t>
            </a:r>
            <a:endParaRPr lang="en-US" sz="1700" dirty="0">
              <a:solidFill>
                <a:schemeClr val="bg1">
                  <a:lumMod val="65000"/>
                </a:schemeClr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Handling of collective effects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Space-charge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Beam-beam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Electron clouds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Final remarks</a:t>
            </a:r>
          </a:p>
        </p:txBody>
      </p:sp>
    </p:spTree>
    <p:extLst>
      <p:ext uri="{BB962C8B-B14F-4D97-AF65-F5344CB8AC3E}">
        <p14:creationId xmlns:p14="http://schemas.microsoft.com/office/powerpoint/2010/main" val="350673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Introduction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17517C-4CD0-36A5-A484-D275CDA80143}"/>
              </a:ext>
            </a:extLst>
          </p:cNvPr>
          <p:cNvSpPr txBox="1"/>
          <p:nvPr/>
        </p:nvSpPr>
        <p:spPr>
          <a:xfrm>
            <a:off x="165102" y="1086322"/>
            <a:ext cx="5153890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has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long tradition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development of software tools for beam physics</a:t>
            </a:r>
          </a:p>
          <a:p>
            <a:pPr>
              <a:spcBef>
                <a:spcPts val="600"/>
              </a:spcBef>
            </a:pPr>
            <a:endParaRPr lang="en-GB" sz="500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Powerful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tools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provided to the user community: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MAD-X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standard for lattice description, optics calculation and design, tracking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fast-tracking program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used mainly for long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single-particle simulations</a:t>
            </a:r>
            <a:endParaRPr lang="en-GB" sz="1700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Sixtracklib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C/C++library for single-particle tracking</a:t>
            </a:r>
            <a:r>
              <a:rPr lang="en-GB" sz="1700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compatible with Graphics Processing Units (GPUs)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COMBI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for the simulation of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beam-beam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effects using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strong-strong modelling</a:t>
            </a:r>
            <a:r>
              <a:rPr lang="en-GB" sz="1700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PyHEADTAIL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Python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toolkit for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collective effects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(impedance, feedbacks, space charge, and e-cloud).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eveloped over decades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providing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advanced features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their respective domains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C2CAA3-3A9E-66DA-B8F0-4EDF6FE537E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3428" y="637745"/>
            <a:ext cx="3797532" cy="196257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30E58D-CB2A-80ED-333D-A9AAC7FE73A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2191" y="2548769"/>
            <a:ext cx="2920006" cy="24919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502184-D90E-006A-EDEB-8C82187DF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0134" y="5040743"/>
            <a:ext cx="3204121" cy="174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07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Motivation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2195918" y="906051"/>
            <a:ext cx="6853588" cy="58015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effectLst/>
              </a:rPr>
              <a:t>Over the years we started to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face needs that could not be easily fulfilled with legacy tools</a:t>
            </a:r>
            <a:r>
              <a:rPr lang="en-GB" sz="1700" dirty="0">
                <a:solidFill>
                  <a:schemeClr val="tx2"/>
                </a:solidFill>
                <a:effectLst/>
              </a:rPr>
              <a:t>:</a:t>
            </a:r>
          </a:p>
          <a:p>
            <a:pPr>
              <a:spcBef>
                <a:spcPts val="600"/>
              </a:spcBef>
            </a:pPr>
            <a:endParaRPr lang="en-GB" sz="500" dirty="0">
              <a:solidFill>
                <a:schemeClr val="tx2"/>
              </a:solidFill>
              <a:effectLst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u="sng" dirty="0">
                <a:solidFill>
                  <a:srgbClr val="2962AE"/>
                </a:solidFill>
              </a:rPr>
              <a:t>Integration</a:t>
            </a:r>
            <a:r>
              <a:rPr lang="en-GB" sz="1700" dirty="0">
                <a:solidFill>
                  <a:schemeClr val="tx2"/>
                </a:solidFill>
              </a:rPr>
              <a:t>: difficult to combine features from different codes to simulate </a:t>
            </a:r>
            <a:r>
              <a:rPr lang="en-GB" sz="1700" dirty="0">
                <a:solidFill>
                  <a:schemeClr val="tx2"/>
                </a:solidFill>
                <a:effectLst/>
              </a:rPr>
              <a:t>complex heterogeneous effects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  <a:effectLst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u="sng" dirty="0">
                <a:solidFill>
                  <a:srgbClr val="2962AE"/>
                </a:solidFill>
                <a:effectLst/>
              </a:rPr>
              <a:t>User </a:t>
            </a:r>
            <a:r>
              <a:rPr lang="en-GB" sz="1700" b="1" u="sng" dirty="0">
                <a:solidFill>
                  <a:srgbClr val="2962AE"/>
                </a:solidFill>
              </a:rPr>
              <a:t>interface</a:t>
            </a:r>
            <a:r>
              <a:rPr lang="en-GB" sz="1700" dirty="0">
                <a:solidFill>
                  <a:schemeClr val="tx2"/>
                </a:solidFill>
              </a:rPr>
              <a:t>: need to </a:t>
            </a:r>
            <a:r>
              <a:rPr lang="en-GB" sz="1700" dirty="0">
                <a:solidFill>
                  <a:schemeClr val="tx2"/>
                </a:solidFill>
                <a:effectLst/>
              </a:rPr>
              <a:t>move away from custom interfaces (text files / ad-hoc scripting) towards standard </a:t>
            </a:r>
            <a:r>
              <a:rPr lang="en-GB" sz="1700" b="1" dirty="0">
                <a:solidFill>
                  <a:srgbClr val="2962AE"/>
                </a:solidFill>
              </a:rPr>
              <a:t>P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ython packages</a:t>
            </a:r>
            <a:r>
              <a:rPr lang="en-GB" sz="1700" dirty="0">
                <a:solidFill>
                  <a:srgbClr val="2962AE"/>
                </a:solidFill>
                <a:effectLst/>
              </a:rPr>
              <a:t>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Present </a:t>
            </a:r>
            <a:r>
              <a:rPr lang="en-GB" sz="1700" b="1" dirty="0">
                <a:solidFill>
                  <a:srgbClr val="2962AE"/>
                </a:solidFill>
              </a:rPr>
              <a:t>de-facto standard in scientific computing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Easy to combine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 </a:t>
            </a:r>
            <a:r>
              <a:rPr lang="en-GB" sz="1700" dirty="0">
                <a:solidFill>
                  <a:schemeClr val="tx2"/>
                </a:solidFill>
                <a:effectLst/>
              </a:rPr>
              <a:t>in notebooks and or in more complex Python codes</a:t>
            </a:r>
            <a:endParaRPr lang="en-GB" sz="1700" b="1" dirty="0">
              <a:solidFill>
                <a:srgbClr val="2962AE"/>
              </a:solidFill>
              <a:effectLst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</a:rPr>
              <a:t>Allows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leveraging an ever-growing arsenal of general-purpose Python libraries </a:t>
            </a:r>
            <a:r>
              <a:rPr lang="en-GB" sz="1700" dirty="0">
                <a:solidFill>
                  <a:schemeClr val="tx2"/>
                </a:solidFill>
                <a:effectLst/>
              </a:rPr>
              <a:t>(statistics, linear algebra, frequency analysis, optimization, plot, etc.)</a:t>
            </a:r>
          </a:p>
          <a:p>
            <a:pPr marL="1200150" lvl="2" indent="-285750">
              <a:spcBef>
                <a:spcPts val="600"/>
              </a:spcBef>
              <a:buFont typeface="Wingdings" pitchFamily="2" charset="2"/>
              <a:buChar char="§"/>
            </a:pPr>
            <a:r>
              <a:rPr lang="en-GB" sz="1700" dirty="0">
                <a:solidFill>
                  <a:schemeClr val="tx2"/>
                </a:solidFill>
              </a:rPr>
              <a:t>B</a:t>
            </a:r>
            <a:r>
              <a:rPr lang="en-GB" sz="1700" dirty="0">
                <a:solidFill>
                  <a:schemeClr val="tx2"/>
                </a:solidFill>
                <a:effectLst/>
              </a:rPr>
              <a:t>oosted by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substantial investments from general industry </a:t>
            </a:r>
            <a:r>
              <a:rPr lang="en-GB" sz="1700" dirty="0">
                <a:solidFill>
                  <a:schemeClr val="tx2"/>
                </a:solidFill>
                <a:effectLst/>
              </a:rPr>
              <a:t>(big data, AI)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u="sng" dirty="0">
                <a:solidFill>
                  <a:srgbClr val="2962AE"/>
                </a:solidFill>
                <a:effectLst/>
              </a:rPr>
              <a:t>GPU acceleration</a:t>
            </a:r>
            <a:r>
              <a:rPr lang="en-GB" sz="1700" dirty="0">
                <a:solidFill>
                  <a:schemeClr val="tx2"/>
                </a:solidFill>
                <a:effectLst/>
              </a:rPr>
              <a:t>: mandatory </a:t>
            </a:r>
            <a:r>
              <a:rPr lang="en-GB" sz="1700" dirty="0">
                <a:solidFill>
                  <a:schemeClr val="tx2"/>
                </a:solidFill>
              </a:rPr>
              <a:t>for several applications but </a:t>
            </a:r>
            <a:r>
              <a:rPr lang="en-GB" sz="1700" dirty="0">
                <a:solidFill>
                  <a:schemeClr val="tx2"/>
                </a:solidFill>
                <a:effectLst/>
              </a:rPr>
              <a:t>cumbersome to retrofit in the existing codes</a:t>
            </a: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effectLst/>
              <a:latin typeface="TeXGyreTermes"/>
            </a:endParaRPr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14C0EC3C-6820-774C-C42C-C4E909393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42" y="1402731"/>
            <a:ext cx="1472540" cy="147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46920E-9012-F2DC-E1C8-B8C112835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007" y="5129916"/>
            <a:ext cx="1977703" cy="16440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853700E-DE9D-ED34-C66F-777430DF8AC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000288">
            <a:off x="-23718" y="3417699"/>
            <a:ext cx="2318558" cy="69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6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6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208280" y="3908551"/>
            <a:ext cx="872744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u="sng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Design constraints: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Need to cover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large spectrum of phenomena and applications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(flexibility!)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Need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developer learning curve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short as possible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Features developed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directly by field experts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eed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grow the code in a “sustainable” way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being managed and maintained by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small core team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experts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integrating (in a clean way!) contributions by a wide developer community</a:t>
            </a:r>
            <a:endParaRPr lang="en-GB" sz="17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FD8E95-265D-DE9E-A530-FA25A42B7EBB}"/>
              </a:ext>
            </a:extLst>
          </p:cNvPr>
          <p:cNvSpPr txBox="1"/>
          <p:nvPr/>
        </p:nvSpPr>
        <p:spPr>
          <a:xfrm>
            <a:off x="3303548" y="1024856"/>
            <a:ext cx="5759531" cy="2416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led to 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launch of the Xsuite project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</a:t>
            </a:r>
            <a:endParaRPr lang="en-GB" sz="17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goal: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bring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into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modern Python toolkit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know-how built in developing and exploiting MAD,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COMBI,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PyHEADTAIL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etc., 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esigned for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seamless integration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among the different components and for </a:t>
            </a: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extendability</a:t>
            </a:r>
            <a:endParaRPr lang="en-GB" sz="17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Designed to support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different computing platforms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including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multicore CPUs and GPUs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from different vendors 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330F52-5F26-C086-E96B-5FF572B8D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56" y="1024856"/>
            <a:ext cx="2093459" cy="208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54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C5A02DE0-2904-3344-8626-2060D0CC048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– architecture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822FF0CA-0BA1-9C4D-93EE-2131EA656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892BDD0-59DB-5E4D-91D4-300E8852D1DB}" type="slidenum">
              <a:rPr lang="en-CH" smtClean="0"/>
              <a:t>7</a:t>
            </a:fld>
            <a:endParaRPr lang="en-CH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42E702-6D10-7846-9E87-1F8B4A3ADC9A}"/>
              </a:ext>
            </a:extLst>
          </p:cNvPr>
          <p:cNvSpPr/>
          <p:nvPr/>
        </p:nvSpPr>
        <p:spPr>
          <a:xfrm flipH="1">
            <a:off x="1326078" y="719807"/>
            <a:ext cx="5688000" cy="3070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CD95B6-95C1-644F-8AEE-5BE567D122A5}"/>
              </a:ext>
            </a:extLst>
          </p:cNvPr>
          <p:cNvSpPr/>
          <p:nvPr/>
        </p:nvSpPr>
        <p:spPr>
          <a:xfrm>
            <a:off x="1326078" y="3859597"/>
            <a:ext cx="5688000" cy="9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2">
                    <a:lumMod val="50000"/>
                  </a:schemeClr>
                </a:solidFill>
              </a:rPr>
              <a:t>Xobjects</a:t>
            </a:r>
          </a:p>
          <a:p>
            <a:pPr algn="ctr"/>
            <a:r>
              <a:rPr lang="en-CH" sz="1600" dirty="0">
                <a:solidFill>
                  <a:schemeClr val="accent2">
                    <a:lumMod val="50000"/>
                  </a:schemeClr>
                </a:solidFill>
              </a:rPr>
              <a:t>interface to different computing plaforms </a:t>
            </a:r>
          </a:p>
          <a:p>
            <a:pPr algn="ctr"/>
            <a:r>
              <a:rPr lang="en-CH" sz="1600" dirty="0">
                <a:solidFill>
                  <a:schemeClr val="accent2">
                    <a:lumMod val="50000"/>
                  </a:schemeClr>
                </a:solidFill>
              </a:rPr>
              <a:t>(CPUs and GPUs of different vendors)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F5BC11-91AF-A947-B8E8-4F1549794D32}"/>
              </a:ext>
            </a:extLst>
          </p:cNvPr>
          <p:cNvSpPr/>
          <p:nvPr/>
        </p:nvSpPr>
        <p:spPr>
          <a:xfrm>
            <a:off x="1943504" y="1838146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Xfields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computation of EM fields from particle ensembles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C1B76F-4F71-E447-B12C-81D9B2EB7E15}"/>
              </a:ext>
            </a:extLst>
          </p:cNvPr>
          <p:cNvSpPr/>
          <p:nvPr/>
        </p:nvSpPr>
        <p:spPr>
          <a:xfrm>
            <a:off x="4451647" y="849350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Xtrack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single particle 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tracking engine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F1AC131-D55A-B349-B423-61DCB1FF8515}"/>
              </a:ext>
            </a:extLst>
          </p:cNvPr>
          <p:cNvSpPr/>
          <p:nvPr/>
        </p:nvSpPr>
        <p:spPr>
          <a:xfrm>
            <a:off x="1937855" y="849350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Xpart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generation of particles distributions</a:t>
            </a:r>
            <a:endParaRPr lang="en-CH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F113A8-7B9F-2E4B-8AEC-040AC0319C68}"/>
              </a:ext>
            </a:extLst>
          </p:cNvPr>
          <p:cNvSpPr txBox="1"/>
          <p:nvPr/>
        </p:nvSpPr>
        <p:spPr>
          <a:xfrm rot="16200000">
            <a:off x="96071" y="2076264"/>
            <a:ext cx="3041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Physics modules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5F987C2-85AA-7348-B080-AB109534E91A}"/>
              </a:ext>
            </a:extLst>
          </p:cNvPr>
          <p:cNvGrpSpPr/>
          <p:nvPr/>
        </p:nvGrpSpPr>
        <p:grpSpPr>
          <a:xfrm>
            <a:off x="1326693" y="5660550"/>
            <a:ext cx="5688000" cy="686977"/>
            <a:chOff x="801915" y="5980790"/>
            <a:chExt cx="5688000" cy="68697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D705F37-6D58-2E41-8ACC-6D9211714BA3}"/>
                </a:ext>
              </a:extLst>
            </p:cNvPr>
            <p:cNvSpPr/>
            <p:nvPr/>
          </p:nvSpPr>
          <p:spPr>
            <a:xfrm>
              <a:off x="801915" y="5980790"/>
              <a:ext cx="5688000" cy="686977"/>
            </a:xfrm>
            <a:prstGeom prst="rect">
              <a:avLst/>
            </a:prstGeom>
            <a:solidFill>
              <a:srgbClr val="AFABAB">
                <a:alpha val="38039"/>
              </a:srgb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 sz="16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9E3B9355-8EAE-184B-8FB0-97EE982C35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8137" y="6131213"/>
              <a:ext cx="2022933" cy="374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Advanced Micro Devices, Inc. logo.">
              <a:extLst>
                <a:ext uri="{FF2B5EF4-FFF2-40B4-BE49-F238E27FC236}">
                  <a16:creationId xmlns:a16="http://schemas.microsoft.com/office/drawing/2014/main" id="{AABD9901-6DCE-BB46-AA79-3C0602B761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7734" y="6151959"/>
              <a:ext cx="1464552" cy="352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>
              <a:extLst>
                <a:ext uri="{FF2B5EF4-FFF2-40B4-BE49-F238E27FC236}">
                  <a16:creationId xmlns:a16="http://schemas.microsoft.com/office/drawing/2014/main" id="{F013F7A3-B1CA-4440-BFC8-2A81E61655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082" y="6130540"/>
              <a:ext cx="885304" cy="3742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E27393-BB87-0D44-B23A-F071C9296B69}"/>
              </a:ext>
            </a:extLst>
          </p:cNvPr>
          <p:cNvGrpSpPr/>
          <p:nvPr/>
        </p:nvGrpSpPr>
        <p:grpSpPr>
          <a:xfrm>
            <a:off x="1326693" y="4804894"/>
            <a:ext cx="5688000" cy="789940"/>
            <a:chOff x="816663" y="5163337"/>
            <a:chExt cx="5688000" cy="78994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729CEB7-548F-554A-8CCB-D52F9ADEA9A9}"/>
                </a:ext>
              </a:extLst>
            </p:cNvPr>
            <p:cNvSpPr/>
            <p:nvPr/>
          </p:nvSpPr>
          <p:spPr>
            <a:xfrm>
              <a:off x="816663" y="5179463"/>
              <a:ext cx="5688000" cy="773814"/>
            </a:xfrm>
            <a:prstGeom prst="rect">
              <a:avLst/>
            </a:prstGeom>
            <a:solidFill>
              <a:srgbClr val="0070C0">
                <a:alpha val="38039"/>
              </a:srgb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 sz="16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E1E03A3-9D11-0941-A01D-D0E754205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87780" y="5386396"/>
              <a:ext cx="2059354" cy="431800"/>
            </a:xfrm>
            <a:prstGeom prst="rect">
              <a:avLst/>
            </a:prstGeom>
          </p:spPr>
        </p:pic>
        <p:pic>
          <p:nvPicPr>
            <p:cNvPr id="32" name="Picture 8" descr="CuPy: NumPy &amp;amp; SciPy for GPU">
              <a:extLst>
                <a:ext uri="{FF2B5EF4-FFF2-40B4-BE49-F238E27FC236}">
                  <a16:creationId xmlns:a16="http://schemas.microsoft.com/office/drawing/2014/main" id="{F374B6CB-8DC2-764C-8BE7-5B9A534917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6903" y="5163337"/>
              <a:ext cx="1809169" cy="775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FEF39265-5943-264A-BB6A-51838CA36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5248" y="5310381"/>
              <a:ext cx="1139135" cy="481091"/>
            </a:xfrm>
            <a:prstGeom prst="rect">
              <a:avLst/>
            </a:prstGeom>
          </p:spPr>
        </p:pic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04028081-DBC8-4143-980F-29FD71EBFEF9}"/>
              </a:ext>
            </a:extLst>
          </p:cNvPr>
          <p:cNvSpPr/>
          <p:nvPr/>
        </p:nvSpPr>
        <p:spPr>
          <a:xfrm>
            <a:off x="3056814" y="2815234"/>
            <a:ext cx="2581893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coll</a:t>
            </a:r>
            <a:endParaRPr lang="en-CH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Particle-matter interaction and collimation</a:t>
            </a:r>
            <a:endParaRPr lang="en-CH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CA07FA2-A9E0-604E-8F95-77EEAD8398B2}"/>
              </a:ext>
            </a:extLst>
          </p:cNvPr>
          <p:cNvSpPr/>
          <p:nvPr/>
        </p:nvSpPr>
        <p:spPr>
          <a:xfrm>
            <a:off x="4451647" y="1838146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Xdeps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Dependency manager, 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deferred expressions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509BC7-49D9-C945-AF85-240D5767F40C}"/>
              </a:ext>
            </a:extLst>
          </p:cNvPr>
          <p:cNvSpPr txBox="1"/>
          <p:nvPr/>
        </p:nvSpPr>
        <p:spPr>
          <a:xfrm>
            <a:off x="7034065" y="4915539"/>
            <a:ext cx="21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chemeClr val="tx2"/>
                </a:solidFill>
              </a:rPr>
              <a:t>Lower level libraries</a:t>
            </a:r>
          </a:p>
          <a:p>
            <a:r>
              <a:rPr lang="en-CH" sz="1600" dirty="0">
                <a:solidFill>
                  <a:schemeClr val="tx2"/>
                </a:solidFill>
              </a:rPr>
              <a:t>(external, open source)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B282B-B7A0-C948-B0E6-37C8FE99163E}"/>
              </a:ext>
            </a:extLst>
          </p:cNvPr>
          <p:cNvSpPr txBox="1"/>
          <p:nvPr/>
        </p:nvSpPr>
        <p:spPr>
          <a:xfrm>
            <a:off x="7067662" y="5789657"/>
            <a:ext cx="1124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Hardware</a:t>
            </a:r>
          </a:p>
        </p:txBody>
      </p:sp>
    </p:spTree>
    <p:extLst>
      <p:ext uri="{BB962C8B-B14F-4D97-AF65-F5344CB8AC3E}">
        <p14:creationId xmlns:p14="http://schemas.microsoft.com/office/powerpoint/2010/main" val="12801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8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Orthogonal design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181954" y="1545438"/>
            <a:ext cx="482943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roject employs an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“orthogonal” design strategy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nsure that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each functional block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remains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well-isolated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interacts with the others through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clearly defined interfaces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This approach has two key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advantages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nables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contributors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modify or expand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specific components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without full  knowledge of other parts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nor of underlying software infrastructure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Minimize codebase complexity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ensuring that it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increases linearly rather than exponentially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 new features are added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06ADF4-E0DB-2717-6E20-82C4A0812DD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1303039"/>
            <a:ext cx="5933661" cy="427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06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Agile development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1219200" y="752750"/>
            <a:ext cx="7806047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Our development follows 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agile principles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Since early states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engaged with the user community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encouraging and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supporting users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test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and exploit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available features in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full-scale studies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Code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evolves incrementally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promptly applying needed fixes and improvements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Rely on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fast release cycle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(new versions released multiple times per month) while ensuring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no disruption due to version changes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 the user’s side.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ade possible by large investment</a:t>
            </a:r>
            <a:r>
              <a:rPr lang="en-GB" sz="1700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automatic testing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each version of Xsuite undergoing over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thousand automatic checks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(on CPU and GPU)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D9373F-61E9-18B4-5BDE-10EBF085D3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456" y="3529454"/>
            <a:ext cx="6278635" cy="2890685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57570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77507</TotalTime>
  <Words>3326</Words>
  <Application>Microsoft Macintosh PowerPoint</Application>
  <PresentationFormat>On-screen Show (4:3)</PresentationFormat>
  <Paragraphs>427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-apple-system</vt:lpstr>
      <vt:lpstr>Arial</vt:lpstr>
      <vt:lpstr>Calibri</vt:lpstr>
      <vt:lpstr>Calibri Light</vt:lpstr>
      <vt:lpstr>Consolas</vt:lpstr>
      <vt:lpstr>Courier New</vt:lpstr>
      <vt:lpstr>NewTXMI</vt:lpstr>
      <vt:lpstr>Symbol</vt:lpstr>
      <vt:lpstr>Tahoma</vt:lpstr>
      <vt:lpstr>TeXGyreTermes</vt:lpstr>
      <vt:lpstr>txsys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1512</cp:revision>
  <dcterms:created xsi:type="dcterms:W3CDTF">2020-09-04T13:28:31Z</dcterms:created>
  <dcterms:modified xsi:type="dcterms:W3CDTF">2024-02-14T15:29:33Z</dcterms:modified>
</cp:coreProperties>
</file>