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79" r:id="rId5"/>
    <p:sldId id="260" r:id="rId6"/>
    <p:sldId id="280" r:id="rId7"/>
    <p:sldId id="262" r:id="rId8"/>
    <p:sldId id="263" r:id="rId9"/>
    <p:sldId id="267" r:id="rId10"/>
    <p:sldId id="270" r:id="rId11"/>
    <p:sldId id="268" r:id="rId12"/>
    <p:sldId id="275" r:id="rId13"/>
    <p:sldId id="276" r:id="rId14"/>
    <p:sldId id="269" r:id="rId15"/>
    <p:sldId id="277" r:id="rId16"/>
    <p:sldId id="274" r:id="rId17"/>
    <p:sldId id="271" r:id="rId18"/>
    <p:sldId id="272" r:id="rId19"/>
    <p:sldId id="273" r:id="rId20"/>
    <p:sldId id="264" r:id="rId21"/>
    <p:sldId id="266" r:id="rId22"/>
    <p:sldId id="265" r:id="rId23"/>
    <p:sldId id="258" r:id="rId24"/>
  </p:sldIdLst>
  <p:sldSz cx="12192000" cy="6858000"/>
  <p:notesSz cx="6858000" cy="9144000"/>
  <p:defaultTextStyle>
    <a:defPPr>
      <a:defRPr lang="en-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59"/>
    <p:restoredTop sz="94694"/>
  </p:normalViewPr>
  <p:slideViewPr>
    <p:cSldViewPr snapToGrid="0">
      <p:cViewPr varScale="1">
        <p:scale>
          <a:sx n="121" d="100"/>
          <a:sy n="121" d="100"/>
        </p:scale>
        <p:origin x="79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13265-53AD-666D-2123-E41599D3495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E50A8F24-AEFB-12A0-1833-B75AF831A3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C318C4D4-F326-5084-55ED-8F83A9D48090}"/>
              </a:ext>
            </a:extLst>
          </p:cNvPr>
          <p:cNvSpPr>
            <a:spLocks noGrp="1"/>
          </p:cNvSpPr>
          <p:nvPr>
            <p:ph type="dt" sz="half" idx="10"/>
          </p:nvPr>
        </p:nvSpPr>
        <p:spPr/>
        <p:txBody>
          <a:bodyPr/>
          <a:lstStyle/>
          <a:p>
            <a:fld id="{60D07A57-D738-EB49-B25F-EEAFCE342903}" type="datetimeFigureOut">
              <a:rPr lang="en-GB" smtClean="0"/>
              <a:t>15/02/2024</a:t>
            </a:fld>
            <a:endParaRPr lang="en-GB"/>
          </a:p>
        </p:txBody>
      </p:sp>
      <p:sp>
        <p:nvSpPr>
          <p:cNvPr id="5" name="Footer Placeholder 4">
            <a:extLst>
              <a:ext uri="{FF2B5EF4-FFF2-40B4-BE49-F238E27FC236}">
                <a16:creationId xmlns:a16="http://schemas.microsoft.com/office/drawing/2014/main" id="{E481CD23-0451-C3C5-A7F3-502C0C0038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B10A21-020D-58B4-8444-6E305BD57978}"/>
              </a:ext>
            </a:extLst>
          </p:cNvPr>
          <p:cNvSpPr>
            <a:spLocks noGrp="1"/>
          </p:cNvSpPr>
          <p:nvPr>
            <p:ph type="sldNum" sz="quarter" idx="12"/>
          </p:nvPr>
        </p:nvSpPr>
        <p:spPr/>
        <p:txBody>
          <a:bodyPr/>
          <a:lstStyle/>
          <a:p>
            <a:fld id="{9C7F51A7-EE98-1F48-88C0-9329ECFB8122}" type="slidenum">
              <a:rPr lang="en-GB" smtClean="0"/>
              <a:t>‹#›</a:t>
            </a:fld>
            <a:endParaRPr lang="en-GB"/>
          </a:p>
        </p:txBody>
      </p:sp>
    </p:spTree>
    <p:extLst>
      <p:ext uri="{BB962C8B-B14F-4D97-AF65-F5344CB8AC3E}">
        <p14:creationId xmlns:p14="http://schemas.microsoft.com/office/powerpoint/2010/main" val="461166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86D89-14C8-2981-FB7A-A557F1FB57FB}"/>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9F68EB07-1B74-E537-BC16-15399BB4535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ED691B6-BD5F-7942-A1EF-8D09EA92D001}"/>
              </a:ext>
            </a:extLst>
          </p:cNvPr>
          <p:cNvSpPr>
            <a:spLocks noGrp="1"/>
          </p:cNvSpPr>
          <p:nvPr>
            <p:ph type="dt" sz="half" idx="10"/>
          </p:nvPr>
        </p:nvSpPr>
        <p:spPr/>
        <p:txBody>
          <a:bodyPr/>
          <a:lstStyle/>
          <a:p>
            <a:fld id="{60D07A57-D738-EB49-B25F-EEAFCE342903}" type="datetimeFigureOut">
              <a:rPr lang="en-GB" smtClean="0"/>
              <a:t>15/02/2024</a:t>
            </a:fld>
            <a:endParaRPr lang="en-GB"/>
          </a:p>
        </p:txBody>
      </p:sp>
      <p:sp>
        <p:nvSpPr>
          <p:cNvPr id="5" name="Footer Placeholder 4">
            <a:extLst>
              <a:ext uri="{FF2B5EF4-FFF2-40B4-BE49-F238E27FC236}">
                <a16:creationId xmlns:a16="http://schemas.microsoft.com/office/drawing/2014/main" id="{5F9F0DF3-DB21-99D9-567E-AB8FE79E55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2D547EF-CAFD-C509-F767-D6BFF78C1503}"/>
              </a:ext>
            </a:extLst>
          </p:cNvPr>
          <p:cNvSpPr>
            <a:spLocks noGrp="1"/>
          </p:cNvSpPr>
          <p:nvPr>
            <p:ph type="sldNum" sz="quarter" idx="12"/>
          </p:nvPr>
        </p:nvSpPr>
        <p:spPr/>
        <p:txBody>
          <a:bodyPr/>
          <a:lstStyle/>
          <a:p>
            <a:fld id="{9C7F51A7-EE98-1F48-88C0-9329ECFB8122}" type="slidenum">
              <a:rPr lang="en-GB" smtClean="0"/>
              <a:t>‹#›</a:t>
            </a:fld>
            <a:endParaRPr lang="en-GB"/>
          </a:p>
        </p:txBody>
      </p:sp>
    </p:spTree>
    <p:extLst>
      <p:ext uri="{BB962C8B-B14F-4D97-AF65-F5344CB8AC3E}">
        <p14:creationId xmlns:p14="http://schemas.microsoft.com/office/powerpoint/2010/main" val="3492915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9F8521-9FDC-6AEC-A96A-95A393618430}"/>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EC58532A-5BBA-C995-FB53-10D44A8D161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6CA4FABA-D0CC-83E1-077A-4C6014B0C7C7}"/>
              </a:ext>
            </a:extLst>
          </p:cNvPr>
          <p:cNvSpPr>
            <a:spLocks noGrp="1"/>
          </p:cNvSpPr>
          <p:nvPr>
            <p:ph type="dt" sz="half" idx="10"/>
          </p:nvPr>
        </p:nvSpPr>
        <p:spPr/>
        <p:txBody>
          <a:bodyPr/>
          <a:lstStyle/>
          <a:p>
            <a:fld id="{60D07A57-D738-EB49-B25F-EEAFCE342903}" type="datetimeFigureOut">
              <a:rPr lang="en-GB" smtClean="0"/>
              <a:t>15/02/2024</a:t>
            </a:fld>
            <a:endParaRPr lang="en-GB"/>
          </a:p>
        </p:txBody>
      </p:sp>
      <p:sp>
        <p:nvSpPr>
          <p:cNvPr id="5" name="Footer Placeholder 4">
            <a:extLst>
              <a:ext uri="{FF2B5EF4-FFF2-40B4-BE49-F238E27FC236}">
                <a16:creationId xmlns:a16="http://schemas.microsoft.com/office/drawing/2014/main" id="{CC333016-01E2-C4C2-CABB-FE620364E50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05AD5C1-58BD-E328-D926-F5B45BCB2A15}"/>
              </a:ext>
            </a:extLst>
          </p:cNvPr>
          <p:cNvSpPr>
            <a:spLocks noGrp="1"/>
          </p:cNvSpPr>
          <p:nvPr>
            <p:ph type="sldNum" sz="quarter" idx="12"/>
          </p:nvPr>
        </p:nvSpPr>
        <p:spPr/>
        <p:txBody>
          <a:bodyPr/>
          <a:lstStyle/>
          <a:p>
            <a:fld id="{9C7F51A7-EE98-1F48-88C0-9329ECFB8122}" type="slidenum">
              <a:rPr lang="en-GB" smtClean="0"/>
              <a:t>‹#›</a:t>
            </a:fld>
            <a:endParaRPr lang="en-GB"/>
          </a:p>
        </p:txBody>
      </p:sp>
    </p:spTree>
    <p:extLst>
      <p:ext uri="{BB962C8B-B14F-4D97-AF65-F5344CB8AC3E}">
        <p14:creationId xmlns:p14="http://schemas.microsoft.com/office/powerpoint/2010/main" val="257440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01F31F-B3D2-56BA-637A-4FF80EDAFF34}"/>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9EC72131-790F-9C2A-70B6-1DBBB683212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A7D44E8-A5CA-55FB-E61A-BA87A3A6C224}"/>
              </a:ext>
            </a:extLst>
          </p:cNvPr>
          <p:cNvSpPr>
            <a:spLocks noGrp="1"/>
          </p:cNvSpPr>
          <p:nvPr>
            <p:ph type="dt" sz="half" idx="10"/>
          </p:nvPr>
        </p:nvSpPr>
        <p:spPr/>
        <p:txBody>
          <a:bodyPr/>
          <a:lstStyle/>
          <a:p>
            <a:fld id="{60D07A57-D738-EB49-B25F-EEAFCE342903}" type="datetimeFigureOut">
              <a:rPr lang="en-GB" smtClean="0"/>
              <a:t>15/02/2024</a:t>
            </a:fld>
            <a:endParaRPr lang="en-GB"/>
          </a:p>
        </p:txBody>
      </p:sp>
      <p:sp>
        <p:nvSpPr>
          <p:cNvPr id="5" name="Footer Placeholder 4">
            <a:extLst>
              <a:ext uri="{FF2B5EF4-FFF2-40B4-BE49-F238E27FC236}">
                <a16:creationId xmlns:a16="http://schemas.microsoft.com/office/drawing/2014/main" id="{D3FDA0FC-9674-D78F-DD05-AD2E53BA902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A4F343-9B4C-70F9-A106-6CA4E1D6F028}"/>
              </a:ext>
            </a:extLst>
          </p:cNvPr>
          <p:cNvSpPr>
            <a:spLocks noGrp="1"/>
          </p:cNvSpPr>
          <p:nvPr>
            <p:ph type="sldNum" sz="quarter" idx="12"/>
          </p:nvPr>
        </p:nvSpPr>
        <p:spPr/>
        <p:txBody>
          <a:bodyPr/>
          <a:lstStyle/>
          <a:p>
            <a:fld id="{9C7F51A7-EE98-1F48-88C0-9329ECFB8122}" type="slidenum">
              <a:rPr lang="en-GB" smtClean="0"/>
              <a:t>‹#›</a:t>
            </a:fld>
            <a:endParaRPr lang="en-GB"/>
          </a:p>
        </p:txBody>
      </p:sp>
    </p:spTree>
    <p:extLst>
      <p:ext uri="{BB962C8B-B14F-4D97-AF65-F5344CB8AC3E}">
        <p14:creationId xmlns:p14="http://schemas.microsoft.com/office/powerpoint/2010/main" val="1887051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ACF89-B316-7A76-A643-5EB9632D4B6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2D3BB37E-A1B7-83FE-548A-191E141E4F3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C1E2D75-8AB0-2A11-1CCB-2724F3C5E29F}"/>
              </a:ext>
            </a:extLst>
          </p:cNvPr>
          <p:cNvSpPr>
            <a:spLocks noGrp="1"/>
          </p:cNvSpPr>
          <p:nvPr>
            <p:ph type="dt" sz="half" idx="10"/>
          </p:nvPr>
        </p:nvSpPr>
        <p:spPr/>
        <p:txBody>
          <a:bodyPr/>
          <a:lstStyle/>
          <a:p>
            <a:fld id="{60D07A57-D738-EB49-B25F-EEAFCE342903}" type="datetimeFigureOut">
              <a:rPr lang="en-GB" smtClean="0"/>
              <a:t>15/02/2024</a:t>
            </a:fld>
            <a:endParaRPr lang="en-GB"/>
          </a:p>
        </p:txBody>
      </p:sp>
      <p:sp>
        <p:nvSpPr>
          <p:cNvPr id="5" name="Footer Placeholder 4">
            <a:extLst>
              <a:ext uri="{FF2B5EF4-FFF2-40B4-BE49-F238E27FC236}">
                <a16:creationId xmlns:a16="http://schemas.microsoft.com/office/drawing/2014/main" id="{1A44DD30-86DE-BC08-6BEC-FDE9775B9C1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CDC6D2-AEC0-1366-9F84-A23E74DB79A9}"/>
              </a:ext>
            </a:extLst>
          </p:cNvPr>
          <p:cNvSpPr>
            <a:spLocks noGrp="1"/>
          </p:cNvSpPr>
          <p:nvPr>
            <p:ph type="sldNum" sz="quarter" idx="12"/>
          </p:nvPr>
        </p:nvSpPr>
        <p:spPr/>
        <p:txBody>
          <a:bodyPr/>
          <a:lstStyle/>
          <a:p>
            <a:fld id="{9C7F51A7-EE98-1F48-88C0-9329ECFB8122}" type="slidenum">
              <a:rPr lang="en-GB" smtClean="0"/>
              <a:t>‹#›</a:t>
            </a:fld>
            <a:endParaRPr lang="en-GB"/>
          </a:p>
        </p:txBody>
      </p:sp>
    </p:spTree>
    <p:extLst>
      <p:ext uri="{BB962C8B-B14F-4D97-AF65-F5344CB8AC3E}">
        <p14:creationId xmlns:p14="http://schemas.microsoft.com/office/powerpoint/2010/main" val="26648452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0D13A-D233-867C-2984-94EAEDDF6609}"/>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2F3933DC-3438-7A6A-C55D-190C9975E02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BD29B13B-C5AC-C549-FBC4-B1BD086D91A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47C55175-FCFC-21FC-7358-275EE1ADC75F}"/>
              </a:ext>
            </a:extLst>
          </p:cNvPr>
          <p:cNvSpPr>
            <a:spLocks noGrp="1"/>
          </p:cNvSpPr>
          <p:nvPr>
            <p:ph type="dt" sz="half" idx="10"/>
          </p:nvPr>
        </p:nvSpPr>
        <p:spPr/>
        <p:txBody>
          <a:bodyPr/>
          <a:lstStyle/>
          <a:p>
            <a:fld id="{60D07A57-D738-EB49-B25F-EEAFCE342903}" type="datetimeFigureOut">
              <a:rPr lang="en-GB" smtClean="0"/>
              <a:t>15/02/2024</a:t>
            </a:fld>
            <a:endParaRPr lang="en-GB"/>
          </a:p>
        </p:txBody>
      </p:sp>
      <p:sp>
        <p:nvSpPr>
          <p:cNvPr id="6" name="Footer Placeholder 5">
            <a:extLst>
              <a:ext uri="{FF2B5EF4-FFF2-40B4-BE49-F238E27FC236}">
                <a16:creationId xmlns:a16="http://schemas.microsoft.com/office/drawing/2014/main" id="{2A90EE7D-AC8B-5BAF-38B8-60F5F66EC62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BDCEFD2-05D4-350E-FF25-D427034D51BB}"/>
              </a:ext>
            </a:extLst>
          </p:cNvPr>
          <p:cNvSpPr>
            <a:spLocks noGrp="1"/>
          </p:cNvSpPr>
          <p:nvPr>
            <p:ph type="sldNum" sz="quarter" idx="12"/>
          </p:nvPr>
        </p:nvSpPr>
        <p:spPr/>
        <p:txBody>
          <a:bodyPr/>
          <a:lstStyle/>
          <a:p>
            <a:fld id="{9C7F51A7-EE98-1F48-88C0-9329ECFB8122}" type="slidenum">
              <a:rPr lang="en-GB" smtClean="0"/>
              <a:t>‹#›</a:t>
            </a:fld>
            <a:endParaRPr lang="en-GB"/>
          </a:p>
        </p:txBody>
      </p:sp>
    </p:spTree>
    <p:extLst>
      <p:ext uri="{BB962C8B-B14F-4D97-AF65-F5344CB8AC3E}">
        <p14:creationId xmlns:p14="http://schemas.microsoft.com/office/powerpoint/2010/main" val="2625359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FAD9A-B7FA-18C1-93E8-3C9C823848D4}"/>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1AF79927-6939-ACD8-D833-211914E160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EABDBB4-F315-A2DD-B33C-494E6695705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BB190C4E-D234-2FD1-AEBE-2F4CA2EAFAE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843EFE0-23E6-1647-C74A-0CB024E18FF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82D2E07D-F742-AE0C-5A2D-F234BF9A1A77}"/>
              </a:ext>
            </a:extLst>
          </p:cNvPr>
          <p:cNvSpPr>
            <a:spLocks noGrp="1"/>
          </p:cNvSpPr>
          <p:nvPr>
            <p:ph type="dt" sz="half" idx="10"/>
          </p:nvPr>
        </p:nvSpPr>
        <p:spPr/>
        <p:txBody>
          <a:bodyPr/>
          <a:lstStyle/>
          <a:p>
            <a:fld id="{60D07A57-D738-EB49-B25F-EEAFCE342903}" type="datetimeFigureOut">
              <a:rPr lang="en-GB" smtClean="0"/>
              <a:t>15/02/2024</a:t>
            </a:fld>
            <a:endParaRPr lang="en-GB"/>
          </a:p>
        </p:txBody>
      </p:sp>
      <p:sp>
        <p:nvSpPr>
          <p:cNvPr id="8" name="Footer Placeholder 7">
            <a:extLst>
              <a:ext uri="{FF2B5EF4-FFF2-40B4-BE49-F238E27FC236}">
                <a16:creationId xmlns:a16="http://schemas.microsoft.com/office/drawing/2014/main" id="{34D8A425-930D-4DF7-80F7-C8492C50074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C85C7A5-C7CD-BF4E-369E-A8B21703595B}"/>
              </a:ext>
            </a:extLst>
          </p:cNvPr>
          <p:cNvSpPr>
            <a:spLocks noGrp="1"/>
          </p:cNvSpPr>
          <p:nvPr>
            <p:ph type="sldNum" sz="quarter" idx="12"/>
          </p:nvPr>
        </p:nvSpPr>
        <p:spPr/>
        <p:txBody>
          <a:bodyPr/>
          <a:lstStyle/>
          <a:p>
            <a:fld id="{9C7F51A7-EE98-1F48-88C0-9329ECFB8122}" type="slidenum">
              <a:rPr lang="en-GB" smtClean="0"/>
              <a:t>‹#›</a:t>
            </a:fld>
            <a:endParaRPr lang="en-GB"/>
          </a:p>
        </p:txBody>
      </p:sp>
    </p:spTree>
    <p:extLst>
      <p:ext uri="{BB962C8B-B14F-4D97-AF65-F5344CB8AC3E}">
        <p14:creationId xmlns:p14="http://schemas.microsoft.com/office/powerpoint/2010/main" val="3107934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B5CAB-4267-39A6-14B6-37578D625DB4}"/>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74C5C321-0035-FF15-3EE2-0B6949E1C29A}"/>
              </a:ext>
            </a:extLst>
          </p:cNvPr>
          <p:cNvSpPr>
            <a:spLocks noGrp="1"/>
          </p:cNvSpPr>
          <p:nvPr>
            <p:ph type="dt" sz="half" idx="10"/>
          </p:nvPr>
        </p:nvSpPr>
        <p:spPr/>
        <p:txBody>
          <a:bodyPr/>
          <a:lstStyle/>
          <a:p>
            <a:fld id="{60D07A57-D738-EB49-B25F-EEAFCE342903}" type="datetimeFigureOut">
              <a:rPr lang="en-GB" smtClean="0"/>
              <a:t>15/02/2024</a:t>
            </a:fld>
            <a:endParaRPr lang="en-GB"/>
          </a:p>
        </p:txBody>
      </p:sp>
      <p:sp>
        <p:nvSpPr>
          <p:cNvPr id="4" name="Footer Placeholder 3">
            <a:extLst>
              <a:ext uri="{FF2B5EF4-FFF2-40B4-BE49-F238E27FC236}">
                <a16:creationId xmlns:a16="http://schemas.microsoft.com/office/drawing/2014/main" id="{E9AD3C5B-DF51-A136-83C2-61D6B6411F1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34BB4F9-57FC-3A18-C9B9-5891E4D40799}"/>
              </a:ext>
            </a:extLst>
          </p:cNvPr>
          <p:cNvSpPr>
            <a:spLocks noGrp="1"/>
          </p:cNvSpPr>
          <p:nvPr>
            <p:ph type="sldNum" sz="quarter" idx="12"/>
          </p:nvPr>
        </p:nvSpPr>
        <p:spPr/>
        <p:txBody>
          <a:bodyPr/>
          <a:lstStyle/>
          <a:p>
            <a:fld id="{9C7F51A7-EE98-1F48-88C0-9329ECFB8122}" type="slidenum">
              <a:rPr lang="en-GB" smtClean="0"/>
              <a:t>‹#›</a:t>
            </a:fld>
            <a:endParaRPr lang="en-GB"/>
          </a:p>
        </p:txBody>
      </p:sp>
    </p:spTree>
    <p:extLst>
      <p:ext uri="{BB962C8B-B14F-4D97-AF65-F5344CB8AC3E}">
        <p14:creationId xmlns:p14="http://schemas.microsoft.com/office/powerpoint/2010/main" val="2554258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E57165-42DE-29A1-F954-448BCD9994AD}"/>
              </a:ext>
            </a:extLst>
          </p:cNvPr>
          <p:cNvSpPr>
            <a:spLocks noGrp="1"/>
          </p:cNvSpPr>
          <p:nvPr>
            <p:ph type="dt" sz="half" idx="10"/>
          </p:nvPr>
        </p:nvSpPr>
        <p:spPr/>
        <p:txBody>
          <a:bodyPr/>
          <a:lstStyle/>
          <a:p>
            <a:fld id="{60D07A57-D738-EB49-B25F-EEAFCE342903}" type="datetimeFigureOut">
              <a:rPr lang="en-GB" smtClean="0"/>
              <a:t>15/02/2024</a:t>
            </a:fld>
            <a:endParaRPr lang="en-GB"/>
          </a:p>
        </p:txBody>
      </p:sp>
      <p:sp>
        <p:nvSpPr>
          <p:cNvPr id="3" name="Footer Placeholder 2">
            <a:extLst>
              <a:ext uri="{FF2B5EF4-FFF2-40B4-BE49-F238E27FC236}">
                <a16:creationId xmlns:a16="http://schemas.microsoft.com/office/drawing/2014/main" id="{50940568-3D10-2332-4B8F-44DA54E8BCA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3A373E8-BFEC-6B92-ADF8-A16593211801}"/>
              </a:ext>
            </a:extLst>
          </p:cNvPr>
          <p:cNvSpPr>
            <a:spLocks noGrp="1"/>
          </p:cNvSpPr>
          <p:nvPr>
            <p:ph type="sldNum" sz="quarter" idx="12"/>
          </p:nvPr>
        </p:nvSpPr>
        <p:spPr/>
        <p:txBody>
          <a:bodyPr/>
          <a:lstStyle/>
          <a:p>
            <a:fld id="{9C7F51A7-EE98-1F48-88C0-9329ECFB8122}" type="slidenum">
              <a:rPr lang="en-GB" smtClean="0"/>
              <a:t>‹#›</a:t>
            </a:fld>
            <a:endParaRPr lang="en-GB"/>
          </a:p>
        </p:txBody>
      </p:sp>
    </p:spTree>
    <p:extLst>
      <p:ext uri="{BB962C8B-B14F-4D97-AF65-F5344CB8AC3E}">
        <p14:creationId xmlns:p14="http://schemas.microsoft.com/office/powerpoint/2010/main" val="3272526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6B887-1028-3614-7520-A6669187410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2E7344F6-1E14-9473-8F64-8735E5818A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230DA08F-E885-E977-27BE-BE78D4364B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493EC9C-2433-E251-7B21-81FC58BFB259}"/>
              </a:ext>
            </a:extLst>
          </p:cNvPr>
          <p:cNvSpPr>
            <a:spLocks noGrp="1"/>
          </p:cNvSpPr>
          <p:nvPr>
            <p:ph type="dt" sz="half" idx="10"/>
          </p:nvPr>
        </p:nvSpPr>
        <p:spPr/>
        <p:txBody>
          <a:bodyPr/>
          <a:lstStyle/>
          <a:p>
            <a:fld id="{60D07A57-D738-EB49-B25F-EEAFCE342903}" type="datetimeFigureOut">
              <a:rPr lang="en-GB" smtClean="0"/>
              <a:t>15/02/2024</a:t>
            </a:fld>
            <a:endParaRPr lang="en-GB"/>
          </a:p>
        </p:txBody>
      </p:sp>
      <p:sp>
        <p:nvSpPr>
          <p:cNvPr id="6" name="Footer Placeholder 5">
            <a:extLst>
              <a:ext uri="{FF2B5EF4-FFF2-40B4-BE49-F238E27FC236}">
                <a16:creationId xmlns:a16="http://schemas.microsoft.com/office/drawing/2014/main" id="{F27FD75A-338C-2B4A-A951-72495F3A4C6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786CA0F-A48D-F509-5DAF-68B3DA699A9F}"/>
              </a:ext>
            </a:extLst>
          </p:cNvPr>
          <p:cNvSpPr>
            <a:spLocks noGrp="1"/>
          </p:cNvSpPr>
          <p:nvPr>
            <p:ph type="sldNum" sz="quarter" idx="12"/>
          </p:nvPr>
        </p:nvSpPr>
        <p:spPr/>
        <p:txBody>
          <a:bodyPr/>
          <a:lstStyle/>
          <a:p>
            <a:fld id="{9C7F51A7-EE98-1F48-88C0-9329ECFB8122}" type="slidenum">
              <a:rPr lang="en-GB" smtClean="0"/>
              <a:t>‹#›</a:t>
            </a:fld>
            <a:endParaRPr lang="en-GB"/>
          </a:p>
        </p:txBody>
      </p:sp>
    </p:spTree>
    <p:extLst>
      <p:ext uri="{BB962C8B-B14F-4D97-AF65-F5344CB8AC3E}">
        <p14:creationId xmlns:p14="http://schemas.microsoft.com/office/powerpoint/2010/main" val="29279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07177C-5658-82D4-0B38-2BA3F4444CC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72BC5BAB-33FE-12AC-9D4F-02BE180801B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0F7616A-CD06-C55A-5B0A-006E68D8BA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16DF20E-7FB7-F7CE-C94C-D25E3AA14324}"/>
              </a:ext>
            </a:extLst>
          </p:cNvPr>
          <p:cNvSpPr>
            <a:spLocks noGrp="1"/>
          </p:cNvSpPr>
          <p:nvPr>
            <p:ph type="dt" sz="half" idx="10"/>
          </p:nvPr>
        </p:nvSpPr>
        <p:spPr/>
        <p:txBody>
          <a:bodyPr/>
          <a:lstStyle/>
          <a:p>
            <a:fld id="{60D07A57-D738-EB49-B25F-EEAFCE342903}" type="datetimeFigureOut">
              <a:rPr lang="en-GB" smtClean="0"/>
              <a:t>15/02/2024</a:t>
            </a:fld>
            <a:endParaRPr lang="en-GB"/>
          </a:p>
        </p:txBody>
      </p:sp>
      <p:sp>
        <p:nvSpPr>
          <p:cNvPr id="6" name="Footer Placeholder 5">
            <a:extLst>
              <a:ext uri="{FF2B5EF4-FFF2-40B4-BE49-F238E27FC236}">
                <a16:creationId xmlns:a16="http://schemas.microsoft.com/office/drawing/2014/main" id="{CB28646D-C146-A98B-5951-85C83893141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9B9AFC8-1D94-0A70-D49E-E2F075389F7E}"/>
              </a:ext>
            </a:extLst>
          </p:cNvPr>
          <p:cNvSpPr>
            <a:spLocks noGrp="1"/>
          </p:cNvSpPr>
          <p:nvPr>
            <p:ph type="sldNum" sz="quarter" idx="12"/>
          </p:nvPr>
        </p:nvSpPr>
        <p:spPr/>
        <p:txBody>
          <a:bodyPr/>
          <a:lstStyle/>
          <a:p>
            <a:fld id="{9C7F51A7-EE98-1F48-88C0-9329ECFB8122}" type="slidenum">
              <a:rPr lang="en-GB" smtClean="0"/>
              <a:t>‹#›</a:t>
            </a:fld>
            <a:endParaRPr lang="en-GB"/>
          </a:p>
        </p:txBody>
      </p:sp>
    </p:spTree>
    <p:extLst>
      <p:ext uri="{BB962C8B-B14F-4D97-AF65-F5344CB8AC3E}">
        <p14:creationId xmlns:p14="http://schemas.microsoft.com/office/powerpoint/2010/main" val="3661303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EE1F5F7-F5E7-767D-F609-FF3832ADB0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687FB437-5016-2E37-410F-79B5D6DF98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B3BD7B3-261B-221D-0038-66BB8BBAE2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D07A57-D738-EB49-B25F-EEAFCE342903}" type="datetimeFigureOut">
              <a:rPr lang="en-GB" smtClean="0"/>
              <a:t>15/02/2024</a:t>
            </a:fld>
            <a:endParaRPr lang="en-GB"/>
          </a:p>
        </p:txBody>
      </p:sp>
      <p:sp>
        <p:nvSpPr>
          <p:cNvPr id="5" name="Footer Placeholder 4">
            <a:extLst>
              <a:ext uri="{FF2B5EF4-FFF2-40B4-BE49-F238E27FC236}">
                <a16:creationId xmlns:a16="http://schemas.microsoft.com/office/drawing/2014/main" id="{279A4FBA-1DF4-5010-E6B5-CE1A3925021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C3003BE-1145-2996-B932-19DFD59D4A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7F51A7-EE98-1F48-88C0-9329ECFB8122}" type="slidenum">
              <a:rPr lang="en-GB" smtClean="0"/>
              <a:t>‹#›</a:t>
            </a:fld>
            <a:endParaRPr lang="en-GB"/>
          </a:p>
        </p:txBody>
      </p:sp>
    </p:spTree>
    <p:extLst>
      <p:ext uri="{BB962C8B-B14F-4D97-AF65-F5344CB8AC3E}">
        <p14:creationId xmlns:p14="http://schemas.microsoft.com/office/powerpoint/2010/main" val="9426387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hyperlink" Target="https://arxiv.org/abs/1704.02335v1"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7D8D00-1944-D4BE-F0EE-D8319FD18C2D}"/>
              </a:ext>
            </a:extLst>
          </p:cNvPr>
          <p:cNvSpPr>
            <a:spLocks noGrp="1"/>
          </p:cNvSpPr>
          <p:nvPr>
            <p:ph type="ctrTitle"/>
          </p:nvPr>
        </p:nvSpPr>
        <p:spPr/>
        <p:txBody>
          <a:bodyPr>
            <a:normAutofit/>
          </a:bodyPr>
          <a:lstStyle/>
          <a:p>
            <a:r>
              <a:rPr lang="en-GB" sz="5400" dirty="0">
                <a:latin typeface="Tahoma" panose="020B0604030504040204" pitchFamily="34" charset="0"/>
                <a:ea typeface="Tahoma" panose="020B0604030504040204" pitchFamily="34" charset="0"/>
                <a:cs typeface="Tahoma" panose="020B0604030504040204" pitchFamily="34" charset="0"/>
              </a:rPr>
              <a:t>ML applications at PETRA</a:t>
            </a:r>
          </a:p>
        </p:txBody>
      </p:sp>
      <p:sp>
        <p:nvSpPr>
          <p:cNvPr id="3" name="Subtitle 2">
            <a:extLst>
              <a:ext uri="{FF2B5EF4-FFF2-40B4-BE49-F238E27FC236}">
                <a16:creationId xmlns:a16="http://schemas.microsoft.com/office/drawing/2014/main" id="{6D7B8932-F07E-6559-C44D-0424E534C1C4}"/>
              </a:ext>
            </a:extLst>
          </p:cNvPr>
          <p:cNvSpPr>
            <a:spLocks noGrp="1"/>
          </p:cNvSpPr>
          <p:nvPr>
            <p:ph type="subTitle" idx="1"/>
          </p:nvPr>
        </p:nvSpPr>
        <p:spPr/>
        <p:txBody>
          <a:bodyPr/>
          <a:lstStyle/>
          <a:p>
            <a:r>
              <a:rPr lang="en-GB" dirty="0">
                <a:latin typeface="Tahoma" panose="020B0604030504040204" pitchFamily="34" charset="0"/>
                <a:ea typeface="Tahoma" panose="020B0604030504040204" pitchFamily="34" charset="0"/>
                <a:cs typeface="Tahoma" panose="020B0604030504040204" pitchFamily="34" charset="0"/>
              </a:rPr>
              <a:t>Ilya </a:t>
            </a:r>
            <a:r>
              <a:rPr lang="en-GB" dirty="0" err="1">
                <a:latin typeface="Tahoma" panose="020B0604030504040204" pitchFamily="34" charset="0"/>
                <a:ea typeface="Tahoma" panose="020B0604030504040204" pitchFamily="34" charset="0"/>
                <a:cs typeface="Tahoma" panose="020B0604030504040204" pitchFamily="34" charset="0"/>
              </a:rPr>
              <a:t>Agapov</a:t>
            </a:r>
            <a:r>
              <a:rPr lang="en-GB" dirty="0">
                <a:latin typeface="Tahoma" panose="020B0604030504040204" pitchFamily="34" charset="0"/>
                <a:ea typeface="Tahoma" panose="020B0604030504040204" pitchFamily="34" charset="0"/>
                <a:cs typeface="Tahoma" panose="020B0604030504040204" pitchFamily="34" charset="0"/>
              </a:rPr>
              <a:t>, LER workshop CERN 15 Feb 2024</a:t>
            </a:r>
          </a:p>
        </p:txBody>
      </p:sp>
      <p:pic>
        <p:nvPicPr>
          <p:cNvPr id="5" name="Picture 4" descr="A painting of a person looking at a red monster&#10;&#10;Description automatically generated">
            <a:extLst>
              <a:ext uri="{FF2B5EF4-FFF2-40B4-BE49-F238E27FC236}">
                <a16:creationId xmlns:a16="http://schemas.microsoft.com/office/drawing/2014/main" id="{4979CD7E-3BD8-C411-263A-62ECCBF0D8B7}"/>
              </a:ext>
            </a:extLst>
          </p:cNvPr>
          <p:cNvPicPr>
            <a:picLocks noChangeAspect="1"/>
          </p:cNvPicPr>
          <p:nvPr/>
        </p:nvPicPr>
        <p:blipFill rotWithShape="1">
          <a:blip r:embed="rId2">
            <a:alphaModFix amt="42000"/>
          </a:blip>
          <a:srcRect t="19304" b="14004"/>
          <a:stretch/>
        </p:blipFill>
        <p:spPr>
          <a:xfrm>
            <a:off x="-148280" y="0"/>
            <a:ext cx="12430896" cy="6858000"/>
          </a:xfrm>
          <a:prstGeom prst="rect">
            <a:avLst/>
          </a:prstGeom>
        </p:spPr>
      </p:pic>
    </p:spTree>
    <p:extLst>
      <p:ext uri="{BB962C8B-B14F-4D97-AF65-F5344CB8AC3E}">
        <p14:creationId xmlns:p14="http://schemas.microsoft.com/office/powerpoint/2010/main" val="23382678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C9EDF-7822-AF80-8F5B-A39BC8497AE0}"/>
              </a:ext>
            </a:extLst>
          </p:cNvPr>
          <p:cNvSpPr>
            <a:spLocks noGrp="1"/>
          </p:cNvSpPr>
          <p:nvPr>
            <p:ph type="title"/>
          </p:nvPr>
        </p:nvSpPr>
        <p:spPr>
          <a:xfrm>
            <a:off x="838200" y="196961"/>
            <a:ext cx="10515600" cy="759482"/>
          </a:xfrm>
        </p:spPr>
        <p:txBody>
          <a:bodyPr>
            <a:normAutofit/>
          </a:bodyPr>
          <a:lstStyle/>
          <a:p>
            <a:pPr algn="ctr"/>
            <a:r>
              <a:rPr lang="en-GB" sz="3200" dirty="0" err="1">
                <a:latin typeface="Tahoma" panose="020B0604030504040204" pitchFamily="34" charset="0"/>
                <a:ea typeface="Tahoma" panose="020B0604030504040204" pitchFamily="34" charset="0"/>
                <a:cs typeface="Tahoma" panose="020B0604030504040204" pitchFamily="34" charset="0"/>
              </a:rPr>
              <a:t>Landscape@DESY</a:t>
            </a:r>
            <a:endParaRPr lang="en-GB" sz="3200"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a:extLst>
              <a:ext uri="{FF2B5EF4-FFF2-40B4-BE49-F238E27FC236}">
                <a16:creationId xmlns:a16="http://schemas.microsoft.com/office/drawing/2014/main" id="{D8FEC67A-328B-F38A-F66C-2E06742F6CF7}"/>
              </a:ext>
            </a:extLst>
          </p:cNvPr>
          <p:cNvSpPr>
            <a:spLocks noGrp="1"/>
          </p:cNvSpPr>
          <p:nvPr>
            <p:ph idx="1"/>
          </p:nvPr>
        </p:nvSpPr>
        <p:spPr>
          <a:xfrm>
            <a:off x="325821" y="914400"/>
            <a:ext cx="11624441" cy="5578474"/>
          </a:xfrm>
        </p:spPr>
        <p:txBody>
          <a:bodyPr>
            <a:normAutofit/>
          </a:bodyPr>
          <a:lstStyle/>
          <a:p>
            <a:r>
              <a:rPr lang="en-GB" sz="2400" dirty="0">
                <a:latin typeface="Tahoma" panose="020B0604030504040204" pitchFamily="34" charset="0"/>
                <a:ea typeface="Tahoma" panose="020B0604030504040204" pitchFamily="34" charset="0"/>
                <a:cs typeface="Tahoma" panose="020B0604030504040204" pitchFamily="34" charset="0"/>
              </a:rPr>
              <a:t>Goals are broadly set to automation (accelerators, experiments), improved data analysis (experiments)</a:t>
            </a:r>
          </a:p>
          <a:p>
            <a:r>
              <a:rPr lang="en-GB" sz="2400" dirty="0">
                <a:latin typeface="Tahoma" panose="020B0604030504040204" pitchFamily="34" charset="0"/>
                <a:ea typeface="Tahoma" panose="020B0604030504040204" pitchFamily="34" charset="0"/>
                <a:cs typeface="Tahoma" panose="020B0604030504040204" pitchFamily="34" charset="0"/>
              </a:rPr>
              <a:t> More specific problems</a:t>
            </a:r>
          </a:p>
          <a:p>
            <a:pPr lvl="1"/>
            <a:r>
              <a:rPr lang="en-GB" sz="2000" dirty="0">
                <a:latin typeface="Tahoma" panose="020B0604030504040204" pitchFamily="34" charset="0"/>
                <a:ea typeface="Tahoma" panose="020B0604030504040204" pitchFamily="34" charset="0"/>
                <a:cs typeface="Tahoma" panose="020B0604030504040204" pitchFamily="34" charset="0"/>
              </a:rPr>
              <a:t>Predictive maintenance </a:t>
            </a:r>
          </a:p>
          <a:p>
            <a:pPr lvl="1"/>
            <a:r>
              <a:rPr lang="en-GB" sz="2000" dirty="0">
                <a:latin typeface="Tahoma" panose="020B0604030504040204" pitchFamily="34" charset="0"/>
                <a:ea typeface="Tahoma" panose="020B0604030504040204" pitchFamily="34" charset="0"/>
                <a:cs typeface="Tahoma" panose="020B0604030504040204" pitchFamily="34" charset="0"/>
              </a:rPr>
              <a:t>Optimizers</a:t>
            </a:r>
          </a:p>
          <a:p>
            <a:pPr lvl="1"/>
            <a:r>
              <a:rPr lang="en-GB" sz="2000" dirty="0">
                <a:latin typeface="Tahoma" panose="020B0604030504040204" pitchFamily="34" charset="0"/>
                <a:ea typeface="Tahoma" panose="020B0604030504040204" pitchFamily="34" charset="0"/>
                <a:cs typeface="Tahoma" panose="020B0604030504040204" pitchFamily="34" charset="0"/>
              </a:rPr>
              <a:t>Control algorithms</a:t>
            </a:r>
          </a:p>
          <a:p>
            <a:pPr lvl="1"/>
            <a:r>
              <a:rPr lang="en-GB" sz="2000" dirty="0">
                <a:latin typeface="Tahoma" panose="020B0604030504040204" pitchFamily="34" charset="0"/>
                <a:ea typeface="Tahoma" panose="020B0604030504040204" pitchFamily="34" charset="0"/>
                <a:cs typeface="Tahoma" panose="020B0604030504040204" pitchFamily="34" charset="0"/>
              </a:rPr>
              <a:t>Reinforcement learning</a:t>
            </a:r>
          </a:p>
          <a:p>
            <a:pPr lvl="1"/>
            <a:r>
              <a:rPr lang="en-GB" sz="2000" dirty="0">
                <a:latin typeface="Tahoma" panose="020B0604030504040204" pitchFamily="34" charset="0"/>
                <a:ea typeface="Tahoma" panose="020B0604030504040204" pitchFamily="34" charset="0"/>
                <a:cs typeface="Tahoma" panose="020B0604030504040204" pitchFamily="34" charset="0"/>
              </a:rPr>
              <a:t>Robotics</a:t>
            </a:r>
          </a:p>
          <a:p>
            <a:pPr lvl="1"/>
            <a:r>
              <a:rPr lang="en-GB" sz="2000" dirty="0">
                <a:latin typeface="Tahoma" panose="020B0604030504040204" pitchFamily="34" charset="0"/>
                <a:ea typeface="Tahoma" panose="020B0604030504040204" pitchFamily="34" charset="0"/>
                <a:cs typeface="Tahoma" panose="020B0604030504040204" pitchFamily="34" charset="0"/>
              </a:rPr>
              <a:t>Data processing</a:t>
            </a:r>
          </a:p>
          <a:p>
            <a:pPr lvl="1"/>
            <a:r>
              <a:rPr lang="en-GB" sz="2000" dirty="0">
                <a:latin typeface="Tahoma" panose="020B0604030504040204" pitchFamily="34" charset="0"/>
                <a:ea typeface="Tahoma" panose="020B0604030504040204" pitchFamily="34" charset="0"/>
                <a:cs typeface="Tahoma" panose="020B0604030504040204" pitchFamily="34" charset="0"/>
              </a:rPr>
              <a:t>Triggers </a:t>
            </a:r>
          </a:p>
          <a:p>
            <a:pPr lvl="1"/>
            <a:r>
              <a:rPr lang="en-GB" sz="2000" dirty="0">
                <a:latin typeface="Tahoma" panose="020B0604030504040204" pitchFamily="34" charset="0"/>
                <a:ea typeface="Tahoma" panose="020B0604030504040204" pitchFamily="34" charset="0"/>
                <a:cs typeface="Tahoma" panose="020B0604030504040204" pitchFamily="34" charset="0"/>
              </a:rPr>
              <a:t>Generative models for simulations</a:t>
            </a:r>
          </a:p>
          <a:p>
            <a:r>
              <a:rPr lang="en-GB" sz="2400" dirty="0">
                <a:latin typeface="Tahoma" panose="020B0604030504040204" pitchFamily="34" charset="0"/>
                <a:ea typeface="Tahoma" panose="020B0604030504040204" pitchFamily="34" charset="0"/>
                <a:cs typeface="Tahoma" panose="020B0604030504040204" pitchFamily="34" charset="0"/>
              </a:rPr>
              <a:t>The majority of ML developments at DESY are in particle physics/photon science </a:t>
            </a:r>
          </a:p>
          <a:p>
            <a:r>
              <a:rPr lang="en-GB" sz="2400" dirty="0">
                <a:latin typeface="Tahoma" panose="020B0604030504040204" pitchFamily="34" charset="0"/>
                <a:ea typeface="Tahoma" panose="020B0604030504040204" pitchFamily="34" charset="0"/>
                <a:cs typeface="Tahoma" panose="020B0604030504040204" pitchFamily="34" charset="0"/>
              </a:rPr>
              <a:t>In accelerator division ML is mostly developed at ARES (test accelerator) and XFEL</a:t>
            </a:r>
          </a:p>
          <a:p>
            <a:r>
              <a:rPr lang="en-GB" sz="2400" dirty="0">
                <a:latin typeface="Tahoma" panose="020B0604030504040204" pitchFamily="34" charset="0"/>
                <a:ea typeface="Tahoma" panose="020B0604030504040204" pitchFamily="34" charset="0"/>
                <a:cs typeface="Tahoma" panose="020B0604030504040204" pitchFamily="34" charset="0"/>
              </a:rPr>
              <a:t>Some examples explored at PETRA machine are shown next</a:t>
            </a:r>
          </a:p>
        </p:txBody>
      </p:sp>
    </p:spTree>
    <p:extLst>
      <p:ext uri="{BB962C8B-B14F-4D97-AF65-F5344CB8AC3E}">
        <p14:creationId xmlns:p14="http://schemas.microsoft.com/office/powerpoint/2010/main" val="39260042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C9EDF-7822-AF80-8F5B-A39BC8497AE0}"/>
              </a:ext>
            </a:extLst>
          </p:cNvPr>
          <p:cNvSpPr>
            <a:spLocks noGrp="1"/>
          </p:cNvSpPr>
          <p:nvPr>
            <p:ph type="title"/>
          </p:nvPr>
        </p:nvSpPr>
        <p:spPr>
          <a:xfrm>
            <a:off x="838200" y="365126"/>
            <a:ext cx="10515600" cy="759482"/>
          </a:xfrm>
        </p:spPr>
        <p:txBody>
          <a:bodyPr>
            <a:normAutofit/>
          </a:bodyPr>
          <a:lstStyle/>
          <a:p>
            <a:pPr algn="ctr"/>
            <a:r>
              <a:rPr lang="en-GB" sz="3200" dirty="0">
                <a:latin typeface="Tahoma" panose="020B0604030504040204" pitchFamily="34" charset="0"/>
                <a:ea typeface="Tahoma" panose="020B0604030504040204" pitchFamily="34" charset="0"/>
                <a:cs typeface="Tahoma" panose="020B0604030504040204" pitchFamily="34" charset="0"/>
              </a:rPr>
              <a:t>Deep Learning explored - Physics Based NN</a:t>
            </a:r>
          </a:p>
        </p:txBody>
      </p:sp>
      <p:sp>
        <p:nvSpPr>
          <p:cNvPr id="3" name="Content Placeholder 2">
            <a:extLst>
              <a:ext uri="{FF2B5EF4-FFF2-40B4-BE49-F238E27FC236}">
                <a16:creationId xmlns:a16="http://schemas.microsoft.com/office/drawing/2014/main" id="{D8FEC67A-328B-F38A-F66C-2E06742F6CF7}"/>
              </a:ext>
            </a:extLst>
          </p:cNvPr>
          <p:cNvSpPr>
            <a:spLocks noGrp="1"/>
          </p:cNvSpPr>
          <p:nvPr>
            <p:ph idx="1"/>
          </p:nvPr>
        </p:nvSpPr>
        <p:spPr>
          <a:xfrm>
            <a:off x="496614" y="1196973"/>
            <a:ext cx="6214241" cy="5098723"/>
          </a:xfrm>
        </p:spPr>
        <p:txBody>
          <a:bodyPr>
            <a:normAutofit fontScale="92500"/>
          </a:bodyPr>
          <a:lstStyle/>
          <a:p>
            <a:r>
              <a:rPr lang="en-GB" sz="2400" dirty="0">
                <a:latin typeface="Tahoma" panose="020B0604030504040204" pitchFamily="34" charset="0"/>
                <a:ea typeface="Tahoma" panose="020B0604030504040204" pitchFamily="34" charset="0"/>
                <a:cs typeface="Tahoma" panose="020B0604030504040204" pitchFamily="34" charset="0"/>
              </a:rPr>
              <a:t>Observation: computational graphs in tensor manipulation codes developed for deep learning can be used to compute accelerator maps (Taylor maps)</a:t>
            </a:r>
          </a:p>
          <a:p>
            <a:r>
              <a:rPr lang="en-GB" sz="2400" dirty="0">
                <a:latin typeface="Tahoma" panose="020B0604030504040204" pitchFamily="34" charset="0"/>
                <a:ea typeface="Tahoma" panose="020B0604030504040204" pitchFamily="34" charset="0"/>
                <a:cs typeface="Tahoma" panose="020B0604030504040204" pitchFamily="34" charset="0"/>
              </a:rPr>
              <a:t>Accelerator model can be implemented as a deep neural network </a:t>
            </a:r>
          </a:p>
          <a:p>
            <a:r>
              <a:rPr lang="en-GB" sz="2400" dirty="0">
                <a:latin typeface="Tahoma" panose="020B0604030504040204" pitchFamily="34" charset="0"/>
                <a:ea typeface="Tahoma" panose="020B0604030504040204" pitchFamily="34" charset="0"/>
                <a:cs typeface="Tahoma" panose="020B0604030504040204" pitchFamily="34" charset="0"/>
              </a:rPr>
              <a:t>Weights have direct correspondence to magnet strengths</a:t>
            </a:r>
          </a:p>
          <a:p>
            <a:r>
              <a:rPr lang="en-GB" sz="2400" dirty="0">
                <a:latin typeface="Tahoma" panose="020B0604030504040204" pitchFamily="34" charset="0"/>
                <a:ea typeface="Tahoma" panose="020B0604030504040204" pitchFamily="34" charset="0"/>
                <a:cs typeface="Tahoma" panose="020B0604030504040204" pitchFamily="34" charset="0"/>
              </a:rPr>
              <a:t>Exact beam dynamics calculations are possible </a:t>
            </a:r>
          </a:p>
          <a:p>
            <a:r>
              <a:rPr lang="en-GB" sz="2400" dirty="0">
                <a:latin typeface="Tahoma" panose="020B0604030504040204" pitchFamily="34" charset="0"/>
                <a:ea typeface="Tahoma" panose="020B0604030504040204" pitchFamily="34" charset="0"/>
                <a:cs typeface="Tahoma" panose="020B0604030504040204" pitchFamily="34" charset="0"/>
              </a:rPr>
              <a:t>The calculations are differentiable and training algorithms can be used for model fitting</a:t>
            </a:r>
          </a:p>
          <a:p>
            <a:r>
              <a:rPr lang="en-GB" sz="2400" dirty="0">
                <a:latin typeface="Tahoma" panose="020B0604030504040204" pitchFamily="34" charset="0"/>
                <a:ea typeface="Tahoma" panose="020B0604030504040204" pitchFamily="34" charset="0"/>
                <a:cs typeface="Tahoma" panose="020B0604030504040204" pitchFamily="34" charset="0"/>
              </a:rPr>
              <a:t>Preserving </a:t>
            </a:r>
            <a:r>
              <a:rPr lang="en-GB" sz="2400" dirty="0" err="1">
                <a:latin typeface="Tahoma" panose="020B0604030504040204" pitchFamily="34" charset="0"/>
                <a:ea typeface="Tahoma" panose="020B0604030504040204" pitchFamily="34" charset="0"/>
                <a:cs typeface="Tahoma" panose="020B0604030504040204" pitchFamily="34" charset="0"/>
              </a:rPr>
              <a:t>symplecticity</a:t>
            </a:r>
            <a:r>
              <a:rPr lang="en-GB" sz="2400" dirty="0">
                <a:latin typeface="Tahoma" panose="020B0604030504040204" pitchFamily="34" charset="0"/>
                <a:ea typeface="Tahoma" panose="020B0604030504040204" pitchFamily="34" charset="0"/>
                <a:cs typeface="Tahoma" panose="020B0604030504040204" pitchFamily="34" charset="0"/>
              </a:rPr>
              <a:t> at training is solvable by regularization</a:t>
            </a:r>
          </a:p>
        </p:txBody>
      </p:sp>
      <p:pic>
        <p:nvPicPr>
          <p:cNvPr id="6" name="Picture 5" descr="A diagram of a diagram of a traffic light&#10;&#10;Description automatically generated">
            <a:extLst>
              <a:ext uri="{FF2B5EF4-FFF2-40B4-BE49-F238E27FC236}">
                <a16:creationId xmlns:a16="http://schemas.microsoft.com/office/drawing/2014/main" id="{DF7BF59B-D4D7-649B-44CD-4C91405AEB1A}"/>
              </a:ext>
            </a:extLst>
          </p:cNvPr>
          <p:cNvPicPr>
            <a:picLocks noChangeAspect="1"/>
          </p:cNvPicPr>
          <p:nvPr/>
        </p:nvPicPr>
        <p:blipFill>
          <a:blip r:embed="rId2"/>
          <a:stretch>
            <a:fillRect/>
          </a:stretch>
        </p:blipFill>
        <p:spPr>
          <a:xfrm>
            <a:off x="7131271" y="1034746"/>
            <a:ext cx="3514362" cy="2062955"/>
          </a:xfrm>
          <a:prstGeom prst="rect">
            <a:avLst/>
          </a:prstGeom>
        </p:spPr>
      </p:pic>
      <p:pic>
        <p:nvPicPr>
          <p:cNvPr id="9" name="Picture 8" descr="A diagram of a number of rectangular objects&#10;&#10;Description automatically generated">
            <a:extLst>
              <a:ext uri="{FF2B5EF4-FFF2-40B4-BE49-F238E27FC236}">
                <a16:creationId xmlns:a16="http://schemas.microsoft.com/office/drawing/2014/main" id="{CBC1BDF7-73C9-1DC9-B025-F10676D7DEAB}"/>
              </a:ext>
            </a:extLst>
          </p:cNvPr>
          <p:cNvPicPr>
            <a:picLocks noChangeAspect="1"/>
          </p:cNvPicPr>
          <p:nvPr/>
        </p:nvPicPr>
        <p:blipFill>
          <a:blip r:embed="rId3"/>
          <a:stretch>
            <a:fillRect/>
          </a:stretch>
        </p:blipFill>
        <p:spPr>
          <a:xfrm>
            <a:off x="7790274" y="3170067"/>
            <a:ext cx="2568226" cy="1507239"/>
          </a:xfrm>
          <a:prstGeom prst="rect">
            <a:avLst/>
          </a:prstGeom>
        </p:spPr>
      </p:pic>
      <p:pic>
        <p:nvPicPr>
          <p:cNvPr id="11" name="Picture 10" descr="A close-up of a graph&#10;&#10;Description automatically generated">
            <a:extLst>
              <a:ext uri="{FF2B5EF4-FFF2-40B4-BE49-F238E27FC236}">
                <a16:creationId xmlns:a16="http://schemas.microsoft.com/office/drawing/2014/main" id="{E1476221-A12D-915B-FE55-C17B30EA326D}"/>
              </a:ext>
            </a:extLst>
          </p:cNvPr>
          <p:cNvPicPr>
            <a:picLocks noChangeAspect="1"/>
          </p:cNvPicPr>
          <p:nvPr/>
        </p:nvPicPr>
        <p:blipFill>
          <a:blip r:embed="rId4"/>
          <a:stretch>
            <a:fillRect/>
          </a:stretch>
        </p:blipFill>
        <p:spPr>
          <a:xfrm>
            <a:off x="6710855" y="4795674"/>
            <a:ext cx="5309906" cy="1730703"/>
          </a:xfrm>
          <a:prstGeom prst="rect">
            <a:avLst/>
          </a:prstGeom>
        </p:spPr>
      </p:pic>
      <p:sp>
        <p:nvSpPr>
          <p:cNvPr id="4" name="TextBox 3">
            <a:extLst>
              <a:ext uri="{FF2B5EF4-FFF2-40B4-BE49-F238E27FC236}">
                <a16:creationId xmlns:a16="http://schemas.microsoft.com/office/drawing/2014/main" id="{347C8DE3-6080-2A0F-624B-717D948D02F2}"/>
              </a:ext>
            </a:extLst>
          </p:cNvPr>
          <p:cNvSpPr txBox="1"/>
          <p:nvPr/>
        </p:nvSpPr>
        <p:spPr>
          <a:xfrm>
            <a:off x="10863249" y="232650"/>
            <a:ext cx="1045607" cy="369332"/>
          </a:xfrm>
          <a:prstGeom prst="rect">
            <a:avLst/>
          </a:prstGeom>
          <a:noFill/>
        </p:spPr>
        <p:txBody>
          <a:bodyPr wrap="none" rtlCol="0">
            <a:spAutoFit/>
          </a:bodyPr>
          <a:lstStyle/>
          <a:p>
            <a:r>
              <a:rPr lang="en-GB" dirty="0"/>
              <a:t>A. Ivanov</a:t>
            </a:r>
          </a:p>
        </p:txBody>
      </p:sp>
    </p:spTree>
    <p:extLst>
      <p:ext uri="{BB962C8B-B14F-4D97-AF65-F5344CB8AC3E}">
        <p14:creationId xmlns:p14="http://schemas.microsoft.com/office/powerpoint/2010/main" val="4896117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C9EDF-7822-AF80-8F5B-A39BC8497AE0}"/>
              </a:ext>
            </a:extLst>
          </p:cNvPr>
          <p:cNvSpPr>
            <a:spLocks noGrp="1"/>
          </p:cNvSpPr>
          <p:nvPr>
            <p:ph type="title"/>
          </p:nvPr>
        </p:nvSpPr>
        <p:spPr>
          <a:xfrm>
            <a:off x="838200" y="365126"/>
            <a:ext cx="10515600" cy="759482"/>
          </a:xfrm>
        </p:spPr>
        <p:txBody>
          <a:bodyPr>
            <a:normAutofit/>
          </a:bodyPr>
          <a:lstStyle/>
          <a:p>
            <a:pPr algn="ctr"/>
            <a:r>
              <a:rPr lang="en-GB" sz="3200" dirty="0">
                <a:latin typeface="Tahoma" panose="020B0604030504040204" pitchFamily="34" charset="0"/>
                <a:ea typeface="Tahoma" panose="020B0604030504040204" pitchFamily="34" charset="0"/>
                <a:cs typeface="Tahoma" panose="020B0604030504040204" pitchFamily="34" charset="0"/>
              </a:rPr>
              <a:t>Physics Based NN applications</a:t>
            </a:r>
          </a:p>
        </p:txBody>
      </p:sp>
      <p:sp>
        <p:nvSpPr>
          <p:cNvPr id="3" name="Content Placeholder 2">
            <a:extLst>
              <a:ext uri="{FF2B5EF4-FFF2-40B4-BE49-F238E27FC236}">
                <a16:creationId xmlns:a16="http://schemas.microsoft.com/office/drawing/2014/main" id="{D8FEC67A-328B-F38A-F66C-2E06742F6CF7}"/>
              </a:ext>
            </a:extLst>
          </p:cNvPr>
          <p:cNvSpPr>
            <a:spLocks noGrp="1"/>
          </p:cNvSpPr>
          <p:nvPr>
            <p:ph idx="1"/>
          </p:nvPr>
        </p:nvSpPr>
        <p:spPr>
          <a:xfrm>
            <a:off x="496614" y="1196974"/>
            <a:ext cx="5736020" cy="4351338"/>
          </a:xfrm>
        </p:spPr>
        <p:txBody>
          <a:bodyPr>
            <a:normAutofit lnSpcReduction="10000"/>
          </a:bodyPr>
          <a:lstStyle/>
          <a:p>
            <a:r>
              <a:rPr lang="en-GB" sz="2400" dirty="0">
                <a:latin typeface="Tahoma" panose="020B0604030504040204" pitchFamily="34" charset="0"/>
                <a:ea typeface="Tahoma" panose="020B0604030504040204" pitchFamily="34" charset="0"/>
                <a:cs typeface="Tahoma" panose="020B0604030504040204" pitchFamily="34" charset="0"/>
              </a:rPr>
              <a:t>Developed as an add-on to ocelot</a:t>
            </a:r>
          </a:p>
          <a:p>
            <a:r>
              <a:rPr lang="en-GB" sz="2400" dirty="0">
                <a:latin typeface="Tahoma" panose="020B0604030504040204" pitchFamily="34" charset="0"/>
                <a:ea typeface="Tahoma" panose="020B0604030504040204" pitchFamily="34" charset="0"/>
                <a:cs typeface="Tahoma" panose="020B0604030504040204" pitchFamily="34" charset="0"/>
              </a:rPr>
              <a:t>Benchmarked with elegant on PETRA III and IV lattices </a:t>
            </a:r>
          </a:p>
          <a:p>
            <a:r>
              <a:rPr lang="en-GB" sz="2400" dirty="0">
                <a:latin typeface="Tahoma" panose="020B0604030504040204" pitchFamily="34" charset="0"/>
                <a:ea typeface="Tahoma" panose="020B0604030504040204" pitchFamily="34" charset="0"/>
                <a:cs typeface="Tahoma" panose="020B0604030504040204" pitchFamily="34" charset="0"/>
              </a:rPr>
              <a:t>Tested first-turn steering based on </a:t>
            </a:r>
            <a:r>
              <a:rPr lang="en-GB" sz="2400" dirty="0" err="1">
                <a:latin typeface="Tahoma" panose="020B0604030504040204" pitchFamily="34" charset="0"/>
                <a:ea typeface="Tahoma" panose="020B0604030504040204" pitchFamily="34" charset="0"/>
                <a:cs typeface="Tahoma" panose="020B0604030504040204" pitchFamily="34" charset="0"/>
              </a:rPr>
              <a:t>th</a:t>
            </a:r>
            <a:r>
              <a:rPr lang="en-GB" sz="2400" dirty="0">
                <a:latin typeface="Tahoma" panose="020B0604030504040204" pitchFamily="34" charset="0"/>
                <a:ea typeface="Tahoma" panose="020B0604030504040204" pitchFamily="34" charset="0"/>
                <a:cs typeface="Tahoma" panose="020B0604030504040204" pitchFamily="34" charset="0"/>
              </a:rPr>
              <a:t> code with one-shot learning at PETRA III</a:t>
            </a:r>
          </a:p>
          <a:p>
            <a:r>
              <a:rPr lang="en-GB" sz="2400" dirty="0">
                <a:latin typeface="Tahoma" panose="020B0604030504040204" pitchFamily="34" charset="0"/>
                <a:ea typeface="Tahoma" panose="020B0604030504040204" pitchFamily="34" charset="0"/>
                <a:cs typeface="Tahoma" panose="020B0604030504040204" pitchFamily="34" charset="0"/>
              </a:rPr>
              <a:t>Developed a physics-informed RL engine for a test problem </a:t>
            </a:r>
          </a:p>
          <a:p>
            <a:r>
              <a:rPr lang="en-GB" sz="2400" dirty="0">
                <a:latin typeface="Tahoma" panose="020B0604030504040204" pitchFamily="34" charset="0"/>
                <a:ea typeface="Tahoma" panose="020B0604030504040204" pitchFamily="34" charset="0"/>
                <a:cs typeface="Tahoma" panose="020B0604030504040204" pitchFamily="34" charset="0"/>
              </a:rPr>
              <a:t>The approach of using tensor manipulation engines (</a:t>
            </a:r>
            <a:r>
              <a:rPr lang="en-GB" sz="2400" dirty="0" err="1">
                <a:latin typeface="Tahoma" panose="020B0604030504040204" pitchFamily="34" charset="0"/>
                <a:ea typeface="Tahoma" panose="020B0604030504040204" pitchFamily="34" charset="0"/>
                <a:cs typeface="Tahoma" panose="020B0604030504040204" pitchFamily="34" charset="0"/>
              </a:rPr>
              <a:t>tensorflow</a:t>
            </a:r>
            <a:r>
              <a:rPr lang="en-GB" sz="2400" dirty="0">
                <a:latin typeface="Tahoma" panose="020B0604030504040204" pitchFamily="34" charset="0"/>
                <a:ea typeface="Tahoma" panose="020B0604030504040204" pitchFamily="34" charset="0"/>
                <a:cs typeface="Tahoma" panose="020B0604030504040204" pitchFamily="34" charset="0"/>
              </a:rPr>
              <a:t>, </a:t>
            </a:r>
            <a:r>
              <a:rPr lang="en-GB" sz="2400" dirty="0" err="1">
                <a:latin typeface="Tahoma" panose="020B0604030504040204" pitchFamily="34" charset="0"/>
                <a:ea typeface="Tahoma" panose="020B0604030504040204" pitchFamily="34" charset="0"/>
                <a:cs typeface="Tahoma" panose="020B0604030504040204" pitchFamily="34" charset="0"/>
              </a:rPr>
              <a:t>pytorch</a:t>
            </a:r>
            <a:r>
              <a:rPr lang="en-GB" sz="2400" dirty="0">
                <a:latin typeface="Tahoma" panose="020B0604030504040204" pitchFamily="34" charset="0"/>
                <a:ea typeface="Tahoma" panose="020B0604030504040204" pitchFamily="34" charset="0"/>
                <a:cs typeface="Tahoma" panose="020B0604030504040204" pitchFamily="34" charset="0"/>
              </a:rPr>
              <a:t>) has been adopted for several (student) beam optics code projects </a:t>
            </a:r>
          </a:p>
          <a:p>
            <a:endParaRPr lang="en-GB" sz="2400" dirty="0">
              <a:latin typeface="Tahoma" panose="020B0604030504040204" pitchFamily="34" charset="0"/>
              <a:ea typeface="Tahoma" panose="020B0604030504040204" pitchFamily="34" charset="0"/>
              <a:cs typeface="Tahoma" panose="020B0604030504040204" pitchFamily="34" charset="0"/>
            </a:endParaRPr>
          </a:p>
        </p:txBody>
      </p:sp>
      <p:pic>
        <p:nvPicPr>
          <p:cNvPr id="4" name="Picture 3" descr="A close-up of a white paper&#10;&#10;Description automatically generated">
            <a:extLst>
              <a:ext uri="{FF2B5EF4-FFF2-40B4-BE49-F238E27FC236}">
                <a16:creationId xmlns:a16="http://schemas.microsoft.com/office/drawing/2014/main" id="{DAD65C64-DF44-47AE-7BEB-1C69D1CB9726}"/>
              </a:ext>
            </a:extLst>
          </p:cNvPr>
          <p:cNvPicPr>
            <a:picLocks noChangeAspect="1"/>
          </p:cNvPicPr>
          <p:nvPr/>
        </p:nvPicPr>
        <p:blipFill>
          <a:blip r:embed="rId2"/>
          <a:stretch>
            <a:fillRect/>
          </a:stretch>
        </p:blipFill>
        <p:spPr>
          <a:xfrm>
            <a:off x="6821214" y="5497371"/>
            <a:ext cx="5144813" cy="1250475"/>
          </a:xfrm>
          <a:prstGeom prst="rect">
            <a:avLst/>
          </a:prstGeom>
        </p:spPr>
      </p:pic>
      <p:pic>
        <p:nvPicPr>
          <p:cNvPr id="10" name="Picture 9" descr="A group of blue lines&#10;&#10;Description automatically generated with medium confidence">
            <a:extLst>
              <a:ext uri="{FF2B5EF4-FFF2-40B4-BE49-F238E27FC236}">
                <a16:creationId xmlns:a16="http://schemas.microsoft.com/office/drawing/2014/main" id="{F463A05D-0F36-7DFE-436C-FC8467B0D003}"/>
              </a:ext>
            </a:extLst>
          </p:cNvPr>
          <p:cNvPicPr>
            <a:picLocks noChangeAspect="1"/>
          </p:cNvPicPr>
          <p:nvPr/>
        </p:nvPicPr>
        <p:blipFill>
          <a:blip r:embed="rId3"/>
          <a:stretch>
            <a:fillRect/>
          </a:stretch>
        </p:blipFill>
        <p:spPr>
          <a:xfrm>
            <a:off x="6314089" y="1052148"/>
            <a:ext cx="5651938" cy="4372857"/>
          </a:xfrm>
          <a:prstGeom prst="rect">
            <a:avLst/>
          </a:prstGeom>
        </p:spPr>
      </p:pic>
    </p:spTree>
    <p:extLst>
      <p:ext uri="{BB962C8B-B14F-4D97-AF65-F5344CB8AC3E}">
        <p14:creationId xmlns:p14="http://schemas.microsoft.com/office/powerpoint/2010/main" val="2945539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C9EDF-7822-AF80-8F5B-A39BC8497AE0}"/>
              </a:ext>
            </a:extLst>
          </p:cNvPr>
          <p:cNvSpPr>
            <a:spLocks noGrp="1"/>
          </p:cNvSpPr>
          <p:nvPr>
            <p:ph type="title"/>
          </p:nvPr>
        </p:nvSpPr>
        <p:spPr>
          <a:xfrm>
            <a:off x="838200" y="365126"/>
            <a:ext cx="10515600" cy="759482"/>
          </a:xfrm>
        </p:spPr>
        <p:txBody>
          <a:bodyPr>
            <a:normAutofit/>
          </a:bodyPr>
          <a:lstStyle/>
          <a:p>
            <a:pPr algn="ctr"/>
            <a:r>
              <a:rPr lang="en-GB" sz="3200" dirty="0">
                <a:latin typeface="Tahoma" panose="020B0604030504040204" pitchFamily="34" charset="0"/>
                <a:ea typeface="Tahoma" panose="020B0604030504040204" pitchFamily="34" charset="0"/>
                <a:cs typeface="Tahoma" panose="020B0604030504040204" pitchFamily="34" charset="0"/>
              </a:rPr>
              <a:t>Physics Based NN - outlook</a:t>
            </a:r>
          </a:p>
        </p:txBody>
      </p:sp>
      <p:sp>
        <p:nvSpPr>
          <p:cNvPr id="3" name="Content Placeholder 2">
            <a:extLst>
              <a:ext uri="{FF2B5EF4-FFF2-40B4-BE49-F238E27FC236}">
                <a16:creationId xmlns:a16="http://schemas.microsoft.com/office/drawing/2014/main" id="{D8FEC67A-328B-F38A-F66C-2E06742F6CF7}"/>
              </a:ext>
            </a:extLst>
          </p:cNvPr>
          <p:cNvSpPr>
            <a:spLocks noGrp="1"/>
          </p:cNvSpPr>
          <p:nvPr>
            <p:ph idx="1"/>
          </p:nvPr>
        </p:nvSpPr>
        <p:spPr>
          <a:xfrm>
            <a:off x="496614" y="1196974"/>
            <a:ext cx="11022724" cy="4351338"/>
          </a:xfrm>
        </p:spPr>
        <p:txBody>
          <a:bodyPr>
            <a:normAutofit/>
          </a:bodyPr>
          <a:lstStyle/>
          <a:p>
            <a:r>
              <a:rPr lang="en-GB" sz="2400" dirty="0">
                <a:latin typeface="Tahoma" panose="020B0604030504040204" pitchFamily="34" charset="0"/>
                <a:ea typeface="Tahoma" panose="020B0604030504040204" pitchFamily="34" charset="0"/>
                <a:cs typeface="Tahoma" panose="020B0604030504040204" pitchFamily="34" charset="0"/>
              </a:rPr>
              <a:t>Training requires substantial fine-tuning as with all NN models</a:t>
            </a:r>
          </a:p>
          <a:p>
            <a:r>
              <a:rPr lang="en-GB" sz="2400" dirty="0">
                <a:latin typeface="Tahoma" panose="020B0604030504040204" pitchFamily="34" charset="0"/>
                <a:ea typeface="Tahoma" panose="020B0604030504040204" pitchFamily="34" charset="0"/>
                <a:cs typeface="Tahoma" panose="020B0604030504040204" pitchFamily="34" charset="0"/>
              </a:rPr>
              <a:t>Accounting for higher nonlinearity is problematic. There is little speed benefit if octupole and higher order maps are used directly, and training stability is unclear. Map truncation can be done, but leads to the ancient problem of </a:t>
            </a:r>
            <a:r>
              <a:rPr lang="en-GB" sz="2400" dirty="0" err="1">
                <a:latin typeface="Tahoma" panose="020B0604030504040204" pitchFamily="34" charset="0"/>
                <a:ea typeface="Tahoma" panose="020B0604030504040204" pitchFamily="34" charset="0"/>
                <a:cs typeface="Tahoma" panose="020B0604030504040204" pitchFamily="34" charset="0"/>
              </a:rPr>
              <a:t>symplectification</a:t>
            </a:r>
            <a:r>
              <a:rPr lang="en-GB" sz="2400" dirty="0">
                <a:latin typeface="Tahoma" panose="020B0604030504040204" pitchFamily="34" charset="0"/>
                <a:ea typeface="Tahoma" panose="020B0604030504040204" pitchFamily="34" charset="0"/>
                <a:cs typeface="Tahoma" panose="020B0604030504040204" pitchFamily="34" charset="0"/>
              </a:rPr>
              <a:t>.  </a:t>
            </a:r>
          </a:p>
          <a:p>
            <a:r>
              <a:rPr lang="en-GB" sz="2400" dirty="0">
                <a:latin typeface="Tahoma" panose="020B0604030504040204" pitchFamily="34" charset="0"/>
                <a:ea typeface="Tahoma" panose="020B0604030504040204" pitchFamily="34" charset="0"/>
                <a:cs typeface="Tahoma" panose="020B0604030504040204" pitchFamily="34" charset="0"/>
              </a:rPr>
              <a:t>Extending to account for self-consistent collective effects is non-trivial  </a:t>
            </a:r>
          </a:p>
          <a:p>
            <a:r>
              <a:rPr lang="en-GB" sz="2400" dirty="0">
                <a:latin typeface="Tahoma" panose="020B0604030504040204" pitchFamily="34" charset="0"/>
                <a:ea typeface="Tahoma" panose="020B0604030504040204" pitchFamily="34" charset="0"/>
                <a:cs typeface="Tahoma" panose="020B0604030504040204" pitchFamily="34" charset="0"/>
              </a:rPr>
              <a:t>Practical application might include linear optics matching,  and real-time simulations for hardware tests such as of the fast orbit feedback if implemented on FPGA</a:t>
            </a:r>
          </a:p>
          <a:p>
            <a:endParaRPr lang="en-GB" sz="2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0659008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C9EDF-7822-AF80-8F5B-A39BC8497AE0}"/>
              </a:ext>
            </a:extLst>
          </p:cNvPr>
          <p:cNvSpPr>
            <a:spLocks noGrp="1"/>
          </p:cNvSpPr>
          <p:nvPr>
            <p:ph type="title"/>
          </p:nvPr>
        </p:nvSpPr>
        <p:spPr>
          <a:xfrm>
            <a:off x="838200" y="365126"/>
            <a:ext cx="10515600" cy="759482"/>
          </a:xfrm>
        </p:spPr>
        <p:txBody>
          <a:bodyPr>
            <a:normAutofit/>
          </a:bodyPr>
          <a:lstStyle/>
          <a:p>
            <a:pPr algn="ctr"/>
            <a:r>
              <a:rPr lang="en-GB" sz="3200" dirty="0">
                <a:latin typeface="Tahoma" panose="020B0604030504040204" pitchFamily="34" charset="0"/>
                <a:ea typeface="Tahoma" panose="020B0604030504040204" pitchFamily="34" charset="0"/>
                <a:cs typeface="Tahoma" panose="020B0604030504040204" pitchFamily="34" charset="0"/>
              </a:rPr>
              <a:t>Deep Learning explored - NN-based control </a:t>
            </a:r>
          </a:p>
        </p:txBody>
      </p:sp>
      <p:sp>
        <p:nvSpPr>
          <p:cNvPr id="3" name="Content Placeholder 2">
            <a:extLst>
              <a:ext uri="{FF2B5EF4-FFF2-40B4-BE49-F238E27FC236}">
                <a16:creationId xmlns:a16="http://schemas.microsoft.com/office/drawing/2014/main" id="{D8FEC67A-328B-F38A-F66C-2E06742F6CF7}"/>
              </a:ext>
            </a:extLst>
          </p:cNvPr>
          <p:cNvSpPr>
            <a:spLocks noGrp="1"/>
          </p:cNvSpPr>
          <p:nvPr>
            <p:ph idx="1"/>
          </p:nvPr>
        </p:nvSpPr>
        <p:spPr>
          <a:xfrm>
            <a:off x="291662" y="1263278"/>
            <a:ext cx="10515600" cy="4351338"/>
          </a:xfrm>
        </p:spPr>
        <p:txBody>
          <a:bodyPr>
            <a:normAutofit/>
          </a:bodyPr>
          <a:lstStyle/>
          <a:p>
            <a:r>
              <a:rPr lang="en-GB" sz="2400" dirty="0">
                <a:latin typeface="Tahoma" panose="020B0604030504040204" pitchFamily="34" charset="0"/>
                <a:ea typeface="Tahoma" panose="020B0604030504040204" pitchFamily="34" charset="0"/>
                <a:cs typeface="Tahoma" panose="020B0604030504040204" pitchFamily="34" charset="0"/>
              </a:rPr>
              <a:t>Moving undulator gaps creates orbit distortions, that are compensated by correctors, settings are from feed-forward tables (and additionally orbit feedback)</a:t>
            </a:r>
          </a:p>
          <a:p>
            <a:r>
              <a:rPr lang="en-GB" sz="2400" dirty="0">
                <a:latin typeface="Tahoma" panose="020B0604030504040204" pitchFamily="34" charset="0"/>
                <a:ea typeface="Tahoma" panose="020B0604030504040204" pitchFamily="34" charset="0"/>
                <a:cs typeface="Tahoma" panose="020B0604030504040204" pitchFamily="34" charset="0"/>
              </a:rPr>
              <a:t>The gap dependency is nonlinear, and can be approximated by a NN </a:t>
            </a:r>
          </a:p>
        </p:txBody>
      </p:sp>
      <p:pic>
        <p:nvPicPr>
          <p:cNvPr id="14" name="Picture 13" descr="A graph of different colored lines&#10;&#10;Description automatically generated with medium confidence">
            <a:extLst>
              <a:ext uri="{FF2B5EF4-FFF2-40B4-BE49-F238E27FC236}">
                <a16:creationId xmlns:a16="http://schemas.microsoft.com/office/drawing/2014/main" id="{0B6DCF94-810E-4DA0-0BAC-CA0B79C67E25}"/>
              </a:ext>
            </a:extLst>
          </p:cNvPr>
          <p:cNvPicPr>
            <a:picLocks noChangeAspect="1"/>
          </p:cNvPicPr>
          <p:nvPr/>
        </p:nvPicPr>
        <p:blipFill>
          <a:blip r:embed="rId2"/>
          <a:stretch>
            <a:fillRect/>
          </a:stretch>
        </p:blipFill>
        <p:spPr>
          <a:xfrm>
            <a:off x="4609826" y="3231455"/>
            <a:ext cx="7505492" cy="2978495"/>
          </a:xfrm>
          <a:prstGeom prst="rect">
            <a:avLst/>
          </a:prstGeom>
        </p:spPr>
      </p:pic>
      <p:pic>
        <p:nvPicPr>
          <p:cNvPr id="16" name="Picture 15" descr="A graph of a graph of a number of colored lines&#10;&#10;Description automatically generated with medium confidence">
            <a:extLst>
              <a:ext uri="{FF2B5EF4-FFF2-40B4-BE49-F238E27FC236}">
                <a16:creationId xmlns:a16="http://schemas.microsoft.com/office/drawing/2014/main" id="{6578C799-35CA-86FF-5C4C-5B1371AE26FA}"/>
              </a:ext>
            </a:extLst>
          </p:cNvPr>
          <p:cNvPicPr>
            <a:picLocks noChangeAspect="1"/>
          </p:cNvPicPr>
          <p:nvPr/>
        </p:nvPicPr>
        <p:blipFill>
          <a:blip r:embed="rId3"/>
          <a:stretch>
            <a:fillRect/>
          </a:stretch>
        </p:blipFill>
        <p:spPr>
          <a:xfrm>
            <a:off x="76682" y="2948533"/>
            <a:ext cx="4800118" cy="3544341"/>
          </a:xfrm>
          <a:prstGeom prst="rect">
            <a:avLst/>
          </a:prstGeom>
        </p:spPr>
      </p:pic>
      <p:sp>
        <p:nvSpPr>
          <p:cNvPr id="4" name="TextBox 3">
            <a:extLst>
              <a:ext uri="{FF2B5EF4-FFF2-40B4-BE49-F238E27FC236}">
                <a16:creationId xmlns:a16="http://schemas.microsoft.com/office/drawing/2014/main" id="{E573D0EA-63C0-6394-5B6F-FDAF72FDFBFE}"/>
              </a:ext>
            </a:extLst>
          </p:cNvPr>
          <p:cNvSpPr txBox="1"/>
          <p:nvPr/>
        </p:nvSpPr>
        <p:spPr>
          <a:xfrm>
            <a:off x="10863249" y="232650"/>
            <a:ext cx="981102" cy="369332"/>
          </a:xfrm>
          <a:prstGeom prst="rect">
            <a:avLst/>
          </a:prstGeom>
          <a:noFill/>
        </p:spPr>
        <p:txBody>
          <a:bodyPr wrap="none" rtlCol="0">
            <a:spAutoFit/>
          </a:bodyPr>
          <a:lstStyle/>
          <a:p>
            <a:r>
              <a:rPr lang="en-GB" dirty="0"/>
              <a:t>B. </a:t>
            </a:r>
            <a:r>
              <a:rPr lang="en-GB" dirty="0" err="1"/>
              <a:t>Veglia</a:t>
            </a:r>
            <a:endParaRPr lang="en-GB" dirty="0"/>
          </a:p>
        </p:txBody>
      </p:sp>
    </p:spTree>
    <p:extLst>
      <p:ext uri="{BB962C8B-B14F-4D97-AF65-F5344CB8AC3E}">
        <p14:creationId xmlns:p14="http://schemas.microsoft.com/office/powerpoint/2010/main" val="31120148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C9EDF-7822-AF80-8F5B-A39BC8497AE0}"/>
              </a:ext>
            </a:extLst>
          </p:cNvPr>
          <p:cNvSpPr>
            <a:spLocks noGrp="1"/>
          </p:cNvSpPr>
          <p:nvPr>
            <p:ph type="title"/>
          </p:nvPr>
        </p:nvSpPr>
        <p:spPr>
          <a:xfrm>
            <a:off x="838200" y="365126"/>
            <a:ext cx="10515600" cy="759482"/>
          </a:xfrm>
        </p:spPr>
        <p:txBody>
          <a:bodyPr>
            <a:normAutofit/>
          </a:bodyPr>
          <a:lstStyle/>
          <a:p>
            <a:pPr algn="ctr"/>
            <a:r>
              <a:rPr lang="en-GB" sz="3200" dirty="0">
                <a:latin typeface="Tahoma" panose="020B0604030504040204" pitchFamily="34" charset="0"/>
                <a:ea typeface="Tahoma" panose="020B0604030504040204" pitchFamily="34" charset="0"/>
                <a:cs typeface="Tahoma" panose="020B0604030504040204" pitchFamily="34" charset="0"/>
              </a:rPr>
              <a:t>Deep Learning explored - NN-based control </a:t>
            </a:r>
          </a:p>
        </p:txBody>
      </p:sp>
      <p:sp>
        <p:nvSpPr>
          <p:cNvPr id="3" name="Content Placeholder 2">
            <a:extLst>
              <a:ext uri="{FF2B5EF4-FFF2-40B4-BE49-F238E27FC236}">
                <a16:creationId xmlns:a16="http://schemas.microsoft.com/office/drawing/2014/main" id="{D8FEC67A-328B-F38A-F66C-2E06742F6CF7}"/>
              </a:ext>
            </a:extLst>
          </p:cNvPr>
          <p:cNvSpPr>
            <a:spLocks noGrp="1"/>
          </p:cNvSpPr>
          <p:nvPr>
            <p:ph idx="1"/>
          </p:nvPr>
        </p:nvSpPr>
        <p:spPr>
          <a:xfrm>
            <a:off x="291662" y="1263278"/>
            <a:ext cx="8873359" cy="4351338"/>
          </a:xfrm>
        </p:spPr>
        <p:txBody>
          <a:bodyPr>
            <a:normAutofit/>
          </a:bodyPr>
          <a:lstStyle/>
          <a:p>
            <a:r>
              <a:rPr lang="en-GB" sz="2400" dirty="0">
                <a:latin typeface="Tahoma" panose="020B0604030504040204" pitchFamily="34" charset="0"/>
                <a:ea typeface="Tahoma" panose="020B0604030504040204" pitchFamily="34" charset="0"/>
                <a:cs typeface="Tahoma" panose="020B0604030504040204" pitchFamily="34" charset="0"/>
              </a:rPr>
              <a:t>Several NN architectures trained on measured data</a:t>
            </a:r>
          </a:p>
          <a:p>
            <a:r>
              <a:rPr lang="en-GB" sz="2400" dirty="0">
                <a:latin typeface="Tahoma" panose="020B0604030504040204" pitchFamily="34" charset="0"/>
                <a:ea typeface="Tahoma" panose="020B0604030504040204" pitchFamily="34" charset="0"/>
                <a:cs typeface="Tahoma" panose="020B0604030504040204" pitchFamily="34" charset="0"/>
              </a:rPr>
              <a:t>Model can be stably re-trained in operation (albeit not in user run)</a:t>
            </a:r>
          </a:p>
          <a:p>
            <a:r>
              <a:rPr lang="en-GB" sz="2400" dirty="0">
                <a:latin typeface="Tahoma" panose="020B0604030504040204" pitchFamily="34" charset="0"/>
                <a:ea typeface="Tahoma" panose="020B0604030504040204" pitchFamily="34" charset="0"/>
                <a:cs typeface="Tahoma" panose="020B0604030504040204" pitchFamily="34" charset="0"/>
              </a:rPr>
              <a:t>Predictions are accurate and can be used in a control loop </a:t>
            </a:r>
          </a:p>
        </p:txBody>
      </p:sp>
      <p:pic>
        <p:nvPicPr>
          <p:cNvPr id="5" name="Picture 4" descr="A close-up of a card&#10;&#10;Description automatically generated">
            <a:extLst>
              <a:ext uri="{FF2B5EF4-FFF2-40B4-BE49-F238E27FC236}">
                <a16:creationId xmlns:a16="http://schemas.microsoft.com/office/drawing/2014/main" id="{2E9EA62C-21FA-D3C1-5CF4-576B47E31D7A}"/>
              </a:ext>
            </a:extLst>
          </p:cNvPr>
          <p:cNvPicPr>
            <a:picLocks noChangeAspect="1"/>
          </p:cNvPicPr>
          <p:nvPr/>
        </p:nvPicPr>
        <p:blipFill>
          <a:blip r:embed="rId2"/>
          <a:stretch>
            <a:fillRect/>
          </a:stretch>
        </p:blipFill>
        <p:spPr>
          <a:xfrm>
            <a:off x="7567448" y="5753287"/>
            <a:ext cx="4456387" cy="985314"/>
          </a:xfrm>
          <a:prstGeom prst="rect">
            <a:avLst/>
          </a:prstGeom>
        </p:spPr>
      </p:pic>
      <p:pic>
        <p:nvPicPr>
          <p:cNvPr id="9" name="Picture 8" descr="A diagram of data processing&#10;&#10;Description automatically generated">
            <a:extLst>
              <a:ext uri="{FF2B5EF4-FFF2-40B4-BE49-F238E27FC236}">
                <a16:creationId xmlns:a16="http://schemas.microsoft.com/office/drawing/2014/main" id="{14D4FB8C-5CCB-4627-F52B-385926155586}"/>
              </a:ext>
            </a:extLst>
          </p:cNvPr>
          <p:cNvPicPr>
            <a:picLocks noChangeAspect="1"/>
          </p:cNvPicPr>
          <p:nvPr/>
        </p:nvPicPr>
        <p:blipFill>
          <a:blip r:embed="rId3"/>
          <a:stretch>
            <a:fillRect/>
          </a:stretch>
        </p:blipFill>
        <p:spPr>
          <a:xfrm>
            <a:off x="9039708" y="957669"/>
            <a:ext cx="2752084" cy="4942661"/>
          </a:xfrm>
          <a:prstGeom prst="rect">
            <a:avLst/>
          </a:prstGeom>
        </p:spPr>
      </p:pic>
      <p:pic>
        <p:nvPicPr>
          <p:cNvPr id="11" name="Picture 10" descr="A graph of a graph showing a number of measurements&#10;&#10;Description automatically generated with medium confidence">
            <a:extLst>
              <a:ext uri="{FF2B5EF4-FFF2-40B4-BE49-F238E27FC236}">
                <a16:creationId xmlns:a16="http://schemas.microsoft.com/office/drawing/2014/main" id="{00647D79-B297-52DC-05CD-A46EBCC154DF}"/>
              </a:ext>
            </a:extLst>
          </p:cNvPr>
          <p:cNvPicPr>
            <a:picLocks noChangeAspect="1"/>
          </p:cNvPicPr>
          <p:nvPr/>
        </p:nvPicPr>
        <p:blipFill>
          <a:blip r:embed="rId4"/>
          <a:stretch>
            <a:fillRect/>
          </a:stretch>
        </p:blipFill>
        <p:spPr>
          <a:xfrm>
            <a:off x="3900406" y="3616534"/>
            <a:ext cx="3796425" cy="2790460"/>
          </a:xfrm>
          <a:prstGeom prst="rect">
            <a:avLst/>
          </a:prstGeom>
        </p:spPr>
      </p:pic>
      <p:pic>
        <p:nvPicPr>
          <p:cNvPr id="13" name="Picture 12" descr="A graph with blue and orange bars&#10;&#10;Description automatically generated">
            <a:extLst>
              <a:ext uri="{FF2B5EF4-FFF2-40B4-BE49-F238E27FC236}">
                <a16:creationId xmlns:a16="http://schemas.microsoft.com/office/drawing/2014/main" id="{CA466942-D1BF-E85B-2036-FC4D98588F39}"/>
              </a:ext>
            </a:extLst>
          </p:cNvPr>
          <p:cNvPicPr>
            <a:picLocks noChangeAspect="1"/>
          </p:cNvPicPr>
          <p:nvPr/>
        </p:nvPicPr>
        <p:blipFill>
          <a:blip r:embed="rId5"/>
          <a:stretch>
            <a:fillRect/>
          </a:stretch>
        </p:blipFill>
        <p:spPr>
          <a:xfrm>
            <a:off x="400208" y="3825547"/>
            <a:ext cx="3189309" cy="2420398"/>
          </a:xfrm>
          <a:prstGeom prst="rect">
            <a:avLst/>
          </a:prstGeom>
        </p:spPr>
      </p:pic>
      <p:sp>
        <p:nvSpPr>
          <p:cNvPr id="4" name="TextBox 3">
            <a:extLst>
              <a:ext uri="{FF2B5EF4-FFF2-40B4-BE49-F238E27FC236}">
                <a16:creationId xmlns:a16="http://schemas.microsoft.com/office/drawing/2014/main" id="{5C40E500-44A5-F94F-B573-6DCA3274D37E}"/>
              </a:ext>
            </a:extLst>
          </p:cNvPr>
          <p:cNvSpPr txBox="1"/>
          <p:nvPr/>
        </p:nvSpPr>
        <p:spPr>
          <a:xfrm>
            <a:off x="10863249" y="232650"/>
            <a:ext cx="981102" cy="369332"/>
          </a:xfrm>
          <a:prstGeom prst="rect">
            <a:avLst/>
          </a:prstGeom>
          <a:noFill/>
        </p:spPr>
        <p:txBody>
          <a:bodyPr wrap="none" rtlCol="0">
            <a:spAutoFit/>
          </a:bodyPr>
          <a:lstStyle/>
          <a:p>
            <a:r>
              <a:rPr lang="en-GB" dirty="0"/>
              <a:t>B. </a:t>
            </a:r>
            <a:r>
              <a:rPr lang="en-GB" dirty="0" err="1"/>
              <a:t>Veglia</a:t>
            </a:r>
            <a:endParaRPr lang="en-GB" dirty="0"/>
          </a:p>
        </p:txBody>
      </p:sp>
    </p:spTree>
    <p:extLst>
      <p:ext uri="{BB962C8B-B14F-4D97-AF65-F5344CB8AC3E}">
        <p14:creationId xmlns:p14="http://schemas.microsoft.com/office/powerpoint/2010/main" val="3335429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C9EDF-7822-AF80-8F5B-A39BC8497AE0}"/>
              </a:ext>
            </a:extLst>
          </p:cNvPr>
          <p:cNvSpPr>
            <a:spLocks noGrp="1"/>
          </p:cNvSpPr>
          <p:nvPr>
            <p:ph type="title"/>
          </p:nvPr>
        </p:nvSpPr>
        <p:spPr>
          <a:xfrm>
            <a:off x="838200" y="365126"/>
            <a:ext cx="10515600" cy="759482"/>
          </a:xfrm>
        </p:spPr>
        <p:txBody>
          <a:bodyPr>
            <a:normAutofit/>
          </a:bodyPr>
          <a:lstStyle/>
          <a:p>
            <a:pPr algn="ctr"/>
            <a:r>
              <a:rPr lang="en-GB" sz="3200" dirty="0">
                <a:latin typeface="Tahoma" panose="020B0604030504040204" pitchFamily="34" charset="0"/>
                <a:ea typeface="Tahoma" panose="020B0604030504040204" pitchFamily="34" charset="0"/>
                <a:cs typeface="Tahoma" panose="020B0604030504040204" pitchFamily="34" charset="0"/>
              </a:rPr>
              <a:t>Deep learning explored - computer vision </a:t>
            </a:r>
          </a:p>
        </p:txBody>
      </p:sp>
      <p:sp>
        <p:nvSpPr>
          <p:cNvPr id="3" name="Content Placeholder 2">
            <a:extLst>
              <a:ext uri="{FF2B5EF4-FFF2-40B4-BE49-F238E27FC236}">
                <a16:creationId xmlns:a16="http://schemas.microsoft.com/office/drawing/2014/main" id="{D8FEC67A-328B-F38A-F66C-2E06742F6CF7}"/>
              </a:ext>
            </a:extLst>
          </p:cNvPr>
          <p:cNvSpPr>
            <a:spLocks noGrp="1"/>
          </p:cNvSpPr>
          <p:nvPr>
            <p:ph idx="1"/>
          </p:nvPr>
        </p:nvSpPr>
        <p:spPr>
          <a:xfrm>
            <a:off x="471191" y="1381574"/>
            <a:ext cx="8031678" cy="2685929"/>
          </a:xfrm>
        </p:spPr>
        <p:txBody>
          <a:bodyPr>
            <a:normAutofit/>
          </a:bodyPr>
          <a:lstStyle/>
          <a:p>
            <a:r>
              <a:rPr lang="en-GB" sz="2400" dirty="0">
                <a:latin typeface="Tahoma" panose="020B0604030504040204" pitchFamily="34" charset="0"/>
                <a:ea typeface="Tahoma" panose="020B0604030504040204" pitchFamily="34" charset="0"/>
                <a:cs typeface="Tahoma" panose="020B0604030504040204" pitchFamily="34" charset="0"/>
              </a:rPr>
              <a:t>Trained DNNs to perform identification of several types of equipment in visible and IR</a:t>
            </a:r>
          </a:p>
          <a:p>
            <a:r>
              <a:rPr lang="en-GB" sz="2400" dirty="0">
                <a:latin typeface="Tahoma" panose="020B0604030504040204" pitchFamily="34" charset="0"/>
                <a:ea typeface="Tahoma" panose="020B0604030504040204" pitchFamily="34" charset="0"/>
                <a:cs typeface="Tahoma" panose="020B0604030504040204" pitchFamily="34" charset="0"/>
              </a:rPr>
              <a:t>Possible first step towards autonomous navigation in a tunnel or laboratory</a:t>
            </a:r>
          </a:p>
          <a:p>
            <a:r>
              <a:rPr lang="en-GB" sz="2400" dirty="0">
                <a:latin typeface="Tahoma" panose="020B0604030504040204" pitchFamily="34" charset="0"/>
                <a:ea typeface="Tahoma" panose="020B0604030504040204" pitchFamily="34" charset="0"/>
                <a:cs typeface="Tahoma" panose="020B0604030504040204" pitchFamily="34" charset="0"/>
              </a:rPr>
              <a:t>To be presented at the ICFA ML workshop in 3 weeks</a:t>
            </a:r>
          </a:p>
        </p:txBody>
      </p:sp>
      <p:pic>
        <p:nvPicPr>
          <p:cNvPr id="4" name="Picture 3">
            <a:extLst>
              <a:ext uri="{FF2B5EF4-FFF2-40B4-BE49-F238E27FC236}">
                <a16:creationId xmlns:a16="http://schemas.microsoft.com/office/drawing/2014/main" id="{E48540BD-8E5C-53FC-F5D4-66FAC1DE57FA}"/>
              </a:ext>
            </a:extLst>
          </p:cNvPr>
          <p:cNvPicPr>
            <a:picLocks noChangeAspect="1"/>
          </p:cNvPicPr>
          <p:nvPr/>
        </p:nvPicPr>
        <p:blipFill>
          <a:blip r:embed="rId2"/>
          <a:stretch>
            <a:fillRect/>
          </a:stretch>
        </p:blipFill>
        <p:spPr>
          <a:xfrm>
            <a:off x="471191" y="4121313"/>
            <a:ext cx="3501719" cy="2521238"/>
          </a:xfrm>
          <a:prstGeom prst="rect">
            <a:avLst/>
          </a:prstGeom>
        </p:spPr>
      </p:pic>
      <p:pic>
        <p:nvPicPr>
          <p:cNvPr id="5" name="Picture 4">
            <a:extLst>
              <a:ext uri="{FF2B5EF4-FFF2-40B4-BE49-F238E27FC236}">
                <a16:creationId xmlns:a16="http://schemas.microsoft.com/office/drawing/2014/main" id="{E858751B-A427-6BE7-E3A4-620AA6187A02}"/>
              </a:ext>
            </a:extLst>
          </p:cNvPr>
          <p:cNvPicPr>
            <a:picLocks noChangeAspect="1"/>
          </p:cNvPicPr>
          <p:nvPr/>
        </p:nvPicPr>
        <p:blipFill>
          <a:blip r:embed="rId3"/>
          <a:stretch>
            <a:fillRect/>
          </a:stretch>
        </p:blipFill>
        <p:spPr>
          <a:xfrm>
            <a:off x="8639255" y="1124608"/>
            <a:ext cx="3196800" cy="2397600"/>
          </a:xfrm>
          <a:prstGeom prst="rect">
            <a:avLst/>
          </a:prstGeom>
        </p:spPr>
      </p:pic>
      <p:pic>
        <p:nvPicPr>
          <p:cNvPr id="6" name="Picture 5">
            <a:extLst>
              <a:ext uri="{FF2B5EF4-FFF2-40B4-BE49-F238E27FC236}">
                <a16:creationId xmlns:a16="http://schemas.microsoft.com/office/drawing/2014/main" id="{EBB3B50F-6653-CE9E-D370-8CFD79AAFFF3}"/>
              </a:ext>
            </a:extLst>
          </p:cNvPr>
          <p:cNvPicPr>
            <a:picLocks noChangeAspect="1"/>
          </p:cNvPicPr>
          <p:nvPr/>
        </p:nvPicPr>
        <p:blipFill>
          <a:blip r:embed="rId4"/>
          <a:stretch>
            <a:fillRect/>
          </a:stretch>
        </p:blipFill>
        <p:spPr>
          <a:xfrm>
            <a:off x="6643384" y="4223225"/>
            <a:ext cx="5192671" cy="2379974"/>
          </a:xfrm>
          <a:prstGeom prst="rect">
            <a:avLst/>
          </a:prstGeom>
        </p:spPr>
      </p:pic>
      <p:sp>
        <p:nvSpPr>
          <p:cNvPr id="7" name="TextBox 6">
            <a:extLst>
              <a:ext uri="{FF2B5EF4-FFF2-40B4-BE49-F238E27FC236}">
                <a16:creationId xmlns:a16="http://schemas.microsoft.com/office/drawing/2014/main" id="{32953DB2-E636-D0DF-A504-C01D43C9A654}"/>
              </a:ext>
            </a:extLst>
          </p:cNvPr>
          <p:cNvSpPr txBox="1"/>
          <p:nvPr/>
        </p:nvSpPr>
        <p:spPr>
          <a:xfrm>
            <a:off x="10854953" y="254801"/>
            <a:ext cx="981102" cy="369332"/>
          </a:xfrm>
          <a:prstGeom prst="rect">
            <a:avLst/>
          </a:prstGeom>
          <a:noFill/>
        </p:spPr>
        <p:txBody>
          <a:bodyPr wrap="none" rtlCol="0">
            <a:spAutoFit/>
          </a:bodyPr>
          <a:lstStyle/>
          <a:p>
            <a:r>
              <a:rPr lang="en-GB" dirty="0"/>
              <a:t>B. </a:t>
            </a:r>
            <a:r>
              <a:rPr lang="en-GB" dirty="0" err="1"/>
              <a:t>Veglia</a:t>
            </a:r>
            <a:endParaRPr lang="en-GB" dirty="0"/>
          </a:p>
        </p:txBody>
      </p:sp>
    </p:spTree>
    <p:extLst>
      <p:ext uri="{BB962C8B-B14F-4D97-AF65-F5344CB8AC3E}">
        <p14:creationId xmlns:p14="http://schemas.microsoft.com/office/powerpoint/2010/main" val="12574923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C9EDF-7822-AF80-8F5B-A39BC8497AE0}"/>
              </a:ext>
            </a:extLst>
          </p:cNvPr>
          <p:cNvSpPr>
            <a:spLocks noGrp="1"/>
          </p:cNvSpPr>
          <p:nvPr>
            <p:ph type="title"/>
          </p:nvPr>
        </p:nvSpPr>
        <p:spPr>
          <a:xfrm>
            <a:off x="838200" y="365126"/>
            <a:ext cx="10515600" cy="759482"/>
          </a:xfrm>
        </p:spPr>
        <p:txBody>
          <a:bodyPr>
            <a:normAutofit/>
          </a:bodyPr>
          <a:lstStyle/>
          <a:p>
            <a:pPr algn="ctr"/>
            <a:r>
              <a:rPr lang="en-GB" sz="3200" dirty="0">
                <a:latin typeface="Tahoma" panose="020B0604030504040204" pitchFamily="34" charset="0"/>
                <a:ea typeface="Tahoma" panose="020B0604030504040204" pitchFamily="34" charset="0"/>
                <a:cs typeface="Tahoma" panose="020B0604030504040204" pitchFamily="34" charset="0"/>
              </a:rPr>
              <a:t>ML engineering - concept</a:t>
            </a:r>
          </a:p>
        </p:txBody>
      </p:sp>
      <p:sp>
        <p:nvSpPr>
          <p:cNvPr id="3" name="Content Placeholder 2">
            <a:extLst>
              <a:ext uri="{FF2B5EF4-FFF2-40B4-BE49-F238E27FC236}">
                <a16:creationId xmlns:a16="http://schemas.microsoft.com/office/drawing/2014/main" id="{D8FEC67A-328B-F38A-F66C-2E06742F6CF7}"/>
              </a:ext>
            </a:extLst>
          </p:cNvPr>
          <p:cNvSpPr>
            <a:spLocks noGrp="1"/>
          </p:cNvSpPr>
          <p:nvPr>
            <p:ph idx="1"/>
          </p:nvPr>
        </p:nvSpPr>
        <p:spPr/>
        <p:txBody>
          <a:bodyPr>
            <a:normAutofit/>
          </a:bodyPr>
          <a:lstStyle/>
          <a:p>
            <a:r>
              <a:rPr lang="en-GB" sz="2400" dirty="0">
                <a:latin typeface="Tahoma" panose="020B0604030504040204" pitchFamily="34" charset="0"/>
                <a:ea typeface="Tahoma" panose="020B0604030504040204" pitchFamily="34" charset="0"/>
                <a:cs typeface="Tahoma" panose="020B0604030504040204" pitchFamily="34" charset="0"/>
              </a:rPr>
              <a:t>Can we create a system that is capable of decision-making and controlling a facility? </a:t>
            </a:r>
          </a:p>
          <a:p>
            <a:r>
              <a:rPr lang="en-GB" sz="2400" dirty="0">
                <a:latin typeface="Tahoma" panose="020B0604030504040204" pitchFamily="34" charset="0"/>
                <a:ea typeface="Tahoma" panose="020B0604030504040204" pitchFamily="34" charset="0"/>
                <a:cs typeface="Tahoma" panose="020B0604030504040204" pitchFamily="34" charset="0"/>
              </a:rPr>
              <a:t>Created software infrastructure that allows AI agents/services to communicate</a:t>
            </a:r>
          </a:p>
          <a:p>
            <a:r>
              <a:rPr lang="en-GB" sz="2400" dirty="0">
                <a:latin typeface="Tahoma" panose="020B0604030504040204" pitchFamily="34" charset="0"/>
                <a:ea typeface="Tahoma" panose="020B0604030504040204" pitchFamily="34" charset="0"/>
                <a:cs typeface="Tahoma" panose="020B0604030504040204" pitchFamily="34" charset="0"/>
              </a:rPr>
              <a:t>Following features were foreseen:</a:t>
            </a:r>
          </a:p>
          <a:p>
            <a:pPr lvl="1"/>
            <a:r>
              <a:rPr lang="en-GB" sz="2000" dirty="0">
                <a:latin typeface="Tahoma" panose="020B0604030504040204" pitchFamily="34" charset="0"/>
                <a:ea typeface="Tahoma" panose="020B0604030504040204" pitchFamily="34" charset="0"/>
                <a:cs typeface="Tahoma" panose="020B0604030504040204" pitchFamily="34" charset="0"/>
              </a:rPr>
              <a:t>Protocol of communication between various agents over a network</a:t>
            </a:r>
          </a:p>
          <a:p>
            <a:pPr lvl="1"/>
            <a:r>
              <a:rPr lang="en-GB" sz="2000" dirty="0">
                <a:latin typeface="Tahoma" panose="020B0604030504040204" pitchFamily="34" charset="0"/>
                <a:ea typeface="Tahoma" panose="020B0604030504040204" pitchFamily="34" charset="0"/>
                <a:cs typeface="Tahoma" panose="020B0604030504040204" pitchFamily="34" charset="0"/>
              </a:rPr>
              <a:t>Execution of control sequences by certain agents</a:t>
            </a:r>
          </a:p>
          <a:p>
            <a:pPr lvl="1"/>
            <a:r>
              <a:rPr lang="en-GB" sz="2000" dirty="0">
                <a:latin typeface="Tahoma" panose="020B0604030504040204" pitchFamily="34" charset="0"/>
                <a:ea typeface="Tahoma" panose="020B0604030504040204" pitchFamily="34" charset="0"/>
                <a:cs typeface="Tahoma" panose="020B0604030504040204" pitchFamily="34" charset="0"/>
              </a:rPr>
              <a:t>Triggering of AI models to retrain on HPC cluster</a:t>
            </a:r>
          </a:p>
          <a:p>
            <a:pPr lvl="1"/>
            <a:r>
              <a:rPr lang="en-GB" sz="2000" dirty="0">
                <a:latin typeface="Tahoma" panose="020B0604030504040204" pitchFamily="34" charset="0"/>
                <a:ea typeface="Tahoma" panose="020B0604030504040204" pitchFamily="34" charset="0"/>
                <a:cs typeface="Tahoma" panose="020B0604030504040204" pitchFamily="34" charset="0"/>
              </a:rPr>
              <a:t>Operation in simulation mode</a:t>
            </a:r>
          </a:p>
          <a:p>
            <a:pPr lvl="1"/>
            <a:r>
              <a:rPr lang="en-GB" sz="2000" dirty="0">
                <a:latin typeface="Tahoma" panose="020B0604030504040204" pitchFamily="34" charset="0"/>
                <a:ea typeface="Tahoma" panose="020B0604030504040204" pitchFamily="34" charset="0"/>
                <a:cs typeface="Tahoma" panose="020B0604030504040204" pitchFamily="34" charset="0"/>
              </a:rPr>
              <a:t>Mimicking a communication procedure between human operators</a:t>
            </a:r>
          </a:p>
          <a:p>
            <a:pPr marL="457200" lvl="1" indent="0">
              <a:buNone/>
            </a:pPr>
            <a:r>
              <a:rPr lang="en-GB" sz="2000" dirty="0">
                <a:latin typeface="Tahoma" panose="020B0604030504040204" pitchFamily="34" charset="0"/>
                <a:ea typeface="Tahoma" panose="020B0604030504040204" pitchFamily="34" charset="0"/>
                <a:cs typeface="Tahoma" panose="020B0604030504040204" pitchFamily="34" charset="0"/>
              </a:rPr>
              <a:t> </a:t>
            </a:r>
          </a:p>
        </p:txBody>
      </p:sp>
    </p:spTree>
    <p:extLst>
      <p:ext uri="{BB962C8B-B14F-4D97-AF65-F5344CB8AC3E}">
        <p14:creationId xmlns:p14="http://schemas.microsoft.com/office/powerpoint/2010/main" val="24122963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C9EDF-7822-AF80-8F5B-A39BC8497AE0}"/>
              </a:ext>
            </a:extLst>
          </p:cNvPr>
          <p:cNvSpPr>
            <a:spLocks noGrp="1"/>
          </p:cNvSpPr>
          <p:nvPr>
            <p:ph type="title"/>
          </p:nvPr>
        </p:nvSpPr>
        <p:spPr>
          <a:xfrm>
            <a:off x="838200" y="365126"/>
            <a:ext cx="10515600" cy="759482"/>
          </a:xfrm>
        </p:spPr>
        <p:txBody>
          <a:bodyPr>
            <a:normAutofit/>
          </a:bodyPr>
          <a:lstStyle/>
          <a:p>
            <a:pPr algn="ctr"/>
            <a:r>
              <a:rPr lang="en-GB" sz="3200" dirty="0">
                <a:latin typeface="Tahoma" panose="020B0604030504040204" pitchFamily="34" charset="0"/>
                <a:ea typeface="Tahoma" panose="020B0604030504040204" pitchFamily="34" charset="0"/>
                <a:cs typeface="Tahoma" panose="020B0604030504040204" pitchFamily="34" charset="0"/>
              </a:rPr>
              <a:t>ML engineering implementation - too complex</a:t>
            </a:r>
          </a:p>
        </p:txBody>
      </p:sp>
      <p:pic>
        <p:nvPicPr>
          <p:cNvPr id="5" name="Picture 4" descr="Diagram&#10;&#10;Description automatically generated">
            <a:extLst>
              <a:ext uri="{FF2B5EF4-FFF2-40B4-BE49-F238E27FC236}">
                <a16:creationId xmlns:a16="http://schemas.microsoft.com/office/drawing/2014/main" id="{26FAF408-5126-BA25-AC7A-00E2E0DDC2DF}"/>
              </a:ext>
            </a:extLst>
          </p:cNvPr>
          <p:cNvPicPr>
            <a:picLocks noChangeAspect="1"/>
          </p:cNvPicPr>
          <p:nvPr/>
        </p:nvPicPr>
        <p:blipFill rotWithShape="1">
          <a:blip r:embed="rId2">
            <a:extLst>
              <a:ext uri="{28A0092B-C50C-407E-A947-70E740481C1C}">
                <a14:useLocalDpi xmlns:a14="http://schemas.microsoft.com/office/drawing/2010/main" val="0"/>
              </a:ext>
            </a:extLst>
          </a:blip>
          <a:srcRect b="1571"/>
          <a:stretch/>
        </p:blipFill>
        <p:spPr>
          <a:xfrm>
            <a:off x="6901838" y="1124608"/>
            <a:ext cx="4838218" cy="4242676"/>
          </a:xfrm>
          <a:prstGeom prst="rect">
            <a:avLst/>
          </a:prstGeom>
        </p:spPr>
      </p:pic>
      <p:pic>
        <p:nvPicPr>
          <p:cNvPr id="6" name="Picture 5" descr="Diagram&#10;&#10;Description automatically generated">
            <a:extLst>
              <a:ext uri="{FF2B5EF4-FFF2-40B4-BE49-F238E27FC236}">
                <a16:creationId xmlns:a16="http://schemas.microsoft.com/office/drawing/2014/main" id="{AE6E3686-13B9-D20A-1747-1654C9343C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109" y="1145648"/>
            <a:ext cx="5857891" cy="3520966"/>
          </a:xfrm>
          <a:prstGeom prst="rect">
            <a:avLst/>
          </a:prstGeom>
        </p:spPr>
      </p:pic>
      <p:pic>
        <p:nvPicPr>
          <p:cNvPr id="10" name="Picture 9">
            <a:extLst>
              <a:ext uri="{FF2B5EF4-FFF2-40B4-BE49-F238E27FC236}">
                <a16:creationId xmlns:a16="http://schemas.microsoft.com/office/drawing/2014/main" id="{ABAEAFC3-2BFC-2F69-814D-347A48B00F21}"/>
              </a:ext>
            </a:extLst>
          </p:cNvPr>
          <p:cNvPicPr>
            <a:picLocks noChangeAspect="1"/>
          </p:cNvPicPr>
          <p:nvPr/>
        </p:nvPicPr>
        <p:blipFill rotWithShape="1">
          <a:blip r:embed="rId4"/>
          <a:srcRect l="10214"/>
          <a:stretch/>
        </p:blipFill>
        <p:spPr>
          <a:xfrm>
            <a:off x="182136" y="4787503"/>
            <a:ext cx="4043024" cy="1996926"/>
          </a:xfrm>
          <a:prstGeom prst="rect">
            <a:avLst/>
          </a:prstGeom>
        </p:spPr>
      </p:pic>
      <p:pic>
        <p:nvPicPr>
          <p:cNvPr id="11" name="Picture 10" descr="A close-up of a card&#10;&#10;Description automatically generated">
            <a:extLst>
              <a:ext uri="{FF2B5EF4-FFF2-40B4-BE49-F238E27FC236}">
                <a16:creationId xmlns:a16="http://schemas.microsoft.com/office/drawing/2014/main" id="{6430244C-71CF-7CB4-7128-F4CA71E80A35}"/>
              </a:ext>
            </a:extLst>
          </p:cNvPr>
          <p:cNvPicPr>
            <a:picLocks noChangeAspect="1"/>
          </p:cNvPicPr>
          <p:nvPr/>
        </p:nvPicPr>
        <p:blipFill>
          <a:blip r:embed="rId5"/>
          <a:stretch>
            <a:fillRect/>
          </a:stretch>
        </p:blipFill>
        <p:spPr>
          <a:xfrm>
            <a:off x="6096000" y="5712352"/>
            <a:ext cx="4473146" cy="947922"/>
          </a:xfrm>
          <a:prstGeom prst="rect">
            <a:avLst/>
          </a:prstGeom>
        </p:spPr>
      </p:pic>
      <p:sp>
        <p:nvSpPr>
          <p:cNvPr id="3" name="TextBox 2">
            <a:extLst>
              <a:ext uri="{FF2B5EF4-FFF2-40B4-BE49-F238E27FC236}">
                <a16:creationId xmlns:a16="http://schemas.microsoft.com/office/drawing/2014/main" id="{7E54C7DC-694F-0160-E7FB-E63080BE60C6}"/>
              </a:ext>
            </a:extLst>
          </p:cNvPr>
          <p:cNvSpPr txBox="1"/>
          <p:nvPr/>
        </p:nvSpPr>
        <p:spPr>
          <a:xfrm>
            <a:off x="10863249" y="232650"/>
            <a:ext cx="1059906" cy="369332"/>
          </a:xfrm>
          <a:prstGeom prst="rect">
            <a:avLst/>
          </a:prstGeom>
          <a:noFill/>
        </p:spPr>
        <p:txBody>
          <a:bodyPr wrap="none" rtlCol="0">
            <a:spAutoFit/>
          </a:bodyPr>
          <a:lstStyle/>
          <a:p>
            <a:r>
              <a:rPr lang="en-GB" dirty="0"/>
              <a:t>M. Boese</a:t>
            </a:r>
          </a:p>
        </p:txBody>
      </p:sp>
    </p:spTree>
    <p:extLst>
      <p:ext uri="{BB962C8B-B14F-4D97-AF65-F5344CB8AC3E}">
        <p14:creationId xmlns:p14="http://schemas.microsoft.com/office/powerpoint/2010/main" val="42022359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C9EDF-7822-AF80-8F5B-A39BC8497AE0}"/>
              </a:ext>
            </a:extLst>
          </p:cNvPr>
          <p:cNvSpPr>
            <a:spLocks noGrp="1"/>
          </p:cNvSpPr>
          <p:nvPr>
            <p:ph type="title"/>
          </p:nvPr>
        </p:nvSpPr>
        <p:spPr>
          <a:xfrm>
            <a:off x="838200" y="365126"/>
            <a:ext cx="10515600" cy="759482"/>
          </a:xfrm>
        </p:spPr>
        <p:txBody>
          <a:bodyPr>
            <a:normAutofit/>
          </a:bodyPr>
          <a:lstStyle/>
          <a:p>
            <a:pPr algn="ctr"/>
            <a:r>
              <a:rPr lang="en-GB" sz="3200" dirty="0">
                <a:latin typeface="Tahoma" panose="020B0604030504040204" pitchFamily="34" charset="0"/>
                <a:ea typeface="Tahoma" panose="020B0604030504040204" pitchFamily="34" charset="0"/>
                <a:cs typeface="Tahoma" panose="020B0604030504040204" pitchFamily="34" charset="0"/>
              </a:rPr>
              <a:t>ML engineering lessons learned and challenges</a:t>
            </a:r>
          </a:p>
        </p:txBody>
      </p:sp>
      <p:sp>
        <p:nvSpPr>
          <p:cNvPr id="3" name="Content Placeholder 2">
            <a:extLst>
              <a:ext uri="{FF2B5EF4-FFF2-40B4-BE49-F238E27FC236}">
                <a16:creationId xmlns:a16="http://schemas.microsoft.com/office/drawing/2014/main" id="{82B12C4F-4A37-4018-2CFE-5356DDBAEFBF}"/>
              </a:ext>
            </a:extLst>
          </p:cNvPr>
          <p:cNvSpPr>
            <a:spLocks noGrp="1"/>
          </p:cNvSpPr>
          <p:nvPr>
            <p:ph idx="1"/>
          </p:nvPr>
        </p:nvSpPr>
        <p:spPr>
          <a:xfrm>
            <a:off x="714703" y="1124608"/>
            <a:ext cx="10639097" cy="5160578"/>
          </a:xfrm>
        </p:spPr>
        <p:txBody>
          <a:bodyPr>
            <a:normAutofit fontScale="92500"/>
          </a:bodyPr>
          <a:lstStyle/>
          <a:p>
            <a:r>
              <a:rPr lang="en-GB" sz="2400" dirty="0">
                <a:latin typeface="Tahoma" panose="020B0604030504040204" pitchFamily="34" charset="0"/>
                <a:ea typeface="Tahoma" panose="020B0604030504040204" pitchFamily="34" charset="0"/>
                <a:cs typeface="Tahoma" panose="020B0604030504040204" pitchFamily="34" charset="0"/>
              </a:rPr>
              <a:t>Even with very reduced functionality a complex software stack was emerging</a:t>
            </a:r>
          </a:p>
          <a:p>
            <a:r>
              <a:rPr lang="en-GB" sz="2400" dirty="0">
                <a:latin typeface="Tahoma" panose="020B0604030504040204" pitchFamily="34" charset="0"/>
                <a:ea typeface="Tahoma" panose="020B0604030504040204" pitchFamily="34" charset="0"/>
                <a:cs typeface="Tahoma" panose="020B0604030504040204" pitchFamily="34" charset="0"/>
              </a:rPr>
              <a:t>The software stack would have been unmaintainable in operation with current workforce</a:t>
            </a:r>
          </a:p>
          <a:p>
            <a:r>
              <a:rPr lang="en-GB" sz="2400" dirty="0">
                <a:latin typeface="Tahoma" panose="020B0604030504040204" pitchFamily="34" charset="0"/>
                <a:ea typeface="Tahoma" panose="020B0604030504040204" pitchFamily="34" charset="0"/>
                <a:cs typeface="Tahoma" panose="020B0604030504040204" pitchFamily="34" charset="0"/>
              </a:rPr>
              <a:t>The effort to bring an ML “</a:t>
            </a:r>
            <a:r>
              <a:rPr lang="en-GB" sz="2400" dirty="0" err="1">
                <a:latin typeface="Tahoma" panose="020B0604030504040204" pitchFamily="34" charset="0"/>
                <a:ea typeface="Tahoma" panose="020B0604030504040204" pitchFamily="34" charset="0"/>
                <a:cs typeface="Tahoma" panose="020B0604030504040204" pitchFamily="34" charset="0"/>
              </a:rPr>
              <a:t>jupyter</a:t>
            </a:r>
            <a:r>
              <a:rPr lang="en-GB" sz="2400" dirty="0">
                <a:latin typeface="Tahoma" panose="020B0604030504040204" pitchFamily="34" charset="0"/>
                <a:ea typeface="Tahoma" panose="020B0604030504040204" pitchFamily="34" charset="0"/>
                <a:cs typeface="Tahoma" panose="020B0604030504040204" pitchFamily="34" charset="0"/>
              </a:rPr>
              <a:t> notebook” research project to production has been becoming clear</a:t>
            </a:r>
          </a:p>
          <a:p>
            <a:r>
              <a:rPr lang="en-GB" sz="2400" dirty="0">
                <a:latin typeface="Tahoma" panose="020B0604030504040204" pitchFamily="34" charset="0"/>
                <a:ea typeface="Tahoma" panose="020B0604030504040204" pitchFamily="34" charset="0"/>
                <a:cs typeface="Tahoma" panose="020B0604030504040204" pitchFamily="34" charset="0"/>
              </a:rPr>
              <a:t>Typical number of employees in AI-centric industries:</a:t>
            </a:r>
          </a:p>
          <a:p>
            <a:pPr lvl="1"/>
            <a:r>
              <a:rPr lang="en-GB" dirty="0">
                <a:latin typeface="Tahoma" panose="020B0604030504040204" pitchFamily="34" charset="0"/>
                <a:ea typeface="Tahoma" panose="020B0604030504040204" pitchFamily="34" charset="0"/>
                <a:cs typeface="Tahoma" panose="020B0604030504040204" pitchFamily="34" charset="0"/>
              </a:rPr>
              <a:t>DeepMind: 2000</a:t>
            </a:r>
          </a:p>
          <a:p>
            <a:pPr lvl="1"/>
            <a:r>
              <a:rPr lang="en-GB" dirty="0" err="1">
                <a:latin typeface="Tahoma" panose="020B0604030504040204" pitchFamily="34" charset="0"/>
                <a:ea typeface="Tahoma" panose="020B0604030504040204" pitchFamily="34" charset="0"/>
                <a:cs typeface="Tahoma" panose="020B0604030504040204" pitchFamily="34" charset="0"/>
              </a:rPr>
              <a:t>OpenAI</a:t>
            </a:r>
            <a:r>
              <a:rPr lang="en-GB" dirty="0">
                <a:latin typeface="Tahoma" panose="020B0604030504040204" pitchFamily="34" charset="0"/>
                <a:ea typeface="Tahoma" panose="020B0604030504040204" pitchFamily="34" charset="0"/>
                <a:cs typeface="Tahoma" panose="020B0604030504040204" pitchFamily="34" charset="0"/>
              </a:rPr>
              <a:t>: 770</a:t>
            </a:r>
          </a:p>
          <a:p>
            <a:pPr lvl="1"/>
            <a:r>
              <a:rPr lang="en-GB" dirty="0">
                <a:latin typeface="Tahoma" panose="020B0604030504040204" pitchFamily="34" charset="0"/>
                <a:ea typeface="Tahoma" panose="020B0604030504040204" pitchFamily="34" charset="0"/>
                <a:cs typeface="Tahoma" panose="020B0604030504040204" pitchFamily="34" charset="0"/>
              </a:rPr>
              <a:t>TESLA Autopilot: &gt; 1000</a:t>
            </a:r>
            <a:endParaRPr lang="en-GB" sz="2400" dirty="0">
              <a:latin typeface="Tahoma" panose="020B0604030504040204" pitchFamily="34" charset="0"/>
              <a:ea typeface="Tahoma" panose="020B0604030504040204" pitchFamily="34" charset="0"/>
              <a:cs typeface="Tahoma" panose="020B0604030504040204" pitchFamily="34" charset="0"/>
            </a:endParaRPr>
          </a:p>
          <a:p>
            <a:r>
              <a:rPr lang="en-GB" sz="2400" dirty="0">
                <a:latin typeface="Tahoma" panose="020B0604030504040204" pitchFamily="34" charset="0"/>
                <a:ea typeface="Tahoma" panose="020B0604030504040204" pitchFamily="34" charset="0"/>
                <a:cs typeface="Tahoma" panose="020B0604030504040204" pitchFamily="34" charset="0"/>
              </a:rPr>
              <a:t>Typical AI effort in accelerator laboratories: 2-5 per laboratory (1 for PETRA), mostly funded via grants with research objectives. With that, goals such as “autonomous facility” are unrealistic.</a:t>
            </a:r>
          </a:p>
          <a:p>
            <a:r>
              <a:rPr lang="en-GB" sz="2400" dirty="0">
                <a:latin typeface="Tahoma" panose="020B0604030504040204" pitchFamily="34" charset="0"/>
                <a:ea typeface="Tahoma" panose="020B0604030504040204" pitchFamily="34" charset="0"/>
                <a:cs typeface="Tahoma" panose="020B0604030504040204" pitchFamily="34" charset="0"/>
              </a:rPr>
              <a:t>To reach future operation goals, we reverted to gradual improvement of legacy tools (“</a:t>
            </a:r>
            <a:r>
              <a:rPr lang="en-GB" sz="2400" dirty="0" err="1">
                <a:latin typeface="Tahoma" panose="020B0604030504040204" pitchFamily="34" charset="0"/>
                <a:ea typeface="Tahoma" panose="020B0604030504040204" pitchFamily="34" charset="0"/>
                <a:cs typeface="Tahoma" panose="020B0604030504040204" pitchFamily="34" charset="0"/>
              </a:rPr>
              <a:t>taskomat</a:t>
            </a:r>
            <a:r>
              <a:rPr lang="en-GB" sz="2400" dirty="0">
                <a:latin typeface="Tahoma" panose="020B0604030504040204" pitchFamily="34" charset="0"/>
                <a:ea typeface="Tahoma" panose="020B0604030504040204" pitchFamily="34" charset="0"/>
                <a:cs typeface="Tahoma" panose="020B0604030504040204" pitchFamily="34" charset="0"/>
              </a:rPr>
              <a:t>”, “save/restore”, “</a:t>
            </a:r>
            <a:r>
              <a:rPr lang="en-GB" sz="2400" dirty="0" err="1">
                <a:latin typeface="Tahoma" panose="020B0604030504040204" pitchFamily="34" charset="0"/>
                <a:ea typeface="Tahoma" panose="020B0604030504040204" pitchFamily="34" charset="0"/>
                <a:cs typeface="Tahoma" panose="020B0604030504040204" pitchFamily="34" charset="0"/>
              </a:rPr>
              <a:t>startup</a:t>
            </a:r>
            <a:r>
              <a:rPr lang="en-GB" sz="2400" dirty="0">
                <a:latin typeface="Tahoma" panose="020B0604030504040204" pitchFamily="34" charset="0"/>
                <a:ea typeface="Tahoma" panose="020B0604030504040204" pitchFamily="34" charset="0"/>
                <a:cs typeface="Tahoma" panose="020B0604030504040204" pitchFamily="34" charset="0"/>
              </a:rPr>
              <a:t> script”, etc.)</a:t>
            </a:r>
          </a:p>
        </p:txBody>
      </p:sp>
    </p:spTree>
    <p:extLst>
      <p:ext uri="{BB962C8B-B14F-4D97-AF65-F5344CB8AC3E}">
        <p14:creationId xmlns:p14="http://schemas.microsoft.com/office/powerpoint/2010/main" val="20276969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C9EDF-7822-AF80-8F5B-A39BC8497AE0}"/>
              </a:ext>
            </a:extLst>
          </p:cNvPr>
          <p:cNvSpPr>
            <a:spLocks noGrp="1"/>
          </p:cNvSpPr>
          <p:nvPr>
            <p:ph type="title"/>
          </p:nvPr>
        </p:nvSpPr>
        <p:spPr/>
        <p:txBody>
          <a:bodyPr/>
          <a:lstStyle/>
          <a:p>
            <a:r>
              <a:rPr lang="en-GB" dirty="0">
                <a:latin typeface="Tahoma" panose="020B0604030504040204" pitchFamily="34" charset="0"/>
                <a:ea typeface="Tahoma" panose="020B0604030504040204" pitchFamily="34" charset="0"/>
                <a:cs typeface="Tahoma" panose="020B0604030504040204" pitchFamily="34" charset="0"/>
              </a:rPr>
              <a:t>Contents</a:t>
            </a:r>
          </a:p>
        </p:txBody>
      </p:sp>
      <p:sp>
        <p:nvSpPr>
          <p:cNvPr id="3" name="Content Placeholder 2">
            <a:extLst>
              <a:ext uri="{FF2B5EF4-FFF2-40B4-BE49-F238E27FC236}">
                <a16:creationId xmlns:a16="http://schemas.microsoft.com/office/drawing/2014/main" id="{D8FEC67A-328B-F38A-F66C-2E06742F6CF7}"/>
              </a:ext>
            </a:extLst>
          </p:cNvPr>
          <p:cNvSpPr>
            <a:spLocks noGrp="1"/>
          </p:cNvSpPr>
          <p:nvPr>
            <p:ph idx="1"/>
          </p:nvPr>
        </p:nvSpPr>
        <p:spPr/>
        <p:txBody>
          <a:bodyPr/>
          <a:lstStyle/>
          <a:p>
            <a:r>
              <a:rPr lang="en-GB" dirty="0">
                <a:latin typeface="Tahoma" panose="020B0604030504040204" pitchFamily="34" charset="0"/>
                <a:ea typeface="Tahoma" panose="020B0604030504040204" pitchFamily="34" charset="0"/>
                <a:cs typeface="Tahoma" panose="020B0604030504040204" pitchFamily="34" charset="0"/>
              </a:rPr>
              <a:t>Historical remarks</a:t>
            </a:r>
          </a:p>
          <a:p>
            <a:r>
              <a:rPr lang="en-GB" dirty="0">
                <a:latin typeface="Tahoma" panose="020B0604030504040204" pitchFamily="34" charset="0"/>
                <a:ea typeface="Tahoma" panose="020B0604030504040204" pitchFamily="34" charset="0"/>
                <a:cs typeface="Tahoma" panose="020B0604030504040204" pitchFamily="34" charset="0"/>
              </a:rPr>
              <a:t>On-line optimization</a:t>
            </a:r>
          </a:p>
          <a:p>
            <a:r>
              <a:rPr lang="en-GB" dirty="0">
                <a:latin typeface="Tahoma" panose="020B0604030504040204" pitchFamily="34" charset="0"/>
                <a:ea typeface="Tahoma" panose="020B0604030504040204" pitchFamily="34" charset="0"/>
                <a:cs typeface="Tahoma" panose="020B0604030504040204" pitchFamily="34" charset="0"/>
              </a:rPr>
              <a:t>Deep learning </a:t>
            </a:r>
          </a:p>
          <a:p>
            <a:r>
              <a:rPr lang="en-GB" dirty="0">
                <a:latin typeface="Tahoma" panose="020B0604030504040204" pitchFamily="34" charset="0"/>
                <a:ea typeface="Tahoma" panose="020B0604030504040204" pitchFamily="34" charset="0"/>
                <a:cs typeface="Tahoma" panose="020B0604030504040204" pitchFamily="34" charset="0"/>
              </a:rPr>
              <a:t>Computer vision</a:t>
            </a:r>
          </a:p>
          <a:p>
            <a:r>
              <a:rPr lang="en-GB" dirty="0">
                <a:latin typeface="Tahoma" panose="020B0604030504040204" pitchFamily="34" charset="0"/>
                <a:ea typeface="Tahoma" panose="020B0604030504040204" pitchFamily="34" charset="0"/>
                <a:cs typeface="Tahoma" panose="020B0604030504040204" pitchFamily="34" charset="0"/>
              </a:rPr>
              <a:t>ML/AI engineering</a:t>
            </a:r>
          </a:p>
          <a:p>
            <a:r>
              <a:rPr lang="en-GB" dirty="0">
                <a:latin typeface="Tahoma" panose="020B0604030504040204" pitchFamily="34" charset="0"/>
                <a:ea typeface="Tahoma" panose="020B0604030504040204" pitchFamily="34" charset="0"/>
                <a:cs typeface="Tahoma" panose="020B0604030504040204" pitchFamily="34" charset="0"/>
              </a:rPr>
              <a:t>Outlook</a:t>
            </a:r>
          </a:p>
        </p:txBody>
      </p:sp>
    </p:spTree>
    <p:extLst>
      <p:ext uri="{BB962C8B-B14F-4D97-AF65-F5344CB8AC3E}">
        <p14:creationId xmlns:p14="http://schemas.microsoft.com/office/powerpoint/2010/main" val="29440688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C9EDF-7822-AF80-8F5B-A39BC8497AE0}"/>
              </a:ext>
            </a:extLst>
          </p:cNvPr>
          <p:cNvSpPr>
            <a:spLocks noGrp="1"/>
          </p:cNvSpPr>
          <p:nvPr>
            <p:ph type="title"/>
          </p:nvPr>
        </p:nvSpPr>
        <p:spPr>
          <a:xfrm>
            <a:off x="459827" y="206106"/>
            <a:ext cx="10515600" cy="759482"/>
          </a:xfrm>
        </p:spPr>
        <p:txBody>
          <a:bodyPr>
            <a:normAutofit/>
          </a:bodyPr>
          <a:lstStyle/>
          <a:p>
            <a:pPr algn="ctr"/>
            <a:r>
              <a:rPr lang="en-GB" sz="3200" dirty="0">
                <a:latin typeface="Tahoma" panose="020B0604030504040204" pitchFamily="34" charset="0"/>
                <a:ea typeface="Tahoma" panose="020B0604030504040204" pitchFamily="34" charset="0"/>
                <a:cs typeface="Tahoma" panose="020B0604030504040204" pitchFamily="34" charset="0"/>
              </a:rPr>
              <a:t>Is accelerator physics/operation easily “automatable”? </a:t>
            </a:r>
          </a:p>
        </p:txBody>
      </p:sp>
      <p:pic>
        <p:nvPicPr>
          <p:cNvPr id="7" name="Picture 6" descr="A graph of employment exposed to ai automation&#10;&#10;Description automatically generated">
            <a:extLst>
              <a:ext uri="{FF2B5EF4-FFF2-40B4-BE49-F238E27FC236}">
                <a16:creationId xmlns:a16="http://schemas.microsoft.com/office/drawing/2014/main" id="{7D409D3F-658D-B11F-3A56-785E2C113E4C}"/>
              </a:ext>
            </a:extLst>
          </p:cNvPr>
          <p:cNvPicPr>
            <a:picLocks noChangeAspect="1"/>
          </p:cNvPicPr>
          <p:nvPr/>
        </p:nvPicPr>
        <p:blipFill rotWithShape="1">
          <a:blip r:embed="rId2"/>
          <a:srcRect t="2193"/>
          <a:stretch/>
        </p:blipFill>
        <p:spPr>
          <a:xfrm>
            <a:off x="1017999" y="872359"/>
            <a:ext cx="6665064" cy="5684397"/>
          </a:xfrm>
          <a:prstGeom prst="rect">
            <a:avLst/>
          </a:prstGeom>
        </p:spPr>
      </p:pic>
      <p:sp>
        <p:nvSpPr>
          <p:cNvPr id="10" name="TextBox 9">
            <a:extLst>
              <a:ext uri="{FF2B5EF4-FFF2-40B4-BE49-F238E27FC236}">
                <a16:creationId xmlns:a16="http://schemas.microsoft.com/office/drawing/2014/main" id="{D4CB2C29-1A0F-349D-347E-CE9A2FC369B0}"/>
              </a:ext>
            </a:extLst>
          </p:cNvPr>
          <p:cNvSpPr txBox="1"/>
          <p:nvPr/>
        </p:nvSpPr>
        <p:spPr>
          <a:xfrm>
            <a:off x="8241235" y="3288495"/>
            <a:ext cx="2827282" cy="1200329"/>
          </a:xfrm>
          <a:prstGeom prst="rect">
            <a:avLst/>
          </a:prstGeom>
          <a:noFill/>
        </p:spPr>
        <p:txBody>
          <a:bodyPr wrap="square" rtlCol="0">
            <a:spAutoFit/>
          </a:bodyPr>
          <a:lstStyle/>
          <a:p>
            <a:r>
              <a:rPr lang="en-GB" dirty="0"/>
              <a:t>https://</a:t>
            </a:r>
            <a:r>
              <a:rPr lang="en-GB" dirty="0" err="1"/>
              <a:t>writerupdated.com</a:t>
            </a:r>
            <a:r>
              <a:rPr lang="en-GB" dirty="0"/>
              <a:t>/2023/06/28/industries-highest-potential-for-ai-infographic/</a:t>
            </a:r>
          </a:p>
        </p:txBody>
      </p:sp>
      <p:sp>
        <p:nvSpPr>
          <p:cNvPr id="11" name="Rounded Rectangle 10">
            <a:extLst>
              <a:ext uri="{FF2B5EF4-FFF2-40B4-BE49-F238E27FC236}">
                <a16:creationId xmlns:a16="http://schemas.microsoft.com/office/drawing/2014/main" id="{11B2B54C-73EE-2900-A012-65013FD8EC7E}"/>
              </a:ext>
            </a:extLst>
          </p:cNvPr>
          <p:cNvSpPr/>
          <p:nvPr/>
        </p:nvSpPr>
        <p:spPr>
          <a:xfrm>
            <a:off x="1235675" y="2026505"/>
            <a:ext cx="6447388" cy="247138"/>
          </a:xfrm>
          <a:prstGeom prst="roundRect">
            <a:avLst/>
          </a:prstGeom>
          <a:noFill/>
          <a:ln w="412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1F2A8044-29E1-CAE5-B13F-6AA9356A6508}"/>
              </a:ext>
            </a:extLst>
          </p:cNvPr>
          <p:cNvSpPr txBox="1"/>
          <p:nvPr/>
        </p:nvSpPr>
        <p:spPr>
          <a:xfrm>
            <a:off x="7845813" y="5170296"/>
            <a:ext cx="4271297" cy="369332"/>
          </a:xfrm>
          <a:prstGeom prst="rect">
            <a:avLst/>
          </a:prstGeom>
          <a:noFill/>
        </p:spPr>
        <p:txBody>
          <a:bodyPr wrap="none" rtlCol="0">
            <a:spAutoFit/>
          </a:bodyPr>
          <a:lstStyle/>
          <a:p>
            <a:r>
              <a:rPr lang="en-GB" dirty="0"/>
              <a:t>Physics has a high potential for  automation</a:t>
            </a:r>
          </a:p>
        </p:txBody>
      </p:sp>
      <p:sp>
        <p:nvSpPr>
          <p:cNvPr id="3" name="TextBox 2">
            <a:extLst>
              <a:ext uri="{FF2B5EF4-FFF2-40B4-BE49-F238E27FC236}">
                <a16:creationId xmlns:a16="http://schemas.microsoft.com/office/drawing/2014/main" id="{D80F3982-5A1F-4F01-71D8-C18D672484FA}"/>
              </a:ext>
            </a:extLst>
          </p:cNvPr>
          <p:cNvSpPr txBox="1"/>
          <p:nvPr/>
        </p:nvSpPr>
        <p:spPr>
          <a:xfrm>
            <a:off x="7914133" y="1013470"/>
            <a:ext cx="4385111" cy="923330"/>
          </a:xfrm>
          <a:prstGeom prst="rect">
            <a:avLst/>
          </a:prstGeom>
          <a:noFill/>
        </p:spPr>
        <p:txBody>
          <a:bodyPr wrap="none" rtlCol="0">
            <a:spAutoFit/>
          </a:bodyPr>
          <a:lstStyle/>
          <a:p>
            <a:r>
              <a:rPr lang="en-GB" dirty="0"/>
              <a:t>Stop to reflect: </a:t>
            </a:r>
          </a:p>
          <a:p>
            <a:r>
              <a:rPr lang="en-GB" dirty="0"/>
              <a:t>maybe the activity is inherently too complex </a:t>
            </a:r>
          </a:p>
          <a:p>
            <a:r>
              <a:rPr lang="en-GB" dirty="0"/>
              <a:t>to </a:t>
            </a:r>
            <a:r>
              <a:rPr lang="en-GB"/>
              <a:t>automate completely</a:t>
            </a:r>
            <a:endParaRPr lang="en-GB" dirty="0"/>
          </a:p>
        </p:txBody>
      </p:sp>
    </p:spTree>
    <p:extLst>
      <p:ext uri="{BB962C8B-B14F-4D97-AF65-F5344CB8AC3E}">
        <p14:creationId xmlns:p14="http://schemas.microsoft.com/office/powerpoint/2010/main" val="38055694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C9EDF-7822-AF80-8F5B-A39BC8497AE0}"/>
              </a:ext>
            </a:extLst>
          </p:cNvPr>
          <p:cNvSpPr>
            <a:spLocks noGrp="1"/>
          </p:cNvSpPr>
          <p:nvPr>
            <p:ph type="title"/>
          </p:nvPr>
        </p:nvSpPr>
        <p:spPr>
          <a:xfrm>
            <a:off x="459827" y="206106"/>
            <a:ext cx="10515600" cy="759482"/>
          </a:xfrm>
        </p:spPr>
        <p:txBody>
          <a:bodyPr>
            <a:normAutofit/>
          </a:bodyPr>
          <a:lstStyle/>
          <a:p>
            <a:pPr algn="ctr"/>
            <a:r>
              <a:rPr lang="en-GB" sz="3200" dirty="0">
                <a:latin typeface="Tahoma" panose="020B0604030504040204" pitchFamily="34" charset="0"/>
                <a:ea typeface="Tahoma" panose="020B0604030504040204" pitchFamily="34" charset="0"/>
                <a:cs typeface="Tahoma" panose="020B0604030504040204" pitchFamily="34" charset="0"/>
              </a:rPr>
              <a:t>Is accelerator physics/operation easily “automatable”? </a:t>
            </a:r>
          </a:p>
        </p:txBody>
      </p:sp>
      <p:pic>
        <p:nvPicPr>
          <p:cNvPr id="9" name="Picture 8" descr="A graph of a number of jobs&#10;&#10;Description automatically generated">
            <a:extLst>
              <a:ext uri="{FF2B5EF4-FFF2-40B4-BE49-F238E27FC236}">
                <a16:creationId xmlns:a16="http://schemas.microsoft.com/office/drawing/2014/main" id="{8AB59B3D-F953-23D7-C995-0BDCE905010B}"/>
              </a:ext>
            </a:extLst>
          </p:cNvPr>
          <p:cNvPicPr>
            <a:picLocks noChangeAspect="1"/>
          </p:cNvPicPr>
          <p:nvPr/>
        </p:nvPicPr>
        <p:blipFill>
          <a:blip r:embed="rId2"/>
          <a:stretch>
            <a:fillRect/>
          </a:stretch>
        </p:blipFill>
        <p:spPr>
          <a:xfrm>
            <a:off x="301614" y="1228346"/>
            <a:ext cx="8768814" cy="4990381"/>
          </a:xfrm>
          <a:prstGeom prst="rect">
            <a:avLst/>
          </a:prstGeom>
        </p:spPr>
      </p:pic>
      <p:sp>
        <p:nvSpPr>
          <p:cNvPr id="10" name="TextBox 9">
            <a:extLst>
              <a:ext uri="{FF2B5EF4-FFF2-40B4-BE49-F238E27FC236}">
                <a16:creationId xmlns:a16="http://schemas.microsoft.com/office/drawing/2014/main" id="{D4CB2C29-1A0F-349D-347E-CE9A2FC369B0}"/>
              </a:ext>
            </a:extLst>
          </p:cNvPr>
          <p:cNvSpPr txBox="1"/>
          <p:nvPr/>
        </p:nvSpPr>
        <p:spPr>
          <a:xfrm>
            <a:off x="8254882" y="1441286"/>
            <a:ext cx="2214261" cy="369332"/>
          </a:xfrm>
          <a:prstGeom prst="rect">
            <a:avLst/>
          </a:prstGeom>
          <a:noFill/>
        </p:spPr>
        <p:txBody>
          <a:bodyPr wrap="none" rtlCol="0">
            <a:spAutoFit/>
          </a:bodyPr>
          <a:lstStyle/>
          <a:p>
            <a:r>
              <a:rPr lang="en-GB" dirty="0"/>
              <a:t>OECD Future of work:</a:t>
            </a:r>
          </a:p>
        </p:txBody>
      </p:sp>
      <p:sp>
        <p:nvSpPr>
          <p:cNvPr id="3" name="TextBox 2">
            <a:extLst>
              <a:ext uri="{FF2B5EF4-FFF2-40B4-BE49-F238E27FC236}">
                <a16:creationId xmlns:a16="http://schemas.microsoft.com/office/drawing/2014/main" id="{8E92C70F-C82C-7F09-4098-3DD8B3B44DE7}"/>
              </a:ext>
            </a:extLst>
          </p:cNvPr>
          <p:cNvSpPr txBox="1"/>
          <p:nvPr/>
        </p:nvSpPr>
        <p:spPr>
          <a:xfrm>
            <a:off x="8245152" y="1896465"/>
            <a:ext cx="3509230" cy="369332"/>
          </a:xfrm>
          <a:prstGeom prst="rect">
            <a:avLst/>
          </a:prstGeom>
          <a:noFill/>
        </p:spPr>
        <p:txBody>
          <a:bodyPr wrap="none" rtlCol="0">
            <a:spAutoFit/>
          </a:bodyPr>
          <a:lstStyle/>
          <a:p>
            <a:r>
              <a:rPr lang="en-GB" dirty="0"/>
              <a:t>Physics is not at risk of automation!</a:t>
            </a:r>
          </a:p>
        </p:txBody>
      </p:sp>
      <p:sp>
        <p:nvSpPr>
          <p:cNvPr id="4" name="Rounded Rectangle 3">
            <a:extLst>
              <a:ext uri="{FF2B5EF4-FFF2-40B4-BE49-F238E27FC236}">
                <a16:creationId xmlns:a16="http://schemas.microsoft.com/office/drawing/2014/main" id="{F9F77966-9847-22C9-3AFD-B791E5F54CCD}"/>
              </a:ext>
            </a:extLst>
          </p:cNvPr>
          <p:cNvSpPr/>
          <p:nvPr/>
        </p:nvSpPr>
        <p:spPr>
          <a:xfrm>
            <a:off x="1433385" y="2113005"/>
            <a:ext cx="3027404" cy="251648"/>
          </a:xfrm>
          <a:prstGeom prst="roundRect">
            <a:avLst/>
          </a:prstGeom>
          <a:noFill/>
          <a:ln w="412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75E2A5D9-5C80-FF2D-2DD7-D1316590CF41}"/>
              </a:ext>
            </a:extLst>
          </p:cNvPr>
          <p:cNvSpPr txBox="1"/>
          <p:nvPr/>
        </p:nvSpPr>
        <p:spPr>
          <a:xfrm>
            <a:off x="8298695" y="2864416"/>
            <a:ext cx="2417585" cy="369332"/>
          </a:xfrm>
          <a:prstGeom prst="rect">
            <a:avLst/>
          </a:prstGeom>
          <a:noFill/>
        </p:spPr>
        <p:txBody>
          <a:bodyPr wrap="none" rtlCol="0">
            <a:spAutoFit/>
          </a:bodyPr>
          <a:lstStyle/>
          <a:p>
            <a:r>
              <a:rPr lang="en-GB" dirty="0"/>
              <a:t>What are we to expect?</a:t>
            </a:r>
          </a:p>
        </p:txBody>
      </p:sp>
    </p:spTree>
    <p:extLst>
      <p:ext uri="{BB962C8B-B14F-4D97-AF65-F5344CB8AC3E}">
        <p14:creationId xmlns:p14="http://schemas.microsoft.com/office/powerpoint/2010/main" val="30575464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C9EDF-7822-AF80-8F5B-A39BC8497AE0}"/>
              </a:ext>
            </a:extLst>
          </p:cNvPr>
          <p:cNvSpPr>
            <a:spLocks noGrp="1"/>
          </p:cNvSpPr>
          <p:nvPr>
            <p:ph type="title"/>
          </p:nvPr>
        </p:nvSpPr>
        <p:spPr>
          <a:xfrm>
            <a:off x="838200" y="196961"/>
            <a:ext cx="10515600" cy="759482"/>
          </a:xfrm>
        </p:spPr>
        <p:txBody>
          <a:bodyPr>
            <a:normAutofit/>
          </a:bodyPr>
          <a:lstStyle/>
          <a:p>
            <a:pPr algn="ctr"/>
            <a:r>
              <a:rPr lang="en-GB" sz="3200" dirty="0">
                <a:latin typeface="Tahoma" panose="020B0604030504040204" pitchFamily="34" charset="0"/>
                <a:ea typeface="Tahoma" panose="020B0604030504040204" pitchFamily="34" charset="0"/>
                <a:cs typeface="Tahoma" panose="020B0604030504040204" pitchFamily="34" charset="0"/>
              </a:rPr>
              <a:t>Way forward?</a:t>
            </a:r>
          </a:p>
        </p:txBody>
      </p:sp>
      <p:sp>
        <p:nvSpPr>
          <p:cNvPr id="3" name="Content Placeholder 2">
            <a:extLst>
              <a:ext uri="{FF2B5EF4-FFF2-40B4-BE49-F238E27FC236}">
                <a16:creationId xmlns:a16="http://schemas.microsoft.com/office/drawing/2014/main" id="{D8FEC67A-328B-F38A-F66C-2E06742F6CF7}"/>
              </a:ext>
            </a:extLst>
          </p:cNvPr>
          <p:cNvSpPr>
            <a:spLocks noGrp="1"/>
          </p:cNvSpPr>
          <p:nvPr>
            <p:ph idx="1"/>
          </p:nvPr>
        </p:nvSpPr>
        <p:spPr>
          <a:xfrm>
            <a:off x="462455" y="956441"/>
            <a:ext cx="11466786" cy="5402317"/>
          </a:xfrm>
        </p:spPr>
        <p:txBody>
          <a:bodyPr>
            <a:normAutofit/>
          </a:bodyPr>
          <a:lstStyle/>
          <a:p>
            <a:r>
              <a:rPr lang="en-GB" sz="2400" dirty="0">
                <a:latin typeface="Tahoma" panose="020B0604030504040204" pitchFamily="34" charset="0"/>
                <a:ea typeface="Tahoma" panose="020B0604030504040204" pitchFamily="34" charset="0"/>
                <a:cs typeface="Tahoma" panose="020B0604030504040204" pitchFamily="34" charset="0"/>
              </a:rPr>
              <a:t>We can run all present facilities (even newest ones such as the EBS and APS-U) the old way (“</a:t>
            </a:r>
            <a:r>
              <a:rPr lang="en-GB" sz="2400" dirty="0" err="1">
                <a:latin typeface="Tahoma" panose="020B0604030504040204" pitchFamily="34" charset="0"/>
                <a:ea typeface="Tahoma" panose="020B0604030504040204" pitchFamily="34" charset="0"/>
                <a:cs typeface="Tahoma" panose="020B0604030504040204" pitchFamily="34" charset="0"/>
              </a:rPr>
              <a:t>matlab</a:t>
            </a:r>
            <a:r>
              <a:rPr lang="en-GB" sz="2400" dirty="0">
                <a:latin typeface="Tahoma" panose="020B0604030504040204" pitchFamily="34" charset="0"/>
                <a:ea typeface="Tahoma" panose="020B0604030504040204" pitchFamily="34" charset="0"/>
                <a:cs typeface="Tahoma" panose="020B0604030504040204" pitchFamily="34" charset="0"/>
              </a:rPr>
              <a:t> middle layer”)</a:t>
            </a:r>
          </a:p>
          <a:p>
            <a:r>
              <a:rPr lang="en-GB" sz="2400" dirty="0">
                <a:latin typeface="Tahoma" panose="020B0604030504040204" pitchFamily="34" charset="0"/>
                <a:ea typeface="Tahoma" panose="020B0604030504040204" pitchFamily="34" charset="0"/>
                <a:cs typeface="Tahoma" panose="020B0604030504040204" pitchFamily="34" charset="0"/>
              </a:rPr>
              <a:t>ML/AI capabilities are nice to have but not essential</a:t>
            </a:r>
          </a:p>
          <a:p>
            <a:r>
              <a:rPr lang="en-GB" sz="2400" dirty="0">
                <a:latin typeface="Tahoma" panose="020B0604030504040204" pitchFamily="34" charset="0"/>
                <a:ea typeface="Tahoma" panose="020B0604030504040204" pitchFamily="34" charset="0"/>
                <a:cs typeface="Tahoma" panose="020B0604030504040204" pitchFamily="34" charset="0"/>
              </a:rPr>
              <a:t>Economic and social impacts of AI in accelerator facilities should be better understood (cost of implementing AI system vs. running cost of a facility is high)</a:t>
            </a:r>
          </a:p>
          <a:p>
            <a:r>
              <a:rPr lang="en-GB" sz="2400" dirty="0">
                <a:latin typeface="Tahoma" panose="020B0604030504040204" pitchFamily="34" charset="0"/>
                <a:ea typeface="Tahoma" panose="020B0604030504040204" pitchFamily="34" charset="0"/>
                <a:cs typeface="Tahoma" panose="020B0604030504040204" pitchFamily="34" charset="0"/>
              </a:rPr>
              <a:t>We are facing increasing danger of a large body of legacy operation and simulation software in danger of being unmaintainable in the future</a:t>
            </a:r>
          </a:p>
          <a:p>
            <a:r>
              <a:rPr lang="en-GB" sz="2400" dirty="0">
                <a:latin typeface="Tahoma" panose="020B0604030504040204" pitchFamily="34" charset="0"/>
                <a:ea typeface="Tahoma" panose="020B0604030504040204" pitchFamily="34" charset="0"/>
                <a:cs typeface="Tahoma" panose="020B0604030504040204" pitchFamily="34" charset="0"/>
              </a:rPr>
              <a:t>Investing in modern computing capabilities is essential</a:t>
            </a:r>
          </a:p>
          <a:p>
            <a:r>
              <a:rPr lang="en-GB" sz="2400" dirty="0">
                <a:latin typeface="Tahoma" panose="020B0604030504040204" pitchFamily="34" charset="0"/>
                <a:ea typeface="Tahoma" panose="020B0604030504040204" pitchFamily="34" charset="0"/>
                <a:cs typeface="Tahoma" panose="020B0604030504040204" pitchFamily="34" charset="0"/>
              </a:rPr>
              <a:t>AI/ML deployment will automatically follow</a:t>
            </a:r>
          </a:p>
          <a:p>
            <a:r>
              <a:rPr lang="en-GB" sz="2400" dirty="0">
                <a:latin typeface="Tahoma" panose="020B0604030504040204" pitchFamily="34" charset="0"/>
                <a:ea typeface="Tahoma" panose="020B0604030504040204" pitchFamily="34" charset="0"/>
                <a:cs typeface="Tahoma" panose="020B0604030504040204" pitchFamily="34" charset="0"/>
              </a:rPr>
              <a:t>Challenge: incremental advance while keeping the effort relatively low and aligning with short-term facility goals</a:t>
            </a:r>
          </a:p>
          <a:p>
            <a:r>
              <a:rPr lang="en-GB" sz="2400" dirty="0">
                <a:latin typeface="Tahoma" panose="020B0604030504040204" pitchFamily="34" charset="0"/>
                <a:ea typeface="Tahoma" panose="020B0604030504040204" pitchFamily="34" charset="0"/>
                <a:cs typeface="Tahoma" panose="020B0604030504040204" pitchFamily="34" charset="0"/>
              </a:rPr>
              <a:t>Side note: </a:t>
            </a:r>
            <a:r>
              <a:rPr lang="en-GB" sz="2400" dirty="0" err="1">
                <a:latin typeface="Tahoma" panose="020B0604030504040204" pitchFamily="34" charset="0"/>
                <a:ea typeface="Tahoma" panose="020B0604030504040204" pitchFamily="34" charset="0"/>
                <a:cs typeface="Tahoma" panose="020B0604030504040204" pitchFamily="34" charset="0"/>
              </a:rPr>
              <a:t>ChatGPT</a:t>
            </a:r>
            <a:r>
              <a:rPr lang="en-GB" sz="2400" dirty="0">
                <a:latin typeface="Tahoma" panose="020B0604030504040204" pitchFamily="34" charset="0"/>
                <a:ea typeface="Tahoma" panose="020B0604030504040204" pitchFamily="34" charset="0"/>
                <a:cs typeface="Tahoma" panose="020B0604030504040204" pitchFamily="34" charset="0"/>
              </a:rPr>
              <a:t> became standard tool in research (writing papers, presentation, code, information retrieval). Consequences might be profound </a:t>
            </a:r>
          </a:p>
        </p:txBody>
      </p:sp>
    </p:spTree>
    <p:extLst>
      <p:ext uri="{BB962C8B-B14F-4D97-AF65-F5344CB8AC3E}">
        <p14:creationId xmlns:p14="http://schemas.microsoft.com/office/powerpoint/2010/main" val="16535863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C9EDF-7822-AF80-8F5B-A39BC8497AE0}"/>
              </a:ext>
            </a:extLst>
          </p:cNvPr>
          <p:cNvSpPr>
            <a:spLocks noGrp="1"/>
          </p:cNvSpPr>
          <p:nvPr>
            <p:ph type="title"/>
          </p:nvPr>
        </p:nvSpPr>
        <p:spPr>
          <a:xfrm>
            <a:off x="838200" y="102375"/>
            <a:ext cx="10515600" cy="1325563"/>
          </a:xfrm>
        </p:spPr>
        <p:txBody>
          <a:bodyPr/>
          <a:lstStyle/>
          <a:p>
            <a:r>
              <a:rPr lang="en-GB" dirty="0">
                <a:latin typeface="Tahoma" panose="020B0604030504040204" pitchFamily="34" charset="0"/>
                <a:ea typeface="Tahoma" panose="020B0604030504040204" pitchFamily="34" charset="0"/>
                <a:cs typeface="Tahoma" panose="020B0604030504040204" pitchFamily="34" charset="0"/>
              </a:rPr>
              <a:t>Summary and outlook</a:t>
            </a:r>
          </a:p>
        </p:txBody>
      </p:sp>
      <p:sp>
        <p:nvSpPr>
          <p:cNvPr id="3" name="Content Placeholder 2">
            <a:extLst>
              <a:ext uri="{FF2B5EF4-FFF2-40B4-BE49-F238E27FC236}">
                <a16:creationId xmlns:a16="http://schemas.microsoft.com/office/drawing/2014/main" id="{D8FEC67A-328B-F38A-F66C-2E06742F6CF7}"/>
              </a:ext>
            </a:extLst>
          </p:cNvPr>
          <p:cNvSpPr>
            <a:spLocks noGrp="1"/>
          </p:cNvSpPr>
          <p:nvPr>
            <p:ph idx="1"/>
          </p:nvPr>
        </p:nvSpPr>
        <p:spPr>
          <a:xfrm>
            <a:off x="620110" y="1457767"/>
            <a:ext cx="10733690" cy="4922012"/>
          </a:xfrm>
        </p:spPr>
        <p:txBody>
          <a:bodyPr>
            <a:normAutofit fontScale="92500" lnSpcReduction="10000"/>
          </a:bodyPr>
          <a:lstStyle/>
          <a:p>
            <a:r>
              <a:rPr lang="en-GB" sz="2400" dirty="0">
                <a:latin typeface="Tahoma" panose="020B0604030504040204" pitchFamily="34" charset="0"/>
                <a:ea typeface="Tahoma" panose="020B0604030504040204" pitchFamily="34" charset="0"/>
                <a:cs typeface="Tahoma" panose="020B0604030504040204" pitchFamily="34" charset="0"/>
              </a:rPr>
              <a:t>A number of applications of ML to accelerator-related problems have been demonstrated </a:t>
            </a:r>
          </a:p>
          <a:p>
            <a:r>
              <a:rPr lang="en-GB" sz="2400" dirty="0">
                <a:latin typeface="Tahoma" panose="020B0604030504040204" pitchFamily="34" charset="0"/>
                <a:ea typeface="Tahoma" panose="020B0604030504040204" pitchFamily="34" charset="0"/>
                <a:cs typeface="Tahoma" panose="020B0604030504040204" pitchFamily="34" charset="0"/>
              </a:rPr>
              <a:t>Deployment beyond proof-of-principle has been difficult: there are no running ML/AI applications at PETRA III and no ML techniques have been used in PETRA IV design</a:t>
            </a:r>
          </a:p>
          <a:p>
            <a:r>
              <a:rPr lang="en-GB" sz="2400" dirty="0">
                <a:latin typeface="Tahoma" panose="020B0604030504040204" pitchFamily="34" charset="0"/>
                <a:ea typeface="Tahoma" panose="020B0604030504040204" pitchFamily="34" charset="0"/>
                <a:cs typeface="Tahoma" panose="020B0604030504040204" pitchFamily="34" charset="0"/>
              </a:rPr>
              <a:t>There are no plans as of now to integrate AI into PETRA IV operation</a:t>
            </a:r>
          </a:p>
          <a:p>
            <a:r>
              <a:rPr lang="en-GB" sz="2400" dirty="0">
                <a:latin typeface="Tahoma" panose="020B0604030504040204" pitchFamily="34" charset="0"/>
                <a:ea typeface="Tahoma" panose="020B0604030504040204" pitchFamily="34" charset="0"/>
                <a:cs typeface="Tahoma" panose="020B0604030504040204" pitchFamily="34" charset="0"/>
              </a:rPr>
              <a:t>AI techniques are now commonplace in consumer products</a:t>
            </a:r>
          </a:p>
          <a:p>
            <a:r>
              <a:rPr lang="en-GB" sz="2400" dirty="0">
                <a:latin typeface="Tahoma" panose="020B0604030504040204" pitchFamily="34" charset="0"/>
                <a:ea typeface="Tahoma" panose="020B0604030504040204" pitchFamily="34" charset="0"/>
                <a:cs typeface="Tahoma" panose="020B0604030504040204" pitchFamily="34" charset="0"/>
              </a:rPr>
              <a:t>We need to bring state of the art software engineering to SR facilities as a first step towards successful AI deployment</a:t>
            </a:r>
          </a:p>
          <a:p>
            <a:r>
              <a:rPr lang="en-GB" sz="2400" dirty="0">
                <a:latin typeface="Tahoma" panose="020B0604030504040204" pitchFamily="34" charset="0"/>
                <a:ea typeface="Tahoma" panose="020B0604030504040204" pitchFamily="34" charset="0"/>
                <a:cs typeface="Tahoma" panose="020B0604030504040204" pitchFamily="34" charset="0"/>
              </a:rPr>
              <a:t>But economics of that is challenging</a:t>
            </a:r>
          </a:p>
          <a:p>
            <a:r>
              <a:rPr lang="en-GB" sz="2400" dirty="0">
                <a:latin typeface="Tahoma" panose="020B0604030504040204" pitchFamily="34" charset="0"/>
                <a:ea typeface="Tahoma" panose="020B0604030504040204" pitchFamily="34" charset="0"/>
                <a:cs typeface="Tahoma" panose="020B0604030504040204" pitchFamily="34" charset="0"/>
              </a:rPr>
              <a:t>Most promising avenue seems to be aligning with </a:t>
            </a:r>
            <a:r>
              <a:rPr lang="en-GB" sz="2400" b="1" dirty="0">
                <a:latin typeface="Tahoma" panose="020B0604030504040204" pitchFamily="34" charset="0"/>
                <a:ea typeface="Tahoma" panose="020B0604030504040204" pitchFamily="34" charset="0"/>
                <a:cs typeface="Tahoma" panose="020B0604030504040204" pitchFamily="34" charset="0"/>
              </a:rPr>
              <a:t>large infrastructure projects such as the FCC</a:t>
            </a:r>
          </a:p>
          <a:p>
            <a:r>
              <a:rPr lang="en-GB" sz="2400" dirty="0">
                <a:latin typeface="Tahoma" panose="020B0604030504040204" pitchFamily="34" charset="0"/>
                <a:ea typeface="Tahoma" panose="020B0604030504040204" pitchFamily="34" charset="0"/>
                <a:cs typeface="Tahoma" panose="020B0604030504040204" pitchFamily="34" charset="0"/>
              </a:rPr>
              <a:t>Need to explore ways to incrementally incorporate advancing software technologies - e.g. via the </a:t>
            </a:r>
            <a:r>
              <a:rPr lang="en-GB" sz="2400" b="1" dirty="0" err="1">
                <a:latin typeface="Tahoma" panose="020B0604030504040204" pitchFamily="34" charset="0"/>
                <a:ea typeface="Tahoma" panose="020B0604030504040204" pitchFamily="34" charset="0"/>
                <a:cs typeface="Tahoma" panose="020B0604030504040204" pitchFamily="34" charset="0"/>
              </a:rPr>
              <a:t>pyML</a:t>
            </a:r>
            <a:r>
              <a:rPr lang="en-GB" sz="2400" b="1" dirty="0">
                <a:latin typeface="Tahoma" panose="020B0604030504040204" pitchFamily="34" charset="0"/>
                <a:ea typeface="Tahoma" panose="020B0604030504040204" pitchFamily="34" charset="0"/>
                <a:cs typeface="Tahoma" panose="020B0604030504040204" pitchFamily="34" charset="0"/>
              </a:rPr>
              <a:t> collaboration</a:t>
            </a:r>
          </a:p>
        </p:txBody>
      </p:sp>
    </p:spTree>
    <p:extLst>
      <p:ext uri="{BB962C8B-B14F-4D97-AF65-F5344CB8AC3E}">
        <p14:creationId xmlns:p14="http://schemas.microsoft.com/office/powerpoint/2010/main" val="49157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C9EDF-7822-AF80-8F5B-A39BC8497AE0}"/>
              </a:ext>
            </a:extLst>
          </p:cNvPr>
          <p:cNvSpPr>
            <a:spLocks noGrp="1"/>
          </p:cNvSpPr>
          <p:nvPr>
            <p:ph type="title"/>
          </p:nvPr>
        </p:nvSpPr>
        <p:spPr>
          <a:xfrm>
            <a:off x="838200" y="365126"/>
            <a:ext cx="10515600" cy="759482"/>
          </a:xfrm>
        </p:spPr>
        <p:txBody>
          <a:bodyPr>
            <a:normAutofit/>
          </a:bodyPr>
          <a:lstStyle/>
          <a:p>
            <a:pPr algn="ctr"/>
            <a:r>
              <a:rPr lang="en-GB" sz="3200" dirty="0">
                <a:latin typeface="Tahoma" panose="020B0604030504040204" pitchFamily="34" charset="0"/>
                <a:ea typeface="Tahoma" panose="020B0604030504040204" pitchFamily="34" charset="0"/>
                <a:cs typeface="Tahoma" panose="020B0604030504040204" pitchFamily="34" charset="0"/>
              </a:rPr>
              <a:t>Historical remarks</a:t>
            </a:r>
          </a:p>
        </p:txBody>
      </p:sp>
      <p:sp>
        <p:nvSpPr>
          <p:cNvPr id="3" name="Content Placeholder 2">
            <a:extLst>
              <a:ext uri="{FF2B5EF4-FFF2-40B4-BE49-F238E27FC236}">
                <a16:creationId xmlns:a16="http://schemas.microsoft.com/office/drawing/2014/main" id="{D8FEC67A-328B-F38A-F66C-2E06742F6CF7}"/>
              </a:ext>
            </a:extLst>
          </p:cNvPr>
          <p:cNvSpPr>
            <a:spLocks noGrp="1"/>
          </p:cNvSpPr>
          <p:nvPr>
            <p:ph idx="1"/>
          </p:nvPr>
        </p:nvSpPr>
        <p:spPr>
          <a:xfrm>
            <a:off x="588579" y="1250731"/>
            <a:ext cx="10765221" cy="4926232"/>
          </a:xfrm>
        </p:spPr>
        <p:txBody>
          <a:bodyPr>
            <a:normAutofit lnSpcReduction="10000"/>
          </a:bodyPr>
          <a:lstStyle/>
          <a:p>
            <a:r>
              <a:rPr lang="en-GB" sz="2400" dirty="0">
                <a:latin typeface="Tahoma" panose="020B0604030504040204" pitchFamily="34" charset="0"/>
                <a:ea typeface="Tahoma" panose="020B0604030504040204" pitchFamily="34" charset="0"/>
                <a:cs typeface="Tahoma" panose="020B0604030504040204" pitchFamily="34" charset="0"/>
              </a:rPr>
              <a:t>My personal experience with ML applications dates back to 2005 (HERA)</a:t>
            </a:r>
          </a:p>
          <a:p>
            <a:r>
              <a:rPr lang="en-GB" sz="2400" dirty="0">
                <a:latin typeface="Tahoma" panose="020B0604030504040204" pitchFamily="34" charset="0"/>
                <a:ea typeface="Tahoma" panose="020B0604030504040204" pitchFamily="34" charset="0"/>
                <a:cs typeface="Tahoma" panose="020B0604030504040204" pitchFamily="34" charset="0"/>
              </a:rPr>
              <a:t>Applications included beam dynamics modelling and background data prediction (now known as “generative models” or “surrogate models”)</a:t>
            </a:r>
          </a:p>
          <a:p>
            <a:r>
              <a:rPr lang="en-GB" sz="2400" dirty="0">
                <a:latin typeface="Tahoma" panose="020B0604030504040204" pitchFamily="34" charset="0"/>
                <a:ea typeface="Tahoma" panose="020B0604030504040204" pitchFamily="34" charset="0"/>
                <a:cs typeface="Tahoma" panose="020B0604030504040204" pitchFamily="34" charset="0"/>
              </a:rPr>
              <a:t>Difficulties along the way:</a:t>
            </a:r>
          </a:p>
          <a:p>
            <a:pPr lvl="1"/>
            <a:r>
              <a:rPr lang="en-GB" sz="2000" dirty="0">
                <a:latin typeface="Tahoma" panose="020B0604030504040204" pitchFamily="34" charset="0"/>
                <a:ea typeface="Tahoma" panose="020B0604030504040204" pitchFamily="34" charset="0"/>
                <a:cs typeface="Tahoma" panose="020B0604030504040204" pitchFamily="34" charset="0"/>
              </a:rPr>
              <a:t>Had to program NN libraries and backpropagation (</a:t>
            </a:r>
            <a:r>
              <a:rPr lang="en-GB" sz="2000" dirty="0" err="1">
                <a:latin typeface="Tahoma" panose="020B0604030504040204" pitchFamily="34" charset="0"/>
                <a:ea typeface="Tahoma" panose="020B0604030504040204" pitchFamily="34" charset="0"/>
                <a:cs typeface="Tahoma" panose="020B0604030504040204" pitchFamily="34" charset="0"/>
              </a:rPr>
              <a:t>tensorflow</a:t>
            </a:r>
            <a:r>
              <a:rPr lang="en-GB" sz="2000" dirty="0">
                <a:latin typeface="Tahoma" panose="020B0604030504040204" pitchFamily="34" charset="0"/>
                <a:ea typeface="Tahoma" panose="020B0604030504040204" pitchFamily="34" charset="0"/>
                <a:cs typeface="Tahoma" panose="020B0604030504040204" pitchFamily="34" charset="0"/>
              </a:rPr>
              <a:t> or </a:t>
            </a:r>
            <a:r>
              <a:rPr lang="en-GB" sz="2000" dirty="0" err="1">
                <a:latin typeface="Tahoma" panose="020B0604030504040204" pitchFamily="34" charset="0"/>
                <a:ea typeface="Tahoma" panose="020B0604030504040204" pitchFamily="34" charset="0"/>
                <a:cs typeface="Tahoma" panose="020B0604030504040204" pitchFamily="34" charset="0"/>
              </a:rPr>
              <a:t>pytorch</a:t>
            </a:r>
            <a:r>
              <a:rPr lang="en-GB" sz="2000" dirty="0">
                <a:latin typeface="Tahoma" panose="020B0604030504040204" pitchFamily="34" charset="0"/>
                <a:ea typeface="Tahoma" panose="020B0604030504040204" pitchFamily="34" charset="0"/>
                <a:cs typeface="Tahoma" panose="020B0604030504040204" pitchFamily="34" charset="0"/>
              </a:rPr>
              <a:t> not available)</a:t>
            </a:r>
          </a:p>
          <a:p>
            <a:pPr lvl="1"/>
            <a:r>
              <a:rPr lang="en-GB" sz="2000" dirty="0">
                <a:latin typeface="Tahoma" panose="020B0604030504040204" pitchFamily="34" charset="0"/>
                <a:ea typeface="Tahoma" panose="020B0604030504040204" pitchFamily="34" charset="0"/>
                <a:cs typeface="Tahoma" panose="020B0604030504040204" pitchFamily="34" charset="0"/>
              </a:rPr>
              <a:t>Computers were slow</a:t>
            </a:r>
          </a:p>
          <a:p>
            <a:pPr lvl="1"/>
            <a:r>
              <a:rPr lang="en-GB" sz="2000" dirty="0">
                <a:latin typeface="Tahoma" panose="020B0604030504040204" pitchFamily="34" charset="0"/>
                <a:ea typeface="Tahoma" panose="020B0604030504040204" pitchFamily="34" charset="0"/>
                <a:cs typeface="Tahoma" panose="020B0604030504040204" pitchFamily="34" charset="0"/>
              </a:rPr>
              <a:t>Data was extremely sparse (in hindsight)</a:t>
            </a:r>
          </a:p>
          <a:p>
            <a:pPr lvl="1"/>
            <a:r>
              <a:rPr lang="en-GB" sz="2000" dirty="0">
                <a:latin typeface="Tahoma" panose="020B0604030504040204" pitchFamily="34" charset="0"/>
                <a:ea typeface="Tahoma" panose="020B0604030504040204" pitchFamily="34" charset="0"/>
                <a:cs typeface="Tahoma" panose="020B0604030504040204" pitchFamily="34" charset="0"/>
              </a:rPr>
              <a:t>Neural Networks (aka deep learning) was not widely believed to be a suitable ML tool (Bayesian, decision trees, various regressions being state of the art in applications)</a:t>
            </a:r>
          </a:p>
          <a:p>
            <a:pPr lvl="1"/>
            <a:r>
              <a:rPr lang="en-GB" sz="2000" dirty="0">
                <a:latin typeface="Tahoma" panose="020B0604030504040204" pitchFamily="34" charset="0"/>
                <a:ea typeface="Tahoma" panose="020B0604030504040204" pitchFamily="34" charset="0"/>
                <a:cs typeface="Tahoma" panose="020B0604030504040204" pitchFamily="34" charset="0"/>
              </a:rPr>
              <a:t>No interest in ML from management (at best)</a:t>
            </a:r>
          </a:p>
          <a:p>
            <a:r>
              <a:rPr lang="en-GB" sz="2400" dirty="0">
                <a:latin typeface="Tahoma" panose="020B0604030504040204" pitchFamily="34" charset="0"/>
                <a:ea typeface="Tahoma" panose="020B0604030504040204" pitchFamily="34" charset="0"/>
                <a:cs typeface="Tahoma" panose="020B0604030504040204" pitchFamily="34" charset="0"/>
              </a:rPr>
              <a:t>Success was extremely limited and did not go beyond proof of principle for toy problems, which in hindsight is no surprise, since proper solutions for complex facilities (such as colliders) mostly do not exist up to now even with modern tools</a:t>
            </a:r>
          </a:p>
          <a:p>
            <a:pPr marL="0" indent="0">
              <a:buNone/>
            </a:pPr>
            <a:endParaRPr lang="en-GB" sz="24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792770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C9EDF-7822-AF80-8F5B-A39BC8497AE0}"/>
              </a:ext>
            </a:extLst>
          </p:cNvPr>
          <p:cNvSpPr>
            <a:spLocks noGrp="1"/>
          </p:cNvSpPr>
          <p:nvPr>
            <p:ph type="title"/>
          </p:nvPr>
        </p:nvSpPr>
        <p:spPr>
          <a:xfrm>
            <a:off x="838200" y="365126"/>
            <a:ext cx="10515600" cy="759482"/>
          </a:xfrm>
        </p:spPr>
        <p:txBody>
          <a:bodyPr>
            <a:normAutofit/>
          </a:bodyPr>
          <a:lstStyle/>
          <a:p>
            <a:pPr algn="ctr"/>
            <a:r>
              <a:rPr lang="en-GB" sz="3200" dirty="0">
                <a:latin typeface="Tahoma" panose="020B0604030504040204" pitchFamily="34" charset="0"/>
                <a:ea typeface="Tahoma" panose="020B0604030504040204" pitchFamily="34" charset="0"/>
                <a:cs typeface="Tahoma" panose="020B0604030504040204" pitchFamily="34" charset="0"/>
              </a:rPr>
              <a:t>Optimizers: a decade of FEL optimization</a:t>
            </a:r>
          </a:p>
        </p:txBody>
      </p:sp>
      <p:sp>
        <p:nvSpPr>
          <p:cNvPr id="3" name="Content Placeholder 2">
            <a:extLst>
              <a:ext uri="{FF2B5EF4-FFF2-40B4-BE49-F238E27FC236}">
                <a16:creationId xmlns:a16="http://schemas.microsoft.com/office/drawing/2014/main" id="{D8FEC67A-328B-F38A-F66C-2E06742F6CF7}"/>
              </a:ext>
            </a:extLst>
          </p:cNvPr>
          <p:cNvSpPr>
            <a:spLocks noGrp="1"/>
          </p:cNvSpPr>
          <p:nvPr>
            <p:ph idx="1"/>
          </p:nvPr>
        </p:nvSpPr>
        <p:spPr>
          <a:xfrm>
            <a:off x="365234" y="1253331"/>
            <a:ext cx="6308835" cy="4351338"/>
          </a:xfrm>
        </p:spPr>
        <p:txBody>
          <a:bodyPr>
            <a:normAutofit/>
          </a:bodyPr>
          <a:lstStyle/>
          <a:p>
            <a:r>
              <a:rPr lang="en-GB" sz="2400" dirty="0">
                <a:latin typeface="Tahoma" panose="020B0604030504040204" pitchFamily="34" charset="0"/>
                <a:ea typeface="Tahoma" panose="020B0604030504040204" pitchFamily="34" charset="0"/>
                <a:cs typeface="Tahoma" panose="020B0604030504040204" pitchFamily="34" charset="0"/>
              </a:rPr>
              <a:t>SASE tuning at FLASH required many hours a week</a:t>
            </a:r>
          </a:p>
          <a:p>
            <a:r>
              <a:rPr lang="en-GB" sz="2400" dirty="0">
                <a:latin typeface="Tahoma" panose="020B0604030504040204" pitchFamily="34" charset="0"/>
                <a:ea typeface="Tahoma" panose="020B0604030504040204" pitchFamily="34" charset="0"/>
                <a:cs typeface="Tahoma" panose="020B0604030504040204" pitchFamily="34" charset="0"/>
              </a:rPr>
              <a:t>First successful demonstration in 2015 for FEL SASE optimization</a:t>
            </a:r>
          </a:p>
          <a:p>
            <a:r>
              <a:rPr lang="en-GB" sz="2400" dirty="0">
                <a:latin typeface="Tahoma" panose="020B0604030504040204" pitchFamily="34" charset="0"/>
                <a:ea typeface="Tahoma" panose="020B0604030504040204" pitchFamily="34" charset="0"/>
                <a:cs typeface="Tahoma" panose="020B0604030504040204" pitchFamily="34" charset="0"/>
              </a:rPr>
              <a:t>Deployed at XFEL.EU and widely used in commissioning and operation</a:t>
            </a:r>
          </a:p>
          <a:p>
            <a:r>
              <a:rPr lang="en-GB" sz="2400" dirty="0">
                <a:latin typeface="Tahoma" panose="020B0604030504040204" pitchFamily="34" charset="0"/>
                <a:ea typeface="Tahoma" panose="020B0604030504040204" pitchFamily="34" charset="0"/>
                <a:cs typeface="Tahoma" panose="020B0604030504040204" pitchFamily="34" charset="0"/>
              </a:rPr>
              <a:t>Developed in collaboration with SLAC, changed to BADGER to distinguish from the simulation code </a:t>
            </a:r>
          </a:p>
        </p:txBody>
      </p:sp>
      <p:pic>
        <p:nvPicPr>
          <p:cNvPr id="5" name="Picture 4" descr="A screenshot of a black and white website&#10;&#10;Description automatically generated">
            <a:extLst>
              <a:ext uri="{FF2B5EF4-FFF2-40B4-BE49-F238E27FC236}">
                <a16:creationId xmlns:a16="http://schemas.microsoft.com/office/drawing/2014/main" id="{EC8871A9-0A77-D4BC-FFBB-6B4C9A8DD234}"/>
              </a:ext>
            </a:extLst>
          </p:cNvPr>
          <p:cNvPicPr>
            <a:picLocks noChangeAspect="1"/>
          </p:cNvPicPr>
          <p:nvPr/>
        </p:nvPicPr>
        <p:blipFill>
          <a:blip r:embed="rId2"/>
          <a:stretch>
            <a:fillRect/>
          </a:stretch>
        </p:blipFill>
        <p:spPr>
          <a:xfrm>
            <a:off x="24714" y="5095411"/>
            <a:ext cx="5087226" cy="1775258"/>
          </a:xfrm>
          <a:prstGeom prst="rect">
            <a:avLst/>
          </a:prstGeom>
        </p:spPr>
      </p:pic>
      <p:pic>
        <p:nvPicPr>
          <p:cNvPr id="7" name="Picture 6" descr="A close up of a document&#10;&#10;Description automatically generated">
            <a:extLst>
              <a:ext uri="{FF2B5EF4-FFF2-40B4-BE49-F238E27FC236}">
                <a16:creationId xmlns:a16="http://schemas.microsoft.com/office/drawing/2014/main" id="{89884E2F-5CEA-E68E-2232-8D31232BEA66}"/>
              </a:ext>
            </a:extLst>
          </p:cNvPr>
          <p:cNvPicPr>
            <a:picLocks noChangeAspect="1"/>
          </p:cNvPicPr>
          <p:nvPr/>
        </p:nvPicPr>
        <p:blipFill>
          <a:blip r:embed="rId3"/>
          <a:stretch>
            <a:fillRect/>
          </a:stretch>
        </p:blipFill>
        <p:spPr>
          <a:xfrm>
            <a:off x="6892160" y="1484558"/>
            <a:ext cx="5050220" cy="979320"/>
          </a:xfrm>
          <a:prstGeom prst="rect">
            <a:avLst/>
          </a:prstGeom>
        </p:spPr>
      </p:pic>
      <p:pic>
        <p:nvPicPr>
          <p:cNvPr id="9" name="Picture 8" descr="A screenshot of a computer&#10;&#10;Description automatically generated">
            <a:extLst>
              <a:ext uri="{FF2B5EF4-FFF2-40B4-BE49-F238E27FC236}">
                <a16:creationId xmlns:a16="http://schemas.microsoft.com/office/drawing/2014/main" id="{F3B036DB-EDF3-C4AB-4A53-819571EB45E9}"/>
              </a:ext>
            </a:extLst>
          </p:cNvPr>
          <p:cNvPicPr>
            <a:picLocks noChangeAspect="1"/>
          </p:cNvPicPr>
          <p:nvPr/>
        </p:nvPicPr>
        <p:blipFill>
          <a:blip r:embed="rId4"/>
          <a:stretch>
            <a:fillRect/>
          </a:stretch>
        </p:blipFill>
        <p:spPr>
          <a:xfrm>
            <a:off x="6892160" y="3042598"/>
            <a:ext cx="5087226" cy="3769248"/>
          </a:xfrm>
          <a:prstGeom prst="rect">
            <a:avLst/>
          </a:prstGeom>
        </p:spPr>
      </p:pic>
      <p:pic>
        <p:nvPicPr>
          <p:cNvPr id="11" name="Picture 10" descr="A screenshot of a computer&#10;&#10;Description automatically generated">
            <a:extLst>
              <a:ext uri="{FF2B5EF4-FFF2-40B4-BE49-F238E27FC236}">
                <a16:creationId xmlns:a16="http://schemas.microsoft.com/office/drawing/2014/main" id="{55C36A0B-6CCA-6661-20F5-1F80480C669A}"/>
              </a:ext>
            </a:extLst>
          </p:cNvPr>
          <p:cNvPicPr>
            <a:picLocks noChangeAspect="1"/>
          </p:cNvPicPr>
          <p:nvPr/>
        </p:nvPicPr>
        <p:blipFill>
          <a:blip r:embed="rId5"/>
          <a:stretch>
            <a:fillRect/>
          </a:stretch>
        </p:blipFill>
        <p:spPr>
          <a:xfrm>
            <a:off x="3330468" y="4927222"/>
            <a:ext cx="3195145" cy="1265130"/>
          </a:xfrm>
          <a:prstGeom prst="rect">
            <a:avLst/>
          </a:prstGeom>
        </p:spPr>
      </p:pic>
      <p:cxnSp>
        <p:nvCxnSpPr>
          <p:cNvPr id="13" name="Elbow Connector 12">
            <a:extLst>
              <a:ext uri="{FF2B5EF4-FFF2-40B4-BE49-F238E27FC236}">
                <a16:creationId xmlns:a16="http://schemas.microsoft.com/office/drawing/2014/main" id="{044B6B06-6F33-76BD-A131-1DC39158F308}"/>
              </a:ext>
            </a:extLst>
          </p:cNvPr>
          <p:cNvCxnSpPr/>
          <p:nvPr/>
        </p:nvCxnSpPr>
        <p:spPr>
          <a:xfrm>
            <a:off x="2827286" y="4513626"/>
            <a:ext cx="503182" cy="430924"/>
          </a:xfrm>
          <a:prstGeom prst="bentConnector3">
            <a:avLst/>
          </a:prstGeom>
          <a:ln w="3492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48689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C9EDF-7822-AF80-8F5B-A39BC8497AE0}"/>
              </a:ext>
            </a:extLst>
          </p:cNvPr>
          <p:cNvSpPr>
            <a:spLocks noGrp="1"/>
          </p:cNvSpPr>
          <p:nvPr>
            <p:ph type="title"/>
          </p:nvPr>
        </p:nvSpPr>
        <p:spPr>
          <a:xfrm>
            <a:off x="838200" y="365126"/>
            <a:ext cx="10515600" cy="759482"/>
          </a:xfrm>
        </p:spPr>
        <p:txBody>
          <a:bodyPr>
            <a:normAutofit/>
          </a:bodyPr>
          <a:lstStyle/>
          <a:p>
            <a:pPr algn="ctr"/>
            <a:r>
              <a:rPr lang="en-GB" sz="3200" dirty="0">
                <a:latin typeface="Tahoma" panose="020B0604030504040204" pitchFamily="34" charset="0"/>
                <a:ea typeface="Tahoma" panose="020B0604030504040204" pitchFamily="34" charset="0"/>
                <a:cs typeface="Tahoma" panose="020B0604030504040204" pitchFamily="34" charset="0"/>
              </a:rPr>
              <a:t>Optimizers at PETRA</a:t>
            </a:r>
          </a:p>
        </p:txBody>
      </p:sp>
      <p:sp>
        <p:nvSpPr>
          <p:cNvPr id="3" name="Content Placeholder 2">
            <a:extLst>
              <a:ext uri="{FF2B5EF4-FFF2-40B4-BE49-F238E27FC236}">
                <a16:creationId xmlns:a16="http://schemas.microsoft.com/office/drawing/2014/main" id="{D8FEC67A-328B-F38A-F66C-2E06742F6CF7}"/>
              </a:ext>
            </a:extLst>
          </p:cNvPr>
          <p:cNvSpPr>
            <a:spLocks noGrp="1"/>
          </p:cNvSpPr>
          <p:nvPr>
            <p:ph idx="1"/>
          </p:nvPr>
        </p:nvSpPr>
        <p:spPr>
          <a:xfrm>
            <a:off x="365234" y="1253331"/>
            <a:ext cx="10988566" cy="4351338"/>
          </a:xfrm>
        </p:spPr>
        <p:txBody>
          <a:bodyPr>
            <a:normAutofit/>
          </a:bodyPr>
          <a:lstStyle/>
          <a:p>
            <a:r>
              <a:rPr lang="en-GB" sz="2400" dirty="0">
                <a:latin typeface="Tahoma" panose="020B0604030504040204" pitchFamily="34" charset="0"/>
                <a:ea typeface="Tahoma" panose="020B0604030504040204" pitchFamily="34" charset="0"/>
                <a:cs typeface="Tahoma" panose="020B0604030504040204" pitchFamily="34" charset="0"/>
              </a:rPr>
              <a:t>Several optimizations were tested with OCELOT/BADGER at PETRA, but not used much so far. MATLAB RCDS is also available.</a:t>
            </a:r>
          </a:p>
          <a:p>
            <a:r>
              <a:rPr lang="en-GB" sz="2400" dirty="0">
                <a:latin typeface="Tahoma" panose="020B0604030504040204" pitchFamily="34" charset="0"/>
                <a:ea typeface="Tahoma" panose="020B0604030504040204" pitchFamily="34" charset="0"/>
                <a:cs typeface="Tahoma" panose="020B0604030504040204" pitchFamily="34" charset="0"/>
              </a:rPr>
              <a:t>At EBS more sextupole families allow for efficient lifetime optimization, see talk of Simone Liuzzo </a:t>
            </a:r>
          </a:p>
        </p:txBody>
      </p:sp>
      <p:pic>
        <p:nvPicPr>
          <p:cNvPr id="15" name="Picture 14" descr="A screenshot of a computer&#10;&#10;Description automatically generated">
            <a:extLst>
              <a:ext uri="{FF2B5EF4-FFF2-40B4-BE49-F238E27FC236}">
                <a16:creationId xmlns:a16="http://schemas.microsoft.com/office/drawing/2014/main" id="{2889184D-1D15-905A-1CB9-F1135C588468}"/>
              </a:ext>
            </a:extLst>
          </p:cNvPr>
          <p:cNvPicPr>
            <a:picLocks noChangeAspect="1"/>
          </p:cNvPicPr>
          <p:nvPr/>
        </p:nvPicPr>
        <p:blipFill>
          <a:blip r:embed="rId2"/>
          <a:stretch>
            <a:fillRect/>
          </a:stretch>
        </p:blipFill>
        <p:spPr>
          <a:xfrm>
            <a:off x="293672" y="4108780"/>
            <a:ext cx="2590496" cy="2420984"/>
          </a:xfrm>
          <a:prstGeom prst="rect">
            <a:avLst/>
          </a:prstGeom>
        </p:spPr>
      </p:pic>
      <p:pic>
        <p:nvPicPr>
          <p:cNvPr id="17" name="Picture 16" descr="A graph of different colored lines&#10;&#10;Description automatically generated">
            <a:extLst>
              <a:ext uri="{FF2B5EF4-FFF2-40B4-BE49-F238E27FC236}">
                <a16:creationId xmlns:a16="http://schemas.microsoft.com/office/drawing/2014/main" id="{18F0CAEB-2076-5C70-20A9-982C419459C4}"/>
              </a:ext>
            </a:extLst>
          </p:cNvPr>
          <p:cNvPicPr>
            <a:picLocks noChangeAspect="1"/>
          </p:cNvPicPr>
          <p:nvPr/>
        </p:nvPicPr>
        <p:blipFill>
          <a:blip r:embed="rId3"/>
          <a:stretch>
            <a:fillRect/>
          </a:stretch>
        </p:blipFill>
        <p:spPr>
          <a:xfrm>
            <a:off x="3881951" y="2858732"/>
            <a:ext cx="3563788" cy="2093869"/>
          </a:xfrm>
          <a:prstGeom prst="rect">
            <a:avLst/>
          </a:prstGeom>
        </p:spPr>
      </p:pic>
      <p:pic>
        <p:nvPicPr>
          <p:cNvPr id="19" name="Picture 18" descr="A graph with green and blue lines&#10;&#10;Description automatically generated">
            <a:extLst>
              <a:ext uri="{FF2B5EF4-FFF2-40B4-BE49-F238E27FC236}">
                <a16:creationId xmlns:a16="http://schemas.microsoft.com/office/drawing/2014/main" id="{D5B27DEB-AC2D-0975-AA3B-D837D0B9DBFA}"/>
              </a:ext>
            </a:extLst>
          </p:cNvPr>
          <p:cNvPicPr>
            <a:picLocks noChangeAspect="1"/>
          </p:cNvPicPr>
          <p:nvPr/>
        </p:nvPicPr>
        <p:blipFill>
          <a:blip r:embed="rId4"/>
          <a:stretch>
            <a:fillRect/>
          </a:stretch>
        </p:blipFill>
        <p:spPr>
          <a:xfrm>
            <a:off x="4349583" y="5255605"/>
            <a:ext cx="2531052" cy="1582269"/>
          </a:xfrm>
          <a:prstGeom prst="rect">
            <a:avLst/>
          </a:prstGeom>
        </p:spPr>
      </p:pic>
      <p:pic>
        <p:nvPicPr>
          <p:cNvPr id="21" name="Picture 20" descr="A screen shot of a graph&#10;&#10;Description automatically generated">
            <a:extLst>
              <a:ext uri="{FF2B5EF4-FFF2-40B4-BE49-F238E27FC236}">
                <a16:creationId xmlns:a16="http://schemas.microsoft.com/office/drawing/2014/main" id="{BFDED5DF-5253-DEBA-FA4F-F4CB959A677E}"/>
              </a:ext>
            </a:extLst>
          </p:cNvPr>
          <p:cNvPicPr>
            <a:picLocks noChangeAspect="1"/>
          </p:cNvPicPr>
          <p:nvPr/>
        </p:nvPicPr>
        <p:blipFill>
          <a:blip r:embed="rId5"/>
          <a:stretch>
            <a:fillRect/>
          </a:stretch>
        </p:blipFill>
        <p:spPr>
          <a:xfrm>
            <a:off x="8794725" y="4185997"/>
            <a:ext cx="2845995" cy="2353668"/>
          </a:xfrm>
          <a:prstGeom prst="rect">
            <a:avLst/>
          </a:prstGeom>
        </p:spPr>
      </p:pic>
      <p:sp>
        <p:nvSpPr>
          <p:cNvPr id="24" name="TextBox 23">
            <a:extLst>
              <a:ext uri="{FF2B5EF4-FFF2-40B4-BE49-F238E27FC236}">
                <a16:creationId xmlns:a16="http://schemas.microsoft.com/office/drawing/2014/main" id="{A796A232-7E46-1B67-97F5-E5ADAB2E21F1}"/>
              </a:ext>
            </a:extLst>
          </p:cNvPr>
          <p:cNvSpPr txBox="1"/>
          <p:nvPr/>
        </p:nvSpPr>
        <p:spPr>
          <a:xfrm>
            <a:off x="8999318" y="3731104"/>
            <a:ext cx="2403350" cy="369332"/>
          </a:xfrm>
          <a:prstGeom prst="rect">
            <a:avLst/>
          </a:prstGeom>
          <a:noFill/>
        </p:spPr>
        <p:txBody>
          <a:bodyPr wrap="none" rtlCol="0">
            <a:spAutoFit/>
          </a:bodyPr>
          <a:lstStyle/>
          <a:p>
            <a:r>
              <a:rPr lang="en-GB" dirty="0"/>
              <a:t>RCDS kicker bump 2023</a:t>
            </a:r>
          </a:p>
        </p:txBody>
      </p:sp>
      <p:sp>
        <p:nvSpPr>
          <p:cNvPr id="25" name="TextBox 24">
            <a:extLst>
              <a:ext uri="{FF2B5EF4-FFF2-40B4-BE49-F238E27FC236}">
                <a16:creationId xmlns:a16="http://schemas.microsoft.com/office/drawing/2014/main" id="{04E8770D-170A-814C-F78B-B4FC0DEE4D1A}"/>
              </a:ext>
            </a:extLst>
          </p:cNvPr>
          <p:cNvSpPr txBox="1"/>
          <p:nvPr/>
        </p:nvSpPr>
        <p:spPr>
          <a:xfrm>
            <a:off x="4062663" y="4954024"/>
            <a:ext cx="3303981" cy="369332"/>
          </a:xfrm>
          <a:prstGeom prst="rect">
            <a:avLst/>
          </a:prstGeom>
          <a:noFill/>
        </p:spPr>
        <p:txBody>
          <a:bodyPr wrap="none" rtlCol="0">
            <a:spAutoFit/>
          </a:bodyPr>
          <a:lstStyle/>
          <a:p>
            <a:r>
              <a:rPr lang="en-GB" dirty="0"/>
              <a:t>BADGER injection efficiency 2023</a:t>
            </a:r>
          </a:p>
        </p:txBody>
      </p:sp>
      <p:sp>
        <p:nvSpPr>
          <p:cNvPr id="26" name="TextBox 25">
            <a:extLst>
              <a:ext uri="{FF2B5EF4-FFF2-40B4-BE49-F238E27FC236}">
                <a16:creationId xmlns:a16="http://schemas.microsoft.com/office/drawing/2014/main" id="{8A860E8B-EE15-E2B9-A10A-50E45739BB2A}"/>
              </a:ext>
            </a:extLst>
          </p:cNvPr>
          <p:cNvSpPr txBox="1"/>
          <p:nvPr/>
        </p:nvSpPr>
        <p:spPr>
          <a:xfrm>
            <a:off x="4532222" y="2537884"/>
            <a:ext cx="2338141" cy="369332"/>
          </a:xfrm>
          <a:prstGeom prst="rect">
            <a:avLst/>
          </a:prstGeom>
          <a:noFill/>
        </p:spPr>
        <p:txBody>
          <a:bodyPr wrap="none" rtlCol="0">
            <a:spAutoFit/>
          </a:bodyPr>
          <a:lstStyle/>
          <a:p>
            <a:r>
              <a:rPr lang="en-GB" dirty="0"/>
              <a:t>BADGER coupling 2023</a:t>
            </a:r>
          </a:p>
        </p:txBody>
      </p:sp>
      <p:sp>
        <p:nvSpPr>
          <p:cNvPr id="27" name="TextBox 26">
            <a:extLst>
              <a:ext uri="{FF2B5EF4-FFF2-40B4-BE49-F238E27FC236}">
                <a16:creationId xmlns:a16="http://schemas.microsoft.com/office/drawing/2014/main" id="{C58C03A5-1774-8A16-F3FF-75B0EC4A25BC}"/>
              </a:ext>
            </a:extLst>
          </p:cNvPr>
          <p:cNvSpPr txBox="1"/>
          <p:nvPr/>
        </p:nvSpPr>
        <p:spPr>
          <a:xfrm>
            <a:off x="382778" y="3735625"/>
            <a:ext cx="2572948" cy="369332"/>
          </a:xfrm>
          <a:prstGeom prst="rect">
            <a:avLst/>
          </a:prstGeom>
          <a:noFill/>
        </p:spPr>
        <p:txBody>
          <a:bodyPr wrap="none" rtlCol="0">
            <a:spAutoFit/>
          </a:bodyPr>
          <a:lstStyle/>
          <a:p>
            <a:r>
              <a:rPr lang="en-GB" dirty="0"/>
              <a:t>OCELOT tune match 2018</a:t>
            </a:r>
          </a:p>
        </p:txBody>
      </p:sp>
    </p:spTree>
    <p:extLst>
      <p:ext uri="{BB962C8B-B14F-4D97-AF65-F5344CB8AC3E}">
        <p14:creationId xmlns:p14="http://schemas.microsoft.com/office/powerpoint/2010/main" val="1164887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C9EDF-7822-AF80-8F5B-A39BC8497AE0}"/>
              </a:ext>
            </a:extLst>
          </p:cNvPr>
          <p:cNvSpPr>
            <a:spLocks noGrp="1"/>
          </p:cNvSpPr>
          <p:nvPr>
            <p:ph type="title"/>
          </p:nvPr>
        </p:nvSpPr>
        <p:spPr>
          <a:xfrm>
            <a:off x="838200" y="196963"/>
            <a:ext cx="10515600" cy="759482"/>
          </a:xfrm>
        </p:spPr>
        <p:txBody>
          <a:bodyPr>
            <a:normAutofit/>
          </a:bodyPr>
          <a:lstStyle/>
          <a:p>
            <a:pPr algn="ctr"/>
            <a:r>
              <a:rPr lang="en-GB" sz="3200" dirty="0">
                <a:latin typeface="Tahoma" panose="020B0604030504040204" pitchFamily="34" charset="0"/>
                <a:ea typeface="Tahoma" panose="020B0604030504040204" pitchFamily="34" charset="0"/>
                <a:cs typeface="Tahoma" panose="020B0604030504040204" pitchFamily="34" charset="0"/>
              </a:rPr>
              <a:t>Experience with optimizers</a:t>
            </a:r>
          </a:p>
        </p:txBody>
      </p:sp>
      <p:sp>
        <p:nvSpPr>
          <p:cNvPr id="3" name="Content Placeholder 2">
            <a:extLst>
              <a:ext uri="{FF2B5EF4-FFF2-40B4-BE49-F238E27FC236}">
                <a16:creationId xmlns:a16="http://schemas.microsoft.com/office/drawing/2014/main" id="{D8FEC67A-328B-F38A-F66C-2E06742F6CF7}"/>
              </a:ext>
            </a:extLst>
          </p:cNvPr>
          <p:cNvSpPr>
            <a:spLocks noGrp="1"/>
          </p:cNvSpPr>
          <p:nvPr>
            <p:ph idx="1"/>
          </p:nvPr>
        </p:nvSpPr>
        <p:spPr>
          <a:xfrm>
            <a:off x="315806" y="918989"/>
            <a:ext cx="10988566" cy="4351338"/>
          </a:xfrm>
        </p:spPr>
        <p:txBody>
          <a:bodyPr>
            <a:normAutofit/>
          </a:bodyPr>
          <a:lstStyle/>
          <a:p>
            <a:r>
              <a:rPr lang="en-GB" sz="2400" dirty="0">
                <a:latin typeface="Tahoma" panose="020B0604030504040204" pitchFamily="34" charset="0"/>
                <a:ea typeface="Tahoma" panose="020B0604030504040204" pitchFamily="34" charset="0"/>
                <a:cs typeface="Tahoma" panose="020B0604030504040204" pitchFamily="34" charset="0"/>
              </a:rPr>
              <a:t>Many factors (amount of maintenance, personal preferences, general operations planning, time-saving potential) play a role in how widely such tools are used. Software usability and UI often come before algorithm </a:t>
            </a:r>
          </a:p>
        </p:txBody>
      </p:sp>
      <p:pic>
        <p:nvPicPr>
          <p:cNvPr id="29" name="Picture 28" descr="A screenshot of a computer&#10;&#10;Description automatically generated">
            <a:extLst>
              <a:ext uri="{FF2B5EF4-FFF2-40B4-BE49-F238E27FC236}">
                <a16:creationId xmlns:a16="http://schemas.microsoft.com/office/drawing/2014/main" id="{A32DFA6E-851D-DC4A-DBE7-9CC943B58237}"/>
              </a:ext>
            </a:extLst>
          </p:cNvPr>
          <p:cNvPicPr>
            <a:picLocks noChangeAspect="1"/>
          </p:cNvPicPr>
          <p:nvPr/>
        </p:nvPicPr>
        <p:blipFill>
          <a:blip r:embed="rId2"/>
          <a:stretch>
            <a:fillRect/>
          </a:stretch>
        </p:blipFill>
        <p:spPr>
          <a:xfrm>
            <a:off x="451732" y="3428709"/>
            <a:ext cx="5062069" cy="3237470"/>
          </a:xfrm>
          <a:prstGeom prst="rect">
            <a:avLst/>
          </a:prstGeom>
          <a:effectLst>
            <a:outerShdw blurRad="50800" dist="38100" dir="2700000" algn="tl" rotWithShape="0">
              <a:prstClr val="black">
                <a:alpha val="40000"/>
              </a:prstClr>
            </a:outerShdw>
          </a:effectLst>
        </p:spPr>
      </p:pic>
      <p:pic>
        <p:nvPicPr>
          <p:cNvPr id="5" name="Picture 4">
            <a:extLst>
              <a:ext uri="{FF2B5EF4-FFF2-40B4-BE49-F238E27FC236}">
                <a16:creationId xmlns:a16="http://schemas.microsoft.com/office/drawing/2014/main" id="{8A407227-98CB-73B2-048A-C57CC28E2ED0}"/>
              </a:ext>
            </a:extLst>
          </p:cNvPr>
          <p:cNvPicPr>
            <a:picLocks noChangeAspect="1"/>
          </p:cNvPicPr>
          <p:nvPr/>
        </p:nvPicPr>
        <p:blipFill rotWithShape="1">
          <a:blip r:embed="rId3"/>
          <a:srcRect r="60246"/>
          <a:stretch/>
        </p:blipFill>
        <p:spPr>
          <a:xfrm>
            <a:off x="6448168" y="5572900"/>
            <a:ext cx="4043718" cy="1231147"/>
          </a:xfrm>
          <a:prstGeom prst="rect">
            <a:avLst/>
          </a:prstGeom>
          <a:effectLst>
            <a:outerShdw blurRad="50800" dist="38100" dir="2700000" algn="tl" rotWithShape="0">
              <a:prstClr val="black">
                <a:alpha val="40000"/>
              </a:prstClr>
            </a:outerShdw>
          </a:effectLst>
        </p:spPr>
      </p:pic>
      <p:pic>
        <p:nvPicPr>
          <p:cNvPr id="7" name="Picture 6" descr="A screenshot of a computer&#10;&#10;Description automatically generated">
            <a:extLst>
              <a:ext uri="{FF2B5EF4-FFF2-40B4-BE49-F238E27FC236}">
                <a16:creationId xmlns:a16="http://schemas.microsoft.com/office/drawing/2014/main" id="{7E5F044E-3976-3DC6-D64E-DC08FF0E2308}"/>
              </a:ext>
            </a:extLst>
          </p:cNvPr>
          <p:cNvPicPr>
            <a:picLocks noChangeAspect="1"/>
          </p:cNvPicPr>
          <p:nvPr/>
        </p:nvPicPr>
        <p:blipFill>
          <a:blip r:embed="rId4"/>
          <a:stretch>
            <a:fillRect/>
          </a:stretch>
        </p:blipFill>
        <p:spPr>
          <a:xfrm>
            <a:off x="6472882" y="2338399"/>
            <a:ext cx="5062069" cy="2129803"/>
          </a:xfrm>
          <a:prstGeom prst="rect">
            <a:avLst/>
          </a:prstGeom>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id="{E22E1315-63A8-04DE-2ACB-04F398BEEDFB}"/>
              </a:ext>
            </a:extLst>
          </p:cNvPr>
          <p:cNvSpPr txBox="1"/>
          <p:nvPr/>
        </p:nvSpPr>
        <p:spPr>
          <a:xfrm>
            <a:off x="838200" y="2925018"/>
            <a:ext cx="3727367" cy="369332"/>
          </a:xfrm>
          <a:prstGeom prst="rect">
            <a:avLst/>
          </a:prstGeom>
          <a:noFill/>
        </p:spPr>
        <p:txBody>
          <a:bodyPr wrap="none" rtlCol="0">
            <a:spAutoFit/>
          </a:bodyPr>
          <a:lstStyle/>
          <a:p>
            <a:r>
              <a:rPr lang="en-GB" dirty="0"/>
              <a:t>XFEL: constantly used and maintained</a:t>
            </a:r>
          </a:p>
        </p:txBody>
      </p:sp>
      <p:sp>
        <p:nvSpPr>
          <p:cNvPr id="9" name="TextBox 8">
            <a:extLst>
              <a:ext uri="{FF2B5EF4-FFF2-40B4-BE49-F238E27FC236}">
                <a16:creationId xmlns:a16="http://schemas.microsoft.com/office/drawing/2014/main" id="{444163AA-D1CB-1F9A-1D0E-FC54AE453BF2}"/>
              </a:ext>
            </a:extLst>
          </p:cNvPr>
          <p:cNvSpPr txBox="1"/>
          <p:nvPr/>
        </p:nvSpPr>
        <p:spPr>
          <a:xfrm>
            <a:off x="6435811" y="1976271"/>
            <a:ext cx="4687502" cy="369332"/>
          </a:xfrm>
          <a:prstGeom prst="rect">
            <a:avLst/>
          </a:prstGeom>
          <a:noFill/>
        </p:spPr>
        <p:txBody>
          <a:bodyPr wrap="none" rtlCol="0">
            <a:spAutoFit/>
          </a:bodyPr>
          <a:lstStyle/>
          <a:p>
            <a:r>
              <a:rPr lang="en-GB" dirty="0"/>
              <a:t>FLASH: something went wrong and not yet fixed</a:t>
            </a:r>
          </a:p>
        </p:txBody>
      </p:sp>
      <p:pic>
        <p:nvPicPr>
          <p:cNvPr id="11" name="Picture 10" descr="A close-up of a message&#10;&#10;Description automatically generated">
            <a:extLst>
              <a:ext uri="{FF2B5EF4-FFF2-40B4-BE49-F238E27FC236}">
                <a16:creationId xmlns:a16="http://schemas.microsoft.com/office/drawing/2014/main" id="{AE2CAE50-588D-7D75-FA06-F61A9945A1D8}"/>
              </a:ext>
            </a:extLst>
          </p:cNvPr>
          <p:cNvPicPr>
            <a:picLocks noChangeAspect="1"/>
          </p:cNvPicPr>
          <p:nvPr/>
        </p:nvPicPr>
        <p:blipFill>
          <a:blip r:embed="rId5"/>
          <a:stretch>
            <a:fillRect/>
          </a:stretch>
        </p:blipFill>
        <p:spPr>
          <a:xfrm>
            <a:off x="6671593" y="4245538"/>
            <a:ext cx="5062069" cy="908104"/>
          </a:xfrm>
          <a:prstGeom prst="rect">
            <a:avLst/>
          </a:prstGeom>
          <a:effectLst>
            <a:outerShdw blurRad="50800" dist="38100" dir="2700000" algn="tl" rotWithShape="0">
              <a:prstClr val="black">
                <a:alpha val="40000"/>
              </a:prstClr>
            </a:outerShdw>
          </a:effectLst>
        </p:spPr>
      </p:pic>
      <p:sp>
        <p:nvSpPr>
          <p:cNvPr id="12" name="TextBox 11">
            <a:extLst>
              <a:ext uri="{FF2B5EF4-FFF2-40B4-BE49-F238E27FC236}">
                <a16:creationId xmlns:a16="http://schemas.microsoft.com/office/drawing/2014/main" id="{B12C5020-C6D7-154A-BE25-07555A59D9A7}"/>
              </a:ext>
            </a:extLst>
          </p:cNvPr>
          <p:cNvSpPr txBox="1"/>
          <p:nvPr/>
        </p:nvSpPr>
        <p:spPr>
          <a:xfrm>
            <a:off x="6390502" y="5168447"/>
            <a:ext cx="4206857" cy="369332"/>
          </a:xfrm>
          <a:prstGeom prst="rect">
            <a:avLst/>
          </a:prstGeom>
          <a:noFill/>
        </p:spPr>
        <p:txBody>
          <a:bodyPr wrap="none" rtlCol="0">
            <a:spAutoFit/>
          </a:bodyPr>
          <a:lstStyle/>
          <a:p>
            <a:r>
              <a:rPr lang="en-GB" dirty="0"/>
              <a:t>PETRA: RCDS most used, but not too often </a:t>
            </a:r>
          </a:p>
        </p:txBody>
      </p:sp>
    </p:spTree>
    <p:extLst>
      <p:ext uri="{BB962C8B-B14F-4D97-AF65-F5344CB8AC3E}">
        <p14:creationId xmlns:p14="http://schemas.microsoft.com/office/powerpoint/2010/main" val="5991925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diagram of a graph&#10;&#10;Description automatically generated with medium confidence">
            <a:extLst>
              <a:ext uri="{FF2B5EF4-FFF2-40B4-BE49-F238E27FC236}">
                <a16:creationId xmlns:a16="http://schemas.microsoft.com/office/drawing/2014/main" id="{DDEA419B-A307-7EDE-C524-500DDA3C922F}"/>
              </a:ext>
            </a:extLst>
          </p:cNvPr>
          <p:cNvPicPr>
            <a:picLocks noChangeAspect="1"/>
          </p:cNvPicPr>
          <p:nvPr/>
        </p:nvPicPr>
        <p:blipFill>
          <a:blip r:embed="rId2"/>
          <a:stretch>
            <a:fillRect/>
          </a:stretch>
        </p:blipFill>
        <p:spPr>
          <a:xfrm>
            <a:off x="4419600" y="3845869"/>
            <a:ext cx="6973456" cy="2992997"/>
          </a:xfrm>
          <a:prstGeom prst="rect">
            <a:avLst/>
          </a:prstGeom>
        </p:spPr>
      </p:pic>
      <p:sp>
        <p:nvSpPr>
          <p:cNvPr id="2" name="Title 1">
            <a:extLst>
              <a:ext uri="{FF2B5EF4-FFF2-40B4-BE49-F238E27FC236}">
                <a16:creationId xmlns:a16="http://schemas.microsoft.com/office/drawing/2014/main" id="{65BC9EDF-7822-AF80-8F5B-A39BC8497AE0}"/>
              </a:ext>
            </a:extLst>
          </p:cNvPr>
          <p:cNvSpPr>
            <a:spLocks noGrp="1"/>
          </p:cNvSpPr>
          <p:nvPr>
            <p:ph type="title"/>
          </p:nvPr>
        </p:nvSpPr>
        <p:spPr>
          <a:xfrm>
            <a:off x="838200" y="365126"/>
            <a:ext cx="10515600" cy="759482"/>
          </a:xfrm>
        </p:spPr>
        <p:txBody>
          <a:bodyPr>
            <a:normAutofit/>
          </a:bodyPr>
          <a:lstStyle/>
          <a:p>
            <a:pPr algn="ctr"/>
            <a:r>
              <a:rPr lang="en-GB" sz="3200" dirty="0">
                <a:latin typeface="Tahoma" panose="020B0604030504040204" pitchFamily="34" charset="0"/>
                <a:ea typeface="Tahoma" panose="020B0604030504040204" pitchFamily="34" charset="0"/>
                <a:cs typeface="Tahoma" panose="020B0604030504040204" pitchFamily="34" charset="0"/>
              </a:rPr>
              <a:t>Optimizers - ML features</a:t>
            </a:r>
          </a:p>
        </p:txBody>
      </p:sp>
      <p:sp>
        <p:nvSpPr>
          <p:cNvPr id="3" name="Content Placeholder 2">
            <a:extLst>
              <a:ext uri="{FF2B5EF4-FFF2-40B4-BE49-F238E27FC236}">
                <a16:creationId xmlns:a16="http://schemas.microsoft.com/office/drawing/2014/main" id="{D8FEC67A-328B-F38A-F66C-2E06742F6CF7}"/>
              </a:ext>
            </a:extLst>
          </p:cNvPr>
          <p:cNvSpPr>
            <a:spLocks noGrp="1"/>
          </p:cNvSpPr>
          <p:nvPr>
            <p:ph idx="1"/>
          </p:nvPr>
        </p:nvSpPr>
        <p:spPr>
          <a:xfrm>
            <a:off x="838200" y="1207778"/>
            <a:ext cx="10515600" cy="4351338"/>
          </a:xfrm>
        </p:spPr>
        <p:txBody>
          <a:bodyPr>
            <a:normAutofit/>
          </a:bodyPr>
          <a:lstStyle/>
          <a:p>
            <a:r>
              <a:rPr lang="en-GB" sz="2400" dirty="0">
                <a:latin typeface="Tahoma" panose="020B0604030504040204" pitchFamily="34" charset="0"/>
                <a:ea typeface="Tahoma" panose="020B0604030504040204" pitchFamily="34" charset="0"/>
                <a:cs typeface="Tahoma" panose="020B0604030504040204" pitchFamily="34" charset="0"/>
              </a:rPr>
              <a:t>GP Optimizers are now commonly available (e.g. through standard python libraries ) and used in simulations and on-line optimization. They usually require dedicated setup to work efficiently and offer speedup in optimization rather than enhanced capabilities.</a:t>
            </a:r>
          </a:p>
          <a:p>
            <a:r>
              <a:rPr lang="en-GB" sz="2400" dirty="0">
                <a:latin typeface="Tahoma" panose="020B0604030504040204" pitchFamily="34" charset="0"/>
                <a:ea typeface="Tahoma" panose="020B0604030504040204" pitchFamily="34" charset="0"/>
                <a:cs typeface="Tahoma" panose="020B0604030504040204" pitchFamily="34" charset="0"/>
              </a:rPr>
              <a:t>We explored several classical ML/data analysis tools (clustering, regressions etc.) to build models and explore data from early FLASH optimization. Practical applications were (and still are) unclear. Data quality and data processing was non-trivial.</a:t>
            </a:r>
          </a:p>
          <a:p>
            <a:endParaRPr lang="en-GB" sz="2400" dirty="0">
              <a:latin typeface="Tahoma" panose="020B0604030504040204" pitchFamily="34" charset="0"/>
              <a:ea typeface="Tahoma" panose="020B0604030504040204" pitchFamily="34" charset="0"/>
              <a:cs typeface="Tahoma" panose="020B0604030504040204" pitchFamily="34" charset="0"/>
            </a:endParaRPr>
          </a:p>
        </p:txBody>
      </p:sp>
      <p:pic>
        <p:nvPicPr>
          <p:cNvPr id="5" name="Picture 4" descr="A red and orange lines&#10;&#10;Description automatically generated">
            <a:extLst>
              <a:ext uri="{FF2B5EF4-FFF2-40B4-BE49-F238E27FC236}">
                <a16:creationId xmlns:a16="http://schemas.microsoft.com/office/drawing/2014/main" id="{8D531FC9-2AA5-7491-72C0-6BE94B264CDE}"/>
              </a:ext>
            </a:extLst>
          </p:cNvPr>
          <p:cNvPicPr>
            <a:picLocks noChangeAspect="1"/>
          </p:cNvPicPr>
          <p:nvPr/>
        </p:nvPicPr>
        <p:blipFill>
          <a:blip r:embed="rId3"/>
          <a:stretch>
            <a:fillRect/>
          </a:stretch>
        </p:blipFill>
        <p:spPr>
          <a:xfrm>
            <a:off x="475038" y="4105364"/>
            <a:ext cx="3503839" cy="2647005"/>
          </a:xfrm>
          <a:prstGeom prst="rect">
            <a:avLst/>
          </a:prstGeom>
        </p:spPr>
      </p:pic>
      <p:sp>
        <p:nvSpPr>
          <p:cNvPr id="8" name="TextBox 7">
            <a:extLst>
              <a:ext uri="{FF2B5EF4-FFF2-40B4-BE49-F238E27FC236}">
                <a16:creationId xmlns:a16="http://schemas.microsoft.com/office/drawing/2014/main" id="{2976A783-DEF6-94B1-4998-230E7CAC9B69}"/>
              </a:ext>
            </a:extLst>
          </p:cNvPr>
          <p:cNvSpPr txBox="1"/>
          <p:nvPr/>
        </p:nvSpPr>
        <p:spPr>
          <a:xfrm>
            <a:off x="3799774" y="4783527"/>
            <a:ext cx="2428032" cy="1200329"/>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Regression model of FLASH radiation power, </a:t>
            </a:r>
            <a:r>
              <a:rPr lang="en-GB" b="0" i="0" u="none" strike="noStrike" dirty="0">
                <a:solidFill>
                  <a:srgbClr val="000000"/>
                </a:solidFill>
                <a:effectLst/>
                <a:latin typeface="Lucida Grande" panose="020B0600040502020204" pitchFamily="34" charset="0"/>
              </a:rPr>
              <a:t> </a:t>
            </a:r>
            <a:r>
              <a:rPr lang="en-GB" b="0" i="0" u="none" strike="noStrike" dirty="0">
                <a:solidFill>
                  <a:srgbClr val="000000"/>
                </a:solidFill>
                <a:effectLst/>
                <a:latin typeface="Lucida Grande" panose="020B0600040502020204" pitchFamily="34" charset="0"/>
                <a:hlinkClick r:id="rId4"/>
              </a:rPr>
              <a:t>arXiv:1704.02335v1</a:t>
            </a:r>
            <a:endParaRPr lang="en-GB"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762DD65A-6F9F-6D3D-7670-8AFE35988978}"/>
              </a:ext>
            </a:extLst>
          </p:cNvPr>
          <p:cNvSpPr txBox="1"/>
          <p:nvPr/>
        </p:nvSpPr>
        <p:spPr>
          <a:xfrm>
            <a:off x="9635986" y="4225502"/>
            <a:ext cx="2428032" cy="923330"/>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PCA analysis of FLASH orbit data, unpublished (2016)</a:t>
            </a:r>
          </a:p>
        </p:txBody>
      </p:sp>
    </p:spTree>
    <p:extLst>
      <p:ext uri="{BB962C8B-B14F-4D97-AF65-F5344CB8AC3E}">
        <p14:creationId xmlns:p14="http://schemas.microsoft.com/office/powerpoint/2010/main" val="3832651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C9EDF-7822-AF80-8F5B-A39BC8497AE0}"/>
              </a:ext>
            </a:extLst>
          </p:cNvPr>
          <p:cNvSpPr>
            <a:spLocks noGrp="1"/>
          </p:cNvSpPr>
          <p:nvPr>
            <p:ph type="title"/>
          </p:nvPr>
        </p:nvSpPr>
        <p:spPr>
          <a:xfrm>
            <a:off x="838200" y="365126"/>
            <a:ext cx="10515600" cy="759482"/>
          </a:xfrm>
        </p:spPr>
        <p:txBody>
          <a:bodyPr>
            <a:normAutofit/>
          </a:bodyPr>
          <a:lstStyle/>
          <a:p>
            <a:pPr algn="ctr"/>
            <a:r>
              <a:rPr lang="en-GB" sz="3200" dirty="0">
                <a:latin typeface="Tahoma" panose="020B0604030504040204" pitchFamily="34" charset="0"/>
                <a:ea typeface="Tahoma" panose="020B0604030504040204" pitchFamily="34" charset="0"/>
                <a:cs typeface="Tahoma" panose="020B0604030504040204" pitchFamily="34" charset="0"/>
              </a:rPr>
              <a:t>…at the same time AI revolution has happened</a:t>
            </a:r>
          </a:p>
        </p:txBody>
      </p:sp>
      <p:sp>
        <p:nvSpPr>
          <p:cNvPr id="3" name="Content Placeholder 2">
            <a:extLst>
              <a:ext uri="{FF2B5EF4-FFF2-40B4-BE49-F238E27FC236}">
                <a16:creationId xmlns:a16="http://schemas.microsoft.com/office/drawing/2014/main" id="{D8FEC67A-328B-F38A-F66C-2E06742F6CF7}"/>
              </a:ext>
            </a:extLst>
          </p:cNvPr>
          <p:cNvSpPr>
            <a:spLocks noGrp="1"/>
          </p:cNvSpPr>
          <p:nvPr>
            <p:ph idx="1"/>
          </p:nvPr>
        </p:nvSpPr>
        <p:spPr/>
        <p:txBody>
          <a:bodyPr>
            <a:normAutofit/>
          </a:bodyPr>
          <a:lstStyle/>
          <a:p>
            <a:r>
              <a:rPr lang="en-GB" sz="2400" dirty="0">
                <a:latin typeface="Tahoma" panose="020B0604030504040204" pitchFamily="34" charset="0"/>
                <a:ea typeface="Tahoma" panose="020B0604030504040204" pitchFamily="34" charset="0"/>
                <a:cs typeface="Tahoma" panose="020B0604030504040204" pitchFamily="34" charset="0"/>
              </a:rPr>
              <a:t>“Deep Learning” 2015</a:t>
            </a:r>
          </a:p>
          <a:p>
            <a:r>
              <a:rPr lang="en-GB" sz="2400" dirty="0">
                <a:latin typeface="Tahoma" panose="020B0604030504040204" pitchFamily="34" charset="0"/>
                <a:ea typeface="Tahoma" panose="020B0604030504040204" pitchFamily="34" charset="0"/>
                <a:cs typeface="Tahoma" panose="020B0604030504040204" pitchFamily="34" charset="0"/>
              </a:rPr>
              <a:t>DeepMind founded 2010</a:t>
            </a:r>
          </a:p>
          <a:p>
            <a:r>
              <a:rPr lang="en-GB" sz="2400" dirty="0" err="1">
                <a:latin typeface="Tahoma" panose="020B0604030504040204" pitchFamily="34" charset="0"/>
                <a:ea typeface="Tahoma" panose="020B0604030504040204" pitchFamily="34" charset="0"/>
                <a:cs typeface="Tahoma" panose="020B0604030504040204" pitchFamily="34" charset="0"/>
              </a:rPr>
              <a:t>OpenAI</a:t>
            </a:r>
            <a:r>
              <a:rPr lang="en-GB" sz="2400" dirty="0">
                <a:latin typeface="Tahoma" panose="020B0604030504040204" pitchFamily="34" charset="0"/>
                <a:ea typeface="Tahoma" panose="020B0604030504040204" pitchFamily="34" charset="0"/>
                <a:cs typeface="Tahoma" panose="020B0604030504040204" pitchFamily="34" charset="0"/>
              </a:rPr>
              <a:t> founded 2015</a:t>
            </a:r>
          </a:p>
          <a:p>
            <a:r>
              <a:rPr lang="en-GB" sz="2400" dirty="0">
                <a:latin typeface="Tahoma" panose="020B0604030504040204" pitchFamily="34" charset="0"/>
                <a:ea typeface="Tahoma" panose="020B0604030504040204" pitchFamily="34" charset="0"/>
                <a:cs typeface="Tahoma" panose="020B0604030504040204" pitchFamily="34" charset="0"/>
              </a:rPr>
              <a:t>AlphaGo vs Lee Sedol 2016</a:t>
            </a:r>
          </a:p>
          <a:p>
            <a:r>
              <a:rPr lang="en-GB" sz="2400" dirty="0">
                <a:latin typeface="Tahoma" panose="020B0604030504040204" pitchFamily="34" charset="0"/>
                <a:ea typeface="Tahoma" panose="020B0604030504040204" pitchFamily="34" charset="0"/>
                <a:cs typeface="Tahoma" panose="020B0604030504040204" pitchFamily="34" charset="0"/>
              </a:rPr>
              <a:t>“Attention is all you need” 2017</a:t>
            </a:r>
          </a:p>
          <a:p>
            <a:r>
              <a:rPr lang="en-GB" sz="2400" dirty="0">
                <a:latin typeface="Tahoma" panose="020B0604030504040204" pitchFamily="34" charset="0"/>
                <a:ea typeface="Tahoma" panose="020B0604030504040204" pitchFamily="34" charset="0"/>
                <a:cs typeface="Tahoma" panose="020B0604030504040204" pitchFamily="34" charset="0"/>
              </a:rPr>
              <a:t>GPT 1 2017</a:t>
            </a:r>
          </a:p>
          <a:p>
            <a:r>
              <a:rPr lang="en-GB" sz="2400" dirty="0" err="1">
                <a:latin typeface="Tahoma" panose="020B0604030504040204" pitchFamily="34" charset="0"/>
                <a:ea typeface="Tahoma" panose="020B0604030504040204" pitchFamily="34" charset="0"/>
                <a:cs typeface="Tahoma" panose="020B0604030504040204" pitchFamily="34" charset="0"/>
              </a:rPr>
              <a:t>ChatGPT</a:t>
            </a:r>
            <a:r>
              <a:rPr lang="en-GB" sz="2400" dirty="0">
                <a:latin typeface="Tahoma" panose="020B0604030504040204" pitchFamily="34" charset="0"/>
                <a:ea typeface="Tahoma" panose="020B0604030504040204" pitchFamily="34" charset="0"/>
                <a:cs typeface="Tahoma" panose="020B0604030504040204" pitchFamily="34" charset="0"/>
              </a:rPr>
              <a:t> 2022</a:t>
            </a:r>
          </a:p>
        </p:txBody>
      </p:sp>
      <p:pic>
        <p:nvPicPr>
          <p:cNvPr id="4" name="Picture 3" descr="A screenshot of a article&#10;&#10;Description automatically generated">
            <a:extLst>
              <a:ext uri="{FF2B5EF4-FFF2-40B4-BE49-F238E27FC236}">
                <a16:creationId xmlns:a16="http://schemas.microsoft.com/office/drawing/2014/main" id="{7751C757-848D-3993-24A0-B3EA230C0A7A}"/>
              </a:ext>
            </a:extLst>
          </p:cNvPr>
          <p:cNvPicPr>
            <a:picLocks noChangeAspect="1"/>
          </p:cNvPicPr>
          <p:nvPr/>
        </p:nvPicPr>
        <p:blipFill>
          <a:blip r:embed="rId2"/>
          <a:stretch>
            <a:fillRect/>
          </a:stretch>
        </p:blipFill>
        <p:spPr>
          <a:xfrm>
            <a:off x="6598254" y="1420648"/>
            <a:ext cx="5070417" cy="2951655"/>
          </a:xfrm>
          <a:prstGeom prst="rect">
            <a:avLst/>
          </a:prstGeom>
        </p:spPr>
      </p:pic>
    </p:spTree>
    <p:extLst>
      <p:ext uri="{BB962C8B-B14F-4D97-AF65-F5344CB8AC3E}">
        <p14:creationId xmlns:p14="http://schemas.microsoft.com/office/powerpoint/2010/main" val="4152798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blue and white text on a white background&#10;&#10;Description automatically generated">
            <a:extLst>
              <a:ext uri="{FF2B5EF4-FFF2-40B4-BE49-F238E27FC236}">
                <a16:creationId xmlns:a16="http://schemas.microsoft.com/office/drawing/2014/main" id="{97D3E3E2-6746-4C76-FA7F-AE7779E28A71}"/>
              </a:ext>
            </a:extLst>
          </p:cNvPr>
          <p:cNvPicPr>
            <a:picLocks noChangeAspect="1"/>
          </p:cNvPicPr>
          <p:nvPr/>
        </p:nvPicPr>
        <p:blipFill>
          <a:blip r:embed="rId2"/>
          <a:stretch>
            <a:fillRect/>
          </a:stretch>
        </p:blipFill>
        <p:spPr>
          <a:xfrm>
            <a:off x="451945" y="4262512"/>
            <a:ext cx="6190592" cy="2432575"/>
          </a:xfrm>
          <a:prstGeom prst="rect">
            <a:avLst/>
          </a:prstGeom>
        </p:spPr>
      </p:pic>
      <p:sp>
        <p:nvSpPr>
          <p:cNvPr id="2" name="Title 1">
            <a:extLst>
              <a:ext uri="{FF2B5EF4-FFF2-40B4-BE49-F238E27FC236}">
                <a16:creationId xmlns:a16="http://schemas.microsoft.com/office/drawing/2014/main" id="{65BC9EDF-7822-AF80-8F5B-A39BC8497AE0}"/>
              </a:ext>
            </a:extLst>
          </p:cNvPr>
          <p:cNvSpPr>
            <a:spLocks noGrp="1"/>
          </p:cNvSpPr>
          <p:nvPr>
            <p:ph type="title"/>
          </p:nvPr>
        </p:nvSpPr>
        <p:spPr>
          <a:xfrm>
            <a:off x="838200" y="365126"/>
            <a:ext cx="10515600" cy="759482"/>
          </a:xfrm>
        </p:spPr>
        <p:txBody>
          <a:bodyPr>
            <a:normAutofit/>
          </a:bodyPr>
          <a:lstStyle/>
          <a:p>
            <a:pPr algn="ctr"/>
            <a:r>
              <a:rPr lang="en-GB" sz="3200" dirty="0">
                <a:latin typeface="Tahoma" panose="020B0604030504040204" pitchFamily="34" charset="0"/>
                <a:ea typeface="Tahoma" panose="020B0604030504040204" pitchFamily="34" charset="0"/>
                <a:cs typeface="Tahoma" panose="020B0604030504040204" pitchFamily="34" charset="0"/>
              </a:rPr>
              <a:t>Riding the AI wave</a:t>
            </a:r>
          </a:p>
        </p:txBody>
      </p:sp>
      <p:sp>
        <p:nvSpPr>
          <p:cNvPr id="3" name="Content Placeholder 2">
            <a:extLst>
              <a:ext uri="{FF2B5EF4-FFF2-40B4-BE49-F238E27FC236}">
                <a16:creationId xmlns:a16="http://schemas.microsoft.com/office/drawing/2014/main" id="{D8FEC67A-328B-F38A-F66C-2E06742F6CF7}"/>
              </a:ext>
            </a:extLst>
          </p:cNvPr>
          <p:cNvSpPr>
            <a:spLocks noGrp="1"/>
          </p:cNvSpPr>
          <p:nvPr>
            <p:ph idx="1"/>
          </p:nvPr>
        </p:nvSpPr>
        <p:spPr>
          <a:xfrm>
            <a:off x="252248" y="1208696"/>
            <a:ext cx="5749159" cy="2875146"/>
          </a:xfrm>
        </p:spPr>
        <p:txBody>
          <a:bodyPr>
            <a:normAutofit fontScale="92500" lnSpcReduction="10000"/>
          </a:bodyPr>
          <a:lstStyle/>
          <a:p>
            <a:r>
              <a:rPr lang="en-GB" sz="2400" dirty="0">
                <a:latin typeface="Tahoma" panose="020B0604030504040204" pitchFamily="34" charset="0"/>
                <a:ea typeface="Tahoma" panose="020B0604030504040204" pitchFamily="34" charset="0"/>
                <a:cs typeface="Tahoma" panose="020B0604030504040204" pitchFamily="34" charset="0"/>
              </a:rPr>
              <a:t>Increased understanding of potential of AI for accelerators</a:t>
            </a:r>
          </a:p>
          <a:p>
            <a:r>
              <a:rPr lang="en-GB" sz="2400" dirty="0">
                <a:latin typeface="Tahoma" panose="020B0604030504040204" pitchFamily="34" charset="0"/>
                <a:ea typeface="Tahoma" panose="020B0604030504040204" pitchFamily="34" charset="0"/>
                <a:cs typeface="Tahoma" panose="020B0604030504040204" pitchFamily="34" charset="0"/>
              </a:rPr>
              <a:t>White paper in 2018</a:t>
            </a:r>
          </a:p>
          <a:p>
            <a:r>
              <a:rPr lang="en-GB" sz="2400" dirty="0">
                <a:latin typeface="Tahoma" panose="020B0604030504040204" pitchFamily="34" charset="0"/>
                <a:ea typeface="Tahoma" panose="020B0604030504040204" pitchFamily="34" charset="0"/>
                <a:cs typeface="Tahoma" panose="020B0604030504040204" pitchFamily="34" charset="0"/>
              </a:rPr>
              <a:t>ICFA ML Workshops since 2018</a:t>
            </a:r>
          </a:p>
          <a:p>
            <a:r>
              <a:rPr lang="en-GB" sz="2400" dirty="0">
                <a:latin typeface="Tahoma" panose="020B0604030504040204" pitchFamily="34" charset="0"/>
                <a:ea typeface="Tahoma" panose="020B0604030504040204" pitchFamily="34" charset="0"/>
                <a:cs typeface="Tahoma" panose="020B0604030504040204" pitchFamily="34" charset="0"/>
              </a:rPr>
              <a:t>National platforms (</a:t>
            </a:r>
            <a:r>
              <a:rPr lang="en-GB" sz="2400" dirty="0" err="1">
                <a:latin typeface="Tahoma" panose="020B0604030504040204" pitchFamily="34" charset="0"/>
                <a:ea typeface="Tahoma" panose="020B0604030504040204" pitchFamily="34" charset="0"/>
                <a:cs typeface="Tahoma" panose="020B0604030504040204" pitchFamily="34" charset="0"/>
              </a:rPr>
              <a:t>e.g</a:t>
            </a:r>
            <a:r>
              <a:rPr lang="en-GB" sz="2400" dirty="0">
                <a:latin typeface="Tahoma" panose="020B0604030504040204" pitchFamily="34" charset="0"/>
                <a:ea typeface="Tahoma" panose="020B0604030504040204" pitchFamily="34" charset="0"/>
                <a:cs typeface="Tahoma" panose="020B0604030504040204" pitchFamily="34" charset="0"/>
              </a:rPr>
              <a:t> </a:t>
            </a:r>
            <a:r>
              <a:rPr lang="en-GB" sz="2400" dirty="0" err="1">
                <a:latin typeface="Tahoma" panose="020B0604030504040204" pitchFamily="34" charset="0"/>
                <a:ea typeface="Tahoma" panose="020B0604030504040204" pitchFamily="34" charset="0"/>
                <a:cs typeface="Tahoma" panose="020B0604030504040204" pitchFamily="34" charset="0"/>
              </a:rPr>
              <a:t>Helmholtz.AI</a:t>
            </a:r>
            <a:r>
              <a:rPr lang="en-GB" sz="2400" dirty="0">
                <a:latin typeface="Tahoma" panose="020B0604030504040204" pitchFamily="34" charset="0"/>
                <a:ea typeface="Tahoma" panose="020B0604030504040204" pitchFamily="34" charset="0"/>
                <a:cs typeface="Tahoma" panose="020B0604030504040204" pitchFamily="34" charset="0"/>
              </a:rPr>
              <a:t> since 2020)</a:t>
            </a:r>
          </a:p>
          <a:p>
            <a:r>
              <a:rPr lang="en-GB" sz="2400" dirty="0">
                <a:latin typeface="Tahoma" panose="020B0604030504040204" pitchFamily="34" charset="0"/>
                <a:ea typeface="Tahoma" panose="020B0604030504040204" pitchFamily="34" charset="0"/>
                <a:cs typeface="Tahoma" panose="020B0604030504040204" pitchFamily="34" charset="0"/>
              </a:rPr>
              <a:t>At DESY dedicated funding to work on AI from 2019</a:t>
            </a:r>
          </a:p>
        </p:txBody>
      </p:sp>
      <p:pic>
        <p:nvPicPr>
          <p:cNvPr id="6" name="Picture 5" descr="A screenshot of a computer&#10;&#10;Description automatically generated">
            <a:extLst>
              <a:ext uri="{FF2B5EF4-FFF2-40B4-BE49-F238E27FC236}">
                <a16:creationId xmlns:a16="http://schemas.microsoft.com/office/drawing/2014/main" id="{35BC4F82-38E4-15DE-13C1-0E2B27EF5696}"/>
              </a:ext>
            </a:extLst>
          </p:cNvPr>
          <p:cNvPicPr>
            <a:picLocks noChangeAspect="1"/>
          </p:cNvPicPr>
          <p:nvPr/>
        </p:nvPicPr>
        <p:blipFill>
          <a:blip r:embed="rId3"/>
          <a:stretch>
            <a:fillRect/>
          </a:stretch>
        </p:blipFill>
        <p:spPr>
          <a:xfrm>
            <a:off x="6442841" y="3161904"/>
            <a:ext cx="5749159" cy="1336071"/>
          </a:xfrm>
          <a:prstGeom prst="rect">
            <a:avLst/>
          </a:prstGeom>
        </p:spPr>
      </p:pic>
      <p:pic>
        <p:nvPicPr>
          <p:cNvPr id="11" name="Picture 10" descr="A blue and green background with white text&#10;&#10;Description automatically generated">
            <a:extLst>
              <a:ext uri="{FF2B5EF4-FFF2-40B4-BE49-F238E27FC236}">
                <a16:creationId xmlns:a16="http://schemas.microsoft.com/office/drawing/2014/main" id="{ADD056EF-88A5-1369-AB82-2B7793E43C23}"/>
              </a:ext>
            </a:extLst>
          </p:cNvPr>
          <p:cNvPicPr>
            <a:picLocks noChangeAspect="1"/>
          </p:cNvPicPr>
          <p:nvPr/>
        </p:nvPicPr>
        <p:blipFill>
          <a:blip r:embed="rId4"/>
          <a:stretch>
            <a:fillRect/>
          </a:stretch>
        </p:blipFill>
        <p:spPr>
          <a:xfrm>
            <a:off x="7086571" y="5450185"/>
            <a:ext cx="4653484" cy="1042689"/>
          </a:xfrm>
          <a:prstGeom prst="rect">
            <a:avLst/>
          </a:prstGeom>
        </p:spPr>
      </p:pic>
      <p:pic>
        <p:nvPicPr>
          <p:cNvPr id="15" name="Picture 14" descr="A group of people on surfboards on a beach&#10;&#10;Description automatically generated">
            <a:extLst>
              <a:ext uri="{FF2B5EF4-FFF2-40B4-BE49-F238E27FC236}">
                <a16:creationId xmlns:a16="http://schemas.microsoft.com/office/drawing/2014/main" id="{02FB5BA7-5536-BF65-D847-FA72E32D0418}"/>
              </a:ext>
            </a:extLst>
          </p:cNvPr>
          <p:cNvPicPr>
            <a:picLocks noChangeAspect="1"/>
          </p:cNvPicPr>
          <p:nvPr/>
        </p:nvPicPr>
        <p:blipFill>
          <a:blip r:embed="rId5"/>
          <a:stretch>
            <a:fillRect/>
          </a:stretch>
        </p:blipFill>
        <p:spPr>
          <a:xfrm>
            <a:off x="8322348" y="283173"/>
            <a:ext cx="3291585" cy="2162383"/>
          </a:xfrm>
          <a:prstGeom prst="rect">
            <a:avLst/>
          </a:prstGeom>
        </p:spPr>
      </p:pic>
      <p:sp>
        <p:nvSpPr>
          <p:cNvPr id="16" name="TextBox 15">
            <a:extLst>
              <a:ext uri="{FF2B5EF4-FFF2-40B4-BE49-F238E27FC236}">
                <a16:creationId xmlns:a16="http://schemas.microsoft.com/office/drawing/2014/main" id="{37F1EB4B-BA3D-0F8A-B251-F1920AD09E05}"/>
              </a:ext>
            </a:extLst>
          </p:cNvPr>
          <p:cNvSpPr txBox="1"/>
          <p:nvPr/>
        </p:nvSpPr>
        <p:spPr>
          <a:xfrm>
            <a:off x="8079849" y="2465176"/>
            <a:ext cx="3859903" cy="338554"/>
          </a:xfrm>
          <a:prstGeom prst="rect">
            <a:avLst/>
          </a:prstGeom>
          <a:noFill/>
        </p:spPr>
        <p:txBody>
          <a:bodyPr wrap="none" rtlCol="0">
            <a:spAutoFit/>
          </a:bodyPr>
          <a:lstStyle/>
          <a:p>
            <a:r>
              <a:rPr lang="en-GB" sz="1600" dirty="0"/>
              <a:t>https://</a:t>
            </a:r>
            <a:r>
              <a:rPr lang="en-GB" sz="1600" dirty="0" err="1"/>
              <a:t>visitlofoten.com</a:t>
            </a:r>
            <a:r>
              <a:rPr lang="en-GB" sz="1600" dirty="0"/>
              <a:t>/</a:t>
            </a:r>
            <a:r>
              <a:rPr lang="en-GB" sz="1600" dirty="0" err="1"/>
              <a:t>en</a:t>
            </a:r>
            <a:r>
              <a:rPr lang="en-GB" sz="1600" dirty="0"/>
              <a:t>/activity/surfing/</a:t>
            </a:r>
          </a:p>
        </p:txBody>
      </p:sp>
    </p:spTree>
    <p:extLst>
      <p:ext uri="{BB962C8B-B14F-4D97-AF65-F5344CB8AC3E}">
        <p14:creationId xmlns:p14="http://schemas.microsoft.com/office/powerpoint/2010/main" val="34031443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570</TotalTime>
  <Words>1553</Words>
  <Application>Microsoft Macintosh PowerPoint</Application>
  <PresentationFormat>Widescreen</PresentationFormat>
  <Paragraphs>153</Paragraphs>
  <Slides>23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Calibri Light</vt:lpstr>
      <vt:lpstr>Lucida Grande</vt:lpstr>
      <vt:lpstr>Tahoma</vt:lpstr>
      <vt:lpstr>Office Theme</vt:lpstr>
      <vt:lpstr>ML applications at PETRA</vt:lpstr>
      <vt:lpstr>Contents</vt:lpstr>
      <vt:lpstr>Historical remarks</vt:lpstr>
      <vt:lpstr>Optimizers: a decade of FEL optimization</vt:lpstr>
      <vt:lpstr>Optimizers at PETRA</vt:lpstr>
      <vt:lpstr>Experience with optimizers</vt:lpstr>
      <vt:lpstr>Optimizers - ML features</vt:lpstr>
      <vt:lpstr>…at the same time AI revolution has happened</vt:lpstr>
      <vt:lpstr>Riding the AI wave</vt:lpstr>
      <vt:lpstr>Landscape@DESY</vt:lpstr>
      <vt:lpstr>Deep Learning explored - Physics Based NN</vt:lpstr>
      <vt:lpstr>Physics Based NN applications</vt:lpstr>
      <vt:lpstr>Physics Based NN - outlook</vt:lpstr>
      <vt:lpstr>Deep Learning explored - NN-based control </vt:lpstr>
      <vt:lpstr>Deep Learning explored - NN-based control </vt:lpstr>
      <vt:lpstr>Deep learning explored - computer vision </vt:lpstr>
      <vt:lpstr>ML engineering - concept</vt:lpstr>
      <vt:lpstr>ML engineering implementation - too complex</vt:lpstr>
      <vt:lpstr>ML engineering lessons learned and challenges</vt:lpstr>
      <vt:lpstr>Is accelerator physics/operation easily “automatable”? </vt:lpstr>
      <vt:lpstr>Is accelerator physics/operation easily “automatable”? </vt:lpstr>
      <vt:lpstr>Way forward?</vt:lpstr>
      <vt:lpstr>Summary and outlook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ML applications for petra</dc:title>
  <dc:creator>Ilya Agapov</dc:creator>
  <cp:lastModifiedBy>Ilya Agapov</cp:lastModifiedBy>
  <cp:revision>457</cp:revision>
  <dcterms:created xsi:type="dcterms:W3CDTF">2024-02-13T08:37:10Z</dcterms:created>
  <dcterms:modified xsi:type="dcterms:W3CDTF">2024-02-15T08:31:59Z</dcterms:modified>
</cp:coreProperties>
</file>