
<file path=[Content_Types].xml><?xml version="1.0" encoding="utf-8"?>
<Types xmlns="http://schemas.openxmlformats.org/package/2006/content-types">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22"/>
  </p:notesMasterIdLst>
  <p:sldIdLst>
    <p:sldId id="256" r:id="rId2"/>
    <p:sldId id="302" r:id="rId3"/>
    <p:sldId id="285" r:id="rId4"/>
    <p:sldId id="303" r:id="rId5"/>
    <p:sldId id="305" r:id="rId6"/>
    <p:sldId id="286" r:id="rId7"/>
    <p:sldId id="306" r:id="rId8"/>
    <p:sldId id="290" r:id="rId9"/>
    <p:sldId id="288" r:id="rId10"/>
    <p:sldId id="289" r:id="rId11"/>
    <p:sldId id="293" r:id="rId12"/>
    <p:sldId id="294" r:id="rId13"/>
    <p:sldId id="304" r:id="rId14"/>
    <p:sldId id="296" r:id="rId15"/>
    <p:sldId id="308" r:id="rId16"/>
    <p:sldId id="298" r:id="rId17"/>
    <p:sldId id="299" r:id="rId18"/>
    <p:sldId id="297" r:id="rId19"/>
    <p:sldId id="310" r:id="rId20"/>
    <p:sldId id="309" r:id="rId21"/>
  </p:sldIdLst>
  <p:sldSz cx="9144000" cy="5715000" type="screen16x10"/>
  <p:notesSz cx="9144000" cy="5715000"/>
  <p:defaultTextStyle>
    <a:defPPr>
      <a:defRPr lang="fr-FR"/>
    </a:defPPr>
    <a:lvl1pPr marL="0" algn="l" defTabSz="914400">
      <a:defRPr sz="1800">
        <a:solidFill>
          <a:schemeClr val="tx1"/>
        </a:solidFill>
        <a:latin typeface="+mn-lt"/>
        <a:ea typeface="+mn-ea"/>
        <a:cs typeface="+mn-cs"/>
      </a:defRPr>
    </a:lvl1pPr>
    <a:lvl2pPr marL="457200" algn="l" defTabSz="914400">
      <a:defRPr sz="1800">
        <a:solidFill>
          <a:schemeClr val="tx1"/>
        </a:solidFill>
        <a:latin typeface="+mn-lt"/>
        <a:ea typeface="+mn-ea"/>
        <a:cs typeface="+mn-cs"/>
      </a:defRPr>
    </a:lvl2pPr>
    <a:lvl3pPr marL="914400" algn="l" defTabSz="914400">
      <a:defRPr sz="1800">
        <a:solidFill>
          <a:schemeClr val="tx1"/>
        </a:solidFill>
        <a:latin typeface="+mn-lt"/>
        <a:ea typeface="+mn-ea"/>
        <a:cs typeface="+mn-cs"/>
      </a:defRPr>
    </a:lvl3pPr>
    <a:lvl4pPr marL="1371600" algn="l" defTabSz="914400">
      <a:defRPr sz="1800">
        <a:solidFill>
          <a:schemeClr val="tx1"/>
        </a:solidFill>
        <a:latin typeface="+mn-lt"/>
        <a:ea typeface="+mn-ea"/>
        <a:cs typeface="+mn-cs"/>
      </a:defRPr>
    </a:lvl4pPr>
    <a:lvl5pPr marL="1828800" algn="l" defTabSz="914400">
      <a:defRPr sz="1800">
        <a:solidFill>
          <a:schemeClr val="tx1"/>
        </a:solidFill>
        <a:latin typeface="+mn-lt"/>
        <a:ea typeface="+mn-ea"/>
        <a:cs typeface="+mn-cs"/>
      </a:defRPr>
    </a:lvl5pPr>
    <a:lvl6pPr marL="2286000" algn="l" defTabSz="914400">
      <a:defRPr sz="1800">
        <a:solidFill>
          <a:schemeClr val="tx1"/>
        </a:solidFill>
        <a:latin typeface="+mn-lt"/>
        <a:ea typeface="+mn-ea"/>
        <a:cs typeface="+mn-cs"/>
      </a:defRPr>
    </a:lvl6pPr>
    <a:lvl7pPr marL="2743200" algn="l" defTabSz="914400">
      <a:defRPr sz="1800">
        <a:solidFill>
          <a:schemeClr val="tx1"/>
        </a:solidFill>
        <a:latin typeface="+mn-lt"/>
        <a:ea typeface="+mn-ea"/>
        <a:cs typeface="+mn-cs"/>
      </a:defRPr>
    </a:lvl7pPr>
    <a:lvl8pPr marL="3200400" algn="l" defTabSz="914400">
      <a:defRPr sz="1800">
        <a:solidFill>
          <a:schemeClr val="tx1"/>
        </a:solidFill>
        <a:latin typeface="+mn-lt"/>
        <a:ea typeface="+mn-ea"/>
        <a:cs typeface="+mn-cs"/>
      </a:defRPr>
    </a:lvl8pPr>
    <a:lvl9pPr marL="3657600" algn="l" defTabSz="914400">
      <a:defRPr sz="18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TEFANELLI Mattia" initials="SM" lastIdx="2" clrIdx="0">
    <p:extLst>
      <p:ext uri="{19B8F6BF-5375-455C-9EA6-DF929625EA0E}">
        <p15:presenceInfo xmlns:p15="http://schemas.microsoft.com/office/powerpoint/2012/main" userId="S-1-5-21-3199409710-3181040231-3127989257-64708"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FE877ADD-A3AE-352E-37C1-A0D2A2FF32A5}">
  <a:tblStyle styleId="{FE877ADD-A3AE-352E-37C1-A0D2A2FF32A5}" styleName="Light Style 1">
    <a:wholeTbl>
      <a:tcTxStyle>
        <a:fontRef idx="minor">
          <a:srgbClr val="000000"/>
        </a:fontRef>
        <a:schemeClr val="tx1"/>
      </a:tcTxStyle>
      <a:tcStyle>
        <a:tcBdr>
          <a:left>
            <a:ln w="12700">
              <a:noFill/>
            </a:ln>
          </a:left>
          <a:right>
            <a:ln w="12700">
              <a:noFill/>
            </a:ln>
          </a:right>
          <a:top>
            <a:ln w="12700">
              <a:solidFill>
                <a:schemeClr val="tx1"/>
              </a:solidFill>
            </a:ln>
          </a:top>
          <a:bottom>
            <a:ln w="12700">
              <a:solidFill>
                <a:schemeClr val="tx1"/>
              </a:solidFill>
            </a:ln>
          </a:bottom>
          <a:insideH>
            <a:ln w="12700">
              <a:noFill/>
            </a:ln>
          </a:insideH>
          <a:insideV>
            <a:ln w="12700">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band2V>
      <a:tcStyle>
        <a:tcBdr/>
        <a:fill>
          <a:solidFill>
            <a:schemeClr val="tx1">
              <a:alpha val="20000"/>
            </a:schemeClr>
          </a:solidFill>
        </a:fill>
      </a:tcStyle>
    </a:band2V>
    <a:lastCol>
      <a:tcStyle>
        <a:tcBdr/>
      </a:tcStyle>
    </a:lastCol>
    <a:firstCol>
      <a:tcStyle>
        <a:tcBdr/>
      </a:tcStyle>
    </a:firstCol>
    <a:lastRow>
      <a:tcStyle>
        <a:tcBdr>
          <a:top>
            <a:ln w="12700">
              <a:solidFill>
                <a:schemeClr val="tx1"/>
              </a:solidFill>
            </a:ln>
          </a:top>
        </a:tcBdr>
        <a:fill>
          <a:noFill/>
        </a:fill>
      </a:tcStyle>
    </a:lastRow>
    <a:seCell>
      <a:tcStyle>
        <a:tcBdr/>
      </a:tcStyle>
    </a:seCell>
    <a:swCell>
      <a:tcStyle>
        <a:tcBdr/>
      </a:tcStyle>
    </a:swCell>
    <a:firstRow>
      <a:tcStyle>
        <a:tcBdr>
          <a:bottom>
            <a:ln w="12700">
              <a:solidFill>
                <a:schemeClr val="tx1"/>
              </a:solidFill>
            </a:ln>
          </a:bottom>
        </a:tcBdr>
        <a:fill>
          <a:noFill/>
        </a:fill>
      </a:tcStyle>
    </a:firstRow>
    <a:neCell>
      <a:tcStyle>
        <a:tcBdr/>
      </a:tcStyle>
    </a:neCell>
    <a:nwCell>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93" d="100"/>
          <a:sy n="93" d="100"/>
        </p:scale>
        <p:origin x="1162" y="7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commentAuthors" Target="commentAuthor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28575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5180013" y="0"/>
            <a:ext cx="3962400" cy="285750"/>
          </a:xfrm>
          <a:prstGeom prst="rect">
            <a:avLst/>
          </a:prstGeom>
        </p:spPr>
        <p:txBody>
          <a:bodyPr vert="horz" lIns="91440" tIns="45720" rIns="91440" bIns="45720" rtlCol="0"/>
          <a:lstStyle>
            <a:lvl1pPr algn="r">
              <a:defRPr sz="1200"/>
            </a:lvl1pPr>
          </a:lstStyle>
          <a:p>
            <a:fld id="{B947724B-BA81-40D6-8EBD-840BCD323FED}" type="datetimeFigureOut">
              <a:rPr lang="en-US" smtClean="0"/>
              <a:t>2/15/2024</a:t>
            </a:fld>
            <a:endParaRPr lang="en-US"/>
          </a:p>
        </p:txBody>
      </p:sp>
      <p:sp>
        <p:nvSpPr>
          <p:cNvPr id="4" name="Slide Image Placeholder 3"/>
          <p:cNvSpPr>
            <a:spLocks noGrp="1" noRot="1" noChangeAspect="1"/>
          </p:cNvSpPr>
          <p:nvPr>
            <p:ph type="sldImg" idx="2"/>
          </p:nvPr>
        </p:nvSpPr>
        <p:spPr>
          <a:xfrm>
            <a:off x="3028950" y="714375"/>
            <a:ext cx="3086100" cy="1928813"/>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914400" y="2751138"/>
            <a:ext cx="7315200" cy="2249487"/>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5429250"/>
            <a:ext cx="3962400" cy="28575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5180013" y="5429250"/>
            <a:ext cx="3962400" cy="285750"/>
          </a:xfrm>
          <a:prstGeom prst="rect">
            <a:avLst/>
          </a:prstGeom>
        </p:spPr>
        <p:txBody>
          <a:bodyPr vert="horz" lIns="91440" tIns="45720" rIns="91440" bIns="45720" rtlCol="0" anchor="b"/>
          <a:lstStyle>
            <a:lvl1pPr algn="r">
              <a:defRPr sz="1200"/>
            </a:lvl1pPr>
          </a:lstStyle>
          <a:p>
            <a:fld id="{E9A5415C-AE1D-4F7F-8250-9C140ECF9999}" type="slidenum">
              <a:rPr lang="en-US" smtClean="0"/>
              <a:t>‹N›</a:t>
            </a:fld>
            <a:endParaRPr lang="en-US"/>
          </a:p>
        </p:txBody>
      </p:sp>
    </p:spTree>
    <p:extLst>
      <p:ext uri="{BB962C8B-B14F-4D97-AF65-F5344CB8AC3E}">
        <p14:creationId xmlns:p14="http://schemas.microsoft.com/office/powerpoint/2010/main" val="381535295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9A5415C-AE1D-4F7F-8250-9C140ECF9999}" type="slidenum">
              <a:rPr lang="en-US" smtClean="0"/>
              <a:t>5</a:t>
            </a:fld>
            <a:endParaRPr lang="en-US"/>
          </a:p>
        </p:txBody>
      </p:sp>
    </p:spTree>
    <p:extLst>
      <p:ext uri="{BB962C8B-B14F-4D97-AF65-F5344CB8AC3E}">
        <p14:creationId xmlns:p14="http://schemas.microsoft.com/office/powerpoint/2010/main" val="221615105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showMasterPhAnim="0" type="title" preserve="1" userDrawn="1">
  <p:cSld name="Cover page">
    <p:spTree>
      <p:nvGrpSpPr>
        <p:cNvPr id="1" name=""/>
        <p:cNvGrpSpPr/>
        <p:nvPr/>
      </p:nvGrpSpPr>
      <p:grpSpPr bwMode="auto">
        <a:xfrm>
          <a:off x="0" y="0"/>
          <a:ext cx="0" cy="0"/>
          <a:chOff x="0" y="0"/>
          <a:chExt cx="0" cy="0"/>
        </a:xfrm>
      </p:grpSpPr>
      <p:sp>
        <p:nvSpPr>
          <p:cNvPr id="2" name="Titre 1"/>
          <p:cNvSpPr>
            <a:spLocks noGrp="1"/>
          </p:cNvSpPr>
          <p:nvPr>
            <p:ph type="ctrTitle" hasCustomPrompt="1"/>
          </p:nvPr>
        </p:nvSpPr>
        <p:spPr bwMode="gray">
          <a:xfrm>
            <a:off x="827089" y="1"/>
            <a:ext cx="7489825" cy="457728"/>
          </a:xfrm>
          <a:prstGeom prst="rect">
            <a:avLst/>
          </a:prstGeom>
          <a:noFill/>
        </p:spPr>
        <p:txBody>
          <a:bodyPr anchor="b" anchorCtr="0"/>
          <a:lstStyle>
            <a:lvl1pPr>
              <a:defRPr sz="1200">
                <a:solidFill>
                  <a:schemeClr val="bg1"/>
                </a:solidFill>
              </a:defRPr>
            </a:lvl1pPr>
          </a:lstStyle>
          <a:p>
            <a:pPr>
              <a:defRPr/>
            </a:pPr>
            <a:r>
              <a:rPr lang="en-US"/>
              <a:t>Click to edit Master title style</a:t>
            </a:r>
            <a:endParaRPr/>
          </a:p>
        </p:txBody>
      </p:sp>
      <p:sp>
        <p:nvSpPr>
          <p:cNvPr id="3" name="Sous-titre 2"/>
          <p:cNvSpPr>
            <a:spLocks noGrp="1"/>
          </p:cNvSpPr>
          <p:nvPr>
            <p:ph type="subTitle" idx="1" hasCustomPrompt="1"/>
          </p:nvPr>
        </p:nvSpPr>
        <p:spPr bwMode="gray">
          <a:xfrm>
            <a:off x="827088" y="457728"/>
            <a:ext cx="7489825" cy="479558"/>
          </a:xfrm>
        </p:spPr>
        <p:txBody>
          <a:bodyPr/>
          <a:lstStyle>
            <a:lvl1pPr marL="0" indent="0" algn="l">
              <a:buNone/>
              <a:defRPr sz="1200">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a:defRPr/>
            </a:pPr>
            <a:r>
              <a:rPr lang="en-US"/>
              <a:t>Click to edit Master subtitle style</a:t>
            </a:r>
            <a:endParaRPr/>
          </a:p>
        </p:txBody>
      </p:sp>
      <p:sp>
        <p:nvSpPr>
          <p:cNvPr id="12" name="Espace réservé de la date 11"/>
          <p:cNvSpPr>
            <a:spLocks noGrp="1"/>
          </p:cNvSpPr>
          <p:nvPr>
            <p:ph type="dt" sz="half" idx="10"/>
          </p:nvPr>
        </p:nvSpPr>
        <p:spPr bwMode="auto"/>
        <p:txBody>
          <a:bodyPr/>
          <a:lstStyle/>
          <a:p>
            <a:pPr>
              <a:defRPr/>
            </a:pPr>
            <a:r>
              <a:rPr lang="fr-FR"/>
              <a:t>26/07/2013</a:t>
            </a:r>
            <a:endParaRPr lang="en-US"/>
          </a:p>
        </p:txBody>
      </p:sp>
      <p:sp>
        <p:nvSpPr>
          <p:cNvPr id="13" name="Espace réservé du numéro de diapositive 12"/>
          <p:cNvSpPr>
            <a:spLocks noGrp="1"/>
          </p:cNvSpPr>
          <p:nvPr>
            <p:ph type="sldNum" sz="quarter" idx="11"/>
          </p:nvPr>
        </p:nvSpPr>
        <p:spPr bwMode="auto"/>
        <p:txBody>
          <a:bodyPr/>
          <a:lstStyle>
            <a:lvl1pPr>
              <a:defRPr>
                <a:solidFill>
                  <a:schemeClr val="bg1"/>
                </a:solidFill>
              </a:defRPr>
            </a:lvl1pPr>
          </a:lstStyle>
          <a:p>
            <a:pPr>
              <a:defRPr/>
            </a:pPr>
            <a:r>
              <a:rPr lang="en-US"/>
              <a:t>Page </a:t>
            </a:r>
            <a:fld id="{733122C9-A0B9-462F-8757-0847AD287B63}" type="slidenum">
              <a:rPr lang="en-US"/>
              <a:t>‹N›</a:t>
            </a:fld>
            <a:endParaRPr lang="en-US"/>
          </a:p>
        </p:txBody>
      </p:sp>
      <p:sp>
        <p:nvSpPr>
          <p:cNvPr id="14" name="Espace réservé du pied de page 13"/>
          <p:cNvSpPr>
            <a:spLocks noGrp="1"/>
          </p:cNvSpPr>
          <p:nvPr>
            <p:ph type="ftr" sz="quarter" idx="12"/>
          </p:nvPr>
        </p:nvSpPr>
        <p:spPr bwMode="auto"/>
        <p:txBody>
          <a:bodyPr/>
          <a:lstStyle>
            <a:lvl1pPr>
              <a:defRPr>
                <a:solidFill>
                  <a:schemeClr val="bg1"/>
                </a:solidFill>
              </a:defRPr>
            </a:lvl1pPr>
          </a:lstStyle>
          <a:p>
            <a:pPr>
              <a:defRPr/>
            </a:pPr>
            <a:r>
              <a:rPr lang="en-GB"/>
              <a:t>16TH MAC MEETING – 16/17 MAY 2022 - S.M.Liuzzo</a:t>
            </a:r>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PhAnim="0" preserve="1" userDrawn="1">
  <p:cSld name="Title Slide">
    <p:spTree>
      <p:nvGrpSpPr>
        <p:cNvPr id="1" name=""/>
        <p:cNvGrpSpPr/>
        <p:nvPr/>
      </p:nvGrpSpPr>
      <p:grpSpPr bwMode="auto">
        <a:xfrm>
          <a:off x="0" y="0"/>
          <a:ext cx="0" cy="0"/>
          <a:chOff x="0" y="0"/>
          <a:chExt cx="0" cy="0"/>
        </a:xfrm>
      </p:grpSpPr>
      <p:sp>
        <p:nvSpPr>
          <p:cNvPr id="2" name="Titre 1"/>
          <p:cNvSpPr>
            <a:spLocks noGrp="1"/>
          </p:cNvSpPr>
          <p:nvPr>
            <p:ph type="title" hasCustomPrompt="1"/>
          </p:nvPr>
        </p:nvSpPr>
        <p:spPr bwMode="gray">
          <a:xfrm>
            <a:off x="727200" y="126000"/>
            <a:ext cx="8236800" cy="496800"/>
          </a:xfrm>
          <a:prstGeom prst="rect">
            <a:avLst/>
          </a:prstGeom>
          <a:solidFill>
            <a:schemeClr val="accent1"/>
          </a:solidFill>
        </p:spPr>
        <p:txBody>
          <a:bodyPr lIns="108000" tIns="0" rIns="108000" anchor="ctr" anchorCtr="0"/>
          <a:lstStyle>
            <a:lvl1pPr>
              <a:lnSpc>
                <a:spcPct val="85000"/>
              </a:lnSpc>
              <a:defRPr sz="2500">
                <a:solidFill>
                  <a:schemeClr val="bg1"/>
                </a:solidFill>
              </a:defRPr>
            </a:lvl1pPr>
          </a:lstStyle>
          <a:p>
            <a:pPr>
              <a:defRPr/>
            </a:pPr>
            <a:r>
              <a:rPr lang="en-US"/>
              <a:t>Click to edit Master title style</a:t>
            </a:r>
            <a:endParaRPr/>
          </a:p>
        </p:txBody>
      </p:sp>
      <p:sp>
        <p:nvSpPr>
          <p:cNvPr id="3" name="Espace réservé du contenu 2"/>
          <p:cNvSpPr>
            <a:spLocks noGrp="1"/>
          </p:cNvSpPr>
          <p:nvPr>
            <p:ph idx="1" hasCustomPrompt="1"/>
          </p:nvPr>
        </p:nvSpPr>
        <p:spPr bwMode="gray">
          <a:xfrm>
            <a:off x="3351600" y="915000"/>
            <a:ext cx="5612400" cy="2970000"/>
          </a:xfrm>
          <a:prstGeom prst="rect">
            <a:avLst/>
          </a:prstGeom>
          <a:solidFill>
            <a:srgbClr val="4E5B99"/>
          </a:solidFill>
        </p:spPr>
        <p:txBody>
          <a:bodyPr lIns="216000" tIns="252000"/>
          <a:lstStyle>
            <a:lvl1pPr marL="0" indent="0">
              <a:spcAft>
                <a:spcPts val="300"/>
              </a:spcAft>
              <a:buFont typeface="Arial"/>
              <a:buNone/>
              <a:defRPr sz="2800">
                <a:solidFill>
                  <a:schemeClr val="bg1"/>
                </a:solidFill>
              </a:defRPr>
            </a:lvl1pPr>
            <a:lvl2pPr marL="0" indent="0">
              <a:spcBef>
                <a:spcPts val="400"/>
              </a:spcBef>
              <a:spcAft>
                <a:spcPts val="0"/>
              </a:spcAft>
              <a:buFont typeface="Arial"/>
              <a:buNone/>
              <a:defRPr sz="2600" b="1">
                <a:solidFill>
                  <a:schemeClr val="bg1"/>
                </a:solidFill>
              </a:defRPr>
            </a:lvl2pPr>
            <a:lvl3pPr marL="0" indent="0">
              <a:lnSpc>
                <a:spcPct val="80000"/>
              </a:lnSpc>
              <a:spcAft>
                <a:spcPts val="0"/>
              </a:spcAft>
              <a:buFont typeface="Arial"/>
              <a:buNone/>
              <a:defRPr sz="2250">
                <a:solidFill>
                  <a:schemeClr val="bg1"/>
                </a:solidFill>
              </a:defRPr>
            </a:lvl3pPr>
            <a:lvl4pPr marL="0" indent="0">
              <a:lnSpc>
                <a:spcPct val="100000"/>
              </a:lnSpc>
              <a:spcBef>
                <a:spcPts val="0"/>
              </a:spcBef>
              <a:spcAft>
                <a:spcPts val="200"/>
              </a:spcAft>
              <a:buSzPct val="80000"/>
              <a:buNone/>
              <a:defRPr sz="1750">
                <a:solidFill>
                  <a:schemeClr val="bg1"/>
                </a:solidFill>
              </a:defRPr>
            </a:lvl4pPr>
            <a:lvl5pPr marL="0" indent="0">
              <a:lnSpc>
                <a:spcPct val="80000"/>
              </a:lnSpc>
              <a:spcAft>
                <a:spcPts val="0"/>
              </a:spcAft>
              <a:buNone/>
              <a:defRPr sz="1500" b="1" i="0">
                <a:solidFill>
                  <a:schemeClr val="bg1"/>
                </a:solidFill>
              </a:defRPr>
            </a:lvl5pPr>
          </a:lstStyle>
          <a:p>
            <a:pPr lvl="0">
              <a:defRPr/>
            </a:pPr>
            <a:r>
              <a:rPr lang="en-US"/>
              <a:t>Click to edit Master text styles</a:t>
            </a:r>
            <a:endParaRPr/>
          </a:p>
          <a:p>
            <a:pPr lvl="1">
              <a:defRPr/>
            </a:pPr>
            <a:r>
              <a:rPr lang="en-US"/>
              <a:t>Second level</a:t>
            </a:r>
            <a:endParaRPr/>
          </a:p>
          <a:p>
            <a:pPr lvl="2">
              <a:defRPr/>
            </a:pPr>
            <a:r>
              <a:rPr lang="en-US"/>
              <a:t>Third level</a:t>
            </a:r>
            <a:endParaRPr/>
          </a:p>
          <a:p>
            <a:pPr lvl="3">
              <a:defRPr/>
            </a:pPr>
            <a:r>
              <a:rPr lang="en-US"/>
              <a:t>Fourth level</a:t>
            </a:r>
            <a:endParaRPr/>
          </a:p>
          <a:p>
            <a:pPr lvl="4">
              <a:defRPr/>
            </a:pPr>
            <a:r>
              <a:rPr lang="en-US"/>
              <a:t>Fifth level</a:t>
            </a:r>
            <a:endParaRPr/>
          </a:p>
        </p:txBody>
      </p:sp>
      <p:sp>
        <p:nvSpPr>
          <p:cNvPr id="8" name="Espace réservé pour une image  7"/>
          <p:cNvSpPr>
            <a:spLocks noGrp="1"/>
          </p:cNvSpPr>
          <p:nvPr>
            <p:ph type="pic" sz="quarter" idx="13"/>
          </p:nvPr>
        </p:nvSpPr>
        <p:spPr bwMode="auto">
          <a:xfrm>
            <a:off x="727200" y="915000"/>
            <a:ext cx="2574000" cy="2970000"/>
          </a:xfrm>
        </p:spPr>
        <p:txBody>
          <a:bodyPr anchor="ctr" anchorCtr="0"/>
          <a:lstStyle>
            <a:lvl1pPr algn="ctr">
              <a:defRPr/>
            </a:lvl1pPr>
          </a:lstStyle>
          <a:p>
            <a:pPr>
              <a:defRPr/>
            </a:pPr>
            <a:r>
              <a:rPr lang="en-US"/>
              <a:t>Click icon to add picture</a:t>
            </a:r>
          </a:p>
        </p:txBody>
      </p:sp>
      <p:sp>
        <p:nvSpPr>
          <p:cNvPr id="17" name="Espace réservé de la date 16"/>
          <p:cNvSpPr>
            <a:spLocks noGrp="1"/>
          </p:cNvSpPr>
          <p:nvPr>
            <p:ph type="dt" sz="half" idx="14"/>
          </p:nvPr>
        </p:nvSpPr>
        <p:spPr bwMode="auto"/>
        <p:txBody>
          <a:bodyPr/>
          <a:lstStyle/>
          <a:p>
            <a:pPr>
              <a:defRPr/>
            </a:pPr>
            <a:r>
              <a:rPr lang="fr-FR"/>
              <a:t>26/07/2013</a:t>
            </a:r>
            <a:endParaRPr lang="en-US"/>
          </a:p>
        </p:txBody>
      </p:sp>
      <p:sp>
        <p:nvSpPr>
          <p:cNvPr id="18" name="Espace réservé du numéro de diapositive 17"/>
          <p:cNvSpPr>
            <a:spLocks noGrp="1"/>
          </p:cNvSpPr>
          <p:nvPr>
            <p:ph type="sldNum" sz="quarter" idx="15"/>
          </p:nvPr>
        </p:nvSpPr>
        <p:spPr bwMode="auto"/>
        <p:txBody>
          <a:bodyPr/>
          <a:lstStyle/>
          <a:p>
            <a:pPr>
              <a:defRPr/>
            </a:pPr>
            <a:r>
              <a:rPr lang="en-US"/>
              <a:t>Page </a:t>
            </a:r>
            <a:fld id="{733122C9-A0B9-462F-8757-0847AD287B63}" type="slidenum">
              <a:rPr lang="en-US"/>
              <a:t>‹N›</a:t>
            </a:fld>
            <a:endParaRPr lang="en-US"/>
          </a:p>
        </p:txBody>
      </p:sp>
      <p:sp>
        <p:nvSpPr>
          <p:cNvPr id="19" name="Espace réservé du pied de page 18"/>
          <p:cNvSpPr>
            <a:spLocks noGrp="1"/>
          </p:cNvSpPr>
          <p:nvPr>
            <p:ph type="ftr" sz="quarter" idx="16"/>
          </p:nvPr>
        </p:nvSpPr>
        <p:spPr bwMode="auto"/>
        <p:txBody>
          <a:bodyPr/>
          <a:lstStyle/>
          <a:p>
            <a:pPr>
              <a:defRPr/>
            </a:pPr>
            <a:r>
              <a:rPr lang="en-GB"/>
              <a:t>16TH MAC MEETING – 16/17 MAY 2022 - S.M.Liuzzo</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PhAnim="0" type="obj" preserve="1" userDrawn="1">
  <p:cSld name="Title and Content">
    <p:spTree>
      <p:nvGrpSpPr>
        <p:cNvPr id="1" name=""/>
        <p:cNvGrpSpPr/>
        <p:nvPr/>
      </p:nvGrpSpPr>
      <p:grpSpPr bwMode="auto">
        <a:xfrm>
          <a:off x="0" y="0"/>
          <a:ext cx="0" cy="0"/>
          <a:chOff x="0" y="0"/>
          <a:chExt cx="0" cy="0"/>
        </a:xfrm>
      </p:grpSpPr>
      <p:sp>
        <p:nvSpPr>
          <p:cNvPr id="2" name="Titre 1"/>
          <p:cNvSpPr>
            <a:spLocks noGrp="1"/>
          </p:cNvSpPr>
          <p:nvPr>
            <p:ph type="title" hasCustomPrompt="1"/>
          </p:nvPr>
        </p:nvSpPr>
        <p:spPr bwMode="gray"/>
        <p:txBody>
          <a:bodyPr/>
          <a:lstStyle/>
          <a:p>
            <a:pPr>
              <a:defRPr/>
            </a:pPr>
            <a:r>
              <a:rPr lang="en-US"/>
              <a:t>Click to edit Master title style</a:t>
            </a:r>
            <a:endParaRPr/>
          </a:p>
        </p:txBody>
      </p:sp>
      <p:sp>
        <p:nvSpPr>
          <p:cNvPr id="3" name="Espace réservé du contenu 2"/>
          <p:cNvSpPr>
            <a:spLocks noGrp="1"/>
          </p:cNvSpPr>
          <p:nvPr>
            <p:ph idx="1" hasCustomPrompt="1"/>
          </p:nvPr>
        </p:nvSpPr>
        <p:spPr bwMode="gray"/>
        <p:txBody>
          <a:bodyPr/>
          <a:lstStyle>
            <a:lvl4pPr>
              <a:spcBef>
                <a:spcPts val="0"/>
              </a:spcBef>
              <a:spcAft>
                <a:spcPts val="300"/>
              </a:spcAft>
              <a:buSzPct val="80000"/>
              <a:defRPr/>
            </a:lvl4pPr>
            <a:lvl5pPr>
              <a:spcAft>
                <a:spcPts val="300"/>
              </a:spcAft>
              <a:defRPr/>
            </a:lvl5pPr>
          </a:lstStyle>
          <a:p>
            <a:pPr lvl="0">
              <a:defRPr/>
            </a:pPr>
            <a:r>
              <a:rPr lang="en-US"/>
              <a:t>Click to edit Master text styles</a:t>
            </a:r>
            <a:endParaRPr/>
          </a:p>
          <a:p>
            <a:pPr lvl="1">
              <a:defRPr/>
            </a:pPr>
            <a:r>
              <a:rPr lang="en-US"/>
              <a:t>Second level</a:t>
            </a:r>
            <a:endParaRPr/>
          </a:p>
          <a:p>
            <a:pPr lvl="2">
              <a:defRPr/>
            </a:pPr>
            <a:r>
              <a:rPr lang="en-US"/>
              <a:t>Third level</a:t>
            </a:r>
            <a:endParaRPr/>
          </a:p>
          <a:p>
            <a:pPr lvl="3">
              <a:defRPr/>
            </a:pPr>
            <a:r>
              <a:rPr lang="en-US"/>
              <a:t>Fourth level</a:t>
            </a:r>
            <a:endParaRPr/>
          </a:p>
          <a:p>
            <a:pPr lvl="4">
              <a:defRPr/>
            </a:pPr>
            <a:r>
              <a:rPr lang="en-US"/>
              <a:t>Fifth level</a:t>
            </a:r>
            <a:endParaRPr/>
          </a:p>
        </p:txBody>
      </p:sp>
      <p:sp>
        <p:nvSpPr>
          <p:cNvPr id="7" name="Espace réservé de la date 6"/>
          <p:cNvSpPr>
            <a:spLocks noGrp="1"/>
          </p:cNvSpPr>
          <p:nvPr>
            <p:ph type="dt" sz="half" idx="10"/>
          </p:nvPr>
        </p:nvSpPr>
        <p:spPr bwMode="auto"/>
        <p:txBody>
          <a:bodyPr/>
          <a:lstStyle/>
          <a:p>
            <a:pPr>
              <a:defRPr/>
            </a:pPr>
            <a:r>
              <a:rPr lang="fr-FR"/>
              <a:t>26/07/2013</a:t>
            </a:r>
            <a:endParaRPr lang="en-US"/>
          </a:p>
        </p:txBody>
      </p:sp>
      <p:sp>
        <p:nvSpPr>
          <p:cNvPr id="8" name="Espace réservé du numéro de diapositive 7"/>
          <p:cNvSpPr>
            <a:spLocks noGrp="1"/>
          </p:cNvSpPr>
          <p:nvPr>
            <p:ph type="sldNum" sz="quarter" idx="11"/>
          </p:nvPr>
        </p:nvSpPr>
        <p:spPr bwMode="auto"/>
        <p:txBody>
          <a:bodyPr/>
          <a:lstStyle/>
          <a:p>
            <a:pPr>
              <a:defRPr/>
            </a:pPr>
            <a:r>
              <a:rPr lang="en-US"/>
              <a:t>Page </a:t>
            </a:r>
            <a:fld id="{733122C9-A0B9-462F-8757-0847AD287B63}" type="slidenum">
              <a:rPr lang="en-US"/>
              <a:t>‹N›</a:t>
            </a:fld>
            <a:endParaRPr lang="en-US"/>
          </a:p>
        </p:txBody>
      </p:sp>
      <p:sp>
        <p:nvSpPr>
          <p:cNvPr id="9" name="Espace réservé du pied de page 8"/>
          <p:cNvSpPr>
            <a:spLocks noGrp="1"/>
          </p:cNvSpPr>
          <p:nvPr>
            <p:ph type="ftr" sz="quarter" idx="12"/>
          </p:nvPr>
        </p:nvSpPr>
        <p:spPr bwMode="auto"/>
        <p:txBody>
          <a:bodyPr/>
          <a:lstStyle/>
          <a:p>
            <a:pPr>
              <a:defRPr/>
            </a:pPr>
            <a:r>
              <a:rPr lang="en-GB"/>
              <a:t>16TH MAC MEETING – 16/17 MAY 2022 - S.M.Liuzzo</a:t>
            </a: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PhAnim="0" preserve="1" userDrawn="1">
  <p:cSld name="Use for importing slides">
    <p:spTree>
      <p:nvGrpSpPr>
        <p:cNvPr id="1" name=""/>
        <p:cNvGrpSpPr/>
        <p:nvPr/>
      </p:nvGrpSpPr>
      <p:grpSpPr bwMode="auto">
        <a:xfrm>
          <a:off x="0" y="0"/>
          <a:ext cx="0" cy="0"/>
          <a:chOff x="0" y="0"/>
          <a:chExt cx="0" cy="0"/>
        </a:xfrm>
      </p:grpSpPr>
      <p:sp>
        <p:nvSpPr>
          <p:cNvPr id="2" name="Titre 1"/>
          <p:cNvSpPr>
            <a:spLocks noGrp="1"/>
          </p:cNvSpPr>
          <p:nvPr>
            <p:ph type="title" hasCustomPrompt="1"/>
          </p:nvPr>
        </p:nvSpPr>
        <p:spPr bwMode="gray"/>
        <p:txBody>
          <a:bodyPr/>
          <a:lstStyle/>
          <a:p>
            <a:pPr>
              <a:defRPr/>
            </a:pPr>
            <a:r>
              <a:rPr lang="en-US"/>
              <a:t>Click to edit Master title style</a:t>
            </a:r>
            <a:endParaRPr/>
          </a:p>
        </p:txBody>
      </p:sp>
      <p:sp>
        <p:nvSpPr>
          <p:cNvPr id="7" name="Espace réservé de la date 6"/>
          <p:cNvSpPr>
            <a:spLocks noGrp="1"/>
          </p:cNvSpPr>
          <p:nvPr>
            <p:ph type="dt" sz="half" idx="10"/>
          </p:nvPr>
        </p:nvSpPr>
        <p:spPr bwMode="auto"/>
        <p:txBody>
          <a:bodyPr/>
          <a:lstStyle/>
          <a:p>
            <a:pPr>
              <a:defRPr/>
            </a:pPr>
            <a:r>
              <a:rPr lang="fr-FR"/>
              <a:t>26/07/2013</a:t>
            </a:r>
            <a:endParaRPr lang="en-US"/>
          </a:p>
        </p:txBody>
      </p:sp>
      <p:sp>
        <p:nvSpPr>
          <p:cNvPr id="8" name="Espace réservé du numéro de diapositive 7"/>
          <p:cNvSpPr>
            <a:spLocks noGrp="1"/>
          </p:cNvSpPr>
          <p:nvPr>
            <p:ph type="sldNum" sz="quarter" idx="11"/>
          </p:nvPr>
        </p:nvSpPr>
        <p:spPr bwMode="auto"/>
        <p:txBody>
          <a:bodyPr/>
          <a:lstStyle/>
          <a:p>
            <a:pPr>
              <a:defRPr/>
            </a:pPr>
            <a:r>
              <a:rPr lang="en-US"/>
              <a:t>Page </a:t>
            </a:r>
            <a:fld id="{733122C9-A0B9-462F-8757-0847AD287B63}" type="slidenum">
              <a:rPr lang="en-US"/>
              <a:t>‹N›</a:t>
            </a:fld>
            <a:endParaRPr lang="en-US"/>
          </a:p>
        </p:txBody>
      </p:sp>
      <p:sp>
        <p:nvSpPr>
          <p:cNvPr id="9" name="Espace réservé du pied de page 8"/>
          <p:cNvSpPr>
            <a:spLocks noGrp="1"/>
          </p:cNvSpPr>
          <p:nvPr>
            <p:ph type="ftr" sz="quarter" idx="12"/>
          </p:nvPr>
        </p:nvSpPr>
        <p:spPr bwMode="auto"/>
        <p:txBody>
          <a:bodyPr/>
          <a:lstStyle/>
          <a:p>
            <a:pPr>
              <a:defRPr/>
            </a:pPr>
            <a:r>
              <a:rPr lang="en-GB"/>
              <a:t>16TH MAC MEETING – 16/17 MAY 2022 - S.M.Liuzzo</a:t>
            </a:r>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jpg"/><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bwMode="auto">
        <a:xfrm>
          <a:off x="0" y="0"/>
          <a:ext cx="0" cy="0"/>
          <a:chOff x="0" y="0"/>
          <a:chExt cx="0" cy="0"/>
        </a:xfrm>
      </p:grpSpPr>
      <p:pic>
        <p:nvPicPr>
          <p:cNvPr id="11" name="Image 10" descr="logo_texte.jpg"/>
          <p:cNvPicPr>
            <a:picLocks noChangeAspect="1"/>
          </p:cNvPicPr>
          <p:nvPr/>
        </p:nvPicPr>
        <p:blipFill>
          <a:blip r:embed="rId6"/>
          <a:stretch/>
        </p:blipFill>
        <p:spPr bwMode="auto">
          <a:xfrm>
            <a:off x="7168056" y="5067000"/>
            <a:ext cx="1975944" cy="648000"/>
          </a:xfrm>
          <a:prstGeom prst="rect">
            <a:avLst/>
          </a:prstGeom>
        </p:spPr>
      </p:pic>
      <p:sp>
        <p:nvSpPr>
          <p:cNvPr id="2" name="Espace réservé du titre 1"/>
          <p:cNvSpPr>
            <a:spLocks noGrp="1"/>
          </p:cNvSpPr>
          <p:nvPr>
            <p:ph type="title"/>
          </p:nvPr>
        </p:nvSpPr>
        <p:spPr bwMode="gray">
          <a:xfrm>
            <a:off x="727200" y="126000"/>
            <a:ext cx="8236800" cy="496800"/>
          </a:xfrm>
          <a:prstGeom prst="rect">
            <a:avLst/>
          </a:prstGeom>
          <a:solidFill>
            <a:schemeClr val="accent1"/>
          </a:solidFill>
        </p:spPr>
        <p:txBody>
          <a:bodyPr vert="horz" lIns="72000" tIns="0" rIns="72000" bIns="0" rtlCol="0" anchor="ctr" anchorCtr="0">
            <a:noAutofit/>
          </a:bodyPr>
          <a:lstStyle/>
          <a:p>
            <a:pPr>
              <a:defRPr/>
            </a:pPr>
            <a:r>
              <a:rPr lang="en-US"/>
              <a:t>Click to edit Master title style</a:t>
            </a:r>
            <a:endParaRPr lang="fr-FR"/>
          </a:p>
        </p:txBody>
      </p:sp>
      <p:sp>
        <p:nvSpPr>
          <p:cNvPr id="3" name="Espace réservé du texte 2"/>
          <p:cNvSpPr>
            <a:spLocks noGrp="1"/>
          </p:cNvSpPr>
          <p:nvPr>
            <p:ph type="body" idx="1"/>
          </p:nvPr>
        </p:nvSpPr>
        <p:spPr bwMode="gray">
          <a:xfrm>
            <a:off x="727200" y="805272"/>
            <a:ext cx="8236800" cy="4331980"/>
          </a:xfrm>
          <a:prstGeom prst="rect">
            <a:avLst/>
          </a:prstGeom>
        </p:spPr>
        <p:txBody>
          <a:bodyPr vert="horz" lIns="0" tIns="0" rIns="0" bIns="0" rtlCol="0" anchor="t" anchorCtr="0">
            <a:noAutofit/>
          </a:bodyPr>
          <a:lstStyle/>
          <a:p>
            <a:pPr lvl="0">
              <a:defRPr/>
            </a:pPr>
            <a:r>
              <a:rPr lang="en-US"/>
              <a:t>Click to edit Master text styles</a:t>
            </a:r>
            <a:endParaRPr/>
          </a:p>
          <a:p>
            <a:pPr lvl="1">
              <a:defRPr/>
            </a:pPr>
            <a:r>
              <a:rPr lang="en-US"/>
              <a:t>Second level</a:t>
            </a:r>
            <a:endParaRPr/>
          </a:p>
          <a:p>
            <a:pPr lvl="2">
              <a:defRPr/>
            </a:pPr>
            <a:r>
              <a:rPr lang="en-US"/>
              <a:t>Third level</a:t>
            </a:r>
            <a:endParaRPr/>
          </a:p>
          <a:p>
            <a:pPr lvl="3">
              <a:defRPr/>
            </a:pPr>
            <a:r>
              <a:rPr lang="en-US"/>
              <a:t>Fourth level</a:t>
            </a:r>
            <a:endParaRPr/>
          </a:p>
          <a:p>
            <a:pPr lvl="4">
              <a:defRPr/>
            </a:pPr>
            <a:r>
              <a:rPr lang="en-US"/>
              <a:t>Fifth level</a:t>
            </a:r>
          </a:p>
        </p:txBody>
      </p:sp>
      <p:sp>
        <p:nvSpPr>
          <p:cNvPr id="4" name="Espace réservé de la date 3"/>
          <p:cNvSpPr>
            <a:spLocks noGrp="1"/>
          </p:cNvSpPr>
          <p:nvPr>
            <p:ph type="dt" sz="half" idx="2"/>
          </p:nvPr>
        </p:nvSpPr>
        <p:spPr bwMode="gray">
          <a:xfrm>
            <a:off x="0" y="5587803"/>
            <a:ext cx="611560" cy="127196"/>
          </a:xfrm>
          <a:prstGeom prst="rect">
            <a:avLst/>
          </a:prstGeom>
        </p:spPr>
        <p:txBody>
          <a:bodyPr vert="horz" lIns="0" tIns="0" rIns="0" bIns="0" rtlCol="0" anchor="b" anchorCtr="0">
            <a:noAutofit/>
          </a:bodyPr>
          <a:lstStyle>
            <a:lvl1pPr algn="l">
              <a:defRPr sz="600" b="1">
                <a:solidFill>
                  <a:schemeClr val="bg1"/>
                </a:solidFill>
              </a:defRPr>
            </a:lvl1pPr>
          </a:lstStyle>
          <a:p>
            <a:pPr>
              <a:defRPr/>
            </a:pPr>
            <a:r>
              <a:rPr lang="fr-FR"/>
              <a:t>26/07/2013</a:t>
            </a:r>
          </a:p>
        </p:txBody>
      </p:sp>
      <p:sp>
        <p:nvSpPr>
          <p:cNvPr id="5" name="Espace réservé du pied de page 4"/>
          <p:cNvSpPr>
            <a:spLocks noGrp="1"/>
          </p:cNvSpPr>
          <p:nvPr>
            <p:ph type="ftr" sz="quarter" idx="3"/>
          </p:nvPr>
        </p:nvSpPr>
        <p:spPr bwMode="gray">
          <a:xfrm>
            <a:off x="630001" y="5402791"/>
            <a:ext cx="6120000" cy="177074"/>
          </a:xfrm>
          <a:prstGeom prst="rect">
            <a:avLst/>
          </a:prstGeom>
        </p:spPr>
        <p:txBody>
          <a:bodyPr vert="horz" lIns="0" tIns="0" rIns="0" bIns="0" rtlCol="0" anchor="b" anchorCtr="0">
            <a:noAutofit/>
          </a:bodyPr>
          <a:lstStyle>
            <a:lvl1pPr algn="l">
              <a:defRPr sz="600" b="1" cap="none">
                <a:solidFill>
                  <a:schemeClr val="accent1"/>
                </a:solidFill>
              </a:defRPr>
            </a:lvl1pPr>
          </a:lstStyle>
          <a:p>
            <a:pPr>
              <a:defRPr/>
            </a:pPr>
            <a:r>
              <a:rPr lang="en-GB"/>
              <a:t>16TH MAC MEETING – 16/17 MAY 2022 - S.M.Liuzzo</a:t>
            </a:r>
            <a:endParaRPr lang="fr-FR"/>
          </a:p>
        </p:txBody>
      </p:sp>
      <p:sp>
        <p:nvSpPr>
          <p:cNvPr id="6" name="Espace réservé du numéro de diapositive 5"/>
          <p:cNvSpPr>
            <a:spLocks noGrp="1"/>
          </p:cNvSpPr>
          <p:nvPr>
            <p:ph type="sldNum" sz="quarter" idx="4"/>
          </p:nvPr>
        </p:nvSpPr>
        <p:spPr bwMode="gray">
          <a:xfrm>
            <a:off x="198001" y="5402865"/>
            <a:ext cx="413559" cy="177000"/>
          </a:xfrm>
          <a:prstGeom prst="rect">
            <a:avLst/>
          </a:prstGeom>
        </p:spPr>
        <p:txBody>
          <a:bodyPr vert="horz" lIns="0" tIns="0" rIns="0" bIns="0" rtlCol="0" anchor="b" anchorCtr="0">
            <a:noAutofit/>
          </a:bodyPr>
          <a:lstStyle>
            <a:lvl1pPr algn="l">
              <a:defRPr sz="600" b="1">
                <a:solidFill>
                  <a:schemeClr val="accent1"/>
                </a:solidFill>
              </a:defRPr>
            </a:lvl1pPr>
          </a:lstStyle>
          <a:p>
            <a:pPr>
              <a:defRPr/>
            </a:pPr>
            <a:r>
              <a:rPr lang="fr-FR"/>
              <a:t>Page </a:t>
            </a:r>
            <a:fld id="{733122C9-A0B9-462F-8757-0847AD287B63}" type="slidenum">
              <a:rPr lang="fr-FR"/>
              <a:t>‹N›</a:t>
            </a:fld>
            <a:endParaRPr lang="fr-FR"/>
          </a:p>
        </p:txBody>
      </p:sp>
      <p:sp>
        <p:nvSpPr>
          <p:cNvPr id="8" name="Rectangle 7"/>
          <p:cNvSpPr/>
          <p:nvPr/>
        </p:nvSpPr>
        <p:spPr bwMode="auto">
          <a:xfrm>
            <a:off x="180000" y="126000"/>
            <a:ext cx="496800" cy="4968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fr-F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Lst>
  <p:hf hdr="0" dt="0"/>
  <p:txStyles>
    <p:titleStyle>
      <a:lvl1pPr algn="l" defTabSz="914400">
        <a:spcBef>
          <a:spcPts val="0"/>
        </a:spcBef>
        <a:buNone/>
        <a:defRPr sz="1600" b="1" cap="all">
          <a:solidFill>
            <a:schemeClr val="bg1"/>
          </a:solidFill>
          <a:latin typeface="+mj-lt"/>
          <a:ea typeface="+mj-ea"/>
          <a:cs typeface="+mj-cs"/>
        </a:defRPr>
      </a:lvl1pPr>
    </p:titleStyle>
    <p:bodyStyle>
      <a:lvl1pPr marL="0" indent="0" algn="l" defTabSz="914400">
        <a:spcBef>
          <a:spcPts val="0"/>
        </a:spcBef>
        <a:spcAft>
          <a:spcPts val="1000"/>
        </a:spcAft>
        <a:buFont typeface="Arial"/>
        <a:buNone/>
        <a:defRPr sz="1800" b="1">
          <a:solidFill>
            <a:schemeClr val="accent6"/>
          </a:solidFill>
          <a:latin typeface="+mn-lt"/>
          <a:ea typeface="+mn-ea"/>
          <a:cs typeface="+mn-cs"/>
        </a:defRPr>
      </a:lvl1pPr>
      <a:lvl2pPr marL="0" indent="0" algn="l" defTabSz="914400">
        <a:spcBef>
          <a:spcPts val="0"/>
        </a:spcBef>
        <a:spcAft>
          <a:spcPts val="1500"/>
        </a:spcAft>
        <a:buFont typeface="Arial"/>
        <a:buNone/>
        <a:defRPr sz="1700">
          <a:solidFill>
            <a:schemeClr val="accent6"/>
          </a:solidFill>
          <a:latin typeface="+mn-lt"/>
          <a:ea typeface="+mn-ea"/>
          <a:cs typeface="+mn-cs"/>
        </a:defRPr>
      </a:lvl2pPr>
      <a:lvl3pPr marL="0" indent="0" algn="l" defTabSz="914400">
        <a:lnSpc>
          <a:spcPct val="105000"/>
        </a:lnSpc>
        <a:spcBef>
          <a:spcPts val="0"/>
        </a:spcBef>
        <a:spcAft>
          <a:spcPts val="500"/>
        </a:spcAft>
        <a:buFont typeface="Arial"/>
        <a:buNone/>
        <a:defRPr sz="1500">
          <a:solidFill>
            <a:schemeClr val="tx1"/>
          </a:solidFill>
          <a:latin typeface="+mn-lt"/>
          <a:ea typeface="+mn-ea"/>
          <a:cs typeface="+mn-cs"/>
        </a:defRPr>
      </a:lvl3pPr>
      <a:lvl4pPr marL="357188" indent="-174625" algn="l" defTabSz="914400">
        <a:lnSpc>
          <a:spcPct val="110000"/>
        </a:lnSpc>
        <a:spcBef>
          <a:spcPts val="0"/>
        </a:spcBef>
        <a:spcAft>
          <a:spcPts val="300"/>
        </a:spcAft>
        <a:buClr>
          <a:schemeClr val="accent6"/>
        </a:buClr>
        <a:buSzPct val="80000"/>
        <a:buFont typeface="Wingdings"/>
        <a:buChar char="l"/>
        <a:defRPr sz="1500">
          <a:solidFill>
            <a:schemeClr val="tx1"/>
          </a:solidFill>
          <a:latin typeface="+mn-lt"/>
          <a:ea typeface="+mn-ea"/>
          <a:cs typeface="+mn-cs"/>
        </a:defRPr>
      </a:lvl4pPr>
      <a:lvl5pPr marL="1162050" indent="-174625" algn="l" defTabSz="914400">
        <a:spcBef>
          <a:spcPts val="0"/>
        </a:spcBef>
        <a:spcAft>
          <a:spcPts val="600"/>
        </a:spcAft>
        <a:buClr>
          <a:schemeClr val="accent6"/>
        </a:buClr>
        <a:buFont typeface="ITCOfficinaSans LT Book"/>
        <a:buChar char="&gt;"/>
        <a:defRPr sz="1200" i="1">
          <a:solidFill>
            <a:schemeClr val="tx1"/>
          </a:solidFill>
          <a:latin typeface="+mn-lt"/>
          <a:ea typeface="+mn-ea"/>
          <a:cs typeface="+mn-cs"/>
        </a:defRPr>
      </a:lvl5pPr>
      <a:lvl6pPr marL="2514600" indent="-228600" algn="l" defTabSz="914400">
        <a:spcBef>
          <a:spcPts val="0"/>
        </a:spcBef>
        <a:buFont typeface="Arial"/>
        <a:buChar char="•"/>
        <a:defRPr sz="2000">
          <a:solidFill>
            <a:schemeClr val="tx1"/>
          </a:solidFill>
          <a:latin typeface="+mn-lt"/>
          <a:ea typeface="+mn-ea"/>
          <a:cs typeface="+mn-cs"/>
        </a:defRPr>
      </a:lvl6pPr>
      <a:lvl7pPr marL="2971800" indent="-228600" algn="l" defTabSz="914400">
        <a:spcBef>
          <a:spcPts val="0"/>
        </a:spcBef>
        <a:buFont typeface="Arial"/>
        <a:buChar char="•"/>
        <a:defRPr sz="2000">
          <a:solidFill>
            <a:schemeClr val="tx1"/>
          </a:solidFill>
          <a:latin typeface="+mn-lt"/>
          <a:ea typeface="+mn-ea"/>
          <a:cs typeface="+mn-cs"/>
        </a:defRPr>
      </a:lvl7pPr>
      <a:lvl8pPr marL="3429000" indent="-228600" algn="l" defTabSz="914400">
        <a:spcBef>
          <a:spcPts val="0"/>
        </a:spcBef>
        <a:buFont typeface="Arial"/>
        <a:buChar char="•"/>
        <a:defRPr sz="2000">
          <a:solidFill>
            <a:schemeClr val="tx1"/>
          </a:solidFill>
          <a:latin typeface="+mn-lt"/>
          <a:ea typeface="+mn-ea"/>
          <a:cs typeface="+mn-cs"/>
        </a:defRPr>
      </a:lvl8pPr>
      <a:lvl9pPr marL="3886200" indent="-228600" algn="l" defTabSz="914400">
        <a:spcBef>
          <a:spcPts val="0"/>
        </a:spcBef>
        <a:buFont typeface="Arial"/>
        <a:buChar char="•"/>
        <a:defRPr sz="2000">
          <a:solidFill>
            <a:schemeClr val="tx1"/>
          </a:solidFill>
          <a:latin typeface="+mn-lt"/>
          <a:ea typeface="+mn-ea"/>
          <a:cs typeface="+mn-cs"/>
        </a:defRPr>
      </a:lvl9pPr>
    </p:bodyStyle>
    <p:otherStyle>
      <a:defPPr>
        <a:defRPr lang="fr-FR"/>
      </a:defPPr>
      <a:lvl1pPr marL="0" algn="l" defTabSz="914400">
        <a:defRPr sz="1800">
          <a:solidFill>
            <a:schemeClr val="tx1"/>
          </a:solidFill>
          <a:latin typeface="+mn-lt"/>
          <a:ea typeface="+mn-ea"/>
          <a:cs typeface="+mn-cs"/>
        </a:defRPr>
      </a:lvl1pPr>
      <a:lvl2pPr marL="457200" algn="l" defTabSz="914400">
        <a:defRPr sz="1800">
          <a:solidFill>
            <a:schemeClr val="tx1"/>
          </a:solidFill>
          <a:latin typeface="+mn-lt"/>
          <a:ea typeface="+mn-ea"/>
          <a:cs typeface="+mn-cs"/>
        </a:defRPr>
      </a:lvl2pPr>
      <a:lvl3pPr marL="914400" algn="l" defTabSz="914400">
        <a:defRPr sz="1800">
          <a:solidFill>
            <a:schemeClr val="tx1"/>
          </a:solidFill>
          <a:latin typeface="+mn-lt"/>
          <a:ea typeface="+mn-ea"/>
          <a:cs typeface="+mn-cs"/>
        </a:defRPr>
      </a:lvl3pPr>
      <a:lvl4pPr marL="1371600" algn="l" defTabSz="914400">
        <a:defRPr sz="1800">
          <a:solidFill>
            <a:schemeClr val="tx1"/>
          </a:solidFill>
          <a:latin typeface="+mn-lt"/>
          <a:ea typeface="+mn-ea"/>
          <a:cs typeface="+mn-cs"/>
        </a:defRPr>
      </a:lvl4pPr>
      <a:lvl5pPr marL="1828800" algn="l" defTabSz="914400">
        <a:defRPr sz="1800">
          <a:solidFill>
            <a:schemeClr val="tx1"/>
          </a:solidFill>
          <a:latin typeface="+mn-lt"/>
          <a:ea typeface="+mn-ea"/>
          <a:cs typeface="+mn-cs"/>
        </a:defRPr>
      </a:lvl5pPr>
      <a:lvl6pPr marL="2286000" algn="l" defTabSz="914400">
        <a:defRPr sz="1800">
          <a:solidFill>
            <a:schemeClr val="tx1"/>
          </a:solidFill>
          <a:latin typeface="+mn-lt"/>
          <a:ea typeface="+mn-ea"/>
          <a:cs typeface="+mn-cs"/>
        </a:defRPr>
      </a:lvl6pPr>
      <a:lvl7pPr marL="2743200" algn="l" defTabSz="914400">
        <a:defRPr sz="1800">
          <a:solidFill>
            <a:schemeClr val="tx1"/>
          </a:solidFill>
          <a:latin typeface="+mn-lt"/>
          <a:ea typeface="+mn-ea"/>
          <a:cs typeface="+mn-cs"/>
        </a:defRPr>
      </a:lvl7pPr>
      <a:lvl8pPr marL="3200400" algn="l" defTabSz="914400">
        <a:defRPr sz="1800">
          <a:solidFill>
            <a:schemeClr val="tx1"/>
          </a:solidFill>
          <a:latin typeface="+mn-lt"/>
          <a:ea typeface="+mn-ea"/>
          <a:cs typeface="+mn-cs"/>
        </a:defRPr>
      </a:lvl8pPr>
      <a:lvl9pPr marL="3657600" algn="l" defTabSz="914400">
        <a:defRPr sz="18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25.pn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3.xml"/><Relationship Id="rId6" Type="http://schemas.openxmlformats.org/officeDocument/2006/relationships/image" Target="../media/image11.png"/><Relationship Id="rId4" Type="http://schemas.openxmlformats.org/officeDocument/2006/relationships/image" Target="../media/image6.png"/></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3.xml"/><Relationship Id="rId6" Type="http://schemas.openxmlformats.org/officeDocument/2006/relationships/image" Target="../media/image60.png"/><Relationship Id="rId5" Type="http://schemas.openxmlformats.org/officeDocument/2006/relationships/image" Target="../media/image10.png"/><Relationship Id="rId4" Type="http://schemas.openxmlformats.org/officeDocument/2006/relationships/image" Target="../media/image9.png"/></Relationships>
</file>

<file path=ppt/slides/_rels/slide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3.xml"/><Relationship Id="rId5" Type="http://schemas.openxmlformats.org/officeDocument/2006/relationships/image" Target="../media/image16.png"/><Relationship Id="rId4" Type="http://schemas.openxmlformats.org/officeDocument/2006/relationships/image" Target="../media/image15.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4.png"/><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pic>
        <p:nvPicPr>
          <p:cNvPr id="6" name="Image 8" descr="logo_couv.jpg"/>
          <p:cNvPicPr>
            <a:picLocks noChangeAspect="1"/>
          </p:cNvPicPr>
          <p:nvPr/>
        </p:nvPicPr>
        <p:blipFill>
          <a:blip r:embed="rId2"/>
          <a:srcRect l="9524" t="12659" r="9524" b="36705"/>
          <a:stretch/>
        </p:blipFill>
        <p:spPr bwMode="auto">
          <a:xfrm>
            <a:off x="615876" y="4225652"/>
            <a:ext cx="4896544" cy="1225134"/>
          </a:xfrm>
          <a:prstGeom prst="rect">
            <a:avLst/>
          </a:prstGeom>
        </p:spPr>
      </p:pic>
      <p:sp>
        <p:nvSpPr>
          <p:cNvPr id="4" name="TextBox 3">
            <a:extLst>
              <a:ext uri="{FF2B5EF4-FFF2-40B4-BE49-F238E27FC236}">
                <a16:creationId xmlns:a16="http://schemas.microsoft.com/office/drawing/2014/main" id="{80F255B2-6C8B-4477-8EC9-4ADF0A612B81}"/>
              </a:ext>
            </a:extLst>
          </p:cNvPr>
          <p:cNvSpPr txBox="1"/>
          <p:nvPr/>
        </p:nvSpPr>
        <p:spPr>
          <a:xfrm>
            <a:off x="615876" y="748069"/>
            <a:ext cx="7988572" cy="2062103"/>
          </a:xfrm>
          <a:prstGeom prst="rect">
            <a:avLst/>
          </a:prstGeom>
          <a:noFill/>
        </p:spPr>
        <p:txBody>
          <a:bodyPr wrap="square" rtlCol="0">
            <a:spAutoFit/>
          </a:bodyPr>
          <a:lstStyle/>
          <a:p>
            <a:r>
              <a:rPr lang="en-US" sz="3200" b="1" dirty="0">
                <a:solidFill>
                  <a:srgbClr val="002060"/>
                </a:solidFill>
                <a:latin typeface="+mj-lt"/>
              </a:rPr>
              <a:t>CHARACTERIZATION OF THE VERTICAL BEAM HALO </a:t>
            </a:r>
          </a:p>
          <a:p>
            <a:r>
              <a:rPr lang="en-US" sz="3200" b="1" dirty="0">
                <a:solidFill>
                  <a:srgbClr val="002060"/>
                </a:solidFill>
                <a:latin typeface="+mj-lt"/>
              </a:rPr>
              <a:t>FOR REDUCED</a:t>
            </a:r>
          </a:p>
          <a:p>
            <a:r>
              <a:rPr lang="en-US" sz="3200" b="1" dirty="0">
                <a:solidFill>
                  <a:srgbClr val="002060"/>
                </a:solidFill>
                <a:latin typeface="+mj-lt"/>
              </a:rPr>
              <a:t>IN-VACUUM UNDULATOR GAP</a:t>
            </a:r>
          </a:p>
        </p:txBody>
      </p:sp>
      <p:sp>
        <p:nvSpPr>
          <p:cNvPr id="3" name="TextBox 2">
            <a:extLst>
              <a:ext uri="{FF2B5EF4-FFF2-40B4-BE49-F238E27FC236}">
                <a16:creationId xmlns:a16="http://schemas.microsoft.com/office/drawing/2014/main" id="{80793E29-F512-483C-8606-AFE2A99AA05B}"/>
              </a:ext>
            </a:extLst>
          </p:cNvPr>
          <p:cNvSpPr txBox="1"/>
          <p:nvPr/>
        </p:nvSpPr>
        <p:spPr>
          <a:xfrm>
            <a:off x="615876" y="3294627"/>
            <a:ext cx="5953874" cy="646331"/>
          </a:xfrm>
          <a:prstGeom prst="rect">
            <a:avLst/>
          </a:prstGeom>
          <a:noFill/>
        </p:spPr>
        <p:txBody>
          <a:bodyPr wrap="square" rtlCol="0">
            <a:spAutoFit/>
          </a:bodyPr>
          <a:lstStyle/>
          <a:p>
            <a:r>
              <a:rPr lang="en-US" sz="1200" dirty="0">
                <a:solidFill>
                  <a:srgbClr val="002060"/>
                </a:solidFill>
              </a:rPr>
              <a:t>9th Low Emittance Rings Workshop 2024, CERN, Geneva (Switzerland),</a:t>
            </a:r>
          </a:p>
          <a:p>
            <a:r>
              <a:rPr lang="en-US" sz="1200" dirty="0">
                <a:solidFill>
                  <a:srgbClr val="002060"/>
                </a:solidFill>
              </a:rPr>
              <a:t>13-16 of February 2024,</a:t>
            </a:r>
          </a:p>
          <a:p>
            <a:r>
              <a:rPr lang="en-US" sz="1200" dirty="0">
                <a:solidFill>
                  <a:srgbClr val="002060"/>
                </a:solidFill>
              </a:rPr>
              <a:t>Mattia Stefanelli.</a:t>
            </a:r>
          </a:p>
        </p:txBody>
      </p:sp>
      <p:sp>
        <p:nvSpPr>
          <p:cNvPr id="5" name="Rectangle 4">
            <a:extLst>
              <a:ext uri="{FF2B5EF4-FFF2-40B4-BE49-F238E27FC236}">
                <a16:creationId xmlns:a16="http://schemas.microsoft.com/office/drawing/2014/main" id="{C0E07D9D-0B38-44B2-8166-302A5DD81945}"/>
              </a:ext>
            </a:extLst>
          </p:cNvPr>
          <p:cNvSpPr/>
          <p:nvPr/>
        </p:nvSpPr>
        <p:spPr bwMode="auto">
          <a:xfrm>
            <a:off x="6539614" y="3294627"/>
            <a:ext cx="2435398" cy="2092881"/>
          </a:xfrm>
          <a:prstGeom prst="rect">
            <a:avLst/>
          </a:prstGeom>
        </p:spPr>
        <p:txBody>
          <a:bodyPr wrap="square">
            <a:spAutoFit/>
          </a:bodyPr>
          <a:lstStyle/>
          <a:p>
            <a:pPr algn="r"/>
            <a:r>
              <a:rPr lang="en-US" sz="1000" b="1" dirty="0">
                <a:solidFill>
                  <a:srgbClr val="002060"/>
                </a:solidFill>
              </a:rPr>
              <a:t>The Beam Dynamics Group: </a:t>
            </a:r>
          </a:p>
          <a:p>
            <a:pPr algn="r"/>
            <a:r>
              <a:rPr lang="en-US" sz="1000" dirty="0">
                <a:solidFill>
                  <a:srgbClr val="002060"/>
                </a:solidFill>
              </a:rPr>
              <a:t>Simon White, Nicola Carmignani, Lee Carver, Simone Liuzzo, Thomas Perron, Lina Hoummi.</a:t>
            </a:r>
          </a:p>
          <a:p>
            <a:pPr algn="r"/>
            <a:endParaRPr lang="en-US" sz="1000" dirty="0">
              <a:solidFill>
                <a:srgbClr val="002060"/>
              </a:solidFill>
            </a:endParaRPr>
          </a:p>
          <a:p>
            <a:pPr algn="r"/>
            <a:r>
              <a:rPr lang="en-US" sz="1000" dirty="0">
                <a:solidFill>
                  <a:srgbClr val="002060"/>
                </a:solidFill>
              </a:rPr>
              <a:t>Kees Scheidt and the </a:t>
            </a:r>
            <a:r>
              <a:rPr lang="en-US" sz="1000" b="1" dirty="0">
                <a:solidFill>
                  <a:srgbClr val="002060"/>
                </a:solidFill>
              </a:rPr>
              <a:t>Diagnostic Group</a:t>
            </a:r>
            <a:r>
              <a:rPr lang="en-US" sz="1000" dirty="0">
                <a:solidFill>
                  <a:srgbClr val="002060"/>
                </a:solidFill>
              </a:rPr>
              <a:t> for the Halo Monitors material.</a:t>
            </a:r>
          </a:p>
          <a:p>
            <a:pPr algn="r"/>
            <a:endParaRPr lang="en-US" sz="1000" dirty="0">
              <a:solidFill>
                <a:srgbClr val="002060"/>
              </a:solidFill>
            </a:endParaRPr>
          </a:p>
          <a:p>
            <a:pPr algn="r"/>
            <a:r>
              <a:rPr lang="en-US" sz="1000" dirty="0">
                <a:solidFill>
                  <a:srgbClr val="002060"/>
                </a:solidFill>
              </a:rPr>
              <a:t>The </a:t>
            </a:r>
            <a:r>
              <a:rPr lang="en-US" sz="1000" b="1" dirty="0">
                <a:solidFill>
                  <a:srgbClr val="002060"/>
                </a:solidFill>
              </a:rPr>
              <a:t>ID Group</a:t>
            </a:r>
            <a:r>
              <a:rPr lang="en-US" sz="1000" dirty="0">
                <a:solidFill>
                  <a:srgbClr val="002060"/>
                </a:solidFill>
              </a:rPr>
              <a:t> for the help in the ID31 Scan data measurements.</a:t>
            </a:r>
          </a:p>
          <a:p>
            <a:pPr marL="342900" indent="-342900" algn="r">
              <a:buFont typeface="Arial" panose="020B0604020202020204" pitchFamily="34" charset="0"/>
              <a:buChar char="•"/>
            </a:pPr>
            <a:endParaRPr lang="en-US" sz="1000" dirty="0">
              <a:solidFill>
                <a:srgbClr val="002060"/>
              </a:solidFill>
            </a:endParaRPr>
          </a:p>
          <a:p>
            <a:pPr algn="r"/>
            <a:r>
              <a:rPr lang="en-US" sz="1000" dirty="0">
                <a:solidFill>
                  <a:srgbClr val="002060"/>
                </a:solidFill>
              </a:rPr>
              <a:t>All the members of the </a:t>
            </a:r>
            <a:r>
              <a:rPr lang="en-US" sz="1000" b="1" dirty="0">
                <a:solidFill>
                  <a:srgbClr val="002060"/>
                </a:solidFill>
              </a:rPr>
              <a:t>Operation Group</a:t>
            </a:r>
            <a:r>
              <a:rPr lang="en-US" sz="1000" dirty="0">
                <a:solidFill>
                  <a:srgbClr val="002060"/>
                </a:solidFill>
              </a:rPr>
              <a: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6" name="Title 5"/>
          <p:cNvSpPr>
            <a:spLocks noGrp="1"/>
          </p:cNvSpPr>
          <p:nvPr>
            <p:ph type="title"/>
          </p:nvPr>
        </p:nvSpPr>
        <p:spPr bwMode="auto">
          <a:xfrm>
            <a:off x="198001" y="126000"/>
            <a:ext cx="8766487" cy="496800"/>
          </a:xfrm>
        </p:spPr>
        <p:txBody>
          <a:bodyPr/>
          <a:lstStyle/>
          <a:p>
            <a:pPr algn="ctr">
              <a:defRPr/>
            </a:pPr>
            <a:r>
              <a:rPr lang="en-US" dirty="0"/>
              <a:t>Experiments</a:t>
            </a:r>
            <a:endParaRPr dirty="0"/>
          </a:p>
        </p:txBody>
      </p:sp>
      <p:sp>
        <p:nvSpPr>
          <p:cNvPr id="8" name="Slide Number Placeholder 7"/>
          <p:cNvSpPr>
            <a:spLocks noGrp="1"/>
          </p:cNvSpPr>
          <p:nvPr>
            <p:ph type="sldNum" sz="quarter" idx="11"/>
          </p:nvPr>
        </p:nvSpPr>
        <p:spPr bwMode="auto"/>
        <p:txBody>
          <a:bodyPr/>
          <a:lstStyle/>
          <a:p>
            <a:pPr>
              <a:defRPr/>
            </a:pPr>
            <a:r>
              <a:rPr lang="en-US" dirty="0"/>
              <a:t>Page </a:t>
            </a:r>
            <a:fld id="{733122C9-A0B9-462F-8757-0847AD287B63}" type="slidenum">
              <a:rPr lang="en-US" smtClean="0"/>
              <a:t>10</a:t>
            </a:fld>
            <a:endParaRPr lang="en-US" dirty="0"/>
          </a:p>
        </p:txBody>
      </p:sp>
      <p:sp>
        <p:nvSpPr>
          <p:cNvPr id="5" name="Slide Number Placeholder 7">
            <a:extLst>
              <a:ext uri="{FF2B5EF4-FFF2-40B4-BE49-F238E27FC236}">
                <a16:creationId xmlns:a16="http://schemas.microsoft.com/office/drawing/2014/main" id="{9FFAE2CA-68CD-462F-8B7E-5FBBD83C83BF}"/>
              </a:ext>
            </a:extLst>
          </p:cNvPr>
          <p:cNvSpPr txBox="1">
            <a:spLocks/>
          </p:cNvSpPr>
          <p:nvPr/>
        </p:nvSpPr>
        <p:spPr bwMode="auto">
          <a:xfrm>
            <a:off x="971600" y="5402865"/>
            <a:ext cx="1656184" cy="177000"/>
          </a:xfrm>
          <a:prstGeom prst="rect">
            <a:avLst/>
          </a:prstGeom>
        </p:spPr>
        <p:txBody>
          <a:bodyPr vert="horz" lIns="0" tIns="0" rIns="0" bIns="0" rtlCol="0" anchor="b" anchorCtr="0">
            <a:noAutofit/>
          </a:bodyPr>
          <a:lstStyle>
            <a:defPPr>
              <a:defRPr lang="fr-FR"/>
            </a:defPPr>
            <a:lvl1pPr marL="0" algn="l" defTabSz="914400">
              <a:defRPr sz="600" b="1">
                <a:solidFill>
                  <a:schemeClr val="accent1"/>
                </a:solidFill>
                <a:latin typeface="+mn-lt"/>
                <a:ea typeface="+mn-ea"/>
                <a:cs typeface="+mn-cs"/>
              </a:defRPr>
            </a:lvl1pPr>
            <a:lvl2pPr marL="457200" algn="l" defTabSz="914400">
              <a:defRPr sz="1800">
                <a:solidFill>
                  <a:schemeClr val="tx1"/>
                </a:solidFill>
                <a:latin typeface="+mn-lt"/>
                <a:ea typeface="+mn-ea"/>
                <a:cs typeface="+mn-cs"/>
              </a:defRPr>
            </a:lvl2pPr>
            <a:lvl3pPr marL="914400" algn="l" defTabSz="914400">
              <a:defRPr sz="1800">
                <a:solidFill>
                  <a:schemeClr val="tx1"/>
                </a:solidFill>
                <a:latin typeface="+mn-lt"/>
                <a:ea typeface="+mn-ea"/>
                <a:cs typeface="+mn-cs"/>
              </a:defRPr>
            </a:lvl3pPr>
            <a:lvl4pPr marL="1371600" algn="l" defTabSz="914400">
              <a:defRPr sz="1800">
                <a:solidFill>
                  <a:schemeClr val="tx1"/>
                </a:solidFill>
                <a:latin typeface="+mn-lt"/>
                <a:ea typeface="+mn-ea"/>
                <a:cs typeface="+mn-cs"/>
              </a:defRPr>
            </a:lvl4pPr>
            <a:lvl5pPr marL="1828800" algn="l" defTabSz="914400">
              <a:defRPr sz="1800">
                <a:solidFill>
                  <a:schemeClr val="tx1"/>
                </a:solidFill>
                <a:latin typeface="+mn-lt"/>
                <a:ea typeface="+mn-ea"/>
                <a:cs typeface="+mn-cs"/>
              </a:defRPr>
            </a:lvl5pPr>
            <a:lvl6pPr marL="2286000" algn="l" defTabSz="914400">
              <a:defRPr sz="1800">
                <a:solidFill>
                  <a:schemeClr val="tx1"/>
                </a:solidFill>
                <a:latin typeface="+mn-lt"/>
                <a:ea typeface="+mn-ea"/>
                <a:cs typeface="+mn-cs"/>
              </a:defRPr>
            </a:lvl6pPr>
            <a:lvl7pPr marL="2743200" algn="l" defTabSz="914400">
              <a:defRPr sz="1800">
                <a:solidFill>
                  <a:schemeClr val="tx1"/>
                </a:solidFill>
                <a:latin typeface="+mn-lt"/>
                <a:ea typeface="+mn-ea"/>
                <a:cs typeface="+mn-cs"/>
              </a:defRPr>
            </a:lvl7pPr>
            <a:lvl8pPr marL="3200400" algn="l" defTabSz="914400">
              <a:defRPr sz="1800">
                <a:solidFill>
                  <a:schemeClr val="tx1"/>
                </a:solidFill>
                <a:latin typeface="+mn-lt"/>
                <a:ea typeface="+mn-ea"/>
                <a:cs typeface="+mn-cs"/>
              </a:defRPr>
            </a:lvl8pPr>
            <a:lvl9pPr marL="3657600" algn="l" defTabSz="914400">
              <a:defRPr sz="1800">
                <a:solidFill>
                  <a:schemeClr val="tx1"/>
                </a:solidFill>
                <a:latin typeface="+mn-lt"/>
                <a:ea typeface="+mn-ea"/>
                <a:cs typeface="+mn-cs"/>
              </a:defRPr>
            </a:lvl9pPr>
          </a:lstStyle>
          <a:p>
            <a:pPr>
              <a:defRPr/>
            </a:pPr>
            <a:r>
              <a:rPr lang="en-US" dirty="0"/>
              <a:t>MATTIA STEFANELLI</a:t>
            </a:r>
          </a:p>
        </p:txBody>
      </p:sp>
      <p:sp>
        <p:nvSpPr>
          <p:cNvPr id="16" name="Rectangle 15">
            <a:extLst>
              <a:ext uri="{FF2B5EF4-FFF2-40B4-BE49-F238E27FC236}">
                <a16:creationId xmlns:a16="http://schemas.microsoft.com/office/drawing/2014/main" id="{3B36C76C-4BC6-4128-9D14-2A9C520C765B}"/>
              </a:ext>
            </a:extLst>
          </p:cNvPr>
          <p:cNvSpPr/>
          <p:nvPr/>
        </p:nvSpPr>
        <p:spPr>
          <a:xfrm>
            <a:off x="6638426" y="991519"/>
            <a:ext cx="2307573" cy="4893647"/>
          </a:xfrm>
          <a:prstGeom prst="rect">
            <a:avLst/>
          </a:prstGeom>
        </p:spPr>
        <p:txBody>
          <a:bodyPr wrap="square">
            <a:spAutoFit/>
          </a:bodyPr>
          <a:lstStyle/>
          <a:p>
            <a:r>
              <a:rPr lang="en-US" sz="1400" b="1" dirty="0">
                <a:solidFill>
                  <a:srgbClr val="002060"/>
                </a:solidFill>
              </a:rPr>
              <a:t>Validation of the proposed strategy:</a:t>
            </a:r>
          </a:p>
          <a:p>
            <a:endParaRPr lang="en-US" sz="1400" dirty="0">
              <a:solidFill>
                <a:srgbClr val="002060"/>
              </a:solidFill>
            </a:endParaRPr>
          </a:p>
          <a:p>
            <a:r>
              <a:rPr lang="en-US" sz="1400" dirty="0">
                <a:solidFill>
                  <a:schemeClr val="accent1">
                    <a:lumMod val="75000"/>
                  </a:schemeClr>
                </a:solidFill>
              </a:rPr>
              <a:t>Normalized Lifetime with the vertical scrapers gap for different chromaticities.</a:t>
            </a:r>
          </a:p>
          <a:p>
            <a:endParaRPr lang="en-US" sz="1400" dirty="0">
              <a:solidFill>
                <a:schemeClr val="accent1">
                  <a:lumMod val="75000"/>
                </a:schemeClr>
              </a:solidFill>
            </a:endParaRPr>
          </a:p>
          <a:p>
            <a:r>
              <a:rPr lang="en-US" sz="1400" b="1" dirty="0">
                <a:solidFill>
                  <a:schemeClr val="accent1">
                    <a:lumMod val="75000"/>
                  </a:schemeClr>
                </a:solidFill>
              </a:rPr>
              <a:t>Ex. </a:t>
            </a:r>
            <a:r>
              <a:rPr lang="en-US" sz="1400" dirty="0">
                <a:solidFill>
                  <a:schemeClr val="accent1">
                    <a:lumMod val="75000"/>
                  </a:schemeClr>
                </a:solidFill>
              </a:rPr>
              <a:t>Accepting a lifetime reduction of 10%:</a:t>
            </a:r>
          </a:p>
          <a:p>
            <a:endParaRPr lang="en-US" sz="1400" dirty="0">
              <a:solidFill>
                <a:schemeClr val="accent1">
                  <a:lumMod val="75000"/>
                </a:schemeClr>
              </a:solidFill>
            </a:endParaRPr>
          </a:p>
          <a:p>
            <a:pPr marL="285750" indent="-285750">
              <a:buFont typeface="Arial" panose="020B0604020202020204" pitchFamily="34" charset="0"/>
              <a:buChar char="•"/>
            </a:pPr>
            <a:r>
              <a:rPr lang="en-US" sz="1400" b="1" dirty="0">
                <a:solidFill>
                  <a:schemeClr val="accent1">
                    <a:lumMod val="75000"/>
                  </a:schemeClr>
                </a:solidFill>
              </a:rPr>
              <a:t>Nominal Setup:</a:t>
            </a:r>
          </a:p>
          <a:p>
            <a:r>
              <a:rPr lang="en-US" sz="1400" dirty="0">
                <a:solidFill>
                  <a:schemeClr val="accent1">
                    <a:lumMod val="75000"/>
                  </a:schemeClr>
                </a:solidFill>
              </a:rPr>
              <a:t>Aperture ≈ 5 mm</a:t>
            </a:r>
          </a:p>
          <a:p>
            <a:endParaRPr lang="en-US" sz="1400" dirty="0">
              <a:solidFill>
                <a:schemeClr val="accent1">
                  <a:lumMod val="75000"/>
                </a:schemeClr>
              </a:solidFill>
            </a:endParaRPr>
          </a:p>
          <a:p>
            <a:pPr marL="285750" indent="-285750">
              <a:buFont typeface="Arial" panose="020B0604020202020204" pitchFamily="34" charset="0"/>
              <a:buChar char="•"/>
            </a:pPr>
            <a:r>
              <a:rPr lang="en-US" sz="1400" b="1" dirty="0">
                <a:solidFill>
                  <a:schemeClr val="accent1">
                    <a:lumMod val="75000"/>
                  </a:schemeClr>
                </a:solidFill>
              </a:rPr>
              <a:t>(4.68, 4.91) Setup:</a:t>
            </a:r>
          </a:p>
          <a:p>
            <a:r>
              <a:rPr lang="en-US" sz="1400" dirty="0">
                <a:solidFill>
                  <a:schemeClr val="accent1">
                    <a:lumMod val="75000"/>
                  </a:schemeClr>
                </a:solidFill>
              </a:rPr>
              <a:t>Aperture ≈ 4 mm</a:t>
            </a:r>
          </a:p>
          <a:p>
            <a:endParaRPr lang="en-US" sz="1400" dirty="0">
              <a:solidFill>
                <a:schemeClr val="accent1">
                  <a:lumMod val="75000"/>
                </a:schemeClr>
              </a:solidFill>
            </a:endParaRPr>
          </a:p>
          <a:p>
            <a:endParaRPr lang="en-US" sz="1400" dirty="0">
              <a:solidFill>
                <a:schemeClr val="accent1">
                  <a:lumMod val="75000"/>
                </a:schemeClr>
              </a:solidFill>
            </a:endParaRPr>
          </a:p>
          <a:p>
            <a:r>
              <a:rPr lang="en-US" sz="1400" b="1" dirty="0">
                <a:solidFill>
                  <a:srgbClr val="C00000"/>
                </a:solidFill>
              </a:rPr>
              <a:t>Gap gain ≈ 1 mm</a:t>
            </a:r>
            <a:endParaRPr lang="en-US" sz="1400" dirty="0">
              <a:solidFill>
                <a:srgbClr val="C00000"/>
              </a:solidFill>
            </a:endParaRPr>
          </a:p>
          <a:p>
            <a:endParaRPr lang="en-US" sz="1400" dirty="0">
              <a:solidFill>
                <a:srgbClr val="002060"/>
              </a:solidFill>
            </a:endParaRPr>
          </a:p>
          <a:p>
            <a:endParaRPr lang="en-US" sz="1400" dirty="0">
              <a:solidFill>
                <a:srgbClr val="002060"/>
              </a:solidFill>
            </a:endParaRPr>
          </a:p>
          <a:p>
            <a:endParaRPr lang="en-US" sz="1400" dirty="0">
              <a:solidFill>
                <a:srgbClr val="002060"/>
              </a:solidFill>
            </a:endParaRPr>
          </a:p>
          <a:p>
            <a:endParaRPr lang="en-US" sz="1400" dirty="0">
              <a:solidFill>
                <a:srgbClr val="002060"/>
              </a:solidFill>
            </a:endParaRPr>
          </a:p>
        </p:txBody>
      </p:sp>
      <p:grpSp>
        <p:nvGrpSpPr>
          <p:cNvPr id="2" name="Group 1">
            <a:extLst>
              <a:ext uri="{FF2B5EF4-FFF2-40B4-BE49-F238E27FC236}">
                <a16:creationId xmlns:a16="http://schemas.microsoft.com/office/drawing/2014/main" id="{370204EB-195A-4094-8CB6-87ED51F95091}"/>
              </a:ext>
            </a:extLst>
          </p:cNvPr>
          <p:cNvGrpSpPr/>
          <p:nvPr/>
        </p:nvGrpSpPr>
        <p:grpSpPr>
          <a:xfrm>
            <a:off x="198001" y="985292"/>
            <a:ext cx="6264696" cy="4368801"/>
            <a:chOff x="198001" y="1122564"/>
            <a:chExt cx="6264696" cy="4368801"/>
          </a:xfrm>
        </p:grpSpPr>
        <p:pic>
          <p:nvPicPr>
            <p:cNvPr id="15" name="Picture 14">
              <a:extLst>
                <a:ext uri="{FF2B5EF4-FFF2-40B4-BE49-F238E27FC236}">
                  <a16:creationId xmlns:a16="http://schemas.microsoft.com/office/drawing/2014/main" id="{C2486048-F9D2-4E15-9076-25B701AFFC32}"/>
                </a:ext>
              </a:extLst>
            </p:cNvPr>
            <p:cNvPicPr>
              <a:picLocks noChangeAspect="1"/>
            </p:cNvPicPr>
            <p:nvPr/>
          </p:nvPicPr>
          <p:blipFill rotWithShape="1">
            <a:blip r:embed="rId2">
              <a:extLst>
                <a:ext uri="{28A0092B-C50C-407E-A947-70E740481C1C}">
                  <a14:useLocalDpi xmlns:a14="http://schemas.microsoft.com/office/drawing/2010/main" val="0"/>
                </a:ext>
              </a:extLst>
            </a:blip>
            <a:srcRect l="8575" t="10965" r="8905" b="5101"/>
            <a:stretch/>
          </p:blipFill>
          <p:spPr>
            <a:xfrm>
              <a:off x="198001" y="1122564"/>
              <a:ext cx="6264696" cy="4368801"/>
            </a:xfrm>
            <a:prstGeom prst="rect">
              <a:avLst/>
            </a:prstGeom>
          </p:spPr>
        </p:pic>
        <p:sp>
          <p:nvSpPr>
            <p:cNvPr id="19" name="Arrow: Down 18">
              <a:extLst>
                <a:ext uri="{FF2B5EF4-FFF2-40B4-BE49-F238E27FC236}">
                  <a16:creationId xmlns:a16="http://schemas.microsoft.com/office/drawing/2014/main" id="{1F0C8967-01EA-4D67-819F-BB45E70232CA}"/>
                </a:ext>
              </a:extLst>
            </p:cNvPr>
            <p:cNvSpPr/>
            <p:nvPr/>
          </p:nvSpPr>
          <p:spPr bwMode="auto">
            <a:xfrm rot="10800000" flipV="1">
              <a:off x="1654456" y="4618857"/>
              <a:ext cx="88261" cy="464958"/>
            </a:xfrm>
            <a:prstGeom prst="down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TextBox 19">
              <a:extLst>
                <a:ext uri="{FF2B5EF4-FFF2-40B4-BE49-F238E27FC236}">
                  <a16:creationId xmlns:a16="http://schemas.microsoft.com/office/drawing/2014/main" id="{4C62D41E-5CD0-4E09-9F86-E4A7CE8D6DD9}"/>
                </a:ext>
              </a:extLst>
            </p:cNvPr>
            <p:cNvSpPr txBox="1"/>
            <p:nvPr/>
          </p:nvSpPr>
          <p:spPr bwMode="auto">
            <a:xfrm>
              <a:off x="1677987" y="4550843"/>
              <a:ext cx="1124026" cy="461665"/>
            </a:xfrm>
            <a:prstGeom prst="rect">
              <a:avLst/>
            </a:prstGeom>
            <a:noFill/>
          </p:spPr>
          <p:txBody>
            <a:bodyPr wrap="none" rtlCol="0">
              <a:spAutoFit/>
            </a:bodyPr>
            <a:lstStyle/>
            <a:p>
              <a:r>
                <a:rPr lang="en-US" sz="1200" b="1" dirty="0">
                  <a:solidFill>
                    <a:schemeClr val="accent1">
                      <a:lumMod val="75000"/>
                    </a:schemeClr>
                  </a:solidFill>
                </a:rPr>
                <a:t>Chromaticity</a:t>
              </a:r>
            </a:p>
            <a:p>
              <a:r>
                <a:rPr lang="en-US" sz="1200" b="1" dirty="0">
                  <a:solidFill>
                    <a:schemeClr val="accent1">
                      <a:lumMod val="75000"/>
                    </a:schemeClr>
                  </a:solidFill>
                </a:rPr>
                <a:t>Reduction</a:t>
              </a:r>
            </a:p>
          </p:txBody>
        </p:sp>
        <p:sp>
          <p:nvSpPr>
            <p:cNvPr id="21" name="TextBox 20">
              <a:extLst>
                <a:ext uri="{FF2B5EF4-FFF2-40B4-BE49-F238E27FC236}">
                  <a16:creationId xmlns:a16="http://schemas.microsoft.com/office/drawing/2014/main" id="{6E127F4F-49BD-4D98-B5CC-2E25AD8055AC}"/>
                </a:ext>
              </a:extLst>
            </p:cNvPr>
            <p:cNvSpPr txBox="1"/>
            <p:nvPr/>
          </p:nvSpPr>
          <p:spPr bwMode="auto">
            <a:xfrm>
              <a:off x="697893" y="2061537"/>
              <a:ext cx="1872208" cy="261610"/>
            </a:xfrm>
            <a:prstGeom prst="rect">
              <a:avLst/>
            </a:prstGeom>
            <a:noFill/>
          </p:spPr>
          <p:txBody>
            <a:bodyPr wrap="square" rtlCol="0">
              <a:spAutoFit/>
            </a:bodyPr>
            <a:lstStyle/>
            <a:p>
              <a:r>
                <a:rPr lang="en-US" sz="1100" b="1" dirty="0"/>
                <a:t>Lifetime reduction = 10%</a:t>
              </a:r>
            </a:p>
          </p:txBody>
        </p:sp>
      </p:grpSp>
    </p:spTree>
    <p:extLst>
      <p:ext uri="{BB962C8B-B14F-4D97-AF65-F5344CB8AC3E}">
        <p14:creationId xmlns:p14="http://schemas.microsoft.com/office/powerpoint/2010/main" val="137437877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6" name="Title 5"/>
          <p:cNvSpPr>
            <a:spLocks noGrp="1"/>
          </p:cNvSpPr>
          <p:nvPr>
            <p:ph type="title"/>
          </p:nvPr>
        </p:nvSpPr>
        <p:spPr bwMode="auto">
          <a:xfrm>
            <a:off x="198001" y="126000"/>
            <a:ext cx="8766487" cy="496800"/>
          </a:xfrm>
        </p:spPr>
        <p:txBody>
          <a:bodyPr/>
          <a:lstStyle/>
          <a:p>
            <a:pPr algn="ctr">
              <a:defRPr/>
            </a:pPr>
            <a:r>
              <a:rPr lang="en-US" dirty="0"/>
              <a:t>experiments</a:t>
            </a:r>
            <a:endParaRPr dirty="0"/>
          </a:p>
        </p:txBody>
      </p:sp>
      <p:sp>
        <p:nvSpPr>
          <p:cNvPr id="8" name="Slide Number Placeholder 7"/>
          <p:cNvSpPr>
            <a:spLocks noGrp="1"/>
          </p:cNvSpPr>
          <p:nvPr>
            <p:ph type="sldNum" sz="quarter" idx="11"/>
          </p:nvPr>
        </p:nvSpPr>
        <p:spPr bwMode="auto"/>
        <p:txBody>
          <a:bodyPr/>
          <a:lstStyle/>
          <a:p>
            <a:pPr>
              <a:defRPr/>
            </a:pPr>
            <a:r>
              <a:rPr lang="en-US" dirty="0"/>
              <a:t>Page </a:t>
            </a:r>
            <a:fld id="{733122C9-A0B9-462F-8757-0847AD287B63}" type="slidenum">
              <a:rPr lang="en-US" smtClean="0"/>
              <a:t>11</a:t>
            </a:fld>
            <a:endParaRPr lang="en-US" dirty="0"/>
          </a:p>
        </p:txBody>
      </p:sp>
      <p:sp>
        <p:nvSpPr>
          <p:cNvPr id="5" name="Slide Number Placeholder 7">
            <a:extLst>
              <a:ext uri="{FF2B5EF4-FFF2-40B4-BE49-F238E27FC236}">
                <a16:creationId xmlns:a16="http://schemas.microsoft.com/office/drawing/2014/main" id="{9FFAE2CA-68CD-462F-8B7E-5FBBD83C83BF}"/>
              </a:ext>
            </a:extLst>
          </p:cNvPr>
          <p:cNvSpPr txBox="1">
            <a:spLocks/>
          </p:cNvSpPr>
          <p:nvPr/>
        </p:nvSpPr>
        <p:spPr bwMode="auto">
          <a:xfrm>
            <a:off x="971600" y="5402865"/>
            <a:ext cx="1656184" cy="177000"/>
          </a:xfrm>
          <a:prstGeom prst="rect">
            <a:avLst/>
          </a:prstGeom>
        </p:spPr>
        <p:txBody>
          <a:bodyPr vert="horz" lIns="0" tIns="0" rIns="0" bIns="0" rtlCol="0" anchor="b" anchorCtr="0">
            <a:noAutofit/>
          </a:bodyPr>
          <a:lstStyle>
            <a:defPPr>
              <a:defRPr lang="fr-FR"/>
            </a:defPPr>
            <a:lvl1pPr marL="0" algn="l" defTabSz="914400">
              <a:defRPr sz="600" b="1">
                <a:solidFill>
                  <a:schemeClr val="accent1"/>
                </a:solidFill>
                <a:latin typeface="+mn-lt"/>
                <a:ea typeface="+mn-ea"/>
                <a:cs typeface="+mn-cs"/>
              </a:defRPr>
            </a:lvl1pPr>
            <a:lvl2pPr marL="457200" algn="l" defTabSz="914400">
              <a:defRPr sz="1800">
                <a:solidFill>
                  <a:schemeClr val="tx1"/>
                </a:solidFill>
                <a:latin typeface="+mn-lt"/>
                <a:ea typeface="+mn-ea"/>
                <a:cs typeface="+mn-cs"/>
              </a:defRPr>
            </a:lvl2pPr>
            <a:lvl3pPr marL="914400" algn="l" defTabSz="914400">
              <a:defRPr sz="1800">
                <a:solidFill>
                  <a:schemeClr val="tx1"/>
                </a:solidFill>
                <a:latin typeface="+mn-lt"/>
                <a:ea typeface="+mn-ea"/>
                <a:cs typeface="+mn-cs"/>
              </a:defRPr>
            </a:lvl3pPr>
            <a:lvl4pPr marL="1371600" algn="l" defTabSz="914400">
              <a:defRPr sz="1800">
                <a:solidFill>
                  <a:schemeClr val="tx1"/>
                </a:solidFill>
                <a:latin typeface="+mn-lt"/>
                <a:ea typeface="+mn-ea"/>
                <a:cs typeface="+mn-cs"/>
              </a:defRPr>
            </a:lvl4pPr>
            <a:lvl5pPr marL="1828800" algn="l" defTabSz="914400">
              <a:defRPr sz="1800">
                <a:solidFill>
                  <a:schemeClr val="tx1"/>
                </a:solidFill>
                <a:latin typeface="+mn-lt"/>
                <a:ea typeface="+mn-ea"/>
                <a:cs typeface="+mn-cs"/>
              </a:defRPr>
            </a:lvl5pPr>
            <a:lvl6pPr marL="2286000" algn="l" defTabSz="914400">
              <a:defRPr sz="1800">
                <a:solidFill>
                  <a:schemeClr val="tx1"/>
                </a:solidFill>
                <a:latin typeface="+mn-lt"/>
                <a:ea typeface="+mn-ea"/>
                <a:cs typeface="+mn-cs"/>
              </a:defRPr>
            </a:lvl6pPr>
            <a:lvl7pPr marL="2743200" algn="l" defTabSz="914400">
              <a:defRPr sz="1800">
                <a:solidFill>
                  <a:schemeClr val="tx1"/>
                </a:solidFill>
                <a:latin typeface="+mn-lt"/>
                <a:ea typeface="+mn-ea"/>
                <a:cs typeface="+mn-cs"/>
              </a:defRPr>
            </a:lvl7pPr>
            <a:lvl8pPr marL="3200400" algn="l" defTabSz="914400">
              <a:defRPr sz="1800">
                <a:solidFill>
                  <a:schemeClr val="tx1"/>
                </a:solidFill>
                <a:latin typeface="+mn-lt"/>
                <a:ea typeface="+mn-ea"/>
                <a:cs typeface="+mn-cs"/>
              </a:defRPr>
            </a:lvl8pPr>
            <a:lvl9pPr marL="3657600" algn="l" defTabSz="914400">
              <a:defRPr sz="1800">
                <a:solidFill>
                  <a:schemeClr val="tx1"/>
                </a:solidFill>
                <a:latin typeface="+mn-lt"/>
                <a:ea typeface="+mn-ea"/>
                <a:cs typeface="+mn-cs"/>
              </a:defRPr>
            </a:lvl9pPr>
          </a:lstStyle>
          <a:p>
            <a:pPr>
              <a:defRPr/>
            </a:pPr>
            <a:r>
              <a:rPr lang="en-US" dirty="0"/>
              <a:t>MATTIA STEFANELLI</a:t>
            </a:r>
          </a:p>
        </p:txBody>
      </p:sp>
      <p:pic>
        <p:nvPicPr>
          <p:cNvPr id="11" name="Picture 10">
            <a:extLst>
              <a:ext uri="{FF2B5EF4-FFF2-40B4-BE49-F238E27FC236}">
                <a16:creationId xmlns:a16="http://schemas.microsoft.com/office/drawing/2014/main" id="{40AA7879-EA04-4C6E-8192-FB6443B107EE}"/>
              </a:ext>
            </a:extLst>
          </p:cNvPr>
          <p:cNvPicPr>
            <a:picLocks noChangeAspect="1"/>
          </p:cNvPicPr>
          <p:nvPr/>
        </p:nvPicPr>
        <p:blipFill rotWithShape="1">
          <a:blip r:embed="rId2">
            <a:extLst>
              <a:ext uri="{28A0092B-C50C-407E-A947-70E740481C1C}">
                <a14:useLocalDpi xmlns:a14="http://schemas.microsoft.com/office/drawing/2010/main" val="0"/>
              </a:ext>
            </a:extLst>
          </a:blip>
          <a:srcRect t="11343" r="7079" b="3378"/>
          <a:stretch/>
        </p:blipFill>
        <p:spPr>
          <a:xfrm>
            <a:off x="176195" y="985292"/>
            <a:ext cx="6192688" cy="4302319"/>
          </a:xfrm>
          <a:prstGeom prst="rect">
            <a:avLst/>
          </a:prstGeom>
        </p:spPr>
      </p:pic>
      <p:sp>
        <p:nvSpPr>
          <p:cNvPr id="2" name="Arrow: Down 1">
            <a:extLst>
              <a:ext uri="{FF2B5EF4-FFF2-40B4-BE49-F238E27FC236}">
                <a16:creationId xmlns:a16="http://schemas.microsoft.com/office/drawing/2014/main" id="{AFE456BB-C16C-42B8-B612-F6C6E16382B4}"/>
              </a:ext>
            </a:extLst>
          </p:cNvPr>
          <p:cNvSpPr/>
          <p:nvPr/>
        </p:nvSpPr>
        <p:spPr bwMode="auto">
          <a:xfrm flipV="1">
            <a:off x="4645999" y="1302185"/>
            <a:ext cx="101655" cy="802178"/>
          </a:xfrm>
          <a:prstGeom prst="down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a:extLst>
              <a:ext uri="{FF2B5EF4-FFF2-40B4-BE49-F238E27FC236}">
                <a16:creationId xmlns:a16="http://schemas.microsoft.com/office/drawing/2014/main" id="{645C863C-F511-4331-BE40-3B4AFCF46237}"/>
              </a:ext>
            </a:extLst>
          </p:cNvPr>
          <p:cNvSpPr txBox="1"/>
          <p:nvPr/>
        </p:nvSpPr>
        <p:spPr bwMode="auto">
          <a:xfrm>
            <a:off x="3573262" y="1451853"/>
            <a:ext cx="1124026" cy="461665"/>
          </a:xfrm>
          <a:prstGeom prst="rect">
            <a:avLst/>
          </a:prstGeom>
          <a:noFill/>
        </p:spPr>
        <p:txBody>
          <a:bodyPr wrap="none" rtlCol="0">
            <a:spAutoFit/>
          </a:bodyPr>
          <a:lstStyle/>
          <a:p>
            <a:pPr algn="r"/>
            <a:r>
              <a:rPr lang="en-US" sz="1200" b="1" dirty="0">
                <a:solidFill>
                  <a:schemeClr val="accent1">
                    <a:lumMod val="75000"/>
                  </a:schemeClr>
                </a:solidFill>
              </a:rPr>
              <a:t>Chromaticity</a:t>
            </a:r>
          </a:p>
          <a:p>
            <a:pPr algn="r"/>
            <a:r>
              <a:rPr lang="en-US" sz="1200" b="1" dirty="0">
                <a:solidFill>
                  <a:schemeClr val="accent1">
                    <a:lumMod val="75000"/>
                  </a:schemeClr>
                </a:solidFill>
              </a:rPr>
              <a:t>Reduction</a:t>
            </a:r>
          </a:p>
        </p:txBody>
      </p:sp>
      <p:sp>
        <p:nvSpPr>
          <p:cNvPr id="10" name="Rectangle 9">
            <a:extLst>
              <a:ext uri="{FF2B5EF4-FFF2-40B4-BE49-F238E27FC236}">
                <a16:creationId xmlns:a16="http://schemas.microsoft.com/office/drawing/2014/main" id="{388CE495-0DAC-450B-BFCE-FB6D2030D94C}"/>
              </a:ext>
            </a:extLst>
          </p:cNvPr>
          <p:cNvSpPr/>
          <p:nvPr/>
        </p:nvSpPr>
        <p:spPr bwMode="auto">
          <a:xfrm>
            <a:off x="6638426" y="991519"/>
            <a:ext cx="2307573" cy="3539430"/>
          </a:xfrm>
          <a:prstGeom prst="rect">
            <a:avLst/>
          </a:prstGeom>
        </p:spPr>
        <p:txBody>
          <a:bodyPr wrap="square">
            <a:spAutoFit/>
          </a:bodyPr>
          <a:lstStyle/>
          <a:p>
            <a:r>
              <a:rPr lang="en-US" sz="1400" b="1" dirty="0">
                <a:solidFill>
                  <a:srgbClr val="002060"/>
                </a:solidFill>
              </a:rPr>
              <a:t>Validation of the proposed strategy:</a:t>
            </a:r>
          </a:p>
          <a:p>
            <a:endParaRPr lang="en-US" sz="1400" dirty="0">
              <a:solidFill>
                <a:srgbClr val="002060"/>
              </a:solidFill>
            </a:endParaRPr>
          </a:p>
          <a:p>
            <a:r>
              <a:rPr lang="en-US" sz="1400" dirty="0">
                <a:solidFill>
                  <a:schemeClr val="accent1">
                    <a:lumMod val="75000"/>
                  </a:schemeClr>
                </a:solidFill>
              </a:rPr>
              <a:t>Localized Losses at ID31 with the ID31 gap for different chromaticities.</a:t>
            </a:r>
          </a:p>
          <a:p>
            <a:endParaRPr lang="en-US" sz="1400" dirty="0">
              <a:solidFill>
                <a:schemeClr val="accent1">
                  <a:lumMod val="75000"/>
                </a:schemeClr>
              </a:solidFill>
            </a:endParaRPr>
          </a:p>
          <a:p>
            <a:r>
              <a:rPr lang="en-US" sz="1400" b="1" dirty="0">
                <a:solidFill>
                  <a:schemeClr val="accent1">
                    <a:lumMod val="75000"/>
                  </a:schemeClr>
                </a:solidFill>
              </a:rPr>
              <a:t>Losses reduction at minimum gap</a:t>
            </a:r>
          </a:p>
          <a:p>
            <a:r>
              <a:rPr lang="en-US" sz="1400" b="1" dirty="0">
                <a:solidFill>
                  <a:schemeClr val="accent1">
                    <a:lumMod val="75000"/>
                  </a:schemeClr>
                </a:solidFill>
              </a:rPr>
              <a:t>≈ factor 1.5</a:t>
            </a:r>
          </a:p>
          <a:p>
            <a:endParaRPr lang="en-US" sz="1400" dirty="0">
              <a:solidFill>
                <a:schemeClr val="accent1">
                  <a:lumMod val="75000"/>
                </a:schemeClr>
              </a:solidFill>
            </a:endParaRPr>
          </a:p>
          <a:p>
            <a:endParaRPr lang="en-US" sz="1400" dirty="0">
              <a:solidFill>
                <a:schemeClr val="accent1">
                  <a:lumMod val="75000"/>
                </a:schemeClr>
              </a:solidFill>
            </a:endParaRPr>
          </a:p>
          <a:p>
            <a:endParaRPr lang="en-US" sz="1400" dirty="0">
              <a:solidFill>
                <a:srgbClr val="002060"/>
              </a:solidFill>
            </a:endParaRPr>
          </a:p>
          <a:p>
            <a:endParaRPr lang="en-US" sz="1400" dirty="0">
              <a:solidFill>
                <a:srgbClr val="002060"/>
              </a:solidFill>
            </a:endParaRPr>
          </a:p>
          <a:p>
            <a:endParaRPr lang="en-US" sz="1400" dirty="0">
              <a:solidFill>
                <a:srgbClr val="002060"/>
              </a:solidFill>
            </a:endParaRPr>
          </a:p>
          <a:p>
            <a:endParaRPr lang="en-US" sz="1400" dirty="0">
              <a:solidFill>
                <a:srgbClr val="002060"/>
              </a:solidFill>
            </a:endParaRPr>
          </a:p>
        </p:txBody>
      </p:sp>
    </p:spTree>
    <p:extLst>
      <p:ext uri="{BB962C8B-B14F-4D97-AF65-F5344CB8AC3E}">
        <p14:creationId xmlns:p14="http://schemas.microsoft.com/office/powerpoint/2010/main" val="344328473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6" name="Title 5"/>
          <p:cNvSpPr>
            <a:spLocks noGrp="1"/>
          </p:cNvSpPr>
          <p:nvPr>
            <p:ph type="title"/>
          </p:nvPr>
        </p:nvSpPr>
        <p:spPr bwMode="auto">
          <a:xfrm>
            <a:off x="198001" y="126000"/>
            <a:ext cx="8766487" cy="496800"/>
          </a:xfrm>
        </p:spPr>
        <p:txBody>
          <a:bodyPr/>
          <a:lstStyle/>
          <a:p>
            <a:pPr algn="ctr">
              <a:defRPr/>
            </a:pPr>
            <a:r>
              <a:rPr lang="en-US" dirty="0"/>
              <a:t>experiments</a:t>
            </a:r>
            <a:endParaRPr dirty="0"/>
          </a:p>
        </p:txBody>
      </p:sp>
      <p:sp>
        <p:nvSpPr>
          <p:cNvPr id="8" name="Slide Number Placeholder 7"/>
          <p:cNvSpPr>
            <a:spLocks noGrp="1"/>
          </p:cNvSpPr>
          <p:nvPr>
            <p:ph type="sldNum" sz="quarter" idx="11"/>
          </p:nvPr>
        </p:nvSpPr>
        <p:spPr bwMode="auto"/>
        <p:txBody>
          <a:bodyPr/>
          <a:lstStyle/>
          <a:p>
            <a:pPr>
              <a:defRPr/>
            </a:pPr>
            <a:r>
              <a:rPr lang="en-US" dirty="0"/>
              <a:t>Page </a:t>
            </a:r>
            <a:fld id="{733122C9-A0B9-462F-8757-0847AD287B63}" type="slidenum">
              <a:rPr lang="en-US" smtClean="0"/>
              <a:t>12</a:t>
            </a:fld>
            <a:endParaRPr lang="en-US" dirty="0"/>
          </a:p>
        </p:txBody>
      </p:sp>
      <p:sp>
        <p:nvSpPr>
          <p:cNvPr id="5" name="Slide Number Placeholder 7">
            <a:extLst>
              <a:ext uri="{FF2B5EF4-FFF2-40B4-BE49-F238E27FC236}">
                <a16:creationId xmlns:a16="http://schemas.microsoft.com/office/drawing/2014/main" id="{9FFAE2CA-68CD-462F-8B7E-5FBBD83C83BF}"/>
              </a:ext>
            </a:extLst>
          </p:cNvPr>
          <p:cNvSpPr txBox="1">
            <a:spLocks/>
          </p:cNvSpPr>
          <p:nvPr/>
        </p:nvSpPr>
        <p:spPr bwMode="auto">
          <a:xfrm>
            <a:off x="971600" y="5402865"/>
            <a:ext cx="1656184" cy="177000"/>
          </a:xfrm>
          <a:prstGeom prst="rect">
            <a:avLst/>
          </a:prstGeom>
        </p:spPr>
        <p:txBody>
          <a:bodyPr vert="horz" lIns="0" tIns="0" rIns="0" bIns="0" rtlCol="0" anchor="b" anchorCtr="0">
            <a:noAutofit/>
          </a:bodyPr>
          <a:lstStyle>
            <a:defPPr>
              <a:defRPr lang="fr-FR"/>
            </a:defPPr>
            <a:lvl1pPr marL="0" algn="l" defTabSz="914400">
              <a:defRPr sz="600" b="1">
                <a:solidFill>
                  <a:schemeClr val="accent1"/>
                </a:solidFill>
                <a:latin typeface="+mn-lt"/>
                <a:ea typeface="+mn-ea"/>
                <a:cs typeface="+mn-cs"/>
              </a:defRPr>
            </a:lvl1pPr>
            <a:lvl2pPr marL="457200" algn="l" defTabSz="914400">
              <a:defRPr sz="1800">
                <a:solidFill>
                  <a:schemeClr val="tx1"/>
                </a:solidFill>
                <a:latin typeface="+mn-lt"/>
                <a:ea typeface="+mn-ea"/>
                <a:cs typeface="+mn-cs"/>
              </a:defRPr>
            </a:lvl2pPr>
            <a:lvl3pPr marL="914400" algn="l" defTabSz="914400">
              <a:defRPr sz="1800">
                <a:solidFill>
                  <a:schemeClr val="tx1"/>
                </a:solidFill>
                <a:latin typeface="+mn-lt"/>
                <a:ea typeface="+mn-ea"/>
                <a:cs typeface="+mn-cs"/>
              </a:defRPr>
            </a:lvl3pPr>
            <a:lvl4pPr marL="1371600" algn="l" defTabSz="914400">
              <a:defRPr sz="1800">
                <a:solidFill>
                  <a:schemeClr val="tx1"/>
                </a:solidFill>
                <a:latin typeface="+mn-lt"/>
                <a:ea typeface="+mn-ea"/>
                <a:cs typeface="+mn-cs"/>
              </a:defRPr>
            </a:lvl4pPr>
            <a:lvl5pPr marL="1828800" algn="l" defTabSz="914400">
              <a:defRPr sz="1800">
                <a:solidFill>
                  <a:schemeClr val="tx1"/>
                </a:solidFill>
                <a:latin typeface="+mn-lt"/>
                <a:ea typeface="+mn-ea"/>
                <a:cs typeface="+mn-cs"/>
              </a:defRPr>
            </a:lvl5pPr>
            <a:lvl6pPr marL="2286000" algn="l" defTabSz="914400">
              <a:defRPr sz="1800">
                <a:solidFill>
                  <a:schemeClr val="tx1"/>
                </a:solidFill>
                <a:latin typeface="+mn-lt"/>
                <a:ea typeface="+mn-ea"/>
                <a:cs typeface="+mn-cs"/>
              </a:defRPr>
            </a:lvl6pPr>
            <a:lvl7pPr marL="2743200" algn="l" defTabSz="914400">
              <a:defRPr sz="1800">
                <a:solidFill>
                  <a:schemeClr val="tx1"/>
                </a:solidFill>
                <a:latin typeface="+mn-lt"/>
                <a:ea typeface="+mn-ea"/>
                <a:cs typeface="+mn-cs"/>
              </a:defRPr>
            </a:lvl7pPr>
            <a:lvl8pPr marL="3200400" algn="l" defTabSz="914400">
              <a:defRPr sz="1800">
                <a:solidFill>
                  <a:schemeClr val="tx1"/>
                </a:solidFill>
                <a:latin typeface="+mn-lt"/>
                <a:ea typeface="+mn-ea"/>
                <a:cs typeface="+mn-cs"/>
              </a:defRPr>
            </a:lvl8pPr>
            <a:lvl9pPr marL="3657600" algn="l" defTabSz="914400">
              <a:defRPr sz="1800">
                <a:solidFill>
                  <a:schemeClr val="tx1"/>
                </a:solidFill>
                <a:latin typeface="+mn-lt"/>
                <a:ea typeface="+mn-ea"/>
                <a:cs typeface="+mn-cs"/>
              </a:defRPr>
            </a:lvl9pPr>
          </a:lstStyle>
          <a:p>
            <a:pPr>
              <a:defRPr/>
            </a:pPr>
            <a:r>
              <a:rPr lang="en-US" dirty="0"/>
              <a:t>MATTIA STEFANELLI</a:t>
            </a:r>
          </a:p>
        </p:txBody>
      </p:sp>
      <p:sp>
        <p:nvSpPr>
          <p:cNvPr id="7" name="Slide Number Placeholder 7">
            <a:extLst>
              <a:ext uri="{FF2B5EF4-FFF2-40B4-BE49-F238E27FC236}">
                <a16:creationId xmlns:a16="http://schemas.microsoft.com/office/drawing/2014/main" id="{087FA3C2-A315-4A5E-9840-F0F67F0DCEC5}"/>
              </a:ext>
            </a:extLst>
          </p:cNvPr>
          <p:cNvSpPr txBox="1">
            <a:spLocks/>
          </p:cNvSpPr>
          <p:nvPr/>
        </p:nvSpPr>
        <p:spPr bwMode="auto">
          <a:xfrm>
            <a:off x="755576" y="1993404"/>
            <a:ext cx="6912768" cy="2592288"/>
          </a:xfrm>
          <a:prstGeom prst="rect">
            <a:avLst/>
          </a:prstGeom>
        </p:spPr>
        <p:txBody>
          <a:bodyPr vert="horz" lIns="0" tIns="0" rIns="0" bIns="0" rtlCol="0" anchor="b" anchorCtr="0">
            <a:noAutofit/>
          </a:bodyPr>
          <a:lstStyle>
            <a:defPPr>
              <a:defRPr lang="fr-FR"/>
            </a:defPPr>
            <a:lvl1pPr marL="0" algn="l" defTabSz="914400">
              <a:defRPr sz="600" b="1">
                <a:solidFill>
                  <a:schemeClr val="accent1"/>
                </a:solidFill>
                <a:latin typeface="+mn-lt"/>
                <a:ea typeface="+mn-ea"/>
                <a:cs typeface="+mn-cs"/>
              </a:defRPr>
            </a:lvl1pPr>
            <a:lvl2pPr marL="457200" algn="l" defTabSz="914400">
              <a:defRPr sz="1800">
                <a:solidFill>
                  <a:schemeClr val="tx1"/>
                </a:solidFill>
                <a:latin typeface="+mn-lt"/>
                <a:ea typeface="+mn-ea"/>
                <a:cs typeface="+mn-cs"/>
              </a:defRPr>
            </a:lvl2pPr>
            <a:lvl3pPr marL="914400" algn="l" defTabSz="914400">
              <a:defRPr sz="1800">
                <a:solidFill>
                  <a:schemeClr val="tx1"/>
                </a:solidFill>
                <a:latin typeface="+mn-lt"/>
                <a:ea typeface="+mn-ea"/>
                <a:cs typeface="+mn-cs"/>
              </a:defRPr>
            </a:lvl3pPr>
            <a:lvl4pPr marL="1371600" algn="l" defTabSz="914400">
              <a:defRPr sz="1800">
                <a:solidFill>
                  <a:schemeClr val="tx1"/>
                </a:solidFill>
                <a:latin typeface="+mn-lt"/>
                <a:ea typeface="+mn-ea"/>
                <a:cs typeface="+mn-cs"/>
              </a:defRPr>
            </a:lvl4pPr>
            <a:lvl5pPr marL="1828800" algn="l" defTabSz="914400">
              <a:defRPr sz="1800">
                <a:solidFill>
                  <a:schemeClr val="tx1"/>
                </a:solidFill>
                <a:latin typeface="+mn-lt"/>
                <a:ea typeface="+mn-ea"/>
                <a:cs typeface="+mn-cs"/>
              </a:defRPr>
            </a:lvl5pPr>
            <a:lvl6pPr marL="2286000" algn="l" defTabSz="914400">
              <a:defRPr sz="1800">
                <a:solidFill>
                  <a:schemeClr val="tx1"/>
                </a:solidFill>
                <a:latin typeface="+mn-lt"/>
                <a:ea typeface="+mn-ea"/>
                <a:cs typeface="+mn-cs"/>
              </a:defRPr>
            </a:lvl6pPr>
            <a:lvl7pPr marL="2743200" algn="l" defTabSz="914400">
              <a:defRPr sz="1800">
                <a:solidFill>
                  <a:schemeClr val="tx1"/>
                </a:solidFill>
                <a:latin typeface="+mn-lt"/>
                <a:ea typeface="+mn-ea"/>
                <a:cs typeface="+mn-cs"/>
              </a:defRPr>
            </a:lvl7pPr>
            <a:lvl8pPr marL="3200400" algn="l" defTabSz="914400">
              <a:defRPr sz="1800">
                <a:solidFill>
                  <a:schemeClr val="tx1"/>
                </a:solidFill>
                <a:latin typeface="+mn-lt"/>
                <a:ea typeface="+mn-ea"/>
                <a:cs typeface="+mn-cs"/>
              </a:defRPr>
            </a:lvl8pPr>
            <a:lvl9pPr marL="3657600" algn="l" defTabSz="914400">
              <a:defRPr sz="1800">
                <a:solidFill>
                  <a:schemeClr val="tx1"/>
                </a:solidFill>
                <a:latin typeface="+mn-lt"/>
                <a:ea typeface="+mn-ea"/>
                <a:cs typeface="+mn-cs"/>
              </a:defRPr>
            </a:lvl9pPr>
          </a:lstStyle>
          <a:p>
            <a:pPr>
              <a:defRPr/>
            </a:pPr>
            <a:endParaRPr lang="en-US" dirty="0"/>
          </a:p>
        </p:txBody>
      </p:sp>
      <p:sp>
        <p:nvSpPr>
          <p:cNvPr id="4" name="TextBox 3">
            <a:extLst>
              <a:ext uri="{FF2B5EF4-FFF2-40B4-BE49-F238E27FC236}">
                <a16:creationId xmlns:a16="http://schemas.microsoft.com/office/drawing/2014/main" id="{163392A6-D754-4D28-B4D9-4C8311D7217F}"/>
              </a:ext>
            </a:extLst>
          </p:cNvPr>
          <p:cNvSpPr txBox="1"/>
          <p:nvPr/>
        </p:nvSpPr>
        <p:spPr>
          <a:xfrm>
            <a:off x="188756" y="659546"/>
            <a:ext cx="8766487" cy="3754874"/>
          </a:xfrm>
          <a:prstGeom prst="rect">
            <a:avLst/>
          </a:prstGeom>
          <a:noFill/>
        </p:spPr>
        <p:txBody>
          <a:bodyPr wrap="square" rtlCol="0">
            <a:spAutoFit/>
          </a:bodyPr>
          <a:lstStyle/>
          <a:p>
            <a:r>
              <a:rPr lang="en-US" sz="1600" b="1" dirty="0">
                <a:solidFill>
                  <a:srgbClr val="002060"/>
                </a:solidFill>
              </a:rPr>
              <a:t>Determination of a new setup with reduced vertical halo (Low Chromaticity Setup):</a:t>
            </a:r>
            <a:endParaRPr lang="en-US" sz="1400" dirty="0">
              <a:solidFill>
                <a:srgbClr val="002060"/>
              </a:solidFill>
              <a:latin typeface="+mj-lt"/>
            </a:endParaRPr>
          </a:p>
          <a:p>
            <a:r>
              <a:rPr lang="en-US" sz="1400" u="sng" dirty="0">
                <a:solidFill>
                  <a:schemeClr val="accent1">
                    <a:lumMod val="75000"/>
                  </a:schemeClr>
                </a:solidFill>
              </a:rPr>
              <a:t>BADGER</a:t>
            </a:r>
            <a:r>
              <a:rPr lang="en-US" sz="1400" dirty="0">
                <a:solidFill>
                  <a:schemeClr val="accent1">
                    <a:lumMod val="75000"/>
                  </a:schemeClr>
                </a:solidFill>
              </a:rPr>
              <a:t>, a software designed to access several optimizers, is run with the Xopt </a:t>
            </a:r>
            <a:r>
              <a:rPr lang="fr-FR" sz="1400" dirty="0">
                <a:solidFill>
                  <a:schemeClr val="accent1">
                    <a:lumMod val="75000"/>
                  </a:schemeClr>
                </a:solidFill>
              </a:rPr>
              <a:t>Trust Region Bayesian Optimization (TuRBO) algorithm</a:t>
            </a:r>
            <a:r>
              <a:rPr lang="en-US" sz="1400" dirty="0">
                <a:solidFill>
                  <a:schemeClr val="accent1">
                    <a:lumMod val="75000"/>
                  </a:schemeClr>
                </a:solidFill>
              </a:rPr>
              <a:t>, developed at SLAC, in order to find a better setup:</a:t>
            </a:r>
          </a:p>
          <a:p>
            <a:pPr marL="285750" indent="-285750">
              <a:buFont typeface="Arial" panose="020B0604020202020204" pitchFamily="34" charset="0"/>
              <a:buChar char="•"/>
            </a:pPr>
            <a:endParaRPr lang="en-US" sz="1400" dirty="0">
              <a:solidFill>
                <a:schemeClr val="accent1">
                  <a:lumMod val="75000"/>
                </a:schemeClr>
              </a:solidFill>
            </a:endParaRPr>
          </a:p>
          <a:p>
            <a:pPr marL="285750" indent="-285750">
              <a:buFont typeface="Arial" panose="020B0604020202020204" pitchFamily="34" charset="0"/>
              <a:buChar char="•"/>
            </a:pPr>
            <a:r>
              <a:rPr lang="en-US" sz="1400" dirty="0">
                <a:solidFill>
                  <a:schemeClr val="accent1">
                    <a:lumMod val="75000"/>
                  </a:schemeClr>
                </a:solidFill>
              </a:rPr>
              <a:t>The signal detected by the halo monitors is used as reference for the optimization process while 5 families of knobs are used as observable for tune and chromaticity corrections.</a:t>
            </a:r>
          </a:p>
          <a:p>
            <a:pPr marL="285750" indent="-285750">
              <a:buFont typeface="Arial" panose="020B0604020202020204" pitchFamily="34" charset="0"/>
              <a:buChar char="•"/>
            </a:pPr>
            <a:endParaRPr lang="en-US" sz="1400" dirty="0">
              <a:solidFill>
                <a:schemeClr val="accent1">
                  <a:lumMod val="75000"/>
                </a:schemeClr>
              </a:solidFill>
            </a:endParaRPr>
          </a:p>
          <a:p>
            <a:pPr marL="285750" indent="-285750">
              <a:buFont typeface="Arial" panose="020B0604020202020204" pitchFamily="34" charset="0"/>
              <a:buChar char="•"/>
            </a:pPr>
            <a:endParaRPr lang="en-US" sz="1400" dirty="0">
              <a:solidFill>
                <a:schemeClr val="accent1">
                  <a:lumMod val="75000"/>
                </a:schemeClr>
              </a:solidFill>
            </a:endParaRPr>
          </a:p>
          <a:p>
            <a:pPr marL="285750" indent="-285750">
              <a:buFont typeface="Arial" panose="020B0604020202020204" pitchFamily="34" charset="0"/>
              <a:buChar char="•"/>
            </a:pPr>
            <a:endParaRPr lang="en-US" sz="1400" dirty="0">
              <a:solidFill>
                <a:schemeClr val="accent1">
                  <a:lumMod val="75000"/>
                </a:schemeClr>
              </a:solidFill>
            </a:endParaRPr>
          </a:p>
          <a:p>
            <a:pPr marL="285750" indent="-285750">
              <a:buFont typeface="Arial" panose="020B0604020202020204" pitchFamily="34" charset="0"/>
              <a:buChar char="•"/>
            </a:pPr>
            <a:endParaRPr lang="en-US" sz="1400" dirty="0">
              <a:solidFill>
                <a:schemeClr val="accent1">
                  <a:lumMod val="75000"/>
                </a:schemeClr>
              </a:solidFill>
            </a:endParaRPr>
          </a:p>
          <a:p>
            <a:pPr marL="285750" indent="-285750">
              <a:buFont typeface="Arial" panose="020B0604020202020204" pitchFamily="34" charset="0"/>
              <a:buChar char="•"/>
            </a:pPr>
            <a:endParaRPr lang="en-US" sz="1400" dirty="0">
              <a:solidFill>
                <a:schemeClr val="accent1">
                  <a:lumMod val="75000"/>
                </a:schemeClr>
              </a:solidFill>
            </a:endParaRPr>
          </a:p>
          <a:p>
            <a:pPr marL="285750" indent="-285750">
              <a:buFont typeface="Arial" panose="020B0604020202020204" pitchFamily="34" charset="0"/>
              <a:buChar char="•"/>
            </a:pPr>
            <a:endParaRPr lang="en-US" sz="1400" dirty="0">
              <a:solidFill>
                <a:schemeClr val="accent1">
                  <a:lumMod val="75000"/>
                </a:schemeClr>
              </a:solidFill>
            </a:endParaRPr>
          </a:p>
          <a:p>
            <a:endParaRPr lang="en-US" sz="1600" b="1" dirty="0">
              <a:solidFill>
                <a:srgbClr val="002060"/>
              </a:solidFill>
              <a:latin typeface="+mj-lt"/>
            </a:endParaRPr>
          </a:p>
          <a:p>
            <a:endParaRPr lang="en-US" sz="1400" b="1" dirty="0">
              <a:solidFill>
                <a:srgbClr val="002060"/>
              </a:solidFill>
            </a:endParaRPr>
          </a:p>
          <a:p>
            <a:endParaRPr lang="en-US" sz="1400" dirty="0">
              <a:solidFill>
                <a:srgbClr val="002060"/>
              </a:solidFill>
            </a:endParaRPr>
          </a:p>
          <a:p>
            <a:pPr marL="285750" indent="-285750">
              <a:buFont typeface="Arial" panose="020B0604020202020204" pitchFamily="34" charset="0"/>
              <a:buChar char="•"/>
            </a:pPr>
            <a:endParaRPr lang="en-US" sz="1600" dirty="0">
              <a:solidFill>
                <a:srgbClr val="002060"/>
              </a:solidFill>
            </a:endParaRPr>
          </a:p>
        </p:txBody>
      </p:sp>
      <p:grpSp>
        <p:nvGrpSpPr>
          <p:cNvPr id="13" name="Group 12">
            <a:extLst>
              <a:ext uri="{FF2B5EF4-FFF2-40B4-BE49-F238E27FC236}">
                <a16:creationId xmlns:a16="http://schemas.microsoft.com/office/drawing/2014/main" id="{0B4CA612-FD5C-43C1-923F-A92394C7F96E}"/>
              </a:ext>
            </a:extLst>
          </p:cNvPr>
          <p:cNvGrpSpPr/>
          <p:nvPr/>
        </p:nvGrpSpPr>
        <p:grpSpPr>
          <a:xfrm>
            <a:off x="306473" y="2209428"/>
            <a:ext cx="7919446" cy="3194448"/>
            <a:chOff x="-171668" y="1664300"/>
            <a:chExt cx="8887445" cy="3751226"/>
          </a:xfrm>
        </p:grpSpPr>
        <p:sp>
          <p:nvSpPr>
            <p:cNvPr id="14" name="Arrow: Right 13">
              <a:extLst>
                <a:ext uri="{FF2B5EF4-FFF2-40B4-BE49-F238E27FC236}">
                  <a16:creationId xmlns:a16="http://schemas.microsoft.com/office/drawing/2014/main" id="{602276A3-BA41-44B2-9C20-0DC969E28F96}"/>
                </a:ext>
              </a:extLst>
            </p:cNvPr>
            <p:cNvSpPr/>
            <p:nvPr/>
          </p:nvSpPr>
          <p:spPr bwMode="auto">
            <a:xfrm>
              <a:off x="41864" y="4725128"/>
              <a:ext cx="386357" cy="216025"/>
            </a:xfrm>
            <a:prstGeom prst="right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 name="TextBox 14">
              <a:extLst>
                <a:ext uri="{FF2B5EF4-FFF2-40B4-BE49-F238E27FC236}">
                  <a16:creationId xmlns:a16="http://schemas.microsoft.com/office/drawing/2014/main" id="{35CE1529-F72F-47AA-8FB4-7FB57C5F6D49}"/>
                </a:ext>
              </a:extLst>
            </p:cNvPr>
            <p:cNvSpPr txBox="1"/>
            <p:nvPr/>
          </p:nvSpPr>
          <p:spPr bwMode="auto">
            <a:xfrm>
              <a:off x="-171668" y="4334108"/>
              <a:ext cx="1566454" cy="307777"/>
            </a:xfrm>
            <a:prstGeom prst="rect">
              <a:avLst/>
            </a:prstGeom>
            <a:noFill/>
          </p:spPr>
          <p:txBody>
            <a:bodyPr wrap="none" rtlCol="0">
              <a:spAutoFit/>
            </a:bodyPr>
            <a:lstStyle/>
            <a:p>
              <a:r>
                <a:rPr lang="en-US" sz="1400" dirty="0">
                  <a:solidFill>
                    <a:schemeClr val="accent1">
                      <a:lumMod val="75000"/>
                    </a:schemeClr>
                  </a:solidFill>
                </a:rPr>
                <a:t>Tunes correction:</a:t>
              </a:r>
            </a:p>
          </p:txBody>
        </p:sp>
        <p:sp>
          <p:nvSpPr>
            <p:cNvPr id="16" name="Arrow: Right 15">
              <a:extLst>
                <a:ext uri="{FF2B5EF4-FFF2-40B4-BE49-F238E27FC236}">
                  <a16:creationId xmlns:a16="http://schemas.microsoft.com/office/drawing/2014/main" id="{DA289CE9-17D0-4463-B80A-EFC9BEC12A8F}"/>
                </a:ext>
              </a:extLst>
            </p:cNvPr>
            <p:cNvSpPr/>
            <p:nvPr/>
          </p:nvSpPr>
          <p:spPr bwMode="auto">
            <a:xfrm>
              <a:off x="3104454" y="4725128"/>
              <a:ext cx="386357" cy="216025"/>
            </a:xfrm>
            <a:prstGeom prst="rightArrow">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 name="TextBox 16">
              <a:extLst>
                <a:ext uri="{FF2B5EF4-FFF2-40B4-BE49-F238E27FC236}">
                  <a16:creationId xmlns:a16="http://schemas.microsoft.com/office/drawing/2014/main" id="{338AA075-4436-4437-BFA1-23B64FB968DD}"/>
                </a:ext>
              </a:extLst>
            </p:cNvPr>
            <p:cNvSpPr txBox="1"/>
            <p:nvPr/>
          </p:nvSpPr>
          <p:spPr bwMode="auto">
            <a:xfrm>
              <a:off x="493722" y="4659930"/>
              <a:ext cx="458780" cy="261610"/>
            </a:xfrm>
            <a:prstGeom prst="rect">
              <a:avLst/>
            </a:prstGeom>
            <a:noFill/>
          </p:spPr>
          <p:txBody>
            <a:bodyPr wrap="none" rtlCol="0">
              <a:spAutoFit/>
            </a:bodyPr>
            <a:lstStyle/>
            <a:p>
              <a:r>
                <a:rPr lang="en-US" sz="1100" b="1" dirty="0">
                  <a:solidFill>
                    <a:schemeClr val="accent1">
                      <a:lumMod val="75000"/>
                    </a:schemeClr>
                  </a:solidFill>
                </a:rPr>
                <a:t>QF1</a:t>
              </a:r>
            </a:p>
          </p:txBody>
        </p:sp>
        <p:sp>
          <p:nvSpPr>
            <p:cNvPr id="18" name="TextBox 17">
              <a:extLst>
                <a:ext uri="{FF2B5EF4-FFF2-40B4-BE49-F238E27FC236}">
                  <a16:creationId xmlns:a16="http://schemas.microsoft.com/office/drawing/2014/main" id="{54EF2212-9272-4DF3-92A8-02307C57AC40}"/>
                </a:ext>
              </a:extLst>
            </p:cNvPr>
            <p:cNvSpPr txBox="1"/>
            <p:nvPr/>
          </p:nvSpPr>
          <p:spPr bwMode="auto">
            <a:xfrm>
              <a:off x="3505653" y="4682183"/>
              <a:ext cx="1088760" cy="261610"/>
            </a:xfrm>
            <a:prstGeom prst="rect">
              <a:avLst/>
            </a:prstGeom>
            <a:noFill/>
          </p:spPr>
          <p:txBody>
            <a:bodyPr wrap="none" rtlCol="0">
              <a:spAutoFit/>
            </a:bodyPr>
            <a:lstStyle/>
            <a:p>
              <a:r>
                <a:rPr lang="en-US" sz="1100" b="1" dirty="0">
                  <a:solidFill>
                    <a:schemeClr val="accent1">
                      <a:lumMod val="75000"/>
                    </a:schemeClr>
                  </a:solidFill>
                </a:rPr>
                <a:t>SD1A – SD1E</a:t>
              </a:r>
            </a:p>
          </p:txBody>
        </p:sp>
        <p:pic>
          <p:nvPicPr>
            <p:cNvPr id="19" name="Picture 18">
              <a:extLst>
                <a:ext uri="{FF2B5EF4-FFF2-40B4-BE49-F238E27FC236}">
                  <a16:creationId xmlns:a16="http://schemas.microsoft.com/office/drawing/2014/main" id="{FFEC7A50-3A93-42DC-B2A7-208CE276F1F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28222" y="1664300"/>
              <a:ext cx="8287555" cy="2252265"/>
            </a:xfrm>
            <a:prstGeom prst="rect">
              <a:avLst/>
            </a:prstGeom>
          </p:spPr>
        </p:pic>
        <p:sp>
          <p:nvSpPr>
            <p:cNvPr id="20" name="Arrow: Right 19">
              <a:extLst>
                <a:ext uri="{FF2B5EF4-FFF2-40B4-BE49-F238E27FC236}">
                  <a16:creationId xmlns:a16="http://schemas.microsoft.com/office/drawing/2014/main" id="{891BBD74-D271-4974-AC6D-B6B3D94367F8}"/>
                </a:ext>
              </a:extLst>
            </p:cNvPr>
            <p:cNvSpPr/>
            <p:nvPr/>
          </p:nvSpPr>
          <p:spPr bwMode="auto">
            <a:xfrm rot="17760057">
              <a:off x="1247317" y="3823372"/>
              <a:ext cx="386357" cy="216024"/>
            </a:xfrm>
            <a:prstGeom prst="right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1" name="Arrow: Right 20">
              <a:extLst>
                <a:ext uri="{FF2B5EF4-FFF2-40B4-BE49-F238E27FC236}">
                  <a16:creationId xmlns:a16="http://schemas.microsoft.com/office/drawing/2014/main" id="{AF09F537-0471-4113-93B3-843CE4E8C222}"/>
                </a:ext>
              </a:extLst>
            </p:cNvPr>
            <p:cNvSpPr/>
            <p:nvPr/>
          </p:nvSpPr>
          <p:spPr bwMode="auto">
            <a:xfrm rot="15046678">
              <a:off x="7359693" y="3838733"/>
              <a:ext cx="386357" cy="216024"/>
            </a:xfrm>
            <a:prstGeom prst="right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Arrow: Right 21">
              <a:extLst>
                <a:ext uri="{FF2B5EF4-FFF2-40B4-BE49-F238E27FC236}">
                  <a16:creationId xmlns:a16="http://schemas.microsoft.com/office/drawing/2014/main" id="{BE3CEE33-C6D0-4D3F-86A2-88CBFF731934}"/>
                </a:ext>
              </a:extLst>
            </p:cNvPr>
            <p:cNvSpPr/>
            <p:nvPr/>
          </p:nvSpPr>
          <p:spPr bwMode="auto">
            <a:xfrm rot="17551098">
              <a:off x="1492098" y="3834204"/>
              <a:ext cx="386357" cy="216024"/>
            </a:xfrm>
            <a:prstGeom prst="rightArrow">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Arrow: Right 22">
              <a:extLst>
                <a:ext uri="{FF2B5EF4-FFF2-40B4-BE49-F238E27FC236}">
                  <a16:creationId xmlns:a16="http://schemas.microsoft.com/office/drawing/2014/main" id="{91698631-407C-44BD-96D7-634C1F91BC08}"/>
                </a:ext>
              </a:extLst>
            </p:cNvPr>
            <p:cNvSpPr/>
            <p:nvPr/>
          </p:nvSpPr>
          <p:spPr bwMode="auto">
            <a:xfrm rot="15235414">
              <a:off x="7121088" y="3846484"/>
              <a:ext cx="386357" cy="216024"/>
            </a:xfrm>
            <a:prstGeom prst="rightArrow">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Arrow: Right 23">
              <a:extLst>
                <a:ext uri="{FF2B5EF4-FFF2-40B4-BE49-F238E27FC236}">
                  <a16:creationId xmlns:a16="http://schemas.microsoft.com/office/drawing/2014/main" id="{CF9CDC9F-6CC2-4ED4-A6F9-3DB2DB0323AC}"/>
                </a:ext>
              </a:extLst>
            </p:cNvPr>
            <p:cNvSpPr/>
            <p:nvPr/>
          </p:nvSpPr>
          <p:spPr bwMode="auto">
            <a:xfrm rot="16844038">
              <a:off x="2216668" y="3852102"/>
              <a:ext cx="386357" cy="216024"/>
            </a:xfrm>
            <a:prstGeom prst="rightArrow">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Arrow: Right 24">
              <a:extLst>
                <a:ext uri="{FF2B5EF4-FFF2-40B4-BE49-F238E27FC236}">
                  <a16:creationId xmlns:a16="http://schemas.microsoft.com/office/drawing/2014/main" id="{F4BE5731-3920-4D10-AEDD-01EF617E4B74}"/>
                </a:ext>
              </a:extLst>
            </p:cNvPr>
            <p:cNvSpPr/>
            <p:nvPr/>
          </p:nvSpPr>
          <p:spPr bwMode="auto">
            <a:xfrm rot="15639305">
              <a:off x="6452292" y="3853865"/>
              <a:ext cx="386357" cy="216024"/>
            </a:xfrm>
            <a:prstGeom prst="rightArrow">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Arrow: Right 25">
              <a:extLst>
                <a:ext uri="{FF2B5EF4-FFF2-40B4-BE49-F238E27FC236}">
                  <a16:creationId xmlns:a16="http://schemas.microsoft.com/office/drawing/2014/main" id="{AFDA0B5E-C1AF-45D6-9AD9-78ECC07D3E31}"/>
                </a:ext>
              </a:extLst>
            </p:cNvPr>
            <p:cNvSpPr/>
            <p:nvPr/>
          </p:nvSpPr>
          <p:spPr bwMode="auto">
            <a:xfrm rot="16844038">
              <a:off x="2796426" y="3864332"/>
              <a:ext cx="386357" cy="216024"/>
            </a:xfrm>
            <a:prstGeom prst="rightArrow">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7" name="Arrow: Right 26">
              <a:extLst>
                <a:ext uri="{FF2B5EF4-FFF2-40B4-BE49-F238E27FC236}">
                  <a16:creationId xmlns:a16="http://schemas.microsoft.com/office/drawing/2014/main" id="{56AD2976-51F1-48DB-B530-1298345F3A70}"/>
                </a:ext>
              </a:extLst>
            </p:cNvPr>
            <p:cNvSpPr/>
            <p:nvPr/>
          </p:nvSpPr>
          <p:spPr bwMode="auto">
            <a:xfrm rot="15687927">
              <a:off x="5819118" y="3845777"/>
              <a:ext cx="386357" cy="216024"/>
            </a:xfrm>
            <a:prstGeom prst="rightArrow">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8" name="Arrow: Right 27">
              <a:extLst>
                <a:ext uri="{FF2B5EF4-FFF2-40B4-BE49-F238E27FC236}">
                  <a16:creationId xmlns:a16="http://schemas.microsoft.com/office/drawing/2014/main" id="{1A4DED03-5187-4320-B9C8-497351A5641B}"/>
                </a:ext>
              </a:extLst>
            </p:cNvPr>
            <p:cNvSpPr/>
            <p:nvPr/>
          </p:nvSpPr>
          <p:spPr bwMode="auto">
            <a:xfrm rot="16844038">
              <a:off x="2500533" y="3924411"/>
              <a:ext cx="386357" cy="216024"/>
            </a:xfrm>
            <a:prstGeom prst="rightArrow">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9" name="Arrow: Right 28">
              <a:extLst>
                <a:ext uri="{FF2B5EF4-FFF2-40B4-BE49-F238E27FC236}">
                  <a16:creationId xmlns:a16="http://schemas.microsoft.com/office/drawing/2014/main" id="{1FC8DFF4-B147-4D8F-8D20-73A1565BED21}"/>
                </a:ext>
              </a:extLst>
            </p:cNvPr>
            <p:cNvSpPr/>
            <p:nvPr/>
          </p:nvSpPr>
          <p:spPr bwMode="auto">
            <a:xfrm rot="15688441">
              <a:off x="6115010" y="3938284"/>
              <a:ext cx="386357" cy="216024"/>
            </a:xfrm>
            <a:prstGeom prst="rightArrow">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Arrow: Right 29">
              <a:extLst>
                <a:ext uri="{FF2B5EF4-FFF2-40B4-BE49-F238E27FC236}">
                  <a16:creationId xmlns:a16="http://schemas.microsoft.com/office/drawing/2014/main" id="{3852454B-4889-4D26-B567-A03F6D70F318}"/>
                </a:ext>
              </a:extLst>
            </p:cNvPr>
            <p:cNvSpPr/>
            <p:nvPr/>
          </p:nvSpPr>
          <p:spPr bwMode="auto">
            <a:xfrm>
              <a:off x="41864" y="4944594"/>
              <a:ext cx="386357" cy="216025"/>
            </a:xfrm>
            <a:prstGeom prst="rightArrow">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1" name="Arrow: Right 30">
              <a:extLst>
                <a:ext uri="{FF2B5EF4-FFF2-40B4-BE49-F238E27FC236}">
                  <a16:creationId xmlns:a16="http://schemas.microsoft.com/office/drawing/2014/main" id="{6CA48758-5957-4C1D-B3FC-1E3F8AA543B2}"/>
                </a:ext>
              </a:extLst>
            </p:cNvPr>
            <p:cNvSpPr/>
            <p:nvPr/>
          </p:nvSpPr>
          <p:spPr bwMode="auto">
            <a:xfrm>
              <a:off x="3103361" y="5194266"/>
              <a:ext cx="386357" cy="216025"/>
            </a:xfrm>
            <a:prstGeom prst="rightArrow">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2" name="Arrow: Right 31">
              <a:extLst>
                <a:ext uri="{FF2B5EF4-FFF2-40B4-BE49-F238E27FC236}">
                  <a16:creationId xmlns:a16="http://schemas.microsoft.com/office/drawing/2014/main" id="{34EF1ECB-EC88-48F3-9534-DE54182E88C5}"/>
                </a:ext>
              </a:extLst>
            </p:cNvPr>
            <p:cNvSpPr/>
            <p:nvPr/>
          </p:nvSpPr>
          <p:spPr bwMode="auto">
            <a:xfrm>
              <a:off x="3103361" y="4956676"/>
              <a:ext cx="386357" cy="216025"/>
            </a:xfrm>
            <a:prstGeom prst="rightArrow">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3" name="TextBox 32">
              <a:extLst>
                <a:ext uri="{FF2B5EF4-FFF2-40B4-BE49-F238E27FC236}">
                  <a16:creationId xmlns:a16="http://schemas.microsoft.com/office/drawing/2014/main" id="{AD2EE4DD-7DDC-4949-8FDD-347AB360CED6}"/>
                </a:ext>
              </a:extLst>
            </p:cNvPr>
            <p:cNvSpPr txBox="1"/>
            <p:nvPr/>
          </p:nvSpPr>
          <p:spPr bwMode="auto">
            <a:xfrm>
              <a:off x="2936039" y="4333125"/>
              <a:ext cx="2064989" cy="307777"/>
            </a:xfrm>
            <a:prstGeom prst="rect">
              <a:avLst/>
            </a:prstGeom>
            <a:noFill/>
          </p:spPr>
          <p:txBody>
            <a:bodyPr wrap="none" rtlCol="0">
              <a:spAutoFit/>
            </a:bodyPr>
            <a:lstStyle/>
            <a:p>
              <a:r>
                <a:rPr lang="en-US" sz="1400" dirty="0">
                  <a:solidFill>
                    <a:schemeClr val="accent1">
                      <a:lumMod val="75000"/>
                    </a:schemeClr>
                  </a:solidFill>
                </a:rPr>
                <a:t>Chromaticity correction:</a:t>
              </a:r>
            </a:p>
          </p:txBody>
        </p:sp>
        <p:sp>
          <p:nvSpPr>
            <p:cNvPr id="34" name="TextBox 33">
              <a:extLst>
                <a:ext uri="{FF2B5EF4-FFF2-40B4-BE49-F238E27FC236}">
                  <a16:creationId xmlns:a16="http://schemas.microsoft.com/office/drawing/2014/main" id="{B5AE52EE-94B6-444E-BA39-F4DBC9092DCF}"/>
                </a:ext>
              </a:extLst>
            </p:cNvPr>
            <p:cNvSpPr txBox="1"/>
            <p:nvPr/>
          </p:nvSpPr>
          <p:spPr bwMode="auto">
            <a:xfrm>
              <a:off x="485706" y="4899009"/>
              <a:ext cx="474810" cy="261610"/>
            </a:xfrm>
            <a:prstGeom prst="rect">
              <a:avLst/>
            </a:prstGeom>
            <a:noFill/>
          </p:spPr>
          <p:txBody>
            <a:bodyPr wrap="none" rtlCol="0">
              <a:spAutoFit/>
            </a:bodyPr>
            <a:lstStyle/>
            <a:p>
              <a:r>
                <a:rPr lang="en-US" sz="1100" b="1" dirty="0">
                  <a:solidFill>
                    <a:schemeClr val="accent1">
                      <a:lumMod val="75000"/>
                    </a:schemeClr>
                  </a:solidFill>
                </a:rPr>
                <a:t>QD2</a:t>
              </a:r>
            </a:p>
          </p:txBody>
        </p:sp>
        <p:sp>
          <p:nvSpPr>
            <p:cNvPr id="35" name="TextBox 34">
              <a:extLst>
                <a:ext uri="{FF2B5EF4-FFF2-40B4-BE49-F238E27FC236}">
                  <a16:creationId xmlns:a16="http://schemas.microsoft.com/office/drawing/2014/main" id="{260F646B-8C83-4EA9-B9D2-AC54F248CF14}"/>
                </a:ext>
              </a:extLst>
            </p:cNvPr>
            <p:cNvSpPr txBox="1"/>
            <p:nvPr/>
          </p:nvSpPr>
          <p:spPr bwMode="auto">
            <a:xfrm>
              <a:off x="3497638" y="5153916"/>
              <a:ext cx="1096775" cy="261610"/>
            </a:xfrm>
            <a:prstGeom prst="rect">
              <a:avLst/>
            </a:prstGeom>
            <a:noFill/>
          </p:spPr>
          <p:txBody>
            <a:bodyPr wrap="none" rtlCol="0">
              <a:spAutoFit/>
            </a:bodyPr>
            <a:lstStyle/>
            <a:p>
              <a:r>
                <a:rPr lang="en-US" sz="1100" b="1" dirty="0">
                  <a:solidFill>
                    <a:schemeClr val="accent1">
                      <a:lumMod val="75000"/>
                    </a:schemeClr>
                  </a:solidFill>
                </a:rPr>
                <a:t>SD1B – SD1D</a:t>
              </a:r>
            </a:p>
          </p:txBody>
        </p:sp>
        <p:sp>
          <p:nvSpPr>
            <p:cNvPr id="36" name="TextBox 35">
              <a:extLst>
                <a:ext uri="{FF2B5EF4-FFF2-40B4-BE49-F238E27FC236}">
                  <a16:creationId xmlns:a16="http://schemas.microsoft.com/office/drawing/2014/main" id="{7B5F339B-A804-484E-9BF8-85D337C44B6C}"/>
                </a:ext>
              </a:extLst>
            </p:cNvPr>
            <p:cNvSpPr txBox="1"/>
            <p:nvPr/>
          </p:nvSpPr>
          <p:spPr bwMode="auto">
            <a:xfrm>
              <a:off x="3505653" y="4921800"/>
              <a:ext cx="444352" cy="261610"/>
            </a:xfrm>
            <a:prstGeom prst="rect">
              <a:avLst/>
            </a:prstGeom>
            <a:noFill/>
          </p:spPr>
          <p:txBody>
            <a:bodyPr wrap="none" rtlCol="0">
              <a:spAutoFit/>
            </a:bodyPr>
            <a:lstStyle/>
            <a:p>
              <a:r>
                <a:rPr lang="en-US" sz="1100" b="1" dirty="0">
                  <a:solidFill>
                    <a:schemeClr val="accent1">
                      <a:lumMod val="75000"/>
                    </a:schemeClr>
                  </a:solidFill>
                </a:rPr>
                <a:t>SF2</a:t>
              </a:r>
            </a:p>
          </p:txBody>
        </p:sp>
      </p:grpSp>
    </p:spTree>
    <p:extLst>
      <p:ext uri="{BB962C8B-B14F-4D97-AF65-F5344CB8AC3E}">
        <p14:creationId xmlns:p14="http://schemas.microsoft.com/office/powerpoint/2010/main" val="208041510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6" name="Title 5"/>
          <p:cNvSpPr>
            <a:spLocks noGrp="1"/>
          </p:cNvSpPr>
          <p:nvPr>
            <p:ph type="title"/>
          </p:nvPr>
        </p:nvSpPr>
        <p:spPr bwMode="auto">
          <a:xfrm>
            <a:off x="198001" y="126000"/>
            <a:ext cx="8766487" cy="496800"/>
          </a:xfrm>
        </p:spPr>
        <p:txBody>
          <a:bodyPr/>
          <a:lstStyle/>
          <a:p>
            <a:pPr algn="ctr">
              <a:defRPr/>
            </a:pPr>
            <a:r>
              <a:rPr lang="en-US" dirty="0"/>
              <a:t>experiments</a:t>
            </a:r>
            <a:endParaRPr dirty="0"/>
          </a:p>
        </p:txBody>
      </p:sp>
      <p:sp>
        <p:nvSpPr>
          <p:cNvPr id="8" name="Slide Number Placeholder 7"/>
          <p:cNvSpPr>
            <a:spLocks noGrp="1"/>
          </p:cNvSpPr>
          <p:nvPr>
            <p:ph type="sldNum" sz="quarter" idx="11"/>
          </p:nvPr>
        </p:nvSpPr>
        <p:spPr bwMode="auto"/>
        <p:txBody>
          <a:bodyPr/>
          <a:lstStyle/>
          <a:p>
            <a:pPr>
              <a:defRPr/>
            </a:pPr>
            <a:r>
              <a:rPr lang="en-US" dirty="0"/>
              <a:t>Page </a:t>
            </a:r>
            <a:fld id="{733122C9-A0B9-462F-8757-0847AD287B63}" type="slidenum">
              <a:rPr lang="en-US" smtClean="0"/>
              <a:t>13</a:t>
            </a:fld>
            <a:endParaRPr lang="en-US" dirty="0"/>
          </a:p>
        </p:txBody>
      </p:sp>
      <p:sp>
        <p:nvSpPr>
          <p:cNvPr id="5" name="Slide Number Placeholder 7">
            <a:extLst>
              <a:ext uri="{FF2B5EF4-FFF2-40B4-BE49-F238E27FC236}">
                <a16:creationId xmlns:a16="http://schemas.microsoft.com/office/drawing/2014/main" id="{9FFAE2CA-68CD-462F-8B7E-5FBBD83C83BF}"/>
              </a:ext>
            </a:extLst>
          </p:cNvPr>
          <p:cNvSpPr txBox="1">
            <a:spLocks/>
          </p:cNvSpPr>
          <p:nvPr/>
        </p:nvSpPr>
        <p:spPr bwMode="auto">
          <a:xfrm>
            <a:off x="971600" y="5402865"/>
            <a:ext cx="1656184" cy="177000"/>
          </a:xfrm>
          <a:prstGeom prst="rect">
            <a:avLst/>
          </a:prstGeom>
        </p:spPr>
        <p:txBody>
          <a:bodyPr vert="horz" lIns="0" tIns="0" rIns="0" bIns="0" rtlCol="0" anchor="b" anchorCtr="0">
            <a:noAutofit/>
          </a:bodyPr>
          <a:lstStyle>
            <a:defPPr>
              <a:defRPr lang="fr-FR"/>
            </a:defPPr>
            <a:lvl1pPr marL="0" algn="l" defTabSz="914400">
              <a:defRPr sz="600" b="1">
                <a:solidFill>
                  <a:schemeClr val="accent1"/>
                </a:solidFill>
                <a:latin typeface="+mn-lt"/>
                <a:ea typeface="+mn-ea"/>
                <a:cs typeface="+mn-cs"/>
              </a:defRPr>
            </a:lvl1pPr>
            <a:lvl2pPr marL="457200" algn="l" defTabSz="914400">
              <a:defRPr sz="1800">
                <a:solidFill>
                  <a:schemeClr val="tx1"/>
                </a:solidFill>
                <a:latin typeface="+mn-lt"/>
                <a:ea typeface="+mn-ea"/>
                <a:cs typeface="+mn-cs"/>
              </a:defRPr>
            </a:lvl2pPr>
            <a:lvl3pPr marL="914400" algn="l" defTabSz="914400">
              <a:defRPr sz="1800">
                <a:solidFill>
                  <a:schemeClr val="tx1"/>
                </a:solidFill>
                <a:latin typeface="+mn-lt"/>
                <a:ea typeface="+mn-ea"/>
                <a:cs typeface="+mn-cs"/>
              </a:defRPr>
            </a:lvl3pPr>
            <a:lvl4pPr marL="1371600" algn="l" defTabSz="914400">
              <a:defRPr sz="1800">
                <a:solidFill>
                  <a:schemeClr val="tx1"/>
                </a:solidFill>
                <a:latin typeface="+mn-lt"/>
                <a:ea typeface="+mn-ea"/>
                <a:cs typeface="+mn-cs"/>
              </a:defRPr>
            </a:lvl4pPr>
            <a:lvl5pPr marL="1828800" algn="l" defTabSz="914400">
              <a:defRPr sz="1800">
                <a:solidFill>
                  <a:schemeClr val="tx1"/>
                </a:solidFill>
                <a:latin typeface="+mn-lt"/>
                <a:ea typeface="+mn-ea"/>
                <a:cs typeface="+mn-cs"/>
              </a:defRPr>
            </a:lvl5pPr>
            <a:lvl6pPr marL="2286000" algn="l" defTabSz="914400">
              <a:defRPr sz="1800">
                <a:solidFill>
                  <a:schemeClr val="tx1"/>
                </a:solidFill>
                <a:latin typeface="+mn-lt"/>
                <a:ea typeface="+mn-ea"/>
                <a:cs typeface="+mn-cs"/>
              </a:defRPr>
            </a:lvl6pPr>
            <a:lvl7pPr marL="2743200" algn="l" defTabSz="914400">
              <a:defRPr sz="1800">
                <a:solidFill>
                  <a:schemeClr val="tx1"/>
                </a:solidFill>
                <a:latin typeface="+mn-lt"/>
                <a:ea typeface="+mn-ea"/>
                <a:cs typeface="+mn-cs"/>
              </a:defRPr>
            </a:lvl7pPr>
            <a:lvl8pPr marL="3200400" algn="l" defTabSz="914400">
              <a:defRPr sz="1800">
                <a:solidFill>
                  <a:schemeClr val="tx1"/>
                </a:solidFill>
                <a:latin typeface="+mn-lt"/>
                <a:ea typeface="+mn-ea"/>
                <a:cs typeface="+mn-cs"/>
              </a:defRPr>
            </a:lvl8pPr>
            <a:lvl9pPr marL="3657600" algn="l" defTabSz="914400">
              <a:defRPr sz="1800">
                <a:solidFill>
                  <a:schemeClr val="tx1"/>
                </a:solidFill>
                <a:latin typeface="+mn-lt"/>
                <a:ea typeface="+mn-ea"/>
                <a:cs typeface="+mn-cs"/>
              </a:defRPr>
            </a:lvl9pPr>
          </a:lstStyle>
          <a:p>
            <a:pPr>
              <a:defRPr/>
            </a:pPr>
            <a:r>
              <a:rPr lang="en-US" dirty="0"/>
              <a:t>MATTIA STEFANELLI</a:t>
            </a:r>
          </a:p>
        </p:txBody>
      </p:sp>
      <p:sp>
        <p:nvSpPr>
          <p:cNvPr id="7" name="Slide Number Placeholder 7">
            <a:extLst>
              <a:ext uri="{FF2B5EF4-FFF2-40B4-BE49-F238E27FC236}">
                <a16:creationId xmlns:a16="http://schemas.microsoft.com/office/drawing/2014/main" id="{087FA3C2-A315-4A5E-9840-F0F67F0DCEC5}"/>
              </a:ext>
            </a:extLst>
          </p:cNvPr>
          <p:cNvSpPr txBox="1">
            <a:spLocks/>
          </p:cNvSpPr>
          <p:nvPr/>
        </p:nvSpPr>
        <p:spPr bwMode="auto">
          <a:xfrm>
            <a:off x="755576" y="1993404"/>
            <a:ext cx="6912768" cy="2592288"/>
          </a:xfrm>
          <a:prstGeom prst="rect">
            <a:avLst/>
          </a:prstGeom>
        </p:spPr>
        <p:txBody>
          <a:bodyPr vert="horz" lIns="0" tIns="0" rIns="0" bIns="0" rtlCol="0" anchor="b" anchorCtr="0">
            <a:noAutofit/>
          </a:bodyPr>
          <a:lstStyle>
            <a:defPPr>
              <a:defRPr lang="fr-FR"/>
            </a:defPPr>
            <a:lvl1pPr marL="0" algn="l" defTabSz="914400">
              <a:defRPr sz="600" b="1">
                <a:solidFill>
                  <a:schemeClr val="accent1"/>
                </a:solidFill>
                <a:latin typeface="+mn-lt"/>
                <a:ea typeface="+mn-ea"/>
                <a:cs typeface="+mn-cs"/>
              </a:defRPr>
            </a:lvl1pPr>
            <a:lvl2pPr marL="457200" algn="l" defTabSz="914400">
              <a:defRPr sz="1800">
                <a:solidFill>
                  <a:schemeClr val="tx1"/>
                </a:solidFill>
                <a:latin typeface="+mn-lt"/>
                <a:ea typeface="+mn-ea"/>
                <a:cs typeface="+mn-cs"/>
              </a:defRPr>
            </a:lvl2pPr>
            <a:lvl3pPr marL="914400" algn="l" defTabSz="914400">
              <a:defRPr sz="1800">
                <a:solidFill>
                  <a:schemeClr val="tx1"/>
                </a:solidFill>
                <a:latin typeface="+mn-lt"/>
                <a:ea typeface="+mn-ea"/>
                <a:cs typeface="+mn-cs"/>
              </a:defRPr>
            </a:lvl3pPr>
            <a:lvl4pPr marL="1371600" algn="l" defTabSz="914400">
              <a:defRPr sz="1800">
                <a:solidFill>
                  <a:schemeClr val="tx1"/>
                </a:solidFill>
                <a:latin typeface="+mn-lt"/>
                <a:ea typeface="+mn-ea"/>
                <a:cs typeface="+mn-cs"/>
              </a:defRPr>
            </a:lvl4pPr>
            <a:lvl5pPr marL="1828800" algn="l" defTabSz="914400">
              <a:defRPr sz="1800">
                <a:solidFill>
                  <a:schemeClr val="tx1"/>
                </a:solidFill>
                <a:latin typeface="+mn-lt"/>
                <a:ea typeface="+mn-ea"/>
                <a:cs typeface="+mn-cs"/>
              </a:defRPr>
            </a:lvl5pPr>
            <a:lvl6pPr marL="2286000" algn="l" defTabSz="914400">
              <a:defRPr sz="1800">
                <a:solidFill>
                  <a:schemeClr val="tx1"/>
                </a:solidFill>
                <a:latin typeface="+mn-lt"/>
                <a:ea typeface="+mn-ea"/>
                <a:cs typeface="+mn-cs"/>
              </a:defRPr>
            </a:lvl6pPr>
            <a:lvl7pPr marL="2743200" algn="l" defTabSz="914400">
              <a:defRPr sz="1800">
                <a:solidFill>
                  <a:schemeClr val="tx1"/>
                </a:solidFill>
                <a:latin typeface="+mn-lt"/>
                <a:ea typeface="+mn-ea"/>
                <a:cs typeface="+mn-cs"/>
              </a:defRPr>
            </a:lvl7pPr>
            <a:lvl8pPr marL="3200400" algn="l" defTabSz="914400">
              <a:defRPr sz="1800">
                <a:solidFill>
                  <a:schemeClr val="tx1"/>
                </a:solidFill>
                <a:latin typeface="+mn-lt"/>
                <a:ea typeface="+mn-ea"/>
                <a:cs typeface="+mn-cs"/>
              </a:defRPr>
            </a:lvl8pPr>
            <a:lvl9pPr marL="3657600" algn="l" defTabSz="914400">
              <a:defRPr sz="1800">
                <a:solidFill>
                  <a:schemeClr val="tx1"/>
                </a:solidFill>
                <a:latin typeface="+mn-lt"/>
                <a:ea typeface="+mn-ea"/>
                <a:cs typeface="+mn-cs"/>
              </a:defRPr>
            </a:lvl9pPr>
          </a:lstStyle>
          <a:p>
            <a:pPr>
              <a:defRPr/>
            </a:pPr>
            <a:endParaRPr lang="en-US" dirty="0"/>
          </a:p>
        </p:txBody>
      </p:sp>
      <p:sp>
        <p:nvSpPr>
          <p:cNvPr id="4" name="TextBox 3">
            <a:extLst>
              <a:ext uri="{FF2B5EF4-FFF2-40B4-BE49-F238E27FC236}">
                <a16:creationId xmlns:a16="http://schemas.microsoft.com/office/drawing/2014/main" id="{163392A6-D754-4D28-B4D9-4C8311D7217F}"/>
              </a:ext>
            </a:extLst>
          </p:cNvPr>
          <p:cNvSpPr txBox="1"/>
          <p:nvPr/>
        </p:nvSpPr>
        <p:spPr>
          <a:xfrm>
            <a:off x="188756" y="659546"/>
            <a:ext cx="8766487" cy="523220"/>
          </a:xfrm>
          <a:prstGeom prst="rect">
            <a:avLst/>
          </a:prstGeom>
          <a:noFill/>
        </p:spPr>
        <p:txBody>
          <a:bodyPr wrap="square" rtlCol="0">
            <a:spAutoFit/>
          </a:bodyPr>
          <a:lstStyle/>
          <a:p>
            <a:pPr marL="285750" indent="-285750">
              <a:buFont typeface="Arial" panose="020B0604020202020204" pitchFamily="34" charset="0"/>
              <a:buChar char="•"/>
            </a:pPr>
            <a:r>
              <a:rPr lang="en-US" sz="1400" dirty="0">
                <a:solidFill>
                  <a:schemeClr val="accent1">
                    <a:lumMod val="75000"/>
                  </a:schemeClr>
                </a:solidFill>
              </a:rPr>
              <a:t>The new setup has been chosen as a compromise between halo signal reduction and high enough chromaticity to avoid too strict limitations on the possible current per bunch.</a:t>
            </a:r>
          </a:p>
        </p:txBody>
      </p:sp>
      <p:sp>
        <p:nvSpPr>
          <p:cNvPr id="19" name="TextBox 18">
            <a:extLst>
              <a:ext uri="{FF2B5EF4-FFF2-40B4-BE49-F238E27FC236}">
                <a16:creationId xmlns:a16="http://schemas.microsoft.com/office/drawing/2014/main" id="{BDDC859D-5797-4002-858F-15ABCF6E9EF9}"/>
              </a:ext>
            </a:extLst>
          </p:cNvPr>
          <p:cNvSpPr txBox="1"/>
          <p:nvPr/>
        </p:nvSpPr>
        <p:spPr bwMode="auto">
          <a:xfrm>
            <a:off x="3202580" y="1564623"/>
            <a:ext cx="2439027" cy="3539430"/>
          </a:xfrm>
          <a:prstGeom prst="rect">
            <a:avLst/>
          </a:prstGeom>
          <a:noFill/>
        </p:spPr>
        <p:txBody>
          <a:bodyPr wrap="square" rtlCol="0">
            <a:spAutoFit/>
          </a:bodyPr>
          <a:lstStyle/>
          <a:p>
            <a:pPr algn="ctr"/>
            <a:r>
              <a:rPr lang="en-US" sz="1400" b="1" dirty="0">
                <a:solidFill>
                  <a:schemeClr val="accent1">
                    <a:lumMod val="75000"/>
                  </a:schemeClr>
                </a:solidFill>
              </a:rPr>
              <a:t>Nominal Starting Condition</a:t>
            </a:r>
            <a:r>
              <a:rPr lang="en-US" sz="1400" dirty="0">
                <a:solidFill>
                  <a:schemeClr val="accent1">
                    <a:lumMod val="75000"/>
                  </a:schemeClr>
                </a:solidFill>
              </a:rPr>
              <a:t>:</a:t>
            </a:r>
          </a:p>
          <a:p>
            <a:pPr algn="ctr"/>
            <a:endParaRPr lang="en-US" sz="1400" dirty="0">
              <a:solidFill>
                <a:schemeClr val="accent1">
                  <a:lumMod val="75000"/>
                </a:schemeClr>
              </a:solidFill>
            </a:endParaRPr>
          </a:p>
          <a:p>
            <a:pPr algn="ctr"/>
            <a:r>
              <a:rPr lang="en-US" sz="1400" dirty="0">
                <a:solidFill>
                  <a:schemeClr val="accent1">
                    <a:lumMod val="75000"/>
                  </a:schemeClr>
                </a:solidFill>
              </a:rPr>
              <a:t>Chromaticity = (9.05, 9.29)</a:t>
            </a:r>
          </a:p>
          <a:p>
            <a:pPr algn="ctr"/>
            <a:r>
              <a:rPr lang="en-US" sz="1400" dirty="0">
                <a:solidFill>
                  <a:schemeClr val="accent1">
                    <a:lumMod val="75000"/>
                  </a:schemeClr>
                </a:solidFill>
              </a:rPr>
              <a:t>Tune = (0.16, 0.34)</a:t>
            </a:r>
          </a:p>
          <a:p>
            <a:pPr algn="ctr"/>
            <a:endParaRPr lang="en-US" sz="1400" dirty="0">
              <a:solidFill>
                <a:schemeClr val="accent1">
                  <a:lumMod val="75000"/>
                </a:schemeClr>
              </a:solidFill>
            </a:endParaRPr>
          </a:p>
          <a:p>
            <a:pPr algn="ctr"/>
            <a:endParaRPr lang="en-US" sz="1400" dirty="0">
              <a:solidFill>
                <a:schemeClr val="accent1">
                  <a:lumMod val="75000"/>
                </a:schemeClr>
              </a:solidFill>
            </a:endParaRPr>
          </a:p>
          <a:p>
            <a:pPr algn="ctr"/>
            <a:endParaRPr lang="en-US" sz="1400" dirty="0">
              <a:solidFill>
                <a:schemeClr val="accent1">
                  <a:lumMod val="75000"/>
                </a:schemeClr>
              </a:solidFill>
            </a:endParaRPr>
          </a:p>
          <a:p>
            <a:pPr algn="ctr"/>
            <a:endParaRPr lang="en-US" sz="1400" dirty="0">
              <a:solidFill>
                <a:schemeClr val="accent1">
                  <a:lumMod val="75000"/>
                </a:schemeClr>
              </a:solidFill>
            </a:endParaRPr>
          </a:p>
          <a:p>
            <a:pPr algn="ctr"/>
            <a:endParaRPr lang="en-US" sz="1400" dirty="0">
              <a:solidFill>
                <a:schemeClr val="accent1">
                  <a:lumMod val="75000"/>
                </a:schemeClr>
              </a:solidFill>
            </a:endParaRPr>
          </a:p>
          <a:p>
            <a:pPr algn="ctr"/>
            <a:r>
              <a:rPr lang="en-US" sz="1400" b="1" dirty="0">
                <a:solidFill>
                  <a:schemeClr val="accent1">
                    <a:lumMod val="75000"/>
                  </a:schemeClr>
                </a:solidFill>
              </a:rPr>
              <a:t>New Low Chromaticity Setup</a:t>
            </a:r>
            <a:r>
              <a:rPr lang="en-US" sz="1400" dirty="0">
                <a:solidFill>
                  <a:schemeClr val="accent1">
                    <a:lumMod val="75000"/>
                  </a:schemeClr>
                </a:solidFill>
              </a:rPr>
              <a:t>:</a:t>
            </a:r>
          </a:p>
          <a:p>
            <a:pPr algn="ctr"/>
            <a:endParaRPr lang="en-US" sz="1400" dirty="0">
              <a:solidFill>
                <a:schemeClr val="accent1">
                  <a:lumMod val="75000"/>
                </a:schemeClr>
              </a:solidFill>
            </a:endParaRPr>
          </a:p>
          <a:p>
            <a:pPr algn="ctr"/>
            <a:r>
              <a:rPr lang="en-US" sz="1400" dirty="0">
                <a:solidFill>
                  <a:schemeClr val="accent1">
                    <a:lumMod val="75000"/>
                  </a:schemeClr>
                </a:solidFill>
              </a:rPr>
              <a:t>Chromaticity = (7.33, 4.74)</a:t>
            </a:r>
          </a:p>
          <a:p>
            <a:pPr algn="ctr"/>
            <a:r>
              <a:rPr lang="en-US" sz="1400" dirty="0">
                <a:solidFill>
                  <a:schemeClr val="accent1">
                    <a:lumMod val="75000"/>
                  </a:schemeClr>
                </a:solidFill>
              </a:rPr>
              <a:t>Tune = (0.16, 0.31)</a:t>
            </a:r>
          </a:p>
          <a:p>
            <a:endParaRPr lang="en-US" sz="1400" dirty="0">
              <a:solidFill>
                <a:schemeClr val="accent1">
                  <a:lumMod val="75000"/>
                </a:schemeClr>
              </a:solidFill>
            </a:endParaRPr>
          </a:p>
        </p:txBody>
      </p:sp>
      <p:sp>
        <p:nvSpPr>
          <p:cNvPr id="20" name="Rectangle 19">
            <a:extLst>
              <a:ext uri="{FF2B5EF4-FFF2-40B4-BE49-F238E27FC236}">
                <a16:creationId xmlns:a16="http://schemas.microsoft.com/office/drawing/2014/main" id="{CA98B385-6550-44DA-9913-22E788150FAE}"/>
              </a:ext>
            </a:extLst>
          </p:cNvPr>
          <p:cNvSpPr/>
          <p:nvPr/>
        </p:nvSpPr>
        <p:spPr bwMode="auto">
          <a:xfrm>
            <a:off x="3211824" y="1481577"/>
            <a:ext cx="2429783" cy="1523206"/>
          </a:xfrm>
          <a:prstGeom prst="rect">
            <a:avLst/>
          </a:prstGeom>
          <a:no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4A6D10AC-578F-437D-B0BE-9F22C46B1C25}"/>
              </a:ext>
            </a:extLst>
          </p:cNvPr>
          <p:cNvSpPr/>
          <p:nvPr/>
        </p:nvSpPr>
        <p:spPr bwMode="auto">
          <a:xfrm>
            <a:off x="3230313" y="3535515"/>
            <a:ext cx="2429783" cy="1523206"/>
          </a:xfrm>
          <a:prstGeom prst="rect">
            <a:avLst/>
          </a:prstGeom>
          <a:no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Arrow: Down 21">
            <a:extLst>
              <a:ext uri="{FF2B5EF4-FFF2-40B4-BE49-F238E27FC236}">
                <a16:creationId xmlns:a16="http://schemas.microsoft.com/office/drawing/2014/main" id="{EE2AC784-3E86-47D3-A790-8AADFA7F329F}"/>
              </a:ext>
            </a:extLst>
          </p:cNvPr>
          <p:cNvSpPr/>
          <p:nvPr/>
        </p:nvSpPr>
        <p:spPr bwMode="auto">
          <a:xfrm>
            <a:off x="4340693" y="3073524"/>
            <a:ext cx="162800" cy="360040"/>
          </a:xfrm>
          <a:prstGeom prst="down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4" name="Picture 13">
            <a:extLst>
              <a:ext uri="{FF2B5EF4-FFF2-40B4-BE49-F238E27FC236}">
                <a16:creationId xmlns:a16="http://schemas.microsoft.com/office/drawing/2014/main" id="{08949E06-7582-4696-9FCB-7AE34D1E1E33}"/>
              </a:ext>
            </a:extLst>
          </p:cNvPr>
          <p:cNvPicPr>
            <a:picLocks noChangeAspect="1"/>
          </p:cNvPicPr>
          <p:nvPr/>
        </p:nvPicPr>
        <p:blipFill rotWithShape="1">
          <a:blip r:embed="rId2">
            <a:extLst>
              <a:ext uri="{28A0092B-C50C-407E-A947-70E740481C1C}">
                <a14:useLocalDpi xmlns:a14="http://schemas.microsoft.com/office/drawing/2010/main" val="0"/>
              </a:ext>
            </a:extLst>
          </a:blip>
          <a:srcRect b="5568"/>
          <a:stretch/>
        </p:blipFill>
        <p:spPr>
          <a:xfrm>
            <a:off x="250408" y="1184263"/>
            <a:ext cx="2901960" cy="4110575"/>
          </a:xfrm>
          <a:prstGeom prst="rect">
            <a:avLst/>
          </a:prstGeom>
        </p:spPr>
      </p:pic>
      <p:pic>
        <p:nvPicPr>
          <p:cNvPr id="16" name="Picture 15">
            <a:extLst>
              <a:ext uri="{FF2B5EF4-FFF2-40B4-BE49-F238E27FC236}">
                <a16:creationId xmlns:a16="http://schemas.microsoft.com/office/drawing/2014/main" id="{B070FDE6-9C9E-4E7E-908B-5EDF6554BE92}"/>
              </a:ext>
            </a:extLst>
          </p:cNvPr>
          <p:cNvPicPr>
            <a:picLocks noChangeAspect="1"/>
          </p:cNvPicPr>
          <p:nvPr/>
        </p:nvPicPr>
        <p:blipFill rotWithShape="1">
          <a:blip r:embed="rId3">
            <a:extLst>
              <a:ext uri="{28A0092B-C50C-407E-A947-70E740481C1C}">
                <a14:useLocalDpi xmlns:a14="http://schemas.microsoft.com/office/drawing/2010/main" val="0"/>
              </a:ext>
            </a:extLst>
          </a:blip>
          <a:srcRect r="7746" b="5233"/>
          <a:stretch/>
        </p:blipFill>
        <p:spPr>
          <a:xfrm>
            <a:off x="5834169" y="1182766"/>
            <a:ext cx="2714126" cy="4182098"/>
          </a:xfrm>
          <a:prstGeom prst="rect">
            <a:avLst/>
          </a:prstGeom>
        </p:spPr>
      </p:pic>
    </p:spTree>
    <p:extLst>
      <p:ext uri="{BB962C8B-B14F-4D97-AF65-F5344CB8AC3E}">
        <p14:creationId xmlns:p14="http://schemas.microsoft.com/office/powerpoint/2010/main" val="213451106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pic>
        <p:nvPicPr>
          <p:cNvPr id="3" name="Picture 2">
            <a:extLst>
              <a:ext uri="{FF2B5EF4-FFF2-40B4-BE49-F238E27FC236}">
                <a16:creationId xmlns:a16="http://schemas.microsoft.com/office/drawing/2014/main" id="{C68767E9-1EB7-436F-8D92-9B08CAD92236}"/>
              </a:ext>
            </a:extLst>
          </p:cNvPr>
          <p:cNvPicPr>
            <a:picLocks noChangeAspect="1"/>
          </p:cNvPicPr>
          <p:nvPr/>
        </p:nvPicPr>
        <p:blipFill rotWithShape="1">
          <a:blip r:embed="rId2">
            <a:extLst>
              <a:ext uri="{28A0092B-C50C-407E-A947-70E740481C1C}">
                <a14:useLocalDpi xmlns:a14="http://schemas.microsoft.com/office/drawing/2010/main" val="0"/>
              </a:ext>
            </a:extLst>
          </a:blip>
          <a:srcRect l="6806" t="9680" r="8533" b="4640"/>
          <a:stretch/>
        </p:blipFill>
        <p:spPr>
          <a:xfrm>
            <a:off x="420317" y="1038108"/>
            <a:ext cx="6164467" cy="4277385"/>
          </a:xfrm>
          <a:prstGeom prst="rect">
            <a:avLst/>
          </a:prstGeom>
        </p:spPr>
      </p:pic>
      <p:sp>
        <p:nvSpPr>
          <p:cNvPr id="6" name="Title 5"/>
          <p:cNvSpPr>
            <a:spLocks noGrp="1"/>
          </p:cNvSpPr>
          <p:nvPr>
            <p:ph type="title"/>
          </p:nvPr>
        </p:nvSpPr>
        <p:spPr bwMode="auto">
          <a:xfrm>
            <a:off x="198001" y="126000"/>
            <a:ext cx="8766487" cy="496800"/>
          </a:xfrm>
        </p:spPr>
        <p:txBody>
          <a:bodyPr/>
          <a:lstStyle/>
          <a:p>
            <a:pPr algn="ctr">
              <a:defRPr/>
            </a:pPr>
            <a:r>
              <a:rPr lang="en-US" dirty="0"/>
              <a:t>results </a:t>
            </a:r>
            <a:endParaRPr dirty="0"/>
          </a:p>
        </p:txBody>
      </p:sp>
      <p:sp>
        <p:nvSpPr>
          <p:cNvPr id="8" name="Slide Number Placeholder 7"/>
          <p:cNvSpPr>
            <a:spLocks noGrp="1"/>
          </p:cNvSpPr>
          <p:nvPr>
            <p:ph type="sldNum" sz="quarter" idx="11"/>
          </p:nvPr>
        </p:nvSpPr>
        <p:spPr bwMode="auto"/>
        <p:txBody>
          <a:bodyPr/>
          <a:lstStyle/>
          <a:p>
            <a:pPr>
              <a:defRPr/>
            </a:pPr>
            <a:r>
              <a:rPr lang="en-US"/>
              <a:t>Page </a:t>
            </a:r>
            <a:fld id="{733122C9-A0B9-462F-8757-0847AD287B63}" type="slidenum">
              <a:rPr lang="en-US"/>
              <a:t>14</a:t>
            </a:fld>
            <a:endParaRPr lang="en-US"/>
          </a:p>
        </p:txBody>
      </p:sp>
      <p:sp>
        <p:nvSpPr>
          <p:cNvPr id="5" name="TextBox 4">
            <a:extLst>
              <a:ext uri="{FF2B5EF4-FFF2-40B4-BE49-F238E27FC236}">
                <a16:creationId xmlns:a16="http://schemas.microsoft.com/office/drawing/2014/main" id="{6367F911-42D4-47DE-B0F9-A4425697A799}"/>
              </a:ext>
            </a:extLst>
          </p:cNvPr>
          <p:cNvSpPr txBox="1"/>
          <p:nvPr/>
        </p:nvSpPr>
        <p:spPr>
          <a:xfrm>
            <a:off x="899592" y="1561356"/>
            <a:ext cx="1872208" cy="261610"/>
          </a:xfrm>
          <a:prstGeom prst="rect">
            <a:avLst/>
          </a:prstGeom>
          <a:noFill/>
        </p:spPr>
        <p:txBody>
          <a:bodyPr wrap="square" rtlCol="0">
            <a:spAutoFit/>
          </a:bodyPr>
          <a:lstStyle/>
          <a:p>
            <a:r>
              <a:rPr lang="en-US" sz="1100" b="1" dirty="0"/>
              <a:t>Lifetime reduction = 10%</a:t>
            </a:r>
          </a:p>
        </p:txBody>
      </p:sp>
      <p:sp>
        <p:nvSpPr>
          <p:cNvPr id="9" name="Rectangle 8">
            <a:extLst>
              <a:ext uri="{FF2B5EF4-FFF2-40B4-BE49-F238E27FC236}">
                <a16:creationId xmlns:a16="http://schemas.microsoft.com/office/drawing/2014/main" id="{7EB2A449-FBE8-425E-A1BB-C312C7449FF8}"/>
              </a:ext>
            </a:extLst>
          </p:cNvPr>
          <p:cNvSpPr/>
          <p:nvPr/>
        </p:nvSpPr>
        <p:spPr bwMode="auto">
          <a:xfrm>
            <a:off x="6638426" y="991519"/>
            <a:ext cx="2307573" cy="4893647"/>
          </a:xfrm>
          <a:prstGeom prst="rect">
            <a:avLst/>
          </a:prstGeom>
        </p:spPr>
        <p:txBody>
          <a:bodyPr wrap="square">
            <a:spAutoFit/>
          </a:bodyPr>
          <a:lstStyle/>
          <a:p>
            <a:r>
              <a:rPr lang="en-US" sz="1400" b="1" dirty="0">
                <a:solidFill>
                  <a:srgbClr val="002060"/>
                </a:solidFill>
              </a:rPr>
              <a:t>Validation of the proposed strategy:</a:t>
            </a:r>
          </a:p>
          <a:p>
            <a:endParaRPr lang="en-US" sz="1400" dirty="0">
              <a:solidFill>
                <a:srgbClr val="002060"/>
              </a:solidFill>
            </a:endParaRPr>
          </a:p>
          <a:p>
            <a:r>
              <a:rPr lang="en-US" sz="1400" dirty="0">
                <a:solidFill>
                  <a:schemeClr val="accent1">
                    <a:lumMod val="75000"/>
                  </a:schemeClr>
                </a:solidFill>
              </a:rPr>
              <a:t>Normalized Lifetime with the vertical scrapers gap for different chromaticities.</a:t>
            </a:r>
          </a:p>
          <a:p>
            <a:endParaRPr lang="en-US" sz="1400" dirty="0">
              <a:solidFill>
                <a:schemeClr val="accent1">
                  <a:lumMod val="75000"/>
                </a:schemeClr>
              </a:solidFill>
            </a:endParaRPr>
          </a:p>
          <a:p>
            <a:r>
              <a:rPr lang="en-US" sz="1400" b="1" dirty="0">
                <a:solidFill>
                  <a:schemeClr val="accent1">
                    <a:lumMod val="75000"/>
                  </a:schemeClr>
                </a:solidFill>
              </a:rPr>
              <a:t>Ex. </a:t>
            </a:r>
            <a:r>
              <a:rPr lang="en-US" sz="1400" dirty="0">
                <a:solidFill>
                  <a:schemeClr val="accent1">
                    <a:lumMod val="75000"/>
                  </a:schemeClr>
                </a:solidFill>
              </a:rPr>
              <a:t>Accepting a lifetime reduction of 10%:</a:t>
            </a:r>
          </a:p>
          <a:p>
            <a:endParaRPr lang="en-US" sz="1400" dirty="0">
              <a:solidFill>
                <a:schemeClr val="accent1">
                  <a:lumMod val="75000"/>
                </a:schemeClr>
              </a:solidFill>
            </a:endParaRPr>
          </a:p>
          <a:p>
            <a:pPr marL="285750" indent="-285750">
              <a:buFont typeface="Arial" panose="020B0604020202020204" pitchFamily="34" charset="0"/>
              <a:buChar char="•"/>
            </a:pPr>
            <a:r>
              <a:rPr lang="en-US" sz="1400" b="1" dirty="0">
                <a:solidFill>
                  <a:schemeClr val="accent1">
                    <a:lumMod val="75000"/>
                  </a:schemeClr>
                </a:solidFill>
              </a:rPr>
              <a:t>Nominal Setup:</a:t>
            </a:r>
          </a:p>
          <a:p>
            <a:r>
              <a:rPr lang="en-US" sz="1400" dirty="0">
                <a:solidFill>
                  <a:schemeClr val="accent1">
                    <a:lumMod val="75000"/>
                  </a:schemeClr>
                </a:solidFill>
              </a:rPr>
              <a:t>Aperture ≈ 5 mm</a:t>
            </a:r>
          </a:p>
          <a:p>
            <a:endParaRPr lang="en-US" sz="1400" dirty="0">
              <a:solidFill>
                <a:schemeClr val="accent1">
                  <a:lumMod val="75000"/>
                </a:schemeClr>
              </a:solidFill>
            </a:endParaRPr>
          </a:p>
          <a:p>
            <a:pPr marL="285750" indent="-285750">
              <a:buFont typeface="Arial" panose="020B0604020202020204" pitchFamily="34" charset="0"/>
              <a:buChar char="•"/>
            </a:pPr>
            <a:r>
              <a:rPr lang="en-US" sz="1400" b="1" dirty="0">
                <a:solidFill>
                  <a:schemeClr val="accent1">
                    <a:lumMod val="75000"/>
                  </a:schemeClr>
                </a:solidFill>
              </a:rPr>
              <a:t>Low_chrom Setup:</a:t>
            </a:r>
          </a:p>
          <a:p>
            <a:r>
              <a:rPr lang="en-US" sz="1400" dirty="0">
                <a:solidFill>
                  <a:schemeClr val="accent1">
                    <a:lumMod val="75000"/>
                  </a:schemeClr>
                </a:solidFill>
              </a:rPr>
              <a:t>Aperture ≈ 3.5 mm</a:t>
            </a:r>
          </a:p>
          <a:p>
            <a:endParaRPr lang="en-US" sz="1400" dirty="0">
              <a:solidFill>
                <a:schemeClr val="accent1">
                  <a:lumMod val="75000"/>
                </a:schemeClr>
              </a:solidFill>
            </a:endParaRPr>
          </a:p>
          <a:p>
            <a:endParaRPr lang="en-US" sz="1400" dirty="0">
              <a:solidFill>
                <a:schemeClr val="accent1">
                  <a:lumMod val="75000"/>
                </a:schemeClr>
              </a:solidFill>
            </a:endParaRPr>
          </a:p>
          <a:p>
            <a:r>
              <a:rPr lang="en-US" sz="1400" b="1" dirty="0">
                <a:solidFill>
                  <a:srgbClr val="C00000"/>
                </a:solidFill>
              </a:rPr>
              <a:t>Gap gain ≈ 1.5 mm</a:t>
            </a:r>
            <a:endParaRPr lang="en-US" sz="1400" dirty="0">
              <a:solidFill>
                <a:srgbClr val="C00000"/>
              </a:solidFill>
            </a:endParaRPr>
          </a:p>
          <a:p>
            <a:endParaRPr lang="en-US" sz="1400" dirty="0">
              <a:solidFill>
                <a:srgbClr val="002060"/>
              </a:solidFill>
            </a:endParaRPr>
          </a:p>
          <a:p>
            <a:endParaRPr lang="en-US" sz="1400" dirty="0">
              <a:solidFill>
                <a:srgbClr val="002060"/>
              </a:solidFill>
            </a:endParaRPr>
          </a:p>
          <a:p>
            <a:endParaRPr lang="en-US" sz="1400" dirty="0">
              <a:solidFill>
                <a:srgbClr val="002060"/>
              </a:solidFill>
            </a:endParaRPr>
          </a:p>
          <a:p>
            <a:endParaRPr lang="en-US" sz="1400" dirty="0">
              <a:solidFill>
                <a:srgbClr val="002060"/>
              </a:solidFill>
            </a:endParaRPr>
          </a:p>
        </p:txBody>
      </p:sp>
    </p:spTree>
    <p:extLst>
      <p:ext uri="{BB962C8B-B14F-4D97-AF65-F5344CB8AC3E}">
        <p14:creationId xmlns:p14="http://schemas.microsoft.com/office/powerpoint/2010/main" val="87415624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6" name="Title 5"/>
          <p:cNvSpPr>
            <a:spLocks noGrp="1"/>
          </p:cNvSpPr>
          <p:nvPr>
            <p:ph type="title"/>
          </p:nvPr>
        </p:nvSpPr>
        <p:spPr bwMode="auto">
          <a:xfrm>
            <a:off x="198001" y="126000"/>
            <a:ext cx="8766487" cy="496800"/>
          </a:xfrm>
        </p:spPr>
        <p:txBody>
          <a:bodyPr/>
          <a:lstStyle/>
          <a:p>
            <a:pPr algn="ctr">
              <a:defRPr/>
            </a:pPr>
            <a:r>
              <a:rPr lang="en-US" dirty="0"/>
              <a:t>results </a:t>
            </a:r>
            <a:endParaRPr dirty="0"/>
          </a:p>
        </p:txBody>
      </p:sp>
      <p:sp>
        <p:nvSpPr>
          <p:cNvPr id="8" name="Slide Number Placeholder 7"/>
          <p:cNvSpPr>
            <a:spLocks noGrp="1"/>
          </p:cNvSpPr>
          <p:nvPr>
            <p:ph type="sldNum" sz="quarter" idx="11"/>
          </p:nvPr>
        </p:nvSpPr>
        <p:spPr bwMode="auto"/>
        <p:txBody>
          <a:bodyPr/>
          <a:lstStyle/>
          <a:p>
            <a:pPr>
              <a:defRPr/>
            </a:pPr>
            <a:r>
              <a:rPr lang="en-US"/>
              <a:t>Page </a:t>
            </a:r>
            <a:fld id="{733122C9-A0B9-462F-8757-0847AD287B63}" type="slidenum">
              <a:rPr lang="en-US"/>
              <a:t>15</a:t>
            </a:fld>
            <a:endParaRPr lang="en-US"/>
          </a:p>
        </p:txBody>
      </p:sp>
      <p:pic>
        <p:nvPicPr>
          <p:cNvPr id="7" name="Picture 6">
            <a:extLst>
              <a:ext uri="{FF2B5EF4-FFF2-40B4-BE49-F238E27FC236}">
                <a16:creationId xmlns:a16="http://schemas.microsoft.com/office/drawing/2014/main" id="{A78BBB71-2E5F-451E-ABA5-CB00DE144DB8}"/>
              </a:ext>
            </a:extLst>
          </p:cNvPr>
          <p:cNvPicPr>
            <a:picLocks noChangeAspect="1"/>
          </p:cNvPicPr>
          <p:nvPr/>
        </p:nvPicPr>
        <p:blipFill rotWithShape="1">
          <a:blip r:embed="rId2">
            <a:extLst>
              <a:ext uri="{28A0092B-C50C-407E-A947-70E740481C1C}">
                <a14:useLocalDpi xmlns:a14="http://schemas.microsoft.com/office/drawing/2010/main" val="0"/>
              </a:ext>
            </a:extLst>
          </a:blip>
          <a:srcRect l="5842" t="8549" r="8191" b="4766"/>
          <a:stretch/>
        </p:blipFill>
        <p:spPr bwMode="auto">
          <a:xfrm>
            <a:off x="288032" y="903162"/>
            <a:ext cx="6300192" cy="4355688"/>
          </a:xfrm>
          <a:prstGeom prst="rect">
            <a:avLst/>
          </a:prstGeom>
        </p:spPr>
      </p:pic>
      <p:sp>
        <p:nvSpPr>
          <p:cNvPr id="2" name="Arrow: Up-Down 1">
            <a:extLst>
              <a:ext uri="{FF2B5EF4-FFF2-40B4-BE49-F238E27FC236}">
                <a16:creationId xmlns:a16="http://schemas.microsoft.com/office/drawing/2014/main" id="{B6F1DA54-2CF9-4E26-800B-ACCBA6105C5B}"/>
              </a:ext>
            </a:extLst>
          </p:cNvPr>
          <p:cNvSpPr/>
          <p:nvPr/>
        </p:nvSpPr>
        <p:spPr bwMode="auto">
          <a:xfrm>
            <a:off x="971600" y="1273324"/>
            <a:ext cx="144016" cy="2736304"/>
          </a:xfrm>
          <a:prstGeom prst="upDownArrow">
            <a:avLst/>
          </a:prstGeom>
          <a:noFill/>
          <a:ln w="285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DB6DB3ED-D0D2-4D7B-ABC6-582BDDFA04C4}"/>
              </a:ext>
            </a:extLst>
          </p:cNvPr>
          <p:cNvSpPr/>
          <p:nvPr/>
        </p:nvSpPr>
        <p:spPr bwMode="auto">
          <a:xfrm>
            <a:off x="6638426" y="991519"/>
            <a:ext cx="2307573" cy="5047536"/>
          </a:xfrm>
          <a:prstGeom prst="rect">
            <a:avLst/>
          </a:prstGeom>
        </p:spPr>
        <p:txBody>
          <a:bodyPr wrap="square">
            <a:spAutoFit/>
          </a:bodyPr>
          <a:lstStyle/>
          <a:p>
            <a:r>
              <a:rPr lang="en-US" sz="1400" b="1" dirty="0">
                <a:solidFill>
                  <a:srgbClr val="002060"/>
                </a:solidFill>
              </a:rPr>
              <a:t>Validation of the proposed strategy:</a:t>
            </a:r>
          </a:p>
          <a:p>
            <a:endParaRPr lang="en-US" sz="1400" dirty="0">
              <a:solidFill>
                <a:srgbClr val="002060"/>
              </a:solidFill>
            </a:endParaRPr>
          </a:p>
          <a:p>
            <a:r>
              <a:rPr lang="en-US" sz="1400" dirty="0">
                <a:solidFill>
                  <a:schemeClr val="accent1">
                    <a:lumMod val="75000"/>
                  </a:schemeClr>
                </a:solidFill>
              </a:rPr>
              <a:t>Localized Losses at ID31 with the ID31 gap for different chromaticities.</a:t>
            </a:r>
          </a:p>
          <a:p>
            <a:endParaRPr lang="en-US" sz="1400" dirty="0">
              <a:solidFill>
                <a:schemeClr val="accent1">
                  <a:lumMod val="75000"/>
                </a:schemeClr>
              </a:solidFill>
            </a:endParaRPr>
          </a:p>
          <a:p>
            <a:r>
              <a:rPr lang="en-US" sz="1400" b="1" dirty="0">
                <a:solidFill>
                  <a:srgbClr val="C00000"/>
                </a:solidFill>
              </a:rPr>
              <a:t>Losses reduction at minimum gap</a:t>
            </a:r>
          </a:p>
          <a:p>
            <a:r>
              <a:rPr lang="en-US" sz="1400" b="1" dirty="0">
                <a:solidFill>
                  <a:srgbClr val="C00000"/>
                </a:solidFill>
              </a:rPr>
              <a:t>≈ factor 4</a:t>
            </a:r>
          </a:p>
          <a:p>
            <a:endParaRPr lang="en-US" sz="1400" b="1" dirty="0">
              <a:solidFill>
                <a:srgbClr val="C00000"/>
              </a:solidFill>
            </a:endParaRPr>
          </a:p>
          <a:p>
            <a:endParaRPr lang="en-US" sz="1400" b="1" dirty="0">
              <a:solidFill>
                <a:srgbClr val="C00000"/>
              </a:solidFill>
            </a:endParaRPr>
          </a:p>
          <a:p>
            <a:r>
              <a:rPr lang="en-US" sz="1400" dirty="0">
                <a:solidFill>
                  <a:schemeClr val="accent1">
                    <a:lumMod val="75000"/>
                  </a:schemeClr>
                </a:solidFill>
              </a:rPr>
              <a:t>Previous result of </a:t>
            </a:r>
          </a:p>
          <a:p>
            <a:r>
              <a:rPr lang="en-US" sz="1400" dirty="0">
                <a:solidFill>
                  <a:schemeClr val="accent1">
                    <a:lumMod val="75000"/>
                  </a:schemeClr>
                </a:solidFill>
              </a:rPr>
              <a:t>≈ factor 1,5</a:t>
            </a:r>
          </a:p>
          <a:p>
            <a:r>
              <a:rPr lang="en-US" sz="1400" dirty="0">
                <a:solidFill>
                  <a:schemeClr val="accent1">
                    <a:lumMod val="75000"/>
                  </a:schemeClr>
                </a:solidFill>
              </a:rPr>
              <a:t>Obtained with lower horizontal chromaticity and larger gap (5 mm)</a:t>
            </a:r>
          </a:p>
          <a:p>
            <a:endParaRPr lang="en-US" sz="1400" dirty="0">
              <a:solidFill>
                <a:schemeClr val="accent1">
                  <a:lumMod val="75000"/>
                </a:schemeClr>
              </a:solidFill>
            </a:endParaRPr>
          </a:p>
          <a:p>
            <a:endParaRPr lang="en-US" sz="1400" dirty="0">
              <a:solidFill>
                <a:schemeClr val="accent1">
                  <a:lumMod val="75000"/>
                </a:schemeClr>
              </a:solidFill>
            </a:endParaRPr>
          </a:p>
          <a:p>
            <a:endParaRPr lang="en-US" sz="1400" dirty="0">
              <a:solidFill>
                <a:srgbClr val="002060"/>
              </a:solidFill>
            </a:endParaRPr>
          </a:p>
          <a:p>
            <a:endParaRPr lang="en-US" sz="1400" dirty="0">
              <a:solidFill>
                <a:srgbClr val="002060"/>
              </a:solidFill>
            </a:endParaRPr>
          </a:p>
          <a:p>
            <a:endParaRPr lang="en-US" sz="1400" dirty="0">
              <a:solidFill>
                <a:srgbClr val="002060"/>
              </a:solidFill>
            </a:endParaRPr>
          </a:p>
          <a:p>
            <a:endParaRPr lang="en-US" sz="1400" dirty="0">
              <a:solidFill>
                <a:srgbClr val="002060"/>
              </a:solidFill>
            </a:endParaRPr>
          </a:p>
        </p:txBody>
      </p:sp>
    </p:spTree>
    <p:extLst>
      <p:ext uri="{BB962C8B-B14F-4D97-AF65-F5344CB8AC3E}">
        <p14:creationId xmlns:p14="http://schemas.microsoft.com/office/powerpoint/2010/main" val="414181403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6" name="Title 5"/>
          <p:cNvSpPr>
            <a:spLocks noGrp="1"/>
          </p:cNvSpPr>
          <p:nvPr>
            <p:ph type="title"/>
          </p:nvPr>
        </p:nvSpPr>
        <p:spPr bwMode="auto">
          <a:xfrm>
            <a:off x="198001" y="126000"/>
            <a:ext cx="8766487" cy="496800"/>
          </a:xfrm>
        </p:spPr>
        <p:txBody>
          <a:bodyPr/>
          <a:lstStyle/>
          <a:p>
            <a:pPr algn="ctr">
              <a:defRPr/>
            </a:pPr>
            <a:r>
              <a:rPr lang="en-US" dirty="0"/>
              <a:t>results</a:t>
            </a:r>
            <a:endParaRPr dirty="0"/>
          </a:p>
        </p:txBody>
      </p:sp>
      <p:sp>
        <p:nvSpPr>
          <p:cNvPr id="8" name="Slide Number Placeholder 7"/>
          <p:cNvSpPr>
            <a:spLocks noGrp="1"/>
          </p:cNvSpPr>
          <p:nvPr>
            <p:ph type="sldNum" sz="quarter" idx="11"/>
          </p:nvPr>
        </p:nvSpPr>
        <p:spPr bwMode="auto"/>
        <p:txBody>
          <a:bodyPr/>
          <a:lstStyle/>
          <a:p>
            <a:pPr>
              <a:defRPr/>
            </a:pPr>
            <a:r>
              <a:rPr lang="en-US"/>
              <a:t>Page </a:t>
            </a:r>
            <a:fld id="{733122C9-A0B9-462F-8757-0847AD287B63}" type="slidenum">
              <a:rPr lang="en-US"/>
              <a:t>16</a:t>
            </a:fld>
            <a:endParaRPr lang="en-US"/>
          </a:p>
        </p:txBody>
      </p:sp>
      <p:sp>
        <p:nvSpPr>
          <p:cNvPr id="10" name="TextBox 9">
            <a:extLst>
              <a:ext uri="{FF2B5EF4-FFF2-40B4-BE49-F238E27FC236}">
                <a16:creationId xmlns:a16="http://schemas.microsoft.com/office/drawing/2014/main" id="{97AC7490-59A7-40D3-9E32-3C724C31B0A4}"/>
              </a:ext>
            </a:extLst>
          </p:cNvPr>
          <p:cNvSpPr txBox="1"/>
          <p:nvPr/>
        </p:nvSpPr>
        <p:spPr bwMode="auto">
          <a:xfrm>
            <a:off x="198001" y="1417340"/>
            <a:ext cx="8747998" cy="2554545"/>
          </a:xfrm>
          <a:prstGeom prst="rect">
            <a:avLst/>
          </a:prstGeom>
          <a:noFill/>
        </p:spPr>
        <p:txBody>
          <a:bodyPr wrap="square" rtlCol="0">
            <a:spAutoFit/>
          </a:bodyPr>
          <a:lstStyle/>
          <a:p>
            <a:endParaRPr lang="en-US" sz="1600" dirty="0">
              <a:solidFill>
                <a:schemeClr val="accent1">
                  <a:lumMod val="75000"/>
                </a:schemeClr>
              </a:solidFill>
            </a:endParaRPr>
          </a:p>
          <a:p>
            <a:pPr marL="285750" indent="-285750">
              <a:buFont typeface="Arial" panose="020B0604020202020204" pitchFamily="34" charset="0"/>
              <a:buChar char="•"/>
            </a:pPr>
            <a:endParaRPr lang="en-US" sz="1600" dirty="0">
              <a:solidFill>
                <a:schemeClr val="accent1">
                  <a:lumMod val="75000"/>
                </a:schemeClr>
              </a:solidFill>
            </a:endParaRPr>
          </a:p>
          <a:p>
            <a:r>
              <a:rPr lang="en-US" sz="1600" dirty="0">
                <a:solidFill>
                  <a:schemeClr val="accent1">
                    <a:lumMod val="75000"/>
                  </a:schemeClr>
                </a:solidFill>
              </a:rPr>
              <a:t>We then inject current in the single bunch to approach the </a:t>
            </a:r>
            <a:r>
              <a:rPr lang="en-US" sz="1600" b="1" dirty="0">
                <a:solidFill>
                  <a:schemeClr val="accent1">
                    <a:lumMod val="75000"/>
                  </a:schemeClr>
                </a:solidFill>
              </a:rPr>
              <a:t>7/8+1</a:t>
            </a:r>
            <a:r>
              <a:rPr lang="en-US" sz="1600" dirty="0">
                <a:solidFill>
                  <a:schemeClr val="accent1">
                    <a:lumMod val="75000"/>
                  </a:schemeClr>
                </a:solidFill>
              </a:rPr>
              <a:t> USM and test the maximum current/bunch achievable without bunch-by-bunch feedback:</a:t>
            </a:r>
          </a:p>
          <a:p>
            <a:endParaRPr lang="en-US" sz="1600" dirty="0">
              <a:solidFill>
                <a:schemeClr val="accent1">
                  <a:lumMod val="75000"/>
                </a:schemeClr>
              </a:solidFill>
            </a:endParaRPr>
          </a:p>
          <a:p>
            <a:pPr marL="285750" indent="-285750">
              <a:buFont typeface="Arial" panose="020B0604020202020204" pitchFamily="34" charset="0"/>
              <a:buChar char="•"/>
            </a:pPr>
            <a:r>
              <a:rPr lang="en-US" sz="1600" dirty="0">
                <a:solidFill>
                  <a:schemeClr val="accent1">
                    <a:lumMod val="75000"/>
                  </a:schemeClr>
                </a:solidFill>
              </a:rPr>
              <a:t>Max. Current/Bunch = 4.6 mA (8 mA in USM).</a:t>
            </a:r>
          </a:p>
          <a:p>
            <a:endParaRPr lang="en-US" sz="1600" dirty="0">
              <a:solidFill>
                <a:schemeClr val="accent1">
                  <a:lumMod val="75000"/>
                </a:schemeClr>
              </a:solidFill>
            </a:endParaRPr>
          </a:p>
          <a:p>
            <a:pPr marL="285750" indent="-285750">
              <a:buFont typeface="Wingdings" panose="05000000000000000000" pitchFamily="2" charset="2"/>
              <a:buChar char="ü"/>
            </a:pPr>
            <a:r>
              <a:rPr lang="en-US" sz="1600" b="1" dirty="0">
                <a:solidFill>
                  <a:srgbClr val="00B050"/>
                </a:solidFill>
              </a:rPr>
              <a:t>Uniform filling mode.</a:t>
            </a:r>
          </a:p>
          <a:p>
            <a:endParaRPr lang="en-US" sz="1600" dirty="0">
              <a:solidFill>
                <a:schemeClr val="accent1">
                  <a:lumMod val="75000"/>
                </a:schemeClr>
              </a:solidFill>
            </a:endParaRPr>
          </a:p>
          <a:p>
            <a:pPr marL="285750" indent="-285750">
              <a:buFont typeface="Courier New" panose="02070309020205020404" pitchFamily="49" charset="0"/>
              <a:buChar char="o"/>
            </a:pPr>
            <a:r>
              <a:rPr lang="en-US" sz="1600" dirty="0">
                <a:solidFill>
                  <a:schemeClr val="accent2">
                    <a:lumMod val="75000"/>
                  </a:schemeClr>
                </a:solidFill>
              </a:rPr>
              <a:t>Other filling modes currently under investigation.</a:t>
            </a:r>
            <a:endParaRPr lang="en-US" sz="1600" dirty="0">
              <a:solidFill>
                <a:schemeClr val="accent1">
                  <a:lumMod val="75000"/>
                </a:schemeClr>
              </a:solidFill>
            </a:endParaRPr>
          </a:p>
        </p:txBody>
      </p:sp>
      <p:sp>
        <p:nvSpPr>
          <p:cNvPr id="5" name="TextBox 4">
            <a:extLst>
              <a:ext uri="{FF2B5EF4-FFF2-40B4-BE49-F238E27FC236}">
                <a16:creationId xmlns:a16="http://schemas.microsoft.com/office/drawing/2014/main" id="{DFB5A8EE-851E-45FC-82AE-8EA8E65FD2BB}"/>
              </a:ext>
            </a:extLst>
          </p:cNvPr>
          <p:cNvSpPr txBox="1"/>
          <p:nvPr/>
        </p:nvSpPr>
        <p:spPr bwMode="auto">
          <a:xfrm>
            <a:off x="198001" y="841276"/>
            <a:ext cx="8747998" cy="830997"/>
          </a:xfrm>
          <a:prstGeom prst="rect">
            <a:avLst/>
          </a:prstGeom>
          <a:noFill/>
        </p:spPr>
        <p:txBody>
          <a:bodyPr wrap="square" rtlCol="0">
            <a:spAutoFit/>
          </a:bodyPr>
          <a:lstStyle/>
          <a:p>
            <a:r>
              <a:rPr lang="en-US" sz="1600" dirty="0">
                <a:solidFill>
                  <a:schemeClr val="accent1">
                    <a:lumMod val="75000"/>
                  </a:schemeClr>
                </a:solidFill>
              </a:rPr>
              <a:t>The Low Chromaticity setup was finally tested also at 200mA and 10pm of vertical emittance in </a:t>
            </a:r>
            <a:r>
              <a:rPr lang="en-US" sz="1600" b="1" dirty="0">
                <a:solidFill>
                  <a:schemeClr val="accent1">
                    <a:lumMod val="75000"/>
                  </a:schemeClr>
                </a:solidFill>
              </a:rPr>
              <a:t>7/8</a:t>
            </a:r>
            <a:r>
              <a:rPr lang="en-US" sz="1600" dirty="0">
                <a:solidFill>
                  <a:schemeClr val="accent1">
                    <a:lumMod val="75000"/>
                  </a:schemeClr>
                </a:solidFill>
              </a:rPr>
              <a:t> filling mode with injection efficiency and lifetime comparable with the operation file used in USM (User Service Mode).</a:t>
            </a:r>
          </a:p>
        </p:txBody>
      </p:sp>
    </p:spTree>
    <p:extLst>
      <p:ext uri="{BB962C8B-B14F-4D97-AF65-F5344CB8AC3E}">
        <p14:creationId xmlns:p14="http://schemas.microsoft.com/office/powerpoint/2010/main" val="32977632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6" name="Title 5"/>
          <p:cNvSpPr>
            <a:spLocks noGrp="1"/>
          </p:cNvSpPr>
          <p:nvPr>
            <p:ph type="title"/>
          </p:nvPr>
        </p:nvSpPr>
        <p:spPr bwMode="auto">
          <a:xfrm>
            <a:off x="198001" y="126000"/>
            <a:ext cx="8766487" cy="496800"/>
          </a:xfrm>
        </p:spPr>
        <p:txBody>
          <a:bodyPr/>
          <a:lstStyle/>
          <a:p>
            <a:pPr algn="ctr">
              <a:defRPr/>
            </a:pPr>
            <a:r>
              <a:rPr lang="en-US" dirty="0"/>
              <a:t>acknowledgements</a:t>
            </a:r>
            <a:endParaRPr dirty="0"/>
          </a:p>
        </p:txBody>
      </p:sp>
      <p:sp>
        <p:nvSpPr>
          <p:cNvPr id="8" name="Slide Number Placeholder 7"/>
          <p:cNvSpPr>
            <a:spLocks noGrp="1"/>
          </p:cNvSpPr>
          <p:nvPr>
            <p:ph type="sldNum" sz="quarter" idx="11"/>
          </p:nvPr>
        </p:nvSpPr>
        <p:spPr bwMode="auto"/>
        <p:txBody>
          <a:bodyPr/>
          <a:lstStyle/>
          <a:p>
            <a:pPr>
              <a:defRPr/>
            </a:pPr>
            <a:r>
              <a:rPr lang="en-US" dirty="0"/>
              <a:t>Page </a:t>
            </a:r>
            <a:fld id="{733122C9-A0B9-462F-8757-0847AD287B63}" type="slidenum">
              <a:rPr lang="en-US"/>
              <a:t>17</a:t>
            </a:fld>
            <a:endParaRPr lang="en-US" dirty="0"/>
          </a:p>
        </p:txBody>
      </p:sp>
      <p:sp>
        <p:nvSpPr>
          <p:cNvPr id="2" name="Rectangle 1">
            <a:extLst>
              <a:ext uri="{FF2B5EF4-FFF2-40B4-BE49-F238E27FC236}">
                <a16:creationId xmlns:a16="http://schemas.microsoft.com/office/drawing/2014/main" id="{09B7DE94-9442-4704-85BA-68F15BF5FB8B}"/>
              </a:ext>
            </a:extLst>
          </p:cNvPr>
          <p:cNvSpPr/>
          <p:nvPr/>
        </p:nvSpPr>
        <p:spPr>
          <a:xfrm>
            <a:off x="198001" y="899799"/>
            <a:ext cx="8766487" cy="2585323"/>
          </a:xfrm>
          <a:prstGeom prst="rect">
            <a:avLst/>
          </a:prstGeom>
        </p:spPr>
        <p:txBody>
          <a:bodyPr wrap="square">
            <a:spAutoFit/>
          </a:bodyPr>
          <a:lstStyle/>
          <a:p>
            <a:pPr marL="342900" indent="-342900">
              <a:buFont typeface="Arial" panose="020B0604020202020204" pitchFamily="34" charset="0"/>
              <a:buChar char="•"/>
            </a:pPr>
            <a:r>
              <a:rPr lang="en-US" b="1" dirty="0">
                <a:solidFill>
                  <a:srgbClr val="002060"/>
                </a:solidFill>
              </a:rPr>
              <a:t>The Beam Dynamics Group: </a:t>
            </a:r>
          </a:p>
          <a:p>
            <a:r>
              <a:rPr lang="en-US" dirty="0">
                <a:solidFill>
                  <a:srgbClr val="002060"/>
                </a:solidFill>
              </a:rPr>
              <a:t>Simon White, Nicola Carmignani, Lee Carver, Simone Liuzzo, Thomas Perron, Lina Hoummi.</a:t>
            </a:r>
          </a:p>
          <a:p>
            <a:endParaRPr lang="en-US" dirty="0">
              <a:solidFill>
                <a:srgbClr val="002060"/>
              </a:solidFill>
            </a:endParaRPr>
          </a:p>
          <a:p>
            <a:pPr marL="342900" indent="-342900">
              <a:buFont typeface="Arial" panose="020B0604020202020204" pitchFamily="34" charset="0"/>
              <a:buChar char="•"/>
            </a:pPr>
            <a:r>
              <a:rPr lang="en-US" dirty="0">
                <a:solidFill>
                  <a:srgbClr val="002060"/>
                </a:solidFill>
              </a:rPr>
              <a:t>The </a:t>
            </a:r>
            <a:r>
              <a:rPr lang="en-US" b="1" dirty="0">
                <a:solidFill>
                  <a:srgbClr val="002060"/>
                </a:solidFill>
              </a:rPr>
              <a:t>Diagnostic Group</a:t>
            </a:r>
            <a:r>
              <a:rPr lang="en-US" dirty="0">
                <a:solidFill>
                  <a:srgbClr val="002060"/>
                </a:solidFill>
              </a:rPr>
              <a:t> for the Halo Monitors material.</a:t>
            </a:r>
          </a:p>
          <a:p>
            <a:endParaRPr lang="en-US" dirty="0">
              <a:solidFill>
                <a:srgbClr val="002060"/>
              </a:solidFill>
            </a:endParaRPr>
          </a:p>
          <a:p>
            <a:pPr marL="342900" indent="-342900">
              <a:buFont typeface="Arial" panose="020B0604020202020204" pitchFamily="34" charset="0"/>
              <a:buChar char="•"/>
            </a:pPr>
            <a:r>
              <a:rPr lang="en-US" dirty="0">
                <a:solidFill>
                  <a:srgbClr val="002060"/>
                </a:solidFill>
              </a:rPr>
              <a:t>The </a:t>
            </a:r>
            <a:r>
              <a:rPr lang="en-US" b="1" dirty="0">
                <a:solidFill>
                  <a:srgbClr val="002060"/>
                </a:solidFill>
              </a:rPr>
              <a:t>ID Group</a:t>
            </a:r>
            <a:r>
              <a:rPr lang="en-US" dirty="0">
                <a:solidFill>
                  <a:srgbClr val="002060"/>
                </a:solidFill>
              </a:rPr>
              <a:t> for the help in the ID31 Scan data measurements.</a:t>
            </a:r>
          </a:p>
          <a:p>
            <a:pPr marL="342900" indent="-342900">
              <a:buFont typeface="Arial" panose="020B0604020202020204" pitchFamily="34" charset="0"/>
              <a:buChar char="•"/>
            </a:pPr>
            <a:endParaRPr lang="en-US" dirty="0">
              <a:solidFill>
                <a:srgbClr val="002060"/>
              </a:solidFill>
            </a:endParaRPr>
          </a:p>
          <a:p>
            <a:pPr marL="342900" indent="-342900">
              <a:buFont typeface="Arial" panose="020B0604020202020204" pitchFamily="34" charset="0"/>
              <a:buChar char="•"/>
            </a:pPr>
            <a:r>
              <a:rPr lang="en-US" dirty="0">
                <a:solidFill>
                  <a:srgbClr val="002060"/>
                </a:solidFill>
              </a:rPr>
              <a:t>All the members of the </a:t>
            </a:r>
            <a:r>
              <a:rPr lang="en-US" b="1" dirty="0">
                <a:solidFill>
                  <a:srgbClr val="002060"/>
                </a:solidFill>
              </a:rPr>
              <a:t>Operation Group</a:t>
            </a:r>
            <a:r>
              <a:rPr lang="en-US" dirty="0">
                <a:solidFill>
                  <a:srgbClr val="002060"/>
                </a:solidFill>
              </a:rPr>
              <a:t>.</a:t>
            </a:r>
          </a:p>
        </p:txBody>
      </p:sp>
      <p:sp>
        <p:nvSpPr>
          <p:cNvPr id="5" name="Slide Number Placeholder 7">
            <a:extLst>
              <a:ext uri="{FF2B5EF4-FFF2-40B4-BE49-F238E27FC236}">
                <a16:creationId xmlns:a16="http://schemas.microsoft.com/office/drawing/2014/main" id="{BF822B98-EF53-444F-9A09-FE057655447B}"/>
              </a:ext>
            </a:extLst>
          </p:cNvPr>
          <p:cNvSpPr txBox="1">
            <a:spLocks/>
          </p:cNvSpPr>
          <p:nvPr/>
        </p:nvSpPr>
        <p:spPr bwMode="auto">
          <a:xfrm>
            <a:off x="971600" y="5402865"/>
            <a:ext cx="1656184" cy="177000"/>
          </a:xfrm>
          <a:prstGeom prst="rect">
            <a:avLst/>
          </a:prstGeom>
        </p:spPr>
        <p:txBody>
          <a:bodyPr vert="horz" lIns="0" tIns="0" rIns="0" bIns="0" rtlCol="0" anchor="b" anchorCtr="0">
            <a:noAutofit/>
          </a:bodyPr>
          <a:lstStyle>
            <a:defPPr>
              <a:defRPr lang="fr-FR"/>
            </a:defPPr>
            <a:lvl1pPr marL="0" algn="l" defTabSz="914400">
              <a:defRPr sz="600" b="1">
                <a:solidFill>
                  <a:schemeClr val="accent1"/>
                </a:solidFill>
                <a:latin typeface="+mn-lt"/>
                <a:ea typeface="+mn-ea"/>
                <a:cs typeface="+mn-cs"/>
              </a:defRPr>
            </a:lvl1pPr>
            <a:lvl2pPr marL="457200" algn="l" defTabSz="914400">
              <a:defRPr sz="1800">
                <a:solidFill>
                  <a:schemeClr val="tx1"/>
                </a:solidFill>
                <a:latin typeface="+mn-lt"/>
                <a:ea typeface="+mn-ea"/>
                <a:cs typeface="+mn-cs"/>
              </a:defRPr>
            </a:lvl2pPr>
            <a:lvl3pPr marL="914400" algn="l" defTabSz="914400">
              <a:defRPr sz="1800">
                <a:solidFill>
                  <a:schemeClr val="tx1"/>
                </a:solidFill>
                <a:latin typeface="+mn-lt"/>
                <a:ea typeface="+mn-ea"/>
                <a:cs typeface="+mn-cs"/>
              </a:defRPr>
            </a:lvl3pPr>
            <a:lvl4pPr marL="1371600" algn="l" defTabSz="914400">
              <a:defRPr sz="1800">
                <a:solidFill>
                  <a:schemeClr val="tx1"/>
                </a:solidFill>
                <a:latin typeface="+mn-lt"/>
                <a:ea typeface="+mn-ea"/>
                <a:cs typeface="+mn-cs"/>
              </a:defRPr>
            </a:lvl4pPr>
            <a:lvl5pPr marL="1828800" algn="l" defTabSz="914400">
              <a:defRPr sz="1800">
                <a:solidFill>
                  <a:schemeClr val="tx1"/>
                </a:solidFill>
                <a:latin typeface="+mn-lt"/>
                <a:ea typeface="+mn-ea"/>
                <a:cs typeface="+mn-cs"/>
              </a:defRPr>
            </a:lvl5pPr>
            <a:lvl6pPr marL="2286000" algn="l" defTabSz="914400">
              <a:defRPr sz="1800">
                <a:solidFill>
                  <a:schemeClr val="tx1"/>
                </a:solidFill>
                <a:latin typeface="+mn-lt"/>
                <a:ea typeface="+mn-ea"/>
                <a:cs typeface="+mn-cs"/>
              </a:defRPr>
            </a:lvl6pPr>
            <a:lvl7pPr marL="2743200" algn="l" defTabSz="914400">
              <a:defRPr sz="1800">
                <a:solidFill>
                  <a:schemeClr val="tx1"/>
                </a:solidFill>
                <a:latin typeface="+mn-lt"/>
                <a:ea typeface="+mn-ea"/>
                <a:cs typeface="+mn-cs"/>
              </a:defRPr>
            </a:lvl7pPr>
            <a:lvl8pPr marL="3200400" algn="l" defTabSz="914400">
              <a:defRPr sz="1800">
                <a:solidFill>
                  <a:schemeClr val="tx1"/>
                </a:solidFill>
                <a:latin typeface="+mn-lt"/>
                <a:ea typeface="+mn-ea"/>
                <a:cs typeface="+mn-cs"/>
              </a:defRPr>
            </a:lvl8pPr>
            <a:lvl9pPr marL="3657600" algn="l" defTabSz="914400">
              <a:defRPr sz="1800">
                <a:solidFill>
                  <a:schemeClr val="tx1"/>
                </a:solidFill>
                <a:latin typeface="+mn-lt"/>
                <a:ea typeface="+mn-ea"/>
                <a:cs typeface="+mn-cs"/>
              </a:defRPr>
            </a:lvl9pPr>
          </a:lstStyle>
          <a:p>
            <a:pPr>
              <a:defRPr/>
            </a:pPr>
            <a:r>
              <a:rPr lang="en-US" dirty="0"/>
              <a:t>MATTIA STEFANELLI</a:t>
            </a:r>
          </a:p>
        </p:txBody>
      </p:sp>
    </p:spTree>
    <p:extLst>
      <p:ext uri="{BB962C8B-B14F-4D97-AF65-F5344CB8AC3E}">
        <p14:creationId xmlns:p14="http://schemas.microsoft.com/office/powerpoint/2010/main" val="93308024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useBgFill="1">
        <p:nvSpPr>
          <p:cNvPr id="2" name="Rectangle 1">
            <a:extLst>
              <a:ext uri="{FF2B5EF4-FFF2-40B4-BE49-F238E27FC236}">
                <a16:creationId xmlns:a16="http://schemas.microsoft.com/office/drawing/2014/main" id="{16AF624C-CB18-432C-9293-98605B590394}"/>
              </a:ext>
            </a:extLst>
          </p:cNvPr>
          <p:cNvSpPr/>
          <p:nvPr/>
        </p:nvSpPr>
        <p:spPr bwMode="auto">
          <a:xfrm>
            <a:off x="971600" y="193204"/>
            <a:ext cx="7200800" cy="100811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Box 3">
            <a:extLst>
              <a:ext uri="{FF2B5EF4-FFF2-40B4-BE49-F238E27FC236}">
                <a16:creationId xmlns:a16="http://schemas.microsoft.com/office/drawing/2014/main" id="{80F255B2-6C8B-4477-8EC9-4ADF0A612B81}"/>
              </a:ext>
            </a:extLst>
          </p:cNvPr>
          <p:cNvSpPr txBox="1"/>
          <p:nvPr/>
        </p:nvSpPr>
        <p:spPr>
          <a:xfrm>
            <a:off x="233772" y="481236"/>
            <a:ext cx="8676456" cy="584775"/>
          </a:xfrm>
          <a:prstGeom prst="rect">
            <a:avLst/>
          </a:prstGeom>
          <a:noFill/>
        </p:spPr>
        <p:txBody>
          <a:bodyPr wrap="square" rtlCol="0">
            <a:spAutoFit/>
          </a:bodyPr>
          <a:lstStyle/>
          <a:p>
            <a:pPr algn="ctr"/>
            <a:r>
              <a:rPr lang="en-US" sz="3200" b="1" dirty="0">
                <a:solidFill>
                  <a:srgbClr val="002060"/>
                </a:solidFill>
                <a:latin typeface="+mj-lt"/>
              </a:rPr>
              <a:t>THANKS FOR YOUR ATTENTION</a:t>
            </a:r>
          </a:p>
        </p:txBody>
      </p:sp>
      <p:pic>
        <p:nvPicPr>
          <p:cNvPr id="8" name="Picture 7">
            <a:extLst>
              <a:ext uri="{FF2B5EF4-FFF2-40B4-BE49-F238E27FC236}">
                <a16:creationId xmlns:a16="http://schemas.microsoft.com/office/drawing/2014/main" id="{1C9F517E-7991-4505-8E0A-A286157A9556}"/>
              </a:ext>
            </a:extLst>
          </p:cNvPr>
          <p:cNvPicPr>
            <a:picLocks noChangeAspect="1"/>
          </p:cNvPicPr>
          <p:nvPr/>
        </p:nvPicPr>
        <p:blipFill rotWithShape="1">
          <a:blip r:embed="rId2">
            <a:extLst>
              <a:ext uri="{28A0092B-C50C-407E-A947-70E740481C1C}">
                <a14:useLocalDpi xmlns:a14="http://schemas.microsoft.com/office/drawing/2010/main" val="0"/>
              </a:ext>
            </a:extLst>
          </a:blip>
          <a:srcRect t="41455"/>
          <a:stretch/>
        </p:blipFill>
        <p:spPr>
          <a:xfrm>
            <a:off x="0" y="1288908"/>
            <a:ext cx="9144000" cy="3080760"/>
          </a:xfrm>
          <a:prstGeom prst="rect">
            <a:avLst/>
          </a:prstGeom>
        </p:spPr>
      </p:pic>
      <p:pic>
        <p:nvPicPr>
          <p:cNvPr id="9" name="Image 8" descr="logo_couv.jpg">
            <a:extLst>
              <a:ext uri="{FF2B5EF4-FFF2-40B4-BE49-F238E27FC236}">
                <a16:creationId xmlns:a16="http://schemas.microsoft.com/office/drawing/2014/main" id="{4BE947C6-BB1A-48E9-A65E-6E52401C04F5}"/>
              </a:ext>
            </a:extLst>
          </p:cNvPr>
          <p:cNvPicPr>
            <a:picLocks noChangeAspect="1"/>
          </p:cNvPicPr>
          <p:nvPr/>
        </p:nvPicPr>
        <p:blipFill>
          <a:blip r:embed="rId3"/>
          <a:srcRect l="9524" t="12659" r="9524" b="36705"/>
          <a:stretch/>
        </p:blipFill>
        <p:spPr bwMode="auto">
          <a:xfrm>
            <a:off x="233772" y="4369668"/>
            <a:ext cx="4896544" cy="1225134"/>
          </a:xfrm>
          <a:prstGeom prst="rect">
            <a:avLst/>
          </a:prstGeom>
        </p:spPr>
      </p:pic>
    </p:spTree>
    <p:extLst>
      <p:ext uri="{BB962C8B-B14F-4D97-AF65-F5344CB8AC3E}">
        <p14:creationId xmlns:p14="http://schemas.microsoft.com/office/powerpoint/2010/main" val="170268795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1C8A0FE9-A003-7B2E-D0B2-FA46497B6036}"/>
              </a:ext>
            </a:extLst>
          </p:cNvPr>
          <p:cNvSpPr>
            <a:spLocks noGrp="1"/>
          </p:cNvSpPr>
          <p:nvPr>
            <p:ph type="title"/>
          </p:nvPr>
        </p:nvSpPr>
        <p:spPr/>
        <p:txBody>
          <a:bodyPr/>
          <a:lstStyle/>
          <a:p>
            <a:r>
              <a:rPr lang="it-IT" dirty="0"/>
              <a:t>BACKUP SLIDES</a:t>
            </a:r>
          </a:p>
        </p:txBody>
      </p:sp>
      <p:sp>
        <p:nvSpPr>
          <p:cNvPr id="4" name="Segnaposto numero diapositiva 3">
            <a:extLst>
              <a:ext uri="{FF2B5EF4-FFF2-40B4-BE49-F238E27FC236}">
                <a16:creationId xmlns:a16="http://schemas.microsoft.com/office/drawing/2014/main" id="{EA60C4C8-FA4C-E71D-F100-DC36B219B699}"/>
              </a:ext>
            </a:extLst>
          </p:cNvPr>
          <p:cNvSpPr>
            <a:spLocks noGrp="1"/>
          </p:cNvSpPr>
          <p:nvPr>
            <p:ph type="sldNum" sz="quarter" idx="11"/>
          </p:nvPr>
        </p:nvSpPr>
        <p:spPr/>
        <p:txBody>
          <a:bodyPr/>
          <a:lstStyle/>
          <a:p>
            <a:pPr>
              <a:defRPr/>
            </a:pPr>
            <a:r>
              <a:rPr lang="en-US"/>
              <a:t>Page </a:t>
            </a:r>
            <a:fld id="{733122C9-A0B9-462F-8757-0847AD287B63}" type="slidenum">
              <a:rPr lang="en-US" smtClean="0"/>
              <a:t>19</a:t>
            </a:fld>
            <a:endParaRPr lang="en-US"/>
          </a:p>
        </p:txBody>
      </p:sp>
      <p:sp>
        <p:nvSpPr>
          <p:cNvPr id="5" name="Segnaposto piè di pagina 4">
            <a:extLst>
              <a:ext uri="{FF2B5EF4-FFF2-40B4-BE49-F238E27FC236}">
                <a16:creationId xmlns:a16="http://schemas.microsoft.com/office/drawing/2014/main" id="{1A2BC212-9F23-3462-A8ED-B52AF7B01918}"/>
              </a:ext>
            </a:extLst>
          </p:cNvPr>
          <p:cNvSpPr>
            <a:spLocks noGrp="1"/>
          </p:cNvSpPr>
          <p:nvPr>
            <p:ph type="ftr" sz="quarter" idx="12"/>
          </p:nvPr>
        </p:nvSpPr>
        <p:spPr/>
        <p:txBody>
          <a:bodyPr/>
          <a:lstStyle/>
          <a:p>
            <a:pPr>
              <a:defRPr/>
            </a:pPr>
            <a:r>
              <a:rPr lang="en-GB"/>
              <a:t>16TH MAC MEETING – 16/17 MAY 2022 - S.M.Liuzzo</a:t>
            </a:r>
            <a:endParaRPr lang="en-US"/>
          </a:p>
        </p:txBody>
      </p:sp>
      <p:pic>
        <p:nvPicPr>
          <p:cNvPr id="3" name="Immagine 2">
            <a:extLst>
              <a:ext uri="{FF2B5EF4-FFF2-40B4-BE49-F238E27FC236}">
                <a16:creationId xmlns:a16="http://schemas.microsoft.com/office/drawing/2014/main" id="{E4D4B88D-4C5B-29DE-652D-3C75065C06C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99815" y="697650"/>
            <a:ext cx="6291570" cy="4630291"/>
          </a:xfrm>
          <a:prstGeom prst="rect">
            <a:avLst/>
          </a:prstGeom>
        </p:spPr>
      </p:pic>
    </p:spTree>
    <p:extLst>
      <p:ext uri="{BB962C8B-B14F-4D97-AF65-F5344CB8AC3E}">
        <p14:creationId xmlns:p14="http://schemas.microsoft.com/office/powerpoint/2010/main" val="289770888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6" name="Title 5"/>
          <p:cNvSpPr>
            <a:spLocks noGrp="1"/>
          </p:cNvSpPr>
          <p:nvPr>
            <p:ph type="title"/>
          </p:nvPr>
        </p:nvSpPr>
        <p:spPr bwMode="auto">
          <a:xfrm>
            <a:off x="198001" y="126000"/>
            <a:ext cx="8766487" cy="496800"/>
          </a:xfrm>
        </p:spPr>
        <p:txBody>
          <a:bodyPr/>
          <a:lstStyle/>
          <a:p>
            <a:pPr algn="ctr">
              <a:defRPr/>
            </a:pPr>
            <a:r>
              <a:rPr lang="en-US" dirty="0"/>
              <a:t>OVERVIEW</a:t>
            </a:r>
            <a:endParaRPr dirty="0"/>
          </a:p>
        </p:txBody>
      </p:sp>
      <p:sp>
        <p:nvSpPr>
          <p:cNvPr id="8" name="Slide Number Placeholder 7"/>
          <p:cNvSpPr>
            <a:spLocks noGrp="1"/>
          </p:cNvSpPr>
          <p:nvPr>
            <p:ph type="sldNum" sz="quarter" idx="11"/>
          </p:nvPr>
        </p:nvSpPr>
        <p:spPr bwMode="auto"/>
        <p:txBody>
          <a:bodyPr/>
          <a:lstStyle/>
          <a:p>
            <a:pPr>
              <a:defRPr/>
            </a:pPr>
            <a:r>
              <a:rPr lang="en-US" dirty="0"/>
              <a:t>Page </a:t>
            </a:r>
            <a:fld id="{733122C9-A0B9-462F-8757-0847AD287B63}" type="slidenum">
              <a:rPr lang="en-US" smtClean="0"/>
              <a:t>2</a:t>
            </a:fld>
            <a:endParaRPr lang="en-US" dirty="0"/>
          </a:p>
        </p:txBody>
      </p:sp>
      <p:sp>
        <p:nvSpPr>
          <p:cNvPr id="5" name="Slide Number Placeholder 7">
            <a:extLst>
              <a:ext uri="{FF2B5EF4-FFF2-40B4-BE49-F238E27FC236}">
                <a16:creationId xmlns:a16="http://schemas.microsoft.com/office/drawing/2014/main" id="{9FFAE2CA-68CD-462F-8B7E-5FBBD83C83BF}"/>
              </a:ext>
            </a:extLst>
          </p:cNvPr>
          <p:cNvSpPr txBox="1">
            <a:spLocks/>
          </p:cNvSpPr>
          <p:nvPr/>
        </p:nvSpPr>
        <p:spPr bwMode="auto">
          <a:xfrm>
            <a:off x="971600" y="5402865"/>
            <a:ext cx="1656184" cy="177000"/>
          </a:xfrm>
          <a:prstGeom prst="rect">
            <a:avLst/>
          </a:prstGeom>
        </p:spPr>
        <p:txBody>
          <a:bodyPr vert="horz" lIns="0" tIns="0" rIns="0" bIns="0" rtlCol="0" anchor="b" anchorCtr="0">
            <a:noAutofit/>
          </a:bodyPr>
          <a:lstStyle>
            <a:defPPr>
              <a:defRPr lang="fr-FR"/>
            </a:defPPr>
            <a:lvl1pPr marL="0" algn="l" defTabSz="914400">
              <a:defRPr sz="600" b="1">
                <a:solidFill>
                  <a:schemeClr val="accent1"/>
                </a:solidFill>
                <a:latin typeface="+mn-lt"/>
                <a:ea typeface="+mn-ea"/>
                <a:cs typeface="+mn-cs"/>
              </a:defRPr>
            </a:lvl1pPr>
            <a:lvl2pPr marL="457200" algn="l" defTabSz="914400">
              <a:defRPr sz="1800">
                <a:solidFill>
                  <a:schemeClr val="tx1"/>
                </a:solidFill>
                <a:latin typeface="+mn-lt"/>
                <a:ea typeface="+mn-ea"/>
                <a:cs typeface="+mn-cs"/>
              </a:defRPr>
            </a:lvl2pPr>
            <a:lvl3pPr marL="914400" algn="l" defTabSz="914400">
              <a:defRPr sz="1800">
                <a:solidFill>
                  <a:schemeClr val="tx1"/>
                </a:solidFill>
                <a:latin typeface="+mn-lt"/>
                <a:ea typeface="+mn-ea"/>
                <a:cs typeface="+mn-cs"/>
              </a:defRPr>
            </a:lvl3pPr>
            <a:lvl4pPr marL="1371600" algn="l" defTabSz="914400">
              <a:defRPr sz="1800">
                <a:solidFill>
                  <a:schemeClr val="tx1"/>
                </a:solidFill>
                <a:latin typeface="+mn-lt"/>
                <a:ea typeface="+mn-ea"/>
                <a:cs typeface="+mn-cs"/>
              </a:defRPr>
            </a:lvl4pPr>
            <a:lvl5pPr marL="1828800" algn="l" defTabSz="914400">
              <a:defRPr sz="1800">
                <a:solidFill>
                  <a:schemeClr val="tx1"/>
                </a:solidFill>
                <a:latin typeface="+mn-lt"/>
                <a:ea typeface="+mn-ea"/>
                <a:cs typeface="+mn-cs"/>
              </a:defRPr>
            </a:lvl5pPr>
            <a:lvl6pPr marL="2286000" algn="l" defTabSz="914400">
              <a:defRPr sz="1800">
                <a:solidFill>
                  <a:schemeClr val="tx1"/>
                </a:solidFill>
                <a:latin typeface="+mn-lt"/>
                <a:ea typeface="+mn-ea"/>
                <a:cs typeface="+mn-cs"/>
              </a:defRPr>
            </a:lvl6pPr>
            <a:lvl7pPr marL="2743200" algn="l" defTabSz="914400">
              <a:defRPr sz="1800">
                <a:solidFill>
                  <a:schemeClr val="tx1"/>
                </a:solidFill>
                <a:latin typeface="+mn-lt"/>
                <a:ea typeface="+mn-ea"/>
                <a:cs typeface="+mn-cs"/>
              </a:defRPr>
            </a:lvl7pPr>
            <a:lvl8pPr marL="3200400" algn="l" defTabSz="914400">
              <a:defRPr sz="1800">
                <a:solidFill>
                  <a:schemeClr val="tx1"/>
                </a:solidFill>
                <a:latin typeface="+mn-lt"/>
                <a:ea typeface="+mn-ea"/>
                <a:cs typeface="+mn-cs"/>
              </a:defRPr>
            </a:lvl8pPr>
            <a:lvl9pPr marL="3657600" algn="l" defTabSz="914400">
              <a:defRPr sz="1800">
                <a:solidFill>
                  <a:schemeClr val="tx1"/>
                </a:solidFill>
                <a:latin typeface="+mn-lt"/>
                <a:ea typeface="+mn-ea"/>
                <a:cs typeface="+mn-cs"/>
              </a:defRPr>
            </a:lvl9pPr>
          </a:lstStyle>
          <a:p>
            <a:pPr>
              <a:defRPr/>
            </a:pPr>
            <a:r>
              <a:rPr lang="en-US" dirty="0"/>
              <a:t>MATTIA STEFANELLI</a:t>
            </a:r>
          </a:p>
        </p:txBody>
      </p:sp>
      <p:sp>
        <p:nvSpPr>
          <p:cNvPr id="7" name="Slide Number Placeholder 7">
            <a:extLst>
              <a:ext uri="{FF2B5EF4-FFF2-40B4-BE49-F238E27FC236}">
                <a16:creationId xmlns:a16="http://schemas.microsoft.com/office/drawing/2014/main" id="{087FA3C2-A315-4A5E-9840-F0F67F0DCEC5}"/>
              </a:ext>
            </a:extLst>
          </p:cNvPr>
          <p:cNvSpPr txBox="1">
            <a:spLocks/>
          </p:cNvSpPr>
          <p:nvPr/>
        </p:nvSpPr>
        <p:spPr bwMode="auto">
          <a:xfrm>
            <a:off x="755576" y="1993404"/>
            <a:ext cx="6912768" cy="2592288"/>
          </a:xfrm>
          <a:prstGeom prst="rect">
            <a:avLst/>
          </a:prstGeom>
        </p:spPr>
        <p:txBody>
          <a:bodyPr vert="horz" lIns="0" tIns="0" rIns="0" bIns="0" rtlCol="0" anchor="b" anchorCtr="0">
            <a:noAutofit/>
          </a:bodyPr>
          <a:lstStyle>
            <a:defPPr>
              <a:defRPr lang="fr-FR"/>
            </a:defPPr>
            <a:lvl1pPr marL="0" algn="l" defTabSz="914400">
              <a:defRPr sz="600" b="1">
                <a:solidFill>
                  <a:schemeClr val="accent1"/>
                </a:solidFill>
                <a:latin typeface="+mn-lt"/>
                <a:ea typeface="+mn-ea"/>
                <a:cs typeface="+mn-cs"/>
              </a:defRPr>
            </a:lvl1pPr>
            <a:lvl2pPr marL="457200" algn="l" defTabSz="914400">
              <a:defRPr sz="1800">
                <a:solidFill>
                  <a:schemeClr val="tx1"/>
                </a:solidFill>
                <a:latin typeface="+mn-lt"/>
                <a:ea typeface="+mn-ea"/>
                <a:cs typeface="+mn-cs"/>
              </a:defRPr>
            </a:lvl2pPr>
            <a:lvl3pPr marL="914400" algn="l" defTabSz="914400">
              <a:defRPr sz="1800">
                <a:solidFill>
                  <a:schemeClr val="tx1"/>
                </a:solidFill>
                <a:latin typeface="+mn-lt"/>
                <a:ea typeface="+mn-ea"/>
                <a:cs typeface="+mn-cs"/>
              </a:defRPr>
            </a:lvl3pPr>
            <a:lvl4pPr marL="1371600" algn="l" defTabSz="914400">
              <a:defRPr sz="1800">
                <a:solidFill>
                  <a:schemeClr val="tx1"/>
                </a:solidFill>
                <a:latin typeface="+mn-lt"/>
                <a:ea typeface="+mn-ea"/>
                <a:cs typeface="+mn-cs"/>
              </a:defRPr>
            </a:lvl4pPr>
            <a:lvl5pPr marL="1828800" algn="l" defTabSz="914400">
              <a:defRPr sz="1800">
                <a:solidFill>
                  <a:schemeClr val="tx1"/>
                </a:solidFill>
                <a:latin typeface="+mn-lt"/>
                <a:ea typeface="+mn-ea"/>
                <a:cs typeface="+mn-cs"/>
              </a:defRPr>
            </a:lvl5pPr>
            <a:lvl6pPr marL="2286000" algn="l" defTabSz="914400">
              <a:defRPr sz="1800">
                <a:solidFill>
                  <a:schemeClr val="tx1"/>
                </a:solidFill>
                <a:latin typeface="+mn-lt"/>
                <a:ea typeface="+mn-ea"/>
                <a:cs typeface="+mn-cs"/>
              </a:defRPr>
            </a:lvl6pPr>
            <a:lvl7pPr marL="2743200" algn="l" defTabSz="914400">
              <a:defRPr sz="1800">
                <a:solidFill>
                  <a:schemeClr val="tx1"/>
                </a:solidFill>
                <a:latin typeface="+mn-lt"/>
                <a:ea typeface="+mn-ea"/>
                <a:cs typeface="+mn-cs"/>
              </a:defRPr>
            </a:lvl7pPr>
            <a:lvl8pPr marL="3200400" algn="l" defTabSz="914400">
              <a:defRPr sz="1800">
                <a:solidFill>
                  <a:schemeClr val="tx1"/>
                </a:solidFill>
                <a:latin typeface="+mn-lt"/>
                <a:ea typeface="+mn-ea"/>
                <a:cs typeface="+mn-cs"/>
              </a:defRPr>
            </a:lvl8pPr>
            <a:lvl9pPr marL="3657600" algn="l" defTabSz="914400">
              <a:defRPr sz="1800">
                <a:solidFill>
                  <a:schemeClr val="tx1"/>
                </a:solidFill>
                <a:latin typeface="+mn-lt"/>
                <a:ea typeface="+mn-ea"/>
                <a:cs typeface="+mn-cs"/>
              </a:defRPr>
            </a:lvl9pPr>
          </a:lstStyle>
          <a:p>
            <a:pPr>
              <a:defRPr/>
            </a:pPr>
            <a:endParaRPr lang="en-US" dirty="0"/>
          </a:p>
        </p:txBody>
      </p:sp>
      <p:sp>
        <p:nvSpPr>
          <p:cNvPr id="4" name="TextBox 3">
            <a:extLst>
              <a:ext uri="{FF2B5EF4-FFF2-40B4-BE49-F238E27FC236}">
                <a16:creationId xmlns:a16="http://schemas.microsoft.com/office/drawing/2014/main" id="{163392A6-D754-4D28-B4D9-4C8311D7217F}"/>
              </a:ext>
            </a:extLst>
          </p:cNvPr>
          <p:cNvSpPr txBox="1"/>
          <p:nvPr/>
        </p:nvSpPr>
        <p:spPr>
          <a:xfrm>
            <a:off x="198001" y="827619"/>
            <a:ext cx="8766487" cy="4370427"/>
          </a:xfrm>
          <a:prstGeom prst="rect">
            <a:avLst/>
          </a:prstGeom>
          <a:noFill/>
        </p:spPr>
        <p:txBody>
          <a:bodyPr wrap="square" rtlCol="0">
            <a:spAutoFit/>
          </a:bodyPr>
          <a:lstStyle/>
          <a:p>
            <a:pPr marL="285750" indent="-285750">
              <a:buFont typeface="Arial" panose="020B0604020202020204" pitchFamily="34" charset="0"/>
              <a:buChar char="•"/>
            </a:pPr>
            <a:r>
              <a:rPr lang="en-US" b="1" dirty="0">
                <a:solidFill>
                  <a:srgbClr val="002060"/>
                </a:solidFill>
              </a:rPr>
              <a:t>The context</a:t>
            </a:r>
          </a:p>
          <a:p>
            <a:pPr marL="285750" indent="-285750">
              <a:buFont typeface="Arial" panose="020B0604020202020204" pitchFamily="34" charset="0"/>
              <a:buChar char="•"/>
            </a:pPr>
            <a:r>
              <a:rPr lang="en-US" b="1" dirty="0">
                <a:solidFill>
                  <a:srgbClr val="002060"/>
                </a:solidFill>
              </a:rPr>
              <a:t>Vertical Halo:</a:t>
            </a:r>
          </a:p>
          <a:p>
            <a:pPr marL="285750" indent="-285750">
              <a:buFont typeface="Arial" panose="020B0604020202020204" pitchFamily="34" charset="0"/>
              <a:buChar char="•"/>
            </a:pPr>
            <a:endParaRPr lang="en-US" sz="1400" dirty="0">
              <a:solidFill>
                <a:srgbClr val="002060"/>
              </a:solidFill>
            </a:endParaRPr>
          </a:p>
          <a:p>
            <a:pPr marL="800100" lvl="1" indent="-342900">
              <a:buFont typeface="+mj-lt"/>
              <a:buAutoNum type="arabicPeriod"/>
            </a:pPr>
            <a:r>
              <a:rPr lang="en-US" sz="1600" dirty="0">
                <a:solidFill>
                  <a:srgbClr val="002060"/>
                </a:solidFill>
              </a:rPr>
              <a:t>From Touschek Scattering to Resonance Crossing</a:t>
            </a:r>
          </a:p>
          <a:p>
            <a:pPr marL="800100" lvl="1" indent="-342900">
              <a:buFont typeface="+mj-lt"/>
              <a:buAutoNum type="arabicPeriod"/>
            </a:pPr>
            <a:r>
              <a:rPr lang="en-US" sz="1600" dirty="0">
                <a:solidFill>
                  <a:srgbClr val="002060"/>
                </a:solidFill>
              </a:rPr>
              <a:t>Resonance Crossing and Emittance Growth</a:t>
            </a:r>
          </a:p>
          <a:p>
            <a:pPr lvl="1"/>
            <a:endParaRPr lang="en-US" sz="1600" dirty="0">
              <a:solidFill>
                <a:srgbClr val="002060"/>
              </a:solidFill>
            </a:endParaRPr>
          </a:p>
          <a:p>
            <a:pPr marL="285750" indent="-285750">
              <a:buFont typeface="Arial" panose="020B0604020202020204" pitchFamily="34" charset="0"/>
              <a:buChar char="•"/>
            </a:pPr>
            <a:r>
              <a:rPr lang="en-US" b="1" dirty="0">
                <a:solidFill>
                  <a:srgbClr val="002060"/>
                </a:solidFill>
              </a:rPr>
              <a:t>Strategy for Vertical Halo Reduction</a:t>
            </a:r>
            <a:endParaRPr lang="en-US" sz="2000" b="1" dirty="0">
              <a:solidFill>
                <a:srgbClr val="002060"/>
              </a:solidFill>
            </a:endParaRPr>
          </a:p>
          <a:p>
            <a:pPr marL="285750" indent="-285750">
              <a:buFont typeface="Arial" panose="020B0604020202020204" pitchFamily="34" charset="0"/>
              <a:buChar char="•"/>
            </a:pPr>
            <a:r>
              <a:rPr lang="en-US" b="1" dirty="0">
                <a:solidFill>
                  <a:srgbClr val="002060"/>
                </a:solidFill>
              </a:rPr>
              <a:t>Experiments:</a:t>
            </a:r>
          </a:p>
          <a:p>
            <a:pPr marL="285750" indent="-285750">
              <a:buFont typeface="Arial" panose="020B0604020202020204" pitchFamily="34" charset="0"/>
              <a:buChar char="•"/>
            </a:pPr>
            <a:endParaRPr lang="en-US" sz="2000" dirty="0">
              <a:solidFill>
                <a:srgbClr val="002060"/>
              </a:solidFill>
            </a:endParaRPr>
          </a:p>
          <a:p>
            <a:pPr marL="800100" lvl="1" indent="-342900">
              <a:buFont typeface="+mj-lt"/>
              <a:buAutoNum type="arabicPeriod"/>
            </a:pPr>
            <a:r>
              <a:rPr lang="en-US" sz="1600" dirty="0">
                <a:solidFill>
                  <a:srgbClr val="002060"/>
                </a:solidFill>
              </a:rPr>
              <a:t>Halo Monitor</a:t>
            </a:r>
          </a:p>
          <a:p>
            <a:pPr marL="800100" lvl="1" indent="-342900">
              <a:buFont typeface="+mj-lt"/>
              <a:buAutoNum type="arabicPeriod"/>
            </a:pPr>
            <a:r>
              <a:rPr lang="en-US" sz="1600" dirty="0">
                <a:solidFill>
                  <a:srgbClr val="002060"/>
                </a:solidFill>
              </a:rPr>
              <a:t>Validation of the Proposed Strategy</a:t>
            </a:r>
          </a:p>
          <a:p>
            <a:pPr marL="800100" lvl="1" indent="-342900">
              <a:buFont typeface="+mj-lt"/>
              <a:buAutoNum type="arabicPeriod"/>
            </a:pPr>
            <a:r>
              <a:rPr lang="en-US" sz="1600" dirty="0">
                <a:solidFill>
                  <a:srgbClr val="002060"/>
                </a:solidFill>
              </a:rPr>
              <a:t>Determination of a New Setup with Reduced Vertical Halo</a:t>
            </a:r>
          </a:p>
          <a:p>
            <a:pPr marL="285750" indent="-285750">
              <a:buFont typeface="Arial" panose="020B0604020202020204" pitchFamily="34" charset="0"/>
              <a:buChar char="•"/>
            </a:pPr>
            <a:endParaRPr lang="en-US" sz="2000" dirty="0">
              <a:solidFill>
                <a:srgbClr val="002060"/>
              </a:solidFill>
            </a:endParaRPr>
          </a:p>
          <a:p>
            <a:pPr marL="285750" indent="-285750">
              <a:buFont typeface="Arial" panose="020B0604020202020204" pitchFamily="34" charset="0"/>
              <a:buChar char="•"/>
            </a:pPr>
            <a:r>
              <a:rPr lang="en-US" b="1" dirty="0">
                <a:solidFill>
                  <a:srgbClr val="002060"/>
                </a:solidFill>
              </a:rPr>
              <a:t>Results</a:t>
            </a:r>
          </a:p>
          <a:p>
            <a:pPr marL="285750" indent="-285750">
              <a:buFont typeface="Arial" panose="020B0604020202020204" pitchFamily="34" charset="0"/>
              <a:buChar char="•"/>
            </a:pPr>
            <a:r>
              <a:rPr lang="en-US" b="1" dirty="0">
                <a:solidFill>
                  <a:srgbClr val="002060"/>
                </a:solidFill>
              </a:rPr>
              <a:t>Acknowledgements</a:t>
            </a:r>
          </a:p>
          <a:p>
            <a:endParaRPr lang="en-US" sz="2000" dirty="0">
              <a:solidFill>
                <a:srgbClr val="002060"/>
              </a:solidFill>
            </a:endParaRPr>
          </a:p>
        </p:txBody>
      </p:sp>
    </p:spTree>
    <p:extLst>
      <p:ext uri="{BB962C8B-B14F-4D97-AF65-F5344CB8AC3E}">
        <p14:creationId xmlns:p14="http://schemas.microsoft.com/office/powerpoint/2010/main" val="108678737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AFCD255C-F7F6-D394-C5A7-095982B861FD}"/>
              </a:ext>
            </a:extLst>
          </p:cNvPr>
          <p:cNvSpPr>
            <a:spLocks noGrp="1"/>
          </p:cNvSpPr>
          <p:nvPr>
            <p:ph type="title"/>
          </p:nvPr>
        </p:nvSpPr>
        <p:spPr/>
        <p:txBody>
          <a:bodyPr/>
          <a:lstStyle/>
          <a:p>
            <a:r>
              <a:rPr lang="it-IT" dirty="0"/>
              <a:t>BACKUP SLIDES</a:t>
            </a:r>
          </a:p>
        </p:txBody>
      </p:sp>
      <p:sp>
        <p:nvSpPr>
          <p:cNvPr id="5" name="Segnaposto numero diapositiva 4">
            <a:extLst>
              <a:ext uri="{FF2B5EF4-FFF2-40B4-BE49-F238E27FC236}">
                <a16:creationId xmlns:a16="http://schemas.microsoft.com/office/drawing/2014/main" id="{FB70F1AE-0A65-AF22-8A24-70A029EB64D0}"/>
              </a:ext>
            </a:extLst>
          </p:cNvPr>
          <p:cNvSpPr>
            <a:spLocks noGrp="1"/>
          </p:cNvSpPr>
          <p:nvPr>
            <p:ph type="sldNum" sz="quarter" idx="11"/>
          </p:nvPr>
        </p:nvSpPr>
        <p:spPr/>
        <p:txBody>
          <a:bodyPr/>
          <a:lstStyle/>
          <a:p>
            <a:pPr>
              <a:defRPr/>
            </a:pPr>
            <a:r>
              <a:rPr lang="en-US"/>
              <a:t>Page </a:t>
            </a:r>
            <a:fld id="{733122C9-A0B9-462F-8757-0847AD287B63}" type="slidenum">
              <a:rPr lang="en-US" smtClean="0"/>
              <a:t>20</a:t>
            </a:fld>
            <a:endParaRPr lang="en-US"/>
          </a:p>
        </p:txBody>
      </p:sp>
      <p:sp>
        <p:nvSpPr>
          <p:cNvPr id="6" name="Segnaposto piè di pagina 5">
            <a:extLst>
              <a:ext uri="{FF2B5EF4-FFF2-40B4-BE49-F238E27FC236}">
                <a16:creationId xmlns:a16="http://schemas.microsoft.com/office/drawing/2014/main" id="{76CD06E6-C486-B366-01E9-1608D32B0E8E}"/>
              </a:ext>
            </a:extLst>
          </p:cNvPr>
          <p:cNvSpPr>
            <a:spLocks noGrp="1"/>
          </p:cNvSpPr>
          <p:nvPr>
            <p:ph type="ftr" sz="quarter" idx="12"/>
          </p:nvPr>
        </p:nvSpPr>
        <p:spPr/>
        <p:txBody>
          <a:bodyPr/>
          <a:lstStyle/>
          <a:p>
            <a:pPr>
              <a:defRPr/>
            </a:pPr>
            <a:r>
              <a:rPr lang="en-GB"/>
              <a:t>16TH MAC MEETING – 16/17 MAY 2022 - S.M.Liuzzo</a:t>
            </a:r>
            <a:endParaRPr lang="en-US"/>
          </a:p>
        </p:txBody>
      </p:sp>
      <p:pic>
        <p:nvPicPr>
          <p:cNvPr id="3" name="Immagine 2">
            <a:extLst>
              <a:ext uri="{FF2B5EF4-FFF2-40B4-BE49-F238E27FC236}">
                <a16:creationId xmlns:a16="http://schemas.microsoft.com/office/drawing/2014/main" id="{4D30824F-88C0-DD63-56E0-C7B944A14AA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96815" y="1370158"/>
            <a:ext cx="8350369" cy="2974684"/>
          </a:xfrm>
          <a:prstGeom prst="rect">
            <a:avLst/>
          </a:prstGeom>
        </p:spPr>
      </p:pic>
    </p:spTree>
    <p:extLst>
      <p:ext uri="{BB962C8B-B14F-4D97-AF65-F5344CB8AC3E}">
        <p14:creationId xmlns:p14="http://schemas.microsoft.com/office/powerpoint/2010/main" val="315780413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6" name="Title 5"/>
          <p:cNvSpPr>
            <a:spLocks noGrp="1"/>
          </p:cNvSpPr>
          <p:nvPr>
            <p:ph type="title"/>
          </p:nvPr>
        </p:nvSpPr>
        <p:spPr bwMode="auto">
          <a:xfrm>
            <a:off x="198001" y="126000"/>
            <a:ext cx="8766487" cy="496800"/>
          </a:xfrm>
        </p:spPr>
        <p:txBody>
          <a:bodyPr/>
          <a:lstStyle/>
          <a:p>
            <a:pPr algn="ctr">
              <a:defRPr/>
            </a:pPr>
            <a:r>
              <a:rPr lang="en-US" dirty="0"/>
              <a:t>The context</a:t>
            </a:r>
            <a:endParaRPr dirty="0"/>
          </a:p>
        </p:txBody>
      </p:sp>
      <p:sp>
        <p:nvSpPr>
          <p:cNvPr id="8" name="Slide Number Placeholder 7"/>
          <p:cNvSpPr>
            <a:spLocks noGrp="1"/>
          </p:cNvSpPr>
          <p:nvPr>
            <p:ph type="sldNum" sz="quarter" idx="11"/>
          </p:nvPr>
        </p:nvSpPr>
        <p:spPr bwMode="auto"/>
        <p:txBody>
          <a:bodyPr/>
          <a:lstStyle/>
          <a:p>
            <a:pPr>
              <a:defRPr/>
            </a:pPr>
            <a:r>
              <a:rPr lang="en-US" dirty="0"/>
              <a:t>Page </a:t>
            </a:r>
            <a:fld id="{733122C9-A0B9-462F-8757-0847AD287B63}" type="slidenum">
              <a:rPr lang="en-US" smtClean="0"/>
              <a:t>3</a:t>
            </a:fld>
            <a:endParaRPr lang="en-US" dirty="0"/>
          </a:p>
        </p:txBody>
      </p:sp>
      <p:sp>
        <p:nvSpPr>
          <p:cNvPr id="5" name="Slide Number Placeholder 7">
            <a:extLst>
              <a:ext uri="{FF2B5EF4-FFF2-40B4-BE49-F238E27FC236}">
                <a16:creationId xmlns:a16="http://schemas.microsoft.com/office/drawing/2014/main" id="{9FFAE2CA-68CD-462F-8B7E-5FBBD83C83BF}"/>
              </a:ext>
            </a:extLst>
          </p:cNvPr>
          <p:cNvSpPr txBox="1">
            <a:spLocks/>
          </p:cNvSpPr>
          <p:nvPr/>
        </p:nvSpPr>
        <p:spPr bwMode="auto">
          <a:xfrm>
            <a:off x="971600" y="5402865"/>
            <a:ext cx="1656184" cy="177000"/>
          </a:xfrm>
          <a:prstGeom prst="rect">
            <a:avLst/>
          </a:prstGeom>
        </p:spPr>
        <p:txBody>
          <a:bodyPr vert="horz" lIns="0" tIns="0" rIns="0" bIns="0" rtlCol="0" anchor="b" anchorCtr="0">
            <a:noAutofit/>
          </a:bodyPr>
          <a:lstStyle>
            <a:defPPr>
              <a:defRPr lang="fr-FR"/>
            </a:defPPr>
            <a:lvl1pPr marL="0" algn="l" defTabSz="914400">
              <a:defRPr sz="600" b="1">
                <a:solidFill>
                  <a:schemeClr val="accent1"/>
                </a:solidFill>
                <a:latin typeface="+mn-lt"/>
                <a:ea typeface="+mn-ea"/>
                <a:cs typeface="+mn-cs"/>
              </a:defRPr>
            </a:lvl1pPr>
            <a:lvl2pPr marL="457200" algn="l" defTabSz="914400">
              <a:defRPr sz="1800">
                <a:solidFill>
                  <a:schemeClr val="tx1"/>
                </a:solidFill>
                <a:latin typeface="+mn-lt"/>
                <a:ea typeface="+mn-ea"/>
                <a:cs typeface="+mn-cs"/>
              </a:defRPr>
            </a:lvl2pPr>
            <a:lvl3pPr marL="914400" algn="l" defTabSz="914400">
              <a:defRPr sz="1800">
                <a:solidFill>
                  <a:schemeClr val="tx1"/>
                </a:solidFill>
                <a:latin typeface="+mn-lt"/>
                <a:ea typeface="+mn-ea"/>
                <a:cs typeface="+mn-cs"/>
              </a:defRPr>
            </a:lvl3pPr>
            <a:lvl4pPr marL="1371600" algn="l" defTabSz="914400">
              <a:defRPr sz="1800">
                <a:solidFill>
                  <a:schemeClr val="tx1"/>
                </a:solidFill>
                <a:latin typeface="+mn-lt"/>
                <a:ea typeface="+mn-ea"/>
                <a:cs typeface="+mn-cs"/>
              </a:defRPr>
            </a:lvl4pPr>
            <a:lvl5pPr marL="1828800" algn="l" defTabSz="914400">
              <a:defRPr sz="1800">
                <a:solidFill>
                  <a:schemeClr val="tx1"/>
                </a:solidFill>
                <a:latin typeface="+mn-lt"/>
                <a:ea typeface="+mn-ea"/>
                <a:cs typeface="+mn-cs"/>
              </a:defRPr>
            </a:lvl5pPr>
            <a:lvl6pPr marL="2286000" algn="l" defTabSz="914400">
              <a:defRPr sz="1800">
                <a:solidFill>
                  <a:schemeClr val="tx1"/>
                </a:solidFill>
                <a:latin typeface="+mn-lt"/>
                <a:ea typeface="+mn-ea"/>
                <a:cs typeface="+mn-cs"/>
              </a:defRPr>
            </a:lvl6pPr>
            <a:lvl7pPr marL="2743200" algn="l" defTabSz="914400">
              <a:defRPr sz="1800">
                <a:solidFill>
                  <a:schemeClr val="tx1"/>
                </a:solidFill>
                <a:latin typeface="+mn-lt"/>
                <a:ea typeface="+mn-ea"/>
                <a:cs typeface="+mn-cs"/>
              </a:defRPr>
            </a:lvl7pPr>
            <a:lvl8pPr marL="3200400" algn="l" defTabSz="914400">
              <a:defRPr sz="1800">
                <a:solidFill>
                  <a:schemeClr val="tx1"/>
                </a:solidFill>
                <a:latin typeface="+mn-lt"/>
                <a:ea typeface="+mn-ea"/>
                <a:cs typeface="+mn-cs"/>
              </a:defRPr>
            </a:lvl8pPr>
            <a:lvl9pPr marL="3657600" algn="l" defTabSz="914400">
              <a:defRPr sz="1800">
                <a:solidFill>
                  <a:schemeClr val="tx1"/>
                </a:solidFill>
                <a:latin typeface="+mn-lt"/>
                <a:ea typeface="+mn-ea"/>
                <a:cs typeface="+mn-cs"/>
              </a:defRPr>
            </a:lvl9pPr>
          </a:lstStyle>
          <a:p>
            <a:pPr>
              <a:defRPr/>
            </a:pPr>
            <a:r>
              <a:rPr lang="en-US" dirty="0"/>
              <a:t>MATTIA STEFANELLI</a:t>
            </a:r>
          </a:p>
        </p:txBody>
      </p:sp>
      <p:sp>
        <p:nvSpPr>
          <p:cNvPr id="7" name="Slide Number Placeholder 7">
            <a:extLst>
              <a:ext uri="{FF2B5EF4-FFF2-40B4-BE49-F238E27FC236}">
                <a16:creationId xmlns:a16="http://schemas.microsoft.com/office/drawing/2014/main" id="{087FA3C2-A315-4A5E-9840-F0F67F0DCEC5}"/>
              </a:ext>
            </a:extLst>
          </p:cNvPr>
          <p:cNvSpPr txBox="1">
            <a:spLocks/>
          </p:cNvSpPr>
          <p:nvPr/>
        </p:nvSpPr>
        <p:spPr bwMode="auto">
          <a:xfrm>
            <a:off x="755576" y="1993404"/>
            <a:ext cx="6912768" cy="2592288"/>
          </a:xfrm>
          <a:prstGeom prst="rect">
            <a:avLst/>
          </a:prstGeom>
        </p:spPr>
        <p:txBody>
          <a:bodyPr vert="horz" lIns="0" tIns="0" rIns="0" bIns="0" rtlCol="0" anchor="b" anchorCtr="0">
            <a:noAutofit/>
          </a:bodyPr>
          <a:lstStyle>
            <a:defPPr>
              <a:defRPr lang="fr-FR"/>
            </a:defPPr>
            <a:lvl1pPr marL="0" algn="l" defTabSz="914400">
              <a:defRPr sz="600" b="1">
                <a:solidFill>
                  <a:schemeClr val="accent1"/>
                </a:solidFill>
                <a:latin typeface="+mn-lt"/>
                <a:ea typeface="+mn-ea"/>
                <a:cs typeface="+mn-cs"/>
              </a:defRPr>
            </a:lvl1pPr>
            <a:lvl2pPr marL="457200" algn="l" defTabSz="914400">
              <a:defRPr sz="1800">
                <a:solidFill>
                  <a:schemeClr val="tx1"/>
                </a:solidFill>
                <a:latin typeface="+mn-lt"/>
                <a:ea typeface="+mn-ea"/>
                <a:cs typeface="+mn-cs"/>
              </a:defRPr>
            </a:lvl2pPr>
            <a:lvl3pPr marL="914400" algn="l" defTabSz="914400">
              <a:defRPr sz="1800">
                <a:solidFill>
                  <a:schemeClr val="tx1"/>
                </a:solidFill>
                <a:latin typeface="+mn-lt"/>
                <a:ea typeface="+mn-ea"/>
                <a:cs typeface="+mn-cs"/>
              </a:defRPr>
            </a:lvl3pPr>
            <a:lvl4pPr marL="1371600" algn="l" defTabSz="914400">
              <a:defRPr sz="1800">
                <a:solidFill>
                  <a:schemeClr val="tx1"/>
                </a:solidFill>
                <a:latin typeface="+mn-lt"/>
                <a:ea typeface="+mn-ea"/>
                <a:cs typeface="+mn-cs"/>
              </a:defRPr>
            </a:lvl4pPr>
            <a:lvl5pPr marL="1828800" algn="l" defTabSz="914400">
              <a:defRPr sz="1800">
                <a:solidFill>
                  <a:schemeClr val="tx1"/>
                </a:solidFill>
                <a:latin typeface="+mn-lt"/>
                <a:ea typeface="+mn-ea"/>
                <a:cs typeface="+mn-cs"/>
              </a:defRPr>
            </a:lvl5pPr>
            <a:lvl6pPr marL="2286000" algn="l" defTabSz="914400">
              <a:defRPr sz="1800">
                <a:solidFill>
                  <a:schemeClr val="tx1"/>
                </a:solidFill>
                <a:latin typeface="+mn-lt"/>
                <a:ea typeface="+mn-ea"/>
                <a:cs typeface="+mn-cs"/>
              </a:defRPr>
            </a:lvl6pPr>
            <a:lvl7pPr marL="2743200" algn="l" defTabSz="914400">
              <a:defRPr sz="1800">
                <a:solidFill>
                  <a:schemeClr val="tx1"/>
                </a:solidFill>
                <a:latin typeface="+mn-lt"/>
                <a:ea typeface="+mn-ea"/>
                <a:cs typeface="+mn-cs"/>
              </a:defRPr>
            </a:lvl7pPr>
            <a:lvl8pPr marL="3200400" algn="l" defTabSz="914400">
              <a:defRPr sz="1800">
                <a:solidFill>
                  <a:schemeClr val="tx1"/>
                </a:solidFill>
                <a:latin typeface="+mn-lt"/>
                <a:ea typeface="+mn-ea"/>
                <a:cs typeface="+mn-cs"/>
              </a:defRPr>
            </a:lvl8pPr>
            <a:lvl9pPr marL="3657600" algn="l" defTabSz="914400">
              <a:defRPr sz="1800">
                <a:solidFill>
                  <a:schemeClr val="tx1"/>
                </a:solidFill>
                <a:latin typeface="+mn-lt"/>
                <a:ea typeface="+mn-ea"/>
                <a:cs typeface="+mn-cs"/>
              </a:defRPr>
            </a:lvl9pPr>
          </a:lstStyle>
          <a:p>
            <a:pPr>
              <a:defRPr/>
            </a:pPr>
            <a:endParaRPr lang="en-US" dirty="0"/>
          </a:p>
        </p:txBody>
      </p:sp>
      <p:sp>
        <p:nvSpPr>
          <p:cNvPr id="4" name="TextBox 3">
            <a:extLst>
              <a:ext uri="{FF2B5EF4-FFF2-40B4-BE49-F238E27FC236}">
                <a16:creationId xmlns:a16="http://schemas.microsoft.com/office/drawing/2014/main" id="{163392A6-D754-4D28-B4D9-4C8311D7217F}"/>
              </a:ext>
            </a:extLst>
          </p:cNvPr>
          <p:cNvSpPr txBox="1"/>
          <p:nvPr/>
        </p:nvSpPr>
        <p:spPr>
          <a:xfrm>
            <a:off x="198001" y="873785"/>
            <a:ext cx="4303857" cy="4339650"/>
          </a:xfrm>
          <a:prstGeom prst="rect">
            <a:avLst/>
          </a:prstGeom>
          <a:noFill/>
        </p:spPr>
        <p:txBody>
          <a:bodyPr wrap="square" rtlCol="0">
            <a:spAutoFit/>
          </a:bodyPr>
          <a:lstStyle/>
          <a:p>
            <a:r>
              <a:rPr lang="en-US" sz="1600" dirty="0">
                <a:solidFill>
                  <a:schemeClr val="accent1">
                    <a:lumMod val="75000"/>
                  </a:schemeClr>
                </a:solidFill>
              </a:rPr>
              <a:t>ESRF-EBS is a fourth-generation high-energy synchrotron currently in operation.</a:t>
            </a:r>
          </a:p>
          <a:p>
            <a:endParaRPr lang="en-US" sz="1600" dirty="0">
              <a:solidFill>
                <a:schemeClr val="accent1">
                  <a:lumMod val="75000"/>
                </a:schemeClr>
              </a:solidFill>
            </a:endParaRPr>
          </a:p>
          <a:p>
            <a:r>
              <a:rPr lang="en-US" sz="1600" dirty="0">
                <a:solidFill>
                  <a:schemeClr val="accent1">
                    <a:lumMod val="75000"/>
                  </a:schemeClr>
                </a:solidFill>
              </a:rPr>
              <a:t>In order to exploit, at its full potential, the EBS design we aim to reduce the gap of the </a:t>
            </a:r>
          </a:p>
          <a:p>
            <a:r>
              <a:rPr lang="en-US" sz="1600" dirty="0">
                <a:solidFill>
                  <a:schemeClr val="accent1">
                    <a:lumMod val="75000"/>
                  </a:schemeClr>
                </a:solidFill>
              </a:rPr>
              <a:t>available In-Vacuum Undulators, </a:t>
            </a:r>
          </a:p>
          <a:p>
            <a:r>
              <a:rPr lang="en-US" sz="1600" dirty="0">
                <a:solidFill>
                  <a:schemeClr val="accent1">
                    <a:lumMod val="75000"/>
                  </a:schemeClr>
                </a:solidFill>
              </a:rPr>
              <a:t>down </a:t>
            </a:r>
            <a:r>
              <a:rPr lang="en-US" sz="1600">
                <a:solidFill>
                  <a:schemeClr val="accent1">
                    <a:lumMod val="75000"/>
                  </a:schemeClr>
                </a:solidFill>
              </a:rPr>
              <a:t>to </a:t>
            </a:r>
            <a:r>
              <a:rPr lang="en-US" sz="1600" b="1">
                <a:solidFill>
                  <a:schemeClr val="accent1">
                    <a:lumMod val="75000"/>
                  </a:schemeClr>
                </a:solidFill>
              </a:rPr>
              <a:t>4 </a:t>
            </a:r>
            <a:r>
              <a:rPr lang="en-US" sz="1600" b="1" dirty="0">
                <a:solidFill>
                  <a:schemeClr val="accent1">
                    <a:lumMod val="75000"/>
                  </a:schemeClr>
                </a:solidFill>
              </a:rPr>
              <a:t>mm</a:t>
            </a:r>
            <a:r>
              <a:rPr lang="en-US" sz="1600" dirty="0">
                <a:solidFill>
                  <a:schemeClr val="accent1">
                    <a:lumMod val="75000"/>
                  </a:schemeClr>
                </a:solidFill>
              </a:rPr>
              <a:t>, increasing the brilliance of the radiation received by the beamlines.</a:t>
            </a:r>
          </a:p>
          <a:p>
            <a:endParaRPr lang="en-US" sz="1600" dirty="0">
              <a:solidFill>
                <a:schemeClr val="accent1">
                  <a:lumMod val="75000"/>
                </a:schemeClr>
              </a:solidFill>
            </a:endParaRPr>
          </a:p>
          <a:p>
            <a:r>
              <a:rPr lang="en-US" sz="1600" dirty="0">
                <a:solidFill>
                  <a:schemeClr val="accent1">
                    <a:lumMod val="75000"/>
                  </a:schemeClr>
                </a:solidFill>
              </a:rPr>
              <a:t>Although, for gaps lower than </a:t>
            </a:r>
            <a:r>
              <a:rPr lang="en-US" sz="1600" b="1" dirty="0">
                <a:solidFill>
                  <a:schemeClr val="accent1">
                    <a:lumMod val="75000"/>
                  </a:schemeClr>
                </a:solidFill>
              </a:rPr>
              <a:t>5 mm</a:t>
            </a:r>
            <a:r>
              <a:rPr lang="en-US" sz="1600" dirty="0">
                <a:solidFill>
                  <a:schemeClr val="accent1">
                    <a:lumMod val="75000"/>
                  </a:schemeClr>
                </a:solidFill>
              </a:rPr>
              <a:t>, relevant losses are observed preventing small gap operation.</a:t>
            </a:r>
          </a:p>
          <a:p>
            <a:endParaRPr lang="en-US" sz="1600" dirty="0">
              <a:solidFill>
                <a:schemeClr val="accent1">
                  <a:lumMod val="75000"/>
                </a:schemeClr>
              </a:solidFill>
            </a:endParaRPr>
          </a:p>
          <a:p>
            <a:endParaRPr lang="en-US" sz="1600" dirty="0">
              <a:solidFill>
                <a:schemeClr val="accent1">
                  <a:lumMod val="75000"/>
                </a:schemeClr>
              </a:solidFill>
            </a:endParaRPr>
          </a:p>
          <a:p>
            <a:r>
              <a:rPr lang="en-US" sz="1600" dirty="0">
                <a:solidFill>
                  <a:schemeClr val="accent1">
                    <a:lumMod val="75000"/>
                  </a:schemeClr>
                </a:solidFill>
              </a:rPr>
              <a:t>	</a:t>
            </a:r>
            <a:r>
              <a:rPr lang="en-US" dirty="0">
                <a:solidFill>
                  <a:schemeClr val="accent1">
                    <a:lumMod val="75000"/>
                  </a:schemeClr>
                </a:solidFill>
              </a:rPr>
              <a:t>This is due to the presence of the </a:t>
            </a:r>
            <a:r>
              <a:rPr lang="en-US" b="1" dirty="0">
                <a:solidFill>
                  <a:schemeClr val="accent1">
                    <a:lumMod val="75000"/>
                  </a:schemeClr>
                </a:solidFill>
              </a:rPr>
              <a:t>VERTICAL BEAM HALO.</a:t>
            </a:r>
          </a:p>
          <a:p>
            <a:endParaRPr lang="en-US" sz="1600" dirty="0">
              <a:solidFill>
                <a:schemeClr val="accent1">
                  <a:lumMod val="75000"/>
                </a:schemeClr>
              </a:solidFill>
            </a:endParaRPr>
          </a:p>
        </p:txBody>
      </p:sp>
      <p:sp>
        <p:nvSpPr>
          <p:cNvPr id="2" name="Arrow: Striped Right 1">
            <a:extLst>
              <a:ext uri="{FF2B5EF4-FFF2-40B4-BE49-F238E27FC236}">
                <a16:creationId xmlns:a16="http://schemas.microsoft.com/office/drawing/2014/main" id="{77E0C4B5-2FE8-4FBB-8988-9278FCCCC0DF}"/>
              </a:ext>
            </a:extLst>
          </p:cNvPr>
          <p:cNvSpPr/>
          <p:nvPr/>
        </p:nvSpPr>
        <p:spPr bwMode="auto">
          <a:xfrm>
            <a:off x="539552" y="4395447"/>
            <a:ext cx="576064" cy="177000"/>
          </a:xfrm>
          <a:prstGeom prst="stripedRight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8">
            <a:extLst>
              <a:ext uri="{FF2B5EF4-FFF2-40B4-BE49-F238E27FC236}">
                <a16:creationId xmlns:a16="http://schemas.microsoft.com/office/drawing/2014/main" id="{AFBC3CB5-E6EE-4088-9BD6-539BFCDFCD8B}"/>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t="3542"/>
          <a:stretch/>
        </p:blipFill>
        <p:spPr>
          <a:xfrm>
            <a:off x="6403449" y="699727"/>
            <a:ext cx="1984975" cy="1730644"/>
          </a:xfrm>
          <a:prstGeom prst="rect">
            <a:avLst/>
          </a:prstGeom>
          <a:ln>
            <a:noFill/>
          </a:ln>
          <a:effectLst>
            <a:softEdge rad="112500"/>
          </a:effectLst>
        </p:spPr>
      </p:pic>
      <p:pic>
        <p:nvPicPr>
          <p:cNvPr id="13" name="Picture 12">
            <a:extLst>
              <a:ext uri="{FF2B5EF4-FFF2-40B4-BE49-F238E27FC236}">
                <a16:creationId xmlns:a16="http://schemas.microsoft.com/office/drawing/2014/main" id="{E4C79793-DE94-4425-A2C4-1A420CA844D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710783" y="2563587"/>
            <a:ext cx="3876254" cy="2905405"/>
          </a:xfrm>
          <a:prstGeom prst="rect">
            <a:avLst/>
          </a:prstGeom>
        </p:spPr>
      </p:pic>
      <p:sp>
        <p:nvSpPr>
          <p:cNvPr id="14" name="TextBox 13">
            <a:extLst>
              <a:ext uri="{FF2B5EF4-FFF2-40B4-BE49-F238E27FC236}">
                <a16:creationId xmlns:a16="http://schemas.microsoft.com/office/drawing/2014/main" id="{FDA0058E-087D-4F27-AB15-45A3578C25C3}"/>
              </a:ext>
            </a:extLst>
          </p:cNvPr>
          <p:cNvSpPr txBox="1"/>
          <p:nvPr/>
        </p:nvSpPr>
        <p:spPr>
          <a:xfrm>
            <a:off x="5314253" y="2448171"/>
            <a:ext cx="2069797" cy="230832"/>
          </a:xfrm>
          <a:prstGeom prst="rect">
            <a:avLst/>
          </a:prstGeom>
          <a:noFill/>
        </p:spPr>
        <p:txBody>
          <a:bodyPr wrap="none" rtlCol="0">
            <a:spAutoFit/>
          </a:bodyPr>
          <a:lstStyle/>
          <a:p>
            <a:r>
              <a:rPr lang="en-US" sz="900" b="1" dirty="0">
                <a:solidFill>
                  <a:schemeClr val="accent1">
                    <a:lumMod val="75000"/>
                  </a:schemeClr>
                </a:solidFill>
              </a:rPr>
              <a:t>Acknowledgement to Gael Le Bec.</a:t>
            </a:r>
          </a:p>
        </p:txBody>
      </p:sp>
    </p:spTree>
    <p:extLst>
      <p:ext uri="{BB962C8B-B14F-4D97-AF65-F5344CB8AC3E}">
        <p14:creationId xmlns:p14="http://schemas.microsoft.com/office/powerpoint/2010/main" val="296591476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6" name="Title 5"/>
          <p:cNvSpPr>
            <a:spLocks noGrp="1"/>
          </p:cNvSpPr>
          <p:nvPr>
            <p:ph type="title"/>
          </p:nvPr>
        </p:nvSpPr>
        <p:spPr bwMode="auto">
          <a:xfrm>
            <a:off x="198001" y="126000"/>
            <a:ext cx="8766487" cy="496800"/>
          </a:xfrm>
        </p:spPr>
        <p:txBody>
          <a:bodyPr/>
          <a:lstStyle/>
          <a:p>
            <a:pPr algn="ctr">
              <a:defRPr/>
            </a:pPr>
            <a:r>
              <a:rPr lang="en-US" dirty="0"/>
              <a:t>vertical Halo</a:t>
            </a:r>
            <a:endParaRPr dirty="0"/>
          </a:p>
        </p:txBody>
      </p:sp>
      <p:sp>
        <p:nvSpPr>
          <p:cNvPr id="8" name="Slide Number Placeholder 7"/>
          <p:cNvSpPr>
            <a:spLocks noGrp="1"/>
          </p:cNvSpPr>
          <p:nvPr>
            <p:ph type="sldNum" sz="quarter" idx="11"/>
          </p:nvPr>
        </p:nvSpPr>
        <p:spPr bwMode="auto"/>
        <p:txBody>
          <a:bodyPr/>
          <a:lstStyle/>
          <a:p>
            <a:pPr>
              <a:defRPr/>
            </a:pPr>
            <a:r>
              <a:rPr lang="en-US" dirty="0"/>
              <a:t>Page </a:t>
            </a:r>
            <a:fld id="{733122C9-A0B9-462F-8757-0847AD287B63}" type="slidenum">
              <a:rPr lang="en-US" smtClean="0"/>
              <a:t>4</a:t>
            </a:fld>
            <a:endParaRPr lang="en-US" dirty="0"/>
          </a:p>
        </p:txBody>
      </p:sp>
      <p:sp>
        <p:nvSpPr>
          <p:cNvPr id="5" name="Slide Number Placeholder 7">
            <a:extLst>
              <a:ext uri="{FF2B5EF4-FFF2-40B4-BE49-F238E27FC236}">
                <a16:creationId xmlns:a16="http://schemas.microsoft.com/office/drawing/2014/main" id="{9FFAE2CA-68CD-462F-8B7E-5FBBD83C83BF}"/>
              </a:ext>
            </a:extLst>
          </p:cNvPr>
          <p:cNvSpPr txBox="1">
            <a:spLocks/>
          </p:cNvSpPr>
          <p:nvPr/>
        </p:nvSpPr>
        <p:spPr bwMode="auto">
          <a:xfrm>
            <a:off x="971600" y="5402865"/>
            <a:ext cx="1656184" cy="177000"/>
          </a:xfrm>
          <a:prstGeom prst="rect">
            <a:avLst/>
          </a:prstGeom>
        </p:spPr>
        <p:txBody>
          <a:bodyPr vert="horz" lIns="0" tIns="0" rIns="0" bIns="0" rtlCol="0" anchor="b" anchorCtr="0">
            <a:noAutofit/>
          </a:bodyPr>
          <a:lstStyle>
            <a:defPPr>
              <a:defRPr lang="fr-FR"/>
            </a:defPPr>
            <a:lvl1pPr marL="0" algn="l" defTabSz="914400">
              <a:defRPr sz="600" b="1">
                <a:solidFill>
                  <a:schemeClr val="accent1"/>
                </a:solidFill>
                <a:latin typeface="+mn-lt"/>
                <a:ea typeface="+mn-ea"/>
                <a:cs typeface="+mn-cs"/>
              </a:defRPr>
            </a:lvl1pPr>
            <a:lvl2pPr marL="457200" algn="l" defTabSz="914400">
              <a:defRPr sz="1800">
                <a:solidFill>
                  <a:schemeClr val="tx1"/>
                </a:solidFill>
                <a:latin typeface="+mn-lt"/>
                <a:ea typeface="+mn-ea"/>
                <a:cs typeface="+mn-cs"/>
              </a:defRPr>
            </a:lvl2pPr>
            <a:lvl3pPr marL="914400" algn="l" defTabSz="914400">
              <a:defRPr sz="1800">
                <a:solidFill>
                  <a:schemeClr val="tx1"/>
                </a:solidFill>
                <a:latin typeface="+mn-lt"/>
                <a:ea typeface="+mn-ea"/>
                <a:cs typeface="+mn-cs"/>
              </a:defRPr>
            </a:lvl3pPr>
            <a:lvl4pPr marL="1371600" algn="l" defTabSz="914400">
              <a:defRPr sz="1800">
                <a:solidFill>
                  <a:schemeClr val="tx1"/>
                </a:solidFill>
                <a:latin typeface="+mn-lt"/>
                <a:ea typeface="+mn-ea"/>
                <a:cs typeface="+mn-cs"/>
              </a:defRPr>
            </a:lvl4pPr>
            <a:lvl5pPr marL="1828800" algn="l" defTabSz="914400">
              <a:defRPr sz="1800">
                <a:solidFill>
                  <a:schemeClr val="tx1"/>
                </a:solidFill>
                <a:latin typeface="+mn-lt"/>
                <a:ea typeface="+mn-ea"/>
                <a:cs typeface="+mn-cs"/>
              </a:defRPr>
            </a:lvl5pPr>
            <a:lvl6pPr marL="2286000" algn="l" defTabSz="914400">
              <a:defRPr sz="1800">
                <a:solidFill>
                  <a:schemeClr val="tx1"/>
                </a:solidFill>
                <a:latin typeface="+mn-lt"/>
                <a:ea typeface="+mn-ea"/>
                <a:cs typeface="+mn-cs"/>
              </a:defRPr>
            </a:lvl6pPr>
            <a:lvl7pPr marL="2743200" algn="l" defTabSz="914400">
              <a:defRPr sz="1800">
                <a:solidFill>
                  <a:schemeClr val="tx1"/>
                </a:solidFill>
                <a:latin typeface="+mn-lt"/>
                <a:ea typeface="+mn-ea"/>
                <a:cs typeface="+mn-cs"/>
              </a:defRPr>
            </a:lvl7pPr>
            <a:lvl8pPr marL="3200400" algn="l" defTabSz="914400">
              <a:defRPr sz="1800">
                <a:solidFill>
                  <a:schemeClr val="tx1"/>
                </a:solidFill>
                <a:latin typeface="+mn-lt"/>
                <a:ea typeface="+mn-ea"/>
                <a:cs typeface="+mn-cs"/>
              </a:defRPr>
            </a:lvl8pPr>
            <a:lvl9pPr marL="3657600" algn="l" defTabSz="914400">
              <a:defRPr sz="1800">
                <a:solidFill>
                  <a:schemeClr val="tx1"/>
                </a:solidFill>
                <a:latin typeface="+mn-lt"/>
                <a:ea typeface="+mn-ea"/>
                <a:cs typeface="+mn-cs"/>
              </a:defRPr>
            </a:lvl9pPr>
          </a:lstStyle>
          <a:p>
            <a:pPr>
              <a:defRPr/>
            </a:pPr>
            <a:r>
              <a:rPr lang="en-US" dirty="0"/>
              <a:t>MATTIA STEFANELLI</a:t>
            </a:r>
          </a:p>
        </p:txBody>
      </p:sp>
      <p:sp>
        <p:nvSpPr>
          <p:cNvPr id="7" name="Slide Number Placeholder 7">
            <a:extLst>
              <a:ext uri="{FF2B5EF4-FFF2-40B4-BE49-F238E27FC236}">
                <a16:creationId xmlns:a16="http://schemas.microsoft.com/office/drawing/2014/main" id="{087FA3C2-A315-4A5E-9840-F0F67F0DCEC5}"/>
              </a:ext>
            </a:extLst>
          </p:cNvPr>
          <p:cNvSpPr txBox="1">
            <a:spLocks/>
          </p:cNvSpPr>
          <p:nvPr/>
        </p:nvSpPr>
        <p:spPr bwMode="auto">
          <a:xfrm>
            <a:off x="755576" y="1993404"/>
            <a:ext cx="6912768" cy="2592288"/>
          </a:xfrm>
          <a:prstGeom prst="rect">
            <a:avLst/>
          </a:prstGeom>
        </p:spPr>
        <p:txBody>
          <a:bodyPr vert="horz" lIns="0" tIns="0" rIns="0" bIns="0" rtlCol="0" anchor="b" anchorCtr="0">
            <a:noAutofit/>
          </a:bodyPr>
          <a:lstStyle>
            <a:defPPr>
              <a:defRPr lang="fr-FR"/>
            </a:defPPr>
            <a:lvl1pPr marL="0" algn="l" defTabSz="914400">
              <a:defRPr sz="600" b="1">
                <a:solidFill>
                  <a:schemeClr val="accent1"/>
                </a:solidFill>
                <a:latin typeface="+mn-lt"/>
                <a:ea typeface="+mn-ea"/>
                <a:cs typeface="+mn-cs"/>
              </a:defRPr>
            </a:lvl1pPr>
            <a:lvl2pPr marL="457200" algn="l" defTabSz="914400">
              <a:defRPr sz="1800">
                <a:solidFill>
                  <a:schemeClr val="tx1"/>
                </a:solidFill>
                <a:latin typeface="+mn-lt"/>
                <a:ea typeface="+mn-ea"/>
                <a:cs typeface="+mn-cs"/>
              </a:defRPr>
            </a:lvl2pPr>
            <a:lvl3pPr marL="914400" algn="l" defTabSz="914400">
              <a:defRPr sz="1800">
                <a:solidFill>
                  <a:schemeClr val="tx1"/>
                </a:solidFill>
                <a:latin typeface="+mn-lt"/>
                <a:ea typeface="+mn-ea"/>
                <a:cs typeface="+mn-cs"/>
              </a:defRPr>
            </a:lvl3pPr>
            <a:lvl4pPr marL="1371600" algn="l" defTabSz="914400">
              <a:defRPr sz="1800">
                <a:solidFill>
                  <a:schemeClr val="tx1"/>
                </a:solidFill>
                <a:latin typeface="+mn-lt"/>
                <a:ea typeface="+mn-ea"/>
                <a:cs typeface="+mn-cs"/>
              </a:defRPr>
            </a:lvl4pPr>
            <a:lvl5pPr marL="1828800" algn="l" defTabSz="914400">
              <a:defRPr sz="1800">
                <a:solidFill>
                  <a:schemeClr val="tx1"/>
                </a:solidFill>
                <a:latin typeface="+mn-lt"/>
                <a:ea typeface="+mn-ea"/>
                <a:cs typeface="+mn-cs"/>
              </a:defRPr>
            </a:lvl5pPr>
            <a:lvl6pPr marL="2286000" algn="l" defTabSz="914400">
              <a:defRPr sz="1800">
                <a:solidFill>
                  <a:schemeClr val="tx1"/>
                </a:solidFill>
                <a:latin typeface="+mn-lt"/>
                <a:ea typeface="+mn-ea"/>
                <a:cs typeface="+mn-cs"/>
              </a:defRPr>
            </a:lvl6pPr>
            <a:lvl7pPr marL="2743200" algn="l" defTabSz="914400">
              <a:defRPr sz="1800">
                <a:solidFill>
                  <a:schemeClr val="tx1"/>
                </a:solidFill>
                <a:latin typeface="+mn-lt"/>
                <a:ea typeface="+mn-ea"/>
                <a:cs typeface="+mn-cs"/>
              </a:defRPr>
            </a:lvl7pPr>
            <a:lvl8pPr marL="3200400" algn="l" defTabSz="914400">
              <a:defRPr sz="1800">
                <a:solidFill>
                  <a:schemeClr val="tx1"/>
                </a:solidFill>
                <a:latin typeface="+mn-lt"/>
                <a:ea typeface="+mn-ea"/>
                <a:cs typeface="+mn-cs"/>
              </a:defRPr>
            </a:lvl8pPr>
            <a:lvl9pPr marL="3657600" algn="l" defTabSz="914400">
              <a:defRPr sz="1800">
                <a:solidFill>
                  <a:schemeClr val="tx1"/>
                </a:solidFill>
                <a:latin typeface="+mn-lt"/>
                <a:ea typeface="+mn-ea"/>
                <a:cs typeface="+mn-cs"/>
              </a:defRPr>
            </a:lvl9pPr>
          </a:lstStyle>
          <a:p>
            <a:pPr>
              <a:defRPr/>
            </a:pPr>
            <a:endParaRPr lang="en-US" dirty="0"/>
          </a:p>
        </p:txBody>
      </p:sp>
      <p:sp>
        <p:nvSpPr>
          <p:cNvPr id="4" name="TextBox 3">
            <a:extLst>
              <a:ext uri="{FF2B5EF4-FFF2-40B4-BE49-F238E27FC236}">
                <a16:creationId xmlns:a16="http://schemas.microsoft.com/office/drawing/2014/main" id="{163392A6-D754-4D28-B4D9-4C8311D7217F}"/>
              </a:ext>
            </a:extLst>
          </p:cNvPr>
          <p:cNvSpPr txBox="1"/>
          <p:nvPr/>
        </p:nvSpPr>
        <p:spPr>
          <a:xfrm>
            <a:off x="188756" y="697260"/>
            <a:ext cx="8766487" cy="4308872"/>
          </a:xfrm>
          <a:prstGeom prst="rect">
            <a:avLst/>
          </a:prstGeom>
          <a:noFill/>
        </p:spPr>
        <p:txBody>
          <a:bodyPr wrap="square" rtlCol="0">
            <a:spAutoFit/>
          </a:bodyPr>
          <a:lstStyle/>
          <a:p>
            <a:r>
              <a:rPr lang="en-US" b="1" dirty="0">
                <a:solidFill>
                  <a:srgbClr val="002060"/>
                </a:solidFill>
                <a:latin typeface="+mj-lt"/>
              </a:rPr>
              <a:t>From Touschek Scattering to Resonance Crossing:</a:t>
            </a:r>
          </a:p>
          <a:p>
            <a:endParaRPr lang="en-US" sz="1600" b="1" dirty="0">
              <a:solidFill>
                <a:srgbClr val="002060"/>
              </a:solidFill>
            </a:endParaRPr>
          </a:p>
          <a:p>
            <a:pPr marL="285750" indent="-285750">
              <a:buFont typeface="Arial" panose="020B0604020202020204" pitchFamily="34" charset="0"/>
              <a:buChar char="•"/>
            </a:pPr>
            <a:r>
              <a:rPr lang="en-US" sz="1600" dirty="0">
                <a:solidFill>
                  <a:srgbClr val="002060"/>
                </a:solidFill>
              </a:rPr>
              <a:t>The momentum of scattered particles is transferred from the horizontal to the longitudinal plane. Particles may acquire great energy deviations (</a:t>
            </a:r>
            <a:r>
              <a:rPr lang="el-GR" sz="1600" dirty="0">
                <a:solidFill>
                  <a:srgbClr val="002060"/>
                </a:solidFill>
              </a:rPr>
              <a:t>Δ</a:t>
            </a:r>
            <a:r>
              <a:rPr lang="en-US" sz="1600" dirty="0">
                <a:solidFill>
                  <a:srgbClr val="002060"/>
                </a:solidFill>
              </a:rPr>
              <a:t>E/E), being lost outside the RF bucket, but, some of them could remain in within the stable region (</a:t>
            </a:r>
            <a:r>
              <a:rPr lang="el-GR" sz="1600" dirty="0">
                <a:solidFill>
                  <a:srgbClr val="002060"/>
                </a:solidFill>
              </a:rPr>
              <a:t>Δ</a:t>
            </a:r>
            <a:r>
              <a:rPr lang="en-US" sz="1600" dirty="0">
                <a:solidFill>
                  <a:srgbClr val="002060"/>
                </a:solidFill>
              </a:rPr>
              <a:t>E/E in ± 4%).</a:t>
            </a:r>
          </a:p>
          <a:p>
            <a:pPr marL="285750" indent="-285750">
              <a:buFont typeface="Arial" panose="020B0604020202020204" pitchFamily="34" charset="0"/>
              <a:buChar char="•"/>
            </a:pPr>
            <a:endParaRPr lang="en-US" sz="1600" dirty="0">
              <a:solidFill>
                <a:srgbClr val="002060"/>
              </a:solidFill>
            </a:endParaRPr>
          </a:p>
          <a:p>
            <a:pPr marL="285750" indent="-285750">
              <a:buFont typeface="Arial" panose="020B0604020202020204" pitchFamily="34" charset="0"/>
              <a:buChar char="•"/>
            </a:pPr>
            <a:r>
              <a:rPr lang="en-US" sz="1600" dirty="0">
                <a:solidFill>
                  <a:srgbClr val="002060"/>
                </a:solidFill>
              </a:rPr>
              <a:t>The presence of a finite dispersion and chromaticity induces, for those particles, deviations in trajectories and betatron oscillations.</a:t>
            </a:r>
          </a:p>
          <a:p>
            <a:pPr marL="285750" indent="-285750">
              <a:buFont typeface="Arial" panose="020B0604020202020204" pitchFamily="34" charset="0"/>
              <a:buChar char="•"/>
            </a:pPr>
            <a:endParaRPr lang="en-US" sz="1600" dirty="0">
              <a:solidFill>
                <a:srgbClr val="002060"/>
              </a:solidFill>
            </a:endParaRPr>
          </a:p>
          <a:p>
            <a:pPr marL="285750" indent="-285750">
              <a:buFont typeface="Arial" panose="020B0604020202020204" pitchFamily="34" charset="0"/>
              <a:buChar char="•"/>
            </a:pPr>
            <a:r>
              <a:rPr lang="en-US" sz="1600" dirty="0">
                <a:solidFill>
                  <a:srgbClr val="002060"/>
                </a:solidFill>
              </a:rPr>
              <a:t>This leads to the crossing of tune resonances, not encountered by the particles at nominal energy. In particular the sum resonance that introduces coupling in between the horizontal and the vertical oscillations.</a:t>
            </a:r>
          </a:p>
          <a:p>
            <a:pPr marL="285750" indent="-285750">
              <a:buFont typeface="Arial" panose="020B0604020202020204" pitchFamily="34" charset="0"/>
              <a:buChar char="•"/>
            </a:pPr>
            <a:endParaRPr lang="en-US" sz="1600" dirty="0">
              <a:solidFill>
                <a:srgbClr val="002060"/>
              </a:solidFill>
            </a:endParaRPr>
          </a:p>
          <a:p>
            <a:pPr marL="285750" indent="-285750">
              <a:buFont typeface="Arial" panose="020B0604020202020204" pitchFamily="34" charset="0"/>
              <a:buChar char="•"/>
            </a:pPr>
            <a:r>
              <a:rPr lang="en-US" sz="1600" dirty="0">
                <a:solidFill>
                  <a:srgbClr val="002060"/>
                </a:solidFill>
              </a:rPr>
              <a:t>This latter step could explain the arising of a complete unlike vertical distribution that extends for </a:t>
            </a:r>
            <a:r>
              <a:rPr lang="en-US" sz="1600" u="sng" dirty="0">
                <a:solidFill>
                  <a:srgbClr val="002060"/>
                </a:solidFill>
              </a:rPr>
              <a:t>several millimeters</a:t>
            </a:r>
            <a:r>
              <a:rPr lang="en-US" sz="1600" dirty="0">
                <a:solidFill>
                  <a:srgbClr val="002060"/>
                </a:solidFill>
              </a:rPr>
              <a:t> of distance with respect the beam core.</a:t>
            </a:r>
          </a:p>
          <a:p>
            <a:pPr marL="285750" indent="-285750">
              <a:buFont typeface="Arial" panose="020B0604020202020204" pitchFamily="34" charset="0"/>
              <a:buChar char="•"/>
            </a:pPr>
            <a:endParaRPr lang="en-US" sz="1600" dirty="0">
              <a:solidFill>
                <a:srgbClr val="002060"/>
              </a:solidFill>
            </a:endParaRPr>
          </a:p>
          <a:p>
            <a:endParaRPr lang="en-US" sz="1600" dirty="0">
              <a:solidFill>
                <a:srgbClr val="002060"/>
              </a:solidFill>
            </a:endParaRPr>
          </a:p>
        </p:txBody>
      </p:sp>
    </p:spTree>
    <p:extLst>
      <p:ext uri="{BB962C8B-B14F-4D97-AF65-F5344CB8AC3E}">
        <p14:creationId xmlns:p14="http://schemas.microsoft.com/office/powerpoint/2010/main" val="315934951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6" name="Title 5"/>
          <p:cNvSpPr>
            <a:spLocks noGrp="1"/>
          </p:cNvSpPr>
          <p:nvPr>
            <p:ph type="title"/>
          </p:nvPr>
        </p:nvSpPr>
        <p:spPr bwMode="auto">
          <a:xfrm>
            <a:off x="198001" y="126000"/>
            <a:ext cx="8766487" cy="496800"/>
          </a:xfrm>
        </p:spPr>
        <p:txBody>
          <a:bodyPr/>
          <a:lstStyle/>
          <a:p>
            <a:pPr algn="ctr">
              <a:defRPr/>
            </a:pPr>
            <a:r>
              <a:rPr lang="en-US" dirty="0"/>
              <a:t>vertical Halo</a:t>
            </a:r>
            <a:endParaRPr dirty="0"/>
          </a:p>
        </p:txBody>
      </p:sp>
      <p:sp>
        <p:nvSpPr>
          <p:cNvPr id="8" name="Slide Number Placeholder 7"/>
          <p:cNvSpPr>
            <a:spLocks noGrp="1"/>
          </p:cNvSpPr>
          <p:nvPr>
            <p:ph type="sldNum" sz="quarter" idx="11"/>
          </p:nvPr>
        </p:nvSpPr>
        <p:spPr bwMode="auto"/>
        <p:txBody>
          <a:bodyPr/>
          <a:lstStyle/>
          <a:p>
            <a:pPr>
              <a:defRPr/>
            </a:pPr>
            <a:r>
              <a:rPr lang="en-US" dirty="0"/>
              <a:t>Page </a:t>
            </a:r>
            <a:fld id="{733122C9-A0B9-462F-8757-0847AD287B63}" type="slidenum">
              <a:rPr lang="en-US" smtClean="0"/>
              <a:t>5</a:t>
            </a:fld>
            <a:endParaRPr lang="en-US" dirty="0"/>
          </a:p>
        </p:txBody>
      </p:sp>
      <p:sp>
        <p:nvSpPr>
          <p:cNvPr id="5" name="Slide Number Placeholder 7">
            <a:extLst>
              <a:ext uri="{FF2B5EF4-FFF2-40B4-BE49-F238E27FC236}">
                <a16:creationId xmlns:a16="http://schemas.microsoft.com/office/drawing/2014/main" id="{9FFAE2CA-68CD-462F-8B7E-5FBBD83C83BF}"/>
              </a:ext>
            </a:extLst>
          </p:cNvPr>
          <p:cNvSpPr txBox="1">
            <a:spLocks/>
          </p:cNvSpPr>
          <p:nvPr/>
        </p:nvSpPr>
        <p:spPr bwMode="auto">
          <a:xfrm>
            <a:off x="971600" y="5402865"/>
            <a:ext cx="1656184" cy="177000"/>
          </a:xfrm>
          <a:prstGeom prst="rect">
            <a:avLst/>
          </a:prstGeom>
        </p:spPr>
        <p:txBody>
          <a:bodyPr vert="horz" lIns="0" tIns="0" rIns="0" bIns="0" rtlCol="0" anchor="b" anchorCtr="0">
            <a:noAutofit/>
          </a:bodyPr>
          <a:lstStyle>
            <a:defPPr>
              <a:defRPr lang="fr-FR"/>
            </a:defPPr>
            <a:lvl1pPr marL="0" algn="l" defTabSz="914400">
              <a:defRPr sz="600" b="1">
                <a:solidFill>
                  <a:schemeClr val="accent1"/>
                </a:solidFill>
                <a:latin typeface="+mn-lt"/>
                <a:ea typeface="+mn-ea"/>
                <a:cs typeface="+mn-cs"/>
              </a:defRPr>
            </a:lvl1pPr>
            <a:lvl2pPr marL="457200" algn="l" defTabSz="914400">
              <a:defRPr sz="1800">
                <a:solidFill>
                  <a:schemeClr val="tx1"/>
                </a:solidFill>
                <a:latin typeface="+mn-lt"/>
                <a:ea typeface="+mn-ea"/>
                <a:cs typeface="+mn-cs"/>
              </a:defRPr>
            </a:lvl2pPr>
            <a:lvl3pPr marL="914400" algn="l" defTabSz="914400">
              <a:defRPr sz="1800">
                <a:solidFill>
                  <a:schemeClr val="tx1"/>
                </a:solidFill>
                <a:latin typeface="+mn-lt"/>
                <a:ea typeface="+mn-ea"/>
                <a:cs typeface="+mn-cs"/>
              </a:defRPr>
            </a:lvl3pPr>
            <a:lvl4pPr marL="1371600" algn="l" defTabSz="914400">
              <a:defRPr sz="1800">
                <a:solidFill>
                  <a:schemeClr val="tx1"/>
                </a:solidFill>
                <a:latin typeface="+mn-lt"/>
                <a:ea typeface="+mn-ea"/>
                <a:cs typeface="+mn-cs"/>
              </a:defRPr>
            </a:lvl4pPr>
            <a:lvl5pPr marL="1828800" algn="l" defTabSz="914400">
              <a:defRPr sz="1800">
                <a:solidFill>
                  <a:schemeClr val="tx1"/>
                </a:solidFill>
                <a:latin typeface="+mn-lt"/>
                <a:ea typeface="+mn-ea"/>
                <a:cs typeface="+mn-cs"/>
              </a:defRPr>
            </a:lvl5pPr>
            <a:lvl6pPr marL="2286000" algn="l" defTabSz="914400">
              <a:defRPr sz="1800">
                <a:solidFill>
                  <a:schemeClr val="tx1"/>
                </a:solidFill>
                <a:latin typeface="+mn-lt"/>
                <a:ea typeface="+mn-ea"/>
                <a:cs typeface="+mn-cs"/>
              </a:defRPr>
            </a:lvl6pPr>
            <a:lvl7pPr marL="2743200" algn="l" defTabSz="914400">
              <a:defRPr sz="1800">
                <a:solidFill>
                  <a:schemeClr val="tx1"/>
                </a:solidFill>
                <a:latin typeface="+mn-lt"/>
                <a:ea typeface="+mn-ea"/>
                <a:cs typeface="+mn-cs"/>
              </a:defRPr>
            </a:lvl7pPr>
            <a:lvl8pPr marL="3200400" algn="l" defTabSz="914400">
              <a:defRPr sz="1800">
                <a:solidFill>
                  <a:schemeClr val="tx1"/>
                </a:solidFill>
                <a:latin typeface="+mn-lt"/>
                <a:ea typeface="+mn-ea"/>
                <a:cs typeface="+mn-cs"/>
              </a:defRPr>
            </a:lvl8pPr>
            <a:lvl9pPr marL="3657600" algn="l" defTabSz="914400">
              <a:defRPr sz="1800">
                <a:solidFill>
                  <a:schemeClr val="tx1"/>
                </a:solidFill>
                <a:latin typeface="+mn-lt"/>
                <a:ea typeface="+mn-ea"/>
                <a:cs typeface="+mn-cs"/>
              </a:defRPr>
            </a:lvl9pPr>
          </a:lstStyle>
          <a:p>
            <a:pPr>
              <a:defRPr/>
            </a:pPr>
            <a:r>
              <a:rPr lang="en-US" dirty="0"/>
              <a:t>MATTIA STEFANELLI</a:t>
            </a:r>
          </a:p>
        </p:txBody>
      </p:sp>
      <p:sp>
        <p:nvSpPr>
          <p:cNvPr id="7" name="Slide Number Placeholder 7">
            <a:extLst>
              <a:ext uri="{FF2B5EF4-FFF2-40B4-BE49-F238E27FC236}">
                <a16:creationId xmlns:a16="http://schemas.microsoft.com/office/drawing/2014/main" id="{087FA3C2-A315-4A5E-9840-F0F67F0DCEC5}"/>
              </a:ext>
            </a:extLst>
          </p:cNvPr>
          <p:cNvSpPr txBox="1">
            <a:spLocks/>
          </p:cNvSpPr>
          <p:nvPr/>
        </p:nvSpPr>
        <p:spPr bwMode="auto">
          <a:xfrm>
            <a:off x="981916" y="1946510"/>
            <a:ext cx="6912768" cy="2592288"/>
          </a:xfrm>
          <a:prstGeom prst="rect">
            <a:avLst/>
          </a:prstGeom>
        </p:spPr>
        <p:txBody>
          <a:bodyPr vert="horz" lIns="0" tIns="0" rIns="0" bIns="0" rtlCol="0" anchor="b" anchorCtr="0">
            <a:noAutofit/>
          </a:bodyPr>
          <a:lstStyle>
            <a:defPPr>
              <a:defRPr lang="fr-FR"/>
            </a:defPPr>
            <a:lvl1pPr marL="0" algn="l" defTabSz="914400">
              <a:defRPr sz="600" b="1">
                <a:solidFill>
                  <a:schemeClr val="accent1"/>
                </a:solidFill>
                <a:latin typeface="+mn-lt"/>
                <a:ea typeface="+mn-ea"/>
                <a:cs typeface="+mn-cs"/>
              </a:defRPr>
            </a:lvl1pPr>
            <a:lvl2pPr marL="457200" algn="l" defTabSz="914400">
              <a:defRPr sz="1800">
                <a:solidFill>
                  <a:schemeClr val="tx1"/>
                </a:solidFill>
                <a:latin typeface="+mn-lt"/>
                <a:ea typeface="+mn-ea"/>
                <a:cs typeface="+mn-cs"/>
              </a:defRPr>
            </a:lvl2pPr>
            <a:lvl3pPr marL="914400" algn="l" defTabSz="914400">
              <a:defRPr sz="1800">
                <a:solidFill>
                  <a:schemeClr val="tx1"/>
                </a:solidFill>
                <a:latin typeface="+mn-lt"/>
                <a:ea typeface="+mn-ea"/>
                <a:cs typeface="+mn-cs"/>
              </a:defRPr>
            </a:lvl3pPr>
            <a:lvl4pPr marL="1371600" algn="l" defTabSz="914400">
              <a:defRPr sz="1800">
                <a:solidFill>
                  <a:schemeClr val="tx1"/>
                </a:solidFill>
                <a:latin typeface="+mn-lt"/>
                <a:ea typeface="+mn-ea"/>
                <a:cs typeface="+mn-cs"/>
              </a:defRPr>
            </a:lvl4pPr>
            <a:lvl5pPr marL="1828800" algn="l" defTabSz="914400">
              <a:defRPr sz="1800">
                <a:solidFill>
                  <a:schemeClr val="tx1"/>
                </a:solidFill>
                <a:latin typeface="+mn-lt"/>
                <a:ea typeface="+mn-ea"/>
                <a:cs typeface="+mn-cs"/>
              </a:defRPr>
            </a:lvl5pPr>
            <a:lvl6pPr marL="2286000" algn="l" defTabSz="914400">
              <a:defRPr sz="1800">
                <a:solidFill>
                  <a:schemeClr val="tx1"/>
                </a:solidFill>
                <a:latin typeface="+mn-lt"/>
                <a:ea typeface="+mn-ea"/>
                <a:cs typeface="+mn-cs"/>
              </a:defRPr>
            </a:lvl6pPr>
            <a:lvl7pPr marL="2743200" algn="l" defTabSz="914400">
              <a:defRPr sz="1800">
                <a:solidFill>
                  <a:schemeClr val="tx1"/>
                </a:solidFill>
                <a:latin typeface="+mn-lt"/>
                <a:ea typeface="+mn-ea"/>
                <a:cs typeface="+mn-cs"/>
              </a:defRPr>
            </a:lvl7pPr>
            <a:lvl8pPr marL="3200400" algn="l" defTabSz="914400">
              <a:defRPr sz="1800">
                <a:solidFill>
                  <a:schemeClr val="tx1"/>
                </a:solidFill>
                <a:latin typeface="+mn-lt"/>
                <a:ea typeface="+mn-ea"/>
                <a:cs typeface="+mn-cs"/>
              </a:defRPr>
            </a:lvl8pPr>
            <a:lvl9pPr marL="3657600" algn="l" defTabSz="914400">
              <a:defRPr sz="1800">
                <a:solidFill>
                  <a:schemeClr val="tx1"/>
                </a:solidFill>
                <a:latin typeface="+mn-lt"/>
                <a:ea typeface="+mn-ea"/>
                <a:cs typeface="+mn-cs"/>
              </a:defRPr>
            </a:lvl9pPr>
          </a:lstStyle>
          <a:p>
            <a:pPr>
              <a:defRPr/>
            </a:pPr>
            <a:endParaRPr lang="en-US" dirty="0"/>
          </a:p>
        </p:txBody>
      </p:sp>
      <p:sp>
        <p:nvSpPr>
          <p:cNvPr id="4" name="TextBox 3">
            <a:extLst>
              <a:ext uri="{FF2B5EF4-FFF2-40B4-BE49-F238E27FC236}">
                <a16:creationId xmlns:a16="http://schemas.microsoft.com/office/drawing/2014/main" id="{163392A6-D754-4D28-B4D9-4C8311D7217F}"/>
              </a:ext>
            </a:extLst>
          </p:cNvPr>
          <p:cNvSpPr txBox="1"/>
          <p:nvPr/>
        </p:nvSpPr>
        <p:spPr>
          <a:xfrm>
            <a:off x="188756" y="697260"/>
            <a:ext cx="8775732" cy="523220"/>
          </a:xfrm>
          <a:prstGeom prst="rect">
            <a:avLst/>
          </a:prstGeom>
          <a:noFill/>
        </p:spPr>
        <p:txBody>
          <a:bodyPr wrap="square" rtlCol="0">
            <a:spAutoFit/>
          </a:bodyPr>
          <a:lstStyle/>
          <a:p>
            <a:r>
              <a:rPr lang="en-US" sz="1400" b="1" i="1" dirty="0">
                <a:solidFill>
                  <a:srgbClr val="002060"/>
                </a:solidFill>
              </a:rPr>
              <a:t>Vertically, where usually the beam size is in the order of the µm, this new contribution impose a limit in the In-Vacuum Undulator gap closure, preventing the further enhancement of photon </a:t>
            </a:r>
            <a:r>
              <a:rPr lang="en-US" sz="1400" b="1" i="1">
                <a:solidFill>
                  <a:srgbClr val="002060"/>
                </a:solidFill>
              </a:rPr>
              <a:t>flux.</a:t>
            </a:r>
            <a:endParaRPr lang="en-US" sz="1400" i="1" dirty="0">
              <a:solidFill>
                <a:srgbClr val="002060"/>
              </a:solidFill>
            </a:endParaRPr>
          </a:p>
        </p:txBody>
      </p:sp>
      <p:pic>
        <p:nvPicPr>
          <p:cNvPr id="43" name="Picture 42">
            <a:extLst>
              <a:ext uri="{FF2B5EF4-FFF2-40B4-BE49-F238E27FC236}">
                <a16:creationId xmlns:a16="http://schemas.microsoft.com/office/drawing/2014/main" id="{3377E180-AC08-4E10-8D9C-9D655CBEED5D}"/>
              </a:ext>
            </a:extLst>
          </p:cNvPr>
          <p:cNvPicPr>
            <a:picLocks noChangeAspect="1"/>
          </p:cNvPicPr>
          <p:nvPr/>
        </p:nvPicPr>
        <p:blipFill rotWithShape="1">
          <a:blip r:embed="rId3">
            <a:extLst>
              <a:ext uri="{28A0092B-C50C-407E-A947-70E740481C1C}">
                <a14:useLocalDpi xmlns:a14="http://schemas.microsoft.com/office/drawing/2010/main" val="0"/>
              </a:ext>
            </a:extLst>
          </a:blip>
          <a:srcRect l="6582" t="7850" r="9338" b="4571"/>
          <a:stretch/>
        </p:blipFill>
        <p:spPr>
          <a:xfrm>
            <a:off x="214554" y="1683978"/>
            <a:ext cx="5221541" cy="3718887"/>
          </a:xfrm>
          <a:prstGeom prst="rect">
            <a:avLst/>
          </a:prstGeom>
        </p:spPr>
      </p:pic>
      <p:sp>
        <p:nvSpPr>
          <p:cNvPr id="23" name="Rectangle 22">
            <a:extLst>
              <a:ext uri="{FF2B5EF4-FFF2-40B4-BE49-F238E27FC236}">
                <a16:creationId xmlns:a16="http://schemas.microsoft.com/office/drawing/2014/main" id="{EAB1E8FB-F94F-466D-988E-46EFC45AD6E4}"/>
              </a:ext>
            </a:extLst>
          </p:cNvPr>
          <p:cNvSpPr/>
          <p:nvPr/>
        </p:nvSpPr>
        <p:spPr bwMode="auto">
          <a:xfrm>
            <a:off x="362669" y="4771300"/>
            <a:ext cx="5089979" cy="288032"/>
          </a:xfrm>
          <a:prstGeom prst="rect">
            <a:avLst/>
          </a:pr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Arrow: Curved Left 50">
            <a:extLst>
              <a:ext uri="{FF2B5EF4-FFF2-40B4-BE49-F238E27FC236}">
                <a16:creationId xmlns:a16="http://schemas.microsoft.com/office/drawing/2014/main" id="{C1A8A963-7E95-4545-B7E0-0F17CC9E2F68}"/>
              </a:ext>
            </a:extLst>
          </p:cNvPr>
          <p:cNvSpPr/>
          <p:nvPr/>
        </p:nvSpPr>
        <p:spPr bwMode="auto">
          <a:xfrm rot="12818612" flipH="1">
            <a:off x="5774942" y="4427401"/>
            <a:ext cx="592837" cy="1076034"/>
          </a:xfrm>
          <a:prstGeom prst="curvedLeftArrow">
            <a:avLst>
              <a:gd name="adj1" fmla="val 25000"/>
              <a:gd name="adj2" fmla="val 55696"/>
              <a:gd name="adj3" fmla="val 4962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nvGrpSpPr>
          <p:cNvPr id="61" name="Group 60">
            <a:extLst>
              <a:ext uri="{FF2B5EF4-FFF2-40B4-BE49-F238E27FC236}">
                <a16:creationId xmlns:a16="http://schemas.microsoft.com/office/drawing/2014/main" id="{F2741150-6F30-49BF-98C2-0F31F43CECB8}"/>
              </a:ext>
            </a:extLst>
          </p:cNvPr>
          <p:cNvGrpSpPr/>
          <p:nvPr/>
        </p:nvGrpSpPr>
        <p:grpSpPr>
          <a:xfrm>
            <a:off x="4092912" y="1623270"/>
            <a:ext cx="4401749" cy="2688291"/>
            <a:chOff x="3131840" y="1711514"/>
            <a:chExt cx="4401749" cy="2688291"/>
          </a:xfrm>
        </p:grpSpPr>
        <p:pic>
          <p:nvPicPr>
            <p:cNvPr id="55" name="Picture 54">
              <a:extLst>
                <a:ext uri="{FF2B5EF4-FFF2-40B4-BE49-F238E27FC236}">
                  <a16:creationId xmlns:a16="http://schemas.microsoft.com/office/drawing/2014/main" id="{50CCB9C6-DE7B-4F2B-AECD-C97B3787F344}"/>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6688" t="9586" r="9051" b="2381"/>
            <a:stretch/>
          </p:blipFill>
          <p:spPr>
            <a:xfrm>
              <a:off x="3131840" y="1711514"/>
              <a:ext cx="4401749" cy="2688291"/>
            </a:xfrm>
            <a:prstGeom prst="rect">
              <a:avLst/>
            </a:prstGeom>
            <a:ln w="19050">
              <a:solidFill>
                <a:srgbClr val="C00000"/>
              </a:solidFill>
            </a:ln>
            <a:effectLst>
              <a:outerShdw blurRad="292100" dist="139700" dir="2700000" algn="tl" rotWithShape="0">
                <a:srgbClr val="333333">
                  <a:alpha val="65000"/>
                </a:srgbClr>
              </a:outerShdw>
            </a:effectLst>
          </p:spPr>
        </p:pic>
        <p:sp>
          <p:nvSpPr>
            <p:cNvPr id="21" name="TextBox 20">
              <a:extLst>
                <a:ext uri="{FF2B5EF4-FFF2-40B4-BE49-F238E27FC236}">
                  <a16:creationId xmlns:a16="http://schemas.microsoft.com/office/drawing/2014/main" id="{62A65637-3578-4515-B31B-4BBF2B858816}"/>
                </a:ext>
              </a:extLst>
            </p:cNvPr>
            <p:cNvSpPr txBox="1"/>
            <p:nvPr/>
          </p:nvSpPr>
          <p:spPr bwMode="auto">
            <a:xfrm>
              <a:off x="6381461" y="1842980"/>
              <a:ext cx="1152128" cy="507831"/>
            </a:xfrm>
            <a:prstGeom prst="rect">
              <a:avLst/>
            </a:prstGeom>
            <a:noFill/>
            <a:ln w="12700">
              <a:noFill/>
            </a:ln>
          </p:spPr>
          <p:txBody>
            <a:bodyPr wrap="square" lIns="0" tIns="0" rIns="0" bIns="0" rtlCol="0">
              <a:spAutoFit/>
            </a:bodyPr>
            <a:lstStyle/>
            <a:p>
              <a:pPr algn="ctr"/>
              <a:r>
                <a:rPr lang="en-US" sz="1100" b="1" dirty="0">
                  <a:solidFill>
                    <a:srgbClr val="C00000"/>
                  </a:solidFill>
                  <a:highlight>
                    <a:srgbClr val="FFFF00"/>
                  </a:highlight>
                </a:rPr>
                <a:t>Not negligible electron population</a:t>
              </a:r>
            </a:p>
          </p:txBody>
        </p:sp>
      </p:grpSp>
      <mc:AlternateContent xmlns:mc="http://schemas.openxmlformats.org/markup-compatibility/2006" xmlns:a14="http://schemas.microsoft.com/office/drawing/2010/main">
        <mc:Choice Requires="a14">
          <p:sp>
            <p:nvSpPr>
              <p:cNvPr id="59" name="Rectangle 58">
                <a:extLst>
                  <a:ext uri="{FF2B5EF4-FFF2-40B4-BE49-F238E27FC236}">
                    <a16:creationId xmlns:a16="http://schemas.microsoft.com/office/drawing/2014/main" id="{93E79F53-BDDF-4372-ACFA-74DD719BC897}"/>
                  </a:ext>
                </a:extLst>
              </p:cNvPr>
              <p:cNvSpPr/>
              <p:nvPr/>
            </p:nvSpPr>
            <p:spPr>
              <a:xfrm>
                <a:off x="6388156" y="4510367"/>
                <a:ext cx="2382669" cy="969753"/>
              </a:xfrm>
              <a:prstGeom prst="rect">
                <a:avLst/>
              </a:prstGeom>
            </p:spPr>
            <p:txBody>
              <a:bodyPr wrap="square">
                <a:spAutoFit/>
              </a:bodyPr>
              <a:lstStyle/>
              <a:p>
                <a14:m>
                  <m:oMath xmlns:m="http://schemas.openxmlformats.org/officeDocument/2006/math">
                    <m:sSub>
                      <m:sSubPr>
                        <m:ctrlPr>
                          <a:rPr lang="en-US" sz="1100" b="1" i="1" smtClean="0">
                            <a:solidFill>
                              <a:schemeClr val="accent1">
                                <a:lumMod val="75000"/>
                              </a:schemeClr>
                            </a:solidFill>
                            <a:latin typeface="Cambria Math" panose="02040503050406030204" pitchFamily="18" charset="0"/>
                            <a:ea typeface="Cambria Math" panose="02040503050406030204" pitchFamily="18" charset="0"/>
                          </a:rPr>
                        </m:ctrlPr>
                      </m:sSubPr>
                      <m:e>
                        <m:r>
                          <a:rPr lang="en-US" sz="1100" b="1" i="1">
                            <a:solidFill>
                              <a:schemeClr val="accent1">
                                <a:lumMod val="75000"/>
                              </a:schemeClr>
                            </a:solidFill>
                            <a:latin typeface="Cambria Math" panose="02040503050406030204" pitchFamily="18" charset="0"/>
                            <a:ea typeface="Cambria Math" panose="02040503050406030204" pitchFamily="18" charset="0"/>
                          </a:rPr>
                          <m:t>𝝈</m:t>
                        </m:r>
                      </m:e>
                      <m:sub>
                        <m:r>
                          <a:rPr lang="en-US" sz="1100" b="1" i="1">
                            <a:solidFill>
                              <a:schemeClr val="accent1">
                                <a:lumMod val="75000"/>
                              </a:schemeClr>
                            </a:solidFill>
                            <a:latin typeface="Cambria Math" panose="02040503050406030204" pitchFamily="18" charset="0"/>
                            <a:ea typeface="Cambria Math" panose="02040503050406030204" pitchFamily="18" charset="0"/>
                          </a:rPr>
                          <m:t>𝒚</m:t>
                        </m:r>
                        <m:r>
                          <a:rPr lang="en-US" sz="1100" b="1" i="1" smtClean="0">
                            <a:solidFill>
                              <a:schemeClr val="accent1">
                                <a:lumMod val="75000"/>
                              </a:schemeClr>
                            </a:solidFill>
                            <a:latin typeface="Cambria Math" panose="02040503050406030204" pitchFamily="18" charset="0"/>
                            <a:ea typeface="Cambria Math" panose="02040503050406030204" pitchFamily="18" charset="0"/>
                          </a:rPr>
                          <m:t> </m:t>
                        </m:r>
                        <m:r>
                          <a:rPr lang="en-US" sz="1100" b="1" i="1" smtClean="0">
                            <a:solidFill>
                              <a:schemeClr val="accent1">
                                <a:lumMod val="75000"/>
                              </a:schemeClr>
                            </a:solidFill>
                            <a:latin typeface="Cambria Math" panose="02040503050406030204" pitchFamily="18" charset="0"/>
                            <a:ea typeface="Cambria Math" panose="02040503050406030204" pitchFamily="18" charset="0"/>
                          </a:rPr>
                          <m:t>𝒃𝒆𝒂𝒎𝒄𝒐𝒓𝒆</m:t>
                        </m:r>
                      </m:sub>
                    </m:sSub>
                    <m:r>
                      <a:rPr lang="en-US" sz="1100" b="1" i="1" smtClean="0">
                        <a:solidFill>
                          <a:schemeClr val="accent1">
                            <a:lumMod val="75000"/>
                          </a:schemeClr>
                        </a:solidFill>
                        <a:latin typeface="Cambria Math" panose="02040503050406030204" pitchFamily="18" charset="0"/>
                        <a:ea typeface="Cambria Math" panose="02040503050406030204" pitchFamily="18" charset="0"/>
                      </a:rPr>
                      <m:t> </m:t>
                    </m:r>
                  </m:oMath>
                </a14:m>
                <a:r>
                  <a:rPr lang="en-US" sz="1100" b="1" dirty="0">
                    <a:solidFill>
                      <a:schemeClr val="accent1">
                        <a:lumMod val="75000"/>
                      </a:schemeClr>
                    </a:solidFill>
                  </a:rPr>
                  <a:t>enlarged by a factor 10 for the clarity of the plot.</a:t>
                </a:r>
              </a:p>
              <a:p>
                <a:endParaRPr lang="en-US" sz="1100" b="1" dirty="0">
                  <a:solidFill>
                    <a:schemeClr val="accent1">
                      <a:lumMod val="75000"/>
                    </a:schemeClr>
                  </a:solidFill>
                </a:endParaRPr>
              </a:p>
              <a:p>
                <a14:m>
                  <m:oMath xmlns:m="http://schemas.openxmlformats.org/officeDocument/2006/math">
                    <m:sSub>
                      <m:sSubPr>
                        <m:ctrlPr>
                          <a:rPr lang="en-US" sz="1100" b="1" i="1">
                            <a:solidFill>
                              <a:schemeClr val="accent1">
                                <a:lumMod val="75000"/>
                              </a:schemeClr>
                            </a:solidFill>
                            <a:latin typeface="Cambria Math" panose="02040503050406030204" pitchFamily="18" charset="0"/>
                            <a:ea typeface="Cambria Math" panose="02040503050406030204" pitchFamily="18" charset="0"/>
                          </a:rPr>
                        </m:ctrlPr>
                      </m:sSubPr>
                      <m:e>
                        <m:r>
                          <a:rPr lang="en-US" sz="1100" b="1" i="1">
                            <a:solidFill>
                              <a:schemeClr val="accent1">
                                <a:lumMod val="75000"/>
                              </a:schemeClr>
                            </a:solidFill>
                            <a:latin typeface="Cambria Math" panose="02040503050406030204" pitchFamily="18" charset="0"/>
                            <a:ea typeface="Cambria Math" panose="02040503050406030204" pitchFamily="18" charset="0"/>
                          </a:rPr>
                          <m:t>𝝈</m:t>
                        </m:r>
                      </m:e>
                      <m:sub>
                        <m:r>
                          <a:rPr lang="en-US" sz="1100" b="1" i="1">
                            <a:solidFill>
                              <a:schemeClr val="accent1">
                                <a:lumMod val="75000"/>
                              </a:schemeClr>
                            </a:solidFill>
                            <a:latin typeface="Cambria Math" panose="02040503050406030204" pitchFamily="18" charset="0"/>
                            <a:ea typeface="Cambria Math" panose="02040503050406030204" pitchFamily="18" charset="0"/>
                          </a:rPr>
                          <m:t>𝒚</m:t>
                        </m:r>
                        <m:r>
                          <a:rPr lang="en-US" sz="1100" b="1" i="1">
                            <a:solidFill>
                              <a:schemeClr val="accent1">
                                <a:lumMod val="75000"/>
                              </a:schemeClr>
                            </a:solidFill>
                            <a:latin typeface="Cambria Math" panose="02040503050406030204" pitchFamily="18" charset="0"/>
                            <a:ea typeface="Cambria Math" panose="02040503050406030204" pitchFamily="18" charset="0"/>
                          </a:rPr>
                          <m:t> </m:t>
                        </m:r>
                        <m:r>
                          <a:rPr lang="en-US" sz="1100" b="1" i="1" smtClean="0">
                            <a:solidFill>
                              <a:schemeClr val="accent1">
                                <a:lumMod val="75000"/>
                              </a:schemeClr>
                            </a:solidFill>
                            <a:latin typeface="Cambria Math" panose="02040503050406030204" pitchFamily="18" charset="0"/>
                            <a:ea typeface="Cambria Math" panose="02040503050406030204" pitchFamily="18" charset="0"/>
                          </a:rPr>
                          <m:t>𝒉𝒂𝒍𝒐</m:t>
                        </m:r>
                      </m:sub>
                    </m:sSub>
                  </m:oMath>
                </a14:m>
                <a:r>
                  <a:rPr lang="en-US" sz="1100" b="1" dirty="0">
                    <a:solidFill>
                      <a:schemeClr val="accent1">
                        <a:lumMod val="75000"/>
                      </a:schemeClr>
                    </a:solidFill>
                  </a:rPr>
                  <a:t> approximated as 1 mm.</a:t>
                </a:r>
              </a:p>
              <a:p>
                <a:endParaRPr lang="en-US" sz="1100" b="1" dirty="0"/>
              </a:p>
            </p:txBody>
          </p:sp>
        </mc:Choice>
        <mc:Fallback xmlns="">
          <p:sp>
            <p:nvSpPr>
              <p:cNvPr id="59" name="Rectangle 58">
                <a:extLst>
                  <a:ext uri="{FF2B5EF4-FFF2-40B4-BE49-F238E27FC236}">
                    <a16:creationId xmlns:a16="http://schemas.microsoft.com/office/drawing/2014/main" id="{93E79F53-BDDF-4372-ACFA-74DD719BC897}"/>
                  </a:ext>
                </a:extLst>
              </p:cNvPr>
              <p:cNvSpPr>
                <a:spLocks noRot="1" noChangeAspect="1" noMove="1" noResize="1" noEditPoints="1" noAdjustHandles="1" noChangeArrowheads="1" noChangeShapeType="1" noTextEdit="1"/>
              </p:cNvSpPr>
              <p:nvPr/>
            </p:nvSpPr>
            <p:spPr>
              <a:xfrm>
                <a:off x="6388156" y="4510367"/>
                <a:ext cx="2382669" cy="969753"/>
              </a:xfrm>
              <a:prstGeom prst="rect">
                <a:avLst/>
              </a:prstGeom>
              <a:blipFill>
                <a:blip r:embed="rId6"/>
                <a:stretch>
                  <a:fillRect t="-629"/>
                </a:stretch>
              </a:blipFill>
            </p:spPr>
            <p:txBody>
              <a:bodyPr/>
              <a:lstStyle/>
              <a:p>
                <a:r>
                  <a:rPr lang="en-US">
                    <a:noFill/>
                  </a:rPr>
                  <a:t> </a:t>
                </a:r>
              </a:p>
            </p:txBody>
          </p:sp>
        </mc:Fallback>
      </mc:AlternateContent>
      <p:sp>
        <p:nvSpPr>
          <p:cNvPr id="60" name="TextBox 59">
            <a:extLst>
              <a:ext uri="{FF2B5EF4-FFF2-40B4-BE49-F238E27FC236}">
                <a16:creationId xmlns:a16="http://schemas.microsoft.com/office/drawing/2014/main" id="{19E2C67E-978E-41FA-9758-EC5EB32C0F5E}"/>
              </a:ext>
            </a:extLst>
          </p:cNvPr>
          <p:cNvSpPr txBox="1"/>
          <p:nvPr/>
        </p:nvSpPr>
        <p:spPr>
          <a:xfrm>
            <a:off x="467169" y="1469749"/>
            <a:ext cx="2771913" cy="253916"/>
          </a:xfrm>
          <a:prstGeom prst="rect">
            <a:avLst/>
          </a:prstGeom>
          <a:noFill/>
        </p:spPr>
        <p:txBody>
          <a:bodyPr wrap="none" rtlCol="0">
            <a:spAutoFit/>
          </a:bodyPr>
          <a:lstStyle/>
          <a:p>
            <a:r>
              <a:rPr lang="en-US" sz="1050" b="1" dirty="0">
                <a:solidFill>
                  <a:schemeClr val="accent1">
                    <a:lumMod val="75000"/>
                  </a:schemeClr>
                </a:solidFill>
              </a:rPr>
              <a:t>Several order of magnitude of difference</a:t>
            </a:r>
          </a:p>
        </p:txBody>
      </p:sp>
      <p:sp>
        <p:nvSpPr>
          <p:cNvPr id="62" name="Rectangle 61">
            <a:extLst>
              <a:ext uri="{FF2B5EF4-FFF2-40B4-BE49-F238E27FC236}">
                <a16:creationId xmlns:a16="http://schemas.microsoft.com/office/drawing/2014/main" id="{DEEE9AB7-FA17-48B2-8AB8-4222DFC96EB3}"/>
              </a:ext>
            </a:extLst>
          </p:cNvPr>
          <p:cNvSpPr/>
          <p:nvPr/>
        </p:nvSpPr>
        <p:spPr bwMode="auto">
          <a:xfrm>
            <a:off x="505135" y="1739632"/>
            <a:ext cx="288407" cy="190910"/>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Rectangle 62">
            <a:extLst>
              <a:ext uri="{FF2B5EF4-FFF2-40B4-BE49-F238E27FC236}">
                <a16:creationId xmlns:a16="http://schemas.microsoft.com/office/drawing/2014/main" id="{2E4D107A-3E71-4796-8F4D-0918FA8664E6}"/>
              </a:ext>
            </a:extLst>
          </p:cNvPr>
          <p:cNvSpPr/>
          <p:nvPr/>
        </p:nvSpPr>
        <p:spPr bwMode="auto">
          <a:xfrm>
            <a:off x="4117293" y="1467862"/>
            <a:ext cx="288407" cy="190910"/>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TextBox 63">
            <a:extLst>
              <a:ext uri="{FF2B5EF4-FFF2-40B4-BE49-F238E27FC236}">
                <a16:creationId xmlns:a16="http://schemas.microsoft.com/office/drawing/2014/main" id="{E04ABA05-5860-476C-8A09-099CE8F2204A}"/>
              </a:ext>
            </a:extLst>
          </p:cNvPr>
          <p:cNvSpPr txBox="1"/>
          <p:nvPr/>
        </p:nvSpPr>
        <p:spPr>
          <a:xfrm>
            <a:off x="4117293" y="1467862"/>
            <a:ext cx="300082" cy="184666"/>
          </a:xfrm>
          <a:prstGeom prst="rect">
            <a:avLst/>
          </a:prstGeom>
          <a:noFill/>
        </p:spPr>
        <p:txBody>
          <a:bodyPr wrap="none" rtlCol="0">
            <a:spAutoFit/>
          </a:bodyPr>
          <a:lstStyle/>
          <a:p>
            <a:r>
              <a:rPr lang="en-US" sz="600" dirty="0">
                <a:latin typeface="Calibri" panose="020F0502020204030204" pitchFamily="34" charset="0"/>
                <a:ea typeface="Calibri" panose="020F0502020204030204" pitchFamily="34" charset="0"/>
                <a:cs typeface="Calibri" panose="020F0502020204030204" pitchFamily="34" charset="0"/>
              </a:rPr>
              <a:t>1e0</a:t>
            </a:r>
          </a:p>
        </p:txBody>
      </p:sp>
    </p:spTree>
    <p:extLst>
      <p:ext uri="{BB962C8B-B14F-4D97-AF65-F5344CB8AC3E}">
        <p14:creationId xmlns:p14="http://schemas.microsoft.com/office/powerpoint/2010/main" val="308477384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6" name="Title 5"/>
          <p:cNvSpPr>
            <a:spLocks noGrp="1"/>
          </p:cNvSpPr>
          <p:nvPr>
            <p:ph type="title"/>
          </p:nvPr>
        </p:nvSpPr>
        <p:spPr bwMode="auto">
          <a:xfrm>
            <a:off x="198001" y="126000"/>
            <a:ext cx="8766487" cy="496800"/>
          </a:xfrm>
        </p:spPr>
        <p:txBody>
          <a:bodyPr/>
          <a:lstStyle/>
          <a:p>
            <a:pPr algn="ctr">
              <a:defRPr/>
            </a:pPr>
            <a:r>
              <a:rPr lang="en-US" dirty="0"/>
              <a:t>Vertical Halo</a:t>
            </a:r>
            <a:endParaRPr dirty="0"/>
          </a:p>
        </p:txBody>
      </p:sp>
      <p:sp>
        <p:nvSpPr>
          <p:cNvPr id="8" name="Slide Number Placeholder 7"/>
          <p:cNvSpPr>
            <a:spLocks noGrp="1"/>
          </p:cNvSpPr>
          <p:nvPr>
            <p:ph type="sldNum" sz="quarter" idx="11"/>
          </p:nvPr>
        </p:nvSpPr>
        <p:spPr bwMode="auto"/>
        <p:txBody>
          <a:bodyPr/>
          <a:lstStyle/>
          <a:p>
            <a:pPr>
              <a:defRPr/>
            </a:pPr>
            <a:r>
              <a:rPr lang="en-US" dirty="0"/>
              <a:t>Page </a:t>
            </a:r>
            <a:fld id="{733122C9-A0B9-462F-8757-0847AD287B63}" type="slidenum">
              <a:rPr lang="en-US" smtClean="0"/>
              <a:t>6</a:t>
            </a:fld>
            <a:endParaRPr lang="en-US" dirty="0"/>
          </a:p>
        </p:txBody>
      </p:sp>
      <p:sp>
        <p:nvSpPr>
          <p:cNvPr id="5" name="Slide Number Placeholder 7">
            <a:extLst>
              <a:ext uri="{FF2B5EF4-FFF2-40B4-BE49-F238E27FC236}">
                <a16:creationId xmlns:a16="http://schemas.microsoft.com/office/drawing/2014/main" id="{9FFAE2CA-68CD-462F-8B7E-5FBBD83C83BF}"/>
              </a:ext>
            </a:extLst>
          </p:cNvPr>
          <p:cNvSpPr txBox="1">
            <a:spLocks/>
          </p:cNvSpPr>
          <p:nvPr/>
        </p:nvSpPr>
        <p:spPr bwMode="auto">
          <a:xfrm>
            <a:off x="971600" y="5402865"/>
            <a:ext cx="1656184" cy="177000"/>
          </a:xfrm>
          <a:prstGeom prst="rect">
            <a:avLst/>
          </a:prstGeom>
        </p:spPr>
        <p:txBody>
          <a:bodyPr vert="horz" lIns="0" tIns="0" rIns="0" bIns="0" rtlCol="0" anchor="b" anchorCtr="0">
            <a:noAutofit/>
          </a:bodyPr>
          <a:lstStyle>
            <a:defPPr>
              <a:defRPr lang="fr-FR"/>
            </a:defPPr>
            <a:lvl1pPr marL="0" algn="l" defTabSz="914400">
              <a:defRPr sz="600" b="1">
                <a:solidFill>
                  <a:schemeClr val="accent1"/>
                </a:solidFill>
                <a:latin typeface="+mn-lt"/>
                <a:ea typeface="+mn-ea"/>
                <a:cs typeface="+mn-cs"/>
              </a:defRPr>
            </a:lvl1pPr>
            <a:lvl2pPr marL="457200" algn="l" defTabSz="914400">
              <a:defRPr sz="1800">
                <a:solidFill>
                  <a:schemeClr val="tx1"/>
                </a:solidFill>
                <a:latin typeface="+mn-lt"/>
                <a:ea typeface="+mn-ea"/>
                <a:cs typeface="+mn-cs"/>
              </a:defRPr>
            </a:lvl2pPr>
            <a:lvl3pPr marL="914400" algn="l" defTabSz="914400">
              <a:defRPr sz="1800">
                <a:solidFill>
                  <a:schemeClr val="tx1"/>
                </a:solidFill>
                <a:latin typeface="+mn-lt"/>
                <a:ea typeface="+mn-ea"/>
                <a:cs typeface="+mn-cs"/>
              </a:defRPr>
            </a:lvl3pPr>
            <a:lvl4pPr marL="1371600" algn="l" defTabSz="914400">
              <a:defRPr sz="1800">
                <a:solidFill>
                  <a:schemeClr val="tx1"/>
                </a:solidFill>
                <a:latin typeface="+mn-lt"/>
                <a:ea typeface="+mn-ea"/>
                <a:cs typeface="+mn-cs"/>
              </a:defRPr>
            </a:lvl4pPr>
            <a:lvl5pPr marL="1828800" algn="l" defTabSz="914400">
              <a:defRPr sz="1800">
                <a:solidFill>
                  <a:schemeClr val="tx1"/>
                </a:solidFill>
                <a:latin typeface="+mn-lt"/>
                <a:ea typeface="+mn-ea"/>
                <a:cs typeface="+mn-cs"/>
              </a:defRPr>
            </a:lvl5pPr>
            <a:lvl6pPr marL="2286000" algn="l" defTabSz="914400">
              <a:defRPr sz="1800">
                <a:solidFill>
                  <a:schemeClr val="tx1"/>
                </a:solidFill>
                <a:latin typeface="+mn-lt"/>
                <a:ea typeface="+mn-ea"/>
                <a:cs typeface="+mn-cs"/>
              </a:defRPr>
            </a:lvl6pPr>
            <a:lvl7pPr marL="2743200" algn="l" defTabSz="914400">
              <a:defRPr sz="1800">
                <a:solidFill>
                  <a:schemeClr val="tx1"/>
                </a:solidFill>
                <a:latin typeface="+mn-lt"/>
                <a:ea typeface="+mn-ea"/>
                <a:cs typeface="+mn-cs"/>
              </a:defRPr>
            </a:lvl7pPr>
            <a:lvl8pPr marL="3200400" algn="l" defTabSz="914400">
              <a:defRPr sz="1800">
                <a:solidFill>
                  <a:schemeClr val="tx1"/>
                </a:solidFill>
                <a:latin typeface="+mn-lt"/>
                <a:ea typeface="+mn-ea"/>
                <a:cs typeface="+mn-cs"/>
              </a:defRPr>
            </a:lvl8pPr>
            <a:lvl9pPr marL="3657600" algn="l" defTabSz="914400">
              <a:defRPr sz="1800">
                <a:solidFill>
                  <a:schemeClr val="tx1"/>
                </a:solidFill>
                <a:latin typeface="+mn-lt"/>
                <a:ea typeface="+mn-ea"/>
                <a:cs typeface="+mn-cs"/>
              </a:defRPr>
            </a:lvl9pPr>
          </a:lstStyle>
          <a:p>
            <a:pPr>
              <a:defRPr/>
            </a:pPr>
            <a:r>
              <a:rPr lang="en-US" dirty="0"/>
              <a:t>MATTIA STEFANELLI</a:t>
            </a:r>
          </a:p>
        </p:txBody>
      </p:sp>
      <p:sp>
        <p:nvSpPr>
          <p:cNvPr id="7" name="Slide Number Placeholder 7">
            <a:extLst>
              <a:ext uri="{FF2B5EF4-FFF2-40B4-BE49-F238E27FC236}">
                <a16:creationId xmlns:a16="http://schemas.microsoft.com/office/drawing/2014/main" id="{087FA3C2-A315-4A5E-9840-F0F67F0DCEC5}"/>
              </a:ext>
            </a:extLst>
          </p:cNvPr>
          <p:cNvSpPr txBox="1">
            <a:spLocks/>
          </p:cNvSpPr>
          <p:nvPr/>
        </p:nvSpPr>
        <p:spPr bwMode="auto">
          <a:xfrm>
            <a:off x="755576" y="1993404"/>
            <a:ext cx="6912768" cy="2592288"/>
          </a:xfrm>
          <a:prstGeom prst="rect">
            <a:avLst/>
          </a:prstGeom>
        </p:spPr>
        <p:txBody>
          <a:bodyPr vert="horz" lIns="0" tIns="0" rIns="0" bIns="0" rtlCol="0" anchor="b" anchorCtr="0">
            <a:noAutofit/>
          </a:bodyPr>
          <a:lstStyle>
            <a:defPPr>
              <a:defRPr lang="fr-FR"/>
            </a:defPPr>
            <a:lvl1pPr marL="0" algn="l" defTabSz="914400">
              <a:defRPr sz="600" b="1">
                <a:solidFill>
                  <a:schemeClr val="accent1"/>
                </a:solidFill>
                <a:latin typeface="+mn-lt"/>
                <a:ea typeface="+mn-ea"/>
                <a:cs typeface="+mn-cs"/>
              </a:defRPr>
            </a:lvl1pPr>
            <a:lvl2pPr marL="457200" algn="l" defTabSz="914400">
              <a:defRPr sz="1800">
                <a:solidFill>
                  <a:schemeClr val="tx1"/>
                </a:solidFill>
                <a:latin typeface="+mn-lt"/>
                <a:ea typeface="+mn-ea"/>
                <a:cs typeface="+mn-cs"/>
              </a:defRPr>
            </a:lvl2pPr>
            <a:lvl3pPr marL="914400" algn="l" defTabSz="914400">
              <a:defRPr sz="1800">
                <a:solidFill>
                  <a:schemeClr val="tx1"/>
                </a:solidFill>
                <a:latin typeface="+mn-lt"/>
                <a:ea typeface="+mn-ea"/>
                <a:cs typeface="+mn-cs"/>
              </a:defRPr>
            </a:lvl3pPr>
            <a:lvl4pPr marL="1371600" algn="l" defTabSz="914400">
              <a:defRPr sz="1800">
                <a:solidFill>
                  <a:schemeClr val="tx1"/>
                </a:solidFill>
                <a:latin typeface="+mn-lt"/>
                <a:ea typeface="+mn-ea"/>
                <a:cs typeface="+mn-cs"/>
              </a:defRPr>
            </a:lvl4pPr>
            <a:lvl5pPr marL="1828800" algn="l" defTabSz="914400">
              <a:defRPr sz="1800">
                <a:solidFill>
                  <a:schemeClr val="tx1"/>
                </a:solidFill>
                <a:latin typeface="+mn-lt"/>
                <a:ea typeface="+mn-ea"/>
                <a:cs typeface="+mn-cs"/>
              </a:defRPr>
            </a:lvl5pPr>
            <a:lvl6pPr marL="2286000" algn="l" defTabSz="914400">
              <a:defRPr sz="1800">
                <a:solidFill>
                  <a:schemeClr val="tx1"/>
                </a:solidFill>
                <a:latin typeface="+mn-lt"/>
                <a:ea typeface="+mn-ea"/>
                <a:cs typeface="+mn-cs"/>
              </a:defRPr>
            </a:lvl6pPr>
            <a:lvl7pPr marL="2743200" algn="l" defTabSz="914400">
              <a:defRPr sz="1800">
                <a:solidFill>
                  <a:schemeClr val="tx1"/>
                </a:solidFill>
                <a:latin typeface="+mn-lt"/>
                <a:ea typeface="+mn-ea"/>
                <a:cs typeface="+mn-cs"/>
              </a:defRPr>
            </a:lvl7pPr>
            <a:lvl8pPr marL="3200400" algn="l" defTabSz="914400">
              <a:defRPr sz="1800">
                <a:solidFill>
                  <a:schemeClr val="tx1"/>
                </a:solidFill>
                <a:latin typeface="+mn-lt"/>
                <a:ea typeface="+mn-ea"/>
                <a:cs typeface="+mn-cs"/>
              </a:defRPr>
            </a:lvl8pPr>
            <a:lvl9pPr marL="3657600" algn="l" defTabSz="914400">
              <a:defRPr sz="1800">
                <a:solidFill>
                  <a:schemeClr val="tx1"/>
                </a:solidFill>
                <a:latin typeface="+mn-lt"/>
                <a:ea typeface="+mn-ea"/>
                <a:cs typeface="+mn-cs"/>
              </a:defRPr>
            </a:lvl9pPr>
          </a:lstStyle>
          <a:p>
            <a:pPr>
              <a:defRPr/>
            </a:pPr>
            <a:endParaRPr lang="en-US" dirty="0"/>
          </a:p>
        </p:txBody>
      </p:sp>
      <p:sp>
        <p:nvSpPr>
          <p:cNvPr id="4" name="TextBox 3">
            <a:extLst>
              <a:ext uri="{FF2B5EF4-FFF2-40B4-BE49-F238E27FC236}">
                <a16:creationId xmlns:a16="http://schemas.microsoft.com/office/drawing/2014/main" id="{163392A6-D754-4D28-B4D9-4C8311D7217F}"/>
              </a:ext>
            </a:extLst>
          </p:cNvPr>
          <p:cNvSpPr txBox="1"/>
          <p:nvPr/>
        </p:nvSpPr>
        <p:spPr>
          <a:xfrm>
            <a:off x="188756" y="694803"/>
            <a:ext cx="8766487" cy="523220"/>
          </a:xfrm>
          <a:prstGeom prst="rect">
            <a:avLst/>
          </a:prstGeom>
          <a:noFill/>
        </p:spPr>
        <p:txBody>
          <a:bodyPr wrap="square" rtlCol="0">
            <a:spAutoFit/>
          </a:bodyPr>
          <a:lstStyle/>
          <a:p>
            <a:r>
              <a:rPr lang="en-US" sz="1400" b="1" dirty="0">
                <a:solidFill>
                  <a:srgbClr val="002060"/>
                </a:solidFill>
              </a:rPr>
              <a:t>Resonance Crossing and Emittance Growth: </a:t>
            </a:r>
            <a:r>
              <a:rPr lang="en-US" sz="1100" dirty="0">
                <a:solidFill>
                  <a:srgbClr val="002060"/>
                </a:solidFill>
              </a:rPr>
              <a:t>simulation carried on in pyAT with a set of quadrupole errors satisfying the following criteria, vertical emittance = 1 pm</a:t>
            </a:r>
            <a:r>
              <a:rPr lang="en-US" sz="1400" dirty="0">
                <a:solidFill>
                  <a:schemeClr val="accent1">
                    <a:lumMod val="75000"/>
                  </a:schemeClr>
                </a:solidFill>
              </a:rPr>
              <a:t>, </a:t>
            </a:r>
            <a:r>
              <a:rPr lang="en-US" sz="1100" dirty="0">
                <a:solidFill>
                  <a:schemeClr val="accent1">
                    <a:lumMod val="75000"/>
                  </a:schemeClr>
                </a:solidFill>
              </a:rPr>
              <a:t>horizontal and vertical beta-beating = 1%, horizontal and vertical orbit distortion = 50 µm.</a:t>
            </a:r>
            <a:r>
              <a:rPr lang="en-US" sz="1400" dirty="0">
                <a:solidFill>
                  <a:srgbClr val="002060"/>
                </a:solidFill>
                <a:highlight>
                  <a:srgbClr val="FFFF00"/>
                </a:highlight>
              </a:rPr>
              <a:t>	</a:t>
            </a:r>
          </a:p>
        </p:txBody>
      </p:sp>
      <p:grpSp>
        <p:nvGrpSpPr>
          <p:cNvPr id="9" name="Group 8">
            <a:extLst>
              <a:ext uri="{FF2B5EF4-FFF2-40B4-BE49-F238E27FC236}">
                <a16:creationId xmlns:a16="http://schemas.microsoft.com/office/drawing/2014/main" id="{E187D76E-61F5-44CC-8D65-4CC604345D03}"/>
              </a:ext>
            </a:extLst>
          </p:cNvPr>
          <p:cNvGrpSpPr/>
          <p:nvPr/>
        </p:nvGrpSpPr>
        <p:grpSpPr>
          <a:xfrm>
            <a:off x="4411297" y="1267306"/>
            <a:ext cx="4183307" cy="4128820"/>
            <a:chOff x="4507483" y="1136138"/>
            <a:chExt cx="4183307" cy="4128820"/>
          </a:xfrm>
        </p:grpSpPr>
        <p:pic>
          <p:nvPicPr>
            <p:cNvPr id="36" name="Picture 35">
              <a:extLst>
                <a:ext uri="{FF2B5EF4-FFF2-40B4-BE49-F238E27FC236}">
                  <a16:creationId xmlns:a16="http://schemas.microsoft.com/office/drawing/2014/main" id="{55911942-4528-415D-8966-18EA5F514C61}"/>
                </a:ext>
              </a:extLst>
            </p:cNvPr>
            <p:cNvPicPr>
              <a:picLocks noChangeAspect="1"/>
            </p:cNvPicPr>
            <p:nvPr/>
          </p:nvPicPr>
          <p:blipFill rotWithShape="1">
            <a:blip r:embed="rId2">
              <a:extLst>
                <a:ext uri="{28A0092B-C50C-407E-A947-70E740481C1C}">
                  <a14:useLocalDpi xmlns:a14="http://schemas.microsoft.com/office/drawing/2010/main" val="0"/>
                </a:ext>
              </a:extLst>
            </a:blip>
            <a:srcRect l="5901" t="8420" r="7007" b="5621"/>
            <a:stretch/>
          </p:blipFill>
          <p:spPr>
            <a:xfrm>
              <a:off x="4507483" y="1136138"/>
              <a:ext cx="4183307" cy="4128820"/>
            </a:xfrm>
            <a:prstGeom prst="rect">
              <a:avLst/>
            </a:prstGeom>
          </p:spPr>
        </p:pic>
        <p:sp>
          <p:nvSpPr>
            <p:cNvPr id="12" name="Rectangle 11">
              <a:extLst>
                <a:ext uri="{FF2B5EF4-FFF2-40B4-BE49-F238E27FC236}">
                  <a16:creationId xmlns:a16="http://schemas.microsoft.com/office/drawing/2014/main" id="{C889DB18-A67C-4DC9-B077-8DA30DE4E8F5}"/>
                </a:ext>
              </a:extLst>
            </p:cNvPr>
            <p:cNvSpPr/>
            <p:nvPr/>
          </p:nvSpPr>
          <p:spPr bwMode="auto">
            <a:xfrm>
              <a:off x="6342168" y="3332044"/>
              <a:ext cx="359422" cy="288032"/>
            </a:xfrm>
            <a:prstGeom prst="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4" name="Straight Connector 23">
              <a:extLst>
                <a:ext uri="{FF2B5EF4-FFF2-40B4-BE49-F238E27FC236}">
                  <a16:creationId xmlns:a16="http://schemas.microsoft.com/office/drawing/2014/main" id="{D698ABC0-47D8-4B0D-AB2E-210DD4999DE4}"/>
                </a:ext>
              </a:extLst>
            </p:cNvPr>
            <p:cNvCxnSpPr>
              <a:cxnSpLocks/>
            </p:cNvCxnSpPr>
            <p:nvPr/>
          </p:nvCxnSpPr>
          <p:spPr>
            <a:xfrm>
              <a:off x="6342168" y="3617767"/>
              <a:ext cx="277220" cy="1333332"/>
            </a:xfrm>
            <a:prstGeom prst="line">
              <a:avLst/>
            </a:prstGeom>
            <a:ln w="635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A71B2021-3EA1-49FF-BCA4-265FFA5F8C8D}"/>
                </a:ext>
              </a:extLst>
            </p:cNvPr>
            <p:cNvCxnSpPr>
              <a:cxnSpLocks/>
            </p:cNvCxnSpPr>
            <p:nvPr/>
          </p:nvCxnSpPr>
          <p:spPr bwMode="auto">
            <a:xfrm>
              <a:off x="6342168" y="3332044"/>
              <a:ext cx="277220" cy="828630"/>
            </a:xfrm>
            <a:prstGeom prst="line">
              <a:avLst/>
            </a:prstGeom>
            <a:ln w="635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35" name="Straight Connector 34">
              <a:extLst>
                <a:ext uri="{FF2B5EF4-FFF2-40B4-BE49-F238E27FC236}">
                  <a16:creationId xmlns:a16="http://schemas.microsoft.com/office/drawing/2014/main" id="{3613C52E-4C26-42A9-8290-42B7CBEFC50C}"/>
                </a:ext>
              </a:extLst>
            </p:cNvPr>
            <p:cNvCxnSpPr>
              <a:cxnSpLocks/>
            </p:cNvCxnSpPr>
            <p:nvPr/>
          </p:nvCxnSpPr>
          <p:spPr bwMode="auto">
            <a:xfrm>
              <a:off x="6701590" y="3617767"/>
              <a:ext cx="1384611" cy="1333332"/>
            </a:xfrm>
            <a:prstGeom prst="line">
              <a:avLst/>
            </a:prstGeom>
            <a:ln w="635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F9C99CE4-B0B3-41CA-83C9-B3F810EEC58B}"/>
                </a:ext>
              </a:extLst>
            </p:cNvPr>
            <p:cNvCxnSpPr>
              <a:cxnSpLocks/>
            </p:cNvCxnSpPr>
            <p:nvPr/>
          </p:nvCxnSpPr>
          <p:spPr bwMode="auto">
            <a:xfrm>
              <a:off x="6701590" y="3345024"/>
              <a:ext cx="1384611" cy="812060"/>
            </a:xfrm>
            <a:prstGeom prst="line">
              <a:avLst/>
            </a:prstGeom>
            <a:ln w="6350">
              <a:solidFill>
                <a:schemeClr val="tx2"/>
              </a:solidFill>
            </a:ln>
          </p:spPr>
          <p:style>
            <a:lnRef idx="1">
              <a:schemeClr val="accent1"/>
            </a:lnRef>
            <a:fillRef idx="0">
              <a:schemeClr val="accent1"/>
            </a:fillRef>
            <a:effectRef idx="0">
              <a:schemeClr val="accent1"/>
            </a:effectRef>
            <a:fontRef idx="minor">
              <a:schemeClr val="tx1"/>
            </a:fontRef>
          </p:style>
        </p:cxnSp>
        <p:pic>
          <p:nvPicPr>
            <p:cNvPr id="11" name="Picture 10">
              <a:extLst>
                <a:ext uri="{FF2B5EF4-FFF2-40B4-BE49-F238E27FC236}">
                  <a16:creationId xmlns:a16="http://schemas.microsoft.com/office/drawing/2014/main" id="{95CD8ED8-8515-4B1B-AB24-BAC71B635A15}"/>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25050" t="32360" r="23540" b="39920"/>
            <a:stretch/>
          </p:blipFill>
          <p:spPr>
            <a:xfrm>
              <a:off x="6619388" y="4160674"/>
              <a:ext cx="1466813" cy="790897"/>
            </a:xfrm>
            <a:prstGeom prst="rect">
              <a:avLst/>
            </a:prstGeom>
            <a:ln>
              <a:noFill/>
            </a:ln>
            <a:effectLst>
              <a:outerShdw blurRad="190500" algn="tl" rotWithShape="0">
                <a:srgbClr val="000000">
                  <a:alpha val="70000"/>
                </a:srgbClr>
              </a:outerShdw>
            </a:effectLst>
          </p:spPr>
        </p:pic>
        <p:sp>
          <p:nvSpPr>
            <p:cNvPr id="46" name="Rectangle 45">
              <a:extLst>
                <a:ext uri="{FF2B5EF4-FFF2-40B4-BE49-F238E27FC236}">
                  <a16:creationId xmlns:a16="http://schemas.microsoft.com/office/drawing/2014/main" id="{67668CEB-E67A-4F01-BF72-1EE26707E7E1}"/>
                </a:ext>
              </a:extLst>
            </p:cNvPr>
            <p:cNvSpPr/>
            <p:nvPr/>
          </p:nvSpPr>
          <p:spPr bwMode="auto">
            <a:xfrm>
              <a:off x="6849331" y="2794269"/>
              <a:ext cx="359422" cy="288032"/>
            </a:xfrm>
            <a:prstGeom prst="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49" name="Straight Connector 48">
              <a:extLst>
                <a:ext uri="{FF2B5EF4-FFF2-40B4-BE49-F238E27FC236}">
                  <a16:creationId xmlns:a16="http://schemas.microsoft.com/office/drawing/2014/main" id="{A95BDF48-198F-4C94-9728-C741ABEAF4D9}"/>
                </a:ext>
              </a:extLst>
            </p:cNvPr>
            <p:cNvCxnSpPr>
              <a:cxnSpLocks/>
            </p:cNvCxnSpPr>
            <p:nvPr/>
          </p:nvCxnSpPr>
          <p:spPr bwMode="auto">
            <a:xfrm flipH="1" flipV="1">
              <a:off x="4947594" y="2602929"/>
              <a:ext cx="1901737" cy="458265"/>
            </a:xfrm>
            <a:prstGeom prst="line">
              <a:avLst/>
            </a:prstGeom>
            <a:ln w="635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53" name="Straight Connector 52">
              <a:extLst>
                <a:ext uri="{FF2B5EF4-FFF2-40B4-BE49-F238E27FC236}">
                  <a16:creationId xmlns:a16="http://schemas.microsoft.com/office/drawing/2014/main" id="{E191E3E1-0EA7-40CE-AD34-984FA396E011}"/>
                </a:ext>
              </a:extLst>
            </p:cNvPr>
            <p:cNvCxnSpPr>
              <a:cxnSpLocks/>
            </p:cNvCxnSpPr>
            <p:nvPr/>
          </p:nvCxnSpPr>
          <p:spPr bwMode="auto">
            <a:xfrm flipH="1" flipV="1">
              <a:off x="6174466" y="1436357"/>
              <a:ext cx="1034287" cy="1371659"/>
            </a:xfrm>
            <a:prstGeom prst="line">
              <a:avLst/>
            </a:prstGeom>
            <a:ln w="635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54" name="Straight Connector 53">
              <a:extLst>
                <a:ext uri="{FF2B5EF4-FFF2-40B4-BE49-F238E27FC236}">
                  <a16:creationId xmlns:a16="http://schemas.microsoft.com/office/drawing/2014/main" id="{9B8BFC84-8A98-4B92-83CE-4574EBBCF989}"/>
                </a:ext>
              </a:extLst>
            </p:cNvPr>
            <p:cNvCxnSpPr>
              <a:cxnSpLocks/>
            </p:cNvCxnSpPr>
            <p:nvPr/>
          </p:nvCxnSpPr>
          <p:spPr bwMode="auto">
            <a:xfrm flipH="1" flipV="1">
              <a:off x="4947594" y="1436356"/>
              <a:ext cx="1901737" cy="1358680"/>
            </a:xfrm>
            <a:prstGeom prst="line">
              <a:avLst/>
            </a:prstGeom>
            <a:ln w="635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55" name="Straight Connector 54">
              <a:extLst>
                <a:ext uri="{FF2B5EF4-FFF2-40B4-BE49-F238E27FC236}">
                  <a16:creationId xmlns:a16="http://schemas.microsoft.com/office/drawing/2014/main" id="{FD0573CD-E4B2-4042-9D58-772D77636ED0}"/>
                </a:ext>
              </a:extLst>
            </p:cNvPr>
            <p:cNvCxnSpPr>
              <a:cxnSpLocks/>
            </p:cNvCxnSpPr>
            <p:nvPr/>
          </p:nvCxnSpPr>
          <p:spPr bwMode="auto">
            <a:xfrm flipH="1" flipV="1">
              <a:off x="6174466" y="2600621"/>
              <a:ext cx="1034287" cy="466914"/>
            </a:xfrm>
            <a:prstGeom prst="line">
              <a:avLst/>
            </a:prstGeom>
            <a:ln w="6350">
              <a:solidFill>
                <a:schemeClr val="tx2"/>
              </a:solidFill>
            </a:ln>
          </p:spPr>
          <p:style>
            <a:lnRef idx="1">
              <a:schemeClr val="accent1"/>
            </a:lnRef>
            <a:fillRef idx="0">
              <a:schemeClr val="accent1"/>
            </a:fillRef>
            <a:effectRef idx="0">
              <a:schemeClr val="accent1"/>
            </a:effectRef>
            <a:fontRef idx="minor">
              <a:schemeClr val="tx1"/>
            </a:fontRef>
          </p:style>
        </p:cxnSp>
        <p:pic>
          <p:nvPicPr>
            <p:cNvPr id="48" name="Picture 47">
              <a:extLst>
                <a:ext uri="{FF2B5EF4-FFF2-40B4-BE49-F238E27FC236}">
                  <a16:creationId xmlns:a16="http://schemas.microsoft.com/office/drawing/2014/main" id="{6A90DF2D-1F64-407A-8656-F30491AE631A}"/>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28197" t="34880" r="34250" b="28581"/>
            <a:stretch/>
          </p:blipFill>
          <p:spPr>
            <a:xfrm>
              <a:off x="4950329" y="1421304"/>
              <a:ext cx="1224136" cy="1191100"/>
            </a:xfrm>
            <a:prstGeom prst="rect">
              <a:avLst/>
            </a:prstGeom>
            <a:ln>
              <a:noFill/>
            </a:ln>
            <a:effectLst>
              <a:outerShdw blurRad="190500" algn="tl" rotWithShape="0">
                <a:srgbClr val="000000">
                  <a:alpha val="70000"/>
                </a:srgbClr>
              </a:outerShdw>
            </a:effectLst>
          </p:spPr>
        </p:pic>
        <p:sp>
          <p:nvSpPr>
            <p:cNvPr id="16" name="TextBox 15">
              <a:extLst>
                <a:ext uri="{FF2B5EF4-FFF2-40B4-BE49-F238E27FC236}">
                  <a16:creationId xmlns:a16="http://schemas.microsoft.com/office/drawing/2014/main" id="{3226FC2B-7386-4ABF-95A7-2FBCECA619E9}"/>
                </a:ext>
              </a:extLst>
            </p:cNvPr>
            <p:cNvSpPr txBox="1"/>
            <p:nvPr/>
          </p:nvSpPr>
          <p:spPr>
            <a:xfrm>
              <a:off x="4971845" y="1448282"/>
              <a:ext cx="381836" cy="276999"/>
            </a:xfrm>
            <a:prstGeom prst="rect">
              <a:avLst/>
            </a:prstGeom>
            <a:solidFill>
              <a:srgbClr val="C00000"/>
            </a:solidFill>
            <a:ln>
              <a:solidFill>
                <a:srgbClr val="C00000"/>
              </a:solidFill>
            </a:ln>
          </p:spPr>
          <p:txBody>
            <a:bodyPr wrap="none" rtlCol="0">
              <a:spAutoFit/>
            </a:bodyPr>
            <a:lstStyle/>
            <a:p>
              <a:r>
                <a:rPr lang="en-US" sz="1200" b="1" dirty="0">
                  <a:solidFill>
                    <a:schemeClr val="bg1"/>
                  </a:solidFill>
                </a:rPr>
                <a:t>(b)</a:t>
              </a:r>
            </a:p>
          </p:txBody>
        </p:sp>
        <p:sp>
          <p:nvSpPr>
            <p:cNvPr id="30" name="TextBox 29">
              <a:extLst>
                <a:ext uri="{FF2B5EF4-FFF2-40B4-BE49-F238E27FC236}">
                  <a16:creationId xmlns:a16="http://schemas.microsoft.com/office/drawing/2014/main" id="{A4EF90A3-1A70-44FF-A704-FD8155D0B557}"/>
                </a:ext>
              </a:extLst>
            </p:cNvPr>
            <p:cNvSpPr txBox="1"/>
            <p:nvPr/>
          </p:nvSpPr>
          <p:spPr bwMode="auto">
            <a:xfrm>
              <a:off x="6647206" y="4193673"/>
              <a:ext cx="381836" cy="276999"/>
            </a:xfrm>
            <a:prstGeom prst="rect">
              <a:avLst/>
            </a:prstGeom>
            <a:solidFill>
              <a:srgbClr val="00B050"/>
            </a:solidFill>
            <a:ln>
              <a:solidFill>
                <a:srgbClr val="00B050"/>
              </a:solidFill>
            </a:ln>
          </p:spPr>
          <p:txBody>
            <a:bodyPr wrap="none" rtlCol="0">
              <a:spAutoFit/>
            </a:bodyPr>
            <a:lstStyle/>
            <a:p>
              <a:r>
                <a:rPr lang="en-US" sz="1200" b="1" dirty="0">
                  <a:solidFill>
                    <a:schemeClr val="bg1"/>
                  </a:solidFill>
                </a:rPr>
                <a:t>(a)</a:t>
              </a:r>
            </a:p>
          </p:txBody>
        </p:sp>
      </p:grpSp>
      <p:grpSp>
        <p:nvGrpSpPr>
          <p:cNvPr id="3" name="Group 2">
            <a:extLst>
              <a:ext uri="{FF2B5EF4-FFF2-40B4-BE49-F238E27FC236}">
                <a16:creationId xmlns:a16="http://schemas.microsoft.com/office/drawing/2014/main" id="{DC1AD0E8-89D0-4A7D-8FE1-7317EABECFA4}"/>
              </a:ext>
            </a:extLst>
          </p:cNvPr>
          <p:cNvGrpSpPr/>
          <p:nvPr/>
        </p:nvGrpSpPr>
        <p:grpSpPr>
          <a:xfrm>
            <a:off x="251520" y="1243635"/>
            <a:ext cx="4278217" cy="4133617"/>
            <a:chOff x="251520" y="1136138"/>
            <a:chExt cx="4278217" cy="4133617"/>
          </a:xfrm>
        </p:grpSpPr>
        <p:pic>
          <p:nvPicPr>
            <p:cNvPr id="28" name="Picture 27">
              <a:extLst>
                <a:ext uri="{FF2B5EF4-FFF2-40B4-BE49-F238E27FC236}">
                  <a16:creationId xmlns:a16="http://schemas.microsoft.com/office/drawing/2014/main" id="{3DD082F0-CC93-4F8C-9A49-44D66F8F64D8}"/>
                </a:ext>
              </a:extLst>
            </p:cNvPr>
            <p:cNvPicPr>
              <a:picLocks noChangeAspect="1"/>
            </p:cNvPicPr>
            <p:nvPr/>
          </p:nvPicPr>
          <p:blipFill rotWithShape="1">
            <a:blip r:embed="rId5">
              <a:extLst>
                <a:ext uri="{28A0092B-C50C-407E-A947-70E740481C1C}">
                  <a14:useLocalDpi xmlns:a14="http://schemas.microsoft.com/office/drawing/2010/main" val="0"/>
                </a:ext>
              </a:extLst>
            </a:blip>
            <a:srcRect l="3863" t="8420" r="7006" b="5461"/>
            <a:stretch/>
          </p:blipFill>
          <p:spPr>
            <a:xfrm>
              <a:off x="251520" y="1136138"/>
              <a:ext cx="4278217" cy="4133617"/>
            </a:xfrm>
            <a:prstGeom prst="rect">
              <a:avLst/>
            </a:prstGeom>
          </p:spPr>
        </p:pic>
        <p:grpSp>
          <p:nvGrpSpPr>
            <p:cNvPr id="13" name="Group 12">
              <a:extLst>
                <a:ext uri="{FF2B5EF4-FFF2-40B4-BE49-F238E27FC236}">
                  <a16:creationId xmlns:a16="http://schemas.microsoft.com/office/drawing/2014/main" id="{A9CE17FD-FD93-4AEC-A74B-10947BA824EF}"/>
                </a:ext>
              </a:extLst>
            </p:cNvPr>
            <p:cNvGrpSpPr/>
            <p:nvPr/>
          </p:nvGrpSpPr>
          <p:grpSpPr>
            <a:xfrm>
              <a:off x="1397954" y="1674205"/>
              <a:ext cx="1739579" cy="507187"/>
              <a:chOff x="-1799053" y="2227852"/>
              <a:chExt cx="1739579" cy="507187"/>
            </a:xfrm>
          </p:grpSpPr>
          <mc:AlternateContent xmlns:mc="http://schemas.openxmlformats.org/markup-compatibility/2006" xmlns:a14="http://schemas.microsoft.com/office/drawing/2010/main">
            <mc:Choice Requires="a14">
              <p:sp>
                <p:nvSpPr>
                  <p:cNvPr id="33" name="TextBox 32">
                    <a:extLst>
                      <a:ext uri="{FF2B5EF4-FFF2-40B4-BE49-F238E27FC236}">
                        <a16:creationId xmlns:a16="http://schemas.microsoft.com/office/drawing/2014/main" id="{3F659197-7301-4635-9C53-47255647DB13}"/>
                      </a:ext>
                    </a:extLst>
                  </p:cNvPr>
                  <p:cNvSpPr txBox="1"/>
                  <p:nvPr/>
                </p:nvSpPr>
                <p:spPr bwMode="auto">
                  <a:xfrm>
                    <a:off x="-1707534" y="2227852"/>
                    <a:ext cx="1532497" cy="324769"/>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US" sz="1400" i="1" smtClean="0">
                                  <a:solidFill>
                                    <a:srgbClr val="002060"/>
                                  </a:solidFill>
                                  <a:latin typeface="Cambria Math" panose="02040503050406030204" pitchFamily="18" charset="0"/>
                                </a:rPr>
                              </m:ctrlPr>
                            </m:sSubPr>
                            <m:e>
                              <m:r>
                                <a:rPr lang="el-GR" sz="1400" i="1">
                                  <a:solidFill>
                                    <a:srgbClr val="002060"/>
                                  </a:solidFill>
                                  <a:latin typeface="Cambria Math" panose="02040503050406030204" pitchFamily="18" charset="0"/>
                                  <a:ea typeface="Cambria Math" panose="02040503050406030204" pitchFamily="18" charset="0"/>
                                </a:rPr>
                                <m:t>𝜎</m:t>
                              </m:r>
                            </m:e>
                            <m:sub>
                              <m:r>
                                <a:rPr lang="en-US" sz="1400" b="0" i="1" smtClean="0">
                                  <a:solidFill>
                                    <a:srgbClr val="002060"/>
                                  </a:solidFill>
                                  <a:latin typeface="Cambria Math" panose="02040503050406030204" pitchFamily="18" charset="0"/>
                                </a:rPr>
                                <m:t>𝑦</m:t>
                              </m:r>
                            </m:sub>
                          </m:sSub>
                          <m:r>
                            <a:rPr lang="en-US" sz="1400" dirty="0">
                              <a:solidFill>
                                <a:srgbClr val="002060"/>
                              </a:solidFill>
                              <a:latin typeface="Cambria Math" panose="02040503050406030204" pitchFamily="18" charset="0"/>
                              <a:ea typeface="Cambria Math" panose="02040503050406030204" pitchFamily="18" charset="0"/>
                            </a:rPr>
                            <m:t>≈</m:t>
                          </m:r>
                          <m:r>
                            <m:rPr>
                              <m:sty m:val="p"/>
                            </m:rPr>
                            <a:rPr lang="en-US" sz="1400" b="0" i="0" dirty="0" smtClean="0">
                              <a:solidFill>
                                <a:srgbClr val="002060"/>
                              </a:solidFill>
                              <a:latin typeface="Cambria Math" panose="02040503050406030204" pitchFamily="18" charset="0"/>
                              <a:ea typeface="Cambria Math" panose="02040503050406030204" pitchFamily="18" charset="0"/>
                            </a:rPr>
                            <m:t>few</m:t>
                          </m:r>
                          <m:r>
                            <a:rPr lang="en-US" sz="1400" b="0" i="0" dirty="0" smtClean="0">
                              <a:solidFill>
                                <a:srgbClr val="002060"/>
                              </a:solidFill>
                              <a:latin typeface="Cambria Math" panose="02040503050406030204" pitchFamily="18" charset="0"/>
                              <a:ea typeface="Cambria Math" panose="02040503050406030204" pitchFamily="18" charset="0"/>
                            </a:rPr>
                            <m:t> </m:t>
                          </m:r>
                          <m:r>
                            <m:rPr>
                              <m:sty m:val="p"/>
                            </m:rPr>
                            <a:rPr lang="en-US" sz="1400" b="0" i="0" dirty="0" smtClean="0">
                              <a:solidFill>
                                <a:srgbClr val="002060"/>
                              </a:solidFill>
                              <a:latin typeface="Cambria Math" panose="02040503050406030204" pitchFamily="18" charset="0"/>
                              <a:ea typeface="Cambria Math" panose="02040503050406030204" pitchFamily="18" charset="0"/>
                            </a:rPr>
                            <m:t>mm</m:t>
                          </m:r>
                        </m:oMath>
                      </m:oMathPara>
                    </a14:m>
                    <a:endParaRPr lang="en-US" sz="1400" dirty="0"/>
                  </a:p>
                </p:txBody>
              </p:sp>
            </mc:Choice>
            <mc:Fallback xmlns="">
              <p:sp>
                <p:nvSpPr>
                  <p:cNvPr id="33" name="TextBox 32">
                    <a:extLst>
                      <a:ext uri="{FF2B5EF4-FFF2-40B4-BE49-F238E27FC236}">
                        <a16:creationId xmlns:a16="http://schemas.microsoft.com/office/drawing/2014/main" id="{3F659197-7301-4635-9C53-47255647DB13}"/>
                      </a:ext>
                    </a:extLst>
                  </p:cNvPr>
                  <p:cNvSpPr txBox="1">
                    <a:spLocks noRot="1" noChangeAspect="1" noMove="1" noResize="1" noEditPoints="1" noAdjustHandles="1" noChangeArrowheads="1" noChangeShapeType="1" noTextEdit="1"/>
                  </p:cNvSpPr>
                  <p:nvPr/>
                </p:nvSpPr>
                <p:spPr bwMode="auto">
                  <a:xfrm>
                    <a:off x="-1707534" y="2227852"/>
                    <a:ext cx="1532497" cy="324769"/>
                  </a:xfrm>
                  <a:prstGeom prst="rect">
                    <a:avLst/>
                  </a:prstGeom>
                  <a:blipFill>
                    <a:blip r:embed="rId6"/>
                    <a:stretch>
                      <a:fillRect/>
                    </a:stretch>
                  </a:blipFill>
                </p:spPr>
                <p:txBody>
                  <a:bodyPr/>
                  <a:lstStyle/>
                  <a:p>
                    <a:r>
                      <a:rPr lang="en-US">
                        <a:noFill/>
                      </a:rPr>
                      <a:t> </a:t>
                    </a:r>
                  </a:p>
                </p:txBody>
              </p:sp>
            </mc:Fallback>
          </mc:AlternateContent>
          <p:sp>
            <p:nvSpPr>
              <p:cNvPr id="2" name="TextBox 1">
                <a:extLst>
                  <a:ext uri="{FF2B5EF4-FFF2-40B4-BE49-F238E27FC236}">
                    <a16:creationId xmlns:a16="http://schemas.microsoft.com/office/drawing/2014/main" id="{ECB4CBC3-8DAC-486F-A08D-35AB4D1A67C9}"/>
                  </a:ext>
                </a:extLst>
              </p:cNvPr>
              <p:cNvSpPr txBox="1"/>
              <p:nvPr/>
            </p:nvSpPr>
            <p:spPr>
              <a:xfrm>
                <a:off x="-1799053" y="2473429"/>
                <a:ext cx="1739579" cy="261610"/>
              </a:xfrm>
              <a:prstGeom prst="rect">
                <a:avLst/>
              </a:prstGeom>
              <a:noFill/>
            </p:spPr>
            <p:txBody>
              <a:bodyPr wrap="none" rtlCol="0">
                <a:spAutoFit/>
              </a:bodyPr>
              <a:lstStyle/>
              <a:p>
                <a:r>
                  <a:rPr lang="en-US" sz="1100" b="1" dirty="0">
                    <a:solidFill>
                      <a:srgbClr val="002060"/>
                    </a:solidFill>
                    <a:highlight>
                      <a:srgbClr val="FFFF00"/>
                    </a:highlight>
                  </a:rPr>
                  <a:t>PARTICLES NOT LOST</a:t>
                </a:r>
              </a:p>
            </p:txBody>
          </p:sp>
        </p:grpSp>
        <p:sp>
          <p:nvSpPr>
            <p:cNvPr id="15" name="Arrow: Right 14">
              <a:extLst>
                <a:ext uri="{FF2B5EF4-FFF2-40B4-BE49-F238E27FC236}">
                  <a16:creationId xmlns:a16="http://schemas.microsoft.com/office/drawing/2014/main" id="{F7928943-97B0-4536-A0BB-31680C058BDF}"/>
                </a:ext>
              </a:extLst>
            </p:cNvPr>
            <p:cNvSpPr/>
            <p:nvPr/>
          </p:nvSpPr>
          <p:spPr bwMode="auto">
            <a:xfrm rot="19770642">
              <a:off x="2809061" y="1608876"/>
              <a:ext cx="754159" cy="120229"/>
            </a:xfrm>
            <a:prstGeom prst="right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TextBox 28">
              <a:extLst>
                <a:ext uri="{FF2B5EF4-FFF2-40B4-BE49-F238E27FC236}">
                  <a16:creationId xmlns:a16="http://schemas.microsoft.com/office/drawing/2014/main" id="{DCE03252-2ED5-42D9-8AF1-954745CB7A85}"/>
                </a:ext>
              </a:extLst>
            </p:cNvPr>
            <p:cNvSpPr txBox="1"/>
            <p:nvPr/>
          </p:nvSpPr>
          <p:spPr bwMode="auto">
            <a:xfrm>
              <a:off x="3102279" y="2593591"/>
              <a:ext cx="381836" cy="276999"/>
            </a:xfrm>
            <a:prstGeom prst="rect">
              <a:avLst/>
            </a:prstGeom>
            <a:solidFill>
              <a:srgbClr val="C00000"/>
            </a:solidFill>
            <a:ln>
              <a:solidFill>
                <a:srgbClr val="C00000"/>
              </a:solidFill>
            </a:ln>
          </p:spPr>
          <p:txBody>
            <a:bodyPr wrap="none" rtlCol="0">
              <a:spAutoFit/>
            </a:bodyPr>
            <a:lstStyle/>
            <a:p>
              <a:r>
                <a:rPr lang="en-US" sz="1200" b="1" dirty="0">
                  <a:solidFill>
                    <a:schemeClr val="bg1"/>
                  </a:solidFill>
                </a:rPr>
                <a:t>(b)</a:t>
              </a:r>
            </a:p>
          </p:txBody>
        </p:sp>
        <p:sp>
          <p:nvSpPr>
            <p:cNvPr id="37" name="TextBox 36">
              <a:extLst>
                <a:ext uri="{FF2B5EF4-FFF2-40B4-BE49-F238E27FC236}">
                  <a16:creationId xmlns:a16="http://schemas.microsoft.com/office/drawing/2014/main" id="{DA2F3E2A-7365-414B-A769-E98E7969699E}"/>
                </a:ext>
              </a:extLst>
            </p:cNvPr>
            <p:cNvSpPr txBox="1"/>
            <p:nvPr/>
          </p:nvSpPr>
          <p:spPr bwMode="auto">
            <a:xfrm>
              <a:off x="2720443" y="4389982"/>
              <a:ext cx="381836" cy="276999"/>
            </a:xfrm>
            <a:prstGeom prst="rect">
              <a:avLst/>
            </a:prstGeom>
            <a:solidFill>
              <a:srgbClr val="00B050"/>
            </a:solidFill>
            <a:ln>
              <a:solidFill>
                <a:srgbClr val="00B050"/>
              </a:solidFill>
            </a:ln>
          </p:spPr>
          <p:txBody>
            <a:bodyPr wrap="none" rtlCol="0">
              <a:spAutoFit/>
            </a:bodyPr>
            <a:lstStyle/>
            <a:p>
              <a:r>
                <a:rPr lang="en-US" sz="1200" b="1" dirty="0">
                  <a:solidFill>
                    <a:schemeClr val="bg1"/>
                  </a:solidFill>
                </a:rPr>
                <a:t>(a)</a:t>
              </a:r>
            </a:p>
          </p:txBody>
        </p:sp>
      </p:grpSp>
    </p:spTree>
    <p:extLst>
      <p:ext uri="{BB962C8B-B14F-4D97-AF65-F5344CB8AC3E}">
        <p14:creationId xmlns:p14="http://schemas.microsoft.com/office/powerpoint/2010/main" val="313534556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pic>
        <p:nvPicPr>
          <p:cNvPr id="3" name="Picture 2">
            <a:extLst>
              <a:ext uri="{FF2B5EF4-FFF2-40B4-BE49-F238E27FC236}">
                <a16:creationId xmlns:a16="http://schemas.microsoft.com/office/drawing/2014/main" id="{1D566FA1-5961-418B-9ECA-29178818F2E0}"/>
              </a:ext>
            </a:extLst>
          </p:cNvPr>
          <p:cNvPicPr>
            <a:picLocks noChangeAspect="1"/>
          </p:cNvPicPr>
          <p:nvPr/>
        </p:nvPicPr>
        <p:blipFill rotWithShape="1">
          <a:blip r:embed="rId2">
            <a:extLst>
              <a:ext uri="{28A0092B-C50C-407E-A947-70E740481C1C}">
                <a14:useLocalDpi xmlns:a14="http://schemas.microsoft.com/office/drawing/2010/main" val="0"/>
              </a:ext>
            </a:extLst>
          </a:blip>
          <a:srcRect l="3380" t="8420" r="8420" b="4641"/>
          <a:stretch/>
        </p:blipFill>
        <p:spPr>
          <a:xfrm>
            <a:off x="277503" y="1505501"/>
            <a:ext cx="3960440" cy="3903862"/>
          </a:xfrm>
          <a:prstGeom prst="rect">
            <a:avLst/>
          </a:prstGeom>
        </p:spPr>
      </p:pic>
      <p:pic>
        <p:nvPicPr>
          <p:cNvPr id="7" name="Picture 6">
            <a:extLst>
              <a:ext uri="{FF2B5EF4-FFF2-40B4-BE49-F238E27FC236}">
                <a16:creationId xmlns:a16="http://schemas.microsoft.com/office/drawing/2014/main" id="{66D5711A-6D5F-4B25-9AB9-113D9FDDADAE}"/>
              </a:ext>
            </a:extLst>
          </p:cNvPr>
          <p:cNvPicPr>
            <a:picLocks noChangeAspect="1"/>
          </p:cNvPicPr>
          <p:nvPr/>
        </p:nvPicPr>
        <p:blipFill rotWithShape="1">
          <a:blip r:embed="rId3">
            <a:extLst>
              <a:ext uri="{28A0092B-C50C-407E-A947-70E740481C1C}">
                <a14:useLocalDpi xmlns:a14="http://schemas.microsoft.com/office/drawing/2010/main" val="0"/>
              </a:ext>
            </a:extLst>
          </a:blip>
          <a:srcRect l="4641" t="8420" r="7160" b="5461"/>
          <a:stretch/>
        </p:blipFill>
        <p:spPr>
          <a:xfrm>
            <a:off x="4266234" y="1502397"/>
            <a:ext cx="3960439" cy="3866993"/>
          </a:xfrm>
          <a:prstGeom prst="rect">
            <a:avLst/>
          </a:prstGeom>
        </p:spPr>
      </p:pic>
      <p:sp>
        <p:nvSpPr>
          <p:cNvPr id="6" name="Title 5"/>
          <p:cNvSpPr>
            <a:spLocks noGrp="1"/>
          </p:cNvSpPr>
          <p:nvPr>
            <p:ph type="title"/>
          </p:nvPr>
        </p:nvSpPr>
        <p:spPr bwMode="auto">
          <a:xfrm>
            <a:off x="198001" y="126000"/>
            <a:ext cx="8766487" cy="496800"/>
          </a:xfrm>
        </p:spPr>
        <p:txBody>
          <a:bodyPr/>
          <a:lstStyle/>
          <a:p>
            <a:pPr algn="ctr">
              <a:defRPr/>
            </a:pPr>
            <a:r>
              <a:rPr lang="en-US" dirty="0"/>
              <a:t>Strategy for vertical halo reduction</a:t>
            </a:r>
            <a:endParaRPr dirty="0"/>
          </a:p>
        </p:txBody>
      </p:sp>
      <p:sp>
        <p:nvSpPr>
          <p:cNvPr id="8" name="Slide Number Placeholder 7"/>
          <p:cNvSpPr>
            <a:spLocks noGrp="1"/>
          </p:cNvSpPr>
          <p:nvPr>
            <p:ph type="sldNum" sz="quarter" idx="11"/>
          </p:nvPr>
        </p:nvSpPr>
        <p:spPr bwMode="auto"/>
        <p:txBody>
          <a:bodyPr/>
          <a:lstStyle/>
          <a:p>
            <a:pPr>
              <a:defRPr/>
            </a:pPr>
            <a:r>
              <a:rPr lang="en-US" dirty="0"/>
              <a:t>Page </a:t>
            </a:r>
            <a:fld id="{733122C9-A0B9-462F-8757-0847AD287B63}" type="slidenum">
              <a:rPr lang="en-US" smtClean="0"/>
              <a:t>7</a:t>
            </a:fld>
            <a:endParaRPr lang="en-US" dirty="0"/>
          </a:p>
        </p:txBody>
      </p:sp>
      <p:sp>
        <p:nvSpPr>
          <p:cNvPr id="5" name="Slide Number Placeholder 7">
            <a:extLst>
              <a:ext uri="{FF2B5EF4-FFF2-40B4-BE49-F238E27FC236}">
                <a16:creationId xmlns:a16="http://schemas.microsoft.com/office/drawing/2014/main" id="{9FFAE2CA-68CD-462F-8B7E-5FBBD83C83BF}"/>
              </a:ext>
            </a:extLst>
          </p:cNvPr>
          <p:cNvSpPr txBox="1">
            <a:spLocks/>
          </p:cNvSpPr>
          <p:nvPr/>
        </p:nvSpPr>
        <p:spPr bwMode="auto">
          <a:xfrm>
            <a:off x="971600" y="5402865"/>
            <a:ext cx="1656184" cy="177000"/>
          </a:xfrm>
          <a:prstGeom prst="rect">
            <a:avLst/>
          </a:prstGeom>
        </p:spPr>
        <p:txBody>
          <a:bodyPr vert="horz" lIns="0" tIns="0" rIns="0" bIns="0" rtlCol="0" anchor="b" anchorCtr="0">
            <a:noAutofit/>
          </a:bodyPr>
          <a:lstStyle>
            <a:defPPr>
              <a:defRPr lang="fr-FR"/>
            </a:defPPr>
            <a:lvl1pPr marL="0" algn="l" defTabSz="914400">
              <a:defRPr sz="600" b="1">
                <a:solidFill>
                  <a:schemeClr val="accent1"/>
                </a:solidFill>
                <a:latin typeface="+mn-lt"/>
                <a:ea typeface="+mn-ea"/>
                <a:cs typeface="+mn-cs"/>
              </a:defRPr>
            </a:lvl1pPr>
            <a:lvl2pPr marL="457200" algn="l" defTabSz="914400">
              <a:defRPr sz="1800">
                <a:solidFill>
                  <a:schemeClr val="tx1"/>
                </a:solidFill>
                <a:latin typeface="+mn-lt"/>
                <a:ea typeface="+mn-ea"/>
                <a:cs typeface="+mn-cs"/>
              </a:defRPr>
            </a:lvl2pPr>
            <a:lvl3pPr marL="914400" algn="l" defTabSz="914400">
              <a:defRPr sz="1800">
                <a:solidFill>
                  <a:schemeClr val="tx1"/>
                </a:solidFill>
                <a:latin typeface="+mn-lt"/>
                <a:ea typeface="+mn-ea"/>
                <a:cs typeface="+mn-cs"/>
              </a:defRPr>
            </a:lvl3pPr>
            <a:lvl4pPr marL="1371600" algn="l" defTabSz="914400">
              <a:defRPr sz="1800">
                <a:solidFill>
                  <a:schemeClr val="tx1"/>
                </a:solidFill>
                <a:latin typeface="+mn-lt"/>
                <a:ea typeface="+mn-ea"/>
                <a:cs typeface="+mn-cs"/>
              </a:defRPr>
            </a:lvl4pPr>
            <a:lvl5pPr marL="1828800" algn="l" defTabSz="914400">
              <a:defRPr sz="1800">
                <a:solidFill>
                  <a:schemeClr val="tx1"/>
                </a:solidFill>
                <a:latin typeface="+mn-lt"/>
                <a:ea typeface="+mn-ea"/>
                <a:cs typeface="+mn-cs"/>
              </a:defRPr>
            </a:lvl5pPr>
            <a:lvl6pPr marL="2286000" algn="l" defTabSz="914400">
              <a:defRPr sz="1800">
                <a:solidFill>
                  <a:schemeClr val="tx1"/>
                </a:solidFill>
                <a:latin typeface="+mn-lt"/>
                <a:ea typeface="+mn-ea"/>
                <a:cs typeface="+mn-cs"/>
              </a:defRPr>
            </a:lvl6pPr>
            <a:lvl7pPr marL="2743200" algn="l" defTabSz="914400">
              <a:defRPr sz="1800">
                <a:solidFill>
                  <a:schemeClr val="tx1"/>
                </a:solidFill>
                <a:latin typeface="+mn-lt"/>
                <a:ea typeface="+mn-ea"/>
                <a:cs typeface="+mn-cs"/>
              </a:defRPr>
            </a:lvl7pPr>
            <a:lvl8pPr marL="3200400" algn="l" defTabSz="914400">
              <a:defRPr sz="1800">
                <a:solidFill>
                  <a:schemeClr val="tx1"/>
                </a:solidFill>
                <a:latin typeface="+mn-lt"/>
                <a:ea typeface="+mn-ea"/>
                <a:cs typeface="+mn-cs"/>
              </a:defRPr>
            </a:lvl8pPr>
            <a:lvl9pPr marL="3657600" algn="l" defTabSz="914400">
              <a:defRPr sz="1800">
                <a:solidFill>
                  <a:schemeClr val="tx1"/>
                </a:solidFill>
                <a:latin typeface="+mn-lt"/>
                <a:ea typeface="+mn-ea"/>
                <a:cs typeface="+mn-cs"/>
              </a:defRPr>
            </a:lvl9pPr>
          </a:lstStyle>
          <a:p>
            <a:pPr>
              <a:defRPr/>
            </a:pPr>
            <a:r>
              <a:rPr lang="en-US" dirty="0"/>
              <a:t>MATTIA STEFANELLI</a:t>
            </a:r>
          </a:p>
        </p:txBody>
      </p:sp>
      <p:sp>
        <p:nvSpPr>
          <p:cNvPr id="41" name="TextBox 40">
            <a:extLst>
              <a:ext uri="{FF2B5EF4-FFF2-40B4-BE49-F238E27FC236}">
                <a16:creationId xmlns:a16="http://schemas.microsoft.com/office/drawing/2014/main" id="{F1E2107D-4D7C-47FC-80F1-6C80BF0FA434}"/>
              </a:ext>
            </a:extLst>
          </p:cNvPr>
          <p:cNvSpPr txBox="1"/>
          <p:nvPr/>
        </p:nvSpPr>
        <p:spPr bwMode="auto">
          <a:xfrm>
            <a:off x="2771800" y="2824612"/>
            <a:ext cx="381836" cy="276999"/>
          </a:xfrm>
          <a:prstGeom prst="rect">
            <a:avLst/>
          </a:prstGeom>
          <a:gradFill flip="none" rotWithShape="1">
            <a:gsLst>
              <a:gs pos="0">
                <a:srgbClr val="C00000">
                  <a:tint val="66000"/>
                  <a:satMod val="160000"/>
                </a:srgbClr>
              </a:gs>
              <a:gs pos="50000">
                <a:srgbClr val="C00000">
                  <a:tint val="44500"/>
                  <a:satMod val="160000"/>
                </a:srgbClr>
              </a:gs>
              <a:gs pos="100000">
                <a:srgbClr val="C00000">
                  <a:tint val="23500"/>
                  <a:satMod val="160000"/>
                </a:srgbClr>
              </a:gs>
            </a:gsLst>
            <a:lin ang="2700000" scaled="1"/>
            <a:tileRect/>
          </a:gradFill>
          <a:ln>
            <a:noFill/>
          </a:ln>
        </p:spPr>
        <p:txBody>
          <a:bodyPr wrap="none" rtlCol="0">
            <a:spAutoFit/>
          </a:bodyPr>
          <a:lstStyle/>
          <a:p>
            <a:r>
              <a:rPr lang="en-US" sz="1200" b="1" dirty="0">
                <a:solidFill>
                  <a:schemeClr val="bg1"/>
                </a:solidFill>
              </a:rPr>
              <a:t>(b)</a:t>
            </a:r>
          </a:p>
        </p:txBody>
      </p:sp>
      <p:sp>
        <p:nvSpPr>
          <p:cNvPr id="42" name="TextBox 41">
            <a:extLst>
              <a:ext uri="{FF2B5EF4-FFF2-40B4-BE49-F238E27FC236}">
                <a16:creationId xmlns:a16="http://schemas.microsoft.com/office/drawing/2014/main" id="{0C0903B0-802C-4D4F-80EC-62BC67D587D9}"/>
              </a:ext>
            </a:extLst>
          </p:cNvPr>
          <p:cNvSpPr txBox="1"/>
          <p:nvPr/>
        </p:nvSpPr>
        <p:spPr bwMode="auto">
          <a:xfrm>
            <a:off x="2436866" y="4441676"/>
            <a:ext cx="381836" cy="276999"/>
          </a:xfrm>
          <a:prstGeom prst="rect">
            <a:avLst/>
          </a:prstGeom>
          <a:gradFill flip="none" rotWithShape="1">
            <a:gsLst>
              <a:gs pos="0">
                <a:srgbClr val="00B050">
                  <a:tint val="66000"/>
                  <a:satMod val="160000"/>
                </a:srgbClr>
              </a:gs>
              <a:gs pos="50000">
                <a:srgbClr val="00B050">
                  <a:tint val="44500"/>
                  <a:satMod val="160000"/>
                </a:srgbClr>
              </a:gs>
              <a:gs pos="100000">
                <a:srgbClr val="00B050">
                  <a:tint val="23500"/>
                  <a:satMod val="160000"/>
                </a:srgbClr>
              </a:gs>
            </a:gsLst>
            <a:lin ang="2700000" scaled="1"/>
            <a:tileRect/>
          </a:gradFill>
          <a:ln>
            <a:noFill/>
          </a:ln>
        </p:spPr>
        <p:txBody>
          <a:bodyPr wrap="none" rtlCol="0">
            <a:spAutoFit/>
          </a:bodyPr>
          <a:lstStyle/>
          <a:p>
            <a:r>
              <a:rPr lang="en-US" sz="1200" b="1" dirty="0">
                <a:solidFill>
                  <a:schemeClr val="bg1"/>
                </a:solidFill>
              </a:rPr>
              <a:t>(a)</a:t>
            </a:r>
          </a:p>
        </p:txBody>
      </p:sp>
      <p:sp>
        <p:nvSpPr>
          <p:cNvPr id="43" name="TextBox 42">
            <a:extLst>
              <a:ext uri="{FF2B5EF4-FFF2-40B4-BE49-F238E27FC236}">
                <a16:creationId xmlns:a16="http://schemas.microsoft.com/office/drawing/2014/main" id="{8F822C27-1128-4F5C-A4A7-1D5948F25035}"/>
              </a:ext>
            </a:extLst>
          </p:cNvPr>
          <p:cNvSpPr txBox="1"/>
          <p:nvPr/>
        </p:nvSpPr>
        <p:spPr bwMode="auto">
          <a:xfrm>
            <a:off x="3604175" y="3640892"/>
            <a:ext cx="381836" cy="276999"/>
          </a:xfrm>
          <a:prstGeom prst="rect">
            <a:avLst/>
          </a:prstGeom>
          <a:solidFill>
            <a:srgbClr val="C00000"/>
          </a:solidFill>
          <a:ln>
            <a:solidFill>
              <a:srgbClr val="C00000"/>
            </a:solidFill>
          </a:ln>
        </p:spPr>
        <p:txBody>
          <a:bodyPr wrap="none" rtlCol="0">
            <a:spAutoFit/>
          </a:bodyPr>
          <a:lstStyle/>
          <a:p>
            <a:r>
              <a:rPr lang="en-US" sz="1200" b="1" dirty="0">
                <a:solidFill>
                  <a:schemeClr val="bg1"/>
                </a:solidFill>
              </a:rPr>
              <a:t>(b)</a:t>
            </a:r>
          </a:p>
        </p:txBody>
      </p:sp>
      <p:sp>
        <p:nvSpPr>
          <p:cNvPr id="44" name="TextBox 43">
            <a:extLst>
              <a:ext uri="{FF2B5EF4-FFF2-40B4-BE49-F238E27FC236}">
                <a16:creationId xmlns:a16="http://schemas.microsoft.com/office/drawing/2014/main" id="{23E45DE1-8A3D-4144-A3ED-295E62D022D2}"/>
              </a:ext>
            </a:extLst>
          </p:cNvPr>
          <p:cNvSpPr txBox="1"/>
          <p:nvPr/>
        </p:nvSpPr>
        <p:spPr bwMode="auto">
          <a:xfrm>
            <a:off x="3704325" y="4801716"/>
            <a:ext cx="381836" cy="276999"/>
          </a:xfrm>
          <a:prstGeom prst="rect">
            <a:avLst/>
          </a:prstGeom>
          <a:solidFill>
            <a:srgbClr val="00B050"/>
          </a:solidFill>
          <a:ln>
            <a:solidFill>
              <a:srgbClr val="00B050"/>
            </a:solidFill>
          </a:ln>
        </p:spPr>
        <p:txBody>
          <a:bodyPr wrap="none" rtlCol="0">
            <a:spAutoFit/>
          </a:bodyPr>
          <a:lstStyle/>
          <a:p>
            <a:r>
              <a:rPr lang="en-US" sz="1200" b="1" dirty="0">
                <a:solidFill>
                  <a:schemeClr val="bg1"/>
                </a:solidFill>
              </a:rPr>
              <a:t>(a)</a:t>
            </a:r>
          </a:p>
        </p:txBody>
      </p:sp>
      <mc:AlternateContent xmlns:mc="http://schemas.openxmlformats.org/markup-compatibility/2006" xmlns:a14="http://schemas.microsoft.com/office/drawing/2010/main">
        <mc:Choice Requires="a14">
          <p:sp>
            <p:nvSpPr>
              <p:cNvPr id="45" name="TextBox 44">
                <a:extLst>
                  <a:ext uri="{FF2B5EF4-FFF2-40B4-BE49-F238E27FC236}">
                    <a16:creationId xmlns:a16="http://schemas.microsoft.com/office/drawing/2014/main" id="{1B6CDB11-7FB8-4992-8618-8005E049DB52}"/>
                  </a:ext>
                </a:extLst>
              </p:cNvPr>
              <p:cNvSpPr txBox="1"/>
              <p:nvPr/>
            </p:nvSpPr>
            <p:spPr bwMode="auto">
              <a:xfrm>
                <a:off x="234395" y="723502"/>
                <a:ext cx="8693697" cy="1269578"/>
              </a:xfrm>
              <a:prstGeom prst="rect">
                <a:avLst/>
              </a:prstGeom>
              <a:noFill/>
            </p:spPr>
            <p:txBody>
              <a:bodyPr wrap="square" rtlCol="0">
                <a:spAutoFit/>
              </a:bodyPr>
              <a:lstStyle/>
              <a:p>
                <a:r>
                  <a:rPr lang="en-US" sz="1400" b="1" dirty="0">
                    <a:solidFill>
                      <a:srgbClr val="002060"/>
                    </a:solidFill>
                  </a:rPr>
                  <a:t>The approach is based on the reduction of the chromaticities </a:t>
                </a:r>
                <a14:m>
                  <m:oMath xmlns:m="http://schemas.openxmlformats.org/officeDocument/2006/math">
                    <m:r>
                      <a:rPr lang="en-US" sz="1400" i="1">
                        <a:solidFill>
                          <a:schemeClr val="accent1">
                            <a:lumMod val="75000"/>
                          </a:schemeClr>
                        </a:solidFill>
                        <a:latin typeface="Cambria Math" panose="02040503050406030204" pitchFamily="18" charset="0"/>
                      </a:rPr>
                      <m:t>𝑄</m:t>
                    </m:r>
                    <m:r>
                      <a:rPr lang="en-US" sz="1400" i="1">
                        <a:solidFill>
                          <a:schemeClr val="accent1">
                            <a:lumMod val="75000"/>
                          </a:schemeClr>
                        </a:solidFill>
                        <a:latin typeface="Cambria Math" panose="02040503050406030204" pitchFamily="18" charset="0"/>
                      </a:rPr>
                      <m:t>′ </m:t>
                    </m:r>
                  </m:oMath>
                </a14:m>
                <a:r>
                  <a:rPr lang="en-US" sz="1400" b="1" dirty="0">
                    <a:solidFill>
                      <a:srgbClr val="002060"/>
                    </a:solidFill>
                  </a:rPr>
                  <a:t>:</a:t>
                </a:r>
              </a:p>
              <a:p>
                <a:r>
                  <a:rPr lang="en-US" sz="1200" dirty="0">
                    <a:solidFill>
                      <a:srgbClr val="002060"/>
                    </a:solidFill>
                  </a:rPr>
                  <a:t>The dependence of the betatron oscillation tunes on the energy deviation is decreased.</a:t>
                </a:r>
              </a:p>
              <a:p>
                <a:r>
                  <a:rPr lang="en-US" sz="1200" dirty="0">
                    <a:solidFill>
                      <a:srgbClr val="002060"/>
                    </a:solidFill>
                  </a:rPr>
                  <a:t>A lower limit is set by the arising of strong collective effects for great values of current / bunch.</a:t>
                </a:r>
              </a:p>
              <a:p>
                <a:r>
                  <a:rPr lang="en-US" sz="1050" dirty="0">
                    <a:solidFill>
                      <a:srgbClr val="002060"/>
                    </a:solidFill>
                  </a:rPr>
                  <a:t> </a:t>
                </a:r>
              </a:p>
              <a:p>
                <a:endParaRPr lang="en-US" sz="1400" dirty="0">
                  <a:solidFill>
                    <a:srgbClr val="002060"/>
                  </a:solidFill>
                </a:endParaRPr>
              </a:p>
              <a:p>
                <a:endParaRPr lang="en-US" sz="1400" dirty="0">
                  <a:solidFill>
                    <a:srgbClr val="002060"/>
                  </a:solidFill>
                </a:endParaRPr>
              </a:p>
            </p:txBody>
          </p:sp>
        </mc:Choice>
        <mc:Fallback xmlns="">
          <p:sp>
            <p:nvSpPr>
              <p:cNvPr id="45" name="TextBox 44">
                <a:extLst>
                  <a:ext uri="{FF2B5EF4-FFF2-40B4-BE49-F238E27FC236}">
                    <a16:creationId xmlns:a16="http://schemas.microsoft.com/office/drawing/2014/main" id="{1B6CDB11-7FB8-4992-8618-8005E049DB52}"/>
                  </a:ext>
                </a:extLst>
              </p:cNvPr>
              <p:cNvSpPr txBox="1">
                <a:spLocks noRot="1" noChangeAspect="1" noMove="1" noResize="1" noEditPoints="1" noAdjustHandles="1" noChangeArrowheads="1" noChangeShapeType="1" noTextEdit="1"/>
              </p:cNvSpPr>
              <p:nvPr/>
            </p:nvSpPr>
            <p:spPr bwMode="auto">
              <a:xfrm>
                <a:off x="234395" y="723502"/>
                <a:ext cx="8693697" cy="1269578"/>
              </a:xfrm>
              <a:prstGeom prst="rect">
                <a:avLst/>
              </a:prstGeom>
              <a:blipFill>
                <a:blip r:embed="rId4"/>
                <a:stretch>
                  <a:fillRect l="-210" t="-962"/>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52" name="TextBox 51">
                <a:extLst>
                  <a:ext uri="{FF2B5EF4-FFF2-40B4-BE49-F238E27FC236}">
                    <a16:creationId xmlns:a16="http://schemas.microsoft.com/office/drawing/2014/main" id="{39E9C345-B586-4B6A-8A3F-70E8EEE2938E}"/>
                  </a:ext>
                </a:extLst>
              </p:cNvPr>
              <p:cNvSpPr txBox="1"/>
              <p:nvPr/>
            </p:nvSpPr>
            <p:spPr bwMode="auto">
              <a:xfrm>
                <a:off x="6821373" y="830863"/>
                <a:ext cx="2088232" cy="410562"/>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sz="1400" b="0" i="1" smtClean="0">
                              <a:solidFill>
                                <a:schemeClr val="accent1">
                                  <a:lumMod val="75000"/>
                                </a:schemeClr>
                              </a:solidFill>
                              <a:latin typeface="Cambria Math" panose="02040503050406030204" pitchFamily="18" charset="0"/>
                            </a:rPr>
                          </m:ctrlPr>
                        </m:sSubPr>
                        <m:e>
                          <m:r>
                            <a:rPr lang="en-US" sz="1400" b="0" i="1" smtClean="0">
                              <a:solidFill>
                                <a:schemeClr val="accent1">
                                  <a:lumMod val="75000"/>
                                </a:schemeClr>
                              </a:solidFill>
                              <a:latin typeface="Cambria Math" panose="02040503050406030204" pitchFamily="18" charset="0"/>
                            </a:rPr>
                            <m:t>𝑄</m:t>
                          </m:r>
                          <m:r>
                            <a:rPr lang="en-US" sz="1400" b="0" i="1" smtClean="0">
                              <a:solidFill>
                                <a:schemeClr val="accent1">
                                  <a:lumMod val="75000"/>
                                </a:schemeClr>
                              </a:solidFill>
                              <a:latin typeface="Cambria Math" panose="02040503050406030204" pitchFamily="18" charset="0"/>
                            </a:rPr>
                            <m:t>′</m:t>
                          </m:r>
                        </m:e>
                        <m:sub>
                          <m:r>
                            <a:rPr lang="en-US" sz="1400" b="0" i="1" smtClean="0">
                              <a:solidFill>
                                <a:schemeClr val="accent1">
                                  <a:lumMod val="75000"/>
                                </a:schemeClr>
                              </a:solidFill>
                              <a:latin typeface="Cambria Math" panose="02040503050406030204" pitchFamily="18" charset="0"/>
                            </a:rPr>
                            <m:t>𝑥</m:t>
                          </m:r>
                          <m:r>
                            <a:rPr lang="en-US" sz="1400" b="0" i="1" smtClean="0">
                              <a:solidFill>
                                <a:schemeClr val="accent1">
                                  <a:lumMod val="75000"/>
                                </a:schemeClr>
                              </a:solidFill>
                              <a:latin typeface="Cambria Math" panose="02040503050406030204" pitchFamily="18" charset="0"/>
                            </a:rPr>
                            <m:t>,</m:t>
                          </m:r>
                          <m:r>
                            <a:rPr lang="en-US" sz="1400" b="0" i="1" smtClean="0">
                              <a:solidFill>
                                <a:schemeClr val="accent1">
                                  <a:lumMod val="75000"/>
                                </a:schemeClr>
                              </a:solidFill>
                              <a:latin typeface="Cambria Math" panose="02040503050406030204" pitchFamily="18" charset="0"/>
                            </a:rPr>
                            <m:t>𝑦</m:t>
                          </m:r>
                        </m:sub>
                      </m:sSub>
                      <m:r>
                        <a:rPr lang="en-US" sz="1400" b="0" i="1" smtClean="0">
                          <a:solidFill>
                            <a:schemeClr val="accent1">
                              <a:lumMod val="75000"/>
                            </a:schemeClr>
                          </a:solidFill>
                          <a:latin typeface="Cambria Math" panose="02040503050406030204" pitchFamily="18" charset="0"/>
                        </a:rPr>
                        <m:t>= </m:t>
                      </m:r>
                      <m:f>
                        <m:fPr>
                          <m:ctrlPr>
                            <a:rPr lang="en-US" sz="1400" i="1" smtClean="0">
                              <a:solidFill>
                                <a:schemeClr val="accent1">
                                  <a:lumMod val="75000"/>
                                </a:schemeClr>
                              </a:solidFill>
                              <a:latin typeface="Cambria Math" panose="02040503050406030204" pitchFamily="18" charset="0"/>
                            </a:rPr>
                          </m:ctrlPr>
                        </m:fPr>
                        <m:num>
                          <m:r>
                            <a:rPr lang="en-US" sz="1400" i="1" smtClean="0">
                              <a:solidFill>
                                <a:schemeClr val="accent1">
                                  <a:lumMod val="75000"/>
                                </a:schemeClr>
                              </a:solidFill>
                              <a:latin typeface="Cambria Math" panose="02040503050406030204" pitchFamily="18" charset="0"/>
                              <a:ea typeface="Cambria Math" panose="02040503050406030204" pitchFamily="18" charset="0"/>
                            </a:rPr>
                            <m:t>∆</m:t>
                          </m:r>
                          <m:sSub>
                            <m:sSubPr>
                              <m:ctrlPr>
                                <a:rPr lang="en-US" sz="1400" i="1" smtClean="0">
                                  <a:solidFill>
                                    <a:schemeClr val="accent1">
                                      <a:lumMod val="75000"/>
                                    </a:schemeClr>
                                  </a:solidFill>
                                  <a:latin typeface="Cambria Math" panose="02040503050406030204" pitchFamily="18" charset="0"/>
                                  <a:ea typeface="Cambria Math" panose="02040503050406030204" pitchFamily="18" charset="0"/>
                                </a:rPr>
                              </m:ctrlPr>
                            </m:sSubPr>
                            <m:e>
                              <m:r>
                                <m:rPr>
                                  <m:sty m:val="p"/>
                                </m:rPr>
                                <a:rPr lang="el-GR" sz="1400" i="1" smtClean="0">
                                  <a:solidFill>
                                    <a:schemeClr val="accent1">
                                      <a:lumMod val="75000"/>
                                    </a:schemeClr>
                                  </a:solidFill>
                                  <a:latin typeface="Cambria Math" panose="02040503050406030204" pitchFamily="18" charset="0"/>
                                  <a:ea typeface="Cambria Math" panose="02040503050406030204" pitchFamily="18" charset="0"/>
                                </a:rPr>
                                <m:t>ν</m:t>
                              </m:r>
                            </m:e>
                            <m:sub>
                              <m:r>
                                <a:rPr lang="en-US" sz="1400" b="0" i="1" smtClean="0">
                                  <a:solidFill>
                                    <a:schemeClr val="accent1">
                                      <a:lumMod val="75000"/>
                                    </a:schemeClr>
                                  </a:solidFill>
                                  <a:latin typeface="Cambria Math" panose="02040503050406030204" pitchFamily="18" charset="0"/>
                                  <a:ea typeface="Cambria Math" panose="02040503050406030204" pitchFamily="18" charset="0"/>
                                </a:rPr>
                                <m:t>𝑥</m:t>
                              </m:r>
                              <m:r>
                                <a:rPr lang="en-US" sz="1400" b="0" i="1" smtClean="0">
                                  <a:solidFill>
                                    <a:schemeClr val="accent1">
                                      <a:lumMod val="75000"/>
                                    </a:schemeClr>
                                  </a:solidFill>
                                  <a:latin typeface="Cambria Math" panose="02040503050406030204" pitchFamily="18" charset="0"/>
                                  <a:ea typeface="Cambria Math" panose="02040503050406030204" pitchFamily="18" charset="0"/>
                                </a:rPr>
                                <m:t>,</m:t>
                              </m:r>
                              <m:r>
                                <a:rPr lang="en-US" sz="1400" b="0" i="1" smtClean="0">
                                  <a:solidFill>
                                    <a:schemeClr val="accent1">
                                      <a:lumMod val="75000"/>
                                    </a:schemeClr>
                                  </a:solidFill>
                                  <a:latin typeface="Cambria Math" panose="02040503050406030204" pitchFamily="18" charset="0"/>
                                  <a:ea typeface="Cambria Math" panose="02040503050406030204" pitchFamily="18" charset="0"/>
                                </a:rPr>
                                <m:t>𝑦</m:t>
                              </m:r>
                            </m:sub>
                          </m:sSub>
                        </m:num>
                        <m:den>
                          <m:r>
                            <a:rPr lang="en-US" sz="1400" i="1" smtClean="0">
                              <a:solidFill>
                                <a:schemeClr val="accent1">
                                  <a:lumMod val="75000"/>
                                </a:schemeClr>
                              </a:solidFill>
                              <a:latin typeface="Cambria Math" panose="02040503050406030204" pitchFamily="18" charset="0"/>
                              <a:ea typeface="Cambria Math" panose="02040503050406030204" pitchFamily="18" charset="0"/>
                            </a:rPr>
                            <m:t>∆</m:t>
                          </m:r>
                          <m:r>
                            <a:rPr lang="en-US" sz="1400" i="1" smtClean="0">
                              <a:solidFill>
                                <a:schemeClr val="accent1">
                                  <a:lumMod val="75000"/>
                                </a:schemeClr>
                              </a:solidFill>
                              <a:latin typeface="Cambria Math" panose="02040503050406030204" pitchFamily="18" charset="0"/>
                              <a:ea typeface="Cambria Math" panose="02040503050406030204" pitchFamily="18" charset="0"/>
                            </a:rPr>
                            <m:t>𝛿</m:t>
                          </m:r>
                        </m:den>
                      </m:f>
                    </m:oMath>
                  </m:oMathPara>
                </a14:m>
                <a:endParaRPr lang="en-US" sz="1100" dirty="0">
                  <a:solidFill>
                    <a:schemeClr val="accent1">
                      <a:lumMod val="75000"/>
                    </a:schemeClr>
                  </a:solidFill>
                </a:endParaRPr>
              </a:p>
            </p:txBody>
          </p:sp>
        </mc:Choice>
        <mc:Fallback xmlns="">
          <p:sp>
            <p:nvSpPr>
              <p:cNvPr id="52" name="TextBox 51">
                <a:extLst>
                  <a:ext uri="{FF2B5EF4-FFF2-40B4-BE49-F238E27FC236}">
                    <a16:creationId xmlns:a16="http://schemas.microsoft.com/office/drawing/2014/main" id="{39E9C345-B586-4B6A-8A3F-70E8EEE2938E}"/>
                  </a:ext>
                </a:extLst>
              </p:cNvPr>
              <p:cNvSpPr txBox="1">
                <a:spLocks noRot="1" noChangeAspect="1" noMove="1" noResize="1" noEditPoints="1" noAdjustHandles="1" noChangeArrowheads="1" noChangeShapeType="1" noTextEdit="1"/>
              </p:cNvSpPr>
              <p:nvPr/>
            </p:nvSpPr>
            <p:spPr bwMode="auto">
              <a:xfrm>
                <a:off x="6821373" y="830863"/>
                <a:ext cx="2088232" cy="410562"/>
              </a:xfrm>
              <a:prstGeom prst="rect">
                <a:avLst/>
              </a:prstGeom>
              <a:blipFill>
                <a:blip r:embed="rId5"/>
                <a:stretch>
                  <a:fillRect b="-13235"/>
                </a:stretch>
              </a:blipFill>
            </p:spPr>
            <p:txBody>
              <a:bodyPr/>
              <a:lstStyle/>
              <a:p>
                <a:r>
                  <a:rPr lang="en-US">
                    <a:noFill/>
                  </a:rPr>
                  <a:t> </a:t>
                </a:r>
              </a:p>
            </p:txBody>
          </p:sp>
        </mc:Fallback>
      </mc:AlternateContent>
      <p:sp>
        <p:nvSpPr>
          <p:cNvPr id="20" name="TextBox 19">
            <a:extLst>
              <a:ext uri="{FF2B5EF4-FFF2-40B4-BE49-F238E27FC236}">
                <a16:creationId xmlns:a16="http://schemas.microsoft.com/office/drawing/2014/main" id="{512EAE60-FCFB-41CB-8C7E-D3F0CFDCFAC5}"/>
              </a:ext>
            </a:extLst>
          </p:cNvPr>
          <p:cNvSpPr txBox="1"/>
          <p:nvPr/>
        </p:nvSpPr>
        <p:spPr bwMode="auto">
          <a:xfrm>
            <a:off x="5220072" y="3779391"/>
            <a:ext cx="381836" cy="276999"/>
          </a:xfrm>
          <a:prstGeom prst="rect">
            <a:avLst/>
          </a:prstGeom>
          <a:solidFill>
            <a:srgbClr val="00B050"/>
          </a:solidFill>
          <a:ln>
            <a:solidFill>
              <a:srgbClr val="00B050"/>
            </a:solidFill>
          </a:ln>
        </p:spPr>
        <p:txBody>
          <a:bodyPr wrap="none" rtlCol="0">
            <a:spAutoFit/>
          </a:bodyPr>
          <a:lstStyle/>
          <a:p>
            <a:r>
              <a:rPr lang="en-US" sz="1200" b="1" dirty="0">
                <a:solidFill>
                  <a:schemeClr val="bg1"/>
                </a:solidFill>
              </a:rPr>
              <a:t>(a)</a:t>
            </a:r>
          </a:p>
        </p:txBody>
      </p:sp>
      <p:sp>
        <p:nvSpPr>
          <p:cNvPr id="10" name="Multiplication Sign 9">
            <a:extLst>
              <a:ext uri="{FF2B5EF4-FFF2-40B4-BE49-F238E27FC236}">
                <a16:creationId xmlns:a16="http://schemas.microsoft.com/office/drawing/2014/main" id="{471A10E2-2D30-4A50-9644-55FF9A6234E9}"/>
              </a:ext>
            </a:extLst>
          </p:cNvPr>
          <p:cNvSpPr/>
          <p:nvPr/>
        </p:nvSpPr>
        <p:spPr bwMode="auto">
          <a:xfrm>
            <a:off x="3656693" y="3412244"/>
            <a:ext cx="265245" cy="734293"/>
          </a:xfrm>
          <a:prstGeom prst="mathMultiply">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TextBox 21">
            <a:extLst>
              <a:ext uri="{FF2B5EF4-FFF2-40B4-BE49-F238E27FC236}">
                <a16:creationId xmlns:a16="http://schemas.microsoft.com/office/drawing/2014/main" id="{EAF9A247-BA34-4AD4-9CBE-9A2A0A056C47}"/>
              </a:ext>
            </a:extLst>
          </p:cNvPr>
          <p:cNvSpPr txBox="1"/>
          <p:nvPr/>
        </p:nvSpPr>
        <p:spPr bwMode="auto">
          <a:xfrm>
            <a:off x="5508104" y="2788482"/>
            <a:ext cx="381836" cy="276999"/>
          </a:xfrm>
          <a:prstGeom prst="rect">
            <a:avLst/>
          </a:prstGeom>
          <a:solidFill>
            <a:srgbClr val="C00000"/>
          </a:solidFill>
          <a:ln>
            <a:solidFill>
              <a:srgbClr val="C00000"/>
            </a:solidFill>
          </a:ln>
        </p:spPr>
        <p:txBody>
          <a:bodyPr wrap="none" rtlCol="0">
            <a:spAutoFit/>
          </a:bodyPr>
          <a:lstStyle/>
          <a:p>
            <a:r>
              <a:rPr lang="en-US" sz="1200" b="1" dirty="0">
                <a:solidFill>
                  <a:schemeClr val="bg1"/>
                </a:solidFill>
              </a:rPr>
              <a:t>(b)</a:t>
            </a:r>
          </a:p>
        </p:txBody>
      </p:sp>
      <p:sp>
        <p:nvSpPr>
          <p:cNvPr id="23" name="Multiplication Sign 22">
            <a:extLst>
              <a:ext uri="{FF2B5EF4-FFF2-40B4-BE49-F238E27FC236}">
                <a16:creationId xmlns:a16="http://schemas.microsoft.com/office/drawing/2014/main" id="{23E2BF39-2A44-48B8-9E61-6AF7790951BB}"/>
              </a:ext>
            </a:extLst>
          </p:cNvPr>
          <p:cNvSpPr/>
          <p:nvPr/>
        </p:nvSpPr>
        <p:spPr bwMode="auto">
          <a:xfrm>
            <a:off x="5566399" y="2559834"/>
            <a:ext cx="265245" cy="734293"/>
          </a:xfrm>
          <a:prstGeom prst="mathMultiply">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31236783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6" name="Title 5"/>
          <p:cNvSpPr>
            <a:spLocks noGrp="1"/>
          </p:cNvSpPr>
          <p:nvPr>
            <p:ph type="title"/>
          </p:nvPr>
        </p:nvSpPr>
        <p:spPr bwMode="auto">
          <a:xfrm>
            <a:off x="198001" y="126000"/>
            <a:ext cx="8766487" cy="496800"/>
          </a:xfrm>
        </p:spPr>
        <p:txBody>
          <a:bodyPr/>
          <a:lstStyle/>
          <a:p>
            <a:pPr algn="ctr">
              <a:defRPr/>
            </a:pPr>
            <a:r>
              <a:rPr lang="en-US" dirty="0"/>
              <a:t>experiments</a:t>
            </a:r>
            <a:endParaRPr dirty="0"/>
          </a:p>
        </p:txBody>
      </p:sp>
      <p:sp>
        <p:nvSpPr>
          <p:cNvPr id="8" name="Slide Number Placeholder 7"/>
          <p:cNvSpPr>
            <a:spLocks noGrp="1"/>
          </p:cNvSpPr>
          <p:nvPr>
            <p:ph type="sldNum" sz="quarter" idx="11"/>
          </p:nvPr>
        </p:nvSpPr>
        <p:spPr bwMode="auto"/>
        <p:txBody>
          <a:bodyPr/>
          <a:lstStyle/>
          <a:p>
            <a:pPr>
              <a:defRPr/>
            </a:pPr>
            <a:r>
              <a:rPr lang="en-US" dirty="0"/>
              <a:t>Page </a:t>
            </a:r>
            <a:fld id="{733122C9-A0B9-462F-8757-0847AD287B63}" type="slidenum">
              <a:rPr lang="en-US" smtClean="0"/>
              <a:t>8</a:t>
            </a:fld>
            <a:endParaRPr lang="en-US" dirty="0"/>
          </a:p>
        </p:txBody>
      </p:sp>
      <p:sp>
        <p:nvSpPr>
          <p:cNvPr id="5" name="Slide Number Placeholder 7">
            <a:extLst>
              <a:ext uri="{FF2B5EF4-FFF2-40B4-BE49-F238E27FC236}">
                <a16:creationId xmlns:a16="http://schemas.microsoft.com/office/drawing/2014/main" id="{9FFAE2CA-68CD-462F-8B7E-5FBBD83C83BF}"/>
              </a:ext>
            </a:extLst>
          </p:cNvPr>
          <p:cNvSpPr txBox="1">
            <a:spLocks/>
          </p:cNvSpPr>
          <p:nvPr/>
        </p:nvSpPr>
        <p:spPr bwMode="auto">
          <a:xfrm>
            <a:off x="971600" y="5402865"/>
            <a:ext cx="1656184" cy="177000"/>
          </a:xfrm>
          <a:prstGeom prst="rect">
            <a:avLst/>
          </a:prstGeom>
        </p:spPr>
        <p:txBody>
          <a:bodyPr vert="horz" lIns="0" tIns="0" rIns="0" bIns="0" rtlCol="0" anchor="b" anchorCtr="0">
            <a:noAutofit/>
          </a:bodyPr>
          <a:lstStyle>
            <a:defPPr>
              <a:defRPr lang="fr-FR"/>
            </a:defPPr>
            <a:lvl1pPr marL="0" algn="l" defTabSz="914400">
              <a:defRPr sz="600" b="1">
                <a:solidFill>
                  <a:schemeClr val="accent1"/>
                </a:solidFill>
                <a:latin typeface="+mn-lt"/>
                <a:ea typeface="+mn-ea"/>
                <a:cs typeface="+mn-cs"/>
              </a:defRPr>
            </a:lvl1pPr>
            <a:lvl2pPr marL="457200" algn="l" defTabSz="914400">
              <a:defRPr sz="1800">
                <a:solidFill>
                  <a:schemeClr val="tx1"/>
                </a:solidFill>
                <a:latin typeface="+mn-lt"/>
                <a:ea typeface="+mn-ea"/>
                <a:cs typeface="+mn-cs"/>
              </a:defRPr>
            </a:lvl2pPr>
            <a:lvl3pPr marL="914400" algn="l" defTabSz="914400">
              <a:defRPr sz="1800">
                <a:solidFill>
                  <a:schemeClr val="tx1"/>
                </a:solidFill>
                <a:latin typeface="+mn-lt"/>
                <a:ea typeface="+mn-ea"/>
                <a:cs typeface="+mn-cs"/>
              </a:defRPr>
            </a:lvl3pPr>
            <a:lvl4pPr marL="1371600" algn="l" defTabSz="914400">
              <a:defRPr sz="1800">
                <a:solidFill>
                  <a:schemeClr val="tx1"/>
                </a:solidFill>
                <a:latin typeface="+mn-lt"/>
                <a:ea typeface="+mn-ea"/>
                <a:cs typeface="+mn-cs"/>
              </a:defRPr>
            </a:lvl4pPr>
            <a:lvl5pPr marL="1828800" algn="l" defTabSz="914400">
              <a:defRPr sz="1800">
                <a:solidFill>
                  <a:schemeClr val="tx1"/>
                </a:solidFill>
                <a:latin typeface="+mn-lt"/>
                <a:ea typeface="+mn-ea"/>
                <a:cs typeface="+mn-cs"/>
              </a:defRPr>
            </a:lvl5pPr>
            <a:lvl6pPr marL="2286000" algn="l" defTabSz="914400">
              <a:defRPr sz="1800">
                <a:solidFill>
                  <a:schemeClr val="tx1"/>
                </a:solidFill>
                <a:latin typeface="+mn-lt"/>
                <a:ea typeface="+mn-ea"/>
                <a:cs typeface="+mn-cs"/>
              </a:defRPr>
            </a:lvl6pPr>
            <a:lvl7pPr marL="2743200" algn="l" defTabSz="914400">
              <a:defRPr sz="1800">
                <a:solidFill>
                  <a:schemeClr val="tx1"/>
                </a:solidFill>
                <a:latin typeface="+mn-lt"/>
                <a:ea typeface="+mn-ea"/>
                <a:cs typeface="+mn-cs"/>
              </a:defRPr>
            </a:lvl7pPr>
            <a:lvl8pPr marL="3200400" algn="l" defTabSz="914400">
              <a:defRPr sz="1800">
                <a:solidFill>
                  <a:schemeClr val="tx1"/>
                </a:solidFill>
                <a:latin typeface="+mn-lt"/>
                <a:ea typeface="+mn-ea"/>
                <a:cs typeface="+mn-cs"/>
              </a:defRPr>
            </a:lvl8pPr>
            <a:lvl9pPr marL="3657600" algn="l" defTabSz="914400">
              <a:defRPr sz="1800">
                <a:solidFill>
                  <a:schemeClr val="tx1"/>
                </a:solidFill>
                <a:latin typeface="+mn-lt"/>
                <a:ea typeface="+mn-ea"/>
                <a:cs typeface="+mn-cs"/>
              </a:defRPr>
            </a:lvl9pPr>
          </a:lstStyle>
          <a:p>
            <a:pPr>
              <a:defRPr/>
            </a:pPr>
            <a:r>
              <a:rPr lang="en-US" dirty="0"/>
              <a:t>MATTIA STEFANELLI</a:t>
            </a:r>
          </a:p>
        </p:txBody>
      </p:sp>
      <p:sp>
        <p:nvSpPr>
          <p:cNvPr id="7" name="Slide Number Placeholder 7">
            <a:extLst>
              <a:ext uri="{FF2B5EF4-FFF2-40B4-BE49-F238E27FC236}">
                <a16:creationId xmlns:a16="http://schemas.microsoft.com/office/drawing/2014/main" id="{087FA3C2-A315-4A5E-9840-F0F67F0DCEC5}"/>
              </a:ext>
            </a:extLst>
          </p:cNvPr>
          <p:cNvSpPr txBox="1">
            <a:spLocks/>
          </p:cNvSpPr>
          <p:nvPr/>
        </p:nvSpPr>
        <p:spPr bwMode="auto">
          <a:xfrm>
            <a:off x="755576" y="1993404"/>
            <a:ext cx="6912768" cy="2592288"/>
          </a:xfrm>
          <a:prstGeom prst="rect">
            <a:avLst/>
          </a:prstGeom>
        </p:spPr>
        <p:txBody>
          <a:bodyPr vert="horz" lIns="0" tIns="0" rIns="0" bIns="0" rtlCol="0" anchor="b" anchorCtr="0">
            <a:noAutofit/>
          </a:bodyPr>
          <a:lstStyle>
            <a:defPPr>
              <a:defRPr lang="fr-FR"/>
            </a:defPPr>
            <a:lvl1pPr marL="0" algn="l" defTabSz="914400">
              <a:defRPr sz="600" b="1">
                <a:solidFill>
                  <a:schemeClr val="accent1"/>
                </a:solidFill>
                <a:latin typeface="+mn-lt"/>
                <a:ea typeface="+mn-ea"/>
                <a:cs typeface="+mn-cs"/>
              </a:defRPr>
            </a:lvl1pPr>
            <a:lvl2pPr marL="457200" algn="l" defTabSz="914400">
              <a:defRPr sz="1800">
                <a:solidFill>
                  <a:schemeClr val="tx1"/>
                </a:solidFill>
                <a:latin typeface="+mn-lt"/>
                <a:ea typeface="+mn-ea"/>
                <a:cs typeface="+mn-cs"/>
              </a:defRPr>
            </a:lvl2pPr>
            <a:lvl3pPr marL="914400" algn="l" defTabSz="914400">
              <a:defRPr sz="1800">
                <a:solidFill>
                  <a:schemeClr val="tx1"/>
                </a:solidFill>
                <a:latin typeface="+mn-lt"/>
                <a:ea typeface="+mn-ea"/>
                <a:cs typeface="+mn-cs"/>
              </a:defRPr>
            </a:lvl3pPr>
            <a:lvl4pPr marL="1371600" algn="l" defTabSz="914400">
              <a:defRPr sz="1800">
                <a:solidFill>
                  <a:schemeClr val="tx1"/>
                </a:solidFill>
                <a:latin typeface="+mn-lt"/>
                <a:ea typeface="+mn-ea"/>
                <a:cs typeface="+mn-cs"/>
              </a:defRPr>
            </a:lvl4pPr>
            <a:lvl5pPr marL="1828800" algn="l" defTabSz="914400">
              <a:defRPr sz="1800">
                <a:solidFill>
                  <a:schemeClr val="tx1"/>
                </a:solidFill>
                <a:latin typeface="+mn-lt"/>
                <a:ea typeface="+mn-ea"/>
                <a:cs typeface="+mn-cs"/>
              </a:defRPr>
            </a:lvl5pPr>
            <a:lvl6pPr marL="2286000" algn="l" defTabSz="914400">
              <a:defRPr sz="1800">
                <a:solidFill>
                  <a:schemeClr val="tx1"/>
                </a:solidFill>
                <a:latin typeface="+mn-lt"/>
                <a:ea typeface="+mn-ea"/>
                <a:cs typeface="+mn-cs"/>
              </a:defRPr>
            </a:lvl6pPr>
            <a:lvl7pPr marL="2743200" algn="l" defTabSz="914400">
              <a:defRPr sz="1800">
                <a:solidFill>
                  <a:schemeClr val="tx1"/>
                </a:solidFill>
                <a:latin typeface="+mn-lt"/>
                <a:ea typeface="+mn-ea"/>
                <a:cs typeface="+mn-cs"/>
              </a:defRPr>
            </a:lvl7pPr>
            <a:lvl8pPr marL="3200400" algn="l" defTabSz="914400">
              <a:defRPr sz="1800">
                <a:solidFill>
                  <a:schemeClr val="tx1"/>
                </a:solidFill>
                <a:latin typeface="+mn-lt"/>
                <a:ea typeface="+mn-ea"/>
                <a:cs typeface="+mn-cs"/>
              </a:defRPr>
            </a:lvl8pPr>
            <a:lvl9pPr marL="3657600" algn="l" defTabSz="914400">
              <a:defRPr sz="1800">
                <a:solidFill>
                  <a:schemeClr val="tx1"/>
                </a:solidFill>
                <a:latin typeface="+mn-lt"/>
                <a:ea typeface="+mn-ea"/>
                <a:cs typeface="+mn-cs"/>
              </a:defRPr>
            </a:lvl9pPr>
          </a:lstStyle>
          <a:p>
            <a:pPr>
              <a:defRPr/>
            </a:pPr>
            <a:endParaRPr lang="en-US" dirty="0"/>
          </a:p>
        </p:txBody>
      </p:sp>
      <p:sp>
        <p:nvSpPr>
          <p:cNvPr id="4" name="TextBox 3">
            <a:extLst>
              <a:ext uri="{FF2B5EF4-FFF2-40B4-BE49-F238E27FC236}">
                <a16:creationId xmlns:a16="http://schemas.microsoft.com/office/drawing/2014/main" id="{163392A6-D754-4D28-B4D9-4C8311D7217F}"/>
              </a:ext>
            </a:extLst>
          </p:cNvPr>
          <p:cNvSpPr txBox="1"/>
          <p:nvPr/>
        </p:nvSpPr>
        <p:spPr>
          <a:xfrm>
            <a:off x="179512" y="622800"/>
            <a:ext cx="8766487" cy="4555093"/>
          </a:xfrm>
          <a:prstGeom prst="rect">
            <a:avLst/>
          </a:prstGeom>
          <a:noFill/>
        </p:spPr>
        <p:txBody>
          <a:bodyPr wrap="square" rtlCol="0">
            <a:spAutoFit/>
          </a:bodyPr>
          <a:lstStyle/>
          <a:p>
            <a:r>
              <a:rPr lang="en-US" sz="1600" dirty="0">
                <a:solidFill>
                  <a:srgbClr val="002060"/>
                </a:solidFill>
              </a:rPr>
              <a:t>Experiments carried on have been divided in 2 steps:</a:t>
            </a:r>
          </a:p>
          <a:p>
            <a:endParaRPr lang="en-US" sz="1600" dirty="0">
              <a:solidFill>
                <a:srgbClr val="002060"/>
              </a:solidFill>
            </a:endParaRPr>
          </a:p>
          <a:p>
            <a:pPr marL="342900" indent="-342900">
              <a:buFont typeface="+mj-lt"/>
              <a:buAutoNum type="arabicPeriod"/>
            </a:pPr>
            <a:r>
              <a:rPr lang="en-US" sz="1600" u="sng" dirty="0">
                <a:solidFill>
                  <a:srgbClr val="002060"/>
                </a:solidFill>
              </a:rPr>
              <a:t>Validation of the proposed strategy.</a:t>
            </a:r>
          </a:p>
          <a:p>
            <a:pPr marL="342900" indent="-342900">
              <a:buFont typeface="+mj-lt"/>
              <a:buAutoNum type="arabicPeriod"/>
            </a:pPr>
            <a:endParaRPr lang="en-US" sz="1600" dirty="0">
              <a:solidFill>
                <a:srgbClr val="002060"/>
              </a:solidFill>
            </a:endParaRPr>
          </a:p>
          <a:p>
            <a:pPr marL="342900" indent="-342900">
              <a:buFont typeface="+mj-lt"/>
              <a:buAutoNum type="arabicPeriod"/>
            </a:pPr>
            <a:r>
              <a:rPr lang="en-US" sz="1600" u="sng" dirty="0">
                <a:solidFill>
                  <a:srgbClr val="002060"/>
                </a:solidFill>
              </a:rPr>
              <a:t>Determination of a new setup with reduced vertical halo (Low Chromaticity Setup).</a:t>
            </a:r>
          </a:p>
          <a:p>
            <a:endParaRPr lang="en-US" sz="1600" b="1" dirty="0">
              <a:solidFill>
                <a:srgbClr val="002060"/>
              </a:solidFill>
            </a:endParaRPr>
          </a:p>
          <a:p>
            <a:r>
              <a:rPr lang="en-US" sz="1600" dirty="0">
                <a:solidFill>
                  <a:srgbClr val="002060"/>
                </a:solidFill>
              </a:rPr>
              <a:t>Three different signals have been used for the halo detection:</a:t>
            </a:r>
          </a:p>
          <a:p>
            <a:endParaRPr lang="en-US" sz="1600" dirty="0">
              <a:solidFill>
                <a:srgbClr val="002060"/>
              </a:solidFill>
            </a:endParaRPr>
          </a:p>
          <a:p>
            <a:endParaRPr lang="en-US" sz="1600" dirty="0">
              <a:solidFill>
                <a:srgbClr val="002060"/>
              </a:solidFill>
            </a:endParaRPr>
          </a:p>
          <a:p>
            <a:pPr marL="342900" indent="-342900">
              <a:buFont typeface="+mj-lt"/>
              <a:buAutoNum type="arabicPeriod"/>
            </a:pPr>
            <a:r>
              <a:rPr lang="en-US" sz="1600" b="1" dirty="0">
                <a:solidFill>
                  <a:srgbClr val="002060"/>
                </a:solidFill>
              </a:rPr>
              <a:t>HALO MONITOR SIGNAL</a:t>
            </a:r>
          </a:p>
          <a:p>
            <a:pPr marL="342900" indent="-342900">
              <a:buFont typeface="+mj-lt"/>
              <a:buAutoNum type="arabicPeriod"/>
            </a:pPr>
            <a:endParaRPr lang="en-US" sz="1600" b="1" dirty="0">
              <a:solidFill>
                <a:srgbClr val="002060"/>
              </a:solidFill>
              <a:highlight>
                <a:srgbClr val="FFFF00"/>
              </a:highlight>
            </a:endParaRPr>
          </a:p>
          <a:p>
            <a:pPr marL="342900" indent="-342900">
              <a:buFont typeface="+mj-lt"/>
              <a:buAutoNum type="arabicPeriod"/>
            </a:pPr>
            <a:r>
              <a:rPr lang="en-US" sz="1600" b="1" dirty="0">
                <a:solidFill>
                  <a:srgbClr val="002060"/>
                </a:solidFill>
              </a:rPr>
              <a:t>LIFETIME</a:t>
            </a:r>
          </a:p>
          <a:p>
            <a:pPr marL="342900" indent="-342900">
              <a:buFont typeface="+mj-lt"/>
              <a:buAutoNum type="arabicPeriod"/>
            </a:pPr>
            <a:endParaRPr lang="en-US" sz="1600" b="1" dirty="0">
              <a:solidFill>
                <a:srgbClr val="002060"/>
              </a:solidFill>
              <a:highlight>
                <a:srgbClr val="FFFF00"/>
              </a:highlight>
            </a:endParaRPr>
          </a:p>
          <a:p>
            <a:pPr marL="342900" indent="-342900">
              <a:buFont typeface="+mj-lt"/>
              <a:buAutoNum type="arabicPeriod"/>
            </a:pPr>
            <a:endParaRPr lang="en-US" sz="1600" b="1" dirty="0">
              <a:solidFill>
                <a:srgbClr val="002060"/>
              </a:solidFill>
              <a:highlight>
                <a:srgbClr val="FFFF00"/>
              </a:highlight>
            </a:endParaRPr>
          </a:p>
          <a:p>
            <a:pPr marL="342900" indent="-342900">
              <a:buFont typeface="+mj-lt"/>
              <a:buAutoNum type="arabicPeriod"/>
            </a:pPr>
            <a:endParaRPr lang="en-US" sz="1600" b="1" dirty="0">
              <a:solidFill>
                <a:srgbClr val="002060"/>
              </a:solidFill>
              <a:highlight>
                <a:srgbClr val="FFFF00"/>
              </a:highlight>
            </a:endParaRPr>
          </a:p>
          <a:p>
            <a:pPr marL="342900" indent="-342900">
              <a:buFont typeface="+mj-lt"/>
              <a:buAutoNum type="arabicPeriod"/>
            </a:pPr>
            <a:r>
              <a:rPr lang="en-US" sz="1600" b="1" dirty="0">
                <a:solidFill>
                  <a:srgbClr val="002060"/>
                </a:solidFill>
              </a:rPr>
              <a:t>LOCALIZED LOSSES</a:t>
            </a:r>
          </a:p>
          <a:p>
            <a:endParaRPr lang="en-US" sz="1600" b="1" dirty="0">
              <a:solidFill>
                <a:srgbClr val="002060"/>
              </a:solidFill>
            </a:endParaRPr>
          </a:p>
          <a:p>
            <a:pPr marL="285750" indent="-285750">
              <a:buFont typeface="Arial" panose="020B0604020202020204" pitchFamily="34" charset="0"/>
              <a:buChar char="•"/>
            </a:pPr>
            <a:endParaRPr lang="en-US" dirty="0">
              <a:solidFill>
                <a:srgbClr val="002060"/>
              </a:solidFill>
            </a:endParaRPr>
          </a:p>
        </p:txBody>
      </p:sp>
      <p:sp>
        <p:nvSpPr>
          <p:cNvPr id="9" name="Right Brace 8">
            <a:extLst>
              <a:ext uri="{FF2B5EF4-FFF2-40B4-BE49-F238E27FC236}">
                <a16:creationId xmlns:a16="http://schemas.microsoft.com/office/drawing/2014/main" id="{DD8AE8FA-ACFE-48CF-9F0A-40495E402741}"/>
              </a:ext>
            </a:extLst>
          </p:cNvPr>
          <p:cNvSpPr/>
          <p:nvPr/>
        </p:nvSpPr>
        <p:spPr bwMode="auto">
          <a:xfrm>
            <a:off x="4210337" y="2761667"/>
            <a:ext cx="317661" cy="499876"/>
          </a:xfrm>
          <a:prstGeom prst="rightBrace">
            <a:avLst>
              <a:gd name="adj1" fmla="val 64551"/>
              <a:gd name="adj2" fmla="val 50000"/>
            </a:avLst>
          </a:pr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10" name="Right Brace 9">
            <a:extLst>
              <a:ext uri="{FF2B5EF4-FFF2-40B4-BE49-F238E27FC236}">
                <a16:creationId xmlns:a16="http://schemas.microsoft.com/office/drawing/2014/main" id="{1957BC9F-27E1-49E0-8C90-DD54EB68C6DD}"/>
              </a:ext>
            </a:extLst>
          </p:cNvPr>
          <p:cNvSpPr/>
          <p:nvPr/>
        </p:nvSpPr>
        <p:spPr bwMode="auto">
          <a:xfrm>
            <a:off x="4212535" y="3261543"/>
            <a:ext cx="317661" cy="1801110"/>
          </a:xfrm>
          <a:prstGeom prst="rightBrace">
            <a:avLst>
              <a:gd name="adj1" fmla="val 64551"/>
              <a:gd name="adj2" fmla="val 50000"/>
            </a:avLst>
          </a:pr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3" name="TextBox 2">
            <a:extLst>
              <a:ext uri="{FF2B5EF4-FFF2-40B4-BE49-F238E27FC236}">
                <a16:creationId xmlns:a16="http://schemas.microsoft.com/office/drawing/2014/main" id="{71B55A77-C9B6-451A-B290-BC5189B75330}"/>
              </a:ext>
            </a:extLst>
          </p:cNvPr>
          <p:cNvSpPr txBox="1"/>
          <p:nvPr/>
        </p:nvSpPr>
        <p:spPr>
          <a:xfrm>
            <a:off x="4580441" y="2842328"/>
            <a:ext cx="3739460" cy="338554"/>
          </a:xfrm>
          <a:prstGeom prst="rect">
            <a:avLst/>
          </a:prstGeom>
          <a:noFill/>
        </p:spPr>
        <p:txBody>
          <a:bodyPr wrap="square" rtlCol="0">
            <a:spAutoFit/>
          </a:bodyPr>
          <a:lstStyle/>
          <a:p>
            <a:r>
              <a:rPr lang="en-US" sz="1600" dirty="0">
                <a:solidFill>
                  <a:schemeClr val="accent1">
                    <a:lumMod val="75000"/>
                  </a:schemeClr>
                </a:solidFill>
              </a:rPr>
              <a:t>Non-destructive measurement.</a:t>
            </a:r>
          </a:p>
        </p:txBody>
      </p:sp>
      <p:sp>
        <p:nvSpPr>
          <p:cNvPr id="11" name="TextBox 10">
            <a:extLst>
              <a:ext uri="{FF2B5EF4-FFF2-40B4-BE49-F238E27FC236}">
                <a16:creationId xmlns:a16="http://schemas.microsoft.com/office/drawing/2014/main" id="{08FB3260-B866-47BE-8545-CE8B96A28C7B}"/>
              </a:ext>
            </a:extLst>
          </p:cNvPr>
          <p:cNvSpPr txBox="1"/>
          <p:nvPr/>
        </p:nvSpPr>
        <p:spPr bwMode="auto">
          <a:xfrm>
            <a:off x="4581244" y="3970609"/>
            <a:ext cx="3173733" cy="338554"/>
          </a:xfrm>
          <a:prstGeom prst="rect">
            <a:avLst/>
          </a:prstGeom>
          <a:noFill/>
        </p:spPr>
        <p:txBody>
          <a:bodyPr wrap="square" rtlCol="0">
            <a:spAutoFit/>
          </a:bodyPr>
          <a:lstStyle/>
          <a:p>
            <a:r>
              <a:rPr lang="en-US" sz="1600" dirty="0">
                <a:solidFill>
                  <a:schemeClr val="accent1">
                    <a:lumMod val="75000"/>
                  </a:schemeClr>
                </a:solidFill>
              </a:rPr>
              <a:t>Destructive measurement.</a:t>
            </a:r>
          </a:p>
        </p:txBody>
      </p:sp>
      <p:sp>
        <p:nvSpPr>
          <p:cNvPr id="13" name="Rectangle 12">
            <a:extLst>
              <a:ext uri="{FF2B5EF4-FFF2-40B4-BE49-F238E27FC236}">
                <a16:creationId xmlns:a16="http://schemas.microsoft.com/office/drawing/2014/main" id="{FC2C1DDC-4EDA-4A4B-90A6-DA450C44F63C}"/>
              </a:ext>
            </a:extLst>
          </p:cNvPr>
          <p:cNvSpPr/>
          <p:nvPr/>
        </p:nvSpPr>
        <p:spPr>
          <a:xfrm>
            <a:off x="521067" y="3574008"/>
            <a:ext cx="3426478" cy="461665"/>
          </a:xfrm>
          <a:prstGeom prst="rect">
            <a:avLst/>
          </a:prstGeom>
        </p:spPr>
        <p:txBody>
          <a:bodyPr wrap="square">
            <a:spAutoFit/>
          </a:bodyPr>
          <a:lstStyle/>
          <a:p>
            <a:r>
              <a:rPr lang="en-US" sz="1200" dirty="0">
                <a:solidFill>
                  <a:srgbClr val="002060"/>
                </a:solidFill>
              </a:rPr>
              <a:t>Lifetime reduction associated with vertical scrapers closure.</a:t>
            </a:r>
          </a:p>
        </p:txBody>
      </p:sp>
      <p:sp>
        <p:nvSpPr>
          <p:cNvPr id="14" name="Rectangle 13">
            <a:extLst>
              <a:ext uri="{FF2B5EF4-FFF2-40B4-BE49-F238E27FC236}">
                <a16:creationId xmlns:a16="http://schemas.microsoft.com/office/drawing/2014/main" id="{7A66966D-D269-4CE5-9AB4-2957ABD25556}"/>
              </a:ext>
            </a:extLst>
          </p:cNvPr>
          <p:cNvSpPr/>
          <p:nvPr/>
        </p:nvSpPr>
        <p:spPr bwMode="auto">
          <a:xfrm>
            <a:off x="521067" y="4559679"/>
            <a:ext cx="3426478" cy="461665"/>
          </a:xfrm>
          <a:prstGeom prst="rect">
            <a:avLst/>
          </a:prstGeom>
        </p:spPr>
        <p:txBody>
          <a:bodyPr wrap="square">
            <a:spAutoFit/>
          </a:bodyPr>
          <a:lstStyle/>
          <a:p>
            <a:r>
              <a:rPr lang="en-US" sz="1200" dirty="0">
                <a:solidFill>
                  <a:srgbClr val="002060"/>
                </a:solidFill>
              </a:rPr>
              <a:t>Localized losses increase with ID31 In-Vacuum Undulator gap reduction.</a:t>
            </a:r>
          </a:p>
        </p:txBody>
      </p:sp>
    </p:spTree>
    <p:extLst>
      <p:ext uri="{BB962C8B-B14F-4D97-AF65-F5344CB8AC3E}">
        <p14:creationId xmlns:p14="http://schemas.microsoft.com/office/powerpoint/2010/main" val="36615181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pic>
        <p:nvPicPr>
          <p:cNvPr id="11" name="Picture 10">
            <a:extLst>
              <a:ext uri="{FF2B5EF4-FFF2-40B4-BE49-F238E27FC236}">
                <a16:creationId xmlns:a16="http://schemas.microsoft.com/office/drawing/2014/main" id="{4EF2B786-AD7D-4D07-A3AC-F1128A5DDAB9}"/>
              </a:ext>
            </a:extLst>
          </p:cNvPr>
          <p:cNvPicPr>
            <a:picLocks noChangeAspect="1"/>
          </p:cNvPicPr>
          <p:nvPr/>
        </p:nvPicPr>
        <p:blipFill rotWithShape="1">
          <a:blip r:embed="rId2">
            <a:extLst>
              <a:ext uri="{28A0092B-C50C-407E-A947-70E740481C1C}">
                <a14:useLocalDpi xmlns:a14="http://schemas.microsoft.com/office/drawing/2010/main" val="0"/>
              </a:ext>
            </a:extLst>
          </a:blip>
          <a:srcRect l="17714" t="29000" r="15615" b="29000"/>
          <a:stretch/>
        </p:blipFill>
        <p:spPr>
          <a:xfrm>
            <a:off x="92470" y="2250591"/>
            <a:ext cx="7743003" cy="2743688"/>
          </a:xfrm>
          <a:prstGeom prst="rect">
            <a:avLst/>
          </a:prstGeom>
        </p:spPr>
      </p:pic>
      <p:sp>
        <p:nvSpPr>
          <p:cNvPr id="4" name="TextBox 3">
            <a:extLst>
              <a:ext uri="{FF2B5EF4-FFF2-40B4-BE49-F238E27FC236}">
                <a16:creationId xmlns:a16="http://schemas.microsoft.com/office/drawing/2014/main" id="{163392A6-D754-4D28-B4D9-4C8311D7217F}"/>
              </a:ext>
            </a:extLst>
          </p:cNvPr>
          <p:cNvSpPr txBox="1"/>
          <p:nvPr/>
        </p:nvSpPr>
        <p:spPr>
          <a:xfrm>
            <a:off x="177229" y="761884"/>
            <a:ext cx="8766487" cy="3570208"/>
          </a:xfrm>
          <a:prstGeom prst="rect">
            <a:avLst/>
          </a:prstGeom>
          <a:noFill/>
        </p:spPr>
        <p:txBody>
          <a:bodyPr wrap="square" rtlCol="0">
            <a:spAutoFit/>
          </a:bodyPr>
          <a:lstStyle/>
          <a:p>
            <a:r>
              <a:rPr lang="en-US" b="1" dirty="0">
                <a:solidFill>
                  <a:srgbClr val="002060"/>
                </a:solidFill>
              </a:rPr>
              <a:t>Halo Monitors:</a:t>
            </a:r>
          </a:p>
          <a:p>
            <a:endParaRPr lang="en-US" sz="1600" b="1" dirty="0">
              <a:solidFill>
                <a:srgbClr val="002060"/>
              </a:solidFill>
            </a:endParaRPr>
          </a:p>
          <a:p>
            <a:r>
              <a:rPr lang="en-US" sz="1600" dirty="0">
                <a:solidFill>
                  <a:schemeClr val="accent1">
                    <a:lumMod val="75000"/>
                  </a:schemeClr>
                </a:solidFill>
              </a:rPr>
              <a:t>X-rays emitted in DQ1D dipole in cell-10 and cell-11 are collected by an optical detector. </a:t>
            </a:r>
          </a:p>
          <a:p>
            <a:r>
              <a:rPr lang="en-US" sz="1600" dirty="0">
                <a:solidFill>
                  <a:schemeClr val="accent1">
                    <a:lumMod val="75000"/>
                  </a:schemeClr>
                </a:solidFill>
              </a:rPr>
              <a:t>Radiation emitted by the beam core is shielded in order to make it comparable with the halo contribution, several order of magnitude lower.</a:t>
            </a:r>
          </a:p>
          <a:p>
            <a:endParaRPr lang="en-US" sz="1600" dirty="0">
              <a:solidFill>
                <a:schemeClr val="accent1">
                  <a:lumMod val="75000"/>
                </a:schemeClr>
              </a:solidFill>
            </a:endParaRPr>
          </a:p>
          <a:p>
            <a:endParaRPr lang="en-US" sz="1600" dirty="0">
              <a:solidFill>
                <a:schemeClr val="accent1">
                  <a:lumMod val="75000"/>
                </a:schemeClr>
              </a:solidFill>
            </a:endParaRPr>
          </a:p>
          <a:p>
            <a:endParaRPr lang="en-US" sz="1600" dirty="0">
              <a:solidFill>
                <a:schemeClr val="accent1">
                  <a:lumMod val="75000"/>
                </a:schemeClr>
              </a:solidFill>
            </a:endParaRPr>
          </a:p>
          <a:p>
            <a:endParaRPr lang="en-US" sz="1600" dirty="0">
              <a:solidFill>
                <a:schemeClr val="accent1">
                  <a:lumMod val="75000"/>
                </a:schemeClr>
              </a:solidFill>
            </a:endParaRPr>
          </a:p>
          <a:p>
            <a:endParaRPr lang="en-US" sz="1600" dirty="0">
              <a:solidFill>
                <a:schemeClr val="accent1">
                  <a:lumMod val="75000"/>
                </a:schemeClr>
              </a:solidFill>
            </a:endParaRPr>
          </a:p>
          <a:p>
            <a:endParaRPr lang="en-US" sz="1600" dirty="0">
              <a:solidFill>
                <a:schemeClr val="accent1">
                  <a:lumMod val="75000"/>
                </a:schemeClr>
              </a:solidFill>
            </a:endParaRPr>
          </a:p>
          <a:p>
            <a:endParaRPr lang="en-US" sz="1600" dirty="0">
              <a:solidFill>
                <a:schemeClr val="accent1">
                  <a:lumMod val="75000"/>
                </a:schemeClr>
              </a:solidFill>
            </a:endParaRPr>
          </a:p>
          <a:p>
            <a:endParaRPr lang="en-US" sz="1600" dirty="0">
              <a:solidFill>
                <a:schemeClr val="accent1">
                  <a:lumMod val="75000"/>
                </a:schemeClr>
              </a:solidFill>
            </a:endParaRPr>
          </a:p>
          <a:p>
            <a:endParaRPr lang="en-US" sz="1600" dirty="0">
              <a:solidFill>
                <a:schemeClr val="accent1">
                  <a:lumMod val="75000"/>
                </a:schemeClr>
              </a:solidFill>
            </a:endParaRPr>
          </a:p>
        </p:txBody>
      </p:sp>
      <p:sp>
        <p:nvSpPr>
          <p:cNvPr id="6" name="Title 5"/>
          <p:cNvSpPr>
            <a:spLocks noGrp="1"/>
          </p:cNvSpPr>
          <p:nvPr>
            <p:ph type="title"/>
          </p:nvPr>
        </p:nvSpPr>
        <p:spPr bwMode="auto">
          <a:xfrm>
            <a:off x="198001" y="126000"/>
            <a:ext cx="8766487" cy="496800"/>
          </a:xfrm>
        </p:spPr>
        <p:txBody>
          <a:bodyPr/>
          <a:lstStyle/>
          <a:p>
            <a:pPr algn="ctr">
              <a:defRPr/>
            </a:pPr>
            <a:r>
              <a:rPr lang="en-US" dirty="0"/>
              <a:t>experiments</a:t>
            </a:r>
            <a:endParaRPr dirty="0"/>
          </a:p>
        </p:txBody>
      </p:sp>
      <p:sp>
        <p:nvSpPr>
          <p:cNvPr id="8" name="Slide Number Placeholder 7"/>
          <p:cNvSpPr>
            <a:spLocks noGrp="1"/>
          </p:cNvSpPr>
          <p:nvPr>
            <p:ph type="sldNum" sz="quarter" idx="11"/>
          </p:nvPr>
        </p:nvSpPr>
        <p:spPr bwMode="auto"/>
        <p:txBody>
          <a:bodyPr/>
          <a:lstStyle/>
          <a:p>
            <a:pPr>
              <a:defRPr/>
            </a:pPr>
            <a:r>
              <a:rPr lang="en-US" dirty="0"/>
              <a:t>Page </a:t>
            </a:r>
            <a:fld id="{733122C9-A0B9-462F-8757-0847AD287B63}" type="slidenum">
              <a:rPr lang="en-US" smtClean="0"/>
              <a:t>9</a:t>
            </a:fld>
            <a:endParaRPr lang="en-US" dirty="0"/>
          </a:p>
        </p:txBody>
      </p:sp>
      <p:sp>
        <p:nvSpPr>
          <p:cNvPr id="5" name="Slide Number Placeholder 7">
            <a:extLst>
              <a:ext uri="{FF2B5EF4-FFF2-40B4-BE49-F238E27FC236}">
                <a16:creationId xmlns:a16="http://schemas.microsoft.com/office/drawing/2014/main" id="{9FFAE2CA-68CD-462F-8B7E-5FBBD83C83BF}"/>
              </a:ext>
            </a:extLst>
          </p:cNvPr>
          <p:cNvSpPr txBox="1">
            <a:spLocks/>
          </p:cNvSpPr>
          <p:nvPr/>
        </p:nvSpPr>
        <p:spPr bwMode="auto">
          <a:xfrm>
            <a:off x="971600" y="5402865"/>
            <a:ext cx="1656184" cy="177000"/>
          </a:xfrm>
          <a:prstGeom prst="rect">
            <a:avLst/>
          </a:prstGeom>
        </p:spPr>
        <p:txBody>
          <a:bodyPr vert="horz" lIns="0" tIns="0" rIns="0" bIns="0" rtlCol="0" anchor="b" anchorCtr="0">
            <a:noAutofit/>
          </a:bodyPr>
          <a:lstStyle>
            <a:defPPr>
              <a:defRPr lang="fr-FR"/>
            </a:defPPr>
            <a:lvl1pPr marL="0" algn="l" defTabSz="914400">
              <a:defRPr sz="600" b="1">
                <a:solidFill>
                  <a:schemeClr val="accent1"/>
                </a:solidFill>
                <a:latin typeface="+mn-lt"/>
                <a:ea typeface="+mn-ea"/>
                <a:cs typeface="+mn-cs"/>
              </a:defRPr>
            </a:lvl1pPr>
            <a:lvl2pPr marL="457200" algn="l" defTabSz="914400">
              <a:defRPr sz="1800">
                <a:solidFill>
                  <a:schemeClr val="tx1"/>
                </a:solidFill>
                <a:latin typeface="+mn-lt"/>
                <a:ea typeface="+mn-ea"/>
                <a:cs typeface="+mn-cs"/>
              </a:defRPr>
            </a:lvl2pPr>
            <a:lvl3pPr marL="914400" algn="l" defTabSz="914400">
              <a:defRPr sz="1800">
                <a:solidFill>
                  <a:schemeClr val="tx1"/>
                </a:solidFill>
                <a:latin typeface="+mn-lt"/>
                <a:ea typeface="+mn-ea"/>
                <a:cs typeface="+mn-cs"/>
              </a:defRPr>
            </a:lvl3pPr>
            <a:lvl4pPr marL="1371600" algn="l" defTabSz="914400">
              <a:defRPr sz="1800">
                <a:solidFill>
                  <a:schemeClr val="tx1"/>
                </a:solidFill>
                <a:latin typeface="+mn-lt"/>
                <a:ea typeface="+mn-ea"/>
                <a:cs typeface="+mn-cs"/>
              </a:defRPr>
            </a:lvl4pPr>
            <a:lvl5pPr marL="1828800" algn="l" defTabSz="914400">
              <a:defRPr sz="1800">
                <a:solidFill>
                  <a:schemeClr val="tx1"/>
                </a:solidFill>
                <a:latin typeface="+mn-lt"/>
                <a:ea typeface="+mn-ea"/>
                <a:cs typeface="+mn-cs"/>
              </a:defRPr>
            </a:lvl5pPr>
            <a:lvl6pPr marL="2286000" algn="l" defTabSz="914400">
              <a:defRPr sz="1800">
                <a:solidFill>
                  <a:schemeClr val="tx1"/>
                </a:solidFill>
                <a:latin typeface="+mn-lt"/>
                <a:ea typeface="+mn-ea"/>
                <a:cs typeface="+mn-cs"/>
              </a:defRPr>
            </a:lvl6pPr>
            <a:lvl7pPr marL="2743200" algn="l" defTabSz="914400">
              <a:defRPr sz="1800">
                <a:solidFill>
                  <a:schemeClr val="tx1"/>
                </a:solidFill>
                <a:latin typeface="+mn-lt"/>
                <a:ea typeface="+mn-ea"/>
                <a:cs typeface="+mn-cs"/>
              </a:defRPr>
            </a:lvl7pPr>
            <a:lvl8pPr marL="3200400" algn="l" defTabSz="914400">
              <a:defRPr sz="1800">
                <a:solidFill>
                  <a:schemeClr val="tx1"/>
                </a:solidFill>
                <a:latin typeface="+mn-lt"/>
                <a:ea typeface="+mn-ea"/>
                <a:cs typeface="+mn-cs"/>
              </a:defRPr>
            </a:lvl8pPr>
            <a:lvl9pPr marL="3657600" algn="l" defTabSz="914400">
              <a:defRPr sz="1800">
                <a:solidFill>
                  <a:schemeClr val="tx1"/>
                </a:solidFill>
                <a:latin typeface="+mn-lt"/>
                <a:ea typeface="+mn-ea"/>
                <a:cs typeface="+mn-cs"/>
              </a:defRPr>
            </a:lvl9pPr>
          </a:lstStyle>
          <a:p>
            <a:pPr>
              <a:defRPr/>
            </a:pPr>
            <a:r>
              <a:rPr lang="en-US" dirty="0"/>
              <a:t>MATTIA STEFANELLI</a:t>
            </a:r>
          </a:p>
        </p:txBody>
      </p:sp>
      <p:sp>
        <p:nvSpPr>
          <p:cNvPr id="7" name="Slide Number Placeholder 7">
            <a:extLst>
              <a:ext uri="{FF2B5EF4-FFF2-40B4-BE49-F238E27FC236}">
                <a16:creationId xmlns:a16="http://schemas.microsoft.com/office/drawing/2014/main" id="{087FA3C2-A315-4A5E-9840-F0F67F0DCEC5}"/>
              </a:ext>
            </a:extLst>
          </p:cNvPr>
          <p:cNvSpPr txBox="1">
            <a:spLocks/>
          </p:cNvSpPr>
          <p:nvPr/>
        </p:nvSpPr>
        <p:spPr bwMode="auto">
          <a:xfrm>
            <a:off x="755576" y="1993404"/>
            <a:ext cx="6912768" cy="2592288"/>
          </a:xfrm>
          <a:prstGeom prst="rect">
            <a:avLst/>
          </a:prstGeom>
        </p:spPr>
        <p:txBody>
          <a:bodyPr vert="horz" lIns="0" tIns="0" rIns="0" bIns="0" rtlCol="0" anchor="b" anchorCtr="0">
            <a:noAutofit/>
          </a:bodyPr>
          <a:lstStyle>
            <a:defPPr>
              <a:defRPr lang="fr-FR"/>
            </a:defPPr>
            <a:lvl1pPr marL="0" algn="l" defTabSz="914400">
              <a:defRPr sz="600" b="1">
                <a:solidFill>
                  <a:schemeClr val="accent1"/>
                </a:solidFill>
                <a:latin typeface="+mn-lt"/>
                <a:ea typeface="+mn-ea"/>
                <a:cs typeface="+mn-cs"/>
              </a:defRPr>
            </a:lvl1pPr>
            <a:lvl2pPr marL="457200" algn="l" defTabSz="914400">
              <a:defRPr sz="1800">
                <a:solidFill>
                  <a:schemeClr val="tx1"/>
                </a:solidFill>
                <a:latin typeface="+mn-lt"/>
                <a:ea typeface="+mn-ea"/>
                <a:cs typeface="+mn-cs"/>
              </a:defRPr>
            </a:lvl2pPr>
            <a:lvl3pPr marL="914400" algn="l" defTabSz="914400">
              <a:defRPr sz="1800">
                <a:solidFill>
                  <a:schemeClr val="tx1"/>
                </a:solidFill>
                <a:latin typeface="+mn-lt"/>
                <a:ea typeface="+mn-ea"/>
                <a:cs typeface="+mn-cs"/>
              </a:defRPr>
            </a:lvl3pPr>
            <a:lvl4pPr marL="1371600" algn="l" defTabSz="914400">
              <a:defRPr sz="1800">
                <a:solidFill>
                  <a:schemeClr val="tx1"/>
                </a:solidFill>
                <a:latin typeface="+mn-lt"/>
                <a:ea typeface="+mn-ea"/>
                <a:cs typeface="+mn-cs"/>
              </a:defRPr>
            </a:lvl4pPr>
            <a:lvl5pPr marL="1828800" algn="l" defTabSz="914400">
              <a:defRPr sz="1800">
                <a:solidFill>
                  <a:schemeClr val="tx1"/>
                </a:solidFill>
                <a:latin typeface="+mn-lt"/>
                <a:ea typeface="+mn-ea"/>
                <a:cs typeface="+mn-cs"/>
              </a:defRPr>
            </a:lvl5pPr>
            <a:lvl6pPr marL="2286000" algn="l" defTabSz="914400">
              <a:defRPr sz="1800">
                <a:solidFill>
                  <a:schemeClr val="tx1"/>
                </a:solidFill>
                <a:latin typeface="+mn-lt"/>
                <a:ea typeface="+mn-ea"/>
                <a:cs typeface="+mn-cs"/>
              </a:defRPr>
            </a:lvl6pPr>
            <a:lvl7pPr marL="2743200" algn="l" defTabSz="914400">
              <a:defRPr sz="1800">
                <a:solidFill>
                  <a:schemeClr val="tx1"/>
                </a:solidFill>
                <a:latin typeface="+mn-lt"/>
                <a:ea typeface="+mn-ea"/>
                <a:cs typeface="+mn-cs"/>
              </a:defRPr>
            </a:lvl7pPr>
            <a:lvl8pPr marL="3200400" algn="l" defTabSz="914400">
              <a:defRPr sz="1800">
                <a:solidFill>
                  <a:schemeClr val="tx1"/>
                </a:solidFill>
                <a:latin typeface="+mn-lt"/>
                <a:ea typeface="+mn-ea"/>
                <a:cs typeface="+mn-cs"/>
              </a:defRPr>
            </a:lvl8pPr>
            <a:lvl9pPr marL="3657600" algn="l" defTabSz="914400">
              <a:defRPr sz="1800">
                <a:solidFill>
                  <a:schemeClr val="tx1"/>
                </a:solidFill>
                <a:latin typeface="+mn-lt"/>
                <a:ea typeface="+mn-ea"/>
                <a:cs typeface="+mn-cs"/>
              </a:defRPr>
            </a:lvl9pPr>
          </a:lstStyle>
          <a:p>
            <a:pPr>
              <a:defRPr/>
            </a:pPr>
            <a:endParaRPr lang="en-US" dirty="0"/>
          </a:p>
        </p:txBody>
      </p:sp>
      <p:cxnSp>
        <p:nvCxnSpPr>
          <p:cNvPr id="17" name="Straight Connector 16">
            <a:extLst>
              <a:ext uri="{FF2B5EF4-FFF2-40B4-BE49-F238E27FC236}">
                <a16:creationId xmlns:a16="http://schemas.microsoft.com/office/drawing/2014/main" id="{FDBCFDC0-6B4B-4568-8C2C-B6E2DF75833B}"/>
              </a:ext>
            </a:extLst>
          </p:cNvPr>
          <p:cNvCxnSpPr>
            <a:cxnSpLocks/>
          </p:cNvCxnSpPr>
          <p:nvPr/>
        </p:nvCxnSpPr>
        <p:spPr>
          <a:xfrm flipV="1">
            <a:off x="6377031" y="3304330"/>
            <a:ext cx="1581224" cy="440918"/>
          </a:xfrm>
          <a:prstGeom prst="line">
            <a:avLst/>
          </a:prstGeom>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78355321-6EA2-4FE5-B0D3-080B1EEFA126}"/>
              </a:ext>
            </a:extLst>
          </p:cNvPr>
          <p:cNvCxnSpPr>
            <a:cxnSpLocks/>
          </p:cNvCxnSpPr>
          <p:nvPr/>
        </p:nvCxnSpPr>
        <p:spPr bwMode="auto">
          <a:xfrm>
            <a:off x="6377031" y="3882211"/>
            <a:ext cx="1581224"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1EDCCB7B-9D5D-4067-BF6B-CF5CF58B9FBB}"/>
              </a:ext>
            </a:extLst>
          </p:cNvPr>
          <p:cNvCxnSpPr>
            <a:cxnSpLocks/>
          </p:cNvCxnSpPr>
          <p:nvPr/>
        </p:nvCxnSpPr>
        <p:spPr bwMode="auto">
          <a:xfrm>
            <a:off x="6377031" y="4037740"/>
            <a:ext cx="1581224" cy="295398"/>
          </a:xfrm>
          <a:prstGeom prst="line">
            <a:avLst/>
          </a:prstGeom>
        </p:spPr>
        <p:style>
          <a:lnRef idx="1">
            <a:schemeClr val="accent1"/>
          </a:lnRef>
          <a:fillRef idx="0">
            <a:schemeClr val="accent1"/>
          </a:fillRef>
          <a:effectRef idx="0">
            <a:schemeClr val="accent1"/>
          </a:effectRef>
          <a:fontRef idx="minor">
            <a:schemeClr val="tx1"/>
          </a:fontRef>
        </p:style>
      </p:cxnSp>
      <p:pic>
        <p:nvPicPr>
          <p:cNvPr id="12" name="Picture 11">
            <a:extLst>
              <a:ext uri="{FF2B5EF4-FFF2-40B4-BE49-F238E27FC236}">
                <a16:creationId xmlns:a16="http://schemas.microsoft.com/office/drawing/2014/main" id="{16FDF07F-5111-4D63-BFF9-E6FDFC0F1B05}"/>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19041" t="11670" r="36201" b="8477"/>
          <a:stretch/>
        </p:blipFill>
        <p:spPr>
          <a:xfrm rot="16200000">
            <a:off x="7362536" y="3207685"/>
            <a:ext cx="2240170" cy="963735"/>
          </a:xfrm>
          <a:prstGeom prst="rect">
            <a:avLst/>
          </a:prstGeom>
        </p:spPr>
      </p:pic>
      <p:sp>
        <p:nvSpPr>
          <p:cNvPr id="27" name="TextBox 26">
            <a:extLst>
              <a:ext uri="{FF2B5EF4-FFF2-40B4-BE49-F238E27FC236}">
                <a16:creationId xmlns:a16="http://schemas.microsoft.com/office/drawing/2014/main" id="{4817451D-4456-4C48-B15E-E3FAF16555FD}"/>
              </a:ext>
            </a:extLst>
          </p:cNvPr>
          <p:cNvSpPr txBox="1"/>
          <p:nvPr/>
        </p:nvSpPr>
        <p:spPr>
          <a:xfrm>
            <a:off x="7961847" y="3503541"/>
            <a:ext cx="1041546" cy="261610"/>
          </a:xfrm>
          <a:prstGeom prst="rect">
            <a:avLst/>
          </a:prstGeom>
          <a:noFill/>
        </p:spPr>
        <p:txBody>
          <a:bodyPr wrap="none" rtlCol="0">
            <a:spAutoFit/>
          </a:bodyPr>
          <a:lstStyle/>
          <a:p>
            <a:r>
              <a:rPr lang="en-US" sz="1100" b="1" dirty="0">
                <a:solidFill>
                  <a:schemeClr val="bg1"/>
                </a:solidFill>
              </a:rPr>
              <a:t>BLIND ZONE</a:t>
            </a:r>
          </a:p>
        </p:txBody>
      </p:sp>
      <p:sp>
        <p:nvSpPr>
          <p:cNvPr id="28" name="TextBox 27">
            <a:extLst>
              <a:ext uri="{FF2B5EF4-FFF2-40B4-BE49-F238E27FC236}">
                <a16:creationId xmlns:a16="http://schemas.microsoft.com/office/drawing/2014/main" id="{A83E45B7-4D1F-4192-9207-5DC8DC1C7302}"/>
              </a:ext>
            </a:extLst>
          </p:cNvPr>
          <p:cNvSpPr txBox="1"/>
          <p:nvPr/>
        </p:nvSpPr>
        <p:spPr bwMode="auto">
          <a:xfrm>
            <a:off x="8197004" y="4143397"/>
            <a:ext cx="581432" cy="261610"/>
          </a:xfrm>
          <a:prstGeom prst="rect">
            <a:avLst/>
          </a:prstGeom>
          <a:noFill/>
        </p:spPr>
        <p:txBody>
          <a:bodyPr wrap="none" rtlCol="0">
            <a:spAutoFit/>
          </a:bodyPr>
          <a:lstStyle/>
          <a:p>
            <a:r>
              <a:rPr lang="en-US" sz="1100" b="1" dirty="0">
                <a:solidFill>
                  <a:schemeClr val="bg1"/>
                </a:solidFill>
              </a:rPr>
              <a:t>HALO</a:t>
            </a:r>
          </a:p>
        </p:txBody>
      </p:sp>
      <p:sp>
        <p:nvSpPr>
          <p:cNvPr id="29" name="TextBox 28">
            <a:extLst>
              <a:ext uri="{FF2B5EF4-FFF2-40B4-BE49-F238E27FC236}">
                <a16:creationId xmlns:a16="http://schemas.microsoft.com/office/drawing/2014/main" id="{5CCFA4CD-2673-407C-9CBC-9D00F521AE13}"/>
              </a:ext>
            </a:extLst>
          </p:cNvPr>
          <p:cNvSpPr txBox="1"/>
          <p:nvPr/>
        </p:nvSpPr>
        <p:spPr bwMode="auto">
          <a:xfrm>
            <a:off x="8079661" y="2725690"/>
            <a:ext cx="805916" cy="338554"/>
          </a:xfrm>
          <a:prstGeom prst="rect">
            <a:avLst/>
          </a:prstGeom>
          <a:noFill/>
        </p:spPr>
        <p:txBody>
          <a:bodyPr wrap="none" rtlCol="0">
            <a:spAutoFit/>
          </a:bodyPr>
          <a:lstStyle/>
          <a:p>
            <a:pPr algn="ctr"/>
            <a:r>
              <a:rPr lang="en-US" sz="800" b="1" dirty="0">
                <a:solidFill>
                  <a:schemeClr val="bg1"/>
                </a:solidFill>
              </a:rPr>
              <a:t>RESIDUAL </a:t>
            </a:r>
          </a:p>
          <a:p>
            <a:pPr algn="ctr"/>
            <a:r>
              <a:rPr lang="en-US" sz="800" b="1" dirty="0">
                <a:solidFill>
                  <a:schemeClr val="bg1"/>
                </a:solidFill>
              </a:rPr>
              <a:t>BEAM CORE</a:t>
            </a:r>
          </a:p>
        </p:txBody>
      </p:sp>
      <p:sp>
        <p:nvSpPr>
          <p:cNvPr id="18" name="TextBox 17">
            <a:extLst>
              <a:ext uri="{FF2B5EF4-FFF2-40B4-BE49-F238E27FC236}">
                <a16:creationId xmlns:a16="http://schemas.microsoft.com/office/drawing/2014/main" id="{5F4E8CC9-CF71-472F-A18B-2C1BD5DEB57C}"/>
              </a:ext>
            </a:extLst>
          </p:cNvPr>
          <p:cNvSpPr txBox="1"/>
          <p:nvPr/>
        </p:nvSpPr>
        <p:spPr bwMode="auto">
          <a:xfrm>
            <a:off x="156456" y="2286278"/>
            <a:ext cx="2133918" cy="230832"/>
          </a:xfrm>
          <a:prstGeom prst="rect">
            <a:avLst/>
          </a:prstGeom>
          <a:noFill/>
        </p:spPr>
        <p:txBody>
          <a:bodyPr wrap="none" rtlCol="0">
            <a:spAutoFit/>
          </a:bodyPr>
          <a:lstStyle/>
          <a:p>
            <a:r>
              <a:rPr lang="en-US" sz="900" b="1" dirty="0">
                <a:solidFill>
                  <a:schemeClr val="accent1">
                    <a:lumMod val="75000"/>
                  </a:schemeClr>
                </a:solidFill>
              </a:rPr>
              <a:t>Acknowledgement to Kees Scheidt.</a:t>
            </a:r>
          </a:p>
        </p:txBody>
      </p:sp>
    </p:spTree>
    <p:extLst>
      <p:ext uri="{BB962C8B-B14F-4D97-AF65-F5344CB8AC3E}">
        <p14:creationId xmlns:p14="http://schemas.microsoft.com/office/powerpoint/2010/main" val="3337155618"/>
      </p:ext>
    </p:extLst>
  </p:cSld>
  <p:clrMapOvr>
    <a:masterClrMapping/>
  </p:clrMapOvr>
</p:sld>
</file>

<file path=ppt/theme/theme1.xml><?xml version="1.0" encoding="utf-8"?>
<a:theme xmlns:a="http://schemas.openxmlformats.org/drawingml/2006/main" name="wide-screen">
  <a:themeElements>
    <a:clrScheme name="ESRF">
      <a:dk1>
        <a:sysClr val="windowText" lastClr="000000"/>
      </a:dk1>
      <a:lt1>
        <a:sysClr val="window" lastClr="FFFFFF"/>
      </a:lt1>
      <a:dk2>
        <a:srgbClr val="B7B9BA"/>
      </a:dk2>
      <a:lt2>
        <a:srgbClr val="AF007C"/>
      </a:lt2>
      <a:accent1>
        <a:srgbClr val="132577"/>
      </a:accent1>
      <a:accent2>
        <a:srgbClr val="ED7703"/>
      </a:accent2>
      <a:accent3>
        <a:srgbClr val="F4A300"/>
      </a:accent3>
      <a:accent4>
        <a:srgbClr val="FFDD00"/>
      </a:accent4>
      <a:accent5>
        <a:srgbClr val="51A026"/>
      </a:accent5>
      <a:accent6>
        <a:srgbClr val="0098D4"/>
      </a:accent6>
      <a:hlink>
        <a:srgbClr val="000000"/>
      </a:hlink>
      <a:folHlink>
        <a:srgbClr val="000000"/>
      </a:folHlink>
    </a:clrScheme>
    <a:fontScheme name="Solocal_Arial">
      <a:majorFont>
        <a:latin typeface="Arial"/>
        <a:ea typeface="Arial"/>
        <a:cs typeface="Arial"/>
      </a:majorFont>
      <a:minorFont>
        <a:latin typeface="Arial"/>
        <a:ea typeface="Arial"/>
        <a:cs typeface="Arial"/>
      </a:minorFont>
    </a:fontScheme>
    <a:fmtScheme name="Office">
      <a:fillStyleLst>
        <a:solidFill>
          <a:schemeClr val="phClr"/>
        </a:solidFill>
        <a:gradFill>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effectStyle>
      </a:effectStyleLst>
      <a:bgFillStyleLst>
        <a:solidFill>
          <a:schemeClr val="phClr"/>
        </a:solidFill>
        <a:gradFill>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gradFill>
        <a:gradFill>
          <a:gsLst>
            <a:gs pos="0">
              <a:schemeClr val="phClr">
                <a:tint val="80000"/>
                <a:satMod val="300000"/>
              </a:schemeClr>
            </a:gs>
            <a:gs pos="100000">
              <a:schemeClr val="phClr">
                <a:shade val="30000"/>
                <a:satMod val="200000"/>
              </a:schemeClr>
            </a:gs>
          </a:gsLst>
          <a:path path="circle"/>
        </a:gradFill>
      </a:bgFillStyleLst>
    </a:fmtScheme>
  </a:themeElements>
  <a:objectDefaults>
    <a:spDef>
      <a:spPr bwMode="auto">
        <a:prstGeom prst="rect">
          <a:avLst/>
        </a:prstGeom>
        <a:ln>
          <a:noFill/>
        </a:ln>
      </a:spPr>
      <a:bodyPr/>
      <a:lstStyle/>
      <a:style>
        <a:lnRef idx="2">
          <a:schemeClr val="accent1">
            <a:shade val="50000"/>
          </a:schemeClr>
        </a:lnRef>
        <a:fillRef idx="1">
          <a:schemeClr val="accent1"/>
        </a:fillRef>
        <a:effectRef idx="0">
          <a:schemeClr val="accent1"/>
        </a:effectRef>
        <a:fontRef idx="minor">
          <a:schemeClr val="lt1"/>
        </a:fontRef>
      </a:style>
    </a:sp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wide-screen</Template>
  <TotalTime>0</TotalTime>
  <Words>1288</Words>
  <Application>Microsoft Office PowerPoint</Application>
  <DocSecurity>0</DocSecurity>
  <PresentationFormat>Presentazione su schermo (16:10)</PresentationFormat>
  <Paragraphs>277</Paragraphs>
  <Slides>20</Slides>
  <Notes>1</Notes>
  <HiddenSlides>0</HiddenSlides>
  <MMClips>0</MMClips>
  <ScaleCrop>false</ScaleCrop>
  <HeadingPairs>
    <vt:vector size="6" baseType="variant">
      <vt:variant>
        <vt:lpstr>Caratteri utilizzati</vt:lpstr>
      </vt:variant>
      <vt:variant>
        <vt:i4>6</vt:i4>
      </vt:variant>
      <vt:variant>
        <vt:lpstr>Tema</vt:lpstr>
      </vt:variant>
      <vt:variant>
        <vt:i4>1</vt:i4>
      </vt:variant>
      <vt:variant>
        <vt:lpstr>Titoli diapositive</vt:lpstr>
      </vt:variant>
      <vt:variant>
        <vt:i4>20</vt:i4>
      </vt:variant>
    </vt:vector>
  </HeadingPairs>
  <TitlesOfParts>
    <vt:vector size="27" baseType="lpstr">
      <vt:lpstr>Arial</vt:lpstr>
      <vt:lpstr>Calibri</vt:lpstr>
      <vt:lpstr>Cambria Math</vt:lpstr>
      <vt:lpstr>Courier New</vt:lpstr>
      <vt:lpstr>ITCOfficinaSans LT Book</vt:lpstr>
      <vt:lpstr>Wingdings</vt:lpstr>
      <vt:lpstr>wide-screen</vt:lpstr>
      <vt:lpstr>Presentazione standard di PowerPoint</vt:lpstr>
      <vt:lpstr>OVERVIEW</vt:lpstr>
      <vt:lpstr>The context</vt:lpstr>
      <vt:lpstr>vertical Halo</vt:lpstr>
      <vt:lpstr>vertical Halo</vt:lpstr>
      <vt:lpstr>Vertical Halo</vt:lpstr>
      <vt:lpstr>Strategy for vertical halo reduction</vt:lpstr>
      <vt:lpstr>experiments</vt:lpstr>
      <vt:lpstr>experiments</vt:lpstr>
      <vt:lpstr>Experiments</vt:lpstr>
      <vt:lpstr>experiments</vt:lpstr>
      <vt:lpstr>experiments</vt:lpstr>
      <vt:lpstr>experiments</vt:lpstr>
      <vt:lpstr>results </vt:lpstr>
      <vt:lpstr>results </vt:lpstr>
      <vt:lpstr>results</vt:lpstr>
      <vt:lpstr>acknowledgements</vt:lpstr>
      <vt:lpstr>Presentazione standard di PowerPoint</vt:lpstr>
      <vt:lpstr>BACKUP SLIDES</vt:lpstr>
      <vt:lpstr>BACKUP SLIDES</vt:lpstr>
    </vt:vector>
  </TitlesOfParts>
  <Manager/>
  <Company>ESRF</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subject/>
  <dc:creator>CLAVEL Corinne</dc:creator>
  <cp:keywords/>
  <dc:description/>
  <cp:lastModifiedBy>Mattia Stefanelli</cp:lastModifiedBy>
  <cp:revision>467</cp:revision>
  <dcterms:created xsi:type="dcterms:W3CDTF">2014-01-17T08:20:57Z</dcterms:created>
  <dcterms:modified xsi:type="dcterms:W3CDTF">2024-02-15T22:44:34Z</dcterms:modified>
  <cp:category/>
  <dc:identifier/>
  <cp:contentStatus/>
  <dc:language/>
  <cp:version/>
</cp:coreProperties>
</file>