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48" r:id="rId2"/>
    <p:sldId id="263" r:id="rId3"/>
    <p:sldId id="387" r:id="rId4"/>
    <p:sldId id="388" r:id="rId5"/>
    <p:sldId id="389" r:id="rId6"/>
    <p:sldId id="390" r:id="rId7"/>
    <p:sldId id="392" r:id="rId8"/>
    <p:sldId id="391" r:id="rId9"/>
    <p:sldId id="393" r:id="rId10"/>
    <p:sldId id="264" r:id="rId11"/>
    <p:sldId id="394" r:id="rId12"/>
    <p:sldId id="395" r:id="rId13"/>
    <p:sldId id="396" r:id="rId14"/>
    <p:sldId id="401" r:id="rId15"/>
    <p:sldId id="397" r:id="rId16"/>
    <p:sldId id="399" r:id="rId17"/>
    <p:sldId id="398" r:id="rId18"/>
    <p:sldId id="402" r:id="rId19"/>
    <p:sldId id="400" r:id="rId20"/>
    <p:sldId id="404" r:id="rId21"/>
    <p:sldId id="403" r:id="rId22"/>
    <p:sldId id="405" r:id="rId23"/>
    <p:sldId id="347" r:id="rId24"/>
    <p:sldId id="34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98F1B"/>
    <a:srgbClr val="4AD67F"/>
    <a:srgbClr val="EFFBF4"/>
    <a:srgbClr val="FF3300"/>
    <a:srgbClr val="D3F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388" autoAdjust="0"/>
  </p:normalViewPr>
  <p:slideViewPr>
    <p:cSldViewPr snapToGrid="0">
      <p:cViewPr varScale="1">
        <p:scale>
          <a:sx n="106" d="100"/>
          <a:sy n="106" d="100"/>
        </p:scale>
        <p:origin x="75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2\pulsedmagnet\Paraliev\_Projects\SLS2\Injection%20Straight\BeamDump\Energy%20deposition\GeometryDeflection_for_simul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44225721784777"/>
          <c:y val="0.14623655913978495"/>
          <c:w val="0.52966819772528428"/>
          <c:h val="0.66278147489628314"/>
        </c:manualLayout>
      </c:layout>
      <c:scatterChart>
        <c:scatterStyle val="lineMarker"/>
        <c:varyColors val="0"/>
        <c:ser>
          <c:idx val="3"/>
          <c:order val="0"/>
          <c:tx>
            <c:strRef>
              <c:f>Tabelle1!$L$38</c:f>
              <c:strCache>
                <c:ptCount val="1"/>
                <c:pt idx="0">
                  <c:v>Pulse 1 (Lin)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Tabelle1!$J$54:$J$119</c:f>
              <c:numCache>
                <c:formatCode>General</c:formatCode>
                <c:ptCount val="66"/>
                <c:pt idx="0">
                  <c:v>0</c:v>
                </c:pt>
                <c:pt idx="1">
                  <c:v>0.03</c:v>
                </c:pt>
                <c:pt idx="2">
                  <c:v>0.06</c:v>
                </c:pt>
                <c:pt idx="3">
                  <c:v>8.9999999999999983E-2</c:v>
                </c:pt>
                <c:pt idx="4">
                  <c:v>0.12</c:v>
                </c:pt>
                <c:pt idx="5">
                  <c:v>0.15</c:v>
                </c:pt>
                <c:pt idx="6">
                  <c:v>0.18</c:v>
                </c:pt>
                <c:pt idx="7">
                  <c:v>0.21</c:v>
                </c:pt>
                <c:pt idx="8">
                  <c:v>0.24</c:v>
                </c:pt>
                <c:pt idx="9">
                  <c:v>0.26999999999999996</c:v>
                </c:pt>
                <c:pt idx="10">
                  <c:v>0.29999999999999993</c:v>
                </c:pt>
                <c:pt idx="11">
                  <c:v>0.3299999999999999</c:v>
                </c:pt>
                <c:pt idx="12">
                  <c:v>0.35999999999999988</c:v>
                </c:pt>
                <c:pt idx="13">
                  <c:v>0.38999999999999985</c:v>
                </c:pt>
                <c:pt idx="14">
                  <c:v>0.41999999999999982</c:v>
                </c:pt>
                <c:pt idx="15">
                  <c:v>0.44999999999999984</c:v>
                </c:pt>
                <c:pt idx="16">
                  <c:v>0.47999999999999987</c:v>
                </c:pt>
                <c:pt idx="17">
                  <c:v>0.5099999999999999</c:v>
                </c:pt>
                <c:pt idx="18">
                  <c:v>0.53999999999999992</c:v>
                </c:pt>
                <c:pt idx="19">
                  <c:v>0.56999999999999995</c:v>
                </c:pt>
                <c:pt idx="20">
                  <c:v>0.6</c:v>
                </c:pt>
                <c:pt idx="21">
                  <c:v>0.63</c:v>
                </c:pt>
                <c:pt idx="22">
                  <c:v>0.66</c:v>
                </c:pt>
                <c:pt idx="23">
                  <c:v>0.69000000000000006</c:v>
                </c:pt>
                <c:pt idx="24">
                  <c:v>0.72000000000000008</c:v>
                </c:pt>
                <c:pt idx="25">
                  <c:v>0.75000000000000011</c:v>
                </c:pt>
                <c:pt idx="26">
                  <c:v>0.78000000000000014</c:v>
                </c:pt>
                <c:pt idx="27">
                  <c:v>0.81000000000000016</c:v>
                </c:pt>
                <c:pt idx="28">
                  <c:v>0.84000000000000019</c:v>
                </c:pt>
                <c:pt idx="29">
                  <c:v>0.87000000000000022</c:v>
                </c:pt>
                <c:pt idx="30">
                  <c:v>0.90000000000000024</c:v>
                </c:pt>
                <c:pt idx="31">
                  <c:v>0.93000000000000027</c:v>
                </c:pt>
                <c:pt idx="32">
                  <c:v>0.9600000000000003</c:v>
                </c:pt>
                <c:pt idx="33">
                  <c:v>0.99000000000000021</c:v>
                </c:pt>
                <c:pt idx="34">
                  <c:v>1.0200000000000002</c:v>
                </c:pt>
                <c:pt idx="35">
                  <c:v>1.05</c:v>
                </c:pt>
                <c:pt idx="36">
                  <c:v>1.08</c:v>
                </c:pt>
                <c:pt idx="37">
                  <c:v>1.1099999999999999</c:v>
                </c:pt>
                <c:pt idx="38">
                  <c:v>1.1399999999999999</c:v>
                </c:pt>
                <c:pt idx="39">
                  <c:v>1.1699999999999997</c:v>
                </c:pt>
                <c:pt idx="40">
                  <c:v>1.1999999999999997</c:v>
                </c:pt>
                <c:pt idx="41">
                  <c:v>1.2299999999999998</c:v>
                </c:pt>
                <c:pt idx="42">
                  <c:v>1.2599999999999996</c:v>
                </c:pt>
                <c:pt idx="43">
                  <c:v>1.2899999999999996</c:v>
                </c:pt>
                <c:pt idx="44">
                  <c:v>1.3199999999999994</c:v>
                </c:pt>
                <c:pt idx="45">
                  <c:v>1.3499999999999994</c:v>
                </c:pt>
                <c:pt idx="46">
                  <c:v>1.3799999999999992</c:v>
                </c:pt>
                <c:pt idx="47">
                  <c:v>1.4099999999999993</c:v>
                </c:pt>
                <c:pt idx="48">
                  <c:v>1.4399999999999991</c:v>
                </c:pt>
                <c:pt idx="49">
                  <c:v>1.4699999999999991</c:v>
                </c:pt>
                <c:pt idx="50">
                  <c:v>1.4999999999999989</c:v>
                </c:pt>
                <c:pt idx="51">
                  <c:v>1.5299999999999989</c:v>
                </c:pt>
                <c:pt idx="52">
                  <c:v>1.5599999999999987</c:v>
                </c:pt>
                <c:pt idx="53">
                  <c:v>1.5899999999999987</c:v>
                </c:pt>
                <c:pt idx="54">
                  <c:v>1.6199999999999988</c:v>
                </c:pt>
                <c:pt idx="55">
                  <c:v>1.6499999999999986</c:v>
                </c:pt>
                <c:pt idx="56">
                  <c:v>1.6799999999999986</c:v>
                </c:pt>
                <c:pt idx="57">
                  <c:v>1.7099999999999984</c:v>
                </c:pt>
                <c:pt idx="58">
                  <c:v>1.7399999999999984</c:v>
                </c:pt>
                <c:pt idx="59">
                  <c:v>1.7699999999999982</c:v>
                </c:pt>
                <c:pt idx="60">
                  <c:v>1.7999999999999983</c:v>
                </c:pt>
                <c:pt idx="61">
                  <c:v>1.8299999999999981</c:v>
                </c:pt>
                <c:pt idx="62">
                  <c:v>1.8599999999999981</c:v>
                </c:pt>
                <c:pt idx="63">
                  <c:v>1.8899999999999979</c:v>
                </c:pt>
                <c:pt idx="64">
                  <c:v>1.9199999999999982</c:v>
                </c:pt>
                <c:pt idx="65">
                  <c:v>1.9499999999999982</c:v>
                </c:pt>
              </c:numCache>
            </c:numRef>
          </c:xVal>
          <c:yVal>
            <c:numRef>
              <c:f>Tabelle1!$L$54:$L$119</c:f>
              <c:numCache>
                <c:formatCode>0.00E+00</c:formatCode>
                <c:ptCount val="66"/>
                <c:pt idx="0">
                  <c:v>0</c:v>
                </c:pt>
                <c:pt idx="1">
                  <c:v>2.3848101265822781E-4</c:v>
                </c:pt>
                <c:pt idx="2">
                  <c:v>4.7696202531645563E-4</c:v>
                </c:pt>
                <c:pt idx="3">
                  <c:v>7.1544303797468336E-4</c:v>
                </c:pt>
                <c:pt idx="4">
                  <c:v>9.5392405063291126E-4</c:v>
                </c:pt>
                <c:pt idx="5">
                  <c:v>1.1924050632911392E-3</c:v>
                </c:pt>
                <c:pt idx="6">
                  <c:v>1.4308860759493669E-3</c:v>
                </c:pt>
                <c:pt idx="7">
                  <c:v>1.6693670886075947E-3</c:v>
                </c:pt>
                <c:pt idx="8">
                  <c:v>1.9078481012658225E-3</c:v>
                </c:pt>
                <c:pt idx="9">
                  <c:v>2.1463291139240501E-3</c:v>
                </c:pt>
                <c:pt idx="10">
                  <c:v>2.3848101265822779E-3</c:v>
                </c:pt>
                <c:pt idx="11">
                  <c:v>2.6232911392405052E-3</c:v>
                </c:pt>
                <c:pt idx="12">
                  <c:v>2.861772151898733E-3</c:v>
                </c:pt>
                <c:pt idx="13">
                  <c:v>3.1002531645569608E-3</c:v>
                </c:pt>
                <c:pt idx="14">
                  <c:v>3.3387341772151882E-3</c:v>
                </c:pt>
                <c:pt idx="15">
                  <c:v>3.5772151898734159E-3</c:v>
                </c:pt>
                <c:pt idx="16">
                  <c:v>3.8156962025316442E-3</c:v>
                </c:pt>
                <c:pt idx="17">
                  <c:v>4.054177215189872E-3</c:v>
                </c:pt>
                <c:pt idx="18">
                  <c:v>4.2926582278481002E-3</c:v>
                </c:pt>
                <c:pt idx="19">
                  <c:v>4.5311392405063284E-3</c:v>
                </c:pt>
                <c:pt idx="20">
                  <c:v>4.7696202531645566E-3</c:v>
                </c:pt>
                <c:pt idx="21">
                  <c:v>5.0081012658227848E-3</c:v>
                </c:pt>
                <c:pt idx="22">
                  <c:v>5.2465822784810122E-3</c:v>
                </c:pt>
                <c:pt idx="23">
                  <c:v>5.4850632911392404E-3</c:v>
                </c:pt>
                <c:pt idx="24">
                  <c:v>5.7235443037974686E-3</c:v>
                </c:pt>
                <c:pt idx="25">
                  <c:v>5.9620253164556969E-3</c:v>
                </c:pt>
                <c:pt idx="26">
                  <c:v>6.2005063291139251E-3</c:v>
                </c:pt>
                <c:pt idx="27">
                  <c:v>6.4389873417721524E-3</c:v>
                </c:pt>
                <c:pt idx="28">
                  <c:v>6.6774683544303806E-3</c:v>
                </c:pt>
                <c:pt idx="29">
                  <c:v>6.9159493670886089E-3</c:v>
                </c:pt>
                <c:pt idx="30">
                  <c:v>7.1544303797468371E-3</c:v>
                </c:pt>
                <c:pt idx="31">
                  <c:v>7.3929113924050653E-3</c:v>
                </c:pt>
                <c:pt idx="32">
                  <c:v>7.6313924050632935E-3</c:v>
                </c:pt>
                <c:pt idx="33">
                  <c:v>7.86987341772152E-3</c:v>
                </c:pt>
                <c:pt idx="34">
                  <c:v>8.1083544303797474E-3</c:v>
                </c:pt>
                <c:pt idx="35">
                  <c:v>8.3468354430379747E-3</c:v>
                </c:pt>
                <c:pt idx="36">
                  <c:v>8.5853164556962021E-3</c:v>
                </c:pt>
                <c:pt idx="37">
                  <c:v>8.8237974683544294E-3</c:v>
                </c:pt>
                <c:pt idx="38">
                  <c:v>9.0622784810126568E-3</c:v>
                </c:pt>
                <c:pt idx="39">
                  <c:v>9.3007594936708841E-3</c:v>
                </c:pt>
                <c:pt idx="41">
                  <c:v>9.7777215189873389E-3</c:v>
                </c:pt>
                <c:pt idx="42">
                  <c:v>1.0016202531645566E-2</c:v>
                </c:pt>
                <c:pt idx="43">
                  <c:v>1.0254683544303794E-2</c:v>
                </c:pt>
                <c:pt idx="44">
                  <c:v>1.0493164556962019E-2</c:v>
                </c:pt>
                <c:pt idx="45">
                  <c:v>1.0731645569620247E-2</c:v>
                </c:pt>
                <c:pt idx="46">
                  <c:v>1.0970126582278474E-2</c:v>
                </c:pt>
                <c:pt idx="47">
                  <c:v>1.1208607594936701E-2</c:v>
                </c:pt>
                <c:pt idx="48">
                  <c:v>1.1447088607594929E-2</c:v>
                </c:pt>
                <c:pt idx="49">
                  <c:v>1.1685569620253156E-2</c:v>
                </c:pt>
                <c:pt idx="50">
                  <c:v>1.1924050632911383E-2</c:v>
                </c:pt>
                <c:pt idx="51">
                  <c:v>1.2162531645569611E-2</c:v>
                </c:pt>
                <c:pt idx="52">
                  <c:v>1.2401012658227838E-2</c:v>
                </c:pt>
                <c:pt idx="53">
                  <c:v>1.2639493670886065E-2</c:v>
                </c:pt>
                <c:pt idx="54">
                  <c:v>1.2877974683544293E-2</c:v>
                </c:pt>
                <c:pt idx="55">
                  <c:v>1.311645569620252E-2</c:v>
                </c:pt>
                <c:pt idx="56">
                  <c:v>1.3354936708860747E-2</c:v>
                </c:pt>
                <c:pt idx="57">
                  <c:v>1.3593417721518973E-2</c:v>
                </c:pt>
                <c:pt idx="58">
                  <c:v>1.38318987341772E-2</c:v>
                </c:pt>
                <c:pt idx="59">
                  <c:v>1.4070379746835428E-2</c:v>
                </c:pt>
                <c:pt idx="60">
                  <c:v>1.4308860759493655E-2</c:v>
                </c:pt>
                <c:pt idx="61">
                  <c:v>1.4547341772151882E-2</c:v>
                </c:pt>
                <c:pt idx="62">
                  <c:v>1.478582278481011E-2</c:v>
                </c:pt>
                <c:pt idx="63">
                  <c:v>1.5024303797468337E-2</c:v>
                </c:pt>
                <c:pt idx="64">
                  <c:v>1.5262784810126566E-2</c:v>
                </c:pt>
                <c:pt idx="65">
                  <c:v>1.5501265822784795E-2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D5-426E-A1FC-5222C6C919B8}"/>
            </c:ext>
          </c:extLst>
        </c:ser>
        <c:ser>
          <c:idx val="4"/>
          <c:order val="1"/>
          <c:tx>
            <c:strRef>
              <c:f>Tabelle1!$M$38</c:f>
              <c:strCache>
                <c:ptCount val="1"/>
                <c:pt idx="0">
                  <c:v>Pulse 2 (5kA)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Tabelle1!$J$54:$J$119</c:f>
              <c:numCache>
                <c:formatCode>General</c:formatCode>
                <c:ptCount val="66"/>
                <c:pt idx="0">
                  <c:v>0</c:v>
                </c:pt>
                <c:pt idx="1">
                  <c:v>0.03</c:v>
                </c:pt>
                <c:pt idx="2">
                  <c:v>0.06</c:v>
                </c:pt>
                <c:pt idx="3">
                  <c:v>8.9999999999999983E-2</c:v>
                </c:pt>
                <c:pt idx="4">
                  <c:v>0.12</c:v>
                </c:pt>
                <c:pt idx="5">
                  <c:v>0.15</c:v>
                </c:pt>
                <c:pt idx="6">
                  <c:v>0.18</c:v>
                </c:pt>
                <c:pt idx="7">
                  <c:v>0.21</c:v>
                </c:pt>
                <c:pt idx="8">
                  <c:v>0.24</c:v>
                </c:pt>
                <c:pt idx="9">
                  <c:v>0.26999999999999996</c:v>
                </c:pt>
                <c:pt idx="10">
                  <c:v>0.29999999999999993</c:v>
                </c:pt>
                <c:pt idx="11">
                  <c:v>0.3299999999999999</c:v>
                </c:pt>
                <c:pt idx="12">
                  <c:v>0.35999999999999988</c:v>
                </c:pt>
                <c:pt idx="13">
                  <c:v>0.38999999999999985</c:v>
                </c:pt>
                <c:pt idx="14">
                  <c:v>0.41999999999999982</c:v>
                </c:pt>
                <c:pt idx="15">
                  <c:v>0.44999999999999984</c:v>
                </c:pt>
                <c:pt idx="16">
                  <c:v>0.47999999999999987</c:v>
                </c:pt>
                <c:pt idx="17">
                  <c:v>0.5099999999999999</c:v>
                </c:pt>
                <c:pt idx="18">
                  <c:v>0.53999999999999992</c:v>
                </c:pt>
                <c:pt idx="19">
                  <c:v>0.56999999999999995</c:v>
                </c:pt>
                <c:pt idx="20">
                  <c:v>0.6</c:v>
                </c:pt>
                <c:pt idx="21">
                  <c:v>0.63</c:v>
                </c:pt>
                <c:pt idx="22">
                  <c:v>0.66</c:v>
                </c:pt>
                <c:pt idx="23">
                  <c:v>0.69000000000000006</c:v>
                </c:pt>
                <c:pt idx="24">
                  <c:v>0.72000000000000008</c:v>
                </c:pt>
                <c:pt idx="25">
                  <c:v>0.75000000000000011</c:v>
                </c:pt>
                <c:pt idx="26">
                  <c:v>0.78000000000000014</c:v>
                </c:pt>
                <c:pt idx="27">
                  <c:v>0.81000000000000016</c:v>
                </c:pt>
                <c:pt idx="28">
                  <c:v>0.84000000000000019</c:v>
                </c:pt>
                <c:pt idx="29">
                  <c:v>0.87000000000000022</c:v>
                </c:pt>
                <c:pt idx="30">
                  <c:v>0.90000000000000024</c:v>
                </c:pt>
                <c:pt idx="31">
                  <c:v>0.93000000000000027</c:v>
                </c:pt>
                <c:pt idx="32">
                  <c:v>0.9600000000000003</c:v>
                </c:pt>
                <c:pt idx="33">
                  <c:v>0.99000000000000021</c:v>
                </c:pt>
                <c:pt idx="34">
                  <c:v>1.0200000000000002</c:v>
                </c:pt>
                <c:pt idx="35">
                  <c:v>1.05</c:v>
                </c:pt>
                <c:pt idx="36">
                  <c:v>1.08</c:v>
                </c:pt>
                <c:pt idx="37">
                  <c:v>1.1099999999999999</c:v>
                </c:pt>
                <c:pt idx="38">
                  <c:v>1.1399999999999999</c:v>
                </c:pt>
                <c:pt idx="39">
                  <c:v>1.1699999999999997</c:v>
                </c:pt>
                <c:pt idx="40">
                  <c:v>1.1999999999999997</c:v>
                </c:pt>
                <c:pt idx="41">
                  <c:v>1.2299999999999998</c:v>
                </c:pt>
                <c:pt idx="42">
                  <c:v>1.2599999999999996</c:v>
                </c:pt>
                <c:pt idx="43">
                  <c:v>1.2899999999999996</c:v>
                </c:pt>
                <c:pt idx="44">
                  <c:v>1.3199999999999994</c:v>
                </c:pt>
                <c:pt idx="45">
                  <c:v>1.3499999999999994</c:v>
                </c:pt>
                <c:pt idx="46">
                  <c:v>1.3799999999999992</c:v>
                </c:pt>
                <c:pt idx="47">
                  <c:v>1.4099999999999993</c:v>
                </c:pt>
                <c:pt idx="48">
                  <c:v>1.4399999999999991</c:v>
                </c:pt>
                <c:pt idx="49">
                  <c:v>1.4699999999999991</c:v>
                </c:pt>
                <c:pt idx="50">
                  <c:v>1.4999999999999989</c:v>
                </c:pt>
                <c:pt idx="51">
                  <c:v>1.5299999999999989</c:v>
                </c:pt>
                <c:pt idx="52">
                  <c:v>1.5599999999999987</c:v>
                </c:pt>
                <c:pt idx="53">
                  <c:v>1.5899999999999987</c:v>
                </c:pt>
                <c:pt idx="54">
                  <c:v>1.6199999999999988</c:v>
                </c:pt>
                <c:pt idx="55">
                  <c:v>1.6499999999999986</c:v>
                </c:pt>
                <c:pt idx="56">
                  <c:v>1.6799999999999986</c:v>
                </c:pt>
                <c:pt idx="57">
                  <c:v>1.7099999999999984</c:v>
                </c:pt>
                <c:pt idx="58">
                  <c:v>1.7399999999999984</c:v>
                </c:pt>
                <c:pt idx="59">
                  <c:v>1.7699999999999982</c:v>
                </c:pt>
                <c:pt idx="60">
                  <c:v>1.7999999999999983</c:v>
                </c:pt>
                <c:pt idx="61">
                  <c:v>1.8299999999999981</c:v>
                </c:pt>
                <c:pt idx="62">
                  <c:v>1.8599999999999981</c:v>
                </c:pt>
                <c:pt idx="63">
                  <c:v>1.8899999999999979</c:v>
                </c:pt>
                <c:pt idx="64">
                  <c:v>1.9199999999999982</c:v>
                </c:pt>
                <c:pt idx="65">
                  <c:v>1.9499999999999982</c:v>
                </c:pt>
              </c:numCache>
            </c:numRef>
          </c:xVal>
          <c:yVal>
            <c:numRef>
              <c:f>Tabelle1!$M$54:$M$119</c:f>
              <c:numCache>
                <c:formatCode>0.00E+00</c:formatCode>
                <c:ptCount val="66"/>
                <c:pt idx="0">
                  <c:v>0</c:v>
                </c:pt>
                <c:pt idx="1">
                  <c:v>2.0529749798975193E-4</c:v>
                </c:pt>
                <c:pt idx="2">
                  <c:v>4.1050090163505541E-4</c:v>
                </c:pt>
                <c:pt idx="3">
                  <c:v>6.1551615971787964E-4</c:v>
                </c:pt>
                <c:pt idx="4">
                  <c:v>8.202493072532633E-4</c:v>
                </c:pt>
                <c:pt idx="5">
                  <c:v>1.0246065085564421E-3</c:v>
                </c:pt>
                <c:pt idx="6">
                  <c:v>1.2284941002507156E-3</c:v>
                </c:pt>
                <c:pt idx="7">
                  <c:v>1.4318186341963374E-3</c:v>
                </c:pt>
                <c:pt idx="8">
                  <c:v>1.6344869203207583E-3</c:v>
                </c:pt>
                <c:pt idx="9">
                  <c:v>1.8364060693305858E-3</c:v>
                </c:pt>
                <c:pt idx="10">
                  <c:v>2.0374835352856917E-3</c:v>
                </c:pt>
                <c:pt idx="11">
                  <c:v>2.2376271580159426E-3</c:v>
                </c:pt>
                <c:pt idx="12">
                  <c:v>2.4367452053611302E-3</c:v>
                </c:pt>
                <c:pt idx="13">
                  <c:v>2.6347464152147184E-3</c:v>
                </c:pt>
                <c:pt idx="14">
                  <c:v>2.8315400373521622E-3</c:v>
                </c:pt>
                <c:pt idx="15">
                  <c:v>3.027035875024607E-3</c:v>
                </c:pt>
                <c:pt idx="16">
                  <c:v>3.2211443262989167E-3</c:v>
                </c:pt>
                <c:pt idx="17">
                  <c:v>3.4137764251250717E-3</c:v>
                </c:pt>
                <c:pt idx="18">
                  <c:v>3.604843882112135E-3</c:v>
                </c:pt>
                <c:pt idx="19">
                  <c:v>3.7942591249940684E-3</c:v>
                </c:pt>
                <c:pt idx="20">
                  <c:v>3.9819353387668807E-3</c:v>
                </c:pt>
                <c:pt idx="21">
                  <c:v>4.1677865054786899E-3</c:v>
                </c:pt>
                <c:pt idx="22">
                  <c:v>4.3517274436544774E-3</c:v>
                </c:pt>
                <c:pt idx="23">
                  <c:v>4.5336738473374487E-3</c:v>
                </c:pt>
                <c:pt idx="24">
                  <c:v>4.7135423247291345E-3</c:v>
                </c:pt>
                <c:pt idx="25">
                  <c:v>4.8912504364104804E-3</c:v>
                </c:pt>
                <c:pt idx="26">
                  <c:v>5.0667167331264525E-3</c:v>
                </c:pt>
                <c:pt idx="27">
                  <c:v>5.2398607931168038E-3</c:v>
                </c:pt>
                <c:pt idx="28">
                  <c:v>5.4106032589759214E-3</c:v>
                </c:pt>
                <c:pt idx="29">
                  <c:v>5.578865874024827E-3</c:v>
                </c:pt>
                <c:pt idx="30">
                  <c:v>5.7445715181787035E-3</c:v>
                </c:pt>
                <c:pt idx="31">
                  <c:v>5.9076442432934627E-3</c:v>
                </c:pt>
                <c:pt idx="32">
                  <c:v>6.0680093079751888E-3</c:v>
                </c:pt>
                <c:pt idx="33">
                  <c:v>6.2255932118364865E-3</c:v>
                </c:pt>
                <c:pt idx="34">
                  <c:v>6.3803237291840328E-3</c:v>
                </c:pt>
                <c:pt idx="35">
                  <c:v>6.5321299421219059E-3</c:v>
                </c:pt>
                <c:pt idx="36">
                  <c:v>6.6809422730554945E-3</c:v>
                </c:pt>
                <c:pt idx="37">
                  <c:v>6.8266925165811178E-3</c:v>
                </c:pt>
                <c:pt idx="38">
                  <c:v>6.9693138707467208E-3</c:v>
                </c:pt>
                <c:pt idx="39">
                  <c:v>7.1087409676693237E-3</c:v>
                </c:pt>
                <c:pt idx="40">
                  <c:v>7.2449099034951944E-3</c:v>
                </c:pt>
                <c:pt idx="41">
                  <c:v>7.3777582676890054E-3</c:v>
                </c:pt>
                <c:pt idx="42">
                  <c:v>7.5072251716385612E-3</c:v>
                </c:pt>
                <c:pt idx="43">
                  <c:v>7.6332512765619753E-3</c:v>
                </c:pt>
                <c:pt idx="44">
                  <c:v>7.7557788207045153E-3</c:v>
                </c:pt>
                <c:pt idx="45">
                  <c:v>7.874751645812644E-3</c:v>
                </c:pt>
                <c:pt idx="47">
                  <c:v>8.10181667710538E-3</c:v>
                </c:pt>
                <c:pt idx="48">
                  <c:v>8.2098048121957198E-3</c:v>
                </c:pt>
                <c:pt idx="49">
                  <c:v>8.3140301337621854E-3</c:v>
                </c:pt>
                <c:pt idx="50">
                  <c:v>8.4144448720394165E-3</c:v>
                </c:pt>
                <c:pt idx="51">
                  <c:v>8.5110030037730475E-3</c:v>
                </c:pt>
                <c:pt idx="52">
                  <c:v>8.6036602733136121E-3</c:v>
                </c:pt>
                <c:pt idx="53">
                  <c:v>8.6923742129003216E-3</c:v>
                </c:pt>
                <c:pt idx="54">
                  <c:v>8.7771041621253747E-3</c:v>
                </c:pt>
                <c:pt idx="55">
                  <c:v>8.8578112865699086E-3</c:v>
                </c:pt>
                <c:pt idx="56">
                  <c:v>8.9344585956030592E-3</c:v>
                </c:pt>
                <c:pt idx="57">
                  <c:v>9.0070109593359156E-3</c:v>
                </c:pt>
                <c:pt idx="58">
                  <c:v>9.0754351247226746E-3</c:v>
                </c:pt>
                <c:pt idx="59">
                  <c:v>9.1396997308015662E-3</c:v>
                </c:pt>
                <c:pt idx="60">
                  <c:v>9.199775323068567E-3</c:v>
                </c:pt>
                <c:pt idx="61">
                  <c:v>9.2556343669773396E-3</c:v>
                </c:pt>
                <c:pt idx="62">
                  <c:v>9.3072512605591809E-3</c:v>
                </c:pt>
                <c:pt idx="63">
                  <c:v>9.3546023461572175E-3</c:v>
                </c:pt>
                <c:pt idx="64">
                  <c:v>9.3976659212694647E-3</c:v>
                </c:pt>
                <c:pt idx="65">
                  <c:v>9.4364222484957603E-3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BD5-426E-A1FC-5222C6C919B8}"/>
            </c:ext>
          </c:extLst>
        </c:ser>
        <c:ser>
          <c:idx val="5"/>
          <c:order val="2"/>
          <c:tx>
            <c:strRef>
              <c:f>Tabelle1!$N$38</c:f>
              <c:strCache>
                <c:ptCount val="1"/>
                <c:pt idx="0">
                  <c:v>Pulse 3 (6kA)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Tabelle1!$J$54:$J$119</c:f>
              <c:numCache>
                <c:formatCode>General</c:formatCode>
                <c:ptCount val="66"/>
                <c:pt idx="0">
                  <c:v>0</c:v>
                </c:pt>
                <c:pt idx="1">
                  <c:v>0.03</c:v>
                </c:pt>
                <c:pt idx="2">
                  <c:v>0.06</c:v>
                </c:pt>
                <c:pt idx="3">
                  <c:v>8.9999999999999983E-2</c:v>
                </c:pt>
                <c:pt idx="4">
                  <c:v>0.12</c:v>
                </c:pt>
                <c:pt idx="5">
                  <c:v>0.15</c:v>
                </c:pt>
                <c:pt idx="6">
                  <c:v>0.18</c:v>
                </c:pt>
                <c:pt idx="7">
                  <c:v>0.21</c:v>
                </c:pt>
                <c:pt idx="8">
                  <c:v>0.24</c:v>
                </c:pt>
                <c:pt idx="9">
                  <c:v>0.26999999999999996</c:v>
                </c:pt>
                <c:pt idx="10">
                  <c:v>0.29999999999999993</c:v>
                </c:pt>
                <c:pt idx="11">
                  <c:v>0.3299999999999999</c:v>
                </c:pt>
                <c:pt idx="12">
                  <c:v>0.35999999999999988</c:v>
                </c:pt>
                <c:pt idx="13">
                  <c:v>0.38999999999999985</c:v>
                </c:pt>
                <c:pt idx="14">
                  <c:v>0.41999999999999982</c:v>
                </c:pt>
                <c:pt idx="15">
                  <c:v>0.44999999999999984</c:v>
                </c:pt>
                <c:pt idx="16">
                  <c:v>0.47999999999999987</c:v>
                </c:pt>
                <c:pt idx="17">
                  <c:v>0.5099999999999999</c:v>
                </c:pt>
                <c:pt idx="18">
                  <c:v>0.53999999999999992</c:v>
                </c:pt>
                <c:pt idx="19">
                  <c:v>0.56999999999999995</c:v>
                </c:pt>
                <c:pt idx="20">
                  <c:v>0.6</c:v>
                </c:pt>
                <c:pt idx="21">
                  <c:v>0.63</c:v>
                </c:pt>
                <c:pt idx="22">
                  <c:v>0.66</c:v>
                </c:pt>
                <c:pt idx="23">
                  <c:v>0.69000000000000006</c:v>
                </c:pt>
                <c:pt idx="24">
                  <c:v>0.72000000000000008</c:v>
                </c:pt>
                <c:pt idx="25">
                  <c:v>0.75000000000000011</c:v>
                </c:pt>
                <c:pt idx="26">
                  <c:v>0.78000000000000014</c:v>
                </c:pt>
                <c:pt idx="27">
                  <c:v>0.81000000000000016</c:v>
                </c:pt>
                <c:pt idx="28">
                  <c:v>0.84000000000000019</c:v>
                </c:pt>
                <c:pt idx="29">
                  <c:v>0.87000000000000022</c:v>
                </c:pt>
                <c:pt idx="30">
                  <c:v>0.90000000000000024</c:v>
                </c:pt>
                <c:pt idx="31">
                  <c:v>0.93000000000000027</c:v>
                </c:pt>
                <c:pt idx="32">
                  <c:v>0.9600000000000003</c:v>
                </c:pt>
                <c:pt idx="33">
                  <c:v>0.99000000000000021</c:v>
                </c:pt>
                <c:pt idx="34">
                  <c:v>1.0200000000000002</c:v>
                </c:pt>
                <c:pt idx="35">
                  <c:v>1.05</c:v>
                </c:pt>
                <c:pt idx="36">
                  <c:v>1.08</c:v>
                </c:pt>
                <c:pt idx="37">
                  <c:v>1.1099999999999999</c:v>
                </c:pt>
                <c:pt idx="38">
                  <c:v>1.1399999999999999</c:v>
                </c:pt>
                <c:pt idx="39">
                  <c:v>1.1699999999999997</c:v>
                </c:pt>
                <c:pt idx="40">
                  <c:v>1.1999999999999997</c:v>
                </c:pt>
                <c:pt idx="41">
                  <c:v>1.2299999999999998</c:v>
                </c:pt>
                <c:pt idx="42">
                  <c:v>1.2599999999999996</c:v>
                </c:pt>
                <c:pt idx="43">
                  <c:v>1.2899999999999996</c:v>
                </c:pt>
                <c:pt idx="44">
                  <c:v>1.3199999999999994</c:v>
                </c:pt>
                <c:pt idx="45">
                  <c:v>1.3499999999999994</c:v>
                </c:pt>
                <c:pt idx="46">
                  <c:v>1.3799999999999992</c:v>
                </c:pt>
                <c:pt idx="47">
                  <c:v>1.4099999999999993</c:v>
                </c:pt>
                <c:pt idx="48">
                  <c:v>1.4399999999999991</c:v>
                </c:pt>
                <c:pt idx="49">
                  <c:v>1.4699999999999991</c:v>
                </c:pt>
                <c:pt idx="50">
                  <c:v>1.4999999999999989</c:v>
                </c:pt>
                <c:pt idx="51">
                  <c:v>1.5299999999999989</c:v>
                </c:pt>
                <c:pt idx="52">
                  <c:v>1.5599999999999987</c:v>
                </c:pt>
                <c:pt idx="53">
                  <c:v>1.5899999999999987</c:v>
                </c:pt>
                <c:pt idx="54">
                  <c:v>1.6199999999999988</c:v>
                </c:pt>
                <c:pt idx="55">
                  <c:v>1.6499999999999986</c:v>
                </c:pt>
                <c:pt idx="56">
                  <c:v>1.6799999999999986</c:v>
                </c:pt>
                <c:pt idx="57">
                  <c:v>1.7099999999999984</c:v>
                </c:pt>
                <c:pt idx="58">
                  <c:v>1.7399999999999984</c:v>
                </c:pt>
                <c:pt idx="59">
                  <c:v>1.7699999999999982</c:v>
                </c:pt>
                <c:pt idx="60">
                  <c:v>1.7999999999999983</c:v>
                </c:pt>
                <c:pt idx="61">
                  <c:v>1.8299999999999981</c:v>
                </c:pt>
                <c:pt idx="62">
                  <c:v>1.8599999999999981</c:v>
                </c:pt>
                <c:pt idx="63">
                  <c:v>1.8899999999999979</c:v>
                </c:pt>
                <c:pt idx="64">
                  <c:v>1.9199999999999982</c:v>
                </c:pt>
                <c:pt idx="65">
                  <c:v>1.9499999999999982</c:v>
                </c:pt>
              </c:numCache>
            </c:numRef>
          </c:xVal>
          <c:yVal>
            <c:numRef>
              <c:f>Tabelle1!$N$54:$N$119</c:f>
              <c:numCache>
                <c:formatCode>0.00E+00</c:formatCode>
                <c:ptCount val="66"/>
                <c:pt idx="0">
                  <c:v>0</c:v>
                </c:pt>
                <c:pt idx="1">
                  <c:v>3.4696724255789716E-4</c:v>
                </c:pt>
                <c:pt idx="2">
                  <c:v>6.9361412866445935E-4</c:v>
                </c:pt>
                <c:pt idx="3">
                  <c:v>1.039620597654937E-3</c:v>
                </c:pt>
                <c:pt idx="4">
                  <c:v>1.3846671801646504E-3</c:v>
                </c:pt>
                <c:pt idx="5">
                  <c:v>1.7284352930965229E-3</c:v>
                </c:pt>
                <c:pt idx="6">
                  <c:v>2.0706075337703217E-3</c:v>
                </c:pt>
                <c:pt idx="7">
                  <c:v>2.4108679729820119E-3</c:v>
                </c:pt>
                <c:pt idx="8">
                  <c:v>2.7489024467026433E-3</c:v>
                </c:pt>
                <c:pt idx="9">
                  <c:v>3.084398846147445E-3</c:v>
                </c:pt>
                <c:pt idx="10">
                  <c:v>3.417047405947303E-3</c:v>
                </c:pt>
                <c:pt idx="11">
                  <c:v>3.7465409901565471E-3</c:v>
                </c:pt>
                <c:pt idx="12">
                  <c:v>4.0725753758329873E-3</c:v>
                </c:pt>
                <c:pt idx="13">
                  <c:v>4.3948495339283505E-3</c:v>
                </c:pt>
                <c:pt idx="14">
                  <c:v>4.7130659072297928E-3</c:v>
                </c:pt>
                <c:pt idx="15">
                  <c:v>5.0269306850958375E-3</c:v>
                </c:pt>
                <c:pt idx="16">
                  <c:v>5.3361540747330904E-3</c:v>
                </c:pt>
                <c:pt idx="17">
                  <c:v>5.6404505687632674E-3</c:v>
                </c:pt>
                <c:pt idx="18">
                  <c:v>5.9395392088334633E-3</c:v>
                </c:pt>
                <c:pt idx="19">
                  <c:v>6.2331438450262911E-3</c:v>
                </c:pt>
                <c:pt idx="20">
                  <c:v>6.5209933908303786E-3</c:v>
                </c:pt>
                <c:pt idx="21">
                  <c:v>6.8028220734357835E-3</c:v>
                </c:pt>
                <c:pt idx="22">
                  <c:v>7.0783696791232578E-3</c:v>
                </c:pt>
                <c:pt idx="23">
                  <c:v>7.3473817935207639E-3</c:v>
                </c:pt>
                <c:pt idx="24">
                  <c:v>7.6096100365054455E-3</c:v>
                </c:pt>
                <c:pt idx="25">
                  <c:v>7.8648122915341272E-3</c:v>
                </c:pt>
                <c:pt idx="26">
                  <c:v>8.1127529291906437E-3</c:v>
                </c:pt>
                <c:pt idx="27">
                  <c:v>8.353203024743551E-3</c:v>
                </c:pt>
                <c:pt idx="28">
                  <c:v>8.585940569513395E-3</c:v>
                </c:pt>
                <c:pt idx="29">
                  <c:v>8.8107506758543404E-3</c:v>
                </c:pt>
                <c:pt idx="30">
                  <c:v>9.0274257755609301E-3</c:v>
                </c:pt>
                <c:pt idx="31">
                  <c:v>9.2357658115167496E-3</c:v>
                </c:pt>
                <c:pt idx="32">
                  <c:v>9.4355784224080981E-3</c:v>
                </c:pt>
                <c:pt idx="33">
                  <c:v>9.6266791203320698E-3</c:v>
                </c:pt>
                <c:pt idx="34">
                  <c:v>9.8088914611350799E-3</c:v>
                </c:pt>
                <c:pt idx="35">
                  <c:v>9.9820472073245663E-3</c:v>
                </c:pt>
                <c:pt idx="36">
                  <c:v>1.0145986483403441E-2</c:v>
                </c:pt>
                <c:pt idx="37">
                  <c:v>1.0300557923483868E-2</c:v>
                </c:pt>
                <c:pt idx="38">
                  <c:v>1.0445618811044093E-2</c:v>
                </c:pt>
                <c:pt idx="39">
                  <c:v>1.0581035210699251E-2</c:v>
                </c:pt>
                <c:pt idx="40">
                  <c:v>1.0706682091864535E-2</c:v>
                </c:pt>
                <c:pt idx="42">
                  <c:v>1.0928212384705977E-2</c:v>
                </c:pt>
                <c:pt idx="43">
                  <c:v>1.1023891256443567E-2</c:v>
                </c:pt>
                <c:pt idx="44">
                  <c:v>1.1109391718666813E-2</c:v>
                </c:pt>
                <c:pt idx="45">
                  <c:v>1.1184634828405588E-2</c:v>
                </c:pt>
                <c:pt idx="46">
                  <c:v>1.1249551113350499E-2</c:v>
                </c:pt>
                <c:pt idx="47">
                  <c:v>1.1304080635996997E-2</c:v>
                </c:pt>
                <c:pt idx="48">
                  <c:v>1.1348173048985954E-2</c:v>
                </c:pt>
                <c:pt idx="49">
                  <c:v>1.13817876415896E-2</c:v>
                </c:pt>
                <c:pt idx="50">
                  <c:v>1.1404893377299935E-2</c:v>
                </c:pt>
                <c:pt idx="51">
                  <c:v>1.1417468922484877E-2</c:v>
                </c:pt>
                <c:pt idx="52">
                  <c:v>1.1419502666085699E-2</c:v>
                </c:pt>
                <c:pt idx="53">
                  <c:v>1.1410992730337577E-2</c:v>
                </c:pt>
                <c:pt idx="54">
                  <c:v>1.1391946972503342E-2</c:v>
                </c:pt>
                <c:pt idx="55">
                  <c:v>1.1362382977618823E-2</c:v>
                </c:pt>
                <c:pt idx="56">
                  <c:v>1.1322328042256512E-2</c:v>
                </c:pt>
                <c:pt idx="57">
                  <c:v>1.1271819149322508E-2</c:v>
                </c:pt>
                <c:pt idx="58">
                  <c:v>1.1210902933910031E-2</c:v>
                </c:pt>
                <c:pt idx="59">
                  <c:v>1.1139635640241029E-2</c:v>
                </c:pt>
                <c:pt idx="60">
                  <c:v>1.1058083069735623E-2</c:v>
                </c:pt>
                <c:pt idx="61">
                  <c:v>1.0966320520257354E-2</c:v>
                </c:pt>
                <c:pt idx="62">
                  <c:v>1.0864432716590329E-2</c:v>
                </c:pt>
                <c:pt idx="63">
                  <c:v>1.0752513732212421E-2</c:v>
                </c:pt>
                <c:pt idx="64">
                  <c:v>1.0630666902436811E-2</c:v>
                </c:pt>
                <c:pt idx="65">
                  <c:v>1.0499004729002009E-2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BD5-426E-A1FC-5222C6C919B8}"/>
            </c:ext>
          </c:extLst>
        </c:ser>
        <c:ser>
          <c:idx val="6"/>
          <c:order val="3"/>
          <c:tx>
            <c:strRef>
              <c:f>Tabelle1!$O$38</c:f>
              <c:strCache>
                <c:ptCount val="1"/>
                <c:pt idx="0">
                  <c:v>Pulse 4 (7kA)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Tabelle1!$J$54:$J$119</c:f>
              <c:numCache>
                <c:formatCode>General</c:formatCode>
                <c:ptCount val="66"/>
                <c:pt idx="0">
                  <c:v>0</c:v>
                </c:pt>
                <c:pt idx="1">
                  <c:v>0.03</c:v>
                </c:pt>
                <c:pt idx="2">
                  <c:v>0.06</c:v>
                </c:pt>
                <c:pt idx="3">
                  <c:v>8.9999999999999983E-2</c:v>
                </c:pt>
                <c:pt idx="4">
                  <c:v>0.12</c:v>
                </c:pt>
                <c:pt idx="5">
                  <c:v>0.15</c:v>
                </c:pt>
                <c:pt idx="6">
                  <c:v>0.18</c:v>
                </c:pt>
                <c:pt idx="7">
                  <c:v>0.21</c:v>
                </c:pt>
                <c:pt idx="8">
                  <c:v>0.24</c:v>
                </c:pt>
                <c:pt idx="9">
                  <c:v>0.26999999999999996</c:v>
                </c:pt>
                <c:pt idx="10">
                  <c:v>0.29999999999999993</c:v>
                </c:pt>
                <c:pt idx="11">
                  <c:v>0.3299999999999999</c:v>
                </c:pt>
                <c:pt idx="12">
                  <c:v>0.35999999999999988</c:v>
                </c:pt>
                <c:pt idx="13">
                  <c:v>0.38999999999999985</c:v>
                </c:pt>
                <c:pt idx="14">
                  <c:v>0.41999999999999982</c:v>
                </c:pt>
                <c:pt idx="15">
                  <c:v>0.44999999999999984</c:v>
                </c:pt>
                <c:pt idx="16">
                  <c:v>0.47999999999999987</c:v>
                </c:pt>
                <c:pt idx="17">
                  <c:v>0.5099999999999999</c:v>
                </c:pt>
                <c:pt idx="18">
                  <c:v>0.53999999999999992</c:v>
                </c:pt>
                <c:pt idx="19">
                  <c:v>0.56999999999999995</c:v>
                </c:pt>
                <c:pt idx="20">
                  <c:v>0.6</c:v>
                </c:pt>
                <c:pt idx="21">
                  <c:v>0.63</c:v>
                </c:pt>
                <c:pt idx="22">
                  <c:v>0.66</c:v>
                </c:pt>
                <c:pt idx="23">
                  <c:v>0.69000000000000006</c:v>
                </c:pt>
                <c:pt idx="24">
                  <c:v>0.72000000000000008</c:v>
                </c:pt>
                <c:pt idx="25">
                  <c:v>0.75000000000000011</c:v>
                </c:pt>
                <c:pt idx="26">
                  <c:v>0.78000000000000014</c:v>
                </c:pt>
                <c:pt idx="27">
                  <c:v>0.81000000000000016</c:v>
                </c:pt>
                <c:pt idx="28">
                  <c:v>0.84000000000000019</c:v>
                </c:pt>
                <c:pt idx="29">
                  <c:v>0.87000000000000022</c:v>
                </c:pt>
                <c:pt idx="30">
                  <c:v>0.90000000000000024</c:v>
                </c:pt>
                <c:pt idx="31">
                  <c:v>0.93000000000000027</c:v>
                </c:pt>
                <c:pt idx="32">
                  <c:v>0.9600000000000003</c:v>
                </c:pt>
                <c:pt idx="33">
                  <c:v>0.99000000000000021</c:v>
                </c:pt>
                <c:pt idx="34">
                  <c:v>1.0200000000000002</c:v>
                </c:pt>
                <c:pt idx="35">
                  <c:v>1.05</c:v>
                </c:pt>
                <c:pt idx="36">
                  <c:v>1.08</c:v>
                </c:pt>
                <c:pt idx="37">
                  <c:v>1.1099999999999999</c:v>
                </c:pt>
                <c:pt idx="38">
                  <c:v>1.1399999999999999</c:v>
                </c:pt>
                <c:pt idx="39">
                  <c:v>1.1699999999999997</c:v>
                </c:pt>
                <c:pt idx="40">
                  <c:v>1.1999999999999997</c:v>
                </c:pt>
                <c:pt idx="41">
                  <c:v>1.2299999999999998</c:v>
                </c:pt>
                <c:pt idx="42">
                  <c:v>1.2599999999999996</c:v>
                </c:pt>
                <c:pt idx="43">
                  <c:v>1.2899999999999996</c:v>
                </c:pt>
                <c:pt idx="44">
                  <c:v>1.3199999999999994</c:v>
                </c:pt>
                <c:pt idx="45">
                  <c:v>1.3499999999999994</c:v>
                </c:pt>
                <c:pt idx="46">
                  <c:v>1.3799999999999992</c:v>
                </c:pt>
                <c:pt idx="47">
                  <c:v>1.4099999999999993</c:v>
                </c:pt>
                <c:pt idx="48">
                  <c:v>1.4399999999999991</c:v>
                </c:pt>
                <c:pt idx="49">
                  <c:v>1.4699999999999991</c:v>
                </c:pt>
                <c:pt idx="50">
                  <c:v>1.4999999999999989</c:v>
                </c:pt>
                <c:pt idx="51">
                  <c:v>1.5299999999999989</c:v>
                </c:pt>
                <c:pt idx="52">
                  <c:v>1.5599999999999987</c:v>
                </c:pt>
                <c:pt idx="53">
                  <c:v>1.5899999999999987</c:v>
                </c:pt>
                <c:pt idx="54">
                  <c:v>1.6199999999999988</c:v>
                </c:pt>
                <c:pt idx="55">
                  <c:v>1.6499999999999986</c:v>
                </c:pt>
                <c:pt idx="56">
                  <c:v>1.6799999999999986</c:v>
                </c:pt>
                <c:pt idx="57">
                  <c:v>1.7099999999999984</c:v>
                </c:pt>
                <c:pt idx="58">
                  <c:v>1.7399999999999984</c:v>
                </c:pt>
                <c:pt idx="59">
                  <c:v>1.7699999999999982</c:v>
                </c:pt>
                <c:pt idx="60">
                  <c:v>1.7999999999999983</c:v>
                </c:pt>
                <c:pt idx="61">
                  <c:v>1.8299999999999981</c:v>
                </c:pt>
                <c:pt idx="62">
                  <c:v>1.8599999999999981</c:v>
                </c:pt>
                <c:pt idx="63">
                  <c:v>1.8899999999999979</c:v>
                </c:pt>
                <c:pt idx="64">
                  <c:v>1.9199999999999982</c:v>
                </c:pt>
                <c:pt idx="65">
                  <c:v>1.9499999999999982</c:v>
                </c:pt>
              </c:numCache>
            </c:numRef>
          </c:xVal>
          <c:yVal>
            <c:numRef>
              <c:f>Tabelle1!$O$54:$O$119</c:f>
              <c:numCache>
                <c:formatCode>0.00E+00</c:formatCode>
                <c:ptCount val="66"/>
                <c:pt idx="0">
                  <c:v>0</c:v>
                </c:pt>
                <c:pt idx="1">
                  <c:v>4.0499766578780817E-4</c:v>
                </c:pt>
                <c:pt idx="2">
                  <c:v>8.0962139536753445E-4</c:v>
                </c:pt>
                <c:pt idx="3">
                  <c:v>1.2134975977881183E-3</c:v>
                </c:pt>
                <c:pt idx="4">
                  <c:v>1.6162533722937644E-3</c:v>
                </c:pt>
                <c:pt idx="5">
                  <c:v>2.0175168526249255E-3</c:v>
                </c:pt>
                <c:pt idx="6">
                  <c:v>2.4169175503641321E-3</c:v>
                </c:pt>
                <c:pt idx="7">
                  <c:v>2.8140866970096513E-3</c:v>
                </c:pt>
                <c:pt idx="8">
                  <c:v>3.2086575844611416E-3</c:v>
                </c:pt>
                <c:pt idx="9">
                  <c:v>3.6002659036029282E-3</c:v>
                </c:pt>
                <c:pt idx="10">
                  <c:v>3.9885500806722896E-3</c:v>
                </c:pt>
                <c:pt idx="11">
                  <c:v>4.3731516111021693E-3</c:v>
                </c:pt>
                <c:pt idx="12">
                  <c:v>4.7537153905300973E-3</c:v>
                </c:pt>
                <c:pt idx="13">
                  <c:v>5.1298900426676808E-3</c:v>
                </c:pt>
                <c:pt idx="14">
                  <c:v>5.5013282437279456E-3</c:v>
                </c:pt>
                <c:pt idx="15">
                  <c:v>5.8676870431109904E-3</c:v>
                </c:pt>
                <c:pt idx="16">
                  <c:v>6.2286281800518475E-3</c:v>
                </c:pt>
                <c:pt idx="17">
                  <c:v>6.5838183959382101E-3</c:v>
                </c:pt>
                <c:pt idx="18">
                  <c:v>6.9329297420096386E-3</c:v>
                </c:pt>
                <c:pt idx="19">
                  <c:v>7.2756398821541557E-3</c:v>
                </c:pt>
                <c:pt idx="20">
                  <c:v>7.6116323905226751E-3</c:v>
                </c:pt>
                <c:pt idx="21">
                  <c:v>7.9405970436864266E-3</c:v>
                </c:pt>
                <c:pt idx="22">
                  <c:v>8.2622301070676904E-3</c:v>
                </c:pt>
                <c:pt idx="23">
                  <c:v>8.5762346153793155E-3</c:v>
                </c:pt>
                <c:pt idx="24">
                  <c:v>8.88232064681415E-3</c:v>
                </c:pt>
                <c:pt idx="25">
                  <c:v>9.1802055907311657E-3</c:v>
                </c:pt>
                <c:pt idx="26">
                  <c:v>9.4696144085911794E-3</c:v>
                </c:pt>
                <c:pt idx="27">
                  <c:v>9.7502798879011855E-3</c:v>
                </c:pt>
                <c:pt idx="28">
                  <c:v>1.0021942888932886E-2</c:v>
                </c:pt>
                <c:pt idx="29">
                  <c:v>1.0284352583987598E-2</c:v>
                </c:pt>
                <c:pt idx="30">
                  <c:v>1.0537266688986619E-2</c:v>
                </c:pt>
                <c:pt idx="31">
                  <c:v>1.0780451687173228E-2</c:v>
                </c:pt>
                <c:pt idx="32">
                  <c:v>1.1013683044719785E-2</c:v>
                </c:pt>
                <c:pt idx="33">
                  <c:v>1.1236745418040848E-2</c:v>
                </c:pt>
                <c:pt idx="34">
                  <c:v>1.1449432852620895E-2</c:v>
                </c:pt>
                <c:pt idx="35">
                  <c:v>1.1651548973173071E-2</c:v>
                </c:pt>
                <c:pt idx="36">
                  <c:v>1.1842907164953405E-2</c:v>
                </c:pt>
                <c:pt idx="37">
                  <c:v>1.2023330746063045E-2</c:v>
                </c:pt>
                <c:pt idx="38">
                  <c:v>1.2192653130579489E-2</c:v>
                </c:pt>
                <c:pt idx="39">
                  <c:v>1.2350717982366113E-2</c:v>
                </c:pt>
                <c:pt idx="41">
                  <c:v>1.263250184861116E-2</c:v>
                </c:pt>
                <c:pt idx="42">
                  <c:v>1.2755960690729483E-2</c:v>
                </c:pt>
                <c:pt idx="43">
                  <c:v>1.2867641895656109E-2</c:v>
                </c:pt>
                <c:pt idx="44">
                  <c:v>1.2967442347620721E-2</c:v>
                </c:pt>
                <c:pt idx="45">
                  <c:v>1.3055269900406874E-2</c:v>
                </c:pt>
                <c:pt idx="46">
                  <c:v>1.313104346243101E-2</c:v>
                </c:pt>
                <c:pt idx="47">
                  <c:v>1.3194693071614709E-2</c:v>
                </c:pt>
                <c:pt idx="48">
                  <c:v>1.3246159959980979E-2</c:v>
                </c:pt>
                <c:pt idx="49">
                  <c:v>1.3285396607915006E-2</c:v>
                </c:pt>
                <c:pt idx="50">
                  <c:v>1.3312366788039242E-2</c:v>
                </c:pt>
                <c:pt idx="51">
                  <c:v>1.3327045598662294E-2</c:v>
                </c:pt>
                <c:pt idx="52">
                  <c:v>1.3329419486770785E-2</c:v>
                </c:pt>
                <c:pt idx="53">
                  <c:v>1.3319486260542898E-2</c:v>
                </c:pt>
                <c:pt idx="54">
                  <c:v>1.3297255091372116E-2</c:v>
                </c:pt>
                <c:pt idx="55">
                  <c:v>1.3262746505399204E-2</c:v>
                </c:pt>
                <c:pt idx="56">
                  <c:v>1.3215992364560359E-2</c:v>
                </c:pt>
                <c:pt idx="57">
                  <c:v>1.3157035837168917E-2</c:v>
                </c:pt>
                <c:pt idx="58">
                  <c:v>1.3085931358057856E-2</c:v>
                </c:pt>
                <c:pt idx="59">
                  <c:v>1.3002744578319871E-2</c:v>
                </c:pt>
                <c:pt idx="60">
                  <c:v>1.2907552304691405E-2</c:v>
                </c:pt>
                <c:pt idx="61">
                  <c:v>1.2800442428636649E-2</c:v>
                </c:pt>
                <c:pt idx="62">
                  <c:v>1.2681513845196942E-2</c:v>
                </c:pt>
                <c:pt idx="63">
                  <c:v>1.2550876361680525E-2</c:v>
                </c:pt>
                <c:pt idx="64">
                  <c:v>1.2408650596276943E-2</c:v>
                </c:pt>
                <c:pt idx="65">
                  <c:v>1.2254967866689736E-2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BD5-426E-A1FC-5222C6C919B8}"/>
            </c:ext>
          </c:extLst>
        </c:ser>
        <c:ser>
          <c:idx val="0"/>
          <c:order val="4"/>
          <c:tx>
            <c:strRef>
              <c:f>Tabelle1!$R$53</c:f>
              <c:strCache>
                <c:ptCount val="1"/>
                <c:pt idx="0">
                  <c:v>First touch</c:v>
                </c:pt>
              </c:strCache>
            </c:strRef>
          </c:tx>
          <c:spPr>
            <a:ln w="15875" cap="rnd">
              <a:solidFill>
                <a:srgbClr val="654CFE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Tabelle1!$Q$54:$Q$55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xVal>
          <c:yVal>
            <c:numRef>
              <c:f>Tabelle1!$R$54:$R$55</c:f>
              <c:numCache>
                <c:formatCode>0.00E+00</c:formatCode>
                <c:ptCount val="2"/>
                <c:pt idx="0">
                  <c:v>2.2784810126582275E-3</c:v>
                </c:pt>
                <c:pt idx="1">
                  <c:v>2.2784810126582275E-3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BD5-426E-A1FC-5222C6C919B8}"/>
            </c:ext>
          </c:extLst>
        </c:ser>
        <c:ser>
          <c:idx val="1"/>
          <c:order val="5"/>
          <c:tx>
            <c:strRef>
              <c:f>Tabelle1!$S$53</c:f>
              <c:strCache>
                <c:ptCount val="1"/>
                <c:pt idx="0">
                  <c:v>Limit</c:v>
                </c:pt>
              </c:strCache>
            </c:strRef>
          </c:tx>
          <c:spPr>
            <a:ln w="15875" cap="rnd">
              <a:solidFill>
                <a:srgbClr val="C0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Tabelle1!$Q$54:$Q$55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xVal>
          <c:yVal>
            <c:numRef>
              <c:f>Tabelle1!$S$54:$S$55</c:f>
              <c:numCache>
                <c:formatCode>0.00E+00</c:formatCode>
                <c:ptCount val="2"/>
                <c:pt idx="0">
                  <c:v>1.240506329113924E-2</c:v>
                </c:pt>
                <c:pt idx="1">
                  <c:v>1.240506329113924E-2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BD5-426E-A1FC-5222C6C91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0939488"/>
        <c:axId val="600943096"/>
      </c:scatterChart>
      <c:valAx>
        <c:axId val="600939488"/>
        <c:scaling>
          <c:orientation val="minMax"/>
          <c:max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Time, us</a:t>
                </a:r>
              </a:p>
            </c:rich>
          </c:tx>
          <c:overlay val="0"/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943096"/>
        <c:crosses val="autoZero"/>
        <c:crossBetween val="midCat"/>
        <c:majorUnit val="0.5"/>
      </c:valAx>
      <c:valAx>
        <c:axId val="600943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Angle, rad</a:t>
                </a:r>
              </a:p>
            </c:rich>
          </c:tx>
          <c:overlay val="0"/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9394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5104090113735777"/>
          <c:y val="0.2666720853441707"/>
          <c:w val="0.23229243219597556"/>
          <c:h val="0.46665582931165861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7C041-B2A4-42D0-89BC-CE6593D6F6CA}" type="datetimeFigureOut">
              <a:rPr lang="en-US" smtClean="0"/>
              <a:t>2/15/2024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B5B57-F0DA-4B8C-A7BF-B2B5F3364C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75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B5B57-F0DA-4B8C-A7BF-B2B5F3364C9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47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B5B57-F0DA-4B8C-A7BF-B2B5F3364C9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6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25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EFFBF4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V="1">
            <a:off x="304800" y="6543923"/>
            <a:ext cx="1151879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209800" y="390283"/>
            <a:ext cx="962969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57199" y="6542183"/>
            <a:ext cx="6494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9th Low Emittance Rings Workshop, CERN, 16.02.2024 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439521" y="6542183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Paraliev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076249" y="655320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293C482-1F91-4754-95FE-D7DBBA5CEC1C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dirty="0"/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57041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 userDrawn="1"/>
        </p:nvCxnSpPr>
        <p:spPr>
          <a:xfrm>
            <a:off x="304800" y="390282"/>
            <a:ext cx="381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51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pn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301" y="790966"/>
            <a:ext cx="6220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Injection Hardware Challenges of </a:t>
            </a:r>
          </a:p>
          <a:p>
            <a:r>
              <a:rPr lang="en-US" dirty="0"/>
              <a:t>Low Emittance Rings – </a:t>
            </a:r>
          </a:p>
          <a:p>
            <a:r>
              <a:rPr lang="en-US" dirty="0"/>
              <a:t>SLS 2.0 Injection Elements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583853" y="2075719"/>
            <a:ext cx="41907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M. Paraliev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97357" y="3275205"/>
            <a:ext cx="2575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Swiss Light Source (SLS) part of </a:t>
            </a:r>
          </a:p>
          <a:p>
            <a:pPr algn="r"/>
            <a:r>
              <a:rPr lang="en-US" sz="1200" dirty="0"/>
              <a:t>Paul Scherrer Institute,</a:t>
            </a:r>
          </a:p>
          <a:p>
            <a:pPr algn="r"/>
            <a:r>
              <a:rPr lang="en-US" sz="1200" dirty="0"/>
              <a:t>Switzerland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69127" y="4980360"/>
            <a:ext cx="1534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Injection straight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F91FEA-362E-72BF-ED12-79E1661DE665}"/>
              </a:ext>
            </a:extLst>
          </p:cNvPr>
          <p:cNvGrpSpPr/>
          <p:nvPr/>
        </p:nvGrpSpPr>
        <p:grpSpPr>
          <a:xfrm>
            <a:off x="827587" y="3703320"/>
            <a:ext cx="5409903" cy="2683690"/>
            <a:chOff x="827587" y="3703320"/>
            <a:chExt cx="5409903" cy="268369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59"/>
            <a:stretch/>
          </p:blipFill>
          <p:spPr>
            <a:xfrm>
              <a:off x="827587" y="3703320"/>
              <a:ext cx="5409903" cy="2683690"/>
            </a:xfrm>
            <a:prstGeom prst="rect">
              <a:avLst/>
            </a:prstGeom>
            <a:ln w="12700">
              <a:solidFill>
                <a:srgbClr val="006600"/>
              </a:solidFill>
            </a:ln>
            <a:effectLst>
              <a:outerShdw blurRad="254000" dist="88900" dir="2700000" algn="tl" rotWithShape="0">
                <a:srgbClr val="006600">
                  <a:alpha val="44000"/>
                </a:srgbClr>
              </a:outerShdw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3281337" y="5685426"/>
              <a:ext cx="9182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Fast Kickers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2541270" y="5332095"/>
              <a:ext cx="734379" cy="494348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1735455" y="5669280"/>
              <a:ext cx="1540193" cy="157163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BC6A08A-058E-786E-36AF-724F7386393C}"/>
              </a:ext>
            </a:extLst>
          </p:cNvPr>
          <p:cNvGrpSpPr/>
          <p:nvPr/>
        </p:nvGrpSpPr>
        <p:grpSpPr>
          <a:xfrm>
            <a:off x="3664706" y="2779356"/>
            <a:ext cx="5443410" cy="2145865"/>
            <a:chOff x="5909309" y="2408858"/>
            <a:chExt cx="5443410" cy="214586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14CCBD1-7F44-FC87-64BD-A9035B71CB31}"/>
                </a:ext>
              </a:extLst>
            </p:cNvPr>
            <p:cNvSpPr/>
            <p:nvPr/>
          </p:nvSpPr>
          <p:spPr>
            <a:xfrm>
              <a:off x="5909309" y="2408858"/>
              <a:ext cx="5443409" cy="2145865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E0A5BC3-9DA5-B882-9AAE-A8C1F931A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923849" y="2408859"/>
              <a:ext cx="5428870" cy="2129719"/>
            </a:xfrm>
            <a:prstGeom prst="rect">
              <a:avLst/>
            </a:prstGeom>
            <a:ln w="12700">
              <a:solidFill>
                <a:srgbClr val="006600"/>
              </a:solidFill>
            </a:ln>
            <a:effectLst>
              <a:outerShdw blurRad="254000" dist="88900" dir="2700000" algn="tl" rotWithShape="0">
                <a:srgbClr val="006600">
                  <a:alpha val="44000"/>
                </a:srgbClr>
              </a:outerShdw>
            </a:effec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A27BDAE-FAA9-2217-9C69-32F675CF9E25}"/>
                </a:ext>
              </a:extLst>
            </p:cNvPr>
            <p:cNvSpPr txBox="1"/>
            <p:nvPr/>
          </p:nvSpPr>
          <p:spPr>
            <a:xfrm>
              <a:off x="8691692" y="4147297"/>
              <a:ext cx="13736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Thin septum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7D26189-1759-3F5B-E4BE-1CF7B7712E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99695" y="3755800"/>
              <a:ext cx="691996" cy="529996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B77A7C-6791-DF62-BC7F-69A12E52D17C}"/>
                </a:ext>
              </a:extLst>
            </p:cNvPr>
            <p:cNvSpPr txBox="1"/>
            <p:nvPr/>
          </p:nvSpPr>
          <p:spPr>
            <a:xfrm>
              <a:off x="9198879" y="3918618"/>
              <a:ext cx="1110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Thick septum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CAA4ABA-48B9-166B-F7DA-A3955EA1F3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85051" y="3586480"/>
              <a:ext cx="308140" cy="47315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B8771F0-0F7D-CEE9-D6DE-7E30F6B80A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31013" y="3647440"/>
              <a:ext cx="562178" cy="41219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B076E0-86F0-8D39-3FF9-9A1F46503C34}"/>
                </a:ext>
              </a:extLst>
            </p:cNvPr>
            <p:cNvSpPr txBox="1"/>
            <p:nvPr/>
          </p:nvSpPr>
          <p:spPr>
            <a:xfrm>
              <a:off x="9814185" y="3691877"/>
              <a:ext cx="1110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Beam dump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06BFCFE-7C3C-A99A-C162-1953D8BA9E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07731" y="3451186"/>
              <a:ext cx="539099" cy="370323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319CCA0-CA1B-D98D-CF61-B9B6AD2D0519}"/>
                </a:ext>
              </a:extLst>
            </p:cNvPr>
            <p:cNvSpPr txBox="1"/>
            <p:nvPr/>
          </p:nvSpPr>
          <p:spPr>
            <a:xfrm rot="20905722">
              <a:off x="6113012" y="3345807"/>
              <a:ext cx="1110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Storage ring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D06BB88-CB88-9E44-2B92-3F75861413EE}"/>
                </a:ext>
              </a:extLst>
            </p:cNvPr>
            <p:cNvSpPr txBox="1"/>
            <p:nvPr/>
          </p:nvSpPr>
          <p:spPr>
            <a:xfrm rot="20434153">
              <a:off x="9365747" y="2811888"/>
              <a:ext cx="1110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Transfer line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8C0201F-DA97-FB65-63F5-0A94C9C21125}"/>
              </a:ext>
            </a:extLst>
          </p:cNvPr>
          <p:cNvSpPr txBox="1"/>
          <p:nvPr/>
        </p:nvSpPr>
        <p:spPr>
          <a:xfrm>
            <a:off x="6447088" y="6117733"/>
            <a:ext cx="1534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Straight two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6" b="5969"/>
          <a:stretch/>
        </p:blipFill>
        <p:spPr>
          <a:xfrm>
            <a:off x="7388342" y="1203235"/>
            <a:ext cx="4371094" cy="1931216"/>
          </a:xfrm>
          <a:prstGeom prst="rect">
            <a:avLst/>
          </a:prstGeom>
          <a:ln w="12700">
            <a:solidFill>
              <a:srgbClr val="006600"/>
            </a:solidFill>
          </a:ln>
          <a:effectLst>
            <a:outerShdw blurRad="254000" dist="88900" dir="2700000" algn="tl" rotWithShape="0">
              <a:srgbClr val="006600">
                <a:alpha val="44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4010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1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876" y="2794769"/>
            <a:ext cx="5135715" cy="321896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228" name="Rectangle 227"/>
          <p:cNvSpPr/>
          <p:nvPr/>
        </p:nvSpPr>
        <p:spPr>
          <a:xfrm>
            <a:off x="7456763" y="3524304"/>
            <a:ext cx="3471862" cy="387350"/>
          </a:xfrm>
          <a:prstGeom prst="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0" name="Picture 2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721" y="4305175"/>
            <a:ext cx="3882270" cy="9461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729" y="2793118"/>
            <a:ext cx="5140593" cy="321409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138" name="Rectangle 137"/>
          <p:cNvSpPr/>
          <p:nvPr/>
        </p:nvSpPr>
        <p:spPr>
          <a:xfrm>
            <a:off x="1612223" y="3333804"/>
            <a:ext cx="3471862" cy="387350"/>
          </a:xfrm>
          <a:prstGeom prst="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31985" y="517489"/>
            <a:ext cx="97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cs typeface="Times New Roman" panose="02020603050405020304" pitchFamily="18" charset="0"/>
              </a:rPr>
              <a:t>SLS 2.0 Advanced Injection Schemes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1128" y="4248497"/>
            <a:ext cx="3883489" cy="96934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/>
          <a:srcRect t="45904"/>
          <a:stretch/>
        </p:blipFill>
        <p:spPr>
          <a:xfrm>
            <a:off x="657550" y="4271963"/>
            <a:ext cx="5140593" cy="1738684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68" name="Straight Connector 67"/>
          <p:cNvCxnSpPr/>
          <p:nvPr/>
        </p:nvCxnSpPr>
        <p:spPr>
          <a:xfrm>
            <a:off x="1231223" y="4260904"/>
            <a:ext cx="38623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1959886" y="4212485"/>
            <a:ext cx="2411717" cy="95558"/>
            <a:chOff x="2105026" y="3875881"/>
            <a:chExt cx="2411717" cy="95558"/>
          </a:xfrm>
        </p:grpSpPr>
        <p:sp>
          <p:nvSpPr>
            <p:cNvPr id="72" name="Oval 71"/>
            <p:cNvSpPr/>
            <p:nvPr/>
          </p:nvSpPr>
          <p:spPr>
            <a:xfrm>
              <a:off x="2105026" y="388143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2297113" y="387746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2489994" y="3877470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Oval 74"/>
            <p:cNvSpPr/>
            <p:nvPr/>
          </p:nvSpPr>
          <p:spPr>
            <a:xfrm>
              <a:off x="2687638" y="387746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2880519" y="3879851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Oval 76"/>
            <p:cNvSpPr/>
            <p:nvPr/>
          </p:nvSpPr>
          <p:spPr>
            <a:xfrm>
              <a:off x="3070225" y="387746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Oval 77"/>
            <p:cNvSpPr/>
            <p:nvPr/>
          </p:nvSpPr>
          <p:spPr>
            <a:xfrm>
              <a:off x="3263106" y="3877470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3460750" y="387746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3651250" y="3879851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3843337" y="3875881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4036218" y="3875882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4233862" y="3875881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4426743" y="3878263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1769386" y="4214073"/>
            <a:ext cx="2795100" cy="91588"/>
            <a:chOff x="1914526" y="3877469"/>
            <a:chExt cx="2795100" cy="91588"/>
          </a:xfrm>
        </p:grpSpPr>
        <p:sp>
          <p:nvSpPr>
            <p:cNvPr id="71" name="Oval 70"/>
            <p:cNvSpPr/>
            <p:nvPr/>
          </p:nvSpPr>
          <p:spPr>
            <a:xfrm>
              <a:off x="1914526" y="3879057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4619626" y="387746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378861" y="4214073"/>
            <a:ext cx="3576150" cy="91589"/>
            <a:chOff x="1524001" y="3877469"/>
            <a:chExt cx="3576150" cy="91589"/>
          </a:xfrm>
        </p:grpSpPr>
        <p:sp>
          <p:nvSpPr>
            <p:cNvPr id="69" name="Oval 68"/>
            <p:cNvSpPr/>
            <p:nvPr/>
          </p:nvSpPr>
          <p:spPr>
            <a:xfrm>
              <a:off x="1524001" y="3879057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1716882" y="3879058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4812507" y="3877470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5010151" y="3877469"/>
              <a:ext cx="90000" cy="90000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2" name="Oval 111"/>
          <p:cNvSpPr/>
          <p:nvPr/>
        </p:nvSpPr>
        <p:spPr>
          <a:xfrm>
            <a:off x="3121936" y="3456835"/>
            <a:ext cx="90000" cy="9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7" name="Group 136"/>
          <p:cNvGrpSpPr/>
          <p:nvPr/>
        </p:nvGrpSpPr>
        <p:grpSpPr>
          <a:xfrm>
            <a:off x="1235986" y="3664004"/>
            <a:ext cx="2314574" cy="307777"/>
            <a:chOff x="1428751" y="1917700"/>
            <a:chExt cx="2314574" cy="307777"/>
          </a:xfrm>
        </p:grpSpPr>
        <p:sp>
          <p:nvSpPr>
            <p:cNvPr id="133" name="Rectangle 132"/>
            <p:cNvSpPr/>
            <p:nvPr/>
          </p:nvSpPr>
          <p:spPr>
            <a:xfrm>
              <a:off x="1428751" y="1957388"/>
              <a:ext cx="2314574" cy="233361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2258991" y="1978025"/>
              <a:ext cx="647700" cy="19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052638" y="1917700"/>
              <a:ext cx="10572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Septum</a:t>
              </a:r>
            </a:p>
          </p:txBody>
        </p:sp>
      </p:grpSp>
      <p:sp>
        <p:nvSpPr>
          <p:cNvPr id="136" name="Rectangle 135"/>
          <p:cNvSpPr/>
          <p:nvPr/>
        </p:nvSpPr>
        <p:spPr>
          <a:xfrm>
            <a:off x="1235985" y="4810179"/>
            <a:ext cx="3838575" cy="387350"/>
          </a:xfrm>
          <a:prstGeom prst="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63880" y="1021168"/>
            <a:ext cx="528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cs typeface="Times New Roman" panose="02020603050405020304" pitchFamily="18" charset="0"/>
              </a:rPr>
              <a:t>“Fast” injection scheme, aperture sharing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1379220" y="6048713"/>
            <a:ext cx="390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Simplified illustration of “Fast” injection scheme with aperture sharing (off-axis injection)</a:t>
            </a:r>
          </a:p>
        </p:txBody>
      </p:sp>
      <p:grpSp>
        <p:nvGrpSpPr>
          <p:cNvPr id="179" name="Group 178"/>
          <p:cNvGrpSpPr/>
          <p:nvPr/>
        </p:nvGrpSpPr>
        <p:grpSpPr>
          <a:xfrm>
            <a:off x="1271587" y="2967184"/>
            <a:ext cx="1840823" cy="1645014"/>
            <a:chOff x="1416727" y="3011580"/>
            <a:chExt cx="1840823" cy="1645014"/>
          </a:xfrm>
        </p:grpSpPr>
        <p:sp>
          <p:nvSpPr>
            <p:cNvPr id="174" name="TextBox 173"/>
            <p:cNvSpPr txBox="1"/>
            <p:nvPr/>
          </p:nvSpPr>
          <p:spPr>
            <a:xfrm>
              <a:off x="1416727" y="4379595"/>
              <a:ext cx="14573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Stored beam on-axis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685172" y="3011580"/>
              <a:ext cx="11342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Injected bunch</a:t>
              </a:r>
            </a:p>
          </p:txBody>
        </p:sp>
        <p:cxnSp>
          <p:nvCxnSpPr>
            <p:cNvPr id="176" name="Straight Arrow Connector 175"/>
            <p:cNvCxnSpPr/>
            <p:nvPr/>
          </p:nvCxnSpPr>
          <p:spPr>
            <a:xfrm>
              <a:off x="2790825" y="3169130"/>
              <a:ext cx="466725" cy="33607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oup 182"/>
          <p:cNvGrpSpPr/>
          <p:nvPr/>
        </p:nvGrpSpPr>
        <p:grpSpPr>
          <a:xfrm>
            <a:off x="4226835" y="2992739"/>
            <a:ext cx="1251585" cy="458540"/>
            <a:chOff x="7191375" y="2341810"/>
            <a:chExt cx="1251585" cy="458540"/>
          </a:xfrm>
        </p:grpSpPr>
        <p:sp>
          <p:nvSpPr>
            <p:cNvPr id="180" name="TextBox 1"/>
            <p:cNvSpPr txBox="1"/>
            <p:nvPr/>
          </p:nvSpPr>
          <p:spPr>
            <a:xfrm>
              <a:off x="7642860" y="2341810"/>
              <a:ext cx="8001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Fast Pulse</a:t>
              </a:r>
            </a:p>
          </p:txBody>
        </p:sp>
        <p:cxnSp>
          <p:nvCxnSpPr>
            <p:cNvPr id="181" name="Straight Arrow Connector 180"/>
            <p:cNvCxnSpPr/>
            <p:nvPr/>
          </p:nvCxnSpPr>
          <p:spPr>
            <a:xfrm flipH="1">
              <a:off x="7191375" y="2526030"/>
              <a:ext cx="449580" cy="27432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2" name="TextBox 191"/>
          <p:cNvSpPr txBox="1"/>
          <p:nvPr/>
        </p:nvSpPr>
        <p:spPr>
          <a:xfrm>
            <a:off x="6471871" y="1021251"/>
            <a:ext cx="5156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cs typeface="Times New Roman" panose="02020603050405020304" pitchFamily="18" charset="0"/>
              </a:rPr>
              <a:t>“Super-fast” injection scheme, on-axis</a:t>
            </a:r>
          </a:p>
        </p:txBody>
      </p:sp>
      <p:pic>
        <p:nvPicPr>
          <p:cNvPr id="196" name="Picture 195"/>
          <p:cNvPicPr>
            <a:picLocks noChangeAspect="1"/>
          </p:cNvPicPr>
          <p:nvPr/>
        </p:nvPicPr>
        <p:blipFill rotWithShape="1">
          <a:blip r:embed="rId2"/>
          <a:srcRect t="45789" b="-1"/>
          <a:stretch/>
        </p:blipFill>
        <p:spPr>
          <a:xfrm>
            <a:off x="6491011" y="4267049"/>
            <a:ext cx="5135715" cy="174506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12" name="Straight Connector 211"/>
          <p:cNvCxnSpPr/>
          <p:nvPr/>
        </p:nvCxnSpPr>
        <p:spPr>
          <a:xfrm>
            <a:off x="7063740" y="4268524"/>
            <a:ext cx="387096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Oval 214"/>
          <p:cNvSpPr/>
          <p:nvPr/>
        </p:nvSpPr>
        <p:spPr>
          <a:xfrm>
            <a:off x="8709936" y="4225186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6" name="Oval 215"/>
          <p:cNvSpPr/>
          <p:nvPr/>
        </p:nvSpPr>
        <p:spPr>
          <a:xfrm>
            <a:off x="8221780" y="4221216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7" name="Oval 216"/>
          <p:cNvSpPr/>
          <p:nvPr/>
        </p:nvSpPr>
        <p:spPr>
          <a:xfrm>
            <a:off x="7739973" y="4224392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8" name="Oval 217"/>
          <p:cNvSpPr/>
          <p:nvPr/>
        </p:nvSpPr>
        <p:spPr>
          <a:xfrm>
            <a:off x="7258962" y="4223597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9" name="Oval 218"/>
          <p:cNvSpPr/>
          <p:nvPr/>
        </p:nvSpPr>
        <p:spPr>
          <a:xfrm>
            <a:off x="9201267" y="4221217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0" name="Oval 219"/>
          <p:cNvSpPr/>
          <p:nvPr/>
        </p:nvSpPr>
        <p:spPr>
          <a:xfrm>
            <a:off x="9683865" y="4224390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1" name="Oval 220"/>
          <p:cNvSpPr/>
          <p:nvPr/>
        </p:nvSpPr>
        <p:spPr>
          <a:xfrm>
            <a:off x="10153766" y="4223598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2" name="Oval 221"/>
          <p:cNvSpPr/>
          <p:nvPr/>
        </p:nvSpPr>
        <p:spPr>
          <a:xfrm>
            <a:off x="10640334" y="4223597"/>
            <a:ext cx="90000" cy="90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9" name="Group 228"/>
          <p:cNvGrpSpPr/>
          <p:nvPr/>
        </p:nvGrpSpPr>
        <p:grpSpPr>
          <a:xfrm>
            <a:off x="7080526" y="3664004"/>
            <a:ext cx="2314574" cy="307777"/>
            <a:chOff x="1428751" y="1917700"/>
            <a:chExt cx="2314574" cy="307777"/>
          </a:xfrm>
        </p:grpSpPr>
        <p:sp>
          <p:nvSpPr>
            <p:cNvPr id="230" name="Rectangle 229"/>
            <p:cNvSpPr/>
            <p:nvPr/>
          </p:nvSpPr>
          <p:spPr>
            <a:xfrm>
              <a:off x="1428751" y="1957388"/>
              <a:ext cx="2314574" cy="233361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2258991" y="1978025"/>
              <a:ext cx="647700" cy="19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2052638" y="1917700"/>
              <a:ext cx="10572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Septum</a:t>
              </a:r>
            </a:p>
          </p:txBody>
        </p:sp>
      </p:grpSp>
      <p:sp>
        <p:nvSpPr>
          <p:cNvPr id="233" name="Rectangle 232"/>
          <p:cNvSpPr/>
          <p:nvPr/>
        </p:nvSpPr>
        <p:spPr>
          <a:xfrm>
            <a:off x="7080525" y="4632379"/>
            <a:ext cx="3838575" cy="387350"/>
          </a:xfrm>
          <a:prstGeom prst="rect">
            <a:avLst/>
          </a:prstGeom>
          <a:pattFill prst="wd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4" name="Group 233"/>
          <p:cNvGrpSpPr/>
          <p:nvPr/>
        </p:nvGrpSpPr>
        <p:grpSpPr>
          <a:xfrm>
            <a:off x="7154819" y="2974804"/>
            <a:ext cx="1771651" cy="1645014"/>
            <a:chOff x="1371599" y="3011580"/>
            <a:chExt cx="1771651" cy="1645014"/>
          </a:xfrm>
        </p:grpSpPr>
        <p:sp>
          <p:nvSpPr>
            <p:cNvPr id="235" name="TextBox 234"/>
            <p:cNvSpPr txBox="1"/>
            <p:nvPr/>
          </p:nvSpPr>
          <p:spPr>
            <a:xfrm>
              <a:off x="1371599" y="4379595"/>
              <a:ext cx="147637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Stored beam on-axis</a:t>
              </a: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1548012" y="3011580"/>
              <a:ext cx="11342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Injected bunch</a:t>
              </a:r>
            </a:p>
          </p:txBody>
        </p:sp>
        <p:cxnSp>
          <p:nvCxnSpPr>
            <p:cNvPr id="237" name="Straight Arrow Connector 236"/>
            <p:cNvCxnSpPr/>
            <p:nvPr/>
          </p:nvCxnSpPr>
          <p:spPr>
            <a:xfrm>
              <a:off x="2676525" y="3169130"/>
              <a:ext cx="466725" cy="33607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3" name="Oval 212"/>
          <p:cNvSpPr/>
          <p:nvPr/>
        </p:nvSpPr>
        <p:spPr>
          <a:xfrm>
            <a:off x="8951237" y="3452072"/>
            <a:ext cx="90000" cy="9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8" name="Group 237"/>
          <p:cNvGrpSpPr/>
          <p:nvPr/>
        </p:nvGrpSpPr>
        <p:grpSpPr>
          <a:xfrm>
            <a:off x="9154435" y="3145139"/>
            <a:ext cx="1694797" cy="458540"/>
            <a:chOff x="7191375" y="2341810"/>
            <a:chExt cx="1694797" cy="458540"/>
          </a:xfrm>
        </p:grpSpPr>
        <p:sp>
          <p:nvSpPr>
            <p:cNvPr id="239" name="TextBox 1"/>
            <p:cNvSpPr txBox="1"/>
            <p:nvPr/>
          </p:nvSpPr>
          <p:spPr>
            <a:xfrm>
              <a:off x="7642860" y="2341810"/>
              <a:ext cx="124331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Super-fast Pulse</a:t>
              </a:r>
            </a:p>
          </p:txBody>
        </p:sp>
        <p:cxnSp>
          <p:nvCxnSpPr>
            <p:cNvPr id="240" name="Straight Arrow Connector 239"/>
            <p:cNvCxnSpPr/>
            <p:nvPr/>
          </p:nvCxnSpPr>
          <p:spPr>
            <a:xfrm flipH="1">
              <a:off x="7191375" y="2526030"/>
              <a:ext cx="449580" cy="27432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6" name="TextBox 245"/>
          <p:cNvSpPr txBox="1"/>
          <p:nvPr/>
        </p:nvSpPr>
        <p:spPr>
          <a:xfrm>
            <a:off x="7635240" y="6048713"/>
            <a:ext cx="332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Simplified illustration of “Super-fast” on-axis injection scheme</a:t>
            </a:r>
          </a:p>
        </p:txBody>
      </p:sp>
      <p:sp>
        <p:nvSpPr>
          <p:cNvPr id="2" name="Rectangle 1"/>
          <p:cNvSpPr/>
          <p:nvPr/>
        </p:nvSpPr>
        <p:spPr>
          <a:xfrm>
            <a:off x="5110159" y="4352926"/>
            <a:ext cx="500062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4" name="Group 183"/>
          <p:cNvGrpSpPr/>
          <p:nvPr/>
        </p:nvGrpSpPr>
        <p:grpSpPr>
          <a:xfrm>
            <a:off x="3245760" y="4327579"/>
            <a:ext cx="2828924" cy="332809"/>
            <a:chOff x="7696200" y="2257425"/>
            <a:chExt cx="2828924" cy="332809"/>
          </a:xfrm>
        </p:grpSpPr>
        <p:sp>
          <p:nvSpPr>
            <p:cNvPr id="185" name="TextBox 1"/>
            <p:cNvSpPr txBox="1"/>
            <p:nvPr/>
          </p:nvSpPr>
          <p:spPr>
            <a:xfrm>
              <a:off x="7928609" y="2313235"/>
              <a:ext cx="259651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Injected bunch joins the stored bunch</a:t>
              </a:r>
            </a:p>
          </p:txBody>
        </p:sp>
        <p:cxnSp>
          <p:nvCxnSpPr>
            <p:cNvPr id="186" name="Straight Arrow Connector 185"/>
            <p:cNvCxnSpPr/>
            <p:nvPr/>
          </p:nvCxnSpPr>
          <p:spPr>
            <a:xfrm flipH="1" flipV="1">
              <a:off x="7696200" y="2257425"/>
              <a:ext cx="276225" cy="200025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Rectangle 84"/>
          <p:cNvSpPr/>
          <p:nvPr/>
        </p:nvSpPr>
        <p:spPr>
          <a:xfrm>
            <a:off x="10939459" y="4381501"/>
            <a:ext cx="500062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1" name="Group 240"/>
          <p:cNvGrpSpPr/>
          <p:nvPr/>
        </p:nvGrpSpPr>
        <p:grpSpPr>
          <a:xfrm>
            <a:off x="9339222" y="4327580"/>
            <a:ext cx="2799438" cy="287088"/>
            <a:chOff x="7947662" y="2219326"/>
            <a:chExt cx="2799438" cy="287088"/>
          </a:xfrm>
        </p:grpSpPr>
        <p:sp>
          <p:nvSpPr>
            <p:cNvPr id="242" name="TextBox 1"/>
            <p:cNvSpPr txBox="1"/>
            <p:nvPr/>
          </p:nvSpPr>
          <p:spPr>
            <a:xfrm>
              <a:off x="8150585" y="2229415"/>
              <a:ext cx="259651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Injected bunch joins the stored bunch</a:t>
              </a:r>
            </a:p>
          </p:txBody>
        </p:sp>
        <p:cxnSp>
          <p:nvCxnSpPr>
            <p:cNvPr id="243" name="Straight Arrow Connector 242"/>
            <p:cNvCxnSpPr/>
            <p:nvPr/>
          </p:nvCxnSpPr>
          <p:spPr>
            <a:xfrm flipH="1" flipV="1">
              <a:off x="7947662" y="2219326"/>
              <a:ext cx="261978" cy="12382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>
            <a:off x="503629" y="1460645"/>
            <a:ext cx="5280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 algn="just"/>
            <a:r>
              <a:rPr lang="en-US" sz="1600" i="1" dirty="0">
                <a:cs typeface="Times New Roman" panose="02020603050405020304" pitchFamily="18" charset="0"/>
              </a:rPr>
              <a:t>A portion of the stored</a:t>
            </a:r>
            <a:r>
              <a:rPr lang="en-US" sz="1600" dirty="0">
                <a:cs typeface="Times New Roman" panose="02020603050405020304" pitchFamily="18" charset="0"/>
              </a:rPr>
              <a:t> beam (15 bunches in the illustration) and the </a:t>
            </a:r>
            <a:r>
              <a:rPr lang="en-US" sz="1600" i="1" dirty="0">
                <a:cs typeface="Times New Roman" panose="02020603050405020304" pitchFamily="18" charset="0"/>
              </a:rPr>
              <a:t>injected</a:t>
            </a:r>
            <a:r>
              <a:rPr lang="en-US" sz="1600" dirty="0">
                <a:cs typeface="Times New Roman" panose="02020603050405020304" pitchFamily="18" charset="0"/>
              </a:rPr>
              <a:t> bunch are deflected with a short kicker pulse (20..30 ns) to fit in the machine aperture. With decaying </a:t>
            </a:r>
            <a:r>
              <a:rPr lang="en-US" sz="1600" b="1" i="1" dirty="0">
                <a:cs typeface="Times New Roman" panose="02020603050405020304" pitchFamily="18" charset="0"/>
              </a:rPr>
              <a:t>Betatron oscillation </a:t>
            </a:r>
            <a:r>
              <a:rPr lang="en-US" sz="1600" dirty="0">
                <a:cs typeface="Times New Roman" panose="02020603050405020304" pitchFamily="18" charset="0"/>
              </a:rPr>
              <a:t>they come back on axis.   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517936" y="1439464"/>
            <a:ext cx="5156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 algn="just"/>
            <a:r>
              <a:rPr lang="en-US" sz="1600" dirty="0">
                <a:cs typeface="Times New Roman" panose="02020603050405020304" pitchFamily="18" charset="0"/>
              </a:rPr>
              <a:t>A very short kicker pulse (&lt;2 ns) puts an off-momentum injected bunch on-axis </a:t>
            </a:r>
            <a:r>
              <a:rPr lang="en-US" sz="1600" i="1" dirty="0">
                <a:cs typeface="Times New Roman" panose="02020603050405020304" pitchFamily="18" charset="0"/>
              </a:rPr>
              <a:t>without significantly disturbing </a:t>
            </a:r>
            <a:r>
              <a:rPr lang="en-US" sz="1600" dirty="0">
                <a:cs typeface="Times New Roman" panose="02020603050405020304" pitchFamily="18" charset="0"/>
              </a:rPr>
              <a:t>the adjacent stored bunches. With decaying </a:t>
            </a:r>
            <a:r>
              <a:rPr lang="en-US" sz="1600" b="1" i="1" dirty="0">
                <a:cs typeface="Times New Roman" panose="02020603050405020304" pitchFamily="18" charset="0"/>
              </a:rPr>
              <a:t>Synchrotron oscillation </a:t>
            </a:r>
            <a:r>
              <a:rPr lang="en-US" sz="1600" dirty="0">
                <a:cs typeface="Times New Roman" panose="02020603050405020304" pitchFamily="18" charset="0"/>
              </a:rPr>
              <a:t>the injected bunch joins a stored one.    </a:t>
            </a:r>
          </a:p>
        </p:txBody>
      </p:sp>
    </p:spTree>
    <p:extLst>
      <p:ext uri="{BB962C8B-B14F-4D97-AF65-F5344CB8AC3E}">
        <p14:creationId xmlns:p14="http://schemas.microsoft.com/office/powerpoint/2010/main" val="66787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0162 L -0.00026 -0.1344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93 L -0.00039 0.0557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8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81481E-6 L 4.58333E-6 0.0585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1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81481E-6 L 0.00026 0.0273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13449 L -0.00078 0.00578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01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6 0.05625 L -0.00066 -0.04005 L -0.00066 0.03773 C -0.00066 0.01412 -0.00066 -0.00695 -0.00053 -0.02917 L -0.00053 0.02013 C -0.00053 0.0081 -0.00026 -0.00093 4.58333E-6 -0.01181 C -0.00026 -0.0044 -0.00026 0.00208 -0.00053 0.0081 L -0.00053 -0.00394 L -0.00053 0.00671 C -0.00026 0.01226 -0.0004 0.01041 -0.0004 4.81481E-6 " pathEditMode="relative" rAng="0" ptsTypes="AAAAAAAAAA">
                                      <p:cBhvr>
                                        <p:cTn id="27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481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.02824 L 4.375E-6 -0.01875 L 4.375E-6 0.01574 L 4.375E-6 -0.00926 L 4.375E-6 0.01018 L 4.375E-6 -0.00301 L 4.375E-6 0.00509 C 4.375E-6 -0.00024 -0.00013 0.00416 0.00013 0.00046 C -0.00013 0.00324 0.00013 0.00069 0.00052 0.00231 C 4.375E-6 0.00069 4.375E-6 0.0037 0.00026 0.00069 " pathEditMode="relative" rAng="0" ptsTypes="AAAAAAAAAA">
                                      <p:cBhvr>
                                        <p:cTn id="29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36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5509 L -0.00013 0.14652 L -0.00013 0.07916 C 0.0013 0.09514 -0.00013 0.1199 -0.00013 0.13449 L -0.00013 0.09236 L -0.00013 0.12361 C 0.00013 0.10602 0.00013 0.11412 -0.00013 0.09676 C -0.00013 0.10995 0.00065 0.10694 -0.00013 0.11782 C 0.00065 0.1074 -0.00105 0.11852 -0.00013 0.10463 C -0.00013 0.11713 -0.00079 0.10694 -0.00013 0.11273 " pathEditMode="relative" rAng="0" ptsTypes="AAAAAAAAAA">
                                      <p:cBhvr>
                                        <p:cTn id="31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0.00026 0.11273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562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3.33333E-6 -0.14213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14213 L -3.33333E-6 3.7037E-7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06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11273 L 0.0401 0.11273 L 0.00833 0.11227 L 0.03047 0.11273 L 0.0138 0.1132 L 0.02396 0.11366 L 0.01771 0.11366 L 0.02214 0.11366 L 0.01901 0.1132 L 0.02083 0.1132 " pathEditMode="relative" rAng="0" ptsTypes="AAAAAAAAAA">
                                      <p:cBhvr>
                                        <p:cTn id="65" dur="3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 animBg="1"/>
      <p:bldP spid="138" grpId="0" animBg="1"/>
      <p:bldP spid="112" grpId="0" animBg="1"/>
      <p:bldP spid="112" grpId="1" animBg="1"/>
      <p:bldP spid="213" grpId="0" animBg="1"/>
      <p:bldP spid="2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941E98D-9BF3-92EA-FA68-4D0E5C05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609" y="1019065"/>
            <a:ext cx="93229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en-US" sz="16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Nanosecond-long deflections require stripline</a:t>
            </a:r>
            <a:r>
              <a:rPr lang="en-US" altLang="en-US" sz="1600" dirty="0">
                <a:solidFill>
                  <a:schemeClr val="tx1"/>
                </a:solidFill>
                <a:latin typeface="+mn-lt"/>
              </a:rPr>
              <a:t> (TEM) kickers -&gt; </a:t>
            </a:r>
            <a:r>
              <a:rPr lang="en-US" altLang="en-US" sz="1600" dirty="0">
                <a:solidFill>
                  <a:srgbClr val="C00000"/>
                </a:solidFill>
                <a:latin typeface="+mn-lt"/>
              </a:rPr>
              <a:t>Small deflection angles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endParaRPr lang="en-US" altLang="en-US" sz="1600" dirty="0">
              <a:solidFill>
                <a:schemeClr val="tx1"/>
              </a:solidFill>
              <a:latin typeface="+mn-lt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en-US" altLang="en-US" sz="1600" dirty="0">
                <a:solidFill>
                  <a:schemeClr val="tx1"/>
                </a:solidFill>
                <a:latin typeface="+mn-lt"/>
              </a:rPr>
              <a:t>In order to add magnetic and electric deflection the electric pulses and the particle beam should </a:t>
            </a:r>
            <a:r>
              <a:rPr lang="en-US" altLang="en-US" sz="1600" b="1" dirty="0">
                <a:solidFill>
                  <a:schemeClr val="tx1"/>
                </a:solidFill>
                <a:latin typeface="+mn-lt"/>
              </a:rPr>
              <a:t>counterpropagate</a:t>
            </a:r>
            <a:r>
              <a:rPr lang="en-US" altLang="en-US" sz="1600" dirty="0">
                <a:solidFill>
                  <a:schemeClr val="tx1"/>
                </a:solidFill>
                <a:latin typeface="+mn-lt"/>
              </a:rPr>
              <a:t> (down-steam excitation).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04AF82-B7D3-E052-EFF4-3291AB343E1F}"/>
              </a:ext>
            </a:extLst>
          </p:cNvPr>
          <p:cNvSpPr/>
          <p:nvPr/>
        </p:nvSpPr>
        <p:spPr>
          <a:xfrm>
            <a:off x="1676399" y="2895600"/>
            <a:ext cx="89154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0B5CED-FF31-F1EC-4E49-31726D205E8E}"/>
              </a:ext>
            </a:extLst>
          </p:cNvPr>
          <p:cNvSpPr/>
          <p:nvPr/>
        </p:nvSpPr>
        <p:spPr>
          <a:xfrm>
            <a:off x="3889637" y="3857961"/>
            <a:ext cx="540000" cy="218057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3F8A53-0CD5-A436-E380-47F57B947DCD}"/>
              </a:ext>
            </a:extLst>
          </p:cNvPr>
          <p:cNvSpPr/>
          <p:nvPr/>
        </p:nvSpPr>
        <p:spPr>
          <a:xfrm>
            <a:off x="4697840" y="3857519"/>
            <a:ext cx="270000" cy="2180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3AFAFD-544A-B43B-BB0A-B77892E20BB0}"/>
              </a:ext>
            </a:extLst>
          </p:cNvPr>
          <p:cNvSpPr txBox="1"/>
          <p:nvPr/>
        </p:nvSpPr>
        <p:spPr>
          <a:xfrm>
            <a:off x="744593" y="4581556"/>
            <a:ext cx="8608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 representation of a rectangular and trapezoidal pulse to inject between two bunches in 500 MHz storage ring. </a:t>
            </a:r>
            <a:endParaRPr lang="en-CH" sz="1600" dirty="0"/>
          </a:p>
        </p:txBody>
      </p:sp>
      <p:sp>
        <p:nvSpPr>
          <p:cNvPr id="9" name="Trapezoid 8">
            <a:extLst>
              <a:ext uri="{FF2B5EF4-FFF2-40B4-BE49-F238E27FC236}">
                <a16:creationId xmlns:a16="http://schemas.microsoft.com/office/drawing/2014/main" id="{72384C77-E9F7-FC5A-780F-A7E20EEF717C}"/>
              </a:ext>
            </a:extLst>
          </p:cNvPr>
          <p:cNvSpPr/>
          <p:nvPr/>
        </p:nvSpPr>
        <p:spPr>
          <a:xfrm>
            <a:off x="3898150" y="3316496"/>
            <a:ext cx="712800" cy="218700"/>
          </a:xfrm>
          <a:prstGeom prst="trapezoid">
            <a:avLst>
              <a:gd name="adj" fmla="val 79895"/>
            </a:avLst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976108-A61D-23E7-0C88-2A66130B5B4A}"/>
              </a:ext>
            </a:extLst>
          </p:cNvPr>
          <p:cNvSpPr/>
          <p:nvPr/>
        </p:nvSpPr>
        <p:spPr>
          <a:xfrm>
            <a:off x="2720977" y="3169568"/>
            <a:ext cx="2059076" cy="5143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2FF782-89C2-998C-67D9-18B103886AFE}"/>
              </a:ext>
            </a:extLst>
          </p:cNvPr>
          <p:cNvSpPr/>
          <p:nvPr/>
        </p:nvSpPr>
        <p:spPr>
          <a:xfrm>
            <a:off x="2633374" y="3708695"/>
            <a:ext cx="2059076" cy="5143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H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325C3A-5A9E-B876-D8EE-072A6D70DABD}"/>
              </a:ext>
            </a:extLst>
          </p:cNvPr>
          <p:cNvSpPr/>
          <p:nvPr/>
        </p:nvSpPr>
        <p:spPr>
          <a:xfrm>
            <a:off x="4975064" y="3712682"/>
            <a:ext cx="5540537" cy="5143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H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CA3252-932F-BCA7-414D-53A4500B649E}"/>
              </a:ext>
            </a:extLst>
          </p:cNvPr>
          <p:cNvSpPr/>
          <p:nvPr/>
        </p:nvSpPr>
        <p:spPr>
          <a:xfrm>
            <a:off x="4790047" y="3316229"/>
            <a:ext cx="178200" cy="2180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F8D0C4-6A5A-4F82-68EF-7A58AB57C433}"/>
              </a:ext>
            </a:extLst>
          </p:cNvPr>
          <p:cNvSpPr/>
          <p:nvPr/>
        </p:nvSpPr>
        <p:spPr>
          <a:xfrm>
            <a:off x="4974126" y="3175074"/>
            <a:ext cx="5541475" cy="5143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H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0E06D4-494C-17EF-2051-ED9392D8F890}"/>
              </a:ext>
            </a:extLst>
          </p:cNvPr>
          <p:cNvGrpSpPr/>
          <p:nvPr/>
        </p:nvGrpSpPr>
        <p:grpSpPr>
          <a:xfrm>
            <a:off x="2209800" y="3657592"/>
            <a:ext cx="4953000" cy="114439"/>
            <a:chOff x="3860750" y="1282401"/>
            <a:chExt cx="6604000" cy="15258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E9DA2E-A5E0-4340-F1B9-3FFCFDFAF4EC}"/>
                </a:ext>
              </a:extLst>
            </p:cNvPr>
            <p:cNvCxnSpPr>
              <a:cxnSpLocks/>
            </p:cNvCxnSpPr>
            <p:nvPr/>
          </p:nvCxnSpPr>
          <p:spPr>
            <a:xfrm>
              <a:off x="6095117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1442015-7471-2B69-3737-66F1B2BE0D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76441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ACEF864-F32F-8135-A22A-732096112DD2}"/>
                </a:ext>
              </a:extLst>
            </p:cNvPr>
            <p:cNvCxnSpPr>
              <a:cxnSpLocks/>
            </p:cNvCxnSpPr>
            <p:nvPr/>
          </p:nvCxnSpPr>
          <p:spPr>
            <a:xfrm>
              <a:off x="6820583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F1B17D5-BC33-FF33-DACE-C286823D67B8}"/>
                </a:ext>
              </a:extLst>
            </p:cNvPr>
            <p:cNvCxnSpPr>
              <a:cxnSpLocks/>
            </p:cNvCxnSpPr>
            <p:nvPr/>
          </p:nvCxnSpPr>
          <p:spPr>
            <a:xfrm>
              <a:off x="7536125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AC7F197-AAF3-C8C4-D69C-C7CB08F47948}"/>
                </a:ext>
              </a:extLst>
            </p:cNvPr>
            <p:cNvCxnSpPr>
              <a:cxnSpLocks/>
            </p:cNvCxnSpPr>
            <p:nvPr/>
          </p:nvCxnSpPr>
          <p:spPr>
            <a:xfrm>
              <a:off x="8263641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369117F-6CE5-B82E-127D-D894C3DF83B7}"/>
                </a:ext>
              </a:extLst>
            </p:cNvPr>
            <p:cNvCxnSpPr>
              <a:cxnSpLocks/>
            </p:cNvCxnSpPr>
            <p:nvPr/>
          </p:nvCxnSpPr>
          <p:spPr>
            <a:xfrm>
              <a:off x="8976763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72BBF9B-5C13-6ED9-6C29-B5FC43827611}"/>
                </a:ext>
              </a:extLst>
            </p:cNvPr>
            <p:cNvCxnSpPr>
              <a:cxnSpLocks/>
            </p:cNvCxnSpPr>
            <p:nvPr/>
          </p:nvCxnSpPr>
          <p:spPr>
            <a:xfrm>
              <a:off x="9694396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0244FF9-46F5-A966-4105-03B1FC52E45D}"/>
                </a:ext>
              </a:extLst>
            </p:cNvPr>
            <p:cNvCxnSpPr>
              <a:cxnSpLocks/>
            </p:cNvCxnSpPr>
            <p:nvPr/>
          </p:nvCxnSpPr>
          <p:spPr>
            <a:xfrm>
              <a:off x="10414383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09424F2-27B7-8298-5412-749EFE992A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7765" y="1282412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7D3A45C-2C0B-26F2-2C93-31C17E3EA549}"/>
                </a:ext>
              </a:extLst>
            </p:cNvPr>
            <p:cNvCxnSpPr/>
            <p:nvPr/>
          </p:nvCxnSpPr>
          <p:spPr>
            <a:xfrm>
              <a:off x="3860750" y="1282402"/>
              <a:ext cx="6604000" cy="11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0F13264-8794-9578-13C1-E2585F427A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9089" y="1282406"/>
              <a:ext cx="0" cy="152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F6C6099-0A00-53F0-C27B-F9249AB517A3}"/>
              </a:ext>
            </a:extLst>
          </p:cNvPr>
          <p:cNvGrpSpPr/>
          <p:nvPr/>
        </p:nvGrpSpPr>
        <p:grpSpPr>
          <a:xfrm>
            <a:off x="2209800" y="4191001"/>
            <a:ext cx="4953000" cy="114439"/>
            <a:chOff x="3860750" y="1282401"/>
            <a:chExt cx="6604000" cy="15258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DB3DE0C-B846-26E8-5442-9004A88EA858}"/>
                </a:ext>
              </a:extLst>
            </p:cNvPr>
            <p:cNvCxnSpPr>
              <a:cxnSpLocks/>
            </p:cNvCxnSpPr>
            <p:nvPr/>
          </p:nvCxnSpPr>
          <p:spPr>
            <a:xfrm>
              <a:off x="6095117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C7AADDD-8CCA-84A2-D5DB-95E9B0135B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76441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B52B128-C781-3F31-8FC1-5DAA5757AFA4}"/>
                </a:ext>
              </a:extLst>
            </p:cNvPr>
            <p:cNvCxnSpPr>
              <a:cxnSpLocks/>
            </p:cNvCxnSpPr>
            <p:nvPr/>
          </p:nvCxnSpPr>
          <p:spPr>
            <a:xfrm>
              <a:off x="6820583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AC473D9-DF12-C2CC-887A-0D25D849399A}"/>
                </a:ext>
              </a:extLst>
            </p:cNvPr>
            <p:cNvCxnSpPr>
              <a:cxnSpLocks/>
            </p:cNvCxnSpPr>
            <p:nvPr/>
          </p:nvCxnSpPr>
          <p:spPr>
            <a:xfrm>
              <a:off x="7536125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B05A304-5463-447B-9E67-50B08176FB36}"/>
                </a:ext>
              </a:extLst>
            </p:cNvPr>
            <p:cNvCxnSpPr>
              <a:cxnSpLocks/>
            </p:cNvCxnSpPr>
            <p:nvPr/>
          </p:nvCxnSpPr>
          <p:spPr>
            <a:xfrm>
              <a:off x="8263641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787B80A-5242-9B00-B162-2C8506093FE4}"/>
                </a:ext>
              </a:extLst>
            </p:cNvPr>
            <p:cNvCxnSpPr>
              <a:cxnSpLocks/>
            </p:cNvCxnSpPr>
            <p:nvPr/>
          </p:nvCxnSpPr>
          <p:spPr>
            <a:xfrm>
              <a:off x="8976763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B084A87-C1A0-858D-6B48-E76F7950D2FA}"/>
                </a:ext>
              </a:extLst>
            </p:cNvPr>
            <p:cNvCxnSpPr>
              <a:cxnSpLocks/>
            </p:cNvCxnSpPr>
            <p:nvPr/>
          </p:nvCxnSpPr>
          <p:spPr>
            <a:xfrm>
              <a:off x="9694396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38C9BA0-D8C7-97A1-6E5E-7ABA58F03910}"/>
                </a:ext>
              </a:extLst>
            </p:cNvPr>
            <p:cNvCxnSpPr>
              <a:cxnSpLocks/>
            </p:cNvCxnSpPr>
            <p:nvPr/>
          </p:nvCxnSpPr>
          <p:spPr>
            <a:xfrm>
              <a:off x="10414383" y="1282401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D88489F-C12C-BC33-13EB-36475423A6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7765" y="1282412"/>
              <a:ext cx="0" cy="152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DF6CDDA-F15E-74EF-8156-8B1C7B4D3173}"/>
                </a:ext>
              </a:extLst>
            </p:cNvPr>
            <p:cNvCxnSpPr/>
            <p:nvPr/>
          </p:nvCxnSpPr>
          <p:spPr>
            <a:xfrm>
              <a:off x="3860750" y="1282402"/>
              <a:ext cx="6604000" cy="11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8A4CCFD-D4E8-6151-4BEE-D92D7A096B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9089" y="1282406"/>
              <a:ext cx="0" cy="152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14D081A-21BB-169A-7151-EFE55FBA3FAA}"/>
              </a:ext>
            </a:extLst>
          </p:cNvPr>
          <p:cNvCxnSpPr>
            <a:cxnSpLocks/>
          </p:cNvCxnSpPr>
          <p:nvPr/>
        </p:nvCxnSpPr>
        <p:spPr>
          <a:xfrm>
            <a:off x="3897565" y="3048000"/>
            <a:ext cx="0" cy="14478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9F2F79-F8B7-0F34-31B3-DED4BEEA4BA3}"/>
              </a:ext>
            </a:extLst>
          </p:cNvPr>
          <p:cNvCxnSpPr>
            <a:cxnSpLocks/>
          </p:cNvCxnSpPr>
          <p:nvPr/>
        </p:nvCxnSpPr>
        <p:spPr>
          <a:xfrm>
            <a:off x="4974272" y="3048000"/>
            <a:ext cx="0" cy="14478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CAE6CA0-A100-C250-A02F-B9E387811EDD}"/>
              </a:ext>
            </a:extLst>
          </p:cNvPr>
          <p:cNvCxnSpPr>
            <a:cxnSpLocks/>
          </p:cNvCxnSpPr>
          <p:nvPr/>
        </p:nvCxnSpPr>
        <p:spPr>
          <a:xfrm>
            <a:off x="5522215" y="3048000"/>
            <a:ext cx="1" cy="1447800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F6E7AB4-C8D2-F89F-E023-20DC21B6B120}"/>
              </a:ext>
            </a:extLst>
          </p:cNvPr>
          <p:cNvCxnSpPr>
            <a:cxnSpLocks/>
          </p:cNvCxnSpPr>
          <p:nvPr/>
        </p:nvCxnSpPr>
        <p:spPr>
          <a:xfrm>
            <a:off x="6054915" y="3048000"/>
            <a:ext cx="1" cy="14478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2F82BB3-864B-9690-9115-EDDE552B5B33}"/>
              </a:ext>
            </a:extLst>
          </p:cNvPr>
          <p:cNvCxnSpPr>
            <a:cxnSpLocks/>
          </p:cNvCxnSpPr>
          <p:nvPr/>
        </p:nvCxnSpPr>
        <p:spPr>
          <a:xfrm>
            <a:off x="7137085" y="3048000"/>
            <a:ext cx="0" cy="14478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280C3CE-71A1-66EE-3AD9-A4A1F6A12077}"/>
              </a:ext>
            </a:extLst>
          </p:cNvPr>
          <p:cNvSpPr txBox="1"/>
          <p:nvPr/>
        </p:nvSpPr>
        <p:spPr>
          <a:xfrm>
            <a:off x="6629401" y="3733800"/>
            <a:ext cx="5080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1ns</a:t>
            </a:r>
            <a:endParaRPr lang="en-CH" sz="135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E04BDE0-76D6-7C73-F12C-157DCFA483F2}"/>
              </a:ext>
            </a:extLst>
          </p:cNvPr>
          <p:cNvCxnSpPr/>
          <p:nvPr/>
        </p:nvCxnSpPr>
        <p:spPr>
          <a:xfrm flipH="1">
            <a:off x="6096000" y="2590800"/>
            <a:ext cx="6858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16A0756-919E-EB42-7FCD-D6A480994B1B}"/>
              </a:ext>
            </a:extLst>
          </p:cNvPr>
          <p:cNvSpPr txBox="1"/>
          <p:nvPr/>
        </p:nvSpPr>
        <p:spPr>
          <a:xfrm>
            <a:off x="6705600" y="2286001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Circulating  bunches </a:t>
            </a:r>
            <a:endParaRPr lang="en-CH" sz="1400" dirty="0">
              <a:solidFill>
                <a:srgbClr val="0070C0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B958025-2708-DCF7-9A92-05906782004D}"/>
              </a:ext>
            </a:extLst>
          </p:cNvPr>
          <p:cNvCxnSpPr/>
          <p:nvPr/>
        </p:nvCxnSpPr>
        <p:spPr>
          <a:xfrm>
            <a:off x="6781800" y="2590800"/>
            <a:ext cx="3048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F1F802C-C1D4-8296-F970-C8C20B52E470}"/>
              </a:ext>
            </a:extLst>
          </p:cNvPr>
          <p:cNvCxnSpPr/>
          <p:nvPr/>
        </p:nvCxnSpPr>
        <p:spPr>
          <a:xfrm flipH="1">
            <a:off x="5562600" y="2590800"/>
            <a:ext cx="3048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AA90804-71C0-731F-53D6-602DFF1333FF}"/>
              </a:ext>
            </a:extLst>
          </p:cNvPr>
          <p:cNvSpPr txBox="1"/>
          <p:nvPr/>
        </p:nvSpPr>
        <p:spPr>
          <a:xfrm>
            <a:off x="5257800" y="2286001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Injected  bunch </a:t>
            </a:r>
            <a:endParaRPr lang="en-CH" sz="1400" dirty="0">
              <a:solidFill>
                <a:srgbClr val="C00000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6F5985C-B294-E90C-82C3-C35BF4D2141E}"/>
              </a:ext>
            </a:extLst>
          </p:cNvPr>
          <p:cNvCxnSpPr/>
          <p:nvPr/>
        </p:nvCxnSpPr>
        <p:spPr>
          <a:xfrm>
            <a:off x="4445238" y="2518246"/>
            <a:ext cx="381000" cy="737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E3CBC00-08FE-D60E-13EE-B3C2C167796B}"/>
              </a:ext>
            </a:extLst>
          </p:cNvPr>
          <p:cNvSpPr txBox="1"/>
          <p:nvPr/>
        </p:nvSpPr>
        <p:spPr>
          <a:xfrm>
            <a:off x="3093653" y="228312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Stripline Kicker</a:t>
            </a:r>
            <a:endParaRPr lang="en-CH" sz="14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329E0AB-5AE8-F0E4-6F79-4A1AE9E8AD02}"/>
              </a:ext>
            </a:extLst>
          </p:cNvPr>
          <p:cNvCxnSpPr/>
          <p:nvPr/>
        </p:nvCxnSpPr>
        <p:spPr>
          <a:xfrm>
            <a:off x="3429000" y="2743200"/>
            <a:ext cx="68580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B19F008-1D5B-B710-AABE-D66CA4D98126}"/>
              </a:ext>
            </a:extLst>
          </p:cNvPr>
          <p:cNvSpPr txBox="1"/>
          <p:nvPr/>
        </p:nvSpPr>
        <p:spPr>
          <a:xfrm>
            <a:off x="2057400" y="2514601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AC101"/>
                </a:solidFill>
              </a:rPr>
              <a:t>Electric pulse</a:t>
            </a:r>
            <a:endParaRPr lang="en-CH" sz="1400" dirty="0">
              <a:solidFill>
                <a:srgbClr val="0AC101"/>
              </a:solidFill>
            </a:endParaRPr>
          </a:p>
        </p:txBody>
      </p:sp>
      <p:sp>
        <p:nvSpPr>
          <p:cNvPr id="54" name="TextBox 2">
            <a:extLst>
              <a:ext uri="{FF2B5EF4-FFF2-40B4-BE49-F238E27FC236}">
                <a16:creationId xmlns:a16="http://schemas.microsoft.com/office/drawing/2014/main" id="{47721AC7-E336-3908-CB42-A4569FCA0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0608" y="5107578"/>
            <a:ext cx="7868192" cy="133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indent="180975" eaLnBrk="1" hangingPunct="1"/>
            <a:r>
              <a:rPr lang="en-US" altLang="en-US" sz="1600" dirty="0">
                <a:solidFill>
                  <a:schemeClr val="tx1"/>
                </a:solidFill>
                <a:latin typeface="+mn-lt"/>
              </a:rPr>
              <a:t>Conditions for an efficient use the kicker and not disturbing adjacent bunches:</a:t>
            </a:r>
          </a:p>
          <a:p>
            <a:pPr marL="342900" indent="-342900" eaLnBrk="1" hangingPunct="1">
              <a:spcBef>
                <a:spcPts val="1000"/>
              </a:spcBef>
              <a:buFont typeface="+mj-lt"/>
              <a:buAutoNum type="arabicPeriod"/>
            </a:pPr>
            <a:r>
              <a:rPr lang="en-US" altLang="en-US" sz="1600" dirty="0">
                <a:solidFill>
                  <a:schemeClr val="tx1"/>
                </a:solidFill>
                <a:latin typeface="+mn-lt"/>
              </a:rPr>
              <a:t>Pulse full-amplitude length ≥ 2x Kicker electrical length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en-US" altLang="en-US" sz="1600" dirty="0">
                <a:solidFill>
                  <a:schemeClr val="tx1"/>
                </a:solidFill>
                <a:latin typeface="+mn-lt"/>
              </a:rPr>
              <a:t>Pulse total length + 2x Kicker electrical length  ≤ bunches separation</a:t>
            </a:r>
          </a:p>
          <a:p>
            <a:pPr eaLnBrk="1" hangingPunct="1">
              <a:spcBef>
                <a:spcPts val="1000"/>
              </a:spcBef>
            </a:pPr>
            <a:r>
              <a:rPr lang="en-US" altLang="en-US" sz="1600" b="1" dirty="0">
                <a:solidFill>
                  <a:schemeClr val="tx1"/>
                </a:solidFill>
                <a:latin typeface="+mn-lt"/>
              </a:rPr>
              <a:t>Ideal: a rectangular pulse, 1 ns long and TEM kicker with 0.5 ns electrical length.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14DB7D4-27FB-82D9-6133-04CDA897613C}"/>
              </a:ext>
            </a:extLst>
          </p:cNvPr>
          <p:cNvSpPr/>
          <p:nvPr/>
        </p:nvSpPr>
        <p:spPr>
          <a:xfrm>
            <a:off x="0" y="2860158"/>
            <a:ext cx="1979223" cy="17088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F2FF9FC-AF07-04C6-7AAA-25C5E4CFB4A8}"/>
              </a:ext>
            </a:extLst>
          </p:cNvPr>
          <p:cNvSpPr/>
          <p:nvPr/>
        </p:nvSpPr>
        <p:spPr>
          <a:xfrm>
            <a:off x="7542656" y="2895595"/>
            <a:ext cx="4766908" cy="17088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F87AC7-4E90-3C74-46CF-9866878918C6}"/>
              </a:ext>
            </a:extLst>
          </p:cNvPr>
          <p:cNvSpPr txBox="1"/>
          <p:nvPr/>
        </p:nvSpPr>
        <p:spPr>
          <a:xfrm>
            <a:off x="9946247" y="3048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0.66/1.32</a:t>
            </a:r>
            <a:r>
              <a:rPr lang="en-GB" sz="1400" dirty="0"/>
              <a:t> ns pulse, </a:t>
            </a:r>
          </a:p>
          <a:p>
            <a:pPr algn="ctr"/>
            <a:r>
              <a:rPr lang="en-GB" sz="1400" dirty="0"/>
              <a:t>0.33 ns kicker (10 cm) </a:t>
            </a:r>
            <a:endParaRPr lang="en-CH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0BFF5F9-0E01-DA8C-9B39-2892539F87ED}"/>
              </a:ext>
            </a:extLst>
          </p:cNvPr>
          <p:cNvSpPr txBox="1"/>
          <p:nvPr/>
        </p:nvSpPr>
        <p:spPr>
          <a:xfrm>
            <a:off x="9946247" y="36576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1.0</a:t>
            </a:r>
            <a:r>
              <a:rPr lang="en-GB" sz="1400" dirty="0"/>
              <a:t> ns pulse, </a:t>
            </a:r>
          </a:p>
          <a:p>
            <a:pPr algn="ctr"/>
            <a:r>
              <a:rPr lang="en-GB" sz="1400" dirty="0"/>
              <a:t>0.5 ns kicker (15 cm) </a:t>
            </a:r>
            <a:endParaRPr lang="en-CH" sz="1400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190673-9208-1ED4-2842-2B2437A53D8C}"/>
              </a:ext>
            </a:extLst>
          </p:cNvPr>
          <p:cNvCxnSpPr>
            <a:cxnSpLocks/>
          </p:cNvCxnSpPr>
          <p:nvPr/>
        </p:nvCxnSpPr>
        <p:spPr>
          <a:xfrm>
            <a:off x="9030707" y="61722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A046D24-907B-ED0E-6953-DABC3324B8BD}"/>
              </a:ext>
            </a:extLst>
          </p:cNvPr>
          <p:cNvCxnSpPr/>
          <p:nvPr/>
        </p:nvCxnSpPr>
        <p:spPr>
          <a:xfrm flipV="1">
            <a:off x="9485237" y="3962400"/>
            <a:ext cx="0" cy="220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6A8B5AB-0860-F782-8352-2F043777F30F}"/>
              </a:ext>
            </a:extLst>
          </p:cNvPr>
          <p:cNvCxnSpPr/>
          <p:nvPr/>
        </p:nvCxnSpPr>
        <p:spPr>
          <a:xfrm flipH="1">
            <a:off x="9180437" y="3962400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D462C98-7D30-66B0-ABEE-D0F26946CB32}"/>
              </a:ext>
            </a:extLst>
          </p:cNvPr>
          <p:cNvSpPr txBox="1"/>
          <p:nvPr/>
        </p:nvSpPr>
        <p:spPr>
          <a:xfrm>
            <a:off x="1431985" y="517489"/>
            <a:ext cx="97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cs typeface="Times New Roman" panose="02020603050405020304" pitchFamily="18" charset="0"/>
              </a:rPr>
              <a:t>Anatomy of the deflection with stripline kickers</a:t>
            </a:r>
          </a:p>
        </p:txBody>
      </p:sp>
    </p:spTree>
    <p:extLst>
      <p:ext uri="{BB962C8B-B14F-4D97-AF65-F5344CB8AC3E}">
        <p14:creationId xmlns:p14="http://schemas.microsoft.com/office/powerpoint/2010/main" val="23856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-0.35504 0.00139 " pathEditMode="relative" rAng="0" ptsTypes="AA">
                                      <p:cBhvr>
                                        <p:cTn id="20" dur="5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6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 L -0.35504 0.00139 " pathEditMode="relative" rAng="0" ptsTypes="AA">
                                      <p:cBhvr>
                                        <p:cTn id="22" dur="5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-0.35504 0.00139 " pathEditMode="relative" rAng="0" ptsTypes="AA">
                                      <p:cBhvr>
                                        <p:cTn id="24" dur="5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6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 L -0.35504 0.00139 " pathEditMode="relative" rAng="0" ptsTypes="AA">
                                      <p:cBhvr>
                                        <p:cTn id="26" dur="5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-0.35504 0.00139 " pathEditMode="relative" rAng="0" ptsTypes="AA">
                                      <p:cBhvr>
                                        <p:cTn id="28" dur="5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6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0.35452 -2.22222E-6 " pathEditMode="relative" rAng="0" ptsTypes="AA">
                                      <p:cBhvr>
                                        <p:cTn id="30" dur="5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L 0.35278 2.96296E-6 " pathEditMode="relative" rAng="0" ptsTypes="AA">
                                      <p:cBhvr>
                                        <p:cTn id="32" dur="5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46" grpId="0"/>
      <p:bldP spid="49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46E34F-2AE8-74F8-4FA7-3E5AB4B8AF64}"/>
              </a:ext>
            </a:extLst>
          </p:cNvPr>
          <p:cNvSpPr txBox="1"/>
          <p:nvPr/>
        </p:nvSpPr>
        <p:spPr>
          <a:xfrm>
            <a:off x="1431985" y="517489"/>
            <a:ext cx="97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Fast Kicker requirements and single section prototype construction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CDAE9E-11F6-71A6-CBEC-5DB61FB75937}"/>
              </a:ext>
            </a:extLst>
          </p:cNvPr>
          <p:cNvSpPr txBox="1"/>
          <p:nvPr/>
        </p:nvSpPr>
        <p:spPr>
          <a:xfrm>
            <a:off x="867783" y="955804"/>
            <a:ext cx="288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Given and machine related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98C8C21-7505-073B-EA21-5D786DDE7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34921"/>
              </p:ext>
            </p:extLst>
          </p:nvPr>
        </p:nvGraphicFramePr>
        <p:xfrm>
          <a:off x="683996" y="1354542"/>
          <a:ext cx="5518254" cy="2179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5975">
                  <a:extLst>
                    <a:ext uri="{9D8B030D-6E8A-4147-A177-3AD203B41FA5}">
                      <a16:colId xmlns:a16="http://schemas.microsoft.com/office/drawing/2014/main" val="3359641137"/>
                    </a:ext>
                  </a:extLst>
                </a:gridCol>
                <a:gridCol w="1304818">
                  <a:extLst>
                    <a:ext uri="{9D8B030D-6E8A-4147-A177-3AD203B41FA5}">
                      <a16:colId xmlns:a16="http://schemas.microsoft.com/office/drawing/2014/main" val="604854477"/>
                    </a:ext>
                  </a:extLst>
                </a:gridCol>
                <a:gridCol w="1387461">
                  <a:extLst>
                    <a:ext uri="{9D8B030D-6E8A-4147-A177-3AD203B41FA5}">
                      <a16:colId xmlns:a16="http://schemas.microsoft.com/office/drawing/2014/main" val="2103155845"/>
                    </a:ext>
                  </a:extLst>
                </a:gridCol>
              </a:tblGrid>
              <a:tr h="16480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0990" algn="l"/>
                          <a:tab pos="1374140" algn="l"/>
                        </a:tabLst>
                      </a:pPr>
                      <a:r>
                        <a:rPr lang="en-GB" sz="1300" b="1" kern="800" dirty="0">
                          <a:effectLst/>
                        </a:rPr>
                        <a:t>Parameter</a:t>
                      </a:r>
                      <a:endParaRPr lang="en-US" sz="13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0990" algn="l"/>
                          <a:tab pos="1374140" algn="l"/>
                        </a:tabLst>
                      </a:pPr>
                      <a:r>
                        <a:rPr lang="en-GB" sz="1300" b="1" kern="800" dirty="0">
                          <a:effectLst/>
                        </a:rPr>
                        <a:t>Fast</a:t>
                      </a:r>
                      <a:endParaRPr lang="en-US" sz="13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0990" algn="l"/>
                          <a:tab pos="1374140" algn="l"/>
                        </a:tabLst>
                      </a:pPr>
                      <a:r>
                        <a:rPr lang="en-GB" sz="1300" b="1" kern="800" dirty="0">
                          <a:effectLst/>
                        </a:rPr>
                        <a:t>Super-fast</a:t>
                      </a:r>
                      <a:endParaRPr lang="en-US" sz="13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996385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Beam momentum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2.7 GeV/c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436269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SR bunch spacing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/>
                      </a:pPr>
                      <a:r>
                        <a:rPr lang="en-GB" sz="1300" kern="800" dirty="0">
                          <a:effectLst/>
                        </a:rPr>
                        <a:t>2 ns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049577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Injection repetition rate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3 Hz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0622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Injection type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Horizontal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546649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Number of defl. SR bunches</a:t>
                      </a:r>
                      <a:r>
                        <a:rPr lang="en-GB" sz="1300" kern="800" baseline="0" dirty="0">
                          <a:effectLst/>
                        </a:rPr>
                        <a:t> (off-axis)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&lt;15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>
                          <a:effectLst/>
                          <a:latin typeface="+mn-lt"/>
                          <a:ea typeface="+mn-ea"/>
                        </a:rPr>
                        <a:t>1..3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845219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Number of defl. SR bunches</a:t>
                      </a:r>
                      <a:r>
                        <a:rPr lang="en-GB" sz="1300" kern="800" baseline="0" dirty="0">
                          <a:effectLst/>
                        </a:rPr>
                        <a:t> (on-axis)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NA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0..2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005457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Deflection angl</a:t>
                      </a:r>
                      <a:r>
                        <a:rPr lang="en-GB" sz="1300" kern="800" baseline="0" dirty="0">
                          <a:effectLst/>
                        </a:rPr>
                        <a:t>e (off-axis)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&gt;0.35 mrad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449122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Deflection angle</a:t>
                      </a:r>
                      <a:r>
                        <a:rPr lang="en-GB" sz="1300" kern="800" baseline="0" dirty="0">
                          <a:effectLst/>
                        </a:rPr>
                        <a:t> (on-axis)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NA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1.0 </a:t>
                      </a:r>
                      <a:r>
                        <a:rPr lang="en-GB" sz="1300" kern="800" dirty="0" err="1">
                          <a:effectLst/>
                        </a:rPr>
                        <a:t>mrad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5866363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Horizontal aperture on axis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±5 mm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686983"/>
                  </a:ext>
                </a:extLst>
              </a:tr>
              <a:tr h="148289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300" kern="800" dirty="0">
                          <a:effectLst/>
                        </a:rPr>
                        <a:t>Active kicker length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800 mm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20014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55FA1D7-77AA-DE8F-4BF4-0D936A31563B}"/>
              </a:ext>
            </a:extLst>
          </p:cNvPr>
          <p:cNvSpPr txBox="1"/>
          <p:nvPr/>
        </p:nvSpPr>
        <p:spPr>
          <a:xfrm>
            <a:off x="837303" y="3584914"/>
            <a:ext cx="4102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Derived and chosen kicker parameters</a:t>
            </a:r>
            <a:endParaRPr lang="en-GB" dirty="0">
              <a:solidFill>
                <a:srgbClr val="000000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031EE49-7E32-9C77-E892-660565D79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2225"/>
              </p:ext>
            </p:extLst>
          </p:nvPr>
        </p:nvGraphicFramePr>
        <p:xfrm>
          <a:off x="693819" y="4000449"/>
          <a:ext cx="5518255" cy="2377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5877">
                  <a:extLst>
                    <a:ext uri="{9D8B030D-6E8A-4147-A177-3AD203B41FA5}">
                      <a16:colId xmlns:a16="http://schemas.microsoft.com/office/drawing/2014/main" val="1229662449"/>
                    </a:ext>
                  </a:extLst>
                </a:gridCol>
                <a:gridCol w="1253448">
                  <a:extLst>
                    <a:ext uri="{9D8B030D-6E8A-4147-A177-3AD203B41FA5}">
                      <a16:colId xmlns:a16="http://schemas.microsoft.com/office/drawing/2014/main" val="2859001228"/>
                    </a:ext>
                  </a:extLst>
                </a:gridCol>
                <a:gridCol w="1458930">
                  <a:extLst>
                    <a:ext uri="{9D8B030D-6E8A-4147-A177-3AD203B41FA5}">
                      <a16:colId xmlns:a16="http://schemas.microsoft.com/office/drawing/2014/main" val="1710440831"/>
                    </a:ext>
                  </a:extLst>
                </a:gridCol>
              </a:tblGrid>
              <a:tr h="16440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0990" algn="l"/>
                          <a:tab pos="1374140" algn="l"/>
                        </a:tabLst>
                      </a:pPr>
                      <a:r>
                        <a:rPr lang="en-GB" sz="1300" b="1" kern="800" dirty="0">
                          <a:effectLst/>
                        </a:rPr>
                        <a:t>Parameter</a:t>
                      </a:r>
                      <a:endParaRPr lang="en-US" sz="13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0990" algn="l"/>
                          <a:tab pos="1374140" algn="l"/>
                        </a:tabLst>
                      </a:pPr>
                      <a:r>
                        <a:rPr lang="en-GB" sz="1300" b="1" kern="800" dirty="0">
                          <a:effectLst/>
                        </a:rPr>
                        <a:t>Fast</a:t>
                      </a:r>
                      <a:endParaRPr lang="en-US" sz="13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00990" algn="l"/>
                          <a:tab pos="1374140" algn="l"/>
                        </a:tabLst>
                      </a:pPr>
                      <a:r>
                        <a:rPr lang="en-GB" sz="1300" b="1" kern="800" dirty="0">
                          <a:effectLst/>
                        </a:rPr>
                        <a:t>Super-fast</a:t>
                      </a:r>
                      <a:endParaRPr lang="en-US" sz="13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334973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Deflection type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Electromagnetic (TEM)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847495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Kicker type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Stripline (vacuum)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010742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Kicker section length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100 mm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268656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Number of sections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r>
                        <a:rPr lang="en-GB" sz="1300" kern="800" dirty="0">
                          <a:effectLst/>
                        </a:rPr>
                        <a:t>8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374140" algn="l"/>
                        </a:tabLst>
                      </a:pP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581709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Maximum deflection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0.5 mrad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>
                          <a:effectLst/>
                        </a:rPr>
                        <a:t>1.0 mrad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256622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Magnetic field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2.8 mT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>
                          <a:effectLst/>
                        </a:rPr>
                        <a:t>5.7 mT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271758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Electric field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0.9 MV/m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>
                          <a:effectLst/>
                        </a:rPr>
                        <a:t>1.7 MV/m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215810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Electrode voltage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±4.3 kV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>
                          <a:effectLst/>
                        </a:rPr>
                        <a:t>±8.5 kV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363466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Electrode current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±85 A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>
                          <a:effectLst/>
                        </a:rPr>
                        <a:t>±170 A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271322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Excitation pulse length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&lt;30 ns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~2 ns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3510907"/>
                  </a:ext>
                </a:extLst>
              </a:tr>
              <a:tr h="140914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Odd / Even el. impedance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300" kern="800" dirty="0">
                          <a:effectLst/>
                        </a:rPr>
                        <a:t>2x 50.0 Ω / 2x 56.0 Ω</a:t>
                      </a: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US" sz="13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17195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C108113-3FBE-19DC-067E-4B41808784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018" y="3433411"/>
            <a:ext cx="4734465" cy="27945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0F4DDF-B2F1-3F2A-C1E6-F91CBC90BF69}"/>
              </a:ext>
            </a:extLst>
          </p:cNvPr>
          <p:cNvSpPr txBox="1"/>
          <p:nvPr/>
        </p:nvSpPr>
        <p:spPr>
          <a:xfrm>
            <a:off x="7065978" y="6092592"/>
            <a:ext cx="2172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Kicker prototype interior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9A7534-0DB0-F8BA-816E-9C07D172BF9F}"/>
              </a:ext>
            </a:extLst>
          </p:cNvPr>
          <p:cNvSpPr/>
          <p:nvPr/>
        </p:nvSpPr>
        <p:spPr>
          <a:xfrm>
            <a:off x="6691138" y="955804"/>
            <a:ext cx="507015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The technology is not matured yet – to mitigate the risks we divided the development in two </a:t>
            </a:r>
            <a:r>
              <a:rPr lang="en-US" sz="1600" dirty="0" err="1"/>
              <a:t>phaces</a:t>
            </a:r>
            <a:r>
              <a:rPr lang="en-US" sz="1600" dirty="0"/>
              <a:t> – </a:t>
            </a:r>
            <a:r>
              <a:rPr lang="en-US" sz="1600" b="1" dirty="0"/>
              <a:t>Fast</a:t>
            </a:r>
            <a:r>
              <a:rPr lang="en-US" sz="1600" dirty="0"/>
              <a:t> and </a:t>
            </a:r>
            <a:r>
              <a:rPr lang="en-US" sz="1600" b="1" dirty="0"/>
              <a:t>Superfast</a:t>
            </a:r>
            <a:r>
              <a:rPr lang="en-US" sz="1600" dirty="0"/>
              <a:t>.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Design of the kicker should be suitable for both phases - only the excitation pulses will be different.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Design goals: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As low excitation voltage as possible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Broad bandwidth impedance matching </a:t>
            </a:r>
          </a:p>
        </p:txBody>
      </p:sp>
    </p:spTree>
    <p:extLst>
      <p:ext uri="{BB962C8B-B14F-4D97-AF65-F5344CB8AC3E}">
        <p14:creationId xmlns:p14="http://schemas.microsoft.com/office/powerpoint/2010/main" val="3291573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2D2408-F79B-26A6-E8B9-9304C216CDA5}"/>
              </a:ext>
            </a:extLst>
          </p:cNvPr>
          <p:cNvSpPr txBox="1"/>
          <p:nvPr/>
        </p:nvSpPr>
        <p:spPr>
          <a:xfrm>
            <a:off x="2762250" y="517489"/>
            <a:ext cx="7181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Fast Kicker prototype – Electrical Characteristics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E41D68-C4D4-3237-A1B1-695CBF75CFF8}"/>
              </a:ext>
            </a:extLst>
          </p:cNvPr>
          <p:cNvGrpSpPr/>
          <p:nvPr/>
        </p:nvGrpSpPr>
        <p:grpSpPr>
          <a:xfrm>
            <a:off x="730341" y="1970207"/>
            <a:ext cx="4656401" cy="1789798"/>
            <a:chOff x="680448" y="2906469"/>
            <a:chExt cx="4656401" cy="17897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C70D2CA-E18A-2B14-C2A4-3A893DB0247B}"/>
                </a:ext>
              </a:extLst>
            </p:cNvPr>
            <p:cNvSpPr/>
            <p:nvPr/>
          </p:nvSpPr>
          <p:spPr>
            <a:xfrm>
              <a:off x="2617057" y="4357713"/>
              <a:ext cx="2719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cs typeface="Times New Roman" panose="02020603050405020304" pitchFamily="18" charset="0"/>
                </a:rPr>
                <a:t>Kicker blades’ cross section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6D77271-12BE-7F21-44A7-61AA48C00F6C}"/>
                </a:ext>
              </a:extLst>
            </p:cNvPr>
            <p:cNvGrpSpPr/>
            <p:nvPr/>
          </p:nvGrpSpPr>
          <p:grpSpPr>
            <a:xfrm>
              <a:off x="680448" y="3089196"/>
              <a:ext cx="2458169" cy="1545516"/>
              <a:chOff x="507453" y="838200"/>
              <a:chExt cx="2047713" cy="126800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AE014AE-41F8-77F0-5DF2-7F2AE64C72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453" y="1085850"/>
                <a:ext cx="2047713" cy="1020354"/>
              </a:xfrm>
              <a:prstGeom prst="rect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96F3067A-F10C-6CEC-9244-093B51EBFC4D}"/>
                  </a:ext>
                </a:extLst>
              </p:cNvPr>
              <p:cNvGrpSpPr/>
              <p:nvPr/>
            </p:nvGrpSpPr>
            <p:grpSpPr>
              <a:xfrm>
                <a:off x="1050131" y="838200"/>
                <a:ext cx="692944" cy="745331"/>
                <a:chOff x="1050131" y="838200"/>
                <a:chExt cx="692944" cy="745331"/>
              </a:xfrm>
            </p:grpSpPr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9C153FCA-D3FE-9647-600F-76AB521A81D6}"/>
                    </a:ext>
                  </a:extLst>
                </p:cNvPr>
                <p:cNvCxnSpPr/>
                <p:nvPr/>
              </p:nvCxnSpPr>
              <p:spPr>
                <a:xfrm flipV="1">
                  <a:off x="1050131" y="840581"/>
                  <a:ext cx="0" cy="74295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55095850-31C7-BCA9-52A4-C7348DCD77F4}"/>
                    </a:ext>
                  </a:extLst>
                </p:cNvPr>
                <p:cNvCxnSpPr/>
                <p:nvPr/>
              </p:nvCxnSpPr>
              <p:spPr>
                <a:xfrm flipV="1">
                  <a:off x="1743075" y="838200"/>
                  <a:ext cx="0" cy="74295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4B4638AB-0B6B-67D8-1B85-29AFC853D555}"/>
                    </a:ext>
                  </a:extLst>
                </p:cNvPr>
                <p:cNvCxnSpPr/>
                <p:nvPr/>
              </p:nvCxnSpPr>
              <p:spPr>
                <a:xfrm>
                  <a:off x="1052513" y="935831"/>
                  <a:ext cx="688181" cy="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1FE3E21-77EF-78C4-D8A0-881D90A5718A}"/>
                </a:ext>
              </a:extLst>
            </p:cNvPr>
            <p:cNvSpPr/>
            <p:nvPr/>
          </p:nvSpPr>
          <p:spPr>
            <a:xfrm>
              <a:off x="1262894" y="2906469"/>
              <a:ext cx="96986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cs typeface="Times New Roman" panose="02020603050405020304" pitchFamily="18" charset="0"/>
                </a:rPr>
                <a:t>12 (13) mm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2F4ED39D-CE4A-00E9-FB63-991CCCFFE92D}"/>
              </a:ext>
            </a:extLst>
          </p:cNvPr>
          <p:cNvSpPr/>
          <p:nvPr/>
        </p:nvSpPr>
        <p:spPr>
          <a:xfrm>
            <a:off x="295512" y="1328717"/>
            <a:ext cx="51394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975" algn="just"/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kicker electrodes were optimized to provide the necessary field and electrical impedance maximizing the clear aperture on axis.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Care was taken to avoid excessive surface electric field.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DC3B79-C48F-5536-BCA4-FFAF5D63FFA4}"/>
              </a:ext>
            </a:extLst>
          </p:cNvPr>
          <p:cNvSpPr txBox="1"/>
          <p:nvPr/>
        </p:nvSpPr>
        <p:spPr>
          <a:xfrm>
            <a:off x="570332" y="932757"/>
            <a:ext cx="358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cs typeface="Times New Roman" panose="02020603050405020304" pitchFamily="18" charset="0"/>
              </a:rPr>
              <a:t>Blades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B2602B-A810-D0E3-AFC1-6F3E852A2CDA}"/>
              </a:ext>
            </a:extLst>
          </p:cNvPr>
          <p:cNvGrpSpPr/>
          <p:nvPr/>
        </p:nvGrpSpPr>
        <p:grpSpPr>
          <a:xfrm>
            <a:off x="1086097" y="4333677"/>
            <a:ext cx="3598848" cy="2019050"/>
            <a:chOff x="12312983" y="26843733"/>
            <a:chExt cx="6518433" cy="346939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4F796F9-E1CB-4B65-0281-1AEFDC6135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0212"/>
            <a:stretch/>
          </p:blipFill>
          <p:spPr>
            <a:xfrm>
              <a:off x="12312983" y="26843733"/>
              <a:ext cx="6518433" cy="3469390"/>
            </a:xfrm>
            <a:prstGeom prst="rect">
              <a:avLst/>
            </a:prstGeom>
            <a:ln w="12700">
              <a:solidFill>
                <a:srgbClr val="006600"/>
              </a:solidFill>
            </a:ln>
            <a:effectLst>
              <a:outerShdw blurRad="254000" dist="88900" dir="2700000" algn="tl" rotWithShape="0">
                <a:srgbClr val="006600">
                  <a:alpha val="44000"/>
                </a:srgbClr>
              </a:outerShdw>
            </a:effectLst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6060A26-8933-4053-4BDB-A99E237EC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4962" y="28532497"/>
              <a:ext cx="3274238" cy="1289352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C57A4A-729A-493D-7F69-7DF4E2740384}"/>
              </a:ext>
            </a:extLst>
          </p:cNvPr>
          <p:cNvGrpSpPr/>
          <p:nvPr/>
        </p:nvGrpSpPr>
        <p:grpSpPr>
          <a:xfrm>
            <a:off x="6387739" y="1445782"/>
            <a:ext cx="5139423" cy="2121768"/>
            <a:chOff x="11651648" y="28894929"/>
            <a:chExt cx="6518434" cy="352118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65CE570-3C5F-C091-687A-3EC7798B20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"/>
            <a:stretch/>
          </p:blipFill>
          <p:spPr>
            <a:xfrm>
              <a:off x="11651648" y="28894929"/>
              <a:ext cx="6518434" cy="3521181"/>
            </a:xfrm>
            <a:prstGeom prst="rect">
              <a:avLst/>
            </a:prstGeom>
            <a:ln w="12700">
              <a:solidFill>
                <a:srgbClr val="006600"/>
              </a:solidFill>
            </a:ln>
            <a:effectLst>
              <a:outerShdw blurRad="254000" dist="88900" dir="2700000" algn="tl" rotWithShape="0">
                <a:srgbClr val="006600">
                  <a:alpha val="44000"/>
                </a:srgbClr>
              </a:outerShdw>
            </a:effec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98EA1C6-B537-11B6-742B-C4585080B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30"/>
            <a:stretch/>
          </p:blipFill>
          <p:spPr>
            <a:xfrm>
              <a:off x="15557002" y="29435595"/>
              <a:ext cx="2293569" cy="118414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C9D4535-C3B9-D257-467C-DD7385417F8C}"/>
                </a:ext>
              </a:extLst>
            </p:cNvPr>
            <p:cNvSpPr txBox="1"/>
            <p:nvPr/>
          </p:nvSpPr>
          <p:spPr>
            <a:xfrm>
              <a:off x="16162204" y="29847274"/>
              <a:ext cx="1447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100 ps rise time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E460C2-8F58-6ABA-8FD2-71AB5F2D2A71}"/>
              </a:ext>
            </a:extLst>
          </p:cNvPr>
          <p:cNvGrpSpPr/>
          <p:nvPr/>
        </p:nvGrpSpPr>
        <p:grpSpPr>
          <a:xfrm>
            <a:off x="6427767" y="4124560"/>
            <a:ext cx="5099395" cy="2121767"/>
            <a:chOff x="11635511" y="33158192"/>
            <a:chExt cx="6534571" cy="352118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1D023D8-FF85-30B2-EE03-ED6CA33A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99"/>
            <a:stretch/>
          </p:blipFill>
          <p:spPr>
            <a:xfrm>
              <a:off x="11635511" y="33158192"/>
              <a:ext cx="6534571" cy="3521181"/>
            </a:xfrm>
            <a:prstGeom prst="rect">
              <a:avLst/>
            </a:prstGeom>
            <a:ln w="12700">
              <a:solidFill>
                <a:srgbClr val="006600"/>
              </a:solidFill>
            </a:ln>
            <a:effectLst>
              <a:outerShdw blurRad="254000" dist="88900" dir="2700000" algn="tl" rotWithShape="0">
                <a:srgbClr val="006600">
                  <a:alpha val="44000"/>
                </a:srgbClr>
              </a:outerShdw>
            </a:effec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C9A8C83-18A3-61B9-599D-0ED6FED92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30"/>
            <a:stretch/>
          </p:blipFill>
          <p:spPr>
            <a:xfrm>
              <a:off x="15463307" y="33909534"/>
              <a:ext cx="2293569" cy="1184147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EA39C98-A9F3-037A-B61E-4EF0753D03FD}"/>
                </a:ext>
              </a:extLst>
            </p:cNvPr>
            <p:cNvSpPr txBox="1"/>
            <p:nvPr/>
          </p:nvSpPr>
          <p:spPr>
            <a:xfrm>
              <a:off x="16039052" y="34347718"/>
              <a:ext cx="1447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100 ps rise time</a:t>
              </a:r>
            </a:p>
          </p:txBody>
        </p:sp>
      </p:grpSp>
      <p:sp>
        <p:nvSpPr>
          <p:cNvPr id="25" name="Text Box 1854">
            <a:extLst>
              <a:ext uri="{FF2B5EF4-FFF2-40B4-BE49-F238E27FC236}">
                <a16:creationId xmlns:a16="http://schemas.microsoft.com/office/drawing/2014/main" id="{C53D1D1B-98C6-A9E5-BDB8-4537ACF64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830" y="3834269"/>
            <a:ext cx="4979105" cy="32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0851" tIns="40426" rIns="80851" bIns="40426">
            <a:spAutoFit/>
          </a:bodyPr>
          <a:lstStyle>
            <a:lvl1pPr defTabSz="4154488">
              <a:spcBef>
                <a:spcPct val="20000"/>
              </a:spcBef>
              <a:buChar char="•"/>
              <a:defRPr sz="1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4025" indent="-1298575" defTabSz="4154488">
              <a:spcBef>
                <a:spcPct val="20000"/>
              </a:spcBef>
              <a:buChar char="–"/>
              <a:defRPr sz="12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09638" indent="-1038225" defTabSz="4154488">
              <a:spcBef>
                <a:spcPct val="20000"/>
              </a:spcBef>
              <a:buChar char="•"/>
              <a:defRPr sz="10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63663" indent="-1038225" defTabSz="4154488">
              <a:spcBef>
                <a:spcPct val="20000"/>
              </a:spcBef>
              <a:buChar char="–"/>
              <a:defRPr sz="9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19275" indent="-1036638" defTabSz="4154488">
              <a:spcBef>
                <a:spcPct val="20000"/>
              </a:spcBef>
              <a:buChar char="»"/>
              <a:defRPr sz="9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76475" indent="-1036638" defTabSz="41544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33675" indent="-1036638" defTabSz="41544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90875" indent="-1036638" defTabSz="41544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48075" indent="-1036638" defTabSz="41544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de-DE" sz="1600" dirty="0">
                <a:latin typeface="+mn-lt"/>
              </a:rPr>
              <a:t>Matched blades with increased beam space at the center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C11691-63E0-98D3-56FF-429095AD4F13}"/>
              </a:ext>
            </a:extLst>
          </p:cNvPr>
          <p:cNvSpPr txBox="1"/>
          <p:nvPr/>
        </p:nvSpPr>
        <p:spPr>
          <a:xfrm>
            <a:off x="6714334" y="1083658"/>
            <a:ext cx="4714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Differential mode 100.1 </a:t>
            </a:r>
            <a:r>
              <a:rPr lang="el-GR" sz="1600" dirty="0"/>
              <a:t>Ω</a:t>
            </a:r>
            <a:r>
              <a:rPr lang="en-US" sz="1600" dirty="0"/>
              <a:t> (Odd impedance 50.1 </a:t>
            </a:r>
            <a:r>
              <a:rPr lang="el-GR" sz="1600" dirty="0"/>
              <a:t>Ω</a:t>
            </a:r>
            <a:r>
              <a:rPr lang="en-US" sz="1600" dirty="0"/>
              <a:t>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96377C-1BE7-5BCB-D1A7-C250777F093F}"/>
              </a:ext>
            </a:extLst>
          </p:cNvPr>
          <p:cNvSpPr txBox="1"/>
          <p:nvPr/>
        </p:nvSpPr>
        <p:spPr>
          <a:xfrm>
            <a:off x="6805259" y="3761358"/>
            <a:ext cx="431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Common mode 28.0 </a:t>
            </a:r>
            <a:r>
              <a:rPr lang="el-GR" sz="1600" dirty="0"/>
              <a:t>Ω</a:t>
            </a:r>
            <a:r>
              <a:rPr lang="en-US" sz="1600" dirty="0"/>
              <a:t>  (Even impedance 56.0 </a:t>
            </a:r>
            <a:r>
              <a:rPr lang="el-GR" sz="1600" dirty="0"/>
              <a:t>Ω</a:t>
            </a:r>
            <a:r>
              <a:rPr lang="en-US" sz="1600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4BF583-C87D-3222-30B2-F79A55080914}"/>
              </a:ext>
            </a:extLst>
          </p:cNvPr>
          <p:cNvSpPr txBox="1"/>
          <p:nvPr/>
        </p:nvSpPr>
        <p:spPr>
          <a:xfrm rot="16200000">
            <a:off x="3276333" y="3575339"/>
            <a:ext cx="5430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cs typeface="Times New Roman" panose="02020603050405020304" pitchFamily="18" charset="0"/>
              </a:rPr>
              <a:t>Synthetic time domain reflectometry</a:t>
            </a:r>
          </a:p>
        </p:txBody>
      </p:sp>
    </p:spTree>
    <p:extLst>
      <p:ext uri="{BB962C8B-B14F-4D97-AF65-F5344CB8AC3E}">
        <p14:creationId xmlns:p14="http://schemas.microsoft.com/office/powerpoint/2010/main" val="796628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DF7CD9-B140-47DF-BFA1-D99F9F8D4F00}"/>
              </a:ext>
            </a:extLst>
          </p:cNvPr>
          <p:cNvSpPr txBox="1"/>
          <p:nvPr/>
        </p:nvSpPr>
        <p:spPr>
          <a:xfrm>
            <a:off x="2762250" y="517489"/>
            <a:ext cx="7181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Fast Kicker Prototype – Electrical Characteristics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249C6B-2721-78CE-CED6-0053738FD1DF}"/>
              </a:ext>
            </a:extLst>
          </p:cNvPr>
          <p:cNvSpPr/>
          <p:nvPr/>
        </p:nvSpPr>
        <p:spPr>
          <a:xfrm>
            <a:off x="8098811" y="3037113"/>
            <a:ext cx="28859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cs typeface="Times New Roman" panose="02020603050405020304" pitchFamily="18" charset="0"/>
              </a:rPr>
              <a:t>Orient microwave feedthrough.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5C596F-E20A-53B5-FE1E-83E3CFCCF29D}"/>
              </a:ext>
            </a:extLst>
          </p:cNvPr>
          <p:cNvSpPr txBox="1"/>
          <p:nvPr/>
        </p:nvSpPr>
        <p:spPr>
          <a:xfrm>
            <a:off x="607440" y="1357111"/>
            <a:ext cx="528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cs typeface="Times New Roman" panose="02020603050405020304" pitchFamily="18" charset="0"/>
              </a:rPr>
              <a:t>Coaxial </a:t>
            </a:r>
            <a:r>
              <a:rPr lang="en-US" b="1" dirty="0">
                <a:cs typeface="Times New Roman" panose="02020603050405020304" pitchFamily="18" charset="0"/>
              </a:rPr>
              <a:t>line asymmetry and vacuum feedthrough </a:t>
            </a:r>
            <a:endParaRPr lang="en-GB" b="1" dirty="0"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8768B4-403E-9408-3CB9-DD2A806AEA59}"/>
              </a:ext>
            </a:extLst>
          </p:cNvPr>
          <p:cNvGrpSpPr/>
          <p:nvPr/>
        </p:nvGrpSpPr>
        <p:grpSpPr>
          <a:xfrm>
            <a:off x="482600" y="2014593"/>
            <a:ext cx="6181465" cy="3795384"/>
            <a:chOff x="14182406" y="25326015"/>
            <a:chExt cx="5188412" cy="295715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62ECCAF-DC81-8B52-8FC9-D7E06CFA3B55}"/>
                </a:ext>
              </a:extLst>
            </p:cNvPr>
            <p:cNvGrpSpPr/>
            <p:nvPr/>
          </p:nvGrpSpPr>
          <p:grpSpPr>
            <a:xfrm>
              <a:off x="14182406" y="25326015"/>
              <a:ext cx="5188412" cy="2957152"/>
              <a:chOff x="14182406" y="25326015"/>
              <a:chExt cx="5188412" cy="295715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F52271E-826C-82DD-BECD-2B5F6FF0B0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82406" y="25326015"/>
                <a:ext cx="5188412" cy="1860078"/>
              </a:xfrm>
              <a:prstGeom prst="rect">
                <a:avLst/>
              </a:prstGeom>
              <a:ln w="12700">
                <a:solidFill>
                  <a:srgbClr val="006600"/>
                </a:solidFill>
              </a:ln>
              <a:effectLst>
                <a:outerShdw blurRad="254000" dist="88900" dir="2700000" algn="tl" rotWithShape="0">
                  <a:srgbClr val="006600">
                    <a:alpha val="44000"/>
                  </a:srgbClr>
                </a:outerShdw>
              </a:effectLst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8A87D27-9C46-41AD-DC29-E32AC6D123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82406" y="26423089"/>
                <a:ext cx="5188412" cy="1860078"/>
              </a:xfrm>
              <a:prstGeom prst="rect">
                <a:avLst/>
              </a:prstGeom>
              <a:ln w="12700">
                <a:solidFill>
                  <a:srgbClr val="006600"/>
                </a:solidFill>
              </a:ln>
              <a:effectLst>
                <a:outerShdw blurRad="254000" dist="88900" dir="2700000" algn="tl" rotWithShape="0">
                  <a:srgbClr val="006600">
                    <a:alpha val="44000"/>
                  </a:srgbClr>
                </a:outerShdw>
              </a:effectLst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76DD2B7-8EE9-CEC0-E6FA-50AB048C88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81" t="10483" r="33793" b="14492"/>
            <a:stretch/>
          </p:blipFill>
          <p:spPr>
            <a:xfrm>
              <a:off x="17483564" y="27480576"/>
              <a:ext cx="758137" cy="692985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28AB48A-02D2-2B3B-892D-0E76370148E2}"/>
              </a:ext>
            </a:extLst>
          </p:cNvPr>
          <p:cNvSpPr/>
          <p:nvPr/>
        </p:nvSpPr>
        <p:spPr>
          <a:xfrm>
            <a:off x="1030020" y="5948277"/>
            <a:ext cx="48577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cs typeface="Times New Roman" panose="02020603050405020304" pitchFamily="18" charset="0"/>
              </a:rPr>
              <a:t>Example of one trapped mode in the coaxial transmission line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65241-5C00-483D-C6C1-27265A3233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1" y="3603917"/>
            <a:ext cx="4063778" cy="2214716"/>
          </a:xfrm>
          <a:prstGeom prst="rect">
            <a:avLst/>
          </a:prstGeom>
          <a:ln w="12700">
            <a:solidFill>
              <a:srgbClr val="006600"/>
            </a:solidFill>
          </a:ln>
          <a:effectLst>
            <a:outerShdw blurRad="254000" dist="88900" dir="2700000" algn="tl" rotWithShape="0">
              <a:srgbClr val="006600">
                <a:alpha val="44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65ADA6-7774-D090-5E0C-216CCD8F538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9" t="42494" r="41781" b="13760"/>
          <a:stretch/>
        </p:blipFill>
        <p:spPr>
          <a:xfrm>
            <a:off x="8257513" y="1443610"/>
            <a:ext cx="2568576" cy="1488605"/>
          </a:xfrm>
          <a:prstGeom prst="rect">
            <a:avLst/>
          </a:prstGeom>
          <a:ln w="12700">
            <a:solidFill>
              <a:srgbClr val="006600"/>
            </a:solidFill>
          </a:ln>
          <a:effectLst>
            <a:outerShdw blurRad="254000" dist="88900" dir="2700000" algn="tl" rotWithShape="0">
              <a:srgbClr val="006600">
                <a:alpha val="44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73000E-F2E7-AFE6-DBAD-CBA95AC27890}"/>
              </a:ext>
            </a:extLst>
          </p:cNvPr>
          <p:cNvSpPr txBox="1"/>
          <p:nvPr/>
        </p:nvSpPr>
        <p:spPr>
          <a:xfrm>
            <a:off x="7607301" y="5948277"/>
            <a:ext cx="40637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i="0" dirty="0">
                <a:solidFill>
                  <a:srgbClr val="040C28"/>
                </a:solidFill>
                <a:effectLst/>
              </a:rPr>
              <a:t>Measured voltage </a:t>
            </a:r>
            <a:r>
              <a:rPr lang="en-US" sz="1400" dirty="0">
                <a:solidFill>
                  <a:srgbClr val="040C28"/>
                </a:solidFill>
              </a:rPr>
              <a:t>s</a:t>
            </a:r>
            <a:r>
              <a:rPr lang="en-US" sz="1400" b="0" i="0" dirty="0">
                <a:solidFill>
                  <a:srgbClr val="040C28"/>
                </a:solidFill>
                <a:effectLst/>
              </a:rPr>
              <a:t>tanding </a:t>
            </a:r>
            <a:r>
              <a:rPr lang="en-US" sz="1400" dirty="0">
                <a:solidFill>
                  <a:srgbClr val="040C28"/>
                </a:solidFill>
              </a:rPr>
              <a:t>w</a:t>
            </a:r>
            <a:r>
              <a:rPr lang="en-US" sz="1400" b="0" i="0" dirty="0">
                <a:solidFill>
                  <a:srgbClr val="040C28"/>
                </a:solidFill>
                <a:effectLst/>
              </a:rPr>
              <a:t>ave </a:t>
            </a:r>
            <a:r>
              <a:rPr lang="en-US" sz="1400" dirty="0">
                <a:solidFill>
                  <a:srgbClr val="040C28"/>
                </a:solidFill>
              </a:rPr>
              <a:t>r</a:t>
            </a:r>
            <a:r>
              <a:rPr lang="en-US" sz="1400" b="0" i="0" dirty="0">
                <a:solidFill>
                  <a:srgbClr val="040C28"/>
                </a:solidFill>
                <a:effectLst/>
              </a:rPr>
              <a:t>atio of OM feedthroughs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77205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9B4F007-7B4C-5E00-6070-63E3C3F6F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752" y="3919259"/>
            <a:ext cx="4547789" cy="1945521"/>
          </a:xfrm>
          <a:prstGeom prst="rect">
            <a:avLst/>
          </a:prstGeom>
          <a:ln w="12700">
            <a:solidFill>
              <a:srgbClr val="006600"/>
            </a:solidFill>
          </a:ln>
          <a:effectLst>
            <a:outerShdw blurRad="254000" dist="88900" dir="2700000" algn="tl" rotWithShape="0">
              <a:srgbClr val="006600">
                <a:alpha val="44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3A3C58-25D8-7E04-6D84-7B40EC883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4752" y="1453830"/>
            <a:ext cx="4547789" cy="1945521"/>
          </a:xfrm>
          <a:prstGeom prst="rect">
            <a:avLst/>
          </a:prstGeom>
          <a:ln w="12700">
            <a:solidFill>
              <a:srgbClr val="006600"/>
            </a:solidFill>
          </a:ln>
          <a:effectLst>
            <a:outerShdw blurRad="254000" dist="88900" dir="2700000" algn="tl" rotWithShape="0">
              <a:srgbClr val="006600">
                <a:alpha val="44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D0AF41-5C86-2167-2FB7-56BA6F09061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Fast Kicker prototype – construction and measurements 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69B4D3-0FF6-7807-4A87-01839E381B22}"/>
              </a:ext>
            </a:extLst>
          </p:cNvPr>
          <p:cNvSpPr txBox="1"/>
          <p:nvPr/>
        </p:nvSpPr>
        <p:spPr>
          <a:xfrm>
            <a:off x="7155754" y="1083658"/>
            <a:ext cx="4714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Odd impedance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9E7487-A1D6-EACE-9741-274A6D19A365}"/>
              </a:ext>
            </a:extLst>
          </p:cNvPr>
          <p:cNvSpPr txBox="1"/>
          <p:nvPr/>
        </p:nvSpPr>
        <p:spPr>
          <a:xfrm>
            <a:off x="7362297" y="3540648"/>
            <a:ext cx="431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Even impedance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0DCEA6-83FB-67A4-0940-2229553FEF30}"/>
              </a:ext>
            </a:extLst>
          </p:cNvPr>
          <p:cNvSpPr txBox="1"/>
          <p:nvPr/>
        </p:nvSpPr>
        <p:spPr>
          <a:xfrm>
            <a:off x="7598937" y="5990694"/>
            <a:ext cx="1373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Feedthrough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9DD0CA-F984-FE76-3E2A-074F6A066C67}"/>
              </a:ext>
            </a:extLst>
          </p:cNvPr>
          <p:cNvSpPr txBox="1"/>
          <p:nvPr/>
        </p:nvSpPr>
        <p:spPr>
          <a:xfrm>
            <a:off x="8390857" y="6230799"/>
            <a:ext cx="1373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Blade transition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DB5391-E0EB-DA44-6458-AFD2D65EE094}"/>
              </a:ext>
            </a:extLst>
          </p:cNvPr>
          <p:cNvSpPr txBox="1"/>
          <p:nvPr/>
        </p:nvSpPr>
        <p:spPr>
          <a:xfrm>
            <a:off x="10557577" y="5985438"/>
            <a:ext cx="1373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Feedthrough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E3C0C0-FB4C-38CA-0F63-914E7F15FC10}"/>
              </a:ext>
            </a:extLst>
          </p:cNvPr>
          <p:cNvSpPr txBox="1"/>
          <p:nvPr/>
        </p:nvSpPr>
        <p:spPr>
          <a:xfrm>
            <a:off x="9615303" y="6225543"/>
            <a:ext cx="1373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Blade transition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14BF382-0205-7500-4DE8-C15097EE9647}"/>
              </a:ext>
            </a:extLst>
          </p:cNvPr>
          <p:cNvCxnSpPr>
            <a:cxnSpLocks/>
          </p:cNvCxnSpPr>
          <p:nvPr/>
        </p:nvCxnSpPr>
        <p:spPr>
          <a:xfrm>
            <a:off x="8254226" y="1261241"/>
            <a:ext cx="0" cy="472419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594BF41-CBC6-E2F5-9E12-AD9856025EB5}"/>
              </a:ext>
            </a:extLst>
          </p:cNvPr>
          <p:cNvCxnSpPr>
            <a:cxnSpLocks/>
          </p:cNvCxnSpPr>
          <p:nvPr/>
        </p:nvCxnSpPr>
        <p:spPr>
          <a:xfrm>
            <a:off x="9236943" y="1517103"/>
            <a:ext cx="0" cy="472419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EBE75CB-70E6-1EC8-1B08-7717D9D11070}"/>
              </a:ext>
            </a:extLst>
          </p:cNvPr>
          <p:cNvCxnSpPr>
            <a:cxnSpLocks/>
          </p:cNvCxnSpPr>
          <p:nvPr/>
        </p:nvCxnSpPr>
        <p:spPr>
          <a:xfrm>
            <a:off x="10146085" y="1517103"/>
            <a:ext cx="0" cy="472419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3AAC59-3AAA-CC51-8CF5-1E96116BC3E7}"/>
              </a:ext>
            </a:extLst>
          </p:cNvPr>
          <p:cNvCxnSpPr>
            <a:cxnSpLocks/>
          </p:cNvCxnSpPr>
          <p:nvPr/>
        </p:nvCxnSpPr>
        <p:spPr>
          <a:xfrm>
            <a:off x="11062516" y="1261241"/>
            <a:ext cx="0" cy="472419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metal box with copper parts&#10;&#10;Description automatically generated with medium confidence">
            <a:extLst>
              <a:ext uri="{FF2B5EF4-FFF2-40B4-BE49-F238E27FC236}">
                <a16:creationId xmlns:a16="http://schemas.microsoft.com/office/drawing/2014/main" id="{2F86A690-981F-628E-3DC4-EA4A751933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59" y="1630034"/>
            <a:ext cx="2496160" cy="3328214"/>
          </a:xfrm>
          <a:prstGeom prst="rect">
            <a:avLst/>
          </a:prstGeom>
        </p:spPr>
      </p:pic>
      <p:pic>
        <p:nvPicPr>
          <p:cNvPr id="25" name="Picture 24" descr="A close up of a metal object&#10;&#10;Description automatically generated">
            <a:extLst>
              <a:ext uri="{FF2B5EF4-FFF2-40B4-BE49-F238E27FC236}">
                <a16:creationId xmlns:a16="http://schemas.microsoft.com/office/drawing/2014/main" id="{9DA8B02D-AA31-F8FF-FC72-4E1063C3DA4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" t="25679" r="26132"/>
          <a:stretch/>
        </p:blipFill>
        <p:spPr>
          <a:xfrm>
            <a:off x="2020262" y="4234216"/>
            <a:ext cx="2118510" cy="1751222"/>
          </a:xfrm>
          <a:prstGeom prst="rect">
            <a:avLst/>
          </a:prstGeom>
        </p:spPr>
      </p:pic>
      <p:pic>
        <p:nvPicPr>
          <p:cNvPr id="29" name="Picture 28" descr="Close-up of a machine&#10;&#10;Description automatically generated">
            <a:extLst>
              <a:ext uri="{FF2B5EF4-FFF2-40B4-BE49-F238E27FC236}">
                <a16:creationId xmlns:a16="http://schemas.microsoft.com/office/drawing/2014/main" id="{E40DE339-D34C-F7A0-4AE7-BA1FC22950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4"/>
          <a:stretch/>
        </p:blipFill>
        <p:spPr>
          <a:xfrm>
            <a:off x="3857315" y="1810683"/>
            <a:ext cx="1878268" cy="2108576"/>
          </a:xfrm>
          <a:prstGeom prst="rect">
            <a:avLst/>
          </a:prstGeom>
        </p:spPr>
      </p:pic>
      <p:pic>
        <p:nvPicPr>
          <p:cNvPr id="37" name="Picture 36" descr="A metal object with copper wires&#10;&#10;Description automatically generated">
            <a:extLst>
              <a:ext uri="{FF2B5EF4-FFF2-40B4-BE49-F238E27FC236}">
                <a16:creationId xmlns:a16="http://schemas.microsoft.com/office/drawing/2014/main" id="{87F14470-597A-7F67-251C-24D67731141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" t="6284" r="11175" b="38847"/>
          <a:stretch/>
        </p:blipFill>
        <p:spPr>
          <a:xfrm>
            <a:off x="4707007" y="3558717"/>
            <a:ext cx="1690361" cy="152961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4CF197D-E931-B134-8969-F68AAF90C930}"/>
              </a:ext>
            </a:extLst>
          </p:cNvPr>
          <p:cNvSpPr txBox="1"/>
          <p:nvPr/>
        </p:nvSpPr>
        <p:spPr>
          <a:xfrm>
            <a:off x="321223" y="5070258"/>
            <a:ext cx="14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Kicker prototype in the chamber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D16150-53CF-9BA0-B40F-3982147425A2}"/>
              </a:ext>
            </a:extLst>
          </p:cNvPr>
          <p:cNvSpPr txBox="1"/>
          <p:nvPr/>
        </p:nvSpPr>
        <p:spPr>
          <a:xfrm>
            <a:off x="2095026" y="6036175"/>
            <a:ext cx="1933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Side view of the blades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7FEE22-4FCC-1B3A-1DB5-9A908253C8A7}"/>
              </a:ext>
            </a:extLst>
          </p:cNvPr>
          <p:cNvSpPr txBox="1"/>
          <p:nvPr/>
        </p:nvSpPr>
        <p:spPr>
          <a:xfrm>
            <a:off x="3601897" y="1185859"/>
            <a:ext cx="2293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Blade transition and coaxial  feeding line suspension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267539B-519C-6931-6120-2FDA3A70CDE7}"/>
              </a:ext>
            </a:extLst>
          </p:cNvPr>
          <p:cNvSpPr txBox="1"/>
          <p:nvPr/>
        </p:nvSpPr>
        <p:spPr>
          <a:xfrm>
            <a:off x="4385453" y="5145857"/>
            <a:ext cx="21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Infrared mirror for remote blades temperature monitoring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EA44E7-B49E-B723-08B2-A0760A611535}"/>
              </a:ext>
            </a:extLst>
          </p:cNvPr>
          <p:cNvSpPr txBox="1"/>
          <p:nvPr/>
        </p:nvSpPr>
        <p:spPr>
          <a:xfrm rot="16200000">
            <a:off x="4096134" y="3501764"/>
            <a:ext cx="5430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cs typeface="Times New Roman" panose="02020603050405020304" pitchFamily="18" charset="0"/>
              </a:rPr>
              <a:t>Time domain reflectometry (2-port)</a:t>
            </a:r>
          </a:p>
        </p:txBody>
      </p:sp>
    </p:spTree>
    <p:extLst>
      <p:ext uri="{BB962C8B-B14F-4D97-AF65-F5344CB8AC3E}">
        <p14:creationId xmlns:p14="http://schemas.microsoft.com/office/powerpoint/2010/main" val="148322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D0AF41-5C86-2167-2FB7-56BA6F09061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Fast Kicker prototype – HV pulses test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33" name="Picture 32" descr="A machine with a screen&#10;&#10;Description automatically generated">
            <a:extLst>
              <a:ext uri="{FF2B5EF4-FFF2-40B4-BE49-F238E27FC236}">
                <a16:creationId xmlns:a16="http://schemas.microsoft.com/office/drawing/2014/main" id="{F16BFB44-E297-892A-0774-5CB70E0009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2"/>
          <a:stretch/>
        </p:blipFill>
        <p:spPr>
          <a:xfrm>
            <a:off x="986217" y="2851405"/>
            <a:ext cx="4590513" cy="3122946"/>
          </a:xfrm>
          <a:prstGeom prst="rect">
            <a:avLst/>
          </a:prstGeom>
        </p:spPr>
      </p:pic>
      <p:pic>
        <p:nvPicPr>
          <p:cNvPr id="35" name="Picture 34" descr="A machine with a screen and wires&#10;&#10;Description automatically generated">
            <a:extLst>
              <a:ext uri="{FF2B5EF4-FFF2-40B4-BE49-F238E27FC236}">
                <a16:creationId xmlns:a16="http://schemas.microsoft.com/office/drawing/2014/main" id="{5A0C9C37-A051-07D7-C6F5-91C6F37A49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4" t="9833" r="17729" b="17707"/>
          <a:stretch/>
        </p:blipFill>
        <p:spPr>
          <a:xfrm>
            <a:off x="6651313" y="2851403"/>
            <a:ext cx="4230951" cy="31229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935D9DA-AC8F-C280-C107-8526137295A8}"/>
              </a:ext>
            </a:extLst>
          </p:cNvPr>
          <p:cNvSpPr/>
          <p:nvPr/>
        </p:nvSpPr>
        <p:spPr>
          <a:xfrm>
            <a:off x="986217" y="6084494"/>
            <a:ext cx="45334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/>
              <a:t>“Fast” pulses (30 ns) through the kicker prototype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0BFFEB-1E3A-0A1A-130D-A52D79692BF1}"/>
              </a:ext>
            </a:extLst>
          </p:cNvPr>
          <p:cNvSpPr/>
          <p:nvPr/>
        </p:nvSpPr>
        <p:spPr>
          <a:xfrm>
            <a:off x="6343012" y="6069060"/>
            <a:ext cx="49240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/>
              <a:t>“Superfast” pulses (1.5 ns) through the kicker prototype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2C5C33-D6B8-8CB0-4779-53F73A54DF39}"/>
              </a:ext>
            </a:extLst>
          </p:cNvPr>
          <p:cNvSpPr/>
          <p:nvPr/>
        </p:nvSpPr>
        <p:spPr>
          <a:xfrm>
            <a:off x="1088497" y="979154"/>
            <a:ext cx="927772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No HV breakdowns were observed applying the fast excitation pulses (in air – vacuum isolation performance should be even better). 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Storage ring test is planed in March. The test outcome, especially the thermal performance, is expected to provide crucial information for the design of the final SLS 2.0 fast kickers.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>
                <a:solidFill>
                  <a:srgbClr val="FF0000"/>
                </a:solidFill>
              </a:rPr>
              <a:t>No good solution yet for kicker termination </a:t>
            </a:r>
            <a:r>
              <a:rPr lang="en-US" sz="1600" dirty="0"/>
              <a:t>– a broad bandwidth attenuator that withstands high CW power (100 to 200 W) and super high single pulse peak power (0.5 to 2 MW)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19FC28-DCAE-47FD-8C02-0CE387262534}"/>
              </a:ext>
            </a:extLst>
          </p:cNvPr>
          <p:cNvSpPr txBox="1"/>
          <p:nvPr/>
        </p:nvSpPr>
        <p:spPr>
          <a:xfrm>
            <a:off x="2787571" y="3666533"/>
            <a:ext cx="740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FFBF4"/>
                </a:solidFill>
              </a:rPr>
              <a:t>20 ns/ </a:t>
            </a:r>
          </a:p>
          <a:p>
            <a:pPr algn="ctr"/>
            <a:r>
              <a:rPr lang="en-US" sz="1400" b="1" dirty="0">
                <a:solidFill>
                  <a:srgbClr val="EFFBF4"/>
                </a:solidFill>
              </a:rPr>
              <a:t> 2 kV/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025BDB-DA9B-09AA-84DB-50D8EE55FF4D}"/>
              </a:ext>
            </a:extLst>
          </p:cNvPr>
          <p:cNvSpPr txBox="1"/>
          <p:nvPr/>
        </p:nvSpPr>
        <p:spPr>
          <a:xfrm>
            <a:off x="7754884" y="4062175"/>
            <a:ext cx="631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FFBF4"/>
                </a:solidFill>
              </a:rPr>
              <a:t>1 ns/ </a:t>
            </a:r>
          </a:p>
          <a:p>
            <a:pPr algn="ctr"/>
            <a:r>
              <a:rPr lang="en-US" sz="1400" b="1" dirty="0">
                <a:solidFill>
                  <a:srgbClr val="EFFBF4"/>
                </a:solidFill>
              </a:rPr>
              <a:t>2 kV/</a:t>
            </a:r>
          </a:p>
        </p:txBody>
      </p:sp>
    </p:spTree>
    <p:extLst>
      <p:ext uri="{BB962C8B-B14F-4D97-AF65-F5344CB8AC3E}">
        <p14:creationId xmlns:p14="http://schemas.microsoft.com/office/powerpoint/2010/main" val="2318336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23E41A-94EC-6AE4-B54A-253F5ADF0B6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Dedicated Beam Dump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800768-0DDC-76F0-5047-975BFD52B1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50" b="1923"/>
          <a:stretch/>
        </p:blipFill>
        <p:spPr>
          <a:xfrm>
            <a:off x="479145" y="3253834"/>
            <a:ext cx="6021350" cy="26862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932650D-24BF-181E-2E86-7334969EEF9B}"/>
              </a:ext>
            </a:extLst>
          </p:cNvPr>
          <p:cNvSpPr/>
          <p:nvPr/>
        </p:nvSpPr>
        <p:spPr>
          <a:xfrm>
            <a:off x="1173667" y="6029116"/>
            <a:ext cx="4533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0" i="0" u="none" strike="noStrike" baseline="0" dirty="0">
                <a:latin typeface="NimbusRomNo9L-Regu"/>
              </a:rPr>
              <a:t>Beam dump region as modelled in FLUKA.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CF952B-30E4-7EBF-416E-3B5F4C424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1" t="64757" r="1026" b="1915"/>
          <a:stretch/>
        </p:blipFill>
        <p:spPr>
          <a:xfrm>
            <a:off x="6800193" y="4034609"/>
            <a:ext cx="4912661" cy="1225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F602E9F-CB60-01B7-350A-17070043C4D8}"/>
              </a:ext>
            </a:extLst>
          </p:cNvPr>
          <p:cNvSpPr/>
          <p:nvPr/>
        </p:nvSpPr>
        <p:spPr>
          <a:xfrm>
            <a:off x="7410005" y="3226323"/>
            <a:ext cx="419774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0" i="0" u="none" strike="noStrike" baseline="0" dirty="0">
                <a:latin typeface="NimbusRomNo9L-Regu"/>
              </a:rPr>
              <a:t>Beam dump – top view. </a:t>
            </a:r>
          </a:p>
          <a:p>
            <a:pPr algn="ctr">
              <a:spcBef>
                <a:spcPts val="600"/>
              </a:spcBef>
            </a:pPr>
            <a:r>
              <a:rPr lang="en-US" sz="1400" b="0" i="0" u="none" strike="noStrike" baseline="0" dirty="0">
                <a:latin typeface="NimbusRomNo9L-Regu"/>
              </a:rPr>
              <a:t>The yellow line indicates the beam dump surface</a:t>
            </a:r>
            <a:endParaRPr lang="en-US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7C1877-EC57-8649-E01D-24259885EB9B}"/>
              </a:ext>
            </a:extLst>
          </p:cNvPr>
          <p:cNvSpPr/>
          <p:nvPr/>
        </p:nvSpPr>
        <p:spPr>
          <a:xfrm>
            <a:off x="7405079" y="5383511"/>
            <a:ext cx="41977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0" i="0" u="none" strike="noStrike" baseline="0" dirty="0">
                <a:latin typeface="NimbusRomNo9L-Regu"/>
              </a:rPr>
              <a:t>Beam dump – side view</a:t>
            </a:r>
            <a:endParaRPr lang="en-US" sz="12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C8D2D79-1040-0CC5-9D62-CA59D269323F}"/>
              </a:ext>
            </a:extLst>
          </p:cNvPr>
          <p:cNvGrpSpPr/>
          <p:nvPr/>
        </p:nvGrpSpPr>
        <p:grpSpPr>
          <a:xfrm>
            <a:off x="6800193" y="1282263"/>
            <a:ext cx="4807559" cy="1800890"/>
            <a:chOff x="7515109" y="2896039"/>
            <a:chExt cx="4197745" cy="13946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8324D6C-F9A5-B3C0-0DAD-97AC83F59A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11" t="7097" r="1026" b="43918"/>
            <a:stretch/>
          </p:blipFill>
          <p:spPr>
            <a:xfrm>
              <a:off x="7515109" y="2896039"/>
              <a:ext cx="4197745" cy="139469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B40DE33-1804-4B18-DD5F-5C5D66951894}"/>
                </a:ext>
              </a:extLst>
            </p:cNvPr>
            <p:cNvCxnSpPr/>
            <p:nvPr/>
          </p:nvCxnSpPr>
          <p:spPr>
            <a:xfrm flipH="1" flipV="1">
              <a:off x="7989094" y="3367088"/>
              <a:ext cx="2405062" cy="226296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64B0CE0-9A1D-8B73-EB45-3DB7E8BF7117}"/>
              </a:ext>
            </a:extLst>
          </p:cNvPr>
          <p:cNvSpPr txBox="1"/>
          <p:nvPr/>
        </p:nvSpPr>
        <p:spPr>
          <a:xfrm>
            <a:off x="8834644" y="6057476"/>
            <a:ext cx="3357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Courtesy of I. Besana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C4F643-DC7B-7EC3-C134-187318C49CEB}"/>
              </a:ext>
            </a:extLst>
          </p:cNvPr>
          <p:cNvSpPr/>
          <p:nvPr/>
        </p:nvSpPr>
        <p:spPr>
          <a:xfrm>
            <a:off x="295512" y="1191121"/>
            <a:ext cx="5800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975"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dedicated beam dump magnet will be used to remove the beam in an orderly way. The beam energy ~1 kJ will be deposited at a dedicated beam dump out of copper. </a:t>
            </a:r>
          </a:p>
          <a:p>
            <a:pPr indent="180975"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beam train is spread over a large distance to avoid local material damage.</a:t>
            </a:r>
          </a:p>
          <a:p>
            <a:pPr indent="180975"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design is such that the copper block is one wire-eroded thick monolithic piece (can not be disassembled) to give local attenuation for the potential surface activation.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781C55-FCAE-3FF9-76A3-D98834C62F8A}"/>
              </a:ext>
            </a:extLst>
          </p:cNvPr>
          <p:cNvSpPr txBox="1"/>
          <p:nvPr/>
        </p:nvSpPr>
        <p:spPr>
          <a:xfrm>
            <a:off x="10426262" y="768698"/>
            <a:ext cx="994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First touch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19D504-277E-FED1-BA18-0BF02E845BC9}"/>
              </a:ext>
            </a:extLst>
          </p:cNvPr>
          <p:cNvCxnSpPr>
            <a:cxnSpLocks/>
          </p:cNvCxnSpPr>
          <p:nvPr/>
        </p:nvCxnSpPr>
        <p:spPr>
          <a:xfrm flipH="1">
            <a:off x="10097485" y="1074141"/>
            <a:ext cx="328777" cy="1108566"/>
          </a:xfrm>
          <a:prstGeom prst="straightConnector1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74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23E41A-94EC-6AE4-B54A-253F5ADF0B6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SLS 2.0 Beam Dump deflection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0719D7D-D0D1-1E87-ADF8-D40F1AE3CD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7892095"/>
              </p:ext>
            </p:extLst>
          </p:nvPr>
        </p:nvGraphicFramePr>
        <p:xfrm>
          <a:off x="1118089" y="3587807"/>
          <a:ext cx="5162347" cy="2762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4A1CC42B-22F7-1C2E-EDCA-3038DB7F1822}"/>
              </a:ext>
            </a:extLst>
          </p:cNvPr>
          <p:cNvSpPr/>
          <p:nvPr/>
        </p:nvSpPr>
        <p:spPr>
          <a:xfrm>
            <a:off x="6958156" y="4298281"/>
            <a:ext cx="32352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Pulse shape 1 (Lin 5.4 kA, 1.3 us)</a:t>
            </a:r>
          </a:p>
          <a:p>
            <a:r>
              <a:rPr lang="en-US" dirty="0">
                <a:solidFill>
                  <a:srgbClr val="4AD67F"/>
                </a:solidFill>
              </a:rPr>
              <a:t>Pulse shape 2 (5 kA, 8.8 us)</a:t>
            </a:r>
          </a:p>
          <a:p>
            <a:r>
              <a:rPr lang="en-US" dirty="0">
                <a:solidFill>
                  <a:srgbClr val="FFC000"/>
                </a:solidFill>
              </a:rPr>
              <a:t>Pulse shape 3 (6 kA, 6.7 us)</a:t>
            </a:r>
          </a:p>
          <a:p>
            <a:r>
              <a:rPr lang="en-US" dirty="0">
                <a:solidFill>
                  <a:srgbClr val="FF0000"/>
                </a:solidFill>
              </a:rPr>
              <a:t>Pulse shape 4 (7 kA, 6.2 us)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334D9B-64EE-528B-89F0-53087181B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95271"/>
              </p:ext>
            </p:extLst>
          </p:nvPr>
        </p:nvGraphicFramePr>
        <p:xfrm>
          <a:off x="1298391" y="1118008"/>
          <a:ext cx="10725442" cy="2179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5103">
                  <a:extLst>
                    <a:ext uri="{9D8B030D-6E8A-4147-A177-3AD203B41FA5}">
                      <a16:colId xmlns:a16="http://schemas.microsoft.com/office/drawing/2014/main" val="1544007382"/>
                    </a:ext>
                  </a:extLst>
                </a:gridCol>
                <a:gridCol w="802404">
                  <a:extLst>
                    <a:ext uri="{9D8B030D-6E8A-4147-A177-3AD203B41FA5}">
                      <a16:colId xmlns:a16="http://schemas.microsoft.com/office/drawing/2014/main" val="1293102975"/>
                    </a:ext>
                  </a:extLst>
                </a:gridCol>
                <a:gridCol w="681572">
                  <a:extLst>
                    <a:ext uri="{9D8B030D-6E8A-4147-A177-3AD203B41FA5}">
                      <a16:colId xmlns:a16="http://schemas.microsoft.com/office/drawing/2014/main" val="2005778461"/>
                    </a:ext>
                  </a:extLst>
                </a:gridCol>
                <a:gridCol w="1251867">
                  <a:extLst>
                    <a:ext uri="{9D8B030D-6E8A-4147-A177-3AD203B41FA5}">
                      <a16:colId xmlns:a16="http://schemas.microsoft.com/office/drawing/2014/main" val="236116989"/>
                    </a:ext>
                  </a:extLst>
                </a:gridCol>
                <a:gridCol w="1168410">
                  <a:extLst>
                    <a:ext uri="{9D8B030D-6E8A-4147-A177-3AD203B41FA5}">
                      <a16:colId xmlns:a16="http://schemas.microsoft.com/office/drawing/2014/main" val="517711049"/>
                    </a:ext>
                  </a:extLst>
                </a:gridCol>
                <a:gridCol w="1196229">
                  <a:extLst>
                    <a:ext uri="{9D8B030D-6E8A-4147-A177-3AD203B41FA5}">
                      <a16:colId xmlns:a16="http://schemas.microsoft.com/office/drawing/2014/main" val="3963420488"/>
                    </a:ext>
                  </a:extLst>
                </a:gridCol>
                <a:gridCol w="1265777">
                  <a:extLst>
                    <a:ext uri="{9D8B030D-6E8A-4147-A177-3AD203B41FA5}">
                      <a16:colId xmlns:a16="http://schemas.microsoft.com/office/drawing/2014/main" val="844546339"/>
                    </a:ext>
                  </a:extLst>
                </a:gridCol>
                <a:gridCol w="1182063">
                  <a:extLst>
                    <a:ext uri="{9D8B030D-6E8A-4147-A177-3AD203B41FA5}">
                      <a16:colId xmlns:a16="http://schemas.microsoft.com/office/drawing/2014/main" val="3354661027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2638151434"/>
                    </a:ext>
                  </a:extLst>
                </a:gridCol>
                <a:gridCol w="1026940">
                  <a:extLst>
                    <a:ext uri="{9D8B030D-6E8A-4147-A177-3AD203B41FA5}">
                      <a16:colId xmlns:a16="http://schemas.microsoft.com/office/drawing/2014/main" val="80597353"/>
                    </a:ext>
                  </a:extLst>
                </a:gridCol>
              </a:tblGrid>
              <a:tr h="3306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dump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dump [-]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thin septum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thin septum [-]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thick septum 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thick septum [-]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collimator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At collimator [-]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Elsewhere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extLst>
                  <a:ext uri="{0D108BD9-81ED-4DB2-BD59-A6C34878D82A}">
                    <a16:rowId xmlns:a16="http://schemas.microsoft.com/office/drawing/2014/main" val="3902400559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</a:rPr>
                        <a:t>New pulse shape 1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76.3%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366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13.7%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66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7.8%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2.2%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extLst>
                  <a:ext uri="{0D108BD9-81ED-4DB2-BD59-A6C34878D82A}">
                    <a16:rowId xmlns:a16="http://schemas.microsoft.com/office/drawing/2014/main" val="49487000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</a:rPr>
                        <a:t>New pulse shape 2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72.1%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346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16.1%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77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9.3%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2.5%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extLst>
                  <a:ext uri="{0D108BD9-81ED-4DB2-BD59-A6C34878D82A}">
                    <a16:rowId xmlns:a16="http://schemas.microsoft.com/office/drawing/2014/main" val="3501698596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</a:rPr>
                        <a:t>New pulse shape 3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83.5%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401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9.5%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46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5.4%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1.5%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extLst>
                  <a:ext uri="{0D108BD9-81ED-4DB2-BD59-A6C34878D82A}">
                    <a16:rowId xmlns:a16="http://schemas.microsoft.com/office/drawing/2014/main" val="2577163202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</a:rPr>
                        <a:t>New pulse shape 4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86%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413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8.1%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4.7%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1.3%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8" marR="9128" marT="9128" marB="0" anchor="ctr"/>
                </a:tc>
                <a:extLst>
                  <a:ext uri="{0D108BD9-81ED-4DB2-BD59-A6C34878D82A}">
                    <a16:rowId xmlns:a16="http://schemas.microsoft.com/office/drawing/2014/main" val="383990816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11409E00-FE20-B50C-B8C2-0AE8048F1C03}"/>
              </a:ext>
            </a:extLst>
          </p:cNvPr>
          <p:cNvSpPr/>
          <p:nvPr/>
        </p:nvSpPr>
        <p:spPr>
          <a:xfrm>
            <a:off x="188528" y="1590222"/>
            <a:ext cx="109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Lin 5.4 kA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577FE3-C0B2-9F47-ABD7-20E767F0496D}"/>
              </a:ext>
            </a:extLst>
          </p:cNvPr>
          <p:cNvSpPr/>
          <p:nvPr/>
        </p:nvSpPr>
        <p:spPr>
          <a:xfrm>
            <a:off x="452688" y="1986462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 kA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6D632B-245C-FC3D-0125-203D148967AE}"/>
              </a:ext>
            </a:extLst>
          </p:cNvPr>
          <p:cNvSpPr/>
          <p:nvPr/>
        </p:nvSpPr>
        <p:spPr>
          <a:xfrm>
            <a:off x="452688" y="2423342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6 kA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73AD43-50CF-3063-F49A-7898C4C0EE9C}"/>
              </a:ext>
            </a:extLst>
          </p:cNvPr>
          <p:cNvSpPr/>
          <p:nvPr/>
        </p:nvSpPr>
        <p:spPr>
          <a:xfrm>
            <a:off x="452688" y="2900862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 kA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FB2F60-C546-578B-F287-5F06673F36B3}"/>
              </a:ext>
            </a:extLst>
          </p:cNvPr>
          <p:cNvSpPr/>
          <p:nvPr/>
        </p:nvSpPr>
        <p:spPr>
          <a:xfrm>
            <a:off x="188528" y="2792674"/>
            <a:ext cx="11887859" cy="643428"/>
          </a:xfrm>
          <a:prstGeom prst="rect">
            <a:avLst/>
          </a:prstGeom>
          <a:noFill/>
          <a:ln w="25400">
            <a:solidFill>
              <a:srgbClr val="4AD6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42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23E41A-94EC-6AE4-B54A-253F5ADF0B6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Stored train spread for different dump magnet currents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DDB1A059-2BF7-E4D2-4E54-F33AB90EF0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0" r="24902"/>
          <a:stretch/>
        </p:blipFill>
        <p:spPr>
          <a:xfrm>
            <a:off x="956935" y="1883634"/>
            <a:ext cx="8845893" cy="4229594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7D8EE8B-8721-AED7-073F-4DE9F46BD0DA}"/>
              </a:ext>
            </a:extLst>
          </p:cNvPr>
          <p:cNvSpPr txBox="1"/>
          <p:nvPr/>
        </p:nvSpPr>
        <p:spPr>
          <a:xfrm>
            <a:off x="10737808" y="3137344"/>
            <a:ext cx="521678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x3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63E013C-EDC6-3F0D-DEC2-C89AE2FACB3D}"/>
              </a:ext>
            </a:extLst>
          </p:cNvPr>
          <p:cNvCxnSpPr/>
          <p:nvPr/>
        </p:nvCxnSpPr>
        <p:spPr>
          <a:xfrm>
            <a:off x="1443061" y="5482094"/>
            <a:ext cx="452581" cy="18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B8D3C81-B0B3-6242-F481-7280D4B51188}"/>
              </a:ext>
            </a:extLst>
          </p:cNvPr>
          <p:cNvCxnSpPr>
            <a:cxnSpLocks/>
          </p:cNvCxnSpPr>
          <p:nvPr/>
        </p:nvCxnSpPr>
        <p:spPr>
          <a:xfrm>
            <a:off x="1067669" y="4890294"/>
            <a:ext cx="9369103" cy="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8281587-CAF3-5E11-3BF9-76FFEEA1FEF3}"/>
              </a:ext>
            </a:extLst>
          </p:cNvPr>
          <p:cNvCxnSpPr>
            <a:cxnSpLocks/>
          </p:cNvCxnSpPr>
          <p:nvPr/>
        </p:nvCxnSpPr>
        <p:spPr>
          <a:xfrm>
            <a:off x="1045140" y="4150927"/>
            <a:ext cx="9370612" cy="0"/>
          </a:xfrm>
          <a:prstGeom prst="line">
            <a:avLst/>
          </a:prstGeom>
          <a:ln w="22225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88A9670-B260-D670-69AE-95A0B8184FA6}"/>
              </a:ext>
            </a:extLst>
          </p:cNvPr>
          <p:cNvCxnSpPr>
            <a:cxnSpLocks/>
          </p:cNvCxnSpPr>
          <p:nvPr/>
        </p:nvCxnSpPr>
        <p:spPr>
          <a:xfrm>
            <a:off x="1084896" y="3273225"/>
            <a:ext cx="9351876" cy="0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0DFACF0-F15B-E278-7DDA-BD8FAE0BB625}"/>
              </a:ext>
            </a:extLst>
          </p:cNvPr>
          <p:cNvSpPr txBox="1"/>
          <p:nvPr/>
        </p:nvSpPr>
        <p:spPr>
          <a:xfrm>
            <a:off x="10741909" y="3962013"/>
            <a:ext cx="44514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x2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E430EA4-0EA1-2853-4B12-F5FF217FF653}"/>
              </a:ext>
            </a:extLst>
          </p:cNvPr>
          <p:cNvSpPr txBox="1"/>
          <p:nvPr/>
        </p:nvSpPr>
        <p:spPr>
          <a:xfrm>
            <a:off x="10632888" y="4591442"/>
            <a:ext cx="731518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No overlap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8B12D48-70E6-65E6-B5D2-A5E33ED460B1}"/>
              </a:ext>
            </a:extLst>
          </p:cNvPr>
          <p:cNvSpPr txBox="1"/>
          <p:nvPr/>
        </p:nvSpPr>
        <p:spPr>
          <a:xfrm>
            <a:off x="4992245" y="5905929"/>
            <a:ext cx="1706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Bin (H) 181 um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5578799-4916-441A-4DEC-1C1B16194325}"/>
              </a:ext>
            </a:extLst>
          </p:cNvPr>
          <p:cNvSpPr txBox="1"/>
          <p:nvPr/>
        </p:nvSpPr>
        <p:spPr>
          <a:xfrm>
            <a:off x="1135635" y="5099928"/>
            <a:ext cx="110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 mm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2DA72BD-554B-A9D5-B0E9-9526B6A122D9}"/>
              </a:ext>
            </a:extLst>
          </p:cNvPr>
          <p:cNvCxnSpPr/>
          <p:nvPr/>
        </p:nvCxnSpPr>
        <p:spPr>
          <a:xfrm>
            <a:off x="3761886" y="5465682"/>
            <a:ext cx="452581" cy="18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4B10720B-7C3E-8CBD-CFA5-D65CC85D0E90}"/>
              </a:ext>
            </a:extLst>
          </p:cNvPr>
          <p:cNvSpPr txBox="1"/>
          <p:nvPr/>
        </p:nvSpPr>
        <p:spPr>
          <a:xfrm>
            <a:off x="3454460" y="5083516"/>
            <a:ext cx="110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 mm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CF36C07-69BF-71D3-DF21-2ACB9AE64FD9}"/>
              </a:ext>
            </a:extLst>
          </p:cNvPr>
          <p:cNvCxnSpPr/>
          <p:nvPr/>
        </p:nvCxnSpPr>
        <p:spPr>
          <a:xfrm>
            <a:off x="6012716" y="5479749"/>
            <a:ext cx="452581" cy="18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783BBE6-000D-462D-00E5-38E6C944228A}"/>
              </a:ext>
            </a:extLst>
          </p:cNvPr>
          <p:cNvSpPr txBox="1"/>
          <p:nvPr/>
        </p:nvSpPr>
        <p:spPr>
          <a:xfrm>
            <a:off x="5705290" y="5097583"/>
            <a:ext cx="110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 mm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BB76C36-9739-CC90-0947-2F02963386F0}"/>
              </a:ext>
            </a:extLst>
          </p:cNvPr>
          <p:cNvCxnSpPr/>
          <p:nvPr/>
        </p:nvCxnSpPr>
        <p:spPr>
          <a:xfrm>
            <a:off x="8235412" y="5479750"/>
            <a:ext cx="452581" cy="18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DB76BF7-692A-0B09-13BB-599AF3AC8CE3}"/>
              </a:ext>
            </a:extLst>
          </p:cNvPr>
          <p:cNvSpPr txBox="1"/>
          <p:nvPr/>
        </p:nvSpPr>
        <p:spPr>
          <a:xfrm>
            <a:off x="7927986" y="5097584"/>
            <a:ext cx="110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 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CADA713-7DA7-CCCF-B98A-8BC5B146B78E}"/>
              </a:ext>
            </a:extLst>
          </p:cNvPr>
          <p:cNvSpPr txBox="1"/>
          <p:nvPr/>
        </p:nvSpPr>
        <p:spPr>
          <a:xfrm>
            <a:off x="1661156" y="2258782"/>
            <a:ext cx="1263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Lin 5.4 kA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2671FBB-66EF-0914-D67F-225CC3678916}"/>
              </a:ext>
            </a:extLst>
          </p:cNvPr>
          <p:cNvSpPr txBox="1"/>
          <p:nvPr/>
        </p:nvSpPr>
        <p:spPr>
          <a:xfrm>
            <a:off x="3965913" y="2242369"/>
            <a:ext cx="871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kA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1143B78-FBAA-37A0-6D47-8AE0E4DF9B57}"/>
              </a:ext>
            </a:extLst>
          </p:cNvPr>
          <p:cNvSpPr txBox="1"/>
          <p:nvPr/>
        </p:nvSpPr>
        <p:spPr>
          <a:xfrm>
            <a:off x="6172196" y="2268160"/>
            <a:ext cx="871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 kA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D30DA78-48D5-3B28-C249-68641B1DAB40}"/>
              </a:ext>
            </a:extLst>
          </p:cNvPr>
          <p:cNvSpPr txBox="1"/>
          <p:nvPr/>
        </p:nvSpPr>
        <p:spPr>
          <a:xfrm>
            <a:off x="8338620" y="2254092"/>
            <a:ext cx="871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 kA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C3209A-984E-D802-304A-BAE839DFC064}"/>
              </a:ext>
            </a:extLst>
          </p:cNvPr>
          <p:cNvGrpSpPr/>
          <p:nvPr/>
        </p:nvGrpSpPr>
        <p:grpSpPr>
          <a:xfrm>
            <a:off x="2789677" y="4098827"/>
            <a:ext cx="616740" cy="1767948"/>
            <a:chOff x="1938339" y="4609992"/>
            <a:chExt cx="616740" cy="1767948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ED5E98F-0B96-CCAB-B242-D78E8D10345C}"/>
                </a:ext>
              </a:extLst>
            </p:cNvPr>
            <p:cNvGrpSpPr/>
            <p:nvPr/>
          </p:nvGrpSpPr>
          <p:grpSpPr>
            <a:xfrm>
              <a:off x="1938339" y="4609992"/>
              <a:ext cx="410400" cy="1544380"/>
              <a:chOff x="1938339" y="4609992"/>
              <a:chExt cx="410400" cy="1544380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15827B1E-5445-5FC2-06FD-E03AF2D9DDF4}"/>
                  </a:ext>
                </a:extLst>
              </p:cNvPr>
              <p:cNvCxnSpPr/>
              <p:nvPr/>
            </p:nvCxnSpPr>
            <p:spPr>
              <a:xfrm>
                <a:off x="1940731" y="6066204"/>
                <a:ext cx="0" cy="881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F008DF2D-B6AB-0EE7-59F9-AB266838FC19}"/>
                  </a:ext>
                </a:extLst>
              </p:cNvPr>
              <p:cNvCxnSpPr/>
              <p:nvPr/>
            </p:nvCxnSpPr>
            <p:spPr>
              <a:xfrm>
                <a:off x="2347928" y="4609992"/>
                <a:ext cx="0" cy="153847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1006AB90-B617-C060-3AB8-F9B0DD9BF482}"/>
                  </a:ext>
                </a:extLst>
              </p:cNvPr>
              <p:cNvCxnSpPr/>
              <p:nvPr/>
            </p:nvCxnSpPr>
            <p:spPr>
              <a:xfrm>
                <a:off x="1938339" y="6148389"/>
                <a:ext cx="410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9C91EAD-36AB-E050-919C-DAE039F8E978}"/>
                </a:ext>
              </a:extLst>
            </p:cNvPr>
            <p:cNvSpPr txBox="1"/>
            <p:nvPr/>
          </p:nvSpPr>
          <p:spPr>
            <a:xfrm>
              <a:off x="2145504" y="6131719"/>
              <a:ext cx="409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49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37783D7-45CE-D108-D687-887720F76378}"/>
              </a:ext>
            </a:extLst>
          </p:cNvPr>
          <p:cNvGrpSpPr/>
          <p:nvPr/>
        </p:nvGrpSpPr>
        <p:grpSpPr>
          <a:xfrm>
            <a:off x="4999482" y="4103588"/>
            <a:ext cx="616740" cy="1767948"/>
            <a:chOff x="1938339" y="4609992"/>
            <a:chExt cx="616740" cy="1767948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B18413C-B149-5FD1-E99B-717FE9DC07EF}"/>
                </a:ext>
              </a:extLst>
            </p:cNvPr>
            <p:cNvGrpSpPr/>
            <p:nvPr/>
          </p:nvGrpSpPr>
          <p:grpSpPr>
            <a:xfrm>
              <a:off x="1938339" y="4609992"/>
              <a:ext cx="410400" cy="1544380"/>
              <a:chOff x="1938339" y="4609992"/>
              <a:chExt cx="410400" cy="1544380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64B57C6-EC94-A393-4A73-6606E6E0ACA0}"/>
                  </a:ext>
                </a:extLst>
              </p:cNvPr>
              <p:cNvCxnSpPr/>
              <p:nvPr/>
            </p:nvCxnSpPr>
            <p:spPr>
              <a:xfrm>
                <a:off x="1940731" y="6066204"/>
                <a:ext cx="0" cy="881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59AC2D8A-A120-C977-4037-05B7C8C3E2A8}"/>
                  </a:ext>
                </a:extLst>
              </p:cNvPr>
              <p:cNvCxnSpPr/>
              <p:nvPr/>
            </p:nvCxnSpPr>
            <p:spPr>
              <a:xfrm>
                <a:off x="2347928" y="4609992"/>
                <a:ext cx="0" cy="153847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F7E8D45B-841A-B8E4-8F73-A8BCDCD89BB8}"/>
                  </a:ext>
                </a:extLst>
              </p:cNvPr>
              <p:cNvCxnSpPr/>
              <p:nvPr/>
            </p:nvCxnSpPr>
            <p:spPr>
              <a:xfrm>
                <a:off x="1938339" y="6148389"/>
                <a:ext cx="410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7FF60BD-DF3D-E655-4171-B294C08CA4A8}"/>
                </a:ext>
              </a:extLst>
            </p:cNvPr>
            <p:cNvSpPr txBox="1"/>
            <p:nvPr/>
          </p:nvSpPr>
          <p:spPr>
            <a:xfrm>
              <a:off x="2145504" y="6131719"/>
              <a:ext cx="409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49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8BA043-ED40-456B-F44A-44FBFE686DF6}"/>
              </a:ext>
            </a:extLst>
          </p:cNvPr>
          <p:cNvGrpSpPr/>
          <p:nvPr/>
        </p:nvGrpSpPr>
        <p:grpSpPr>
          <a:xfrm>
            <a:off x="7199756" y="4103584"/>
            <a:ext cx="616740" cy="1767948"/>
            <a:chOff x="1938339" y="4609992"/>
            <a:chExt cx="616740" cy="1767948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32CC02C-9DAB-8B13-AD52-C2F6C436CE13}"/>
                </a:ext>
              </a:extLst>
            </p:cNvPr>
            <p:cNvGrpSpPr/>
            <p:nvPr/>
          </p:nvGrpSpPr>
          <p:grpSpPr>
            <a:xfrm>
              <a:off x="1938339" y="4609992"/>
              <a:ext cx="410400" cy="1544380"/>
              <a:chOff x="1938339" y="4609992"/>
              <a:chExt cx="410400" cy="1544380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0A7751E-1C6B-E00A-D075-F77F312A34ED}"/>
                  </a:ext>
                </a:extLst>
              </p:cNvPr>
              <p:cNvCxnSpPr/>
              <p:nvPr/>
            </p:nvCxnSpPr>
            <p:spPr>
              <a:xfrm>
                <a:off x="1940731" y="6066204"/>
                <a:ext cx="0" cy="881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1AEADC2-6E62-9CAF-0B87-1C4896CD78DF}"/>
                  </a:ext>
                </a:extLst>
              </p:cNvPr>
              <p:cNvCxnSpPr/>
              <p:nvPr/>
            </p:nvCxnSpPr>
            <p:spPr>
              <a:xfrm>
                <a:off x="2347928" y="4609992"/>
                <a:ext cx="0" cy="153847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8FC5972-A3BA-FDE1-0FC2-BB746CCD01A6}"/>
                  </a:ext>
                </a:extLst>
              </p:cNvPr>
              <p:cNvCxnSpPr/>
              <p:nvPr/>
            </p:nvCxnSpPr>
            <p:spPr>
              <a:xfrm>
                <a:off x="1938339" y="6148389"/>
                <a:ext cx="410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A3129BF-ABBF-D470-93D6-8F7660988998}"/>
                </a:ext>
              </a:extLst>
            </p:cNvPr>
            <p:cNvSpPr txBox="1"/>
            <p:nvPr/>
          </p:nvSpPr>
          <p:spPr>
            <a:xfrm>
              <a:off x="2145504" y="6131719"/>
              <a:ext cx="409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49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516D66D-30D3-2655-9486-3566D09C4527}"/>
              </a:ext>
            </a:extLst>
          </p:cNvPr>
          <p:cNvGrpSpPr/>
          <p:nvPr/>
        </p:nvGrpSpPr>
        <p:grpSpPr>
          <a:xfrm>
            <a:off x="9409560" y="4103577"/>
            <a:ext cx="616740" cy="1767948"/>
            <a:chOff x="1938339" y="4609992"/>
            <a:chExt cx="616740" cy="1767948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1BBE26B-21AD-DF4A-4021-C11218C1C497}"/>
                </a:ext>
              </a:extLst>
            </p:cNvPr>
            <p:cNvGrpSpPr/>
            <p:nvPr/>
          </p:nvGrpSpPr>
          <p:grpSpPr>
            <a:xfrm>
              <a:off x="1938339" y="4609992"/>
              <a:ext cx="410400" cy="1544380"/>
              <a:chOff x="1938339" y="4609992"/>
              <a:chExt cx="410400" cy="1544380"/>
            </a:xfrm>
          </p:grpSpPr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F4BA804B-F294-987B-AAB4-D8AB163B031F}"/>
                  </a:ext>
                </a:extLst>
              </p:cNvPr>
              <p:cNvCxnSpPr/>
              <p:nvPr/>
            </p:nvCxnSpPr>
            <p:spPr>
              <a:xfrm>
                <a:off x="1940731" y="6066204"/>
                <a:ext cx="0" cy="881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532F2979-6B2B-3914-EF51-B4C58D2B9FE6}"/>
                  </a:ext>
                </a:extLst>
              </p:cNvPr>
              <p:cNvCxnSpPr/>
              <p:nvPr/>
            </p:nvCxnSpPr>
            <p:spPr>
              <a:xfrm>
                <a:off x="2347928" y="4609992"/>
                <a:ext cx="0" cy="153847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29961FC1-27EE-BB63-937C-C5FFF4754684}"/>
                  </a:ext>
                </a:extLst>
              </p:cNvPr>
              <p:cNvCxnSpPr/>
              <p:nvPr/>
            </p:nvCxnSpPr>
            <p:spPr>
              <a:xfrm>
                <a:off x="1938339" y="6148389"/>
                <a:ext cx="410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8EFA28C-A918-7522-146F-14CD8E943020}"/>
                </a:ext>
              </a:extLst>
            </p:cNvPr>
            <p:cNvSpPr txBox="1"/>
            <p:nvPr/>
          </p:nvSpPr>
          <p:spPr>
            <a:xfrm>
              <a:off x="2145504" y="6131719"/>
              <a:ext cx="409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49</a:t>
              </a:r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83580DC6-E9FF-AA96-8671-7F8BFB006FDD}"/>
              </a:ext>
            </a:extLst>
          </p:cNvPr>
          <p:cNvSpPr txBox="1"/>
          <p:nvPr/>
        </p:nvSpPr>
        <p:spPr>
          <a:xfrm>
            <a:off x="7816496" y="6078649"/>
            <a:ext cx="4185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Courtesy of </a:t>
            </a:r>
            <a:r>
              <a:rPr lang="en-US" sz="1400" dirty="0"/>
              <a:t>J. Kallestrup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483BC9E-CA43-688F-3B86-F51ACBEEEDEF}"/>
              </a:ext>
            </a:extLst>
          </p:cNvPr>
          <p:cNvSpPr txBox="1"/>
          <p:nvPr/>
        </p:nvSpPr>
        <p:spPr>
          <a:xfrm>
            <a:off x="10168715" y="2548382"/>
            <a:ext cx="1536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1-sigma overlap levels</a:t>
            </a:r>
            <a:endParaRPr lang="en-US" sz="1400" dirty="0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696FCFB-174A-E1C8-61B0-1310182AFF4D}"/>
              </a:ext>
            </a:extLst>
          </p:cNvPr>
          <p:cNvGrpSpPr/>
          <p:nvPr/>
        </p:nvGrpSpPr>
        <p:grpSpPr>
          <a:xfrm>
            <a:off x="10227000" y="1519058"/>
            <a:ext cx="1534287" cy="264993"/>
            <a:chOff x="9963096" y="890633"/>
            <a:chExt cx="1534287" cy="264993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278C495-5653-0D15-274A-5591F4AE3797}"/>
                </a:ext>
              </a:extLst>
            </p:cNvPr>
            <p:cNvSpPr/>
            <p:nvPr/>
          </p:nvSpPr>
          <p:spPr>
            <a:xfrm>
              <a:off x="9963096" y="894406"/>
              <a:ext cx="750821" cy="2612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D4071CD2-BFE2-C109-DFE1-E3B85F691DC3}"/>
                </a:ext>
              </a:extLst>
            </p:cNvPr>
            <p:cNvSpPr/>
            <p:nvPr/>
          </p:nvSpPr>
          <p:spPr>
            <a:xfrm>
              <a:off x="10331871" y="890633"/>
              <a:ext cx="750821" cy="2612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8189D273-78E8-9277-6F23-8161C55A75D3}"/>
                </a:ext>
              </a:extLst>
            </p:cNvPr>
            <p:cNvSpPr/>
            <p:nvPr/>
          </p:nvSpPr>
          <p:spPr>
            <a:xfrm>
              <a:off x="10746562" y="890633"/>
              <a:ext cx="750821" cy="2612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E62C6BE-1280-373F-B850-EF28372688F0}"/>
              </a:ext>
            </a:extLst>
          </p:cNvPr>
          <p:cNvGrpSpPr/>
          <p:nvPr/>
        </p:nvGrpSpPr>
        <p:grpSpPr>
          <a:xfrm>
            <a:off x="10262626" y="843952"/>
            <a:ext cx="1534287" cy="264993"/>
            <a:chOff x="9963096" y="1430062"/>
            <a:chExt cx="1534287" cy="264993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7C8119D1-B426-7784-539C-CFB1FC0A74C4}"/>
                </a:ext>
              </a:extLst>
            </p:cNvPr>
            <p:cNvSpPr/>
            <p:nvPr/>
          </p:nvSpPr>
          <p:spPr>
            <a:xfrm>
              <a:off x="9963096" y="1433835"/>
              <a:ext cx="750821" cy="2612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FAC9502B-9873-3BE1-8467-30B18DE29823}"/>
                </a:ext>
              </a:extLst>
            </p:cNvPr>
            <p:cNvSpPr/>
            <p:nvPr/>
          </p:nvSpPr>
          <p:spPr>
            <a:xfrm>
              <a:off x="10746562" y="1430062"/>
              <a:ext cx="750821" cy="2612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2E63D4E5-3CA3-9682-1139-2DC8B5DD6BE4}"/>
              </a:ext>
            </a:extLst>
          </p:cNvPr>
          <p:cNvSpPr txBox="1"/>
          <p:nvPr/>
        </p:nvSpPr>
        <p:spPr>
          <a:xfrm>
            <a:off x="10225786" y="1138551"/>
            <a:ext cx="1536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No overlap</a:t>
            </a:r>
            <a:endParaRPr lang="en-US" sz="14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B435339-6394-53AA-3277-93D0ED1A0137}"/>
              </a:ext>
            </a:extLst>
          </p:cNvPr>
          <p:cNvSpPr txBox="1"/>
          <p:nvPr/>
        </p:nvSpPr>
        <p:spPr>
          <a:xfrm>
            <a:off x="10242108" y="1857758"/>
            <a:ext cx="1536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x2 overlap</a:t>
            </a:r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4659E3-9027-48D8-322E-4971B42F6590}"/>
              </a:ext>
            </a:extLst>
          </p:cNvPr>
          <p:cNvSpPr/>
          <p:nvPr/>
        </p:nvSpPr>
        <p:spPr>
          <a:xfrm>
            <a:off x="1088498" y="979154"/>
            <a:ext cx="87685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Currents are relatively high due to the large magnetic gap (~40 mm) defined by the choice to use an in-air magnet and a ceramic chamber identical with those of the storage ring kickers (and pingers). </a:t>
            </a:r>
          </a:p>
        </p:txBody>
      </p:sp>
    </p:spTree>
    <p:extLst>
      <p:ext uri="{BB962C8B-B14F-4D97-AF65-F5344CB8AC3E}">
        <p14:creationId xmlns:p14="http://schemas.microsoft.com/office/powerpoint/2010/main" val="141589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9180" y="580415"/>
            <a:ext cx="994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Why is it Necessary to Upgrade Injection Hardware? </a:t>
            </a:r>
          </a:p>
        </p:txBody>
      </p:sp>
      <p:sp>
        <p:nvSpPr>
          <p:cNvPr id="8" name="Rectangle 7"/>
          <p:cNvSpPr/>
          <p:nvPr/>
        </p:nvSpPr>
        <p:spPr>
          <a:xfrm>
            <a:off x="882619" y="1428452"/>
            <a:ext cx="5403881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b="1" dirty="0"/>
              <a:t>Injection in small dynamic aperture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Due to the new SLS 2.0 low emittance lattice the beam acceptance of the machine is reduced. A thin septum should make the conventional 4-kicker bump injection possible [1]. </a:t>
            </a:r>
          </a:p>
          <a:p>
            <a:pPr indent="276225" algn="just">
              <a:spcBef>
                <a:spcPts val="600"/>
              </a:spcBef>
            </a:pPr>
            <a:endParaRPr lang="en-US" sz="1600" dirty="0"/>
          </a:p>
          <a:p>
            <a:pPr indent="276225" algn="just">
              <a:spcBef>
                <a:spcPts val="600"/>
              </a:spcBef>
            </a:pPr>
            <a:r>
              <a:rPr lang="en-US" sz="1600" b="1" dirty="0"/>
              <a:t>Top-up injection transparency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Advanced injection modes like fast injection and on-axis injection will improve further top-up injection transparency [2].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 </a:t>
            </a:r>
          </a:p>
          <a:p>
            <a:pPr indent="276225" algn="just">
              <a:spcBef>
                <a:spcPts val="600"/>
              </a:spcBef>
            </a:pPr>
            <a:r>
              <a:rPr lang="en-US" sz="1600" b="1" dirty="0"/>
              <a:t>Beam dump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Due to the much smaller dispersion in the arcs (compared to SLS 1) an RF phase inversion-based beam dump might not be acceptable, causing beam loss and irradiation of sensitive devices like superconducting </a:t>
            </a:r>
            <a:r>
              <a:rPr lang="en-US" sz="1600" dirty="0" err="1"/>
              <a:t>superbends</a:t>
            </a:r>
            <a:r>
              <a:rPr lang="en-US" sz="1600" dirty="0"/>
              <a:t> and in-vacuum undulators. To avoid deterioration or damage, a dedicated beam dump magnet should deflect the beam towards well shielded beam dump.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3EF7DA-00AE-2950-599E-5C4D8A9B4CF7}"/>
              </a:ext>
            </a:extLst>
          </p:cNvPr>
          <p:cNvGrpSpPr/>
          <p:nvPr/>
        </p:nvGrpSpPr>
        <p:grpSpPr>
          <a:xfrm>
            <a:off x="6850380" y="1809616"/>
            <a:ext cx="5208121" cy="461665"/>
            <a:chOff x="6850380" y="2283585"/>
            <a:chExt cx="5208121" cy="46166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820DC54-C682-4203-BCE8-056C5539AAA1}"/>
                </a:ext>
              </a:extLst>
            </p:cNvPr>
            <p:cNvSpPr/>
            <p:nvPr/>
          </p:nvSpPr>
          <p:spPr>
            <a:xfrm>
              <a:off x="8399600" y="2283585"/>
              <a:ext cx="36589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76225" algn="just">
                <a:spcBef>
                  <a:spcPts val="600"/>
                </a:spcBef>
              </a:pPr>
              <a:r>
                <a:rPr lang="en-US" sz="2400" b="1" dirty="0">
                  <a:solidFill>
                    <a:srgbClr val="FF3300"/>
                  </a:solidFill>
                </a:rPr>
                <a:t>Improved septa</a:t>
              </a:r>
            </a:p>
          </p:txBody>
        </p:sp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5F4BE563-6DFD-4B8F-98E5-CCC8B2D0A705}"/>
                </a:ext>
              </a:extLst>
            </p:cNvPr>
            <p:cNvSpPr/>
            <p:nvPr/>
          </p:nvSpPr>
          <p:spPr>
            <a:xfrm>
              <a:off x="6850380" y="2423160"/>
              <a:ext cx="403860" cy="2743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B2A92A6-C28E-C18B-E5BF-26768EF37620}"/>
              </a:ext>
            </a:extLst>
          </p:cNvPr>
          <p:cNvGrpSpPr/>
          <p:nvPr/>
        </p:nvGrpSpPr>
        <p:grpSpPr>
          <a:xfrm>
            <a:off x="6850380" y="3263185"/>
            <a:ext cx="4853349" cy="461665"/>
            <a:chOff x="6850380" y="3263185"/>
            <a:chExt cx="4853349" cy="461665"/>
          </a:xfrm>
        </p:grpSpPr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4A9294D2-ABEC-8490-ABE4-90AC3C77FCA5}"/>
                </a:ext>
              </a:extLst>
            </p:cNvPr>
            <p:cNvSpPr/>
            <p:nvPr/>
          </p:nvSpPr>
          <p:spPr>
            <a:xfrm>
              <a:off x="6850380" y="3356858"/>
              <a:ext cx="403860" cy="2743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8BDFECE-6CA5-6B6D-041D-BF9498A3F769}"/>
                </a:ext>
              </a:extLst>
            </p:cNvPr>
            <p:cNvSpPr/>
            <p:nvPr/>
          </p:nvSpPr>
          <p:spPr>
            <a:xfrm>
              <a:off x="8044828" y="3263185"/>
              <a:ext cx="36589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76225" algn="just">
                <a:spcBef>
                  <a:spcPts val="600"/>
                </a:spcBef>
              </a:pPr>
              <a:r>
                <a:rPr lang="en-US" sz="2400" b="1" dirty="0">
                  <a:solidFill>
                    <a:srgbClr val="FF3300"/>
                  </a:solidFill>
                </a:rPr>
                <a:t>Fast injection elements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20B2C22-6A1F-5283-1A3B-79E538865833}"/>
              </a:ext>
            </a:extLst>
          </p:cNvPr>
          <p:cNvGrpSpPr/>
          <p:nvPr/>
        </p:nvGrpSpPr>
        <p:grpSpPr>
          <a:xfrm>
            <a:off x="6926580" y="4907621"/>
            <a:ext cx="4777149" cy="461665"/>
            <a:chOff x="6850380" y="4287881"/>
            <a:chExt cx="4777149" cy="461665"/>
          </a:xfrm>
        </p:grpSpPr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34485C78-0B38-F012-957A-F1CC0E359D49}"/>
                </a:ext>
              </a:extLst>
            </p:cNvPr>
            <p:cNvSpPr/>
            <p:nvPr/>
          </p:nvSpPr>
          <p:spPr>
            <a:xfrm>
              <a:off x="6850380" y="4381554"/>
              <a:ext cx="403860" cy="2743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D01B24B-8863-18D3-B16E-5A41D0A3F211}"/>
                </a:ext>
              </a:extLst>
            </p:cNvPr>
            <p:cNvSpPr/>
            <p:nvPr/>
          </p:nvSpPr>
          <p:spPr>
            <a:xfrm>
              <a:off x="7968628" y="4287881"/>
              <a:ext cx="36589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76225" algn="just">
                <a:spcBef>
                  <a:spcPts val="600"/>
                </a:spcBef>
              </a:pPr>
              <a:r>
                <a:rPr lang="en-US" sz="2400" b="1" dirty="0">
                  <a:solidFill>
                    <a:srgbClr val="FF3300"/>
                  </a:solidFill>
                </a:rPr>
                <a:t>Dedicated beam dump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622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23E41A-94EC-6AE4-B54A-253F5ADF0B6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Deposited energy 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F392F4-2936-B3DF-C08F-5BEA3DDC1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76" y="1060457"/>
            <a:ext cx="6821168" cy="1958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9E89E3-7B32-CD4B-3300-082D4E18C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76" y="3760573"/>
            <a:ext cx="6821168" cy="20845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E4FB89-B93A-F69C-9744-D65F5DBB3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0158" y="1818892"/>
            <a:ext cx="3425304" cy="31482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4C2507-C61B-8AA2-66F9-6A0B8CBF3025}"/>
              </a:ext>
            </a:extLst>
          </p:cNvPr>
          <p:cNvSpPr/>
          <p:nvPr/>
        </p:nvSpPr>
        <p:spPr>
          <a:xfrm>
            <a:off x="1688674" y="5912951"/>
            <a:ext cx="4533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latin typeface="NimbusRomNo9L-Regu"/>
              </a:rPr>
              <a:t>Energy deposition by a single bunch 5 nC (camshaft bunch)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58AA86-AF0D-B2BC-BD48-C27A1A47CFBE}"/>
              </a:ext>
            </a:extLst>
          </p:cNvPr>
          <p:cNvSpPr txBox="1"/>
          <p:nvPr/>
        </p:nvSpPr>
        <p:spPr>
          <a:xfrm>
            <a:off x="8088031" y="6032734"/>
            <a:ext cx="3357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Courtesy of I. Besana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D1B59E-0D90-DB78-7FBA-1DE76F1D6278}"/>
              </a:ext>
            </a:extLst>
          </p:cNvPr>
          <p:cNvSpPr/>
          <p:nvPr/>
        </p:nvSpPr>
        <p:spPr>
          <a:xfrm>
            <a:off x="8625122" y="5150141"/>
            <a:ext cx="28202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latin typeface="NimbusRomNo9L-Regu"/>
              </a:rPr>
              <a:t>Energy deposition vs dept of ingle bunch 5 nC (camshaft bunch)</a:t>
            </a:r>
            <a:endParaRPr lang="en-US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69AA7C-CD3F-3DC5-838F-1A34AC000D88}"/>
              </a:ext>
            </a:extLst>
          </p:cNvPr>
          <p:cNvSpPr/>
          <p:nvPr/>
        </p:nvSpPr>
        <p:spPr>
          <a:xfrm>
            <a:off x="1688673" y="3139467"/>
            <a:ext cx="45334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latin typeface="NimbusRomNo9L-Regu"/>
              </a:rPr>
              <a:t>Energy deposition by dumping the entire bunch train (regularly filed machine)</a:t>
            </a:r>
            <a:endParaRPr lang="en-US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6CFAF0-DE7D-84A1-B92B-E79716FC91D9}"/>
              </a:ext>
            </a:extLst>
          </p:cNvPr>
          <p:cNvSpPr/>
          <p:nvPr/>
        </p:nvSpPr>
        <p:spPr>
          <a:xfrm>
            <a:off x="8220158" y="1060457"/>
            <a:ext cx="3359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>
                <a:latin typeface="NimbusRomNo9L-Regu"/>
              </a:rPr>
              <a:t>Energy density lower than 2500 J/cm</a:t>
            </a:r>
            <a:r>
              <a:rPr lang="en-US" sz="1600" baseline="30000" dirty="0">
                <a:latin typeface="NimbusRomNo9L-Regu"/>
              </a:rPr>
              <a:t>3 </a:t>
            </a:r>
            <a:r>
              <a:rPr lang="en-US" sz="1600" dirty="0">
                <a:latin typeface="NimbusRomNo9L-Regu"/>
              </a:rPr>
              <a:t> -  no material damage is expected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26360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23E41A-94EC-6AE4-B54A-253F5ADF0B66}"/>
              </a:ext>
            </a:extLst>
          </p:cNvPr>
          <p:cNvSpPr txBox="1"/>
          <p:nvPr/>
        </p:nvSpPr>
        <p:spPr>
          <a:xfrm>
            <a:off x="168167" y="517489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Beam dump related radiation (horizontal plane)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B56E67-3C09-9FDE-8876-60947EDCF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50" y="1454261"/>
            <a:ext cx="7493874" cy="24769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B38091-6F86-4083-D155-E2BBD92E1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49" y="4179996"/>
            <a:ext cx="7493873" cy="21047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FCEA27-FE97-4E96-C869-C264162B2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177" y="1267110"/>
            <a:ext cx="2370361" cy="19022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3C5602-BF00-AE8F-9008-F3CBC0708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4177" y="4177123"/>
            <a:ext cx="2390032" cy="190228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61061B-2F64-9941-D79B-F1CEE276C18D}"/>
              </a:ext>
            </a:extLst>
          </p:cNvPr>
          <p:cNvSpPr/>
          <p:nvPr/>
        </p:nvSpPr>
        <p:spPr>
          <a:xfrm>
            <a:off x="8508538" y="3283007"/>
            <a:ext cx="31264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latin typeface="NimbusRomNo9L-Regu"/>
              </a:rPr>
              <a:t>Neutron fluence at first (upper graph) and second (lower graph)  permanent magnet-based septum dipole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79B081-3EA4-6963-8852-625E494421A7}"/>
              </a:ext>
            </a:extLst>
          </p:cNvPr>
          <p:cNvSpPr txBox="1"/>
          <p:nvPr/>
        </p:nvSpPr>
        <p:spPr>
          <a:xfrm>
            <a:off x="8050922" y="6125881"/>
            <a:ext cx="3357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Courtesy of I. Besana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1CB57C-EF4E-8339-677A-5F1D71557990}"/>
              </a:ext>
            </a:extLst>
          </p:cNvPr>
          <p:cNvSpPr/>
          <p:nvPr/>
        </p:nvSpPr>
        <p:spPr>
          <a:xfrm>
            <a:off x="1358021" y="1009520"/>
            <a:ext cx="7385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latin typeface="NimbusRomNo9L-Regu"/>
              </a:rPr>
              <a:t>Radiation levels  should not cause permanent magnets’ magnetic field degradation.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9149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23E41A-94EC-6AE4-B54A-253F5ADF0B66}"/>
              </a:ext>
            </a:extLst>
          </p:cNvPr>
          <p:cNvSpPr txBox="1"/>
          <p:nvPr/>
        </p:nvSpPr>
        <p:spPr>
          <a:xfrm>
            <a:off x="168167" y="490330"/>
            <a:ext cx="1190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Conclusions and discussion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61061B-2F64-9941-D79B-F1CEE276C18D}"/>
              </a:ext>
            </a:extLst>
          </p:cNvPr>
          <p:cNvSpPr/>
          <p:nvPr/>
        </p:nvSpPr>
        <p:spPr>
          <a:xfrm>
            <a:off x="831261" y="881051"/>
            <a:ext cx="1073542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>
              <a:spcBef>
                <a:spcPts val="600"/>
              </a:spcBef>
            </a:pPr>
            <a:r>
              <a:rPr lang="en-US" sz="1600" b="1" dirty="0">
                <a:latin typeface="NimbusRomNo9L-Regu"/>
              </a:rPr>
              <a:t>	Thick septum</a:t>
            </a:r>
          </a:p>
          <a:p>
            <a:pPr indent="179388"/>
            <a:r>
              <a:rPr lang="en-US" sz="1600" dirty="0">
                <a:latin typeface="NimbusRomNo9L-Regu"/>
              </a:rPr>
              <a:t>Rare-earth permanent magnets dipoles combined with high-saturation soft magnetic screen give a good alternative to pulsed septa. </a:t>
            </a:r>
            <a:r>
              <a:rPr lang="en-US" sz="1600" b="1" dirty="0">
                <a:solidFill>
                  <a:srgbClr val="F98F1B"/>
                </a:solidFill>
                <a:latin typeface="NimbusRomNo9L-Regu"/>
              </a:rPr>
              <a:t>Nevertheless, the magnetic screening requires larger beam separation.</a:t>
            </a:r>
          </a:p>
          <a:p>
            <a:pPr indent="179388">
              <a:spcBef>
                <a:spcPts val="600"/>
              </a:spcBef>
            </a:pPr>
            <a:r>
              <a:rPr lang="en-US" sz="1600" b="1" dirty="0">
                <a:latin typeface="NimbusRomNo9L-Regu"/>
              </a:rPr>
              <a:t>	Thin septum</a:t>
            </a:r>
          </a:p>
          <a:p>
            <a:pPr indent="179388"/>
            <a:r>
              <a:rPr lang="en-US" sz="1600" dirty="0">
                <a:latin typeface="NimbusRomNo9L-Regu"/>
              </a:rPr>
              <a:t>Combination of copper and µ-metal sheets can provide very good eddy current screening with total septum thickness down to 1 mm.</a:t>
            </a:r>
          </a:p>
          <a:p>
            <a:pPr indent="179388"/>
            <a:r>
              <a:rPr lang="en-US" sz="1600" b="1" dirty="0">
                <a:latin typeface="NimbusRomNo9L-Regu"/>
              </a:rPr>
              <a:t>Eddy current screen is not a magnetic “insulator”. </a:t>
            </a:r>
            <a:r>
              <a:rPr lang="en-US" sz="1600" dirty="0">
                <a:latin typeface="NimbusRomNo9L-Regu"/>
              </a:rPr>
              <a:t>Leakage field maximum could appear after </a:t>
            </a:r>
            <a:r>
              <a:rPr lang="en-US" sz="1600" dirty="0" err="1">
                <a:latin typeface="NimbusRomNo9L-Regu"/>
              </a:rPr>
              <a:t>ms.</a:t>
            </a:r>
            <a:r>
              <a:rPr lang="en-US" sz="1600" dirty="0">
                <a:latin typeface="NimbusRomNo9L-Regu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NimbusRomNo9L-Regu"/>
              </a:rPr>
              <a:t>Simulation and measurement of the leakage field is challenging.</a:t>
            </a:r>
          </a:p>
          <a:p>
            <a:pPr indent="179388">
              <a:spcBef>
                <a:spcPts val="600"/>
              </a:spcBef>
            </a:pPr>
            <a:r>
              <a:rPr lang="en-US" sz="1600" b="1" dirty="0">
                <a:latin typeface="NimbusRomNo9L-Regu"/>
              </a:rPr>
              <a:t>	Stripline kicker</a:t>
            </a:r>
          </a:p>
          <a:p>
            <a:pPr indent="179388"/>
            <a:r>
              <a:rPr lang="en-US" sz="1600" dirty="0">
                <a:latin typeface="NimbusRomNo9L-Regu"/>
              </a:rPr>
              <a:t>Fast kickers open new perspectives for more transparent top-up injection. A fast kicker prototype is developed based on two key principles: </a:t>
            </a:r>
            <a:r>
              <a:rPr lang="en-US" sz="1600" b="1" dirty="0">
                <a:solidFill>
                  <a:srgbClr val="008000"/>
                </a:solidFill>
                <a:latin typeface="NimbusRomNo9L-Regu"/>
              </a:rPr>
              <a:t>as low excitation voltage as possible and efficient broad bandwidth matching</a:t>
            </a:r>
            <a:r>
              <a:rPr lang="en-US" sz="1600" dirty="0">
                <a:latin typeface="NimbusRomNo9L-Regu"/>
              </a:rPr>
              <a:t>. A beam test is planed for March.</a:t>
            </a:r>
          </a:p>
          <a:p>
            <a:pPr indent="179388"/>
            <a:r>
              <a:rPr lang="en-US" sz="1600" dirty="0">
                <a:latin typeface="NimbusRomNo9L-Regu"/>
              </a:rPr>
              <a:t>Together with the kicker construction, </a:t>
            </a:r>
            <a:r>
              <a:rPr lang="en-US" sz="1600" b="1" dirty="0">
                <a:solidFill>
                  <a:srgbClr val="FF0000"/>
                </a:solidFill>
                <a:latin typeface="NimbusRomNo9L-Regu"/>
              </a:rPr>
              <a:t>a reliable generation of fast (ns) kV pulses and their termination are still very problematic. </a:t>
            </a:r>
            <a:r>
              <a:rPr lang="en-US" sz="1600" dirty="0">
                <a:latin typeface="NimbusRomNo9L-Regu"/>
              </a:rPr>
              <a:t> </a:t>
            </a:r>
          </a:p>
          <a:p>
            <a:pPr indent="179388">
              <a:spcBef>
                <a:spcPts val="600"/>
              </a:spcBef>
            </a:pPr>
            <a:r>
              <a:rPr lang="en-US" sz="1600" b="1" dirty="0">
                <a:latin typeface="NimbusRomNo9L-Regu"/>
              </a:rPr>
              <a:t>	Beam dump</a:t>
            </a:r>
          </a:p>
          <a:p>
            <a:pPr indent="179388"/>
            <a:r>
              <a:rPr lang="en-US" sz="1600" dirty="0">
                <a:latin typeface="NimbusRomNo9L-Regu"/>
              </a:rPr>
              <a:t>First slope of 7 kA sine wave is sufficient to deflect and spread the beam over the beam dump surface. Only about 5% of the bunches are lost on the second turn.  </a:t>
            </a:r>
          </a:p>
          <a:p>
            <a:pPr indent="179388"/>
            <a:r>
              <a:rPr lang="en-US" sz="1600" dirty="0"/>
              <a:t>Almost 95% of the total energy is deposited on the beam dump and the peak power density is below 2.5 kJ/cm</a:t>
            </a:r>
            <a:r>
              <a:rPr lang="en-US" sz="1600" baseline="30000" dirty="0"/>
              <a:t>3</a:t>
            </a:r>
            <a:r>
              <a:rPr lang="en-US" sz="1600" dirty="0"/>
              <a:t>. </a:t>
            </a:r>
            <a:r>
              <a:rPr lang="en-US" sz="1600" b="1" dirty="0">
                <a:solidFill>
                  <a:srgbClr val="008000"/>
                </a:solidFill>
              </a:rPr>
              <a:t>The copper is expected to withstand these energy density values without damage.</a:t>
            </a:r>
          </a:p>
          <a:p>
            <a:pPr indent="179388" algn="l"/>
            <a:r>
              <a:rPr lang="en-US" sz="1600" dirty="0"/>
              <a:t>The maximum neutron fluence at the septum dipoles is 3×10</a:t>
            </a:r>
            <a:r>
              <a:rPr lang="en-US" sz="1600" baseline="30000" dirty="0"/>
              <a:t>7</a:t>
            </a:r>
            <a:r>
              <a:rPr lang="en-US" sz="1600" dirty="0"/>
              <a:t> neutrons/cm</a:t>
            </a:r>
            <a:r>
              <a:rPr lang="en-US" sz="1600" baseline="30000" dirty="0"/>
              <a:t>2</a:t>
            </a:r>
            <a:r>
              <a:rPr lang="en-US" sz="1600" dirty="0"/>
              <a:t> per dump event and </a:t>
            </a:r>
            <a:r>
              <a:rPr lang="en-US" sz="1600" b="1" dirty="0">
                <a:solidFill>
                  <a:srgbClr val="008000"/>
                </a:solidFill>
              </a:rPr>
              <a:t>it is not expected to degrade the magnets</a:t>
            </a:r>
            <a:r>
              <a:rPr lang="en-US" sz="1400" b="1" dirty="0">
                <a:solidFill>
                  <a:srgbClr val="008000"/>
                </a:solidFill>
              </a:rPr>
              <a:t>.</a:t>
            </a:r>
            <a:endParaRPr lang="en-US" sz="1600" b="1" dirty="0">
              <a:solidFill>
                <a:srgbClr val="008000"/>
              </a:solidFill>
            </a:endParaRPr>
          </a:p>
          <a:p>
            <a:pPr indent="179388" algn="l"/>
            <a:r>
              <a:rPr lang="en-US" sz="1600" dirty="0"/>
              <a:t>Beam dump magnet is still to be designed.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79121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2DB930-B503-3638-C78B-5FB1AD9B8B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64" y="1215728"/>
            <a:ext cx="7499236" cy="44265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0280BA-2AF0-BE9D-A78E-E7A62DEE9582}"/>
              </a:ext>
            </a:extLst>
          </p:cNvPr>
          <p:cNvSpPr txBox="1"/>
          <p:nvPr/>
        </p:nvSpPr>
        <p:spPr>
          <a:xfrm>
            <a:off x="7226300" y="1651000"/>
            <a:ext cx="4051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Thank you for your attention</a:t>
            </a:r>
            <a:endParaRPr lang="bg-BG" sz="3600" dirty="0"/>
          </a:p>
        </p:txBody>
      </p:sp>
    </p:spTree>
    <p:extLst>
      <p:ext uri="{BB962C8B-B14F-4D97-AF65-F5344CB8AC3E}">
        <p14:creationId xmlns:p14="http://schemas.microsoft.com/office/powerpoint/2010/main" val="2256078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E0CC1D-07D2-C9F0-6A03-772B0761D1E6}"/>
              </a:ext>
            </a:extLst>
          </p:cNvPr>
          <p:cNvSpPr/>
          <p:nvPr/>
        </p:nvSpPr>
        <p:spPr>
          <a:xfrm>
            <a:off x="897859" y="1731997"/>
            <a:ext cx="94653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400" dirty="0"/>
              <a:t>[1] A. </a:t>
            </a:r>
            <a:r>
              <a:rPr lang="en-US" sz="1400" dirty="0" err="1"/>
              <a:t>Streun</a:t>
            </a:r>
            <a:r>
              <a:rPr lang="en-US" sz="1400" dirty="0"/>
              <a:t>, “SLS-2 Conceptual Design Report”, 2017</a:t>
            </a:r>
          </a:p>
          <a:p>
            <a:pPr indent="276225" algn="just">
              <a:spcBef>
                <a:spcPts val="600"/>
              </a:spcBef>
            </a:pPr>
            <a:r>
              <a:rPr lang="en-US" sz="1400" dirty="0"/>
              <a:t>[2] A. </a:t>
            </a:r>
            <a:r>
              <a:rPr lang="en-US" sz="1400" dirty="0" err="1"/>
              <a:t>Streun</a:t>
            </a:r>
            <a:r>
              <a:rPr lang="en-US" sz="1400" dirty="0"/>
              <a:t>, “SLS 2.0, The Upgrade of the Swiss Light Source”, IPAC2022, Bangkok, Thailand, 2022</a:t>
            </a:r>
          </a:p>
          <a:p>
            <a:pPr indent="276225" algn="just">
              <a:spcBef>
                <a:spcPts val="600"/>
              </a:spcBef>
            </a:pPr>
            <a:r>
              <a:rPr lang="en-US" sz="1400" dirty="0"/>
              <a:t>[3] F. Armborst et al.,  “SLS 2.0 Machine Protection”, IPAC 2023, Venice, Italy, 2023</a:t>
            </a:r>
          </a:p>
        </p:txBody>
      </p:sp>
    </p:spTree>
    <p:extLst>
      <p:ext uri="{BB962C8B-B14F-4D97-AF65-F5344CB8AC3E}">
        <p14:creationId xmlns:p14="http://schemas.microsoft.com/office/powerpoint/2010/main" val="4098831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5">
            <a:extLst>
              <a:ext uri="{FF2B5EF4-FFF2-40B4-BE49-F238E27FC236}">
                <a16:creationId xmlns:a16="http://schemas.microsoft.com/office/drawing/2014/main" id="{8B40E56A-38A5-C725-03F8-C46AE4CDDDA5}"/>
              </a:ext>
            </a:extLst>
          </p:cNvPr>
          <p:cNvSpPr txBox="1">
            <a:spLocks/>
          </p:cNvSpPr>
          <p:nvPr/>
        </p:nvSpPr>
        <p:spPr>
          <a:xfrm>
            <a:off x="6717773" y="1029880"/>
            <a:ext cx="5093575" cy="14326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67" dirty="0"/>
              <a:t>Split septum design with and electrical corrector in the middle</a:t>
            </a:r>
          </a:p>
          <a:p>
            <a:r>
              <a:rPr lang="en-US" sz="1867" dirty="0"/>
              <a:t>Soft magnetic material sandwich-shielding for the stored beam</a:t>
            </a:r>
          </a:p>
        </p:txBody>
      </p:sp>
      <p:sp>
        <p:nvSpPr>
          <p:cNvPr id="3" name="Titel 4">
            <a:extLst>
              <a:ext uri="{FF2B5EF4-FFF2-40B4-BE49-F238E27FC236}">
                <a16:creationId xmlns:a16="http://schemas.microsoft.com/office/drawing/2014/main" id="{A25E9D92-B306-54E1-9907-981E394096B7}"/>
              </a:ext>
            </a:extLst>
          </p:cNvPr>
          <p:cNvSpPr txBox="1">
            <a:spLocks/>
          </p:cNvSpPr>
          <p:nvPr/>
        </p:nvSpPr>
        <p:spPr>
          <a:xfrm>
            <a:off x="2689412" y="463860"/>
            <a:ext cx="7175350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SLS 2.0 Permanent Magnet-based Thick Septum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533DC-15B0-DF18-9C34-07CA0EDD9B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8" t="15889" r="10561" b="22666"/>
          <a:stretch/>
        </p:blipFill>
        <p:spPr>
          <a:xfrm flipH="1">
            <a:off x="6717774" y="2859376"/>
            <a:ext cx="5093575" cy="32097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575415-E248-CC3E-5752-A85B80CFA5A3}"/>
              </a:ext>
            </a:extLst>
          </p:cNvPr>
          <p:cNvSpPr txBox="1"/>
          <p:nvPr/>
        </p:nvSpPr>
        <p:spPr>
          <a:xfrm>
            <a:off x="7981754" y="6158163"/>
            <a:ext cx="2736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Thick septum 3D model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B9F3444-D56C-5435-31E4-2F94A51623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591346"/>
              </p:ext>
            </p:extLst>
          </p:nvPr>
        </p:nvGraphicFramePr>
        <p:xfrm>
          <a:off x="1124723" y="2766477"/>
          <a:ext cx="4539849" cy="3395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5432">
                  <a:extLst>
                    <a:ext uri="{9D8B030D-6E8A-4147-A177-3AD203B41FA5}">
                      <a16:colId xmlns:a16="http://schemas.microsoft.com/office/drawing/2014/main" val="2082729456"/>
                    </a:ext>
                  </a:extLst>
                </a:gridCol>
                <a:gridCol w="1464417">
                  <a:extLst>
                    <a:ext uri="{9D8B030D-6E8A-4147-A177-3AD203B41FA5}">
                      <a16:colId xmlns:a16="http://schemas.microsoft.com/office/drawing/2014/main" val="35663872"/>
                    </a:ext>
                  </a:extLst>
                </a:gridCol>
              </a:tblGrid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 Septum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938125702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Gap, mm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96399153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Magnet length, 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2x 0.35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2135101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Bending angle, mrad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120@2.7 GeV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40489358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Field</a:t>
                      </a:r>
                      <a:r>
                        <a:rPr lang="en-US" sz="1400" baseline="0" dirty="0"/>
                        <a:t> integral, T.m</a:t>
                      </a:r>
                      <a:endParaRPr lang="en-US" sz="1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028935061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Gap field. 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1.57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32223970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Permanent magnets’</a:t>
                      </a:r>
                      <a:r>
                        <a:rPr lang="en-US" sz="1400" baseline="0" dirty="0"/>
                        <a:t> type</a:t>
                      </a:r>
                      <a:endParaRPr lang="en-US" sz="1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Sm</a:t>
                      </a:r>
                      <a:r>
                        <a:rPr lang="en-US" sz="1400" baseline="-25000" dirty="0"/>
                        <a:t>2</a:t>
                      </a:r>
                      <a:r>
                        <a:rPr lang="en-US" sz="1400" dirty="0"/>
                        <a:t>Co</a:t>
                      </a:r>
                      <a:r>
                        <a:rPr lang="en-US" sz="1400" baseline="-25000" dirty="0"/>
                        <a:t>17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543689895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Target</a:t>
                      </a:r>
                      <a:r>
                        <a:rPr lang="en-US" sz="1400" baseline="0" dirty="0"/>
                        <a:t> z</a:t>
                      </a:r>
                      <a:r>
                        <a:rPr lang="en-US" sz="1400" dirty="0"/>
                        <a:t>ero-field integral, </a:t>
                      </a:r>
                      <a:r>
                        <a:rPr lang="el-GR" sz="1400" dirty="0"/>
                        <a:t>μ</a:t>
                      </a:r>
                      <a:r>
                        <a:rPr lang="en-US" sz="1400" dirty="0"/>
                        <a:t>T.m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10288460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Shielding coefficient, -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&gt;20000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021193790"/>
                  </a:ext>
                </a:extLst>
              </a:tr>
              <a:tr h="339553">
                <a:tc>
                  <a:txBody>
                    <a:bodyPr/>
                    <a:lstStyle/>
                    <a:p>
                      <a:r>
                        <a:rPr lang="en-US" sz="1400" dirty="0"/>
                        <a:t>Temperature stability, </a:t>
                      </a:r>
                      <a:r>
                        <a:rPr lang="en-US" sz="1400" dirty="0" err="1"/>
                        <a:t>ppt</a:t>
                      </a:r>
                      <a:r>
                        <a:rPr lang="en-US" sz="1400" dirty="0"/>
                        <a:t>/K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9431111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3CE744E-E70F-7E3D-A078-0546AF636E8F}"/>
              </a:ext>
            </a:extLst>
          </p:cNvPr>
          <p:cNvSpPr txBox="1"/>
          <p:nvPr/>
        </p:nvSpPr>
        <p:spPr>
          <a:xfrm>
            <a:off x="1305888" y="2354407"/>
            <a:ext cx="2736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1625519">
              <a:buClr>
                <a:srgbClr val="000000"/>
              </a:buClr>
            </a:pPr>
            <a:r>
              <a:rPr lang="en-GB" sz="1600" dirty="0">
                <a:solidFill>
                  <a:srgbClr val="000000"/>
                </a:solidFill>
              </a:rPr>
              <a:t>Thick Septum Specification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89985D-6F5D-09B6-816B-9B6E6F5A208D}"/>
              </a:ext>
            </a:extLst>
          </p:cNvPr>
          <p:cNvSpPr/>
          <p:nvPr/>
        </p:nvSpPr>
        <p:spPr>
          <a:xfrm>
            <a:off x="537883" y="972360"/>
            <a:ext cx="57163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Permanent magnet-based septum will ensure the necessary stability and deflection of the injected beam benefiting from practically maintenance-free device. Advance magnetic materials like </a:t>
            </a:r>
            <a:r>
              <a:rPr lang="en-US" sz="1600" dirty="0" err="1"/>
              <a:t>CoFe</a:t>
            </a:r>
            <a:r>
              <a:rPr lang="en-US" sz="1600" dirty="0"/>
              <a:t> high magnetic saturation alloys make possible to screen the dipole field in the stored beam region.</a:t>
            </a:r>
          </a:p>
        </p:txBody>
      </p:sp>
    </p:spTree>
    <p:extLst>
      <p:ext uri="{BB962C8B-B14F-4D97-AF65-F5344CB8AC3E}">
        <p14:creationId xmlns:p14="http://schemas.microsoft.com/office/powerpoint/2010/main" val="2206132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58241C92-D34C-EF59-248E-B3B2A5089177}"/>
              </a:ext>
            </a:extLst>
          </p:cNvPr>
          <p:cNvSpPr txBox="1">
            <a:spLocks/>
          </p:cNvSpPr>
          <p:nvPr/>
        </p:nvSpPr>
        <p:spPr>
          <a:xfrm>
            <a:off x="1710571" y="481868"/>
            <a:ext cx="8944033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SLS 2.0 PM-based Thick Septum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93399C-B834-91FA-2DAF-F5175DAE8C4A}"/>
              </a:ext>
            </a:extLst>
          </p:cNvPr>
          <p:cNvGrpSpPr/>
          <p:nvPr/>
        </p:nvGrpSpPr>
        <p:grpSpPr>
          <a:xfrm>
            <a:off x="599597" y="1044931"/>
            <a:ext cx="4969369" cy="2626505"/>
            <a:chOff x="909914" y="1159863"/>
            <a:chExt cx="3727027" cy="196987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8917506-EB02-98F3-DC75-50E74CA91562}"/>
                </a:ext>
              </a:extLst>
            </p:cNvPr>
            <p:cNvGrpSpPr/>
            <p:nvPr/>
          </p:nvGrpSpPr>
          <p:grpSpPr>
            <a:xfrm>
              <a:off x="909914" y="1159863"/>
              <a:ext cx="3727027" cy="1969879"/>
              <a:chOff x="909914" y="1204313"/>
              <a:chExt cx="3727027" cy="1969879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EC56D7A-0090-66E6-9C24-98348E4E2AF8}"/>
                  </a:ext>
                </a:extLst>
              </p:cNvPr>
              <p:cNvSpPr txBox="1"/>
              <p:nvPr/>
            </p:nvSpPr>
            <p:spPr>
              <a:xfrm>
                <a:off x="1798334" y="1204313"/>
                <a:ext cx="2052253" cy="238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algn="ctr" defTabSz="1625519">
                  <a:buClr>
                    <a:srgbClr val="000000"/>
                  </a:buClr>
                </a:pPr>
                <a:r>
                  <a:rPr lang="en-GB" sz="1467" dirty="0">
                    <a:solidFill>
                      <a:srgbClr val="000000"/>
                    </a:solidFill>
                  </a:rPr>
                  <a:t>Main field</a:t>
                </a:r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AD9213F-48C2-1F4A-6294-C693271A42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949" r="14525" b="-3497"/>
              <a:stretch/>
            </p:blipFill>
            <p:spPr>
              <a:xfrm>
                <a:off x="1081546" y="1415905"/>
                <a:ext cx="3555395" cy="1681391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5235DE9-2AA3-8295-282B-5834FA32D57F}"/>
                  </a:ext>
                </a:extLst>
              </p:cNvPr>
              <p:cNvSpPr txBox="1"/>
              <p:nvPr/>
            </p:nvSpPr>
            <p:spPr>
              <a:xfrm rot="16200000">
                <a:off x="741397" y="2118361"/>
                <a:ext cx="513957" cy="176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algn="ctr" defTabSz="1625519">
                  <a:buClr>
                    <a:srgbClr val="000000"/>
                  </a:buClr>
                </a:pPr>
                <a:r>
                  <a:rPr lang="en-GB" sz="933" dirty="0">
                    <a:solidFill>
                      <a:srgbClr val="000000"/>
                    </a:solidFill>
                  </a:rPr>
                  <a:t>B, T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34833E3-6C79-6210-743D-D495660EF018}"/>
                  </a:ext>
                </a:extLst>
              </p:cNvPr>
              <p:cNvSpPr txBox="1"/>
              <p:nvPr/>
            </p:nvSpPr>
            <p:spPr>
              <a:xfrm>
                <a:off x="2568771" y="2997268"/>
                <a:ext cx="513957" cy="176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algn="ctr" defTabSz="1625519">
                  <a:buClr>
                    <a:srgbClr val="000000"/>
                  </a:buClr>
                </a:pPr>
                <a:r>
                  <a:rPr lang="en-GB" sz="933" dirty="0">
                    <a:solidFill>
                      <a:srgbClr val="000000"/>
                    </a:solidFill>
                  </a:rPr>
                  <a:t>Z, mm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9CA2893-FC11-AFE4-3596-CFB472F03731}"/>
                </a:ext>
              </a:extLst>
            </p:cNvPr>
            <p:cNvSpPr txBox="1"/>
            <p:nvPr/>
          </p:nvSpPr>
          <p:spPr>
            <a:xfrm>
              <a:off x="2776855" y="2300962"/>
              <a:ext cx="407670" cy="240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333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/>
                </a:rPr>
                <a:t>+5A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06E078-9990-40C7-2E5A-1CCEDAC59424}"/>
                </a:ext>
              </a:extLst>
            </p:cNvPr>
            <p:cNvSpPr txBox="1"/>
            <p:nvPr/>
          </p:nvSpPr>
          <p:spPr>
            <a:xfrm>
              <a:off x="2799715" y="2612536"/>
              <a:ext cx="407670" cy="240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333" b="1" dirty="0">
                  <a:solidFill>
                    <a:srgbClr val="0922DD"/>
                  </a:solidFill>
                  <a:latin typeface="Calibri"/>
                </a:rPr>
                <a:t>-5A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2BD3F00-ED66-EFDF-4C94-832418D12E07}"/>
                </a:ext>
              </a:extLst>
            </p:cNvPr>
            <p:cNvSpPr txBox="1"/>
            <p:nvPr/>
          </p:nvSpPr>
          <p:spPr>
            <a:xfrm>
              <a:off x="2822575" y="2464286"/>
              <a:ext cx="407670" cy="240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333" b="1" dirty="0">
                  <a:solidFill>
                    <a:srgbClr val="FF0000"/>
                  </a:solidFill>
                  <a:latin typeface="Calibri"/>
                </a:rPr>
                <a:t>0A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27687B-E20F-98F1-1BD6-ECE5EF30C094}"/>
              </a:ext>
            </a:extLst>
          </p:cNvPr>
          <p:cNvSpPr txBox="1"/>
          <p:nvPr/>
        </p:nvSpPr>
        <p:spPr>
          <a:xfrm>
            <a:off x="5890323" y="1849943"/>
            <a:ext cx="223311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Field Integral </a:t>
            </a:r>
          </a:p>
          <a:p>
            <a:r>
              <a:rPr lang="en-US" sz="1400" dirty="0"/>
              <a:t>(for given corrector setting):</a:t>
            </a:r>
          </a:p>
          <a:p>
            <a:pPr indent="234945"/>
            <a:r>
              <a:rPr lang="en-US" sz="1400" dirty="0">
                <a:solidFill>
                  <a:srgbClr val="EE7B34"/>
                </a:solidFill>
              </a:rPr>
              <a:t>+5 A:  1.22 T.m (2.7%)</a:t>
            </a:r>
            <a:endParaRPr lang="de-CH" sz="1400" dirty="0">
              <a:solidFill>
                <a:srgbClr val="EE7B34"/>
              </a:solidFill>
            </a:endParaRPr>
          </a:p>
          <a:p>
            <a:pPr indent="234945"/>
            <a:r>
              <a:rPr lang="en-US" sz="1400" dirty="0">
                <a:solidFill>
                  <a:srgbClr val="C00000"/>
                </a:solidFill>
              </a:rPr>
              <a:t>  0 A:  1.19 T.m</a:t>
            </a:r>
            <a:endParaRPr lang="de-CH" sz="1400" dirty="0">
              <a:solidFill>
                <a:srgbClr val="C00000"/>
              </a:solidFill>
            </a:endParaRPr>
          </a:p>
          <a:p>
            <a:pPr indent="234945"/>
            <a:r>
              <a:rPr lang="en-US" sz="1400" dirty="0">
                <a:solidFill>
                  <a:srgbClr val="3129D5"/>
                </a:solidFill>
              </a:rPr>
              <a:t> -5 A:  1.15 T.m (-3.1%)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FDA4C4-603C-DF89-D570-4534D809C098}"/>
              </a:ext>
            </a:extLst>
          </p:cNvPr>
          <p:cNvSpPr txBox="1"/>
          <p:nvPr/>
        </p:nvSpPr>
        <p:spPr>
          <a:xfrm>
            <a:off x="5890323" y="4431048"/>
            <a:ext cx="223311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Leakage field Integral </a:t>
            </a:r>
          </a:p>
          <a:p>
            <a:r>
              <a:rPr lang="en-US" sz="1400" dirty="0"/>
              <a:t>(for given corrector setting):</a:t>
            </a:r>
          </a:p>
          <a:p>
            <a:pPr indent="234945"/>
            <a:r>
              <a:rPr lang="en-US" sz="1400" dirty="0">
                <a:solidFill>
                  <a:srgbClr val="EE7B34"/>
                </a:solidFill>
              </a:rPr>
              <a:t>+5 A:  94 </a:t>
            </a:r>
            <a:r>
              <a:rPr lang="el-GR" sz="1400" dirty="0">
                <a:solidFill>
                  <a:srgbClr val="EE7B34"/>
                </a:solidFill>
              </a:rPr>
              <a:t>μ</a:t>
            </a:r>
            <a:r>
              <a:rPr lang="en-US" sz="1400" dirty="0">
                <a:solidFill>
                  <a:srgbClr val="EE7B34"/>
                </a:solidFill>
              </a:rPr>
              <a:t>T.m</a:t>
            </a:r>
            <a:endParaRPr lang="de-CH" sz="1400" dirty="0">
              <a:solidFill>
                <a:srgbClr val="EE7B34"/>
              </a:solidFill>
            </a:endParaRPr>
          </a:p>
          <a:p>
            <a:pPr indent="234945"/>
            <a:r>
              <a:rPr lang="en-US" sz="1400" dirty="0">
                <a:solidFill>
                  <a:srgbClr val="C00000"/>
                </a:solidFill>
              </a:rPr>
              <a:t>  0 A:  84 </a:t>
            </a:r>
            <a:r>
              <a:rPr lang="el-GR" sz="1400" dirty="0">
                <a:solidFill>
                  <a:srgbClr val="C00000"/>
                </a:solidFill>
              </a:rPr>
              <a:t>μ</a:t>
            </a:r>
            <a:r>
              <a:rPr lang="en-US" sz="1400" dirty="0">
                <a:solidFill>
                  <a:srgbClr val="C00000"/>
                </a:solidFill>
              </a:rPr>
              <a:t>T.m</a:t>
            </a:r>
            <a:endParaRPr lang="de-CH" sz="1400" dirty="0">
              <a:solidFill>
                <a:srgbClr val="C00000"/>
              </a:solidFill>
            </a:endParaRPr>
          </a:p>
          <a:p>
            <a:pPr indent="234945"/>
            <a:r>
              <a:rPr lang="en-US" sz="1400" dirty="0">
                <a:solidFill>
                  <a:srgbClr val="3129D5"/>
                </a:solidFill>
              </a:rPr>
              <a:t> -5 A:  76 </a:t>
            </a:r>
            <a:r>
              <a:rPr lang="el-GR" sz="1400" dirty="0">
                <a:solidFill>
                  <a:srgbClr val="3129D5"/>
                </a:solidFill>
              </a:rPr>
              <a:t>μ</a:t>
            </a:r>
            <a:r>
              <a:rPr lang="en-US" sz="1400" dirty="0">
                <a:solidFill>
                  <a:srgbClr val="3129D5"/>
                </a:solidFill>
              </a:rPr>
              <a:t>T.m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371A93-5A54-7E0A-CD29-AA68BD9558C1}"/>
              </a:ext>
            </a:extLst>
          </p:cNvPr>
          <p:cNvGrpSpPr/>
          <p:nvPr/>
        </p:nvGrpSpPr>
        <p:grpSpPr>
          <a:xfrm>
            <a:off x="575397" y="3723824"/>
            <a:ext cx="5026908" cy="2603222"/>
            <a:chOff x="908212" y="3140090"/>
            <a:chExt cx="3691123" cy="195241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DFDDFA2-B3C3-6700-DF2A-6F2B18FD8999}"/>
                </a:ext>
              </a:extLst>
            </p:cNvPr>
            <p:cNvGrpSpPr/>
            <p:nvPr/>
          </p:nvGrpSpPr>
          <p:grpSpPr>
            <a:xfrm>
              <a:off x="908212" y="3140090"/>
              <a:ext cx="3691123" cy="1952416"/>
              <a:chOff x="908212" y="3140090"/>
              <a:chExt cx="3691123" cy="1952416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5535072-E2B8-58D4-5170-8126328A14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514" r="14374"/>
              <a:stretch/>
            </p:blipFill>
            <p:spPr>
              <a:xfrm>
                <a:off x="1043940" y="3360197"/>
                <a:ext cx="3555395" cy="1607804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8A4EA68-AB31-CD0B-4040-2307EF9CF768}"/>
                  </a:ext>
                </a:extLst>
              </p:cNvPr>
              <p:cNvSpPr txBox="1"/>
              <p:nvPr/>
            </p:nvSpPr>
            <p:spPr>
              <a:xfrm>
                <a:off x="1766945" y="3140090"/>
                <a:ext cx="2052253" cy="238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algn="ctr" defTabSz="1625519">
                  <a:buClr>
                    <a:srgbClr val="000000"/>
                  </a:buClr>
                </a:pPr>
                <a:r>
                  <a:rPr lang="en-GB" sz="1467" dirty="0">
                    <a:solidFill>
                      <a:srgbClr val="000000"/>
                    </a:solidFill>
                  </a:rPr>
                  <a:t>Leakage field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BB5F6A6-BC39-FF16-F0CE-46BAAF0115F4}"/>
                  </a:ext>
                </a:extLst>
              </p:cNvPr>
              <p:cNvSpPr txBox="1"/>
              <p:nvPr/>
            </p:nvSpPr>
            <p:spPr>
              <a:xfrm rot="16200000">
                <a:off x="737840" y="4051600"/>
                <a:ext cx="513957" cy="17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algn="ctr" defTabSz="1625519">
                  <a:buClr>
                    <a:srgbClr val="000000"/>
                  </a:buClr>
                </a:pPr>
                <a:r>
                  <a:rPr lang="en-GB" sz="933" dirty="0">
                    <a:solidFill>
                      <a:srgbClr val="000000"/>
                    </a:solidFill>
                  </a:rPr>
                  <a:t>B, 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5F14631-FAB5-14B0-8C23-617759AA184D}"/>
                  </a:ext>
                </a:extLst>
              </p:cNvPr>
              <p:cNvSpPr txBox="1"/>
              <p:nvPr/>
            </p:nvSpPr>
            <p:spPr>
              <a:xfrm>
                <a:off x="2523051" y="4915583"/>
                <a:ext cx="513957" cy="176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 algn="ctr" defTabSz="1625519">
                  <a:buClr>
                    <a:srgbClr val="000000"/>
                  </a:buClr>
                </a:pPr>
                <a:r>
                  <a:rPr lang="en-GB" sz="933" dirty="0">
                    <a:solidFill>
                      <a:srgbClr val="000000"/>
                    </a:solidFill>
                  </a:rPr>
                  <a:t>Z, mm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EBCD7B-34F7-5FBC-92D5-2585C833019C}"/>
                </a:ext>
              </a:extLst>
            </p:cNvPr>
            <p:cNvSpPr txBox="1"/>
            <p:nvPr/>
          </p:nvSpPr>
          <p:spPr>
            <a:xfrm>
              <a:off x="2691130" y="4350809"/>
              <a:ext cx="407670" cy="240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333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/>
                </a:rPr>
                <a:t>+5A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F4B774-E5CB-BE52-B454-BECC04463B4D}"/>
                </a:ext>
              </a:extLst>
            </p:cNvPr>
            <p:cNvSpPr txBox="1"/>
            <p:nvPr/>
          </p:nvSpPr>
          <p:spPr>
            <a:xfrm>
              <a:off x="2726851" y="4630083"/>
              <a:ext cx="407670" cy="240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333" b="1" dirty="0">
                  <a:solidFill>
                    <a:srgbClr val="0922DD"/>
                  </a:solidFill>
                  <a:latin typeface="Calibri"/>
                </a:rPr>
                <a:t>-5A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5CCA6FA-7FC0-8911-847A-DCF207B0512F}"/>
                </a:ext>
              </a:extLst>
            </p:cNvPr>
            <p:cNvSpPr txBox="1"/>
            <p:nvPr/>
          </p:nvSpPr>
          <p:spPr>
            <a:xfrm>
              <a:off x="2749711" y="4481833"/>
              <a:ext cx="407670" cy="240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333" b="1" dirty="0">
                  <a:solidFill>
                    <a:srgbClr val="FF0000"/>
                  </a:solidFill>
                  <a:latin typeface="Calibri"/>
                </a:rPr>
                <a:t>0A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144D9B3-CC2F-72ED-8C57-BEC43CC4F062}"/>
                </a:ext>
              </a:extLst>
            </p:cNvPr>
            <p:cNvCxnSpPr/>
            <p:nvPr/>
          </p:nvCxnSpPr>
          <p:spPr bwMode="auto">
            <a:xfrm>
              <a:off x="1094846" y="4352293"/>
              <a:ext cx="350448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197418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C6A76A-14E5-13B1-A731-6D24C8115191}"/>
                </a:ext>
              </a:extLst>
            </p:cNvPr>
            <p:cNvSpPr txBox="1"/>
            <p:nvPr/>
          </p:nvSpPr>
          <p:spPr>
            <a:xfrm>
              <a:off x="1784765" y="4041371"/>
              <a:ext cx="1168781" cy="1874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400" dirty="0">
                  <a:solidFill>
                    <a:srgbClr val="197418"/>
                  </a:solidFill>
                  <a:latin typeface="Calibri"/>
                </a:rPr>
                <a:t>Earth magnetic field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C806932-E305-EA67-DC00-91E9DC31C01E}"/>
              </a:ext>
            </a:extLst>
          </p:cNvPr>
          <p:cNvGrpSpPr/>
          <p:nvPr/>
        </p:nvGrpSpPr>
        <p:grpSpPr>
          <a:xfrm>
            <a:off x="8033724" y="3252981"/>
            <a:ext cx="4016186" cy="3185792"/>
            <a:chOff x="8599818" y="3084826"/>
            <a:chExt cx="3383908" cy="318579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A5EF6D2-6FDE-D223-BC9B-19E34920465D}"/>
                </a:ext>
              </a:extLst>
            </p:cNvPr>
            <p:cNvSpPr txBox="1"/>
            <p:nvPr/>
          </p:nvSpPr>
          <p:spPr>
            <a:xfrm>
              <a:off x="8599818" y="5531954"/>
              <a:ext cx="324308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 defTabSz="1625519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Magnetic simulation</a:t>
              </a:r>
            </a:p>
            <a:p>
              <a:pPr marL="0" lvl="1" algn="ctr" defTabSz="1625519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Smallest distance between beams ~35 mm.</a:t>
              </a:r>
            </a:p>
            <a:p>
              <a:pPr marL="0" lvl="1" algn="ctr" defTabSz="1625519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Air gap is important.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8C3776F-BEB2-BAD0-67A6-6A2BDB0955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214276" y="3084826"/>
              <a:ext cx="2769450" cy="2372439"/>
              <a:chOff x="4857277" y="1815627"/>
              <a:chExt cx="2150238" cy="2275954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37B068F-FBE2-D492-023A-C7410E8E4A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667"/>
              <a:stretch/>
            </p:blipFill>
            <p:spPr>
              <a:xfrm>
                <a:off x="4857277" y="1815627"/>
                <a:ext cx="1693712" cy="2275954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23D97BF-F0E2-0E00-F12E-E373908D2B30}"/>
                  </a:ext>
                </a:extLst>
              </p:cNvPr>
              <p:cNvSpPr txBox="1"/>
              <p:nvPr/>
            </p:nvSpPr>
            <p:spPr>
              <a:xfrm>
                <a:off x="5877890" y="3182935"/>
                <a:ext cx="1129625" cy="285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33" b="1" dirty="0" err="1">
                    <a:solidFill>
                      <a:srgbClr val="FF0000"/>
                    </a:solidFill>
                  </a:rPr>
                  <a:t>Bmax</a:t>
                </a:r>
                <a:r>
                  <a:rPr lang="en-US" sz="1333" b="1" dirty="0">
                    <a:solidFill>
                      <a:srgbClr val="FF0000"/>
                    </a:solidFill>
                  </a:rPr>
                  <a:t> = 2.2 T</a:t>
                </a:r>
                <a:endParaRPr lang="de-CH" sz="1333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7" name="Inhaltsplatzhalter 5">
            <a:extLst>
              <a:ext uri="{FF2B5EF4-FFF2-40B4-BE49-F238E27FC236}">
                <a16:creationId xmlns:a16="http://schemas.microsoft.com/office/drawing/2014/main" id="{64877E66-A8E5-7C08-0046-2D48969F0FA2}"/>
              </a:ext>
            </a:extLst>
          </p:cNvPr>
          <p:cNvSpPr txBox="1">
            <a:spLocks/>
          </p:cNvSpPr>
          <p:nvPr/>
        </p:nvSpPr>
        <p:spPr>
          <a:xfrm>
            <a:off x="2626194" y="935737"/>
            <a:ext cx="7279389" cy="38085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/>
              <a:t>Combine magnetic performance</a:t>
            </a:r>
            <a:endParaRPr lang="en-US" sz="16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EEB8629-FBB0-6172-B074-F0CFBF2B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79021" flipH="1">
            <a:off x="7873321" y="969376"/>
            <a:ext cx="4132646" cy="1796098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A4B59E8-9591-8502-5FA6-F91DCDE64335}"/>
              </a:ext>
            </a:extLst>
          </p:cNvPr>
          <p:cNvCxnSpPr>
            <a:cxnSpLocks/>
          </p:cNvCxnSpPr>
          <p:nvPr/>
        </p:nvCxnSpPr>
        <p:spPr>
          <a:xfrm flipV="1">
            <a:off x="4635062" y="2336800"/>
            <a:ext cx="6728498" cy="20039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34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4">
            <a:extLst>
              <a:ext uri="{FF2B5EF4-FFF2-40B4-BE49-F238E27FC236}">
                <a16:creationId xmlns:a16="http://schemas.microsoft.com/office/drawing/2014/main" id="{CB72D529-2567-E202-9D54-7EC17E79EF37}"/>
              </a:ext>
            </a:extLst>
          </p:cNvPr>
          <p:cNvSpPr txBox="1">
            <a:spLocks/>
          </p:cNvSpPr>
          <p:nvPr/>
        </p:nvSpPr>
        <p:spPr>
          <a:xfrm>
            <a:off x="1414930" y="472424"/>
            <a:ext cx="8944033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SLS 2.0 Thin Septum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3D60DF-9CE0-EE74-8719-3AD807580CDA}"/>
              </a:ext>
            </a:extLst>
          </p:cNvPr>
          <p:cNvGrpSpPr/>
          <p:nvPr/>
        </p:nvGrpSpPr>
        <p:grpSpPr>
          <a:xfrm>
            <a:off x="7778787" y="2757488"/>
            <a:ext cx="3137969" cy="2966812"/>
            <a:chOff x="3459326" y="3562377"/>
            <a:chExt cx="1328351" cy="133489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2C98DC-0550-3998-FDD4-D5028C58D5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7" r="39167"/>
            <a:stretch/>
          </p:blipFill>
          <p:spPr>
            <a:xfrm>
              <a:off x="3489025" y="3562377"/>
              <a:ext cx="1298652" cy="133489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1B829DE-F6C7-CB07-99E6-4F1FBD1965EA}"/>
                </a:ext>
              </a:extLst>
            </p:cNvPr>
            <p:cNvSpPr txBox="1"/>
            <p:nvPr/>
          </p:nvSpPr>
          <p:spPr>
            <a:xfrm>
              <a:off x="3459326" y="3732017"/>
              <a:ext cx="459708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 defTabSz="1625519">
                <a:buClr>
                  <a:srgbClr val="000000"/>
                </a:buClr>
              </a:pPr>
              <a:r>
                <a:rPr lang="en-GB" sz="1333" dirty="0">
                  <a:solidFill>
                    <a:srgbClr val="000000"/>
                  </a:solidFill>
                </a:rPr>
                <a:t>Cu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E6CF786-BB29-0D81-3DD9-1325FAB20AD4}"/>
                </a:ext>
              </a:extLst>
            </p:cNvPr>
            <p:cNvSpPr txBox="1"/>
            <p:nvPr/>
          </p:nvSpPr>
          <p:spPr>
            <a:xfrm>
              <a:off x="3955502" y="4651047"/>
              <a:ext cx="459708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 defTabSz="1625519">
                <a:buClr>
                  <a:srgbClr val="000000"/>
                </a:buClr>
              </a:pPr>
              <a:r>
                <a:rPr lang="en-GB" sz="1333" dirty="0">
                  <a:solidFill>
                    <a:srgbClr val="000000"/>
                  </a:solidFill>
                </a:rPr>
                <a:t>Cu</a:t>
              </a:r>
            </a:p>
          </p:txBody>
        </p:sp>
      </p:grp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2EE4438-5D57-E8DB-9877-20C70C20D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488837"/>
              </p:ext>
            </p:extLst>
          </p:nvPr>
        </p:nvGraphicFramePr>
        <p:xfrm>
          <a:off x="782566" y="2281325"/>
          <a:ext cx="5015806" cy="4037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610">
                  <a:extLst>
                    <a:ext uri="{9D8B030D-6E8A-4147-A177-3AD203B41FA5}">
                      <a16:colId xmlns:a16="http://schemas.microsoft.com/office/drawing/2014/main" val="2082729456"/>
                    </a:ext>
                  </a:extLst>
                </a:gridCol>
                <a:gridCol w="2033196">
                  <a:extLst>
                    <a:ext uri="{9D8B030D-6E8A-4147-A177-3AD203B41FA5}">
                      <a16:colId xmlns:a16="http://schemas.microsoft.com/office/drawing/2014/main" val="35663872"/>
                    </a:ext>
                  </a:extLst>
                </a:gridCol>
              </a:tblGrid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Thin Septum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938125702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Septum thickness, mm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96399153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Magnet length, 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2429278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Gap, mm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6.0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7720846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Magnet length, 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2135101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Bending angle, mrad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15@2.7 GeV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40489358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Field</a:t>
                      </a:r>
                      <a:r>
                        <a:rPr lang="en-US" sz="1400" baseline="0" dirty="0"/>
                        <a:t> integral, T.m</a:t>
                      </a:r>
                      <a:endParaRPr lang="en-US" sz="1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0.135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028935061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Gap field. 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0.45@2.7 kA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32223970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Pulse length (period), </a:t>
                      </a:r>
                      <a:r>
                        <a:rPr lang="el-GR" sz="1400" dirty="0"/>
                        <a:t>μ</a:t>
                      </a:r>
                      <a:r>
                        <a:rPr lang="en-US" sz="1400" dirty="0"/>
                        <a:t>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12.5 (full sine)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543689895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Maximum</a:t>
                      </a:r>
                      <a:r>
                        <a:rPr lang="en-US" sz="1400" baseline="0" dirty="0"/>
                        <a:t> z</a:t>
                      </a:r>
                      <a:r>
                        <a:rPr lang="en-US" sz="1400" dirty="0"/>
                        <a:t>ero-field integral, </a:t>
                      </a:r>
                      <a:r>
                        <a:rPr lang="el-GR" sz="1400" dirty="0"/>
                        <a:t>μ</a:t>
                      </a:r>
                      <a:r>
                        <a:rPr lang="en-US" sz="1400" dirty="0"/>
                        <a:t>T.m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2.37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10288460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Shielding coefficient, -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&gt;50000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021193790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r>
                        <a:rPr lang="en-US" sz="1400" dirty="0"/>
                        <a:t>Stability, </a:t>
                      </a:r>
                      <a:r>
                        <a:rPr lang="en-US" sz="1400" dirty="0" err="1"/>
                        <a:t>ppt</a:t>
                      </a:r>
                      <a:endParaRPr lang="en-US" sz="1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943111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BF1F12D-98DE-853B-DF0D-71B9A01D77B9}"/>
              </a:ext>
            </a:extLst>
          </p:cNvPr>
          <p:cNvSpPr txBox="1"/>
          <p:nvPr/>
        </p:nvSpPr>
        <p:spPr>
          <a:xfrm>
            <a:off x="934517" y="1871643"/>
            <a:ext cx="2736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1625519">
              <a:buClr>
                <a:srgbClr val="000000"/>
              </a:buClr>
            </a:pPr>
            <a:r>
              <a:rPr lang="en-GB" sz="1600" dirty="0">
                <a:solidFill>
                  <a:srgbClr val="000000"/>
                </a:solidFill>
              </a:rPr>
              <a:t>Thin Septum Specification</a:t>
            </a:r>
          </a:p>
        </p:txBody>
      </p:sp>
      <p:sp>
        <p:nvSpPr>
          <p:cNvPr id="39" name="Inhaltsplatzhalter 5">
            <a:extLst>
              <a:ext uri="{FF2B5EF4-FFF2-40B4-BE49-F238E27FC236}">
                <a16:creationId xmlns:a16="http://schemas.microsoft.com/office/drawing/2014/main" id="{FFE55E71-A6E6-93C1-3CF0-5FDE8E2BF6A0}"/>
              </a:ext>
            </a:extLst>
          </p:cNvPr>
          <p:cNvSpPr txBox="1">
            <a:spLocks/>
          </p:cNvSpPr>
          <p:nvPr/>
        </p:nvSpPr>
        <p:spPr>
          <a:xfrm>
            <a:off x="7304442" y="900562"/>
            <a:ext cx="4551089" cy="1321212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67" dirty="0"/>
              <a:t>Distance between injected and stored beam only 3 mm.</a:t>
            </a:r>
          </a:p>
          <a:p>
            <a:r>
              <a:rPr lang="en-US" sz="1867" dirty="0"/>
              <a:t>Very thin septum wall - 1 mm</a:t>
            </a:r>
          </a:p>
          <a:p>
            <a:r>
              <a:rPr lang="en-US" sz="1867" dirty="0"/>
              <a:t>Good magnetic screening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4F7CC6F-20CB-B695-CCE7-E472533918AE}"/>
              </a:ext>
            </a:extLst>
          </p:cNvPr>
          <p:cNvSpPr/>
          <p:nvPr/>
        </p:nvSpPr>
        <p:spPr>
          <a:xfrm>
            <a:off x="634701" y="972360"/>
            <a:ext cx="53680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Very thin eddy current septum should ensure inserting the injected beam very close to the stored beam with preferably no disturbance.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FAA8638-A1FD-B0F8-9A8B-FD5C529DC804}"/>
              </a:ext>
            </a:extLst>
          </p:cNvPr>
          <p:cNvSpPr txBox="1"/>
          <p:nvPr/>
        </p:nvSpPr>
        <p:spPr>
          <a:xfrm>
            <a:off x="8011001" y="5909845"/>
            <a:ext cx="313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Three sections of SLS 2 thin septum prototype 3D CST® magnetic model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27088-B062-53C3-3DA5-C5EBC4E05DA5}"/>
              </a:ext>
            </a:extLst>
          </p:cNvPr>
          <p:cNvSpPr txBox="1"/>
          <p:nvPr/>
        </p:nvSpPr>
        <p:spPr>
          <a:xfrm>
            <a:off x="6258847" y="3913366"/>
            <a:ext cx="1373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Septum wall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7F0A230-6938-B1DA-550F-31B9B2EEB427}"/>
              </a:ext>
            </a:extLst>
          </p:cNvPr>
          <p:cNvCxnSpPr>
            <a:cxnSpLocks/>
          </p:cNvCxnSpPr>
          <p:nvPr/>
        </p:nvCxnSpPr>
        <p:spPr>
          <a:xfrm flipV="1">
            <a:off x="7464612" y="3679239"/>
            <a:ext cx="1400145" cy="445232"/>
          </a:xfrm>
          <a:prstGeom prst="straightConnector1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70D06CD-9043-F2AF-B2ED-B7C5CCF718B2}"/>
              </a:ext>
            </a:extLst>
          </p:cNvPr>
          <p:cNvSpPr txBox="1"/>
          <p:nvPr/>
        </p:nvSpPr>
        <p:spPr>
          <a:xfrm>
            <a:off x="6258847" y="3167390"/>
            <a:ext cx="1373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Stored beam</a:t>
            </a:r>
          </a:p>
          <a:p>
            <a:r>
              <a:rPr lang="en-US" sz="1400" dirty="0"/>
              <a:t>(Line 1)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AADE96-8C19-3123-F056-340BFB091465}"/>
              </a:ext>
            </a:extLst>
          </p:cNvPr>
          <p:cNvSpPr txBox="1"/>
          <p:nvPr/>
        </p:nvSpPr>
        <p:spPr>
          <a:xfrm>
            <a:off x="6258847" y="4480711"/>
            <a:ext cx="1373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Injected beam</a:t>
            </a:r>
          </a:p>
          <a:p>
            <a:r>
              <a:rPr lang="en-US" sz="1400" dirty="0"/>
              <a:t>(Line 2)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FAE3C38-79EC-BFC1-9AF2-EA4A3BC1D160}"/>
              </a:ext>
            </a:extLst>
          </p:cNvPr>
          <p:cNvCxnSpPr>
            <a:cxnSpLocks/>
          </p:cNvCxnSpPr>
          <p:nvPr/>
        </p:nvCxnSpPr>
        <p:spPr>
          <a:xfrm>
            <a:off x="7464612" y="3372508"/>
            <a:ext cx="1486294" cy="191536"/>
          </a:xfrm>
          <a:prstGeom prst="straightConnector1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D63C40A-34B0-A393-0DCD-81E868C2EB1A}"/>
              </a:ext>
            </a:extLst>
          </p:cNvPr>
          <p:cNvCxnSpPr>
            <a:cxnSpLocks/>
          </p:cNvCxnSpPr>
          <p:nvPr/>
        </p:nvCxnSpPr>
        <p:spPr>
          <a:xfrm flipV="1">
            <a:off x="7553325" y="3868331"/>
            <a:ext cx="1397581" cy="826924"/>
          </a:xfrm>
          <a:prstGeom prst="straightConnector1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697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D1574C06-E480-BF6E-A136-D92978EF5ECD}"/>
              </a:ext>
            </a:extLst>
          </p:cNvPr>
          <p:cNvSpPr txBox="1">
            <a:spLocks/>
          </p:cNvSpPr>
          <p:nvPr/>
        </p:nvSpPr>
        <p:spPr>
          <a:xfrm>
            <a:off x="1414930" y="472424"/>
            <a:ext cx="8944033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Eddy current septum numerical simulations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BA37F-30AB-FE1E-146C-B3B0D640FA76}"/>
              </a:ext>
            </a:extLst>
          </p:cNvPr>
          <p:cNvSpPr/>
          <p:nvPr/>
        </p:nvSpPr>
        <p:spPr>
          <a:xfrm>
            <a:off x="518879" y="1168371"/>
            <a:ext cx="536806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Powder cores are chosen for the magnetic circuit to cover the frequency and the filed strength requirements.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3D electromagnetic numerical simulations were used to optimize the screening of the thin septum.</a:t>
            </a:r>
          </a:p>
          <a:p>
            <a:pPr indent="276225" algn="just">
              <a:spcBef>
                <a:spcPts val="600"/>
              </a:spcBef>
            </a:pPr>
            <a:r>
              <a:rPr lang="en-US" sz="1600" dirty="0"/>
              <a:t>The credibility of the simulation results depends a lot on the correct material model.  Choosing the proper material model parameters proved itself difficult since this information is usually not readily available.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4094F4-4EBE-1FFE-DBAA-9DCF56365025}"/>
              </a:ext>
            </a:extLst>
          </p:cNvPr>
          <p:cNvSpPr txBox="1"/>
          <p:nvPr/>
        </p:nvSpPr>
        <p:spPr>
          <a:xfrm>
            <a:off x="10257543" y="540304"/>
            <a:ext cx="1461401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219170">
              <a:spcBef>
                <a:spcPts val="30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Legend:</a:t>
            </a:r>
          </a:p>
          <a:p>
            <a:pPr marL="0" lvl="1" algn="ctr" defTabSz="1219170">
              <a:spcBef>
                <a:spcPts val="30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Septum’s 4-layers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3CC25DF-6BB9-0410-284D-1B6FF025C44F}"/>
              </a:ext>
            </a:extLst>
          </p:cNvPr>
          <p:cNvGrpSpPr/>
          <p:nvPr/>
        </p:nvGrpSpPr>
        <p:grpSpPr>
          <a:xfrm>
            <a:off x="5457302" y="4808945"/>
            <a:ext cx="1328351" cy="1334891"/>
            <a:chOff x="3459326" y="3562377"/>
            <a:chExt cx="1328351" cy="133489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68F0F4D-2B07-A79E-1046-2C8C5536B889}"/>
                </a:ext>
              </a:extLst>
            </p:cNvPr>
            <p:cNvGrpSpPr/>
            <p:nvPr/>
          </p:nvGrpSpPr>
          <p:grpSpPr>
            <a:xfrm>
              <a:off x="3489025" y="3562377"/>
              <a:ext cx="1298652" cy="1334891"/>
              <a:chOff x="2809524" y="3686555"/>
              <a:chExt cx="1298652" cy="1334891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FAB231CE-2402-7A7E-0517-46ACDB844D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67" r="39167"/>
              <a:stretch/>
            </p:blipFill>
            <p:spPr>
              <a:xfrm>
                <a:off x="2809524" y="3686555"/>
                <a:ext cx="1298652" cy="1334891"/>
              </a:xfrm>
              <a:prstGeom prst="rect">
                <a:avLst/>
              </a:prstGeom>
            </p:spPr>
          </p:pic>
          <p:sp>
            <p:nvSpPr>
              <p:cNvPr id="27" name="Right Arrow 1">
                <a:extLst>
                  <a:ext uri="{FF2B5EF4-FFF2-40B4-BE49-F238E27FC236}">
                    <a16:creationId xmlns:a16="http://schemas.microsoft.com/office/drawing/2014/main" id="{EF650FD9-FF55-3C86-F113-323323BA828B}"/>
                  </a:ext>
                </a:extLst>
              </p:cNvPr>
              <p:cNvSpPr/>
              <p:nvPr/>
            </p:nvSpPr>
            <p:spPr bwMode="auto">
              <a:xfrm rot="19439961">
                <a:off x="2961548" y="4498212"/>
                <a:ext cx="325903" cy="267007"/>
              </a:xfrm>
              <a:prstGeom prst="rightArrow">
                <a:avLst/>
              </a:prstGeom>
              <a:solidFill>
                <a:srgbClr val="C5000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2542762-3041-82DF-31A8-CF66A51F3B76}"/>
                  </a:ext>
                </a:extLst>
              </p:cNvPr>
              <p:cNvSpPr/>
              <p:nvPr/>
            </p:nvSpPr>
            <p:spPr bwMode="auto">
              <a:xfrm rot="553939">
                <a:off x="3124484" y="4033956"/>
                <a:ext cx="320346" cy="183520"/>
              </a:xfrm>
              <a:prstGeom prst="rect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6C1134-4B15-8545-4D4C-0283099B1CD3}"/>
                </a:ext>
              </a:extLst>
            </p:cNvPr>
            <p:cNvSpPr txBox="1"/>
            <p:nvPr/>
          </p:nvSpPr>
          <p:spPr>
            <a:xfrm>
              <a:off x="3459326" y="3732017"/>
              <a:ext cx="4597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000" dirty="0">
                  <a:solidFill>
                    <a:srgbClr val="000000"/>
                  </a:solidFill>
                </a:rPr>
                <a:t>Cu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5451F5A-EEC7-3583-A3DF-9FC271550BD5}"/>
                </a:ext>
              </a:extLst>
            </p:cNvPr>
            <p:cNvSpPr txBox="1"/>
            <p:nvPr/>
          </p:nvSpPr>
          <p:spPr>
            <a:xfrm>
              <a:off x="3955502" y="4651047"/>
              <a:ext cx="4597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000" dirty="0">
                  <a:solidFill>
                    <a:srgbClr val="000000"/>
                  </a:solidFill>
                </a:rPr>
                <a:t>Cu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9CB2145-93CE-82EC-516A-4E0DFFB17897}"/>
              </a:ext>
            </a:extLst>
          </p:cNvPr>
          <p:cNvSpPr txBox="1"/>
          <p:nvPr/>
        </p:nvSpPr>
        <p:spPr>
          <a:xfrm>
            <a:off x="4737261" y="5996919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Ip = 3 kA</a:t>
            </a:r>
            <a:endParaRPr lang="de-CH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9AF502-7908-1C60-3BE9-B2F0999EB9DF}"/>
              </a:ext>
            </a:extLst>
          </p:cNvPr>
          <p:cNvSpPr txBox="1"/>
          <p:nvPr/>
        </p:nvSpPr>
        <p:spPr>
          <a:xfrm>
            <a:off x="7983667" y="5595604"/>
            <a:ext cx="3357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Electromagnetic model of the thin septum </a:t>
            </a:r>
          </a:p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Courtesy of S. Dordevic</a:t>
            </a:r>
          </a:p>
        </p:txBody>
      </p:sp>
      <p:pic>
        <p:nvPicPr>
          <p:cNvPr id="34" name="Picture 3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063B682-5B11-9C07-3579-4BF59AD4E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45" y="3553792"/>
            <a:ext cx="5065720" cy="2303422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C7BD7528-58F9-6F3B-F94F-AF8F31BD1599}"/>
              </a:ext>
            </a:extLst>
          </p:cNvPr>
          <p:cNvSpPr/>
          <p:nvPr/>
        </p:nvSpPr>
        <p:spPr>
          <a:xfrm>
            <a:off x="7414658" y="924548"/>
            <a:ext cx="1850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ctr">
              <a:spcBef>
                <a:spcPts val="600"/>
              </a:spcBef>
            </a:pPr>
            <a:r>
              <a:rPr lang="en-US" sz="1600" dirty="0"/>
              <a:t>Skin depth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8C0FD4E-D071-DAD3-A2BE-B72B6F707E5D}"/>
              </a:ext>
            </a:extLst>
          </p:cNvPr>
          <p:cNvCxnSpPr>
            <a:cxnSpLocks/>
          </p:cNvCxnSpPr>
          <p:nvPr/>
        </p:nvCxnSpPr>
        <p:spPr bwMode="auto">
          <a:xfrm flipV="1">
            <a:off x="5805784" y="2354351"/>
            <a:ext cx="919127" cy="27669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9D3227C-6384-5473-4732-1385EF1B7126}"/>
              </a:ext>
            </a:extLst>
          </p:cNvPr>
          <p:cNvCxnSpPr>
            <a:cxnSpLocks/>
          </p:cNvCxnSpPr>
          <p:nvPr/>
        </p:nvCxnSpPr>
        <p:spPr bwMode="auto">
          <a:xfrm flipV="1">
            <a:off x="6116362" y="4850270"/>
            <a:ext cx="4236914" cy="5141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7343466-91C3-9651-86A7-8BCF4294976A}"/>
              </a:ext>
            </a:extLst>
          </p:cNvPr>
          <p:cNvGrpSpPr/>
          <p:nvPr/>
        </p:nvGrpSpPr>
        <p:grpSpPr>
          <a:xfrm>
            <a:off x="6724911" y="2381917"/>
            <a:ext cx="3634052" cy="2573253"/>
            <a:chOff x="4454525" y="1085819"/>
            <a:chExt cx="2903351" cy="215549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DEAFF8E-A292-250B-E8C7-8C57B119B9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4932" t="33314" r="16808" b="31150"/>
            <a:stretch/>
          </p:blipFill>
          <p:spPr>
            <a:xfrm>
              <a:off x="4454525" y="1085819"/>
              <a:ext cx="2903351" cy="2053590"/>
            </a:xfrm>
            <a:prstGeom prst="rect">
              <a:avLst/>
            </a:prstGeom>
            <a:ln w="19050">
              <a:solidFill>
                <a:srgbClr val="0070C0"/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6817240-A795-163E-081D-C65DC0DD60F7}"/>
                </a:ext>
              </a:extLst>
            </p:cNvPr>
            <p:cNvSpPr/>
            <p:nvPr/>
          </p:nvSpPr>
          <p:spPr bwMode="auto">
            <a:xfrm>
              <a:off x="6863472" y="1646078"/>
              <a:ext cx="473457" cy="316230"/>
            </a:xfrm>
            <a:prstGeom prst="rect">
              <a:avLst/>
            </a:prstGeom>
            <a:noFill/>
            <a:ln w="190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660F985-5E3D-001A-5967-442B396D9848}"/>
                </a:ext>
              </a:extLst>
            </p:cNvPr>
            <p:cNvSpPr txBox="1"/>
            <p:nvPr/>
          </p:nvSpPr>
          <p:spPr>
            <a:xfrm>
              <a:off x="4507701" y="1696326"/>
              <a:ext cx="760066" cy="2578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Septum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749E2C-C53D-AF22-770B-5250B524E4E3}"/>
                </a:ext>
              </a:extLst>
            </p:cNvPr>
            <p:cNvSpPr txBox="1"/>
            <p:nvPr/>
          </p:nvSpPr>
          <p:spPr>
            <a:xfrm>
              <a:off x="5481215" y="1249035"/>
              <a:ext cx="89203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“0”-field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F61870-A894-CC0E-9450-0FB3326AABFE}"/>
                </a:ext>
              </a:extLst>
            </p:cNvPr>
            <p:cNvSpPr txBox="1"/>
            <p:nvPr/>
          </p:nvSpPr>
          <p:spPr>
            <a:xfrm>
              <a:off x="5479085" y="2209529"/>
              <a:ext cx="836712" cy="2578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Main field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3FC633-A318-BC66-7FA2-F7EF23E30411}"/>
                </a:ext>
              </a:extLst>
            </p:cNvPr>
            <p:cNvSpPr txBox="1"/>
            <p:nvPr/>
          </p:nvSpPr>
          <p:spPr>
            <a:xfrm>
              <a:off x="6417453" y="2502622"/>
              <a:ext cx="940420" cy="4382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Fe-powder core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55F1CE1-DC3D-E70B-8F45-F2FED58129DF}"/>
                </a:ext>
              </a:extLst>
            </p:cNvPr>
            <p:cNvSpPr txBox="1"/>
            <p:nvPr/>
          </p:nvSpPr>
          <p:spPr>
            <a:xfrm>
              <a:off x="4461971" y="2480183"/>
              <a:ext cx="932974" cy="4382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Fe-powder core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0ABC152-FC2B-5720-18DE-052AEB3B6D4D}"/>
                </a:ext>
              </a:extLst>
            </p:cNvPr>
            <p:cNvCxnSpPr/>
            <p:nvPr/>
          </p:nvCxnSpPr>
          <p:spPr bwMode="auto">
            <a:xfrm>
              <a:off x="5460181" y="3241318"/>
              <a:ext cx="89203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9190CDF-CA2A-3459-F510-9BBE2E229C87}"/>
                </a:ext>
              </a:extLst>
            </p:cNvPr>
            <p:cNvSpPr txBox="1"/>
            <p:nvPr/>
          </p:nvSpPr>
          <p:spPr>
            <a:xfrm>
              <a:off x="5473782" y="2857179"/>
              <a:ext cx="864834" cy="2578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lvl="1" algn="ctr" defTabSz="1219170">
                <a:buClr>
                  <a:srgbClr val="000000"/>
                </a:buClr>
              </a:pPr>
              <a:r>
                <a:rPr lang="en-GB" sz="1400" dirty="0">
                  <a:solidFill>
                    <a:srgbClr val="000000"/>
                  </a:solidFill>
                </a:rPr>
                <a:t>Gap 6 mm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D3E88F20-AA1B-05ED-6B55-3E99B58FC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0424" y="1143665"/>
            <a:ext cx="1729987" cy="1287432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DD2A66A-FF41-799D-98CE-7577D9CAB0EF}"/>
                  </a:ext>
                </a:extLst>
              </p:cNvPr>
              <p:cNvSpPr txBox="1"/>
              <p:nvPr/>
            </p:nvSpPr>
            <p:spPr>
              <a:xfrm>
                <a:off x="7072420" y="1357004"/>
                <a:ext cx="2429502" cy="7073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DD2A66A-FF41-799D-98CE-7577D9CAB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420" y="1357004"/>
                <a:ext cx="2429502" cy="7073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E15E2FD-6C30-F43F-33E1-663207C46E19}"/>
              </a:ext>
            </a:extLst>
          </p:cNvPr>
          <p:cNvCxnSpPr>
            <a:cxnSpLocks/>
          </p:cNvCxnSpPr>
          <p:nvPr/>
        </p:nvCxnSpPr>
        <p:spPr bwMode="auto">
          <a:xfrm flipV="1">
            <a:off x="9740130" y="1120427"/>
            <a:ext cx="411469" cy="19303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285B6A5-FDA0-A037-A6CB-C4D187CC5FB8}"/>
              </a:ext>
            </a:extLst>
          </p:cNvPr>
          <p:cNvCxnSpPr>
            <a:cxnSpLocks/>
          </p:cNvCxnSpPr>
          <p:nvPr/>
        </p:nvCxnSpPr>
        <p:spPr bwMode="auto">
          <a:xfrm flipV="1">
            <a:off x="10308253" y="2431097"/>
            <a:ext cx="1592158" cy="9874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E6A8CC7-CE29-C92D-8369-983F999EFD5A}"/>
              </a:ext>
            </a:extLst>
          </p:cNvPr>
          <p:cNvSpPr txBox="1"/>
          <p:nvPr/>
        </p:nvSpPr>
        <p:spPr>
          <a:xfrm>
            <a:off x="911894" y="5839195"/>
            <a:ext cx="3357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625519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Excitation pulse</a:t>
            </a:r>
          </a:p>
        </p:txBody>
      </p:sp>
    </p:spTree>
    <p:extLst>
      <p:ext uri="{BB962C8B-B14F-4D97-AF65-F5344CB8AC3E}">
        <p14:creationId xmlns:p14="http://schemas.microsoft.com/office/powerpoint/2010/main" val="1598706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40DC0C0-B5FF-935C-DECC-A306ADE03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83" y="854781"/>
            <a:ext cx="4382817" cy="152580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D63917-30C4-1164-9E8E-7788C3741DA4}"/>
              </a:ext>
            </a:extLst>
          </p:cNvPr>
          <p:cNvSpPr/>
          <p:nvPr/>
        </p:nvSpPr>
        <p:spPr>
          <a:xfrm>
            <a:off x="5115076" y="997915"/>
            <a:ext cx="49692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One mm of cooper does not provide the required screening. No other engineering material (at room temperature) could provide much better conductivity. (Silver is only ~6% more conductive and will not give significant skin depth reduction.)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F4098E-AC9F-70A5-AC74-CD6235735AFD}"/>
              </a:ext>
            </a:extLst>
          </p:cNvPr>
          <p:cNvSpPr txBox="1"/>
          <p:nvPr/>
        </p:nvSpPr>
        <p:spPr>
          <a:xfrm>
            <a:off x="10295056" y="498834"/>
            <a:ext cx="1461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219170">
              <a:spcBef>
                <a:spcPts val="30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Legend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7FCF89-2D32-F1C3-298E-F8791F5F62A1}"/>
              </a:ext>
            </a:extLst>
          </p:cNvPr>
          <p:cNvSpPr txBox="1"/>
          <p:nvPr/>
        </p:nvSpPr>
        <p:spPr>
          <a:xfrm>
            <a:off x="3062047" y="1141488"/>
            <a:ext cx="9177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Excitation</a:t>
            </a:r>
            <a:endParaRPr lang="de-CH" sz="1400" dirty="0">
              <a:solidFill>
                <a:srgbClr val="C00000"/>
              </a:solidFill>
            </a:endParaRPr>
          </a:p>
        </p:txBody>
      </p:sp>
      <p:pic>
        <p:nvPicPr>
          <p:cNvPr id="4" name="Picture 3" descr="A graph with a green line&#10;&#10;Description automatically generated">
            <a:extLst>
              <a:ext uri="{FF2B5EF4-FFF2-40B4-BE49-F238E27FC236}">
                <a16:creationId xmlns:a16="http://schemas.microsoft.com/office/drawing/2014/main" id="{A424CB9C-2FF0-9B5F-F0BA-D0AAEBC8FD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184"/>
          <a:stretch/>
        </p:blipFill>
        <p:spPr>
          <a:xfrm>
            <a:off x="646383" y="4552454"/>
            <a:ext cx="4110892" cy="17935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E8BF7A04-ECD4-0C51-1052-91D72D69C3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184"/>
          <a:stretch/>
        </p:blipFill>
        <p:spPr>
          <a:xfrm>
            <a:off x="5827077" y="2453677"/>
            <a:ext cx="4110892" cy="1828914"/>
          </a:xfrm>
          <a:prstGeom prst="rect">
            <a:avLst/>
          </a:prstGeom>
        </p:spPr>
      </p:pic>
      <p:pic>
        <p:nvPicPr>
          <p:cNvPr id="11" name="Picture 10" descr="A graph with green line&#10;&#10;Description automatically generated">
            <a:extLst>
              <a:ext uri="{FF2B5EF4-FFF2-40B4-BE49-F238E27FC236}">
                <a16:creationId xmlns:a16="http://schemas.microsoft.com/office/drawing/2014/main" id="{43927853-D4CC-1072-958B-A5D2EC6BC4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2184"/>
          <a:stretch/>
        </p:blipFill>
        <p:spPr>
          <a:xfrm>
            <a:off x="5827077" y="4456150"/>
            <a:ext cx="4274884" cy="1889804"/>
          </a:xfrm>
          <a:prstGeom prst="rect">
            <a:avLst/>
          </a:prstGeom>
        </p:spPr>
      </p:pic>
      <p:pic>
        <p:nvPicPr>
          <p:cNvPr id="12" name="Picture 11" descr="A yellow rectangular object with black lines&#10;&#10;Description automatically generated">
            <a:extLst>
              <a:ext uri="{FF2B5EF4-FFF2-40B4-BE49-F238E27FC236}">
                <a16:creationId xmlns:a16="http://schemas.microsoft.com/office/drawing/2014/main" id="{A8F21401-7797-8EA9-0FA1-A346AB6DE1F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500" r="26071" b="14159"/>
          <a:stretch/>
        </p:blipFill>
        <p:spPr>
          <a:xfrm>
            <a:off x="10416156" y="941085"/>
            <a:ext cx="1219200" cy="1075558"/>
          </a:xfrm>
          <a:prstGeom prst="rect">
            <a:avLst/>
          </a:prstGeom>
        </p:spPr>
      </p:pic>
      <p:pic>
        <p:nvPicPr>
          <p:cNvPr id="13" name="Picture 12" descr="A graph with a red line&#10;&#10;Description automatically generated">
            <a:extLst>
              <a:ext uri="{FF2B5EF4-FFF2-40B4-BE49-F238E27FC236}">
                <a16:creationId xmlns:a16="http://schemas.microsoft.com/office/drawing/2014/main" id="{6C0D77A8-66BD-C86E-5C92-EC7776CA667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2559"/>
          <a:stretch/>
        </p:blipFill>
        <p:spPr>
          <a:xfrm>
            <a:off x="646383" y="2535075"/>
            <a:ext cx="4110892" cy="17934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7661E7-DB51-2880-A5AB-AB648D01BF45}"/>
              </a:ext>
            </a:extLst>
          </p:cNvPr>
          <p:cNvSpPr txBox="1"/>
          <p:nvPr/>
        </p:nvSpPr>
        <p:spPr>
          <a:xfrm>
            <a:off x="2486270" y="4859248"/>
            <a:ext cx="19017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Leakage Field in (0/0/0)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16A92-2DD9-05FB-6FA1-1358365B14E0}"/>
              </a:ext>
            </a:extLst>
          </p:cNvPr>
          <p:cNvSpPr txBox="1"/>
          <p:nvPr/>
        </p:nvSpPr>
        <p:spPr>
          <a:xfrm>
            <a:off x="2682392" y="2802792"/>
            <a:ext cx="18341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Main Field in (0/-10/0)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A00254-6C33-EDF9-D963-587AE85D9572}"/>
              </a:ext>
            </a:extLst>
          </p:cNvPr>
          <p:cNvSpPr txBox="1"/>
          <p:nvPr/>
        </p:nvSpPr>
        <p:spPr>
          <a:xfrm>
            <a:off x="6619422" y="3079952"/>
            <a:ext cx="301791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Main Field along curve 2 @ 22.25us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60E8E1-43CA-1FF0-E9CD-50CE676C2298}"/>
              </a:ext>
            </a:extLst>
          </p:cNvPr>
          <p:cNvSpPr txBox="1"/>
          <p:nvPr/>
        </p:nvSpPr>
        <p:spPr>
          <a:xfrm>
            <a:off x="6803475" y="5043481"/>
            <a:ext cx="27705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Leakage Field along curve 1 @ 60us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5F4B96-47FE-C197-9C9A-5DBE60EC1305}"/>
              </a:ext>
            </a:extLst>
          </p:cNvPr>
          <p:cNvSpPr txBox="1"/>
          <p:nvPr/>
        </p:nvSpPr>
        <p:spPr>
          <a:xfrm>
            <a:off x="10100763" y="2151117"/>
            <a:ext cx="1882823" cy="307777"/>
          </a:xfrm>
          <a:prstGeom prst="rect">
            <a:avLst/>
          </a:prstGeom>
          <a:solidFill>
            <a:schemeClr val="bg1"/>
          </a:solidFill>
          <a:ln>
            <a:solidFill>
              <a:srgbClr val="FDCA00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Copper, thickness 1mm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83B3F-D32D-90CE-4779-142EB87DD32E}"/>
              </a:ext>
            </a:extLst>
          </p:cNvPr>
          <p:cNvSpPr txBox="1"/>
          <p:nvPr/>
        </p:nvSpPr>
        <p:spPr>
          <a:xfrm>
            <a:off x="2904310" y="5531093"/>
            <a:ext cx="161236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0.5 mT or 150 µT.m</a:t>
            </a:r>
            <a:endParaRPr lang="de-CH" sz="1400" b="1" dirty="0">
              <a:solidFill>
                <a:srgbClr val="C00000"/>
              </a:solidFill>
            </a:endParaRPr>
          </a:p>
        </p:txBody>
      </p:sp>
      <p:sp>
        <p:nvSpPr>
          <p:cNvPr id="21" name="Titel 4">
            <a:extLst>
              <a:ext uri="{FF2B5EF4-FFF2-40B4-BE49-F238E27FC236}">
                <a16:creationId xmlns:a16="http://schemas.microsoft.com/office/drawing/2014/main" id="{3512511E-3AA0-C7D5-C9CC-ECA0885E4AE5}"/>
              </a:ext>
            </a:extLst>
          </p:cNvPr>
          <p:cNvSpPr txBox="1">
            <a:spLocks/>
          </p:cNvSpPr>
          <p:nvPr/>
        </p:nvSpPr>
        <p:spPr>
          <a:xfrm>
            <a:off x="1414930" y="472424"/>
            <a:ext cx="8944033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Conductivity limitation</a:t>
            </a:r>
          </a:p>
        </p:txBody>
      </p:sp>
    </p:spTree>
    <p:extLst>
      <p:ext uri="{BB962C8B-B14F-4D97-AF65-F5344CB8AC3E}">
        <p14:creationId xmlns:p14="http://schemas.microsoft.com/office/powerpoint/2010/main" val="4259595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A graph with a line&#10;&#10;Description automatically generated">
            <a:extLst>
              <a:ext uri="{FF2B5EF4-FFF2-40B4-BE49-F238E27FC236}">
                <a16:creationId xmlns:a16="http://schemas.microsoft.com/office/drawing/2014/main" id="{8D77AEDC-D504-3D4A-000D-23AEBF34D6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714"/>
          <a:stretch/>
        </p:blipFill>
        <p:spPr>
          <a:xfrm>
            <a:off x="561865" y="4574482"/>
            <a:ext cx="3799519" cy="175379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D63917-30C4-1164-9E8E-7788C3741DA4}"/>
              </a:ext>
            </a:extLst>
          </p:cNvPr>
          <p:cNvSpPr/>
          <p:nvPr/>
        </p:nvSpPr>
        <p:spPr>
          <a:xfrm>
            <a:off x="4941840" y="1004886"/>
            <a:ext cx="50203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just">
              <a:spcBef>
                <a:spcPts val="600"/>
              </a:spcBef>
            </a:pPr>
            <a:r>
              <a:rPr lang="en-US" sz="1600" dirty="0"/>
              <a:t>Cooper sheet screens the majority of the field. Adding high-µ soft magnetic material we can beat copper in the frequency range where it has available significantly large relative permeability. This compensates its lower conductivity and overall reduces the skin depth.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F4098E-AC9F-70A5-AC74-CD6235735AFD}"/>
              </a:ext>
            </a:extLst>
          </p:cNvPr>
          <p:cNvSpPr txBox="1"/>
          <p:nvPr/>
        </p:nvSpPr>
        <p:spPr>
          <a:xfrm>
            <a:off x="10295056" y="498834"/>
            <a:ext cx="1461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219170">
              <a:spcBef>
                <a:spcPts val="30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Legend</a:t>
            </a: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BA29E97-24EF-CF1B-08AC-B75E49B2F8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895"/>
          <a:stretch/>
        </p:blipFill>
        <p:spPr>
          <a:xfrm>
            <a:off x="561865" y="1039588"/>
            <a:ext cx="3799519" cy="1417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C3BCD0-04D8-457A-4E1E-22EA85C086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8" t="44074" r="38514" b="23333"/>
          <a:stretch/>
        </p:blipFill>
        <p:spPr>
          <a:xfrm>
            <a:off x="10445654" y="850541"/>
            <a:ext cx="1224111" cy="10772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7FCF89-2D32-F1C3-298E-F8791F5F62A1}"/>
              </a:ext>
            </a:extLst>
          </p:cNvPr>
          <p:cNvSpPr txBox="1"/>
          <p:nvPr/>
        </p:nvSpPr>
        <p:spPr>
          <a:xfrm>
            <a:off x="2878899" y="1335409"/>
            <a:ext cx="9177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Excitation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26BF06-DB18-0A9A-4360-A64DFEB94191}"/>
              </a:ext>
            </a:extLst>
          </p:cNvPr>
          <p:cNvSpPr txBox="1"/>
          <p:nvPr/>
        </p:nvSpPr>
        <p:spPr>
          <a:xfrm>
            <a:off x="9867995" y="2097998"/>
            <a:ext cx="2188685" cy="954107"/>
          </a:xfrm>
          <a:prstGeom prst="rect">
            <a:avLst/>
          </a:prstGeom>
          <a:solidFill>
            <a:schemeClr val="bg1"/>
          </a:solidFill>
          <a:ln>
            <a:solidFill>
              <a:srgbClr val="FDCA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µ-metal, thickness 0.15mm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µ-metal, thickness 0.25mm 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Copper, thickness 0.3mm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Copper, thickness 0.3mm</a:t>
            </a:r>
          </a:p>
        </p:txBody>
      </p:sp>
      <p:pic>
        <p:nvPicPr>
          <p:cNvPr id="10" name="Picture 9" descr="A green line graph with white lines&#10;&#10;Description automatically generated">
            <a:extLst>
              <a:ext uri="{FF2B5EF4-FFF2-40B4-BE49-F238E27FC236}">
                <a16:creationId xmlns:a16="http://schemas.microsoft.com/office/drawing/2014/main" id="{24A53091-5989-80AA-EE98-C9004F53A7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r="22500"/>
          <a:stretch/>
        </p:blipFill>
        <p:spPr>
          <a:xfrm>
            <a:off x="561865" y="2598629"/>
            <a:ext cx="3799519" cy="17905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6" name="Picture 35" descr="A graph of a function&#10;&#10;Description automatically generated">
            <a:extLst>
              <a:ext uri="{FF2B5EF4-FFF2-40B4-BE49-F238E27FC236}">
                <a16:creationId xmlns:a16="http://schemas.microsoft.com/office/drawing/2014/main" id="{8B16199E-FECD-EE19-4101-364EA751F8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7388"/>
          <a:stretch/>
        </p:blipFill>
        <p:spPr>
          <a:xfrm>
            <a:off x="4822564" y="2457388"/>
            <a:ext cx="4069267" cy="17515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7" name="Picture 36" descr="A graph of a function&#10;&#10;Description automatically generated">
            <a:extLst>
              <a:ext uri="{FF2B5EF4-FFF2-40B4-BE49-F238E27FC236}">
                <a16:creationId xmlns:a16="http://schemas.microsoft.com/office/drawing/2014/main" id="{F9BFCD06-05C7-12FF-3661-BDDCAFA993F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r="17161"/>
          <a:stretch/>
        </p:blipFill>
        <p:spPr>
          <a:xfrm>
            <a:off x="4833952" y="4545161"/>
            <a:ext cx="4057879" cy="167823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B0B6334-5D54-3D3C-8A95-00E54C48837D}"/>
              </a:ext>
            </a:extLst>
          </p:cNvPr>
          <p:cNvSpPr txBox="1"/>
          <p:nvPr/>
        </p:nvSpPr>
        <p:spPr>
          <a:xfrm>
            <a:off x="2401926" y="2898217"/>
            <a:ext cx="18341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Main Field in (0/-10/0)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2AC4DA-CB29-B9D5-BC63-10B33358976D}"/>
              </a:ext>
            </a:extLst>
          </p:cNvPr>
          <p:cNvSpPr txBox="1"/>
          <p:nvPr/>
        </p:nvSpPr>
        <p:spPr>
          <a:xfrm>
            <a:off x="5474122" y="2985661"/>
            <a:ext cx="286586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Main Field along curve 2 @ 22.25us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12DE09-35F0-A8EE-3AF8-AE72FED059B5}"/>
              </a:ext>
            </a:extLst>
          </p:cNvPr>
          <p:cNvSpPr txBox="1"/>
          <p:nvPr/>
        </p:nvSpPr>
        <p:spPr>
          <a:xfrm>
            <a:off x="2286198" y="5547955"/>
            <a:ext cx="19017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Leakage Field in (0/0/0)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DDC271-114F-2EDC-CF61-DA2214C5848A}"/>
              </a:ext>
            </a:extLst>
          </p:cNvPr>
          <p:cNvSpPr txBox="1"/>
          <p:nvPr/>
        </p:nvSpPr>
        <p:spPr>
          <a:xfrm>
            <a:off x="5540688" y="5537371"/>
            <a:ext cx="30895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Leakage Field along curve 1 @ 25.625us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62AA18-D9FF-66D3-87E8-B6877F96C06D}"/>
              </a:ext>
            </a:extLst>
          </p:cNvPr>
          <p:cNvSpPr txBox="1"/>
          <p:nvPr/>
        </p:nvSpPr>
        <p:spPr>
          <a:xfrm>
            <a:off x="1962722" y="5853460"/>
            <a:ext cx="15935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0.7 µT or 0.21 µT.m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45" name="Titel 4">
            <a:extLst>
              <a:ext uri="{FF2B5EF4-FFF2-40B4-BE49-F238E27FC236}">
                <a16:creationId xmlns:a16="http://schemas.microsoft.com/office/drawing/2014/main" id="{3E5AD9FD-1054-2AB1-00CE-CB758AA9C8C3}"/>
              </a:ext>
            </a:extLst>
          </p:cNvPr>
          <p:cNvSpPr txBox="1">
            <a:spLocks/>
          </p:cNvSpPr>
          <p:nvPr/>
        </p:nvSpPr>
        <p:spPr>
          <a:xfrm>
            <a:off x="1414930" y="472424"/>
            <a:ext cx="8944033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Going beyond cooper 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D030E54-CBDD-E94E-2C34-5A2B4EB2BCC5}"/>
              </a:ext>
            </a:extLst>
          </p:cNvPr>
          <p:cNvSpPr/>
          <p:nvPr/>
        </p:nvSpPr>
        <p:spPr>
          <a:xfrm rot="262525">
            <a:off x="3018939" y="5111122"/>
            <a:ext cx="1400161" cy="35873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A124AD-5E9B-D62D-027C-4766041B12BE}"/>
              </a:ext>
            </a:extLst>
          </p:cNvPr>
          <p:cNvSpPr/>
          <p:nvPr/>
        </p:nvSpPr>
        <p:spPr>
          <a:xfrm>
            <a:off x="9779625" y="3061146"/>
            <a:ext cx="1850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algn="ctr">
              <a:spcBef>
                <a:spcPts val="600"/>
              </a:spcBef>
            </a:pPr>
            <a:r>
              <a:rPr lang="en-US" sz="1600" dirty="0"/>
              <a:t>Skin depth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849A1A-E831-B12D-5A28-B4404ABE2202}"/>
                  </a:ext>
                </a:extLst>
              </p:cNvPr>
              <p:cNvSpPr txBox="1"/>
              <p:nvPr/>
            </p:nvSpPr>
            <p:spPr>
              <a:xfrm>
                <a:off x="9393092" y="3481108"/>
                <a:ext cx="2429502" cy="7073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849A1A-E831-B12D-5A28-B4404ABE2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3092" y="3481108"/>
                <a:ext cx="2429502" cy="7073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495D8B9F-BE92-CA33-17A2-DE767ABFC87B}"/>
              </a:ext>
            </a:extLst>
          </p:cNvPr>
          <p:cNvSpPr/>
          <p:nvPr/>
        </p:nvSpPr>
        <p:spPr>
          <a:xfrm>
            <a:off x="11057709" y="3774259"/>
            <a:ext cx="354627" cy="594876"/>
          </a:xfrm>
          <a:prstGeom prst="ellipse">
            <a:avLst/>
          </a:prstGeom>
          <a:noFill/>
          <a:ln w="28575">
            <a:solidFill>
              <a:srgbClr val="4AD67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513E58-4BF0-76B3-E986-91C9908FAA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95175" y="4495547"/>
            <a:ext cx="2872567" cy="166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BD63917-30C4-1164-9E8E-7788C3741DA4}"/>
                  </a:ext>
                </a:extLst>
              </p:cNvPr>
              <p:cNvSpPr/>
              <p:nvPr/>
            </p:nvSpPr>
            <p:spPr>
              <a:xfrm>
                <a:off x="632154" y="933579"/>
                <a:ext cx="6914453" cy="12366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76225" algn="just">
                  <a:spcBef>
                    <a:spcPts val="600"/>
                  </a:spcBef>
                </a:pPr>
                <a:r>
                  <a:rPr lang="en-US" sz="1600" dirty="0"/>
                  <a:t>Eddy current barrier is not magnetic field “insulator”!</a:t>
                </a:r>
              </a:p>
              <a:p>
                <a:pPr indent="276225" algn="just">
                  <a:spcBef>
                    <a:spcPts val="600"/>
                  </a:spcBef>
                </a:pPr>
                <a:r>
                  <a:rPr lang="en-US" sz="1600" dirty="0"/>
                  <a:t>The field propagates slowly through the septum structure and its maximum can appear much later.  </a:t>
                </a:r>
              </a:p>
              <a:p>
                <a:pPr indent="276225" algn="just">
                  <a:spcBef>
                    <a:spcPts val="600"/>
                  </a:spcBef>
                </a:pPr>
                <a:r>
                  <a:rPr lang="en-US" sz="1600" dirty="0"/>
                  <a:t>(Electromagnetic wave travels very slowly through the material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𝜇𝜖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600" dirty="0"/>
                  <a:t> )</a:t>
                </a: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BD63917-30C4-1164-9E8E-7788C3741D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54" y="933579"/>
                <a:ext cx="6914453" cy="1236621"/>
              </a:xfrm>
              <a:prstGeom prst="rect">
                <a:avLst/>
              </a:prstGeom>
              <a:blipFill>
                <a:blip r:embed="rId2"/>
                <a:stretch>
                  <a:fillRect l="-529" t="-1478" r="-441" b="-443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CF4098E-AC9F-70A5-AC74-CD6235735AFD}"/>
              </a:ext>
            </a:extLst>
          </p:cNvPr>
          <p:cNvSpPr txBox="1"/>
          <p:nvPr/>
        </p:nvSpPr>
        <p:spPr>
          <a:xfrm>
            <a:off x="10295056" y="498834"/>
            <a:ext cx="1461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1219170">
              <a:spcBef>
                <a:spcPts val="30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Legend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C3BCD0-04D8-457A-4E1E-22EA85C08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8" t="44074" r="38514" b="23333"/>
          <a:stretch/>
        </p:blipFill>
        <p:spPr>
          <a:xfrm>
            <a:off x="10445654" y="850541"/>
            <a:ext cx="1224111" cy="10772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26BF06-DB18-0A9A-4360-A64DFEB94191}"/>
              </a:ext>
            </a:extLst>
          </p:cNvPr>
          <p:cNvSpPr txBox="1"/>
          <p:nvPr/>
        </p:nvSpPr>
        <p:spPr>
          <a:xfrm>
            <a:off x="7986056" y="1062675"/>
            <a:ext cx="2188685" cy="954107"/>
          </a:xfrm>
          <a:prstGeom prst="rect">
            <a:avLst/>
          </a:prstGeom>
          <a:solidFill>
            <a:schemeClr val="bg1"/>
          </a:solidFill>
          <a:ln>
            <a:solidFill>
              <a:srgbClr val="FDCA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µ-metal, thickness 0.15mm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µ-metal, thickness 0.25mm 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Copper, thickness 0.3mm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00B050"/>
                </a:solidFill>
              </a:rPr>
              <a:t>Copper, thickness 0.3mm</a:t>
            </a:r>
          </a:p>
        </p:txBody>
      </p:sp>
      <p:sp>
        <p:nvSpPr>
          <p:cNvPr id="45" name="Titel 4">
            <a:extLst>
              <a:ext uri="{FF2B5EF4-FFF2-40B4-BE49-F238E27FC236}">
                <a16:creationId xmlns:a16="http://schemas.microsoft.com/office/drawing/2014/main" id="{3E5AD9FD-1054-2AB1-00CE-CB758AA9C8C3}"/>
              </a:ext>
            </a:extLst>
          </p:cNvPr>
          <p:cNvSpPr txBox="1">
            <a:spLocks/>
          </p:cNvSpPr>
          <p:nvPr/>
        </p:nvSpPr>
        <p:spPr>
          <a:xfrm>
            <a:off x="1414930" y="472424"/>
            <a:ext cx="8944033" cy="50850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  <a:ea typeface="+mn-ea"/>
                <a:cs typeface="Times New Roman" panose="02020603050405020304" pitchFamily="18" charset="0"/>
              </a:rPr>
              <a:t>Story is a bit more complicated </a:t>
            </a:r>
          </a:p>
        </p:txBody>
      </p:sp>
      <p:pic>
        <p:nvPicPr>
          <p:cNvPr id="13" name="Picture 12" descr="A red line graph on a white background&#10;&#10;Description automatically generated">
            <a:extLst>
              <a:ext uri="{FF2B5EF4-FFF2-40B4-BE49-F238E27FC236}">
                <a16:creationId xmlns:a16="http://schemas.microsoft.com/office/drawing/2014/main" id="{B1696982-82F8-0CA7-8AFF-FF7CF70F1C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/>
        </p:blipFill>
        <p:spPr>
          <a:xfrm>
            <a:off x="632154" y="2569477"/>
            <a:ext cx="1316451" cy="97248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 descr="A graph with green and black lines&#10;&#10;Description automatically generated">
            <a:extLst>
              <a:ext uri="{FF2B5EF4-FFF2-40B4-BE49-F238E27FC236}">
                <a16:creationId xmlns:a16="http://schemas.microsoft.com/office/drawing/2014/main" id="{DB70A183-C2D7-6F06-F976-16ED51FCF3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123"/>
          <a:stretch/>
        </p:blipFill>
        <p:spPr>
          <a:xfrm>
            <a:off x="183255" y="2479624"/>
            <a:ext cx="8722928" cy="3197476"/>
          </a:xfrm>
          <a:prstGeom prst="rect">
            <a:avLst/>
          </a:prstGeom>
        </p:spPr>
      </p:pic>
      <p:pic>
        <p:nvPicPr>
          <p:cNvPr id="12" name="Picture 11" descr="A graph with a green line&#10;&#10;Description automatically generated">
            <a:extLst>
              <a:ext uri="{FF2B5EF4-FFF2-40B4-BE49-F238E27FC236}">
                <a16:creationId xmlns:a16="http://schemas.microsoft.com/office/drawing/2014/main" id="{F78A8B7A-AA32-C4BF-997C-CA367F4EE8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517"/>
          <a:stretch/>
        </p:blipFill>
        <p:spPr>
          <a:xfrm>
            <a:off x="511011" y="2431999"/>
            <a:ext cx="3465293" cy="23530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6ABFD24-4C8A-29AF-0094-4CB731541019}"/>
              </a:ext>
            </a:extLst>
          </p:cNvPr>
          <p:cNvSpPr txBox="1"/>
          <p:nvPr/>
        </p:nvSpPr>
        <p:spPr>
          <a:xfrm>
            <a:off x="552638" y="5562800"/>
            <a:ext cx="8877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 </a:t>
            </a:r>
            <a:r>
              <a:rPr lang="en-US" sz="2000" dirty="0" err="1"/>
              <a:t>ms</a:t>
            </a:r>
            <a:r>
              <a:rPr lang="en-US" sz="2000" dirty="0"/>
              <a:t>                                                            1 </a:t>
            </a:r>
            <a:r>
              <a:rPr lang="en-US" sz="2000" dirty="0" err="1"/>
              <a:t>ms</a:t>
            </a:r>
            <a:r>
              <a:rPr lang="en-US" sz="2000" dirty="0"/>
              <a:t>                                                              2 </a:t>
            </a:r>
            <a:r>
              <a:rPr lang="en-US" sz="2000" dirty="0" err="1"/>
              <a:t>ms</a:t>
            </a:r>
            <a:r>
              <a:rPr lang="en-US" sz="2000" dirty="0"/>
              <a:t>  </a:t>
            </a:r>
          </a:p>
        </p:txBody>
      </p:sp>
      <p:pic>
        <p:nvPicPr>
          <p:cNvPr id="16" name="Picture 15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C61BCCAA-4BAA-7F67-F7D3-24A105ACEA9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833"/>
          <a:stretch/>
        </p:blipFill>
        <p:spPr>
          <a:xfrm>
            <a:off x="-340930" y="2484634"/>
            <a:ext cx="17466880" cy="31924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8CE7B4D-B1F1-359E-D6E1-E97AE29BE847}"/>
              </a:ext>
            </a:extLst>
          </p:cNvPr>
          <p:cNvSpPr txBox="1"/>
          <p:nvPr/>
        </p:nvSpPr>
        <p:spPr>
          <a:xfrm>
            <a:off x="632154" y="2181663"/>
            <a:ext cx="19017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Leakage Field in (0/0/0)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16F219-A396-5191-72A1-4A13ED71B547}"/>
              </a:ext>
            </a:extLst>
          </p:cNvPr>
          <p:cNvSpPr txBox="1"/>
          <p:nvPr/>
        </p:nvSpPr>
        <p:spPr>
          <a:xfrm>
            <a:off x="7986056" y="4866171"/>
            <a:ext cx="15935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2.3 µT or 0.69 µT.m</a:t>
            </a:r>
            <a:endParaRPr lang="de-CH" sz="1400" dirty="0">
              <a:solidFill>
                <a:srgbClr val="C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27FD64-6A00-59A1-494E-91CF9F1107AC}"/>
              </a:ext>
            </a:extLst>
          </p:cNvPr>
          <p:cNvSpPr/>
          <p:nvPr/>
        </p:nvSpPr>
        <p:spPr>
          <a:xfrm rot="20779099">
            <a:off x="6150885" y="2510916"/>
            <a:ext cx="5041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90424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21" grpId="0" animBg="1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2638</Words>
  <Application>Microsoft Office PowerPoint</Application>
  <PresentationFormat>Widescreen</PresentationFormat>
  <Paragraphs>440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Cambria Math</vt:lpstr>
      <vt:lpstr>NimbusRomNo9L-Regu</vt:lpstr>
      <vt:lpstr>Times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Paraliev Martin</dc:creator>
  <cp:lastModifiedBy>Martin Paraliev</cp:lastModifiedBy>
  <cp:revision>224</cp:revision>
  <dcterms:created xsi:type="dcterms:W3CDTF">2021-05-10T10:25:45Z</dcterms:created>
  <dcterms:modified xsi:type="dcterms:W3CDTF">2024-02-15T23:13:48Z</dcterms:modified>
</cp:coreProperties>
</file>