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5"/>
  </p:notesMasterIdLst>
  <p:handoutMasterIdLst>
    <p:handoutMasterId r:id="rId16"/>
  </p:handoutMasterIdLst>
  <p:sldIdLst>
    <p:sldId id="256" r:id="rId3"/>
    <p:sldId id="306" r:id="rId4"/>
    <p:sldId id="307" r:id="rId5"/>
    <p:sldId id="359" r:id="rId6"/>
    <p:sldId id="372" r:id="rId7"/>
    <p:sldId id="380" r:id="rId8"/>
    <p:sldId id="258" r:id="rId9"/>
    <p:sldId id="260" r:id="rId10"/>
    <p:sldId id="379" r:id="rId11"/>
    <p:sldId id="304" r:id="rId12"/>
    <p:sldId id="381" r:id="rId13"/>
    <p:sldId id="268" r:id="rId1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DE"/>
    <a:srgbClr val="253366"/>
    <a:srgbClr val="E6E6E6"/>
    <a:srgbClr val="F207CA"/>
    <a:srgbClr val="0FE6F8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6" autoAdjust="0"/>
    <p:restoredTop sz="82857" autoAdjust="0"/>
  </p:normalViewPr>
  <p:slideViewPr>
    <p:cSldViewPr snapToObjects="1" showGuides="1">
      <p:cViewPr varScale="1">
        <p:scale>
          <a:sx n="105" d="100"/>
          <a:sy n="105" d="100"/>
        </p:scale>
        <p:origin x="432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FF076-58DA-0463-0407-C43CF2144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B7E30506-6DCC-89F6-943D-0C56682863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A9E9F63F-0BA4-3D04-C757-E8AE65D0B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752F84ED-955C-69DC-E0F8-46ABCAF711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4593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BDEF9-C46A-E159-9672-9DA4BD34F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BE47A763-8E24-697F-C9F0-6C1ABC538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19E2756F-A331-FFAC-445E-E2F751511F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BDB20401-3C18-E925-324F-CBDB6C92B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9774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07869-D085-2A17-7F8E-9CC2117D7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45D0ACBF-798C-975F-76D6-1CB7C98E23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BDE50758-9596-CACC-EDD6-3509ACE78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2DE679DC-5224-A320-A5D2-BA228C8874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007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8220F-55B7-24FA-588F-9F01468AA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9ECE38C9-0B87-D907-40B4-20593D9CF4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3F9001A7-2D95-234B-8D40-C5B4FB8A2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A560B32C-694A-E87A-9F54-EC062BA534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696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4" y="2149130"/>
            <a:ext cx="7402857" cy="933589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3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4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15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4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225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9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5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3" y="650625"/>
            <a:ext cx="9346347" cy="24756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4" y="2149130"/>
            <a:ext cx="7402857" cy="933589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3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4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15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4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225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5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3" y="650625"/>
            <a:ext cx="9346347" cy="24756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4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8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8" y="5821978"/>
            <a:ext cx="5031133" cy="4206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9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9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9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9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0">
                <a:latin typeface="Montserrat SemiBold" panose="000007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9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0">
                <a:latin typeface="Montserrat SemiBold" panose="000007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9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25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49" y="457200"/>
            <a:ext cx="6175051" cy="5116834"/>
          </a:xfrm>
        </p:spPr>
        <p:txBody>
          <a:bodyPr>
            <a:normAutofit/>
          </a:bodyPr>
          <a:lstStyle>
            <a:lvl1pPr marL="0" indent="0">
              <a:buNone/>
              <a:defRPr sz="22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25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22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050" baseline="0">
                <a:solidFill>
                  <a:schemeClr val="accent1"/>
                </a:solidFill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/>
        <a:buChar char="•"/>
        <a:defRPr sz="21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5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35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35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671745/" TargetMode="External"/><Relationship Id="rId3" Type="http://schemas.openxmlformats.org/officeDocument/2006/relationships/hyperlink" Target="https://lowering2011.web.cern.ch/" TargetMode="External"/><Relationship Id="rId7" Type="http://schemas.openxmlformats.org/officeDocument/2006/relationships/hyperlink" Target="https://www.synchrotron-soleil.fr/en/events/low-emittance-rings-workshop-2016" TargetMode="External"/><Relationship Id="rId2" Type="http://schemas.openxmlformats.org/officeDocument/2006/relationships/hyperlink" Target="https://ler2010.web.cern.ch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395487/overview" TargetMode="External"/><Relationship Id="rId5" Type="http://schemas.openxmlformats.org/officeDocument/2006/relationships/hyperlink" Target="https://agenda.infn.it/event/7766/" TargetMode="External"/><Relationship Id="rId10" Type="http://schemas.openxmlformats.org/officeDocument/2006/relationships/hyperlink" Target="https://indico.cern.ch/event/1326603/" TargetMode="External"/><Relationship Id="rId4" Type="http://schemas.openxmlformats.org/officeDocument/2006/relationships/hyperlink" Target="https://indico.cern.ch/event/247069/overview" TargetMode="External"/><Relationship Id="rId9" Type="http://schemas.openxmlformats.org/officeDocument/2006/relationships/hyperlink" Target="https://agenda.infn.it/event/20813/overview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23592" y="1674494"/>
            <a:ext cx="7660606" cy="1598386"/>
          </a:xfrm>
        </p:spPr>
        <p:txBody>
          <a:bodyPr/>
          <a:lstStyle/>
          <a:p>
            <a:pPr algn="ctr"/>
            <a:r>
              <a:rPr lang="en-US" sz="5400" b="1" dirty="0"/>
              <a:t>LER2024</a:t>
            </a:r>
          </a:p>
          <a:p>
            <a:pPr algn="ctr"/>
            <a:r>
              <a:rPr lang="en-US" sz="5400" b="1" dirty="0"/>
              <a:t>Close-out</a:t>
            </a:r>
            <a:endParaRPr lang="en-GB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GB" sz="2700" dirty="0"/>
              <a:t>Yannis Papaphilippou, 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4" y="3547178"/>
            <a:ext cx="6973782" cy="533110"/>
          </a:xfrm>
        </p:spPr>
        <p:txBody>
          <a:bodyPr>
            <a:noAutofit/>
          </a:bodyPr>
          <a:lstStyle/>
          <a:p>
            <a:r>
              <a:rPr lang="en-GB" sz="3000" dirty="0"/>
              <a:t>9</a:t>
            </a:r>
            <a:r>
              <a:rPr lang="en-GB" sz="3000" baseline="30000" dirty="0"/>
              <a:t>th</a:t>
            </a:r>
            <a:r>
              <a:rPr lang="en-GB" sz="3000" dirty="0"/>
              <a:t> Low Emittance Rings’ workshop,  CERN </a:t>
            </a:r>
            <a:r>
              <a:rPr lang="en-US" sz="3000" dirty="0"/>
              <a:t>13-16</a:t>
            </a:r>
            <a:r>
              <a:rPr lang="en-GB" sz="3000" dirty="0"/>
              <a:t>/02/2024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5B1C0-1E94-E307-1A18-A98F3CB45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B6E562A2-1CF4-ADAB-63ED-989BB521D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Thanks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0BB3D-96CA-E8D9-5564-F3E5216F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D35CF-29A3-AB3A-5329-6ACA8DFC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64F541B-1F72-D6E8-A093-F7E7193F8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08721"/>
            <a:ext cx="7895856" cy="5328591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GB" sz="2400" dirty="0"/>
              <a:t>To </a:t>
            </a:r>
            <a:r>
              <a:rPr lang="en-GB" sz="2400" b="1" dirty="0"/>
              <a:t>Maurizio </a:t>
            </a:r>
            <a:r>
              <a:rPr lang="en-GB" sz="2400" b="1" dirty="0" err="1"/>
              <a:t>Vretennar</a:t>
            </a:r>
            <a:r>
              <a:rPr lang="en-GB" sz="2400" b="1" dirty="0"/>
              <a:t> </a:t>
            </a:r>
            <a:r>
              <a:rPr lang="en-GB" sz="2400" dirty="0"/>
              <a:t>for leadership of EU projects and in particular supporting the Low Emittance Rings Community</a:t>
            </a:r>
          </a:p>
          <a:p>
            <a:pPr algn="just">
              <a:lnSpc>
                <a:spcPct val="120000"/>
              </a:lnSpc>
            </a:pPr>
            <a:r>
              <a:rPr lang="en-GB" sz="2400" dirty="0"/>
              <a:t>To </a:t>
            </a:r>
            <a:r>
              <a:rPr lang="en-GB" sz="2400" b="1" dirty="0"/>
              <a:t>Riccardo Bartolini </a:t>
            </a:r>
            <a:r>
              <a:rPr lang="en-GB" sz="2400" dirty="0"/>
              <a:t>(WP7 coordinator) and </a:t>
            </a:r>
            <a:r>
              <a:rPr lang="en-GB" sz="2400" b="1" dirty="0"/>
              <a:t>Akira </a:t>
            </a:r>
            <a:r>
              <a:rPr lang="en-GB" sz="2400" b="1" dirty="0" err="1"/>
              <a:t>Motsihashi</a:t>
            </a:r>
            <a:r>
              <a:rPr lang="en-GB" sz="2400" b="1" dirty="0"/>
              <a:t> </a:t>
            </a:r>
            <a:r>
              <a:rPr lang="en-GB" sz="2400" dirty="0"/>
              <a:t>(WP7.2 Task leader) for helping in the organisation of the workshop</a:t>
            </a:r>
          </a:p>
          <a:p>
            <a:pPr algn="just">
              <a:lnSpc>
                <a:spcPct val="120000"/>
              </a:lnSpc>
            </a:pPr>
            <a:r>
              <a:rPr lang="en-GB" sz="2400" dirty="0"/>
              <a:t>To the </a:t>
            </a:r>
            <a:r>
              <a:rPr lang="en-GB" sz="2400" b="1" dirty="0"/>
              <a:t>scientific program committee </a:t>
            </a:r>
            <a:r>
              <a:rPr lang="en-GB" sz="2400" dirty="0"/>
              <a:t>for shaping an </a:t>
            </a:r>
            <a:r>
              <a:rPr lang="en-GB" sz="2400" b="1" dirty="0"/>
              <a:t>excellent program</a:t>
            </a:r>
          </a:p>
          <a:p>
            <a:pPr algn="just">
              <a:lnSpc>
                <a:spcPct val="120000"/>
              </a:lnSpc>
            </a:pPr>
            <a:r>
              <a:rPr lang="en-GB" sz="2400" dirty="0"/>
              <a:t>To the </a:t>
            </a:r>
            <a:r>
              <a:rPr lang="en-GB" sz="2400" b="1" dirty="0"/>
              <a:t>chairpersons</a:t>
            </a:r>
            <a:r>
              <a:rPr lang="en-GB" sz="2400" dirty="0"/>
              <a:t>, </a:t>
            </a:r>
            <a:r>
              <a:rPr lang="en-GB" sz="2400" b="1" dirty="0"/>
              <a:t>speakers</a:t>
            </a:r>
            <a:r>
              <a:rPr lang="en-GB" sz="2400" dirty="0"/>
              <a:t> and all of you for </a:t>
            </a:r>
            <a:r>
              <a:rPr lang="en-GB" sz="2400" b="1" dirty="0"/>
              <a:t>participating</a:t>
            </a:r>
          </a:p>
        </p:txBody>
      </p:sp>
      <p:pic>
        <p:nvPicPr>
          <p:cNvPr id="6" name="Picture 5" descr="A list of names and words&#10;&#10;Description automatically generated with medium confidence">
            <a:extLst>
              <a:ext uri="{FF2B5EF4-FFF2-40B4-BE49-F238E27FC236}">
                <a16:creationId xmlns:a16="http://schemas.microsoft.com/office/drawing/2014/main" id="{320A3A55-08AA-5F8D-54D7-FB86EE87E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63" r="4223"/>
          <a:stretch/>
        </p:blipFill>
        <p:spPr>
          <a:xfrm>
            <a:off x="8231216" y="-20585"/>
            <a:ext cx="3970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9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4C2B4-5DBC-825C-69FE-0A5CBE07D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95B18A78-477D-AA10-5571-97255C7B2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Special Thanks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E598D-ABC0-3ABA-B2A2-6480CBDE9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1E779-93E7-4184-B4F6-D45E56FA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BD01BC1-180D-B5CD-213E-A3CF1A2B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08721"/>
            <a:ext cx="10729192" cy="5328591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GB" sz="3200" dirty="0"/>
              <a:t>To </a:t>
            </a:r>
            <a:r>
              <a:rPr lang="en-GB" sz="3200" b="1" dirty="0"/>
              <a:t>Valerie Brunner, Stephanie </a:t>
            </a:r>
            <a:r>
              <a:rPr lang="en-GB" sz="3200" b="1" dirty="0" err="1"/>
              <a:t>Palluel</a:t>
            </a:r>
            <a:r>
              <a:rPr lang="en-GB" sz="3200" b="1" dirty="0"/>
              <a:t> </a:t>
            </a:r>
            <a:r>
              <a:rPr lang="en-GB" sz="3200" dirty="0"/>
              <a:t>and</a:t>
            </a:r>
            <a:r>
              <a:rPr lang="en-GB" sz="3200" b="1" dirty="0"/>
              <a:t> </a:t>
            </a:r>
            <a:r>
              <a:rPr lang="en-GB" sz="3200" b="1" dirty="0" err="1"/>
              <a:t>Saamiya</a:t>
            </a:r>
            <a:r>
              <a:rPr lang="en-GB" sz="3200" b="1" dirty="0"/>
              <a:t> </a:t>
            </a:r>
            <a:r>
              <a:rPr lang="en-GB" sz="3200" b="1" dirty="0" err="1"/>
              <a:t>Adow</a:t>
            </a:r>
            <a:r>
              <a:rPr lang="en-GB" sz="3200" b="1" dirty="0"/>
              <a:t> </a:t>
            </a:r>
          </a:p>
          <a:p>
            <a:pPr algn="just">
              <a:lnSpc>
                <a:spcPct val="120000"/>
              </a:lnSpc>
            </a:pPr>
            <a:r>
              <a:rPr lang="en-GB" sz="3200" dirty="0"/>
              <a:t>Without them </a:t>
            </a:r>
            <a:r>
              <a:rPr lang="en-GB" sz="3200" b="1" dirty="0"/>
              <a:t>nothing would have worked out!</a:t>
            </a:r>
          </a:p>
        </p:txBody>
      </p:sp>
      <p:pic>
        <p:nvPicPr>
          <p:cNvPr id="5" name="Picture 4" descr="Two women sitting at a table with wine glasses&#10;&#10;Description automatically generated">
            <a:extLst>
              <a:ext uri="{FF2B5EF4-FFF2-40B4-BE49-F238E27FC236}">
                <a16:creationId xmlns:a16="http://schemas.microsoft.com/office/drawing/2014/main" id="{F1BF1E77-1CEC-B919-A3FB-D34439998E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84" t="28823" r="18789" b="10649"/>
          <a:stretch/>
        </p:blipFill>
        <p:spPr>
          <a:xfrm>
            <a:off x="360136" y="2965939"/>
            <a:ext cx="5473824" cy="35283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102833-4032-C5D6-8997-3E99C35F9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4196" y="3212976"/>
            <a:ext cx="173397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78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7B957-DF4D-234C-9CCE-840480825E90}"/>
              </a:ext>
            </a:extLst>
          </p:cNvPr>
          <p:cNvSpPr txBox="1">
            <a:spLocks/>
          </p:cNvSpPr>
          <p:nvPr/>
        </p:nvSpPr>
        <p:spPr>
          <a:xfrm>
            <a:off x="1066434" y="3547178"/>
            <a:ext cx="6973782" cy="533110"/>
          </a:xfrm>
          <a:prstGeom prst="rect">
            <a:avLst/>
          </a:prstGeom>
        </p:spPr>
        <p:txBody>
          <a:bodyPr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/>
              <a:buChar char="•"/>
              <a:defRPr sz="21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5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35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35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>
                <a:solidFill>
                  <a:schemeClr val="accent1"/>
                </a:solidFill>
              </a:rPr>
              <a:t>See you in the 10</a:t>
            </a:r>
            <a:r>
              <a:rPr lang="en-US" sz="3000" baseline="30000" dirty="0">
                <a:solidFill>
                  <a:schemeClr val="accent1"/>
                </a:solidFill>
              </a:rPr>
              <a:t>th</a:t>
            </a:r>
            <a:r>
              <a:rPr lang="en-US" sz="3000" dirty="0">
                <a:solidFill>
                  <a:schemeClr val="accent1"/>
                </a:solidFill>
              </a:rPr>
              <a:t> LER workshop!</a:t>
            </a:r>
            <a:endParaRPr lang="en-GB" sz="3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CF17A-8DFB-D122-35DE-8900F4386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42A7FF8C-4A82-E690-9544-8A1CFA5F3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Announcements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26D1B-E901-1440-D651-D74805251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F8763-1367-0000-8ED4-63BB13F4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D9E345BA-EEF5-1E7B-44D5-9396740AE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0463" y="666848"/>
            <a:ext cx="9671533" cy="5440238"/>
          </a:xfrm>
        </p:spPr>
      </p:pic>
    </p:spTree>
    <p:extLst>
      <p:ext uri="{BB962C8B-B14F-4D97-AF65-F5344CB8AC3E}">
        <p14:creationId xmlns:p14="http://schemas.microsoft.com/office/powerpoint/2010/main" val="4658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9E567-02C0-98B1-9FB2-103D67D7A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FBCA59CE-7C5C-4805-64AD-4C9CED5BB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Announcements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E3719-E43B-23FC-BF3F-2CE06168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027AA-691B-7AD4-7633-139E8861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E94532-ED31-4698-5A41-2922DDDBA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74741"/>
            <a:ext cx="9792921" cy="550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6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4866"/>
            <a:ext cx="10515600" cy="68760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~15 years of Low Emittance Rings Workshops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4523E-0E60-2F49-A1DB-8E66CE3DE81B}" type="slidenum">
              <a:rPr lang="en-GB" sz="1200" b="1">
                <a:solidFill>
                  <a:prstClr val="white"/>
                </a:solidFill>
                <a:latin typeface="Arial"/>
                <a:cs typeface="Arial"/>
              </a:rPr>
              <a:pPr>
                <a:defRPr/>
              </a:pPr>
              <a:t>4</a:t>
            </a:fld>
            <a:endParaRPr lang="en-GB" sz="1200" b="1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882472"/>
            <a:ext cx="107304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Workshop,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12-15 January 2010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CERN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– participants 70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hlinkClick r:id="rId2"/>
              </a:rPr>
              <a:t>https://ler2010.web.cern.ch/</a:t>
            </a:r>
            <a:endParaRPr lang="en-US" b="1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Workshop,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3-5 October 2011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Heraklion, Crete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>
                <a:solidFill>
                  <a:prstClr val="black"/>
                </a:solidFill>
                <a:latin typeface="Calibri"/>
                <a:hlinkClick r:id="rId3"/>
              </a:rPr>
              <a:t>https://lowering2011.web.cern.ch/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– participants 80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8-10 July 2013 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Oxford University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hlinkClick r:id="rId4"/>
              </a:rPr>
              <a:t>https://indico.cern.ch/event/247069/overview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 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EuCARD-2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 – 80 participants</a:t>
            </a:r>
            <a:endParaRPr lang="en-US" b="1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4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Workshop, </a:t>
            </a:r>
            <a:r>
              <a:rPr lang="is-IS" dirty="0">
                <a:solidFill>
                  <a:prstClr val="black"/>
                </a:solidFill>
                <a:latin typeface="Calibri"/>
              </a:rPr>
              <a:t>17-19 September 2014,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INFN-LNF Frascati </a:t>
            </a:r>
            <a:r>
              <a:rPr lang="en-US" dirty="0">
                <a:solidFill>
                  <a:prstClr val="black"/>
                </a:solidFill>
                <a:latin typeface="Calibri"/>
                <a:hlinkClick r:id="rId5"/>
              </a:rPr>
              <a:t>https://agenda.infn.it/event/7766/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EuCARD-2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 – participants 70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5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Workshop, </a:t>
            </a:r>
            <a:r>
              <a:rPr lang="is-IS" dirty="0">
                <a:solidFill>
                  <a:prstClr val="black"/>
                </a:solidFill>
                <a:latin typeface="Calibri"/>
              </a:rPr>
              <a:t>15-17 September 2015 </a:t>
            </a:r>
            <a:r>
              <a:rPr lang="is-IS" b="1" dirty="0">
                <a:solidFill>
                  <a:prstClr val="black"/>
                </a:solidFill>
                <a:latin typeface="Calibri"/>
              </a:rPr>
              <a:t>ESRF, Grenoble </a:t>
            </a:r>
            <a:r>
              <a:rPr lang="en-US" dirty="0">
                <a:solidFill>
                  <a:prstClr val="black"/>
                </a:solidFill>
                <a:latin typeface="Calibri"/>
                <a:hlinkClick r:id="rId6"/>
              </a:rPr>
              <a:t>https://indico.cern.ch/event/395487/overview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EuCARD-2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 – 70 participants </a:t>
            </a:r>
            <a:endParaRPr lang="en-US" b="1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6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Low Emittance Rings Workshop,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26-28 October 2016 •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Synchrotron SOLEIL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>
                <a:solidFill>
                  <a:prstClr val="black"/>
                </a:solidFill>
                <a:latin typeface="Calibri"/>
                <a:hlinkClick r:id="rId7"/>
              </a:rPr>
              <a:t>https://www.synchrotron-soleil.fr/en/events/low-emittance-rings-workshop-2016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EuCARD-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2)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7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LER Workshop,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15-17 January 2018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CERN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 (</a:t>
            </a:r>
            <a:r>
              <a:rPr lang="en-US" dirty="0">
                <a:solidFill>
                  <a:srgbClr val="C00000"/>
                </a:solidFill>
                <a:latin typeface="Calibri"/>
              </a:rPr>
              <a:t>ARIES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hlinkClick r:id="rId8"/>
              </a:rPr>
              <a:t>https://indico.cern.ch/event/671745/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- 80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particpants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8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LER Workshop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26-30 October 2020 INFN-LNF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Frascati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 (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held remotely)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dirty="0">
                <a:solidFill>
                  <a:srgbClr val="C00000"/>
                </a:solidFill>
                <a:latin typeface="Calibri"/>
              </a:rPr>
              <a:t>ARIES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hlinkClick r:id="rId9"/>
              </a:rPr>
              <a:t>https://agenda.infn.it/event/20813/overview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– 160 participants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</a:rPr>
              <a:t>9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LER Workshop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13-16 February 2024 CERN (</a:t>
            </a:r>
            <a:r>
              <a:rPr lang="en-US" dirty="0">
                <a:solidFill>
                  <a:srgbClr val="C00000"/>
                </a:solidFill>
                <a:latin typeface="Calibri"/>
              </a:rPr>
              <a:t>I.FAST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hlinkClick r:id="rId10"/>
              </a:rPr>
              <a:t>https://indico.cern.ch/event/1326603/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- 100 participants</a:t>
            </a: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63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4523E-0E60-2F49-A1DB-8E66CE3DE81B}" type="slidenum">
              <a:rPr lang="en-GB" sz="1200" b="1">
                <a:solidFill>
                  <a:prstClr val="white"/>
                </a:solidFill>
                <a:latin typeface="Arial"/>
                <a:cs typeface="Arial"/>
              </a:rPr>
              <a:pPr>
                <a:defRPr/>
              </a:pPr>
              <a:t>5</a:t>
            </a:fld>
            <a:endParaRPr lang="en-GB" sz="1200" b="1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9696" y="1218144"/>
            <a:ext cx="509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black"/>
                </a:solidFill>
                <a:latin typeface="Calibri"/>
              </a:rPr>
              <a:t>Mission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of the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network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workshops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7192" y="1844824"/>
            <a:ext cx="8534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b="1" dirty="0">
                <a:solidFill>
                  <a:srgbClr val="FF0000"/>
                </a:solidFill>
                <a:latin typeface="Calibri"/>
              </a:rPr>
              <a:t>Fostering networking activities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200" b="1" dirty="0">
                <a:solidFill>
                  <a:srgbClr val="FF0000"/>
                </a:solidFill>
                <a:latin typeface="Calibri"/>
              </a:rPr>
              <a:t>exchange of ideas and staff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in the accelerator community involved in design, construction and operation of ultra-low emittance rings 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Including 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emerging topics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(Energy efficiency, sustainability, ML, AI)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200" b="1" dirty="0">
                <a:solidFill>
                  <a:srgbClr val="0900C0"/>
                </a:solidFill>
                <a:latin typeface="Calibri"/>
              </a:rPr>
              <a:t>light sources, HEP: damping rings and e+/e- colliders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via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General Workshops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Topical workshops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Prototype design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and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 construction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Student support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 (and student prizes)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Supporting staff for 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joint experiments</a:t>
            </a:r>
          </a:p>
          <a:p>
            <a:pPr algn="ctr">
              <a:spcBef>
                <a:spcPct val="0"/>
              </a:spcBef>
              <a:buClr>
                <a:srgbClr val="4F81BD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engagement with 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industrial partners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CB2FEFD-0020-B3DF-0C80-4A542DC14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592" y="59835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~15 years of Low Emittance Rings Workshops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27428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AD5F9-88D3-F8CE-7B8D-4DA4654CD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120218-C286-F0C1-0E62-55A6611E2C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636"/>
          <a:stretch/>
        </p:blipFill>
        <p:spPr>
          <a:xfrm>
            <a:off x="4767164" y="712277"/>
            <a:ext cx="4649840" cy="2412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EF079D-4895-1192-162B-6E1478478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7" y="133206"/>
            <a:ext cx="9458637" cy="615499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LER 2010-2018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596BDB-3B27-ED5A-5415-7F0B4E488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4523E-0E60-2F49-A1DB-8E66CE3DE81B}" type="slidenum">
              <a:rPr lang="en-GB" sz="1200" b="1">
                <a:solidFill>
                  <a:prstClr val="white"/>
                </a:solidFill>
                <a:latin typeface="Arial"/>
                <a:cs typeface="Arial"/>
              </a:rPr>
              <a:pPr>
                <a:defRPr/>
              </a:pPr>
              <a:t>6</a:t>
            </a:fld>
            <a:endParaRPr lang="en-GB" sz="1200" b="1">
              <a:solidFill>
                <a:prstClr val="white"/>
              </a:solidFill>
              <a:latin typeface="Arial"/>
              <a:cs typeface="Arial"/>
            </a:endParaRPr>
          </a:p>
        </p:txBody>
      </p:sp>
      <p:pic>
        <p:nvPicPr>
          <p:cNvPr id="8" name="Picture 10" descr="untitled">
            <a:extLst>
              <a:ext uri="{FF2B5EF4-FFF2-40B4-BE49-F238E27FC236}">
                <a16:creationId xmlns:a16="http://schemas.microsoft.com/office/drawing/2014/main" id="{AA89DF49-B995-8FB9-0EB8-5C8312CBA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2599" y="2949133"/>
            <a:ext cx="4807570" cy="3399086"/>
          </a:xfrm>
          <a:prstGeom prst="rect">
            <a:avLst/>
          </a:prstGeom>
          <a:noFill/>
        </p:spPr>
      </p:pic>
      <p:pic>
        <p:nvPicPr>
          <p:cNvPr id="1026" name="8BE04CC1-1DB2-42EC-AFC0-96025DDEC44D" descr="D028383E-C9AF-47B0-9CAF-8056012D9755@home">
            <a:extLst>
              <a:ext uri="{FF2B5EF4-FFF2-40B4-BE49-F238E27FC236}">
                <a16:creationId xmlns:a16="http://schemas.microsoft.com/office/drawing/2014/main" id="{137F9E01-A9AB-B1D3-C814-3B7E42DE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1164"/>
            <a:ext cx="4151784" cy="311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FB950CDC-3160-4300-B86A-B712F791C1AF" descr="part1">
            <a:extLst>
              <a:ext uri="{FF2B5EF4-FFF2-40B4-BE49-F238E27FC236}">
                <a16:creationId xmlns:a16="http://schemas.microsoft.com/office/drawing/2014/main" id="{CC810AC4-B3FB-173F-55D0-B382AC7CDC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51"/>
          <a:stretch/>
        </p:blipFill>
        <p:spPr bwMode="auto">
          <a:xfrm>
            <a:off x="0" y="519440"/>
            <a:ext cx="4485482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4DCEBC-290F-0BCE-4F52-672BCA0FF8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425" y="-30848"/>
            <a:ext cx="2979981" cy="2979981"/>
          </a:xfrm>
          <a:prstGeom prst="rect">
            <a:avLst/>
          </a:prstGeom>
        </p:spPr>
      </p:pic>
      <p:pic>
        <p:nvPicPr>
          <p:cNvPr id="9" name="Picture 7" descr="P1140137.JPG">
            <a:extLst>
              <a:ext uri="{FF2B5EF4-FFF2-40B4-BE49-F238E27FC236}">
                <a16:creationId xmlns:a16="http://schemas.microsoft.com/office/drawing/2014/main" id="{7E6F4560-5D34-68DF-4CD3-B7CCB43AE28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689" t="25845" r="13065" b="41199"/>
          <a:stretch>
            <a:fillRect/>
          </a:stretch>
        </p:blipFill>
        <p:spPr bwMode="auto">
          <a:xfrm>
            <a:off x="3150022" y="5198660"/>
            <a:ext cx="4309864" cy="145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IMG_1430_web.jpg">
            <a:extLst>
              <a:ext uri="{FF2B5EF4-FFF2-40B4-BE49-F238E27FC236}">
                <a16:creationId xmlns:a16="http://schemas.microsoft.com/office/drawing/2014/main" id="{B0637485-35D6-0449-59CF-400FF2D227E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429" y="4282286"/>
            <a:ext cx="3863571" cy="257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53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5360" y="692696"/>
            <a:ext cx="11157388" cy="6165304"/>
            <a:chOff x="-1" y="1"/>
            <a:chExt cx="12212829" cy="68722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4" b="17908"/>
            <a:stretch/>
          </p:blipFill>
          <p:spPr>
            <a:xfrm>
              <a:off x="-1" y="1"/>
              <a:ext cx="12212829" cy="54864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4" t="59624" r="3236"/>
            <a:stretch/>
          </p:blipFill>
          <p:spPr>
            <a:xfrm>
              <a:off x="0" y="4071938"/>
              <a:ext cx="12192000" cy="2800350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EA17308C-4492-539A-690B-C3E42BC55F30}"/>
              </a:ext>
            </a:extLst>
          </p:cNvPr>
          <p:cNvSpPr txBox="1">
            <a:spLocks/>
          </p:cNvSpPr>
          <p:nvPr/>
        </p:nvSpPr>
        <p:spPr>
          <a:xfrm>
            <a:off x="551384" y="59717"/>
            <a:ext cx="10515600" cy="6154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LER 2020</a:t>
            </a:r>
          </a:p>
        </p:txBody>
      </p:sp>
    </p:spTree>
    <p:extLst>
      <p:ext uri="{BB962C8B-B14F-4D97-AF65-F5344CB8AC3E}">
        <p14:creationId xmlns:p14="http://schemas.microsoft.com/office/powerpoint/2010/main" val="829782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5" t="77444" r="20654" b="4318"/>
          <a:stretch/>
        </p:blipFill>
        <p:spPr>
          <a:xfrm>
            <a:off x="2714626" y="657226"/>
            <a:ext cx="7400926" cy="14324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55" r="50219" b="22373"/>
          <a:stretch/>
        </p:blipFill>
        <p:spPr>
          <a:xfrm>
            <a:off x="1097465" y="657226"/>
            <a:ext cx="1617161" cy="21240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2" t="46303" b="22655"/>
          <a:stretch/>
        </p:blipFill>
        <p:spPr>
          <a:xfrm>
            <a:off x="4289608" y="2080195"/>
            <a:ext cx="1608595" cy="2128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" t="45829" r="51077" b="21914"/>
          <a:stretch/>
        </p:blipFill>
        <p:spPr>
          <a:xfrm>
            <a:off x="1097465" y="2781302"/>
            <a:ext cx="1574982" cy="2212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72" t="14636" b="53454"/>
          <a:stretch/>
        </p:blipFill>
        <p:spPr>
          <a:xfrm>
            <a:off x="2714626" y="2080195"/>
            <a:ext cx="1576428" cy="21883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4" t="14960" r="-440" b="52783"/>
          <a:stretch/>
        </p:blipFill>
        <p:spPr>
          <a:xfrm>
            <a:off x="5908215" y="2089720"/>
            <a:ext cx="1617307" cy="22121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6" r="50251" b="22655"/>
          <a:stretch/>
        </p:blipFill>
        <p:spPr>
          <a:xfrm>
            <a:off x="7535534" y="2115915"/>
            <a:ext cx="1616119" cy="21526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4" t="45995" r="2073" b="21998"/>
          <a:stretch/>
        </p:blipFill>
        <p:spPr>
          <a:xfrm>
            <a:off x="9161665" y="2115915"/>
            <a:ext cx="1590591" cy="21950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6898" r="49799" b="21998"/>
          <a:stretch/>
        </p:blipFill>
        <p:spPr>
          <a:xfrm>
            <a:off x="2714626" y="4204271"/>
            <a:ext cx="1630779" cy="213313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345405" y="4204271"/>
            <a:ext cx="2090737" cy="1866305"/>
            <a:chOff x="4387584" y="4288744"/>
            <a:chExt cx="2090737" cy="186630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7584" y="4288744"/>
              <a:ext cx="2090737" cy="156805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036753" y="5878050"/>
              <a:ext cx="917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Jeff </a:t>
              </a:r>
              <a:r>
                <a:rPr lang="en-US" sz="1200" dirty="0" err="1"/>
                <a:t>Dooling</a:t>
              </a:r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788131" y="4749347"/>
            <a:ext cx="1922642" cy="1926670"/>
            <a:chOff x="7535534" y="4492167"/>
            <a:chExt cx="1922642" cy="192667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88" t="39320" r="47846"/>
            <a:stretch/>
          </p:blipFill>
          <p:spPr>
            <a:xfrm>
              <a:off x="7535534" y="4492167"/>
              <a:ext cx="1818972" cy="155733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535534" y="6049505"/>
              <a:ext cx="1922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Mark Boland’s dog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454223" y="5215650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37840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65" y="133206"/>
            <a:ext cx="10515600" cy="615499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LER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4523E-0E60-2F49-A1DB-8E66CE3DE81B}" type="slidenum">
              <a:rPr lang="en-GB" sz="1200" b="1">
                <a:solidFill>
                  <a:prstClr val="white"/>
                </a:solidFill>
                <a:latin typeface="Arial"/>
                <a:cs typeface="Arial"/>
              </a:rPr>
              <a:pPr>
                <a:defRPr/>
              </a:pPr>
              <a:t>9</a:t>
            </a:fld>
            <a:endParaRPr lang="en-GB" sz="1200" b="1">
              <a:solidFill>
                <a:prstClr val="white"/>
              </a:solidFill>
              <a:latin typeface="Arial"/>
              <a:cs typeface="Arial"/>
            </a:endParaRPr>
          </a:p>
        </p:txBody>
      </p:sp>
      <p:pic>
        <p:nvPicPr>
          <p:cNvPr id="19" name="Picture 18" descr="A group of people sitting in chairs in a room&#10;&#10;Description automatically generated">
            <a:extLst>
              <a:ext uri="{FF2B5EF4-FFF2-40B4-BE49-F238E27FC236}">
                <a16:creationId xmlns:a16="http://schemas.microsoft.com/office/drawing/2014/main" id="{33DBA7FB-E1D8-CDAF-A638-256E018A6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9" y="2688"/>
            <a:ext cx="4424506" cy="3318380"/>
          </a:xfrm>
          <a:prstGeom prst="rect">
            <a:avLst/>
          </a:prstGeom>
        </p:spPr>
      </p:pic>
      <p:pic>
        <p:nvPicPr>
          <p:cNvPr id="21" name="Picture 20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56EDB327-4C22-8D7D-E441-E171EC55C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80" y="-8251"/>
            <a:ext cx="4410844" cy="3308133"/>
          </a:xfrm>
          <a:prstGeom prst="rect">
            <a:avLst/>
          </a:prstGeom>
        </p:spPr>
      </p:pic>
      <p:pic>
        <p:nvPicPr>
          <p:cNvPr id="23" name="Picture 22" descr="A group of people sitting at tables in a restaurant&#10;&#10;Description automatically generated">
            <a:extLst>
              <a:ext uri="{FF2B5EF4-FFF2-40B4-BE49-F238E27FC236}">
                <a16:creationId xmlns:a16="http://schemas.microsoft.com/office/drawing/2014/main" id="{1D849B0D-C35F-1DA4-8D2D-795182997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441339"/>
            <a:ext cx="4619153" cy="3464365"/>
          </a:xfrm>
          <a:prstGeom prst="rect">
            <a:avLst/>
          </a:prstGeom>
        </p:spPr>
      </p:pic>
      <p:pic>
        <p:nvPicPr>
          <p:cNvPr id="25" name="Picture 24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2DF2B3F4-5BF2-B863-50F5-EC2176226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9" y="3474878"/>
            <a:ext cx="4520909" cy="339068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8BAA125-1940-0C76-278B-CB70F2407D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7645" y="1672934"/>
            <a:ext cx="12287289" cy="413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6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3640</TotalTime>
  <Words>505</Words>
  <Application>Microsoft Macintosh PowerPoint</Application>
  <PresentationFormat>Widescreen</PresentationFormat>
  <Paragraphs>67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Announcements</vt:lpstr>
      <vt:lpstr>Announcements</vt:lpstr>
      <vt:lpstr>~15 years of Low Emittance Rings Workshops</vt:lpstr>
      <vt:lpstr>~15 years of Low Emittance Rings Workshops</vt:lpstr>
      <vt:lpstr>LER 2010-2018</vt:lpstr>
      <vt:lpstr>PowerPoint Presentation</vt:lpstr>
      <vt:lpstr>PowerPoint Presentation</vt:lpstr>
      <vt:lpstr>LER 2024</vt:lpstr>
      <vt:lpstr>Thanks</vt:lpstr>
      <vt:lpstr>Special Thanks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Yannis Papaphilippou</cp:lastModifiedBy>
  <cp:revision>520</cp:revision>
  <dcterms:created xsi:type="dcterms:W3CDTF">2017-04-26T09:15:49Z</dcterms:created>
  <dcterms:modified xsi:type="dcterms:W3CDTF">2024-02-16T11:30:34Z</dcterms:modified>
</cp:coreProperties>
</file>